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9"/>
  </p:notesMasterIdLst>
  <p:handoutMasterIdLst>
    <p:handoutMasterId r:id="rId20"/>
  </p:handoutMasterIdLst>
  <p:sldIdLst>
    <p:sldId id="256" r:id="rId2"/>
    <p:sldId id="257" r:id="rId3"/>
    <p:sldId id="271" r:id="rId4"/>
    <p:sldId id="258" r:id="rId5"/>
    <p:sldId id="265" r:id="rId6"/>
    <p:sldId id="272" r:id="rId7"/>
    <p:sldId id="261" r:id="rId8"/>
    <p:sldId id="269" r:id="rId9"/>
    <p:sldId id="270" r:id="rId10"/>
    <p:sldId id="259" r:id="rId11"/>
    <p:sldId id="260" r:id="rId12"/>
    <p:sldId id="267" r:id="rId13"/>
    <p:sldId id="266" r:id="rId14"/>
    <p:sldId id="262" r:id="rId15"/>
    <p:sldId id="263" r:id="rId16"/>
    <p:sldId id="268" r:id="rId17"/>
    <p:sldId id="264" r:id="rId18"/>
  </p:sldIdLst>
  <p:sldSz cx="9144000" cy="6858000" type="screen4x3"/>
  <p:notesSz cx="6807200" cy="9906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6" d="100"/>
          <a:sy n="106" d="100"/>
        </p:scale>
        <p:origin x="-1764" y="-174"/>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5.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575" cy="4953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56038" y="0"/>
            <a:ext cx="2949575" cy="495300"/>
          </a:xfrm>
          <a:prstGeom prst="rect">
            <a:avLst/>
          </a:prstGeom>
        </p:spPr>
        <p:txBody>
          <a:bodyPr vert="horz" lIns="91440" tIns="45720" rIns="91440" bIns="45720" rtlCol="0"/>
          <a:lstStyle>
            <a:lvl1pPr algn="r">
              <a:defRPr sz="1200"/>
            </a:lvl1pPr>
          </a:lstStyle>
          <a:p>
            <a:fld id="{EAA753C8-BC64-47D8-B884-F70FBF136818}" type="datetimeFigureOut">
              <a:rPr lang="en-US" smtClean="0"/>
              <a:t>5/7/2012</a:t>
            </a:fld>
            <a:endParaRPr lang="en-US"/>
          </a:p>
        </p:txBody>
      </p:sp>
      <p:sp>
        <p:nvSpPr>
          <p:cNvPr id="4" name="Footer Placeholder 3"/>
          <p:cNvSpPr>
            <a:spLocks noGrp="1"/>
          </p:cNvSpPr>
          <p:nvPr>
            <p:ph type="ftr" sz="quarter" idx="2"/>
          </p:nvPr>
        </p:nvSpPr>
        <p:spPr>
          <a:xfrm>
            <a:off x="0" y="9409113"/>
            <a:ext cx="2949575" cy="4953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56038" y="9409113"/>
            <a:ext cx="2949575" cy="495300"/>
          </a:xfrm>
          <a:prstGeom prst="rect">
            <a:avLst/>
          </a:prstGeom>
        </p:spPr>
        <p:txBody>
          <a:bodyPr vert="horz" lIns="91440" tIns="45720" rIns="91440" bIns="45720" rtlCol="0" anchor="b"/>
          <a:lstStyle>
            <a:lvl1pPr algn="r">
              <a:defRPr sz="1200"/>
            </a:lvl1pPr>
          </a:lstStyle>
          <a:p>
            <a:fld id="{4B3A01DB-811D-44C7-982F-7A4A92210610}" type="slidenum">
              <a:rPr lang="en-US" smtClean="0"/>
              <a:t>‹#›</a:t>
            </a:fld>
            <a:endParaRPr lang="en-US"/>
          </a:p>
        </p:txBody>
      </p:sp>
    </p:spTree>
    <p:extLst>
      <p:ext uri="{BB962C8B-B14F-4D97-AF65-F5344CB8AC3E}">
        <p14:creationId xmlns:p14="http://schemas.microsoft.com/office/powerpoint/2010/main" val="24365162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787" cy="4953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5838" y="0"/>
            <a:ext cx="2949787" cy="495300"/>
          </a:xfrm>
          <a:prstGeom prst="rect">
            <a:avLst/>
          </a:prstGeom>
        </p:spPr>
        <p:txBody>
          <a:bodyPr vert="horz" lIns="91440" tIns="45720" rIns="91440" bIns="45720" rtlCol="0"/>
          <a:lstStyle>
            <a:lvl1pPr algn="r">
              <a:defRPr sz="1200"/>
            </a:lvl1pPr>
          </a:lstStyle>
          <a:p>
            <a:fld id="{0F20231E-1C21-4B0D-B06D-3E3A74A0D1CC}" type="datetimeFigureOut">
              <a:rPr lang="en-GB" smtClean="0"/>
              <a:t>07/05/2012</a:t>
            </a:fld>
            <a:endParaRPr lang="en-GB"/>
          </a:p>
        </p:txBody>
      </p:sp>
      <p:sp>
        <p:nvSpPr>
          <p:cNvPr id="4" name="Slide Image Placeholder 3"/>
          <p:cNvSpPr>
            <a:spLocks noGrp="1" noRot="1" noChangeAspect="1"/>
          </p:cNvSpPr>
          <p:nvPr>
            <p:ph type="sldImg" idx="2"/>
          </p:nvPr>
        </p:nvSpPr>
        <p:spPr>
          <a:xfrm>
            <a:off x="927100" y="742950"/>
            <a:ext cx="4953000" cy="371475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0720" y="4705350"/>
            <a:ext cx="5445760" cy="44577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08981"/>
            <a:ext cx="2949787" cy="4953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5838" y="9408981"/>
            <a:ext cx="2949787" cy="495300"/>
          </a:xfrm>
          <a:prstGeom prst="rect">
            <a:avLst/>
          </a:prstGeom>
        </p:spPr>
        <p:txBody>
          <a:bodyPr vert="horz" lIns="91440" tIns="45720" rIns="91440" bIns="45720" rtlCol="0" anchor="b"/>
          <a:lstStyle>
            <a:lvl1pPr algn="r">
              <a:defRPr sz="1200"/>
            </a:lvl1pPr>
          </a:lstStyle>
          <a:p>
            <a:fld id="{B74316DF-64A9-4D62-804E-5122A804D48F}" type="slidenum">
              <a:rPr lang="en-GB" smtClean="0"/>
              <a:t>‹#›</a:t>
            </a:fld>
            <a:endParaRPr lang="en-GB"/>
          </a:p>
        </p:txBody>
      </p:sp>
    </p:spTree>
    <p:extLst>
      <p:ext uri="{BB962C8B-B14F-4D97-AF65-F5344CB8AC3E}">
        <p14:creationId xmlns:p14="http://schemas.microsoft.com/office/powerpoint/2010/main" val="2340414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74316DF-64A9-4D62-804E-5122A804D48F}" type="slidenum">
              <a:rPr lang="en-GB" smtClean="0"/>
              <a:t>2</a:t>
            </a:fld>
            <a:endParaRPr lang="en-GB"/>
          </a:p>
        </p:txBody>
      </p:sp>
    </p:spTree>
    <p:extLst>
      <p:ext uri="{BB962C8B-B14F-4D97-AF65-F5344CB8AC3E}">
        <p14:creationId xmlns:p14="http://schemas.microsoft.com/office/powerpoint/2010/main" val="24483733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74316DF-64A9-4D62-804E-5122A804D48F}" type="slidenum">
              <a:rPr lang="en-GB" smtClean="0"/>
              <a:t>3</a:t>
            </a:fld>
            <a:endParaRPr lang="en-GB"/>
          </a:p>
        </p:txBody>
      </p:sp>
    </p:spTree>
    <p:extLst>
      <p:ext uri="{BB962C8B-B14F-4D97-AF65-F5344CB8AC3E}">
        <p14:creationId xmlns:p14="http://schemas.microsoft.com/office/powerpoint/2010/main" val="24483733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r>
              <a:rPr lang="en-US" smtClean="0"/>
              <a:t>Kick-off meeting, CERN,Geneva 8 May 2012</a:t>
            </a:r>
            <a:endParaRPr lang="en-GB"/>
          </a:p>
        </p:txBody>
      </p:sp>
      <p:sp>
        <p:nvSpPr>
          <p:cNvPr id="5" name="Footer Placeholder 4"/>
          <p:cNvSpPr>
            <a:spLocks noGrp="1"/>
          </p:cNvSpPr>
          <p:nvPr>
            <p:ph type="ftr" sz="quarter" idx="11"/>
          </p:nvPr>
        </p:nvSpPr>
        <p:spPr/>
        <p:txBody>
          <a:bodyPr/>
          <a:lstStyle/>
          <a:p>
            <a:r>
              <a:rPr lang="en-GB" smtClean="0"/>
              <a:t>S. Rollet – ARDENT WP1</a:t>
            </a:r>
            <a:endParaRPr lang="en-GB"/>
          </a:p>
        </p:txBody>
      </p:sp>
      <p:sp>
        <p:nvSpPr>
          <p:cNvPr id="6" name="Slide Number Placeholder 5"/>
          <p:cNvSpPr>
            <a:spLocks noGrp="1"/>
          </p:cNvSpPr>
          <p:nvPr>
            <p:ph type="sldNum" sz="quarter" idx="12"/>
          </p:nvPr>
        </p:nvSpPr>
        <p:spPr/>
        <p:txBody>
          <a:bodyPr/>
          <a:lstStyle/>
          <a:p>
            <a:fld id="{AD08F741-D869-4EC9-9EFF-B0DC0DC0F576}" type="slidenum">
              <a:rPr lang="en-GB" smtClean="0"/>
              <a:t>‹#›</a:t>
            </a:fld>
            <a:endParaRPr lang="en-GB"/>
          </a:p>
        </p:txBody>
      </p:sp>
    </p:spTree>
    <p:extLst>
      <p:ext uri="{BB962C8B-B14F-4D97-AF65-F5344CB8AC3E}">
        <p14:creationId xmlns:p14="http://schemas.microsoft.com/office/powerpoint/2010/main" val="24425811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t>Kick-off meeting, CERN,Geneva 8 May 2012</a:t>
            </a:r>
            <a:endParaRPr lang="en-GB"/>
          </a:p>
        </p:txBody>
      </p:sp>
      <p:sp>
        <p:nvSpPr>
          <p:cNvPr id="5" name="Footer Placeholder 4"/>
          <p:cNvSpPr>
            <a:spLocks noGrp="1"/>
          </p:cNvSpPr>
          <p:nvPr>
            <p:ph type="ftr" sz="quarter" idx="11"/>
          </p:nvPr>
        </p:nvSpPr>
        <p:spPr/>
        <p:txBody>
          <a:bodyPr/>
          <a:lstStyle/>
          <a:p>
            <a:r>
              <a:rPr lang="en-GB" smtClean="0"/>
              <a:t>S. Rollet – ARDENT WP1</a:t>
            </a:r>
            <a:endParaRPr lang="en-GB"/>
          </a:p>
        </p:txBody>
      </p:sp>
      <p:sp>
        <p:nvSpPr>
          <p:cNvPr id="6" name="Slide Number Placeholder 5"/>
          <p:cNvSpPr>
            <a:spLocks noGrp="1"/>
          </p:cNvSpPr>
          <p:nvPr>
            <p:ph type="sldNum" sz="quarter" idx="12"/>
          </p:nvPr>
        </p:nvSpPr>
        <p:spPr/>
        <p:txBody>
          <a:bodyPr/>
          <a:lstStyle/>
          <a:p>
            <a:fld id="{AD08F741-D869-4EC9-9EFF-B0DC0DC0F576}" type="slidenum">
              <a:rPr lang="en-GB" smtClean="0"/>
              <a:t>‹#›</a:t>
            </a:fld>
            <a:endParaRPr lang="en-GB"/>
          </a:p>
        </p:txBody>
      </p:sp>
    </p:spTree>
    <p:extLst>
      <p:ext uri="{BB962C8B-B14F-4D97-AF65-F5344CB8AC3E}">
        <p14:creationId xmlns:p14="http://schemas.microsoft.com/office/powerpoint/2010/main" val="25633555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t>Kick-off meeting, CERN,Geneva 8 May 2012</a:t>
            </a:r>
            <a:endParaRPr lang="en-GB"/>
          </a:p>
        </p:txBody>
      </p:sp>
      <p:sp>
        <p:nvSpPr>
          <p:cNvPr id="5" name="Footer Placeholder 4"/>
          <p:cNvSpPr>
            <a:spLocks noGrp="1"/>
          </p:cNvSpPr>
          <p:nvPr>
            <p:ph type="ftr" sz="quarter" idx="11"/>
          </p:nvPr>
        </p:nvSpPr>
        <p:spPr/>
        <p:txBody>
          <a:bodyPr/>
          <a:lstStyle/>
          <a:p>
            <a:r>
              <a:rPr lang="en-GB" smtClean="0"/>
              <a:t>S. Rollet – ARDENT WP1</a:t>
            </a:r>
            <a:endParaRPr lang="en-GB"/>
          </a:p>
        </p:txBody>
      </p:sp>
      <p:sp>
        <p:nvSpPr>
          <p:cNvPr id="6" name="Slide Number Placeholder 5"/>
          <p:cNvSpPr>
            <a:spLocks noGrp="1"/>
          </p:cNvSpPr>
          <p:nvPr>
            <p:ph type="sldNum" sz="quarter" idx="12"/>
          </p:nvPr>
        </p:nvSpPr>
        <p:spPr/>
        <p:txBody>
          <a:bodyPr/>
          <a:lstStyle/>
          <a:p>
            <a:fld id="{AD08F741-D869-4EC9-9EFF-B0DC0DC0F576}" type="slidenum">
              <a:rPr lang="en-GB" smtClean="0"/>
              <a:t>‹#›</a:t>
            </a:fld>
            <a:endParaRPr lang="en-GB"/>
          </a:p>
        </p:txBody>
      </p:sp>
    </p:spTree>
    <p:extLst>
      <p:ext uri="{BB962C8B-B14F-4D97-AF65-F5344CB8AC3E}">
        <p14:creationId xmlns:p14="http://schemas.microsoft.com/office/powerpoint/2010/main" val="18615539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Footer Placeholder 4"/>
          <p:cNvSpPr>
            <a:spLocks noGrp="1"/>
          </p:cNvSpPr>
          <p:nvPr>
            <p:ph type="ftr" sz="quarter" idx="11"/>
          </p:nvPr>
        </p:nvSpPr>
        <p:spPr/>
        <p:txBody>
          <a:bodyPr/>
          <a:lstStyle/>
          <a:p>
            <a:r>
              <a:rPr lang="de-AT" dirty="0" smtClean="0"/>
              <a:t>S. Rollet – ARDENT WP1</a:t>
            </a:r>
            <a:endParaRPr lang="en-GB" dirty="0"/>
          </a:p>
        </p:txBody>
      </p:sp>
      <p:sp>
        <p:nvSpPr>
          <p:cNvPr id="6" name="Slide Number Placeholder 5"/>
          <p:cNvSpPr>
            <a:spLocks noGrp="1"/>
          </p:cNvSpPr>
          <p:nvPr>
            <p:ph type="sldNum" sz="quarter" idx="12"/>
          </p:nvPr>
        </p:nvSpPr>
        <p:spPr/>
        <p:txBody>
          <a:bodyPr/>
          <a:lstStyle/>
          <a:p>
            <a:fld id="{AD08F741-D869-4EC9-9EFF-B0DC0DC0F576}" type="slidenum">
              <a:rPr lang="en-GB" smtClean="0"/>
              <a:t>‹#›</a:t>
            </a:fld>
            <a:endParaRPr lang="en-GB"/>
          </a:p>
        </p:txBody>
      </p:sp>
      <p:sp>
        <p:nvSpPr>
          <p:cNvPr id="4" name="Date Placeholder 3"/>
          <p:cNvSpPr>
            <a:spLocks noGrp="1"/>
          </p:cNvSpPr>
          <p:nvPr>
            <p:ph type="dt" sz="half" idx="10"/>
          </p:nvPr>
        </p:nvSpPr>
        <p:spPr/>
        <p:txBody>
          <a:bodyPr/>
          <a:lstStyle>
            <a:lvl1pPr>
              <a:defRPr/>
            </a:lvl1pPr>
          </a:lstStyle>
          <a:p>
            <a:r>
              <a:rPr lang="en-US" smtClean="0"/>
              <a:t>Kick-off meeting, CERN,Geneva 8 May 2012</a:t>
            </a:r>
            <a:endParaRPr lang="en-GB" dirty="0"/>
          </a:p>
        </p:txBody>
      </p:sp>
    </p:spTree>
    <p:extLst>
      <p:ext uri="{BB962C8B-B14F-4D97-AF65-F5344CB8AC3E}">
        <p14:creationId xmlns:p14="http://schemas.microsoft.com/office/powerpoint/2010/main" val="2644003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Kick-off meeting, CERN,Geneva 8 May 2012</a:t>
            </a:r>
            <a:endParaRPr lang="en-GB"/>
          </a:p>
        </p:txBody>
      </p:sp>
      <p:sp>
        <p:nvSpPr>
          <p:cNvPr id="5" name="Footer Placeholder 4"/>
          <p:cNvSpPr>
            <a:spLocks noGrp="1"/>
          </p:cNvSpPr>
          <p:nvPr>
            <p:ph type="ftr" sz="quarter" idx="11"/>
          </p:nvPr>
        </p:nvSpPr>
        <p:spPr/>
        <p:txBody>
          <a:bodyPr/>
          <a:lstStyle/>
          <a:p>
            <a:r>
              <a:rPr lang="en-GB" smtClean="0"/>
              <a:t>S. Rollet – ARDENT WP1</a:t>
            </a:r>
            <a:endParaRPr lang="en-GB"/>
          </a:p>
        </p:txBody>
      </p:sp>
      <p:sp>
        <p:nvSpPr>
          <p:cNvPr id="6" name="Slide Number Placeholder 5"/>
          <p:cNvSpPr>
            <a:spLocks noGrp="1"/>
          </p:cNvSpPr>
          <p:nvPr>
            <p:ph type="sldNum" sz="quarter" idx="12"/>
          </p:nvPr>
        </p:nvSpPr>
        <p:spPr/>
        <p:txBody>
          <a:bodyPr/>
          <a:lstStyle/>
          <a:p>
            <a:fld id="{AD08F741-D869-4EC9-9EFF-B0DC0DC0F576}" type="slidenum">
              <a:rPr lang="en-GB" smtClean="0"/>
              <a:t>‹#›</a:t>
            </a:fld>
            <a:endParaRPr lang="en-GB"/>
          </a:p>
        </p:txBody>
      </p:sp>
    </p:spTree>
    <p:extLst>
      <p:ext uri="{BB962C8B-B14F-4D97-AF65-F5344CB8AC3E}">
        <p14:creationId xmlns:p14="http://schemas.microsoft.com/office/powerpoint/2010/main" val="3317735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r>
              <a:rPr lang="en-US" smtClean="0"/>
              <a:t>Kick-off meeting, CERN,Geneva 8 May 2012</a:t>
            </a:r>
            <a:endParaRPr lang="en-GB"/>
          </a:p>
        </p:txBody>
      </p:sp>
      <p:sp>
        <p:nvSpPr>
          <p:cNvPr id="6" name="Footer Placeholder 5"/>
          <p:cNvSpPr>
            <a:spLocks noGrp="1"/>
          </p:cNvSpPr>
          <p:nvPr>
            <p:ph type="ftr" sz="quarter" idx="11"/>
          </p:nvPr>
        </p:nvSpPr>
        <p:spPr/>
        <p:txBody>
          <a:bodyPr/>
          <a:lstStyle/>
          <a:p>
            <a:r>
              <a:rPr lang="en-GB" smtClean="0"/>
              <a:t>S. Rollet – ARDENT WP1</a:t>
            </a:r>
            <a:endParaRPr lang="en-GB"/>
          </a:p>
        </p:txBody>
      </p:sp>
      <p:sp>
        <p:nvSpPr>
          <p:cNvPr id="7" name="Slide Number Placeholder 6"/>
          <p:cNvSpPr>
            <a:spLocks noGrp="1"/>
          </p:cNvSpPr>
          <p:nvPr>
            <p:ph type="sldNum" sz="quarter" idx="12"/>
          </p:nvPr>
        </p:nvSpPr>
        <p:spPr/>
        <p:txBody>
          <a:bodyPr/>
          <a:lstStyle/>
          <a:p>
            <a:fld id="{AD08F741-D869-4EC9-9EFF-B0DC0DC0F576}" type="slidenum">
              <a:rPr lang="en-GB" smtClean="0"/>
              <a:t>‹#›</a:t>
            </a:fld>
            <a:endParaRPr lang="en-GB"/>
          </a:p>
        </p:txBody>
      </p:sp>
    </p:spTree>
    <p:extLst>
      <p:ext uri="{BB962C8B-B14F-4D97-AF65-F5344CB8AC3E}">
        <p14:creationId xmlns:p14="http://schemas.microsoft.com/office/powerpoint/2010/main" val="22353795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r>
              <a:rPr lang="en-US" smtClean="0"/>
              <a:t>Kick-off meeting, CERN,Geneva 8 May 2012</a:t>
            </a:r>
            <a:endParaRPr lang="en-GB"/>
          </a:p>
        </p:txBody>
      </p:sp>
      <p:sp>
        <p:nvSpPr>
          <p:cNvPr id="8" name="Footer Placeholder 7"/>
          <p:cNvSpPr>
            <a:spLocks noGrp="1"/>
          </p:cNvSpPr>
          <p:nvPr>
            <p:ph type="ftr" sz="quarter" idx="11"/>
          </p:nvPr>
        </p:nvSpPr>
        <p:spPr/>
        <p:txBody>
          <a:bodyPr/>
          <a:lstStyle/>
          <a:p>
            <a:r>
              <a:rPr lang="en-GB" smtClean="0"/>
              <a:t>S. Rollet – ARDENT WP1</a:t>
            </a:r>
            <a:endParaRPr lang="en-GB"/>
          </a:p>
        </p:txBody>
      </p:sp>
      <p:sp>
        <p:nvSpPr>
          <p:cNvPr id="9" name="Slide Number Placeholder 8"/>
          <p:cNvSpPr>
            <a:spLocks noGrp="1"/>
          </p:cNvSpPr>
          <p:nvPr>
            <p:ph type="sldNum" sz="quarter" idx="12"/>
          </p:nvPr>
        </p:nvSpPr>
        <p:spPr/>
        <p:txBody>
          <a:bodyPr/>
          <a:lstStyle/>
          <a:p>
            <a:fld id="{AD08F741-D869-4EC9-9EFF-B0DC0DC0F576}" type="slidenum">
              <a:rPr lang="en-GB" smtClean="0"/>
              <a:t>‹#›</a:t>
            </a:fld>
            <a:endParaRPr lang="en-GB"/>
          </a:p>
        </p:txBody>
      </p:sp>
    </p:spTree>
    <p:extLst>
      <p:ext uri="{BB962C8B-B14F-4D97-AF65-F5344CB8AC3E}">
        <p14:creationId xmlns:p14="http://schemas.microsoft.com/office/powerpoint/2010/main" val="27442618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r>
              <a:rPr lang="en-US" smtClean="0"/>
              <a:t>Kick-off meeting, CERN,Geneva 8 May 2012</a:t>
            </a:r>
            <a:endParaRPr lang="en-GB"/>
          </a:p>
        </p:txBody>
      </p:sp>
      <p:sp>
        <p:nvSpPr>
          <p:cNvPr id="4" name="Footer Placeholder 3"/>
          <p:cNvSpPr>
            <a:spLocks noGrp="1"/>
          </p:cNvSpPr>
          <p:nvPr>
            <p:ph type="ftr" sz="quarter" idx="11"/>
          </p:nvPr>
        </p:nvSpPr>
        <p:spPr/>
        <p:txBody>
          <a:bodyPr/>
          <a:lstStyle/>
          <a:p>
            <a:r>
              <a:rPr lang="en-GB" smtClean="0"/>
              <a:t>S. Rollet – ARDENT WP1</a:t>
            </a:r>
            <a:endParaRPr lang="en-GB"/>
          </a:p>
        </p:txBody>
      </p:sp>
      <p:sp>
        <p:nvSpPr>
          <p:cNvPr id="5" name="Slide Number Placeholder 4"/>
          <p:cNvSpPr>
            <a:spLocks noGrp="1"/>
          </p:cNvSpPr>
          <p:nvPr>
            <p:ph type="sldNum" sz="quarter" idx="12"/>
          </p:nvPr>
        </p:nvSpPr>
        <p:spPr/>
        <p:txBody>
          <a:bodyPr/>
          <a:lstStyle/>
          <a:p>
            <a:fld id="{AD08F741-D869-4EC9-9EFF-B0DC0DC0F576}" type="slidenum">
              <a:rPr lang="en-GB" smtClean="0"/>
              <a:t>‹#›</a:t>
            </a:fld>
            <a:endParaRPr lang="en-GB"/>
          </a:p>
        </p:txBody>
      </p:sp>
    </p:spTree>
    <p:extLst>
      <p:ext uri="{BB962C8B-B14F-4D97-AF65-F5344CB8AC3E}">
        <p14:creationId xmlns:p14="http://schemas.microsoft.com/office/powerpoint/2010/main" val="19895107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Kick-off meeting, CERN,Geneva 8 May 2012</a:t>
            </a:r>
            <a:endParaRPr lang="en-GB"/>
          </a:p>
        </p:txBody>
      </p:sp>
      <p:sp>
        <p:nvSpPr>
          <p:cNvPr id="3" name="Footer Placeholder 2"/>
          <p:cNvSpPr>
            <a:spLocks noGrp="1"/>
          </p:cNvSpPr>
          <p:nvPr>
            <p:ph type="ftr" sz="quarter" idx="11"/>
          </p:nvPr>
        </p:nvSpPr>
        <p:spPr/>
        <p:txBody>
          <a:bodyPr/>
          <a:lstStyle/>
          <a:p>
            <a:r>
              <a:rPr lang="en-GB" smtClean="0"/>
              <a:t>S. Rollet – ARDENT WP1</a:t>
            </a:r>
            <a:endParaRPr lang="en-GB"/>
          </a:p>
        </p:txBody>
      </p:sp>
      <p:sp>
        <p:nvSpPr>
          <p:cNvPr id="4" name="Slide Number Placeholder 3"/>
          <p:cNvSpPr>
            <a:spLocks noGrp="1"/>
          </p:cNvSpPr>
          <p:nvPr>
            <p:ph type="sldNum" sz="quarter" idx="12"/>
          </p:nvPr>
        </p:nvSpPr>
        <p:spPr/>
        <p:txBody>
          <a:bodyPr/>
          <a:lstStyle/>
          <a:p>
            <a:fld id="{AD08F741-D869-4EC9-9EFF-B0DC0DC0F576}" type="slidenum">
              <a:rPr lang="en-GB" smtClean="0"/>
              <a:t>‹#›</a:t>
            </a:fld>
            <a:endParaRPr lang="en-GB"/>
          </a:p>
        </p:txBody>
      </p:sp>
    </p:spTree>
    <p:extLst>
      <p:ext uri="{BB962C8B-B14F-4D97-AF65-F5344CB8AC3E}">
        <p14:creationId xmlns:p14="http://schemas.microsoft.com/office/powerpoint/2010/main" val="28585885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Kick-off meeting, CERN,Geneva 8 May 2012</a:t>
            </a:r>
            <a:endParaRPr lang="en-GB"/>
          </a:p>
        </p:txBody>
      </p:sp>
      <p:sp>
        <p:nvSpPr>
          <p:cNvPr id="6" name="Footer Placeholder 5"/>
          <p:cNvSpPr>
            <a:spLocks noGrp="1"/>
          </p:cNvSpPr>
          <p:nvPr>
            <p:ph type="ftr" sz="quarter" idx="11"/>
          </p:nvPr>
        </p:nvSpPr>
        <p:spPr/>
        <p:txBody>
          <a:bodyPr/>
          <a:lstStyle/>
          <a:p>
            <a:r>
              <a:rPr lang="en-GB" smtClean="0"/>
              <a:t>S. Rollet – ARDENT WP1</a:t>
            </a:r>
            <a:endParaRPr lang="en-GB"/>
          </a:p>
        </p:txBody>
      </p:sp>
      <p:sp>
        <p:nvSpPr>
          <p:cNvPr id="7" name="Slide Number Placeholder 6"/>
          <p:cNvSpPr>
            <a:spLocks noGrp="1"/>
          </p:cNvSpPr>
          <p:nvPr>
            <p:ph type="sldNum" sz="quarter" idx="12"/>
          </p:nvPr>
        </p:nvSpPr>
        <p:spPr/>
        <p:txBody>
          <a:bodyPr/>
          <a:lstStyle/>
          <a:p>
            <a:fld id="{AD08F741-D869-4EC9-9EFF-B0DC0DC0F576}" type="slidenum">
              <a:rPr lang="en-GB" smtClean="0"/>
              <a:t>‹#›</a:t>
            </a:fld>
            <a:endParaRPr lang="en-GB"/>
          </a:p>
        </p:txBody>
      </p:sp>
    </p:spTree>
    <p:extLst>
      <p:ext uri="{BB962C8B-B14F-4D97-AF65-F5344CB8AC3E}">
        <p14:creationId xmlns:p14="http://schemas.microsoft.com/office/powerpoint/2010/main" val="4450731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Kick-off meeting, CERN,Geneva 8 May 2012</a:t>
            </a:r>
            <a:endParaRPr lang="en-GB"/>
          </a:p>
        </p:txBody>
      </p:sp>
      <p:sp>
        <p:nvSpPr>
          <p:cNvPr id="6" name="Footer Placeholder 5"/>
          <p:cNvSpPr>
            <a:spLocks noGrp="1"/>
          </p:cNvSpPr>
          <p:nvPr>
            <p:ph type="ftr" sz="quarter" idx="11"/>
          </p:nvPr>
        </p:nvSpPr>
        <p:spPr/>
        <p:txBody>
          <a:bodyPr/>
          <a:lstStyle/>
          <a:p>
            <a:r>
              <a:rPr lang="en-GB" smtClean="0"/>
              <a:t>S. Rollet – ARDENT WP1</a:t>
            </a:r>
            <a:endParaRPr lang="en-GB"/>
          </a:p>
        </p:txBody>
      </p:sp>
      <p:sp>
        <p:nvSpPr>
          <p:cNvPr id="7" name="Slide Number Placeholder 6"/>
          <p:cNvSpPr>
            <a:spLocks noGrp="1"/>
          </p:cNvSpPr>
          <p:nvPr>
            <p:ph type="sldNum" sz="quarter" idx="12"/>
          </p:nvPr>
        </p:nvSpPr>
        <p:spPr/>
        <p:txBody>
          <a:bodyPr/>
          <a:lstStyle/>
          <a:p>
            <a:fld id="{AD08F741-D869-4EC9-9EFF-B0DC0DC0F576}" type="slidenum">
              <a:rPr lang="en-GB" smtClean="0"/>
              <a:t>‹#›</a:t>
            </a:fld>
            <a:endParaRPr lang="en-GB"/>
          </a:p>
        </p:txBody>
      </p:sp>
    </p:spTree>
    <p:extLst>
      <p:ext uri="{BB962C8B-B14F-4D97-AF65-F5344CB8AC3E}">
        <p14:creationId xmlns:p14="http://schemas.microsoft.com/office/powerpoint/2010/main" val="21526039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18" Type="http://schemas.openxmlformats.org/officeDocument/2006/relationships/image" Target="../media/image6.png"/><Relationship Id="rId26" Type="http://schemas.openxmlformats.org/officeDocument/2006/relationships/image" Target="../media/image14.png"/><Relationship Id="rId3" Type="http://schemas.openxmlformats.org/officeDocument/2006/relationships/slideLayout" Target="../slideLayouts/slideLayout3.xml"/><Relationship Id="rId21" Type="http://schemas.openxmlformats.org/officeDocument/2006/relationships/image" Target="../media/image9.png"/><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5.png"/><Relationship Id="rId25" Type="http://schemas.openxmlformats.org/officeDocument/2006/relationships/image" Target="../media/image13.png"/><Relationship Id="rId2" Type="http://schemas.openxmlformats.org/officeDocument/2006/relationships/slideLayout" Target="../slideLayouts/slideLayout2.xml"/><Relationship Id="rId16" Type="http://schemas.openxmlformats.org/officeDocument/2006/relationships/image" Target="../media/image4.png"/><Relationship Id="rId20" Type="http://schemas.openxmlformats.org/officeDocument/2006/relationships/image" Target="../media/image8.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2.png"/><Relationship Id="rId5" Type="http://schemas.openxmlformats.org/officeDocument/2006/relationships/slideLayout" Target="../slideLayouts/slideLayout5.xml"/><Relationship Id="rId15" Type="http://schemas.openxmlformats.org/officeDocument/2006/relationships/image" Target="../media/image3.png"/><Relationship Id="rId23" Type="http://schemas.openxmlformats.org/officeDocument/2006/relationships/image" Target="../media/image11.png"/><Relationship Id="rId10" Type="http://schemas.openxmlformats.org/officeDocument/2006/relationships/slideLayout" Target="../slideLayouts/slideLayout10.xml"/><Relationship Id="rId19" Type="http://schemas.openxmlformats.org/officeDocument/2006/relationships/image" Target="../media/image7.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 Id="rId22" Type="http://schemas.openxmlformats.org/officeDocument/2006/relationships/image" Target="../media/image10.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pPr>
              <a:spcAft>
                <a:spcPts val="1200"/>
              </a:spcAft>
            </a:pPr>
            <a:r>
              <a:rPr lang="en-US" sz="3600" dirty="0" smtClean="0"/>
              <a:t/>
            </a:r>
            <a:br>
              <a:rPr lang="en-US" sz="3600" dirty="0" smtClean="0"/>
            </a:br>
            <a:r>
              <a:rPr lang="en-US" sz="3600" dirty="0" smtClean="0"/>
              <a:t>ARDENT</a:t>
            </a:r>
            <a:br>
              <a:rPr lang="en-US" sz="3600" dirty="0" smtClean="0"/>
            </a:br>
            <a:r>
              <a:rPr lang="en-US" sz="1600" u="sng" dirty="0" smtClean="0">
                <a:solidFill>
                  <a:srgbClr val="FF0000"/>
                </a:solidFill>
              </a:rPr>
              <a:t>A</a:t>
            </a:r>
            <a:r>
              <a:rPr lang="en-US" sz="1600" dirty="0" smtClean="0"/>
              <a:t>dvanced </a:t>
            </a:r>
            <a:r>
              <a:rPr lang="en-US" sz="1600" u="sng" dirty="0" smtClean="0">
                <a:solidFill>
                  <a:srgbClr val="FF0000"/>
                </a:solidFill>
              </a:rPr>
              <a:t>R</a:t>
            </a:r>
            <a:r>
              <a:rPr lang="en-US" sz="1600" dirty="0" smtClean="0"/>
              <a:t>adiation </a:t>
            </a:r>
            <a:r>
              <a:rPr lang="en-US" sz="1600" u="sng" dirty="0" smtClean="0">
                <a:solidFill>
                  <a:srgbClr val="FF0000"/>
                </a:solidFill>
              </a:rPr>
              <a:t>D</a:t>
            </a:r>
            <a:r>
              <a:rPr lang="en-US" sz="1600" dirty="0" smtClean="0"/>
              <a:t>osimetry </a:t>
            </a:r>
            <a:r>
              <a:rPr lang="en-US" sz="1600" u="sng" dirty="0" smtClean="0">
                <a:solidFill>
                  <a:srgbClr val="FF0000"/>
                </a:solidFill>
              </a:rPr>
              <a:t>E</a:t>
            </a:r>
            <a:r>
              <a:rPr lang="en-US" sz="1600" dirty="0" smtClean="0"/>
              <a:t>uropean </a:t>
            </a:r>
            <a:r>
              <a:rPr lang="en-US" sz="1600" u="sng" dirty="0" smtClean="0">
                <a:solidFill>
                  <a:srgbClr val="FF0000"/>
                </a:solidFill>
              </a:rPr>
              <a:t>N</a:t>
            </a:r>
            <a:r>
              <a:rPr lang="en-US" sz="1600" dirty="0" smtClean="0"/>
              <a:t>etwork </a:t>
            </a:r>
            <a:r>
              <a:rPr lang="en-US" sz="1600" u="sng" dirty="0" smtClean="0">
                <a:solidFill>
                  <a:srgbClr val="FF0000"/>
                </a:solidFill>
              </a:rPr>
              <a:t>T</a:t>
            </a:r>
            <a:r>
              <a:rPr lang="en-US" sz="1600" dirty="0" smtClean="0"/>
              <a:t>raining initiative</a:t>
            </a:r>
            <a:br>
              <a:rPr lang="en-US" sz="1600" dirty="0" smtClean="0"/>
            </a:br>
            <a:endParaRPr lang="en-GB"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Kick-off meeting, CERN,Geneva 8 May 2012</a:t>
            </a:r>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S. Rollet – ARDENT WP1</a:t>
            </a: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D08F741-D869-4EC9-9EFF-B0DC0DC0F576}" type="slidenum">
              <a:rPr lang="en-GB" smtClean="0"/>
              <a:t>‹#›</a:t>
            </a:fld>
            <a:endParaRPr lang="en-GB"/>
          </a:p>
        </p:txBody>
      </p:sp>
      <p:pic>
        <p:nvPicPr>
          <p:cNvPr id="7" name="Picture 2"/>
          <p:cNvPicPr>
            <a:picLocks noChangeAspect="1" noChangeArrowheads="1"/>
          </p:cNvPicPr>
          <p:nvPr userDrawn="1"/>
        </p:nvPicPr>
        <p:blipFill>
          <a:blip r:embed="rId13" cstate="print"/>
          <a:srcRect/>
          <a:stretch>
            <a:fillRect/>
          </a:stretch>
        </p:blipFill>
        <p:spPr bwMode="auto">
          <a:xfrm>
            <a:off x="228600" y="228600"/>
            <a:ext cx="1300325" cy="900000"/>
          </a:xfrm>
          <a:prstGeom prst="rect">
            <a:avLst/>
          </a:prstGeom>
          <a:noFill/>
          <a:ln w="9525">
            <a:noFill/>
            <a:miter lim="800000"/>
            <a:headEnd/>
            <a:tailEnd/>
          </a:ln>
        </p:spPr>
      </p:pic>
      <p:pic>
        <p:nvPicPr>
          <p:cNvPr id="8" name="Picture 2" descr="G:\Users\s\silari\Documents\Private\DOC\EU FP\ITN ARDENT\Logos\Logo_Marie-Curie.jpg"/>
          <p:cNvPicPr>
            <a:picLocks noChangeAspect="1" noChangeArrowheads="1"/>
          </p:cNvPicPr>
          <p:nvPr userDrawn="1"/>
        </p:nvPicPr>
        <p:blipFill>
          <a:blip r:embed="rId14" cstate="print"/>
          <a:srcRect/>
          <a:stretch>
            <a:fillRect/>
          </a:stretch>
        </p:blipFill>
        <p:spPr bwMode="auto">
          <a:xfrm>
            <a:off x="8001000" y="228600"/>
            <a:ext cx="927818" cy="900000"/>
          </a:xfrm>
          <a:prstGeom prst="rect">
            <a:avLst/>
          </a:prstGeom>
          <a:noFill/>
        </p:spPr>
      </p:pic>
      <p:pic>
        <p:nvPicPr>
          <p:cNvPr id="9" name="Picture 3" descr="\\cern.ch\dfs\Users\s\silari\Desktop\logoCERN80x56.png"/>
          <p:cNvPicPr>
            <a:picLocks noChangeAspect="1" noChangeArrowheads="1"/>
          </p:cNvPicPr>
          <p:nvPr userDrawn="1"/>
        </p:nvPicPr>
        <p:blipFill>
          <a:blip r:embed="rId15" cstate="print"/>
          <a:srcRect/>
          <a:stretch>
            <a:fillRect/>
          </a:stretch>
        </p:blipFill>
        <p:spPr bwMode="auto">
          <a:xfrm>
            <a:off x="390053" y="5850426"/>
            <a:ext cx="680635" cy="476444"/>
          </a:xfrm>
          <a:prstGeom prst="rect">
            <a:avLst/>
          </a:prstGeom>
          <a:noFill/>
        </p:spPr>
      </p:pic>
      <p:pic>
        <p:nvPicPr>
          <p:cNvPr id="10" name="Picture 4" descr="\\cern.ch\dfs\Users\s\silari\Desktop\Partner logos\logoAIT80x56.png"/>
          <p:cNvPicPr>
            <a:picLocks noChangeAspect="1" noChangeArrowheads="1"/>
          </p:cNvPicPr>
          <p:nvPr userDrawn="1"/>
        </p:nvPicPr>
        <p:blipFill>
          <a:blip r:embed="rId16" cstate="print"/>
          <a:srcRect/>
          <a:stretch>
            <a:fillRect/>
          </a:stretch>
        </p:blipFill>
        <p:spPr bwMode="auto">
          <a:xfrm>
            <a:off x="1097847" y="5849730"/>
            <a:ext cx="680635" cy="476444"/>
          </a:xfrm>
          <a:prstGeom prst="rect">
            <a:avLst/>
          </a:prstGeom>
          <a:noFill/>
        </p:spPr>
      </p:pic>
      <p:pic>
        <p:nvPicPr>
          <p:cNvPr id="11" name="Picture 5" descr="\\cern.ch\dfs\Users\s\silari\Desktop\Partner logos\logoCzechTU80x56.png"/>
          <p:cNvPicPr>
            <a:picLocks noChangeAspect="1" noChangeArrowheads="1"/>
          </p:cNvPicPr>
          <p:nvPr userDrawn="1"/>
        </p:nvPicPr>
        <p:blipFill>
          <a:blip r:embed="rId17" cstate="print"/>
          <a:srcRect/>
          <a:stretch>
            <a:fillRect/>
          </a:stretch>
        </p:blipFill>
        <p:spPr bwMode="auto">
          <a:xfrm>
            <a:off x="1801753" y="5853507"/>
            <a:ext cx="680635" cy="476444"/>
          </a:xfrm>
          <a:prstGeom prst="rect">
            <a:avLst/>
          </a:prstGeom>
          <a:noFill/>
        </p:spPr>
      </p:pic>
      <p:pic>
        <p:nvPicPr>
          <p:cNvPr id="12" name="Picture 6" descr="\\cern.ch\dfs\Users\s\silari\Desktop\Partner logos\logoIBA80x56.png"/>
          <p:cNvPicPr>
            <a:picLocks noChangeAspect="1" noChangeArrowheads="1"/>
          </p:cNvPicPr>
          <p:nvPr userDrawn="1"/>
        </p:nvPicPr>
        <p:blipFill>
          <a:blip r:embed="rId18" cstate="print"/>
          <a:srcRect/>
          <a:stretch>
            <a:fillRect/>
          </a:stretch>
        </p:blipFill>
        <p:spPr bwMode="auto">
          <a:xfrm>
            <a:off x="2504894" y="5853507"/>
            <a:ext cx="680635" cy="476444"/>
          </a:xfrm>
          <a:prstGeom prst="rect">
            <a:avLst/>
          </a:prstGeom>
          <a:noFill/>
        </p:spPr>
      </p:pic>
      <p:pic>
        <p:nvPicPr>
          <p:cNvPr id="13" name="Picture 7" descr="\\cern.ch\dfs\Users\s\silari\Desktop\Partner logos\logoJablotron80x56.png"/>
          <p:cNvPicPr>
            <a:picLocks noChangeAspect="1" noChangeArrowheads="1"/>
          </p:cNvPicPr>
          <p:nvPr userDrawn="1"/>
        </p:nvPicPr>
        <p:blipFill>
          <a:blip r:embed="rId19" cstate="print"/>
          <a:srcRect/>
          <a:stretch>
            <a:fillRect/>
          </a:stretch>
        </p:blipFill>
        <p:spPr bwMode="auto">
          <a:xfrm>
            <a:off x="3206018" y="5853507"/>
            <a:ext cx="680635" cy="476444"/>
          </a:xfrm>
          <a:prstGeom prst="rect">
            <a:avLst/>
          </a:prstGeom>
          <a:noFill/>
        </p:spPr>
      </p:pic>
      <p:pic>
        <p:nvPicPr>
          <p:cNvPr id="14" name="Picture 8" descr="\\cern.ch\dfs\Users\s\silari\Desktop\Partner logos\logoMIAM80x56.png"/>
          <p:cNvPicPr>
            <a:picLocks noChangeAspect="1" noChangeArrowheads="1"/>
          </p:cNvPicPr>
          <p:nvPr userDrawn="1"/>
        </p:nvPicPr>
        <p:blipFill>
          <a:blip r:embed="rId20" cstate="print"/>
          <a:srcRect/>
          <a:stretch>
            <a:fillRect/>
          </a:stretch>
        </p:blipFill>
        <p:spPr bwMode="auto">
          <a:xfrm>
            <a:off x="3909924" y="5853507"/>
            <a:ext cx="680635" cy="476444"/>
          </a:xfrm>
          <a:prstGeom prst="rect">
            <a:avLst/>
          </a:prstGeom>
          <a:noFill/>
        </p:spPr>
      </p:pic>
      <p:pic>
        <p:nvPicPr>
          <p:cNvPr id="15" name="Picture 9" descr="\\cern.ch\dfs\Users\s\silari\Desktop\Partner logos\logoPoliMi80x56.png"/>
          <p:cNvPicPr>
            <a:picLocks noChangeAspect="1" noChangeArrowheads="1"/>
          </p:cNvPicPr>
          <p:nvPr userDrawn="1"/>
        </p:nvPicPr>
        <p:blipFill>
          <a:blip r:embed="rId21" cstate="print"/>
          <a:srcRect/>
          <a:stretch>
            <a:fillRect/>
          </a:stretch>
        </p:blipFill>
        <p:spPr bwMode="auto">
          <a:xfrm>
            <a:off x="4611335" y="5853507"/>
            <a:ext cx="680635" cy="476444"/>
          </a:xfrm>
          <a:prstGeom prst="rect">
            <a:avLst/>
          </a:prstGeom>
          <a:noFill/>
        </p:spPr>
      </p:pic>
      <p:pic>
        <p:nvPicPr>
          <p:cNvPr id="16" name="Picture 10" descr="\\cern.ch\dfs\Users\s\silari\Desktop\Partner logos\logoFAU80x56.png"/>
          <p:cNvPicPr>
            <a:picLocks noChangeAspect="1" noChangeArrowheads="1"/>
          </p:cNvPicPr>
          <p:nvPr userDrawn="1"/>
        </p:nvPicPr>
        <p:blipFill>
          <a:blip r:embed="rId22" cstate="print"/>
          <a:srcRect/>
          <a:stretch>
            <a:fillRect/>
          </a:stretch>
        </p:blipFill>
        <p:spPr bwMode="auto">
          <a:xfrm>
            <a:off x="5315241" y="5853507"/>
            <a:ext cx="680635" cy="476444"/>
          </a:xfrm>
          <a:prstGeom prst="rect">
            <a:avLst/>
          </a:prstGeom>
          <a:noFill/>
        </p:spPr>
      </p:pic>
      <p:pic>
        <p:nvPicPr>
          <p:cNvPr id="17" name="Picture 11" descr="\\cern.ch\dfs\Users\s\silari\Desktop\Partner logos\logoST80x56.png"/>
          <p:cNvPicPr>
            <a:picLocks noChangeAspect="1" noChangeArrowheads="1"/>
          </p:cNvPicPr>
          <p:nvPr userDrawn="1"/>
        </p:nvPicPr>
        <p:blipFill>
          <a:blip r:embed="rId23" cstate="print"/>
          <a:srcRect/>
          <a:stretch>
            <a:fillRect/>
          </a:stretch>
        </p:blipFill>
        <p:spPr bwMode="auto">
          <a:xfrm>
            <a:off x="6015371" y="5853507"/>
            <a:ext cx="680635" cy="476444"/>
          </a:xfrm>
          <a:prstGeom prst="rect">
            <a:avLst/>
          </a:prstGeom>
          <a:noFill/>
        </p:spPr>
      </p:pic>
      <p:pic>
        <p:nvPicPr>
          <p:cNvPr id="18" name="Picture 12" descr="\\cern.ch\dfs\Users\s\silari\Desktop\Partner logos\logoUH80x56.png"/>
          <p:cNvPicPr>
            <a:picLocks noChangeAspect="1" noChangeArrowheads="1"/>
          </p:cNvPicPr>
          <p:nvPr userDrawn="1"/>
        </p:nvPicPr>
        <p:blipFill>
          <a:blip r:embed="rId24" cstate="print"/>
          <a:srcRect/>
          <a:stretch>
            <a:fillRect/>
          </a:stretch>
        </p:blipFill>
        <p:spPr bwMode="auto">
          <a:xfrm>
            <a:off x="6721036" y="5855267"/>
            <a:ext cx="670476" cy="469333"/>
          </a:xfrm>
          <a:prstGeom prst="rect">
            <a:avLst/>
          </a:prstGeom>
          <a:noFill/>
        </p:spPr>
      </p:pic>
      <p:pic>
        <p:nvPicPr>
          <p:cNvPr id="19" name="Picture 13" descr="\\cern.ch\dfs\Users\s\silari\Desktop\Partner logos\logoUO80x56.png"/>
          <p:cNvPicPr>
            <a:picLocks noChangeAspect="1" noChangeArrowheads="1"/>
          </p:cNvPicPr>
          <p:nvPr userDrawn="1"/>
        </p:nvPicPr>
        <p:blipFill>
          <a:blip r:embed="rId25" cstate="print"/>
          <a:srcRect/>
          <a:stretch>
            <a:fillRect/>
          </a:stretch>
        </p:blipFill>
        <p:spPr bwMode="auto">
          <a:xfrm>
            <a:off x="7409618" y="5855267"/>
            <a:ext cx="670476" cy="469333"/>
          </a:xfrm>
          <a:prstGeom prst="rect">
            <a:avLst/>
          </a:prstGeom>
          <a:noFill/>
        </p:spPr>
      </p:pic>
      <p:pic>
        <p:nvPicPr>
          <p:cNvPr id="20" name="Picture 14" descr="\\cern.ch\dfs\Users\s\silari\Desktop\Partner logos\logoUOW80x56.png"/>
          <p:cNvPicPr>
            <a:picLocks noChangeAspect="1" noChangeArrowheads="1"/>
          </p:cNvPicPr>
          <p:nvPr userDrawn="1"/>
        </p:nvPicPr>
        <p:blipFill>
          <a:blip r:embed="rId26" cstate="print"/>
          <a:srcRect/>
          <a:stretch>
            <a:fillRect/>
          </a:stretch>
        </p:blipFill>
        <p:spPr bwMode="auto">
          <a:xfrm>
            <a:off x="8096919" y="5855267"/>
            <a:ext cx="670476" cy="469333"/>
          </a:xfrm>
          <a:prstGeom prst="rect">
            <a:avLst/>
          </a:prstGeom>
          <a:noFill/>
        </p:spPr>
      </p:pic>
    </p:spTree>
    <p:extLst>
      <p:ext uri="{BB962C8B-B14F-4D97-AF65-F5344CB8AC3E}">
        <p14:creationId xmlns:p14="http://schemas.microsoft.com/office/powerpoint/2010/main" val="32570155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marL="0" marR="0" indent="0" algn="ctr" defTabSz="914400" rtl="0" eaLnBrk="1" fontAlgn="auto" latinLnBrk="0" hangingPunct="1">
        <a:lnSpc>
          <a:spcPct val="100000"/>
        </a:lnSpc>
        <a:spcBef>
          <a:spcPct val="0"/>
        </a:spcBef>
        <a:spcAft>
          <a:spcPts val="0"/>
        </a:spcAft>
        <a:buClrTx/>
        <a:buSzTx/>
        <a:buFontTx/>
        <a:buNone/>
        <a:tabLst/>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5" Type="http://schemas.openxmlformats.org/officeDocument/2006/relationships/image" Target="../media/image21.emf"/><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3" Type="http://schemas.openxmlformats.org/officeDocument/2006/relationships/hyperlink" Target="http://www.utef.cvut.cz/" TargetMode="External"/><Relationship Id="rId2" Type="http://schemas.openxmlformats.org/officeDocument/2006/relationships/hyperlink" Target="http://www.english.polimi.it/"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www.ait.ac.at/" TargetMode="External"/><Relationship Id="rId2" Type="http://schemas.openxmlformats.org/officeDocument/2006/relationships/hyperlink" Target="http://www.english.polimi.it/" TargetMode="External"/><Relationship Id="rId1" Type="http://schemas.openxmlformats.org/officeDocument/2006/relationships/slideLayout" Target="../slideLayouts/slideLayout2.xml"/><Relationship Id="rId4" Type="http://schemas.openxmlformats.org/officeDocument/2006/relationships/hyperlink" Target="http://www.uoit.ca/"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public.web.cern.ch/public/" TargetMode="External"/><Relationship Id="rId2" Type="http://schemas.openxmlformats.org/officeDocument/2006/relationships/hyperlink" Target="http://www.english.polimi.it/" TargetMode="External"/><Relationship Id="rId1" Type="http://schemas.openxmlformats.org/officeDocument/2006/relationships/slideLayout" Target="../slideLayouts/slideLayout2.xml"/><Relationship Id="rId4" Type="http://schemas.openxmlformats.org/officeDocument/2006/relationships/hyperlink" Target="http://www.ait.ac.at/"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public.web.cern.ch/public/" TargetMode="External"/><Relationship Id="rId2" Type="http://schemas.openxmlformats.org/officeDocument/2006/relationships/hyperlink" Target="http://www.miam.it/"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5.emf"/><Relationship Id="rId4" Type="http://schemas.openxmlformats.org/officeDocument/2006/relationships/package" Target="../embeddings/Microsoft_Word_Document1.docx"/></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7544" y="1628800"/>
            <a:ext cx="8208912" cy="1470025"/>
          </a:xfrm>
        </p:spPr>
        <p:txBody>
          <a:bodyPr>
            <a:normAutofit/>
          </a:bodyPr>
          <a:lstStyle/>
          <a:p>
            <a:r>
              <a:rPr lang="en-US" sz="5300" dirty="0" smtClean="0"/>
              <a:t>ARDENT</a:t>
            </a:r>
            <a:r>
              <a:rPr lang="en-US" u="sng" dirty="0" smtClean="0">
                <a:solidFill>
                  <a:srgbClr val="FF0000"/>
                </a:solidFill>
              </a:rPr>
              <a:t/>
            </a:r>
            <a:br>
              <a:rPr lang="en-US" u="sng" dirty="0" smtClean="0">
                <a:solidFill>
                  <a:srgbClr val="FF0000"/>
                </a:solidFill>
              </a:rPr>
            </a:br>
            <a:r>
              <a:rPr lang="en-US" sz="2200" u="sng" dirty="0" smtClean="0">
                <a:solidFill>
                  <a:srgbClr val="FF0000"/>
                </a:solidFill>
              </a:rPr>
              <a:t>A</a:t>
            </a:r>
            <a:r>
              <a:rPr lang="en-US" sz="2200" dirty="0" smtClean="0"/>
              <a:t>dvanced </a:t>
            </a:r>
            <a:r>
              <a:rPr lang="en-US" sz="2200" u="sng" dirty="0" smtClean="0">
                <a:solidFill>
                  <a:srgbClr val="FF0000"/>
                </a:solidFill>
              </a:rPr>
              <a:t>R</a:t>
            </a:r>
            <a:r>
              <a:rPr lang="en-US" sz="2200" dirty="0" smtClean="0"/>
              <a:t>adiation </a:t>
            </a:r>
            <a:r>
              <a:rPr lang="en-US" sz="2200" u="sng" dirty="0" smtClean="0">
                <a:solidFill>
                  <a:srgbClr val="FF0000"/>
                </a:solidFill>
              </a:rPr>
              <a:t>D</a:t>
            </a:r>
            <a:r>
              <a:rPr lang="en-US" sz="2200" dirty="0" smtClean="0"/>
              <a:t>osimetry </a:t>
            </a:r>
            <a:r>
              <a:rPr lang="en-US" sz="2200" u="sng" dirty="0" smtClean="0">
                <a:solidFill>
                  <a:srgbClr val="FF0000"/>
                </a:solidFill>
              </a:rPr>
              <a:t>E</a:t>
            </a:r>
            <a:r>
              <a:rPr lang="en-US" sz="2200" dirty="0" smtClean="0"/>
              <a:t>uropean </a:t>
            </a:r>
            <a:r>
              <a:rPr lang="en-US" sz="2200" u="sng" dirty="0" smtClean="0">
                <a:solidFill>
                  <a:srgbClr val="FF0000"/>
                </a:solidFill>
              </a:rPr>
              <a:t>N</a:t>
            </a:r>
            <a:r>
              <a:rPr lang="en-US" sz="2200" dirty="0" smtClean="0"/>
              <a:t>etwork </a:t>
            </a:r>
            <a:r>
              <a:rPr lang="en-US" sz="2200" u="sng" dirty="0" smtClean="0">
                <a:solidFill>
                  <a:srgbClr val="FF0000"/>
                </a:solidFill>
              </a:rPr>
              <a:t>T</a:t>
            </a:r>
            <a:r>
              <a:rPr lang="en-US" sz="2200" dirty="0" smtClean="0"/>
              <a:t>raining initiative</a:t>
            </a:r>
            <a:endParaRPr lang="en-GB" sz="2200" dirty="0"/>
          </a:p>
        </p:txBody>
      </p:sp>
      <p:sp>
        <p:nvSpPr>
          <p:cNvPr id="3" name="Subtitle 2"/>
          <p:cNvSpPr>
            <a:spLocks noGrp="1"/>
          </p:cNvSpPr>
          <p:nvPr>
            <p:ph type="subTitle" idx="1"/>
          </p:nvPr>
        </p:nvSpPr>
        <p:spPr>
          <a:xfrm>
            <a:off x="1223628" y="3573016"/>
            <a:ext cx="6696744" cy="1752600"/>
          </a:xfrm>
        </p:spPr>
        <p:txBody>
          <a:bodyPr/>
          <a:lstStyle/>
          <a:p>
            <a:r>
              <a:rPr lang="de-AT" dirty="0" smtClean="0">
                <a:solidFill>
                  <a:srgbClr val="FF0000"/>
                </a:solidFill>
              </a:rPr>
              <a:t>WP1: Gas </a:t>
            </a:r>
            <a:r>
              <a:rPr lang="de-AT" dirty="0" err="1" smtClean="0">
                <a:solidFill>
                  <a:srgbClr val="FF0000"/>
                </a:solidFill>
              </a:rPr>
              <a:t>Detectors</a:t>
            </a:r>
            <a:endParaRPr lang="de-AT" dirty="0" smtClean="0">
              <a:solidFill>
                <a:srgbClr val="FF0000"/>
              </a:solidFill>
            </a:endParaRPr>
          </a:p>
          <a:p>
            <a:r>
              <a:rPr lang="de-AT" dirty="0" smtClean="0">
                <a:solidFill>
                  <a:srgbClr val="0070C0"/>
                </a:solidFill>
              </a:rPr>
              <a:t>S. Rollet</a:t>
            </a:r>
            <a:endParaRPr lang="en-GB" dirty="0">
              <a:solidFill>
                <a:srgbClr val="0070C0"/>
              </a:solidFill>
            </a:endParaRPr>
          </a:p>
        </p:txBody>
      </p:sp>
    </p:spTree>
    <p:extLst>
      <p:ext uri="{BB962C8B-B14F-4D97-AF65-F5344CB8AC3E}">
        <p14:creationId xmlns:p14="http://schemas.microsoft.com/office/powerpoint/2010/main" val="32096360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AT" dirty="0" smtClean="0">
                <a:solidFill>
                  <a:srgbClr val="FF0000"/>
                </a:solidFill>
              </a:rPr>
              <a:t>WP1: Gas </a:t>
            </a:r>
            <a:r>
              <a:rPr lang="de-AT" dirty="0" err="1" smtClean="0">
                <a:solidFill>
                  <a:srgbClr val="FF0000"/>
                </a:solidFill>
              </a:rPr>
              <a:t>Detectors</a:t>
            </a:r>
            <a:endParaRPr lang="en-GB" dirty="0"/>
          </a:p>
        </p:txBody>
      </p:sp>
      <p:sp>
        <p:nvSpPr>
          <p:cNvPr id="3" name="Content Placeholder 2"/>
          <p:cNvSpPr>
            <a:spLocks noGrp="1"/>
          </p:cNvSpPr>
          <p:nvPr>
            <p:ph idx="1"/>
          </p:nvPr>
        </p:nvSpPr>
        <p:spPr/>
        <p:txBody>
          <a:bodyPr>
            <a:normAutofit/>
          </a:bodyPr>
          <a:lstStyle/>
          <a:p>
            <a:pPr marL="0" indent="0">
              <a:buNone/>
            </a:pPr>
            <a:r>
              <a:rPr lang="de-AT" dirty="0" err="1" smtClean="0"/>
              <a:t>Aim</a:t>
            </a:r>
            <a:r>
              <a:rPr lang="de-AT" dirty="0"/>
              <a:t>:</a:t>
            </a:r>
            <a:r>
              <a:rPr lang="de-AT" dirty="0" smtClean="0"/>
              <a:t> </a:t>
            </a:r>
          </a:p>
          <a:p>
            <a:pPr marL="0" indent="0">
              <a:buNone/>
            </a:pPr>
            <a:r>
              <a:rPr lang="de-AT" dirty="0" smtClean="0"/>
              <a:t> </a:t>
            </a:r>
          </a:p>
          <a:p>
            <a:r>
              <a:rPr lang="en-GB" sz="2200" dirty="0"/>
              <a:t>disentangle the various components of the radiation field and determine the dosimetric quantities due to each component</a:t>
            </a:r>
          </a:p>
          <a:p>
            <a:r>
              <a:rPr lang="en-GB" sz="2200" dirty="0"/>
              <a:t>measure the radiation quality of the radiation </a:t>
            </a:r>
            <a:r>
              <a:rPr lang="en-GB" sz="2200" dirty="0" smtClean="0"/>
              <a:t>field</a:t>
            </a:r>
            <a:endParaRPr lang="en-GB" sz="2200" dirty="0"/>
          </a:p>
          <a:p>
            <a:r>
              <a:rPr lang="en-GB" sz="2200" dirty="0"/>
              <a:t>obtain information on the energy distribution of the various components of the radiation </a:t>
            </a:r>
            <a:r>
              <a:rPr lang="en-GB" sz="2200" dirty="0" smtClean="0"/>
              <a:t>field</a:t>
            </a:r>
            <a:endParaRPr lang="en-GB" sz="2200" dirty="0"/>
          </a:p>
          <a:p>
            <a:pPr marL="0" indent="0">
              <a:buNone/>
            </a:pPr>
            <a:endParaRPr lang="de-AT" dirty="0" smtClean="0"/>
          </a:p>
          <a:p>
            <a:endParaRPr lang="de-AT" dirty="0" smtClean="0"/>
          </a:p>
          <a:p>
            <a:pPr marL="0" indent="0">
              <a:buNone/>
            </a:pPr>
            <a:endParaRPr lang="en-GB" dirty="0"/>
          </a:p>
        </p:txBody>
      </p:sp>
      <p:sp>
        <p:nvSpPr>
          <p:cNvPr id="4" name="Date Placeholder 3"/>
          <p:cNvSpPr>
            <a:spLocks noGrp="1"/>
          </p:cNvSpPr>
          <p:nvPr>
            <p:ph type="dt" sz="half" idx="10"/>
          </p:nvPr>
        </p:nvSpPr>
        <p:spPr/>
        <p:txBody>
          <a:bodyPr/>
          <a:lstStyle/>
          <a:p>
            <a:r>
              <a:rPr lang="en-US" smtClean="0"/>
              <a:t>Kick-off meeting, CERN,Geneva 8 May 2012</a:t>
            </a:r>
            <a:endParaRPr lang="en-GB" dirty="0"/>
          </a:p>
        </p:txBody>
      </p:sp>
      <p:sp>
        <p:nvSpPr>
          <p:cNvPr id="5" name="Footer Placeholder 4"/>
          <p:cNvSpPr>
            <a:spLocks noGrp="1"/>
          </p:cNvSpPr>
          <p:nvPr>
            <p:ph type="ftr" sz="quarter" idx="11"/>
          </p:nvPr>
        </p:nvSpPr>
        <p:spPr/>
        <p:txBody>
          <a:bodyPr/>
          <a:lstStyle/>
          <a:p>
            <a:r>
              <a:rPr lang="de-AT" smtClean="0"/>
              <a:t>S. Rollet – ARDENT WP1</a:t>
            </a:r>
            <a:endParaRPr lang="en-GB" dirty="0"/>
          </a:p>
        </p:txBody>
      </p:sp>
      <p:sp>
        <p:nvSpPr>
          <p:cNvPr id="6" name="Slide Number Placeholder 5"/>
          <p:cNvSpPr>
            <a:spLocks noGrp="1"/>
          </p:cNvSpPr>
          <p:nvPr>
            <p:ph type="sldNum" sz="quarter" idx="12"/>
          </p:nvPr>
        </p:nvSpPr>
        <p:spPr/>
        <p:txBody>
          <a:bodyPr/>
          <a:lstStyle/>
          <a:p>
            <a:fld id="{AD08F741-D869-4EC9-9EFF-B0DC0DC0F576}" type="slidenum">
              <a:rPr lang="en-GB" smtClean="0"/>
              <a:t>10</a:t>
            </a:fld>
            <a:endParaRPr lang="en-GB"/>
          </a:p>
        </p:txBody>
      </p:sp>
    </p:spTree>
    <p:extLst>
      <p:ext uri="{BB962C8B-B14F-4D97-AF65-F5344CB8AC3E}">
        <p14:creationId xmlns:p14="http://schemas.microsoft.com/office/powerpoint/2010/main" val="48818831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AT" dirty="0" smtClean="0">
                <a:solidFill>
                  <a:srgbClr val="FF0000"/>
                </a:solidFill>
              </a:rPr>
              <a:t>WP1: Gas </a:t>
            </a:r>
            <a:r>
              <a:rPr lang="de-AT" dirty="0" err="1" smtClean="0">
                <a:solidFill>
                  <a:srgbClr val="FF0000"/>
                </a:solidFill>
              </a:rPr>
              <a:t>Detectors</a:t>
            </a:r>
            <a:r>
              <a:rPr lang="de-AT" dirty="0" smtClean="0">
                <a:solidFill>
                  <a:srgbClr val="FF0000"/>
                </a:solidFill>
              </a:rPr>
              <a:t/>
            </a:r>
            <a:br>
              <a:rPr lang="de-AT" dirty="0" smtClean="0">
                <a:solidFill>
                  <a:srgbClr val="FF0000"/>
                </a:solidFill>
              </a:rPr>
            </a:br>
            <a:r>
              <a:rPr lang="de-AT" dirty="0" smtClean="0">
                <a:solidFill>
                  <a:srgbClr val="FF0000"/>
                </a:solidFill>
              </a:rPr>
              <a:t>GEM</a:t>
            </a:r>
            <a:endParaRPr lang="en-GB" dirty="0"/>
          </a:p>
        </p:txBody>
      </p:sp>
      <p:sp>
        <p:nvSpPr>
          <p:cNvPr id="4" name="Date Placeholder 3"/>
          <p:cNvSpPr>
            <a:spLocks noGrp="1"/>
          </p:cNvSpPr>
          <p:nvPr>
            <p:ph type="dt" sz="half" idx="10"/>
          </p:nvPr>
        </p:nvSpPr>
        <p:spPr/>
        <p:txBody>
          <a:bodyPr/>
          <a:lstStyle/>
          <a:p>
            <a:r>
              <a:rPr lang="en-US" smtClean="0"/>
              <a:t>Kick-off meeting, CERN,Geneva 8 May 2012</a:t>
            </a:r>
            <a:endParaRPr lang="en-GB" dirty="0"/>
          </a:p>
        </p:txBody>
      </p:sp>
      <p:sp>
        <p:nvSpPr>
          <p:cNvPr id="5" name="Footer Placeholder 4"/>
          <p:cNvSpPr>
            <a:spLocks noGrp="1"/>
          </p:cNvSpPr>
          <p:nvPr>
            <p:ph type="ftr" sz="quarter" idx="11"/>
          </p:nvPr>
        </p:nvSpPr>
        <p:spPr/>
        <p:txBody>
          <a:bodyPr/>
          <a:lstStyle/>
          <a:p>
            <a:r>
              <a:rPr lang="de-AT" smtClean="0"/>
              <a:t>S. Rollet – ARDENT WP1</a:t>
            </a:r>
            <a:endParaRPr lang="en-GB" dirty="0"/>
          </a:p>
        </p:txBody>
      </p:sp>
      <p:sp>
        <p:nvSpPr>
          <p:cNvPr id="6" name="Slide Number Placeholder 5"/>
          <p:cNvSpPr>
            <a:spLocks noGrp="1"/>
          </p:cNvSpPr>
          <p:nvPr>
            <p:ph type="sldNum" sz="quarter" idx="12"/>
          </p:nvPr>
        </p:nvSpPr>
        <p:spPr/>
        <p:txBody>
          <a:bodyPr/>
          <a:lstStyle/>
          <a:p>
            <a:fld id="{AD08F741-D869-4EC9-9EFF-B0DC0DC0F576}" type="slidenum">
              <a:rPr lang="en-GB" smtClean="0"/>
              <a:t>11</a:t>
            </a:fld>
            <a:endParaRPr lang="en-GB"/>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663004"/>
            <a:ext cx="2520280" cy="20540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4408008" y="1700808"/>
            <a:ext cx="4248472" cy="3139321"/>
          </a:xfrm>
          <a:prstGeom prst="rect">
            <a:avLst/>
          </a:prstGeom>
          <a:noFill/>
        </p:spPr>
        <p:txBody>
          <a:bodyPr wrap="square" rtlCol="0">
            <a:spAutoFit/>
          </a:bodyPr>
          <a:lstStyle/>
          <a:p>
            <a:r>
              <a:rPr lang="en-GB" dirty="0" smtClean="0"/>
              <a:t>A thin </a:t>
            </a:r>
            <a:r>
              <a:rPr lang="en-GB" dirty="0"/>
              <a:t>sheet of plastic coated with metal on both sides and chemically pierced by a regular array of holes a fraction of a millimetre across and apart. Applying a voltage (about 500 V on 50 microns) across the GEM conducting layers, the resulting high electric field in the holes makes an avalanche of ions and electrons pour through each. The electrons are collected by a suitable device, such as a </a:t>
            </a:r>
            <a:r>
              <a:rPr lang="en-GB" dirty="0" err="1"/>
              <a:t>microstrip</a:t>
            </a:r>
            <a:r>
              <a:rPr lang="en-GB" dirty="0"/>
              <a:t> gas chamber. </a:t>
            </a:r>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1680" y="3270468"/>
            <a:ext cx="2376264" cy="2358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5733071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e-AT" dirty="0" smtClean="0">
                <a:solidFill>
                  <a:srgbClr val="FF0000"/>
                </a:solidFill>
              </a:rPr>
              <a:t>WP1: Gas </a:t>
            </a:r>
            <a:r>
              <a:rPr lang="de-AT" dirty="0" err="1" smtClean="0">
                <a:solidFill>
                  <a:srgbClr val="FF0000"/>
                </a:solidFill>
              </a:rPr>
              <a:t>Detectors</a:t>
            </a:r>
            <a:r>
              <a:rPr lang="de-AT" dirty="0" smtClean="0">
                <a:solidFill>
                  <a:srgbClr val="FF0000"/>
                </a:solidFill>
              </a:rPr>
              <a:t/>
            </a:r>
            <a:br>
              <a:rPr lang="de-AT" dirty="0" smtClean="0">
                <a:solidFill>
                  <a:srgbClr val="FF0000"/>
                </a:solidFill>
              </a:rPr>
            </a:br>
            <a:r>
              <a:rPr lang="de-AT" dirty="0" smtClean="0">
                <a:solidFill>
                  <a:srgbClr val="FF0000"/>
                </a:solidFill>
              </a:rPr>
              <a:t>TEPC</a:t>
            </a:r>
            <a:endParaRPr lang="en-GB" dirty="0"/>
          </a:p>
        </p:txBody>
      </p:sp>
      <p:sp>
        <p:nvSpPr>
          <p:cNvPr id="4" name="Date Placeholder 3"/>
          <p:cNvSpPr>
            <a:spLocks noGrp="1"/>
          </p:cNvSpPr>
          <p:nvPr>
            <p:ph type="dt" sz="half" idx="10"/>
          </p:nvPr>
        </p:nvSpPr>
        <p:spPr/>
        <p:txBody>
          <a:bodyPr/>
          <a:lstStyle/>
          <a:p>
            <a:r>
              <a:rPr lang="en-US" dirty="0" smtClean="0"/>
              <a:t>Kick-off meeting, </a:t>
            </a:r>
            <a:r>
              <a:rPr lang="en-US" dirty="0" err="1" smtClean="0"/>
              <a:t>CERN,Geneva</a:t>
            </a:r>
            <a:r>
              <a:rPr lang="en-US" dirty="0" smtClean="0"/>
              <a:t> 8 May 2012</a:t>
            </a:r>
            <a:endParaRPr lang="en-GB" dirty="0"/>
          </a:p>
        </p:txBody>
      </p:sp>
      <p:sp>
        <p:nvSpPr>
          <p:cNvPr id="5" name="Footer Placeholder 4"/>
          <p:cNvSpPr>
            <a:spLocks noGrp="1"/>
          </p:cNvSpPr>
          <p:nvPr>
            <p:ph type="ftr" sz="quarter" idx="11"/>
          </p:nvPr>
        </p:nvSpPr>
        <p:spPr/>
        <p:txBody>
          <a:bodyPr/>
          <a:lstStyle/>
          <a:p>
            <a:r>
              <a:rPr lang="de-AT" smtClean="0"/>
              <a:t>S. Rollet – ARDENT WP1</a:t>
            </a:r>
            <a:endParaRPr lang="en-GB" dirty="0"/>
          </a:p>
        </p:txBody>
      </p:sp>
      <p:sp>
        <p:nvSpPr>
          <p:cNvPr id="6" name="Slide Number Placeholder 5"/>
          <p:cNvSpPr>
            <a:spLocks noGrp="1"/>
          </p:cNvSpPr>
          <p:nvPr>
            <p:ph type="sldNum" sz="quarter" idx="12"/>
          </p:nvPr>
        </p:nvSpPr>
        <p:spPr/>
        <p:txBody>
          <a:bodyPr/>
          <a:lstStyle/>
          <a:p>
            <a:fld id="{AD08F741-D869-4EC9-9EFF-B0DC0DC0F576}" type="slidenum">
              <a:rPr lang="en-GB" smtClean="0"/>
              <a:t>12</a:t>
            </a:fld>
            <a:endParaRPr lang="en-GB"/>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7478" y="2004745"/>
            <a:ext cx="1800200" cy="1564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16382" y="4189240"/>
            <a:ext cx="2160240" cy="1463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30866" y="2787030"/>
            <a:ext cx="2503397" cy="18853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p:cNvPicPr>
            <a:picLocks noGrp="1" noChangeAspect="1" noChangeArrowheads="1"/>
          </p:cNvPicPr>
          <p:nvPr>
            <p:ph idx="1"/>
          </p:nvPr>
        </p:nvPicPr>
        <p:blipFill>
          <a:blip r:embed="rId5" cstate="print">
            <a:extLst>
              <a:ext uri="{28A0092B-C50C-407E-A947-70E740481C1C}">
                <a14:useLocalDpi xmlns:a14="http://schemas.microsoft.com/office/drawing/2010/main" val="0"/>
              </a:ext>
            </a:extLst>
          </a:blip>
          <a:srcRect/>
          <a:stretch>
            <a:fillRect/>
          </a:stretch>
        </p:blipFill>
        <p:spPr bwMode="auto">
          <a:xfrm>
            <a:off x="1619672" y="3284984"/>
            <a:ext cx="2845826" cy="20655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2351148" y="1917570"/>
            <a:ext cx="5893260" cy="1200329"/>
          </a:xfrm>
          <a:prstGeom prst="rect">
            <a:avLst/>
          </a:prstGeom>
          <a:noFill/>
        </p:spPr>
        <p:txBody>
          <a:bodyPr wrap="square" rtlCol="0">
            <a:spAutoFit/>
          </a:bodyPr>
          <a:lstStyle/>
          <a:p>
            <a:r>
              <a:rPr lang="de-AT" dirty="0" smtClean="0">
                <a:sym typeface="Wingdings" pitchFamily="2" charset="2"/>
              </a:rPr>
              <a:t> Space </a:t>
            </a:r>
            <a:r>
              <a:rPr lang="de-AT" dirty="0" err="1" smtClean="0">
                <a:sym typeface="Wingdings" pitchFamily="2" charset="2"/>
              </a:rPr>
              <a:t>applications</a:t>
            </a:r>
            <a:r>
              <a:rPr lang="de-AT" dirty="0" smtClean="0">
                <a:sym typeface="Wingdings" pitchFamily="2" charset="2"/>
              </a:rPr>
              <a:t>, </a:t>
            </a:r>
            <a:r>
              <a:rPr lang="de-AT" dirty="0" err="1" smtClean="0">
                <a:sym typeface="Wingdings" pitchFamily="2" charset="2"/>
              </a:rPr>
              <a:t>air</a:t>
            </a:r>
            <a:r>
              <a:rPr lang="de-AT" dirty="0" smtClean="0">
                <a:sym typeface="Wingdings" pitchFamily="2" charset="2"/>
              </a:rPr>
              <a:t> </a:t>
            </a:r>
            <a:r>
              <a:rPr lang="de-AT" dirty="0" err="1" smtClean="0">
                <a:sym typeface="Wingdings" pitchFamily="2" charset="2"/>
              </a:rPr>
              <a:t>crew</a:t>
            </a:r>
            <a:r>
              <a:rPr lang="de-AT" dirty="0" smtClean="0">
                <a:sym typeface="Wingdings" pitchFamily="2" charset="2"/>
              </a:rPr>
              <a:t> dosimetry </a:t>
            </a:r>
            <a:r>
              <a:rPr lang="de-AT" dirty="0" err="1" smtClean="0">
                <a:sym typeface="Wingdings" pitchFamily="2" charset="2"/>
              </a:rPr>
              <a:t>or</a:t>
            </a:r>
            <a:endParaRPr lang="de-AT" dirty="0" smtClean="0">
              <a:sym typeface="Wingdings" pitchFamily="2" charset="2"/>
            </a:endParaRPr>
          </a:p>
          <a:p>
            <a:r>
              <a:rPr lang="de-AT" dirty="0" err="1">
                <a:sym typeface="Wingdings" pitchFamily="2" charset="2"/>
              </a:rPr>
              <a:t>a</a:t>
            </a:r>
            <a:r>
              <a:rPr lang="de-AT" dirty="0" err="1" smtClean="0">
                <a:sym typeface="Wingdings" pitchFamily="2" charset="2"/>
              </a:rPr>
              <a:t>mbient</a:t>
            </a:r>
            <a:r>
              <a:rPr lang="de-AT" dirty="0" smtClean="0">
                <a:sym typeface="Wingdings" pitchFamily="2" charset="2"/>
              </a:rPr>
              <a:t> dose </a:t>
            </a:r>
            <a:r>
              <a:rPr lang="de-AT" dirty="0" err="1" smtClean="0">
                <a:sym typeface="Wingdings" pitchFamily="2" charset="2"/>
              </a:rPr>
              <a:t>equivalent</a:t>
            </a:r>
            <a:r>
              <a:rPr lang="de-AT" dirty="0">
                <a:sym typeface="Wingdings" pitchFamily="2" charset="2"/>
              </a:rPr>
              <a:t> </a:t>
            </a:r>
            <a:r>
              <a:rPr lang="de-AT" dirty="0" err="1" smtClean="0">
                <a:sym typeface="Wingdings" pitchFamily="2" charset="2"/>
              </a:rPr>
              <a:t>around</a:t>
            </a:r>
            <a:r>
              <a:rPr lang="de-AT" dirty="0" smtClean="0">
                <a:sym typeface="Wingdings" pitchFamily="2" charset="2"/>
              </a:rPr>
              <a:t> high </a:t>
            </a:r>
            <a:r>
              <a:rPr lang="de-AT" dirty="0" err="1" smtClean="0">
                <a:sym typeface="Wingdings" pitchFamily="2" charset="2"/>
              </a:rPr>
              <a:t>energy</a:t>
            </a:r>
            <a:r>
              <a:rPr lang="de-AT" dirty="0" smtClean="0">
                <a:sym typeface="Wingdings" pitchFamily="2" charset="2"/>
              </a:rPr>
              <a:t> </a:t>
            </a:r>
            <a:r>
              <a:rPr lang="de-AT" dirty="0" err="1" smtClean="0">
                <a:sym typeface="Wingdings" pitchFamily="2" charset="2"/>
              </a:rPr>
              <a:t>proton</a:t>
            </a:r>
            <a:r>
              <a:rPr lang="de-AT" dirty="0" smtClean="0">
                <a:sym typeface="Wingdings" pitchFamily="2" charset="2"/>
              </a:rPr>
              <a:t> </a:t>
            </a:r>
            <a:r>
              <a:rPr lang="de-AT" dirty="0" err="1" smtClean="0">
                <a:sym typeface="Wingdings" pitchFamily="2" charset="2"/>
              </a:rPr>
              <a:t>accelerators</a:t>
            </a:r>
            <a:r>
              <a:rPr lang="de-AT" dirty="0" smtClean="0">
                <a:sym typeface="Wingdings" pitchFamily="2" charset="2"/>
              </a:rPr>
              <a:t> </a:t>
            </a:r>
            <a:r>
              <a:rPr lang="de-AT" dirty="0" err="1" smtClean="0">
                <a:sym typeface="Wingdings" pitchFamily="2" charset="2"/>
              </a:rPr>
              <a:t>or</a:t>
            </a:r>
            <a:r>
              <a:rPr lang="de-AT" dirty="0" smtClean="0">
                <a:sym typeface="Wingdings" pitchFamily="2" charset="2"/>
              </a:rPr>
              <a:t> </a:t>
            </a:r>
            <a:r>
              <a:rPr lang="de-AT" dirty="0" err="1" smtClean="0">
                <a:sym typeface="Wingdings" pitchFamily="2" charset="2"/>
              </a:rPr>
              <a:t>measurements</a:t>
            </a:r>
            <a:r>
              <a:rPr lang="de-AT" dirty="0" smtClean="0">
                <a:sym typeface="Wingdings" pitchFamily="2" charset="2"/>
              </a:rPr>
              <a:t> </a:t>
            </a:r>
            <a:r>
              <a:rPr lang="de-AT" dirty="0" err="1" smtClean="0">
                <a:sym typeface="Wingdings" pitchFamily="2" charset="2"/>
              </a:rPr>
              <a:t>of</a:t>
            </a:r>
            <a:r>
              <a:rPr lang="de-AT" dirty="0" smtClean="0">
                <a:sym typeface="Wingdings" pitchFamily="2" charset="2"/>
              </a:rPr>
              <a:t> </a:t>
            </a:r>
            <a:r>
              <a:rPr lang="de-AT" dirty="0" err="1" smtClean="0">
                <a:sym typeface="Wingdings" pitchFamily="2" charset="2"/>
              </a:rPr>
              <a:t>therapeutic</a:t>
            </a:r>
            <a:r>
              <a:rPr lang="de-AT" dirty="0" smtClean="0">
                <a:sym typeface="Wingdings" pitchFamily="2" charset="2"/>
              </a:rPr>
              <a:t> </a:t>
            </a:r>
          </a:p>
          <a:p>
            <a:r>
              <a:rPr lang="de-AT" dirty="0" smtClean="0">
                <a:sym typeface="Wingdings" pitchFamily="2" charset="2"/>
              </a:rPr>
              <a:t>beam </a:t>
            </a:r>
            <a:r>
              <a:rPr lang="de-AT" dirty="0">
                <a:sym typeface="Wingdings" pitchFamily="2" charset="2"/>
              </a:rPr>
              <a:t> </a:t>
            </a:r>
            <a:r>
              <a:rPr lang="de-AT" dirty="0" err="1" smtClean="0">
                <a:sym typeface="Wingdings" pitchFamily="2" charset="2"/>
              </a:rPr>
              <a:t>quality</a:t>
            </a:r>
            <a:endParaRPr lang="de-AT" dirty="0" smtClean="0">
              <a:sym typeface="Wingdings" pitchFamily="2" charset="2"/>
            </a:endParaRPr>
          </a:p>
        </p:txBody>
      </p:sp>
      <p:sp>
        <p:nvSpPr>
          <p:cNvPr id="8" name="TextBox 7"/>
          <p:cNvSpPr txBox="1"/>
          <p:nvPr/>
        </p:nvSpPr>
        <p:spPr>
          <a:xfrm>
            <a:off x="1115616" y="1556792"/>
            <a:ext cx="7272808" cy="369332"/>
          </a:xfrm>
          <a:prstGeom prst="rect">
            <a:avLst/>
          </a:prstGeom>
          <a:noFill/>
        </p:spPr>
        <p:txBody>
          <a:bodyPr wrap="square" rtlCol="0">
            <a:spAutoFit/>
          </a:bodyPr>
          <a:lstStyle/>
          <a:p>
            <a:r>
              <a:rPr lang="de-AT" dirty="0" err="1"/>
              <a:t>Capability</a:t>
            </a:r>
            <a:r>
              <a:rPr lang="de-AT" dirty="0"/>
              <a:t> </a:t>
            </a:r>
            <a:r>
              <a:rPr lang="de-AT" dirty="0" err="1"/>
              <a:t>to</a:t>
            </a:r>
            <a:r>
              <a:rPr lang="de-AT" dirty="0"/>
              <a:t> </a:t>
            </a:r>
            <a:r>
              <a:rPr lang="de-AT" dirty="0" err="1"/>
              <a:t>distinguish</a:t>
            </a:r>
            <a:r>
              <a:rPr lang="de-AT" dirty="0"/>
              <a:t> </a:t>
            </a:r>
            <a:r>
              <a:rPr lang="de-AT" dirty="0" err="1"/>
              <a:t>between</a:t>
            </a:r>
            <a:r>
              <a:rPr lang="de-AT" dirty="0"/>
              <a:t> </a:t>
            </a:r>
            <a:r>
              <a:rPr lang="de-AT" dirty="0" err="1"/>
              <a:t>various</a:t>
            </a:r>
            <a:r>
              <a:rPr lang="de-AT" dirty="0"/>
              <a:t> </a:t>
            </a:r>
            <a:r>
              <a:rPr lang="de-AT" dirty="0" err="1"/>
              <a:t>components</a:t>
            </a:r>
            <a:r>
              <a:rPr lang="de-AT" dirty="0"/>
              <a:t> </a:t>
            </a:r>
            <a:r>
              <a:rPr lang="de-AT" dirty="0" err="1"/>
              <a:t>of</a:t>
            </a:r>
            <a:r>
              <a:rPr lang="de-AT" dirty="0"/>
              <a:t> </a:t>
            </a:r>
            <a:r>
              <a:rPr lang="de-AT" dirty="0" err="1"/>
              <a:t>the</a:t>
            </a:r>
            <a:r>
              <a:rPr lang="de-AT" dirty="0"/>
              <a:t> </a:t>
            </a:r>
            <a:r>
              <a:rPr lang="de-AT" dirty="0" err="1"/>
              <a:t>radiation</a:t>
            </a:r>
            <a:r>
              <a:rPr lang="de-AT" dirty="0"/>
              <a:t> </a:t>
            </a:r>
            <a:r>
              <a:rPr lang="de-AT" dirty="0" err="1"/>
              <a:t>field</a:t>
            </a:r>
            <a:endParaRPr lang="de-AT" dirty="0"/>
          </a:p>
        </p:txBody>
      </p:sp>
    </p:spTree>
    <p:extLst>
      <p:ext uri="{BB962C8B-B14F-4D97-AF65-F5344CB8AC3E}">
        <p14:creationId xmlns:p14="http://schemas.microsoft.com/office/powerpoint/2010/main" val="147060715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AT" dirty="0" smtClean="0">
                <a:solidFill>
                  <a:srgbClr val="FF0000"/>
                </a:solidFill>
              </a:rPr>
              <a:t>WP1: </a:t>
            </a:r>
            <a:r>
              <a:rPr lang="en-US" dirty="0" smtClean="0">
                <a:solidFill>
                  <a:srgbClr val="003399"/>
                </a:solidFill>
              </a:rPr>
              <a:t>ESR1</a:t>
            </a:r>
            <a:r>
              <a:rPr lang="en-US" dirty="0" smtClean="0">
                <a:solidFill>
                  <a:srgbClr val="FF0000"/>
                </a:solidFill>
              </a:rPr>
              <a:t> (CERN) </a:t>
            </a:r>
            <a:endParaRPr lang="en-GB" dirty="0"/>
          </a:p>
        </p:txBody>
      </p:sp>
      <p:sp>
        <p:nvSpPr>
          <p:cNvPr id="3" name="Content Placeholder 2"/>
          <p:cNvSpPr>
            <a:spLocks noGrp="1"/>
          </p:cNvSpPr>
          <p:nvPr>
            <p:ph idx="1"/>
          </p:nvPr>
        </p:nvSpPr>
        <p:spPr/>
        <p:txBody>
          <a:bodyPr/>
          <a:lstStyle/>
          <a:p>
            <a:pPr marL="0" lvl="0" indent="0" algn="just" eaLnBrk="0" fontAlgn="base" hangingPunct="0">
              <a:spcBef>
                <a:spcPct val="0"/>
              </a:spcBef>
              <a:spcAft>
                <a:spcPct val="0"/>
              </a:spcAft>
              <a:buNone/>
            </a:pPr>
            <a:r>
              <a:rPr lang="de-AT" sz="2800" dirty="0" err="1" smtClean="0"/>
              <a:t>Mainly</a:t>
            </a:r>
            <a:r>
              <a:rPr lang="de-AT" sz="2800" dirty="0" smtClean="0"/>
              <a:t> on </a:t>
            </a:r>
            <a:r>
              <a:rPr lang="de-AT" sz="2800" dirty="0" err="1" smtClean="0">
                <a:solidFill>
                  <a:srgbClr val="FF0000"/>
                </a:solidFill>
              </a:rPr>
              <a:t>neutron</a:t>
            </a:r>
            <a:r>
              <a:rPr lang="de-AT" sz="2800" dirty="0" smtClean="0">
                <a:solidFill>
                  <a:srgbClr val="FF0000"/>
                </a:solidFill>
              </a:rPr>
              <a:t> </a:t>
            </a:r>
            <a:r>
              <a:rPr lang="de-AT" sz="2800" dirty="0" err="1" smtClean="0">
                <a:solidFill>
                  <a:srgbClr val="FF0000"/>
                </a:solidFill>
              </a:rPr>
              <a:t>detection</a:t>
            </a:r>
            <a:endParaRPr lang="en-GB" sz="2800" dirty="0" smtClean="0">
              <a:solidFill>
                <a:srgbClr val="FF0000"/>
              </a:solidFill>
            </a:endParaRPr>
          </a:p>
          <a:p>
            <a:pPr marL="360363" lvl="0" indent="-360363" algn="just" eaLnBrk="0" fontAlgn="base" hangingPunct="0">
              <a:spcBef>
                <a:spcPct val="0"/>
              </a:spcBef>
              <a:spcAft>
                <a:spcPct val="0"/>
              </a:spcAft>
            </a:pPr>
            <a:endParaRPr lang="en-GB" dirty="0" smtClean="0">
              <a:solidFill>
                <a:srgbClr val="FF0000"/>
              </a:solidFill>
            </a:endParaRPr>
          </a:p>
          <a:p>
            <a:pPr marL="0" lvl="0" indent="0" algn="just" eaLnBrk="0" fontAlgn="base" hangingPunct="0">
              <a:spcBef>
                <a:spcPct val="0"/>
              </a:spcBef>
              <a:spcAft>
                <a:spcPct val="0"/>
              </a:spcAft>
              <a:buNone/>
            </a:pPr>
            <a:r>
              <a:rPr lang="en-GB" sz="1600" dirty="0"/>
              <a:t>The work focuses on the development of a detector sensitive to neutrons over an extended energy range, to be operated as neutron spectrometer. The basic concept is to couple one or more detectors (a GEM, one or more Medipix2 or </a:t>
            </a:r>
            <a:r>
              <a:rPr lang="en-GB" sz="1600" dirty="0" err="1"/>
              <a:t>Timepix</a:t>
            </a:r>
            <a:r>
              <a:rPr lang="en-GB" sz="1600" dirty="0"/>
              <a:t>, or a stack of scintillator detectors) to a (</a:t>
            </a:r>
            <a:r>
              <a:rPr lang="en-GB" sz="1600" dirty="0" err="1"/>
              <a:t>n,p</a:t>
            </a:r>
            <a:r>
              <a:rPr lang="en-GB" sz="1600" dirty="0"/>
              <a:t>) converter, and couple them with an ad-hoc moderator of appropriate thickness and composition. You will work on the design of the device via Monte Carlo simulations, and on the development and test of the prototype. The instrument should find applications at intermediate- and high-energy accelerators, as well as for measurements of cosmic radiation on board aircrafts and in space. The possibility of its use in mixed or pulsed radiation fields is of particular interest. You will work in collaboration with some of the ARDENT partners, in particular POLIMI (</a:t>
            </a:r>
            <a:r>
              <a:rPr lang="en-GB" sz="1600" dirty="0" err="1">
                <a:hlinkClick r:id="rId2"/>
              </a:rPr>
              <a:t>Politecnico</a:t>
            </a:r>
            <a:r>
              <a:rPr lang="en-GB" sz="1600" dirty="0">
                <a:hlinkClick r:id="rId2"/>
              </a:rPr>
              <a:t> di Milano</a:t>
            </a:r>
            <a:r>
              <a:rPr lang="en-GB" sz="1600" dirty="0"/>
              <a:t>) and CTU (</a:t>
            </a:r>
            <a:r>
              <a:rPr lang="en-GB" sz="1600" dirty="0">
                <a:hlinkClick r:id="rId3"/>
              </a:rPr>
              <a:t>Czech Technical University in Prague</a:t>
            </a:r>
            <a:r>
              <a:rPr lang="en-GB" sz="1600" dirty="0"/>
              <a:t>), and you will spend a fraction of your time on secondments</a:t>
            </a:r>
            <a:r>
              <a:rPr lang="en-GB" sz="1600" dirty="0" smtClean="0"/>
              <a:t>.</a:t>
            </a:r>
            <a:endParaRPr kumimoji="0" lang="en-GB" sz="2400" b="0" i="0" u="none" strike="noStrike" cap="none" normalizeH="0" dirty="0" smtClean="0">
              <a:ln>
                <a:noFill/>
              </a:ln>
              <a:solidFill>
                <a:schemeClr val="tx1"/>
              </a:solidFill>
              <a:effectLst/>
              <a:ea typeface="Times New Roman" pitchFamily="18" charset="0"/>
              <a:cs typeface="Times New Roman" pitchFamily="18" charset="0"/>
            </a:endParaRPr>
          </a:p>
        </p:txBody>
      </p:sp>
      <p:sp>
        <p:nvSpPr>
          <p:cNvPr id="4" name="Date Placeholder 3"/>
          <p:cNvSpPr>
            <a:spLocks noGrp="1"/>
          </p:cNvSpPr>
          <p:nvPr>
            <p:ph type="dt" sz="half" idx="10"/>
          </p:nvPr>
        </p:nvSpPr>
        <p:spPr/>
        <p:txBody>
          <a:bodyPr/>
          <a:lstStyle/>
          <a:p>
            <a:r>
              <a:rPr lang="en-US" smtClean="0"/>
              <a:t>Kick-off meeting, CERN,Geneva 8 May 2012</a:t>
            </a:r>
            <a:endParaRPr lang="en-GB" dirty="0"/>
          </a:p>
        </p:txBody>
      </p:sp>
      <p:sp>
        <p:nvSpPr>
          <p:cNvPr id="5" name="Footer Placeholder 4"/>
          <p:cNvSpPr>
            <a:spLocks noGrp="1"/>
          </p:cNvSpPr>
          <p:nvPr>
            <p:ph type="ftr" sz="quarter" idx="11"/>
          </p:nvPr>
        </p:nvSpPr>
        <p:spPr/>
        <p:txBody>
          <a:bodyPr/>
          <a:lstStyle/>
          <a:p>
            <a:r>
              <a:rPr lang="de-AT" smtClean="0"/>
              <a:t>S. Rollet – ARDENT WP1</a:t>
            </a:r>
            <a:endParaRPr lang="en-GB" dirty="0"/>
          </a:p>
        </p:txBody>
      </p:sp>
      <p:sp>
        <p:nvSpPr>
          <p:cNvPr id="6" name="Slide Number Placeholder 5"/>
          <p:cNvSpPr>
            <a:spLocks noGrp="1"/>
          </p:cNvSpPr>
          <p:nvPr>
            <p:ph type="sldNum" sz="quarter" idx="12"/>
          </p:nvPr>
        </p:nvSpPr>
        <p:spPr/>
        <p:txBody>
          <a:bodyPr/>
          <a:lstStyle/>
          <a:p>
            <a:fld id="{AD08F741-D869-4EC9-9EFF-B0DC0DC0F576}" type="slidenum">
              <a:rPr lang="en-GB" smtClean="0"/>
              <a:t>13</a:t>
            </a:fld>
            <a:endParaRPr lang="en-GB"/>
          </a:p>
        </p:txBody>
      </p:sp>
    </p:spTree>
    <p:extLst>
      <p:ext uri="{BB962C8B-B14F-4D97-AF65-F5344CB8AC3E}">
        <p14:creationId xmlns:p14="http://schemas.microsoft.com/office/powerpoint/2010/main" val="37556952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AT" dirty="0" smtClean="0">
                <a:solidFill>
                  <a:srgbClr val="FF0000"/>
                </a:solidFill>
              </a:rPr>
              <a:t>WP1: </a:t>
            </a:r>
            <a:r>
              <a:rPr lang="en-US" dirty="0" smtClean="0">
                <a:solidFill>
                  <a:srgbClr val="003399"/>
                </a:solidFill>
              </a:rPr>
              <a:t>ESR3</a:t>
            </a:r>
            <a:r>
              <a:rPr lang="en-US" dirty="0" smtClean="0">
                <a:solidFill>
                  <a:srgbClr val="FF0000"/>
                </a:solidFill>
              </a:rPr>
              <a:t> (CERN) </a:t>
            </a:r>
            <a:endParaRPr lang="en-GB" dirty="0"/>
          </a:p>
        </p:txBody>
      </p:sp>
      <p:sp>
        <p:nvSpPr>
          <p:cNvPr id="3" name="Content Placeholder 2"/>
          <p:cNvSpPr>
            <a:spLocks noGrp="1"/>
          </p:cNvSpPr>
          <p:nvPr>
            <p:ph idx="1"/>
          </p:nvPr>
        </p:nvSpPr>
        <p:spPr/>
        <p:txBody>
          <a:bodyPr/>
          <a:lstStyle/>
          <a:p>
            <a:pPr marL="0" lvl="0" indent="0" algn="just" eaLnBrk="0" fontAlgn="base" hangingPunct="0">
              <a:spcBef>
                <a:spcPct val="0"/>
              </a:spcBef>
              <a:spcAft>
                <a:spcPct val="0"/>
              </a:spcAft>
              <a:buNone/>
            </a:pPr>
            <a:r>
              <a:rPr lang="de-AT" sz="2800" dirty="0" err="1" smtClean="0"/>
              <a:t>Mainly</a:t>
            </a:r>
            <a:r>
              <a:rPr lang="de-AT" sz="2800" dirty="0" smtClean="0"/>
              <a:t> on </a:t>
            </a:r>
            <a:r>
              <a:rPr lang="de-AT" sz="2800" dirty="0" smtClean="0">
                <a:solidFill>
                  <a:srgbClr val="FF0000"/>
                </a:solidFill>
              </a:rPr>
              <a:t>r</a:t>
            </a:r>
            <a:r>
              <a:rPr lang="en-GB" sz="2800" dirty="0" err="1" smtClean="0">
                <a:solidFill>
                  <a:srgbClr val="FF0000"/>
                </a:solidFill>
              </a:rPr>
              <a:t>adiation</a:t>
            </a:r>
            <a:r>
              <a:rPr lang="en-GB" sz="2800" dirty="0" smtClean="0">
                <a:solidFill>
                  <a:srgbClr val="FF0000"/>
                </a:solidFill>
              </a:rPr>
              <a:t> dosimetry and microdosimetry</a:t>
            </a:r>
          </a:p>
          <a:p>
            <a:pPr marL="360363" lvl="0" indent="-360363" algn="just" eaLnBrk="0" fontAlgn="base" hangingPunct="0">
              <a:spcBef>
                <a:spcPct val="0"/>
              </a:spcBef>
              <a:spcAft>
                <a:spcPct val="0"/>
              </a:spcAft>
            </a:pPr>
            <a:endParaRPr lang="en-GB" dirty="0" smtClean="0">
              <a:solidFill>
                <a:srgbClr val="FF0000"/>
              </a:solidFill>
            </a:endParaRPr>
          </a:p>
          <a:p>
            <a:pPr marL="0" lvl="0" indent="0" algn="just" eaLnBrk="0" fontAlgn="base" hangingPunct="0">
              <a:spcBef>
                <a:spcPct val="0"/>
              </a:spcBef>
              <a:spcAft>
                <a:spcPct val="0"/>
              </a:spcAft>
              <a:buNone/>
            </a:pPr>
            <a:r>
              <a:rPr lang="en-GB" sz="1600" dirty="0" smtClean="0"/>
              <a:t>The work focuses on the application of technologies based on gas detectors (Gas Electron Multiplier, GEM and Tissue Equivalent Proportional Counter, TEPC) for dosimetry and microdosimetry in mixed radiation fields at particle accelerators, in space and in the environment. The project will first require extensive Monte Carlo simulation to study the detector response. The feasibility to employ a GEM detector as x-y plane detector to monitor a clinical scanned ion beam will also be studied. You will work in collaboration with some of the ARDENT partners, in particular POLIMI (</a:t>
            </a:r>
            <a:r>
              <a:rPr lang="en-GB" sz="1600" dirty="0" err="1" smtClean="0">
                <a:solidFill>
                  <a:srgbClr val="FF0000"/>
                </a:solidFill>
                <a:hlinkClick r:id="rId2"/>
              </a:rPr>
              <a:t>Politecnico</a:t>
            </a:r>
            <a:r>
              <a:rPr lang="en-GB" sz="1600" dirty="0" smtClean="0">
                <a:solidFill>
                  <a:srgbClr val="FF0000"/>
                </a:solidFill>
                <a:hlinkClick r:id="rId2"/>
              </a:rPr>
              <a:t> of Milano</a:t>
            </a:r>
            <a:r>
              <a:rPr lang="en-GB" sz="1600" dirty="0" smtClean="0"/>
              <a:t>), AIT (</a:t>
            </a:r>
            <a:r>
              <a:rPr lang="en-GB" sz="1600" dirty="0" smtClean="0">
                <a:hlinkClick r:id="rId3"/>
              </a:rPr>
              <a:t>Austrian Institute of Technology</a:t>
            </a:r>
            <a:r>
              <a:rPr lang="en-GB" sz="1600" dirty="0" smtClean="0"/>
              <a:t>) and UOIT (</a:t>
            </a:r>
            <a:r>
              <a:rPr lang="en-GB" sz="1600" dirty="0" smtClean="0">
                <a:hlinkClick r:id="rId4"/>
              </a:rPr>
              <a:t>University of Ontario Institute of Technology</a:t>
            </a:r>
            <a:r>
              <a:rPr lang="en-GB" sz="1600" dirty="0" smtClean="0"/>
              <a:t>), and you will spend a fraction of your time on secondments.</a:t>
            </a:r>
            <a:endParaRPr kumimoji="0" lang="en-GB" sz="1600" b="0" i="0" u="none" strike="noStrike" cap="none" normalizeH="0" baseline="0" dirty="0" smtClean="0">
              <a:ln>
                <a:noFill/>
              </a:ln>
              <a:solidFill>
                <a:schemeClr val="tx1"/>
              </a:solidFill>
              <a:effectLst/>
              <a:ea typeface="Times New Roman" pitchFamily="18" charset="0"/>
              <a:cs typeface="Times New Roman" pitchFamily="18" charset="0"/>
            </a:endParaRPr>
          </a:p>
          <a:p>
            <a:pPr marL="803275" lvl="1" indent="-346075" algn="just" eaLnBrk="0" fontAlgn="base" hangingPunct="0">
              <a:spcBef>
                <a:spcPct val="0"/>
              </a:spcBef>
              <a:spcAft>
                <a:spcPct val="0"/>
              </a:spcAft>
              <a:buSzPct val="75000"/>
              <a:buFont typeface="Courier New" pitchFamily="49" charset="0"/>
              <a:buChar char="o"/>
            </a:pPr>
            <a:endParaRPr kumimoji="0" lang="en-GB" sz="2400" b="0" i="0" u="none" strike="noStrike" cap="none" normalizeH="0" dirty="0" smtClean="0">
              <a:ln>
                <a:noFill/>
              </a:ln>
              <a:solidFill>
                <a:schemeClr val="tx1"/>
              </a:solidFill>
              <a:effectLst/>
              <a:ea typeface="Times New Roman" pitchFamily="18" charset="0"/>
              <a:cs typeface="Times New Roman" pitchFamily="18" charset="0"/>
            </a:endParaRPr>
          </a:p>
          <a:p>
            <a:pPr marL="0" indent="0">
              <a:buNone/>
            </a:pPr>
            <a:endParaRPr lang="en-GB" dirty="0"/>
          </a:p>
        </p:txBody>
      </p:sp>
      <p:sp>
        <p:nvSpPr>
          <p:cNvPr id="4" name="Date Placeholder 3"/>
          <p:cNvSpPr>
            <a:spLocks noGrp="1"/>
          </p:cNvSpPr>
          <p:nvPr>
            <p:ph type="dt" sz="half" idx="10"/>
          </p:nvPr>
        </p:nvSpPr>
        <p:spPr/>
        <p:txBody>
          <a:bodyPr/>
          <a:lstStyle/>
          <a:p>
            <a:r>
              <a:rPr lang="en-US" smtClean="0"/>
              <a:t>Kick-off meeting, CERN,Geneva 8 May 2012</a:t>
            </a:r>
            <a:endParaRPr lang="en-GB" dirty="0"/>
          </a:p>
        </p:txBody>
      </p:sp>
      <p:sp>
        <p:nvSpPr>
          <p:cNvPr id="5" name="Footer Placeholder 4"/>
          <p:cNvSpPr>
            <a:spLocks noGrp="1"/>
          </p:cNvSpPr>
          <p:nvPr>
            <p:ph type="ftr" sz="quarter" idx="11"/>
          </p:nvPr>
        </p:nvSpPr>
        <p:spPr/>
        <p:txBody>
          <a:bodyPr/>
          <a:lstStyle/>
          <a:p>
            <a:r>
              <a:rPr lang="de-AT" smtClean="0"/>
              <a:t>S. Rollet – ARDENT WP1</a:t>
            </a:r>
            <a:endParaRPr lang="en-GB" dirty="0"/>
          </a:p>
        </p:txBody>
      </p:sp>
      <p:sp>
        <p:nvSpPr>
          <p:cNvPr id="6" name="Slide Number Placeholder 5"/>
          <p:cNvSpPr>
            <a:spLocks noGrp="1"/>
          </p:cNvSpPr>
          <p:nvPr>
            <p:ph type="sldNum" sz="quarter" idx="12"/>
          </p:nvPr>
        </p:nvSpPr>
        <p:spPr/>
        <p:txBody>
          <a:bodyPr/>
          <a:lstStyle/>
          <a:p>
            <a:fld id="{AD08F741-D869-4EC9-9EFF-B0DC0DC0F576}" type="slidenum">
              <a:rPr lang="en-GB" smtClean="0"/>
              <a:t>14</a:t>
            </a:fld>
            <a:endParaRPr lang="en-GB"/>
          </a:p>
        </p:txBody>
      </p:sp>
    </p:spTree>
    <p:extLst>
      <p:ext uri="{BB962C8B-B14F-4D97-AF65-F5344CB8AC3E}">
        <p14:creationId xmlns:p14="http://schemas.microsoft.com/office/powerpoint/2010/main" val="360222321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AT" dirty="0" smtClean="0">
                <a:solidFill>
                  <a:srgbClr val="FF0000"/>
                </a:solidFill>
              </a:rPr>
              <a:t>WP1: </a:t>
            </a:r>
            <a:r>
              <a:rPr lang="en-US" dirty="0" smtClean="0">
                <a:solidFill>
                  <a:srgbClr val="003399"/>
                </a:solidFill>
              </a:rPr>
              <a:t>ESR5</a:t>
            </a:r>
            <a:r>
              <a:rPr lang="en-US" dirty="0" smtClean="0">
                <a:solidFill>
                  <a:srgbClr val="FF0000"/>
                </a:solidFill>
              </a:rPr>
              <a:t> (AIT) </a:t>
            </a:r>
            <a:endParaRPr lang="en-GB" dirty="0"/>
          </a:p>
        </p:txBody>
      </p:sp>
      <p:sp>
        <p:nvSpPr>
          <p:cNvPr id="3" name="Content Placeholder 2"/>
          <p:cNvSpPr>
            <a:spLocks noGrp="1"/>
          </p:cNvSpPr>
          <p:nvPr>
            <p:ph idx="1"/>
          </p:nvPr>
        </p:nvSpPr>
        <p:spPr/>
        <p:txBody>
          <a:bodyPr/>
          <a:lstStyle/>
          <a:p>
            <a:pPr marL="0" lvl="0" indent="0" algn="just" eaLnBrk="0" fontAlgn="base" hangingPunct="0">
              <a:spcBef>
                <a:spcPct val="0"/>
              </a:spcBef>
              <a:spcAft>
                <a:spcPct val="0"/>
              </a:spcAft>
              <a:buNone/>
            </a:pPr>
            <a:r>
              <a:rPr lang="de-AT" sz="2800" dirty="0" err="1" smtClean="0"/>
              <a:t>Mainly</a:t>
            </a:r>
            <a:r>
              <a:rPr lang="de-AT" sz="2800" dirty="0" smtClean="0"/>
              <a:t> on</a:t>
            </a:r>
            <a:r>
              <a:rPr lang="de-AT" sz="2800" dirty="0" smtClean="0">
                <a:solidFill>
                  <a:srgbClr val="FF0000"/>
                </a:solidFill>
              </a:rPr>
              <a:t> TEPC </a:t>
            </a:r>
            <a:r>
              <a:rPr lang="de-AT" sz="2800" dirty="0" err="1" smtClean="0">
                <a:solidFill>
                  <a:srgbClr val="FF0000"/>
                </a:solidFill>
              </a:rPr>
              <a:t>for</a:t>
            </a:r>
            <a:r>
              <a:rPr lang="de-AT" sz="2800" dirty="0" smtClean="0">
                <a:solidFill>
                  <a:srgbClr val="FF0000"/>
                </a:solidFill>
              </a:rPr>
              <a:t> </a:t>
            </a:r>
            <a:r>
              <a:rPr lang="de-AT" sz="2800" dirty="0" err="1" smtClean="0">
                <a:solidFill>
                  <a:srgbClr val="FF0000"/>
                </a:solidFill>
              </a:rPr>
              <a:t>space</a:t>
            </a:r>
            <a:r>
              <a:rPr lang="de-AT" sz="2800" dirty="0" smtClean="0">
                <a:solidFill>
                  <a:srgbClr val="FF0000"/>
                </a:solidFill>
              </a:rPr>
              <a:t> </a:t>
            </a:r>
            <a:r>
              <a:rPr lang="de-AT" sz="2800" dirty="0" err="1" smtClean="0">
                <a:solidFill>
                  <a:srgbClr val="FF0000"/>
                </a:solidFill>
              </a:rPr>
              <a:t>and</a:t>
            </a:r>
            <a:r>
              <a:rPr lang="de-AT" sz="2800" dirty="0" smtClean="0">
                <a:solidFill>
                  <a:srgbClr val="FF0000"/>
                </a:solidFill>
              </a:rPr>
              <a:t> </a:t>
            </a:r>
            <a:r>
              <a:rPr lang="de-AT" sz="2800" dirty="0" err="1" smtClean="0">
                <a:solidFill>
                  <a:srgbClr val="FF0000"/>
                </a:solidFill>
              </a:rPr>
              <a:t>medical</a:t>
            </a:r>
            <a:r>
              <a:rPr lang="de-AT" sz="2800" dirty="0" smtClean="0">
                <a:solidFill>
                  <a:srgbClr val="FF0000"/>
                </a:solidFill>
              </a:rPr>
              <a:t> </a:t>
            </a:r>
            <a:r>
              <a:rPr lang="de-AT" sz="2800" dirty="0" err="1" smtClean="0">
                <a:solidFill>
                  <a:srgbClr val="FF0000"/>
                </a:solidFill>
              </a:rPr>
              <a:t>application</a:t>
            </a:r>
            <a:endParaRPr lang="en-GB" sz="2800" dirty="0" smtClean="0">
              <a:solidFill>
                <a:srgbClr val="FF0000"/>
              </a:solidFill>
            </a:endParaRPr>
          </a:p>
          <a:p>
            <a:pPr marL="360363" lvl="0" indent="-360363" algn="just" eaLnBrk="0" fontAlgn="base" hangingPunct="0">
              <a:spcBef>
                <a:spcPct val="0"/>
              </a:spcBef>
              <a:spcAft>
                <a:spcPct val="0"/>
              </a:spcAft>
            </a:pPr>
            <a:endParaRPr lang="en-GB" dirty="0" smtClean="0">
              <a:solidFill>
                <a:srgbClr val="FF0000"/>
              </a:solidFill>
            </a:endParaRPr>
          </a:p>
          <a:p>
            <a:pPr marL="0" lvl="0" indent="0" algn="just" eaLnBrk="0" fontAlgn="base" hangingPunct="0">
              <a:spcBef>
                <a:spcPct val="0"/>
              </a:spcBef>
              <a:spcAft>
                <a:spcPct val="0"/>
              </a:spcAft>
              <a:buNone/>
            </a:pPr>
            <a:r>
              <a:rPr lang="en-GB" sz="1600" dirty="0" smtClean="0"/>
              <a:t>The researcher will work on dosimetry of complex radiation fields present in space and in hadron therapy. The work focuses on the characterization and calibration of a TEPC currently being developed to determine the absorbed dose and dose equivalent on board of the International Space Station (ISS). Measurements in heavy ion radiation field in different laboratories are planned. Later on, the study of a miniaturized version of a TEPC for hadron therapy will be carried out testing the prototype. The detector characterisation in medical environment with measurements in tissue will be optimized via Monte Carlo simulations. The work is in collaboration with external and, as well, with some of the other ARDENT partners. </a:t>
            </a:r>
            <a:endParaRPr kumimoji="0" lang="en-GB" sz="2400" b="0" i="0" u="none" strike="noStrike" cap="none" normalizeH="0" dirty="0" smtClean="0">
              <a:ln>
                <a:noFill/>
              </a:ln>
              <a:solidFill>
                <a:schemeClr val="tx1"/>
              </a:solidFill>
              <a:effectLst/>
              <a:ea typeface="Times New Roman" pitchFamily="18" charset="0"/>
              <a:cs typeface="Times New Roman" pitchFamily="18" charset="0"/>
            </a:endParaRPr>
          </a:p>
          <a:p>
            <a:pPr marL="0" indent="0">
              <a:buNone/>
            </a:pPr>
            <a:endParaRPr lang="en-GB" dirty="0"/>
          </a:p>
        </p:txBody>
      </p:sp>
      <p:sp>
        <p:nvSpPr>
          <p:cNvPr id="4" name="Date Placeholder 3"/>
          <p:cNvSpPr>
            <a:spLocks noGrp="1"/>
          </p:cNvSpPr>
          <p:nvPr>
            <p:ph type="dt" sz="half" idx="10"/>
          </p:nvPr>
        </p:nvSpPr>
        <p:spPr/>
        <p:txBody>
          <a:bodyPr/>
          <a:lstStyle/>
          <a:p>
            <a:r>
              <a:rPr lang="en-US" smtClean="0"/>
              <a:t>Kick-off meeting, CERN,Geneva 8 May 2012</a:t>
            </a:r>
            <a:endParaRPr lang="en-GB" dirty="0"/>
          </a:p>
        </p:txBody>
      </p:sp>
      <p:sp>
        <p:nvSpPr>
          <p:cNvPr id="5" name="Footer Placeholder 4"/>
          <p:cNvSpPr>
            <a:spLocks noGrp="1"/>
          </p:cNvSpPr>
          <p:nvPr>
            <p:ph type="ftr" sz="quarter" idx="11"/>
          </p:nvPr>
        </p:nvSpPr>
        <p:spPr/>
        <p:txBody>
          <a:bodyPr/>
          <a:lstStyle/>
          <a:p>
            <a:r>
              <a:rPr lang="de-AT" smtClean="0"/>
              <a:t>S. Rollet – ARDENT WP1</a:t>
            </a:r>
            <a:endParaRPr lang="en-GB" dirty="0"/>
          </a:p>
        </p:txBody>
      </p:sp>
      <p:sp>
        <p:nvSpPr>
          <p:cNvPr id="6" name="Slide Number Placeholder 5"/>
          <p:cNvSpPr>
            <a:spLocks noGrp="1"/>
          </p:cNvSpPr>
          <p:nvPr>
            <p:ph type="sldNum" sz="quarter" idx="12"/>
          </p:nvPr>
        </p:nvSpPr>
        <p:spPr/>
        <p:txBody>
          <a:bodyPr/>
          <a:lstStyle/>
          <a:p>
            <a:fld id="{AD08F741-D869-4EC9-9EFF-B0DC0DC0F576}" type="slidenum">
              <a:rPr lang="en-GB" smtClean="0"/>
              <a:t>15</a:t>
            </a:fld>
            <a:endParaRPr lang="en-GB"/>
          </a:p>
        </p:txBody>
      </p:sp>
    </p:spTree>
    <p:extLst>
      <p:ext uri="{BB962C8B-B14F-4D97-AF65-F5344CB8AC3E}">
        <p14:creationId xmlns:p14="http://schemas.microsoft.com/office/powerpoint/2010/main" val="184766228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AT" dirty="0" smtClean="0">
                <a:solidFill>
                  <a:srgbClr val="FF0000"/>
                </a:solidFill>
              </a:rPr>
              <a:t>  WP1: </a:t>
            </a:r>
            <a:r>
              <a:rPr lang="en-US" dirty="0" smtClean="0">
                <a:solidFill>
                  <a:srgbClr val="003399"/>
                </a:solidFill>
              </a:rPr>
              <a:t>ESR13</a:t>
            </a:r>
            <a:r>
              <a:rPr lang="en-US" dirty="0" smtClean="0">
                <a:solidFill>
                  <a:srgbClr val="FF0000"/>
                </a:solidFill>
              </a:rPr>
              <a:t> (MI.AM-POLIMI)</a:t>
            </a:r>
            <a:endParaRPr lang="en-GB" dirty="0"/>
          </a:p>
        </p:txBody>
      </p:sp>
      <p:sp>
        <p:nvSpPr>
          <p:cNvPr id="3" name="Content Placeholder 2"/>
          <p:cNvSpPr>
            <a:spLocks noGrp="1"/>
          </p:cNvSpPr>
          <p:nvPr>
            <p:ph idx="1"/>
          </p:nvPr>
        </p:nvSpPr>
        <p:spPr/>
        <p:txBody>
          <a:bodyPr>
            <a:normAutofit/>
          </a:bodyPr>
          <a:lstStyle/>
          <a:p>
            <a:pPr marL="0" lvl="0" indent="0" algn="just" eaLnBrk="0" fontAlgn="base" hangingPunct="0">
              <a:spcBef>
                <a:spcPct val="0"/>
              </a:spcBef>
              <a:spcAft>
                <a:spcPct val="0"/>
              </a:spcAft>
              <a:buNone/>
            </a:pPr>
            <a:r>
              <a:rPr lang="de-AT" sz="2800" dirty="0" err="1" smtClean="0"/>
              <a:t>Mainly</a:t>
            </a:r>
            <a:r>
              <a:rPr lang="de-AT" sz="2800" dirty="0" smtClean="0"/>
              <a:t> on </a:t>
            </a:r>
            <a:r>
              <a:rPr lang="en-GB" sz="2800" dirty="0" smtClean="0">
                <a:solidFill>
                  <a:srgbClr val="FF0000"/>
                </a:solidFill>
              </a:rPr>
              <a:t>neutron dosimetry and spectrometry with track detectors</a:t>
            </a:r>
            <a:r>
              <a:rPr lang="en-GB" sz="2800" dirty="0">
                <a:solidFill>
                  <a:srgbClr val="FF0000"/>
                </a:solidFill>
              </a:rPr>
              <a:t> </a:t>
            </a:r>
            <a:r>
              <a:rPr lang="en-GB" sz="2600" dirty="0" smtClean="0">
                <a:solidFill>
                  <a:srgbClr val="FF0000"/>
                </a:solidFill>
              </a:rPr>
              <a:t>(mainly </a:t>
            </a:r>
            <a:r>
              <a:rPr lang="en-GB" sz="2600" dirty="0">
                <a:solidFill>
                  <a:srgbClr val="FF0000"/>
                </a:solidFill>
              </a:rPr>
              <a:t>PADC). </a:t>
            </a:r>
            <a:endParaRPr lang="en-GB" sz="2600" dirty="0" smtClean="0">
              <a:solidFill>
                <a:srgbClr val="FF0000"/>
              </a:solidFill>
            </a:endParaRPr>
          </a:p>
          <a:p>
            <a:pPr marL="0" lvl="0" indent="0" algn="just" eaLnBrk="0" fontAlgn="base" hangingPunct="0">
              <a:spcBef>
                <a:spcPct val="0"/>
              </a:spcBef>
              <a:spcAft>
                <a:spcPct val="0"/>
              </a:spcAft>
              <a:buNone/>
            </a:pPr>
            <a:endParaRPr lang="en-GB" sz="2600" dirty="0" smtClean="0"/>
          </a:p>
          <a:p>
            <a:pPr marL="0" lvl="0" indent="0" algn="just" eaLnBrk="0" fontAlgn="base" hangingPunct="0">
              <a:spcBef>
                <a:spcPct val="0"/>
              </a:spcBef>
              <a:spcAft>
                <a:spcPct val="0"/>
              </a:spcAft>
              <a:buNone/>
            </a:pPr>
            <a:r>
              <a:rPr lang="en-GB" sz="1600" dirty="0" smtClean="0"/>
              <a:t>The researcher will work </a:t>
            </a:r>
            <a:r>
              <a:rPr lang="en-GB" sz="1600" dirty="0"/>
              <a:t>on the design of the instruments embedding the track detectors via Monte Carlo simulations and via analytical codes. You will also work on the track detector reader, studying innovative algorithms of image analysis of the tracks. As for the personal dosimetry the basic concept is to develop techniques of absolute dose measurement. As for the area dosimetry you will characterize existing prototypes The instruments can find their natural application for neutrons measurement around particle accelerators as well as for measurements of cosmic radiation on board aircrafts and in space. A great attention will be devoted to the characterization of the instrumentation through experimental campaigns at particle accelerator facilities. You will work in collaboration with some of the ARDENT partners, in particular POLIMI (</a:t>
            </a:r>
            <a:r>
              <a:rPr lang="en-GB" sz="1600" dirty="0" err="1">
                <a:hlinkClick r:id="rId2"/>
              </a:rPr>
              <a:t>Politecnico</a:t>
            </a:r>
            <a:r>
              <a:rPr lang="en-GB" sz="1600" dirty="0">
                <a:hlinkClick r:id="rId2"/>
              </a:rPr>
              <a:t> di Milano</a:t>
            </a:r>
            <a:r>
              <a:rPr lang="en-GB" sz="1600" dirty="0"/>
              <a:t>), </a:t>
            </a:r>
            <a:r>
              <a:rPr lang="en-GB" sz="1600" dirty="0">
                <a:hlinkClick r:id="rId3"/>
              </a:rPr>
              <a:t>CERN</a:t>
            </a:r>
            <a:r>
              <a:rPr lang="en-GB" sz="1600" dirty="0"/>
              <a:t> and AIT (</a:t>
            </a:r>
            <a:r>
              <a:rPr lang="en-GB" sz="1600" dirty="0">
                <a:hlinkClick r:id="rId4"/>
              </a:rPr>
              <a:t>Austrian Institute of Technology</a:t>
            </a:r>
            <a:r>
              <a:rPr lang="en-GB" sz="1600" dirty="0"/>
              <a:t>).</a:t>
            </a:r>
          </a:p>
        </p:txBody>
      </p:sp>
      <p:sp>
        <p:nvSpPr>
          <p:cNvPr id="4" name="Date Placeholder 3"/>
          <p:cNvSpPr>
            <a:spLocks noGrp="1"/>
          </p:cNvSpPr>
          <p:nvPr>
            <p:ph type="dt" sz="half" idx="10"/>
          </p:nvPr>
        </p:nvSpPr>
        <p:spPr/>
        <p:txBody>
          <a:bodyPr/>
          <a:lstStyle/>
          <a:p>
            <a:r>
              <a:rPr lang="en-US" smtClean="0"/>
              <a:t>Kick-off meeting, CERN,Geneva 8 May 2012</a:t>
            </a:r>
            <a:endParaRPr lang="en-GB" dirty="0"/>
          </a:p>
        </p:txBody>
      </p:sp>
      <p:sp>
        <p:nvSpPr>
          <p:cNvPr id="5" name="Footer Placeholder 4"/>
          <p:cNvSpPr>
            <a:spLocks noGrp="1"/>
          </p:cNvSpPr>
          <p:nvPr>
            <p:ph type="ftr" sz="quarter" idx="11"/>
          </p:nvPr>
        </p:nvSpPr>
        <p:spPr/>
        <p:txBody>
          <a:bodyPr/>
          <a:lstStyle/>
          <a:p>
            <a:r>
              <a:rPr lang="de-AT" smtClean="0"/>
              <a:t>S. Rollet – ARDENT WP1</a:t>
            </a:r>
            <a:endParaRPr lang="en-GB" dirty="0"/>
          </a:p>
        </p:txBody>
      </p:sp>
      <p:sp>
        <p:nvSpPr>
          <p:cNvPr id="6" name="Slide Number Placeholder 5"/>
          <p:cNvSpPr>
            <a:spLocks noGrp="1"/>
          </p:cNvSpPr>
          <p:nvPr>
            <p:ph type="sldNum" sz="quarter" idx="12"/>
          </p:nvPr>
        </p:nvSpPr>
        <p:spPr/>
        <p:txBody>
          <a:bodyPr/>
          <a:lstStyle/>
          <a:p>
            <a:fld id="{AD08F741-D869-4EC9-9EFF-B0DC0DC0F576}" type="slidenum">
              <a:rPr lang="en-GB" smtClean="0"/>
              <a:t>16</a:t>
            </a:fld>
            <a:endParaRPr lang="en-GB"/>
          </a:p>
        </p:txBody>
      </p:sp>
    </p:spTree>
    <p:extLst>
      <p:ext uri="{BB962C8B-B14F-4D97-AF65-F5344CB8AC3E}">
        <p14:creationId xmlns:p14="http://schemas.microsoft.com/office/powerpoint/2010/main" val="385749849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AT" dirty="0" smtClean="0">
                <a:solidFill>
                  <a:srgbClr val="FF0000"/>
                </a:solidFill>
              </a:rPr>
              <a:t>WP1: </a:t>
            </a:r>
            <a:r>
              <a:rPr lang="en-US" dirty="0" smtClean="0">
                <a:solidFill>
                  <a:srgbClr val="003399"/>
                </a:solidFill>
              </a:rPr>
              <a:t>ESR15</a:t>
            </a:r>
            <a:r>
              <a:rPr lang="en-US" dirty="0" smtClean="0">
                <a:solidFill>
                  <a:srgbClr val="FF0000"/>
                </a:solidFill>
              </a:rPr>
              <a:t> (POLIMI)</a:t>
            </a:r>
            <a:endParaRPr lang="en-GB" dirty="0"/>
          </a:p>
        </p:txBody>
      </p:sp>
      <p:sp>
        <p:nvSpPr>
          <p:cNvPr id="3" name="Content Placeholder 2"/>
          <p:cNvSpPr>
            <a:spLocks noGrp="1"/>
          </p:cNvSpPr>
          <p:nvPr>
            <p:ph idx="1"/>
          </p:nvPr>
        </p:nvSpPr>
        <p:spPr/>
        <p:txBody>
          <a:bodyPr/>
          <a:lstStyle/>
          <a:p>
            <a:pPr marL="0" lvl="0" indent="0" algn="just" eaLnBrk="0" fontAlgn="base" hangingPunct="0">
              <a:spcBef>
                <a:spcPct val="0"/>
              </a:spcBef>
              <a:spcAft>
                <a:spcPct val="0"/>
              </a:spcAft>
              <a:buNone/>
            </a:pPr>
            <a:r>
              <a:rPr lang="de-AT" sz="2800" dirty="0" err="1" smtClean="0"/>
              <a:t>Mainly</a:t>
            </a:r>
            <a:r>
              <a:rPr lang="de-AT" sz="2800" dirty="0" smtClean="0"/>
              <a:t> on </a:t>
            </a:r>
            <a:r>
              <a:rPr lang="en-GB" sz="2800" dirty="0" smtClean="0">
                <a:solidFill>
                  <a:srgbClr val="FF0000"/>
                </a:solidFill>
              </a:rPr>
              <a:t>neutron detection</a:t>
            </a:r>
          </a:p>
          <a:p>
            <a:pPr marL="360363" lvl="0" indent="-360363" algn="just" eaLnBrk="0" fontAlgn="base" hangingPunct="0">
              <a:spcBef>
                <a:spcPct val="0"/>
              </a:spcBef>
              <a:spcAft>
                <a:spcPct val="0"/>
              </a:spcAft>
            </a:pPr>
            <a:endParaRPr lang="en-GB" dirty="0" smtClean="0">
              <a:solidFill>
                <a:srgbClr val="FF0000"/>
              </a:solidFill>
            </a:endParaRPr>
          </a:p>
          <a:p>
            <a:pPr marL="0" lvl="0" indent="0" algn="just" eaLnBrk="0" fontAlgn="base" hangingPunct="0">
              <a:spcBef>
                <a:spcPct val="0"/>
              </a:spcBef>
              <a:spcAft>
                <a:spcPct val="0"/>
              </a:spcAft>
              <a:buNone/>
            </a:pPr>
            <a:r>
              <a:rPr lang="en-GB" sz="1600" dirty="0" smtClean="0"/>
              <a:t>The work focuses on the development of a detector sensitive to neutrons in pulsed fields. The basic concept is to develop instrumentations to be used in mixed radiation fields, characterized by a complex time structure. You will investigate both passive and active detectors. As for the active ones you will work with gas detectors (He-3 and BF</a:t>
            </a:r>
            <a:r>
              <a:rPr lang="en-GB" sz="1600" baseline="-25000" dirty="0" smtClean="0"/>
              <a:t>3</a:t>
            </a:r>
            <a:r>
              <a:rPr lang="en-GB" sz="1600" dirty="0" smtClean="0"/>
              <a:t>) and/or solid state detectors, coupled with an innovative front end electronic. As for the passive ones you will work in close partnership with the </a:t>
            </a:r>
            <a:r>
              <a:rPr lang="en-GB" sz="1600" dirty="0" err="1" smtClean="0"/>
              <a:t>Mi.am’s</a:t>
            </a:r>
            <a:r>
              <a:rPr lang="en-GB" sz="1600" dirty="0" smtClean="0"/>
              <a:t> ESR. The instruments will find their natural application in neutron measurement around particle accelerators. You will work on the design via Monte Carlo simulations. A great attention will be devoted to the characterization of the instrumentation through experimental campaigns at particle accelerator facilities. You will work in collaboration with some of the ARDENT partners, in particular </a:t>
            </a:r>
            <a:r>
              <a:rPr lang="en-GB" sz="1600" dirty="0" smtClean="0">
                <a:hlinkClick r:id="rId2"/>
              </a:rPr>
              <a:t>Mi.am</a:t>
            </a:r>
            <a:r>
              <a:rPr lang="en-GB" sz="1600" dirty="0" smtClean="0"/>
              <a:t> and </a:t>
            </a:r>
            <a:r>
              <a:rPr lang="en-GB" sz="1600" dirty="0" smtClean="0">
                <a:hlinkClick r:id="rId3"/>
              </a:rPr>
              <a:t>CERN</a:t>
            </a:r>
            <a:r>
              <a:rPr lang="en-GB" sz="1600" dirty="0" smtClean="0"/>
              <a:t>.</a:t>
            </a:r>
            <a:endParaRPr kumimoji="0" lang="en-GB" sz="2400" b="0" i="0" u="none" strike="noStrike" cap="none" normalizeH="0" dirty="0" smtClean="0">
              <a:ln>
                <a:noFill/>
              </a:ln>
              <a:solidFill>
                <a:schemeClr val="tx1"/>
              </a:solidFill>
              <a:effectLst/>
              <a:ea typeface="Times New Roman" pitchFamily="18" charset="0"/>
              <a:cs typeface="Times New Roman" pitchFamily="18" charset="0"/>
            </a:endParaRPr>
          </a:p>
          <a:p>
            <a:pPr marL="0" indent="0">
              <a:buNone/>
            </a:pPr>
            <a:endParaRPr lang="en-GB" dirty="0"/>
          </a:p>
        </p:txBody>
      </p:sp>
      <p:sp>
        <p:nvSpPr>
          <p:cNvPr id="4" name="Date Placeholder 3"/>
          <p:cNvSpPr>
            <a:spLocks noGrp="1"/>
          </p:cNvSpPr>
          <p:nvPr>
            <p:ph type="dt" sz="half" idx="10"/>
          </p:nvPr>
        </p:nvSpPr>
        <p:spPr/>
        <p:txBody>
          <a:bodyPr/>
          <a:lstStyle/>
          <a:p>
            <a:r>
              <a:rPr lang="en-US" smtClean="0"/>
              <a:t>Kick-off meeting, CERN,Geneva 8 May 2012</a:t>
            </a:r>
            <a:endParaRPr lang="en-GB" dirty="0"/>
          </a:p>
        </p:txBody>
      </p:sp>
      <p:sp>
        <p:nvSpPr>
          <p:cNvPr id="5" name="Footer Placeholder 4"/>
          <p:cNvSpPr>
            <a:spLocks noGrp="1"/>
          </p:cNvSpPr>
          <p:nvPr>
            <p:ph type="ftr" sz="quarter" idx="11"/>
          </p:nvPr>
        </p:nvSpPr>
        <p:spPr/>
        <p:txBody>
          <a:bodyPr/>
          <a:lstStyle/>
          <a:p>
            <a:r>
              <a:rPr lang="de-AT" smtClean="0"/>
              <a:t>S. Rollet – ARDENT WP1</a:t>
            </a:r>
            <a:endParaRPr lang="en-GB" dirty="0"/>
          </a:p>
        </p:txBody>
      </p:sp>
      <p:sp>
        <p:nvSpPr>
          <p:cNvPr id="6" name="Slide Number Placeholder 5"/>
          <p:cNvSpPr>
            <a:spLocks noGrp="1"/>
          </p:cNvSpPr>
          <p:nvPr>
            <p:ph type="sldNum" sz="quarter" idx="12"/>
          </p:nvPr>
        </p:nvSpPr>
        <p:spPr/>
        <p:txBody>
          <a:bodyPr/>
          <a:lstStyle/>
          <a:p>
            <a:fld id="{AD08F741-D869-4EC9-9EFF-B0DC0DC0F576}" type="slidenum">
              <a:rPr lang="en-GB" smtClean="0"/>
              <a:t>17</a:t>
            </a:fld>
            <a:endParaRPr lang="en-GB"/>
          </a:p>
        </p:txBody>
      </p:sp>
    </p:spTree>
    <p:extLst>
      <p:ext uri="{BB962C8B-B14F-4D97-AF65-F5344CB8AC3E}">
        <p14:creationId xmlns:p14="http://schemas.microsoft.com/office/powerpoint/2010/main" val="7679852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60648"/>
            <a:ext cx="8229600" cy="1012974"/>
          </a:xfrm>
        </p:spPr>
        <p:txBody>
          <a:bodyPr>
            <a:normAutofit/>
          </a:bodyPr>
          <a:lstStyle/>
          <a:p>
            <a:r>
              <a:rPr lang="de-AT" dirty="0">
                <a:solidFill>
                  <a:srgbClr val="FF0000"/>
                </a:solidFill>
              </a:rPr>
              <a:t>WP1: Gas </a:t>
            </a:r>
            <a:r>
              <a:rPr lang="de-AT" dirty="0" err="1">
                <a:solidFill>
                  <a:srgbClr val="FF0000"/>
                </a:solidFill>
              </a:rPr>
              <a:t>Detectors</a:t>
            </a:r>
            <a:endParaRPr lang="en-GB" dirty="0"/>
          </a:p>
        </p:txBody>
      </p:sp>
      <p:sp>
        <p:nvSpPr>
          <p:cNvPr id="3" name="Content Placeholder 2"/>
          <p:cNvSpPr>
            <a:spLocks noGrp="1"/>
          </p:cNvSpPr>
          <p:nvPr>
            <p:ph idx="1"/>
          </p:nvPr>
        </p:nvSpPr>
        <p:spPr>
          <a:xfrm>
            <a:off x="457200" y="1600201"/>
            <a:ext cx="8229600" cy="3989040"/>
          </a:xfrm>
        </p:spPr>
        <p:txBody>
          <a:bodyPr/>
          <a:lstStyle/>
          <a:p>
            <a:pPr marL="0" lvl="0" indent="0" algn="ctr" eaLnBrk="0" fontAlgn="base" hangingPunct="0">
              <a:spcBef>
                <a:spcPct val="0"/>
              </a:spcBef>
              <a:spcAft>
                <a:spcPct val="0"/>
              </a:spcAft>
              <a:buNone/>
            </a:pPr>
            <a:r>
              <a:rPr lang="en-GB" sz="2800" dirty="0" smtClean="0">
                <a:solidFill>
                  <a:srgbClr val="0070C0"/>
                </a:solidFill>
                <a:cs typeface="Arial" pitchFamily="34" charset="0"/>
              </a:rPr>
              <a:t>Content</a:t>
            </a:r>
            <a:endParaRPr lang="en-GB" sz="2800" dirty="0">
              <a:solidFill>
                <a:srgbClr val="0070C0"/>
              </a:solidFill>
              <a:cs typeface="Arial" pitchFamily="34" charset="0"/>
            </a:endParaRPr>
          </a:p>
          <a:p>
            <a:pPr marL="360363" lvl="0" indent="-360363" algn="just" eaLnBrk="0" fontAlgn="base" hangingPunct="0">
              <a:spcBef>
                <a:spcPct val="0"/>
              </a:spcBef>
              <a:spcAft>
                <a:spcPct val="0"/>
              </a:spcAft>
              <a:buFontTx/>
              <a:buChar char="•"/>
            </a:pPr>
            <a:endParaRPr lang="en-GB" sz="2400" dirty="0" smtClean="0">
              <a:solidFill>
                <a:srgbClr val="FFFF00"/>
              </a:solidFill>
              <a:ea typeface="Times New Roman" pitchFamily="18" charset="0"/>
              <a:cs typeface="Arial" pitchFamily="34" charset="0"/>
            </a:endParaRPr>
          </a:p>
          <a:p>
            <a:pPr marL="538163" lvl="1" indent="-358775" algn="just" eaLnBrk="0" fontAlgn="base" hangingPunct="0">
              <a:lnSpc>
                <a:spcPct val="150000"/>
              </a:lnSpc>
              <a:spcBef>
                <a:spcPct val="0"/>
              </a:spcBef>
              <a:spcAft>
                <a:spcPct val="0"/>
              </a:spcAft>
              <a:buSzPct val="75000"/>
              <a:buFont typeface="Courier New" pitchFamily="49" charset="0"/>
              <a:buChar char="o"/>
            </a:pPr>
            <a:r>
              <a:rPr lang="de-AT" sz="2400" dirty="0" smtClean="0">
                <a:ea typeface="Times New Roman" pitchFamily="18" charset="0"/>
                <a:cs typeface="Times New Roman" pitchFamily="18" charset="0"/>
              </a:rPr>
              <a:t>Short </a:t>
            </a:r>
            <a:r>
              <a:rPr lang="de-AT" sz="2400" dirty="0" err="1" smtClean="0">
                <a:ea typeface="Times New Roman" pitchFamily="18" charset="0"/>
                <a:cs typeface="Times New Roman" pitchFamily="18" charset="0"/>
              </a:rPr>
              <a:t>overview</a:t>
            </a:r>
            <a:r>
              <a:rPr lang="de-AT" sz="2400" dirty="0" smtClean="0">
                <a:ea typeface="Times New Roman" pitchFamily="18" charset="0"/>
                <a:cs typeface="Times New Roman" pitchFamily="18" charset="0"/>
              </a:rPr>
              <a:t> </a:t>
            </a:r>
            <a:r>
              <a:rPr lang="de-AT" sz="2400" dirty="0" err="1" smtClean="0">
                <a:ea typeface="Times New Roman" pitchFamily="18" charset="0"/>
                <a:cs typeface="Times New Roman" pitchFamily="18" charset="0"/>
              </a:rPr>
              <a:t>and</a:t>
            </a:r>
            <a:r>
              <a:rPr lang="de-AT" sz="2400" dirty="0" smtClean="0">
                <a:ea typeface="Times New Roman" pitchFamily="18" charset="0"/>
                <a:cs typeface="Times New Roman" pitchFamily="18" charset="0"/>
              </a:rPr>
              <a:t> </a:t>
            </a:r>
            <a:r>
              <a:rPr lang="de-AT" sz="2400" dirty="0" err="1" smtClean="0">
                <a:ea typeface="Times New Roman" pitchFamily="18" charset="0"/>
                <a:cs typeface="Times New Roman" pitchFamily="18" charset="0"/>
              </a:rPr>
              <a:t>present</a:t>
            </a:r>
            <a:r>
              <a:rPr lang="de-AT" sz="2400" dirty="0" smtClean="0">
                <a:ea typeface="Times New Roman" pitchFamily="18" charset="0"/>
                <a:cs typeface="Times New Roman" pitchFamily="18" charset="0"/>
              </a:rPr>
              <a:t> </a:t>
            </a:r>
            <a:r>
              <a:rPr lang="de-AT" sz="2400" dirty="0" err="1" smtClean="0">
                <a:ea typeface="Times New Roman" pitchFamily="18" charset="0"/>
                <a:cs typeface="Times New Roman" pitchFamily="18" charset="0"/>
              </a:rPr>
              <a:t>status</a:t>
            </a:r>
            <a:endParaRPr lang="de-AT" sz="2400" dirty="0" smtClean="0">
              <a:ea typeface="Times New Roman" pitchFamily="18" charset="0"/>
              <a:cs typeface="Times New Roman" pitchFamily="18" charset="0"/>
            </a:endParaRPr>
          </a:p>
          <a:p>
            <a:pPr marL="538163" lvl="1" indent="-358775" algn="just" eaLnBrk="0" fontAlgn="base" hangingPunct="0">
              <a:lnSpc>
                <a:spcPct val="150000"/>
              </a:lnSpc>
              <a:spcBef>
                <a:spcPct val="0"/>
              </a:spcBef>
              <a:spcAft>
                <a:spcPct val="0"/>
              </a:spcAft>
              <a:buSzPct val="75000"/>
              <a:buFont typeface="Courier New" pitchFamily="49" charset="0"/>
              <a:buChar char="o"/>
            </a:pPr>
            <a:r>
              <a:rPr lang="en-US" sz="2400" dirty="0" smtClean="0">
                <a:ea typeface="Times New Roman" pitchFamily="18" charset="0"/>
                <a:cs typeface="Times New Roman" pitchFamily="18" charset="0"/>
              </a:rPr>
              <a:t>Next steps</a:t>
            </a:r>
            <a:endParaRPr lang="de-AT" sz="2400" dirty="0" smtClean="0">
              <a:ea typeface="Times New Roman" pitchFamily="18" charset="0"/>
              <a:cs typeface="Times New Roman" pitchFamily="18" charset="0"/>
            </a:endParaRPr>
          </a:p>
          <a:p>
            <a:pPr marL="538163" lvl="1" indent="-358775" algn="just" eaLnBrk="0" fontAlgn="base" hangingPunct="0">
              <a:lnSpc>
                <a:spcPct val="150000"/>
              </a:lnSpc>
              <a:spcBef>
                <a:spcPct val="0"/>
              </a:spcBef>
              <a:spcAft>
                <a:spcPct val="0"/>
              </a:spcAft>
              <a:buSzPct val="75000"/>
              <a:buFont typeface="Courier New" pitchFamily="49" charset="0"/>
              <a:buChar char="o"/>
            </a:pPr>
            <a:r>
              <a:rPr lang="de-AT" sz="2400" dirty="0" smtClean="0">
                <a:ea typeface="Times New Roman" pitchFamily="18" charset="0"/>
                <a:cs typeface="Times New Roman" pitchFamily="18" charset="0"/>
              </a:rPr>
              <a:t>Topics </a:t>
            </a:r>
            <a:r>
              <a:rPr lang="de-AT" sz="2400" dirty="0" err="1" smtClean="0">
                <a:ea typeface="Times New Roman" pitchFamily="18" charset="0"/>
                <a:cs typeface="Times New Roman" pitchFamily="18" charset="0"/>
              </a:rPr>
              <a:t>for</a:t>
            </a:r>
            <a:r>
              <a:rPr lang="de-AT" sz="2400" dirty="0" smtClean="0">
                <a:ea typeface="Times New Roman" pitchFamily="18" charset="0"/>
                <a:cs typeface="Times New Roman" pitchFamily="18" charset="0"/>
              </a:rPr>
              <a:t> </a:t>
            </a:r>
            <a:r>
              <a:rPr lang="de-AT" sz="2400" dirty="0" err="1" smtClean="0">
                <a:ea typeface="Times New Roman" pitchFamily="18" charset="0"/>
                <a:cs typeface="Times New Roman" pitchFamily="18" charset="0"/>
              </a:rPr>
              <a:t>discussions</a:t>
            </a:r>
            <a:endParaRPr lang="de-AT" sz="2400" dirty="0" smtClean="0">
              <a:ea typeface="Times New Roman" pitchFamily="18" charset="0"/>
              <a:cs typeface="Times New Roman" pitchFamily="18" charset="0"/>
            </a:endParaRPr>
          </a:p>
          <a:p>
            <a:pPr marL="360363" lvl="0" indent="-360363" algn="just" eaLnBrk="0" fontAlgn="base" hangingPunct="0">
              <a:spcBef>
                <a:spcPct val="0"/>
              </a:spcBef>
              <a:spcAft>
                <a:spcPct val="0"/>
              </a:spcAft>
              <a:buFontTx/>
              <a:buChar char="•"/>
            </a:pPr>
            <a:endParaRPr lang="en-GB" dirty="0" smtClean="0">
              <a:solidFill>
                <a:srgbClr val="FF0000"/>
              </a:solidFill>
              <a:ea typeface="Times New Roman" pitchFamily="18" charset="0"/>
              <a:cs typeface="Arial" pitchFamily="34" charset="0"/>
            </a:endParaRPr>
          </a:p>
        </p:txBody>
      </p:sp>
      <p:sp>
        <p:nvSpPr>
          <p:cNvPr id="4" name="Date Placeholder 3"/>
          <p:cNvSpPr>
            <a:spLocks noGrp="1"/>
          </p:cNvSpPr>
          <p:nvPr>
            <p:ph type="dt" sz="half" idx="10"/>
          </p:nvPr>
        </p:nvSpPr>
        <p:spPr/>
        <p:txBody>
          <a:bodyPr/>
          <a:lstStyle/>
          <a:p>
            <a:r>
              <a:rPr lang="en-US" smtClean="0"/>
              <a:t>Kick-off meeting, CERN,Geneva 8 May 2012</a:t>
            </a:r>
            <a:endParaRPr lang="en-GB" dirty="0"/>
          </a:p>
        </p:txBody>
      </p:sp>
      <p:sp>
        <p:nvSpPr>
          <p:cNvPr id="5" name="Footer Placeholder 4"/>
          <p:cNvSpPr>
            <a:spLocks noGrp="1"/>
          </p:cNvSpPr>
          <p:nvPr>
            <p:ph type="ftr" sz="quarter" idx="11"/>
          </p:nvPr>
        </p:nvSpPr>
        <p:spPr/>
        <p:txBody>
          <a:bodyPr/>
          <a:lstStyle/>
          <a:p>
            <a:r>
              <a:rPr lang="de-AT" smtClean="0"/>
              <a:t>S. Rollet – ARDENT WP1</a:t>
            </a:r>
            <a:endParaRPr lang="en-GB" dirty="0"/>
          </a:p>
        </p:txBody>
      </p:sp>
      <p:sp>
        <p:nvSpPr>
          <p:cNvPr id="6" name="Slide Number Placeholder 5"/>
          <p:cNvSpPr>
            <a:spLocks noGrp="1"/>
          </p:cNvSpPr>
          <p:nvPr>
            <p:ph type="sldNum" sz="quarter" idx="12"/>
          </p:nvPr>
        </p:nvSpPr>
        <p:spPr/>
        <p:txBody>
          <a:bodyPr/>
          <a:lstStyle/>
          <a:p>
            <a:fld id="{AD08F741-D869-4EC9-9EFF-B0DC0DC0F576}" type="slidenum">
              <a:rPr lang="en-GB" smtClean="0"/>
              <a:t>2</a:t>
            </a:fld>
            <a:endParaRPr lang="en-GB"/>
          </a:p>
        </p:txBody>
      </p:sp>
    </p:spTree>
    <p:extLst>
      <p:ext uri="{BB962C8B-B14F-4D97-AF65-F5344CB8AC3E}">
        <p14:creationId xmlns:p14="http://schemas.microsoft.com/office/powerpoint/2010/main" val="21934096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60648"/>
            <a:ext cx="8229600" cy="1012974"/>
          </a:xfrm>
        </p:spPr>
        <p:txBody>
          <a:bodyPr>
            <a:normAutofit/>
          </a:bodyPr>
          <a:lstStyle/>
          <a:p>
            <a:r>
              <a:rPr lang="de-AT" dirty="0">
                <a:solidFill>
                  <a:srgbClr val="FF0000"/>
                </a:solidFill>
              </a:rPr>
              <a:t>WP1: Gas </a:t>
            </a:r>
            <a:r>
              <a:rPr lang="de-AT" dirty="0" err="1">
                <a:solidFill>
                  <a:srgbClr val="FF0000"/>
                </a:solidFill>
              </a:rPr>
              <a:t>Detectors</a:t>
            </a:r>
            <a:endParaRPr lang="en-GB" dirty="0"/>
          </a:p>
        </p:txBody>
      </p:sp>
      <p:sp>
        <p:nvSpPr>
          <p:cNvPr id="3" name="Content Placeholder 2"/>
          <p:cNvSpPr>
            <a:spLocks noGrp="1"/>
          </p:cNvSpPr>
          <p:nvPr>
            <p:ph idx="1"/>
          </p:nvPr>
        </p:nvSpPr>
        <p:spPr>
          <a:xfrm>
            <a:off x="457200" y="1600201"/>
            <a:ext cx="8229600" cy="3989040"/>
          </a:xfrm>
        </p:spPr>
        <p:txBody>
          <a:bodyPr/>
          <a:lstStyle/>
          <a:p>
            <a:pPr marL="0" lvl="0" indent="0" algn="ctr" eaLnBrk="0" fontAlgn="base" hangingPunct="0">
              <a:spcBef>
                <a:spcPct val="0"/>
              </a:spcBef>
              <a:spcAft>
                <a:spcPct val="0"/>
              </a:spcAft>
              <a:buNone/>
            </a:pPr>
            <a:r>
              <a:rPr lang="en-GB" sz="2800" dirty="0" smtClean="0">
                <a:solidFill>
                  <a:srgbClr val="0070C0"/>
                </a:solidFill>
                <a:cs typeface="Arial" pitchFamily="34" charset="0"/>
              </a:rPr>
              <a:t>Collaboration </a:t>
            </a:r>
            <a:r>
              <a:rPr lang="en-GB" sz="2800" dirty="0">
                <a:solidFill>
                  <a:srgbClr val="0070C0"/>
                </a:solidFill>
                <a:cs typeface="Arial" pitchFamily="34" charset="0"/>
              </a:rPr>
              <a:t>between</a:t>
            </a:r>
          </a:p>
          <a:p>
            <a:pPr marL="360363" lvl="0" indent="-360363" algn="just" eaLnBrk="0" fontAlgn="base" hangingPunct="0">
              <a:spcBef>
                <a:spcPct val="0"/>
              </a:spcBef>
              <a:spcAft>
                <a:spcPct val="0"/>
              </a:spcAft>
              <a:buFontTx/>
              <a:buChar char="•"/>
            </a:pPr>
            <a:endParaRPr lang="en-GB" sz="2400" dirty="0" smtClean="0">
              <a:solidFill>
                <a:srgbClr val="FFFF00"/>
              </a:solidFill>
              <a:ea typeface="Times New Roman" pitchFamily="18" charset="0"/>
              <a:cs typeface="Arial" pitchFamily="34" charset="0"/>
            </a:endParaRPr>
          </a:p>
          <a:p>
            <a:pPr marL="360363" lvl="0" indent="-360363" algn="just" eaLnBrk="0" fontAlgn="base" hangingPunct="0">
              <a:spcBef>
                <a:spcPct val="0"/>
              </a:spcBef>
              <a:spcAft>
                <a:spcPct val="0"/>
              </a:spcAft>
              <a:buFontTx/>
              <a:buChar char="•"/>
            </a:pPr>
            <a:endParaRPr lang="en-GB" sz="2400" dirty="0" smtClean="0">
              <a:solidFill>
                <a:srgbClr val="FFFF00"/>
              </a:solidFill>
              <a:ea typeface="Times New Roman" pitchFamily="18" charset="0"/>
              <a:cs typeface="Arial" pitchFamily="34" charset="0"/>
            </a:endParaRPr>
          </a:p>
          <a:p>
            <a:pPr marL="538163" lvl="1" indent="-358775" algn="just" eaLnBrk="0" fontAlgn="base" hangingPunct="0">
              <a:spcBef>
                <a:spcPct val="0"/>
              </a:spcBef>
              <a:spcAft>
                <a:spcPct val="0"/>
              </a:spcAft>
              <a:buSzPct val="75000"/>
              <a:buFont typeface="Courier New" pitchFamily="49" charset="0"/>
              <a:buChar char="o"/>
            </a:pPr>
            <a:r>
              <a:rPr lang="de-AT" sz="2400" dirty="0" smtClean="0">
                <a:solidFill>
                  <a:srgbClr val="0070C0"/>
                </a:solidFill>
                <a:effectLst>
                  <a:outerShdw blurRad="38100" dist="38100" dir="2700000" algn="tl">
                    <a:srgbClr val="000000">
                      <a:alpha val="43137"/>
                    </a:srgbClr>
                  </a:outerShdw>
                </a:effectLst>
                <a:ea typeface="Times New Roman" pitchFamily="18" charset="0"/>
                <a:cs typeface="Times New Roman" pitchFamily="18" charset="0"/>
              </a:rPr>
              <a:t>AIT </a:t>
            </a:r>
            <a:r>
              <a:rPr lang="de-AT" sz="2400" dirty="0" smtClean="0">
                <a:ea typeface="Times New Roman" pitchFamily="18" charset="0"/>
                <a:cs typeface="Times New Roman" pitchFamily="18" charset="0"/>
              </a:rPr>
              <a:t>– Austrian Institute </a:t>
            </a:r>
            <a:r>
              <a:rPr lang="de-AT" sz="2400" dirty="0" err="1" smtClean="0">
                <a:ea typeface="Times New Roman" pitchFamily="18" charset="0"/>
                <a:cs typeface="Times New Roman" pitchFamily="18" charset="0"/>
              </a:rPr>
              <a:t>of</a:t>
            </a:r>
            <a:r>
              <a:rPr lang="de-AT" sz="2400" dirty="0" smtClean="0">
                <a:ea typeface="Times New Roman" pitchFamily="18" charset="0"/>
                <a:cs typeface="Times New Roman" pitchFamily="18" charset="0"/>
              </a:rPr>
              <a:t> Technology,  Austria </a:t>
            </a:r>
            <a:r>
              <a:rPr lang="de-AT" sz="2400" dirty="0" smtClean="0">
                <a:solidFill>
                  <a:srgbClr val="003399"/>
                </a:solidFill>
                <a:ea typeface="Times New Roman" pitchFamily="18" charset="0"/>
                <a:cs typeface="Times New Roman" pitchFamily="18" charset="0"/>
              </a:rPr>
              <a:t>(Sofia Rollet)</a:t>
            </a:r>
          </a:p>
          <a:p>
            <a:pPr marL="538163" lvl="1" indent="-358775" algn="just" eaLnBrk="0" fontAlgn="base" hangingPunct="0">
              <a:spcBef>
                <a:spcPct val="0"/>
              </a:spcBef>
              <a:spcAft>
                <a:spcPct val="0"/>
              </a:spcAft>
              <a:buSzPct val="75000"/>
              <a:buFont typeface="Courier New" pitchFamily="49" charset="0"/>
              <a:buChar char="o"/>
            </a:pPr>
            <a:r>
              <a:rPr lang="de-AT" sz="2400" dirty="0" smtClean="0">
                <a:solidFill>
                  <a:srgbClr val="0070C0"/>
                </a:solidFill>
                <a:effectLst>
                  <a:outerShdw blurRad="38100" dist="38100" dir="2700000" algn="tl">
                    <a:srgbClr val="000000">
                      <a:alpha val="43137"/>
                    </a:srgbClr>
                  </a:outerShdw>
                </a:effectLst>
                <a:ea typeface="Times New Roman" pitchFamily="18" charset="0"/>
                <a:cs typeface="Times New Roman" pitchFamily="18" charset="0"/>
              </a:rPr>
              <a:t>CERN </a:t>
            </a:r>
            <a:r>
              <a:rPr lang="de-AT" sz="2400" dirty="0" smtClean="0">
                <a:ea typeface="Times New Roman" pitchFamily="18" charset="0"/>
                <a:cs typeface="Times New Roman" pitchFamily="18" charset="0"/>
              </a:rPr>
              <a:t>–  </a:t>
            </a:r>
            <a:r>
              <a:rPr lang="de-AT" sz="2400" dirty="0" err="1" smtClean="0">
                <a:ea typeface="Times New Roman" pitchFamily="18" charset="0"/>
                <a:cs typeface="Times New Roman" pitchFamily="18" charset="0"/>
              </a:rPr>
              <a:t>Switzerland</a:t>
            </a:r>
            <a:r>
              <a:rPr lang="de-AT" sz="2400" dirty="0">
                <a:ea typeface="Times New Roman" pitchFamily="18" charset="0"/>
                <a:cs typeface="Times New Roman" pitchFamily="18" charset="0"/>
              </a:rPr>
              <a:t> </a:t>
            </a:r>
            <a:r>
              <a:rPr lang="de-AT" sz="2400" dirty="0" smtClean="0">
                <a:solidFill>
                  <a:srgbClr val="003399"/>
                </a:solidFill>
                <a:ea typeface="Times New Roman" pitchFamily="18" charset="0"/>
                <a:cs typeface="Times New Roman" pitchFamily="18" charset="0"/>
              </a:rPr>
              <a:t>(Marco </a:t>
            </a:r>
            <a:r>
              <a:rPr lang="de-AT" sz="2400" dirty="0" err="1" smtClean="0">
                <a:solidFill>
                  <a:srgbClr val="003399"/>
                </a:solidFill>
                <a:ea typeface="Times New Roman" pitchFamily="18" charset="0"/>
                <a:cs typeface="Times New Roman" pitchFamily="18" charset="0"/>
              </a:rPr>
              <a:t>Silari</a:t>
            </a:r>
            <a:r>
              <a:rPr lang="de-AT" sz="2400" dirty="0" smtClean="0">
                <a:solidFill>
                  <a:srgbClr val="003399"/>
                </a:solidFill>
                <a:ea typeface="Times New Roman" pitchFamily="18" charset="0"/>
                <a:cs typeface="Times New Roman" pitchFamily="18" charset="0"/>
              </a:rPr>
              <a:t>)</a:t>
            </a:r>
          </a:p>
          <a:p>
            <a:pPr marL="538163" lvl="1" indent="-358775" algn="just" eaLnBrk="0" fontAlgn="base" hangingPunct="0">
              <a:spcBef>
                <a:spcPct val="0"/>
              </a:spcBef>
              <a:spcAft>
                <a:spcPct val="0"/>
              </a:spcAft>
              <a:buSzPct val="75000"/>
              <a:buFont typeface="Courier New" pitchFamily="49" charset="0"/>
              <a:buChar char="o"/>
            </a:pPr>
            <a:r>
              <a:rPr lang="de-AT" sz="2400" dirty="0" smtClean="0">
                <a:solidFill>
                  <a:srgbClr val="0070C0"/>
                </a:solidFill>
                <a:effectLst>
                  <a:outerShdw blurRad="38100" dist="38100" dir="2700000" algn="tl">
                    <a:srgbClr val="000000">
                      <a:alpha val="43137"/>
                    </a:srgbClr>
                  </a:outerShdw>
                </a:effectLst>
                <a:ea typeface="Times New Roman" pitchFamily="18" charset="0"/>
                <a:cs typeface="Times New Roman" pitchFamily="18" charset="0"/>
              </a:rPr>
              <a:t>POLIMI </a:t>
            </a:r>
            <a:r>
              <a:rPr lang="de-AT" sz="2400" dirty="0" smtClean="0">
                <a:ea typeface="Times New Roman" pitchFamily="18" charset="0"/>
                <a:cs typeface="Times New Roman" pitchFamily="18" charset="0"/>
              </a:rPr>
              <a:t>– </a:t>
            </a:r>
            <a:r>
              <a:rPr lang="de-AT" sz="2400" dirty="0" err="1" smtClean="0">
                <a:ea typeface="Times New Roman" pitchFamily="18" charset="0"/>
                <a:cs typeface="Times New Roman" pitchFamily="18" charset="0"/>
              </a:rPr>
              <a:t>Politecnico</a:t>
            </a:r>
            <a:r>
              <a:rPr lang="de-AT" sz="2400" dirty="0" smtClean="0">
                <a:ea typeface="Times New Roman" pitchFamily="18" charset="0"/>
                <a:cs typeface="Times New Roman" pitchFamily="18" charset="0"/>
              </a:rPr>
              <a:t> </a:t>
            </a:r>
            <a:r>
              <a:rPr lang="de-AT" sz="2400" dirty="0" err="1" smtClean="0">
                <a:ea typeface="Times New Roman" pitchFamily="18" charset="0"/>
                <a:cs typeface="Times New Roman" pitchFamily="18" charset="0"/>
              </a:rPr>
              <a:t>of</a:t>
            </a:r>
            <a:r>
              <a:rPr lang="de-AT" sz="2400" dirty="0" smtClean="0">
                <a:ea typeface="Times New Roman" pitchFamily="18" charset="0"/>
                <a:cs typeface="Times New Roman" pitchFamily="18" charset="0"/>
              </a:rPr>
              <a:t> Milano, </a:t>
            </a:r>
            <a:r>
              <a:rPr lang="de-AT" sz="2400" dirty="0" err="1" smtClean="0">
                <a:ea typeface="Times New Roman" pitchFamily="18" charset="0"/>
                <a:cs typeface="Times New Roman" pitchFamily="18" charset="0"/>
              </a:rPr>
              <a:t>Italy</a:t>
            </a:r>
            <a:r>
              <a:rPr lang="de-AT" sz="2400" dirty="0">
                <a:ea typeface="Times New Roman" pitchFamily="18" charset="0"/>
                <a:cs typeface="Times New Roman" pitchFamily="18" charset="0"/>
              </a:rPr>
              <a:t> </a:t>
            </a:r>
            <a:r>
              <a:rPr lang="de-AT" sz="2400" dirty="0" smtClean="0">
                <a:solidFill>
                  <a:srgbClr val="003399"/>
                </a:solidFill>
                <a:ea typeface="Times New Roman" pitchFamily="18" charset="0"/>
                <a:cs typeface="Times New Roman" pitchFamily="18" charset="0"/>
              </a:rPr>
              <a:t>(Marco </a:t>
            </a:r>
            <a:r>
              <a:rPr lang="de-AT" sz="2400" dirty="0" err="1" smtClean="0">
                <a:solidFill>
                  <a:srgbClr val="003399"/>
                </a:solidFill>
                <a:ea typeface="Times New Roman" pitchFamily="18" charset="0"/>
                <a:cs typeface="Times New Roman" pitchFamily="18" charset="0"/>
              </a:rPr>
              <a:t>Caresana</a:t>
            </a:r>
            <a:r>
              <a:rPr lang="de-AT" sz="2400" dirty="0" smtClean="0">
                <a:solidFill>
                  <a:srgbClr val="003399"/>
                </a:solidFill>
                <a:ea typeface="Times New Roman" pitchFamily="18" charset="0"/>
                <a:cs typeface="Times New Roman" pitchFamily="18" charset="0"/>
              </a:rPr>
              <a:t>)</a:t>
            </a:r>
          </a:p>
          <a:p>
            <a:pPr marL="538163" lvl="1" indent="-358775" algn="just" eaLnBrk="0" fontAlgn="base" hangingPunct="0">
              <a:spcBef>
                <a:spcPct val="0"/>
              </a:spcBef>
              <a:spcAft>
                <a:spcPct val="0"/>
              </a:spcAft>
              <a:buSzPct val="75000"/>
              <a:buFont typeface="Courier New" pitchFamily="49" charset="0"/>
              <a:buChar char="o"/>
            </a:pPr>
            <a:endParaRPr lang="de-AT" sz="2400" dirty="0" smtClean="0">
              <a:solidFill>
                <a:srgbClr val="003399"/>
              </a:solidFill>
              <a:ea typeface="Times New Roman" pitchFamily="18" charset="0"/>
              <a:cs typeface="Times New Roman" pitchFamily="18" charset="0"/>
            </a:endParaRPr>
          </a:p>
          <a:p>
            <a:pPr marL="538163" lvl="1" indent="-358775" algn="just" eaLnBrk="0" fontAlgn="base" hangingPunct="0">
              <a:spcBef>
                <a:spcPct val="0"/>
              </a:spcBef>
              <a:spcAft>
                <a:spcPct val="0"/>
              </a:spcAft>
              <a:buSzPct val="75000"/>
              <a:buFont typeface="Courier New" pitchFamily="49" charset="0"/>
              <a:buChar char="o"/>
            </a:pPr>
            <a:endParaRPr lang="de-AT" sz="2400" dirty="0">
              <a:solidFill>
                <a:srgbClr val="003399"/>
              </a:solidFill>
              <a:ea typeface="Times New Roman" pitchFamily="18" charset="0"/>
              <a:cs typeface="Times New Roman" pitchFamily="18" charset="0"/>
            </a:endParaRPr>
          </a:p>
          <a:p>
            <a:pPr marL="538163" lvl="1" indent="-358775" algn="just" eaLnBrk="0" fontAlgn="base" hangingPunct="0">
              <a:spcBef>
                <a:spcPct val="0"/>
              </a:spcBef>
              <a:spcAft>
                <a:spcPct val="0"/>
              </a:spcAft>
              <a:buSzPct val="75000"/>
              <a:buFont typeface="Courier New" pitchFamily="49" charset="0"/>
              <a:buChar char="o"/>
            </a:pPr>
            <a:r>
              <a:rPr lang="en-US" sz="2400" dirty="0">
                <a:solidFill>
                  <a:srgbClr val="0070C0"/>
                </a:solidFill>
                <a:effectLst>
                  <a:outerShdw blurRad="38100" dist="38100" dir="2700000" algn="tl">
                    <a:srgbClr val="000000">
                      <a:alpha val="43137"/>
                    </a:srgbClr>
                  </a:outerShdw>
                </a:effectLst>
                <a:ea typeface="Times New Roman" pitchFamily="18" charset="0"/>
                <a:cs typeface="Times New Roman" pitchFamily="18" charset="0"/>
              </a:rPr>
              <a:t>UOIT</a:t>
            </a:r>
            <a:r>
              <a:rPr lang="en-US" sz="2400" dirty="0" smtClean="0">
                <a:solidFill>
                  <a:srgbClr val="003399"/>
                </a:solidFill>
                <a:ea typeface="Times New Roman" pitchFamily="18" charset="0"/>
                <a:cs typeface="Times New Roman" pitchFamily="18" charset="0"/>
              </a:rPr>
              <a:t> - </a:t>
            </a:r>
            <a:r>
              <a:rPr lang="en-US" sz="2400" dirty="0">
                <a:ea typeface="Times New Roman" pitchFamily="18" charset="0"/>
                <a:cs typeface="Times New Roman" pitchFamily="18" charset="0"/>
              </a:rPr>
              <a:t>University of Ontario Institute of Technology, Canada </a:t>
            </a:r>
            <a:r>
              <a:rPr lang="en-US" sz="2400" dirty="0" smtClean="0">
                <a:solidFill>
                  <a:srgbClr val="003399"/>
                </a:solidFill>
                <a:ea typeface="Times New Roman" pitchFamily="18" charset="0"/>
                <a:cs typeface="Times New Roman" pitchFamily="18" charset="0"/>
              </a:rPr>
              <a:t>(Tony </a:t>
            </a:r>
            <a:r>
              <a:rPr lang="en-US" sz="2400" dirty="0" err="1">
                <a:solidFill>
                  <a:srgbClr val="003399"/>
                </a:solidFill>
                <a:ea typeface="Times New Roman" pitchFamily="18" charset="0"/>
                <a:cs typeface="Times New Roman" pitchFamily="18" charset="0"/>
              </a:rPr>
              <a:t>Waker</a:t>
            </a:r>
            <a:r>
              <a:rPr lang="en-US" sz="2400" dirty="0" smtClean="0">
                <a:solidFill>
                  <a:srgbClr val="003399"/>
                </a:solidFill>
                <a:ea typeface="Times New Roman" pitchFamily="18" charset="0"/>
                <a:cs typeface="Times New Roman" pitchFamily="18" charset="0"/>
              </a:rPr>
              <a:t>)</a:t>
            </a:r>
            <a:endParaRPr lang="en-GB" sz="2400" dirty="0" smtClean="0">
              <a:solidFill>
                <a:srgbClr val="003399"/>
              </a:solidFill>
              <a:ea typeface="Times New Roman" pitchFamily="18" charset="0"/>
              <a:cs typeface="Times New Roman" pitchFamily="18" charset="0"/>
            </a:endParaRPr>
          </a:p>
          <a:p>
            <a:pPr marL="360363" lvl="0" indent="-360363" algn="just" eaLnBrk="0" fontAlgn="base" hangingPunct="0">
              <a:spcBef>
                <a:spcPct val="0"/>
              </a:spcBef>
              <a:spcAft>
                <a:spcPct val="0"/>
              </a:spcAft>
              <a:buFontTx/>
              <a:buChar char="•"/>
            </a:pPr>
            <a:endParaRPr lang="en-GB" dirty="0" smtClean="0">
              <a:solidFill>
                <a:srgbClr val="FF0000"/>
              </a:solidFill>
              <a:ea typeface="Times New Roman" pitchFamily="18" charset="0"/>
              <a:cs typeface="Arial" pitchFamily="34" charset="0"/>
            </a:endParaRPr>
          </a:p>
        </p:txBody>
      </p:sp>
      <p:sp>
        <p:nvSpPr>
          <p:cNvPr id="4" name="Date Placeholder 3"/>
          <p:cNvSpPr>
            <a:spLocks noGrp="1"/>
          </p:cNvSpPr>
          <p:nvPr>
            <p:ph type="dt" sz="half" idx="10"/>
          </p:nvPr>
        </p:nvSpPr>
        <p:spPr/>
        <p:txBody>
          <a:bodyPr/>
          <a:lstStyle/>
          <a:p>
            <a:r>
              <a:rPr lang="en-US" smtClean="0"/>
              <a:t>Kick-off meeting, CERN,Geneva 8 May 2012</a:t>
            </a:r>
            <a:endParaRPr lang="en-GB" dirty="0"/>
          </a:p>
        </p:txBody>
      </p:sp>
      <p:sp>
        <p:nvSpPr>
          <p:cNvPr id="5" name="Footer Placeholder 4"/>
          <p:cNvSpPr>
            <a:spLocks noGrp="1"/>
          </p:cNvSpPr>
          <p:nvPr>
            <p:ph type="ftr" sz="quarter" idx="11"/>
          </p:nvPr>
        </p:nvSpPr>
        <p:spPr/>
        <p:txBody>
          <a:bodyPr/>
          <a:lstStyle/>
          <a:p>
            <a:r>
              <a:rPr lang="de-AT" smtClean="0"/>
              <a:t>S. Rollet – ARDENT WP1</a:t>
            </a:r>
            <a:endParaRPr lang="en-GB" dirty="0"/>
          </a:p>
        </p:txBody>
      </p:sp>
      <p:sp>
        <p:nvSpPr>
          <p:cNvPr id="6" name="Slide Number Placeholder 5"/>
          <p:cNvSpPr>
            <a:spLocks noGrp="1"/>
          </p:cNvSpPr>
          <p:nvPr>
            <p:ph type="sldNum" sz="quarter" idx="12"/>
          </p:nvPr>
        </p:nvSpPr>
        <p:spPr/>
        <p:txBody>
          <a:bodyPr/>
          <a:lstStyle/>
          <a:p>
            <a:fld id="{AD08F741-D869-4EC9-9EFF-B0DC0DC0F576}" type="slidenum">
              <a:rPr lang="en-GB" smtClean="0"/>
              <a:t>3</a:t>
            </a:fld>
            <a:endParaRPr lang="en-GB"/>
          </a:p>
        </p:txBody>
      </p:sp>
    </p:spTree>
    <p:extLst>
      <p:ext uri="{BB962C8B-B14F-4D97-AF65-F5344CB8AC3E}">
        <p14:creationId xmlns:p14="http://schemas.microsoft.com/office/powerpoint/2010/main" val="154799174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AT" dirty="0" smtClean="0">
                <a:solidFill>
                  <a:srgbClr val="FF0000"/>
                </a:solidFill>
              </a:rPr>
              <a:t>WP1: Gas </a:t>
            </a:r>
            <a:r>
              <a:rPr lang="de-AT" dirty="0" err="1" smtClean="0">
                <a:solidFill>
                  <a:srgbClr val="FF0000"/>
                </a:solidFill>
              </a:rPr>
              <a:t>Detectors</a:t>
            </a:r>
            <a:endParaRPr lang="en-GB" dirty="0">
              <a:solidFill>
                <a:srgbClr val="FF0000"/>
              </a:solidFill>
            </a:endParaRPr>
          </a:p>
        </p:txBody>
      </p:sp>
      <p:sp>
        <p:nvSpPr>
          <p:cNvPr id="3" name="Content Placeholder 2"/>
          <p:cNvSpPr>
            <a:spLocks noGrp="1"/>
          </p:cNvSpPr>
          <p:nvPr>
            <p:ph idx="1"/>
          </p:nvPr>
        </p:nvSpPr>
        <p:spPr>
          <a:xfrm>
            <a:off x="467544" y="1484784"/>
            <a:ext cx="8229600" cy="4525963"/>
          </a:xfrm>
        </p:spPr>
        <p:txBody>
          <a:bodyPr>
            <a:normAutofit/>
          </a:bodyPr>
          <a:lstStyle/>
          <a:p>
            <a:pPr lvl="0" algn="ctr" fontAlgn="base">
              <a:spcBef>
                <a:spcPct val="0"/>
              </a:spcBef>
              <a:spcAft>
                <a:spcPct val="0"/>
              </a:spcAft>
              <a:buNone/>
            </a:pPr>
            <a:r>
              <a:rPr lang="en-US" sz="2800" dirty="0" smtClean="0">
                <a:solidFill>
                  <a:srgbClr val="0070C0"/>
                </a:solidFill>
                <a:cs typeface="Arial" pitchFamily="34" charset="0"/>
              </a:rPr>
              <a:t>Objectives</a:t>
            </a:r>
          </a:p>
          <a:p>
            <a:pPr lvl="0" fontAlgn="base">
              <a:spcBef>
                <a:spcPct val="0"/>
              </a:spcBef>
              <a:spcAft>
                <a:spcPct val="0"/>
              </a:spcAft>
              <a:buNone/>
            </a:pPr>
            <a:endParaRPr kumimoji="0" lang="en-US" sz="2400" i="0" u="none" strike="noStrike" cap="none" normalizeH="0" baseline="0" dirty="0" smtClean="0">
              <a:ln>
                <a:noFill/>
              </a:ln>
              <a:solidFill>
                <a:srgbClr val="0070C0"/>
              </a:solidFill>
              <a:effectLst/>
              <a:cs typeface="Arial" pitchFamily="34" charset="0"/>
            </a:endParaRPr>
          </a:p>
          <a:p>
            <a:pPr marL="0" lvl="0" indent="0" algn="just" eaLnBrk="0" fontAlgn="base" hangingPunct="0">
              <a:spcBef>
                <a:spcPct val="0"/>
              </a:spcBef>
              <a:spcAft>
                <a:spcPct val="0"/>
              </a:spcAft>
              <a:buNone/>
            </a:pPr>
            <a:r>
              <a:rPr lang="en-GB" sz="2400" dirty="0" smtClean="0">
                <a:ea typeface="Times New Roman" pitchFamily="18" charset="0"/>
                <a:cs typeface="Times New Roman" pitchFamily="18" charset="0"/>
              </a:rPr>
              <a:t>Development and performance test of instrumentation based on </a:t>
            </a:r>
            <a:r>
              <a:rPr lang="en-GB" sz="2400" dirty="0" smtClean="0">
                <a:solidFill>
                  <a:srgbClr val="0070C0"/>
                </a:solidFill>
                <a:effectLst>
                  <a:outerShdw blurRad="38100" dist="38100" dir="2700000" algn="tl">
                    <a:srgbClr val="000000">
                      <a:alpha val="43137"/>
                    </a:srgbClr>
                  </a:outerShdw>
                </a:effectLst>
                <a:ea typeface="Times New Roman" pitchFamily="18" charset="0"/>
                <a:cs typeface="Times New Roman" pitchFamily="18" charset="0"/>
              </a:rPr>
              <a:t>gas detectors</a:t>
            </a:r>
            <a:r>
              <a:rPr lang="en-GB" sz="2400" dirty="0" smtClean="0">
                <a:solidFill>
                  <a:srgbClr val="0070C0"/>
                </a:solidFill>
                <a:ea typeface="Times New Roman" pitchFamily="18" charset="0"/>
                <a:cs typeface="Times New Roman" pitchFamily="18" charset="0"/>
              </a:rPr>
              <a:t> </a:t>
            </a:r>
            <a:r>
              <a:rPr lang="en-GB" sz="2400" dirty="0" smtClean="0">
                <a:ea typeface="Times New Roman" pitchFamily="18" charset="0"/>
                <a:cs typeface="Times New Roman" pitchFamily="18" charset="0"/>
              </a:rPr>
              <a:t>for measuring energy distributions and dosimetric quantities in complex radiation fields and in </a:t>
            </a:r>
            <a:r>
              <a:rPr lang="en-GB" sz="2400" dirty="0" err="1" smtClean="0">
                <a:ea typeface="Times New Roman" pitchFamily="18" charset="0"/>
                <a:cs typeface="Times New Roman" pitchFamily="18" charset="0"/>
              </a:rPr>
              <a:t>monoenergetic</a:t>
            </a:r>
            <a:r>
              <a:rPr lang="en-GB" sz="2400" dirty="0" smtClean="0">
                <a:ea typeface="Times New Roman" pitchFamily="18" charset="0"/>
                <a:cs typeface="Times New Roman" pitchFamily="18" charset="0"/>
              </a:rPr>
              <a:t> particle beams used in cancer therapy.</a:t>
            </a:r>
          </a:p>
          <a:p>
            <a:pPr lvl="0" eaLnBrk="0" fontAlgn="base" hangingPunct="0">
              <a:spcBef>
                <a:spcPct val="0"/>
              </a:spcBef>
              <a:spcAft>
                <a:spcPct val="0"/>
              </a:spcAft>
            </a:pPr>
            <a:endParaRPr kumimoji="0" lang="en-GB" sz="2400" b="0" i="0" u="none" strike="noStrike" cap="none" normalizeH="0" baseline="0" dirty="0" smtClean="0">
              <a:ln>
                <a:noFill/>
              </a:ln>
              <a:solidFill>
                <a:schemeClr val="tx1"/>
              </a:solidFill>
              <a:effectLst/>
              <a:ea typeface="Times New Roman" pitchFamily="18" charset="0"/>
              <a:cs typeface="Times New Roman" pitchFamily="18" charset="0"/>
            </a:endParaRPr>
          </a:p>
          <a:p>
            <a:pPr marL="0" lvl="0" indent="0" eaLnBrk="0" fontAlgn="base" hangingPunct="0">
              <a:spcBef>
                <a:spcPct val="0"/>
              </a:spcBef>
              <a:spcAft>
                <a:spcPct val="0"/>
              </a:spcAft>
              <a:buNone/>
            </a:pPr>
            <a:r>
              <a:rPr kumimoji="0" lang="en-GB" sz="2400" b="0" i="0" u="none" strike="noStrike" cap="none" normalizeH="0" baseline="0" dirty="0" smtClean="0">
                <a:ln>
                  <a:noFill/>
                </a:ln>
                <a:solidFill>
                  <a:schemeClr val="tx1"/>
                </a:solidFill>
                <a:effectLst/>
                <a:ea typeface="Times New Roman" pitchFamily="18" charset="0"/>
                <a:cs typeface="Times New Roman" pitchFamily="18" charset="0"/>
              </a:rPr>
              <a:t>e.g.:</a:t>
            </a:r>
            <a:r>
              <a:rPr kumimoji="0" lang="en-GB" sz="2400" b="0" i="0" u="none" strike="noStrike" cap="none" normalizeH="0" dirty="0" smtClean="0">
                <a:ln>
                  <a:noFill/>
                </a:ln>
                <a:solidFill>
                  <a:schemeClr val="tx1"/>
                </a:solidFill>
                <a:effectLst/>
                <a:ea typeface="Times New Roman" pitchFamily="18" charset="0"/>
                <a:cs typeface="Times New Roman" pitchFamily="18" charset="0"/>
              </a:rPr>
              <a:t> </a:t>
            </a:r>
          </a:p>
          <a:p>
            <a:pPr lvl="0" eaLnBrk="0" fontAlgn="base" hangingPunct="0">
              <a:spcBef>
                <a:spcPct val="0"/>
              </a:spcBef>
              <a:spcAft>
                <a:spcPct val="0"/>
              </a:spcAft>
            </a:pPr>
            <a:r>
              <a:rPr kumimoji="0" lang="en-GB" sz="2400" b="0" i="0" u="none" strike="noStrike" cap="none" normalizeH="0" baseline="0" dirty="0" smtClean="0">
                <a:ln>
                  <a:noFill/>
                </a:ln>
                <a:solidFill>
                  <a:schemeClr val="tx1"/>
                </a:solidFill>
                <a:effectLst/>
                <a:ea typeface="Times New Roman" pitchFamily="18" charset="0"/>
                <a:cs typeface="Times New Roman" pitchFamily="18" charset="0"/>
              </a:rPr>
              <a:t>gas electron multipliers (</a:t>
            </a:r>
            <a:r>
              <a:rPr kumimoji="0" lang="en-GB" sz="2400" b="0" i="0" u="none" strike="noStrike" cap="none" normalizeH="0" baseline="0" dirty="0" smtClean="0">
                <a:ln>
                  <a:noFill/>
                </a:ln>
                <a:solidFill>
                  <a:srgbClr val="0070C0"/>
                </a:solidFill>
                <a:effectLst/>
                <a:ea typeface="Times New Roman" pitchFamily="18" charset="0"/>
                <a:cs typeface="Times New Roman" pitchFamily="18" charset="0"/>
              </a:rPr>
              <a:t>GEM</a:t>
            </a:r>
            <a:r>
              <a:rPr kumimoji="0" lang="en-GB" sz="2400" b="0" i="0" u="none" strike="noStrike" cap="none" normalizeH="0" baseline="0" dirty="0" smtClean="0">
                <a:ln>
                  <a:noFill/>
                </a:ln>
                <a:solidFill>
                  <a:schemeClr val="tx1"/>
                </a:solidFill>
                <a:effectLst/>
                <a:ea typeface="Times New Roman" pitchFamily="18" charset="0"/>
                <a:cs typeface="Times New Roman" pitchFamily="18" charset="0"/>
              </a:rPr>
              <a:t>), </a:t>
            </a:r>
          </a:p>
          <a:p>
            <a:pPr lvl="0" eaLnBrk="0" fontAlgn="base" hangingPunct="0">
              <a:spcBef>
                <a:spcPct val="0"/>
              </a:spcBef>
              <a:spcAft>
                <a:spcPct val="0"/>
              </a:spcAft>
            </a:pPr>
            <a:r>
              <a:rPr kumimoji="0" lang="en-GB" sz="2400" b="0" i="0" u="none" strike="noStrike" cap="none" normalizeH="0" baseline="0" dirty="0" smtClean="0">
                <a:ln>
                  <a:noFill/>
                </a:ln>
                <a:solidFill>
                  <a:schemeClr val="tx1"/>
                </a:solidFill>
                <a:effectLst/>
                <a:ea typeface="Times New Roman" pitchFamily="18" charset="0"/>
                <a:cs typeface="Times New Roman" pitchFamily="18" charset="0"/>
              </a:rPr>
              <a:t>tissue equivalent proportional counters (</a:t>
            </a:r>
            <a:r>
              <a:rPr kumimoji="0" lang="en-GB" sz="2400" b="0" i="0" u="none" strike="noStrike" cap="none" normalizeH="0" baseline="0" dirty="0" smtClean="0">
                <a:ln>
                  <a:noFill/>
                </a:ln>
                <a:solidFill>
                  <a:srgbClr val="0070C0"/>
                </a:solidFill>
                <a:effectLst/>
                <a:ea typeface="Times New Roman" pitchFamily="18" charset="0"/>
                <a:cs typeface="Times New Roman" pitchFamily="18" charset="0"/>
              </a:rPr>
              <a:t>TEPC</a:t>
            </a:r>
            <a:r>
              <a:rPr kumimoji="0" lang="en-GB" sz="2400" b="0" i="0" u="none" strike="noStrike" cap="none" normalizeH="0" baseline="0" dirty="0" smtClean="0">
                <a:ln>
                  <a:noFill/>
                </a:ln>
                <a:solidFill>
                  <a:schemeClr val="tx1"/>
                </a:solidFill>
                <a:effectLst/>
                <a:ea typeface="Times New Roman" pitchFamily="18" charset="0"/>
                <a:cs typeface="Times New Roman" pitchFamily="18" charset="0"/>
              </a:rPr>
              <a:t>)</a:t>
            </a:r>
          </a:p>
        </p:txBody>
      </p:sp>
      <p:sp>
        <p:nvSpPr>
          <p:cNvPr id="4" name="Date Placeholder 3"/>
          <p:cNvSpPr>
            <a:spLocks noGrp="1"/>
          </p:cNvSpPr>
          <p:nvPr>
            <p:ph type="dt" sz="half" idx="10"/>
          </p:nvPr>
        </p:nvSpPr>
        <p:spPr/>
        <p:txBody>
          <a:bodyPr/>
          <a:lstStyle/>
          <a:p>
            <a:r>
              <a:rPr lang="en-US" smtClean="0"/>
              <a:t>Kick-off meeting, CERN,Geneva 8 May 2012</a:t>
            </a:r>
            <a:endParaRPr lang="en-GB" dirty="0"/>
          </a:p>
        </p:txBody>
      </p:sp>
      <p:sp>
        <p:nvSpPr>
          <p:cNvPr id="5" name="Footer Placeholder 4"/>
          <p:cNvSpPr>
            <a:spLocks noGrp="1"/>
          </p:cNvSpPr>
          <p:nvPr>
            <p:ph type="ftr" sz="quarter" idx="11"/>
          </p:nvPr>
        </p:nvSpPr>
        <p:spPr/>
        <p:txBody>
          <a:bodyPr/>
          <a:lstStyle/>
          <a:p>
            <a:r>
              <a:rPr lang="de-AT" smtClean="0"/>
              <a:t>S. Rollet – ARDENT WP1</a:t>
            </a:r>
            <a:endParaRPr lang="en-GB" dirty="0"/>
          </a:p>
        </p:txBody>
      </p:sp>
      <p:sp>
        <p:nvSpPr>
          <p:cNvPr id="6" name="Slide Number Placeholder 5"/>
          <p:cNvSpPr>
            <a:spLocks noGrp="1"/>
          </p:cNvSpPr>
          <p:nvPr>
            <p:ph type="sldNum" sz="quarter" idx="12"/>
          </p:nvPr>
        </p:nvSpPr>
        <p:spPr/>
        <p:txBody>
          <a:bodyPr/>
          <a:lstStyle/>
          <a:p>
            <a:fld id="{AD08F741-D869-4EC9-9EFF-B0DC0DC0F576}" type="slidenum">
              <a:rPr lang="en-GB" smtClean="0"/>
              <a:t>4</a:t>
            </a:fld>
            <a:endParaRPr lang="en-GB"/>
          </a:p>
        </p:txBody>
      </p:sp>
    </p:spTree>
    <p:extLst>
      <p:ext uri="{BB962C8B-B14F-4D97-AF65-F5344CB8AC3E}">
        <p14:creationId xmlns:p14="http://schemas.microsoft.com/office/powerpoint/2010/main" val="35632782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AT" dirty="0" smtClean="0">
                <a:solidFill>
                  <a:srgbClr val="FF0000"/>
                </a:solidFill>
              </a:rPr>
              <a:t>WP1: Gas </a:t>
            </a:r>
            <a:r>
              <a:rPr lang="de-AT" dirty="0" err="1" smtClean="0">
                <a:solidFill>
                  <a:srgbClr val="FF0000"/>
                </a:solidFill>
              </a:rPr>
              <a:t>Detectors</a:t>
            </a:r>
            <a:endParaRPr lang="en-GB" dirty="0"/>
          </a:p>
        </p:txBody>
      </p:sp>
      <p:sp>
        <p:nvSpPr>
          <p:cNvPr id="3" name="Content Placeholder 2"/>
          <p:cNvSpPr>
            <a:spLocks noGrp="1"/>
          </p:cNvSpPr>
          <p:nvPr>
            <p:ph idx="1"/>
          </p:nvPr>
        </p:nvSpPr>
        <p:spPr/>
        <p:txBody>
          <a:bodyPr/>
          <a:lstStyle/>
          <a:p>
            <a:pPr marL="0" indent="0" algn="ctr">
              <a:buNone/>
            </a:pPr>
            <a:r>
              <a:rPr lang="de-AT" dirty="0" smtClean="0">
                <a:solidFill>
                  <a:srgbClr val="0070C0"/>
                </a:solidFill>
              </a:rPr>
              <a:t>Milestones</a:t>
            </a:r>
          </a:p>
          <a:p>
            <a:pPr marL="0" indent="0" algn="ctr">
              <a:buNone/>
            </a:pPr>
            <a:endParaRPr lang="de-AT" dirty="0" smtClean="0">
              <a:solidFill>
                <a:srgbClr val="0070C0"/>
              </a:solidFill>
            </a:endParaRPr>
          </a:p>
          <a:p>
            <a:pPr>
              <a:lnSpc>
                <a:spcPct val="150000"/>
              </a:lnSpc>
            </a:pPr>
            <a:r>
              <a:rPr lang="de-AT" sz="2400" dirty="0" smtClean="0">
                <a:solidFill>
                  <a:srgbClr val="0070C0"/>
                </a:solidFill>
                <a:effectLst>
                  <a:outerShdw blurRad="38100" dist="38100" dir="2700000" algn="tl">
                    <a:srgbClr val="000000">
                      <a:alpha val="43137"/>
                    </a:srgbClr>
                  </a:outerShdw>
                </a:effectLst>
              </a:rPr>
              <a:t>M5</a:t>
            </a:r>
            <a:r>
              <a:rPr lang="de-AT" sz="2400" dirty="0" smtClean="0">
                <a:effectLst>
                  <a:outerShdw blurRad="38100" dist="38100" dir="2700000" algn="tl">
                    <a:srgbClr val="000000">
                      <a:alpha val="43137"/>
                    </a:srgbClr>
                  </a:outerShdw>
                </a:effectLst>
              </a:rPr>
              <a:t> </a:t>
            </a:r>
            <a:r>
              <a:rPr lang="de-AT" sz="2400" dirty="0" err="1" smtClean="0"/>
              <a:t>Comparison</a:t>
            </a:r>
            <a:r>
              <a:rPr lang="de-AT" sz="2400" dirty="0" smtClean="0"/>
              <a:t> </a:t>
            </a:r>
            <a:r>
              <a:rPr lang="de-AT" sz="2400" dirty="0" err="1" smtClean="0"/>
              <a:t>of</a:t>
            </a:r>
            <a:r>
              <a:rPr lang="de-AT" sz="2400" dirty="0" smtClean="0"/>
              <a:t> </a:t>
            </a:r>
            <a:r>
              <a:rPr lang="de-AT" sz="2400" dirty="0" err="1" smtClean="0"/>
              <a:t>Detectors</a:t>
            </a:r>
            <a:r>
              <a:rPr lang="de-AT" sz="2400" dirty="0" smtClean="0"/>
              <a:t> </a:t>
            </a:r>
            <a:r>
              <a:rPr lang="de-AT" sz="2400" dirty="0" err="1" smtClean="0"/>
              <a:t>technologies</a:t>
            </a:r>
            <a:r>
              <a:rPr lang="de-AT" sz="2400" dirty="0"/>
              <a:t> </a:t>
            </a:r>
            <a:r>
              <a:rPr lang="de-AT" sz="2400" dirty="0" smtClean="0"/>
              <a:t>(</a:t>
            </a:r>
            <a:r>
              <a:rPr lang="de-AT" sz="2400" dirty="0" smtClean="0">
                <a:solidFill>
                  <a:srgbClr val="0070C0"/>
                </a:solidFill>
              </a:rPr>
              <a:t>AIT</a:t>
            </a:r>
            <a:r>
              <a:rPr lang="de-AT" sz="2400" dirty="0" smtClean="0"/>
              <a:t>, </a:t>
            </a:r>
            <a:r>
              <a:rPr lang="de-AT" sz="2400" dirty="0" err="1"/>
              <a:t>m</a:t>
            </a:r>
            <a:r>
              <a:rPr lang="de-AT" sz="2400" dirty="0" err="1" smtClean="0"/>
              <a:t>onth</a:t>
            </a:r>
            <a:r>
              <a:rPr lang="de-AT" sz="2400" dirty="0" smtClean="0"/>
              <a:t> 18)</a:t>
            </a:r>
          </a:p>
          <a:p>
            <a:pPr>
              <a:lnSpc>
                <a:spcPct val="150000"/>
              </a:lnSpc>
            </a:pPr>
            <a:r>
              <a:rPr lang="de-AT" sz="2400" dirty="0" smtClean="0"/>
              <a:t>WP1/WP2</a:t>
            </a:r>
          </a:p>
          <a:p>
            <a:r>
              <a:rPr lang="de-AT" sz="2400" dirty="0" smtClean="0">
                <a:solidFill>
                  <a:srgbClr val="0070C0"/>
                </a:solidFill>
                <a:effectLst>
                  <a:outerShdw blurRad="38100" dist="38100" dir="2700000" algn="tl">
                    <a:srgbClr val="000000">
                      <a:alpha val="43137"/>
                    </a:srgbClr>
                  </a:outerShdw>
                </a:effectLst>
              </a:rPr>
              <a:t>M6</a:t>
            </a:r>
            <a:r>
              <a:rPr lang="de-AT" sz="2400" dirty="0" smtClean="0">
                <a:solidFill>
                  <a:srgbClr val="0070C0"/>
                </a:solidFill>
              </a:rPr>
              <a:t> </a:t>
            </a:r>
            <a:r>
              <a:rPr lang="de-AT" sz="2400" dirty="0" smtClean="0"/>
              <a:t>Choice </a:t>
            </a:r>
            <a:r>
              <a:rPr lang="de-AT" sz="2400" dirty="0" err="1" smtClean="0"/>
              <a:t>of</a:t>
            </a:r>
            <a:r>
              <a:rPr lang="de-AT" sz="2400" dirty="0" smtClean="0"/>
              <a:t> </a:t>
            </a:r>
            <a:r>
              <a:rPr lang="de-AT" sz="2400" dirty="0" err="1" smtClean="0"/>
              <a:t>detector</a:t>
            </a:r>
            <a:r>
              <a:rPr lang="de-AT" sz="2400" dirty="0" smtClean="0"/>
              <a:t> </a:t>
            </a:r>
            <a:r>
              <a:rPr lang="de-AT" sz="2400" dirty="0" err="1" smtClean="0"/>
              <a:t>technologies</a:t>
            </a:r>
            <a:r>
              <a:rPr lang="de-AT" sz="2400" dirty="0"/>
              <a:t> </a:t>
            </a:r>
            <a:r>
              <a:rPr lang="de-AT" sz="2400" dirty="0" smtClean="0"/>
              <a:t>(</a:t>
            </a:r>
            <a:r>
              <a:rPr lang="de-AT" sz="2400" dirty="0" smtClean="0">
                <a:solidFill>
                  <a:srgbClr val="0070C0"/>
                </a:solidFill>
              </a:rPr>
              <a:t>CERN</a:t>
            </a:r>
            <a:r>
              <a:rPr lang="de-AT" sz="2400" dirty="0" smtClean="0"/>
              <a:t>, </a:t>
            </a:r>
            <a:r>
              <a:rPr lang="de-AT" sz="2400" dirty="0" err="1" smtClean="0"/>
              <a:t>month</a:t>
            </a:r>
            <a:r>
              <a:rPr lang="de-AT" sz="2400" dirty="0" smtClean="0"/>
              <a:t> 18)</a:t>
            </a:r>
            <a:endParaRPr lang="en-GB" dirty="0"/>
          </a:p>
        </p:txBody>
      </p:sp>
      <p:sp>
        <p:nvSpPr>
          <p:cNvPr id="4" name="Date Placeholder 3"/>
          <p:cNvSpPr>
            <a:spLocks noGrp="1"/>
          </p:cNvSpPr>
          <p:nvPr>
            <p:ph type="dt" sz="half" idx="10"/>
          </p:nvPr>
        </p:nvSpPr>
        <p:spPr/>
        <p:txBody>
          <a:bodyPr/>
          <a:lstStyle/>
          <a:p>
            <a:r>
              <a:rPr lang="en-US" smtClean="0"/>
              <a:t>Kick-off meeting, CERN,Geneva 8 May 2012</a:t>
            </a:r>
            <a:endParaRPr lang="en-GB" dirty="0"/>
          </a:p>
        </p:txBody>
      </p:sp>
      <p:sp>
        <p:nvSpPr>
          <p:cNvPr id="5" name="Footer Placeholder 4"/>
          <p:cNvSpPr>
            <a:spLocks noGrp="1"/>
          </p:cNvSpPr>
          <p:nvPr>
            <p:ph type="ftr" sz="quarter" idx="11"/>
          </p:nvPr>
        </p:nvSpPr>
        <p:spPr/>
        <p:txBody>
          <a:bodyPr/>
          <a:lstStyle/>
          <a:p>
            <a:r>
              <a:rPr lang="de-AT" smtClean="0"/>
              <a:t>S. Rollet – ARDENT WP1</a:t>
            </a:r>
            <a:endParaRPr lang="en-GB" dirty="0"/>
          </a:p>
        </p:txBody>
      </p:sp>
      <p:sp>
        <p:nvSpPr>
          <p:cNvPr id="6" name="Slide Number Placeholder 5"/>
          <p:cNvSpPr>
            <a:spLocks noGrp="1"/>
          </p:cNvSpPr>
          <p:nvPr>
            <p:ph type="sldNum" sz="quarter" idx="12"/>
          </p:nvPr>
        </p:nvSpPr>
        <p:spPr/>
        <p:txBody>
          <a:bodyPr/>
          <a:lstStyle/>
          <a:p>
            <a:fld id="{AD08F741-D869-4EC9-9EFF-B0DC0DC0F576}" type="slidenum">
              <a:rPr lang="en-GB" smtClean="0"/>
              <a:t>5</a:t>
            </a:fld>
            <a:endParaRPr lang="en-GB"/>
          </a:p>
        </p:txBody>
      </p:sp>
    </p:spTree>
    <p:extLst>
      <p:ext uri="{BB962C8B-B14F-4D97-AF65-F5344CB8AC3E}">
        <p14:creationId xmlns:p14="http://schemas.microsoft.com/office/powerpoint/2010/main" val="199440794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AT" dirty="0" err="1" smtClean="0"/>
              <a:t>schedule</a:t>
            </a:r>
            <a:endParaRPr lang="en-GB" dirty="0"/>
          </a:p>
        </p:txBody>
      </p:sp>
      <p:sp>
        <p:nvSpPr>
          <p:cNvPr id="4" name="Footer Placeholder 3"/>
          <p:cNvSpPr>
            <a:spLocks noGrp="1"/>
          </p:cNvSpPr>
          <p:nvPr>
            <p:ph type="ftr" sz="quarter" idx="11"/>
          </p:nvPr>
        </p:nvSpPr>
        <p:spPr/>
        <p:txBody>
          <a:bodyPr/>
          <a:lstStyle/>
          <a:p>
            <a:r>
              <a:rPr lang="de-AT" smtClean="0"/>
              <a:t>S. Rollet – ARDENT WP1</a:t>
            </a:r>
            <a:endParaRPr lang="en-GB" dirty="0"/>
          </a:p>
        </p:txBody>
      </p:sp>
      <p:sp>
        <p:nvSpPr>
          <p:cNvPr id="5" name="Slide Number Placeholder 4"/>
          <p:cNvSpPr>
            <a:spLocks noGrp="1"/>
          </p:cNvSpPr>
          <p:nvPr>
            <p:ph type="sldNum" sz="quarter" idx="12"/>
          </p:nvPr>
        </p:nvSpPr>
        <p:spPr/>
        <p:txBody>
          <a:bodyPr/>
          <a:lstStyle/>
          <a:p>
            <a:fld id="{AD08F741-D869-4EC9-9EFF-B0DC0DC0F576}" type="slidenum">
              <a:rPr lang="en-GB" smtClean="0"/>
              <a:t>6</a:t>
            </a:fld>
            <a:endParaRPr lang="en-GB"/>
          </a:p>
        </p:txBody>
      </p:sp>
      <p:sp>
        <p:nvSpPr>
          <p:cNvPr id="6" name="Date Placeholder 5"/>
          <p:cNvSpPr>
            <a:spLocks noGrp="1"/>
          </p:cNvSpPr>
          <p:nvPr>
            <p:ph type="dt" sz="half" idx="10"/>
          </p:nvPr>
        </p:nvSpPr>
        <p:spPr/>
        <p:txBody>
          <a:bodyPr/>
          <a:lstStyle/>
          <a:p>
            <a:r>
              <a:rPr lang="en-US" smtClean="0"/>
              <a:t>Kick-off meeting, CERN,Geneva 8 May 2012</a:t>
            </a:r>
            <a:endParaRPr lang="en-GB" dirty="0"/>
          </a:p>
        </p:txBody>
      </p:sp>
      <p:graphicFrame>
        <p:nvGraphicFramePr>
          <p:cNvPr id="7" name="Object 6"/>
          <p:cNvGraphicFramePr>
            <a:graphicFrameLocks noChangeAspect="1"/>
          </p:cNvGraphicFramePr>
          <p:nvPr>
            <p:extLst>
              <p:ext uri="{D42A27DB-BD31-4B8C-83A1-F6EECF244321}">
                <p14:modId xmlns:p14="http://schemas.microsoft.com/office/powerpoint/2010/main" val="1031882120"/>
              </p:ext>
            </p:extLst>
          </p:nvPr>
        </p:nvGraphicFramePr>
        <p:xfrm>
          <a:off x="539552" y="2132856"/>
          <a:ext cx="8091538" cy="3521084"/>
        </p:xfrm>
        <a:graphic>
          <a:graphicData uri="http://schemas.openxmlformats.org/presentationml/2006/ole">
            <mc:AlternateContent xmlns:mc="http://schemas.openxmlformats.org/markup-compatibility/2006">
              <mc:Choice xmlns:v="urn:schemas-microsoft-com:vml" Requires="v">
                <p:oleObj spid="_x0000_s1031" name="Dokument" r:id="rId4" imgW="9430998" imgH="4103537" progId="Word.Document.12">
                  <p:embed/>
                </p:oleObj>
              </mc:Choice>
              <mc:Fallback>
                <p:oleObj name="Dokument" r:id="rId4" imgW="9430998" imgH="4103537" progId="Word.Document.12">
                  <p:embed/>
                  <p:pic>
                    <p:nvPicPr>
                      <p:cNvPr id="0" name=""/>
                      <p:cNvPicPr/>
                      <p:nvPr/>
                    </p:nvPicPr>
                    <p:blipFill>
                      <a:blip r:embed="rId5"/>
                      <a:stretch>
                        <a:fillRect/>
                      </a:stretch>
                    </p:blipFill>
                    <p:spPr>
                      <a:xfrm>
                        <a:off x="539552" y="2132856"/>
                        <a:ext cx="8091538" cy="3521084"/>
                      </a:xfrm>
                      <a:prstGeom prst="rect">
                        <a:avLst/>
                      </a:prstGeom>
                    </p:spPr>
                  </p:pic>
                </p:oleObj>
              </mc:Fallback>
            </mc:AlternateContent>
          </a:graphicData>
        </a:graphic>
      </p:graphicFrame>
    </p:spTree>
    <p:extLst>
      <p:ext uri="{BB962C8B-B14F-4D97-AF65-F5344CB8AC3E}">
        <p14:creationId xmlns:p14="http://schemas.microsoft.com/office/powerpoint/2010/main" val="348623705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AT" dirty="0" smtClean="0">
                <a:solidFill>
                  <a:srgbClr val="FF0000"/>
                </a:solidFill>
              </a:rPr>
              <a:t>WP1: Gas </a:t>
            </a:r>
            <a:r>
              <a:rPr lang="de-AT" dirty="0" err="1" smtClean="0">
                <a:solidFill>
                  <a:srgbClr val="FF0000"/>
                </a:solidFill>
              </a:rPr>
              <a:t>Detectors</a:t>
            </a:r>
            <a:endParaRPr lang="en-GB" dirty="0"/>
          </a:p>
        </p:txBody>
      </p:sp>
      <p:sp>
        <p:nvSpPr>
          <p:cNvPr id="3" name="Content Placeholder 2"/>
          <p:cNvSpPr>
            <a:spLocks noGrp="1"/>
          </p:cNvSpPr>
          <p:nvPr>
            <p:ph idx="1"/>
          </p:nvPr>
        </p:nvSpPr>
        <p:spPr>
          <a:xfrm>
            <a:off x="457200" y="1600201"/>
            <a:ext cx="8229600" cy="3845024"/>
          </a:xfrm>
        </p:spPr>
        <p:txBody>
          <a:bodyPr>
            <a:normAutofit lnSpcReduction="10000"/>
          </a:bodyPr>
          <a:lstStyle/>
          <a:p>
            <a:pPr marL="0" lvl="0" indent="0" algn="ctr" eaLnBrk="0" fontAlgn="base" hangingPunct="0">
              <a:spcBef>
                <a:spcPct val="0"/>
              </a:spcBef>
              <a:spcAft>
                <a:spcPct val="0"/>
              </a:spcAft>
              <a:buNone/>
            </a:pPr>
            <a:r>
              <a:rPr lang="en-GB" dirty="0">
                <a:solidFill>
                  <a:srgbClr val="0070C0"/>
                </a:solidFill>
              </a:rPr>
              <a:t>Next </a:t>
            </a:r>
            <a:r>
              <a:rPr lang="en-GB" dirty="0" smtClean="0">
                <a:solidFill>
                  <a:srgbClr val="0070C0"/>
                </a:solidFill>
              </a:rPr>
              <a:t>steps</a:t>
            </a:r>
          </a:p>
          <a:p>
            <a:pPr marL="0" lvl="0" indent="0" algn="ctr" eaLnBrk="0" fontAlgn="base" hangingPunct="0">
              <a:spcBef>
                <a:spcPct val="0"/>
              </a:spcBef>
              <a:spcAft>
                <a:spcPct val="0"/>
              </a:spcAft>
              <a:buNone/>
            </a:pPr>
            <a:endParaRPr lang="en-GB" dirty="0">
              <a:solidFill>
                <a:srgbClr val="0070C0"/>
              </a:solidFill>
            </a:endParaRPr>
          </a:p>
          <a:p>
            <a:pPr marL="360363" lvl="0" indent="-360363" algn="just" eaLnBrk="0" fontAlgn="base" hangingPunct="0">
              <a:spcBef>
                <a:spcPct val="0"/>
              </a:spcBef>
              <a:spcAft>
                <a:spcPct val="0"/>
              </a:spcAft>
              <a:buFontTx/>
              <a:buChar char="•"/>
            </a:pPr>
            <a:r>
              <a:rPr lang="en-GB" sz="2400" dirty="0" smtClean="0">
                <a:ea typeface="Times New Roman" pitchFamily="18" charset="0"/>
                <a:cs typeface="Arial" pitchFamily="34" charset="0"/>
              </a:rPr>
              <a:t>4(5) Early Stage Researchers (ESR) </a:t>
            </a:r>
            <a:r>
              <a:rPr lang="en-GB" sz="2400" dirty="0" smtClean="0">
                <a:solidFill>
                  <a:srgbClr val="FF0000"/>
                </a:solidFill>
                <a:effectLst>
                  <a:outerShdw blurRad="38100" dist="38100" dir="2700000" algn="tl">
                    <a:srgbClr val="000000">
                      <a:alpha val="43137"/>
                    </a:srgbClr>
                  </a:outerShdw>
                </a:effectLst>
                <a:ea typeface="Times New Roman" pitchFamily="18" charset="0"/>
                <a:cs typeface="Arial" pitchFamily="34" charset="0"/>
              </a:rPr>
              <a:t>to be recruited</a:t>
            </a:r>
          </a:p>
          <a:p>
            <a:pPr marL="803275" lvl="1" indent="-346075" algn="just" eaLnBrk="0" fontAlgn="base" hangingPunct="0">
              <a:spcBef>
                <a:spcPct val="0"/>
              </a:spcBef>
              <a:spcAft>
                <a:spcPct val="0"/>
              </a:spcAft>
              <a:buSzPct val="75000"/>
              <a:buFont typeface="Courier New" pitchFamily="49" charset="0"/>
              <a:buChar char="o"/>
            </a:pPr>
            <a:endParaRPr lang="en-GB" sz="2400" dirty="0" smtClean="0">
              <a:ea typeface="Times New Roman" pitchFamily="18" charset="0"/>
              <a:cs typeface="Times New Roman" pitchFamily="18" charset="0"/>
            </a:endParaRPr>
          </a:p>
          <a:p>
            <a:pPr marL="803275" lvl="1" indent="-346075" algn="just" eaLnBrk="0" fontAlgn="base" hangingPunct="0">
              <a:spcBef>
                <a:spcPct val="0"/>
              </a:spcBef>
              <a:spcAft>
                <a:spcPct val="0"/>
              </a:spcAft>
              <a:buSzPct val="75000"/>
              <a:buFont typeface="Courier New" pitchFamily="49" charset="0"/>
              <a:buChar char="o"/>
            </a:pPr>
            <a:r>
              <a:rPr lang="en-GB" sz="2400" dirty="0">
                <a:ea typeface="Times New Roman" pitchFamily="18" charset="0"/>
                <a:cs typeface="Times New Roman" pitchFamily="18" charset="0"/>
              </a:rPr>
              <a:t>2</a:t>
            </a:r>
            <a:r>
              <a:rPr lang="en-GB" sz="2400" dirty="0" smtClean="0">
                <a:ea typeface="Times New Roman" pitchFamily="18" charset="0"/>
                <a:cs typeface="Times New Roman" pitchFamily="18" charset="0"/>
              </a:rPr>
              <a:t> at </a:t>
            </a:r>
            <a:r>
              <a:rPr lang="en-GB" sz="2400" dirty="0" smtClean="0">
                <a:solidFill>
                  <a:srgbClr val="0070C0"/>
                </a:solidFill>
                <a:ea typeface="Times New Roman" pitchFamily="18" charset="0"/>
                <a:cs typeface="Times New Roman" pitchFamily="18" charset="0"/>
              </a:rPr>
              <a:t>CERN</a:t>
            </a:r>
            <a:r>
              <a:rPr lang="en-GB" sz="2400" dirty="0" smtClean="0">
                <a:ea typeface="Times New Roman" pitchFamily="18" charset="0"/>
                <a:cs typeface="Times New Roman" pitchFamily="18" charset="0"/>
              </a:rPr>
              <a:t>, Switzerland (</a:t>
            </a:r>
            <a:r>
              <a:rPr lang="en-GB" sz="2400" dirty="0" smtClean="0">
                <a:solidFill>
                  <a:srgbClr val="0070C0"/>
                </a:solidFill>
                <a:ea typeface="Times New Roman" pitchFamily="18" charset="0"/>
                <a:cs typeface="Times New Roman" pitchFamily="18" charset="0"/>
              </a:rPr>
              <a:t>ESR3</a:t>
            </a:r>
            <a:r>
              <a:rPr lang="en-GB" sz="2400" dirty="0" smtClean="0">
                <a:ea typeface="Times New Roman" pitchFamily="18" charset="0"/>
                <a:cs typeface="Times New Roman" pitchFamily="18" charset="0"/>
              </a:rPr>
              <a:t>)</a:t>
            </a:r>
          </a:p>
          <a:p>
            <a:pPr marL="803275" lvl="1" indent="-346075" algn="just" eaLnBrk="0" fontAlgn="base" hangingPunct="0">
              <a:spcBef>
                <a:spcPct val="0"/>
              </a:spcBef>
              <a:spcAft>
                <a:spcPct val="0"/>
              </a:spcAft>
              <a:buSzPct val="75000"/>
              <a:buFont typeface="Courier New" pitchFamily="49" charset="0"/>
              <a:buChar char="o"/>
            </a:pPr>
            <a:r>
              <a:rPr lang="en-GB" sz="2400" dirty="0" smtClean="0">
                <a:ea typeface="Times New Roman" pitchFamily="18" charset="0"/>
                <a:cs typeface="Times New Roman" pitchFamily="18" charset="0"/>
              </a:rPr>
              <a:t>1 at </a:t>
            </a:r>
            <a:r>
              <a:rPr lang="en-GB" sz="2400" dirty="0" smtClean="0">
                <a:solidFill>
                  <a:srgbClr val="0070C0"/>
                </a:solidFill>
                <a:ea typeface="Times New Roman" pitchFamily="18" charset="0"/>
                <a:cs typeface="Times New Roman" pitchFamily="18" charset="0"/>
              </a:rPr>
              <a:t>AIT</a:t>
            </a:r>
            <a:r>
              <a:rPr lang="en-GB" sz="2400" dirty="0" smtClean="0">
                <a:ea typeface="Times New Roman" pitchFamily="18" charset="0"/>
                <a:cs typeface="Times New Roman" pitchFamily="18" charset="0"/>
              </a:rPr>
              <a:t>, Austria (</a:t>
            </a:r>
            <a:r>
              <a:rPr lang="en-GB" sz="2400" dirty="0" smtClean="0">
                <a:solidFill>
                  <a:srgbClr val="0070C0"/>
                </a:solidFill>
                <a:ea typeface="Times New Roman" pitchFamily="18" charset="0"/>
                <a:cs typeface="Times New Roman" pitchFamily="18" charset="0"/>
              </a:rPr>
              <a:t>ESR5</a:t>
            </a:r>
            <a:r>
              <a:rPr lang="en-GB" sz="2400" dirty="0" smtClean="0">
                <a:ea typeface="Times New Roman" pitchFamily="18" charset="0"/>
                <a:cs typeface="Times New Roman" pitchFamily="18" charset="0"/>
              </a:rPr>
              <a:t>)</a:t>
            </a:r>
          </a:p>
          <a:p>
            <a:pPr marL="803275" lvl="1" indent="-346075" algn="just" eaLnBrk="0" fontAlgn="base" hangingPunct="0">
              <a:spcBef>
                <a:spcPct val="0"/>
              </a:spcBef>
              <a:spcAft>
                <a:spcPct val="0"/>
              </a:spcAft>
              <a:buSzPct val="75000"/>
              <a:buFont typeface="Courier New" pitchFamily="49" charset="0"/>
              <a:buChar char="o"/>
            </a:pPr>
            <a:r>
              <a:rPr lang="en-GB" sz="2400" dirty="0" smtClean="0">
                <a:ea typeface="Times New Roman" pitchFamily="18" charset="0"/>
                <a:cs typeface="Times New Roman" pitchFamily="18" charset="0"/>
              </a:rPr>
              <a:t>1(2)</a:t>
            </a:r>
            <a:r>
              <a:rPr kumimoji="0" lang="en-GB" sz="2400" u="none" strike="noStrike" cap="none" normalizeH="0" dirty="0" smtClean="0">
                <a:ln>
                  <a:noFill/>
                </a:ln>
                <a:solidFill>
                  <a:schemeClr val="tx1"/>
                </a:solidFill>
                <a:effectLst/>
                <a:ea typeface="Times New Roman" pitchFamily="18" charset="0"/>
                <a:cs typeface="Times New Roman" pitchFamily="18" charset="0"/>
              </a:rPr>
              <a:t> at the </a:t>
            </a:r>
            <a:r>
              <a:rPr kumimoji="0" lang="en-GB" sz="2400" u="none" strike="noStrike" cap="none" normalizeH="0" dirty="0" smtClean="0">
                <a:ln>
                  <a:noFill/>
                </a:ln>
                <a:solidFill>
                  <a:srgbClr val="0070C0"/>
                </a:solidFill>
                <a:effectLst/>
                <a:ea typeface="Times New Roman" pitchFamily="18" charset="0"/>
                <a:cs typeface="Times New Roman" pitchFamily="18" charset="0"/>
              </a:rPr>
              <a:t>POLIMI</a:t>
            </a:r>
            <a:r>
              <a:rPr kumimoji="0" lang="en-GB" sz="2400" u="none" strike="noStrike" cap="none" normalizeH="0" dirty="0" smtClean="0">
                <a:ln>
                  <a:noFill/>
                </a:ln>
                <a:solidFill>
                  <a:schemeClr val="tx1"/>
                </a:solidFill>
                <a:effectLst/>
                <a:ea typeface="Times New Roman" pitchFamily="18" charset="0"/>
                <a:cs typeface="Times New Roman" pitchFamily="18" charset="0"/>
              </a:rPr>
              <a:t>, Italy </a:t>
            </a:r>
            <a:r>
              <a:rPr lang="en-GB" sz="2400" dirty="0" smtClean="0">
                <a:ea typeface="Times New Roman" pitchFamily="18" charset="0"/>
                <a:cs typeface="Times New Roman" pitchFamily="18" charset="0"/>
              </a:rPr>
              <a:t>(</a:t>
            </a:r>
            <a:r>
              <a:rPr lang="en-GB" sz="2400" dirty="0" smtClean="0">
                <a:solidFill>
                  <a:srgbClr val="0070C0"/>
                </a:solidFill>
                <a:ea typeface="Times New Roman" pitchFamily="18" charset="0"/>
                <a:cs typeface="Times New Roman" pitchFamily="18" charset="0"/>
              </a:rPr>
              <a:t>ESR13 </a:t>
            </a:r>
            <a:r>
              <a:rPr lang="en-GB" sz="2400" dirty="0" smtClean="0">
                <a:ea typeface="Times New Roman" pitchFamily="18" charset="0"/>
                <a:cs typeface="Times New Roman" pitchFamily="18" charset="0"/>
              </a:rPr>
              <a:t>and </a:t>
            </a:r>
            <a:r>
              <a:rPr lang="en-GB" sz="2400" dirty="0" smtClean="0">
                <a:solidFill>
                  <a:srgbClr val="0070C0"/>
                </a:solidFill>
                <a:ea typeface="Times New Roman" pitchFamily="18" charset="0"/>
                <a:cs typeface="Times New Roman" pitchFamily="18" charset="0"/>
              </a:rPr>
              <a:t>ESR15</a:t>
            </a:r>
            <a:r>
              <a:rPr lang="en-GB" sz="2400" dirty="0" smtClean="0">
                <a:ea typeface="Times New Roman" pitchFamily="18" charset="0"/>
                <a:cs typeface="Times New Roman" pitchFamily="18" charset="0"/>
              </a:rPr>
              <a:t>)</a:t>
            </a:r>
            <a:endParaRPr kumimoji="0" lang="en-GB" sz="2400" u="none" strike="noStrike" cap="none" normalizeH="0" dirty="0" smtClean="0">
              <a:ln>
                <a:noFill/>
              </a:ln>
              <a:solidFill>
                <a:schemeClr val="tx1"/>
              </a:solidFill>
              <a:effectLst/>
              <a:ea typeface="Times New Roman" pitchFamily="18" charset="0"/>
              <a:cs typeface="Times New Roman" pitchFamily="18" charset="0"/>
            </a:endParaRPr>
          </a:p>
          <a:p>
            <a:pPr marL="803275" lvl="1" indent="-346075" algn="just" eaLnBrk="0" fontAlgn="base" hangingPunct="0">
              <a:spcBef>
                <a:spcPct val="0"/>
              </a:spcBef>
              <a:spcAft>
                <a:spcPct val="0"/>
              </a:spcAft>
              <a:buSzPct val="75000"/>
              <a:buFont typeface="Courier New" pitchFamily="49" charset="0"/>
              <a:buChar char="o"/>
            </a:pPr>
            <a:endParaRPr kumimoji="0" lang="en-GB" sz="2400" b="0" i="0" u="none" strike="noStrike" cap="none" normalizeH="0" baseline="0" dirty="0" smtClean="0">
              <a:ln>
                <a:noFill/>
              </a:ln>
              <a:solidFill>
                <a:schemeClr val="tx1"/>
              </a:solidFill>
              <a:effectLst/>
              <a:ea typeface="Times New Roman" pitchFamily="18" charset="0"/>
              <a:cs typeface="Times New Roman" pitchFamily="18" charset="0"/>
            </a:endParaRPr>
          </a:p>
          <a:p>
            <a:pPr marL="760413" lvl="1" indent="-360363" algn="just" eaLnBrk="0" fontAlgn="base" hangingPunct="0">
              <a:spcBef>
                <a:spcPct val="0"/>
              </a:spcBef>
              <a:spcAft>
                <a:spcPct val="0"/>
              </a:spcAft>
              <a:buFontTx/>
              <a:buChar char="•"/>
            </a:pPr>
            <a:r>
              <a:rPr kumimoji="0" lang="en-GB" sz="2000" b="0" i="0" u="none" strike="noStrike" cap="none" normalizeH="0" baseline="0" dirty="0" smtClean="0">
                <a:ln>
                  <a:noFill/>
                </a:ln>
                <a:solidFill>
                  <a:schemeClr val="tx1"/>
                </a:solidFill>
                <a:effectLst/>
                <a:ea typeface="Times New Roman" pitchFamily="18" charset="0"/>
                <a:cs typeface="Times New Roman" pitchFamily="18" charset="0"/>
              </a:rPr>
              <a:t>Up to 1/3 of time can be spent on secondments</a:t>
            </a:r>
          </a:p>
          <a:p>
            <a:pPr marL="760413" lvl="1" indent="-360363" algn="just" eaLnBrk="0" fontAlgn="base" hangingPunct="0">
              <a:spcBef>
                <a:spcPct val="0"/>
              </a:spcBef>
              <a:spcAft>
                <a:spcPct val="0"/>
              </a:spcAft>
              <a:buFontTx/>
              <a:buChar char="•"/>
            </a:pPr>
            <a:r>
              <a:rPr lang="en-GB" sz="2000" dirty="0" smtClean="0">
                <a:ea typeface="Times New Roman" pitchFamily="18" charset="0"/>
                <a:cs typeface="Times New Roman" pitchFamily="18" charset="0"/>
              </a:rPr>
              <a:t>Work performed within the project to be used for PhD</a:t>
            </a:r>
          </a:p>
        </p:txBody>
      </p:sp>
      <p:sp>
        <p:nvSpPr>
          <p:cNvPr id="4" name="Date Placeholder 3"/>
          <p:cNvSpPr>
            <a:spLocks noGrp="1"/>
          </p:cNvSpPr>
          <p:nvPr>
            <p:ph type="dt" sz="half" idx="10"/>
          </p:nvPr>
        </p:nvSpPr>
        <p:spPr/>
        <p:txBody>
          <a:bodyPr/>
          <a:lstStyle/>
          <a:p>
            <a:r>
              <a:rPr lang="en-US" smtClean="0"/>
              <a:t>Kick-off meeting, CERN,Geneva 8 May 2012</a:t>
            </a:r>
            <a:endParaRPr lang="en-GB" dirty="0"/>
          </a:p>
        </p:txBody>
      </p:sp>
      <p:sp>
        <p:nvSpPr>
          <p:cNvPr id="5" name="Footer Placeholder 4"/>
          <p:cNvSpPr>
            <a:spLocks noGrp="1"/>
          </p:cNvSpPr>
          <p:nvPr>
            <p:ph type="ftr" sz="quarter" idx="11"/>
          </p:nvPr>
        </p:nvSpPr>
        <p:spPr/>
        <p:txBody>
          <a:bodyPr/>
          <a:lstStyle/>
          <a:p>
            <a:r>
              <a:rPr lang="de-AT" smtClean="0"/>
              <a:t>S. Rollet – ARDENT WP1</a:t>
            </a:r>
            <a:endParaRPr lang="en-GB" dirty="0"/>
          </a:p>
        </p:txBody>
      </p:sp>
      <p:sp>
        <p:nvSpPr>
          <p:cNvPr id="6" name="Slide Number Placeholder 5"/>
          <p:cNvSpPr>
            <a:spLocks noGrp="1"/>
          </p:cNvSpPr>
          <p:nvPr>
            <p:ph type="sldNum" sz="quarter" idx="12"/>
          </p:nvPr>
        </p:nvSpPr>
        <p:spPr/>
        <p:txBody>
          <a:bodyPr/>
          <a:lstStyle/>
          <a:p>
            <a:fld id="{AD08F741-D869-4EC9-9EFF-B0DC0DC0F576}" type="slidenum">
              <a:rPr lang="en-GB" smtClean="0"/>
              <a:t>7</a:t>
            </a:fld>
            <a:endParaRPr lang="en-GB"/>
          </a:p>
        </p:txBody>
      </p:sp>
    </p:spTree>
    <p:extLst>
      <p:ext uri="{BB962C8B-B14F-4D97-AF65-F5344CB8AC3E}">
        <p14:creationId xmlns:p14="http://schemas.microsoft.com/office/powerpoint/2010/main" val="38573307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AT" dirty="0">
                <a:solidFill>
                  <a:srgbClr val="FF0000"/>
                </a:solidFill>
              </a:rPr>
              <a:t>WP1: Gas </a:t>
            </a:r>
            <a:r>
              <a:rPr lang="de-AT" dirty="0" err="1">
                <a:solidFill>
                  <a:srgbClr val="FF0000"/>
                </a:solidFill>
              </a:rPr>
              <a:t>Detectors</a:t>
            </a:r>
            <a:endParaRPr lang="en-GB" dirty="0">
              <a:solidFill>
                <a:srgbClr val="FF0000"/>
              </a:solidFill>
            </a:endParaRPr>
          </a:p>
        </p:txBody>
      </p:sp>
      <p:sp>
        <p:nvSpPr>
          <p:cNvPr id="3" name="Content Placeholder 2"/>
          <p:cNvSpPr>
            <a:spLocks noGrp="1"/>
          </p:cNvSpPr>
          <p:nvPr>
            <p:ph idx="1"/>
          </p:nvPr>
        </p:nvSpPr>
        <p:spPr/>
        <p:txBody>
          <a:bodyPr>
            <a:normAutofit/>
          </a:bodyPr>
          <a:lstStyle/>
          <a:p>
            <a:pPr marL="0" indent="0" algn="ctr" eaLnBrk="0" fontAlgn="base" hangingPunct="0">
              <a:spcBef>
                <a:spcPct val="0"/>
              </a:spcBef>
              <a:spcAft>
                <a:spcPct val="0"/>
              </a:spcAft>
              <a:buNone/>
            </a:pPr>
            <a:r>
              <a:rPr lang="de-AT" dirty="0" err="1" smtClean="0">
                <a:solidFill>
                  <a:srgbClr val="0070C0"/>
                </a:solidFill>
              </a:rPr>
              <a:t>Discussions</a:t>
            </a:r>
            <a:endParaRPr lang="de-AT" dirty="0" smtClean="0">
              <a:solidFill>
                <a:srgbClr val="0070C0"/>
              </a:solidFill>
            </a:endParaRPr>
          </a:p>
          <a:p>
            <a:pPr marL="0" indent="0" algn="ctr" eaLnBrk="0" fontAlgn="base" hangingPunct="0">
              <a:spcBef>
                <a:spcPct val="0"/>
              </a:spcBef>
              <a:spcAft>
                <a:spcPct val="0"/>
              </a:spcAft>
              <a:buNone/>
            </a:pPr>
            <a:endParaRPr lang="de-AT" dirty="0">
              <a:solidFill>
                <a:srgbClr val="0070C0"/>
              </a:solidFill>
            </a:endParaRPr>
          </a:p>
          <a:p>
            <a:pPr eaLnBrk="0" fontAlgn="base" hangingPunct="0">
              <a:spcBef>
                <a:spcPct val="0"/>
              </a:spcBef>
              <a:spcAft>
                <a:spcPct val="0"/>
              </a:spcAft>
            </a:pPr>
            <a:r>
              <a:rPr lang="de-AT" sz="2400" dirty="0" err="1" smtClean="0">
                <a:cs typeface="Times New Roman" pitchFamily="18" charset="0"/>
              </a:rPr>
              <a:t>Consider</a:t>
            </a:r>
            <a:r>
              <a:rPr lang="de-AT" sz="2400" dirty="0" smtClean="0">
                <a:cs typeface="Times New Roman" pitchFamily="18" charset="0"/>
              </a:rPr>
              <a:t> </a:t>
            </a:r>
            <a:r>
              <a:rPr lang="de-AT" sz="2400" dirty="0" err="1" smtClean="0">
                <a:solidFill>
                  <a:srgbClr val="FF0000"/>
                </a:solidFill>
                <a:effectLst>
                  <a:outerShdw blurRad="38100" dist="38100" dir="2700000" algn="tl">
                    <a:srgbClr val="000000">
                      <a:alpha val="43137"/>
                    </a:srgbClr>
                  </a:outerShdw>
                </a:effectLst>
                <a:cs typeface="Times New Roman" pitchFamily="18" charset="0"/>
              </a:rPr>
              <a:t>other</a:t>
            </a:r>
            <a:r>
              <a:rPr lang="de-AT" sz="2400" dirty="0" smtClean="0">
                <a:solidFill>
                  <a:srgbClr val="FF0000"/>
                </a:solidFill>
                <a:effectLst>
                  <a:outerShdw blurRad="38100" dist="38100" dir="2700000" algn="tl">
                    <a:srgbClr val="000000">
                      <a:alpha val="43137"/>
                    </a:srgbClr>
                  </a:outerShdw>
                </a:effectLst>
                <a:cs typeface="Times New Roman" pitchFamily="18" charset="0"/>
              </a:rPr>
              <a:t> </a:t>
            </a:r>
            <a:r>
              <a:rPr lang="de-AT" sz="2400" dirty="0" err="1" smtClean="0">
                <a:solidFill>
                  <a:srgbClr val="FF0000"/>
                </a:solidFill>
                <a:effectLst>
                  <a:outerShdw blurRad="38100" dist="38100" dir="2700000" algn="tl">
                    <a:srgbClr val="000000">
                      <a:alpha val="43137"/>
                    </a:srgbClr>
                  </a:outerShdw>
                </a:effectLst>
                <a:cs typeface="Times New Roman" pitchFamily="18" charset="0"/>
              </a:rPr>
              <a:t>detectors</a:t>
            </a:r>
            <a:r>
              <a:rPr lang="de-AT" sz="2400" dirty="0" smtClean="0">
                <a:effectLst>
                  <a:outerShdw blurRad="38100" dist="38100" dir="2700000" algn="tl">
                    <a:srgbClr val="000000">
                      <a:alpha val="43137"/>
                    </a:srgbClr>
                  </a:outerShdw>
                </a:effectLst>
                <a:cs typeface="Times New Roman" pitchFamily="18" charset="0"/>
              </a:rPr>
              <a:t> </a:t>
            </a:r>
            <a:r>
              <a:rPr lang="de-AT" sz="2400" dirty="0" err="1" smtClean="0">
                <a:cs typeface="Times New Roman" pitchFamily="18" charset="0"/>
              </a:rPr>
              <a:t>for</a:t>
            </a:r>
            <a:r>
              <a:rPr lang="de-AT" sz="2400" dirty="0" smtClean="0">
                <a:cs typeface="Times New Roman" pitchFamily="18" charset="0"/>
              </a:rPr>
              <a:t> </a:t>
            </a:r>
            <a:r>
              <a:rPr lang="de-AT" sz="2400" dirty="0" err="1" smtClean="0">
                <a:cs typeface="Times New Roman" pitchFamily="18" charset="0"/>
              </a:rPr>
              <a:t>comparison</a:t>
            </a:r>
            <a:r>
              <a:rPr lang="de-AT" sz="2400" dirty="0" smtClean="0">
                <a:cs typeface="Times New Roman" pitchFamily="18" charset="0"/>
              </a:rPr>
              <a:t>:</a:t>
            </a:r>
            <a:r>
              <a:rPr lang="en-GB" sz="2400" dirty="0">
                <a:cs typeface="Times New Roman" pitchFamily="18" charset="0"/>
              </a:rPr>
              <a:t> </a:t>
            </a:r>
            <a:endParaRPr lang="en-GB" sz="2400" dirty="0" smtClean="0">
              <a:cs typeface="Times New Roman" pitchFamily="18" charset="0"/>
            </a:endParaRPr>
          </a:p>
          <a:p>
            <a:pPr lvl="1" eaLnBrk="0" fontAlgn="base" hangingPunct="0">
              <a:spcBef>
                <a:spcPct val="0"/>
              </a:spcBef>
              <a:spcAft>
                <a:spcPct val="0"/>
              </a:spcAft>
            </a:pPr>
            <a:r>
              <a:rPr lang="de-AT" sz="2000" dirty="0" smtClean="0">
                <a:cs typeface="Times New Roman" pitchFamily="18" charset="0"/>
              </a:rPr>
              <a:t>CR39/PADC </a:t>
            </a:r>
            <a:r>
              <a:rPr lang="de-AT" sz="2000" dirty="0" err="1" smtClean="0">
                <a:cs typeface="Times New Roman" pitchFamily="18" charset="0"/>
              </a:rPr>
              <a:t>and</a:t>
            </a:r>
            <a:r>
              <a:rPr lang="de-AT" sz="2000" dirty="0" smtClean="0">
                <a:cs typeface="Times New Roman" pitchFamily="18" charset="0"/>
              </a:rPr>
              <a:t> </a:t>
            </a:r>
            <a:r>
              <a:rPr lang="de-AT" sz="2000" dirty="0" err="1">
                <a:cs typeface="Times New Roman" pitchFamily="18" charset="0"/>
              </a:rPr>
              <a:t>M</a:t>
            </a:r>
            <a:r>
              <a:rPr lang="de-AT" sz="2000" dirty="0" err="1" smtClean="0">
                <a:cs typeface="Times New Roman" pitchFamily="18" charset="0"/>
              </a:rPr>
              <a:t>edipix</a:t>
            </a:r>
            <a:r>
              <a:rPr lang="de-AT" sz="2000" dirty="0">
                <a:cs typeface="Times New Roman" pitchFamily="18" charset="0"/>
              </a:rPr>
              <a:t>?</a:t>
            </a:r>
            <a:endParaRPr lang="en-GB" sz="2000" dirty="0">
              <a:solidFill>
                <a:srgbClr val="FF0000"/>
              </a:solidFill>
            </a:endParaRPr>
          </a:p>
          <a:p>
            <a:r>
              <a:rPr lang="en-GB" sz="2400" dirty="0"/>
              <a:t>He-3 and </a:t>
            </a:r>
            <a:r>
              <a:rPr lang="en-GB" sz="2400" dirty="0" smtClean="0"/>
              <a:t>BF</a:t>
            </a:r>
            <a:r>
              <a:rPr lang="en-GB" sz="2400" baseline="-25000" dirty="0" smtClean="0"/>
              <a:t>3 </a:t>
            </a:r>
            <a:r>
              <a:rPr lang="en-GB" sz="2400" dirty="0" smtClean="0"/>
              <a:t>for </a:t>
            </a:r>
            <a:r>
              <a:rPr lang="en-GB" sz="2400" dirty="0" smtClean="0">
                <a:solidFill>
                  <a:srgbClr val="FF0000"/>
                </a:solidFill>
                <a:effectLst>
                  <a:outerShdw blurRad="38100" dist="38100" dir="2700000" algn="tl">
                    <a:srgbClr val="000000">
                      <a:alpha val="43137"/>
                    </a:srgbClr>
                  </a:outerShdw>
                </a:effectLst>
              </a:rPr>
              <a:t>pulsed fields </a:t>
            </a:r>
          </a:p>
          <a:p>
            <a:r>
              <a:rPr lang="de-AT" sz="2400" dirty="0" smtClean="0"/>
              <a:t>Are </a:t>
            </a:r>
            <a:r>
              <a:rPr lang="de-AT" sz="2400" dirty="0" err="1" smtClean="0"/>
              <a:t>there</a:t>
            </a:r>
            <a:r>
              <a:rPr lang="de-AT" sz="2400" dirty="0" smtClean="0"/>
              <a:t> </a:t>
            </a:r>
            <a:r>
              <a:rPr lang="de-AT" sz="2400" dirty="0" smtClean="0">
                <a:solidFill>
                  <a:srgbClr val="FF0000"/>
                </a:solidFill>
                <a:effectLst>
                  <a:outerShdw blurRad="38100" dist="38100" dir="2700000" algn="tl">
                    <a:srgbClr val="000000">
                      <a:alpha val="43137"/>
                    </a:srgbClr>
                  </a:outerShdw>
                </a:effectLst>
              </a:rPr>
              <a:t>GEM</a:t>
            </a:r>
            <a:r>
              <a:rPr lang="de-AT" sz="2400" dirty="0" smtClean="0"/>
              <a:t> </a:t>
            </a:r>
            <a:r>
              <a:rPr lang="de-AT" sz="2400" dirty="0" err="1" smtClean="0"/>
              <a:t>already</a:t>
            </a:r>
            <a:r>
              <a:rPr lang="de-AT" sz="2400" dirty="0" smtClean="0"/>
              <a:t> </a:t>
            </a:r>
            <a:r>
              <a:rPr lang="de-AT" sz="2400" dirty="0" err="1" smtClean="0"/>
              <a:t>available</a:t>
            </a:r>
            <a:r>
              <a:rPr lang="de-AT" sz="2400" dirty="0" smtClean="0"/>
              <a:t> ?</a:t>
            </a:r>
          </a:p>
          <a:p>
            <a:r>
              <a:rPr lang="de-AT" sz="2400" dirty="0" smtClean="0"/>
              <a:t>Development </a:t>
            </a:r>
            <a:r>
              <a:rPr lang="de-AT" sz="2400" dirty="0" err="1" smtClean="0"/>
              <a:t>of</a:t>
            </a:r>
            <a:r>
              <a:rPr lang="de-AT" sz="2400" dirty="0" smtClean="0"/>
              <a:t> (</a:t>
            </a:r>
            <a:r>
              <a:rPr lang="de-AT" sz="2400" dirty="0" err="1" smtClean="0"/>
              <a:t>common</a:t>
            </a:r>
            <a:r>
              <a:rPr lang="de-AT" sz="2400" dirty="0" smtClean="0"/>
              <a:t>) </a:t>
            </a:r>
            <a:r>
              <a:rPr lang="de-AT" sz="2400" dirty="0" err="1"/>
              <a:t>miniaturised</a:t>
            </a:r>
            <a:r>
              <a:rPr lang="de-AT" sz="2400" dirty="0"/>
              <a:t> </a:t>
            </a:r>
            <a:r>
              <a:rPr lang="de-AT" sz="2400" dirty="0" err="1">
                <a:solidFill>
                  <a:srgbClr val="FF0000"/>
                </a:solidFill>
                <a:effectLst>
                  <a:outerShdw blurRad="38100" dist="38100" dir="2700000" algn="tl">
                    <a:srgbClr val="000000">
                      <a:alpha val="43137"/>
                    </a:srgbClr>
                  </a:outerShdw>
                </a:effectLst>
              </a:rPr>
              <a:t>electronics</a:t>
            </a:r>
            <a:r>
              <a:rPr lang="de-AT" sz="2400" dirty="0" smtClean="0"/>
              <a:t>?</a:t>
            </a:r>
          </a:p>
          <a:p>
            <a:r>
              <a:rPr lang="de-AT" sz="2400" dirty="0" err="1" smtClean="0"/>
              <a:t>Secondements</a:t>
            </a:r>
            <a:endParaRPr lang="en-GB" sz="2400" dirty="0"/>
          </a:p>
        </p:txBody>
      </p:sp>
      <p:sp>
        <p:nvSpPr>
          <p:cNvPr id="4" name="Footer Placeholder 3"/>
          <p:cNvSpPr>
            <a:spLocks noGrp="1"/>
          </p:cNvSpPr>
          <p:nvPr>
            <p:ph type="ftr" sz="quarter" idx="11"/>
          </p:nvPr>
        </p:nvSpPr>
        <p:spPr/>
        <p:txBody>
          <a:bodyPr/>
          <a:lstStyle/>
          <a:p>
            <a:r>
              <a:rPr lang="de-AT" smtClean="0"/>
              <a:t>S. Rollet – ARDENT WP1</a:t>
            </a:r>
            <a:endParaRPr lang="en-GB" dirty="0"/>
          </a:p>
        </p:txBody>
      </p:sp>
      <p:sp>
        <p:nvSpPr>
          <p:cNvPr id="5" name="Slide Number Placeholder 4"/>
          <p:cNvSpPr>
            <a:spLocks noGrp="1"/>
          </p:cNvSpPr>
          <p:nvPr>
            <p:ph type="sldNum" sz="quarter" idx="12"/>
          </p:nvPr>
        </p:nvSpPr>
        <p:spPr/>
        <p:txBody>
          <a:bodyPr/>
          <a:lstStyle/>
          <a:p>
            <a:fld id="{AD08F741-D869-4EC9-9EFF-B0DC0DC0F576}" type="slidenum">
              <a:rPr lang="en-GB" smtClean="0"/>
              <a:t>8</a:t>
            </a:fld>
            <a:endParaRPr lang="en-GB"/>
          </a:p>
        </p:txBody>
      </p:sp>
      <p:sp>
        <p:nvSpPr>
          <p:cNvPr id="6" name="Date Placeholder 5"/>
          <p:cNvSpPr>
            <a:spLocks noGrp="1"/>
          </p:cNvSpPr>
          <p:nvPr>
            <p:ph type="dt" sz="half" idx="10"/>
          </p:nvPr>
        </p:nvSpPr>
        <p:spPr/>
        <p:txBody>
          <a:bodyPr/>
          <a:lstStyle/>
          <a:p>
            <a:r>
              <a:rPr lang="en-US" smtClean="0"/>
              <a:t>Kick-off meeting, CERN,Geneva 8 May 2012</a:t>
            </a:r>
            <a:endParaRPr lang="en-GB" dirty="0"/>
          </a:p>
        </p:txBody>
      </p:sp>
    </p:spTree>
    <p:extLst>
      <p:ext uri="{BB962C8B-B14F-4D97-AF65-F5344CB8AC3E}">
        <p14:creationId xmlns:p14="http://schemas.microsoft.com/office/powerpoint/2010/main" val="19612712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normAutofit/>
          </a:bodyPr>
          <a:lstStyle/>
          <a:p>
            <a:r>
              <a:rPr lang="de-AT" sz="2400" dirty="0" err="1" smtClean="0"/>
              <a:t>Following</a:t>
            </a:r>
            <a:r>
              <a:rPr lang="de-AT" sz="2400" dirty="0" smtClean="0"/>
              <a:t> </a:t>
            </a:r>
            <a:r>
              <a:rPr lang="de-AT" sz="2400" dirty="0" err="1" smtClean="0"/>
              <a:t>slides</a:t>
            </a:r>
            <a:r>
              <a:rPr lang="de-AT" sz="2400" dirty="0" smtClean="0"/>
              <a:t> </a:t>
            </a:r>
            <a:r>
              <a:rPr lang="de-AT" sz="2400" dirty="0" err="1" smtClean="0"/>
              <a:t>to</a:t>
            </a:r>
            <a:r>
              <a:rPr lang="de-AT" sz="2400" dirty="0" smtClean="0"/>
              <a:t> </a:t>
            </a:r>
            <a:r>
              <a:rPr lang="de-AT" sz="2400" dirty="0" err="1" smtClean="0"/>
              <a:t>be</a:t>
            </a:r>
            <a:r>
              <a:rPr lang="de-AT" sz="2400" dirty="0" smtClean="0"/>
              <a:t> </a:t>
            </a:r>
            <a:r>
              <a:rPr lang="de-AT" sz="2400" dirty="0" err="1" smtClean="0"/>
              <a:t>used</a:t>
            </a:r>
            <a:r>
              <a:rPr lang="de-AT" sz="2400" dirty="0" smtClean="0"/>
              <a:t> </a:t>
            </a:r>
            <a:r>
              <a:rPr lang="de-AT" sz="2400" dirty="0" err="1" smtClean="0"/>
              <a:t>if</a:t>
            </a:r>
            <a:r>
              <a:rPr lang="de-AT" sz="2400" dirty="0" smtClean="0"/>
              <a:t> </a:t>
            </a:r>
            <a:r>
              <a:rPr lang="de-AT" sz="2400" dirty="0" err="1" smtClean="0"/>
              <a:t>necessary</a:t>
            </a:r>
            <a:r>
              <a:rPr lang="de-AT" sz="2400" dirty="0" smtClean="0"/>
              <a:t> </a:t>
            </a:r>
            <a:r>
              <a:rPr lang="de-AT" sz="2400" dirty="0" err="1" smtClean="0"/>
              <a:t>for</a:t>
            </a:r>
            <a:r>
              <a:rPr lang="de-AT" sz="2400" dirty="0" smtClean="0"/>
              <a:t> </a:t>
            </a:r>
            <a:r>
              <a:rPr lang="de-AT" sz="2400" dirty="0" err="1" smtClean="0"/>
              <a:t>discussion</a:t>
            </a:r>
            <a:endParaRPr lang="en-GB" sz="2400" dirty="0"/>
          </a:p>
        </p:txBody>
      </p:sp>
      <p:sp>
        <p:nvSpPr>
          <p:cNvPr id="4" name="Footer Placeholder 3"/>
          <p:cNvSpPr>
            <a:spLocks noGrp="1"/>
          </p:cNvSpPr>
          <p:nvPr>
            <p:ph type="ftr" sz="quarter" idx="11"/>
          </p:nvPr>
        </p:nvSpPr>
        <p:spPr/>
        <p:txBody>
          <a:bodyPr/>
          <a:lstStyle/>
          <a:p>
            <a:r>
              <a:rPr lang="de-AT" smtClean="0"/>
              <a:t>S. Rollet – ARDENT WP1</a:t>
            </a:r>
            <a:endParaRPr lang="en-GB" dirty="0"/>
          </a:p>
        </p:txBody>
      </p:sp>
      <p:sp>
        <p:nvSpPr>
          <p:cNvPr id="5" name="Slide Number Placeholder 4"/>
          <p:cNvSpPr>
            <a:spLocks noGrp="1"/>
          </p:cNvSpPr>
          <p:nvPr>
            <p:ph type="sldNum" sz="quarter" idx="12"/>
          </p:nvPr>
        </p:nvSpPr>
        <p:spPr/>
        <p:txBody>
          <a:bodyPr/>
          <a:lstStyle/>
          <a:p>
            <a:fld id="{AD08F741-D869-4EC9-9EFF-B0DC0DC0F576}" type="slidenum">
              <a:rPr lang="en-GB" smtClean="0"/>
              <a:t>9</a:t>
            </a:fld>
            <a:endParaRPr lang="en-GB"/>
          </a:p>
        </p:txBody>
      </p:sp>
      <p:sp>
        <p:nvSpPr>
          <p:cNvPr id="6" name="Date Placeholder 5"/>
          <p:cNvSpPr>
            <a:spLocks noGrp="1"/>
          </p:cNvSpPr>
          <p:nvPr>
            <p:ph type="dt" sz="half" idx="10"/>
          </p:nvPr>
        </p:nvSpPr>
        <p:spPr/>
        <p:txBody>
          <a:bodyPr/>
          <a:lstStyle/>
          <a:p>
            <a:r>
              <a:rPr lang="en-US" smtClean="0"/>
              <a:t>Kick-off meeting, CERN,Geneva 8 May 2012</a:t>
            </a:r>
            <a:endParaRPr lang="en-GB" dirty="0"/>
          </a:p>
        </p:txBody>
      </p:sp>
    </p:spTree>
    <p:extLst>
      <p:ext uri="{BB962C8B-B14F-4D97-AF65-F5344CB8AC3E}">
        <p14:creationId xmlns:p14="http://schemas.microsoft.com/office/powerpoint/2010/main" val="389868744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1460</Words>
  <Application>Microsoft Office PowerPoint</Application>
  <PresentationFormat>On-screen Show (4:3)</PresentationFormat>
  <Paragraphs>139</Paragraphs>
  <Slides>17</Slides>
  <Notes>2</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17</vt:i4>
      </vt:variant>
    </vt:vector>
  </HeadingPairs>
  <TitlesOfParts>
    <vt:vector size="19" baseType="lpstr">
      <vt:lpstr>Office Theme</vt:lpstr>
      <vt:lpstr>Dokument</vt:lpstr>
      <vt:lpstr>ARDENT Advanced Radiation Dosimetry European Network Training initiative</vt:lpstr>
      <vt:lpstr>WP1: Gas Detectors</vt:lpstr>
      <vt:lpstr>WP1: Gas Detectors</vt:lpstr>
      <vt:lpstr>WP1: Gas Detectors</vt:lpstr>
      <vt:lpstr>WP1: Gas Detectors</vt:lpstr>
      <vt:lpstr>schedule</vt:lpstr>
      <vt:lpstr>WP1: Gas Detectors</vt:lpstr>
      <vt:lpstr>WP1: Gas Detectors</vt:lpstr>
      <vt:lpstr>PowerPoint Presentation</vt:lpstr>
      <vt:lpstr>WP1: Gas Detectors</vt:lpstr>
      <vt:lpstr>WP1: Gas Detectors GEM</vt:lpstr>
      <vt:lpstr>WP1: Gas Detectors TEPC</vt:lpstr>
      <vt:lpstr>WP1: ESR1 (CERN) </vt:lpstr>
      <vt:lpstr>WP1: ESR3 (CERN) </vt:lpstr>
      <vt:lpstr>WP1: ESR5 (AIT) </vt:lpstr>
      <vt:lpstr>  WP1: ESR13 (MI.AM-POLIMI)</vt:lpstr>
      <vt:lpstr>WP1: ESR15 (POLIMI)</vt:lpstr>
    </vt:vector>
  </TitlesOfParts>
  <Company>AIT Austrian Institute of Technology GmbH</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Rollet Sofia</dc:creator>
  <cp:lastModifiedBy>Stephanie Bowman</cp:lastModifiedBy>
  <cp:revision>35</cp:revision>
  <cp:lastPrinted>2012-04-27T08:02:15Z</cp:lastPrinted>
  <dcterms:created xsi:type="dcterms:W3CDTF">2012-04-13T10:10:21Z</dcterms:created>
  <dcterms:modified xsi:type="dcterms:W3CDTF">2012-05-07T08:30:10Z</dcterms:modified>
</cp:coreProperties>
</file>