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8"/>
  </p:notesMasterIdLst>
  <p:sldIdLst>
    <p:sldId id="414" r:id="rId2"/>
    <p:sldId id="424" r:id="rId3"/>
    <p:sldId id="427" r:id="rId4"/>
    <p:sldId id="428" r:id="rId5"/>
    <p:sldId id="422" r:id="rId6"/>
    <p:sldId id="42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garty" initials="seamu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33CC33"/>
    <a:srgbClr val="FF3300"/>
    <a:srgbClr val="0066CC"/>
    <a:srgbClr val="00FFFF"/>
    <a:srgbClr val="3333CC"/>
    <a:srgbClr val="000099"/>
    <a:srgbClr val="FFCCFF"/>
    <a:srgbClr val="FF00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94746" autoAdjust="0"/>
  </p:normalViewPr>
  <p:slideViewPr>
    <p:cSldViewPr>
      <p:cViewPr varScale="1">
        <p:scale>
          <a:sx n="111" d="100"/>
          <a:sy n="111" d="100"/>
        </p:scale>
        <p:origin x="-17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F37C3-2461-43C1-A71B-FF0415DDCD8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6D25A-F356-483E-8B19-C92A6DE331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9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76800" y="6356350"/>
            <a:ext cx="2895600" cy="365125"/>
          </a:xfrm>
        </p:spPr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356350"/>
            <a:ext cx="4267200" cy="365125"/>
          </a:xfrm>
        </p:spPr>
        <p:txBody>
          <a:bodyPr/>
          <a:lstStyle>
            <a:lvl1pPr algn="l">
              <a:defRPr sz="1300"/>
            </a:lvl1pPr>
          </a:lstStyle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400800"/>
            <a:ext cx="2362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1300325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G:\Users\s\silari\Documents\Private\DOC\EU FP\ITN ARDENT\Logos\Logo_Marie-Curie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28600"/>
            <a:ext cx="927818" cy="9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00200" y="2057400"/>
            <a:ext cx="6096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Network, common training </a:t>
            </a:r>
            <a:r>
              <a:rPr lang="en-US" sz="4000" dirty="0" err="1" smtClean="0">
                <a:solidFill>
                  <a:srgbClr val="FFFF00"/>
                </a:solidFill>
              </a:rPr>
              <a:t>programme</a:t>
            </a:r>
            <a:r>
              <a:rPr lang="en-US" sz="4000" dirty="0" smtClean="0">
                <a:solidFill>
                  <a:srgbClr val="FFFF00"/>
                </a:solidFill>
              </a:rPr>
              <a:t> and outreach</a:t>
            </a:r>
          </a:p>
          <a:p>
            <a:pPr algn="ctr"/>
            <a:endParaRPr lang="en-US" sz="4000" dirty="0" smtClean="0">
              <a:solidFill>
                <a:srgbClr val="FFFF00"/>
              </a:solidFill>
            </a:endParaRPr>
          </a:p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M. Silari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22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3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6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7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28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4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5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pic>
        <p:nvPicPr>
          <p:cNvPr id="22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3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6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7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28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4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5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85800" y="1600200"/>
          <a:ext cx="8001001" cy="26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206"/>
                <a:gridCol w="3608294"/>
                <a:gridCol w="705971"/>
                <a:gridCol w="1770529"/>
                <a:gridCol w="1524001"/>
              </a:tblGrid>
              <a:tr h="370840">
                <a:tc>
                  <a:txBody>
                    <a:bodyPr/>
                    <a:lstStyle/>
                    <a:p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j-lt"/>
                          <a:ea typeface="Times New Roman"/>
                          <a:cs typeface="Times New Roman"/>
                        </a:rPr>
                        <a:t>Main training events &amp; conferences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j-lt"/>
                          <a:ea typeface="Times New Roman"/>
                          <a:cs typeface="Times New Roman"/>
                        </a:rPr>
                        <a:t>WP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j-lt"/>
                          <a:ea typeface="Times New Roman"/>
                          <a:cs typeface="Times New Roman"/>
                        </a:rPr>
                        <a:t>Lead Institution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j-lt"/>
                          <a:ea typeface="Times New Roman"/>
                          <a:cs typeface="Times New Roman"/>
                        </a:rPr>
                        <a:t>Project month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Kick-off meeting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CERN</a:t>
                      </a:r>
                      <a:endParaRPr lang="en-US" sz="16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GB" sz="1600" baseline="300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Workshop and training course (Instrumentation &amp; dosimetry 1)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AIT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600" baseline="300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nd</a:t>
                      </a: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Workshop and training course (Instrumentation &amp; dosimetry 2)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POLIMI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(150</a:t>
                      </a:r>
                      <a:r>
                        <a:rPr lang="en-GB" sz="1600" baseline="30000" dirty="0" smtClean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GB" sz="1600" baseline="0" dirty="0" smtClean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Anniversary)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GB" sz="1600" baseline="30000" dirty="0">
                          <a:latin typeface="+mj-lt"/>
                          <a:ea typeface="Times New Roman"/>
                          <a:cs typeface="Times New Roman"/>
                        </a:rPr>
                        <a:t>rd</a:t>
                      </a: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 Workshop and training course (Instrumentation &amp; dosimetry 3)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IBA</a:t>
                      </a:r>
                      <a:endParaRPr lang="en-US" sz="16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34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GB" sz="1600" baseline="30000" dirty="0">
                          <a:latin typeface="+mj-lt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 Workshop and training course (Instrumentation &amp; dosimetry 4)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CTU</a:t>
                      </a:r>
                      <a:endParaRPr lang="en-US" sz="16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524000" y="3810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Annual workshops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800" y="472440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My proposal for the Training Course at the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Workshop in Vienna is DOSIMETRY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pic>
        <p:nvPicPr>
          <p:cNvPr id="22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3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6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7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28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4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5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33400" y="2164140"/>
            <a:ext cx="7924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spcAft>
                <a:spcPts val="1200"/>
              </a:spcAft>
              <a:buSzPct val="125000"/>
              <a:buFont typeface="Arial" pitchFamily="34" charset="0"/>
              <a:buChar char="•"/>
            </a:pPr>
            <a:r>
              <a:rPr lang="en-GB" sz="3200" dirty="0" smtClean="0"/>
              <a:t>Publications in scientific journals</a:t>
            </a:r>
          </a:p>
          <a:p>
            <a:pPr marL="271463" indent="-271463">
              <a:spcAft>
                <a:spcPts val="1200"/>
              </a:spcAft>
              <a:buSzPct val="125000"/>
              <a:buFont typeface="Arial" pitchFamily="34" charset="0"/>
              <a:buChar char="•"/>
            </a:pPr>
            <a:r>
              <a:rPr lang="en-GB" sz="3200" dirty="0" smtClean="0"/>
              <a:t>Participation in conferences and workshops</a:t>
            </a:r>
          </a:p>
          <a:p>
            <a:pPr marL="271463" indent="-271463">
              <a:spcAft>
                <a:spcPts val="1200"/>
              </a:spcAft>
              <a:buSzPct val="125000"/>
              <a:buFont typeface="Arial" pitchFamily="34" charset="0"/>
              <a:buChar char="•"/>
            </a:pPr>
            <a:r>
              <a:rPr lang="en-GB" sz="3200" dirty="0" smtClean="0"/>
              <a:t>Project deliverables (reports, etc)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3810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Dissemination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pic>
        <p:nvPicPr>
          <p:cNvPr id="22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3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6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7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28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4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5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04800" y="1371600"/>
            <a:ext cx="861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ARDENT training courses in conjunction with the Annual Meetings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Medipix collaboration meetings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EURADOS annual workshops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Conferences and workshops</a:t>
            </a:r>
          </a:p>
          <a:p>
            <a:pPr marL="638175" lvl="1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IEEE-NSS/MIC conference (annual)</a:t>
            </a:r>
          </a:p>
          <a:p>
            <a:pPr marL="638175" lvl="1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Neutron Dosimetry conference (NEUDOS-12 in 2013)</a:t>
            </a:r>
          </a:p>
          <a:p>
            <a:pPr marL="638175" lvl="1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Solid State Dosimetry conference (SSD-17 in 2013)</a:t>
            </a:r>
          </a:p>
          <a:p>
            <a:pPr marL="638175" lvl="1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International Workshop on Radiation Imaging Detectors (</a:t>
            </a:r>
            <a:r>
              <a:rPr lang="en-GB" dirty="0" err="1" smtClean="0"/>
              <a:t>Iworid</a:t>
            </a:r>
            <a:r>
              <a:rPr lang="en-GB" dirty="0" smtClean="0"/>
              <a:t>)</a:t>
            </a:r>
          </a:p>
          <a:p>
            <a:pPr marL="638175" lvl="1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PTCOG (Particle Therapy Co-Operative Group) annual meeting and training courses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Secondments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Specific training such as “</a:t>
            </a:r>
            <a:r>
              <a:rPr lang="en-GB" dirty="0" err="1" smtClean="0"/>
              <a:t>Personne</a:t>
            </a:r>
            <a:r>
              <a:rPr lang="en-GB" dirty="0" smtClean="0"/>
              <a:t> </a:t>
            </a:r>
            <a:r>
              <a:rPr lang="en-GB" dirty="0" err="1" smtClean="0"/>
              <a:t>compétente</a:t>
            </a:r>
            <a:r>
              <a:rPr lang="en-GB" dirty="0" smtClean="0"/>
              <a:t> en radioprotection (PCR)”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Business and administration at the private partners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CERN complementary training courses</a:t>
            </a:r>
            <a:r>
              <a:rPr lang="en-US" dirty="0" smtClean="0"/>
              <a:t> (</a:t>
            </a:r>
            <a:r>
              <a:rPr lang="en-GB" dirty="0" smtClean="0"/>
              <a:t>Project Management, Effective Communication, Presentation Skills, Chairing or Participating in Meetings, Rapid Reading and Writing a Report, ...</a:t>
            </a:r>
            <a:r>
              <a:rPr lang="en-US" dirty="0" smtClean="0"/>
              <a:t>)</a:t>
            </a:r>
            <a:endParaRPr lang="en-GB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524000" y="3810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Training (some examples)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pic>
        <p:nvPicPr>
          <p:cNvPr id="22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3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6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7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28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4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5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09600" y="1447800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Web-site with general information about the project and its results </a:t>
            </a:r>
            <a:r>
              <a:rPr lang="en-GB" dirty="0" smtClean="0">
                <a:solidFill>
                  <a:srgbClr val="FFC000"/>
                </a:solidFill>
              </a:rPr>
              <a:t>(started)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Project brochures and flyers at public events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Documentary of project achievements with video interviews with the ESRs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ESOF 2012 (</a:t>
            </a:r>
            <a:r>
              <a:rPr lang="en-GB" dirty="0" err="1" smtClean="0"/>
              <a:t>EuroScience</a:t>
            </a:r>
            <a:r>
              <a:rPr lang="en-GB" dirty="0" smtClean="0"/>
              <a:t> Open Forum) Dublin, July 2012 – </a:t>
            </a:r>
            <a:r>
              <a:rPr lang="en-GB" dirty="0" smtClean="0">
                <a:solidFill>
                  <a:srgbClr val="FFC000"/>
                </a:solidFill>
              </a:rPr>
              <a:t>http://esof2012.org/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Researchers’ Nights, if organised in Geneva or in the home cities of a partner</a:t>
            </a:r>
          </a:p>
          <a:p>
            <a:pPr marL="180975" lvl="0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Articles to non-scientific journals and newspapers</a:t>
            </a:r>
            <a:endParaRPr lang="en-US" dirty="0" smtClean="0"/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Engagement with local media (TV and radio)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Articles for the CERN Weekly Bulletin and CERN Courier, and  equivalent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Training tool based on Medipix (CTU and </a:t>
            </a:r>
            <a:r>
              <a:rPr lang="en-GB" dirty="0" err="1" smtClean="0"/>
              <a:t>Jablotron</a:t>
            </a:r>
            <a:r>
              <a:rPr lang="en-GB" dirty="0" smtClean="0"/>
              <a:t>)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UK Medipix-based outreach project LUCID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Acting as CERN guides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Seminars at universities and schools of origin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smtClean="0"/>
              <a:t>scientific program of reconstruction of high-energy cosmic (CTU)</a:t>
            </a:r>
          </a:p>
          <a:p>
            <a:pPr marL="180975" indent="-180975">
              <a:buSzPct val="125000"/>
              <a:buFont typeface="Arial" pitchFamily="34" charset="0"/>
              <a:buChar char="•"/>
            </a:pPr>
            <a:r>
              <a:rPr lang="en-GB" dirty="0" err="1" smtClean="0"/>
              <a:t>Politecnico</a:t>
            </a:r>
            <a:r>
              <a:rPr lang="en-GB" dirty="0" smtClean="0"/>
              <a:t> of Milano 150</a:t>
            </a:r>
            <a:r>
              <a:rPr lang="en-GB" baseline="30000" dirty="0" smtClean="0"/>
              <a:t>th</a:t>
            </a:r>
            <a:r>
              <a:rPr lang="en-GB" dirty="0" smtClean="0"/>
              <a:t> anniversary</a:t>
            </a:r>
            <a:r>
              <a:rPr lang="en-GB" dirty="0" smtClean="0">
                <a:solidFill>
                  <a:srgbClr val="FFC000"/>
                </a:solidFill>
              </a:rPr>
              <a:t> (already planned)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0" y="3810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(Some) outreach activities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324600" cy="838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Potential synergies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pic>
        <p:nvPicPr>
          <p:cNvPr id="23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5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6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7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28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4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5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33400" y="1295400"/>
            <a:ext cx="822960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EURADOS</a:t>
            </a:r>
            <a:r>
              <a:rPr lang="en-US" sz="2400" dirty="0" smtClean="0"/>
              <a:t> Working Groups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  9  (medical)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11  (high-energy fields)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C000"/>
                </a:solidFill>
              </a:rPr>
              <a:t>CERN-HERMES </a:t>
            </a:r>
            <a:r>
              <a:rPr lang="en-US" sz="2400" dirty="0" smtClean="0"/>
              <a:t>network between Greek universities and institutions and CERN groups involved in radiation physics/dosimetry/detectors/medical applications</a:t>
            </a:r>
          </a:p>
          <a:p>
            <a:endParaRPr lang="en-US" sz="2400" dirty="0" smtClean="0"/>
          </a:p>
          <a:p>
            <a:r>
              <a:rPr lang="en-US" sz="2400" dirty="0" smtClean="0"/>
              <a:t>Sponsoring selected training events: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  the </a:t>
            </a:r>
            <a:r>
              <a:rPr lang="en-US" sz="2400" dirty="0" smtClean="0">
                <a:solidFill>
                  <a:srgbClr val="FFC000"/>
                </a:solidFill>
              </a:rPr>
              <a:t>2012 African School of Physics </a:t>
            </a:r>
            <a:r>
              <a:rPr lang="en-US" sz="1900" dirty="0" smtClean="0"/>
              <a:t>http://africanschoolofphysics.web.cern.ch/africanschoolofphysics/AboutUs.html</a:t>
            </a:r>
            <a:endParaRPr lang="en-US" sz="19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6557</TotalTime>
  <Words>501</Words>
  <Application>Microsoft Office PowerPoint</Application>
  <PresentationFormat>On-screen Show (4:3)</PresentationFormat>
  <Paragraphs>95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Potential synergies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silari</dc:creator>
  <cp:lastModifiedBy>Stephanie Bowman</cp:lastModifiedBy>
  <cp:revision>763</cp:revision>
  <dcterms:created xsi:type="dcterms:W3CDTF">2011-04-19T19:49:00Z</dcterms:created>
  <dcterms:modified xsi:type="dcterms:W3CDTF">2012-05-07T07:15:56Z</dcterms:modified>
</cp:coreProperties>
</file>