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8"/>
  </p:notesMasterIdLst>
  <p:sldIdLst>
    <p:sldId id="404" r:id="rId2"/>
    <p:sldId id="410" r:id="rId3"/>
    <p:sldId id="411" r:id="rId4"/>
    <p:sldId id="405" r:id="rId5"/>
    <p:sldId id="406" r:id="rId6"/>
    <p:sldId id="40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garty" initials="seamu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33CC33"/>
    <a:srgbClr val="FF3300"/>
    <a:srgbClr val="0066CC"/>
    <a:srgbClr val="00FFFF"/>
    <a:srgbClr val="3333CC"/>
    <a:srgbClr val="000099"/>
    <a:srgbClr val="FFCCFF"/>
    <a:srgbClr val="FF00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4" autoAdjust="0"/>
    <p:restoredTop sz="94746" autoAdjust="0"/>
  </p:normalViewPr>
  <p:slideViewPr>
    <p:cSldViewPr>
      <p:cViewPr varScale="1">
        <p:scale>
          <a:sx n="111" d="100"/>
          <a:sy n="111" d="100"/>
        </p:scale>
        <p:origin x="-17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F37C3-2461-43C1-A71B-FF0415DDCD8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6D25A-F356-483E-8B19-C92A6DE331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73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76800" y="6356350"/>
            <a:ext cx="2895600" cy="365125"/>
          </a:xfrm>
        </p:spPr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4267200" cy="365125"/>
          </a:xfrm>
        </p:spPr>
        <p:txBody>
          <a:bodyPr/>
          <a:lstStyle>
            <a:lvl1pPr algn="l">
              <a:defRPr sz="1300"/>
            </a:lvl1pPr>
          </a:lstStyle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400800"/>
            <a:ext cx="2362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G:\Users\s\silari\Documents\Private\DOC\EU FP\ITN ARDENT\Logos\Logo_Marie-Curie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B355F-A505-409D-8D36-526D9E74C5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00200" y="2209800"/>
            <a:ext cx="609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ARDENT goals and partners</a:t>
            </a:r>
          </a:p>
          <a:p>
            <a:pPr algn="ctr"/>
            <a:endParaRPr lang="en-US" sz="4000" dirty="0" smtClean="0">
              <a:solidFill>
                <a:srgbClr val="FFFF00"/>
              </a:solidFill>
            </a:endParaRPr>
          </a:p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M. Silari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26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7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8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4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5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6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7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6200" y="228600"/>
            <a:ext cx="8991600" cy="2962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600" dirty="0" smtClean="0"/>
              <a:t>ARDENT</a:t>
            </a:r>
            <a:br>
              <a:rPr lang="en-US" sz="3600" dirty="0" smtClean="0"/>
            </a:br>
            <a:r>
              <a:rPr lang="en-US" sz="2500" dirty="0" smtClean="0"/>
              <a:t>February 2012 – January 2016</a:t>
            </a:r>
          </a:p>
          <a:p>
            <a:pPr algn="ctr">
              <a:spcAft>
                <a:spcPts val="1200"/>
              </a:spcAft>
            </a:pPr>
            <a:r>
              <a:rPr lang="en-US" sz="2500" u="sng" dirty="0" smtClean="0">
                <a:solidFill>
                  <a:srgbClr val="FF0000"/>
                </a:solidFill>
              </a:rPr>
              <a:t>A</a:t>
            </a:r>
            <a:r>
              <a:rPr lang="en-US" sz="2500" dirty="0" smtClean="0"/>
              <a:t>dvanced </a:t>
            </a:r>
            <a:r>
              <a:rPr lang="en-US" sz="2500" u="sng" dirty="0" smtClean="0">
                <a:solidFill>
                  <a:srgbClr val="FF0000"/>
                </a:solidFill>
              </a:rPr>
              <a:t>R</a:t>
            </a:r>
            <a:r>
              <a:rPr lang="en-US" sz="2500" dirty="0" smtClean="0"/>
              <a:t>adiation </a:t>
            </a:r>
            <a:r>
              <a:rPr lang="en-US" sz="2500" u="sng" dirty="0" smtClean="0">
                <a:solidFill>
                  <a:srgbClr val="FF0000"/>
                </a:solidFill>
              </a:rPr>
              <a:t>D</a:t>
            </a:r>
            <a:r>
              <a:rPr lang="en-US" sz="2500" dirty="0" smtClean="0"/>
              <a:t>osimetry </a:t>
            </a:r>
            <a:r>
              <a:rPr lang="en-US" sz="2500" u="sng" dirty="0" smtClean="0">
                <a:solidFill>
                  <a:srgbClr val="FF0000"/>
                </a:solidFill>
              </a:rPr>
              <a:t>E</a:t>
            </a:r>
            <a:r>
              <a:rPr lang="en-US" sz="2500" dirty="0" smtClean="0"/>
              <a:t>uropean </a:t>
            </a:r>
            <a:r>
              <a:rPr lang="en-US" sz="2500" u="sng" dirty="0" smtClean="0">
                <a:solidFill>
                  <a:srgbClr val="FF0000"/>
                </a:solidFill>
              </a:rPr>
              <a:t>N</a:t>
            </a:r>
            <a:r>
              <a:rPr lang="en-US" sz="2500" dirty="0" smtClean="0"/>
              <a:t>etwork </a:t>
            </a:r>
            <a:r>
              <a:rPr lang="en-US" sz="2500" u="sng" dirty="0" smtClean="0">
                <a:solidFill>
                  <a:srgbClr val="FF0000"/>
                </a:solidFill>
              </a:rPr>
              <a:t>T</a:t>
            </a:r>
            <a:r>
              <a:rPr lang="en-US" sz="2500" dirty="0" smtClean="0"/>
              <a:t>raining initiative</a:t>
            </a:r>
          </a:p>
          <a:p>
            <a:pPr algn="ctr">
              <a:spcAft>
                <a:spcPts val="300"/>
              </a:spcAft>
            </a:pPr>
            <a:r>
              <a:rPr lang="en-US" sz="2600" dirty="0" smtClean="0"/>
              <a:t>Marie Curie Initial Training Network under EU FP7 – 4 M€ </a:t>
            </a:r>
            <a:br>
              <a:rPr lang="en-US" sz="2600" dirty="0" smtClean="0"/>
            </a:br>
            <a:r>
              <a:rPr lang="en-US" sz="2600" dirty="0" smtClean="0">
                <a:solidFill>
                  <a:srgbClr val="00FFFF"/>
                </a:solidFill>
              </a:rPr>
              <a:t>7 Full Partners</a:t>
            </a:r>
            <a:r>
              <a:rPr lang="en-US" sz="2600" dirty="0" smtClean="0"/>
              <a:t> and 5 Associate Partners</a:t>
            </a:r>
          </a:p>
          <a:p>
            <a:pPr algn="ctr"/>
            <a:r>
              <a:rPr lang="en-US" sz="2600" dirty="0" smtClean="0"/>
              <a:t>Coordinator: CERN, Scientist-in-Charge: Dr. M. Silari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1000" y="3429000"/>
            <a:ext cx="472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CERN (coordinator), Switzerland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AIT Vienna, Austria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CTU- IAEP Prague, Czech Republic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IBA Dosimetry, </a:t>
            </a:r>
            <a:r>
              <a:rPr lang="de-DE" dirty="0" smtClean="0">
                <a:solidFill>
                  <a:srgbClr val="00FFFF"/>
                </a:solidFill>
              </a:rPr>
              <a:t>Schwarzenbruck, </a:t>
            </a:r>
            <a:r>
              <a:rPr lang="en-US" dirty="0" smtClean="0">
                <a:solidFill>
                  <a:srgbClr val="00FFFF"/>
                </a:solidFill>
              </a:rPr>
              <a:t>Germany</a:t>
            </a:r>
          </a:p>
          <a:p>
            <a:r>
              <a:rPr lang="en-US" dirty="0" err="1" smtClean="0">
                <a:solidFill>
                  <a:srgbClr val="00FFFF"/>
                </a:solidFill>
              </a:rPr>
              <a:t>Jablotron</a:t>
            </a:r>
            <a:r>
              <a:rPr lang="en-US" dirty="0" smtClean="0">
                <a:solidFill>
                  <a:srgbClr val="00FFFF"/>
                </a:solidFill>
              </a:rPr>
              <a:t>, Prague, Czech Republic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MI.AM, Milano, Italy</a:t>
            </a:r>
          </a:p>
          <a:p>
            <a:r>
              <a:rPr lang="en-US" dirty="0" err="1" smtClean="0">
                <a:solidFill>
                  <a:srgbClr val="00FFFF"/>
                </a:solidFill>
              </a:rPr>
              <a:t>Politecnico</a:t>
            </a:r>
            <a:r>
              <a:rPr lang="en-US" dirty="0" smtClean="0">
                <a:solidFill>
                  <a:srgbClr val="00FFFF"/>
                </a:solidFill>
              </a:rPr>
              <a:t>, of Milano, Italy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05400" y="3429000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 Microelectronics, Italy</a:t>
            </a:r>
          </a:p>
          <a:p>
            <a:r>
              <a:rPr lang="en-US" dirty="0" smtClean="0"/>
              <a:t>University of Erlangen, Germany</a:t>
            </a:r>
          </a:p>
          <a:p>
            <a:r>
              <a:rPr lang="en-US" dirty="0" smtClean="0"/>
              <a:t>University of Houston, USA</a:t>
            </a:r>
          </a:p>
          <a:p>
            <a:r>
              <a:rPr lang="en-US" dirty="0" smtClean="0"/>
              <a:t>University of Ontario, Canada</a:t>
            </a:r>
          </a:p>
          <a:p>
            <a:r>
              <a:rPr lang="en-US" dirty="0" smtClean="0"/>
              <a:t>University of Wollongong, Australia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Users\s\silari\Documents\Private\DOC\EU FP\ITN ARDENT\Logos\Logo_Marie-Cur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8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4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5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6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7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228600" y="1753612"/>
            <a:ext cx="838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GB" sz="24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Arial" pitchFamily="34" charset="0"/>
              </a:rPr>
              <a:t>hree main technologies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gas detectors [e.g., gas electron multipliers (GEM), tissue equivalent proportional counters (TEPC)]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solid state detectors [e.g.,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Medipix,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silicon micro-dosimeters]</a:t>
            </a:r>
            <a:b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360363" marR="0" lvl="0" indent="-3603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track detector techniques [e.g., CR-39,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nano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-dosimeters]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24000" y="228600"/>
            <a:ext cx="6477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Development of advanced instrumentation for radiation monitoring</a:t>
            </a:r>
            <a:endParaRPr lang="en-GB" sz="2800" b="1" dirty="0" smtClean="0">
              <a:solidFill>
                <a:srgbClr val="FFFF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5105400"/>
            <a:ext cx="8458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 smtClean="0">
                <a:solidFill>
                  <a:srgbClr val="FF0000"/>
                </a:solidFill>
              </a:rPr>
              <a:t>We can still add detectors / technologies we think are worth investigating!</a:t>
            </a:r>
            <a:endParaRPr lang="en-US" sz="2100" b="1" dirty="0">
              <a:solidFill>
                <a:srgbClr val="FF0000"/>
              </a:solidFill>
            </a:endParaRPr>
          </a:p>
        </p:txBody>
      </p:sp>
      <p:pic>
        <p:nvPicPr>
          <p:cNvPr id="25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7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4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6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3246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Objectives &amp; Applications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152400" y="1143000"/>
            <a:ext cx="8686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Main objectives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Radiation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dosimetry</a:t>
            </a:r>
            <a:endParaRPr lang="en-GB" sz="2400" dirty="0" smtClean="0"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Micro- and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nano-dosimetry</a:t>
            </a:r>
            <a:endParaRPr lang="en-GB" sz="2400" dirty="0" smtClean="0">
              <a:solidFill>
                <a:srgbClr val="FFFF00"/>
              </a:solidFill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Photon and neutron spectrometry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Applications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Characterization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of radiation fields at particle accelerators (research, industry, medical)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Characterization of radiation fields on-board aircrafts and in space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/>
              <a:t>Assessment of secondary dose to RT patient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/>
              <a:t>Measurement of properties of clinical </a:t>
            </a:r>
            <a:r>
              <a:rPr lang="en-GB" sz="2400" dirty="0" err="1" smtClean="0"/>
              <a:t>hadron</a:t>
            </a:r>
            <a:r>
              <a:rPr lang="en-GB" sz="2400" dirty="0" smtClean="0"/>
              <a:t> beams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9800" y="531489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And anything else that comes to our minds!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23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5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6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3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5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770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Researcher Recruitment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152400" y="1407616"/>
            <a:ext cx="8763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15 Early Stage Researchers (ESR) to be recruited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4 at CERN, Geneva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2 ait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AIT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, Vienna</a:t>
            </a:r>
            <a:endParaRPr lang="en-GB" sz="2400" dirty="0" smtClean="0">
              <a:solidFill>
                <a:srgbClr val="FFFF00"/>
              </a:solidFill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3 at CTU, Prague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at IBA </a:t>
            </a:r>
            <a:r>
              <a:rPr kumimoji="0" lang="en-US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Dosimetry, </a:t>
            </a:r>
            <a:r>
              <a:rPr lang="en-GB" sz="2400" dirty="0" err="1" smtClean="0"/>
              <a:t>Schwarzenbruck</a:t>
            </a:r>
            <a:endParaRPr lang="en-GB" sz="2400" dirty="0" smtClean="0"/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at </a:t>
            </a:r>
            <a:r>
              <a:rPr kumimoji="0" lang="en-GB" sz="240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Jablotron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Prague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baseline="0" dirty="0" smtClean="0">
                <a:ea typeface="Times New Roman" pitchFamily="18" charset="0"/>
                <a:cs typeface="Times New Roman" pitchFamily="18" charset="0"/>
              </a:rPr>
              <a:t>1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at MI.AM, Milano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at the </a:t>
            </a:r>
            <a:r>
              <a:rPr kumimoji="0" lang="en-GB" sz="240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Politecnico</a:t>
            </a: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Milano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Up to 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(non necessarily!)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1/3 of time can be spent on secondments</a:t>
            </a: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Work performed within the project to be used for </a:t>
            </a:r>
            <a:r>
              <a:rPr lang="en-GB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PhD</a:t>
            </a: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Generous training allowance for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researchers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9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10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12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13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14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15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6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7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18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19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20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Silari - ARDENT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355F-A505-409D-8D36-526D9E74C5A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24000" y="427038"/>
            <a:ext cx="64770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Work Packages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8 May 2012</a:t>
            </a:r>
            <a:endParaRPr lang="en-US"/>
          </a:p>
        </p:txBody>
      </p:sp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152400" y="1419285"/>
            <a:ext cx="8686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sz="2400" dirty="0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Seven Work Packages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WP1: gas detectors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(Sofia Rollet)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WP2: solid state detectors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(Zdenek Vykydal)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WP3: track detectors </a:t>
            </a:r>
            <a:r>
              <a:rPr lang="en-GB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(Marco Caresana)</a:t>
            </a:r>
            <a:endParaRPr lang="en-US" sz="2400" i="1" dirty="0" smtClean="0">
              <a:solidFill>
                <a:srgbClr val="FFFF00"/>
              </a:solidFill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ea typeface="Times New Roman" pitchFamily="18" charset="0"/>
                <a:cs typeface="Times New Roman" pitchFamily="18" charset="0"/>
              </a:rPr>
              <a:t>WP4: instrument inter-comparison </a:t>
            </a:r>
            <a:r>
              <a:rPr lang="en-US" sz="2400" i="1" dirty="0" smtClean="0">
                <a:solidFill>
                  <a:srgbClr val="FFFF00"/>
                </a:solidFill>
                <a:ea typeface="Times New Roman" pitchFamily="18" charset="0"/>
                <a:cs typeface="Times New Roman" pitchFamily="18" charset="0"/>
              </a:rPr>
              <a:t>(Matteo Magistris)</a:t>
            </a:r>
            <a:endParaRPr lang="en-GB" sz="2400" i="1" dirty="0" smtClean="0">
              <a:solidFill>
                <a:srgbClr val="FFFF00"/>
              </a:solidFill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WP5: training</a:t>
            </a:r>
          </a:p>
          <a:p>
            <a:pPr marL="1260475" lvl="2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Wingdings" pitchFamily="2" charset="2"/>
              <a:buChar char="v"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Individual training programs</a:t>
            </a:r>
          </a:p>
          <a:p>
            <a:pPr marL="1260475" lvl="2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Wingdings" pitchFamily="2" charset="2"/>
              <a:buChar char="v"/>
            </a:pPr>
            <a:r>
              <a:rPr kumimoji="0" lang="en-GB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Network-wide training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en-GB" sz="2400" baseline="0" dirty="0" smtClean="0">
                <a:ea typeface="Times New Roman" pitchFamily="18" charset="0"/>
                <a:cs typeface="Times New Roman" pitchFamily="18" charset="0"/>
              </a:rPr>
              <a:t>WP6: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dissemination and outreach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kumimoji="0" lang="en-GB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WP7: ITN management</a:t>
            </a:r>
            <a:endParaRPr kumimoji="0" lang="en-US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endParaRPr kumimoji="0" lang="en-GB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3" descr="\\cern.ch\dfs\Users\s\silari\Desktop\logoCERN80x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140" y="5859480"/>
            <a:ext cx="670476" cy="469333"/>
          </a:xfrm>
          <a:prstGeom prst="rect">
            <a:avLst/>
          </a:prstGeom>
          <a:noFill/>
        </p:spPr>
      </p:pic>
      <p:pic>
        <p:nvPicPr>
          <p:cNvPr id="23" name="Picture 4" descr="\\cern.ch\dfs\Users\s\silari\Desktop\Partner logos\logoAIT80x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1118" y="5858784"/>
            <a:ext cx="670476" cy="469333"/>
          </a:xfrm>
          <a:prstGeom prst="rect">
            <a:avLst/>
          </a:prstGeom>
          <a:noFill/>
        </p:spPr>
      </p:pic>
      <p:pic>
        <p:nvPicPr>
          <p:cNvPr id="25" name="Picture 5" descr="\\cern.ch\dfs\Users\s\silari\Desktop\Partner logos\logoCzechTU80x5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6918" y="5853507"/>
            <a:ext cx="680635" cy="476444"/>
          </a:xfrm>
          <a:prstGeom prst="rect">
            <a:avLst/>
          </a:prstGeom>
          <a:noFill/>
        </p:spPr>
      </p:pic>
      <p:pic>
        <p:nvPicPr>
          <p:cNvPr id="26" name="Picture 6" descr="\\cern.ch\dfs\Users\s\silari\Desktop\Partner logos\logoIBA80x5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27" name="Picture 7" descr="\\cern.ch\dfs\Users\s\silari\Desktop\Partner logos\logoJablotron80x5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28" name="Picture 8" descr="\\cern.ch\dfs\Users\s\silari\Desktop\Partner logos\logoMIAM80x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29" name="Picture 9" descr="\\cern.ch\dfs\Users\s\silari\Desktop\Partner logos\logoPoliMi80x5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30" name="Picture 10" descr="\\cern.ch\dfs\Users\s\silari\Desktop\Partner logos\logoFAU80x5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31" name="Picture 11" descr="\\cern.ch\dfs\Users\s\silari\Desktop\Partner logos\logoST80x5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32" name="Picture 12" descr="\\cern.ch\dfs\Users\s\silari\Desktop\Partner logos\logoUH80x56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33" name="Picture 13" descr="\\cern.ch\dfs\Users\s\silari\Desktop\Partner logos\logoUO80x5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34" name="Picture 14" descr="\\cern.ch\dfs\Users\s\silari\Desktop\Partner logos\logoUOW80x56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6557</TotalTime>
  <Words>383</Words>
  <Application>Microsoft Office PowerPoint</Application>
  <PresentationFormat>On-screen Show (4:3)</PresentationFormat>
  <Paragraphs>78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Objectives &amp; Applications</vt:lpstr>
      <vt:lpstr>Researcher Recruitment</vt:lpstr>
      <vt:lpstr>Work Packages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silari</dc:creator>
  <cp:lastModifiedBy>Stephanie Bowman</cp:lastModifiedBy>
  <cp:revision>764</cp:revision>
  <dcterms:created xsi:type="dcterms:W3CDTF">2011-04-19T19:49:00Z</dcterms:created>
  <dcterms:modified xsi:type="dcterms:W3CDTF">2012-05-07T07:09:28Z</dcterms:modified>
</cp:coreProperties>
</file>