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56" r:id="rId2"/>
    <p:sldId id="257" r:id="rId3"/>
    <p:sldId id="270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9" autoAdjust="0"/>
    <p:restoredTop sz="89255" autoAdjust="0"/>
  </p:normalViewPr>
  <p:slideViewPr>
    <p:cSldViewPr>
      <p:cViewPr varScale="1">
        <p:scale>
          <a:sx n="104" d="100"/>
          <a:sy n="104" d="100"/>
        </p:scale>
        <p:origin x="-18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B4E2C-1D05-4C70-8165-417937549D1C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54E2-2A0E-410F-BBED-B6592B76F8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22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 </a:t>
            </a:r>
            <a:r>
              <a:rPr lang="fr-CH" dirty="0" err="1" smtClean="0"/>
              <a:t>may</a:t>
            </a:r>
            <a:r>
              <a:rPr lang="fr-CH" dirty="0" smtClean="0"/>
              <a:t>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300 EUR for non-</a:t>
            </a:r>
            <a:r>
              <a:rPr lang="fr-CH" dirty="0" err="1" smtClean="0"/>
              <a:t>lab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endParaRPr lang="fr-CH" dirty="0" smtClean="0"/>
          </a:p>
          <a:p>
            <a:r>
              <a:rPr lang="fr-CH" dirty="0" err="1" smtClean="0"/>
              <a:t>Only</a:t>
            </a:r>
            <a:r>
              <a:rPr lang="fr-CH" dirty="0" smtClean="0"/>
              <a:t> ESR/ER (</a:t>
            </a:r>
            <a:r>
              <a:rPr lang="fr-CH" dirty="0" err="1" smtClean="0"/>
              <a:t>Exclude</a:t>
            </a:r>
            <a:r>
              <a:rPr lang="fr-CH" baseline="0" dirty="0" smtClean="0"/>
              <a:t> VS)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Include</a:t>
            </a:r>
            <a:r>
              <a:rPr lang="fr-CH" dirty="0" smtClean="0"/>
              <a:t> col. I if relevant</a:t>
            </a:r>
          </a:p>
          <a:p>
            <a:r>
              <a:rPr lang="fr-CH" dirty="0" smtClean="0"/>
              <a:t>E/F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1 </a:t>
            </a:r>
            <a:r>
              <a:rPr lang="fr-CH" dirty="0" err="1" smtClean="0"/>
              <a:t>column</a:t>
            </a:r>
            <a:r>
              <a:rPr lang="fr-CH" dirty="0" smtClean="0"/>
              <a:t> </a:t>
            </a:r>
            <a:r>
              <a:rPr lang="fr-CH" dirty="0" err="1" smtClean="0"/>
              <a:t>depending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Management </a:t>
            </a:r>
            <a:r>
              <a:rPr lang="fr-CH" dirty="0" err="1" smtClean="0"/>
              <a:t>can</a:t>
            </a:r>
            <a:r>
              <a:rPr lang="fr-CH" dirty="0" smtClean="0"/>
              <a:t> change </a:t>
            </a:r>
            <a:r>
              <a:rPr lang="fr-CH" dirty="0" err="1" smtClean="0"/>
              <a:t>depending</a:t>
            </a:r>
            <a:r>
              <a:rPr lang="fr-CH" dirty="0" smtClean="0"/>
              <a:t> on the </a:t>
            </a:r>
            <a:r>
              <a:rPr lang="fr-CH" dirty="0" err="1" smtClean="0"/>
              <a:t>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Nb </a:t>
            </a:r>
            <a:r>
              <a:rPr lang="fr-CH" dirty="0" err="1" smtClean="0"/>
              <a:t>project</a:t>
            </a:r>
            <a:r>
              <a:rPr lang="fr-CH" dirty="0" smtClean="0"/>
              <a:t> to </a:t>
            </a:r>
            <a:r>
              <a:rPr lang="fr-CH" dirty="0" err="1" smtClean="0"/>
              <a:t>chage</a:t>
            </a:r>
            <a:endParaRPr lang="fr-CH" dirty="0" smtClean="0"/>
          </a:p>
          <a:p>
            <a:r>
              <a:rPr lang="fr-CH" dirty="0" smtClean="0"/>
              <a:t>Deadline</a:t>
            </a:r>
            <a:r>
              <a:rPr lang="fr-CH" baseline="0" dirty="0" smtClean="0"/>
              <a:t> to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Exclude</a:t>
            </a:r>
            <a:r>
              <a:rPr lang="fr-CH" baseline="0" dirty="0" smtClean="0"/>
              <a:t> VS if relevant</a:t>
            </a:r>
          </a:p>
          <a:p>
            <a:r>
              <a:rPr lang="fr-CH" baseline="0" dirty="0" err="1" smtClean="0"/>
              <a:t>Rules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column</a:t>
            </a:r>
            <a:r>
              <a:rPr lang="fr-CH" baseline="0" dirty="0" smtClean="0"/>
              <a:t> G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 + URL</a:t>
            </a:r>
            <a:r>
              <a:rPr lang="fr-CH" baseline="0" dirty="0" smtClean="0"/>
              <a:t> to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A12194F-2237-4069-BC9F-7137C62395F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F9139-6308-4AB4-9443-A35BB95BFE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123D6-9BA0-4B33-84C2-96A9FD4442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72659-A51B-484C-A07F-AB9D454F0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E9ABF-B09B-43AE-934A-FC01E0B893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4BAE4-5C4D-444D-888B-0CA97757DD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FB7AB-C4BA-44E3-A495-6E5A0D9637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7A06F-AF41-42B9-A60F-ED73866C99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BF33A-8416-4925-86AD-0189E8847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BADA7-EEE5-49F4-A930-41F1260991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BE790-BC0F-4B6A-A927-D37E6E5D3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fld id="{C5FC4969-16D6-4099-B304-1360433277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rdis.europa.eu/fp7/find-doc_en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iz.mullett@cern.ch" TargetMode="External"/><Relationship Id="rId5" Type="http://schemas.openxmlformats.org/officeDocument/2006/relationships/hyperlink" Target="http://ec.europa.eu/research/mariecurieactions/manage.htm" TargetMode="External"/><Relationship Id="rId4" Type="http://schemas.openxmlformats.org/officeDocument/2006/relationships/hyperlink" Target="ftp://ftp.cordis.europa.eu/pub/fp7/docs/wp/people/revised-m-wp-201101_en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portal/appmanager/participants/porta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ordis.europa.eu/fp7/mariecurieactions/itn-manage_en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7772400" cy="1857389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  <a:t>FINANCIAL MANAGEMENT </a:t>
            </a:r>
            <a:b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  <a:t>AND BUDGET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effectLst/>
              </a:rPr>
            </a:br>
            <a:r>
              <a:rPr lang="en-US" dirty="0"/>
              <a:t/>
            </a:r>
            <a:br>
              <a:rPr lang="en-US" dirty="0"/>
            </a:br>
            <a:endParaRPr lang="en-US" sz="18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609592"/>
          </a:xfrm>
        </p:spPr>
        <p:txBody>
          <a:bodyPr/>
          <a:lstStyle/>
          <a:p>
            <a:r>
              <a:rPr lang="en-US" sz="2800" dirty="0" err="1" smtClean="0"/>
              <a:t>Grégory</a:t>
            </a:r>
            <a:r>
              <a:rPr lang="en-US" sz="2800" dirty="0" smtClean="0"/>
              <a:t> CAVALLO</a:t>
            </a:r>
          </a:p>
          <a:p>
            <a:r>
              <a:rPr lang="fr-CH" sz="2000" dirty="0" smtClean="0"/>
              <a:t>CERN – </a:t>
            </a:r>
            <a:r>
              <a:rPr lang="fr-CH" sz="1800" dirty="0" smtClean="0"/>
              <a:t>EU </a:t>
            </a:r>
            <a:r>
              <a:rPr lang="fr-CH" sz="1800" dirty="0" err="1" smtClean="0"/>
              <a:t>Projects</a:t>
            </a:r>
            <a:r>
              <a:rPr lang="fr-CH" sz="1800" dirty="0" smtClean="0"/>
              <a:t> Financial Management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2194F-2237-4069-BC9F-7137C62395F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5918" y="6286520"/>
            <a:ext cx="5500726" cy="476250"/>
          </a:xfrm>
        </p:spPr>
        <p:txBody>
          <a:bodyPr/>
          <a:lstStyle/>
          <a:p>
            <a:r>
              <a:rPr lang="en-US" dirty="0" smtClean="0"/>
              <a:t>ARDENT Kick-off meeting – 08.05.2012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Consortium’s budget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614" y="2348880"/>
            <a:ext cx="756148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Prefinancing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sz="2400" dirty="0" smtClean="0"/>
          </a:p>
          <a:p>
            <a:r>
              <a:rPr lang="fr-CH" sz="2400" dirty="0" smtClean="0"/>
              <a:t>2,353,531.85 EUR </a:t>
            </a:r>
            <a:r>
              <a:rPr lang="fr-CH" sz="2400" dirty="0" err="1" smtClean="0"/>
              <a:t>paid</a:t>
            </a:r>
            <a:r>
              <a:rPr lang="fr-CH" sz="2400" dirty="0" smtClean="0"/>
              <a:t> by the Commission to CERN </a:t>
            </a:r>
            <a:r>
              <a:rPr lang="fr-CH" sz="2400" dirty="0" err="1" smtClean="0"/>
              <a:t>within</a:t>
            </a:r>
            <a:r>
              <a:rPr lang="fr-CH" sz="2400" dirty="0" smtClean="0"/>
              <a:t> 45 </a:t>
            </a:r>
            <a:r>
              <a:rPr lang="fr-CH" sz="2400" dirty="0" err="1" smtClean="0"/>
              <a:t>days</a:t>
            </a:r>
            <a:r>
              <a:rPr lang="fr-CH" sz="2400" dirty="0" smtClean="0"/>
              <a:t> </a:t>
            </a:r>
            <a:r>
              <a:rPr lang="fr-CH" sz="2400" dirty="0" err="1" smtClean="0"/>
              <a:t>after</a:t>
            </a:r>
            <a:r>
              <a:rPr lang="fr-CH" sz="2400" dirty="0" smtClean="0"/>
              <a:t> signature of the GA</a:t>
            </a:r>
          </a:p>
          <a:p>
            <a:endParaRPr lang="fr-CH" sz="2400" dirty="0" smtClean="0"/>
          </a:p>
          <a:p>
            <a:r>
              <a:rPr lang="fr-CH" sz="2400" dirty="0" smtClean="0"/>
              <a:t>Distribution </a:t>
            </a:r>
            <a:r>
              <a:rPr lang="fr-CH" sz="2400" dirty="0" err="1" smtClean="0"/>
              <a:t>from</a:t>
            </a:r>
            <a:r>
              <a:rPr lang="fr-CH" sz="2400" dirty="0" smtClean="0"/>
              <a:t> CERN to all </a:t>
            </a:r>
            <a:r>
              <a:rPr lang="fr-CH" sz="2400" dirty="0" err="1" smtClean="0"/>
              <a:t>beneficiaries</a:t>
            </a:r>
            <a:r>
              <a:rPr lang="fr-CH" sz="2400" dirty="0" smtClean="0"/>
              <a:t> </a:t>
            </a:r>
            <a:r>
              <a:rPr lang="fr-CH" sz="2400" dirty="0" err="1" smtClean="0"/>
              <a:t>when</a:t>
            </a:r>
            <a:r>
              <a:rPr lang="fr-CH" sz="2400" dirty="0" smtClean="0"/>
              <a:t> accession </a:t>
            </a:r>
            <a:r>
              <a:rPr lang="fr-CH" sz="2400" dirty="0" err="1" smtClean="0"/>
              <a:t>forms</a:t>
            </a:r>
            <a:r>
              <a:rPr lang="fr-CH" sz="2400" dirty="0" smtClean="0"/>
              <a:t> (</a:t>
            </a:r>
            <a:r>
              <a:rPr lang="fr-CH" sz="2400" dirty="0" err="1" smtClean="0"/>
              <a:t>Annex</a:t>
            </a:r>
            <a:r>
              <a:rPr lang="fr-CH" sz="2400" dirty="0" smtClean="0"/>
              <a:t> IV - </a:t>
            </a:r>
            <a:r>
              <a:rPr lang="fr-CH" sz="2400" dirty="0" err="1" smtClean="0"/>
              <a:t>form</a:t>
            </a:r>
            <a:r>
              <a:rPr lang="fr-CH" sz="2400" dirty="0" smtClean="0"/>
              <a:t> A) and </a:t>
            </a:r>
            <a:r>
              <a:rPr lang="fr-CH" sz="2400" dirty="0" err="1" smtClean="0"/>
              <a:t>bank</a:t>
            </a:r>
            <a:r>
              <a:rPr lang="fr-CH" sz="2400" dirty="0" smtClean="0"/>
              <a:t> </a:t>
            </a:r>
            <a:r>
              <a:rPr lang="fr-CH" sz="2400" dirty="0" err="1" smtClean="0"/>
              <a:t>coordinates</a:t>
            </a:r>
            <a:r>
              <a:rPr lang="fr-CH" sz="2400" dirty="0" smtClean="0"/>
              <a:t> </a:t>
            </a:r>
            <a:r>
              <a:rPr lang="fr-CH" sz="2400" dirty="0" err="1" smtClean="0"/>
              <a:t>received</a:t>
            </a:r>
            <a:endParaRPr lang="fr-CH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Prefinancing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09724"/>
            <a:ext cx="4271739" cy="410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on Finance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853136"/>
          </a:xfrm>
        </p:spPr>
        <p:txBody>
          <a:bodyPr/>
          <a:lstStyle/>
          <a:p>
            <a:r>
              <a:rPr lang="fr-CH" sz="2400" dirty="0" err="1" smtClean="0"/>
              <a:t>Cordis</a:t>
            </a:r>
            <a:r>
              <a:rPr lang="fr-CH" sz="2400" dirty="0" smtClean="0"/>
              <a:t> </a:t>
            </a:r>
          </a:p>
          <a:p>
            <a:pPr lvl="1"/>
            <a:r>
              <a:rPr lang="fr-CH" sz="1600" dirty="0" err="1" smtClean="0"/>
              <a:t>Find</a:t>
            </a:r>
            <a:r>
              <a:rPr lang="fr-CH" sz="1600" dirty="0" smtClean="0"/>
              <a:t> a document:</a:t>
            </a:r>
          </a:p>
          <a:p>
            <a:pPr lvl="2"/>
            <a:r>
              <a:rPr lang="en-US" sz="1600" dirty="0" smtClean="0">
                <a:hlinkClick r:id="rId3"/>
              </a:rPr>
              <a:t>http://cordis.europa.eu/fp7/find-doc_en.html</a:t>
            </a:r>
            <a:endParaRPr lang="en-US" sz="1600" dirty="0" smtClean="0"/>
          </a:p>
          <a:p>
            <a:pPr lvl="1"/>
            <a:r>
              <a:rPr lang="fr-CH" sz="1600" dirty="0" smtClean="0"/>
              <a:t>Marie Curie 2011 </a:t>
            </a:r>
            <a:r>
              <a:rPr lang="fr-CH" sz="1600" dirty="0" err="1" smtClean="0"/>
              <a:t>Work</a:t>
            </a:r>
            <a:r>
              <a:rPr lang="fr-CH" sz="1600" dirty="0" smtClean="0"/>
              <a:t> Programme:</a:t>
            </a:r>
            <a:r>
              <a:rPr lang="fr-CH" sz="2000" dirty="0" smtClean="0"/>
              <a:t>	</a:t>
            </a:r>
            <a:endParaRPr lang="en-US" sz="2000" dirty="0" smtClean="0"/>
          </a:p>
          <a:p>
            <a:pPr lvl="2"/>
            <a:r>
              <a:rPr lang="en-US" sz="1400" dirty="0" smtClean="0">
                <a:hlinkClick r:id="rId4"/>
              </a:rPr>
              <a:t>ftp://ftp.cordis.europa.eu/pub/fp7/docs/wp/people/revised-m-wp-201101_en.pdf</a:t>
            </a:r>
            <a:endParaRPr lang="en-US" sz="1400" dirty="0" smtClean="0"/>
          </a:p>
          <a:p>
            <a:pPr lvl="2">
              <a:buNone/>
            </a:pPr>
            <a:endParaRPr lang="en-US" sz="1600" dirty="0" smtClean="0"/>
          </a:p>
          <a:p>
            <a:r>
              <a:rPr lang="fr-CH" sz="2400" dirty="0" smtClean="0"/>
              <a:t>Marie Curie Actions </a:t>
            </a:r>
            <a:r>
              <a:rPr lang="fr-CH" sz="2400" dirty="0" err="1" smtClean="0"/>
              <a:t>website</a:t>
            </a:r>
            <a:r>
              <a:rPr lang="fr-CH" sz="2400" dirty="0" smtClean="0"/>
              <a:t>:</a:t>
            </a:r>
          </a:p>
          <a:p>
            <a:pPr lvl="2"/>
            <a:r>
              <a:rPr lang="en-US" sz="1600" dirty="0" smtClean="0">
                <a:hlinkClick r:id="rId5"/>
              </a:rPr>
              <a:t>http://ec.europa.eu/research/mariecurieactions/manage.htm</a:t>
            </a:r>
            <a:endParaRPr lang="en-US" sz="1600" dirty="0" smtClean="0"/>
          </a:p>
          <a:p>
            <a:endParaRPr lang="fr-CH" sz="2400" dirty="0" smtClean="0"/>
          </a:p>
          <a:p>
            <a:r>
              <a:rPr lang="fr-CH" sz="2400" dirty="0" smtClean="0"/>
              <a:t>CERN:</a:t>
            </a:r>
          </a:p>
          <a:p>
            <a:pPr lvl="1"/>
            <a:r>
              <a:rPr lang="fr-CH" sz="1600" dirty="0" smtClean="0"/>
              <a:t>EU </a:t>
            </a:r>
            <a:r>
              <a:rPr lang="fr-CH" sz="1600" dirty="0" err="1" smtClean="0"/>
              <a:t>projects</a:t>
            </a:r>
            <a:r>
              <a:rPr lang="fr-CH" sz="1600" dirty="0" smtClean="0"/>
              <a:t> </a:t>
            </a:r>
            <a:r>
              <a:rPr lang="fr-CH" sz="1600" dirty="0" err="1" smtClean="0"/>
              <a:t>financial</a:t>
            </a:r>
            <a:r>
              <a:rPr lang="fr-CH" sz="1600" dirty="0" smtClean="0"/>
              <a:t> management:</a:t>
            </a:r>
          </a:p>
          <a:p>
            <a:pPr lvl="2"/>
            <a:r>
              <a:rPr lang="fr-CH" sz="1600" dirty="0" smtClean="0">
                <a:hlinkClick r:id="rId6"/>
              </a:rPr>
              <a:t>liz.mullett@cern.ch</a:t>
            </a:r>
            <a:endParaRPr lang="fr-CH" sz="1600" dirty="0" smtClean="0"/>
          </a:p>
          <a:p>
            <a:pPr lvl="1"/>
            <a:r>
              <a:rPr lang="fr-CH" sz="1400" dirty="0" err="1" smtClean="0"/>
              <a:t>Disclaimer</a:t>
            </a:r>
            <a:r>
              <a:rPr lang="fr-CH" sz="1400" dirty="0" smtClean="0"/>
              <a:t>: CERN </a:t>
            </a:r>
            <a:r>
              <a:rPr lang="fr-CH" sz="1400" dirty="0" err="1" smtClean="0"/>
              <a:t>provides</a:t>
            </a:r>
            <a:r>
              <a:rPr lang="fr-CH" sz="1400" dirty="0" smtClean="0"/>
              <a:t> information </a:t>
            </a:r>
            <a:r>
              <a:rPr lang="fr-CH" sz="1400" dirty="0" err="1" smtClean="0"/>
              <a:t>based</a:t>
            </a:r>
            <a:r>
              <a:rPr lang="fr-CH" sz="1400" dirty="0" smtClean="0"/>
              <a:t> on </a:t>
            </a:r>
            <a:r>
              <a:rPr lang="fr-CH" sz="1400" dirty="0" err="1" smtClean="0"/>
              <a:t>their</a:t>
            </a:r>
            <a:r>
              <a:rPr lang="fr-CH" sz="1400" dirty="0" smtClean="0"/>
              <a:t> </a:t>
            </a:r>
            <a:r>
              <a:rPr lang="fr-CH" sz="1400" dirty="0" err="1" smtClean="0"/>
              <a:t>understanding</a:t>
            </a:r>
            <a:r>
              <a:rPr lang="fr-CH" sz="1400" dirty="0" smtClean="0"/>
              <a:t> of 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err="1" smtClean="0"/>
              <a:t>EC’s</a:t>
            </a:r>
            <a:r>
              <a:rPr lang="fr-CH" sz="1400" dirty="0" smtClean="0"/>
              <a:t> </a:t>
            </a:r>
            <a:r>
              <a:rPr lang="fr-CH" sz="1400" dirty="0" err="1" smtClean="0"/>
              <a:t>rules</a:t>
            </a:r>
            <a:r>
              <a:rPr lang="fr-CH" sz="1400" dirty="0" smtClean="0"/>
              <a:t> and </a:t>
            </a:r>
            <a:r>
              <a:rPr lang="fr-CH" sz="1400" dirty="0" err="1" smtClean="0"/>
              <a:t>own</a:t>
            </a:r>
            <a:r>
              <a:rPr lang="fr-CH" sz="1400" dirty="0" smtClean="0"/>
              <a:t> </a:t>
            </a:r>
            <a:r>
              <a:rPr lang="fr-CH" sz="1400" dirty="0" err="1" smtClean="0"/>
              <a:t>experience</a:t>
            </a:r>
            <a:r>
              <a:rPr lang="fr-CH" sz="1400" dirty="0" smtClean="0"/>
              <a:t>. </a:t>
            </a:r>
            <a:r>
              <a:rPr lang="fr-CH" sz="1400" dirty="0" err="1" smtClean="0"/>
              <a:t>Each</a:t>
            </a:r>
            <a:r>
              <a:rPr lang="fr-CH" sz="1400" dirty="0" smtClean="0"/>
              <a:t> </a:t>
            </a:r>
            <a:r>
              <a:rPr lang="fr-CH" sz="1400" dirty="0" err="1" smtClean="0"/>
              <a:t>beneficiary</a:t>
            </a:r>
            <a:r>
              <a:rPr lang="fr-CH" sz="1400" dirty="0" smtClean="0"/>
              <a:t> </a:t>
            </a:r>
            <a:r>
              <a:rPr lang="fr-CH" sz="1400" dirty="0" err="1" smtClean="0"/>
              <a:t>remains</a:t>
            </a:r>
            <a:r>
              <a:rPr lang="fr-CH" sz="1400" dirty="0" smtClean="0"/>
              <a:t> </a:t>
            </a:r>
            <a:r>
              <a:rPr lang="fr-CH" sz="1400" dirty="0" err="1" smtClean="0"/>
              <a:t>responsible</a:t>
            </a:r>
            <a:r>
              <a:rPr lang="fr-CH" sz="1400" dirty="0" smtClean="0"/>
              <a:t> for </a:t>
            </a:r>
            <a:r>
              <a:rPr lang="fr-CH" sz="1400" dirty="0" err="1" smtClean="0"/>
              <a:t>its</a:t>
            </a:r>
            <a:r>
              <a:rPr lang="fr-CH" sz="1400" dirty="0" smtClean="0"/>
              <a:t> </a:t>
            </a:r>
            <a:r>
              <a:rPr lang="fr-CH" sz="1400" dirty="0" err="1" smtClean="0"/>
              <a:t>own</a:t>
            </a:r>
            <a:r>
              <a:rPr lang="fr-CH" sz="1400" dirty="0" smtClean="0"/>
              <a:t> </a:t>
            </a:r>
            <a:r>
              <a:rPr lang="fr-CH" sz="1400" dirty="0" err="1" smtClean="0"/>
              <a:t>cost</a:t>
            </a:r>
            <a:r>
              <a:rPr lang="fr-CH" sz="1400" dirty="0" smtClean="0"/>
              <a:t> </a:t>
            </a:r>
            <a:r>
              <a:rPr lang="fr-CH" sz="1400" dirty="0" err="1" smtClean="0"/>
              <a:t>statement</a:t>
            </a:r>
            <a:r>
              <a:rPr lang="fr-CH" sz="1400" dirty="0" smtClean="0"/>
              <a:t>.</a:t>
            </a:r>
          </a:p>
          <a:p>
            <a:pPr lvl="2"/>
            <a:endParaRPr lang="fr-CH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Categories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dirty="0" smtClean="0"/>
              <a:t>GPF budget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545" y="2636912"/>
            <a:ext cx="870345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809716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The EC contribution is distributed in 5 categories of costs:</a:t>
            </a:r>
          </a:p>
          <a:p>
            <a:pPr lvl="1"/>
            <a:r>
              <a:rPr lang="fr-CH" sz="1800" dirty="0" smtClean="0"/>
              <a:t>Living </a:t>
            </a:r>
            <a:r>
              <a:rPr lang="fr-CH" sz="1800" dirty="0" err="1" smtClean="0"/>
              <a:t>allowance</a:t>
            </a:r>
            <a:endParaRPr lang="fr-CH" sz="1800" dirty="0" smtClean="0"/>
          </a:p>
          <a:p>
            <a:pPr lvl="1"/>
            <a:r>
              <a:rPr lang="fr-CH" sz="1800" dirty="0" err="1" smtClean="0"/>
              <a:t>Mobility</a:t>
            </a:r>
            <a:r>
              <a:rPr lang="fr-CH" sz="1800" dirty="0" smtClean="0"/>
              <a:t> </a:t>
            </a:r>
            <a:r>
              <a:rPr lang="fr-CH" sz="1800" dirty="0" err="1" smtClean="0"/>
              <a:t>allowance</a:t>
            </a:r>
            <a:endParaRPr lang="fr-CH" sz="1800" dirty="0" smtClean="0"/>
          </a:p>
          <a:p>
            <a:pPr lvl="1"/>
            <a:r>
              <a:rPr lang="fr-CH" sz="1800" dirty="0" smtClean="0"/>
              <a:t>Contribution to training </a:t>
            </a:r>
            <a:r>
              <a:rPr lang="fr-CH" sz="1800" dirty="0" err="1" smtClean="0"/>
              <a:t>expenses</a:t>
            </a:r>
            <a:r>
              <a:rPr lang="fr-CH" sz="1800" dirty="0" smtClean="0"/>
              <a:t> of the </a:t>
            </a:r>
            <a:r>
              <a:rPr lang="fr-CH" sz="1800" dirty="0" err="1" smtClean="0"/>
              <a:t>eligible</a:t>
            </a:r>
            <a:r>
              <a:rPr lang="fr-CH" sz="1800" dirty="0" smtClean="0"/>
              <a:t> </a:t>
            </a:r>
            <a:r>
              <a:rPr lang="fr-CH" sz="1800" dirty="0" err="1" smtClean="0"/>
              <a:t>researchers</a:t>
            </a:r>
            <a:r>
              <a:rPr lang="fr-CH" sz="1800" dirty="0" smtClean="0"/>
              <a:t> and </a:t>
            </a:r>
            <a:r>
              <a:rPr lang="fr-CH" sz="1800" dirty="0" err="1" smtClean="0"/>
              <a:t>research</a:t>
            </a:r>
            <a:r>
              <a:rPr lang="fr-CH" sz="1800" dirty="0" smtClean="0"/>
              <a:t>/</a:t>
            </a:r>
            <a:r>
              <a:rPr lang="fr-CH" sz="1800" dirty="0" err="1" smtClean="0"/>
              <a:t>transfer</a:t>
            </a:r>
            <a:r>
              <a:rPr lang="fr-CH" sz="1800" dirty="0" smtClean="0"/>
              <a:t> of </a:t>
            </a:r>
            <a:r>
              <a:rPr lang="fr-CH" sz="1800" dirty="0" err="1" smtClean="0"/>
              <a:t>knowledge</a:t>
            </a:r>
            <a:r>
              <a:rPr lang="fr-CH" sz="1800" dirty="0" smtClean="0"/>
              <a:t> programme </a:t>
            </a:r>
            <a:r>
              <a:rPr lang="fr-CH" sz="1800" dirty="0" err="1" smtClean="0"/>
              <a:t>expenses</a:t>
            </a:r>
            <a:endParaRPr lang="fr-CH" sz="1800" dirty="0" smtClean="0"/>
          </a:p>
          <a:p>
            <a:pPr lvl="1"/>
            <a:r>
              <a:rPr lang="fr-CH" sz="1800" dirty="0" smtClean="0"/>
              <a:t>Management </a:t>
            </a:r>
            <a:r>
              <a:rPr lang="fr-CH" sz="1800" dirty="0" err="1" smtClean="0"/>
              <a:t>activities</a:t>
            </a:r>
            <a:endParaRPr lang="fr-CH" sz="1800" dirty="0" smtClean="0"/>
          </a:p>
          <a:p>
            <a:pPr lvl="1"/>
            <a:r>
              <a:rPr lang="fr-CH" sz="1800" dirty="0" smtClean="0"/>
              <a:t>Contribution to </a:t>
            </a:r>
            <a:r>
              <a:rPr lang="fr-CH" sz="1800" dirty="0" err="1" smtClean="0"/>
              <a:t>overheads</a:t>
            </a:r>
            <a:endParaRPr lang="fr-CH" sz="1800" dirty="0" smtClean="0"/>
          </a:p>
          <a:p>
            <a:pPr lvl="1"/>
            <a:endParaRPr lang="fr-CH" sz="1800" dirty="0" smtClean="0"/>
          </a:p>
          <a:p>
            <a:r>
              <a:rPr lang="fr-CH" sz="1500" dirty="0" smtClean="0"/>
              <a:t>Major changes in 2011 </a:t>
            </a:r>
            <a:r>
              <a:rPr lang="fr-CH" sz="1500" dirty="0" err="1" smtClean="0"/>
              <a:t>Work</a:t>
            </a:r>
            <a:r>
              <a:rPr lang="fr-CH" sz="1500" dirty="0" smtClean="0"/>
              <a:t> Programme (</a:t>
            </a:r>
            <a:r>
              <a:rPr lang="fr-CH" sz="1500" dirty="0" err="1" smtClean="0"/>
              <a:t>formerly</a:t>
            </a:r>
            <a:r>
              <a:rPr lang="fr-CH" sz="1500" dirty="0" smtClean="0"/>
              <a:t> 2 groups of </a:t>
            </a:r>
            <a:r>
              <a:rPr lang="fr-CH" sz="1500" dirty="0" err="1" smtClean="0"/>
              <a:t>expenses</a:t>
            </a:r>
            <a:r>
              <a:rPr lang="fr-CH" sz="1500" dirty="0" smtClean="0"/>
              <a:t> </a:t>
            </a:r>
            <a:r>
              <a:rPr lang="fr-CH" sz="1500" dirty="0" err="1" smtClean="0"/>
              <a:t>divided</a:t>
            </a:r>
            <a:r>
              <a:rPr lang="fr-CH" sz="1500" dirty="0" smtClean="0"/>
              <a:t> </a:t>
            </a:r>
            <a:r>
              <a:rPr lang="fr-CH" sz="1500" dirty="0" err="1" smtClean="0"/>
              <a:t>into</a:t>
            </a:r>
            <a:r>
              <a:rPr lang="fr-CH" sz="1500" dirty="0" smtClean="0"/>
              <a:t> 7 </a:t>
            </a:r>
            <a:r>
              <a:rPr lang="fr-CH" sz="1500" dirty="0" err="1" smtClean="0"/>
              <a:t>categories</a:t>
            </a:r>
            <a:r>
              <a:rPr lang="fr-CH" sz="15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Monthly living and Mobility allowance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09716"/>
          </a:xfrm>
        </p:spPr>
        <p:txBody>
          <a:bodyPr/>
          <a:lstStyle/>
          <a:p>
            <a:r>
              <a:rPr lang="fr-CH" sz="1900" dirty="0" err="1" smtClean="0"/>
              <a:t>Monthly</a:t>
            </a:r>
            <a:r>
              <a:rPr lang="fr-CH" sz="1900" dirty="0" smtClean="0"/>
              <a:t> living </a:t>
            </a:r>
            <a:r>
              <a:rPr lang="fr-CH" sz="1900" dirty="0" err="1" smtClean="0"/>
              <a:t>allowance</a:t>
            </a:r>
            <a:r>
              <a:rPr lang="fr-CH" sz="1900" dirty="0" smtClean="0"/>
              <a:t> (col. 1)</a:t>
            </a:r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r>
              <a:rPr lang="fr-CH" sz="1900" dirty="0" err="1" smtClean="0"/>
              <a:t>Monthly</a:t>
            </a:r>
            <a:r>
              <a:rPr lang="fr-CH" sz="1900" dirty="0" smtClean="0"/>
              <a:t> </a:t>
            </a:r>
            <a:r>
              <a:rPr lang="fr-CH" sz="1900" dirty="0" err="1" smtClean="0"/>
              <a:t>mobility</a:t>
            </a:r>
            <a:r>
              <a:rPr lang="fr-CH" sz="1900" dirty="0" smtClean="0"/>
              <a:t> </a:t>
            </a:r>
            <a:r>
              <a:rPr lang="fr-CH" sz="1900" dirty="0" err="1" smtClean="0"/>
              <a:t>allowance</a:t>
            </a:r>
            <a:r>
              <a:rPr lang="fr-CH" sz="1900" dirty="0" smtClean="0"/>
              <a:t> (col. 2)</a:t>
            </a:r>
          </a:p>
          <a:p>
            <a:pPr lvl="1"/>
            <a:r>
              <a:rPr lang="fr-CH" sz="1500" dirty="0" smtClean="0"/>
              <a:t>700 € / </a:t>
            </a:r>
            <a:r>
              <a:rPr lang="fr-CH" sz="1500" dirty="0" err="1" smtClean="0"/>
              <a:t>month</a:t>
            </a:r>
            <a:r>
              <a:rPr lang="fr-CH" sz="1500" dirty="0" smtClean="0"/>
              <a:t> or 1000 € for </a:t>
            </a:r>
            <a:r>
              <a:rPr lang="fr-CH" sz="1500" dirty="0" err="1" smtClean="0"/>
              <a:t>researchers</a:t>
            </a:r>
            <a:r>
              <a:rPr lang="fr-CH" sz="1500" dirty="0" smtClean="0"/>
              <a:t> </a:t>
            </a:r>
            <a:r>
              <a:rPr lang="fr-CH" sz="1500" dirty="0" err="1" smtClean="0"/>
              <a:t>with</a:t>
            </a:r>
            <a:r>
              <a:rPr lang="fr-CH" sz="1500" dirty="0" smtClean="0"/>
              <a:t> </a:t>
            </a:r>
            <a:r>
              <a:rPr lang="fr-CH" sz="1500" dirty="0" err="1" smtClean="0"/>
              <a:t>family</a:t>
            </a:r>
            <a:r>
              <a:rPr lang="fr-CH" sz="1500" dirty="0" smtClean="0"/>
              <a:t> </a:t>
            </a:r>
          </a:p>
          <a:p>
            <a:pPr lvl="1"/>
            <a:r>
              <a:rPr lang="fr-CH" sz="1500" dirty="0" err="1" smtClean="0"/>
              <a:t>Average</a:t>
            </a:r>
            <a:r>
              <a:rPr lang="fr-CH" sz="1500" dirty="0" smtClean="0"/>
              <a:t> </a:t>
            </a:r>
            <a:r>
              <a:rPr lang="fr-CH" sz="1500" dirty="0" err="1" smtClean="0"/>
              <a:t>used</a:t>
            </a:r>
            <a:r>
              <a:rPr lang="fr-CH" sz="1500" dirty="0" smtClean="0"/>
              <a:t> on official budget: 820 €</a:t>
            </a:r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5085184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Paid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directly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to the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researchers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(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gross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salary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)</a:t>
            </a:r>
          </a:p>
          <a:p>
            <a:pPr>
              <a:buFontTx/>
              <a:buChar char="-"/>
            </a:pP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Determined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at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recruitment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date –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will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not change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during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the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contract</a:t>
            </a:r>
            <a:endParaRPr lang="en-US" sz="1800" dirty="0" smtClean="0">
              <a:solidFill>
                <a:srgbClr val="FF0000"/>
              </a:solidFill>
              <a:effectLst/>
            </a:endParaRPr>
          </a:p>
          <a:p>
            <a:pPr>
              <a:buFontTx/>
              <a:buChar char="-"/>
            </a:pP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Apply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correction factor on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both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monthly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i="1" dirty="0" smtClean="0">
                <a:solidFill>
                  <a:srgbClr val="FF0000"/>
                </a:solidFill>
                <a:effectLst/>
              </a:rPr>
              <a:t>living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and </a:t>
            </a:r>
            <a:r>
              <a:rPr lang="fr-CH" sz="1800" i="1" dirty="0" err="1" smtClean="0">
                <a:solidFill>
                  <a:srgbClr val="FF0000"/>
                </a:solidFill>
                <a:effectLst/>
              </a:rPr>
              <a:t>mobility</a:t>
            </a:r>
            <a:r>
              <a:rPr lang="fr-CH" sz="18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allowance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         </a:t>
            </a:r>
            <a:r>
              <a:rPr lang="fr-CH" sz="1200" dirty="0" smtClean="0">
                <a:solidFill>
                  <a:schemeClr val="tx1"/>
                </a:solidFill>
                <a:effectLst/>
              </a:rPr>
              <a:t>(</a:t>
            </a:r>
            <a:r>
              <a:rPr lang="fr-CH" sz="1200" dirty="0" err="1" smtClean="0">
                <a:solidFill>
                  <a:schemeClr val="tx1"/>
                </a:solidFill>
                <a:effectLst/>
              </a:rPr>
              <a:t>See</a:t>
            </a:r>
            <a:r>
              <a:rPr lang="fr-CH" sz="1200" dirty="0" smtClean="0">
                <a:solidFill>
                  <a:schemeClr val="tx1"/>
                </a:solidFill>
                <a:effectLst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effectLst/>
              </a:rPr>
              <a:t>work</a:t>
            </a:r>
            <a:r>
              <a:rPr lang="fr-CH" sz="1200" dirty="0" smtClean="0">
                <a:solidFill>
                  <a:schemeClr val="tx1"/>
                </a:solidFill>
                <a:effectLst/>
              </a:rPr>
              <a:t> programme 2011)</a:t>
            </a:r>
          </a:p>
          <a:p>
            <a:pPr>
              <a:buFontTx/>
              <a:buChar char="-"/>
            </a:pPr>
            <a:r>
              <a:rPr lang="fr-CH" sz="1800" dirty="0" smtClean="0">
                <a:solidFill>
                  <a:srgbClr val="FF0000"/>
                </a:solidFill>
                <a:effectLst/>
              </a:rPr>
              <a:t> Minimum value (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mandatory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): must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pay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at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least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these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  <a:effectLst/>
              </a:rPr>
              <a:t>amounts</a:t>
            </a:r>
            <a:r>
              <a:rPr lang="fr-CH" sz="1800" dirty="0" smtClean="0">
                <a:solidFill>
                  <a:srgbClr val="FF0000"/>
                </a:solidFill>
                <a:effectLst/>
              </a:rPr>
              <a:t> !</a:t>
            </a:r>
            <a:endParaRPr lang="en-US" sz="1800" dirty="0">
              <a:solidFill>
                <a:srgbClr val="FF000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16832"/>
            <a:ext cx="62908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809716"/>
          </a:xfrm>
        </p:spPr>
        <p:txBody>
          <a:bodyPr/>
          <a:lstStyle/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4"/>
            <a:endParaRPr lang="fr-CH" sz="7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>
              <a:buNone/>
            </a:pPr>
            <a:r>
              <a:rPr lang="en-US" sz="2000" i="1" dirty="0" smtClean="0"/>
              <a:t>	</a:t>
            </a:r>
          </a:p>
          <a:p>
            <a:pPr lvl="1"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Fixed contribution: 1800 EUR per researcher-month</a:t>
            </a:r>
          </a:p>
          <a:p>
            <a:pPr lvl="1" algn="ctr">
              <a:buNone/>
            </a:pPr>
            <a:endParaRPr lang="fr-CH" sz="2000" dirty="0" smtClean="0"/>
          </a:p>
          <a:p>
            <a:pPr lvl="1" algn="ctr">
              <a:buNone/>
            </a:pPr>
            <a:endParaRPr lang="fr-CH" sz="2000" dirty="0" smtClean="0"/>
          </a:p>
          <a:p>
            <a:pPr lvl="1" algn="just">
              <a:buNone/>
            </a:pPr>
            <a:r>
              <a:rPr lang="fr-CH" sz="2000" dirty="0" smtClean="0"/>
              <a:t>	</a:t>
            </a:r>
            <a:r>
              <a:rPr lang="fr-CH" sz="1800" dirty="0" err="1" smtClean="0"/>
              <a:t>Keep</a:t>
            </a:r>
            <a:r>
              <a:rPr lang="fr-CH" sz="1800" dirty="0" smtClean="0"/>
              <a:t> in </a:t>
            </a:r>
            <a:r>
              <a:rPr lang="fr-CH" sz="1800" dirty="0" err="1" smtClean="0"/>
              <a:t>mind</a:t>
            </a:r>
            <a:r>
              <a:rPr lang="fr-CH" sz="1800" dirty="0" smtClean="0"/>
              <a:t> </a:t>
            </a:r>
            <a:r>
              <a:rPr lang="fr-CH" sz="1800" dirty="0" err="1" smtClean="0"/>
              <a:t>that</a:t>
            </a:r>
            <a:r>
              <a:rPr lang="fr-CH" sz="1800" dirty="0" smtClean="0"/>
              <a:t> </a:t>
            </a:r>
            <a:r>
              <a:rPr lang="fr-CH" sz="1800" dirty="0" err="1" smtClean="0"/>
              <a:t>auditors</a:t>
            </a:r>
            <a:r>
              <a:rPr lang="fr-CH" sz="1800" dirty="0" smtClean="0"/>
              <a:t> </a:t>
            </a:r>
            <a:r>
              <a:rPr lang="fr-CH" sz="1800" dirty="0" err="1" smtClean="0"/>
              <a:t>would</a:t>
            </a:r>
            <a:r>
              <a:rPr lang="fr-CH" sz="1800" dirty="0" smtClean="0"/>
              <a:t> </a:t>
            </a:r>
            <a:r>
              <a:rPr lang="fr-CH" sz="1800" dirty="0" err="1" smtClean="0"/>
              <a:t>request</a:t>
            </a:r>
            <a:r>
              <a:rPr lang="fr-CH" sz="1800" dirty="0" smtClean="0"/>
              <a:t> for </a:t>
            </a:r>
            <a:r>
              <a:rPr lang="fr-CH" sz="1800" dirty="0" err="1" smtClean="0"/>
              <a:t>evidence</a:t>
            </a:r>
            <a:r>
              <a:rPr lang="fr-CH" sz="1800" dirty="0" smtClean="0"/>
              <a:t> </a:t>
            </a:r>
            <a:r>
              <a:rPr lang="fr-CH" sz="1800" dirty="0" err="1" smtClean="0"/>
              <a:t>that</a:t>
            </a:r>
            <a:r>
              <a:rPr lang="fr-CH" sz="1800" dirty="0" smtClean="0"/>
              <a:t> the </a:t>
            </a:r>
            <a:r>
              <a:rPr lang="fr-CH" sz="1800" dirty="0" err="1" smtClean="0"/>
              <a:t>activities</a:t>
            </a:r>
            <a:r>
              <a:rPr lang="fr-CH" sz="1800" dirty="0" smtClean="0"/>
              <a:t> </a:t>
            </a:r>
            <a:r>
              <a:rPr lang="fr-CH" sz="1800" dirty="0" err="1" smtClean="0"/>
              <a:t>supported</a:t>
            </a:r>
            <a:r>
              <a:rPr lang="fr-CH" sz="1800" dirty="0" smtClean="0"/>
              <a:t> by </a:t>
            </a:r>
            <a:r>
              <a:rPr lang="fr-CH" sz="1800" dirty="0" err="1" smtClean="0"/>
              <a:t>this</a:t>
            </a:r>
            <a:r>
              <a:rPr lang="fr-CH" sz="1800" dirty="0" smtClean="0"/>
              <a:t> </a:t>
            </a:r>
            <a:r>
              <a:rPr lang="fr-CH" sz="1800" dirty="0" err="1" smtClean="0"/>
              <a:t>fixed</a:t>
            </a:r>
            <a:r>
              <a:rPr lang="fr-CH" sz="1800" dirty="0" smtClean="0"/>
              <a:t> contribution have </a:t>
            </a:r>
            <a:r>
              <a:rPr lang="fr-CH" sz="1800" dirty="0" err="1" smtClean="0"/>
              <a:t>actually</a:t>
            </a:r>
            <a:r>
              <a:rPr lang="fr-CH" sz="1800" dirty="0" smtClean="0"/>
              <a:t> </a:t>
            </a:r>
            <a:r>
              <a:rPr lang="fr-CH" sz="1800" dirty="0" err="1" smtClean="0"/>
              <a:t>taken</a:t>
            </a:r>
            <a:r>
              <a:rPr lang="fr-CH" sz="1800" dirty="0" smtClean="0"/>
              <a:t>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276872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  <a:effectLst/>
              </a:rPr>
              <a:t>“Contribution managed by the host </a:t>
            </a:r>
            <a:r>
              <a:rPr lang="en-US" sz="1800" i="1" dirty="0" err="1" smtClean="0">
                <a:solidFill>
                  <a:schemeClr val="tx1"/>
                </a:solidFill>
                <a:effectLst/>
              </a:rPr>
              <a:t>organisations</a:t>
            </a:r>
            <a:r>
              <a:rPr lang="en-US" sz="1800" i="1" dirty="0" smtClean="0">
                <a:solidFill>
                  <a:schemeClr val="tx1"/>
                </a:solidFill>
                <a:effectLst/>
              </a:rPr>
              <a:t> to contribute for expenses related to the participation of researchers to training activities; expenses related to research costs; execution of the training/partnership project and contribution to the expenses  related to the co-ordination between participants.”</a:t>
            </a:r>
            <a:endParaRPr lang="en-US" sz="180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11560" y="980728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Contribution to training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the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eligible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researchers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and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/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transfer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knowledge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programme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809716"/>
          </a:xfrm>
        </p:spPr>
        <p:txBody>
          <a:bodyPr/>
          <a:lstStyle/>
          <a:p>
            <a:pPr marL="342900" lvl="2" indent="-342900"/>
            <a:endParaRPr lang="fr-CH" sz="2000" dirty="0" smtClean="0"/>
          </a:p>
          <a:p>
            <a:pPr marL="342900" lvl="2" indent="-342900"/>
            <a:r>
              <a:rPr lang="fr-CH" sz="2000" dirty="0" err="1" smtClean="0"/>
              <a:t>Example</a:t>
            </a:r>
            <a:r>
              <a:rPr lang="fr-CH" sz="2000" dirty="0" smtClean="0"/>
              <a:t>: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we</a:t>
            </a:r>
            <a:r>
              <a:rPr lang="fr-CH" sz="2000" dirty="0" smtClean="0"/>
              <a:t> do </a:t>
            </a:r>
            <a:r>
              <a:rPr lang="fr-CH" sz="2000" dirty="0" err="1" smtClean="0"/>
              <a:t>at</a:t>
            </a:r>
            <a:r>
              <a:rPr lang="fr-CH" sz="2000" dirty="0" smtClean="0"/>
              <a:t> </a:t>
            </a:r>
            <a:r>
              <a:rPr lang="fr-CH" sz="2000" dirty="0" err="1" smtClean="0"/>
              <a:t>Cern</a:t>
            </a:r>
            <a:endParaRPr lang="fr-CH" sz="1900" dirty="0" smtClean="0">
              <a:ea typeface="+mn-ea"/>
            </a:endParaRPr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4"/>
            <a:endParaRPr lang="fr-CH" sz="7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>
              <a:buNone/>
            </a:pPr>
            <a:r>
              <a:rPr lang="en-US" sz="2000" i="1" dirty="0" smtClean="0"/>
              <a:t>	</a:t>
            </a:r>
            <a:endParaRPr lang="fr-CH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564904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i="1" dirty="0" smtClean="0">
                <a:solidFill>
                  <a:schemeClr val="tx1"/>
                </a:solidFill>
                <a:effectLst/>
              </a:rPr>
              <a:t>The 1,800 EUR contribution is split between:</a:t>
            </a:r>
          </a:p>
          <a:p>
            <a:pPr algn="just"/>
            <a:endParaRPr lang="en-US" sz="1800" i="1" dirty="0" smtClean="0">
              <a:solidFill>
                <a:schemeClr val="tx1"/>
              </a:solidFill>
              <a:effectLst/>
            </a:endParaRPr>
          </a:p>
          <a:p>
            <a:pPr marL="342900" indent="-342900" algn="just">
              <a:buAutoNum type="alphaLcParenR"/>
            </a:pPr>
            <a:r>
              <a:rPr lang="en-US" sz="1800" i="1" dirty="0" smtClean="0">
                <a:solidFill>
                  <a:schemeClr val="tx1"/>
                </a:solidFill>
                <a:effectLst/>
              </a:rPr>
              <a:t>expenses related to the participation of researchers to training activities: 600 EUR per researcher/month</a:t>
            </a:r>
          </a:p>
          <a:p>
            <a:pPr marL="342900" indent="-342900" algn="just">
              <a:buAutoNum type="alphaLcParenR"/>
            </a:pPr>
            <a:endParaRPr lang="en-US" sz="1800" i="1" dirty="0" smtClean="0">
              <a:solidFill>
                <a:schemeClr val="tx1"/>
              </a:solidFill>
              <a:effectLst/>
            </a:endParaRPr>
          </a:p>
          <a:p>
            <a:pPr marL="342900" indent="-342900" algn="just">
              <a:buAutoNum type="alphaLcParenR"/>
            </a:pPr>
            <a:r>
              <a:rPr lang="en-US" sz="1800" i="1" dirty="0" smtClean="0">
                <a:solidFill>
                  <a:schemeClr val="tx1"/>
                </a:solidFill>
                <a:effectLst/>
              </a:rPr>
              <a:t>expenses related to research costs, execution of the training/partnership project and contribution to the expenses  related to the co-ordination between participants: 1,200 EUR</a:t>
            </a:r>
            <a:endParaRPr lang="en-US" sz="180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11560" y="980728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Contribution to training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the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eligible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researchers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and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/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transfer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knowledge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programme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Management activities and overheads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809716"/>
          </a:xfrm>
        </p:spPr>
        <p:txBody>
          <a:bodyPr/>
          <a:lstStyle/>
          <a:p>
            <a:pPr marL="342900" lvl="2" indent="-342900"/>
            <a:endParaRPr lang="fr-CH" sz="2000" dirty="0" smtClean="0"/>
          </a:p>
          <a:p>
            <a:pPr marL="342900" lvl="2" indent="-342900"/>
            <a:r>
              <a:rPr lang="fr-CH" sz="2000" dirty="0" smtClean="0"/>
              <a:t>Management </a:t>
            </a:r>
            <a:r>
              <a:rPr lang="fr-CH" sz="2000" dirty="0" err="1" smtClean="0"/>
              <a:t>activities</a:t>
            </a:r>
            <a:r>
              <a:rPr lang="fr-CH" sz="1900" dirty="0" smtClean="0">
                <a:ea typeface="+mn-ea"/>
              </a:rPr>
              <a:t> (col. 4)</a:t>
            </a:r>
          </a:p>
          <a:p>
            <a:pPr lvl="1"/>
            <a:r>
              <a:rPr lang="fr-CH" sz="1500" dirty="0" smtClean="0"/>
              <a:t>Maximum 10% of total Contribution</a:t>
            </a:r>
          </a:p>
          <a:p>
            <a:pPr lvl="1"/>
            <a:r>
              <a:rPr lang="fr-CH" sz="1500" dirty="0" smtClean="0"/>
              <a:t>Real </a:t>
            </a:r>
            <a:r>
              <a:rPr lang="fr-CH" sz="1500" dirty="0" err="1" smtClean="0"/>
              <a:t>costs</a:t>
            </a:r>
            <a:r>
              <a:rPr lang="fr-CH" sz="1500" dirty="0" smtClean="0"/>
              <a:t> (not a flat rate)</a:t>
            </a:r>
          </a:p>
          <a:p>
            <a:pPr lvl="1"/>
            <a:r>
              <a:rPr lang="fr-CH" sz="1500" dirty="0" err="1" smtClean="0"/>
              <a:t>Used</a:t>
            </a:r>
            <a:r>
              <a:rPr lang="fr-CH" sz="1500" dirty="0" smtClean="0"/>
              <a:t> to </a:t>
            </a:r>
            <a:r>
              <a:rPr lang="fr-CH" sz="1500" dirty="0" err="1" smtClean="0"/>
              <a:t>cover</a:t>
            </a:r>
            <a:r>
              <a:rPr lang="fr-CH" sz="1500" dirty="0" smtClean="0"/>
              <a:t> </a:t>
            </a:r>
            <a:r>
              <a:rPr lang="fr-CH" sz="1500" dirty="0" err="1" smtClean="0"/>
              <a:t>costs</a:t>
            </a:r>
            <a:r>
              <a:rPr lang="fr-CH" sz="1500" dirty="0" smtClean="0"/>
              <a:t> for </a:t>
            </a:r>
            <a:r>
              <a:rPr lang="fr-CH" sz="1500" dirty="0" err="1" smtClean="0"/>
              <a:t>managing</a:t>
            </a:r>
            <a:r>
              <a:rPr lang="fr-CH" sz="1500" dirty="0" smtClean="0"/>
              <a:t> the </a:t>
            </a:r>
            <a:r>
              <a:rPr lang="fr-CH" sz="1500" dirty="0" err="1" smtClean="0"/>
              <a:t>project</a:t>
            </a:r>
            <a:r>
              <a:rPr lang="fr-CH" sz="1500" dirty="0" smtClean="0"/>
              <a:t> (</a:t>
            </a:r>
            <a:r>
              <a:rPr lang="fr-CH" sz="1500" dirty="0" err="1" smtClean="0"/>
              <a:t>coordinator</a:t>
            </a:r>
            <a:r>
              <a:rPr lang="fr-CH" sz="1500" dirty="0" smtClean="0"/>
              <a:t>)</a:t>
            </a:r>
          </a:p>
          <a:p>
            <a:pPr lvl="1"/>
            <a:r>
              <a:rPr lang="fr-CH" sz="1500" dirty="0" smtClean="0"/>
              <a:t>3000 EUR </a:t>
            </a:r>
            <a:r>
              <a:rPr lang="fr-CH" sz="1500" dirty="0" err="1" smtClean="0"/>
              <a:t>granted</a:t>
            </a:r>
            <a:r>
              <a:rPr lang="fr-CH" sz="1500" dirty="0" smtClean="0"/>
              <a:t> per </a:t>
            </a:r>
            <a:r>
              <a:rPr lang="fr-CH" sz="1500" dirty="0" err="1" smtClean="0"/>
              <a:t>Certificate</a:t>
            </a:r>
            <a:r>
              <a:rPr lang="fr-CH" sz="1500" dirty="0" smtClean="0"/>
              <a:t> on the Financial </a:t>
            </a:r>
            <a:r>
              <a:rPr lang="fr-CH" sz="1500" dirty="0" err="1" smtClean="0"/>
              <a:t>Statement</a:t>
            </a:r>
            <a:r>
              <a:rPr lang="fr-CH" sz="1500" dirty="0" smtClean="0"/>
              <a:t> (all </a:t>
            </a:r>
            <a:r>
              <a:rPr lang="fr-CH" sz="1500" dirty="0" err="1" smtClean="0"/>
              <a:t>beneficiaries</a:t>
            </a:r>
            <a:r>
              <a:rPr lang="fr-CH" sz="1500" dirty="0" smtClean="0"/>
              <a:t>)</a:t>
            </a:r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r>
              <a:rPr lang="fr-CH" sz="1900" dirty="0" err="1" smtClean="0"/>
              <a:t>Overheads</a:t>
            </a:r>
            <a:r>
              <a:rPr lang="fr-CH" sz="1900" dirty="0" smtClean="0"/>
              <a:t> (col. 5)</a:t>
            </a:r>
          </a:p>
          <a:p>
            <a:pPr lvl="1"/>
            <a:r>
              <a:rPr lang="fr-CH" sz="1500" dirty="0" smtClean="0"/>
              <a:t>10% of the direct </a:t>
            </a:r>
            <a:r>
              <a:rPr lang="fr-CH" sz="1500" dirty="0" err="1" smtClean="0"/>
              <a:t>eligible</a:t>
            </a:r>
            <a:r>
              <a:rPr lang="fr-CH" sz="1500" dirty="0" smtClean="0"/>
              <a:t> </a:t>
            </a:r>
            <a:r>
              <a:rPr lang="fr-CH" sz="1500" dirty="0" err="1" smtClean="0"/>
              <a:t>costs</a:t>
            </a:r>
            <a:r>
              <a:rPr lang="fr-CH" sz="1500" dirty="0" smtClean="0"/>
              <a:t> (</a:t>
            </a:r>
            <a:r>
              <a:rPr lang="fr-CH" sz="1500" dirty="0" err="1" smtClean="0"/>
              <a:t>except</a:t>
            </a:r>
            <a:r>
              <a:rPr lang="fr-CH" sz="1500" dirty="0" smtClean="0"/>
              <a:t> </a:t>
            </a:r>
            <a:r>
              <a:rPr lang="fr-CH" sz="1500" dirty="0" err="1" smtClean="0"/>
              <a:t>subcontracting</a:t>
            </a:r>
            <a:r>
              <a:rPr lang="fr-CH" sz="1500" dirty="0" smtClean="0"/>
              <a:t>)</a:t>
            </a:r>
          </a:p>
          <a:p>
            <a:pPr lvl="1"/>
            <a:r>
              <a:rPr lang="fr-CH" sz="1500" dirty="0" smtClean="0"/>
              <a:t>Can </a:t>
            </a:r>
            <a:r>
              <a:rPr lang="fr-CH" sz="1500" dirty="0" err="1" smtClean="0"/>
              <a:t>be</a:t>
            </a:r>
            <a:r>
              <a:rPr lang="fr-CH" sz="1500" dirty="0" smtClean="0"/>
              <a:t> </a:t>
            </a:r>
            <a:r>
              <a:rPr lang="fr-CH" sz="1500" dirty="0" err="1" smtClean="0"/>
              <a:t>used</a:t>
            </a:r>
            <a:r>
              <a:rPr lang="fr-CH" sz="1500" dirty="0" smtClean="0"/>
              <a:t> by </a:t>
            </a:r>
            <a:r>
              <a:rPr lang="fr-CH" sz="1500" dirty="0" err="1" smtClean="0"/>
              <a:t>each</a:t>
            </a:r>
            <a:r>
              <a:rPr lang="fr-CH" sz="1500" dirty="0" smtClean="0"/>
              <a:t> </a:t>
            </a:r>
            <a:r>
              <a:rPr lang="fr-CH" sz="1500" dirty="0" err="1" smtClean="0"/>
              <a:t>beneficiary</a:t>
            </a:r>
            <a:r>
              <a:rPr lang="fr-CH" sz="1500" dirty="0" smtClean="0"/>
              <a:t> </a:t>
            </a:r>
            <a:r>
              <a:rPr lang="fr-CH" sz="1500" dirty="0" err="1" smtClean="0"/>
              <a:t>according</a:t>
            </a:r>
            <a:r>
              <a:rPr lang="fr-CH" sz="1500" dirty="0" smtClean="0"/>
              <a:t> to </a:t>
            </a:r>
            <a:r>
              <a:rPr lang="fr-CH" sz="1500" dirty="0" err="1" smtClean="0"/>
              <a:t>its</a:t>
            </a:r>
            <a:r>
              <a:rPr lang="fr-CH" sz="1500" dirty="0" smtClean="0"/>
              <a:t> </a:t>
            </a:r>
            <a:r>
              <a:rPr lang="fr-CH" sz="1500" dirty="0" err="1" smtClean="0"/>
              <a:t>policy</a:t>
            </a:r>
            <a:endParaRPr lang="fr-CH" sz="1500" dirty="0" smtClean="0"/>
          </a:p>
          <a:p>
            <a:pPr lvl="1"/>
            <a:r>
              <a:rPr lang="fr-CH" sz="1500" dirty="0" smtClean="0"/>
              <a:t>No justification </a:t>
            </a:r>
            <a:r>
              <a:rPr lang="fr-CH" sz="1500" dirty="0" err="1" smtClean="0"/>
              <a:t>requested</a:t>
            </a:r>
            <a:r>
              <a:rPr lang="fr-CH" sz="1500" dirty="0" smtClean="0"/>
              <a:t> by </a:t>
            </a:r>
            <a:r>
              <a:rPr lang="fr-CH" sz="1500" dirty="0" err="1" smtClean="0"/>
              <a:t>auditors</a:t>
            </a:r>
            <a:endParaRPr lang="fr-CH" sz="1500" dirty="0" smtClean="0"/>
          </a:p>
          <a:p>
            <a:pPr lvl="1"/>
            <a:endParaRPr lang="fr-CH" sz="1500" dirty="0" smtClean="0"/>
          </a:p>
          <a:p>
            <a:pPr lvl="4"/>
            <a:endParaRPr lang="fr-CH" sz="700" dirty="0" smtClean="0"/>
          </a:p>
          <a:p>
            <a:pPr lvl="1">
              <a:buNone/>
            </a:pPr>
            <a:endParaRPr lang="fr-CH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reporting to 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809716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When ? </a:t>
            </a:r>
          </a:p>
          <a:p>
            <a:pPr lvl="1"/>
            <a:r>
              <a:rPr lang="en-US" sz="1600" dirty="0" smtClean="0"/>
              <a:t>February 2014 and February 2016 </a:t>
            </a:r>
            <a:r>
              <a:rPr lang="fr-CH" sz="1600" dirty="0" smtClean="0">
                <a:ea typeface="ＭＳ Ｐゴシック" pitchFamily="34" charset="-128"/>
              </a:rPr>
              <a:t>(deadline </a:t>
            </a:r>
            <a:r>
              <a:rPr lang="fr-CH" sz="1600" dirty="0" err="1" smtClean="0">
                <a:ea typeface="ＭＳ Ｐゴシック" pitchFamily="34" charset="-128"/>
              </a:rPr>
              <a:t>will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be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communicated</a:t>
            </a:r>
            <a:r>
              <a:rPr lang="fr-CH" sz="1600" dirty="0" smtClean="0">
                <a:ea typeface="ＭＳ Ｐゴシック" pitchFamily="34" charset="-128"/>
              </a:rPr>
              <a:t> by CERN).</a:t>
            </a:r>
            <a:endParaRPr lang="en-US" sz="1600" dirty="0" smtClean="0"/>
          </a:p>
          <a:p>
            <a:pPr lvl="1">
              <a:buNone/>
            </a:pPr>
            <a:endParaRPr lang="en-US" sz="1600" dirty="0" smtClean="0"/>
          </a:p>
          <a:p>
            <a:r>
              <a:rPr lang="fr-CH" sz="2400" dirty="0" err="1" smtClean="0"/>
              <a:t>Where</a:t>
            </a:r>
            <a:r>
              <a:rPr lang="fr-CH" sz="2400" dirty="0" smtClean="0"/>
              <a:t> ? </a:t>
            </a:r>
          </a:p>
          <a:p>
            <a:pPr lvl="1"/>
            <a:r>
              <a:rPr lang="fr-CH" sz="1600" dirty="0" err="1" smtClean="0"/>
              <a:t>Log-in</a:t>
            </a:r>
            <a:r>
              <a:rPr lang="fr-CH" sz="1600" dirty="0" smtClean="0"/>
              <a:t> on </a:t>
            </a:r>
          </a:p>
          <a:p>
            <a:pPr lvl="1">
              <a:buNone/>
            </a:pPr>
            <a:r>
              <a:rPr lang="en-US" sz="1600" dirty="0" smtClean="0">
                <a:hlinkClick r:id="rId3"/>
              </a:rPr>
              <a:t>http://ec.europa.eu/research/participants/portal/appmanager/participants/portal</a:t>
            </a:r>
            <a:endParaRPr lang="en-US" sz="1600" dirty="0" smtClean="0"/>
          </a:p>
          <a:p>
            <a:pPr lvl="1"/>
            <a:r>
              <a:rPr lang="en-US" sz="1600" dirty="0" smtClean="0"/>
              <a:t>U</a:t>
            </a:r>
            <a:r>
              <a:rPr lang="fr-CH" sz="1600" dirty="0" smtClean="0"/>
              <a:t>se </a:t>
            </a:r>
            <a:r>
              <a:rPr lang="fr-CH" sz="1600" dirty="0" err="1" smtClean="0"/>
              <a:t>existing</a:t>
            </a:r>
            <a:r>
              <a:rPr lang="fr-CH" sz="1600" dirty="0" smtClean="0"/>
              <a:t> ECAS </a:t>
            </a:r>
            <a:r>
              <a:rPr lang="fr-CH" sz="1600" dirty="0" err="1" smtClean="0"/>
              <a:t>account</a:t>
            </a:r>
            <a:r>
              <a:rPr lang="fr-CH" sz="1600" dirty="0" smtClean="0"/>
              <a:t> to </a:t>
            </a:r>
            <a:r>
              <a:rPr lang="fr-CH" sz="1600" dirty="0" err="1" smtClean="0"/>
              <a:t>log-in</a:t>
            </a:r>
            <a:r>
              <a:rPr lang="fr-CH" sz="1600" dirty="0" smtClean="0"/>
              <a:t> or</a:t>
            </a:r>
          </a:p>
          <a:p>
            <a:pPr lvl="1"/>
            <a:r>
              <a:rPr lang="fr-CH" sz="1600" dirty="0" err="1" smtClean="0">
                <a:ea typeface="ＭＳ Ｐゴシック" pitchFamily="34" charset="-128"/>
              </a:rPr>
              <a:t>Create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account</a:t>
            </a:r>
            <a:r>
              <a:rPr lang="fr-CH" sz="1600" dirty="0" smtClean="0">
                <a:ea typeface="ＭＳ Ｐゴシック" pitchFamily="34" charset="-128"/>
              </a:rPr>
              <a:t> by </a:t>
            </a:r>
            <a:r>
              <a:rPr lang="fr-CH" sz="1600" dirty="0" err="1" smtClean="0">
                <a:ea typeface="ＭＳ Ｐゴシック" pitchFamily="34" charset="-128"/>
              </a:rPr>
              <a:t>clicking</a:t>
            </a:r>
            <a:r>
              <a:rPr lang="fr-CH" sz="1600" dirty="0" smtClean="0">
                <a:ea typeface="ＭＳ Ｐゴシック" pitchFamily="34" charset="-128"/>
              </a:rPr>
              <a:t> on « </a:t>
            </a:r>
            <a:r>
              <a:rPr lang="fr-CH" sz="1600" dirty="0" err="1" smtClean="0">
                <a:ea typeface="ＭＳ Ｐゴシック" pitchFamily="34" charset="-128"/>
              </a:rPr>
              <a:t>sign</a:t>
            </a:r>
            <a:r>
              <a:rPr lang="fr-CH" sz="1600" dirty="0" smtClean="0">
                <a:ea typeface="ＭＳ Ｐゴシック" pitchFamily="34" charset="-128"/>
              </a:rPr>
              <a:t> up to ECAS » (do not </a:t>
            </a:r>
            <a:r>
              <a:rPr lang="fr-CH" sz="1600" dirty="0" err="1" smtClean="0">
                <a:ea typeface="ＭＳ Ｐゴシック" pitchFamily="34" charset="-128"/>
              </a:rPr>
              <a:t>forget</a:t>
            </a:r>
            <a:r>
              <a:rPr lang="fr-CH" sz="1600" dirty="0" smtClean="0">
                <a:ea typeface="ＭＳ Ｐゴシック" pitchFamily="34" charset="-128"/>
              </a:rPr>
              <a:t> to change the </a:t>
            </a:r>
            <a:r>
              <a:rPr lang="fr-CH" sz="1600" dirty="0" err="1" smtClean="0">
                <a:ea typeface="ＭＳ Ｐゴシック" pitchFamily="34" charset="-128"/>
              </a:rPr>
              <a:t>domain</a:t>
            </a:r>
            <a:r>
              <a:rPr lang="fr-CH" sz="1600" dirty="0" smtClean="0">
                <a:ea typeface="ＭＳ Ｐゴシック" pitchFamily="34" charset="-128"/>
              </a:rPr>
              <a:t> for « </a:t>
            </a:r>
            <a:r>
              <a:rPr lang="fr-CH" sz="1600" i="1" dirty="0" err="1" smtClean="0">
                <a:ea typeface="ＭＳ Ｐゴシック" pitchFamily="34" charset="-128"/>
              </a:rPr>
              <a:t>external</a:t>
            </a:r>
            <a:r>
              <a:rPr lang="fr-CH" sz="1600" dirty="0" smtClean="0">
                <a:ea typeface="ＭＳ Ｐゴシック" pitchFamily="34" charset="-128"/>
              </a:rPr>
              <a:t> »)</a:t>
            </a:r>
          </a:p>
          <a:p>
            <a:pPr lvl="1"/>
            <a:r>
              <a:rPr lang="fr-CH" sz="1600" dirty="0" err="1" smtClean="0">
                <a:ea typeface="ＭＳ Ｐゴシック" pitchFamily="34" charset="-128"/>
              </a:rPr>
              <a:t>Create</a:t>
            </a:r>
            <a:r>
              <a:rPr lang="fr-CH" sz="1600" dirty="0" smtClean="0">
                <a:ea typeface="ＭＳ Ｐゴシック" pitchFamily="34" charset="-128"/>
              </a:rPr>
              <a:t> a </a:t>
            </a:r>
            <a:r>
              <a:rPr lang="fr-CH" sz="1600" dirty="0" err="1" smtClean="0">
                <a:ea typeface="ＭＳ Ｐゴシック" pitchFamily="34" charset="-128"/>
              </a:rPr>
              <a:t>form</a:t>
            </a:r>
            <a:r>
              <a:rPr lang="fr-CH" sz="1600" dirty="0" smtClean="0">
                <a:ea typeface="ＭＳ Ｐゴシック" pitchFamily="34" charset="-128"/>
              </a:rPr>
              <a:t> C, </a:t>
            </a:r>
            <a:r>
              <a:rPr lang="fr-CH" sz="1600" dirty="0" err="1" smtClean="0">
                <a:ea typeface="ＭＳ Ｐゴシック" pitchFamily="34" charset="-128"/>
              </a:rPr>
              <a:t>save</a:t>
            </a:r>
            <a:r>
              <a:rPr lang="fr-CH" sz="1600" dirty="0" smtClean="0">
                <a:ea typeface="ＭＳ Ｐゴシック" pitchFamily="34" charset="-128"/>
              </a:rPr>
              <a:t> and </a:t>
            </a:r>
            <a:r>
              <a:rPr lang="fr-CH" sz="1600" dirty="0" err="1" smtClean="0">
                <a:ea typeface="ＭＳ Ｐゴシック" pitchFamily="34" charset="-128"/>
              </a:rPr>
              <a:t>submit</a:t>
            </a:r>
            <a:r>
              <a:rPr lang="fr-CH" sz="1600" dirty="0" smtClean="0">
                <a:ea typeface="ＭＳ Ｐゴシック" pitchFamily="34" charset="-128"/>
              </a:rPr>
              <a:t> to the </a:t>
            </a:r>
            <a:r>
              <a:rPr lang="fr-CH" sz="1600" dirty="0" err="1" smtClean="0">
                <a:ea typeface="ＭＳ Ｐゴシック" pitchFamily="34" charset="-128"/>
              </a:rPr>
              <a:t>coordinator</a:t>
            </a:r>
            <a:endParaRPr lang="fr-CH" sz="1600" dirty="0" smtClean="0">
              <a:ea typeface="ＭＳ Ｐゴシック" pitchFamily="34" charset="-128"/>
            </a:endParaRPr>
          </a:p>
          <a:p>
            <a:pPr lvl="1"/>
            <a:r>
              <a:rPr lang="fr-CH" sz="1600" dirty="0" smtClean="0">
                <a:ea typeface="ＭＳ Ｐゴシック" pitchFamily="34" charset="-128"/>
              </a:rPr>
              <a:t>A </a:t>
            </a:r>
            <a:r>
              <a:rPr lang="fr-CH" sz="1600" dirty="0" err="1" smtClean="0">
                <a:ea typeface="ＭＳ Ｐゴシック" pitchFamily="34" charset="-128"/>
              </a:rPr>
              <a:t>Certificate</a:t>
            </a:r>
            <a:r>
              <a:rPr lang="fr-CH" sz="1600" dirty="0" smtClean="0">
                <a:ea typeface="ＭＳ Ｐゴシック" pitchFamily="34" charset="-128"/>
              </a:rPr>
              <a:t> on the Financial </a:t>
            </a:r>
            <a:r>
              <a:rPr lang="fr-CH" sz="1600" dirty="0" err="1" smtClean="0">
                <a:ea typeface="ＭＳ Ｐゴシック" pitchFamily="34" charset="-128"/>
              </a:rPr>
              <a:t>Statement</a:t>
            </a:r>
            <a:r>
              <a:rPr lang="fr-CH" sz="1600" dirty="0" smtClean="0">
                <a:ea typeface="ＭＳ Ｐゴシック" pitchFamily="34" charset="-128"/>
              </a:rPr>
              <a:t> (Audit </a:t>
            </a:r>
            <a:r>
              <a:rPr lang="fr-CH" sz="1600" dirty="0" err="1" smtClean="0">
                <a:ea typeface="ＭＳ Ｐゴシック" pitchFamily="34" charset="-128"/>
              </a:rPr>
              <a:t>certificate</a:t>
            </a:r>
            <a:r>
              <a:rPr lang="fr-CH" sz="1600" dirty="0" smtClean="0">
                <a:ea typeface="ＭＳ Ｐゴシック" pitchFamily="34" charset="-128"/>
              </a:rPr>
              <a:t>) </a:t>
            </a:r>
            <a:r>
              <a:rPr lang="fr-CH" sz="1600" dirty="0" err="1" smtClean="0">
                <a:ea typeface="ＭＳ Ｐゴシック" pitchFamily="34" charset="-128"/>
              </a:rPr>
              <a:t>is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required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only</a:t>
            </a:r>
            <a:r>
              <a:rPr lang="fr-CH" sz="1600" dirty="0" smtClean="0">
                <a:ea typeface="ＭＳ Ｐゴシック" pitchFamily="34" charset="-128"/>
              </a:rPr>
              <a:t> for </a:t>
            </a:r>
            <a:r>
              <a:rPr lang="fr-CH" sz="1600" dirty="0" err="1" smtClean="0">
                <a:ea typeface="ＭＳ Ｐゴシック" pitchFamily="34" charset="-128"/>
              </a:rPr>
              <a:t>beneficiaries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claiming</a:t>
            </a:r>
            <a:r>
              <a:rPr lang="fr-CH" sz="1600" dirty="0" smtClean="0">
                <a:ea typeface="ＭＳ Ｐゴシック" pitchFamily="34" charset="-128"/>
              </a:rPr>
              <a:t> for more </a:t>
            </a:r>
            <a:r>
              <a:rPr lang="fr-CH" sz="1600" dirty="0" err="1" smtClean="0">
                <a:ea typeface="ＭＳ Ｐゴシック" pitchFamily="34" charset="-128"/>
              </a:rPr>
              <a:t>than</a:t>
            </a:r>
            <a:r>
              <a:rPr lang="fr-CH" sz="1600" dirty="0" smtClean="0">
                <a:ea typeface="ＭＳ Ｐゴシック" pitchFamily="34" charset="-128"/>
              </a:rPr>
              <a:t> 375,000 EUR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reporting to 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953732"/>
          </a:xfrm>
        </p:spPr>
        <p:txBody>
          <a:bodyPr/>
          <a:lstStyle/>
          <a:p>
            <a:r>
              <a:rPr lang="en-US" sz="2400" dirty="0" smtClean="0"/>
              <a:t>How ? </a:t>
            </a:r>
          </a:p>
          <a:p>
            <a:pPr lvl="1"/>
            <a:r>
              <a:rPr lang="fr-CH" sz="2000" dirty="0" smtClean="0"/>
              <a:t>Use </a:t>
            </a:r>
            <a:r>
              <a:rPr lang="fr-CH" sz="2000" dirty="0" err="1" smtClean="0"/>
              <a:t>EC’s</a:t>
            </a:r>
            <a:r>
              <a:rPr lang="fr-CH" sz="2000" dirty="0" smtClean="0"/>
              <a:t> flat rates !</a:t>
            </a:r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1 &amp; 2: flat rate x correction factor x nb of man/</a:t>
            </a:r>
            <a:r>
              <a:rPr lang="fr-CH" sz="1600" dirty="0" err="1" smtClean="0"/>
              <a:t>month</a:t>
            </a:r>
            <a:endParaRPr lang="fr-CH" sz="1600" dirty="0" smtClean="0"/>
          </a:p>
          <a:p>
            <a:pPr lvl="3"/>
            <a:r>
              <a:rPr lang="fr-CH" sz="1200" dirty="0" err="1" smtClean="0"/>
              <a:t>Higher</a:t>
            </a:r>
            <a:r>
              <a:rPr lang="fr-CH" sz="1200" dirty="0" smtClean="0"/>
              <a:t> </a:t>
            </a:r>
            <a:r>
              <a:rPr lang="fr-CH" sz="1200" dirty="0" err="1" smtClean="0"/>
              <a:t>amounts</a:t>
            </a:r>
            <a:r>
              <a:rPr lang="fr-CH" sz="1200" dirty="0" smtClean="0"/>
              <a:t> are </a:t>
            </a:r>
            <a:r>
              <a:rPr lang="fr-CH" sz="1200" dirty="0" err="1" smtClean="0"/>
              <a:t>allowed</a:t>
            </a:r>
            <a:r>
              <a:rPr lang="fr-CH" sz="1200" dirty="0" smtClean="0"/>
              <a:t>; </a:t>
            </a:r>
            <a:r>
              <a:rPr lang="fr-CH" sz="1200" dirty="0" err="1" smtClean="0"/>
              <a:t>lower</a:t>
            </a:r>
            <a:r>
              <a:rPr lang="fr-CH" sz="1200" dirty="0" smtClean="0"/>
              <a:t> are </a:t>
            </a:r>
            <a:r>
              <a:rPr lang="fr-CH" sz="1200" dirty="0" err="1" smtClean="0"/>
              <a:t>disallowed</a:t>
            </a:r>
            <a:r>
              <a:rPr lang="fr-CH" sz="1200" dirty="0" smtClean="0"/>
              <a:t> (</a:t>
            </a:r>
            <a:r>
              <a:rPr lang="fr-CH" sz="1200" dirty="0" err="1" smtClean="0"/>
              <a:t>unless</a:t>
            </a:r>
            <a:r>
              <a:rPr lang="fr-CH" sz="1200" dirty="0" smtClean="0"/>
              <a:t> </a:t>
            </a:r>
            <a:r>
              <a:rPr lang="fr-CH" sz="1200" dirty="0" err="1" smtClean="0"/>
              <a:t>duly</a:t>
            </a:r>
            <a:r>
              <a:rPr lang="fr-CH" sz="1200" dirty="0" smtClean="0"/>
              <a:t> </a:t>
            </a:r>
            <a:r>
              <a:rPr lang="fr-CH" sz="1200" dirty="0" err="1" smtClean="0"/>
              <a:t>justified</a:t>
            </a:r>
            <a:r>
              <a:rPr lang="fr-CH" sz="1200" dirty="0" smtClean="0"/>
              <a:t> and </a:t>
            </a:r>
            <a:r>
              <a:rPr lang="fr-CH" sz="1200" dirty="0" err="1" smtClean="0"/>
              <a:t>paid</a:t>
            </a:r>
            <a:r>
              <a:rPr lang="fr-CH" sz="1200" dirty="0" smtClean="0"/>
              <a:t> on </a:t>
            </a:r>
            <a:r>
              <a:rPr lang="fr-CH" sz="1200" dirty="0" err="1" smtClean="0"/>
              <a:t>subsequent</a:t>
            </a:r>
            <a:r>
              <a:rPr lang="fr-CH" sz="1200" dirty="0" smtClean="0"/>
              <a:t> </a:t>
            </a:r>
            <a:r>
              <a:rPr lang="fr-CH" sz="1200" dirty="0" err="1" smtClean="0"/>
              <a:t>period</a:t>
            </a:r>
            <a:r>
              <a:rPr lang="fr-CH" sz="1200" dirty="0" smtClean="0"/>
              <a:t> – </a:t>
            </a:r>
            <a:r>
              <a:rPr lang="fr-CH" sz="1200" dirty="0" err="1" smtClean="0"/>
              <a:t>inform</a:t>
            </a:r>
            <a:r>
              <a:rPr lang="fr-CH" sz="1200" dirty="0" smtClean="0"/>
              <a:t> </a:t>
            </a:r>
            <a:r>
              <a:rPr lang="fr-CH" sz="1200" dirty="0" err="1" smtClean="0"/>
              <a:t>coordinator</a:t>
            </a:r>
            <a:r>
              <a:rPr lang="fr-CH" sz="1200" dirty="0" smtClean="0"/>
              <a:t> !)</a:t>
            </a:r>
          </a:p>
          <a:p>
            <a:pPr lvl="3"/>
            <a:r>
              <a:rPr lang="fr-CH" sz="1200" dirty="0" err="1" smtClean="0"/>
              <a:t>Reminder</a:t>
            </a:r>
            <a:r>
              <a:rPr lang="fr-CH" sz="1200" dirty="0" smtClean="0"/>
              <a:t>: </a:t>
            </a:r>
            <a:r>
              <a:rPr lang="fr-CH" sz="1200" dirty="0" err="1" smtClean="0"/>
              <a:t>paid</a:t>
            </a:r>
            <a:r>
              <a:rPr lang="fr-CH" sz="1200" dirty="0" smtClean="0"/>
              <a:t> to the </a:t>
            </a:r>
            <a:r>
              <a:rPr lang="fr-CH" sz="1200" dirty="0" err="1" smtClean="0"/>
              <a:t>researchers</a:t>
            </a:r>
            <a:r>
              <a:rPr lang="fr-CH" sz="1200" dirty="0" smtClean="0"/>
              <a:t> (minus </a:t>
            </a:r>
            <a:r>
              <a:rPr lang="fr-CH" sz="1200" dirty="0" err="1" smtClean="0"/>
              <a:t>salary</a:t>
            </a:r>
            <a:r>
              <a:rPr lang="fr-CH" sz="1200" dirty="0" smtClean="0"/>
              <a:t> charges)</a:t>
            </a:r>
          </a:p>
          <a:p>
            <a:pPr lvl="3">
              <a:buNone/>
            </a:pPr>
            <a:endParaRPr lang="fr-CH" sz="1200" dirty="0" smtClean="0"/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3 :   1,800 EUR x nb of man/</a:t>
            </a:r>
            <a:r>
              <a:rPr lang="fr-CH" sz="1600" dirty="0" err="1" smtClean="0"/>
              <a:t>month</a:t>
            </a:r>
            <a:r>
              <a:rPr lang="fr-CH" sz="1600" dirty="0" smtClean="0"/>
              <a:t> ONLY</a:t>
            </a:r>
          </a:p>
          <a:p>
            <a:pPr lvl="2">
              <a:buNone/>
            </a:pPr>
            <a:endParaRPr lang="fr-CH" sz="1600" dirty="0" smtClean="0"/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4: </a:t>
            </a:r>
            <a:endParaRPr lang="fr-CH" sz="1200" dirty="0" smtClean="0"/>
          </a:p>
          <a:p>
            <a:pPr lvl="3"/>
            <a:r>
              <a:rPr lang="fr-CH" sz="1200" dirty="0" err="1" smtClean="0"/>
              <a:t>Normally</a:t>
            </a:r>
            <a:r>
              <a:rPr lang="fr-CH" sz="1200" dirty="0" smtClean="0"/>
              <a:t> 0 EUR on 1st </a:t>
            </a:r>
            <a:r>
              <a:rPr lang="fr-CH" sz="1200" dirty="0" err="1" smtClean="0"/>
              <a:t>reporting</a:t>
            </a:r>
            <a:r>
              <a:rPr lang="fr-CH" sz="1200" dirty="0" smtClean="0"/>
              <a:t> </a:t>
            </a:r>
            <a:r>
              <a:rPr lang="fr-CH" sz="1200" dirty="0" err="1" smtClean="0"/>
              <a:t>period</a:t>
            </a:r>
            <a:r>
              <a:rPr lang="fr-CH" sz="1200" dirty="0" smtClean="0"/>
              <a:t> for all </a:t>
            </a:r>
            <a:r>
              <a:rPr lang="fr-CH" sz="1200" dirty="0" err="1" smtClean="0"/>
              <a:t>beneficiaries</a:t>
            </a:r>
            <a:r>
              <a:rPr lang="fr-CH" sz="1200" dirty="0" smtClean="0"/>
              <a:t> </a:t>
            </a:r>
            <a:r>
              <a:rPr lang="fr-CH" sz="1200" dirty="0" err="1" smtClean="0"/>
              <a:t>except</a:t>
            </a:r>
            <a:r>
              <a:rPr lang="fr-CH" sz="1200" dirty="0" smtClean="0"/>
              <a:t> </a:t>
            </a:r>
            <a:r>
              <a:rPr lang="fr-CH" sz="1200" dirty="0" err="1" smtClean="0"/>
              <a:t>coordinator</a:t>
            </a:r>
            <a:r>
              <a:rPr lang="fr-CH" sz="1200" dirty="0" smtClean="0"/>
              <a:t> </a:t>
            </a:r>
          </a:p>
          <a:p>
            <a:pPr lvl="3"/>
            <a:r>
              <a:rPr lang="fr-CH" sz="1200" dirty="0" err="1" smtClean="0"/>
              <a:t>Cost</a:t>
            </a:r>
            <a:r>
              <a:rPr lang="fr-CH" sz="1200" dirty="0" smtClean="0"/>
              <a:t> for Audit </a:t>
            </a:r>
            <a:r>
              <a:rPr lang="fr-CH" sz="1200" dirty="0" err="1" smtClean="0"/>
              <a:t>Certificate</a:t>
            </a:r>
            <a:r>
              <a:rPr lang="fr-CH" sz="1200" dirty="0" smtClean="0"/>
              <a:t> </a:t>
            </a:r>
            <a:r>
              <a:rPr lang="fr-CH" sz="1200" dirty="0" err="1" smtClean="0"/>
              <a:t>will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claimed</a:t>
            </a:r>
            <a:r>
              <a:rPr lang="fr-CH" sz="1200" dirty="0" smtClean="0"/>
              <a:t> on </a:t>
            </a:r>
            <a:r>
              <a:rPr lang="fr-CH" sz="1200" dirty="0" err="1" smtClean="0"/>
              <a:t>Period</a:t>
            </a:r>
            <a:r>
              <a:rPr lang="fr-CH" sz="1200" dirty="0" smtClean="0"/>
              <a:t> 2</a:t>
            </a:r>
          </a:p>
          <a:p>
            <a:pPr lvl="3">
              <a:buNone/>
            </a:pPr>
            <a:endParaRPr lang="fr-CH" sz="1200" dirty="0" smtClean="0"/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5: 10% of the </a:t>
            </a:r>
            <a:r>
              <a:rPr lang="fr-CH" sz="1600" dirty="0" err="1" smtClean="0"/>
              <a:t>above</a:t>
            </a:r>
            <a:r>
              <a:rPr lang="fr-CH" sz="1600" dirty="0" smtClean="0"/>
              <a:t>, </a:t>
            </a:r>
            <a:r>
              <a:rPr lang="fr-CH" sz="1600" dirty="0" err="1" smtClean="0"/>
              <a:t>except</a:t>
            </a:r>
            <a:r>
              <a:rPr lang="fr-CH" sz="1600" dirty="0" smtClean="0"/>
              <a:t> </a:t>
            </a:r>
            <a:r>
              <a:rPr lang="fr-CH" sz="1600" dirty="0" err="1" smtClean="0"/>
              <a:t>subcontracting</a:t>
            </a:r>
            <a:r>
              <a:rPr lang="fr-CH" sz="1600" dirty="0" smtClean="0"/>
              <a:t> (if </a:t>
            </a:r>
            <a:r>
              <a:rPr lang="fr-CH" sz="1600" dirty="0" err="1" smtClean="0"/>
              <a:t>any</a:t>
            </a:r>
            <a:r>
              <a:rPr lang="fr-CH" sz="1600" dirty="0" smtClean="0"/>
              <a:t>)</a:t>
            </a:r>
          </a:p>
          <a:p>
            <a:pPr lvl="1">
              <a:buNone/>
            </a:pPr>
            <a:endParaRPr lang="fr-CH" sz="1400" dirty="0" smtClean="0"/>
          </a:p>
          <a:p>
            <a:pPr lvl="1">
              <a:buNone/>
            </a:pPr>
            <a:r>
              <a:rPr lang="fr-CH" sz="1400" dirty="0" smtClean="0"/>
              <a:t>More information on </a:t>
            </a:r>
            <a:r>
              <a:rPr lang="en-US" sz="1400" dirty="0" smtClean="0">
                <a:hlinkClick r:id="rId3"/>
              </a:rPr>
              <a:t>http://cordis.europa.eu/fp7/mariecurieactions/itn-manage_en.html</a:t>
            </a:r>
            <a:endParaRPr lang="fr-CH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ARDENT Kick-off meeting – 08.05.2012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fancy">
  <a:themeElements>
    <a:clrScheme name="cern-n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fancy</Template>
  <TotalTime>1089</TotalTime>
  <Words>718</Words>
  <Application>Microsoft Office PowerPoint</Application>
  <PresentationFormat>On-screen Show (4:3)</PresentationFormat>
  <Paragraphs>172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CERN fancy</vt:lpstr>
      <vt:lpstr> FINANCIAL MANAGEMENT  AND BUDGET   </vt:lpstr>
      <vt:lpstr>Cost Categories</vt:lpstr>
      <vt:lpstr>Cost Categories</vt:lpstr>
      <vt:lpstr>Monthly living and Mobility allowance</vt:lpstr>
      <vt:lpstr>PowerPoint Presentation</vt:lpstr>
      <vt:lpstr>PowerPoint Presentation</vt:lpstr>
      <vt:lpstr>Management activities and overheads</vt:lpstr>
      <vt:lpstr>Financial reporting to EC</vt:lpstr>
      <vt:lpstr>Financial reporting to EC</vt:lpstr>
      <vt:lpstr>Consortium’s budget</vt:lpstr>
      <vt:lpstr>Prefinancing</vt:lpstr>
      <vt:lpstr>Prefinancing</vt:lpstr>
      <vt:lpstr>Question on Finance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sonneman</dc:creator>
  <cp:lastModifiedBy>Stephanie Bowman</cp:lastModifiedBy>
  <cp:revision>85</cp:revision>
  <dcterms:created xsi:type="dcterms:W3CDTF">2009-09-09T06:41:37Z</dcterms:created>
  <dcterms:modified xsi:type="dcterms:W3CDTF">2012-05-09T06:45:30Z</dcterms:modified>
</cp:coreProperties>
</file>