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57" r:id="rId4"/>
    <p:sldId id="274" r:id="rId5"/>
    <p:sldId id="273" r:id="rId6"/>
    <p:sldId id="267" r:id="rId7"/>
    <p:sldId id="275" r:id="rId8"/>
    <p:sldId id="258" r:id="rId9"/>
    <p:sldId id="265" r:id="rId10"/>
    <p:sldId id="271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52CB-AA16-4EF5-AF2A-0B08C1CF13A5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Logo_Marie-Curi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08304" y="476672"/>
            <a:ext cx="1113378" cy="10800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66672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\\cern.ch\dfs\Users\s\silari\Desktop\logoCERN80x56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053" y="5850426"/>
            <a:ext cx="680635" cy="476444"/>
          </a:xfrm>
          <a:prstGeom prst="rect">
            <a:avLst/>
          </a:prstGeom>
          <a:noFill/>
        </p:spPr>
      </p:pic>
      <p:pic>
        <p:nvPicPr>
          <p:cNvPr id="11" name="Picture 4" descr="\\cern.ch\dfs\Users\s\silari\Desktop\Partner logos\logoAIT80x56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7847" y="5849730"/>
            <a:ext cx="680635" cy="476444"/>
          </a:xfrm>
          <a:prstGeom prst="rect">
            <a:avLst/>
          </a:prstGeom>
          <a:noFill/>
        </p:spPr>
      </p:pic>
      <p:pic>
        <p:nvPicPr>
          <p:cNvPr id="12" name="Picture 5" descr="\\cern.ch\dfs\Users\s\silari\Desktop\Partner logos\logoCzechTU80x56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1753" y="5853507"/>
            <a:ext cx="680635" cy="476444"/>
          </a:xfrm>
          <a:prstGeom prst="rect">
            <a:avLst/>
          </a:prstGeom>
          <a:noFill/>
        </p:spPr>
      </p:pic>
      <p:pic>
        <p:nvPicPr>
          <p:cNvPr id="13" name="Picture 6" descr="\\cern.ch\dfs\Users\s\silari\Desktop\Partner logos\logoIBA80x56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14" name="Picture 7" descr="\\cern.ch\dfs\Users\s\silari\Desktop\Partner logos\logoJablotron80x56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15" name="Picture 8" descr="\\cern.ch\dfs\Users\s\silari\Desktop\Partner logos\logoMIAM80x56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16" name="Picture 9" descr="\\cern.ch\dfs\Users\s\silari\Desktop\Partner logos\logoPoliMi80x56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17" name="Picture 10" descr="\\cern.ch\dfs\Users\s\silari\Desktop\Partner logos\logoFAU80x56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18" name="Picture 11" descr="\\cern.ch\dfs\Users\s\silari\Desktop\Partner logos\logoST80x56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19" name="Picture 12" descr="\\cern.ch\dfs\Users\s\silari\Desktop\Partner logos\logoUH80x56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20" name="Picture 13" descr="\\cern.ch\dfs\Users\s\silari\Desktop\Partner logos\logoUO80x56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21" name="Picture 14" descr="\\cern.ch\dfs\Users\s\silari\Desktop\Partner logos\logoUOW80x56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92211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7355160" cy="46805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52CB-AA16-4EF5-AF2A-0B08C1CF13A5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Logo_Marie-Curi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31" y="5301304"/>
            <a:ext cx="890700" cy="8640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rot="5400000">
            <a:off x="-1692696" y="3212976"/>
            <a:ext cx="5904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51520" y="1340768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179512" y="1340768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dirty="0" smtClean="0"/>
              <a:t>ITN</a:t>
            </a:r>
            <a:endParaRPr lang="en-GB" sz="4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19" y="260648"/>
            <a:ext cx="114441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252CB-AA16-4EF5-AF2A-0B08C1CF13A5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F8FEA-8107-4D29-962E-159EBF1D951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/>
              <a:t>ARDENT</a:t>
            </a:r>
            <a:r>
              <a:rPr lang="en-US" sz="3200" u="sng" dirty="0">
                <a:solidFill>
                  <a:srgbClr val="FF0000"/>
                </a:solidFill>
              </a:rPr>
              <a:t/>
            </a:r>
            <a:br>
              <a:rPr lang="en-US" sz="3200" u="sng" dirty="0">
                <a:solidFill>
                  <a:srgbClr val="FF0000"/>
                </a:solidFill>
              </a:rPr>
            </a:br>
            <a:r>
              <a:rPr lang="en-US" sz="3200" u="sng" dirty="0">
                <a:solidFill>
                  <a:srgbClr val="FF0000"/>
                </a:solidFill>
              </a:rPr>
              <a:t>A</a:t>
            </a:r>
            <a:r>
              <a:rPr lang="en-US" sz="3200" dirty="0"/>
              <a:t>dvanced </a:t>
            </a:r>
            <a:r>
              <a:rPr lang="en-US" sz="3200" u="sng" dirty="0">
                <a:solidFill>
                  <a:srgbClr val="FF0000"/>
                </a:solidFill>
              </a:rPr>
              <a:t>R</a:t>
            </a:r>
            <a:r>
              <a:rPr lang="en-US" sz="3200" dirty="0"/>
              <a:t>adiation </a:t>
            </a:r>
            <a:r>
              <a:rPr lang="en-US" sz="3200" u="sng" dirty="0">
                <a:solidFill>
                  <a:srgbClr val="FF0000"/>
                </a:solidFill>
              </a:rPr>
              <a:t>D</a:t>
            </a:r>
            <a:r>
              <a:rPr lang="en-US" sz="3200" dirty="0"/>
              <a:t>osimetry </a:t>
            </a:r>
            <a:r>
              <a:rPr lang="en-US" sz="3200" u="sng" dirty="0">
                <a:solidFill>
                  <a:srgbClr val="FF0000"/>
                </a:solidFill>
              </a:rPr>
              <a:t>E</a:t>
            </a:r>
            <a:r>
              <a:rPr lang="en-US" sz="3200" dirty="0"/>
              <a:t>uropean </a:t>
            </a:r>
            <a:r>
              <a:rPr lang="en-US" sz="3200" u="sng" dirty="0">
                <a:solidFill>
                  <a:srgbClr val="FF0000"/>
                </a:solidFill>
              </a:rPr>
              <a:t>N</a:t>
            </a:r>
            <a:r>
              <a:rPr lang="en-US" sz="3200" dirty="0"/>
              <a:t>etwork </a:t>
            </a:r>
            <a:r>
              <a:rPr lang="en-US" sz="3200" u="sng" dirty="0">
                <a:solidFill>
                  <a:srgbClr val="FF0000"/>
                </a:solidFill>
              </a:rPr>
              <a:t>T</a:t>
            </a:r>
            <a:r>
              <a:rPr lang="en-US" sz="3200" dirty="0"/>
              <a:t>raining initiative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 smtClean="0">
              <a:solidFill>
                <a:srgbClr val="FF0000"/>
              </a:solidFill>
            </a:endParaRPr>
          </a:p>
          <a:p>
            <a:r>
              <a:rPr lang="cs-CZ" b="1" dirty="0" smtClean="0">
                <a:solidFill>
                  <a:srgbClr val="FF0000"/>
                </a:solidFill>
              </a:rPr>
              <a:t>WP2: Solid </a:t>
            </a:r>
            <a:r>
              <a:rPr lang="cs-CZ" b="1" dirty="0" err="1" smtClean="0">
                <a:solidFill>
                  <a:srgbClr val="FF0000"/>
                </a:solidFill>
              </a:rPr>
              <a:t>state</a:t>
            </a:r>
            <a:r>
              <a:rPr lang="cs-CZ" b="1" dirty="0" smtClean="0">
                <a:solidFill>
                  <a:srgbClr val="FF0000"/>
                </a:solidFill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</a:rPr>
              <a:t>detectors</a:t>
            </a:r>
            <a:endParaRPr lang="cs-CZ" b="1" dirty="0" smtClean="0">
              <a:solidFill>
                <a:srgbClr val="FF0000"/>
              </a:solidFill>
            </a:endParaRPr>
          </a:p>
          <a:p>
            <a:r>
              <a:rPr lang="cs-CZ" dirty="0" smtClean="0"/>
              <a:t>Zdenek Vykydal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4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Backup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slides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7560840" cy="4680520"/>
          </a:xfrm>
        </p:spPr>
        <p:txBody>
          <a:bodyPr>
            <a:noAutofit/>
          </a:bodyPr>
          <a:lstStyle/>
          <a:p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9676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/>
              <a:t>Comparison of </a:t>
            </a:r>
            <a:r>
              <a:rPr lang="en-US" sz="2000" b="1" dirty="0" err="1"/>
              <a:t>microdosimetric</a:t>
            </a:r>
            <a:r>
              <a:rPr lang="en-US" sz="2000" b="1" dirty="0"/>
              <a:t> spectra measured by </a:t>
            </a:r>
            <a:br>
              <a:rPr lang="en-US" sz="2000" b="1" dirty="0"/>
            </a:br>
            <a:r>
              <a:rPr lang="en-US" sz="2000" b="1" dirty="0"/>
              <a:t>the silicon device with those obtained with a reference cylindrical </a:t>
            </a:r>
            <a:r>
              <a:rPr lang="en-US" sz="2000" b="1" dirty="0" smtClean="0"/>
              <a:t>TEPC:</a:t>
            </a:r>
            <a:r>
              <a:rPr lang="cs-CZ" sz="2000" b="1" dirty="0" smtClean="0"/>
              <a:t> </a:t>
            </a:r>
            <a:r>
              <a:rPr lang="en-US" sz="2000" b="1" dirty="0" smtClean="0"/>
              <a:t>62 </a:t>
            </a:r>
            <a:r>
              <a:rPr lang="en-US" sz="2000" b="1" dirty="0"/>
              <a:t>MeV clinical proton beam @ CATANA facility (LNS-INFN</a:t>
            </a:r>
            <a:r>
              <a:rPr lang="en-US" sz="2000" b="1" dirty="0" smtClean="0"/>
              <a:t>)</a:t>
            </a:r>
            <a:endParaRPr lang="en-US" sz="2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l="3647" t="3761" r="3607" b="3085"/>
          <a:stretch>
            <a:fillRect/>
          </a:stretch>
        </p:blipFill>
        <p:spPr bwMode="auto">
          <a:xfrm>
            <a:off x="1187624" y="3790950"/>
            <a:ext cx="3673475" cy="3067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/>
          <a:srcRect l="4024" t="2577" r="2682" b="2469"/>
          <a:stretch>
            <a:fillRect/>
          </a:stretch>
        </p:blipFill>
        <p:spPr bwMode="auto">
          <a:xfrm>
            <a:off x="4860032" y="4565650"/>
            <a:ext cx="2592288" cy="219747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4429299" y="6208712"/>
            <a:ext cx="718765" cy="286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1403524" y="1444567"/>
            <a:ext cx="3168650" cy="3064279"/>
            <a:chOff x="158" y="564"/>
            <a:chExt cx="1906" cy="2231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4"/>
            <a:srcRect l="3320" t="2812" r="2229" b="3625"/>
            <a:stretch>
              <a:fillRect/>
            </a:stretch>
          </p:blipFill>
          <p:spPr bwMode="auto">
            <a:xfrm>
              <a:off x="158" y="564"/>
              <a:ext cx="1906" cy="14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</p:pic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V="1">
              <a:off x="839" y="1904"/>
              <a:ext cx="12" cy="891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/>
          <a:srcRect l="4559" t="4340" r="4559" b="5424"/>
          <a:stretch>
            <a:fillRect/>
          </a:stretch>
        </p:blipFill>
        <p:spPr bwMode="auto">
          <a:xfrm>
            <a:off x="3995936" y="1412776"/>
            <a:ext cx="2736826" cy="2258561"/>
          </a:xfrm>
          <a:prstGeom prst="rect">
            <a:avLst/>
          </a:prstGeom>
          <a:solidFill>
            <a:schemeClr val="bg1"/>
          </a:solidFill>
          <a:ln w="28575">
            <a:solidFill>
              <a:srgbClr val="FF66FF"/>
            </a:solidFill>
            <a:miter lim="800000"/>
            <a:headEnd/>
            <a:tailEnd/>
          </a:ln>
        </p:spPr>
      </p:pic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3492675" y="3501008"/>
            <a:ext cx="863302" cy="836042"/>
          </a:xfrm>
          <a:prstGeom prst="line">
            <a:avLst/>
          </a:prstGeom>
          <a:noFill/>
          <a:ln w="28575">
            <a:solidFill>
              <a:srgbClr val="FF66F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grpSp>
        <p:nvGrpSpPr>
          <p:cNvPr id="12" name="Group 24"/>
          <p:cNvGrpSpPr>
            <a:grpSpLocks/>
          </p:cNvGrpSpPr>
          <p:nvPr/>
        </p:nvGrpSpPr>
        <p:grpSpPr bwMode="auto">
          <a:xfrm>
            <a:off x="4355976" y="3788349"/>
            <a:ext cx="4714282" cy="2087816"/>
            <a:chOff x="2064" y="2200"/>
            <a:chExt cx="3208" cy="1437"/>
          </a:xfrm>
        </p:grpSpPr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6"/>
            <a:srcRect l="4068" t="4884" r="4694" b="5046"/>
            <a:stretch>
              <a:fillRect/>
            </a:stretch>
          </p:blipFill>
          <p:spPr bwMode="auto">
            <a:xfrm>
              <a:off x="3524" y="2200"/>
              <a:ext cx="1748" cy="14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9933"/>
              </a:solidFill>
              <a:miter lim="800000"/>
              <a:headEnd/>
              <a:tailEnd/>
            </a:ln>
          </p:spPr>
        </p:pic>
        <p:sp>
          <p:nvSpPr>
            <p:cNvPr id="14" name="Line 19"/>
            <p:cNvSpPr>
              <a:spLocks noChangeShapeType="1"/>
            </p:cNvSpPr>
            <p:nvPr/>
          </p:nvSpPr>
          <p:spPr bwMode="auto">
            <a:xfrm flipV="1">
              <a:off x="2064" y="2448"/>
              <a:ext cx="1617" cy="1073"/>
            </a:xfrm>
            <a:prstGeom prst="line">
              <a:avLst/>
            </a:prstGeom>
            <a:noFill/>
            <a:ln w="28575">
              <a:solidFill>
                <a:srgbClr val="339933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5" name="Group 23"/>
          <p:cNvGrpSpPr>
            <a:grpSpLocks/>
          </p:cNvGrpSpPr>
          <p:nvPr/>
        </p:nvGrpSpPr>
        <p:grpSpPr bwMode="auto">
          <a:xfrm>
            <a:off x="4427712" y="1629112"/>
            <a:ext cx="4607365" cy="3644562"/>
            <a:chOff x="2018" y="636"/>
            <a:chExt cx="3351" cy="2658"/>
          </a:xfrm>
        </p:grpSpPr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7"/>
            <a:srcRect l="4068" t="4831" r="626" b="5046"/>
            <a:stretch>
              <a:fillRect/>
            </a:stretch>
          </p:blipFill>
          <p:spPr bwMode="auto">
            <a:xfrm>
              <a:off x="3537" y="636"/>
              <a:ext cx="1832" cy="14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C3300"/>
              </a:solidFill>
              <a:miter lim="800000"/>
              <a:headEnd/>
              <a:tailEnd/>
            </a:ln>
          </p:spPr>
        </p:pic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2018" y="2001"/>
              <a:ext cx="1676" cy="1293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11640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7560840" cy="4680520"/>
          </a:xfrm>
        </p:spPr>
        <p:txBody>
          <a:bodyPr>
            <a:noAutofit/>
          </a:bodyPr>
          <a:lstStyle/>
          <a:p>
            <a:r>
              <a:rPr lang="cs-CZ" sz="2400" dirty="0" err="1" smtClean="0"/>
              <a:t>Advanced</a:t>
            </a:r>
            <a:r>
              <a:rPr lang="cs-CZ" sz="2400" dirty="0" smtClean="0"/>
              <a:t> </a:t>
            </a:r>
            <a:r>
              <a:rPr lang="cs-CZ" sz="2400" dirty="0" err="1"/>
              <a:t>c</a:t>
            </a:r>
            <a:r>
              <a:rPr lang="cs-CZ" sz="2400" dirty="0" err="1" smtClean="0"/>
              <a:t>haracterization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general</a:t>
            </a:r>
            <a:r>
              <a:rPr lang="cs-CZ" sz="2400" dirty="0" smtClean="0"/>
              <a:t> </a:t>
            </a:r>
            <a:r>
              <a:rPr lang="cs-CZ" sz="2400" dirty="0" err="1" smtClean="0"/>
              <a:t>mixed</a:t>
            </a:r>
            <a:r>
              <a:rPr lang="cs-CZ" sz="2400" dirty="0" smtClean="0"/>
              <a:t> </a:t>
            </a:r>
            <a:r>
              <a:rPr lang="cs-CZ" sz="2400" dirty="0" err="1" smtClean="0"/>
              <a:t>radiation</a:t>
            </a:r>
            <a:r>
              <a:rPr lang="cs-CZ" sz="2400" dirty="0" smtClean="0"/>
              <a:t> </a:t>
            </a:r>
            <a:r>
              <a:rPr lang="cs-CZ" sz="2400" dirty="0" err="1" smtClean="0"/>
              <a:t>fields</a:t>
            </a:r>
            <a:r>
              <a:rPr lang="cs-CZ" sz="2400" dirty="0" smtClean="0"/>
              <a:t> </a:t>
            </a:r>
            <a:r>
              <a:rPr lang="cs-CZ" sz="2400" dirty="0" err="1" smtClean="0"/>
              <a:t>for</a:t>
            </a:r>
            <a:r>
              <a:rPr lang="cs-CZ" sz="2400" dirty="0" smtClean="0"/>
              <a:t>:</a:t>
            </a:r>
          </a:p>
          <a:p>
            <a:pPr lvl="1"/>
            <a:r>
              <a:rPr lang="cs-CZ" sz="2000" dirty="0" err="1" smtClean="0"/>
              <a:t>Particle</a:t>
            </a:r>
            <a:r>
              <a:rPr lang="cs-CZ" sz="2000" dirty="0" smtClean="0"/>
              <a:t> </a:t>
            </a:r>
            <a:r>
              <a:rPr lang="cs-CZ" sz="2000" dirty="0" err="1" smtClean="0"/>
              <a:t>accelerators</a:t>
            </a:r>
            <a:endParaRPr lang="cs-CZ" sz="2000" dirty="0"/>
          </a:p>
          <a:p>
            <a:pPr lvl="1"/>
            <a:r>
              <a:rPr lang="cs-CZ" sz="2000" dirty="0" err="1" smtClean="0"/>
              <a:t>Homeland</a:t>
            </a:r>
            <a:r>
              <a:rPr lang="cs-CZ" sz="2000" dirty="0" smtClean="0"/>
              <a:t> </a:t>
            </a:r>
            <a:r>
              <a:rPr lang="cs-CZ" sz="2000" dirty="0" err="1" smtClean="0"/>
              <a:t>security</a:t>
            </a:r>
            <a:endParaRPr lang="cs-CZ" sz="2000" dirty="0" smtClean="0"/>
          </a:p>
          <a:p>
            <a:pPr lvl="1"/>
            <a:r>
              <a:rPr lang="cs-CZ" sz="2000" dirty="0" err="1" smtClean="0"/>
              <a:t>Aircrafts</a:t>
            </a:r>
            <a:r>
              <a:rPr lang="cs-CZ" sz="2000" dirty="0" smtClean="0"/>
              <a:t> and </a:t>
            </a:r>
            <a:r>
              <a:rPr lang="cs-CZ" sz="2000" dirty="0" err="1" smtClean="0"/>
              <a:t>space</a:t>
            </a:r>
            <a:endParaRPr lang="cs-CZ" sz="2000" dirty="0" smtClean="0"/>
          </a:p>
          <a:p>
            <a:pPr lvl="1"/>
            <a:r>
              <a:rPr lang="cs-CZ" sz="2000" dirty="0" err="1" smtClean="0"/>
              <a:t>Medical</a:t>
            </a:r>
            <a:r>
              <a:rPr lang="cs-CZ" sz="2000" dirty="0" smtClean="0"/>
              <a:t> </a:t>
            </a:r>
            <a:r>
              <a:rPr lang="cs-CZ" sz="2000" dirty="0" err="1" smtClean="0"/>
              <a:t>applications</a:t>
            </a:r>
            <a:endParaRPr lang="cs-CZ" sz="2000" dirty="0"/>
          </a:p>
          <a:p>
            <a:pPr lvl="1"/>
            <a:r>
              <a:rPr lang="cs-CZ" sz="2000" dirty="0" err="1" smtClean="0"/>
              <a:t>Radiation</a:t>
            </a:r>
            <a:r>
              <a:rPr lang="cs-CZ" sz="2000" dirty="0" smtClean="0"/>
              <a:t> </a:t>
            </a:r>
            <a:r>
              <a:rPr lang="cs-CZ" sz="2000" dirty="0" err="1" smtClean="0"/>
              <a:t>safety</a:t>
            </a:r>
            <a:endParaRPr lang="cs-CZ" sz="2000" dirty="0"/>
          </a:p>
          <a:p>
            <a:r>
              <a:rPr lang="cs-CZ" sz="2400" dirty="0" err="1" smtClean="0"/>
              <a:t>Development</a:t>
            </a:r>
            <a:r>
              <a:rPr lang="cs-CZ" sz="2400" dirty="0" smtClean="0"/>
              <a:t> and </a:t>
            </a:r>
            <a:r>
              <a:rPr lang="cs-CZ" sz="2400" dirty="0" err="1" smtClean="0"/>
              <a:t>improvement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instrumentation</a:t>
            </a:r>
            <a:r>
              <a:rPr lang="cs-CZ" sz="2400" dirty="0" smtClean="0"/>
              <a:t> </a:t>
            </a:r>
            <a:r>
              <a:rPr lang="cs-CZ" sz="2400" dirty="0"/>
              <a:t>and </a:t>
            </a:r>
            <a:r>
              <a:rPr lang="cs-CZ" sz="2400" dirty="0" err="1"/>
              <a:t>methodology</a:t>
            </a:r>
            <a:r>
              <a:rPr lang="cs-CZ" sz="2400" dirty="0"/>
              <a:t> </a:t>
            </a:r>
            <a:r>
              <a:rPr lang="cs-CZ" sz="2400" dirty="0" err="1" smtClean="0"/>
              <a:t>for</a:t>
            </a:r>
            <a:r>
              <a:rPr lang="cs-CZ" sz="2400" dirty="0" smtClean="0"/>
              <a:t> </a:t>
            </a:r>
            <a:r>
              <a:rPr lang="cs-CZ" sz="2400" dirty="0" err="1" smtClean="0"/>
              <a:t>measurement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mixed</a:t>
            </a:r>
            <a:r>
              <a:rPr lang="cs-CZ" sz="2400" dirty="0" smtClean="0"/>
              <a:t> </a:t>
            </a:r>
            <a:r>
              <a:rPr lang="cs-CZ" sz="2400" dirty="0" err="1" smtClean="0"/>
              <a:t>field</a:t>
            </a:r>
            <a:r>
              <a:rPr lang="cs-CZ" sz="2400" dirty="0" smtClean="0"/>
              <a:t> </a:t>
            </a:r>
            <a:r>
              <a:rPr lang="cs-CZ" sz="2400" dirty="0" err="1" smtClean="0"/>
              <a:t>particle</a:t>
            </a:r>
            <a:r>
              <a:rPr lang="cs-CZ" sz="2400" dirty="0" smtClean="0"/>
              <a:t> </a:t>
            </a:r>
            <a:r>
              <a:rPr lang="cs-CZ" sz="2400" dirty="0" err="1" smtClean="0"/>
              <a:t>composition</a:t>
            </a:r>
            <a:r>
              <a:rPr lang="cs-CZ" sz="2400" dirty="0" smtClean="0"/>
              <a:t> and </a:t>
            </a:r>
            <a:r>
              <a:rPr lang="cs-CZ" sz="2400" dirty="0" err="1" smtClean="0"/>
              <a:t>spectral</a:t>
            </a:r>
            <a:r>
              <a:rPr lang="cs-CZ" sz="2400" dirty="0" smtClean="0"/>
              <a:t> </a:t>
            </a:r>
            <a:r>
              <a:rPr lang="cs-CZ" sz="2400" dirty="0" err="1" smtClean="0"/>
              <a:t>characteristics</a:t>
            </a:r>
            <a:endParaRPr lang="cs-CZ" sz="2400" dirty="0" smtClean="0"/>
          </a:p>
          <a:p>
            <a:r>
              <a:rPr lang="cs-CZ" sz="2400" dirty="0" err="1" smtClean="0"/>
              <a:t>Combining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information</a:t>
            </a:r>
            <a:r>
              <a:rPr lang="cs-CZ" sz="2400" dirty="0" smtClean="0"/>
              <a:t> </a:t>
            </a:r>
            <a:r>
              <a:rPr lang="cs-CZ" sz="2400" dirty="0" err="1" smtClean="0"/>
              <a:t>from</a:t>
            </a:r>
            <a:r>
              <a:rPr lang="cs-CZ" sz="2400" dirty="0" smtClean="0"/>
              <a:t> </a:t>
            </a:r>
            <a:r>
              <a:rPr lang="cs-CZ" sz="2400" dirty="0" err="1" smtClean="0"/>
              <a:t>different</a:t>
            </a:r>
            <a:r>
              <a:rPr lang="cs-CZ" sz="2400" dirty="0" smtClean="0"/>
              <a:t> </a:t>
            </a:r>
            <a:r>
              <a:rPr lang="cs-CZ" sz="2400" dirty="0" err="1" smtClean="0"/>
              <a:t>detectors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0710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status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46028"/>
            <a:ext cx="7560840" cy="4719276"/>
          </a:xfrm>
        </p:spPr>
        <p:txBody>
          <a:bodyPr>
            <a:noAutofit/>
          </a:bodyPr>
          <a:lstStyle/>
          <a:p>
            <a:r>
              <a:rPr lang="en-US" sz="1800" dirty="0" smtClean="0"/>
              <a:t>Medipix / Timepix technology (patent issued on the quantum dosimetry with pixel detectors)</a:t>
            </a:r>
          </a:p>
          <a:p>
            <a:r>
              <a:rPr lang="en-US" sz="1800" dirty="0" smtClean="0"/>
              <a:t>Several readout interfaces </a:t>
            </a:r>
            <a:r>
              <a:rPr lang="cs-CZ" sz="1800" dirty="0" smtClean="0"/>
              <a:t>and </a:t>
            </a:r>
            <a:r>
              <a:rPr lang="cs-CZ" sz="1800" dirty="0" err="1" smtClean="0"/>
              <a:t>dedicated</a:t>
            </a:r>
            <a:r>
              <a:rPr lang="cs-CZ" sz="1800" dirty="0" smtClean="0"/>
              <a:t> software (Pixelman) </a:t>
            </a:r>
            <a:r>
              <a:rPr lang="en-US" sz="1800" dirty="0" smtClean="0"/>
              <a:t>available</a:t>
            </a:r>
            <a:endParaRPr lang="cs-CZ" sz="1800" dirty="0" smtClean="0"/>
          </a:p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/>
          </a:p>
          <a:p>
            <a:endParaRPr lang="cs-CZ" sz="1800" dirty="0" smtClean="0"/>
          </a:p>
          <a:p>
            <a:endParaRPr lang="cs-CZ" sz="1800" dirty="0"/>
          </a:p>
          <a:p>
            <a:endParaRPr lang="en-US" sz="1800" dirty="0" smtClean="0"/>
          </a:p>
          <a:p>
            <a:r>
              <a:rPr lang="en-US" sz="1800" dirty="0" smtClean="0"/>
              <a:t>Experience from measurements and calibrations</a:t>
            </a:r>
          </a:p>
          <a:p>
            <a:pPr lvl="1"/>
            <a:r>
              <a:rPr lang="en-US" sz="1600" dirty="0" smtClean="0"/>
              <a:t>ATLAS experiment field</a:t>
            </a:r>
          </a:p>
          <a:p>
            <a:pPr lvl="1"/>
            <a:r>
              <a:rPr lang="en-US" sz="1600" dirty="0" smtClean="0"/>
              <a:t>Hadron beam therapy (Heidelberg)</a:t>
            </a:r>
          </a:p>
          <a:p>
            <a:pPr lvl="1"/>
            <a:r>
              <a:rPr lang="en-US" sz="1600" dirty="0" smtClean="0"/>
              <a:t>Neutron and photon fields</a:t>
            </a:r>
          </a:p>
          <a:p>
            <a:r>
              <a:rPr lang="en-US" sz="1800" dirty="0" smtClean="0"/>
              <a:t>First </a:t>
            </a:r>
            <a:r>
              <a:rPr lang="en-US" sz="1800" dirty="0" err="1" smtClean="0"/>
              <a:t>dosimetric</a:t>
            </a:r>
            <a:r>
              <a:rPr lang="en-US" sz="1800" dirty="0" smtClean="0"/>
              <a:t> calibrations of Medipix detectors in photon fields</a:t>
            </a:r>
            <a:endParaRPr lang="en-US" sz="1800" dirty="0"/>
          </a:p>
        </p:txBody>
      </p:sp>
      <p:pic>
        <p:nvPicPr>
          <p:cNvPr id="5" name="Obrázek 4" descr="medipix2-usb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305" y="2507558"/>
            <a:ext cx="2524908" cy="1500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4" name="Obrázek 3" descr="D:\Work\Prezentace a konference\2011-12-15 Vykydal - Tecnicall ČVUT\Picture\Lite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0" r="5310"/>
          <a:stretch/>
        </p:blipFill>
        <p:spPr bwMode="auto">
          <a:xfrm>
            <a:off x="3624500" y="3250768"/>
            <a:ext cx="1997586" cy="1470088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379" y="2543125"/>
            <a:ext cx="3224965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and time information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 in tracking mode in response to </a:t>
            </a:r>
            <a:r>
              <a:rPr lang="en-US" sz="27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226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 source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D:\Work\Prezentace a konference\2012 - PhD Thesis\Pictures\Timepix\T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27463"/>
            <a:ext cx="3240000" cy="332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Skupina 39"/>
          <p:cNvGrpSpPr/>
          <p:nvPr/>
        </p:nvGrpSpPr>
        <p:grpSpPr>
          <a:xfrm>
            <a:off x="5741888" y="2704345"/>
            <a:ext cx="2498554" cy="3996590"/>
            <a:chOff x="5741888" y="2289658"/>
            <a:chExt cx="2498554" cy="3996590"/>
          </a:xfrm>
        </p:grpSpPr>
        <p:cxnSp>
          <p:nvCxnSpPr>
            <p:cNvPr id="5" name="Přímá spojovací čára 17"/>
            <p:cNvCxnSpPr/>
            <p:nvPr/>
          </p:nvCxnSpPr>
          <p:spPr bwMode="auto">
            <a:xfrm flipH="1" flipV="1">
              <a:off x="5742432" y="2713939"/>
              <a:ext cx="262225" cy="356702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Přímá spojovací čára 18"/>
            <p:cNvCxnSpPr/>
            <p:nvPr/>
          </p:nvCxnSpPr>
          <p:spPr bwMode="auto">
            <a:xfrm flipH="1" flipV="1">
              <a:off x="6159398" y="2289658"/>
              <a:ext cx="2075760" cy="17608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Přímá spojovací čára 19"/>
            <p:cNvCxnSpPr/>
            <p:nvPr/>
          </p:nvCxnSpPr>
          <p:spPr bwMode="auto">
            <a:xfrm flipH="1" flipV="1">
              <a:off x="6174029" y="2713939"/>
              <a:ext cx="2066413" cy="357230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Přímá spojovací čára 20"/>
            <p:cNvCxnSpPr/>
            <p:nvPr/>
          </p:nvCxnSpPr>
          <p:spPr bwMode="auto">
            <a:xfrm flipH="1" flipV="1">
              <a:off x="5757062" y="2296973"/>
              <a:ext cx="247594" cy="1742916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bdélník 8"/>
            <p:cNvSpPr>
              <a:spLocks noChangeAspect="1"/>
            </p:cNvSpPr>
            <p:nvPr/>
          </p:nvSpPr>
          <p:spPr bwMode="auto">
            <a:xfrm>
              <a:off x="5741888" y="2296377"/>
              <a:ext cx="421200" cy="421200"/>
            </a:xfrm>
            <a:prstGeom prst="rect">
              <a:avLst/>
            </a:prstGeom>
            <a:solidFill>
              <a:srgbClr val="C00000">
                <a:alpha val="30000"/>
              </a:srgb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pic>
          <p:nvPicPr>
            <p:cNvPr id="10" name="Picture 2" descr="D:\Work\Prezentace a konference\2012 - PhD Thesis\Pictures\Timepix\TOT detail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5354" y="4053982"/>
              <a:ext cx="2210109" cy="2219635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2" descr="D:\Work\Prezentace a konference\2012 - PhD Thesis\Pictures\Timepix\TOA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27463"/>
            <a:ext cx="3240360" cy="332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Skupina 26"/>
          <p:cNvGrpSpPr/>
          <p:nvPr/>
        </p:nvGrpSpPr>
        <p:grpSpPr>
          <a:xfrm>
            <a:off x="2109132" y="3413919"/>
            <a:ext cx="2253345" cy="3293506"/>
            <a:chOff x="2109132" y="2999232"/>
            <a:chExt cx="2253345" cy="3293506"/>
          </a:xfrm>
        </p:grpSpPr>
        <p:sp>
          <p:nvSpPr>
            <p:cNvPr id="16" name="Obdélník 15"/>
            <p:cNvSpPr>
              <a:spLocks noChangeAspect="1"/>
            </p:cNvSpPr>
            <p:nvPr/>
          </p:nvSpPr>
          <p:spPr bwMode="auto">
            <a:xfrm>
              <a:off x="2926990" y="3008126"/>
              <a:ext cx="420874" cy="420874"/>
            </a:xfrm>
            <a:prstGeom prst="rect">
              <a:avLst/>
            </a:prstGeom>
            <a:solidFill>
              <a:srgbClr val="C00000">
                <a:alpha val="30000"/>
              </a:srgb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cxnSp>
          <p:nvCxnSpPr>
            <p:cNvPr id="17" name="Přímá spojovací čára 17"/>
            <p:cNvCxnSpPr/>
            <p:nvPr/>
          </p:nvCxnSpPr>
          <p:spPr bwMode="auto">
            <a:xfrm>
              <a:off x="3350362" y="3013862"/>
              <a:ext cx="1012115" cy="1058943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ovací čára 18"/>
            <p:cNvCxnSpPr/>
            <p:nvPr/>
          </p:nvCxnSpPr>
          <p:spPr bwMode="auto">
            <a:xfrm flipH="1">
              <a:off x="2110833" y="3430829"/>
              <a:ext cx="815247" cy="286190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ovací čára 19"/>
            <p:cNvCxnSpPr/>
            <p:nvPr/>
          </p:nvCxnSpPr>
          <p:spPr bwMode="auto">
            <a:xfrm flipH="1">
              <a:off x="2109132" y="2999232"/>
              <a:ext cx="824263" cy="106793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ovací čára 20"/>
            <p:cNvCxnSpPr/>
            <p:nvPr/>
          </p:nvCxnSpPr>
          <p:spPr bwMode="auto">
            <a:xfrm>
              <a:off x="3357677" y="3423514"/>
              <a:ext cx="1004800" cy="2869223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4" descr="D:\Work\Prezentace a konference\2012 - PhD Thesis\Pictures\Timepix\TOA0detail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4077072"/>
              <a:ext cx="2229752" cy="2205929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" name="Rectangle 3"/>
          <p:cNvSpPr txBox="1">
            <a:spLocks/>
          </p:cNvSpPr>
          <p:nvPr/>
        </p:nvSpPr>
        <p:spPr>
          <a:xfrm>
            <a:off x="1594884" y="1477928"/>
            <a:ext cx="3030280" cy="3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600" dirty="0" err="1" smtClean="0"/>
              <a:t>Time</a:t>
            </a:r>
            <a:r>
              <a:rPr lang="cs-CZ" sz="1600" dirty="0" smtClean="0"/>
              <a:t> </a:t>
            </a:r>
            <a:r>
              <a:rPr lang="cs-CZ" sz="1600" dirty="0" err="1" smtClean="0"/>
              <a:t>of</a:t>
            </a:r>
            <a:r>
              <a:rPr lang="cs-CZ" sz="1600" dirty="0" smtClean="0"/>
              <a:t> </a:t>
            </a:r>
            <a:r>
              <a:rPr lang="cs-CZ" sz="1600" dirty="0" err="1" smtClean="0"/>
              <a:t>Arrival</a:t>
            </a:r>
            <a:r>
              <a:rPr lang="cs-CZ" sz="1600" dirty="0" smtClean="0"/>
              <a:t> mode</a:t>
            </a:r>
            <a:r>
              <a:rPr lang="en-US" sz="1600" dirty="0" smtClean="0"/>
              <a:t> ~ TIME</a:t>
            </a:r>
            <a:endParaRPr lang="it-IT" sz="1600" dirty="0" smtClean="0"/>
          </a:p>
        </p:txBody>
      </p:sp>
      <p:sp>
        <p:nvSpPr>
          <p:cNvPr id="42" name="Rectangle 3"/>
          <p:cNvSpPr txBox="1">
            <a:spLocks/>
          </p:cNvSpPr>
          <p:nvPr/>
        </p:nvSpPr>
        <p:spPr>
          <a:xfrm>
            <a:off x="5061099" y="1481472"/>
            <a:ext cx="3317358" cy="3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600" dirty="0" err="1" smtClean="0"/>
              <a:t>Time</a:t>
            </a:r>
            <a:r>
              <a:rPr lang="cs-CZ" sz="1600" dirty="0" smtClean="0"/>
              <a:t> </a:t>
            </a:r>
            <a:r>
              <a:rPr lang="cs-CZ" sz="1600" dirty="0" err="1" smtClean="0"/>
              <a:t>over</a:t>
            </a:r>
            <a:r>
              <a:rPr lang="cs-CZ" sz="1600" dirty="0" smtClean="0"/>
              <a:t> </a:t>
            </a:r>
            <a:r>
              <a:rPr lang="cs-CZ" sz="1600" dirty="0" err="1" smtClean="0"/>
              <a:t>Threshold</a:t>
            </a:r>
            <a:r>
              <a:rPr lang="cs-CZ" sz="1600" dirty="0" smtClean="0"/>
              <a:t> mode </a:t>
            </a:r>
            <a:r>
              <a:rPr lang="en-US" sz="1600" dirty="0" smtClean="0"/>
              <a:t>~ ENERGY</a:t>
            </a:r>
            <a:endParaRPr lang="it-IT" sz="1600" dirty="0" smtClean="0"/>
          </a:p>
        </p:txBody>
      </p:sp>
    </p:spTree>
    <p:extLst>
      <p:ext uri="{BB962C8B-B14F-4D97-AF65-F5344CB8AC3E}">
        <p14:creationId xmlns:p14="http://schemas.microsoft.com/office/powerpoint/2010/main" val="383661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239" y="1414129"/>
            <a:ext cx="4048727" cy="223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551" y="3819115"/>
            <a:ext cx="4035673" cy="2864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922114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Coincidence information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 telescope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1331639" y="4274288"/>
            <a:ext cx="3974007" cy="2211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Possibility to combine different:</a:t>
            </a:r>
          </a:p>
          <a:p>
            <a:pPr lvl="1"/>
            <a:r>
              <a:rPr lang="en-US" sz="1600" dirty="0" smtClean="0"/>
              <a:t>Sensor materials</a:t>
            </a:r>
          </a:p>
          <a:p>
            <a:pPr lvl="1"/>
            <a:r>
              <a:rPr lang="en-US" sz="1600" dirty="0" smtClean="0"/>
              <a:t>Sensor </a:t>
            </a:r>
            <a:r>
              <a:rPr lang="en-US" sz="1600" dirty="0" err="1" smtClean="0"/>
              <a:t>thicknesess</a:t>
            </a:r>
            <a:endParaRPr lang="en-US" sz="1600" dirty="0" smtClean="0"/>
          </a:p>
          <a:p>
            <a:pPr lvl="1"/>
            <a:r>
              <a:rPr lang="en-US" sz="1600" dirty="0" smtClean="0"/>
              <a:t>Bias voltages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5354291" y="1385777"/>
            <a:ext cx="3527439" cy="2059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Several sensitive layers to measure angular dependence of the radiation field</a:t>
            </a:r>
          </a:p>
          <a:p>
            <a:r>
              <a:rPr lang="en-US" sz="2000" dirty="0" smtClean="0"/>
              <a:t>Converter/filter materials in between </a:t>
            </a:r>
            <a:r>
              <a:rPr lang="cs-CZ" sz="2000" dirty="0" err="1" smtClean="0"/>
              <a:t>for</a:t>
            </a:r>
            <a:r>
              <a:rPr lang="en-US" sz="2000" dirty="0" smtClean="0"/>
              <a:t> </a:t>
            </a:r>
            <a:r>
              <a:rPr lang="en-US" sz="2000" dirty="0" err="1" smtClean="0"/>
              <a:t>noncharged</a:t>
            </a:r>
            <a:r>
              <a:rPr lang="en-US" sz="2000" dirty="0" smtClean="0"/>
              <a:t> </a:t>
            </a:r>
            <a:r>
              <a:rPr lang="en-US" sz="2000" dirty="0" smtClean="0"/>
              <a:t>particles</a:t>
            </a:r>
            <a:r>
              <a:rPr lang="cs-CZ" sz="2000" dirty="0" smtClean="0"/>
              <a:t> </a:t>
            </a:r>
            <a:r>
              <a:rPr lang="cs-CZ" sz="2000" dirty="0" err="1" smtClean="0"/>
              <a:t>identification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1616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microdosimeter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(designed in collaboration with ST-Microelectronics)</a:t>
            </a:r>
            <a:b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0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7050" y="1169739"/>
            <a:ext cx="4843462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331640" y="1494929"/>
            <a:ext cx="27704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u="sng" dirty="0" smtClean="0">
                <a:latin typeface="Calibri" pitchFamily="34" charset="0"/>
              </a:rPr>
              <a:t>Segmented silicon telescope</a:t>
            </a:r>
            <a:r>
              <a:rPr lang="en-US" sz="1600" dirty="0" smtClean="0">
                <a:latin typeface="Calibri" pitchFamily="34" charset="0"/>
              </a:rPr>
              <a:t>: </a:t>
            </a:r>
          </a:p>
          <a:p>
            <a:r>
              <a:rPr lang="en-US" sz="1600" dirty="0" smtClean="0">
                <a:latin typeface="Calibri" pitchFamily="34" charset="0"/>
              </a:rPr>
              <a:t>a thin ∆E stage (1.9 </a:t>
            </a:r>
            <a:r>
              <a:rPr lang="en-US" sz="1600" dirty="0" err="1" smtClean="0">
                <a:latin typeface="Calibri" pitchFamily="34" charset="0"/>
              </a:rPr>
              <a:t>μm</a:t>
            </a:r>
            <a:r>
              <a:rPr lang="en-US" sz="1600" dirty="0" smtClean="0">
                <a:latin typeface="Calibri" pitchFamily="34" charset="0"/>
              </a:rPr>
              <a:t> thick) coupled to a residual energy stage E (500 </a:t>
            </a:r>
            <a:r>
              <a:rPr lang="en-US" sz="1600" dirty="0" err="1" smtClean="0">
                <a:latin typeface="Calibri" pitchFamily="34" charset="0"/>
              </a:rPr>
              <a:t>μm</a:t>
            </a:r>
            <a:r>
              <a:rPr lang="en-US" sz="1600" dirty="0" smtClean="0">
                <a:latin typeface="Calibri" pitchFamily="34" charset="0"/>
              </a:rPr>
              <a:t> thick) on the same silicon wafer.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403648" y="5805488"/>
            <a:ext cx="755144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Calibri" pitchFamily="34" charset="0"/>
              </a:rPr>
              <a:t>More than 7000 pixels are connected in parallel to give an effective detection area of the ∆E stage of about 0.5 mm</a:t>
            </a:r>
            <a:r>
              <a:rPr lang="en-GB" sz="1600" baseline="30000" dirty="0">
                <a:latin typeface="Calibri" pitchFamily="34" charset="0"/>
              </a:rPr>
              <a:t>2</a:t>
            </a:r>
            <a:r>
              <a:rPr lang="it-IT" sz="1600" dirty="0">
                <a:latin typeface="Calibri" pitchFamily="34" charset="0"/>
              </a:rPr>
              <a:t> 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371601" y="3068960"/>
            <a:ext cx="76648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u="sng" dirty="0">
                <a:latin typeface="Calibri" pitchFamily="34" charset="0"/>
              </a:rPr>
              <a:t>∆E stage</a:t>
            </a:r>
            <a:r>
              <a:rPr lang="en-GB" sz="1600" dirty="0">
                <a:latin typeface="Calibri" pitchFamily="34" charset="0"/>
              </a:rPr>
              <a:t> : matrix of cylindrical diodes (</a:t>
            </a:r>
            <a:r>
              <a:rPr lang="en-GB" sz="1600" dirty="0" smtClean="0">
                <a:latin typeface="Calibri" pitchFamily="34" charset="0"/>
              </a:rPr>
              <a:t>h</a:t>
            </a:r>
            <a:r>
              <a:rPr lang="cs-CZ" sz="1600" dirty="0" smtClean="0">
                <a:latin typeface="Calibri" pitchFamily="34" charset="0"/>
              </a:rPr>
              <a:t> </a:t>
            </a:r>
            <a:r>
              <a:rPr lang="en-GB" sz="1600" dirty="0" smtClean="0">
                <a:latin typeface="Calibri" pitchFamily="34" charset="0"/>
              </a:rPr>
              <a:t>= 2 </a:t>
            </a:r>
            <a:r>
              <a:rPr lang="en-GB" sz="1600" dirty="0">
                <a:latin typeface="Calibri" pitchFamily="34" charset="0"/>
              </a:rPr>
              <a:t>µm , </a:t>
            </a:r>
            <a:r>
              <a:rPr lang="en-GB" sz="1600" dirty="0" smtClean="0">
                <a:latin typeface="Calibri" pitchFamily="34" charset="0"/>
              </a:rPr>
              <a:t>d</a:t>
            </a:r>
            <a:r>
              <a:rPr lang="cs-CZ" sz="1600" dirty="0" smtClean="0">
                <a:latin typeface="Calibri" pitchFamily="34" charset="0"/>
              </a:rPr>
              <a:t> </a:t>
            </a:r>
            <a:r>
              <a:rPr lang="en-GB" sz="1600" dirty="0" smtClean="0">
                <a:latin typeface="Calibri" pitchFamily="34" charset="0"/>
              </a:rPr>
              <a:t>= </a:t>
            </a:r>
            <a:r>
              <a:rPr lang="en-GB" sz="1600" dirty="0">
                <a:latin typeface="Calibri" pitchFamily="34" charset="0"/>
              </a:rPr>
              <a:t>9 </a:t>
            </a:r>
            <a:r>
              <a:rPr lang="el-GR" sz="1600" dirty="0">
                <a:latin typeface="Calibri" pitchFamily="34" charset="0"/>
              </a:rPr>
              <a:t>μ</a:t>
            </a:r>
            <a:r>
              <a:rPr lang="it-IT" sz="1600" dirty="0">
                <a:latin typeface="Calibri" pitchFamily="34" charset="0"/>
              </a:rPr>
              <a:t>m</a:t>
            </a:r>
            <a:r>
              <a:rPr lang="en-GB" sz="1600" dirty="0">
                <a:latin typeface="Calibri" pitchFamily="34" charset="0"/>
              </a:rPr>
              <a:t>)</a:t>
            </a:r>
            <a:endParaRPr lang="it-IT" sz="1600" dirty="0">
              <a:latin typeface="Times New Roman" pitchFamily="18" charset="0"/>
            </a:endParaRPr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3"/>
          <a:srcRect l="-1923" b="-2420"/>
          <a:stretch>
            <a:fillRect/>
          </a:stretch>
        </p:blipFill>
        <p:spPr bwMode="auto">
          <a:xfrm>
            <a:off x="1331565" y="3530823"/>
            <a:ext cx="5400675" cy="2130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Picture 20" descr="Microdosimetri"/>
          <p:cNvPicPr>
            <a:picLocks noChangeAspect="1" noChangeArrowheads="1"/>
          </p:cNvPicPr>
          <p:nvPr/>
        </p:nvPicPr>
        <p:blipFill>
          <a:blip r:embed="rId4"/>
          <a:srcRect l="7396" t="8128" r="1447" b="18571"/>
          <a:stretch>
            <a:fillRect/>
          </a:stretch>
        </p:blipFill>
        <p:spPr bwMode="auto">
          <a:xfrm>
            <a:off x="6732339" y="3429000"/>
            <a:ext cx="2016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53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554" y="1464350"/>
            <a:ext cx="5879458" cy="48055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ATLAS-MPX - combined information from distributed network of Medipix detectors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670" y="1434128"/>
            <a:ext cx="7538484" cy="503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9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7560840" cy="4680520"/>
          </a:xfrm>
        </p:spPr>
        <p:txBody>
          <a:bodyPr>
            <a:noAutofit/>
          </a:bodyPr>
          <a:lstStyle/>
          <a:p>
            <a:r>
              <a:rPr lang="en-US" sz="2400" dirty="0" smtClean="0"/>
              <a:t>Upgrade of the current Timepix readout interface to radiation hard environments</a:t>
            </a:r>
          </a:p>
          <a:p>
            <a:r>
              <a:rPr lang="en-US" sz="2400" dirty="0" err="1" smtClean="0"/>
              <a:t>Dosimetric</a:t>
            </a:r>
            <a:r>
              <a:rPr lang="en-US" sz="2400" dirty="0" smtClean="0"/>
              <a:t> calibrations for highly ionizing particles and other radiation of interest</a:t>
            </a:r>
          </a:p>
          <a:p>
            <a:r>
              <a:rPr lang="en-US" sz="2400" dirty="0" smtClean="0"/>
              <a:t>Optimization of the coincidence information from the telescope</a:t>
            </a:r>
          </a:p>
          <a:p>
            <a:r>
              <a:rPr lang="en-US" sz="2400" dirty="0" smtClean="0"/>
              <a:t>Improvements in the pattern recognition system using the information from TOT, TOA and/or from neighboring detectors</a:t>
            </a:r>
          </a:p>
          <a:p>
            <a:r>
              <a:rPr lang="en-US" sz="2400" dirty="0" smtClean="0"/>
              <a:t>Software for combination of the results from several distributed external units (of the same or different type).</a:t>
            </a:r>
          </a:p>
        </p:txBody>
      </p:sp>
    </p:spTree>
    <p:extLst>
      <p:ext uri="{BB962C8B-B14F-4D97-AF65-F5344CB8AC3E}">
        <p14:creationId xmlns:p14="http://schemas.microsoft.com/office/powerpoint/2010/main" val="147723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Collaborations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CERN</a:t>
            </a:r>
          </a:p>
          <a:p>
            <a:r>
              <a:rPr lang="en-US" dirty="0" smtClean="0"/>
              <a:t>CTU</a:t>
            </a:r>
          </a:p>
          <a:p>
            <a:r>
              <a:rPr lang="en-US" dirty="0" smtClean="0"/>
              <a:t>POLIMI</a:t>
            </a:r>
          </a:p>
          <a:p>
            <a:r>
              <a:rPr lang="en-US" dirty="0" err="1" smtClean="0"/>
              <a:t>Jablotron</a:t>
            </a:r>
            <a:endParaRPr lang="en-US" dirty="0" smtClean="0"/>
          </a:p>
          <a:p>
            <a:r>
              <a:rPr lang="en-US" dirty="0" smtClean="0"/>
              <a:t>University of Houston</a:t>
            </a:r>
          </a:p>
          <a:p>
            <a:r>
              <a:rPr lang="en-US" dirty="0" smtClean="0"/>
              <a:t>University of Wollongong</a:t>
            </a:r>
          </a:p>
          <a:p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537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330</Words>
  <Application>Microsoft Office PowerPoint</Application>
  <PresentationFormat>Předvádění na obrazovce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Office Theme</vt:lpstr>
      <vt:lpstr>ARDENT Advanced Radiation Dosimetry European Network Training initiative</vt:lpstr>
      <vt:lpstr>Objectives</vt:lpstr>
      <vt:lpstr>Present status</vt:lpstr>
      <vt:lpstr>Energy and time information Timepix in tracking mode in response to 226Ra source</vt:lpstr>
      <vt:lpstr>Coincidence information Timepix telescope</vt:lpstr>
      <vt:lpstr>Silicon microdosimeter (designed in collaboration with ST-Microelectronics) </vt:lpstr>
      <vt:lpstr>ATLAS-MPX - combined information from distributed network of Medipix detectors</vt:lpstr>
      <vt:lpstr>Next steps</vt:lpstr>
      <vt:lpstr>Collaborations</vt:lpstr>
      <vt:lpstr>Backup slides</vt:lpstr>
      <vt:lpstr>Comparison of microdosimetric spectra measured by  the silicon device with those obtained with a reference cylindrical TEPC: 62 MeV clinical proton beam @ CATANA facility (LNS-INFN)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Highlights of ITN administration</dc:title>
  <dc:creator>hegarty</dc:creator>
  <cp:lastModifiedBy>Zdenek</cp:lastModifiedBy>
  <cp:revision>57</cp:revision>
  <dcterms:created xsi:type="dcterms:W3CDTF">2011-02-02T19:52:16Z</dcterms:created>
  <dcterms:modified xsi:type="dcterms:W3CDTF">2012-05-08T06:26:24Z</dcterms:modified>
</cp:coreProperties>
</file>