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1"/>
  </p:notesMasterIdLst>
  <p:sldIdLst>
    <p:sldId id="258" r:id="rId3"/>
    <p:sldId id="341" r:id="rId4"/>
    <p:sldId id="365" r:id="rId5"/>
    <p:sldId id="353" r:id="rId6"/>
    <p:sldId id="329" r:id="rId7"/>
    <p:sldId id="356" r:id="rId8"/>
    <p:sldId id="354" r:id="rId9"/>
    <p:sldId id="339" r:id="rId10"/>
    <p:sldId id="357" r:id="rId11"/>
    <p:sldId id="366" r:id="rId12"/>
    <p:sldId id="358" r:id="rId13"/>
    <p:sldId id="340" r:id="rId14"/>
    <p:sldId id="348" r:id="rId15"/>
    <p:sldId id="336" r:id="rId16"/>
    <p:sldId id="349" r:id="rId17"/>
    <p:sldId id="367" r:id="rId18"/>
    <p:sldId id="330" r:id="rId19"/>
    <p:sldId id="350" r:id="rId20"/>
    <p:sldId id="351" r:id="rId21"/>
    <p:sldId id="342" r:id="rId22"/>
    <p:sldId id="344" r:id="rId23"/>
    <p:sldId id="331" r:id="rId24"/>
    <p:sldId id="345" r:id="rId25"/>
    <p:sldId id="335" r:id="rId26"/>
    <p:sldId id="368" r:id="rId27"/>
    <p:sldId id="333" r:id="rId28"/>
    <p:sldId id="355" r:id="rId29"/>
    <p:sldId id="334" r:id="rId30"/>
    <p:sldId id="369" r:id="rId31"/>
    <p:sldId id="338" r:id="rId32"/>
    <p:sldId id="352" r:id="rId33"/>
    <p:sldId id="332" r:id="rId34"/>
    <p:sldId id="361" r:id="rId35"/>
    <p:sldId id="337" r:id="rId36"/>
    <p:sldId id="371" r:id="rId37"/>
    <p:sldId id="373" r:id="rId38"/>
    <p:sldId id="347" r:id="rId39"/>
    <p:sldId id="343" r:id="rId4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5DA7"/>
    <a:srgbClr val="FFC000"/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656" autoAdjust="0"/>
  </p:normalViewPr>
  <p:slideViewPr>
    <p:cSldViewPr>
      <p:cViewPr varScale="1">
        <p:scale>
          <a:sx n="104" d="100"/>
          <a:sy n="104" d="100"/>
        </p:scale>
        <p:origin x="-120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EF0A7-996F-4020-AE64-21153D310731}" type="datetimeFigureOut">
              <a:rPr lang="fr-FR" smtClean="0"/>
              <a:pPr/>
              <a:t>16/04/2012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D977F-A6B7-4082-BED0-072E1C8BEA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A37C79-C2AD-4112-9BCF-05D23A5A9AD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56" y="4343326"/>
            <a:ext cx="5485089" cy="4114651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 userDrawn="1"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249238" y="6283325"/>
            <a:ext cx="3349625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59547-635D-4B9A-9DB3-EC9E41213302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C95FC-A556-4EDC-A321-C091DABBAA59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>
            <a:lvl1pPr>
              <a:defRPr sz="3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88632"/>
          </a:xfrm>
        </p:spPr>
        <p:txBody>
          <a:bodyPr/>
          <a:lstStyle>
            <a:lvl1pPr>
              <a:defRPr sz="220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  <a:lvl2pPr>
              <a:buFont typeface="Wingdings" pitchFamily="2" charset="2"/>
              <a:buChar char="Ø"/>
              <a:defRPr sz="19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2pPr>
            <a:lvl3pPr>
              <a:buFont typeface="Courier New" pitchFamily="49" charset="0"/>
              <a:buChar char="o"/>
              <a:defRPr sz="16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3pPr>
            <a:lvl4pPr>
              <a:defRPr sz="13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4pPr>
            <a:lvl5pPr>
              <a:buFont typeface="Wingdings" pitchFamily="2" charset="2"/>
              <a:buChar char="§"/>
              <a:defRPr sz="1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15816" y="6597352"/>
            <a:ext cx="3816424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8384" y="6597352"/>
            <a:ext cx="1115616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8316-5561-42FD-8EB4-6082D8B2B5FA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A497F-42BE-4562-B7EC-C39878D3769B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D0401-F3D7-4EA7-B6BE-BB4011160809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FEB90-AA07-4BC8-9879-B1C919375A78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EBCE3-D9D8-4810-AA2F-9D2722E155E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B9F3B-BF78-486D-B653-A2455EE591C6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EE891-41D4-4E36-8961-3ED2E163A410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3E29D-F7DD-4DFF-AD9A-4726E5478AFA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726019" name="Rectangle 3"/>
          <p:cNvSpPr>
            <a:spLocks noChangeArrowheads="1"/>
          </p:cNvSpPr>
          <p:nvPr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726020" name="Rectangle 4"/>
          <p:cNvSpPr>
            <a:spLocks noChangeArrowheads="1"/>
          </p:cNvSpPr>
          <p:nvPr userDrawn="1"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72602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FF3FD7-E531-4969-999F-C25F1A302605}" type="slidenum">
              <a:rPr lang="fr-FR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213360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27784" y="6597352"/>
            <a:ext cx="468052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8384" y="6597352"/>
            <a:ext cx="11156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8.png"/><Relationship Id="rId7" Type="http://schemas.openxmlformats.org/officeDocument/2006/relationships/image" Target="../media/image101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jpeg"/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Relationship Id="rId9" Type="http://schemas.openxmlformats.org/officeDocument/2006/relationships/image" Target="../media/image1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31.png"/><Relationship Id="rId7" Type="http://schemas.openxmlformats.org/officeDocument/2006/relationships/image" Target="../media/image135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png"/><Relationship Id="rId3" Type="http://schemas.openxmlformats.org/officeDocument/2006/relationships/image" Target="../media/image138.png"/><Relationship Id="rId7" Type="http://schemas.openxmlformats.org/officeDocument/2006/relationships/image" Target="../media/image142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1.png"/><Relationship Id="rId5" Type="http://schemas.openxmlformats.org/officeDocument/2006/relationships/image" Target="../media/image140.png"/><Relationship Id="rId4" Type="http://schemas.openxmlformats.org/officeDocument/2006/relationships/image" Target="../media/image139.png"/><Relationship Id="rId9" Type="http://schemas.openxmlformats.org/officeDocument/2006/relationships/image" Target="../media/image14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04664"/>
            <a:ext cx="7092280" cy="3454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475656" y="5733256"/>
            <a:ext cx="5976664" cy="830997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CERN PH – LHC Seminar 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16</a:t>
            </a:r>
            <a:r>
              <a:rPr lang="en-US" sz="2400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April 2012</a:t>
            </a: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051720" y="4653136"/>
            <a:ext cx="4896544" cy="50405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</a:rPr>
              <a:t>Roberto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</a:rPr>
              <a:t>Chierici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</a:rPr>
              <a:t> (CNRS+CERN)</a:t>
            </a:r>
            <a:endParaRPr kumimoji="0" lang="fr-FR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365104"/>
            <a:ext cx="827584" cy="827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4293096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683568" y="2852936"/>
            <a:ext cx="8080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 pitchFamily="18" charset="0"/>
              </a:rPr>
              <a:t>Recent results on top physics in CMS</a:t>
            </a:r>
            <a:endParaRPr lang="fr-F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-9187"/>
            <a:ext cx="6444209" cy="68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10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052736"/>
            <a:ext cx="8892480" cy="764704"/>
          </a:xfrm>
        </p:spPr>
        <p:txBody>
          <a:bodyPr>
            <a:noAutofit/>
          </a:bodyPr>
          <a:lstStyle/>
          <a:p>
            <a:r>
              <a:rPr lang="en-US" sz="4000" dirty="0" smtClean="0"/>
              <a:t>Top pair (differential) cross sections</a:t>
            </a:r>
            <a:endParaRPr lang="fr-F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455650"/>
            <a:ext cx="3456384" cy="2343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474984"/>
            <a:ext cx="2483768" cy="238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Cross section: </a:t>
            </a:r>
            <a:r>
              <a:rPr lang="en-US" sz="3200" dirty="0" err="1" smtClean="0"/>
              <a:t>hadronic</a:t>
            </a:r>
            <a:r>
              <a:rPr lang="en-US" sz="3200" dirty="0" smtClean="0"/>
              <a:t> channels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2016224"/>
          </a:xfrm>
        </p:spPr>
        <p:txBody>
          <a:bodyPr>
            <a:noAutofit/>
          </a:bodyPr>
          <a:lstStyle/>
          <a:p>
            <a:r>
              <a:rPr lang="en-US" sz="2000" dirty="0" err="1" smtClean="0">
                <a:latin typeface="Constantia"/>
              </a:rPr>
              <a:t>ℓ+jets</a:t>
            </a:r>
            <a:r>
              <a:rPr lang="en-US" sz="2000" dirty="0" smtClean="0">
                <a:latin typeface="Constantia"/>
              </a:rPr>
              <a:t> final states represent a good compromise between statistics and purity</a:t>
            </a:r>
          </a:p>
          <a:p>
            <a:pPr lvl="1"/>
            <a:r>
              <a:rPr lang="en-US" sz="1700" dirty="0" smtClean="0"/>
              <a:t>3D binned maximum likelihood fit: u</a:t>
            </a:r>
            <a:r>
              <a:rPr lang="en-US" sz="1500" dirty="0" smtClean="0"/>
              <a:t>se secondary vertex mass, </a:t>
            </a:r>
            <a:r>
              <a:rPr lang="en-US" sz="1500" dirty="0" err="1" smtClean="0"/>
              <a:t>Njets</a:t>
            </a:r>
            <a:r>
              <a:rPr lang="en-US" sz="1500" dirty="0" smtClean="0"/>
              <a:t>, </a:t>
            </a:r>
            <a:r>
              <a:rPr lang="en-US" sz="1500" dirty="0" err="1" smtClean="0"/>
              <a:t>Nbtag</a:t>
            </a:r>
            <a:endParaRPr lang="en-US" sz="1500" dirty="0" smtClean="0"/>
          </a:p>
          <a:p>
            <a:pPr lvl="2"/>
            <a:r>
              <a:rPr lang="en-US" sz="1400" dirty="0" smtClean="0"/>
              <a:t>W+HF normalization included in fit</a:t>
            </a:r>
          </a:p>
          <a:p>
            <a:pPr lvl="2"/>
            <a:r>
              <a:rPr lang="en-US" sz="1400" dirty="0" smtClean="0"/>
              <a:t>Systematic errors  are treated as nuisance parameters  </a:t>
            </a:r>
            <a:r>
              <a:rPr lang="fr-FR" sz="1700" dirty="0" smtClean="0"/>
              <a:t>(radiation </a:t>
            </a:r>
            <a:r>
              <a:rPr lang="fr-FR" sz="1700" dirty="0" err="1" smtClean="0"/>
              <a:t>parameters</a:t>
            </a:r>
            <a:r>
              <a:rPr lang="fr-FR" sz="1700" dirty="0" smtClean="0"/>
              <a:t>, JES, b-tag </a:t>
            </a:r>
            <a:r>
              <a:rPr lang="fr-FR" sz="1700" dirty="0" err="1" smtClean="0"/>
              <a:t>eff</a:t>
            </a:r>
            <a:r>
              <a:rPr lang="fr-FR" sz="1700" dirty="0" smtClean="0"/>
              <a:t>,…)</a:t>
            </a:r>
            <a:endParaRPr lang="en-US" sz="17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11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r="10191"/>
          <a:stretch>
            <a:fillRect/>
          </a:stretch>
        </p:blipFill>
        <p:spPr bwMode="auto">
          <a:xfrm>
            <a:off x="467543" y="2420888"/>
            <a:ext cx="3168353" cy="239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636912"/>
            <a:ext cx="611560" cy="182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7956376" y="5733256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TOP-11-007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131840" y="2708920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TOP-11-003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2132856"/>
            <a:ext cx="4534669" cy="3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6453336"/>
            <a:ext cx="4531886" cy="26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Espace réservé du contenu 6"/>
          <p:cNvSpPr txBox="1">
            <a:spLocks/>
          </p:cNvSpPr>
          <p:nvPr/>
        </p:nvSpPr>
        <p:spPr>
          <a:xfrm>
            <a:off x="0" y="5273824"/>
            <a:ext cx="9144000" cy="1179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+mn-cs"/>
              </a:rPr>
              <a:t>Fully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+mn-cs"/>
              </a:rPr>
              <a:t>hadronic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+mn-cs"/>
              </a:rPr>
              <a:t> channel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+mn-cs"/>
              </a:rPr>
              <a:t> fully dominated by QCD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In situ determination of the QCD component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Template fit to m</a:t>
            </a:r>
            <a:r>
              <a:rPr kumimoji="0" lang="en-US" sz="17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t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to extract the cross-section</a:t>
            </a:r>
            <a:r>
              <a:rPr kumimoji="0" lang="en-US" sz="1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95068" y="2636912"/>
            <a:ext cx="244893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971600" y="2132856"/>
            <a:ext cx="4536504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1115616" y="6453336"/>
            <a:ext cx="4680520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14168"/>
            <a:ext cx="3275856" cy="314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Cross section: </a:t>
            </a:r>
            <a:r>
              <a:rPr lang="en-US" sz="3200" dirty="0" err="1" smtClean="0"/>
              <a:t>leptonic</a:t>
            </a:r>
            <a:r>
              <a:rPr lang="en-US" sz="3200" dirty="0" smtClean="0"/>
              <a:t> channels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908720"/>
            <a:ext cx="6156176" cy="2664296"/>
          </a:xfrm>
        </p:spPr>
        <p:txBody>
          <a:bodyPr>
            <a:noAutofit/>
          </a:bodyPr>
          <a:lstStyle/>
          <a:p>
            <a:r>
              <a:rPr lang="en-US" sz="2000" dirty="0" smtClean="0"/>
              <a:t>Di-lepton (e, </a:t>
            </a:r>
            <a:r>
              <a:rPr lang="el-GR" sz="2000" dirty="0" smtClean="0">
                <a:latin typeface="Times New Roman"/>
                <a:cs typeface="Times New Roman"/>
              </a:rPr>
              <a:t>μ</a:t>
            </a:r>
            <a:r>
              <a:rPr lang="en-US" sz="2000" dirty="0" smtClean="0"/>
              <a:t>) are particularly background free</a:t>
            </a:r>
            <a:endParaRPr lang="en-US" sz="1400" dirty="0" smtClean="0"/>
          </a:p>
          <a:p>
            <a:pPr lvl="1"/>
            <a:r>
              <a:rPr lang="en-US" sz="1800" dirty="0" smtClean="0"/>
              <a:t>Counting experiment performed in three categories of number of jets and number of b-tags </a:t>
            </a:r>
          </a:p>
          <a:p>
            <a:pPr lvl="2"/>
            <a:r>
              <a:rPr lang="en-US" sz="1500" dirty="0" smtClean="0"/>
              <a:t>(2j,&gt;=0 </a:t>
            </a:r>
            <a:r>
              <a:rPr lang="en-US" sz="1500" dirty="0" err="1" smtClean="0"/>
              <a:t>btags</a:t>
            </a:r>
            <a:r>
              <a:rPr lang="en-US" sz="1500" dirty="0" smtClean="0"/>
              <a:t>; 2j,&gt;=1btags; 1j, &gt;=2 </a:t>
            </a:r>
            <a:r>
              <a:rPr lang="en-US" sz="1500" dirty="0" err="1" smtClean="0"/>
              <a:t>btags</a:t>
            </a:r>
            <a:r>
              <a:rPr lang="en-US" sz="1500" dirty="0" smtClean="0"/>
              <a:t>)</a:t>
            </a:r>
          </a:p>
          <a:p>
            <a:pPr lvl="1"/>
            <a:r>
              <a:rPr lang="en-US" sz="1800" dirty="0" smtClean="0"/>
              <a:t>DY background completely data-driven</a:t>
            </a:r>
          </a:p>
          <a:p>
            <a:pPr lvl="1"/>
            <a:r>
              <a:rPr lang="en-US" sz="1800" dirty="0" smtClean="0"/>
              <a:t>Cross section extraction driven by the very clean e+</a:t>
            </a:r>
            <a:r>
              <a:rPr lang="el-GR" sz="1800" dirty="0" smtClean="0">
                <a:latin typeface="Times New Roman"/>
                <a:cs typeface="Times New Roman"/>
              </a:rPr>
              <a:t>μ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  <a:r>
              <a:rPr lang="en-US" sz="1800" dirty="0" smtClean="0">
                <a:cs typeface="Times New Roman"/>
              </a:rPr>
              <a:t>channel</a:t>
            </a:r>
            <a:endParaRPr lang="en-US" sz="18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12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 b="-1721"/>
          <a:stretch>
            <a:fillRect/>
          </a:stretch>
        </p:blipFill>
        <p:spPr bwMode="auto">
          <a:xfrm>
            <a:off x="6156176" y="692696"/>
            <a:ext cx="298782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7956376" y="2564904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TOP-11-005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6645" y="3246656"/>
            <a:ext cx="4817443" cy="28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6165304"/>
            <a:ext cx="4684766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4293096"/>
            <a:ext cx="1669814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95536" y="3212976"/>
            <a:ext cx="5040560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3851920" y="6165304"/>
            <a:ext cx="4896544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107504" y="6021288"/>
            <a:ext cx="1374094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arXiv:1203.6810</a:t>
            </a:r>
          </a:p>
        </p:txBody>
      </p:sp>
      <p:sp>
        <p:nvSpPr>
          <p:cNvPr id="17" name="Espace réservé du contenu 6"/>
          <p:cNvSpPr txBox="1">
            <a:spLocks/>
          </p:cNvSpPr>
          <p:nvPr/>
        </p:nvSpPr>
        <p:spPr>
          <a:xfrm>
            <a:off x="3419872" y="4437112"/>
            <a:ext cx="5444480" cy="2168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Di-lepton with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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Tau-fake leptons determined from data by using QCD events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First top pair cross section measurement at the LHC involving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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Cross section combination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024336" y="764704"/>
            <a:ext cx="6119664" cy="1296144"/>
          </a:xfrm>
        </p:spPr>
        <p:txBody>
          <a:bodyPr>
            <a:noAutofit/>
          </a:bodyPr>
          <a:lstStyle/>
          <a:p>
            <a:r>
              <a:rPr lang="en-US" sz="2000" dirty="0" smtClean="0"/>
              <a:t>All top pair final states are (being) investigated</a:t>
            </a:r>
          </a:p>
          <a:p>
            <a:pPr lvl="1"/>
            <a:r>
              <a:rPr lang="en-US" sz="1800" dirty="0" smtClean="0">
                <a:latin typeface="Constantia"/>
              </a:rPr>
              <a:t>ℓ(</a:t>
            </a:r>
            <a:r>
              <a:rPr lang="en-US" sz="1800" dirty="0" smtClean="0"/>
              <a:t>e,</a:t>
            </a:r>
            <a:r>
              <a:rPr lang="el-GR" sz="1800" dirty="0" smtClean="0">
                <a:latin typeface="Times New Roman"/>
                <a:cs typeface="Times New Roman"/>
              </a:rPr>
              <a:t>μ</a:t>
            </a:r>
            <a:r>
              <a:rPr lang="en-US" sz="1800" dirty="0" smtClean="0">
                <a:latin typeface="Times New Roman"/>
                <a:cs typeface="Times New Roman"/>
              </a:rPr>
              <a:t>)</a:t>
            </a:r>
            <a:r>
              <a:rPr lang="en-US" sz="1800" dirty="0" smtClean="0">
                <a:cs typeface="Times New Roman"/>
              </a:rPr>
              <a:t>+jets, </a:t>
            </a:r>
            <a:r>
              <a:rPr lang="en-US" sz="1800" dirty="0" err="1" smtClean="0">
                <a:latin typeface="Constantia"/>
                <a:cs typeface="Times New Roman"/>
              </a:rPr>
              <a:t>ℓℓ</a:t>
            </a:r>
            <a:r>
              <a:rPr lang="en-US" sz="1800" dirty="0" smtClean="0">
                <a:latin typeface="Constantia"/>
                <a:cs typeface="Times New Roman"/>
              </a:rPr>
              <a:t>(all but </a:t>
            </a:r>
            <a:r>
              <a:rPr lang="en-US" sz="1800" dirty="0" smtClean="0">
                <a:latin typeface="Constantia"/>
                <a:cs typeface="Times New Roman"/>
                <a:sym typeface="Symbol"/>
              </a:rPr>
              <a:t>)+</a:t>
            </a:r>
            <a:r>
              <a:rPr lang="en-US" sz="1800" dirty="0" smtClean="0">
                <a:cs typeface="Times New Roman"/>
              </a:rPr>
              <a:t>jets and fully </a:t>
            </a:r>
            <a:r>
              <a:rPr lang="en-US" sz="1800" dirty="0" err="1" smtClean="0">
                <a:cs typeface="Times New Roman"/>
              </a:rPr>
              <a:t>hadronic</a:t>
            </a:r>
            <a:r>
              <a:rPr lang="en-US" sz="1800" dirty="0" smtClean="0">
                <a:cs typeface="Times New Roman"/>
              </a:rPr>
              <a:t> final states in the combination. </a:t>
            </a:r>
          </a:p>
          <a:p>
            <a:pPr lvl="1"/>
            <a:r>
              <a:rPr lang="en-US" sz="1800" dirty="0" smtClean="0">
                <a:cs typeface="Times New Roman"/>
                <a:sym typeface="Symbol"/>
              </a:rPr>
              <a:t>+jets i</a:t>
            </a:r>
            <a:r>
              <a:rPr lang="en-US" sz="1800" dirty="0" smtClean="0">
                <a:cs typeface="Times New Roman"/>
              </a:rPr>
              <a:t>n the works… 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13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5442" y="2337117"/>
            <a:ext cx="3535030" cy="452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7884368" y="2348880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TOP-11-024</a:t>
            </a:r>
          </a:p>
        </p:txBody>
      </p:sp>
      <p:sp>
        <p:nvSpPr>
          <p:cNvPr id="9" name="Espace réservé du contenu 6"/>
          <p:cNvSpPr txBox="1">
            <a:spLocks/>
          </p:cNvSpPr>
          <p:nvPr/>
        </p:nvSpPr>
        <p:spPr>
          <a:xfrm>
            <a:off x="0" y="3573016"/>
            <a:ext cx="5148064" cy="2880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The combination is performed via a likelihood formulation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Counting experiment are expressed as individual bins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Experimental uncertainty close to 8%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Challenging approximate NNLO computations !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Even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more stringent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in perspective with more precise estimation of the luminosity </a:t>
            </a:r>
          </a:p>
          <a:p>
            <a:pPr marL="1200150" lvl="2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600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Error on luminosity down to 2.2%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	</a:t>
            </a:r>
          </a:p>
        </p:txBody>
      </p:sp>
      <p:pic>
        <p:nvPicPr>
          <p:cNvPr id="11" name="Picture 3" descr="top-gly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2736304" cy="2690282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4154"/>
          <a:stretch>
            <a:fillRect/>
          </a:stretch>
        </p:blipFill>
        <p:spPr bwMode="auto">
          <a:xfrm>
            <a:off x="3059832" y="3985528"/>
            <a:ext cx="3123661" cy="2872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/>
          <a:srcRect b="4143"/>
          <a:stretch>
            <a:fillRect/>
          </a:stretch>
        </p:blipFill>
        <p:spPr bwMode="auto">
          <a:xfrm>
            <a:off x="0" y="3977680"/>
            <a:ext cx="313184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6848" y="908720"/>
            <a:ext cx="307715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 pair differential cross sections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692696"/>
            <a:ext cx="6444208" cy="5544616"/>
          </a:xfrm>
        </p:spPr>
        <p:txBody>
          <a:bodyPr>
            <a:noAutofit/>
          </a:bodyPr>
          <a:lstStyle/>
          <a:p>
            <a:r>
              <a:rPr lang="en-US" sz="1800" dirty="0" smtClean="0"/>
              <a:t>First measurement of normalized differential cross-sections in top pair production at 7TeV</a:t>
            </a:r>
          </a:p>
          <a:p>
            <a:pPr lvl="1"/>
            <a:r>
              <a:rPr lang="en-US" sz="1500" dirty="0" smtClean="0"/>
              <a:t>Important test of </a:t>
            </a:r>
            <a:r>
              <a:rPr lang="en-US" sz="1500" dirty="0" err="1" smtClean="0"/>
              <a:t>pQCD</a:t>
            </a:r>
            <a:endParaRPr lang="en-US" sz="1500" dirty="0" smtClean="0"/>
          </a:p>
          <a:p>
            <a:pPr lvl="1"/>
            <a:r>
              <a:rPr lang="en-US" sz="1500" dirty="0" smtClean="0"/>
              <a:t>Sensitive to new physics </a:t>
            </a:r>
            <a:endParaRPr lang="en-US" sz="1200" dirty="0" smtClean="0"/>
          </a:p>
          <a:p>
            <a:pPr lvl="1"/>
            <a:r>
              <a:rPr lang="en-US" sz="1500" dirty="0" smtClean="0"/>
              <a:t>Event selections similar to the total cross section analyses</a:t>
            </a:r>
          </a:p>
          <a:p>
            <a:endParaRPr lang="en-US" sz="1100" dirty="0" smtClean="0"/>
          </a:p>
          <a:p>
            <a:r>
              <a:rPr lang="en-US" sz="1800" dirty="0" smtClean="0"/>
              <a:t>Full kinematics reconstructed via kinematic fit (</a:t>
            </a:r>
            <a:r>
              <a:rPr lang="en-US" sz="1800" dirty="0" err="1" smtClean="0">
                <a:latin typeface="Constantia"/>
              </a:rPr>
              <a:t>ℓ</a:t>
            </a:r>
            <a:r>
              <a:rPr lang="en-US" sz="1800" dirty="0" err="1" smtClean="0"/>
              <a:t>+jets</a:t>
            </a:r>
            <a:r>
              <a:rPr lang="en-US" sz="1800" dirty="0" smtClean="0"/>
              <a:t>) or a probabilistic reconstruction of neutrinos (</a:t>
            </a:r>
            <a:r>
              <a:rPr lang="en-US" sz="1800" dirty="0" err="1" smtClean="0"/>
              <a:t>di</a:t>
            </a:r>
            <a:r>
              <a:rPr lang="en-US" sz="1800" dirty="0" smtClean="0"/>
              <a:t>-leptons)</a:t>
            </a:r>
          </a:p>
          <a:p>
            <a:endParaRPr lang="en-US" sz="1100" dirty="0" smtClean="0"/>
          </a:p>
          <a:p>
            <a:r>
              <a:rPr lang="en-US" sz="1800" dirty="0" smtClean="0"/>
              <a:t>Unfolding to </a:t>
            </a:r>
            <a:r>
              <a:rPr lang="en-US" sz="1800" dirty="0" err="1" smtClean="0"/>
              <a:t>parton</a:t>
            </a:r>
            <a:r>
              <a:rPr lang="en-US" sz="1800" dirty="0" smtClean="0"/>
              <a:t> level</a:t>
            </a:r>
          </a:p>
          <a:p>
            <a:pPr lvl="1"/>
            <a:r>
              <a:rPr lang="en-US" sz="1500" dirty="0" smtClean="0"/>
              <a:t>Via bin-by-bin correction or full unfolding (SVD)</a:t>
            </a:r>
          </a:p>
          <a:p>
            <a:pPr lvl="1"/>
            <a:r>
              <a:rPr lang="en-US" sz="1500" dirty="0" smtClean="0"/>
              <a:t>Look at variables involving leptons, tops, top pairs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1607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14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156176" y="3573016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TOP-11-013</a:t>
            </a: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 cstate="print"/>
          <a:srcRect b="4194"/>
          <a:stretch>
            <a:fillRect/>
          </a:stretch>
        </p:blipFill>
        <p:spPr bwMode="auto">
          <a:xfrm>
            <a:off x="6084167" y="4014389"/>
            <a:ext cx="3059833" cy="284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3779912" y="4156928"/>
            <a:ext cx="1461297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m(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-lepton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55576" y="4372952"/>
            <a:ext cx="101874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y(t),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l+jets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804248" y="2636912"/>
            <a:ext cx="1174232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16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ℓ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ℓ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+jets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452320" y="4877008"/>
            <a:ext cx="1496115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16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ℓ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di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-lepton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1124744"/>
            <a:ext cx="226825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48680"/>
            <a:ext cx="2745319" cy="263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 pair differential cross sections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764704"/>
            <a:ext cx="6516216" cy="5544616"/>
          </a:xfrm>
        </p:spPr>
        <p:txBody>
          <a:bodyPr>
            <a:noAutofit/>
          </a:bodyPr>
          <a:lstStyle/>
          <a:p>
            <a:r>
              <a:rPr lang="en-US" sz="1800" dirty="0" smtClean="0"/>
              <a:t>Binning optimized for purity (migration in bin </a:t>
            </a:r>
            <a:r>
              <a:rPr lang="en-US" sz="1800" dirty="0" err="1" smtClean="0"/>
              <a:t>i</a:t>
            </a:r>
            <a:r>
              <a:rPr lang="en-US" sz="1800" dirty="0" smtClean="0"/>
              <a:t>) and stability (migration out of bin </a:t>
            </a:r>
            <a:r>
              <a:rPr lang="en-US" sz="1800" dirty="0" err="1" smtClean="0"/>
              <a:t>i</a:t>
            </a:r>
            <a:r>
              <a:rPr lang="en-US" sz="1800" dirty="0" smtClean="0"/>
              <a:t>)</a:t>
            </a:r>
          </a:p>
          <a:p>
            <a:endParaRPr lang="en-US" sz="1200" dirty="0" smtClean="0"/>
          </a:p>
          <a:p>
            <a:r>
              <a:rPr lang="en-US" sz="1800" dirty="0" smtClean="0"/>
              <a:t>Top quark distributions essential for e.g. studies on radiation</a:t>
            </a:r>
          </a:p>
          <a:p>
            <a:endParaRPr lang="en-US" sz="1200" dirty="0" smtClean="0"/>
          </a:p>
          <a:p>
            <a:r>
              <a:rPr lang="en-US" sz="1800" dirty="0" smtClean="0"/>
              <a:t>Systematic errors (only shape uncertainties important)</a:t>
            </a:r>
          </a:p>
          <a:p>
            <a:pPr lvl="1"/>
            <a:r>
              <a:rPr lang="en-US" sz="1600" dirty="0" smtClean="0"/>
              <a:t>Most important are background knowledge, radiation and </a:t>
            </a:r>
            <a:r>
              <a:rPr lang="en-US" sz="1600" dirty="0" err="1" smtClean="0"/>
              <a:t>hadronisation</a:t>
            </a:r>
            <a:r>
              <a:rPr lang="en-US" sz="1600" dirty="0" smtClean="0"/>
              <a:t> uncertainties</a:t>
            </a:r>
          </a:p>
          <a:p>
            <a:pPr lvl="1"/>
            <a:endParaRPr lang="en-US" sz="1200" dirty="0" smtClean="0"/>
          </a:p>
          <a:p>
            <a:r>
              <a:rPr lang="en-US" sz="1800" dirty="0" smtClean="0"/>
              <a:t>Excellent agreement with predictions </a:t>
            </a:r>
          </a:p>
          <a:p>
            <a:pPr lvl="1"/>
            <a:r>
              <a:rPr lang="en-US" sz="1600" dirty="0" smtClean="0"/>
              <a:t>Compare with both ME-PS matched and NLO codes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15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861049"/>
            <a:ext cx="3123662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3" y="3091344"/>
            <a:ext cx="2843808" cy="275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865366"/>
            <a:ext cx="3085133" cy="2992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7020272" y="2276872"/>
            <a:ext cx="115179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16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ℓ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+jets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770735" y="4797152"/>
            <a:ext cx="1473673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16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di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-lepton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355976" y="5229200"/>
            <a:ext cx="1542795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16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tt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di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-lepton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99592" y="5949280"/>
            <a:ext cx="1220719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16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ℓ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+jets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228184" y="5949280"/>
            <a:ext cx="2880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Horizontal bin center correction for showing the data</a:t>
            </a:r>
          </a:p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Lafferty, Wyatt, NIM A 355 541-547</a:t>
            </a:r>
            <a:endParaRPr lang="fr-F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flipH="1">
            <a:off x="5148064" y="616530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15" idx="0"/>
          </p:cNvCxnSpPr>
          <p:nvPr/>
        </p:nvCxnSpPr>
        <p:spPr>
          <a:xfrm flipV="1">
            <a:off x="7668344" y="5373216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868144" y="5085184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6936" t="6097" r="6368" b="6338"/>
          <a:stretch>
            <a:fillRect/>
          </a:stretch>
        </p:blipFill>
        <p:spPr bwMode="auto">
          <a:xfrm>
            <a:off x="-1" y="0"/>
            <a:ext cx="561396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16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4932040" y="4797152"/>
            <a:ext cx="4032448" cy="764704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195DA7"/>
                </a:solidFill>
              </a:rPr>
              <a:t>op properties</a:t>
            </a:r>
            <a:endParaRPr lang="fr-FR" sz="4800" dirty="0">
              <a:solidFill>
                <a:srgbClr val="195DA7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3608" y="116632"/>
            <a:ext cx="403244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1434" y="4392488"/>
            <a:ext cx="2522566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3720" y="1874401"/>
            <a:ext cx="2520280" cy="241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 mass in </a:t>
            </a:r>
            <a:r>
              <a:rPr lang="en-US" sz="3200" dirty="0" err="1" smtClean="0">
                <a:latin typeface="Constantia"/>
              </a:rPr>
              <a:t>ℓ+jets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1512168"/>
          </a:xfrm>
        </p:spPr>
        <p:txBody>
          <a:bodyPr>
            <a:noAutofit/>
          </a:bodyPr>
          <a:lstStyle/>
          <a:p>
            <a:r>
              <a:rPr lang="en-US" sz="2000" dirty="0" smtClean="0"/>
              <a:t>Top mass reconstructed via kinematic fits using the event kinematics</a:t>
            </a:r>
          </a:p>
          <a:p>
            <a:pPr lvl="1"/>
            <a:r>
              <a:rPr lang="en-US" sz="1800" dirty="0" smtClean="0"/>
              <a:t>Likelihood method considering all jets permutations and b-tagging information</a:t>
            </a:r>
          </a:p>
          <a:p>
            <a:pPr lvl="1"/>
            <a:r>
              <a:rPr lang="en-US" sz="1800" dirty="0" smtClean="0"/>
              <a:t>Need of PDFs per permutation as a function of m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and JES. Calibration on MC.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17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80112" y="3861048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TOP-11-015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234" y="3232743"/>
            <a:ext cx="4471822" cy="62830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08" y="3933056"/>
            <a:ext cx="3851920" cy="271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4221088"/>
            <a:ext cx="2774032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1844824"/>
            <a:ext cx="555984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7884368" y="5157192"/>
            <a:ext cx="1107676" cy="523220"/>
          </a:xfrm>
          <a:prstGeom prst="rect">
            <a:avLst/>
          </a:prstGeom>
          <a:solidFill>
            <a:srgbClr val="FFC000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fit and </a:t>
            </a:r>
          </a:p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</a:t>
            </a:r>
            <a:r>
              <a:rPr lang="en-US" sz="14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cut </a:t>
            </a:r>
            <a:endParaRPr lang="fr-F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Espace réservé du contenu 6"/>
          <p:cNvSpPr txBox="1">
            <a:spLocks/>
          </p:cNvSpPr>
          <p:nvPr/>
        </p:nvSpPr>
        <p:spPr>
          <a:xfrm>
            <a:off x="0" y="2420888"/>
            <a:ext cx="637220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Measurement dominated by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systematic uncertainties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JES –also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fit in situ–</a:t>
            </a:r>
            <a:r>
              <a:rPr lang="en-US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and (conservative) theory errors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2339752" y="6581001"/>
            <a:ext cx="1517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 error not included</a:t>
            </a:r>
            <a:endParaRPr lang="fr-FR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2" cstate="print"/>
          <a:srcRect l="23257" t="9563" r="23258"/>
          <a:stretch>
            <a:fillRect/>
          </a:stretch>
        </p:blipFill>
        <p:spPr bwMode="auto">
          <a:xfrm>
            <a:off x="5940152" y="3645024"/>
            <a:ext cx="3131840" cy="309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 mass in </a:t>
            </a:r>
            <a:r>
              <a:rPr lang="en-US" sz="3200" dirty="0" err="1" smtClean="0"/>
              <a:t>di</a:t>
            </a:r>
            <a:r>
              <a:rPr lang="en-US" sz="3200" dirty="0" smtClean="0"/>
              <a:t>-leptons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Autofit/>
          </a:bodyPr>
          <a:lstStyle/>
          <a:p>
            <a:r>
              <a:rPr lang="en-US" sz="1800" dirty="0" smtClean="0"/>
              <a:t>Selection similar to the cross section measurement, plus additional MET cut for </a:t>
            </a:r>
            <a:r>
              <a:rPr lang="en-US" sz="1800" dirty="0" err="1" smtClean="0"/>
              <a:t>ee</a:t>
            </a:r>
            <a:r>
              <a:rPr lang="en-US" sz="1800" dirty="0" smtClean="0"/>
              <a:t>, </a:t>
            </a:r>
            <a:r>
              <a:rPr lang="el-GR" sz="1800" dirty="0" smtClean="0">
                <a:latin typeface="Times New Roman"/>
                <a:cs typeface="Times New Roman"/>
              </a:rPr>
              <a:t>μμ</a:t>
            </a:r>
            <a:r>
              <a:rPr lang="en-US" sz="1800" dirty="0" smtClean="0">
                <a:latin typeface="Times New Roman"/>
                <a:cs typeface="Times New Roman"/>
              </a:rPr>
              <a:t>.</a:t>
            </a:r>
            <a:endParaRPr lang="en-US" sz="1800" dirty="0" smtClean="0"/>
          </a:p>
          <a:p>
            <a:pPr lvl="1"/>
            <a:r>
              <a:rPr lang="en-US" sz="1500" dirty="0" smtClean="0"/>
              <a:t>DY shapes taken from data in the low MET region</a:t>
            </a:r>
          </a:p>
          <a:p>
            <a:pPr lvl="1"/>
            <a:endParaRPr lang="en-US" sz="1100" dirty="0" smtClean="0"/>
          </a:p>
          <a:p>
            <a:r>
              <a:rPr lang="en-US" sz="1800" dirty="0" smtClean="0"/>
              <a:t>Reconstruct the event kinematics by using the </a:t>
            </a:r>
            <a:r>
              <a:rPr lang="en-US" sz="1800" dirty="0" err="1" smtClean="0"/>
              <a:t>KINb</a:t>
            </a:r>
            <a:r>
              <a:rPr lang="en-US" sz="1800" dirty="0" smtClean="0"/>
              <a:t> method</a:t>
            </a:r>
          </a:p>
          <a:p>
            <a:pPr lvl="1"/>
            <a:r>
              <a:rPr lang="en-US" sz="1600" dirty="0" smtClean="0"/>
              <a:t>Numerically solve the equations for kinematics. Count number of solutions compatible within resolution with the event kinematics. The most likely value for m is the estimator for m</a:t>
            </a:r>
            <a:r>
              <a:rPr lang="en-US" sz="1600" baseline="-25000" dirty="0" smtClean="0"/>
              <a:t>t</a:t>
            </a:r>
          </a:p>
          <a:p>
            <a:pPr lvl="1"/>
            <a:r>
              <a:rPr lang="en-US" sz="1600" dirty="0" smtClean="0"/>
              <a:t>Maximum likelihood fit of the resulting distribution for </a:t>
            </a:r>
            <a:r>
              <a:rPr lang="en-US" sz="1600" dirty="0" err="1" smtClean="0"/>
              <a:t>ee</a:t>
            </a:r>
            <a:r>
              <a:rPr lang="en-US" sz="1600" dirty="0" smtClean="0"/>
              <a:t>, </a:t>
            </a:r>
            <a:r>
              <a:rPr lang="el-GR" sz="1600" dirty="0" smtClean="0">
                <a:latin typeface="Times New Roman"/>
                <a:cs typeface="Times New Roman"/>
              </a:rPr>
              <a:t>μμ</a:t>
            </a:r>
            <a:r>
              <a:rPr lang="en-US" sz="1600" dirty="0" smtClean="0">
                <a:latin typeface="Times New Roman"/>
                <a:cs typeface="Times New Roman"/>
              </a:rPr>
              <a:t>, e</a:t>
            </a:r>
            <a:r>
              <a:rPr lang="el-GR" sz="1600" dirty="0" smtClean="0">
                <a:latin typeface="Times New Roman"/>
                <a:cs typeface="Times New Roman"/>
              </a:rPr>
              <a:t>μ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smtClean="0"/>
              <a:t>1 and 2 b-tags in the event</a:t>
            </a:r>
          </a:p>
          <a:p>
            <a:pPr lvl="1"/>
            <a:r>
              <a:rPr lang="en-US" sz="1600" dirty="0" smtClean="0"/>
              <a:t>Method linear in m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 and unbiased after calibration</a:t>
            </a:r>
          </a:p>
          <a:p>
            <a:pPr lvl="1"/>
            <a:endParaRPr lang="en-US" sz="1200" dirty="0" smtClean="0"/>
          </a:p>
          <a:p>
            <a:r>
              <a:rPr lang="fr-FR" sz="1800" dirty="0" err="1" smtClean="0"/>
              <a:t>Measurement</a:t>
            </a:r>
            <a:r>
              <a:rPr lang="fr-FR" sz="1800" dirty="0" smtClean="0"/>
              <a:t> </a:t>
            </a:r>
            <a:r>
              <a:rPr lang="fr-FR" sz="1800" dirty="0" err="1" smtClean="0"/>
              <a:t>dominated</a:t>
            </a:r>
            <a:r>
              <a:rPr lang="fr-FR" sz="1800" dirty="0" smtClean="0"/>
              <a:t> by JES </a:t>
            </a:r>
            <a:r>
              <a:rPr lang="fr-FR" sz="1800" dirty="0" err="1" smtClean="0"/>
              <a:t>uncertainty</a:t>
            </a:r>
            <a:endParaRPr lang="fr-FR" sz="1800" dirty="0" smtClean="0"/>
          </a:p>
          <a:p>
            <a:pPr lvl="1"/>
            <a:r>
              <a:rPr lang="en-US" sz="1600" dirty="0" smtClean="0"/>
              <a:t>Most precise to date in the </a:t>
            </a:r>
            <a:r>
              <a:rPr lang="en-US" sz="1600" dirty="0" err="1" smtClean="0"/>
              <a:t>dilepton</a:t>
            </a:r>
            <a:r>
              <a:rPr lang="en-US" sz="1600" dirty="0" smtClean="0"/>
              <a:t> channel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18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3" cstate="print"/>
          <a:srcRect l="52394" t="52250" r="4407"/>
          <a:stretch>
            <a:fillRect/>
          </a:stretch>
        </p:blipFill>
        <p:spPr bwMode="auto">
          <a:xfrm>
            <a:off x="0" y="4011795"/>
            <a:ext cx="2627784" cy="2846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861048"/>
            <a:ext cx="3123661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403648" y="4293096"/>
            <a:ext cx="1008112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076056" y="5301208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TOP-11-016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284984"/>
            <a:ext cx="3804071" cy="2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5076056" y="3212976"/>
            <a:ext cx="3923928" cy="36004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6948264" y="6581001"/>
            <a:ext cx="1517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 error not included</a:t>
            </a:r>
            <a:endParaRPr lang="fr-FR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348880"/>
            <a:ext cx="3563888" cy="431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 mass combination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544616"/>
          </a:xfrm>
        </p:spPr>
        <p:txBody>
          <a:bodyPr>
            <a:noAutofit/>
          </a:bodyPr>
          <a:lstStyle/>
          <a:p>
            <a:r>
              <a:rPr lang="en-US" sz="2000" dirty="0" smtClean="0"/>
              <a:t>In both </a:t>
            </a:r>
            <a:r>
              <a:rPr lang="en-US" sz="2000" dirty="0" err="1" smtClean="0"/>
              <a:t>di</a:t>
            </a:r>
            <a:r>
              <a:rPr lang="en-US" sz="2000" dirty="0" smtClean="0"/>
              <a:t>-lepton and </a:t>
            </a:r>
            <a:r>
              <a:rPr lang="en-US" sz="2000" dirty="0" err="1" smtClean="0">
                <a:latin typeface="Constantia"/>
              </a:rPr>
              <a:t>ℓ+jets</a:t>
            </a:r>
            <a:r>
              <a:rPr lang="en-US" sz="2000" dirty="0" smtClean="0">
                <a:latin typeface="Constantia"/>
              </a:rPr>
              <a:t> channel, the CMS </a:t>
            </a:r>
            <a:r>
              <a:rPr lang="en-US" sz="2000" dirty="0" err="1" smtClean="0">
                <a:latin typeface="Constantia"/>
              </a:rPr>
              <a:t>m</a:t>
            </a:r>
            <a:r>
              <a:rPr lang="en-US" sz="2000" baseline="-25000" dirty="0" err="1" smtClean="0">
                <a:latin typeface="Constantia"/>
              </a:rPr>
              <a:t>t</a:t>
            </a:r>
            <a:r>
              <a:rPr lang="en-US" sz="2000" dirty="0" smtClean="0">
                <a:latin typeface="Constantia"/>
              </a:rPr>
              <a:t> measurements are competitive with the corresponding ones at the </a:t>
            </a:r>
            <a:r>
              <a:rPr lang="en-US" sz="2000" dirty="0" err="1" smtClean="0">
                <a:latin typeface="Constantia"/>
              </a:rPr>
              <a:t>Tevatron</a:t>
            </a:r>
            <a:r>
              <a:rPr lang="en-US" sz="2000" dirty="0" smtClean="0">
                <a:latin typeface="Constantia"/>
              </a:rPr>
              <a:t> </a:t>
            </a:r>
          </a:p>
          <a:p>
            <a:endParaRPr lang="en-US" sz="1200" dirty="0" smtClean="0"/>
          </a:p>
          <a:p>
            <a:r>
              <a:rPr lang="en-US" sz="2000" dirty="0" smtClean="0"/>
              <a:t>Use BLUE for the CMS combination, with detailed categorization of systematic errors according to their correlations</a:t>
            </a:r>
            <a:endParaRPr lang="en-US" sz="1400" dirty="0" smtClean="0"/>
          </a:p>
          <a:p>
            <a:pPr lvl="1"/>
            <a:r>
              <a:rPr lang="en-US" sz="1800" dirty="0" smtClean="0"/>
              <a:t>Combination dominated by the </a:t>
            </a:r>
            <a:r>
              <a:rPr lang="en-US" sz="1800" dirty="0" err="1" smtClean="0">
                <a:latin typeface="Constantia"/>
              </a:rPr>
              <a:t>ℓ+jets</a:t>
            </a:r>
            <a:r>
              <a:rPr lang="en-US" sz="1800" dirty="0" smtClean="0">
                <a:latin typeface="Constantia"/>
              </a:rPr>
              <a:t> channel</a:t>
            </a:r>
          </a:p>
          <a:p>
            <a:pPr lvl="1"/>
            <a:r>
              <a:rPr lang="en-US" sz="1800" dirty="0" smtClean="0">
                <a:latin typeface="Constantia"/>
              </a:rPr>
              <a:t>Results very robust against changes in correlation </a:t>
            </a:r>
          </a:p>
          <a:p>
            <a:pPr lvl="1">
              <a:buNone/>
            </a:pPr>
            <a:r>
              <a:rPr lang="en-US" sz="1800" dirty="0" smtClean="0">
                <a:latin typeface="Constantia"/>
              </a:rPr>
              <a:t>values/categories</a:t>
            </a:r>
          </a:p>
          <a:p>
            <a:pPr lvl="1"/>
            <a:endParaRPr lang="en-US" sz="1800" dirty="0" smtClean="0">
              <a:latin typeface="Constantia"/>
            </a:endParaRPr>
          </a:p>
          <a:p>
            <a:pPr lvl="1"/>
            <a:endParaRPr lang="en-US" sz="1800" dirty="0" smtClean="0">
              <a:latin typeface="Constantia"/>
            </a:endParaRPr>
          </a:p>
          <a:p>
            <a:r>
              <a:rPr lang="en-US" sz="2100" dirty="0" smtClean="0">
                <a:latin typeface="Constantia"/>
              </a:rPr>
              <a:t>Towards LHC and world combination</a:t>
            </a:r>
          </a:p>
          <a:p>
            <a:pPr lvl="1"/>
            <a:r>
              <a:rPr lang="en-US" sz="1800" dirty="0" smtClean="0">
                <a:latin typeface="Constantia"/>
              </a:rPr>
              <a:t>Work ongoing in </a:t>
            </a:r>
          </a:p>
          <a:p>
            <a:pPr lvl="1">
              <a:buNone/>
            </a:pPr>
            <a:r>
              <a:rPr lang="en-US" sz="1800" dirty="0" smtClean="0">
                <a:latin typeface="Constantia"/>
              </a:rPr>
              <a:t>the TOPLHCWG </a:t>
            </a:r>
          </a:p>
          <a:p>
            <a:pPr lvl="1"/>
            <a:r>
              <a:rPr lang="en-US" sz="1800" dirty="0" smtClean="0">
                <a:latin typeface="Constantia"/>
              </a:rPr>
              <a:t>In contact with the</a:t>
            </a:r>
          </a:p>
          <a:p>
            <a:pPr lvl="1">
              <a:buNone/>
            </a:pPr>
            <a:r>
              <a:rPr lang="en-US" sz="1800" dirty="0" smtClean="0">
                <a:latin typeface="Constantia"/>
              </a:rPr>
              <a:t>TEVEWWG</a:t>
            </a:r>
            <a:endParaRPr lang="en-US" sz="18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19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660232" y="2204864"/>
            <a:ext cx="1045222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TOP-11-018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365104"/>
            <a:ext cx="2520280" cy="2438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56992"/>
            <a:ext cx="4896544" cy="35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23528" y="3356992"/>
            <a:ext cx="5040560" cy="36004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Contents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5085184"/>
            <a:ext cx="9144000" cy="1512168"/>
          </a:xfrm>
        </p:spPr>
        <p:txBody>
          <a:bodyPr>
            <a:noAutofit/>
          </a:bodyPr>
          <a:lstStyle/>
          <a:p>
            <a:r>
              <a:rPr lang="en-US" sz="2000" dirty="0" smtClean="0"/>
              <a:t>While the overview aims to be complete, more emphasis will be put on recent/new results</a:t>
            </a:r>
            <a:endParaRPr lang="fr-FR" sz="2000" dirty="0" smtClean="0"/>
          </a:p>
          <a:p>
            <a:r>
              <a:rPr lang="en-US" sz="2000" dirty="0" smtClean="0"/>
              <a:t>All CMS public results available from:</a:t>
            </a:r>
          </a:p>
          <a:p>
            <a:pPr lvl="1"/>
            <a:r>
              <a:rPr lang="en-US" sz="1700" dirty="0" smtClean="0"/>
              <a:t>https://twiki.cern.ch/twiki/bin/view/CMSPublic/PhysicsResults</a:t>
            </a:r>
            <a:endParaRPr lang="fr-FR" sz="2000" dirty="0" smtClean="0"/>
          </a:p>
          <a:p>
            <a:endParaRPr lang="en-US" sz="20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5" name="Espace réservé du contenu 6"/>
          <p:cNvSpPr txBox="1">
            <a:spLocks/>
          </p:cNvSpPr>
          <p:nvPr/>
        </p:nvSpPr>
        <p:spPr>
          <a:xfrm>
            <a:off x="611560" y="1124744"/>
            <a:ext cx="4292352" cy="30879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Introduction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Production cross section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Differential cross section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Top intrinsic properties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Mass, spin, couplings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Single top production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Top as a window to new physics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Selected topics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9303" t="5357" r="8517" b="10714"/>
          <a:stretch>
            <a:fillRect/>
          </a:stretch>
        </p:blipFill>
        <p:spPr bwMode="auto">
          <a:xfrm>
            <a:off x="5436096" y="764704"/>
            <a:ext cx="3168352" cy="2809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 r="19283"/>
          <a:stretch>
            <a:fillRect/>
          </a:stretch>
        </p:blipFill>
        <p:spPr bwMode="auto">
          <a:xfrm>
            <a:off x="7092280" y="3645024"/>
            <a:ext cx="1872208" cy="127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645024"/>
            <a:ext cx="2010915" cy="134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avec flèche 11"/>
          <p:cNvCxnSpPr>
            <a:stCxn id="2052" idx="0"/>
          </p:cNvCxnSpPr>
          <p:nvPr/>
        </p:nvCxnSpPr>
        <p:spPr>
          <a:xfrm flipH="1" flipV="1">
            <a:off x="5940152" y="3284984"/>
            <a:ext cx="6935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8" idx="0"/>
          </p:cNvCxnSpPr>
          <p:nvPr/>
        </p:nvCxnSpPr>
        <p:spPr>
          <a:xfrm flipH="1" flipV="1">
            <a:off x="7236296" y="2852936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190183"/>
            <a:ext cx="3419872" cy="26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b="7015"/>
          <a:stretch>
            <a:fillRect/>
          </a:stretch>
        </p:blipFill>
        <p:spPr bwMode="auto">
          <a:xfrm>
            <a:off x="5580112" y="1816868"/>
            <a:ext cx="3384376" cy="2548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Top-</a:t>
            </a:r>
            <a:r>
              <a:rPr lang="en-US" sz="3200" dirty="0" err="1" smtClean="0"/>
              <a:t>antitop</a:t>
            </a:r>
            <a:r>
              <a:rPr lang="en-US" sz="3200" dirty="0" smtClean="0"/>
              <a:t> mass difference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Autofit/>
          </a:bodyPr>
          <a:lstStyle/>
          <a:p>
            <a:r>
              <a:rPr lang="en-US" sz="2000" dirty="0" smtClean="0"/>
              <a:t>Test CPT invariance in the top sector</a:t>
            </a:r>
            <a:endParaRPr lang="en-US" sz="1400" dirty="0" smtClean="0"/>
          </a:p>
          <a:p>
            <a:pPr lvl="1"/>
            <a:r>
              <a:rPr lang="en-US" sz="1800" dirty="0" smtClean="0"/>
              <a:t>Reconstruction of the </a:t>
            </a:r>
            <a:r>
              <a:rPr lang="en-US" sz="1800" dirty="0" err="1" smtClean="0"/>
              <a:t>hadronic</a:t>
            </a:r>
            <a:r>
              <a:rPr lang="en-US" sz="1800" dirty="0" smtClean="0"/>
              <a:t> side: compare </a:t>
            </a:r>
            <a:r>
              <a:rPr lang="en-US" sz="1800" dirty="0" smtClean="0">
                <a:latin typeface="Constantia"/>
              </a:rPr>
              <a:t>ℓ</a:t>
            </a:r>
            <a:r>
              <a:rPr lang="en-US" sz="1800" baseline="30000" dirty="0" smtClean="0">
                <a:cs typeface="Times New Roman"/>
              </a:rPr>
              <a:t>+</a:t>
            </a:r>
            <a:r>
              <a:rPr lang="en-US" sz="1800" dirty="0" smtClean="0">
                <a:cs typeface="Times New Roman"/>
              </a:rPr>
              <a:t>+jets and </a:t>
            </a:r>
            <a:r>
              <a:rPr lang="en-US" sz="1800" dirty="0" smtClean="0">
                <a:latin typeface="Constantia"/>
                <a:cs typeface="Times New Roman"/>
              </a:rPr>
              <a:t>ℓ</a:t>
            </a:r>
            <a:r>
              <a:rPr lang="en-US" sz="1800" baseline="30000" dirty="0" smtClean="0">
                <a:cs typeface="Times New Roman"/>
              </a:rPr>
              <a:t>-</a:t>
            </a:r>
            <a:r>
              <a:rPr lang="en-US" sz="1800" dirty="0" smtClean="0">
                <a:cs typeface="Times New Roman"/>
              </a:rPr>
              <a:t>+jets events</a:t>
            </a:r>
            <a:endParaRPr lang="en-US" sz="1800" dirty="0" smtClean="0"/>
          </a:p>
          <a:p>
            <a:pPr lvl="1"/>
            <a:r>
              <a:rPr lang="en-US" sz="1800" dirty="0" smtClean="0"/>
              <a:t>Use kinematic fit, and an e</a:t>
            </a:r>
            <a:r>
              <a:rPr lang="fr-FR" sz="1800" dirty="0" smtClean="0"/>
              <a:t>vent-per-</a:t>
            </a:r>
            <a:r>
              <a:rPr lang="fr-FR" sz="1800" dirty="0" err="1" smtClean="0"/>
              <a:t>event</a:t>
            </a:r>
            <a:r>
              <a:rPr lang="fr-FR" sz="1800" dirty="0" smtClean="0"/>
              <a:t> l</a:t>
            </a:r>
            <a:r>
              <a:rPr lang="en-US" sz="1800" dirty="0" err="1" smtClean="0"/>
              <a:t>ikelihood</a:t>
            </a:r>
            <a:r>
              <a:rPr lang="en-US" sz="1800" dirty="0" smtClean="0"/>
              <a:t> for </a:t>
            </a:r>
            <a:r>
              <a:rPr lang="en-US" sz="1800" dirty="0" smtClean="0">
                <a:latin typeface="Constantia"/>
              </a:rPr>
              <a:t>ℓ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and </a:t>
            </a:r>
            <a:r>
              <a:rPr lang="en-US" sz="1800" dirty="0" smtClean="0">
                <a:latin typeface="Constantia"/>
              </a:rPr>
              <a:t>ℓ</a:t>
            </a:r>
            <a:r>
              <a:rPr lang="en-US" sz="1800" baseline="30000" dirty="0" smtClean="0"/>
              <a:t>+</a:t>
            </a:r>
            <a:r>
              <a:rPr lang="en-US" sz="1800" dirty="0" smtClean="0"/>
              <a:t> separately</a:t>
            </a:r>
          </a:p>
          <a:p>
            <a:pPr lvl="2"/>
            <a:r>
              <a:rPr lang="en-US" dirty="0" smtClean="0"/>
              <a:t>Same method of the top mass extraction</a:t>
            </a:r>
          </a:p>
          <a:p>
            <a:pPr lvl="1"/>
            <a:endParaRPr lang="en-US" sz="1200" dirty="0" smtClean="0"/>
          </a:p>
          <a:p>
            <a:r>
              <a:rPr lang="en-US" sz="2000" dirty="0" smtClean="0"/>
              <a:t>Most systematic effects cancel out</a:t>
            </a:r>
          </a:p>
          <a:p>
            <a:pPr lvl="1"/>
            <a:r>
              <a:rPr lang="fr-FR" sz="1800" dirty="0" err="1" smtClean="0"/>
              <a:t>Measurement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statistically</a:t>
            </a:r>
            <a:r>
              <a:rPr lang="fr-FR" sz="1800" dirty="0" smtClean="0"/>
              <a:t> </a:t>
            </a:r>
            <a:r>
              <a:rPr lang="fr-FR" sz="1800" dirty="0" err="1" smtClean="0"/>
              <a:t>limited</a:t>
            </a:r>
            <a:endParaRPr lang="fr-FR" sz="1800" dirty="0" smtClean="0"/>
          </a:p>
          <a:p>
            <a:pPr lvl="1"/>
            <a:r>
              <a:rPr lang="fr-FR" sz="1800" dirty="0" err="1" smtClean="0"/>
              <a:t>World's</a:t>
            </a:r>
            <a:r>
              <a:rPr lang="fr-FR" sz="1800" dirty="0" smtClean="0"/>
              <a:t> best </a:t>
            </a:r>
            <a:r>
              <a:rPr lang="fr-FR" sz="1800" dirty="0" err="1" smtClean="0"/>
              <a:t>so</a:t>
            </a:r>
            <a:r>
              <a:rPr lang="fr-FR" sz="1800" dirty="0" smtClean="0"/>
              <a:t> far, and</a:t>
            </a:r>
            <a:r>
              <a:rPr lang="en-US" sz="1800" dirty="0" smtClean="0"/>
              <a:t> consistent with the SM</a:t>
            </a:r>
          </a:p>
          <a:p>
            <a:pPr lvl="1"/>
            <a:r>
              <a:rPr lang="en-US" sz="1800" dirty="0" smtClean="0"/>
              <a:t>Consistency also between e and </a:t>
            </a:r>
            <a:r>
              <a:rPr lang="el-GR" sz="1800" dirty="0" smtClean="0">
                <a:latin typeface="Times New Roman"/>
                <a:cs typeface="Times New Roman"/>
              </a:rPr>
              <a:t>μ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  <a:r>
              <a:rPr lang="en-US" sz="1800" dirty="0" smtClean="0"/>
              <a:t>channel</a:t>
            </a:r>
          </a:p>
          <a:p>
            <a:pPr lvl="1">
              <a:buNone/>
            </a:pPr>
            <a:endParaRPr lang="en-US" sz="18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20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56805"/>
            <a:ext cx="4320480" cy="2701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7596336" y="2996952"/>
            <a:ext cx="1374094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arXiv:1204.2807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705597"/>
            <a:ext cx="4524375" cy="3714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844824"/>
            <a:ext cx="381642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 mass from cross section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1152128"/>
          </a:xfrm>
        </p:spPr>
        <p:txBody>
          <a:bodyPr>
            <a:noAutofit/>
          </a:bodyPr>
          <a:lstStyle/>
          <a:p>
            <a:r>
              <a:rPr lang="en-US" sz="2000" dirty="0" smtClean="0"/>
              <a:t>Use the dependence of </a:t>
            </a:r>
            <a:r>
              <a:rPr lang="en-US" sz="2000" dirty="0" smtClean="0">
                <a:sym typeface="Symbol"/>
              </a:rPr>
              <a:t></a:t>
            </a:r>
            <a:r>
              <a:rPr lang="en-US" sz="2000" baseline="-25000" dirty="0" smtClean="0">
                <a:sym typeface="Symbol"/>
              </a:rPr>
              <a:t>tt</a:t>
            </a:r>
            <a:r>
              <a:rPr lang="en-US" sz="2000" dirty="0" smtClean="0">
                <a:sym typeface="Symbol"/>
              </a:rPr>
              <a:t> on m</a:t>
            </a:r>
            <a:r>
              <a:rPr lang="en-US" sz="2000" baseline="-25000" dirty="0" smtClean="0">
                <a:sym typeface="Symbol"/>
              </a:rPr>
              <a:t>t</a:t>
            </a:r>
            <a:r>
              <a:rPr lang="en-US" sz="2000" dirty="0" smtClean="0">
                <a:sym typeface="Symbol"/>
              </a:rPr>
              <a:t> to infer the latter from the </a:t>
            </a:r>
            <a:r>
              <a:rPr lang="en-US" sz="2000" baseline="-25000" dirty="0" smtClean="0">
                <a:sym typeface="Symbol"/>
              </a:rPr>
              <a:t>tt</a:t>
            </a:r>
            <a:r>
              <a:rPr lang="en-US" sz="2000" dirty="0" smtClean="0">
                <a:sym typeface="Symbol"/>
              </a:rPr>
              <a:t> measurement</a:t>
            </a:r>
            <a:endParaRPr lang="en-US" sz="1400" dirty="0" smtClean="0"/>
          </a:p>
          <a:p>
            <a:pPr lvl="1"/>
            <a:r>
              <a:rPr lang="en-US" sz="1800" dirty="0" smtClean="0"/>
              <a:t>Need full dependence of the acceptance of the analysis on m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. </a:t>
            </a:r>
          </a:p>
          <a:p>
            <a:pPr lvl="1"/>
            <a:r>
              <a:rPr lang="en-US" sz="1800" dirty="0" smtClean="0"/>
              <a:t>First extraction realized for the measurement in the </a:t>
            </a:r>
            <a:r>
              <a:rPr lang="en-US" sz="1800" dirty="0" err="1" smtClean="0"/>
              <a:t>di</a:t>
            </a:r>
            <a:r>
              <a:rPr lang="en-US" sz="1800" dirty="0" smtClean="0"/>
              <a:t>-lepton channel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21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563" y="5589240"/>
            <a:ext cx="586159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7164288" y="3429000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TOP-11-008</a:t>
            </a:r>
          </a:p>
        </p:txBody>
      </p:sp>
      <p:sp>
        <p:nvSpPr>
          <p:cNvPr id="9" name="Espace réservé du contenu 6"/>
          <p:cNvSpPr txBox="1">
            <a:spLocks/>
          </p:cNvSpPr>
          <p:nvPr/>
        </p:nvSpPr>
        <p:spPr>
          <a:xfrm>
            <a:off x="0" y="2060848"/>
            <a:ext cx="5436096" cy="38884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Theory errors include scales,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PDFs,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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m</a:t>
            </a:r>
            <a:r>
              <a:rPr kumimoji="0" lang="en-US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Z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2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sym typeface="Symbol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Extract both pole mass and MS mass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Pole mass directly related to what measured in direct reconstruction (~1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GeV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uncertainty)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Moderate dependence on the used PDFs 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1-2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GeV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: the used value of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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 is crucial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sym typeface="Symbol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Extracted top mass not competitive with the direct determination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  <a:sym typeface="Symbol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sym typeface="Symbol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3419872" y="2708920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6052" y="4400925"/>
            <a:ext cx="3277948" cy="245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W </a:t>
            </a:r>
            <a:r>
              <a:rPr lang="en-US" sz="3200" dirty="0" err="1" smtClean="0"/>
              <a:t>helicity</a:t>
            </a:r>
            <a:r>
              <a:rPr lang="en-US" sz="3200" dirty="0" smtClean="0"/>
              <a:t> and top couplings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544616"/>
          </a:xfrm>
        </p:spPr>
        <p:txBody>
          <a:bodyPr>
            <a:noAutofit/>
          </a:bodyPr>
          <a:lstStyle/>
          <a:p>
            <a:r>
              <a:rPr lang="en-US" sz="1800" dirty="0" smtClean="0"/>
              <a:t>Measure θ*</a:t>
            </a:r>
            <a:r>
              <a:rPr lang="en-US" sz="1800" baseline="-25000" dirty="0" smtClean="0">
                <a:latin typeface="Constantia"/>
              </a:rPr>
              <a:t>ℓ</a:t>
            </a:r>
            <a:r>
              <a:rPr lang="en-US" sz="1800" dirty="0" smtClean="0"/>
              <a:t>, the angle between the lepton and the b direction (in the W rest frame)</a:t>
            </a:r>
          </a:p>
          <a:p>
            <a:pPr lvl="1"/>
            <a:r>
              <a:rPr lang="en-US" sz="1600" dirty="0" smtClean="0"/>
              <a:t>d</a:t>
            </a:r>
            <a:r>
              <a:rPr lang="en-US" sz="1600" dirty="0" smtClean="0">
                <a:sym typeface="Symbol"/>
              </a:rPr>
              <a:t></a:t>
            </a:r>
            <a:r>
              <a:rPr lang="en-US" sz="1600" dirty="0" smtClean="0"/>
              <a:t>/</a:t>
            </a:r>
            <a:r>
              <a:rPr lang="en-US" sz="1600" dirty="0" err="1" smtClean="0"/>
              <a:t>dcos</a:t>
            </a:r>
            <a:r>
              <a:rPr lang="en-US" sz="1600" dirty="0" smtClean="0">
                <a:sym typeface="Symbol"/>
              </a:rPr>
              <a:t>*</a:t>
            </a:r>
            <a:r>
              <a:rPr lang="en-US" sz="1600" baseline="-25000" dirty="0" smtClean="0">
                <a:latin typeface="Constantia"/>
                <a:sym typeface="Symbol"/>
              </a:rPr>
              <a:t>ℓ</a:t>
            </a:r>
            <a:r>
              <a:rPr lang="en-US" sz="1600" dirty="0" smtClean="0"/>
              <a:t> reflects 3 possible polarizations of the W. Sensitive to anomalous </a:t>
            </a:r>
            <a:r>
              <a:rPr lang="en-US" sz="1600" dirty="0" err="1" smtClean="0"/>
              <a:t>tWb</a:t>
            </a:r>
            <a:r>
              <a:rPr lang="en-US" sz="1600" dirty="0" smtClean="0"/>
              <a:t> couplings</a:t>
            </a:r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r>
              <a:rPr lang="en-US" sz="1800" dirty="0" smtClean="0"/>
              <a:t>The polarization fractions can be extracted by a fit to data</a:t>
            </a:r>
            <a:endParaRPr lang="en-US" sz="1500" dirty="0" smtClean="0"/>
          </a:p>
          <a:p>
            <a:pPr lvl="1"/>
            <a:r>
              <a:rPr lang="en-US" sz="1600" dirty="0" smtClean="0"/>
              <a:t>Fit performed with and without the assumption of F</a:t>
            </a:r>
            <a:r>
              <a:rPr lang="en-US" sz="1600" baseline="-25000" dirty="0" smtClean="0"/>
              <a:t>R</a:t>
            </a:r>
            <a:r>
              <a:rPr lang="en-US" sz="1600" dirty="0" smtClean="0"/>
              <a:t>=0</a:t>
            </a:r>
          </a:p>
          <a:p>
            <a:pPr lvl="1"/>
            <a:r>
              <a:rPr lang="en-US" sz="1600" dirty="0" smtClean="0"/>
              <a:t>Main systematic errors represented by JES and theory uncertainties/</a:t>
            </a:r>
            <a:r>
              <a:rPr lang="en-US" sz="1600" dirty="0" err="1" smtClean="0"/>
              <a:t>W+jets</a:t>
            </a:r>
            <a:r>
              <a:rPr lang="en-US" sz="1600" dirty="0" smtClean="0"/>
              <a:t> </a:t>
            </a:r>
            <a:r>
              <a:rPr lang="en-US" sz="1600" dirty="0" err="1" smtClean="0"/>
              <a:t>normalisation</a:t>
            </a:r>
            <a:r>
              <a:rPr lang="en-US" sz="1600" dirty="0" smtClean="0"/>
              <a:t> </a:t>
            </a:r>
          </a:p>
          <a:p>
            <a:endParaRPr lang="en-US" sz="1200" dirty="0" smtClean="0"/>
          </a:p>
          <a:p>
            <a:r>
              <a:rPr lang="en-US" sz="1800" dirty="0" err="1" smtClean="0"/>
              <a:t>Helicity</a:t>
            </a:r>
            <a:r>
              <a:rPr lang="en-US" sz="1800" dirty="0" smtClean="0"/>
              <a:t> fractions can be translated to constrain anomalous couplings and NP operators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22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05064"/>
            <a:ext cx="3803915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 l="59783" r="3019"/>
          <a:stretch>
            <a:fillRect/>
          </a:stretch>
        </p:blipFill>
        <p:spPr bwMode="auto">
          <a:xfrm>
            <a:off x="6876256" y="1628800"/>
            <a:ext cx="1680187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5497985"/>
            <a:ext cx="2880320" cy="451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5949280"/>
            <a:ext cx="2880320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484784"/>
            <a:ext cx="5516907" cy="64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846" y="4077072"/>
            <a:ext cx="517865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llipse 12"/>
          <p:cNvSpPr/>
          <p:nvPr/>
        </p:nvSpPr>
        <p:spPr>
          <a:xfrm>
            <a:off x="6084168" y="4077072"/>
            <a:ext cx="288032" cy="36004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8172400" y="4077072"/>
            <a:ext cx="288032" cy="36004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7524328" y="4077072"/>
            <a:ext cx="288032" cy="36004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/>
          <p:cNvCxnSpPr>
            <a:stCxn id="13" idx="0"/>
          </p:cNvCxnSpPr>
          <p:nvPr/>
        </p:nvCxnSpPr>
        <p:spPr>
          <a:xfrm flipV="1">
            <a:off x="6228184" y="4005064"/>
            <a:ext cx="432048" cy="7200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 flipV="1">
            <a:off x="7164288" y="4005064"/>
            <a:ext cx="432048" cy="7200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stCxn id="14" idx="0"/>
          </p:cNvCxnSpPr>
          <p:nvPr/>
        </p:nvCxnSpPr>
        <p:spPr>
          <a:xfrm flipH="1" flipV="1">
            <a:off x="7524328" y="4005064"/>
            <a:ext cx="792088" cy="7200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516216" y="3717032"/>
            <a:ext cx="101341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in the SM</a:t>
            </a:r>
            <a:endParaRPr lang="fr-FR" sz="1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1835696" y="4221088"/>
            <a:ext cx="795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L=2.2/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fb</a:t>
            </a:r>
            <a:endParaRPr lang="fr-F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619672" y="5301208"/>
            <a:ext cx="75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μ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+jets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131840" y="5517232"/>
            <a:ext cx="2952328" cy="64807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192" y="4941168"/>
            <a:ext cx="132397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635896" y="5013176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TOP-11-020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 l="29072" r="45686"/>
          <a:stretch>
            <a:fillRect/>
          </a:stretch>
        </p:blipFill>
        <p:spPr bwMode="auto">
          <a:xfrm>
            <a:off x="7092280" y="1916832"/>
            <a:ext cx="1224136" cy="38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/>
          <a:srcRect r="76087"/>
          <a:stretch>
            <a:fillRect/>
          </a:stretch>
        </p:blipFill>
        <p:spPr bwMode="auto">
          <a:xfrm>
            <a:off x="7164288" y="2276872"/>
            <a:ext cx="108012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Constraints on the top charge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07504" y="908720"/>
            <a:ext cx="6480720" cy="5544616"/>
          </a:xfrm>
        </p:spPr>
        <p:txBody>
          <a:bodyPr>
            <a:noAutofit/>
          </a:bodyPr>
          <a:lstStyle/>
          <a:p>
            <a:r>
              <a:rPr lang="en-US" sz="1800" dirty="0" smtClean="0"/>
              <a:t>Assign charge from semi-</a:t>
            </a:r>
            <a:r>
              <a:rPr lang="en-US" sz="1800" dirty="0" err="1" smtClean="0"/>
              <a:t>leptonic</a:t>
            </a:r>
            <a:r>
              <a:rPr lang="en-US" sz="1800" dirty="0" smtClean="0"/>
              <a:t> b decays</a:t>
            </a:r>
          </a:p>
          <a:p>
            <a:pPr lvl="1"/>
            <a:r>
              <a:rPr lang="en-US" sz="1600" dirty="0" smtClean="0"/>
              <a:t>Minimize wrong charge assignment (e.g. B→D) by using p</a:t>
            </a:r>
            <a:r>
              <a:rPr lang="fr-FR" sz="1600" baseline="-25000" dirty="0" smtClean="0"/>
              <a:t>T</a:t>
            </a:r>
            <a:r>
              <a:rPr lang="en-US" sz="1600" baseline="-25000" dirty="0" smtClean="0"/>
              <a:t>rel</a:t>
            </a:r>
            <a:r>
              <a:rPr lang="en-US" sz="1600" dirty="0" smtClean="0"/>
              <a:t> to optimize efficiency and purity</a:t>
            </a:r>
            <a:endParaRPr lang="en-US" sz="1600" i="1" dirty="0" smtClean="0"/>
          </a:p>
          <a:p>
            <a:pPr lvl="1"/>
            <a:r>
              <a:rPr lang="en-US" sz="1600" dirty="0" smtClean="0"/>
              <a:t>Performance measured in QCD b-</a:t>
            </a:r>
            <a:r>
              <a:rPr lang="en-US" sz="1600" dirty="0" err="1" smtClean="0"/>
              <a:t>bbar</a:t>
            </a:r>
            <a:r>
              <a:rPr lang="en-US" sz="1600" dirty="0" smtClean="0"/>
              <a:t> events</a:t>
            </a:r>
          </a:p>
          <a:p>
            <a:pPr lvl="1"/>
            <a:endParaRPr lang="en-US" sz="1200" dirty="0" smtClean="0"/>
          </a:p>
          <a:p>
            <a:r>
              <a:rPr lang="en-US" sz="1800" dirty="0" smtClean="0"/>
              <a:t>Reconstruct </a:t>
            </a:r>
            <a:r>
              <a:rPr lang="en-US" sz="1800" dirty="0" err="1" smtClean="0"/>
              <a:t>hadronic</a:t>
            </a:r>
            <a:r>
              <a:rPr lang="en-US" sz="1800" dirty="0" smtClean="0"/>
              <a:t> top by using the knowledge of m</a:t>
            </a:r>
            <a:r>
              <a:rPr lang="en-US" sz="1800" baseline="-25000" dirty="0" smtClean="0"/>
              <a:t>t</a:t>
            </a:r>
          </a:p>
          <a:p>
            <a:endParaRPr lang="en-US" sz="1200" baseline="-25000" dirty="0" smtClean="0"/>
          </a:p>
          <a:p>
            <a:r>
              <a:rPr lang="en-US" sz="1800" dirty="0" smtClean="0"/>
              <a:t>Limit exotic scenario from asymmetry in charge categories</a:t>
            </a:r>
          </a:p>
          <a:p>
            <a:pPr lvl="1"/>
            <a:r>
              <a:rPr lang="en-US" sz="1600" dirty="0" smtClean="0"/>
              <a:t>N</a:t>
            </a:r>
            <a:r>
              <a:rPr lang="en-US" sz="1600" baseline="-25000" dirty="0" smtClean="0"/>
              <a:t>SM</a:t>
            </a:r>
            <a:r>
              <a:rPr lang="en-US" sz="1600" dirty="0" smtClean="0"/>
              <a:t> and N</a:t>
            </a:r>
            <a:r>
              <a:rPr lang="en-US" sz="1600" baseline="-25000" dirty="0" smtClean="0"/>
              <a:t>XM</a:t>
            </a:r>
            <a:r>
              <a:rPr lang="en-US" sz="1600" dirty="0" smtClean="0"/>
              <a:t> are described by PDFs </a:t>
            </a:r>
            <a:r>
              <a:rPr lang="fr-FR" sz="1600" dirty="0" err="1" smtClean="0"/>
              <a:t>using</a:t>
            </a:r>
            <a:r>
              <a:rPr lang="fr-FR" sz="1600" dirty="0" smtClean="0"/>
              <a:t> signal/</a:t>
            </a:r>
            <a:r>
              <a:rPr lang="fr-FR" sz="1600" dirty="0" err="1" smtClean="0"/>
              <a:t>bckg</a:t>
            </a:r>
            <a:endParaRPr lang="fr-FR" sz="16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23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 t="1606"/>
          <a:stretch>
            <a:fillRect/>
          </a:stretch>
        </p:blipFill>
        <p:spPr bwMode="auto">
          <a:xfrm>
            <a:off x="0" y="3861048"/>
            <a:ext cx="3117087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1024" y="4149080"/>
            <a:ext cx="2774195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149080"/>
            <a:ext cx="2774195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88699" y="764705"/>
            <a:ext cx="2479916" cy="115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1916832"/>
            <a:ext cx="2440542" cy="122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3530300"/>
            <a:ext cx="2595189" cy="186732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3356992"/>
            <a:ext cx="16764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avec flèche 14"/>
          <p:cNvCxnSpPr>
            <a:endCxn id="6148" idx="1"/>
          </p:cNvCxnSpPr>
          <p:nvPr/>
        </p:nvCxnSpPr>
        <p:spPr>
          <a:xfrm>
            <a:off x="6012160" y="3068960"/>
            <a:ext cx="576064" cy="6023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827584" y="479715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</a:t>
            </a:r>
            <a:endParaRPr lang="fr-FR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123728" y="5517232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</a:t>
            </a:r>
            <a:endParaRPr lang="fr-FR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499992" y="3933056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2840" y="908720"/>
            <a:ext cx="2911160" cy="279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R=BR(</a:t>
            </a:r>
            <a:r>
              <a:rPr lang="en-US" sz="3200" dirty="0" err="1" smtClean="0"/>
              <a:t>t</a:t>
            </a:r>
            <a:r>
              <a:rPr lang="en-US" sz="3200" dirty="0" err="1" smtClean="0">
                <a:cs typeface="Times New Roman"/>
              </a:rPr>
              <a:t>→Wb</a:t>
            </a:r>
            <a:r>
              <a:rPr lang="en-US" sz="3200" dirty="0" smtClean="0">
                <a:cs typeface="Times New Roman"/>
              </a:rPr>
              <a:t>)/</a:t>
            </a:r>
            <a:r>
              <a:rPr lang="en-US" sz="3200" dirty="0" smtClean="0">
                <a:cs typeface="Times New Roman"/>
                <a:sym typeface="Symbol"/>
              </a:rPr>
              <a:t></a:t>
            </a:r>
            <a:r>
              <a:rPr lang="en-US" sz="3200" baseline="-25000" dirty="0" smtClean="0">
                <a:cs typeface="Times New Roman"/>
                <a:sym typeface="Symbol"/>
              </a:rPr>
              <a:t>k</a:t>
            </a:r>
            <a:r>
              <a:rPr lang="en-US" sz="3200" dirty="0" smtClean="0">
                <a:cs typeface="Times New Roman"/>
                <a:sym typeface="Symbol"/>
              </a:rPr>
              <a:t>BR(t</a:t>
            </a:r>
            <a:r>
              <a:rPr lang="en-US" sz="3200" dirty="0" smtClean="0">
                <a:cs typeface="Times New Roman"/>
              </a:rPr>
              <a:t>→Wq</a:t>
            </a:r>
            <a:r>
              <a:rPr lang="en-US" sz="3200" baseline="-25000" dirty="0" smtClean="0">
                <a:cs typeface="Times New Roman"/>
              </a:rPr>
              <a:t>k</a:t>
            </a:r>
            <a:r>
              <a:rPr lang="en-US" sz="3200" dirty="0" smtClean="0">
                <a:cs typeface="Times New Roman"/>
              </a:rPr>
              <a:t>)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764704"/>
            <a:ext cx="6516216" cy="5544616"/>
          </a:xfrm>
        </p:spPr>
        <p:txBody>
          <a:bodyPr>
            <a:noAutofit/>
          </a:bodyPr>
          <a:lstStyle/>
          <a:p>
            <a:r>
              <a:rPr lang="en-US" sz="1800" dirty="0" smtClean="0"/>
              <a:t>Use </a:t>
            </a:r>
            <a:r>
              <a:rPr lang="en-US" sz="1800" dirty="0" err="1" smtClean="0"/>
              <a:t>di</a:t>
            </a:r>
            <a:r>
              <a:rPr lang="en-US" sz="1800" dirty="0" smtClean="0"/>
              <a:t>-lepton events with standard selection</a:t>
            </a:r>
          </a:p>
          <a:p>
            <a:pPr lvl="1"/>
            <a:r>
              <a:rPr lang="en-US" sz="1500" dirty="0" smtClean="0"/>
              <a:t>DY background entirely data driven</a:t>
            </a:r>
          </a:p>
          <a:p>
            <a:pPr lvl="1"/>
            <a:endParaRPr lang="en-US" sz="1200" dirty="0" smtClean="0"/>
          </a:p>
          <a:p>
            <a:r>
              <a:rPr lang="en-US" sz="1800" dirty="0" smtClean="0"/>
              <a:t>Estimate </a:t>
            </a:r>
            <a:r>
              <a:rPr lang="en-US" sz="1800" dirty="0" err="1" smtClean="0"/>
              <a:t>Wq</a:t>
            </a:r>
            <a:r>
              <a:rPr lang="en-US" sz="1800" dirty="0" smtClean="0"/>
              <a:t> contribution from wrong assignments by using data driven approach which uses sidebands in m(</a:t>
            </a:r>
            <a:r>
              <a:rPr lang="en-US" sz="1800" dirty="0" err="1" smtClean="0"/>
              <a:t>q</a:t>
            </a:r>
            <a:r>
              <a:rPr lang="en-US" sz="1800" dirty="0" err="1" smtClean="0">
                <a:latin typeface="Constantia"/>
              </a:rPr>
              <a:t>ℓ</a:t>
            </a:r>
            <a:r>
              <a:rPr lang="en-US" sz="1800" dirty="0" smtClean="0"/>
              <a:t>)</a:t>
            </a:r>
          </a:p>
          <a:p>
            <a:endParaRPr lang="en-US" sz="1200" dirty="0" smtClean="0"/>
          </a:p>
          <a:p>
            <a:r>
              <a:rPr lang="en-US" sz="1800" dirty="0" smtClean="0"/>
              <a:t>b-tagging multiplicity is then parameterized as a function of R, </a:t>
            </a:r>
            <a:r>
              <a:rPr lang="en-US" sz="1800" dirty="0" err="1" smtClean="0"/>
              <a:t>ε</a:t>
            </a:r>
            <a:r>
              <a:rPr lang="en-US" sz="1800" baseline="-25000" dirty="0" err="1" smtClean="0"/>
              <a:t>b</a:t>
            </a:r>
            <a:r>
              <a:rPr lang="en-US" sz="1800" dirty="0" smtClean="0"/>
              <a:t>, </a:t>
            </a:r>
            <a:r>
              <a:rPr lang="en-US" sz="1800" dirty="0" err="1" smtClean="0"/>
              <a:t>ε</a:t>
            </a:r>
            <a:r>
              <a:rPr lang="en-US" sz="1800" baseline="-25000" dirty="0" err="1" smtClean="0"/>
              <a:t>q</a:t>
            </a:r>
            <a:r>
              <a:rPr lang="en-US" sz="1800" dirty="0" smtClean="0"/>
              <a:t>, (combinatorial) backgrounds </a:t>
            </a:r>
          </a:p>
          <a:p>
            <a:pPr lvl="1"/>
            <a:r>
              <a:rPr lang="en-US" sz="1500" dirty="0" smtClean="0"/>
              <a:t>Also dividing in </a:t>
            </a:r>
            <a:r>
              <a:rPr lang="en-US" sz="1500" dirty="0" err="1" smtClean="0"/>
              <a:t>ee</a:t>
            </a:r>
            <a:r>
              <a:rPr lang="en-US" sz="1500" dirty="0" smtClean="0"/>
              <a:t>, </a:t>
            </a:r>
            <a:r>
              <a:rPr lang="el-GR" sz="1500" dirty="0" smtClean="0">
                <a:latin typeface="Times New Roman"/>
                <a:cs typeface="Times New Roman"/>
              </a:rPr>
              <a:t>μμ</a:t>
            </a:r>
            <a:r>
              <a:rPr lang="en-US" sz="1500" dirty="0" smtClean="0">
                <a:latin typeface="Times New Roman"/>
                <a:cs typeface="Times New Roman"/>
              </a:rPr>
              <a:t>, e</a:t>
            </a:r>
            <a:r>
              <a:rPr lang="el-GR" sz="1500" dirty="0" smtClean="0">
                <a:latin typeface="Times New Roman"/>
                <a:cs typeface="Times New Roman"/>
              </a:rPr>
              <a:t>μ</a:t>
            </a:r>
            <a:r>
              <a:rPr lang="en-US" sz="1500" dirty="0" smtClean="0">
                <a:latin typeface="Times New Roman"/>
                <a:cs typeface="Times New Roman"/>
              </a:rPr>
              <a:t> </a:t>
            </a:r>
            <a:r>
              <a:rPr lang="en-US" sz="1500" dirty="0" smtClean="0"/>
              <a:t>and 2, 3 jets events</a:t>
            </a:r>
          </a:p>
          <a:p>
            <a:pPr lvl="1"/>
            <a:r>
              <a:rPr lang="en-US" sz="1500" dirty="0" smtClean="0"/>
              <a:t>Fit R assuming </a:t>
            </a:r>
            <a:r>
              <a:rPr lang="en-US" sz="1600" dirty="0" err="1" smtClean="0"/>
              <a:t>ε</a:t>
            </a:r>
            <a:r>
              <a:rPr lang="en-US" sz="1600" baseline="-25000" dirty="0" err="1" smtClean="0"/>
              <a:t>b</a:t>
            </a:r>
            <a:r>
              <a:rPr lang="en-US" sz="1600" baseline="-25000" dirty="0" smtClean="0"/>
              <a:t>  </a:t>
            </a:r>
            <a:r>
              <a:rPr lang="en-US" sz="1500" dirty="0" smtClean="0"/>
              <a:t>from b production in </a:t>
            </a:r>
            <a:r>
              <a:rPr lang="en-US" sz="1500" dirty="0" err="1" smtClean="0"/>
              <a:t>di</a:t>
            </a:r>
            <a:r>
              <a:rPr lang="en-US" sz="1500" dirty="0" smtClean="0"/>
              <a:t>-jets</a:t>
            </a:r>
          </a:p>
          <a:p>
            <a:pPr lvl="1"/>
            <a:r>
              <a:rPr lang="en-US" sz="1500" dirty="0" smtClean="0"/>
              <a:t>Determine F-C </a:t>
            </a:r>
            <a:r>
              <a:rPr lang="en-US" sz="1500" dirty="0" err="1" smtClean="0"/>
              <a:t>frequentist</a:t>
            </a:r>
            <a:r>
              <a:rPr lang="en-US" sz="1500" dirty="0" smtClean="0"/>
              <a:t> interval after profiling of all nuisances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24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236296" y="3789040"/>
            <a:ext cx="1045222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TOP-11-029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l="5501"/>
          <a:stretch>
            <a:fillRect/>
          </a:stretch>
        </p:blipFill>
        <p:spPr bwMode="auto">
          <a:xfrm>
            <a:off x="0" y="3906843"/>
            <a:ext cx="4320480" cy="295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365104"/>
            <a:ext cx="2598294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 cstate="print"/>
          <a:srcRect l="26870" t="20087" r="26870"/>
          <a:stretch>
            <a:fillRect/>
          </a:stretch>
        </p:blipFill>
        <p:spPr bwMode="auto">
          <a:xfrm>
            <a:off x="6516216" y="4221088"/>
            <a:ext cx="25140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4221088"/>
            <a:ext cx="1981200" cy="2667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3933056"/>
            <a:ext cx="16192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355976" y="3933056"/>
            <a:ext cx="1728192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chierici\Bureau\Image3.png"/>
          <p:cNvPicPr>
            <a:picLocks noChangeAspect="1" noChangeArrowheads="1"/>
          </p:cNvPicPr>
          <p:nvPr/>
        </p:nvPicPr>
        <p:blipFill>
          <a:blip r:embed="rId2" cstate="print"/>
          <a:srcRect l="7582" t="14324" r="731" b="1382"/>
          <a:stretch>
            <a:fillRect/>
          </a:stretch>
        </p:blipFill>
        <p:spPr bwMode="auto">
          <a:xfrm>
            <a:off x="1187624" y="1340768"/>
            <a:ext cx="6905685" cy="4320480"/>
          </a:xfrm>
          <a:prstGeom prst="rect">
            <a:avLst/>
          </a:prstGeom>
          <a:noFill/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25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59632" y="1916832"/>
            <a:ext cx="4032448" cy="764704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Single top</a:t>
            </a:r>
            <a:endParaRPr lang="fr-FR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Single top - t-channel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3816424"/>
          </a:xfrm>
        </p:spPr>
        <p:txBody>
          <a:bodyPr>
            <a:noAutofit/>
          </a:bodyPr>
          <a:lstStyle/>
          <a:p>
            <a:r>
              <a:rPr lang="en-US" sz="2000" dirty="0" smtClean="0"/>
              <a:t>Select events with one isolated lepton, one b-tagged jet, one forward jet</a:t>
            </a:r>
          </a:p>
          <a:p>
            <a:pPr lvl="1"/>
            <a:r>
              <a:rPr lang="en-US" sz="1800" dirty="0" smtClean="0"/>
              <a:t>1 isolated e (p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&gt;30 </a:t>
            </a:r>
            <a:r>
              <a:rPr lang="en-US" sz="1800" dirty="0" err="1" smtClean="0"/>
              <a:t>GeV</a:t>
            </a:r>
            <a:r>
              <a:rPr lang="en-US" sz="1800" dirty="0" smtClean="0"/>
              <a:t>) or </a:t>
            </a:r>
            <a:r>
              <a:rPr lang="el-GR" sz="1800" dirty="0" smtClean="0">
                <a:latin typeface="Times New Roman"/>
                <a:cs typeface="Times New Roman"/>
              </a:rPr>
              <a:t>μ</a:t>
            </a:r>
            <a:r>
              <a:rPr lang="en-US" sz="1800" dirty="0" smtClean="0"/>
              <a:t> (p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&gt;20 </a:t>
            </a:r>
            <a:r>
              <a:rPr lang="en-US" sz="1800" dirty="0" err="1" smtClean="0"/>
              <a:t>GeV</a:t>
            </a:r>
            <a:r>
              <a:rPr lang="en-US" sz="1800" dirty="0" smtClean="0"/>
              <a:t>)</a:t>
            </a:r>
          </a:p>
          <a:p>
            <a:pPr lvl="1"/>
            <a:r>
              <a:rPr lang="fr-FR" sz="1800" dirty="0" smtClean="0"/>
              <a:t>2 jets, E</a:t>
            </a:r>
            <a:r>
              <a:rPr lang="fr-FR" sz="1800" baseline="-25000" dirty="0" smtClean="0"/>
              <a:t>T</a:t>
            </a:r>
            <a:r>
              <a:rPr lang="fr-FR" sz="1800" dirty="0" smtClean="0"/>
              <a:t>&gt;30 </a:t>
            </a:r>
            <a:r>
              <a:rPr lang="fr-FR" sz="1800" dirty="0" err="1" smtClean="0"/>
              <a:t>GeV</a:t>
            </a:r>
            <a:r>
              <a:rPr lang="fr-FR" sz="1800" dirty="0" smtClean="0"/>
              <a:t>, |</a:t>
            </a:r>
            <a:r>
              <a:rPr lang="fr-FR" sz="1800" dirty="0" smtClean="0">
                <a:sym typeface="Symbol"/>
              </a:rPr>
              <a:t></a:t>
            </a:r>
            <a:r>
              <a:rPr lang="fr-FR" sz="1800" dirty="0" smtClean="0"/>
              <a:t>|&lt;5.0</a:t>
            </a:r>
          </a:p>
          <a:p>
            <a:pPr lvl="1"/>
            <a:r>
              <a:rPr lang="fr-FR" sz="1800" dirty="0" smtClean="0"/>
              <a:t>One “</a:t>
            </a:r>
            <a:r>
              <a:rPr lang="fr-FR" sz="1800" dirty="0" err="1" smtClean="0"/>
              <a:t>tight</a:t>
            </a:r>
            <a:r>
              <a:rPr lang="fr-FR" sz="1800" dirty="0" smtClean="0"/>
              <a:t>” b-tag</a:t>
            </a:r>
          </a:p>
          <a:p>
            <a:pPr lvl="1"/>
            <a:r>
              <a:rPr lang="en-US" sz="1800" dirty="0" smtClean="0"/>
              <a:t>T</a:t>
            </a:r>
            <a:r>
              <a:rPr lang="pl-PL" sz="1800" dirty="0" smtClean="0"/>
              <a:t>ransv</a:t>
            </a:r>
            <a:r>
              <a:rPr lang="en-US" sz="1800" dirty="0" err="1" smtClean="0"/>
              <a:t>erse</a:t>
            </a:r>
            <a:r>
              <a:rPr lang="pl-PL" sz="1800" dirty="0" smtClean="0"/>
              <a:t> W mass &gt; 40(50) GeV</a:t>
            </a:r>
            <a:endParaRPr lang="en-US" sz="1200" dirty="0" smtClean="0"/>
          </a:p>
          <a:p>
            <a:endParaRPr lang="en-US" sz="1600" dirty="0" smtClean="0"/>
          </a:p>
          <a:p>
            <a:r>
              <a:rPr lang="en-US" sz="2000" dirty="0" smtClean="0"/>
              <a:t>Cross section is extracted from a fit to the angular variable </a:t>
            </a:r>
            <a:r>
              <a:rPr lang="en-US" sz="2000" dirty="0" smtClean="0">
                <a:sym typeface="Symbol"/>
              </a:rPr>
              <a:t></a:t>
            </a:r>
            <a:r>
              <a:rPr lang="en-US" sz="2000" baseline="-25000" dirty="0" smtClean="0">
                <a:latin typeface="Constantia"/>
                <a:sym typeface="Symbol"/>
              </a:rPr>
              <a:t>ℓ</a:t>
            </a:r>
            <a:endParaRPr lang="en-US" sz="2000" dirty="0" smtClean="0"/>
          </a:p>
          <a:p>
            <a:pPr lvl="1"/>
            <a:r>
              <a:rPr lang="en-US" sz="1800" dirty="0" smtClean="0"/>
              <a:t>All background rates and shapes are taken from control regions in data</a:t>
            </a:r>
          </a:p>
          <a:p>
            <a:pPr lvl="2"/>
            <a:r>
              <a:rPr lang="en-US" dirty="0" smtClean="0"/>
              <a:t>QCD from fits to low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, MET</a:t>
            </a:r>
          </a:p>
          <a:p>
            <a:pPr lvl="2"/>
            <a:r>
              <a:rPr lang="en-US" dirty="0" smtClean="0"/>
              <a:t>Top pair from the 3 jets, 2 b-tag sample</a:t>
            </a:r>
          </a:p>
          <a:p>
            <a:pPr lvl="2"/>
            <a:r>
              <a:rPr lang="en-US" dirty="0" err="1" smtClean="0"/>
              <a:t>W+light</a:t>
            </a:r>
            <a:r>
              <a:rPr lang="en-US" dirty="0" smtClean="0"/>
              <a:t> jets from 2 jets and anti b-tag</a:t>
            </a:r>
          </a:p>
          <a:p>
            <a:pPr lvl="2"/>
            <a:r>
              <a:rPr lang="en-US" dirty="0" smtClean="0"/>
              <a:t>W+HF via fit of sidebands in m(</a:t>
            </a:r>
            <a:r>
              <a:rPr lang="en-US" dirty="0" err="1" smtClean="0">
                <a:latin typeface="Constantia"/>
              </a:rPr>
              <a:t>ℓb</a:t>
            </a:r>
            <a:r>
              <a:rPr lang="en-US" dirty="0" smtClean="0">
                <a:latin typeface="Constantia"/>
                <a:sym typeface="Symbol"/>
              </a:rPr>
              <a:t></a:t>
            </a:r>
            <a:r>
              <a:rPr lang="en-US" dirty="0" smtClean="0"/>
              <a:t>)</a:t>
            </a:r>
          </a:p>
          <a:p>
            <a:pPr lvl="2"/>
            <a:endParaRPr lang="en-US" sz="1200" dirty="0" smtClean="0"/>
          </a:p>
          <a:p>
            <a:r>
              <a:rPr lang="en-US" sz="2000" dirty="0" smtClean="0"/>
              <a:t>Main systematic errors </a:t>
            </a:r>
          </a:p>
          <a:p>
            <a:pPr lvl="1"/>
            <a:r>
              <a:rPr lang="en-US" sz="1800" dirty="0" smtClean="0"/>
              <a:t>JES </a:t>
            </a:r>
          </a:p>
          <a:p>
            <a:pPr lvl="1"/>
            <a:r>
              <a:rPr lang="en-US" sz="1800" dirty="0" smtClean="0"/>
              <a:t>Background knowledge from data-driven</a:t>
            </a:r>
          </a:p>
          <a:p>
            <a:pPr lvl="1">
              <a:buNone/>
            </a:pPr>
            <a:r>
              <a:rPr lang="en-US" sz="1800" dirty="0" smtClean="0"/>
              <a:t> methods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26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0947" y="3789040"/>
            <a:ext cx="4313053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340768"/>
            <a:ext cx="350744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7956376" y="3573016"/>
            <a:ext cx="1045222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Single top - t-channel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Autofit/>
          </a:bodyPr>
          <a:lstStyle/>
          <a:p>
            <a:r>
              <a:rPr lang="en-US" sz="2000" dirty="0" smtClean="0"/>
              <a:t>Excellent agreement in differential distributions after the fit: </a:t>
            </a:r>
          </a:p>
          <a:p>
            <a:pPr lvl="1"/>
            <a:r>
              <a:rPr lang="en-US" sz="1800" dirty="0" smtClean="0"/>
              <a:t>Charge ratio: N(</a:t>
            </a:r>
            <a:r>
              <a:rPr lang="en-US" sz="1800" dirty="0" smtClean="0">
                <a:latin typeface="Constantia"/>
              </a:rPr>
              <a:t>ℓ</a:t>
            </a:r>
            <a:r>
              <a:rPr lang="en-US" sz="1800" baseline="30000" dirty="0" smtClean="0">
                <a:latin typeface="Constantia"/>
              </a:rPr>
              <a:t>+</a:t>
            </a:r>
            <a:r>
              <a:rPr lang="en-US" sz="1800" dirty="0" smtClean="0">
                <a:latin typeface="Constantia"/>
              </a:rPr>
              <a:t>)~1.9N(ℓ</a:t>
            </a:r>
            <a:r>
              <a:rPr lang="en-US" sz="1800" baseline="30000" dirty="0" smtClean="0">
                <a:latin typeface="Constantia"/>
              </a:rPr>
              <a:t>-</a:t>
            </a:r>
            <a:r>
              <a:rPr lang="en-US" sz="1800" dirty="0" smtClean="0">
                <a:latin typeface="Constantia"/>
              </a:rPr>
              <a:t>)</a:t>
            </a:r>
          </a:p>
          <a:p>
            <a:pPr lvl="1"/>
            <a:r>
              <a:rPr lang="en-US" sz="1800" dirty="0" smtClean="0">
                <a:latin typeface="Constantia"/>
              </a:rPr>
              <a:t>Angular and mass distributions</a:t>
            </a:r>
            <a:endParaRPr lang="fr-FR" sz="18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27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r="19610"/>
          <a:stretch>
            <a:fillRect/>
          </a:stretch>
        </p:blipFill>
        <p:spPr bwMode="auto">
          <a:xfrm>
            <a:off x="0" y="1822094"/>
            <a:ext cx="2843808" cy="2398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r="18863"/>
          <a:stretch>
            <a:fillRect/>
          </a:stretch>
        </p:blipFill>
        <p:spPr bwMode="auto">
          <a:xfrm>
            <a:off x="2843808" y="1844824"/>
            <a:ext cx="2808312" cy="2347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0016" y="1844824"/>
            <a:ext cx="350398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/>
          <a:srcRect t="8257" b="4710"/>
          <a:stretch>
            <a:fillRect/>
          </a:stretch>
        </p:blipFill>
        <p:spPr bwMode="auto">
          <a:xfrm>
            <a:off x="0" y="4437112"/>
            <a:ext cx="4109800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4573314"/>
            <a:ext cx="4896544" cy="29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5445224"/>
            <a:ext cx="47434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space réservé du contenu 6"/>
          <p:cNvSpPr txBox="1">
            <a:spLocks/>
          </p:cNvSpPr>
          <p:nvPr/>
        </p:nvSpPr>
        <p:spPr>
          <a:xfrm>
            <a:off x="4139952" y="5013176"/>
            <a:ext cx="4752528" cy="16561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|V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tb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|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can be derived by assuming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03251" y="5077370"/>
            <a:ext cx="1340749" cy="29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4644008" y="2686190"/>
            <a:ext cx="1045222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TOP-11-021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067944" y="4581128"/>
            <a:ext cx="4896544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6012160" y="5805264"/>
            <a:ext cx="2880320" cy="2880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586" y="2439396"/>
            <a:ext cx="2736726" cy="48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Single top – </a:t>
            </a:r>
            <a:r>
              <a:rPr lang="en-US" sz="3200" dirty="0" err="1" smtClean="0"/>
              <a:t>tW</a:t>
            </a:r>
            <a:r>
              <a:rPr lang="en-US" sz="3200" dirty="0" smtClean="0"/>
              <a:t> production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544616"/>
          </a:xfrm>
        </p:spPr>
        <p:txBody>
          <a:bodyPr>
            <a:noAutofit/>
          </a:bodyPr>
          <a:lstStyle/>
          <a:p>
            <a:r>
              <a:rPr lang="en-US" sz="2000" dirty="0" smtClean="0"/>
              <a:t>Same as top pair at NLO</a:t>
            </a:r>
            <a:endParaRPr lang="en-US" sz="1400" dirty="0" smtClean="0"/>
          </a:p>
          <a:p>
            <a:pPr lvl="1"/>
            <a:r>
              <a:rPr lang="en-US" sz="1800" dirty="0" smtClean="0"/>
              <a:t>Subtraction schemes  needed to properly define the observable</a:t>
            </a:r>
            <a:endParaRPr lang="en-US" dirty="0" smtClean="0"/>
          </a:p>
          <a:p>
            <a:pPr lvl="2"/>
            <a:endParaRPr lang="en-US" sz="1200" dirty="0" smtClean="0"/>
          </a:p>
          <a:p>
            <a:r>
              <a:rPr lang="fr-FR" sz="2000" dirty="0" smtClean="0"/>
              <a:t>Signature </a:t>
            </a:r>
            <a:r>
              <a:rPr lang="fr-FR" sz="2000" dirty="0" err="1" smtClean="0"/>
              <a:t>similar</a:t>
            </a:r>
            <a:r>
              <a:rPr lang="fr-FR" sz="2000" dirty="0" smtClean="0"/>
              <a:t> to di-lepton top pair (one b-jet </a:t>
            </a:r>
            <a:r>
              <a:rPr lang="fr-FR" sz="2000" dirty="0" err="1" smtClean="0"/>
              <a:t>less</a:t>
            </a:r>
            <a:r>
              <a:rPr lang="fr-FR" sz="2000" dirty="0" smtClean="0"/>
              <a:t>)</a:t>
            </a:r>
          </a:p>
          <a:p>
            <a:pPr lvl="1"/>
            <a:r>
              <a:rPr lang="en-US" sz="1800" dirty="0" smtClean="0"/>
              <a:t>2nd b-jet veto is applied for signal region</a:t>
            </a:r>
          </a:p>
          <a:p>
            <a:pPr lvl="1"/>
            <a:r>
              <a:rPr lang="en-US" sz="1800" dirty="0" smtClean="0"/>
              <a:t>Add conditions on the 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of the system</a:t>
            </a:r>
            <a:endParaRPr lang="fr-FR" sz="1800" dirty="0" smtClean="0"/>
          </a:p>
          <a:p>
            <a:pPr lvl="1"/>
            <a:r>
              <a:rPr lang="en-US" sz="1800" dirty="0" smtClean="0"/>
              <a:t>Categorize events to constrain the </a:t>
            </a:r>
            <a:r>
              <a:rPr lang="en-US" sz="1800" dirty="0" err="1" smtClean="0"/>
              <a:t>tt</a:t>
            </a:r>
            <a:r>
              <a:rPr lang="en-US" sz="1800" dirty="0" smtClean="0"/>
              <a:t> component and </a:t>
            </a:r>
            <a:r>
              <a:rPr lang="en-US" sz="1800" dirty="0" err="1" smtClean="0"/>
              <a:t>ε</a:t>
            </a:r>
            <a:r>
              <a:rPr lang="en-US" sz="1800" baseline="-25000" dirty="0" err="1" smtClean="0"/>
              <a:t>b</a:t>
            </a:r>
            <a:endParaRPr lang="en-US" sz="1800" baseline="-25000" dirty="0" smtClean="0"/>
          </a:p>
          <a:p>
            <a:pPr lvl="1"/>
            <a:endParaRPr lang="en-US" sz="1200" dirty="0" smtClean="0"/>
          </a:p>
          <a:p>
            <a:r>
              <a:rPr lang="en-US" sz="2000" dirty="0" smtClean="0"/>
              <a:t>Use maximum likelihood fit for σ(</a:t>
            </a:r>
            <a:r>
              <a:rPr lang="en-US" sz="2000" dirty="0" err="1" smtClean="0"/>
              <a:t>tW</a:t>
            </a:r>
            <a:r>
              <a:rPr lang="en-US" sz="2000" dirty="0" smtClean="0"/>
              <a:t>):</a:t>
            </a:r>
          </a:p>
          <a:p>
            <a:pPr lvl="1"/>
            <a:r>
              <a:rPr lang="en-US" sz="1800" dirty="0" smtClean="0"/>
              <a:t>Observed significance is 2.7</a:t>
            </a:r>
            <a:r>
              <a:rPr lang="en-US" sz="1800" dirty="0" smtClean="0">
                <a:sym typeface="Symbol"/>
              </a:rPr>
              <a:t> (expected 1.8+/-0.9 )</a:t>
            </a:r>
            <a:endParaRPr lang="en-US" sz="18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28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884368" y="5013176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TOP-11-022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b="3800"/>
          <a:stretch>
            <a:fillRect/>
          </a:stretch>
        </p:blipFill>
        <p:spPr bwMode="auto">
          <a:xfrm>
            <a:off x="4788024" y="3993910"/>
            <a:ext cx="3056168" cy="2819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 b="2704"/>
          <a:stretch>
            <a:fillRect/>
          </a:stretch>
        </p:blipFill>
        <p:spPr bwMode="auto">
          <a:xfrm>
            <a:off x="1331640" y="4035286"/>
            <a:ext cx="3024336" cy="282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7932" y="332656"/>
            <a:ext cx="1836068" cy="135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1772816"/>
            <a:ext cx="1645171" cy="120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3356992"/>
            <a:ext cx="2047875" cy="3619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29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475656" y="2132856"/>
            <a:ext cx="6048672" cy="1556792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00B0F0"/>
                </a:solidFill>
              </a:rPr>
              <a:t>Looking for something beyond the SM</a:t>
            </a:r>
            <a:endParaRPr lang="fr-FR" sz="4800" dirty="0">
              <a:solidFill>
                <a:srgbClr val="00B0F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7229" r="64886"/>
          <a:stretch>
            <a:fillRect/>
          </a:stretch>
        </p:blipFill>
        <p:spPr bwMode="auto">
          <a:xfrm>
            <a:off x="144016" y="1268760"/>
            <a:ext cx="1944216" cy="373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67128" r="9118"/>
          <a:stretch>
            <a:fillRect/>
          </a:stretch>
        </p:blipFill>
        <p:spPr bwMode="auto">
          <a:xfrm>
            <a:off x="6948264" y="1347936"/>
            <a:ext cx="1656184" cy="373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251520" y="2492896"/>
            <a:ext cx="5652120" cy="76470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Introduction</a:t>
            </a:r>
            <a:endParaRPr lang="fr-FR" sz="4000" dirty="0"/>
          </a:p>
        </p:txBody>
      </p:sp>
      <p:pic>
        <p:nvPicPr>
          <p:cNvPr id="15" name="Picture 8" descr="cable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0"/>
            <a:ext cx="5940152" cy="6858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2308" y="116632"/>
            <a:ext cx="245169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Charge asymmetries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544616"/>
          </a:xfrm>
        </p:spPr>
        <p:txBody>
          <a:bodyPr>
            <a:noAutofit/>
          </a:bodyPr>
          <a:lstStyle/>
          <a:p>
            <a:r>
              <a:rPr lang="en-US" sz="1800" dirty="0" err="1" smtClean="0"/>
              <a:t>Tevatron</a:t>
            </a:r>
            <a:r>
              <a:rPr lang="en-US" sz="1800" dirty="0" smtClean="0"/>
              <a:t> observes anomalous charge asymmetries</a:t>
            </a:r>
            <a:endParaRPr lang="en-US" sz="1200" dirty="0" smtClean="0"/>
          </a:p>
          <a:p>
            <a:r>
              <a:rPr lang="en-US" sz="1800" dirty="0" smtClean="0"/>
              <a:t>Different definition is possible at the LHC, but asymmetry diluted</a:t>
            </a:r>
          </a:p>
          <a:p>
            <a:pPr lvl="1"/>
            <a:endParaRPr lang="en-US" sz="1200" dirty="0" smtClean="0">
              <a:sym typeface="Symbol"/>
            </a:endParaRPr>
          </a:p>
          <a:p>
            <a:pPr lvl="1"/>
            <a:endParaRPr lang="en-US" sz="1200" dirty="0" smtClean="0">
              <a:sym typeface="Symbol"/>
            </a:endParaRPr>
          </a:p>
          <a:p>
            <a:pPr lvl="1"/>
            <a:endParaRPr lang="en-US" sz="1200" dirty="0" smtClean="0">
              <a:sym typeface="Symbol"/>
            </a:endParaRPr>
          </a:p>
          <a:p>
            <a:r>
              <a:rPr lang="en-US" sz="1800" dirty="0" smtClean="0">
                <a:solidFill>
                  <a:srgbClr val="1F497D">
                    <a:lumMod val="75000"/>
                  </a:srgbClr>
                </a:solidFill>
              </a:rPr>
              <a:t>Need a full event reconstruction </a:t>
            </a:r>
          </a:p>
          <a:p>
            <a:pPr lvl="1"/>
            <a:r>
              <a:rPr lang="en-US" sz="1600" dirty="0" smtClean="0"/>
              <a:t>Use </a:t>
            </a:r>
            <a:r>
              <a:rPr lang="en-US" sz="1600" dirty="0" err="1" smtClean="0">
                <a:latin typeface="Constantia"/>
              </a:rPr>
              <a:t>ℓ+jets</a:t>
            </a:r>
            <a:r>
              <a:rPr lang="en-US" sz="1600" dirty="0" smtClean="0">
                <a:latin typeface="Constantia"/>
              </a:rPr>
              <a:t> events, the top charge is correlated to </a:t>
            </a:r>
          </a:p>
          <a:p>
            <a:pPr lvl="1">
              <a:buNone/>
            </a:pPr>
            <a:r>
              <a:rPr lang="en-US" sz="1600" dirty="0" smtClean="0">
                <a:latin typeface="Constantia"/>
              </a:rPr>
              <a:t>that of the lepton</a:t>
            </a:r>
            <a:endParaRPr lang="en-US" sz="1600" dirty="0" smtClean="0"/>
          </a:p>
          <a:p>
            <a:pPr lvl="1"/>
            <a:r>
              <a:rPr lang="en-US" sz="1600" dirty="0" smtClean="0"/>
              <a:t>Use W mass constraint for the neutrino</a:t>
            </a:r>
          </a:p>
          <a:p>
            <a:pPr lvl="1"/>
            <a:r>
              <a:rPr lang="en-US" sz="1600" dirty="0" smtClean="0"/>
              <a:t>Use top kinematics to solve combinatorial</a:t>
            </a:r>
          </a:p>
          <a:p>
            <a:pPr lvl="1"/>
            <a:endParaRPr lang="en-US" sz="1200" dirty="0" smtClean="0"/>
          </a:p>
          <a:p>
            <a:r>
              <a:rPr lang="en-US" sz="1800" dirty="0" smtClean="0">
                <a:solidFill>
                  <a:srgbClr val="1F497D">
                    <a:lumMod val="75000"/>
                  </a:srgbClr>
                </a:solidFill>
              </a:rPr>
              <a:t>Results are unfolded</a:t>
            </a:r>
          </a:p>
          <a:p>
            <a:pPr lvl="1"/>
            <a:r>
              <a:rPr lang="en-US" sz="1500" dirty="0" smtClean="0"/>
              <a:t>Via regularized matrix inversion</a:t>
            </a:r>
          </a:p>
          <a:p>
            <a:pPr lvl="1"/>
            <a:r>
              <a:rPr lang="en-US" sz="1500" dirty="0" smtClean="0"/>
              <a:t>Method tested to be linear and unbiased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30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427984" y="4293096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TOP-11-030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4866" y="4365104"/>
            <a:ext cx="3469134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96164"/>
            <a:ext cx="3008430" cy="216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710970"/>
            <a:ext cx="2987824" cy="2147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46084" y="3356992"/>
            <a:ext cx="3897916" cy="86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732240" y="1783849"/>
            <a:ext cx="23762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</a:t>
            </a:r>
            <a:r>
              <a:rPr lang="fr-F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:1101.0034, </a:t>
            </a:r>
            <a:r>
              <a:rPr lang="fr-FR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</a:t>
            </a:r>
            <a:r>
              <a:rPr lang="fr-F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:0712.0851</a:t>
            </a:r>
            <a:endParaRPr lang="fr-FR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1484784"/>
            <a:ext cx="184426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Asy2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36096" y="2132856"/>
            <a:ext cx="3491880" cy="1106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1880" y="1484784"/>
            <a:ext cx="1440160" cy="337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6876256" y="3789040"/>
            <a:ext cx="2232248" cy="21602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Differential asymmetries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544616"/>
          </a:xfrm>
        </p:spPr>
        <p:txBody>
          <a:bodyPr>
            <a:noAutofit/>
          </a:bodyPr>
          <a:lstStyle/>
          <a:p>
            <a:r>
              <a:rPr lang="en-US" sz="1800" dirty="0" smtClean="0"/>
              <a:t>In many new physics scenarios the charge asymmetry depends on phase space</a:t>
            </a:r>
          </a:p>
          <a:p>
            <a:pPr lvl="1"/>
            <a:r>
              <a:rPr lang="en-US" sz="1600" dirty="0" smtClean="0"/>
              <a:t>High mass/p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 regimes enhance the quark annihilation part of the initial state</a:t>
            </a:r>
          </a:p>
          <a:p>
            <a:pPr lvl="1"/>
            <a:endParaRPr lang="en-US" sz="1200" dirty="0" smtClean="0"/>
          </a:p>
          <a:p>
            <a:r>
              <a:rPr lang="en-US" sz="1800" dirty="0" smtClean="0"/>
              <a:t>Measure A</a:t>
            </a:r>
            <a:r>
              <a:rPr lang="en-US" sz="1800" baseline="-25000" dirty="0" smtClean="0"/>
              <a:t>c</a:t>
            </a:r>
            <a:r>
              <a:rPr lang="en-US" sz="1800" dirty="0" smtClean="0"/>
              <a:t> differentially as a function of p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, y or invariant mass of the top pair system</a:t>
            </a:r>
          </a:p>
          <a:p>
            <a:endParaRPr lang="en-US" sz="1200" dirty="0" smtClean="0"/>
          </a:p>
          <a:p>
            <a:r>
              <a:rPr lang="en-US" sz="1800" dirty="0" smtClean="0"/>
              <a:t>Full 2D regularized unfolding after background subtraction</a:t>
            </a:r>
          </a:p>
          <a:p>
            <a:pPr lvl="1"/>
            <a:r>
              <a:rPr lang="en-US" sz="1600" dirty="0" smtClean="0"/>
              <a:t>Method tested to be linear in distortion function of the second unfolded variable</a:t>
            </a:r>
          </a:p>
          <a:p>
            <a:pPr lvl="1"/>
            <a:endParaRPr lang="en-US" sz="1200" dirty="0" smtClean="0"/>
          </a:p>
          <a:p>
            <a:r>
              <a:rPr lang="fr-FR" sz="1800" dirty="0" smtClean="0"/>
              <a:t>Good agreement </a:t>
            </a:r>
            <a:r>
              <a:rPr lang="fr-FR" sz="1800" dirty="0" err="1" smtClean="0"/>
              <a:t>found</a:t>
            </a:r>
            <a:r>
              <a:rPr lang="fr-FR" sz="1800" dirty="0" smtClean="0"/>
              <a:t> </a:t>
            </a:r>
            <a:r>
              <a:rPr lang="fr-FR" sz="1800" dirty="0" err="1" smtClean="0"/>
              <a:t>between</a:t>
            </a:r>
            <a:r>
              <a:rPr lang="fr-FR" sz="1800" dirty="0" smtClean="0"/>
              <a:t> </a:t>
            </a:r>
            <a:r>
              <a:rPr lang="en-US" sz="1800" dirty="0" smtClean="0"/>
              <a:t>data and SM expectations within </a:t>
            </a:r>
            <a:r>
              <a:rPr lang="fr-FR" sz="1800" dirty="0" err="1" smtClean="0"/>
              <a:t>uncertainties</a:t>
            </a:r>
            <a:endParaRPr lang="fr-FR" sz="1800" dirty="0" smtClean="0"/>
          </a:p>
          <a:p>
            <a:pPr lvl="1"/>
            <a:r>
              <a:rPr lang="en-US" sz="1600" dirty="0" smtClean="0"/>
              <a:t>Main </a:t>
            </a:r>
            <a:r>
              <a:rPr lang="en-US" sz="1600" dirty="0" err="1" smtClean="0"/>
              <a:t>systematics</a:t>
            </a:r>
            <a:r>
              <a:rPr lang="en-US" sz="1600" dirty="0" smtClean="0"/>
              <a:t> errors are given by the unfolding itself and lepton ID efficiency</a:t>
            </a:r>
          </a:p>
          <a:p>
            <a:pPr lvl="1"/>
            <a:r>
              <a:rPr lang="en-US" sz="1600" dirty="0" smtClean="0"/>
              <a:t>Results also compared with EFT predictions</a:t>
            </a:r>
            <a:endParaRPr lang="fr-FR" sz="1600" dirty="0" smtClean="0"/>
          </a:p>
          <a:p>
            <a:pPr lvl="2"/>
            <a:r>
              <a:rPr lang="en-US" sz="1300" dirty="0" smtClean="0"/>
              <a:t>Anomalous axial coupling of gluons to quarks: capable to explain the </a:t>
            </a:r>
            <a:r>
              <a:rPr lang="en-US" sz="1300" dirty="0" err="1" smtClean="0"/>
              <a:t>Tevatron</a:t>
            </a:r>
            <a:r>
              <a:rPr lang="en-US" sz="1300" dirty="0" smtClean="0"/>
              <a:t> anomaly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31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07482"/>
            <a:ext cx="3131840" cy="2250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632989"/>
            <a:ext cx="3096344" cy="222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5692" y="4653137"/>
            <a:ext cx="3068308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1187624" y="5157192"/>
            <a:ext cx="2160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EFT: PRD84:054017,2011</a:t>
            </a:r>
          </a:p>
          <a:p>
            <a:r>
              <a:rPr lang="fr-FR" sz="1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NLO: Rodrigo, </a:t>
            </a:r>
            <a:r>
              <a:rPr lang="fr-FR" sz="1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Kuehn</a:t>
            </a:r>
            <a:endParaRPr lang="fr-FR" sz="1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995936" y="4437112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208540"/>
            <a:ext cx="2731827" cy="264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8941" y="1988840"/>
            <a:ext cx="3145059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4" cstate="print"/>
          <a:srcRect r="6823"/>
          <a:stretch>
            <a:fillRect/>
          </a:stretch>
        </p:blipFill>
        <p:spPr bwMode="auto">
          <a:xfrm>
            <a:off x="3131840" y="4077073"/>
            <a:ext cx="3024336" cy="233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New physics in production: resonances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Autofit/>
          </a:bodyPr>
          <a:lstStyle/>
          <a:p>
            <a:r>
              <a:rPr lang="en-US" sz="1800" dirty="0" smtClean="0"/>
              <a:t>Several models of new physics predict resonances decaying into top pairs</a:t>
            </a:r>
            <a:endParaRPr lang="en-US" sz="1600" dirty="0" smtClean="0"/>
          </a:p>
          <a:p>
            <a:pPr lvl="1"/>
            <a:endParaRPr lang="en-US" sz="1200" dirty="0" smtClean="0"/>
          </a:p>
          <a:p>
            <a:r>
              <a:rPr lang="en-US" sz="1800" dirty="0" err="1" smtClean="0">
                <a:latin typeface="Constantia"/>
              </a:rPr>
              <a:t>ℓ+jets</a:t>
            </a:r>
            <a:r>
              <a:rPr lang="en-US" sz="1800" dirty="0" smtClean="0">
                <a:latin typeface="Constantia"/>
              </a:rPr>
              <a:t> events: full event reconstruction </a:t>
            </a:r>
          </a:p>
          <a:p>
            <a:pPr lvl="1"/>
            <a:r>
              <a:rPr lang="en-US" sz="1600" dirty="0" smtClean="0">
                <a:latin typeface="Constantia"/>
              </a:rPr>
              <a:t>Jet pairing by </a:t>
            </a:r>
            <a:r>
              <a:rPr lang="en-US" sz="1600" dirty="0" smtClean="0">
                <a:latin typeface="Constantia"/>
                <a:sym typeface="Symbol"/>
              </a:rPr>
              <a:t></a:t>
            </a:r>
            <a:r>
              <a:rPr lang="en-US" sz="1600" baseline="30000" dirty="0" smtClean="0">
                <a:latin typeface="Constantia"/>
                <a:sym typeface="Symbol"/>
              </a:rPr>
              <a:t>2</a:t>
            </a:r>
            <a:r>
              <a:rPr lang="en-US" sz="1600" dirty="0" smtClean="0">
                <a:latin typeface="Constantia"/>
                <a:sym typeface="Symbol"/>
              </a:rPr>
              <a:t> association (correct in ~70%)</a:t>
            </a:r>
          </a:p>
          <a:p>
            <a:pPr lvl="1"/>
            <a:r>
              <a:rPr lang="en-US" sz="1600" dirty="0" smtClean="0">
                <a:latin typeface="Constantia"/>
                <a:sym typeface="Symbol"/>
              </a:rPr>
              <a:t>Multi-jet and </a:t>
            </a:r>
            <a:r>
              <a:rPr lang="en-US" sz="1600" dirty="0" err="1" smtClean="0">
                <a:latin typeface="Constantia"/>
                <a:sym typeface="Symbol"/>
              </a:rPr>
              <a:t>W+jets</a:t>
            </a:r>
            <a:r>
              <a:rPr lang="en-US" sz="1600" dirty="0" smtClean="0">
                <a:latin typeface="Constantia"/>
                <a:sym typeface="Symbol"/>
              </a:rPr>
              <a:t> background from data control regions</a:t>
            </a:r>
          </a:p>
          <a:p>
            <a:pPr lvl="1"/>
            <a:r>
              <a:rPr lang="en-US" sz="1600" dirty="0" smtClean="0">
                <a:latin typeface="Constantia"/>
                <a:sym typeface="Symbol"/>
              </a:rPr>
              <a:t>Fit together different </a:t>
            </a:r>
            <a:r>
              <a:rPr lang="en-US" sz="1600" dirty="0" err="1" smtClean="0">
                <a:latin typeface="Constantia"/>
                <a:sym typeface="Symbol"/>
              </a:rPr>
              <a:t>Njets</a:t>
            </a:r>
            <a:r>
              <a:rPr lang="en-US" sz="1600" dirty="0" smtClean="0">
                <a:latin typeface="Constantia"/>
                <a:sym typeface="Symbol"/>
              </a:rPr>
              <a:t>, b-tag categories</a:t>
            </a:r>
          </a:p>
          <a:p>
            <a:pPr lvl="1"/>
            <a:endParaRPr lang="en-US" sz="1200" dirty="0" smtClean="0">
              <a:latin typeface="Constantia"/>
              <a:sym typeface="Symbol"/>
            </a:endParaRPr>
          </a:p>
          <a:p>
            <a:r>
              <a:rPr lang="en-US" sz="1800" dirty="0" smtClean="0">
                <a:latin typeface="Constantia"/>
                <a:sym typeface="Symbol"/>
              </a:rPr>
              <a:t>Di-leptons: use a NN approach to best separate S and B</a:t>
            </a:r>
          </a:p>
          <a:p>
            <a:pPr lvl="1"/>
            <a:r>
              <a:rPr lang="en-US" sz="1600" dirty="0" smtClean="0">
                <a:latin typeface="Constantia"/>
                <a:sym typeface="Symbol"/>
              </a:rPr>
              <a:t>Uses information from jets, leptons, MET</a:t>
            </a:r>
          </a:p>
          <a:p>
            <a:endParaRPr lang="en-US" sz="1200" dirty="0" smtClean="0">
              <a:latin typeface="Constantia"/>
              <a:sym typeface="Symbol"/>
            </a:endParaRPr>
          </a:p>
          <a:p>
            <a:r>
              <a:rPr lang="en-US" sz="1800" dirty="0" smtClean="0">
                <a:latin typeface="Constantia"/>
                <a:sym typeface="Symbol"/>
              </a:rPr>
              <a:t>Systematic errors include shape (</a:t>
            </a:r>
            <a:r>
              <a:rPr lang="en-US" sz="1600" dirty="0" smtClean="0">
                <a:solidFill>
                  <a:srgbClr val="C00000"/>
                </a:solidFill>
                <a:latin typeface="Constantia"/>
                <a:sym typeface="Symbol"/>
              </a:rPr>
              <a:t>JES, b-tag, theory </a:t>
            </a:r>
            <a:r>
              <a:rPr lang="en-US" sz="1600" dirty="0" err="1" smtClean="0">
                <a:solidFill>
                  <a:srgbClr val="C00000"/>
                </a:solidFill>
                <a:latin typeface="Constantia"/>
                <a:sym typeface="Symbol"/>
              </a:rPr>
              <a:t>modelling</a:t>
            </a:r>
            <a:r>
              <a:rPr lang="en-US" sz="1800" dirty="0" smtClean="0">
                <a:latin typeface="Constantia"/>
                <a:sym typeface="Symbol"/>
              </a:rPr>
              <a:t>) </a:t>
            </a:r>
          </a:p>
          <a:p>
            <a:pPr>
              <a:buNone/>
            </a:pPr>
            <a:r>
              <a:rPr lang="en-US" sz="1800" dirty="0" smtClean="0">
                <a:latin typeface="Constantia"/>
                <a:sym typeface="Symbol"/>
              </a:rPr>
              <a:t>      and rate (</a:t>
            </a:r>
            <a:r>
              <a:rPr lang="en-US" sz="1600" dirty="0" smtClean="0">
                <a:solidFill>
                  <a:srgbClr val="C00000"/>
                </a:solidFill>
                <a:latin typeface="Constantia"/>
                <a:sym typeface="Symbol"/>
              </a:rPr>
              <a:t>efficiencies, background yields</a:t>
            </a:r>
            <a:r>
              <a:rPr lang="en-US" sz="1800" dirty="0" smtClean="0">
                <a:latin typeface="Constantia"/>
                <a:sym typeface="Symbol"/>
              </a:rPr>
              <a:t>) changing ones </a:t>
            </a:r>
            <a:endParaRPr lang="en-US" sz="18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32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092280" y="2852936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TOP-11-009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740352" y="5589240"/>
            <a:ext cx="104522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TOP-11-010</a:t>
            </a: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4221088"/>
            <a:ext cx="277545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7280413" y="3356992"/>
            <a:ext cx="1863587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16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l-G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μ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+jets,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≥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2b-tags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979712" y="4437112"/>
            <a:ext cx="68211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l-G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cs typeface="Times New Roman"/>
              </a:rPr>
              <a:t>ℓ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+jets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716016" y="5013176"/>
            <a:ext cx="1087349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cs typeface="Times New Roman"/>
              </a:rPr>
              <a:t>di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cs typeface="Times New Roman"/>
              </a:rPr>
              <a:t>-leptons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184470" y="64807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nstantia"/>
                <a:cs typeface="Times New Roman"/>
              </a:rPr>
              <a:t>CL</a:t>
            </a:r>
            <a:r>
              <a:rPr lang="en-US" sz="1200" baseline="-25000" dirty="0" smtClean="0">
                <a:latin typeface="Constantia"/>
                <a:cs typeface="Times New Roman"/>
              </a:rPr>
              <a:t>S</a:t>
            </a:r>
            <a:r>
              <a:rPr lang="en-US" sz="1200" dirty="0" smtClean="0">
                <a:latin typeface="Constantia"/>
                <a:cs typeface="Times New Roman"/>
              </a:rPr>
              <a:t> criterion, LR=</a:t>
            </a:r>
            <a:endParaRPr lang="en-US" sz="12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80614" y="6408712"/>
            <a:ext cx="167556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7092280" y="1052736"/>
            <a:ext cx="188987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Topcolor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/Technicolor Z’</a:t>
            </a:r>
          </a:p>
          <a:p>
            <a:pPr marL="0" lvl="1" algn="ctr"/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Higgses</a:t>
            </a:r>
            <a:endParaRPr lang="en-US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KK excitations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New physics in production: high boosts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1512168"/>
          </a:xfrm>
        </p:spPr>
        <p:txBody>
          <a:bodyPr>
            <a:noAutofit/>
          </a:bodyPr>
          <a:lstStyle/>
          <a:p>
            <a:r>
              <a:rPr lang="en-US" sz="2000" dirty="0" smtClean="0"/>
              <a:t>Advanced techniques for top tagging in case of jet merging</a:t>
            </a:r>
            <a:endParaRPr lang="en-US" sz="1400" dirty="0" smtClean="0"/>
          </a:p>
          <a:p>
            <a:pPr lvl="1"/>
            <a:r>
              <a:rPr lang="en-US" sz="1800" dirty="0" smtClean="0"/>
              <a:t>Essential for </a:t>
            </a:r>
            <a:r>
              <a:rPr lang="en-US" sz="1800" dirty="0" err="1" smtClean="0"/>
              <a:t>hadronic</a:t>
            </a:r>
            <a:r>
              <a:rPr lang="en-US" sz="1800" dirty="0" smtClean="0"/>
              <a:t> channels at high mass/boosts</a:t>
            </a:r>
          </a:p>
          <a:p>
            <a:pPr lvl="1"/>
            <a:r>
              <a:rPr lang="en-US" sz="1800" dirty="0" smtClean="0"/>
              <a:t>C-A modified algorithm finding jet substructures compatible with top kinematics</a:t>
            </a:r>
          </a:p>
          <a:p>
            <a:pPr lvl="1"/>
            <a:r>
              <a:rPr lang="en-US" sz="1800" dirty="0" smtClean="0"/>
              <a:t>Entirely calibrated by using QCD data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33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5393" y="1916832"/>
            <a:ext cx="2868607" cy="2524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5608" y="4635268"/>
            <a:ext cx="3528392" cy="222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1805" y="4581128"/>
            <a:ext cx="2990315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653136"/>
            <a:ext cx="2699792" cy="203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ZoneTexte 21"/>
          <p:cNvSpPr txBox="1"/>
          <p:nvPr/>
        </p:nvSpPr>
        <p:spPr>
          <a:xfrm>
            <a:off x="2267744" y="6073551"/>
            <a:ext cx="1045286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EXO-11-092</a:t>
            </a:r>
          </a:p>
        </p:txBody>
      </p:sp>
      <p:grpSp>
        <p:nvGrpSpPr>
          <p:cNvPr id="13" name="Groupe 112"/>
          <p:cNvGrpSpPr>
            <a:grpSpLocks/>
          </p:cNvGrpSpPr>
          <p:nvPr/>
        </p:nvGrpSpPr>
        <p:grpSpPr bwMode="auto">
          <a:xfrm>
            <a:off x="8203183" y="836712"/>
            <a:ext cx="833313" cy="651892"/>
            <a:chOff x="4039850" y="5061678"/>
            <a:chExt cx="1048433" cy="724525"/>
          </a:xfrm>
        </p:grpSpPr>
        <p:grpSp>
          <p:nvGrpSpPr>
            <p:cNvPr id="14" name="Groupe 92"/>
            <p:cNvGrpSpPr>
              <a:grpSpLocks/>
            </p:cNvGrpSpPr>
            <p:nvPr/>
          </p:nvGrpSpPr>
          <p:grpSpPr bwMode="auto">
            <a:xfrm rot="2200047">
              <a:off x="4562334" y="5061678"/>
              <a:ext cx="218678" cy="494948"/>
              <a:chOff x="2016176" y="4901784"/>
              <a:chExt cx="404735" cy="854439"/>
            </a:xfrm>
          </p:grpSpPr>
          <p:sp>
            <p:nvSpPr>
              <p:cNvPr id="30" name="Ellipse 93"/>
              <p:cNvSpPr>
                <a:spLocks noChangeArrowheads="1"/>
              </p:cNvSpPr>
              <p:nvPr/>
            </p:nvSpPr>
            <p:spPr bwMode="auto">
              <a:xfrm>
                <a:off x="2016177" y="4901784"/>
                <a:ext cx="404734" cy="97436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fr-FR"/>
              </a:p>
            </p:txBody>
          </p:sp>
          <p:cxnSp>
            <p:nvCxnSpPr>
              <p:cNvPr id="31" name="Connecteur droit 94"/>
              <p:cNvCxnSpPr>
                <a:cxnSpLocks noChangeShapeType="1"/>
                <a:stCxn id="30" idx="2"/>
              </p:cNvCxnSpPr>
              <p:nvPr/>
            </p:nvCxnSpPr>
            <p:spPr bwMode="auto">
              <a:xfrm rot="10800000" flipH="1" flipV="1">
                <a:off x="2016176" y="4950501"/>
                <a:ext cx="217357" cy="80572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32" name="Connecteur droit 95"/>
              <p:cNvCxnSpPr>
                <a:cxnSpLocks noChangeShapeType="1"/>
                <a:stCxn id="30" idx="6"/>
              </p:cNvCxnSpPr>
              <p:nvPr/>
            </p:nvCxnSpPr>
            <p:spPr bwMode="auto">
              <a:xfrm flipH="1">
                <a:off x="2241030" y="4950502"/>
                <a:ext cx="179881" cy="80572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15" name="Groupe 96"/>
            <p:cNvGrpSpPr>
              <a:grpSpLocks/>
            </p:cNvGrpSpPr>
            <p:nvPr/>
          </p:nvGrpSpPr>
          <p:grpSpPr bwMode="auto">
            <a:xfrm rot="-6680773">
              <a:off x="4203418" y="5371486"/>
              <a:ext cx="234449" cy="461652"/>
              <a:chOff x="2016176" y="4901784"/>
              <a:chExt cx="404735" cy="854439"/>
            </a:xfrm>
          </p:grpSpPr>
          <p:sp>
            <p:nvSpPr>
              <p:cNvPr id="27" name="Ellipse 97"/>
              <p:cNvSpPr>
                <a:spLocks noChangeArrowheads="1"/>
              </p:cNvSpPr>
              <p:nvPr/>
            </p:nvSpPr>
            <p:spPr bwMode="auto">
              <a:xfrm>
                <a:off x="2016177" y="4901784"/>
                <a:ext cx="404734" cy="97436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fr-FR"/>
              </a:p>
            </p:txBody>
          </p:sp>
          <p:cxnSp>
            <p:nvCxnSpPr>
              <p:cNvPr id="28" name="Connecteur droit 98"/>
              <p:cNvCxnSpPr>
                <a:cxnSpLocks noChangeShapeType="1"/>
                <a:stCxn id="27" idx="2"/>
              </p:cNvCxnSpPr>
              <p:nvPr/>
            </p:nvCxnSpPr>
            <p:spPr bwMode="auto">
              <a:xfrm rot="10800000" flipH="1" flipV="1">
                <a:off x="2016176" y="4950501"/>
                <a:ext cx="217357" cy="80572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9" name="Connecteur droit 99"/>
              <p:cNvCxnSpPr>
                <a:cxnSpLocks noChangeShapeType="1"/>
                <a:stCxn id="27" idx="6"/>
              </p:cNvCxnSpPr>
              <p:nvPr/>
            </p:nvCxnSpPr>
            <p:spPr bwMode="auto">
              <a:xfrm flipH="1">
                <a:off x="2241030" y="4950502"/>
                <a:ext cx="179881" cy="80572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16" name="Groupe 100"/>
            <p:cNvGrpSpPr>
              <a:grpSpLocks/>
            </p:cNvGrpSpPr>
            <p:nvPr/>
          </p:nvGrpSpPr>
          <p:grpSpPr bwMode="auto">
            <a:xfrm rot="3703318">
              <a:off x="4653445" y="5099988"/>
              <a:ext cx="201356" cy="533407"/>
              <a:chOff x="2016176" y="4901784"/>
              <a:chExt cx="404735" cy="854439"/>
            </a:xfrm>
          </p:grpSpPr>
          <p:sp>
            <p:nvSpPr>
              <p:cNvPr id="24" name="Ellipse 101"/>
              <p:cNvSpPr>
                <a:spLocks noChangeArrowheads="1"/>
              </p:cNvSpPr>
              <p:nvPr/>
            </p:nvSpPr>
            <p:spPr bwMode="auto">
              <a:xfrm>
                <a:off x="2016177" y="4901784"/>
                <a:ext cx="404734" cy="97436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fr-FR"/>
              </a:p>
            </p:txBody>
          </p:sp>
          <p:cxnSp>
            <p:nvCxnSpPr>
              <p:cNvPr id="25" name="Connecteur droit 102"/>
              <p:cNvCxnSpPr>
                <a:cxnSpLocks noChangeShapeType="1"/>
                <a:stCxn id="24" idx="2"/>
              </p:cNvCxnSpPr>
              <p:nvPr/>
            </p:nvCxnSpPr>
            <p:spPr bwMode="auto">
              <a:xfrm rot="10800000" flipH="1" flipV="1">
                <a:off x="2016176" y="4950501"/>
                <a:ext cx="217357" cy="80572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6" name="Connecteur droit 103"/>
              <p:cNvCxnSpPr>
                <a:cxnSpLocks noChangeShapeType="1"/>
                <a:stCxn id="24" idx="6"/>
              </p:cNvCxnSpPr>
              <p:nvPr/>
            </p:nvCxnSpPr>
            <p:spPr bwMode="auto">
              <a:xfrm flipH="1">
                <a:off x="2241030" y="4950502"/>
                <a:ext cx="179881" cy="80572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17" name="Groupe 104"/>
            <p:cNvGrpSpPr>
              <a:grpSpLocks/>
            </p:cNvGrpSpPr>
            <p:nvPr/>
          </p:nvGrpSpPr>
          <p:grpSpPr bwMode="auto">
            <a:xfrm rot="4510172">
              <a:off x="4704816" y="5149060"/>
              <a:ext cx="198036" cy="568898"/>
              <a:chOff x="2016176" y="4901784"/>
              <a:chExt cx="404735" cy="854439"/>
            </a:xfrm>
          </p:grpSpPr>
          <p:sp>
            <p:nvSpPr>
              <p:cNvPr id="19" name="Ellipse 105"/>
              <p:cNvSpPr>
                <a:spLocks noChangeArrowheads="1"/>
              </p:cNvSpPr>
              <p:nvPr/>
            </p:nvSpPr>
            <p:spPr bwMode="auto">
              <a:xfrm>
                <a:off x="2016177" y="4901784"/>
                <a:ext cx="404734" cy="97436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fr-FR"/>
              </a:p>
            </p:txBody>
          </p:sp>
          <p:cxnSp>
            <p:nvCxnSpPr>
              <p:cNvPr id="20" name="Connecteur droit 106"/>
              <p:cNvCxnSpPr>
                <a:cxnSpLocks noChangeShapeType="1"/>
                <a:stCxn id="19" idx="2"/>
              </p:cNvCxnSpPr>
              <p:nvPr/>
            </p:nvCxnSpPr>
            <p:spPr bwMode="auto">
              <a:xfrm rot="10800000" flipH="1" flipV="1">
                <a:off x="2016176" y="4950501"/>
                <a:ext cx="217357" cy="80572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1" name="Connecteur droit 107"/>
              <p:cNvCxnSpPr>
                <a:cxnSpLocks noChangeShapeType="1"/>
                <a:stCxn id="19" idx="6"/>
              </p:cNvCxnSpPr>
              <p:nvPr/>
            </p:nvCxnSpPr>
            <p:spPr bwMode="auto">
              <a:xfrm flipH="1">
                <a:off x="2241030" y="4950502"/>
                <a:ext cx="179881" cy="80572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cxnSp>
          <p:nvCxnSpPr>
            <p:cNvPr id="18" name="Connecteur droit 108"/>
            <p:cNvCxnSpPr>
              <a:cxnSpLocks noChangeShapeType="1"/>
            </p:cNvCxnSpPr>
            <p:nvPr/>
          </p:nvCxnSpPr>
          <p:spPr bwMode="auto">
            <a:xfrm rot="10800000" flipV="1">
              <a:off x="4039850" y="5501009"/>
              <a:ext cx="490023" cy="28519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33" name="Groupe 109"/>
          <p:cNvGrpSpPr/>
          <p:nvPr/>
        </p:nvGrpSpPr>
        <p:grpSpPr>
          <a:xfrm>
            <a:off x="7092280" y="764704"/>
            <a:ext cx="688383" cy="805357"/>
            <a:chOff x="5893634" y="4287187"/>
            <a:chExt cx="904407" cy="949373"/>
          </a:xfrm>
          <a:noFill/>
        </p:grpSpPr>
        <p:grpSp>
          <p:nvGrpSpPr>
            <p:cNvPr id="34" name="Groupe 59"/>
            <p:cNvGrpSpPr/>
            <p:nvPr/>
          </p:nvGrpSpPr>
          <p:grpSpPr>
            <a:xfrm>
              <a:off x="6216250" y="4287187"/>
              <a:ext cx="218678" cy="494948"/>
              <a:chOff x="2016176" y="4901784"/>
              <a:chExt cx="404735" cy="854439"/>
            </a:xfrm>
            <a:grpFill/>
          </p:grpSpPr>
          <p:sp>
            <p:nvSpPr>
              <p:cNvPr id="48" name="Ellipse 47"/>
              <p:cNvSpPr/>
              <p:nvPr/>
            </p:nvSpPr>
            <p:spPr bwMode="auto">
              <a:xfrm>
                <a:off x="2016177" y="4901784"/>
                <a:ext cx="404734" cy="97436"/>
              </a:xfrm>
              <a:prstGeom prst="ellipse">
                <a:avLst/>
              </a:prstGeom>
              <a:solidFill>
                <a:schemeClr val="tx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fr-FR"/>
              </a:p>
            </p:txBody>
          </p:sp>
          <p:cxnSp>
            <p:nvCxnSpPr>
              <p:cNvPr id="49" name="Connecteur droit 48"/>
              <p:cNvCxnSpPr>
                <a:stCxn id="48" idx="2"/>
              </p:cNvCxnSpPr>
              <p:nvPr/>
            </p:nvCxnSpPr>
            <p:spPr bwMode="auto">
              <a:xfrm rot="10800000" flipH="1" flipV="1">
                <a:off x="2016176" y="4950501"/>
                <a:ext cx="217357" cy="805721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Connecteur droit 49"/>
              <p:cNvCxnSpPr>
                <a:stCxn id="48" idx="6"/>
              </p:cNvCxnSpPr>
              <p:nvPr/>
            </p:nvCxnSpPr>
            <p:spPr bwMode="auto">
              <a:xfrm flipH="1">
                <a:off x="2241030" y="4950502"/>
                <a:ext cx="179881" cy="805721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5" name="Groupe 60"/>
            <p:cNvGrpSpPr/>
            <p:nvPr/>
          </p:nvGrpSpPr>
          <p:grpSpPr>
            <a:xfrm rot="14919227">
              <a:off x="6007235" y="4656955"/>
              <a:ext cx="234449" cy="461652"/>
              <a:chOff x="2016176" y="4901784"/>
              <a:chExt cx="404735" cy="854439"/>
            </a:xfrm>
            <a:grpFill/>
          </p:grpSpPr>
          <p:sp>
            <p:nvSpPr>
              <p:cNvPr id="45" name="Ellipse 44"/>
              <p:cNvSpPr/>
              <p:nvPr/>
            </p:nvSpPr>
            <p:spPr bwMode="auto">
              <a:xfrm>
                <a:off x="2016177" y="4901784"/>
                <a:ext cx="404734" cy="97436"/>
              </a:xfrm>
              <a:prstGeom prst="ellipse">
                <a:avLst/>
              </a:prstGeom>
              <a:solidFill>
                <a:schemeClr val="tx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fr-FR"/>
              </a:p>
            </p:txBody>
          </p:sp>
          <p:cxnSp>
            <p:nvCxnSpPr>
              <p:cNvPr id="46" name="Connecteur droit 45"/>
              <p:cNvCxnSpPr>
                <a:stCxn id="45" idx="2"/>
              </p:cNvCxnSpPr>
              <p:nvPr/>
            </p:nvCxnSpPr>
            <p:spPr bwMode="auto">
              <a:xfrm rot="10800000" flipH="1" flipV="1">
                <a:off x="2016176" y="4950501"/>
                <a:ext cx="217357" cy="805721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Connecteur droit 46"/>
              <p:cNvCxnSpPr>
                <a:stCxn id="45" idx="6"/>
              </p:cNvCxnSpPr>
              <p:nvPr/>
            </p:nvCxnSpPr>
            <p:spPr bwMode="auto">
              <a:xfrm flipH="1">
                <a:off x="2241030" y="4950502"/>
                <a:ext cx="179881" cy="805721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6" name="Groupe 64"/>
            <p:cNvGrpSpPr/>
            <p:nvPr/>
          </p:nvGrpSpPr>
          <p:grpSpPr>
            <a:xfrm rot="4750246">
              <a:off x="6496301" y="4508151"/>
              <a:ext cx="141828" cy="461652"/>
              <a:chOff x="2016176" y="4901784"/>
              <a:chExt cx="404735" cy="854439"/>
            </a:xfrm>
            <a:grpFill/>
          </p:grpSpPr>
          <p:sp>
            <p:nvSpPr>
              <p:cNvPr id="42" name="Ellipse 41"/>
              <p:cNvSpPr/>
              <p:nvPr/>
            </p:nvSpPr>
            <p:spPr bwMode="auto">
              <a:xfrm>
                <a:off x="2016177" y="4901784"/>
                <a:ext cx="404734" cy="97436"/>
              </a:xfrm>
              <a:prstGeom prst="ellipse">
                <a:avLst/>
              </a:prstGeom>
              <a:solidFill>
                <a:schemeClr val="tx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fr-FR"/>
              </a:p>
            </p:txBody>
          </p:sp>
          <p:cxnSp>
            <p:nvCxnSpPr>
              <p:cNvPr id="43" name="Connecteur droit 42"/>
              <p:cNvCxnSpPr>
                <a:stCxn id="42" idx="2"/>
              </p:cNvCxnSpPr>
              <p:nvPr/>
            </p:nvCxnSpPr>
            <p:spPr bwMode="auto">
              <a:xfrm rot="10800000" flipH="1" flipV="1">
                <a:off x="2016176" y="4950501"/>
                <a:ext cx="217357" cy="805721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Connecteur droit 43"/>
              <p:cNvCxnSpPr>
                <a:stCxn id="42" idx="6"/>
              </p:cNvCxnSpPr>
              <p:nvPr/>
            </p:nvCxnSpPr>
            <p:spPr bwMode="auto">
              <a:xfrm flipH="1">
                <a:off x="2241030" y="4950502"/>
                <a:ext cx="179881" cy="805721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7" name="Groupe 68"/>
            <p:cNvGrpSpPr/>
            <p:nvPr/>
          </p:nvGrpSpPr>
          <p:grpSpPr>
            <a:xfrm rot="8718025">
              <a:off x="6416776" y="4741612"/>
              <a:ext cx="132287" cy="494948"/>
              <a:chOff x="2016176" y="4901784"/>
              <a:chExt cx="404735" cy="854439"/>
            </a:xfrm>
            <a:grpFill/>
          </p:grpSpPr>
          <p:sp>
            <p:nvSpPr>
              <p:cNvPr id="39" name="Ellipse 38"/>
              <p:cNvSpPr/>
              <p:nvPr/>
            </p:nvSpPr>
            <p:spPr bwMode="auto">
              <a:xfrm>
                <a:off x="2016177" y="4901784"/>
                <a:ext cx="404734" cy="97436"/>
              </a:xfrm>
              <a:prstGeom prst="ellipse">
                <a:avLst/>
              </a:prstGeom>
              <a:solidFill>
                <a:schemeClr val="tx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fr-FR"/>
              </a:p>
            </p:txBody>
          </p:sp>
          <p:cxnSp>
            <p:nvCxnSpPr>
              <p:cNvPr id="40" name="Connecteur droit 39"/>
              <p:cNvCxnSpPr>
                <a:stCxn id="39" idx="2"/>
              </p:cNvCxnSpPr>
              <p:nvPr/>
            </p:nvCxnSpPr>
            <p:spPr bwMode="auto">
              <a:xfrm rot="10800000" flipH="1" flipV="1">
                <a:off x="2016176" y="4950501"/>
                <a:ext cx="217357" cy="805721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Connecteur droit 40"/>
              <p:cNvCxnSpPr>
                <a:stCxn id="39" idx="6"/>
              </p:cNvCxnSpPr>
              <p:nvPr/>
            </p:nvCxnSpPr>
            <p:spPr bwMode="auto">
              <a:xfrm flipH="1">
                <a:off x="2241030" y="4950502"/>
                <a:ext cx="179881" cy="805721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38" name="Connecteur droit 37"/>
            <p:cNvCxnSpPr/>
            <p:nvPr/>
          </p:nvCxnSpPr>
          <p:spPr bwMode="auto">
            <a:xfrm rot="10800000">
              <a:off x="5928731" y="4499928"/>
              <a:ext cx="404958" cy="286549"/>
            </a:xfrm>
            <a:prstGeom prst="lin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1" name="Flèche droite 50"/>
          <p:cNvSpPr/>
          <p:nvPr/>
        </p:nvSpPr>
        <p:spPr>
          <a:xfrm>
            <a:off x="7884368" y="980728"/>
            <a:ext cx="288032" cy="288032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1331640" y="5517232"/>
            <a:ext cx="1029321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16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e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+jets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7884368" y="2924944"/>
            <a:ext cx="1263936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1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 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/>
              </a:rPr>
              <a:t>hadronics</a:t>
            </a:r>
            <a:endParaRPr lang="en-US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4644008" y="6093296"/>
            <a:ext cx="67890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e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+jets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6300192" y="6114782"/>
            <a:ext cx="106009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/>
              </a:rPr>
              <a:t>hadronics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57" name="Espace réservé du contenu 6"/>
          <p:cNvSpPr txBox="1">
            <a:spLocks/>
          </p:cNvSpPr>
          <p:nvPr/>
        </p:nvSpPr>
        <p:spPr>
          <a:xfrm>
            <a:off x="0" y="2564904"/>
            <a:ext cx="6300192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Also alternative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</a:rPr>
              <a:t>ℓ+jets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</a:rPr>
              <a:t> analyses which increase sensitivity at very high masses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No lepton isolation conditions, at least two jets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No direct reconstruction if more jets, top constructed favoring back to back configurations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6876256" y="4293096"/>
            <a:ext cx="1374094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arXiv:1204.2488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924944"/>
            <a:ext cx="2808312" cy="2580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New physics in decays: FCNC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764704"/>
            <a:ext cx="6804248" cy="5544616"/>
          </a:xfrm>
        </p:spPr>
        <p:txBody>
          <a:bodyPr>
            <a:noAutofit/>
          </a:bodyPr>
          <a:lstStyle/>
          <a:p>
            <a:r>
              <a:rPr lang="en-US" sz="1800" dirty="0" smtClean="0"/>
              <a:t>At LO FCNC is highly suppressed: BR SM(t → </a:t>
            </a:r>
            <a:r>
              <a:rPr lang="en-US" sz="1800" dirty="0" err="1" smtClean="0"/>
              <a:t>qZ</a:t>
            </a:r>
            <a:r>
              <a:rPr lang="en-US" sz="1800" dirty="0" smtClean="0"/>
              <a:t>)</a:t>
            </a:r>
            <a:r>
              <a:rPr lang="en-US" sz="1800" baseline="-25000" dirty="0" smtClean="0"/>
              <a:t>NLO</a:t>
            </a:r>
            <a:r>
              <a:rPr lang="en-US" sz="1800" dirty="0" smtClean="0"/>
              <a:t>~10</a:t>
            </a:r>
            <a:r>
              <a:rPr lang="en-US" sz="1800" baseline="30000" dirty="0" smtClean="0"/>
              <a:t>-14</a:t>
            </a:r>
          </a:p>
          <a:p>
            <a:pPr lvl="1"/>
            <a:r>
              <a:rPr lang="en-US" sz="1500" dirty="0" smtClean="0"/>
              <a:t>NLO corrections from BSM can enhance the BR by a factor of 10</a:t>
            </a:r>
            <a:r>
              <a:rPr lang="en-US" sz="1500" baseline="30000" dirty="0" smtClean="0"/>
              <a:t>10</a:t>
            </a:r>
          </a:p>
          <a:p>
            <a:pPr lvl="1"/>
            <a:endParaRPr lang="en-US" sz="1500" baseline="30000" dirty="0" smtClean="0"/>
          </a:p>
          <a:p>
            <a:r>
              <a:rPr lang="en-US" sz="1800" dirty="0" smtClean="0"/>
              <a:t>Search in top decays: </a:t>
            </a:r>
            <a:r>
              <a:rPr lang="en-US" sz="1800" dirty="0" err="1" smtClean="0"/>
              <a:t>t→qZ</a:t>
            </a:r>
            <a:r>
              <a:rPr lang="en-US" sz="1800" dirty="0" smtClean="0"/>
              <a:t>→ q</a:t>
            </a:r>
            <a:r>
              <a:rPr lang="en-US" sz="1800" dirty="0" smtClean="0">
                <a:latin typeface="Constantia"/>
              </a:rPr>
              <a:t>ℓ</a:t>
            </a:r>
            <a:r>
              <a:rPr lang="en-US" sz="1800" baseline="30000" dirty="0" smtClean="0">
                <a:latin typeface="Constantia"/>
              </a:rPr>
              <a:t>+</a:t>
            </a:r>
            <a:r>
              <a:rPr lang="en-US" sz="1800" dirty="0" smtClean="0">
                <a:latin typeface="Constantia"/>
              </a:rPr>
              <a:t>ℓ</a:t>
            </a:r>
            <a:r>
              <a:rPr lang="en-US" sz="1800" baseline="30000" dirty="0" smtClean="0">
                <a:latin typeface="Constantia"/>
              </a:rPr>
              <a:t>-</a:t>
            </a:r>
            <a:r>
              <a:rPr lang="en-US" sz="1800" dirty="0" smtClean="0"/>
              <a:t> </a:t>
            </a:r>
          </a:p>
          <a:p>
            <a:pPr lvl="1"/>
            <a:r>
              <a:rPr lang="en-US" sz="1600" dirty="0" smtClean="0"/>
              <a:t>Tri-lepton events (two from Z), very clean signature, but small BR</a:t>
            </a:r>
          </a:p>
          <a:p>
            <a:pPr lvl="1"/>
            <a:endParaRPr lang="en-US" sz="1500" dirty="0" smtClean="0"/>
          </a:p>
          <a:p>
            <a:r>
              <a:rPr lang="en-US" sz="1800" dirty="0" smtClean="0"/>
              <a:t>Selection also requires two jets, MET&gt;30GeV, veto on 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lepton.</a:t>
            </a:r>
          </a:p>
          <a:p>
            <a:pPr lvl="1"/>
            <a:r>
              <a:rPr lang="en-US" sz="1600" dirty="0" smtClean="0"/>
              <a:t>Full kinematics specified from χ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fit</a:t>
            </a:r>
          </a:p>
          <a:p>
            <a:pPr lvl="1">
              <a:buNone/>
            </a:pPr>
            <a:r>
              <a:rPr lang="en-US" sz="1600" dirty="0" smtClean="0"/>
              <a:t> or using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W</a:t>
            </a:r>
            <a:r>
              <a:rPr lang="en-US" sz="1600" dirty="0" smtClean="0"/>
              <a:t> and MET </a:t>
            </a:r>
            <a:r>
              <a:rPr lang="fr-FR" sz="1600" dirty="0" err="1" smtClean="0"/>
              <a:t>constraints</a:t>
            </a:r>
            <a:endParaRPr lang="fr-FR" sz="1600" dirty="0" smtClean="0"/>
          </a:p>
          <a:p>
            <a:pPr lvl="1"/>
            <a:r>
              <a:rPr lang="en-US" sz="1600" dirty="0" smtClean="0"/>
              <a:t>Either HT</a:t>
            </a:r>
            <a:r>
              <a:rPr lang="en-US" sz="1600" baseline="-25000" dirty="0" smtClean="0"/>
              <a:t>S</a:t>
            </a:r>
            <a:r>
              <a:rPr lang="en-US" sz="1600" dirty="0" smtClean="0"/>
              <a:t> or b-tagging are used to </a:t>
            </a:r>
          </a:p>
          <a:p>
            <a:pPr lvl="1">
              <a:buNone/>
            </a:pPr>
            <a:r>
              <a:rPr lang="en-US" sz="1600" dirty="0" smtClean="0"/>
              <a:t>further reduce the background</a:t>
            </a:r>
          </a:p>
          <a:p>
            <a:pPr lvl="1"/>
            <a:r>
              <a:rPr lang="en-US" sz="1600" dirty="0" smtClean="0"/>
              <a:t>No excess observed 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34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5517232"/>
            <a:ext cx="6300192" cy="103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764703"/>
            <a:ext cx="2483768" cy="238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140968"/>
            <a:ext cx="2555776" cy="234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6" y="4293096"/>
            <a:ext cx="2808312" cy="258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6084168" y="4005064"/>
            <a:ext cx="1045222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TOP-11-028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5724128" y="6581001"/>
            <a:ext cx="1872208" cy="276999"/>
            <a:chOff x="5724128" y="6581001"/>
            <a:chExt cx="1872208" cy="27699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158830" y="6597352"/>
              <a:ext cx="1437506" cy="256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724128" y="6624736"/>
              <a:ext cx="309909" cy="188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ZoneTexte 12"/>
            <p:cNvSpPr txBox="1"/>
            <p:nvPr/>
          </p:nvSpPr>
          <p:spPr>
            <a:xfrm>
              <a:off x="5966574" y="6581001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=</a:t>
              </a:r>
              <a:endParaRPr lang="fr-FR" sz="1200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524328" y="6093296"/>
            <a:ext cx="1619672" cy="43204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7956376" y="6525344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(world best)</a:t>
            </a:r>
            <a:endParaRPr lang="fr-FR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Other new physics compatible with top pairs</a:t>
            </a:r>
            <a:endParaRPr lang="fr-FR" sz="3200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35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8095" y="2204864"/>
            <a:ext cx="333590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space réservé du contenu 6"/>
          <p:cNvSpPr>
            <a:spLocks noGrp="1"/>
          </p:cNvSpPr>
          <p:nvPr>
            <p:ph idx="1"/>
          </p:nvPr>
        </p:nvSpPr>
        <p:spPr>
          <a:xfrm>
            <a:off x="0" y="908720"/>
            <a:ext cx="6300192" cy="1584176"/>
          </a:xfrm>
        </p:spPr>
        <p:txBody>
          <a:bodyPr>
            <a:noAutofit/>
          </a:bodyPr>
          <a:lstStyle/>
          <a:p>
            <a:pPr lvl="0"/>
            <a:r>
              <a:rPr lang="en-US" sz="2000" dirty="0" smtClean="0"/>
              <a:t>Z’ model could explain the </a:t>
            </a:r>
            <a:r>
              <a:rPr lang="en-US" sz="2000" dirty="0" err="1" smtClean="0"/>
              <a:t>Tevatron</a:t>
            </a:r>
            <a:r>
              <a:rPr lang="en-US" sz="2000" dirty="0" smtClean="0"/>
              <a:t> A</a:t>
            </a:r>
            <a:r>
              <a:rPr lang="en-US" sz="2000" baseline="-25000" dirty="0" smtClean="0"/>
              <a:t>FB</a:t>
            </a:r>
            <a:r>
              <a:rPr lang="en-US" sz="2000" dirty="0" smtClean="0"/>
              <a:t> asymmetry</a:t>
            </a:r>
          </a:p>
          <a:p>
            <a:pPr lvl="1"/>
            <a:r>
              <a:rPr lang="en-US" sz="1800" dirty="0" smtClean="0"/>
              <a:t>Search for two same sign leptons and at least two b-tagged jets with MET</a:t>
            </a:r>
          </a:p>
          <a:p>
            <a:pPr lvl="1">
              <a:buNone/>
            </a:pPr>
            <a:endParaRPr lang="en-US" sz="1200" dirty="0" smtClean="0"/>
          </a:p>
          <a:p>
            <a:pPr lvl="0"/>
            <a:r>
              <a:rPr lang="en-US" sz="2000" dirty="0" smtClean="0"/>
              <a:t>Heavy top like quark decays</a:t>
            </a:r>
          </a:p>
          <a:p>
            <a:pPr lvl="1"/>
            <a:r>
              <a:rPr lang="en-US" sz="1800" dirty="0" smtClean="0"/>
              <a:t>Look beyond the m(</a:t>
            </a:r>
            <a:r>
              <a:rPr lang="en-US" sz="1800" dirty="0" err="1" smtClean="0">
                <a:latin typeface="Constantia"/>
              </a:rPr>
              <a:t>ℓ</a:t>
            </a:r>
            <a:r>
              <a:rPr lang="en-US" sz="1800" dirty="0" err="1" smtClean="0"/>
              <a:t>b</a:t>
            </a:r>
            <a:r>
              <a:rPr lang="en-US" sz="1800" dirty="0" smtClean="0"/>
              <a:t>) endpoint in </a:t>
            </a:r>
            <a:r>
              <a:rPr lang="en-US" sz="1800" dirty="0" err="1" smtClean="0"/>
              <a:t>di</a:t>
            </a:r>
            <a:r>
              <a:rPr lang="en-US" sz="1800" dirty="0" smtClean="0"/>
              <a:t>-lepton events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35688" y="764704"/>
            <a:ext cx="28083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Berger et al., </a:t>
            </a:r>
            <a:r>
              <a:rPr lang="de-D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PRL106(2011), 201801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1052736"/>
            <a:ext cx="1408848" cy="95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052736"/>
            <a:ext cx="1484925" cy="94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26196" y="6021288"/>
            <a:ext cx="1409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7991210" y="5857527"/>
            <a:ext cx="1045286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EXO-11-036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6021288"/>
            <a:ext cx="1057275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ZoneTexte 16"/>
          <p:cNvSpPr txBox="1"/>
          <p:nvPr/>
        </p:nvSpPr>
        <p:spPr>
          <a:xfrm>
            <a:off x="7662402" y="6217567"/>
            <a:ext cx="1374094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</a:t>
            </a:r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:1109.4985</a:t>
            </a:r>
            <a:endParaRPr lang="en-US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" y="2996952"/>
            <a:ext cx="2490085" cy="238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55776" y="3068960"/>
            <a:ext cx="3240360" cy="233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7956376" y="2420888"/>
            <a:ext cx="1029449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SUS-11-020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059832" y="3284984"/>
            <a:ext cx="1045286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EXO-11-050</a:t>
            </a: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2132856"/>
            <a:ext cx="1944216" cy="32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Espace réservé du contenu 6"/>
          <p:cNvSpPr txBox="1">
            <a:spLocks/>
          </p:cNvSpPr>
          <p:nvPr/>
        </p:nvSpPr>
        <p:spPr>
          <a:xfrm>
            <a:off x="0" y="558924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Other searches involving fourth generation are investigated in CMS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Examples are                            and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May lead to spectacular signatures with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tt+multilepton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final states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052736"/>
            <a:ext cx="71437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323528" y="2996952"/>
            <a:ext cx="4427984" cy="119675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3600" dirty="0" smtClean="0"/>
              <a:t>Roadmap ahead and conclusive remarks</a:t>
            </a:r>
            <a:endParaRPr lang="fr-FR" sz="3600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36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 in the year of the Scalar Boson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112568"/>
          </a:xfrm>
        </p:spPr>
        <p:txBody>
          <a:bodyPr>
            <a:noAutofit/>
          </a:bodyPr>
          <a:lstStyle/>
          <a:p>
            <a:r>
              <a:rPr lang="en-US" sz="2000" dirty="0" smtClean="0"/>
              <a:t>Consolidate the top sector at 8 </a:t>
            </a:r>
            <a:r>
              <a:rPr lang="en-US" sz="2000" dirty="0" err="1" smtClean="0"/>
              <a:t>TeV</a:t>
            </a:r>
            <a:endParaRPr lang="en-US" sz="2000" dirty="0" smtClean="0"/>
          </a:p>
          <a:p>
            <a:pPr lvl="1"/>
            <a:r>
              <a:rPr lang="en-US" sz="1700" dirty="0" smtClean="0"/>
              <a:t>Total and differential cross sections. </a:t>
            </a:r>
          </a:p>
          <a:p>
            <a:pPr lvl="2"/>
            <a:r>
              <a:rPr lang="en-US" sz="1400" dirty="0" smtClean="0"/>
              <a:t>Double ratios </a:t>
            </a:r>
            <a:r>
              <a:rPr lang="en-US" sz="1400" dirty="0" err="1" smtClean="0"/>
              <a:t>tt</a:t>
            </a:r>
            <a:r>
              <a:rPr lang="en-US" sz="1400" dirty="0" smtClean="0"/>
              <a:t>/Z(8TeV)/</a:t>
            </a:r>
            <a:r>
              <a:rPr lang="en-US" sz="1400" dirty="0" err="1" smtClean="0"/>
              <a:t>tt</a:t>
            </a:r>
            <a:r>
              <a:rPr lang="en-US" sz="1400" dirty="0" smtClean="0"/>
              <a:t>/Z(7TeV)</a:t>
            </a:r>
          </a:p>
          <a:p>
            <a:pPr lvl="1"/>
            <a:r>
              <a:rPr lang="en-US" sz="1700" dirty="0" smtClean="0"/>
              <a:t>Monitor  distributions sensitive to new physics</a:t>
            </a:r>
          </a:p>
          <a:p>
            <a:pPr lvl="1"/>
            <a:endParaRPr lang="en-US" sz="1700" dirty="0" smtClean="0"/>
          </a:p>
          <a:p>
            <a:r>
              <a:rPr lang="en-US" sz="2000" dirty="0" smtClean="0"/>
              <a:t>New ideas in the high statistics/precision regime</a:t>
            </a:r>
          </a:p>
          <a:p>
            <a:pPr lvl="1"/>
            <a:r>
              <a:rPr lang="en-US" sz="1700" dirty="0" smtClean="0"/>
              <a:t>Alternative methods for  determining the top mass</a:t>
            </a:r>
          </a:p>
          <a:p>
            <a:pPr lvl="2"/>
            <a:r>
              <a:rPr lang="en-US" sz="1400" dirty="0" err="1" smtClean="0"/>
              <a:t>Favour</a:t>
            </a:r>
            <a:r>
              <a:rPr lang="en-US" sz="1400" dirty="0" smtClean="0"/>
              <a:t> methods presenting systematic errors uncorrelated with standard reconstruction</a:t>
            </a:r>
          </a:p>
          <a:p>
            <a:pPr lvl="1"/>
            <a:r>
              <a:rPr lang="en-US" sz="1700" dirty="0" smtClean="0"/>
              <a:t>Constraining systematic errors by using data</a:t>
            </a:r>
          </a:p>
          <a:p>
            <a:pPr lvl="2"/>
            <a:r>
              <a:rPr lang="en-US" sz="1400" dirty="0" smtClean="0"/>
              <a:t>Study </a:t>
            </a:r>
            <a:r>
              <a:rPr lang="en-US" sz="1400" dirty="0" err="1" smtClean="0"/>
              <a:t>Colour</a:t>
            </a:r>
            <a:r>
              <a:rPr lang="en-US" sz="1400" dirty="0" smtClean="0"/>
              <a:t> Reconnection effects, constrain theory uncertainties on radiation by using data</a:t>
            </a:r>
          </a:p>
          <a:p>
            <a:pPr lvl="1"/>
            <a:r>
              <a:rPr lang="en-US" sz="1700" dirty="0" smtClean="0"/>
              <a:t>Let us go doubly differential (e.g. </a:t>
            </a:r>
            <a:r>
              <a:rPr lang="en-US" sz="1700" dirty="0" err="1" smtClean="0"/>
              <a:t>m</a:t>
            </a:r>
            <a:r>
              <a:rPr lang="en-US" sz="1700" baseline="-25000" dirty="0" err="1" smtClean="0"/>
              <a:t>t</a:t>
            </a:r>
            <a:r>
              <a:rPr lang="en-US" sz="1700" dirty="0" smtClean="0"/>
              <a:t>(X); A</a:t>
            </a:r>
            <a:r>
              <a:rPr lang="en-US" sz="1700" baseline="-25000" dirty="0" smtClean="0"/>
              <a:t>C</a:t>
            </a:r>
            <a:r>
              <a:rPr lang="en-US" sz="1700" dirty="0" smtClean="0"/>
              <a:t>(Y)) </a:t>
            </a:r>
          </a:p>
          <a:p>
            <a:pPr lvl="2"/>
            <a:r>
              <a:rPr lang="en-US" sz="1400" dirty="0" smtClean="0"/>
              <a:t>Select phase space regions where  the sensitivity to the main systematic errors is reduced</a:t>
            </a:r>
          </a:p>
          <a:p>
            <a:pPr lvl="1"/>
            <a:r>
              <a:rPr lang="en-US" sz="1700" dirty="0" smtClean="0"/>
              <a:t>“Environmental” studies of top-pair: </a:t>
            </a:r>
            <a:r>
              <a:rPr lang="en-US" sz="1700" dirty="0" err="1" smtClean="0"/>
              <a:t>tt+X</a:t>
            </a:r>
            <a:r>
              <a:rPr lang="en-US" sz="1700" dirty="0" smtClean="0"/>
              <a:t> !</a:t>
            </a:r>
          </a:p>
          <a:p>
            <a:pPr lvl="2"/>
            <a:r>
              <a:rPr lang="en-US" sz="1400" dirty="0" smtClean="0"/>
              <a:t>Study couplings to bosons, and test signatures  of new physics in association</a:t>
            </a:r>
          </a:p>
          <a:p>
            <a:pPr lvl="2"/>
            <a:endParaRPr lang="en-US" sz="1400" dirty="0" smtClean="0"/>
          </a:p>
          <a:p>
            <a:r>
              <a:rPr lang="en-US" sz="2000" dirty="0" smtClean="0"/>
              <a:t>Other ongoing work in CMS/top</a:t>
            </a:r>
          </a:p>
          <a:p>
            <a:pPr lvl="1"/>
            <a:r>
              <a:rPr lang="en-US" sz="1800" dirty="0" smtClean="0"/>
              <a:t>Top spin correlations, top finite width effects</a:t>
            </a:r>
          </a:p>
          <a:p>
            <a:pPr lvl="1"/>
            <a:r>
              <a:rPr lang="en-US" sz="1800" dirty="0" smtClean="0"/>
              <a:t>Single top s-channel and differential distribution</a:t>
            </a:r>
          </a:p>
          <a:p>
            <a:pPr lvl="1"/>
            <a:r>
              <a:rPr lang="en-US" sz="1800" dirty="0" smtClean="0"/>
              <a:t>Global fit to the </a:t>
            </a:r>
            <a:r>
              <a:rPr lang="en-US" sz="1800" dirty="0" err="1" smtClean="0"/>
              <a:t>Wtb</a:t>
            </a:r>
            <a:r>
              <a:rPr lang="en-US" sz="1800" dirty="0" smtClean="0"/>
              <a:t> vertex (top pair and single top measurements)</a:t>
            </a:r>
          </a:p>
          <a:p>
            <a:pPr lvl="1"/>
            <a:r>
              <a:rPr lang="en-US" sz="1800" dirty="0" smtClean="0"/>
              <a:t>Contribute to the combination efforts ongoing in the TOPLHCWG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37</a:t>
            </a:fld>
            <a:endParaRPr lang="fr-FR" dirty="0" smtClean="0">
              <a:solidFill>
                <a:prstClr val="black"/>
              </a:solidFill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6156176" y="755536"/>
          <a:ext cx="2808313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292"/>
                <a:gridCol w="1471021"/>
              </a:tblGrid>
              <a:tr h="2615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onstantia" pitchFamily="18" charset="0"/>
                        </a:rPr>
                        <a:t>Process</a:t>
                      </a:r>
                      <a:endParaRPr lang="fr-FR" sz="12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Constantia" pitchFamily="18" charset="0"/>
                          <a:sym typeface="Symbol"/>
                        </a:rPr>
                        <a:t>(8 </a:t>
                      </a:r>
                      <a:r>
                        <a:rPr lang="fr-FR" sz="1200" dirty="0" err="1" smtClean="0">
                          <a:latin typeface="Constantia" pitchFamily="18" charset="0"/>
                          <a:sym typeface="Symbol"/>
                        </a:rPr>
                        <a:t>TeV</a:t>
                      </a:r>
                      <a:r>
                        <a:rPr lang="fr-FR" sz="1200" dirty="0" smtClean="0">
                          <a:latin typeface="Constantia" pitchFamily="18" charset="0"/>
                          <a:sym typeface="Symbol"/>
                        </a:rPr>
                        <a:t>)/(7 </a:t>
                      </a:r>
                      <a:r>
                        <a:rPr lang="fr-FR" sz="1200" dirty="0" err="1" smtClean="0">
                          <a:latin typeface="Constantia" pitchFamily="18" charset="0"/>
                          <a:sym typeface="Symbol"/>
                        </a:rPr>
                        <a:t>TeV</a:t>
                      </a:r>
                      <a:r>
                        <a:rPr lang="fr-FR" sz="1200" dirty="0" smtClean="0">
                          <a:latin typeface="Constantia" pitchFamily="18" charset="0"/>
                          <a:sym typeface="Symbol"/>
                        </a:rPr>
                        <a:t>)</a:t>
                      </a:r>
                      <a:endParaRPr lang="fr-FR" sz="12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4867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nstantia" pitchFamily="18" charset="0"/>
                        </a:rPr>
                        <a:t>Top pair</a:t>
                      </a:r>
                      <a:endParaRPr lang="fr-FR" sz="14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onstantia" pitchFamily="18" charset="0"/>
                        </a:rPr>
                        <a:t>~1.5</a:t>
                      </a:r>
                      <a:endParaRPr lang="fr-FR" sz="1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4867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nstantia" pitchFamily="18" charset="0"/>
                        </a:rPr>
                        <a:t>Single top t-</a:t>
                      </a:r>
                      <a:r>
                        <a:rPr lang="en-US" sz="1400" dirty="0" err="1" smtClean="0">
                          <a:latin typeface="Constantia" pitchFamily="18" charset="0"/>
                        </a:rPr>
                        <a:t>ch</a:t>
                      </a:r>
                      <a:endParaRPr lang="fr-FR" sz="14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onstantia" pitchFamily="18" charset="0"/>
                        </a:rPr>
                        <a:t>~1.3</a:t>
                      </a:r>
                      <a:endParaRPr lang="fr-FR" sz="1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4867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nstantia" pitchFamily="18" charset="0"/>
                        </a:rPr>
                        <a:t>Single top </a:t>
                      </a:r>
                      <a:r>
                        <a:rPr lang="en-US" sz="1400" dirty="0" err="1" smtClean="0">
                          <a:latin typeface="Constantia" pitchFamily="18" charset="0"/>
                        </a:rPr>
                        <a:t>tW</a:t>
                      </a:r>
                      <a:endParaRPr lang="fr-FR" sz="14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onstantia" pitchFamily="18" charset="0"/>
                        </a:rPr>
                        <a:t>~1.5</a:t>
                      </a:r>
                      <a:endParaRPr lang="fr-FR" sz="1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4867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nstantia" pitchFamily="18" charset="0"/>
                        </a:rPr>
                        <a:t>Single top s-</a:t>
                      </a:r>
                      <a:r>
                        <a:rPr lang="en-US" sz="1400" dirty="0" err="1" smtClean="0">
                          <a:latin typeface="Constantia" pitchFamily="18" charset="0"/>
                        </a:rPr>
                        <a:t>ch</a:t>
                      </a:r>
                      <a:endParaRPr lang="fr-FR" sz="14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onstantia" pitchFamily="18" charset="0"/>
                        </a:rPr>
                        <a:t>~1.2</a:t>
                      </a:r>
                      <a:endParaRPr lang="fr-FR" sz="1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Conclusions</a:t>
            </a:r>
            <a:endParaRPr lang="fr-FR" sz="3200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38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11" name="Espace réservé du contenu 6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112568"/>
          </a:xfrm>
        </p:spPr>
        <p:txBody>
          <a:bodyPr>
            <a:noAutofit/>
          </a:bodyPr>
          <a:lstStyle/>
          <a:p>
            <a:r>
              <a:rPr lang="en-US" sz="2000" dirty="0" smtClean="0"/>
              <a:t>Last year has been crucial for top physics</a:t>
            </a:r>
          </a:p>
          <a:p>
            <a:pPr lvl="1"/>
            <a:r>
              <a:rPr lang="en-US" sz="1800" dirty="0" smtClean="0"/>
              <a:t>From a handful of events to a deep testing of the top sector</a:t>
            </a:r>
          </a:p>
          <a:p>
            <a:pPr lvl="1"/>
            <a:r>
              <a:rPr lang="en-US" sz="1800" dirty="0" smtClean="0"/>
              <a:t>The realm of differential distributions</a:t>
            </a:r>
          </a:p>
          <a:p>
            <a:pPr lvl="1"/>
            <a:endParaRPr lang="en-US" sz="1800" dirty="0" smtClean="0"/>
          </a:p>
          <a:p>
            <a:r>
              <a:rPr lang="en-US" sz="2100" dirty="0" smtClean="0"/>
              <a:t>CMS has been doing great…</a:t>
            </a:r>
          </a:p>
          <a:p>
            <a:pPr lvl="1"/>
            <a:r>
              <a:rPr lang="en-US" sz="1800" dirty="0" smtClean="0"/>
              <a:t>Very competitive analyses in the top sector</a:t>
            </a:r>
          </a:p>
          <a:p>
            <a:pPr lvl="1"/>
            <a:r>
              <a:rPr lang="en-US" sz="1800" dirty="0" smtClean="0"/>
              <a:t>We start to challenge theory predictions</a:t>
            </a:r>
          </a:p>
          <a:p>
            <a:pPr lvl="1"/>
            <a:endParaRPr lang="en-US" sz="1800" dirty="0" smtClean="0"/>
          </a:p>
          <a:p>
            <a:r>
              <a:rPr lang="en-US" sz="2100" dirty="0" smtClean="0"/>
              <a:t>…and the Standard Model looks healthier than ever</a:t>
            </a:r>
          </a:p>
          <a:p>
            <a:pPr lvl="1"/>
            <a:r>
              <a:rPr lang="en-US" sz="1800" dirty="0" smtClean="0"/>
              <a:t>No hints of new physics yet</a:t>
            </a:r>
          </a:p>
          <a:p>
            <a:pPr lvl="1"/>
            <a:endParaRPr lang="en-US" sz="1800" dirty="0" smtClean="0"/>
          </a:p>
          <a:p>
            <a:r>
              <a:rPr lang="en-US" sz="2100" dirty="0" smtClean="0"/>
              <a:t>This year will be even more crucial for top physics</a:t>
            </a:r>
          </a:p>
          <a:p>
            <a:pPr lvl="1"/>
            <a:r>
              <a:rPr lang="en-US" sz="1800" dirty="0" smtClean="0"/>
              <a:t>Doubly differential distributions</a:t>
            </a:r>
          </a:p>
          <a:p>
            <a:pPr lvl="1"/>
            <a:r>
              <a:rPr lang="en-US" sz="1800" dirty="0" smtClean="0"/>
              <a:t>In situ constraints of theory systematic uncertainties</a:t>
            </a:r>
          </a:p>
          <a:p>
            <a:pPr lvl="1"/>
            <a:r>
              <a:rPr lang="en-US" sz="1800" dirty="0" smtClean="0"/>
              <a:t>Study the environment in association to top pair events</a:t>
            </a:r>
          </a:p>
          <a:p>
            <a:pPr lvl="1"/>
            <a:r>
              <a:rPr lang="en-US" sz="1800" dirty="0" smtClean="0"/>
              <a:t>Find hints of physics beyond the Standard Model ?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614000" y="1196752"/>
            <a:ext cx="1123513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Inclusive 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quantities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436070" y="2276872"/>
            <a:ext cx="147937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Differential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 sections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380312" y="3356992"/>
            <a:ext cx="157100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Top-pair 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“environment”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lèche vers le bas 8"/>
          <p:cNvSpPr/>
          <p:nvPr/>
        </p:nvSpPr>
        <p:spPr>
          <a:xfrm>
            <a:off x="7974040" y="1844824"/>
            <a:ext cx="288032" cy="43204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e bas 11"/>
          <p:cNvSpPr/>
          <p:nvPr/>
        </p:nvSpPr>
        <p:spPr>
          <a:xfrm>
            <a:off x="7974040" y="2924944"/>
            <a:ext cx="288032" cy="43204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068960"/>
            <a:ext cx="3635896" cy="3523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6156176" y="1556792"/>
            <a:ext cx="2880320" cy="1080120"/>
            <a:chOff x="528" y="1503"/>
            <a:chExt cx="2256" cy="769"/>
          </a:xfrm>
        </p:grpSpPr>
        <p:pic>
          <p:nvPicPr>
            <p:cNvPr id="9" name="Picture 2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8" y="1503"/>
              <a:ext cx="2256" cy="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28"/>
            <p:cNvSpPr txBox="1">
              <a:spLocks noChangeArrowheads="1"/>
            </p:cNvSpPr>
            <p:nvPr/>
          </p:nvSpPr>
          <p:spPr bwMode="auto">
            <a:xfrm>
              <a:off x="720" y="2112"/>
              <a:ext cx="765" cy="16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>
                <a:spcBef>
                  <a:spcPct val="20000"/>
                </a:spcBef>
                <a:buFont typeface="Arial" pitchFamily="34" charset="0"/>
                <a:buNone/>
              </a:pPr>
              <a:r>
                <a:rPr lang="en-US" sz="1400" b="1" i="1" dirty="0">
                  <a:latin typeface="Times New Roman" pitchFamily="18" charset="0"/>
                  <a:sym typeface="Symbol" pitchFamily="18" charset="2"/>
                </a:rPr>
                <a:t> m</a:t>
              </a:r>
              <a:r>
                <a:rPr lang="en-US" sz="1400" b="1" i="1" baseline="-25000" dirty="0">
                  <a:latin typeface="Times New Roman" pitchFamily="18" charset="0"/>
                  <a:sym typeface="Symbol" pitchFamily="18" charset="2"/>
                </a:rPr>
                <a:t>t</a:t>
              </a:r>
              <a:r>
                <a:rPr lang="en-US" sz="1400" b="1" i="1" baseline="30000" dirty="0">
                  <a:latin typeface="Times New Roman" pitchFamily="18" charset="0"/>
                  <a:sym typeface="Symbol" pitchFamily="18" charset="2"/>
                </a:rPr>
                <a:t>2</a:t>
              </a:r>
            </a:p>
          </p:txBody>
        </p:sp>
        <p:sp>
          <p:nvSpPr>
            <p:cNvPr id="12" name="Text Box 29"/>
            <p:cNvSpPr txBox="1">
              <a:spLocks noChangeArrowheads="1"/>
            </p:cNvSpPr>
            <p:nvPr/>
          </p:nvSpPr>
          <p:spPr bwMode="auto">
            <a:xfrm>
              <a:off x="1824" y="2112"/>
              <a:ext cx="956" cy="16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>
                <a:spcBef>
                  <a:spcPct val="20000"/>
                </a:spcBef>
                <a:buFont typeface="Arial" pitchFamily="34" charset="0"/>
                <a:buNone/>
              </a:pPr>
              <a:r>
                <a:rPr lang="en-US" sz="1400" b="1" i="1" dirty="0">
                  <a:latin typeface="Times New Roman" pitchFamily="18" charset="0"/>
                  <a:sym typeface="Symbol" pitchFamily="18" charset="2"/>
                </a:rPr>
                <a:t> </a:t>
              </a:r>
              <a:r>
                <a:rPr lang="en-US" sz="1400" b="1" i="1" dirty="0" err="1">
                  <a:latin typeface="Times New Roman" pitchFamily="18" charset="0"/>
                  <a:sym typeface="Symbol" pitchFamily="18" charset="2"/>
                </a:rPr>
                <a:t>ln</a:t>
              </a:r>
              <a:r>
                <a:rPr lang="en-US" sz="1400" b="1" i="1" dirty="0">
                  <a:latin typeface="Times New Roman" pitchFamily="18" charset="0"/>
                  <a:sym typeface="Symbol" pitchFamily="18" charset="2"/>
                </a:rPr>
                <a:t>(</a:t>
              </a:r>
              <a:r>
                <a:rPr lang="en-US" sz="1400" b="1" i="1" dirty="0" err="1">
                  <a:latin typeface="Times New Roman" pitchFamily="18" charset="0"/>
                  <a:sym typeface="Symbol" pitchFamily="18" charset="2"/>
                </a:rPr>
                <a:t>m</a:t>
              </a:r>
              <a:r>
                <a:rPr lang="en-US" sz="1400" b="1" i="1" baseline="-25000" dirty="0" err="1">
                  <a:latin typeface="Times New Roman" pitchFamily="18" charset="0"/>
                  <a:sym typeface="Symbol" pitchFamily="18" charset="2"/>
                </a:rPr>
                <a:t>H</a:t>
              </a:r>
              <a:r>
                <a:rPr lang="en-US" sz="1400" b="1" i="1" dirty="0">
                  <a:latin typeface="Times New Roman" pitchFamily="18" charset="0"/>
                  <a:sym typeface="Symbol" pitchFamily="18" charset="2"/>
                </a:rPr>
                <a:t>)</a:t>
              </a:r>
            </a:p>
          </p:txBody>
        </p:sp>
      </p:grp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 physics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544616"/>
          </a:xfrm>
        </p:spPr>
        <p:txBody>
          <a:bodyPr>
            <a:noAutofit/>
          </a:bodyPr>
          <a:lstStyle/>
          <a:p>
            <a:r>
              <a:rPr lang="en-US" sz="2000" dirty="0" smtClean="0"/>
              <a:t>Top physics is one of the main pillars of the physics program at the LHC</a:t>
            </a:r>
          </a:p>
          <a:p>
            <a:pPr lvl="1"/>
            <a:r>
              <a:rPr lang="en-US" sz="1800" dirty="0" smtClean="0"/>
              <a:t>Direct access to fundamental parameter of the SM (m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, V</a:t>
            </a:r>
            <a:r>
              <a:rPr lang="en-US" sz="1800" baseline="-25000" dirty="0" smtClean="0"/>
              <a:t>tb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Direct probe of the EWSB sector (y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~1!)</a:t>
            </a:r>
          </a:p>
          <a:p>
            <a:pPr lvl="1"/>
            <a:r>
              <a:rPr lang="en-US" sz="1800" dirty="0" smtClean="0"/>
              <a:t>Other stringent tests of SM (QCD predictions </a:t>
            </a:r>
          </a:p>
          <a:p>
            <a:pPr lvl="1">
              <a:buNone/>
            </a:pPr>
            <a:r>
              <a:rPr lang="en-US" sz="1800" dirty="0" smtClean="0"/>
              <a:t>in d</a:t>
            </a:r>
            <a:r>
              <a:rPr lang="en-US" sz="1800" dirty="0" smtClean="0">
                <a:sym typeface="Symbol"/>
              </a:rPr>
              <a:t>/</a:t>
            </a:r>
            <a:r>
              <a:rPr lang="en-US" sz="1800" dirty="0" err="1" smtClean="0">
                <a:sym typeface="Symbol"/>
              </a:rPr>
              <a:t>dX</a:t>
            </a:r>
            <a:r>
              <a:rPr lang="en-US" sz="1800" dirty="0" smtClean="0"/>
              <a:t>, constraints on couplings, CPT invariance,…)</a:t>
            </a:r>
          </a:p>
          <a:p>
            <a:pPr lvl="1"/>
            <a:r>
              <a:rPr lang="en-US" sz="1800" dirty="0" smtClean="0"/>
              <a:t>Privileged sector for the direct manifestation of new physics</a:t>
            </a:r>
          </a:p>
          <a:p>
            <a:pPr lvl="2"/>
            <a:r>
              <a:rPr lang="en-US" dirty="0" smtClean="0"/>
              <a:t>In production (</a:t>
            </a:r>
            <a:r>
              <a:rPr lang="en-US" dirty="0" err="1" smtClean="0"/>
              <a:t>pp</a:t>
            </a:r>
            <a:r>
              <a:rPr lang="en-US" dirty="0" err="1" smtClean="0">
                <a:latin typeface="Times New Roman"/>
                <a:cs typeface="Times New Roman"/>
              </a:rPr>
              <a:t>→</a:t>
            </a:r>
            <a:r>
              <a:rPr lang="en-US" dirty="0" err="1" smtClean="0"/>
              <a:t>X</a:t>
            </a:r>
            <a:r>
              <a:rPr lang="en-US" dirty="0" err="1" smtClean="0">
                <a:latin typeface="Times New Roman"/>
                <a:cs typeface="Times New Roman"/>
              </a:rPr>
              <a:t>→tt</a:t>
            </a:r>
            <a:r>
              <a:rPr lang="en-US" dirty="0" smtClean="0">
                <a:latin typeface="Times New Roman"/>
                <a:cs typeface="Times New Roman"/>
              </a:rPr>
              <a:t>)</a:t>
            </a:r>
            <a:endParaRPr lang="en-US" dirty="0" smtClean="0"/>
          </a:p>
          <a:p>
            <a:pPr lvl="2"/>
            <a:r>
              <a:rPr lang="en-US" dirty="0" smtClean="0"/>
              <a:t>In association (</a:t>
            </a:r>
            <a:r>
              <a:rPr lang="en-US" dirty="0" err="1" smtClean="0"/>
              <a:t>pp</a:t>
            </a:r>
            <a:r>
              <a:rPr lang="en-US" dirty="0" err="1" smtClean="0">
                <a:latin typeface="Times New Roman"/>
                <a:cs typeface="Times New Roman"/>
              </a:rPr>
              <a:t>→tt+X</a:t>
            </a:r>
            <a:r>
              <a:rPr lang="en-US" dirty="0" smtClean="0">
                <a:latin typeface="Times New Roman"/>
                <a:cs typeface="Times New Roman"/>
              </a:rPr>
              <a:t>)</a:t>
            </a:r>
            <a:endParaRPr lang="en-US" dirty="0" smtClean="0"/>
          </a:p>
          <a:p>
            <a:pPr lvl="2"/>
            <a:r>
              <a:rPr lang="en-US" dirty="0" smtClean="0"/>
              <a:t>In decay (H</a:t>
            </a:r>
            <a:r>
              <a:rPr lang="en-US" baseline="30000" dirty="0" smtClean="0"/>
              <a:t>+</a:t>
            </a:r>
            <a:r>
              <a:rPr lang="en-US" dirty="0" smtClean="0"/>
              <a:t>, FCNC,…)</a:t>
            </a:r>
          </a:p>
          <a:p>
            <a:pPr lvl="1"/>
            <a:r>
              <a:rPr lang="en-US" sz="1800" dirty="0" smtClean="0"/>
              <a:t>Indirect probe for the presence of new physics </a:t>
            </a:r>
          </a:p>
          <a:p>
            <a:pPr lvl="2"/>
            <a:r>
              <a:rPr lang="en-US" sz="1500" dirty="0" smtClean="0"/>
              <a:t>charge asymmetries, spin structure, couplings</a:t>
            </a:r>
          </a:p>
          <a:p>
            <a:pPr lvl="1"/>
            <a:r>
              <a:rPr lang="en-US" sz="1800" dirty="0" smtClean="0"/>
              <a:t>“The jackknife” for physics at the LHC</a:t>
            </a:r>
          </a:p>
          <a:p>
            <a:pPr lvl="2"/>
            <a:r>
              <a:rPr lang="en-US" sz="1500" dirty="0" smtClean="0"/>
              <a:t>All sub-detectors are involved in top reconstruction</a:t>
            </a:r>
          </a:p>
          <a:p>
            <a:pPr lvl="2"/>
            <a:r>
              <a:rPr lang="en-US" sz="1500" dirty="0" smtClean="0"/>
              <a:t>Helps u</a:t>
            </a:r>
            <a:r>
              <a:rPr lang="en-US" dirty="0" smtClean="0"/>
              <a:t>nderstand (b)jet scale</a:t>
            </a:r>
          </a:p>
          <a:p>
            <a:pPr lvl="2"/>
            <a:r>
              <a:rPr lang="en-US" dirty="0" smtClean="0"/>
              <a:t>Helps understand b-tagging</a:t>
            </a:r>
          </a:p>
          <a:p>
            <a:pPr lvl="2"/>
            <a:r>
              <a:rPr lang="en-US" dirty="0" smtClean="0"/>
              <a:t>Constraints on PDFs</a:t>
            </a:r>
          </a:p>
          <a:p>
            <a:pPr lvl="2"/>
            <a:r>
              <a:rPr lang="en-US" dirty="0" smtClean="0"/>
              <a:t>Top physics may be an important background for</a:t>
            </a:r>
          </a:p>
          <a:p>
            <a:pPr lvl="2">
              <a:buNone/>
            </a:pPr>
            <a:r>
              <a:rPr lang="en-US" dirty="0" smtClean="0"/>
              <a:t>searches</a:t>
            </a:r>
          </a:p>
          <a:p>
            <a:pPr lvl="1"/>
            <a:endParaRPr lang="en-US" sz="20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hierici\Bureau\St1.bmp"/>
          <p:cNvPicPr>
            <a:picLocks noChangeAspect="1" noChangeArrowheads="1"/>
          </p:cNvPicPr>
          <p:nvPr/>
        </p:nvPicPr>
        <p:blipFill>
          <a:blip r:embed="rId2" cstate="print"/>
          <a:srcRect l="14175" t="12600" r="61277" b="55306"/>
          <a:stretch>
            <a:fillRect/>
          </a:stretch>
        </p:blipFill>
        <p:spPr bwMode="auto">
          <a:xfrm>
            <a:off x="539552" y="3645024"/>
            <a:ext cx="2115012" cy="1728192"/>
          </a:xfrm>
          <a:prstGeom prst="rect">
            <a:avLst/>
          </a:prstGeom>
          <a:noFill/>
        </p:spPr>
      </p:pic>
      <p:pic>
        <p:nvPicPr>
          <p:cNvPr id="1028" name="Picture 4" descr="C:\Documents and Settings\chierici\Bureau\St3.bmp"/>
          <p:cNvPicPr>
            <a:picLocks noChangeAspect="1" noChangeArrowheads="1"/>
          </p:cNvPicPr>
          <p:nvPr/>
        </p:nvPicPr>
        <p:blipFill>
          <a:blip r:embed="rId3" cstate="print"/>
          <a:srcRect l="911" r="74485" b="75214"/>
          <a:stretch>
            <a:fillRect/>
          </a:stretch>
        </p:blipFill>
        <p:spPr bwMode="auto">
          <a:xfrm>
            <a:off x="2555776" y="4005064"/>
            <a:ext cx="1944216" cy="1224136"/>
          </a:xfrm>
          <a:prstGeom prst="rect">
            <a:avLst/>
          </a:prstGeom>
          <a:noFill/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 production at the LHC</a:t>
            </a:r>
            <a:endParaRPr lang="fr-FR" sz="3200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764704"/>
            <a:ext cx="76817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Top is produced in pairs (QCD) or singly (EWK)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Single top EWK production happens via three main contributions</a:t>
            </a:r>
            <a:endParaRPr lang="fr-FR" sz="2000" dirty="0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3356992"/>
            <a:ext cx="1519660" cy="947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1660738"/>
            <a:ext cx="5184576" cy="1529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2420888"/>
            <a:ext cx="2483768" cy="77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755576" y="3172906"/>
            <a:ext cx="17801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(</a:t>
            </a:r>
            <a:r>
              <a:rPr lang="en-US" sz="16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7 </a:t>
            </a:r>
            <a:r>
              <a:rPr lang="en-US" sz="16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TeV</a:t>
            </a: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)</a:t>
            </a: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~64 </a:t>
            </a:r>
            <a:r>
              <a:rPr lang="en-US" sz="20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pb</a:t>
            </a:r>
            <a:endParaRPr lang="fr-FR" sz="2000" dirty="0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33877" y="3172906"/>
            <a:ext cx="19103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(</a:t>
            </a:r>
            <a:r>
              <a:rPr lang="en-US" sz="16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7 </a:t>
            </a:r>
            <a:r>
              <a:rPr lang="en-US" sz="16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TeV</a:t>
            </a: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)</a:t>
            </a: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~15.6 </a:t>
            </a:r>
            <a:r>
              <a:rPr lang="en-US" sz="20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pb</a:t>
            </a:r>
            <a:endParaRPr lang="fr-FR" sz="2000" dirty="0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651601" y="3172906"/>
            <a:ext cx="18483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(</a:t>
            </a:r>
            <a:r>
              <a:rPr lang="en-US" sz="16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7 </a:t>
            </a:r>
            <a:r>
              <a:rPr lang="en-US" sz="16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TeV</a:t>
            </a: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)</a:t>
            </a: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~4.6 </a:t>
            </a:r>
            <a:r>
              <a:rPr lang="en-US" sz="20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pb</a:t>
            </a:r>
            <a:endParaRPr lang="fr-FR" sz="2000" dirty="0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87624" y="357301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Symbol"/>
              </a:rPr>
              <a:t>,</a:t>
            </a:r>
            <a:endParaRPr lang="fr-FR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Documents and Settings\chierici\Bureau\St2.bmp"/>
          <p:cNvPicPr>
            <a:picLocks noChangeAspect="1" noChangeArrowheads="1"/>
          </p:cNvPicPr>
          <p:nvPr/>
        </p:nvPicPr>
        <p:blipFill>
          <a:blip r:embed="rId7" cstate="print"/>
          <a:srcRect r="73225" b="67240"/>
          <a:stretch>
            <a:fillRect/>
          </a:stretch>
        </p:blipFill>
        <p:spPr bwMode="auto">
          <a:xfrm>
            <a:off x="4572000" y="3717032"/>
            <a:ext cx="2187935" cy="1673127"/>
          </a:xfrm>
          <a:prstGeom prst="rect">
            <a:avLst/>
          </a:prstGeom>
          <a:noFill/>
        </p:spPr>
      </p:pic>
      <p:sp>
        <p:nvSpPr>
          <p:cNvPr id="16" name="ZoneTexte 15"/>
          <p:cNvSpPr txBox="1"/>
          <p:nvPr/>
        </p:nvSpPr>
        <p:spPr>
          <a:xfrm>
            <a:off x="5436096" y="3635732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Symbol"/>
              </a:rPr>
              <a:t>,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364088" y="5075892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Symbol"/>
              </a:rPr>
              <a:t>,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9" name="Espace réservé du contenu 6"/>
          <p:cNvSpPr txBox="1">
            <a:spLocks/>
          </p:cNvSpPr>
          <p:nvPr/>
        </p:nvSpPr>
        <p:spPr>
          <a:xfrm>
            <a:off x="4716016" y="5445224"/>
            <a:ext cx="2520280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Backgrounds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Top pair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Z+(HF)jets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QCD</a:t>
            </a:r>
          </a:p>
        </p:txBody>
      </p:sp>
      <p:sp>
        <p:nvSpPr>
          <p:cNvPr id="23" name="Espace réservé du contenu 6"/>
          <p:cNvSpPr txBox="1">
            <a:spLocks/>
          </p:cNvSpPr>
          <p:nvPr/>
        </p:nvSpPr>
        <p:spPr>
          <a:xfrm>
            <a:off x="539552" y="5445224"/>
            <a:ext cx="2520280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Backgrounds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Top pair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W+(HF)jets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QCD</a:t>
            </a:r>
          </a:p>
        </p:txBody>
      </p:sp>
      <p:sp>
        <p:nvSpPr>
          <p:cNvPr id="24" name="Espace réservé du contenu 6"/>
          <p:cNvSpPr txBox="1">
            <a:spLocks/>
          </p:cNvSpPr>
          <p:nvPr/>
        </p:nvSpPr>
        <p:spPr>
          <a:xfrm>
            <a:off x="2627784" y="5445224"/>
            <a:ext cx="2520280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Backgrounds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Top pair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W+(HF)jets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QCD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3203848" y="400506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Symbol"/>
              </a:rPr>
              <a:t>,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7524328" y="4221088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tb</a:t>
            </a:r>
            <a:r>
              <a:rPr lang="en-US" dirty="0" smtClean="0"/>
              <a:t>~1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556792"/>
            <a:ext cx="1728192" cy="389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Top production at the LHC</a:t>
            </a:r>
            <a:endParaRPr lang="fr-FR" sz="3200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7"/>
            <a:ext cx="8979049" cy="2161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971600" y="234888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Symbol"/>
              </a:rPr>
              <a:t>,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99592" y="393305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Symbol"/>
              </a:rPr>
              <a:t>,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228636" y="242088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Symbol"/>
              </a:rPr>
              <a:t>,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2" name="Espace réservé du contenu 6"/>
          <p:cNvSpPr txBox="1">
            <a:spLocks/>
          </p:cNvSpPr>
          <p:nvPr/>
        </p:nvSpPr>
        <p:spPr>
          <a:xfrm>
            <a:off x="179512" y="4725144"/>
            <a:ext cx="2520280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BR~10%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Backgrounds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Z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+jets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Single top (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tW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)</a:t>
            </a: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QCD</a:t>
            </a:r>
          </a:p>
        </p:txBody>
      </p:sp>
      <p:sp>
        <p:nvSpPr>
          <p:cNvPr id="13" name="Espace réservé du contenu 6"/>
          <p:cNvSpPr txBox="1">
            <a:spLocks/>
          </p:cNvSpPr>
          <p:nvPr/>
        </p:nvSpPr>
        <p:spPr>
          <a:xfrm>
            <a:off x="3347864" y="4725144"/>
            <a:ext cx="2267744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BR~44%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Backgrounds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W+jets</a:t>
            </a: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QCD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Single top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14" name="Espace réservé du contenu 6"/>
          <p:cNvSpPr txBox="1">
            <a:spLocks/>
          </p:cNvSpPr>
          <p:nvPr/>
        </p:nvSpPr>
        <p:spPr>
          <a:xfrm>
            <a:off x="6588224" y="4725144"/>
            <a:ext cx="2267744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BR~46%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Backgrounds</a:t>
            </a: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QCD</a:t>
            </a:r>
          </a:p>
        </p:txBody>
      </p:sp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4" cstate="print"/>
          <a:srcRect l="1695" t="4878" r="4237" b="12195"/>
          <a:stretch>
            <a:fillRect/>
          </a:stretch>
        </p:blipFill>
        <p:spPr bwMode="auto">
          <a:xfrm>
            <a:off x="107504" y="1268760"/>
            <a:ext cx="497459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5255568" y="1196752"/>
            <a:ext cx="3888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NLO (MCFM):</a:t>
            </a:r>
          </a:p>
          <a:p>
            <a:endParaRPr lang="fr-F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r>
              <a:rPr lang="fr-FR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approx</a:t>
            </a:r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. NNLO:</a:t>
            </a:r>
          </a:p>
          <a:p>
            <a:r>
              <a:rPr lang="fr-FR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Kidonakis</a:t>
            </a:r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 PRD 82 (2010) 114030</a:t>
            </a:r>
          </a:p>
          <a:p>
            <a:r>
              <a:rPr lang="de-D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Langenfeld, </a:t>
            </a:r>
            <a:r>
              <a:rPr lang="de-D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Moch</a:t>
            </a:r>
            <a:r>
              <a:rPr lang="de-D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 </a:t>
            </a:r>
            <a:r>
              <a:rPr lang="de-D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Uwer</a:t>
            </a:r>
            <a:r>
              <a:rPr lang="de-D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 PRD80 (2009) 054009 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124744"/>
            <a:ext cx="1800200" cy="37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692696"/>
            <a:ext cx="69150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Top pair QCD production happens mainly via gluon fusion</a:t>
            </a:r>
            <a:endParaRPr lang="fr-FR" sz="2000" dirty="0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0921" y="1718051"/>
            <a:ext cx="3403079" cy="250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221088"/>
            <a:ext cx="3347864" cy="246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Detector objects: leptons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544616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en-US" sz="2000" dirty="0" smtClean="0"/>
              <a:t>All physics objects are essential for top physics: leptons, (b)-jets, MET</a:t>
            </a:r>
          </a:p>
          <a:p>
            <a:pPr lvl="0">
              <a:defRPr/>
            </a:pPr>
            <a:r>
              <a:rPr lang="en-US" sz="2000" dirty="0" smtClean="0"/>
              <a:t>Particle Flow reconstruction in CMS </a:t>
            </a:r>
          </a:p>
          <a:p>
            <a:pPr lvl="1">
              <a:defRPr/>
            </a:pPr>
            <a:r>
              <a:rPr lang="en-US" sz="1700" dirty="0" smtClean="0"/>
              <a:t>Optimally combine all sub-detector information to reconstruct and identify particles</a:t>
            </a:r>
          </a:p>
          <a:p>
            <a:pPr lvl="0">
              <a:defRPr/>
            </a:pPr>
            <a:endParaRPr lang="en-US" sz="1200" dirty="0" smtClean="0"/>
          </a:p>
          <a:p>
            <a:r>
              <a:rPr lang="fr-FR" sz="2000" dirty="0" smtClean="0"/>
              <a:t>Leptons (e,</a:t>
            </a:r>
            <a:r>
              <a:rPr lang="el-GR" sz="2000" dirty="0" smtClean="0"/>
              <a:t>μ,τ) </a:t>
            </a:r>
            <a:r>
              <a:rPr lang="fr-FR" sz="2000" dirty="0" err="1" smtClean="0"/>
              <a:t>with</a:t>
            </a:r>
            <a:r>
              <a:rPr lang="fr-FR" sz="2000" dirty="0" smtClean="0"/>
              <a:t> p</a:t>
            </a:r>
            <a:r>
              <a:rPr lang="fr-FR" sz="2000" baseline="-25000" dirty="0" smtClean="0"/>
              <a:t>T</a:t>
            </a:r>
            <a:r>
              <a:rPr lang="fr-FR" sz="2000" dirty="0" smtClean="0"/>
              <a:t> &gt;20 |</a:t>
            </a:r>
            <a:r>
              <a:rPr lang="el-GR" sz="2000" dirty="0" smtClean="0"/>
              <a:t>η|&lt;2.5</a:t>
            </a:r>
            <a:endParaRPr lang="en-US" sz="2000" dirty="0" smtClean="0"/>
          </a:p>
          <a:p>
            <a:pPr lvl="1"/>
            <a:r>
              <a:rPr lang="en-US" sz="1700" dirty="0" err="1" smtClean="0"/>
              <a:t>Muon</a:t>
            </a:r>
            <a:r>
              <a:rPr lang="en-US" sz="1700" dirty="0" smtClean="0"/>
              <a:t> p</a:t>
            </a:r>
            <a:r>
              <a:rPr lang="en-US" sz="1700" baseline="-25000" dirty="0" smtClean="0"/>
              <a:t>T</a:t>
            </a:r>
            <a:r>
              <a:rPr lang="en-US" sz="1700" dirty="0" smtClean="0"/>
              <a:t> resolution for top is 1-2%</a:t>
            </a:r>
          </a:p>
          <a:p>
            <a:pPr lvl="1"/>
            <a:r>
              <a:rPr lang="en-US" sz="1700" dirty="0" smtClean="0"/>
              <a:t>ECAL resolution ~1% for top</a:t>
            </a:r>
          </a:p>
          <a:p>
            <a:pPr lvl="2"/>
            <a:r>
              <a:rPr lang="en-US" sz="1400" dirty="0" smtClean="0"/>
              <a:t>Track matching to recover for </a:t>
            </a:r>
            <a:r>
              <a:rPr lang="en-US" sz="1400" dirty="0" err="1" smtClean="0"/>
              <a:t>brehmsstrahlung</a:t>
            </a:r>
            <a:endParaRPr lang="en-US" sz="1400" dirty="0" smtClean="0"/>
          </a:p>
          <a:p>
            <a:r>
              <a:rPr lang="en-US" sz="2000" dirty="0" smtClean="0"/>
              <a:t>Excellent ID capabilities</a:t>
            </a:r>
          </a:p>
          <a:p>
            <a:pPr lvl="1"/>
            <a:r>
              <a:rPr lang="en-US" sz="1700" dirty="0" smtClean="0"/>
              <a:t>Use redundancy of sub-detectors for </a:t>
            </a:r>
            <a:r>
              <a:rPr lang="en-US" sz="1700" dirty="0" err="1" smtClean="0"/>
              <a:t>muons</a:t>
            </a:r>
            <a:endParaRPr lang="en-US" sz="1700" dirty="0" smtClean="0"/>
          </a:p>
          <a:p>
            <a:pPr lvl="1"/>
            <a:r>
              <a:rPr lang="en-US" sz="1700" dirty="0" smtClean="0"/>
              <a:t>Shower shapes, H/E, conversion vetoes for electrons</a:t>
            </a:r>
            <a:endParaRPr lang="el-GR" sz="1400" dirty="0" smtClean="0"/>
          </a:p>
          <a:p>
            <a:r>
              <a:rPr lang="en-US" sz="2000" dirty="0" smtClean="0"/>
              <a:t>Isolation in tracker and calorimeters</a:t>
            </a:r>
          </a:p>
          <a:p>
            <a:pPr lvl="1"/>
            <a:r>
              <a:rPr lang="en-US" sz="1700" dirty="0" smtClean="0"/>
              <a:t>Cut on relative isolation in a cone with </a:t>
            </a:r>
            <a:r>
              <a:rPr lang="en-US" sz="1700" dirty="0" smtClean="0">
                <a:sym typeface="Symbol"/>
              </a:rPr>
              <a:t>R</a:t>
            </a:r>
            <a:r>
              <a:rPr lang="en-US" sz="1700" dirty="0" smtClean="0"/>
              <a:t>=0.3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pPr lvl="0">
              <a:defRPr/>
            </a:pPr>
            <a:r>
              <a:rPr lang="en-US" sz="2000" dirty="0" smtClean="0"/>
              <a:t>Trigger largely based on leptons</a:t>
            </a:r>
            <a:endParaRPr lang="en-US" sz="1400" dirty="0" smtClean="0"/>
          </a:p>
          <a:p>
            <a:pPr lvl="1">
              <a:defRPr/>
            </a:pPr>
            <a:r>
              <a:rPr lang="en-US" sz="1800" dirty="0" smtClean="0"/>
              <a:t>Single/double (isolated) lepton</a:t>
            </a:r>
            <a:endParaRPr lang="en-US" dirty="0" smtClean="0"/>
          </a:p>
          <a:p>
            <a:pPr lvl="1">
              <a:defRPr/>
            </a:pPr>
            <a:r>
              <a:rPr lang="en-US" sz="1800" dirty="0" err="1" smtClean="0"/>
              <a:t>Lepton+jets</a:t>
            </a:r>
            <a:r>
              <a:rPr lang="en-US" sz="1800" dirty="0" smtClean="0"/>
              <a:t>  at HLT are used for high PU conditions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869160"/>
            <a:ext cx="21907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05024"/>
            <a:ext cx="3059832" cy="255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5" y="3660415"/>
            <a:ext cx="2915816" cy="315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620688"/>
            <a:ext cx="2987824" cy="303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Detector objects: jets, MET, b-tagging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544616"/>
          </a:xfrm>
        </p:spPr>
        <p:txBody>
          <a:bodyPr>
            <a:noAutofit/>
          </a:bodyPr>
          <a:lstStyle/>
          <a:p>
            <a:r>
              <a:rPr lang="fr-FR" sz="2000" dirty="0" smtClean="0"/>
              <a:t>Jets </a:t>
            </a:r>
            <a:r>
              <a:rPr lang="fr-FR" sz="2000" dirty="0" err="1" smtClean="0"/>
              <a:t>defined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a</a:t>
            </a:r>
            <a:r>
              <a:rPr lang="en-US" sz="2000" dirty="0" err="1" smtClean="0"/>
              <a:t>nti-k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algorithm with R=0.5</a:t>
            </a:r>
          </a:p>
          <a:p>
            <a:pPr lvl="1"/>
            <a:r>
              <a:rPr lang="fr-FR" sz="1700" dirty="0" smtClean="0"/>
              <a:t>p</a:t>
            </a:r>
            <a:r>
              <a:rPr lang="fr-FR" sz="1700" baseline="-25000" dirty="0" smtClean="0"/>
              <a:t>T</a:t>
            </a:r>
            <a:r>
              <a:rPr lang="fr-FR" sz="1700" dirty="0" smtClean="0"/>
              <a:t>&gt;30 </a:t>
            </a:r>
            <a:r>
              <a:rPr lang="fr-FR" sz="1700" dirty="0" err="1" smtClean="0"/>
              <a:t>GeV</a:t>
            </a:r>
            <a:r>
              <a:rPr lang="fr-FR" sz="1700" dirty="0" smtClean="0"/>
              <a:t> |</a:t>
            </a:r>
            <a:r>
              <a:rPr lang="el-GR" sz="1700" dirty="0" smtClean="0"/>
              <a:t>η|&lt;</a:t>
            </a:r>
            <a:r>
              <a:rPr lang="en-US" sz="1700" dirty="0" smtClean="0"/>
              <a:t>2.</a:t>
            </a:r>
            <a:r>
              <a:rPr lang="el-GR" sz="1700" dirty="0" smtClean="0"/>
              <a:t>5 (</a:t>
            </a:r>
            <a:r>
              <a:rPr lang="fr-FR" sz="1700" dirty="0" err="1" smtClean="0"/>
              <a:t>analysis</a:t>
            </a:r>
            <a:r>
              <a:rPr lang="fr-FR" sz="1700" dirty="0" smtClean="0"/>
              <a:t> </a:t>
            </a:r>
            <a:r>
              <a:rPr lang="fr-FR" sz="1700" dirty="0" err="1" smtClean="0"/>
              <a:t>dependent</a:t>
            </a:r>
            <a:r>
              <a:rPr lang="fr-FR" sz="1700" dirty="0" smtClean="0"/>
              <a:t>)</a:t>
            </a:r>
          </a:p>
          <a:p>
            <a:pPr lvl="1"/>
            <a:r>
              <a:rPr lang="en-US" sz="1700" dirty="0" smtClean="0"/>
              <a:t>JES uncertainty via </a:t>
            </a:r>
            <a:r>
              <a:rPr lang="en-US" sz="1700" dirty="0" smtClean="0">
                <a:sym typeface="Symbol"/>
              </a:rPr>
              <a:t>/</a:t>
            </a:r>
            <a:r>
              <a:rPr lang="en-US" sz="1700" dirty="0" err="1" smtClean="0">
                <a:sym typeface="Symbol"/>
              </a:rPr>
              <a:t>Z+jets</a:t>
            </a:r>
            <a:r>
              <a:rPr lang="en-US" sz="1700" dirty="0" smtClean="0">
                <a:sym typeface="Symbol"/>
              </a:rPr>
              <a:t>, 2% for most of the p</a:t>
            </a:r>
            <a:r>
              <a:rPr lang="en-US" sz="1700" baseline="-25000" dirty="0" smtClean="0">
                <a:sym typeface="Symbol"/>
              </a:rPr>
              <a:t>T</a:t>
            </a:r>
            <a:r>
              <a:rPr lang="en-US" sz="1700" dirty="0" smtClean="0">
                <a:sym typeface="Symbol"/>
              </a:rPr>
              <a:t> range</a:t>
            </a:r>
            <a:endParaRPr lang="en-US" sz="1700" dirty="0" smtClean="0"/>
          </a:p>
          <a:p>
            <a:pPr lvl="1"/>
            <a:r>
              <a:rPr lang="en-US" sz="1700" dirty="0" smtClean="0"/>
              <a:t>JER about 10%</a:t>
            </a:r>
            <a:endParaRPr lang="fr-FR" sz="1200" dirty="0" smtClean="0"/>
          </a:p>
          <a:p>
            <a:r>
              <a:rPr lang="fr-FR" sz="2000" dirty="0" smtClean="0"/>
              <a:t>b-</a:t>
            </a:r>
            <a:r>
              <a:rPr lang="fr-FR" sz="2000" dirty="0" err="1" smtClean="0"/>
              <a:t>tagging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optionally</a:t>
            </a:r>
            <a:r>
              <a:rPr lang="fr-FR" sz="2000" dirty="0" smtClean="0"/>
              <a:t> </a:t>
            </a:r>
            <a:r>
              <a:rPr lang="fr-FR" sz="2000" dirty="0" err="1" smtClean="0"/>
              <a:t>applied</a:t>
            </a:r>
            <a:endParaRPr lang="fr-FR" sz="2000" dirty="0" smtClean="0"/>
          </a:p>
          <a:p>
            <a:pPr lvl="1"/>
            <a:r>
              <a:rPr lang="en-US" sz="1700" dirty="0" smtClean="0"/>
              <a:t>Uses secondary vertices and/or IP information</a:t>
            </a:r>
          </a:p>
          <a:p>
            <a:pPr lvl="1"/>
            <a:r>
              <a:rPr lang="en-US" sz="1700" dirty="0" smtClean="0"/>
              <a:t>Efficiencies and fake rates are calibrated by using data</a:t>
            </a:r>
          </a:p>
          <a:p>
            <a:pPr lvl="1"/>
            <a:r>
              <a:rPr lang="en-US" sz="1700" dirty="0" smtClean="0"/>
              <a:t>Crosschecked in situ with top pair events</a:t>
            </a:r>
            <a:endParaRPr lang="fr-FR" sz="1200" dirty="0" smtClean="0"/>
          </a:p>
          <a:p>
            <a:r>
              <a:rPr lang="fr-FR" sz="2000" dirty="0" err="1" smtClean="0"/>
              <a:t>Missing</a:t>
            </a:r>
            <a:r>
              <a:rPr lang="fr-FR" sz="2000" dirty="0" smtClean="0"/>
              <a:t> transverse </a:t>
            </a:r>
            <a:r>
              <a:rPr lang="fr-FR" sz="2000" dirty="0" err="1" smtClean="0"/>
              <a:t>energy</a:t>
            </a:r>
            <a:r>
              <a:rPr lang="fr-FR" sz="2000" dirty="0" smtClean="0"/>
              <a:t> </a:t>
            </a:r>
          </a:p>
          <a:p>
            <a:pPr lvl="1"/>
            <a:r>
              <a:rPr lang="fr-FR" sz="1700" dirty="0" err="1" smtClean="0"/>
              <a:t>Requirement</a:t>
            </a:r>
            <a:r>
              <a:rPr lang="fr-FR" sz="1700" dirty="0" smtClean="0"/>
              <a:t> </a:t>
            </a:r>
            <a:r>
              <a:rPr lang="fr-FR" sz="1700" dirty="0" err="1" smtClean="0"/>
              <a:t>depends</a:t>
            </a:r>
            <a:r>
              <a:rPr lang="fr-FR" sz="1700" dirty="0" smtClean="0"/>
              <a:t> on </a:t>
            </a:r>
            <a:r>
              <a:rPr lang="fr-FR" sz="1700" dirty="0" err="1" smtClean="0"/>
              <a:t>analysis</a:t>
            </a:r>
            <a:r>
              <a:rPr lang="fr-FR" sz="1700" dirty="0" smtClean="0"/>
              <a:t>, </a:t>
            </a:r>
            <a:r>
              <a:rPr lang="en-US" sz="1700" dirty="0" smtClean="0"/>
              <a:t>from 20 to 60 </a:t>
            </a:r>
            <a:r>
              <a:rPr lang="en-US" sz="1700" dirty="0" err="1" smtClean="0"/>
              <a:t>GeV</a:t>
            </a:r>
            <a:endParaRPr lang="en-US" sz="1700" dirty="0" smtClean="0"/>
          </a:p>
          <a:p>
            <a:pPr lvl="1"/>
            <a:r>
              <a:rPr lang="en-US" sz="1700" dirty="0" smtClean="0"/>
              <a:t>Resolution vastly improved by the Particle Flow treatment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3715124" y="3925837"/>
            <a:ext cx="1628801" cy="3083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2411760" y="6021288"/>
            <a:ext cx="1034835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BTV-12-004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596336" y="4005064"/>
            <a:ext cx="13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Z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→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  <a:sym typeface="Symbol"/>
              </a:rPr>
              <a:t>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 rot="16200000">
            <a:off x="5641327" y="4860207"/>
            <a:ext cx="1297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 resolution</a:t>
            </a:r>
            <a:endParaRPr lang="fr-F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961148"/>
            <a:ext cx="3923928" cy="212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Simulation and Monte Carlo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832648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en-US" sz="2000" dirty="0" smtClean="0"/>
              <a:t>The reference generator for multi-leg final states is MadGraph</a:t>
            </a:r>
            <a:r>
              <a:rPr lang="en-US" sz="2000" baseline="-25000" dirty="0" smtClean="0"/>
              <a:t>+PYTHIA</a:t>
            </a:r>
          </a:p>
          <a:p>
            <a:pPr lvl="1"/>
            <a:r>
              <a:rPr lang="en-US" sz="1700" dirty="0" smtClean="0"/>
              <a:t>W/</a:t>
            </a:r>
            <a:r>
              <a:rPr lang="en-US" sz="1700" dirty="0" err="1" smtClean="0"/>
              <a:t>Z+Njets</a:t>
            </a:r>
            <a:r>
              <a:rPr lang="en-US" sz="1700" dirty="0" smtClean="0"/>
              <a:t>, N=0,…4, </a:t>
            </a:r>
            <a:r>
              <a:rPr lang="en-US" sz="1700" dirty="0" err="1" smtClean="0"/>
              <a:t>tt+Njets</a:t>
            </a:r>
            <a:r>
              <a:rPr lang="en-US" sz="1700" dirty="0" smtClean="0"/>
              <a:t>, N=0,…3, ME-PS matching with MLM</a:t>
            </a:r>
          </a:p>
          <a:p>
            <a:pPr lvl="1"/>
            <a:r>
              <a:rPr lang="en-US" sz="1700" dirty="0" smtClean="0"/>
              <a:t>Flexibility for inclusion of new physics scenarios</a:t>
            </a:r>
          </a:p>
          <a:p>
            <a:pPr lvl="1"/>
            <a:r>
              <a:rPr lang="en-US" sz="1700" dirty="0" smtClean="0"/>
              <a:t>Typically crosschecked </a:t>
            </a:r>
            <a:r>
              <a:rPr lang="en-US" sz="1700" dirty="0" err="1" smtClean="0"/>
              <a:t>vs</a:t>
            </a:r>
            <a:r>
              <a:rPr lang="en-US" sz="1700" dirty="0" smtClean="0"/>
              <a:t> NLO generators</a:t>
            </a:r>
            <a:endParaRPr lang="en-US" sz="1400" dirty="0" smtClean="0"/>
          </a:p>
          <a:p>
            <a:r>
              <a:rPr lang="en-US" sz="2000" dirty="0" smtClean="0"/>
              <a:t>Other reference generators include NLO via </a:t>
            </a:r>
            <a:r>
              <a:rPr lang="en-US" sz="1700" dirty="0" smtClean="0"/>
              <a:t>POWHEG</a:t>
            </a:r>
            <a:r>
              <a:rPr lang="en-US" sz="1700" baseline="-25000" dirty="0" smtClean="0"/>
              <a:t>+PYTHIA</a:t>
            </a:r>
            <a:r>
              <a:rPr lang="en-US" sz="1700" dirty="0" smtClean="0"/>
              <a:t> and MC@NLO</a:t>
            </a:r>
            <a:r>
              <a:rPr lang="en-US" sz="1700" baseline="-25000" dirty="0" smtClean="0"/>
              <a:t>+HERWIG</a:t>
            </a:r>
          </a:p>
          <a:p>
            <a:pPr lvl="1"/>
            <a:r>
              <a:rPr lang="en-US" sz="1800" dirty="0" smtClean="0"/>
              <a:t>For both single top and top-pair description</a:t>
            </a:r>
            <a:endParaRPr lang="en-US" sz="2100" dirty="0" smtClean="0"/>
          </a:p>
          <a:p>
            <a:pPr lvl="0">
              <a:defRPr/>
            </a:pPr>
            <a:r>
              <a:rPr lang="en-US" sz="2000" dirty="0" smtClean="0"/>
              <a:t>Systematic sources due to theory/</a:t>
            </a:r>
            <a:r>
              <a:rPr lang="en-US" sz="2000" dirty="0" err="1" smtClean="0"/>
              <a:t>modelling</a:t>
            </a:r>
            <a:endParaRPr lang="en-US" sz="1400" dirty="0" smtClean="0"/>
          </a:p>
          <a:p>
            <a:pPr lvl="1">
              <a:defRPr/>
            </a:pPr>
            <a:r>
              <a:rPr lang="en-US" sz="1800" dirty="0" smtClean="0"/>
              <a:t>Q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choice in the ME description </a:t>
            </a:r>
          </a:p>
          <a:p>
            <a:pPr lvl="2">
              <a:defRPr/>
            </a:pPr>
            <a:r>
              <a:rPr lang="en-US" sz="1500" dirty="0" smtClean="0"/>
              <a:t>also affects PS parameters</a:t>
            </a:r>
            <a:endParaRPr lang="en-US" dirty="0" smtClean="0"/>
          </a:p>
          <a:p>
            <a:pPr lvl="1">
              <a:defRPr/>
            </a:pPr>
            <a:r>
              <a:rPr lang="en-US" sz="1800" dirty="0" smtClean="0"/>
              <a:t>Choice of the ME-PS matching scale</a:t>
            </a:r>
          </a:p>
          <a:p>
            <a:pPr lvl="1">
              <a:defRPr/>
            </a:pPr>
            <a:r>
              <a:rPr lang="en-US" sz="1800" dirty="0" smtClean="0"/>
              <a:t>PDFs, UE tunings</a:t>
            </a:r>
          </a:p>
          <a:p>
            <a:pPr lvl="1">
              <a:defRPr/>
            </a:pPr>
            <a:endParaRPr lang="en-US" sz="1800" dirty="0" smtClean="0"/>
          </a:p>
          <a:p>
            <a:pPr>
              <a:defRPr/>
            </a:pPr>
            <a:r>
              <a:rPr lang="en-US" sz="2100" dirty="0" smtClean="0"/>
              <a:t>Detector simulation via Geant4</a:t>
            </a:r>
          </a:p>
          <a:p>
            <a:pPr lvl="1">
              <a:defRPr/>
            </a:pPr>
            <a:r>
              <a:rPr lang="en-US" sz="1800" dirty="0" smtClean="0"/>
              <a:t>Impressive accuracy of CMS simulation</a:t>
            </a:r>
          </a:p>
          <a:p>
            <a:pPr lvl="1">
              <a:defRPr/>
            </a:pPr>
            <a:r>
              <a:rPr lang="en-US" sz="1800" dirty="0" smtClean="0"/>
              <a:t>In time and out of time pileup are added</a:t>
            </a:r>
          </a:p>
          <a:p>
            <a:pPr lvl="1">
              <a:buNone/>
              <a:defRPr/>
            </a:pPr>
            <a:r>
              <a:rPr lang="en-US" sz="1800" dirty="0" smtClean="0"/>
              <a:t>before the simulation of the electronics</a:t>
            </a:r>
          </a:p>
          <a:p>
            <a:endParaRPr lang="en-US" sz="28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380312" y="5406315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reweight to match the PV distribution in data</a:t>
            </a:r>
            <a:endParaRPr lang="fr-F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4860032" y="5085184"/>
            <a:ext cx="2520280" cy="1772816"/>
            <a:chOff x="2195736" y="1700808"/>
            <a:chExt cx="4896544" cy="4807191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5736" y="1700808"/>
              <a:ext cx="4896544" cy="4807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5364088" y="3356992"/>
              <a:ext cx="1368152" cy="50405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mmaso">
  <a:themeElements>
    <a:clrScheme name="Tommaso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Tommas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ommaso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40349</TotalTime>
  <Words>2974</Words>
  <Application>Microsoft Office PowerPoint</Application>
  <PresentationFormat>Affichage à l'écran (4:3)</PresentationFormat>
  <Paragraphs>536</Paragraphs>
  <Slides>38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38</vt:i4>
      </vt:variant>
    </vt:vector>
  </HeadingPairs>
  <TitlesOfParts>
    <vt:vector size="40" baseType="lpstr">
      <vt:lpstr>Tommaso</vt:lpstr>
      <vt:lpstr>1_Thème Office</vt:lpstr>
      <vt:lpstr>Roberto Chierici (CNRS+CERN)</vt:lpstr>
      <vt:lpstr>Contents</vt:lpstr>
      <vt:lpstr>Introduction</vt:lpstr>
      <vt:lpstr>Top physics</vt:lpstr>
      <vt:lpstr>Top production at the LHC</vt:lpstr>
      <vt:lpstr>Top production at the LHC</vt:lpstr>
      <vt:lpstr>Detector objects: leptons</vt:lpstr>
      <vt:lpstr>Detector objects: jets, MET, b-tagging</vt:lpstr>
      <vt:lpstr>Simulation and Monte Carlo</vt:lpstr>
      <vt:lpstr>Top pair (differential) cross sections</vt:lpstr>
      <vt:lpstr>Cross section: hadronic channels</vt:lpstr>
      <vt:lpstr>Cross section: leptonic channels</vt:lpstr>
      <vt:lpstr>Cross section combination</vt:lpstr>
      <vt:lpstr>Top pair differential cross sections</vt:lpstr>
      <vt:lpstr>Top pair differential cross sections</vt:lpstr>
      <vt:lpstr>op properties</vt:lpstr>
      <vt:lpstr>Top mass in ℓ+jets</vt:lpstr>
      <vt:lpstr>Top mass in di-leptons</vt:lpstr>
      <vt:lpstr>Top mass combination</vt:lpstr>
      <vt:lpstr>Top-antitop mass difference</vt:lpstr>
      <vt:lpstr>Top mass from cross section</vt:lpstr>
      <vt:lpstr>W helicity and top couplings</vt:lpstr>
      <vt:lpstr>Constraints on the top charge</vt:lpstr>
      <vt:lpstr>R=BR(t→Wb)/kBR(t→Wqk)</vt:lpstr>
      <vt:lpstr>Single top</vt:lpstr>
      <vt:lpstr>Single top - t-channel</vt:lpstr>
      <vt:lpstr>Single top - t-channel</vt:lpstr>
      <vt:lpstr>Single top – tW production</vt:lpstr>
      <vt:lpstr>Looking for something beyond the SM</vt:lpstr>
      <vt:lpstr>Charge asymmetries</vt:lpstr>
      <vt:lpstr>Differential asymmetries</vt:lpstr>
      <vt:lpstr>New physics in production: resonances</vt:lpstr>
      <vt:lpstr>New physics in production: high boosts</vt:lpstr>
      <vt:lpstr>New physics in decays: FCNC</vt:lpstr>
      <vt:lpstr>Other new physics compatible with top pairs</vt:lpstr>
      <vt:lpstr>Roadmap ahead and conclusive remarks</vt:lpstr>
      <vt:lpstr>Top in the year of the Scalar Boson</vt:lpstr>
      <vt:lpstr>Conclusions</vt:lpstr>
    </vt:vector>
  </TitlesOfParts>
  <Company>IN2P3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chierici</dc:creator>
  <cp:lastModifiedBy>chierici</cp:lastModifiedBy>
  <cp:revision>1204</cp:revision>
  <dcterms:created xsi:type="dcterms:W3CDTF">2010-11-15T11:40:11Z</dcterms:created>
  <dcterms:modified xsi:type="dcterms:W3CDTF">2012-04-16T11:18:57Z</dcterms:modified>
</cp:coreProperties>
</file>