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5" r:id="rId3"/>
    <p:sldId id="261" r:id="rId4"/>
    <p:sldId id="262" r:id="rId5"/>
    <p:sldId id="258" r:id="rId6"/>
    <p:sldId id="259" r:id="rId7"/>
    <p:sldId id="272" r:id="rId8"/>
    <p:sldId id="283" r:id="rId9"/>
    <p:sldId id="276" r:id="rId10"/>
    <p:sldId id="277" r:id="rId11"/>
    <p:sldId id="271" r:id="rId12"/>
    <p:sldId id="278" r:id="rId13"/>
    <p:sldId id="280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00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798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FA35C-0F78-465C-8802-1412F8C1EE02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92D3E-18D8-49B4-B8E6-0274DAF578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4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92D3E-18D8-49B4-B8E6-0274DAF578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30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F5CAE383-0EEA-46D3-8618-EFFFE25AFD97}" type="datetimeFigureOut">
              <a:rPr lang="en-GB" smtClean="0"/>
              <a:pPr/>
              <a:t>07/06/2012</a:t>
            </a:fld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19198E23-3695-4F14-9B96-518CE030881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124744"/>
            <a:ext cx="7680960" cy="506269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7521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CAE383-0EEA-46D3-8618-EFFFE25AFD97}" type="datetimeFigureOut">
              <a:rPr lang="en-GB" smtClean="0"/>
              <a:t>07/06/2012</a:t>
            </a:fld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8241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124744"/>
            <a:ext cx="7680960" cy="4681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F5CAE383-0EEA-46D3-8618-EFFFE25AFD97}" type="datetimeFigureOut">
              <a:rPr lang="en-GB" smtClean="0"/>
              <a:pPr/>
              <a:t>07/06/2012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9198E23-3695-4F14-9B96-518CE0308811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2000" b="0" i="0" kern="1200" cap="none" spc="30" baseline="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068960"/>
            <a:ext cx="7272808" cy="1368798"/>
          </a:xfrm>
        </p:spPr>
        <p:txBody>
          <a:bodyPr>
            <a:normAutofit/>
          </a:bodyPr>
          <a:lstStyle/>
          <a:p>
            <a:pPr algn="ctr"/>
            <a:r>
              <a:rPr lang="en-GB" sz="1600" i="0" dirty="0"/>
              <a:t>Jim </a:t>
            </a:r>
            <a:r>
              <a:rPr lang="en-GB" sz="1600" i="0" dirty="0" smtClean="0"/>
              <a:t>Brooke, </a:t>
            </a:r>
            <a:r>
              <a:rPr lang="en-GB" sz="1600" i="0" dirty="0"/>
              <a:t>, Geoff Hall, Simon </a:t>
            </a:r>
            <a:r>
              <a:rPr lang="en-GB" sz="1600" i="0" dirty="0" err="1" smtClean="0"/>
              <a:t>Fayer</a:t>
            </a:r>
            <a:r>
              <a:rPr lang="en-GB" sz="1600" i="0" dirty="0" smtClean="0"/>
              <a:t>, Rob Frazier, </a:t>
            </a:r>
            <a:r>
              <a:rPr lang="en-GB" sz="1600" i="0" dirty="0"/>
              <a:t>Sarah Greenwood, Mark </a:t>
            </a:r>
            <a:r>
              <a:rPr lang="en-GB" sz="1600" i="0" dirty="0" smtClean="0"/>
              <a:t>Grimes, Greg Iles, John Jones, </a:t>
            </a:r>
            <a:r>
              <a:rPr lang="en-GB" sz="1600" i="0" dirty="0"/>
              <a:t>Robyn </a:t>
            </a:r>
            <a:r>
              <a:rPr lang="en-GB" sz="1600" i="0" dirty="0" smtClean="0"/>
              <a:t>Lucas, </a:t>
            </a:r>
            <a:r>
              <a:rPr lang="en-GB" sz="1600" i="0" dirty="0"/>
              <a:t>Chris Lucas, Dave </a:t>
            </a:r>
            <a:r>
              <a:rPr lang="en-GB" sz="1600" i="0" dirty="0" err="1" smtClean="0"/>
              <a:t>Newbold</a:t>
            </a:r>
            <a:r>
              <a:rPr lang="en-GB" sz="1600" i="0" dirty="0" smtClean="0"/>
              <a:t>, </a:t>
            </a:r>
            <a:r>
              <a:rPr lang="en-GB" sz="1600" i="0" dirty="0"/>
              <a:t>Michele </a:t>
            </a:r>
            <a:r>
              <a:rPr lang="en-GB" sz="1600" i="0" dirty="0" err="1" smtClean="0"/>
              <a:t>Pioppi</a:t>
            </a:r>
            <a:r>
              <a:rPr lang="en-GB" sz="1600" i="0" dirty="0" smtClean="0"/>
              <a:t>, </a:t>
            </a:r>
            <a:r>
              <a:rPr lang="en-GB" sz="1600" i="0" dirty="0"/>
              <a:t>Andy Rose</a:t>
            </a:r>
            <a:r>
              <a:rPr lang="en-GB" sz="1600" i="0" dirty="0" smtClean="0"/>
              <a:t>, </a:t>
            </a:r>
            <a:r>
              <a:rPr lang="en-GB" sz="1600" i="0" dirty="0"/>
              <a:t>Alex Tapper</a:t>
            </a:r>
            <a:endParaRPr lang="en-GB" sz="1600" i="0" dirty="0" smtClean="0"/>
          </a:p>
          <a:p>
            <a:pPr algn="ctr"/>
            <a:endParaRPr lang="en-GB" sz="1600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540054" cy="2438399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MP7 – An Avago MiniPOD Application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07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Skew: Test Card 2</a:t>
            </a:r>
            <a:endParaRPr lang="en-GB" dirty="0"/>
          </a:p>
        </p:txBody>
      </p:sp>
      <p:pic>
        <p:nvPicPr>
          <p:cNvPr id="2050" name="Picture 2" descr="C:\Users\giles\Documents-Greg\Projects\TDR\TDR_R2, Preliminary Results, v0, 2012-05-29\tdr_skew_6inch_strip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08912" cy="480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31640" y="2348880"/>
            <a:ext cx="69127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alibri" pitchFamily="34" charset="0"/>
                <a:cs typeface="Calibri" pitchFamily="34" charset="0"/>
              </a:rPr>
              <a:t>22 degrees, 153mm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stripline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Nelco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N4000-SI, 89um track, 140um gap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316835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5536" y="5284365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128 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bit per UI</a:t>
            </a:r>
          </a:p>
          <a:p>
            <a:r>
              <a:rPr lang="en-GB" sz="1200" dirty="0">
                <a:latin typeface="Calibri" pitchFamily="34" charset="0"/>
                <a:cs typeface="Calibri" pitchFamily="34" charset="0"/>
              </a:rPr>
              <a:t>1 million UI</a:t>
            </a:r>
          </a:p>
          <a:p>
            <a:r>
              <a:rPr lang="en-GB" sz="1200" dirty="0">
                <a:latin typeface="Calibri" pitchFamily="34" charset="0"/>
                <a:cs typeface="Calibri" pitchFamily="34" charset="0"/>
              </a:rPr>
              <a:t>8B/10B</a:t>
            </a:r>
          </a:p>
          <a:p>
            <a:r>
              <a:rPr lang="en-GB" sz="1200" dirty="0" err="1">
                <a:latin typeface="Calibri" pitchFamily="34" charset="0"/>
                <a:cs typeface="Calibri" pitchFamily="34" charset="0"/>
              </a:rPr>
              <a:t>PreEmp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= 5 (100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n-GB" sz="1200" dirty="0">
                <a:latin typeface="Calibri" pitchFamily="34" charset="0"/>
                <a:cs typeface="Calibri" pitchFamily="34" charset="0"/>
              </a:rPr>
              <a:t>AMI-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Dj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-min = 5ps</a:t>
            </a:r>
          </a:p>
          <a:p>
            <a:r>
              <a:rPr lang="en-GB" sz="1200" dirty="0">
                <a:latin typeface="Calibri" pitchFamily="34" charset="0"/>
                <a:cs typeface="Calibri" pitchFamily="34" charset="0"/>
              </a:rPr>
              <a:t>AMI-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Dj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-max = 15ps</a:t>
            </a:r>
          </a:p>
          <a:p>
            <a:r>
              <a:rPr lang="en-GB" sz="1200" dirty="0">
                <a:latin typeface="Calibri" pitchFamily="34" charset="0"/>
                <a:cs typeface="Calibri" pitchFamily="34" charset="0"/>
              </a:rPr>
              <a:t>AMI-Sigma = 2.3ps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rms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1196752"/>
            <a:ext cx="4588772" cy="2912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4293096"/>
            <a:ext cx="464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itchFamily="34" charset="0"/>
                <a:cs typeface="Calibri" pitchFamily="34" charset="0"/>
              </a:rPr>
              <a:t>Stressed Eye – Based on SFP+ Spec</a:t>
            </a:r>
          </a:p>
        </p:txBody>
      </p:sp>
    </p:spTree>
    <p:extLst>
      <p:ext uri="{BB962C8B-B14F-4D97-AF65-F5344CB8AC3E}">
        <p14:creationId xmlns:p14="http://schemas.microsoft.com/office/powerpoint/2010/main" val="16780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Via length, excluding stub &lt; 0.4mm</a:t>
            </a:r>
          </a:p>
          <a:p>
            <a:r>
              <a:rPr lang="en-GB" dirty="0" smtClean="0"/>
              <a:t>Signal takes &lt; 3ps to traverse via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</a:t>
            </a:r>
            <a:r>
              <a:rPr lang="en-GB" dirty="0" smtClean="0"/>
              <a:t>ia impedance..</a:t>
            </a:r>
            <a:endParaRPr lang="en-GB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2708920"/>
            <a:ext cx="5064544" cy="3764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9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Stressed Eye &amp; </a:t>
            </a:r>
            <a:r>
              <a:rPr lang="en-GB" dirty="0" smtClean="0"/>
              <a:t>Via Inductance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580112" y="1700808"/>
            <a:ext cx="1728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AMI-</a:t>
            </a:r>
            <a:r>
              <a:rPr lang="en-GB" sz="1400" dirty="0" err="1" smtClean="0">
                <a:latin typeface="Calibri" pitchFamily="34" charset="0"/>
                <a:cs typeface="Calibri" pitchFamily="34" charset="0"/>
              </a:rPr>
              <a:t>Dj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-min = 5ps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AMI-</a:t>
            </a:r>
            <a:r>
              <a:rPr lang="en-GB" sz="1400" dirty="0" err="1" smtClean="0">
                <a:latin typeface="Calibri" pitchFamily="34" charset="0"/>
                <a:cs typeface="Calibri" pitchFamily="34" charset="0"/>
              </a:rPr>
              <a:t>Dj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-max = 15ps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AMI-Sigma =2.3ps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35514"/>
            <a:ext cx="1462127" cy="3070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26360" y="2599744"/>
            <a:ext cx="18539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itchFamily="34" charset="0"/>
                <a:cs typeface="Calibri" pitchFamily="34" charset="0"/>
              </a:rPr>
              <a:t>128 bit per UI</a:t>
            </a:r>
          </a:p>
          <a:p>
            <a:r>
              <a:rPr lang="en-GB" sz="1400" dirty="0">
                <a:latin typeface="Calibri" pitchFamily="34" charset="0"/>
                <a:cs typeface="Calibri" pitchFamily="34" charset="0"/>
              </a:rPr>
              <a:t>1 million UI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8B/10B</a:t>
            </a:r>
          </a:p>
          <a:p>
            <a:endParaRPr lang="en-GB" sz="1400" dirty="0">
              <a:latin typeface="Calibri" pitchFamily="34" charset="0"/>
              <a:cs typeface="Calibri" pitchFamily="34" charset="0"/>
            </a:endParaRPr>
          </a:p>
          <a:p>
            <a:r>
              <a:rPr lang="en-GB" sz="1400" dirty="0" err="1">
                <a:latin typeface="Calibri" pitchFamily="34" charset="0"/>
                <a:cs typeface="Calibri" pitchFamily="34" charset="0"/>
              </a:rPr>
              <a:t>PreEmp</a:t>
            </a:r>
            <a:r>
              <a:rPr lang="en-GB" sz="1400" dirty="0">
                <a:latin typeface="Calibri" pitchFamily="34" charset="0"/>
                <a:cs typeface="Calibri" pitchFamily="34" charset="0"/>
              </a:rPr>
              <a:t> = 5 (100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144016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195736" y="4725144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0.35mm pad, 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0.15mm  real drill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Diff </a:t>
            </a:r>
            <a:r>
              <a:rPr lang="en-GB" sz="1400" dirty="0">
                <a:latin typeface="Calibri" pitchFamily="34" charset="0"/>
                <a:cs typeface="Calibri" pitchFamily="34" charset="0"/>
              </a:rPr>
              <a:t>Imp = 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77</a:t>
            </a:r>
          </a:p>
          <a:p>
            <a:endParaRPr lang="en-GB" sz="14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1"/>
            <a:ext cx="1440160" cy="295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779912" y="4725144"/>
            <a:ext cx="20162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0.20mm pad, 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0.11mm  real drill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Diff 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Imp = 104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2" y="4869160"/>
            <a:ext cx="11301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Calibri" pitchFamily="34" charset="0"/>
                <a:cs typeface="Calibri" pitchFamily="34" charset="0"/>
              </a:rPr>
              <a:t>Diff Imp = 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62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35896" y="6021288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itchFamily="34" charset="0"/>
                <a:cs typeface="Calibri" pitchFamily="34" charset="0"/>
              </a:rPr>
              <a:t>Not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buildable!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6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6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124744"/>
            <a:ext cx="5731742" cy="2376264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Full-height</a:t>
            </a:r>
            <a:r>
              <a:rPr lang="en-GB" dirty="0" smtClean="0"/>
              <a:t>, double-width AMC </a:t>
            </a:r>
            <a:r>
              <a:rPr lang="en-GB" dirty="0" smtClean="0"/>
              <a:t>card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Xilinx </a:t>
            </a:r>
            <a:r>
              <a:rPr lang="en-GB" dirty="0" err="1"/>
              <a:t>Virtex</a:t>
            </a:r>
            <a:r>
              <a:rPr lang="en-GB" dirty="0"/>
              <a:t> 7 – 1.6Tb/s of </a:t>
            </a:r>
            <a:r>
              <a:rPr lang="en-GB" dirty="0" err="1"/>
              <a:t>SerDes</a:t>
            </a:r>
            <a:r>
              <a:rPr lang="en-GB" dirty="0"/>
              <a:t> </a:t>
            </a:r>
            <a:r>
              <a:rPr lang="en-GB" dirty="0" smtClean="0"/>
              <a:t>links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6</a:t>
            </a:r>
            <a:r>
              <a:rPr lang="en-GB" dirty="0" smtClean="0"/>
              <a:t>× 12-channel, &gt;</a:t>
            </a:r>
            <a:r>
              <a:rPr lang="en-GB" dirty="0" smtClean="0"/>
              <a:t>10 Gb/s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72 bidirectional channels  Rx &amp; </a:t>
            </a:r>
            <a:r>
              <a:rPr lang="en-GB" dirty="0" err="1" smtClean="0"/>
              <a:t>Tx</a:t>
            </a:r>
            <a:r>
              <a:rPr lang="en-GB" dirty="0" smtClean="0"/>
              <a:t> = 720 Gb/s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MP7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228184" y="116632"/>
            <a:ext cx="272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Andy Rose, Imperial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mpo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9"/>
            <a:ext cx="2223889" cy="212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iles\Documents-Greg\Projects\MINI-T5\Pics\IMG_53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440" y="3405336"/>
            <a:ext cx="4352032" cy="32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45816" y="3501008"/>
            <a:ext cx="33221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Mini-T5-R2</a:t>
            </a:r>
          </a:p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AMC Card, but with Avago PPODs</a:t>
            </a:r>
          </a:p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Rx = 160 Gb/s</a:t>
            </a:r>
          </a:p>
          <a:p>
            <a:r>
              <a:rPr lang="en-GB" dirty="0" err="1" smtClean="0">
                <a:latin typeface="Calibri" pitchFamily="34" charset="0"/>
                <a:cs typeface="Calibri" pitchFamily="34" charset="0"/>
              </a:rPr>
              <a:t>Tx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= 100 Gb/s</a:t>
            </a:r>
          </a:p>
        </p:txBody>
      </p:sp>
    </p:spTree>
    <p:extLst>
      <p:ext uri="{BB962C8B-B14F-4D97-AF65-F5344CB8AC3E}">
        <p14:creationId xmlns:p14="http://schemas.microsoft.com/office/powerpoint/2010/main" val="425717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5552"/>
            <a:ext cx="7812360" cy="6424174"/>
          </a:xfrm>
        </p:spPr>
      </p:pic>
      <p:sp>
        <p:nvSpPr>
          <p:cNvPr id="2" name="TextBox 1"/>
          <p:cNvSpPr txBox="1"/>
          <p:nvPr/>
        </p:nvSpPr>
        <p:spPr>
          <a:xfrm>
            <a:off x="2123728" y="1856437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/>
              <a:t>Transmitters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458112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Transmitters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807095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Receivers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563163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Receivers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328498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FPGA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624228" y="1124744"/>
            <a:ext cx="900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2v5</a:t>
            </a:r>
          </a:p>
          <a:p>
            <a:pPr algn="ctr"/>
            <a:r>
              <a:rPr lang="en-GB" sz="2800" dirty="0" smtClean="0"/>
              <a:t>3v3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2220" y="5085184"/>
            <a:ext cx="9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1v0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2852936"/>
            <a:ext cx="900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1v5</a:t>
            </a:r>
          </a:p>
          <a:p>
            <a:pPr algn="ctr"/>
            <a:r>
              <a:rPr lang="en-GB" sz="2800" dirty="0" smtClean="0"/>
              <a:t>1v8</a:t>
            </a:r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10690" y="320339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Header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-1022966" y="1319110"/>
            <a:ext cx="272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Andy Rose, Imperial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7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6"/>
            <a:ext cx="7768929" cy="62857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79819" y="692697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A1v0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04209" y="692696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A1v2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10153" y="5805264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A1v0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95843" y="5805265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A1v2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2780928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QDR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3575043"/>
            <a:ext cx="876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QDR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470982" y="2175247"/>
            <a:ext cx="98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CPLD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66925" y="4887822"/>
            <a:ext cx="98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/>
              <a:t>μ</a:t>
            </a:r>
            <a:r>
              <a:rPr lang="en-GB" sz="2400" dirty="0" smtClean="0"/>
              <a:t>C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57201" y="5886601"/>
            <a:ext cx="686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Clk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68344" y="3745476"/>
            <a:ext cx="790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USB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68344" y="3068960"/>
            <a:ext cx="98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μ</a:t>
            </a:r>
            <a:r>
              <a:rPr lang="en-GB" sz="2400" dirty="0" smtClean="0"/>
              <a:t>SD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684025" y="3469103"/>
            <a:ext cx="1838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Clocking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-1022966" y="1319110"/>
            <a:ext cx="272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Andy Rose, Imperial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8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No electrical connections, just surfaces and mounting-holes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Prototype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16" y="2204864"/>
            <a:ext cx="4140641" cy="320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4143014" cy="320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00192" y="116632"/>
            <a:ext cx="272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Andy Rose, Imperial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Prototype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01" y="1211022"/>
            <a:ext cx="4271999" cy="3010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6296" y="755313"/>
            <a:ext cx="1800200" cy="6058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184" y="3861048"/>
            <a:ext cx="4644632" cy="27546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00192" y="116632"/>
            <a:ext cx="272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Andy Rose, Imperial</a:t>
            </a:r>
            <a:endParaRPr lang="en-GB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Many different test structures: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Bend tracks with 45 degrees or curves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Track to weave angle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Capacitor void impact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Via impact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Immunity to switching </a:t>
            </a:r>
            <a:r>
              <a:rPr lang="en-GB" sz="2000" dirty="0"/>
              <a:t>p</a:t>
            </a:r>
            <a:r>
              <a:rPr lang="en-GB" sz="2000" dirty="0" smtClean="0"/>
              <a:t>ower </a:t>
            </a:r>
            <a:r>
              <a:rPr lang="en-GB" sz="2000" dirty="0"/>
              <a:t>s</a:t>
            </a:r>
            <a:r>
              <a:rPr lang="en-GB" sz="2000" dirty="0" smtClean="0"/>
              <a:t>upply noise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Ground-Signal-Signal-Ground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Material impact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Cards </a:t>
            </a:r>
            <a:endParaRPr lang="en-GB" dirty="0"/>
          </a:p>
        </p:txBody>
      </p:sp>
      <p:pic>
        <p:nvPicPr>
          <p:cNvPr id="4" name="Picture 3" descr="C:\Users\giles\Documents\Bluetooth\Inbox\Test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410835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86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Card</a:t>
            </a:r>
            <a:endParaRPr lang="en-GB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124744"/>
            <a:ext cx="7889143" cy="559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a typeface="ＭＳ Ｐゴシック" charset="-128"/>
              </a:rPr>
              <a:t>Skew: Test Card 0</a:t>
            </a:r>
            <a:endParaRPr lang="en-GB" dirty="0"/>
          </a:p>
        </p:txBody>
      </p:sp>
      <p:pic>
        <p:nvPicPr>
          <p:cNvPr id="1029" name="Picture 5" descr="C:\Users\giles\Desktop\Serdes Card Results, v1, 2012-03-08\b2_buried_trace_se_tdr_plot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3" y="1196752"/>
            <a:ext cx="847528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63688" y="4725144"/>
            <a:ext cx="67687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alibri" pitchFamily="34" charset="0"/>
                <a:cs typeface="Calibri" pitchFamily="34" charset="0"/>
              </a:rPr>
              <a:t>0 degrees, 153mm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stripline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Ventec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VT461, 89um track, 140um gap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5576" y="1628800"/>
            <a:ext cx="58326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alibri" pitchFamily="34" charset="0"/>
                <a:cs typeface="Calibri" pitchFamily="34" charset="0"/>
              </a:rPr>
              <a:t>Same scope channel for both traces – No calibration error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2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2366</TotalTime>
  <Words>340</Words>
  <Application>Microsoft Office PowerPoint</Application>
  <PresentationFormat>On-screen Show (4:3)</PresentationFormat>
  <Paragraphs>89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Mylar</vt:lpstr>
      <vt:lpstr>MP7 – An Avago MiniPOD Application</vt:lpstr>
      <vt:lpstr>MP7</vt:lpstr>
      <vt:lpstr>PowerPoint Presentation</vt:lpstr>
      <vt:lpstr>PowerPoint Presentation</vt:lpstr>
      <vt:lpstr>Mechanical Prototype</vt:lpstr>
      <vt:lpstr>Mechanical Prototype</vt:lpstr>
      <vt:lpstr>Test Cards </vt:lpstr>
      <vt:lpstr>Test Card</vt:lpstr>
      <vt:lpstr>Skew: Test Card 0</vt:lpstr>
      <vt:lpstr>Skew: Test Card 2</vt:lpstr>
      <vt:lpstr>Simulations</vt:lpstr>
      <vt:lpstr>Via impedance..</vt:lpstr>
      <vt:lpstr>Stressed Eye &amp; Via Inductance</vt:lpstr>
      <vt:lpstr>End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</dc:title>
  <dc:creator>Andy Rose</dc:creator>
  <cp:lastModifiedBy>giles</cp:lastModifiedBy>
  <cp:revision>110</cp:revision>
  <dcterms:created xsi:type="dcterms:W3CDTF">2012-05-01T10:34:38Z</dcterms:created>
  <dcterms:modified xsi:type="dcterms:W3CDTF">2012-06-08T06:05:14Z</dcterms:modified>
</cp:coreProperties>
</file>