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3"/>
  </p:notesMasterIdLst>
  <p:sldIdLst>
    <p:sldId id="481" r:id="rId2"/>
    <p:sldId id="623" r:id="rId3"/>
    <p:sldId id="576" r:id="rId4"/>
    <p:sldId id="544" r:id="rId5"/>
    <p:sldId id="619" r:id="rId6"/>
    <p:sldId id="485" r:id="rId7"/>
    <p:sldId id="622" r:id="rId8"/>
    <p:sldId id="486" r:id="rId9"/>
    <p:sldId id="621" r:id="rId10"/>
    <p:sldId id="581" r:id="rId11"/>
    <p:sldId id="624" r:id="rId12"/>
    <p:sldId id="632" r:id="rId13"/>
    <p:sldId id="472" r:id="rId14"/>
    <p:sldId id="626" r:id="rId15"/>
    <p:sldId id="627" r:id="rId16"/>
    <p:sldId id="629" r:id="rId17"/>
    <p:sldId id="630" r:id="rId18"/>
    <p:sldId id="631" r:id="rId19"/>
    <p:sldId id="628" r:id="rId20"/>
    <p:sldId id="507" r:id="rId21"/>
    <p:sldId id="633" r:id="rId22"/>
  </p:sldIdLst>
  <p:sldSz cx="9144000" cy="6858000" type="screen4x3"/>
  <p:notesSz cx="6642100" cy="98552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800" b="1" kern="1200">
        <a:solidFill>
          <a:srgbClr val="000000"/>
        </a:solidFill>
        <a:latin typeface="안상수2006굵은" charset="0"/>
        <a:ea typeface="안상수2006굵은" charset="0"/>
        <a:cs typeface="안상수2006굵은" charset="0"/>
      </a:defRPr>
    </a:lvl1pPr>
    <a:lvl2pPr marL="457200" algn="ctr" rtl="0" fontAlgn="base">
      <a:spcBef>
        <a:spcPct val="0"/>
      </a:spcBef>
      <a:spcAft>
        <a:spcPct val="0"/>
      </a:spcAft>
      <a:defRPr sz="2800" b="1" kern="1200">
        <a:solidFill>
          <a:srgbClr val="000000"/>
        </a:solidFill>
        <a:latin typeface="안상수2006굵은" charset="0"/>
        <a:ea typeface="안상수2006굵은" charset="0"/>
        <a:cs typeface="안상수2006굵은" charset="0"/>
      </a:defRPr>
    </a:lvl2pPr>
    <a:lvl3pPr marL="914400" algn="ctr" rtl="0" fontAlgn="base">
      <a:spcBef>
        <a:spcPct val="0"/>
      </a:spcBef>
      <a:spcAft>
        <a:spcPct val="0"/>
      </a:spcAft>
      <a:defRPr sz="2800" b="1" kern="1200">
        <a:solidFill>
          <a:srgbClr val="000000"/>
        </a:solidFill>
        <a:latin typeface="안상수2006굵은" charset="0"/>
        <a:ea typeface="안상수2006굵은" charset="0"/>
        <a:cs typeface="안상수2006굵은" charset="0"/>
      </a:defRPr>
    </a:lvl3pPr>
    <a:lvl4pPr marL="1371600" algn="ctr" rtl="0" fontAlgn="base">
      <a:spcBef>
        <a:spcPct val="0"/>
      </a:spcBef>
      <a:spcAft>
        <a:spcPct val="0"/>
      </a:spcAft>
      <a:defRPr sz="2800" b="1" kern="1200">
        <a:solidFill>
          <a:srgbClr val="000000"/>
        </a:solidFill>
        <a:latin typeface="안상수2006굵은" charset="0"/>
        <a:ea typeface="안상수2006굵은" charset="0"/>
        <a:cs typeface="안상수2006굵은" charset="0"/>
      </a:defRPr>
    </a:lvl4pPr>
    <a:lvl5pPr marL="1828800" algn="ctr" rtl="0" fontAlgn="base">
      <a:spcBef>
        <a:spcPct val="0"/>
      </a:spcBef>
      <a:spcAft>
        <a:spcPct val="0"/>
      </a:spcAft>
      <a:defRPr sz="2800" b="1" kern="1200">
        <a:solidFill>
          <a:srgbClr val="000000"/>
        </a:solidFill>
        <a:latin typeface="안상수2006굵은" charset="0"/>
        <a:ea typeface="안상수2006굵은" charset="0"/>
        <a:cs typeface="안상수2006굵은" charset="0"/>
      </a:defRPr>
    </a:lvl5pPr>
    <a:lvl6pPr marL="2286000" algn="l" defTabSz="457200" rtl="0" eaLnBrk="1" latinLnBrk="0" hangingPunct="1">
      <a:defRPr sz="2800" b="1" kern="1200">
        <a:solidFill>
          <a:srgbClr val="000000"/>
        </a:solidFill>
        <a:latin typeface="안상수2006굵은" charset="0"/>
        <a:ea typeface="안상수2006굵은" charset="0"/>
        <a:cs typeface="안상수2006굵은" charset="0"/>
      </a:defRPr>
    </a:lvl6pPr>
    <a:lvl7pPr marL="2743200" algn="l" defTabSz="457200" rtl="0" eaLnBrk="1" latinLnBrk="0" hangingPunct="1">
      <a:defRPr sz="2800" b="1" kern="1200">
        <a:solidFill>
          <a:srgbClr val="000000"/>
        </a:solidFill>
        <a:latin typeface="안상수2006굵은" charset="0"/>
        <a:ea typeface="안상수2006굵은" charset="0"/>
        <a:cs typeface="안상수2006굵은" charset="0"/>
      </a:defRPr>
    </a:lvl7pPr>
    <a:lvl8pPr marL="3200400" algn="l" defTabSz="457200" rtl="0" eaLnBrk="1" latinLnBrk="0" hangingPunct="1">
      <a:defRPr sz="2800" b="1" kern="1200">
        <a:solidFill>
          <a:srgbClr val="000000"/>
        </a:solidFill>
        <a:latin typeface="안상수2006굵은" charset="0"/>
        <a:ea typeface="안상수2006굵은" charset="0"/>
        <a:cs typeface="안상수2006굵은" charset="0"/>
      </a:defRPr>
    </a:lvl8pPr>
    <a:lvl9pPr marL="3657600" algn="l" defTabSz="457200" rtl="0" eaLnBrk="1" latinLnBrk="0" hangingPunct="1">
      <a:defRPr sz="2800" b="1" kern="1200">
        <a:solidFill>
          <a:srgbClr val="000000"/>
        </a:solidFill>
        <a:latin typeface="안상수2006굵은" charset="0"/>
        <a:ea typeface="안상수2006굵은" charset="0"/>
        <a:cs typeface="안상수2006굵은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FF66"/>
    <a:srgbClr val="FF9999"/>
    <a:srgbClr val="3333FF"/>
    <a:srgbClr val="008000"/>
    <a:srgbClr val="99CCFF"/>
    <a:srgbClr val="FF00FF"/>
    <a:srgbClr val="CC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Objects="1">
      <p:cViewPr varScale="1">
        <p:scale>
          <a:sx n="103" d="100"/>
          <a:sy n="103" d="100"/>
        </p:scale>
        <p:origin x="-150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4434"/>
    </p:cViewPr>
  </p:sorterViewPr>
  <p:notesViewPr>
    <p:cSldViewPr snapToObjects="1">
      <p:cViewPr varScale="1">
        <p:scale>
          <a:sx n="59" d="100"/>
          <a:sy n="59" d="100"/>
        </p:scale>
        <p:origin x="-1752" y="-72"/>
      </p:cViewPr>
      <p:guideLst>
        <p:guide orient="horz" pos="3078"/>
        <p:guide pos="2068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642100" cy="9855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71538" y="733425"/>
            <a:ext cx="4884737" cy="36655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1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73961" y="4642532"/>
            <a:ext cx="4878980" cy="4479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774201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latinLnBrk="1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kumimoji="1" sz="1200" kern="1200">
        <a:solidFill>
          <a:srgbClr val="000000"/>
        </a:solidFill>
        <a:latin typeface="굴림" charset="0"/>
        <a:ea typeface="굴림" charset="0"/>
        <a:cs typeface="굴림" charset="0"/>
      </a:defRPr>
    </a:lvl1pPr>
    <a:lvl2pPr marL="742950" indent="-285750" algn="l" defTabSz="457200" rtl="0" eaLnBrk="0" fontAlgn="base" latinLnBrk="1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kumimoji="1" sz="1200" kern="1200">
        <a:solidFill>
          <a:srgbClr val="000000"/>
        </a:solidFill>
        <a:latin typeface="굴림" charset="0"/>
        <a:ea typeface="굴림" charset="0"/>
        <a:cs typeface="굴림" charset="0"/>
      </a:defRPr>
    </a:lvl2pPr>
    <a:lvl3pPr marL="1143000" indent="-228600" algn="l" defTabSz="457200" rtl="0" eaLnBrk="0" fontAlgn="base" latinLnBrk="1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kumimoji="1" sz="1200" kern="1200">
        <a:solidFill>
          <a:srgbClr val="000000"/>
        </a:solidFill>
        <a:latin typeface="굴림" charset="0"/>
        <a:ea typeface="굴림" charset="0"/>
        <a:cs typeface="굴림" charset="0"/>
      </a:defRPr>
    </a:lvl3pPr>
    <a:lvl4pPr marL="1600200" indent="-228600" algn="l" defTabSz="457200" rtl="0" eaLnBrk="0" fontAlgn="base" latinLnBrk="1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kumimoji="1" sz="1200" kern="1200">
        <a:solidFill>
          <a:srgbClr val="000000"/>
        </a:solidFill>
        <a:latin typeface="굴림" charset="0"/>
        <a:ea typeface="굴림" charset="0"/>
        <a:cs typeface="굴림" charset="0"/>
      </a:defRPr>
    </a:lvl4pPr>
    <a:lvl5pPr marL="2057400" indent="-228600" algn="l" defTabSz="457200" rtl="0" eaLnBrk="0" fontAlgn="base" latinLnBrk="1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kumimoji="1" sz="1200" kern="1200">
        <a:solidFill>
          <a:srgbClr val="000000"/>
        </a:solidFill>
        <a:latin typeface="굴림" charset="0"/>
        <a:ea typeface="굴림" charset="0"/>
        <a:cs typeface="굴림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ChangeArrowheads="1"/>
          </p:cNvSpPr>
          <p:nvPr/>
        </p:nvSpPr>
        <p:spPr bwMode="auto">
          <a:xfrm>
            <a:off x="3764871" y="0"/>
            <a:ext cx="2877230" cy="49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1027" name="Rectangle 3"/>
          <p:cNvSpPr>
            <a:spLocks noChangeArrowheads="1"/>
          </p:cNvSpPr>
          <p:nvPr/>
        </p:nvSpPr>
        <p:spPr bwMode="auto">
          <a:xfrm>
            <a:off x="3764871" y="9364817"/>
            <a:ext cx="2877230" cy="490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52" tIns="44875" rIns="91352" bIns="44875" anchor="b"/>
          <a:lstStyle/>
          <a:p>
            <a:pPr algn="r" defTabSz="922338" eaLnBrk="0" hangingPunct="0">
              <a:defRPr/>
            </a:pPr>
            <a:r>
              <a:rPr lang="en-US" altLang="ko-KR" sz="1200" b="0">
                <a:solidFill>
                  <a:schemeClr val="tx1"/>
                </a:solidFill>
                <a:latin typeface="Times" charset="0"/>
                <a:ea typeface="굴림" charset="0"/>
                <a:cs typeface="굴림" charset="0"/>
              </a:rPr>
              <a:t>1</a:t>
            </a:r>
          </a:p>
        </p:txBody>
      </p:sp>
      <p:sp>
        <p:nvSpPr>
          <p:cNvPr id="641028" name="Rectangle 4"/>
          <p:cNvSpPr>
            <a:spLocks noChangeArrowheads="1"/>
          </p:cNvSpPr>
          <p:nvPr/>
        </p:nvSpPr>
        <p:spPr bwMode="auto">
          <a:xfrm>
            <a:off x="0" y="9364817"/>
            <a:ext cx="2877231" cy="490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1029" name="Rectangle 5"/>
          <p:cNvSpPr>
            <a:spLocks noChangeArrowheads="1"/>
          </p:cNvSpPr>
          <p:nvPr/>
        </p:nvSpPr>
        <p:spPr bwMode="auto">
          <a:xfrm>
            <a:off x="0" y="0"/>
            <a:ext cx="2877231" cy="49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103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8363" y="747713"/>
            <a:ext cx="4908550" cy="3681412"/>
          </a:xfrm>
          <a:ln w="12700" cap="flat"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41031" name="Text Box 7"/>
          <p:cNvSpPr txBox="1">
            <a:spLocks noGrp="1" noChangeArrowheads="1"/>
          </p:cNvSpPr>
          <p:nvPr>
            <p:ph type="body" idx="1"/>
          </p:nvPr>
        </p:nvSpPr>
        <p:spPr>
          <a:xfrm>
            <a:off x="886120" y="4679863"/>
            <a:ext cx="4869860" cy="4433822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352" tIns="44875" rIns="91352" bIns="44875"/>
          <a:lstStyle/>
          <a:p>
            <a:pPr eaLnBrk="1" hangingPunct="1">
              <a:defRPr/>
            </a:pPr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873961" y="4642532"/>
            <a:ext cx="4878980" cy="4481334"/>
          </a:xfrm>
          <a:noFill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873961" y="4642532"/>
            <a:ext cx="4878980" cy="4481334"/>
          </a:xfrm>
          <a:noFill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39775"/>
            <a:ext cx="4927600" cy="3695700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6627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873961" y="4642532"/>
            <a:ext cx="4878980" cy="4481334"/>
          </a:xfrm>
          <a:noFill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873961" y="4642532"/>
            <a:ext cx="4878980" cy="4481334"/>
          </a:xfrm>
          <a:noFill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322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27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92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3611563" y="6453188"/>
            <a:ext cx="19050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algn="l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101000"/>
              </a:lnSpc>
              <a:buClr>
                <a:srgbClr val="000000"/>
              </a:buClr>
              <a:buSzPct val="100000"/>
              <a:buFont typeface="Tahoma" charset="0"/>
              <a:buNone/>
              <a:defRPr/>
            </a:pPr>
            <a:fld id="{F85E1550-7E11-EF46-A33A-BC0A56C47B6B}" type="slidenum">
              <a:rPr lang="ko-KR" altLang="en-GB" sz="1400" b="0" smtClean="0">
                <a:solidFill>
                  <a:schemeClr val="accent2"/>
                </a:solidFill>
                <a:latin typeface="Arial Black" charset="0"/>
                <a:ea typeface="굴림" charset="0"/>
                <a:cs typeface="굴림" charset="0"/>
              </a:rPr>
              <a:pPr algn="ctr">
                <a:lnSpc>
                  <a:spcPct val="101000"/>
                </a:lnSpc>
                <a:buClr>
                  <a:srgbClr val="000000"/>
                </a:buClr>
                <a:buSzPct val="100000"/>
                <a:buFont typeface="Tahoma" charset="0"/>
                <a:buNone/>
                <a:defRPr/>
              </a:pPr>
              <a:t>‹#›</a:t>
            </a:fld>
            <a:endParaRPr lang="en-GB" altLang="ko-KR" sz="1400" b="0" smtClean="0">
              <a:solidFill>
                <a:schemeClr val="accent2"/>
              </a:solidFill>
              <a:latin typeface="Arial Black" charset="0"/>
              <a:ea typeface="굴림" charset="0"/>
              <a:cs typeface="굴림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46125" y="98425"/>
            <a:ext cx="7605713" cy="630238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Title</a:t>
            </a:r>
            <a:endParaRPr lang="en-US" altLang="ko-KR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5888" y="819150"/>
            <a:ext cx="891222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ko-KR" dirty="0"/>
              <a:t>Click to edit the outline text format</a:t>
            </a:r>
          </a:p>
          <a:p>
            <a:pPr lvl="1"/>
            <a:r>
              <a:rPr lang="en-GB" altLang="ko-KR" dirty="0"/>
              <a:t>Second Outline Level</a:t>
            </a:r>
          </a:p>
          <a:p>
            <a:pPr lvl="2"/>
            <a:r>
              <a:rPr lang="en-GB" altLang="ko-KR" dirty="0"/>
              <a:t>Third Outline Level</a:t>
            </a:r>
          </a:p>
          <a:p>
            <a:pPr lvl="3"/>
            <a:r>
              <a:rPr lang="en-GB" altLang="ko-KR" dirty="0"/>
              <a:t>Fourth Outline Level</a:t>
            </a:r>
          </a:p>
          <a:p>
            <a:pPr lvl="4"/>
            <a:r>
              <a:rPr lang="en-GB" altLang="ko-KR" dirty="0"/>
              <a:t>Fifth Outline Level</a:t>
            </a:r>
          </a:p>
          <a:p>
            <a:pPr lvl="4"/>
            <a:r>
              <a:rPr lang="en-GB" altLang="ko-KR" dirty="0"/>
              <a:t>Sixth Outline Level</a:t>
            </a:r>
          </a:p>
          <a:p>
            <a:pPr lvl="4"/>
            <a:r>
              <a:rPr lang="en-GB" altLang="ko-KR" dirty="0"/>
              <a:t>Seventh Outline Level</a:t>
            </a:r>
          </a:p>
          <a:p>
            <a:pPr lvl="4"/>
            <a:r>
              <a:rPr lang="en-GB" altLang="ko-KR" dirty="0"/>
              <a:t>Eighth Outline Level</a:t>
            </a:r>
          </a:p>
          <a:p>
            <a:pPr lvl="4"/>
            <a:r>
              <a:rPr lang="en-GB" altLang="ko-KR" dirty="0"/>
              <a:t>Ninth Outline Level</a:t>
            </a:r>
          </a:p>
        </p:txBody>
      </p:sp>
      <p:sp>
        <p:nvSpPr>
          <p:cNvPr id="1045" name="Line 21"/>
          <p:cNvSpPr>
            <a:spLocks noChangeShapeType="1"/>
          </p:cNvSpPr>
          <p:nvPr userDrawn="1"/>
        </p:nvSpPr>
        <p:spPr bwMode="auto">
          <a:xfrm>
            <a:off x="44450" y="6354763"/>
            <a:ext cx="9028113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8" name="Text Box 24"/>
          <p:cNvSpPr txBox="1">
            <a:spLocks noChangeArrowheads="1"/>
          </p:cNvSpPr>
          <p:nvPr userDrawn="1"/>
        </p:nvSpPr>
        <p:spPr bwMode="auto">
          <a:xfrm>
            <a:off x="7673975" y="6443663"/>
            <a:ext cx="1398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600">
                <a:solidFill>
                  <a:schemeClr val="accent2"/>
                </a:solidFill>
                <a:latin typeface="Georgia" charset="0"/>
              </a:rPr>
              <a:t> </a:t>
            </a:r>
            <a:r>
              <a:rPr lang="en-US" altLang="ko-KR" sz="1600">
                <a:solidFill>
                  <a:schemeClr val="accent2"/>
                </a:solidFill>
                <a:latin typeface="Georgia" charset="0"/>
              </a:rPr>
              <a:t>Inkyu Park</a:t>
            </a:r>
            <a:endParaRPr lang="en-US" sz="1600">
              <a:solidFill>
                <a:schemeClr val="accent2"/>
              </a:solidFill>
              <a:latin typeface="Georgia" charset="0"/>
            </a:endParaRPr>
          </a:p>
        </p:txBody>
      </p:sp>
      <p:pic>
        <p:nvPicPr>
          <p:cNvPr id="2" name="Picture 26" descr="CMSKR-logo, transparent bg, 235x67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443663"/>
            <a:ext cx="1196975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2" name="Group 11"/>
          <p:cNvGrpSpPr>
            <a:grpSpLocks noChangeAspect="1"/>
          </p:cNvGrpSpPr>
          <p:nvPr userDrawn="1"/>
        </p:nvGrpSpPr>
        <p:grpSpPr bwMode="auto">
          <a:xfrm>
            <a:off x="76200" y="80963"/>
            <a:ext cx="647700" cy="647700"/>
            <a:chOff x="144" y="528"/>
            <a:chExt cx="364" cy="364"/>
          </a:xfrm>
        </p:grpSpPr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528"/>
              <a:ext cx="364" cy="364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107763" dir="2700000" algn="ctr" rotWithShape="0">
                      <a:srgbClr val="CECEFF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" name="AutoShape 4"/>
            <p:cNvSpPr>
              <a:spLocks noChangeAspect="1" noChangeArrowheads="1"/>
            </p:cNvSpPr>
            <p:nvPr userDrawn="1"/>
          </p:nvSpPr>
          <p:spPr bwMode="auto">
            <a:xfrm>
              <a:off x="144" y="528"/>
              <a:ext cx="364" cy="364"/>
            </a:xfrm>
            <a:prstGeom prst="roundRect">
              <a:avLst>
                <a:gd name="adj" fmla="val 264"/>
              </a:avLst>
            </a:prstGeom>
            <a:noFill/>
            <a:ln w="3240">
              <a:solidFill>
                <a:srgbClr val="0000C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73964" dir="19736435" algn="ctr" rotWithShape="0">
                      <a:srgbClr val="CECEFF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033" name="Picture 9" descr="bbbd_img006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80963"/>
            <a:ext cx="647700" cy="647700"/>
          </a:xfrm>
          <a:prstGeom prst="rect">
            <a:avLst/>
          </a:prstGeom>
          <a:noFill/>
          <a:ln w="28575">
            <a:solidFill>
              <a:srgbClr val="C0C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5" r:id="rId3"/>
  </p:sldLayoutIdLst>
  <p:timing>
    <p:tnLst>
      <p:par>
        <p:cTn id="1" dur="indefinite" restart="never" nodeType="tmRoot"/>
      </p:par>
    </p:tnLst>
  </p:timing>
  <p:txStyles>
    <p:titleStyle>
      <a:lvl1pPr marL="179388" indent="-179388" algn="l" defTabSz="457200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800" baseline="0">
          <a:solidFill>
            <a:schemeClr val="bg1"/>
          </a:solidFill>
          <a:latin typeface="Arial Black" pitchFamily="34" charset="0"/>
          <a:ea typeface="HY견고딕" pitchFamily="18" charset="-127"/>
          <a:cs typeface="+mj-cs"/>
        </a:defRPr>
      </a:lvl1pPr>
      <a:lvl2pPr marL="179388" indent="-179388" algn="l" defTabSz="457200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000">
          <a:solidFill>
            <a:schemeClr val="bg1"/>
          </a:solidFill>
          <a:latin typeface="Georgia" charset="0"/>
          <a:ea typeface="안상수2006굵은" charset="0"/>
          <a:cs typeface="안상수2006굵은" charset="0"/>
        </a:defRPr>
      </a:lvl2pPr>
      <a:lvl3pPr marL="179388" indent="-179388" algn="l" defTabSz="457200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000">
          <a:solidFill>
            <a:schemeClr val="bg1"/>
          </a:solidFill>
          <a:latin typeface="Georgia" charset="0"/>
          <a:ea typeface="안상수2006굵은" charset="0"/>
          <a:cs typeface="안상수2006굵은" charset="0"/>
        </a:defRPr>
      </a:lvl3pPr>
      <a:lvl4pPr marL="179388" indent="-179388" algn="l" defTabSz="457200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000">
          <a:solidFill>
            <a:schemeClr val="bg1"/>
          </a:solidFill>
          <a:latin typeface="Georgia" charset="0"/>
          <a:ea typeface="안상수2006굵은" charset="0"/>
          <a:cs typeface="안상수2006굵은" charset="0"/>
        </a:defRPr>
      </a:lvl4pPr>
      <a:lvl5pPr marL="179388" indent="-179388" algn="l" defTabSz="457200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000">
          <a:solidFill>
            <a:schemeClr val="bg1"/>
          </a:solidFill>
          <a:latin typeface="Georgia" charset="0"/>
          <a:ea typeface="안상수2006굵은" charset="0"/>
          <a:cs typeface="안상수2006굵은" charset="0"/>
        </a:defRPr>
      </a:lvl5pPr>
      <a:lvl6pPr marL="14414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charset="0"/>
          <a:ea typeface="휴먼엑스포" charset="0"/>
          <a:cs typeface="휴먼엑스포" charset="0"/>
        </a:defRPr>
      </a:lvl6pPr>
      <a:lvl7pPr marL="18986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charset="0"/>
          <a:ea typeface="휴먼엑스포" charset="0"/>
          <a:cs typeface="휴먼엑스포" charset="0"/>
        </a:defRPr>
      </a:lvl7pPr>
      <a:lvl8pPr marL="23558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charset="0"/>
          <a:ea typeface="휴먼엑스포" charset="0"/>
          <a:cs typeface="휴먼엑스포" charset="0"/>
        </a:defRPr>
      </a:lvl8pPr>
      <a:lvl9pPr marL="28130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charset="0"/>
          <a:ea typeface="휴먼엑스포" charset="0"/>
          <a:cs typeface="휴먼엑스포" charset="0"/>
        </a:defRPr>
      </a:lvl9pPr>
    </p:titleStyle>
    <p:bodyStyle>
      <a:lvl1pPr marL="360363" indent="-360363" algn="l" defTabSz="457200" rtl="0" eaLnBrk="0" fontAlgn="base" hangingPunct="0">
        <a:lnSpc>
          <a:spcPct val="101000"/>
        </a:lnSpc>
        <a:spcBef>
          <a:spcPts val="700"/>
        </a:spcBef>
        <a:spcAft>
          <a:spcPct val="0"/>
        </a:spcAft>
        <a:buClr>
          <a:srgbClr val="3333CC"/>
        </a:buClr>
        <a:buFont typeface="Wingdings" charset="0"/>
        <a:buChar char="q"/>
        <a:defRPr sz="2400" b="1">
          <a:solidFill>
            <a:srgbClr val="333399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1pPr>
      <a:lvl2pPr marL="361950" indent="-180975" algn="l" defTabSz="457200" rtl="0" eaLnBrk="0" fontAlgn="base" hangingPunct="0">
        <a:lnSpc>
          <a:spcPct val="101000"/>
        </a:lnSpc>
        <a:spcBef>
          <a:spcPts val="600"/>
        </a:spcBef>
        <a:spcAft>
          <a:spcPct val="0"/>
        </a:spcAft>
        <a:buClr>
          <a:srgbClr val="3333CC"/>
        </a:buClr>
        <a:buSzPct val="100000"/>
        <a:buFont typeface="Tahoma" charset="0"/>
        <a:buChar char="–"/>
        <a:defRPr sz="2000" b="1">
          <a:solidFill>
            <a:srgbClr val="008000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2pPr>
      <a:lvl3pPr marL="530225" indent="-173038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3333CC"/>
        </a:buClr>
        <a:buSzPct val="100000"/>
        <a:buFont typeface="Tahoma" charset="0"/>
        <a:buChar char="•"/>
        <a:defRPr b="1">
          <a:solidFill>
            <a:srgbClr val="CC0000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3pPr>
      <a:lvl4pPr marL="723900" indent="-180975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charset="0"/>
        <a:buChar char="–"/>
        <a:defRPr sz="16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4pPr>
      <a:lvl5pPr marL="898525" indent="-179388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charset="0"/>
        <a:buChar char="»"/>
        <a:defRPr sz="16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5pPr>
      <a:lvl6pPr marL="2249488" indent="-179388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charset="0"/>
        <a:buChar char="»"/>
        <a:defRPr sz="16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6pPr>
      <a:lvl7pPr marL="2706688" indent="-179388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charset="0"/>
        <a:buChar char="»"/>
        <a:defRPr sz="16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7pPr>
      <a:lvl8pPr marL="3163888" indent="-179388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charset="0"/>
        <a:buChar char="»"/>
        <a:defRPr sz="16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8pPr>
      <a:lvl9pPr marL="3621088" indent="-179388" algn="l" defTabSz="457200" rtl="0" eaLnBrk="0" fontAlgn="base" hangingPunct="0">
        <a:lnSpc>
          <a:spcPct val="101000"/>
        </a:lnSpc>
        <a:spcBef>
          <a:spcPts val="450"/>
        </a:spcBef>
        <a:spcAft>
          <a:spcPct val="0"/>
        </a:spcAft>
        <a:buClr>
          <a:srgbClr val="3333CC"/>
        </a:buClr>
        <a:buSzPct val="100000"/>
        <a:buFont typeface="Tahoma" charset="0"/>
        <a:buChar char="»"/>
        <a:defRPr sz="16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him.phys.pusan.ac.kr/~alice/body.htm" TargetMode="External"/><Relationship Id="rId3" Type="http://schemas.openxmlformats.org/officeDocument/2006/relationships/image" Target="../media/image4.wmf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10" Type="http://schemas.openxmlformats.org/officeDocument/2006/relationships/image" Target="../media/image10.gif"/><Relationship Id="rId4" Type="http://schemas.openxmlformats.org/officeDocument/2006/relationships/image" Target="../media/image5.jpeg"/><Relationship Id="rId9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gif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6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3.iihe.ac.be/cms/data/Pictures/CMS_all_sketch.jpg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hyperlink" Target="http://www.kofac.re.kr/en/front/main.jsp" TargetMode="Externa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088" y="638690"/>
            <a:ext cx="5205412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00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84950" y="3203975"/>
            <a:ext cx="7837500" cy="1590740"/>
          </a:xfrm>
        </p:spPr>
        <p:txBody>
          <a:bodyPr wrap="none">
            <a:noAutofit/>
          </a:bodyPr>
          <a:lstStyle/>
          <a:p>
            <a:pPr marL="0" indent="179388" algn="ctr">
              <a:lnSpc>
                <a:spcPct val="100000"/>
              </a:lnSpc>
              <a:buFont typeface="Times New Roman" charset="0"/>
              <a:buNone/>
              <a:defRPr/>
            </a:pPr>
            <a:r>
              <a:rPr lang="en-US" altLang="ko-KR" sz="4000" b="1" i="1" dirty="0" smtClean="0">
                <a:latin typeface="Times New Roman" charset="0"/>
                <a:ea typeface="굴림" charset="0"/>
                <a:cs typeface="굴림" charset="0"/>
              </a:rPr>
              <a:t>Korea CMS team</a:t>
            </a:r>
            <a:r>
              <a:rPr lang="en-US" altLang="ko-KR" sz="4000" b="1" i="1" dirty="0">
                <a:latin typeface="Times New Roman" charset="0"/>
                <a:ea typeface="굴림" charset="0"/>
                <a:cs typeface="굴림" charset="0"/>
              </a:rPr>
              <a:t> </a:t>
            </a:r>
            <a:r>
              <a:rPr lang="en-US" altLang="ko-KR" sz="4000" b="1" i="1" dirty="0" smtClean="0">
                <a:latin typeface="Times New Roman" charset="0"/>
                <a:ea typeface="굴림" charset="0"/>
                <a:cs typeface="굴림" charset="0"/>
              </a:rPr>
              <a:t>Report</a:t>
            </a:r>
            <a:r>
              <a:rPr lang="en-US" altLang="ko-KR" sz="4800" b="1" i="1" dirty="0" smtClean="0">
                <a:latin typeface="Times New Roman" charset="0"/>
                <a:ea typeface="굴림" charset="0"/>
                <a:cs typeface="굴림" charset="0"/>
              </a:rPr>
              <a:t/>
            </a:r>
            <a:br>
              <a:rPr lang="en-US" altLang="ko-KR" sz="4800" b="1" i="1" dirty="0" smtClean="0">
                <a:latin typeface="Times New Roman" charset="0"/>
                <a:ea typeface="굴림" charset="0"/>
                <a:cs typeface="굴림" charset="0"/>
              </a:rPr>
            </a:br>
            <a:r>
              <a:rPr lang="en-US" altLang="ko-KR" sz="2800" b="1" i="1" dirty="0" smtClean="0">
                <a:latin typeface="Times New Roman" charset="0"/>
                <a:ea typeface="굴림" charset="0"/>
                <a:cs typeface="굴림" charset="0"/>
              </a:rPr>
              <a:t>Apr. 23, 2012</a:t>
            </a:r>
            <a:br>
              <a:rPr lang="en-US" altLang="ko-KR" sz="2800" b="1" i="1" dirty="0" smtClean="0">
                <a:latin typeface="Times New Roman" charset="0"/>
                <a:ea typeface="굴림" charset="0"/>
                <a:cs typeface="굴림" charset="0"/>
              </a:rPr>
            </a:br>
            <a:r>
              <a:rPr lang="en-US" altLang="ko-KR" sz="2800" b="1" i="1" dirty="0" smtClean="0">
                <a:latin typeface="Times New Roman" charset="0"/>
                <a:ea typeface="굴림" charset="0"/>
                <a:cs typeface="굴림" charset="0"/>
              </a:rPr>
              <a:t>The 11</a:t>
            </a:r>
            <a:r>
              <a:rPr lang="en-US" altLang="ko-KR" sz="2800" b="1" i="1" baseline="30000" dirty="0" smtClean="0">
                <a:latin typeface="Times New Roman" charset="0"/>
                <a:ea typeface="굴림" charset="0"/>
                <a:cs typeface="굴림" charset="0"/>
              </a:rPr>
              <a:t>th</a:t>
            </a:r>
            <a:r>
              <a:rPr lang="en-US" altLang="ko-KR" sz="2800" b="1" i="1" dirty="0" smtClean="0">
                <a:latin typeface="Times New Roman" charset="0"/>
                <a:ea typeface="굴림" charset="0"/>
                <a:cs typeface="굴림" charset="0"/>
              </a:rPr>
              <a:t> CERN-Korea Committee</a:t>
            </a:r>
            <a:endParaRPr lang="en-US" altLang="ko-KR" sz="2800" b="1" i="1" dirty="0">
              <a:latin typeface="Times New Roman" charset="0"/>
              <a:ea typeface="굴림" charset="0"/>
              <a:cs typeface="굴림" charset="0"/>
            </a:endParaRPr>
          </a:p>
        </p:txBody>
      </p:sp>
      <p:sp>
        <p:nvSpPr>
          <p:cNvPr id="640005" name="Text Box 5"/>
          <p:cNvSpPr txBox="1">
            <a:spLocks noChangeArrowheads="1"/>
          </p:cNvSpPr>
          <p:nvPr/>
        </p:nvSpPr>
        <p:spPr bwMode="auto">
          <a:xfrm>
            <a:off x="2798763" y="6242050"/>
            <a:ext cx="27574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defRPr/>
            </a:pPr>
            <a:endParaRPr lang="ko-KR" altLang="en-US" b="0">
              <a:solidFill>
                <a:schemeClr val="tx1"/>
              </a:solidFill>
              <a:latin typeface="Helvetica" charset="0"/>
              <a:ea typeface="굴림" charset="0"/>
              <a:cs typeface="굴림" charset="0"/>
            </a:endParaRPr>
          </a:p>
        </p:txBody>
      </p:sp>
      <p:sp>
        <p:nvSpPr>
          <p:cNvPr id="640006" name="Rectangle 6"/>
          <p:cNvSpPr>
            <a:spLocks noChangeArrowheads="1"/>
          </p:cNvSpPr>
          <p:nvPr/>
        </p:nvSpPr>
        <p:spPr bwMode="auto">
          <a:xfrm>
            <a:off x="2600501" y="5274205"/>
            <a:ext cx="419858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kumimoji="1" lang="en-US" altLang="ko-KR" sz="2400" i="1" dirty="0" err="1" smtClean="0">
                <a:solidFill>
                  <a:schemeClr val="tx1"/>
                </a:solidFill>
                <a:latin typeface="Arial" charset="0"/>
                <a:ea typeface="굴림" charset="0"/>
                <a:cs typeface="굴림" charset="0"/>
              </a:rPr>
              <a:t>Inkyu</a:t>
            </a:r>
            <a:r>
              <a:rPr kumimoji="1" lang="en-US" altLang="ko-KR" sz="2400" i="1" dirty="0" smtClean="0">
                <a:solidFill>
                  <a:schemeClr val="tx1"/>
                </a:solidFill>
                <a:latin typeface="Arial" charset="0"/>
                <a:ea typeface="굴림" charset="0"/>
                <a:cs typeface="굴림" charset="0"/>
              </a:rPr>
              <a:t> PARK</a:t>
            </a:r>
            <a:endParaRPr kumimoji="1" lang="en-US" altLang="ko-KR" sz="2400" i="1" dirty="0">
              <a:solidFill>
                <a:schemeClr val="tx1"/>
              </a:solidFill>
              <a:latin typeface="Arial" charset="0"/>
              <a:ea typeface="굴림" charset="0"/>
              <a:cs typeface="굴림" charset="0"/>
            </a:endParaRPr>
          </a:p>
          <a:p>
            <a:pPr eaLnBrk="0" hangingPunct="0">
              <a:defRPr/>
            </a:pPr>
            <a:r>
              <a:rPr kumimoji="1" lang="en-US" altLang="ko-KR" sz="1800" i="1" dirty="0">
                <a:solidFill>
                  <a:schemeClr val="tx1"/>
                </a:solidFill>
                <a:latin typeface="Arial" charset="0"/>
                <a:ea typeface="굴림" charset="0"/>
                <a:cs typeface="굴림" charset="0"/>
              </a:rPr>
              <a:t>Dept. of Physics, University of Seoul</a:t>
            </a:r>
          </a:p>
        </p:txBody>
      </p:sp>
      <p:pic>
        <p:nvPicPr>
          <p:cNvPr id="56322" name="Picture 2" descr="http://www.hellodd.com/IMAGE/NEWS/2009/12/20091215190806.jpg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28" b="-5588"/>
          <a:stretch/>
        </p:blipFill>
        <p:spPr bwMode="auto">
          <a:xfrm>
            <a:off x="7704420" y="746630"/>
            <a:ext cx="648000" cy="64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4" name="Picture 4" descr="http://www.kmug.co.kr/board/data/logo/%B1%B3%B0%FA%BA%CE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056" b="-8968"/>
          <a:stretch/>
        </p:blipFill>
        <p:spPr bwMode="auto">
          <a:xfrm>
            <a:off x="8384869" y="1430850"/>
            <a:ext cx="648000" cy="64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http://www.akpa.org/link/Logo.png"/>
          <p:cNvSpPr>
            <a:spLocks noChangeAspect="1" noChangeArrowheads="1"/>
          </p:cNvSpPr>
          <p:nvPr/>
        </p:nvSpPr>
        <p:spPr bwMode="auto">
          <a:xfrm>
            <a:off x="76200" y="-136525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" name="AutoShape 10" descr="http://www.akpa.org/link/Logo.png"/>
          <p:cNvSpPr>
            <a:spLocks noChangeAspect="1" noChangeArrowheads="1"/>
          </p:cNvSpPr>
          <p:nvPr/>
        </p:nvSpPr>
        <p:spPr bwMode="auto">
          <a:xfrm>
            <a:off x="228600" y="15875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56333" name="Picture 13" descr="http://inklingsofotherworlds.files.wordpress.com/2010/01/cern_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81" y="2080489"/>
            <a:ext cx="64800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39" name="Picture 19" descr="http://lcg.web.cern.ch/lcg/PEB/grid_deployment/LCG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2" y="1422620"/>
            <a:ext cx="64800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37" name="Picture 17" descr="http://him.phys.pusan.ac.kr/~alice/pic/banner1.gif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32" y="746630"/>
            <a:ext cx="694836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43" name="Picture 23" descr="http://mparc.inha.ac.kr/Quantum/img2/kps.gif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869" y="2123855"/>
            <a:ext cx="129600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K-CERN Program budget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Budget profile</a:t>
            </a:r>
          </a:p>
          <a:p>
            <a:pPr lvl="1"/>
            <a:r>
              <a:rPr lang="en-US" altLang="ko-KR" dirty="0" smtClean="0"/>
              <a:t>Small bang </a:t>
            </a:r>
            <a:r>
              <a:rPr lang="en-US" altLang="ko-KR" dirty="0" smtClean="0">
                <a:sym typeface="Wingdings" pitchFamily="2" charset="2"/>
              </a:rPr>
              <a:t> inflation  slow down  accelerating expansion..</a:t>
            </a:r>
          </a:p>
          <a:p>
            <a:pPr lvl="2"/>
            <a:r>
              <a:rPr lang="en-US" altLang="ko-KR" dirty="0" smtClean="0">
                <a:sym typeface="Wingdings" pitchFamily="2" charset="2"/>
              </a:rPr>
              <a:t>Contribution to CMS/ALICE upgrade (LHC LS1, LS2) </a:t>
            </a:r>
          </a:p>
          <a:p>
            <a:pPr lvl="3"/>
            <a:r>
              <a:rPr lang="en-US" altLang="ko-KR" dirty="0" smtClean="0">
                <a:sym typeface="Wingdings" pitchFamily="2" charset="2"/>
              </a:rPr>
              <a:t>Dark Energy : MEST / NRF + visitors + media …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254380"/>
              </p:ext>
            </p:extLst>
          </p:nvPr>
        </p:nvGraphicFramePr>
        <p:xfrm>
          <a:off x="206515" y="2213865"/>
          <a:ext cx="8550952" cy="3970782"/>
        </p:xfrm>
        <a:graphic>
          <a:graphicData uri="http://schemas.openxmlformats.org/drawingml/2006/table">
            <a:tbl>
              <a:tblPr/>
              <a:tblGrid>
                <a:gridCol w="1845204"/>
                <a:gridCol w="1170130"/>
                <a:gridCol w="922603"/>
                <a:gridCol w="922603"/>
                <a:gridCol w="922603"/>
                <a:gridCol w="922603"/>
                <a:gridCol w="922603"/>
                <a:gridCol w="922603"/>
              </a:tblGrid>
              <a:tr h="393734">
                <a:tc gridSpan="8">
                  <a:txBody>
                    <a:bodyPr/>
                    <a:lstStyle/>
                    <a:p>
                      <a:pPr marL="228600" marR="0" indent="-22860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8910" algn="l"/>
                          <a:tab pos="422910" algn="l"/>
                        </a:tabLs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(Unit: 1BWon~M$)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760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CERN-Korea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Programs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Host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2007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2008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2009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-13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2010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2011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2012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</a:tr>
              <a:tr h="366881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KCMS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U</a:t>
                      </a:r>
                      <a:r>
                        <a:rPr lang="en-US" altLang="ko-KR" sz="18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OS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0.75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1.50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1.42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1.45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1" dirty="0" smtClean="0">
                          <a:solidFill>
                            <a:srgbClr val="3333FF"/>
                          </a:solidFill>
                          <a:effectLst/>
                          <a:latin typeface="+mn-lt"/>
                        </a:rPr>
                        <a:t>1.78</a:t>
                      </a:r>
                      <a:endParaRPr lang="ko-KR" altLang="en-US" sz="2000" b="1" dirty="0">
                        <a:solidFill>
                          <a:srgbClr val="3333FF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366881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KoALICE</a:t>
                      </a: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PNU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0.25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0.50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0.58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0.55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000" b="1" dirty="0" smtClean="0">
                          <a:solidFill>
                            <a:srgbClr val="3333FF"/>
                          </a:solidFill>
                          <a:effectLst/>
                          <a:latin typeface="+mn-lt"/>
                        </a:rPr>
                        <a:t>0.72</a:t>
                      </a:r>
                      <a:endParaRPr lang="ko-KR" altLang="en-US" sz="2000" b="1" dirty="0">
                        <a:solidFill>
                          <a:srgbClr val="3333FF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366881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CMS Tier2 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KNU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0.20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0.20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0.20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800" b="1" dirty="0" smtClean="0">
                          <a:latin typeface="+mn-lt"/>
                        </a:rPr>
                        <a:t>0.20</a:t>
                      </a:r>
                      <a:endParaRPr lang="ko-KR" altLang="en-US" sz="1800" b="1" dirty="0"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881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ALICE Tier2 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KISTI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0.20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0.20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0.20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800" b="1" dirty="0" smtClean="0">
                          <a:latin typeface="+mn-lt"/>
                        </a:rPr>
                        <a:t>0.20</a:t>
                      </a:r>
                      <a:endParaRPr lang="ko-KR" altLang="en-US" sz="1800" b="1" dirty="0"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881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Theory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-1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KPS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0.25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0.35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0.35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800" b="1" dirty="0" smtClean="0">
                          <a:latin typeface="+mn-lt"/>
                        </a:rPr>
                        <a:t>0.35</a:t>
                      </a:r>
                      <a:endParaRPr lang="ko-KR" altLang="en-US" sz="1800" b="1" dirty="0"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881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M&amp;O-A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NRF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0.14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0.17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0.30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0.30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0.30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800" b="1" dirty="0" smtClean="0">
                          <a:latin typeface="+mn-lt"/>
                        </a:rPr>
                        <a:t>0.27</a:t>
                      </a:r>
                      <a:endParaRPr lang="ko-KR" altLang="en-US" sz="1800" b="1" dirty="0"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881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Total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1.14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1.27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2.95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3.05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3.05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800" b="1" dirty="0" smtClean="0">
                          <a:latin typeface="+mn-lt"/>
                        </a:rPr>
                        <a:t>3.52</a:t>
                      </a:r>
                      <a:endParaRPr lang="ko-KR" altLang="en-US" sz="1800" b="1" dirty="0"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B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130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Main talk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ko-KR" sz="6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KCMS report</a:t>
            </a:r>
            <a:r>
              <a:rPr kumimoji="0" lang="en-US" altLang="ko-KR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endParaRPr kumimoji="0" lang="ko-KR" altLang="en-US" sz="6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89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image114.co.kr/files/attach/images/11093/789/012/%EB%82%A8%ED%95%9C%EC%A7%80%EB%8F%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725" y="728700"/>
            <a:ext cx="3419475" cy="522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Korea CMS institutions</a:t>
            </a:r>
            <a:endParaRPr lang="ko-KR" altLang="en-US" sz="2800" dirty="0"/>
          </a:p>
        </p:txBody>
      </p:sp>
      <p:sp>
        <p:nvSpPr>
          <p:cNvPr id="47" name="내용 개체 틀 46"/>
          <p:cNvSpPr>
            <a:spLocks noGrp="1"/>
          </p:cNvSpPr>
          <p:nvPr>
            <p:ph idx="1"/>
          </p:nvPr>
        </p:nvSpPr>
        <p:spPr>
          <a:xfrm>
            <a:off x="71500" y="5859270"/>
            <a:ext cx="5760640" cy="405044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ko-KR" dirty="0">
                <a:solidFill>
                  <a:schemeClr val="tx1"/>
                </a:solidFill>
              </a:rPr>
              <a:t>7</a:t>
            </a: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institutions </a:t>
            </a:r>
            <a:r>
              <a:rPr lang="en-US" altLang="ko-KR" dirty="0">
                <a:solidFill>
                  <a:schemeClr val="tx1"/>
                </a:solidFill>
              </a:rPr>
              <a:t>&amp;</a:t>
            </a:r>
            <a:r>
              <a:rPr lang="en-US" altLang="ko-KR" dirty="0" smtClean="0">
                <a:solidFill>
                  <a:schemeClr val="tx1"/>
                </a:solidFill>
              </a:rPr>
              <a:t> ~ 70</a:t>
            </a: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participants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2595" y="1853825"/>
            <a:ext cx="1289135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+mn-lt"/>
                <a:ea typeface="HY견고딕" pitchFamily="18" charset="-127"/>
              </a:rPr>
              <a:t>Korea Univ.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86635" y="4374105"/>
            <a:ext cx="1085554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latin typeface="+mn-lt"/>
                <a:ea typeface="HY견고딕" pitchFamily="18" charset="-127"/>
              </a:rPr>
              <a:t>Chonnam</a:t>
            </a:r>
            <a:endParaRPr lang="en-US" altLang="ko-KR" sz="1400" dirty="0" smtClean="0">
              <a:latin typeface="+mn-lt"/>
              <a:ea typeface="HY견고딕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3688" y="3410176"/>
            <a:ext cx="1023037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latin typeface="+mn-lt"/>
                <a:ea typeface="HY견고딕" pitchFamily="18" charset="-127"/>
              </a:rPr>
              <a:t>Chonbuk</a:t>
            </a:r>
            <a:endParaRPr lang="en-US" altLang="ko-KR" sz="1400" dirty="0" smtClean="0">
              <a:latin typeface="+mn-lt"/>
              <a:ea typeface="HY견고딕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24243" y="2626168"/>
            <a:ext cx="742512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+mn-lt"/>
                <a:ea typeface="HY견고딕" pitchFamily="18" charset="-127"/>
              </a:rPr>
              <a:t>SKKU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81205" y="2123855"/>
            <a:ext cx="1241045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latin typeface="+mn-lt"/>
                <a:ea typeface="HY견고딕" pitchFamily="18" charset="-127"/>
              </a:rPr>
              <a:t>Kyungpook</a:t>
            </a:r>
            <a:endParaRPr lang="en-US" altLang="ko-KR" sz="1400" dirty="0" smtClean="0">
              <a:latin typeface="+mn-lt"/>
              <a:ea typeface="HY견고딕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3364" y="1133745"/>
            <a:ext cx="1473481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+mn-lt"/>
                <a:ea typeface="HY견고딕" pitchFamily="18" charset="-127"/>
              </a:rPr>
              <a:t>Univ. of Seoul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27947" y="1358770"/>
            <a:ext cx="1058303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latin typeface="+mn-lt"/>
                <a:ea typeface="HY견고딕" pitchFamily="18" charset="-127"/>
              </a:rPr>
              <a:t>Kangwon</a:t>
            </a:r>
            <a:endParaRPr lang="en-US" altLang="ko-KR" sz="1400" dirty="0" smtClean="0">
              <a:latin typeface="+mn-lt"/>
              <a:ea typeface="HY견고딕" pitchFamily="18" charset="-127"/>
            </a:endParaRPr>
          </a:p>
        </p:txBody>
      </p:sp>
      <p:cxnSp>
        <p:nvCxnSpPr>
          <p:cNvPr id="18" name="직선 화살표 연결선 17"/>
          <p:cNvCxnSpPr>
            <a:stCxn id="12" idx="1"/>
          </p:cNvCxnSpPr>
          <p:nvPr/>
        </p:nvCxnSpPr>
        <p:spPr bwMode="auto">
          <a:xfrm flipH="1">
            <a:off x="3806462" y="1512659"/>
            <a:ext cx="1121485" cy="62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직선 화살표 연결선 20"/>
          <p:cNvCxnSpPr>
            <a:stCxn id="5" idx="3"/>
          </p:cNvCxnSpPr>
          <p:nvPr/>
        </p:nvCxnSpPr>
        <p:spPr bwMode="auto">
          <a:xfrm>
            <a:off x="2141730" y="2007714"/>
            <a:ext cx="1051125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직선 화살표 연결선 23"/>
          <p:cNvCxnSpPr>
            <a:stCxn id="6" idx="3"/>
          </p:cNvCxnSpPr>
          <p:nvPr/>
        </p:nvCxnSpPr>
        <p:spPr bwMode="auto">
          <a:xfrm flipV="1">
            <a:off x="2372189" y="4509121"/>
            <a:ext cx="644059" cy="1887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직선 화살표 연결선 32"/>
          <p:cNvCxnSpPr>
            <a:stCxn id="10" idx="1"/>
          </p:cNvCxnSpPr>
          <p:nvPr/>
        </p:nvCxnSpPr>
        <p:spPr bwMode="auto">
          <a:xfrm flipH="1">
            <a:off x="4367204" y="2277744"/>
            <a:ext cx="1214001" cy="128632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직선 화살표 연결선 35"/>
          <p:cNvCxnSpPr>
            <a:stCxn id="11" idx="2"/>
          </p:cNvCxnSpPr>
          <p:nvPr/>
        </p:nvCxnSpPr>
        <p:spPr bwMode="auto">
          <a:xfrm>
            <a:off x="2440105" y="1441522"/>
            <a:ext cx="795917" cy="41230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직선 화살표 연결선 41"/>
          <p:cNvCxnSpPr>
            <a:stCxn id="8" idx="3"/>
          </p:cNvCxnSpPr>
          <p:nvPr/>
        </p:nvCxnSpPr>
        <p:spPr bwMode="auto">
          <a:xfrm flipV="1">
            <a:off x="2096725" y="3564064"/>
            <a:ext cx="1229307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AutoShape 4" descr="data:image/jpeg;base64,/9j/4AAQSkZJRgABAQAAAQABAAD/2wCEAAkGBhQSERQUExQWFRQWGR0YGBcXGBoeGhwaHx0cGB0aHBkdHyYfHB4jGhwaIi8gJCcpLSwtGyAxNTAqNSYrLCkBCQoKDgwOGg8PGjAlHyUyLDIzNS8sLCwsMiosNCktLCk0LywsKiwsNCwsLSksKS8sMiwsLCwsLCwsLCwsNCksLP/AABEIAOEA4QMBIgACEQEDEQH/xAAbAAACAwEBAQAAAAAAAAAAAAAABgQFBwMCAf/EAEkQAAECAwUEBwQHBQYFBQAAAAECAwAEEQUGEiExB0FRYRMiMnGBkaEUQlKxFSNicoKSwTOistHSJENVwvDxF1Nj0+IWNHOz4f/EABoBAAIDAQEAAAAAAAAAAAAAAAAEAgMFAQb/xAA5EQABAwIEAggFAwMEAwAAAAABAAIDBBESITFRQWEFEyJxgZGh8BQyscHRQlLhFSPxM3Ky4iQ0Yv/aAAwDAQACEQMRAD8A3GCCCBCIIIIEIggggQiCPhMJ14dpjDFUM/XuadU9QHmrf3Jr3iIucGi5V8FPJO7DG25TlFDa1+JSXqFuhSh7rfWPpkPEiE0WbalpZuq6Bk7jVIpyQOsr8Ri+srZnKM06SryzpjNE11yQNfGsVY3u+Ueaf+FpoP8AXfc7Nz9dFVzG1dbisMrKqWd2KpP5EA/OOftVtzGiehB5IR/ESqHqbKZWXcW20KNpKsCKJrQV3CM+tDalNUBTLpaCuypwLNe4nCDEH9n53HwTdNab/wBaBve43+qkC5NqOftJ3D3OuH+EAesfRstmD2p0+Sz6lcMd1TPlLvttBUDo6YKjWoonw1rFZswtp59t/p3FOKSpOatwKf5gwBjCQCDmh1VVNa9zHNs23ygWz2y81XnZW+OzOmvcv9Fx8/8AQdpN/s52ve46PniEcUWpP2m+77K70DLZyzKeIFSASSaV4D52tx7yTBmHZObOJxupCsq5UqCR2siCDEQIycgVdJJWMYS5zSQLlthcDy81XUttj/rAf/GuvyVHpvahMMnDNyhSeIxIPgF1B84tb536VJTDTaUpUkpxOVrUAmgoQcsgo6HdDDbdqsssF16haOHdiriIA6u/jEwNcLtN0s6TE1hmgacemHI+irbK2hyb9B0nRqPuujD+92fWGRKgRUZg6GFB+40jOtJdaSW8YxJU3VNe9By9AYoHLrWjZ5xSjpdbGeAfq0cj+E17olje3UXHJUGmpZjaJ5a7Z/5/K0+CEWwtqLaz0c0gsODIqocFeYPWR4174d2nQoBSSCCKgg1BHEEaxY14dokJ6WWnNpBb6ea9wQQRNLoggggQiCCCBCIIIIEIggggQiCCCBCIrbcvAzKN43lU+FIzUo8Ejf8AIb4rr33ybkkUyW8odVH+ZXBPz9Qq2Bc56fc9qn1KwqzSg5FQ3Ze4jkMz6mp0hvhbqtKno2lnXTnCz1PIflcHJ6ethRS0OhlgaHM4fxK1WfsjLjxhkk7uyVlNdM71lJ/vFCqsW4ISMk/PnEy91quSEqlUs0gpSQk/ChO44RSorlqNYppS/UrPsql5kdCpYw9Y9Su4pXuIOfWp3mKrNacz2uaexTTRgxNtDfMN1txvxPvvTrIzqHm0ONmqFgKB5H9eUZltHU6m0mizi6QNJUjDrUKcrQeBy3xNuDaypWYckHz7xLZ3V1oOSx1hzrxjntAnxL2pKvEEhCEkgakBa8h5wPdijuu0lOaesLRmC0kcwRl+Cm66F6UTrIVkHE0DiOB4j7J3eW6KPa5JYpVtwaocp4KBHzCYUET0yw+q0GpZTLJV1k54CFajMDInOoFAaU4RoNtOptCzHFMAqxpxJTvxJIVhpxBFIA7GwtOq46nFJVMmZ8hI43wk6tPcrmwpzpZZlzXG2knvIFfWETZsooctBG8ZgdynB/KGq4ks63JNtvIKFoxChpXDiJGhO408Ig3Yuo7Lzk08oo6N3FhAJrmvEKimWVd8TIJwlLNdHG2ojuM7W52P4VVscA9nf440+WAU/WOd3+vbs0oZ4QseWBH6R7mdn80w6tUi+G0OapKiCOWhBAqaHIj1i5ujc8ySHFqUHZhYzO7LPCCczVWZJ5cIg1ruy0jRNzzw3lma+5eAAOI0vfySHehlU5Ozq06S6CfwtlKCPPGfCOltW6ZizpJgGrhWUKH3KIRXvxDyMNez67LrSJkzKClbqsJBoapoSSCCciVHyhNunYZFqJZVowtSldzeh8Th8DFRa7X935WhHNEbtvcQgEc+zb6rYZOXSyyhGiW0BNTuCRT5CEtO0guz7bDCUqZUrAVGtVEnNSeAG6oz5RTX1vr7U4JVlwIYxUW6a0V5Z4B690fbIsxlFryzbBC0Nt4isEHGrAtRVUZalI5ZRa6S5Abos6CgbHG6SoF3FriBtbieewT3b90pecH1qKL3OJyWPHeORqIRXZKesdWNs9NK1z1w/iTqg/aGXyh3vheZMlLleRcV1W08VcTyGp8BviPcVUy5KBU0rHjzRiHWwH4uNd2WlPCb2tc6w1S1PLNFT432Md7YTx7trKVdq9rM6mqDhcA6zau0OY4jmPSLuM8vRs+U2r2mQqhaTiLaTTxb/o0O7hFlcu/iZqjL1ETAy4BdOA3K4p8uA615Bwv1Vc9Ix7OvpjdvEcW/xzTjBBBFyy0QQQQIRBBBAhEEEECEQuXyveiSayop5fYR/mV9kevnSxvBbiJRhTq92SU71KOiR/rIVMIdzrAXPvqnpvrJxdRJ0URpQfAnSm8+NapHG+Fuq0qOnYWmeb5G+p2/KkXLuYp5ftk7VSlHEhCt/Bax8k93IQ2WBedubW+lsdVlQSFfFUHOm4VBHhFdOX+bZnTLOoU2igo6rIYjvp8G7FxB8Fa7NttSE/OIdVhbUogGhIyUSmtBWmFUVhzWEAHvTskM1U175Gm9gWAaWvna3L3otPm5VLiFIWKpWClQO8HIxjiLttMzypSaqEOfsngaEVrgPAg9kg741qz7cYfH1Tza+SVCvlqIqL7XR9ubThIS6g9VR0wntA0z5jmOcSlZjFxmlqCpdTPMchLQ7zB4H8rPreuDNypDjZLyEUKVoriTTMVRmRTlUd0Na7FdnFyc4/hYDKQXErFCSFVrTRIVrmcq6R3tq/Tci0lnH7TMpSEqOgqBSqyK0P2RU90Zpbd5pibVV5wkbkDJA7k/qamKHFjNPJbMDaurAc6wtftWzIOWQ5+C0y3NpUo2FISPaDoQkDAe9SsiO4GFGe2qTSsmktsp3UTiI8Tl6QmQRU6d7k9B0TTRD5cXfn6aK2mr1zblccw6a7gopHkmgiAqdcOriz3qV/OJdmXdmJj9iytY+ICifzGg9YdbqbMFBwOTgThTo0DXEftEZUHDOvdrxrHvKtmqaWlab2FuAtfyWfCbWPfX+ZX84my15ZpvsTDo5Y1EeRNIfr3bNA4Q7JhCSe03klJ5p3Du0/VEtO6k1Lgl1laUj3hRSfEpJA8YHMewqMFXS1TRpfY2v5K5kNqM432yh0faSAfNNPlF/K36kZnGJhnoVuJwLcGdU5ZdIii6ZDUU74zGCATOHNdk6Mp35tGE7ty/hbXZtypBUvgQlLyFEq6TECqvJadKDKg8d8Kt1pBEnacyVYkNMNrIKxnhqkA6Ctc6Ea5QmWVbT0svGy4pB300P3knI+MaDZt9Za0G/Z51IbUqgxAkJJrUUV7hrQ0NR8oua9jrcCFly0tTTh93F7Ha7jc245bKFZEqu155T7oIlmjQJOlNUo7z2leW8RqIEZkqTnLHXiarMSijUpppXLMDsq06wyOVRujSpdwqQlRSUkgEpNKgkVoabxF8OV768Vk9J9otcwjq7Wbbhvca33XSEe+1yg/imJaiZhBqoJPaIAO7RdKEHflyMe75X86JXs8r15gnCSBXATuA95fLdv4RJuLdZyVSt19xRddzWnFVI31UfeXz8I64h5wWUYI5KRnxBdhJ0H7hxvy97LjcO+vtI6B/KYRxyxgamnxDePHjRyjOb8XeCgLQklAqScSy2Qa4T+0FN4I63Edxqz3NvQmdYxZB1FA4kcfiHI/zG6CNxBwO/wAorKdjmfEQiw4j9p/Gyv4IIIuWUiCCCBCI+Ex9hN2mXi6CW6JB+seqnLUI94+PZ8TwiLnBouVfTwOnkbG3UpctB5VsWgGkEiWa3j4a9Zfeo5Dl4w5Wre2UkMLJNCkABttNSlNMq7hlxNY83Du57JKjEKOuUW5y4J/CPWsJ11W2FWjNJnQlTqlqCA6AUlWJVRQ5YqYaeNIXF22PErbcIpy5ov1cQyA1O5/KZ5xMnbDOFCx0ic0mlHEHmk6pO/dzqIQJCzUSs90VoIq3QpJNSKZBKwRnhypXd4Q23k2ddHWYkVFpxHWwAndn1DqD9k5HlEixSi2ZGkwKOtqw40gAg0BChwqDmNMvKLmlzsxn6FWwTshiJjcTEcj+5hPFeZrZTKqIW0642MjkQoYdcicxlvqYpr2X9CUeyyRIbSMJdBJJ5IUc+9Wp3cT4vtedLTYkJQ0abGBxVak8UA/xHecuMIUVyPDcmeKdoqSSYCWpJcB8oP1PvJfSY+QQQst5EP2zu5CHx7TMCrYNEIOiiNVK4pBypvoa5QhJSSaAVJyAHGNhvMoylj4EdUhDbXdiolX+aL4WjNx4LI6Tme1rIYzYvNr8lCt3ai0yS3KthzDli0bFNyQM1DyHfCjbG0SbmElBUltByIbFCRwxEk07jCxBEXTPdxV0HRlNDYhtzuc0w2JfqalUhCFhTY0QsVA7jkQOVaQ22NtaSpQTMtBAOWNFSB3pOdO4nujMYIGyvboVKfo6mmuXNzPEZFaVf65bZaM3KgAAYlpR2VJOeNNMhTU0yIz781jXNl0yXpFbS80oWpAr8KkhVP3jGVTsqW3FtqBBQopIOuRiUwFg8cUt0bI8Okp5DcsOR5FcIIIIoWwnW5e0JUuQ0+StjQK1U3/NPLUbuEaReC0CJF51g4j0RUhSTXd2ge7OMChyuFfP2ZXQPGsus0z9wnf907x48atRTfpcvP8ASPRjXHr4hmMyN/5+vemDZhZ8ulhUypSS7VQUpRH1afHSozKudOMRbevO9aLvskiD0Z7bmmIbyT7qPVXpE+f2TsrWVNOqbQrMoAChx6pqKDvrHF+9MnZjZYk09M7vINQVaVWsdo/ZT3ZRZYtbhdkPqkg+OaYzQ3kedARYN7+GXBMtg2KzZ0thU4Kdpa1miSoimQOQHL5wkWxLKsifS+0D7O6c0jShzU34dpP/AOGKGedm5+aQy8VdIogBBySgEVrg3UTma58Y1i2LuIek/ZSdEAIUrMhSRRKv58iYB/cHZFraKLx8HIDO/F1l8Q4W38OHoraVmUuIStBqlQCkkbwcxHWM92YW0pJckncltklAO6hotHgrPxPCNChhjsTbrGq6c08pjPhzHAogggiaVRGWyA+k7XU4c2WMxwwpNED8S6q7qw6X4tb2eSdUDRShgT95WXoKnwiq2XWR0Un0hHWeOL8I6qf1PjFD+08N8VrUn9imkn4nsjx1Pkp1uX/lZVwtrKlrHaDYBw8iSQK8tYorSZs+1s23Q1M0oMQwk8ApJyX3pNR6RUXJclkTMymdCOmKyAXQCmuI4h1sgSaZndDLb+zWWeQVs/UrpiBT2DvzTuHNNPGIXdIL5EbJzq4KOQNu5rsu1qDflxCpUylstIMukY0EYQ5VBonTJaiCMuIqN0e55z6HkOgSoGafJJKfdFAkkdwAAPGp3RbbNbeW7KOdMqvQmmNRqcGHFmd9M8+FIzS8ltqm5lbx0JogcEDsjyzPMmK3ENaHA5n0TkEck87opGtDWm5sLYjwv9VWEx8jowypaglIKlKNABqSdAI06wtmLLTfSTqgpVKlOLC2nvVli76079YoZGX6LYqq2KlALzmdANSstgrGviWsZRwf2WumSqHzrHR23bNs8YGwjFwaSFq/Ev8AmqLOo3cEh/VieyyFxO1rflK2yixkuvreUAQyBhH21Vz8ADTv5Rw2jXrW+8qXSaMtKoR8SxqTyBqAPHu0a715pabxdAevSqklOFVNATxHMExTvXLkpdx2ZmlBQUsrAcNEJqa0w++f9Ui4xnAA096zW1rfi3SzsOIABrdTf09lZTIWS8+aNNLc+6kkeJ0EXjOzaeUK9EE/eWj5AmGm0Nq7TYwSrOIDIFXUT4JArTyigmNqk4o5dEjkEV/iJinDENTdanX18ubIw0f/AEc/T8KO7s0ngP2SVfdcR+pEUloWG+x+1ZWgcSk0/Np6wwsbUp1OpbV3o/pIi9s3a4lXVmGKA6qbNR4pV/MwYYjoSEdd0hHm5jXDkbH1/CVbl3qXJvDOrKyA4n0xDgR6jLhRo2t2MkJamUgAk9Gs8RQlJ7xQjuI4RYTF0JC0E9LKrShVRUt6dym8sJ8vGGS3bcl5RCS+oD4E0xKJHAcq684ubGcBa45LLmrWmqZLCw48w5trE+/ssCMfI2Jm+tnTn1boArkA+gAeCqkA+IjyUWM0cB9mrzOL1zinqRwcFpf1V7ey+FwPLP8ACx+CNatLZ5JzTeOUUlCtykKxNk8CKmnhTuMZfaVmuMOqadThWk0I+RB3g7jFb4yzVO0tdFU3DciNQdVo2zu8AmWVyT5qQghNTmpvQprxTu5d0WH0DK2TLrfw9I6kUStdKlRySEjROfDOlYyizbQUw6h1BopCgofyPIjI98a7eGyUWpKsOJe6JFekJOacJFFVzAxJ0qdM+MMRuxN5hYtdAIJwcREbz2rbjhlus8u9eRTLjjqGy9NvEhJIqBU1UQkZqUo7sqAQ7XVuxOGYTOTbyguho3UE0Puq91I34R6GIbN4rNs1JTLJL7uhWN/e4cgOSRSOYnrVtD9mn2Zk780ZfePXV+EAQNs3Im52ClUOfLicxoY05FztSNgOAXi/8qqTnmZ1sZKIxU+JIoR+JFR4GNJlZhLiErSapWkKB5EVHpCnatgFdmLlVOh59hAXUa1FVJBFSRVIKQTrHnZZa3SyfRk9ZlWH8J6yf1HhFrOy+2/1WZUNE1KHg3MZw33aflP4TnBBBDCxlm+1mZK1y0snVRxU5khtPqVQ3z9rMWfLthxVEpAQgAVUqgpkP9CEud/tF4EJ1DWH9xBX/GTHK/U405arDbygGWgnpK1pnVZBpxGAeMKY7Ync7L0YphI2GB17Bpeba5+7Ke5MWbazmEhbT5ySogJUqm7IqSruOfCOJ2bTiAW2pz6lWRSStOR16gqPIisQL0ezOTsn7F0YKlJqpqgFcacNQN4zPdGrx1rQ8m/ooVFRJSsZ1ROEj5XWNrd/os5vVKIs2zRLNqJW+qilaFQoCs03CgSmnAxmUOm1W0Mc4G9zSAPxK6x9MMRdmzrInUh5IJUClsqAIC8iNd5AIB4wvIA6TCNNFtUbnQ0ZncLuN3Hn7CYtl11yjFNOpKTSjWIUyPaXQ8RkDwrxhavxe1U28UpUQwg0QncojLGeNd3AeMOG1C8LzCEMtjCh5JxOV62WRQOGRGfOMoiUpwjq2qvo+J1Q81kup+UbD390RMsmylzDqGmhVSj4AbyeAAiHGq3Fs5EjIrnHslLTi5hv3Ujmo0PinhFUbMZ5J6uqvh4rgXccgOZUuZmZexZUJQMby/zLV8SjuQOHgM6mMuti23ZpwuPLKjuHupHBI3COs9OOz01iNC44qiQVAAfCgE5AbuZ74sbZuHMS7LbikFVQouBOfR0OVSOIzJ0ETe4v+UZBLUsMVK4GZwMruJ17hy97BRbqXfTOPdEXejNKjq1xAdoVrkaZiv8AvKvxdlMo+QhaMC80tgkrSmnvClKVrQ1zijkbScZJU0soURhJTrQ0JAO7QaR6tK1HJhYW6rEsJCcR1IFaV4nPWIXbhtbNNmOb4jHi7FtOfkpV3LE9qfS10iG6kdskYuITQZqpuJEW1+7ptySwUOEhwkobwnqp31XXPPIb4XJCdUy4lxFAtBqkkVz7o6z9svPgB5xTmEkjEa0xUrQ8DQZcoAW4bWzQ6OYzh4d2LZj2O71XizbTcYcDjSyhY3jfyI0I5GNUsa2mLXl1MPpAeAqQP/sbPzG7Q1BzQLtXOenCSlJSgJUQ4R1SoDJNeZ1ppnER1h+QmE1oh5FFABQVSu40NMxu4HnE2OcwXIyKVq4Yap2FjgJG5gjX39F5vBYS5R9TTmdM0q3KTuUP1G41itjWrwyyLUs1Mw2PrUAqA3gj9o36ZdyYyWIyMwnLRX0FUZ4+3k5uR71b3ZvI5JvBaCSgkdIjcpP8xuMaLtAsATksiYYGNaQFDDqts50A3kagd8ZHGh7LbwvFwStMbQSpYJ1QBw4gqIy5xOJ1+w7QpXpGBzCKuL5m68x796LPSKRpmyu0Q6y9KOZgAqAO9C+qsd1f4og7W32emaQlI6YAqWoAaGmEE7zkTyHfFFcC0Oin2eCyWz+IUH72GON/tyWXZz8bQl9rG1x4fn7rT5G60lII6QpSMOZddIJHicgfugQu2nfmYnFlizkK5ukUNOIrkgcznyEWV8rjvTroWl8JQEgBtQUQFZ1IoaZinlFVKXAtBlOFmcShNa4UlaR35CGHYh2Wiw5LEpzTub1s0gdJs69h6Z/RX9zbmmTxrcdLjro6/wAOtdTmo65njpC1cwey2tMS2iV4gkd31iP3CYsJO7FqocQoziVpSoFSVOOUIBzFMB1FYgXv/s9syz2gXgJ8y2r92OHIA2tYq2O8r5GOeH42nTdui02CPNIIbXm1mtyh0lsTbh93pad/SBA9AYcbau7JOqCphtvEshIUThUToAFAgk6ACE/ZbnNzqt/83Fn9I5WBJm0LTedecI9nWChH3VkJHJIwitNSYUYeyBa9yV6SqiJqHuxloY1uY10FgpVobPJHGUImuicB7BcQog8MJIV6xaXWujNSr+Jc0XWMJonEvMnIVSaigz0MU72z9c1PzSnwptpRJbWCk1NQBlnlSpplEvZlPuJXMyq1Y0snqnh1ikgcjQEDdnA0AOF22XJ3yOp3YZcdgLggHXY8ln96ZrpJ2YVxcUB3A4R6AR9uk1inpYf9VJ8ji/SK+bVVxZ4qUfUxMu5OhmbYcPZS4knurQ+hMKA9q5XpnMLacsb+23onfbDMf+2Rv66v4QP18ozaNS2t2SpbTT6RUN1Sum4KpQ91RT8QjLYsn+cpLoctNI0DhfzuVMseQ6d9pr41pSe4nP0rGg7WbSwNsyyMgeuoD4U9VI7q1/LC3s0YxWg19lK1fukfrHTahMFVoKB9xCEjyxfNRgblETuozDrekGMOjWl3icvwlZhwJUlRGIAglJ0NDWnjDDeC/b04z0TgSmi8XUqAU0PVUCTWhzr6RJsHZ85My63krQaoPRJSrMrr2V1HVpmPEbtVeallNrUhVApJoQCDn3gkRDtNHIpsOp6iXgXM9F1sqSDzzbalhsLVQrVonmcx3a74cf8Ahwx/iDPkn/uQnWWpoPNl8KLVeuE6kctN9IbvarF/5D/mv+uJRhpGdvNU1j5muHVl2n6Wg/Ve/wDhwx/iDPkn/uQq3gspMs8W0OpeAAONOme7InMd++Gf2qxf+RMfv/1wr2+5Ll4mVSpLVBQL1rv1JNNN8deG2yt5qNG+Z0lpC61uLWgeYUy7V7HJIO9GASsAAKJwgg9rCNTTLdFfbFpGYeW8UhKlmqgmtK0AJFdK0rSIYFYcjs2dEoHlKQhYKlLCljCG6AhWJNRXInuI4RAYnCw0CYkdT08nWPsHOy7/AHZWGyO1SHHZcnJQ6RI5iiVeYI8oU72WZ7POPNgUSFVT91XWA8AaeESrgv4LQY5qKfzJUP5RabWGKTqVfE0knvClJ+QETOcXcUo3+10iQNHtv4j+ElQ67J36Tqh8TSh5KSflWEqH/ZLZKi84+R1EJKAeKiQTTuAz+8IjD84THSbmilfi29eCqdpjOG0HD8SUK/dCf0hblXyhaVjVKgod4IP6Re7QJ4Oz7xBqE0R+UAH96sLqtIjIe2bK2jafhmB37R9FuN87yLlJZLzSUqxLCetWlCCa5EbwITrRvlaqWg8ptDTSqUUEDPFmO0pRz7oYb3yqnbIRhSVKwsqoASfd3DPfH2YsRybshlkDC7gbyXVNCmgNcqjIcIdfiJNjwXlqUwRRtL2tPbIJO26U7VtK1kS6Zhx4paXhwlBQD1hVJokZRK2kOFUvZ8xqSipPElKFj5GGa2LsvLspEsMKnkJbAoeqcJA1NPdhdv7Z62rLk0OAY2yEGhqOwoa+Ait7SGm99AnKaeOSWMtDQQ5wyFsrZFO304OIgjM/pk8D+aPsS65Uf0pXWyvKanRvy9Frizt7Z0pb6piVeLC1ZqHWpU6kKSaiu8ZxWXD+rtacbO/pPR0Eeiom2n9MrecS1hQ0FEIV9WKprkc8StOQgbbBYi6lOZBVl8bw27W/NoRYd91GNy7UIoZ7I6/Wu/0wzXRuoiSbUkKxuLoVq00rQAbgKnzMZheF6bbcDTs2p1w5FttxasJOgNABU8BnD5s8uo7KhbryjjdAHR6kAGoxH4s9N3yIyMeQRXNe2mu+RtjoA21/euyySaTRaxwUoepjlFleSW6ObmEcHV+VSR6GK2EiLFeqjdiYHbhaZcu/7amxLThAywpWrsqTphXXQ0yqciNefy9mzhkMrflSagY+jBxJKd+E66Z6nSkZpD5s9vymXT7PMGjVaoXuSTqk/ZJzruNfBhkgeML/ADWLU0clO41FLfW5bwPv/CrtmT2G0Gx8SVp/dxf5YNprJFoOE+8lBH5cPzBjQ5a5coX0TbBKSDjHRqHRq8MxQ56QtbXrL/YvgcW1eqk/5ok6MtiIO6Xgro5q9r25XbY331SrZd9ZiXaDKMHRUUCnDmcVaqKtaiuVPKKCCCFS4nVehZExhJaLE6816bbKiEpFSSABxJyA841di0bUSlKfo9nIAdpI0y0xRm1gWf08whvpQzU1C1aAgVG8Z1GWcaL9ATP+L+v/AJxfCDmR9vusjpN8Zc1rsPiHH/iu/wBK2p/h7P50/wBUZbabK0POJcTgWFHEnLIk1oKZUzjS/oCZ/wAX9f8AzhEvZZhYmCFPiYUoY1LHE1yOZzy4x2YG1zf0+yj0a+MSFrcOY4B40/3ZKli/avrMJl0y6cHQhCmykpBxBRNSScxStBSnjFBBC4cRotiSJklsYvZX9w2cVoS44KKvypUr9IuNrTtZxA+FpPmVLPypHbZJZZVMOPEdVtOEfeV/JIPnDpadx5Z58zD2JRoKpKqIokUzA3eMNMjLorDiVgVVbHDX4n/pbbLc/wAFJtx9n7cwz08xiwk9RAOEFI1UTrQmulNK1zi3vLfpiUZ9nksJWBhBR2G+ddFK/XXgYV+r9tloysqQQRhWtPZCdMCKa1GVRlTTlm0Rc8RjCzzVsFJJWO66qva+TeFua+k1zMfFaQR7ZaKlJSNVEAeJpCy3tFuU01MGz20yxCXujbwkkCmSa6gjSsJ1p2vbEo30jykYAQK0aOZOXZAMON6Z9+Wlk+yoxuFSW0jCVZUOdB3b8oR7Tujacy0p2YWVEDElnFUnuSnqA08TD8t9Be/ovHUGAjFLgwk/qF3eHJSHb5Wq00HnGEdEQCFlGVFaaLyrUboL+Wqp+y5R1YAU4vEQnQdVela7qRXWheaYm5ZuSTLKCxhSSK54Mh1SBh0FSTlEzaRKlmUkJatVJSQe9KUpr4lRisuJac7i3qn2RNbNECxrXYjp+0A56lU30criII0j/wBPDh8oIl1JVH9Ualf9heDgHT540f1D0iZtFvq4wv2ZmqFqSFKc30NckcDkc/LjEbak0WZmVmk6jLxQrGPmYdp+15ZptL7qkJSoDCoipIIxACgJOVTQc4kAe029s1Q97f7E5Zj7Nrc2+aya60xMMqK2ZMvOnRxaHFYQfhAoAeKjDvYE3arkwgzDaUMZ4hRANKGmVSrWnCIs9tUCldHKS63VnQqB9EJqo+YiHMXktaXSH32k9DXNJSkUB0rhJUnvPjEG4W6EnuTM7Zp7l0bGudkMR7XhtyVNtRkOjnivc6hKvEdQ/wAI84UI1DaC2mcs9mcbHZzPEJVRKgeaVgeRjL4omFn961ujJC+naDq3snw/iyI6yrONaEfEoJ8yB+scot7p2SZmbabBp1sajwSnrE/Id5EVgXNk9K8MYXHgFpd/bUMjJIbY6hUQ2kjVKQKmh3GgpXmYj3Ymk2nZqpZw/WIAQTvyzbc9B4g8Yh7XbRbwNM6u4uk+6mhTn3n5GES7tvLk30uozpkpO5Sd6T8wdxAht8mGSx0Xm6WiM1EHNyffEDuR7+6iT8itlxbTgotBoR+o5EZjkYjxrlv2Cza0umYllAOgUBO+n92vgQdDurwMZVOSa2VqQ4koWnVJGf8AtziiSPAeS2aKsbUNscnjUc1c3amLPSlYnUrUuow4SaYaciM6xce2WF/y3f3v6osrBmLRZl220SCFpA6qlFNSCcVT1ucT/pe0/wDDmvNP9cXNbYf9VlzzF0hId5TADytkl72ywv8Alu/vf1RW3gmrLLNJRDiXaihUTSm/UmHP6XtP/DmvNP8AXHGcnrTcbWg2e0AtJTUFOVRSvbjpbcf9VGOYtcDiPjMCPKyyyOjDClqShAKlKIAA1JOQEfW5ValhtKSVk4QkCprpSnGNSupdRuzmjNzZAcA7w2DlQcVnTLuG+q7Iy8rYrKxlMy+rjoOJK7zKk2RZmEEdMqoBG91QzPckeiRxiJsqt5bqHWHCVhsBSCrM4TUFJPCoy7zCPey8yp18rOSE5No4J4nmdT4DdF/sntNtuYcbVkt1ICFburUlPiM/CL2yXkAGiyJqItopHyC7z2jy/wAC/qlm9EgGZx9tIolKzhHAHrAeFaRVw2bS7ILM6pdapfGMHmKJUnwy8CIU4XeLOIW3SSdZAx973A8+PqiL248h00+wnclWM9yOt8wIoo0rZFZP7aYI/wCmj0Uo/wAI847E3E8BVdITdTTPdyt4nJTtolsPF1iSl1FK3qYiDQ0JwgVGYGRJ5Dvi0vLe0Wey0lX1z6hT4a0FCs60BO6Ky99iuvvNTkitDjjXVKQpJ0J0qab1Ag0iHYlgTc3PJmp1GBLVKJIAqRXCAmpyCjiJP+zZLsRtx8rLzbI4DCwvIwtBJGji7bfZWt2toQmHgw8yWXT2ak0JpWhBAINNNaxSX7+vtWVY3DAD+JeI/ugRImwqbtxAShSUy1MaiPhqoHuUSAOIziNdw+12289qlvER4Dok+YqY4SXDCd1dHFHC8zsGGzL2vexOQ81puKCPsENrzKWdolldNIuUFVN0cT+HtfulUVtzkNWhZzbL4xdCoJIqQermg1GfZNPOHdaQQQRUHIiMvuo4bPtR2VVk26cKa/mbPiCU955RQ8WeCdDktikcZaZ8bT2mHEN+ab37YkLPTgCm2yPcbFVnvCc/Ewo2/fhyfQqWlJdZC6BSjmqla6DJIy1Ji5RcCQZcUt9YJUoqCHFhKQCSQMNQTTTMxdt3hkGE4UvS7aR7qVJA8hHCHHIkAKbHQxkPjY6R2tze1+4ZnxXqxLvhqRRKuUV1ClfCqqlQHio0jErZstUs+4yvVBpXiNQrxFDGkT+0xTjqWpFkvHEKqIPWAOeFOoFPeVSnCOm0u7BfZEy2n61sdcbyjXdqU691eUVyNa9vZ4JygllpZ/8AyMusz8d7cL3WTQ97IgPana69Fl+YV/SESLe6tuGUmm3fdHVWOKDkfLI94ELRnC4Er0FbE6WnexupCnbRsX0i9i+zTuwin6wtRrd/bqidaTMy9FOJTu/vEainMbuNSOEZKREpmlrjzVHRlQyWnaBq0AEbWVpd+8j0m5jaOR7SD2VDmOPMZiNIYtiz7WQEPAId3BRosfcX7w5eYjIoI4yUty1ClU0DJzjBwvHEa/ytZtC6totiktOqUgCiULolQA0GLCQcu6KB9m20GhL5+6W1D0rC/Zl8ptgANvKwj3VdZPgFVp4RoVxL2zU64oOIb6JA6ywlQOLckdYiu/TTvEXNLXmwJCypo6ilYXvbG4DiRY/ZLjTdtqNAXx3lA9TQRe2Xdu1F0L86Wk8EkKV8gB5mLS/d4JmTQhxlCFNnJalBRKTu0UMjxO/vjM7SvzOPghTykpPut0SPMZnzjri2M2JJUYGz1jMcbY2je1z91oC5mz7JBp13zrmFOqPM6IFe7uMZ5ea9j06uqzhQOy2OyOZ+I8z4UilJj5FD5S4WGQWtTdHshd1jjifuftsiLG7uL2uXwdrpUU/MP0rFdGmbNrnFFJt4Uy+qSeBHbPDLTvrwjkbS51grK6oZBC5zu4cyvW2KmCW44l+VB+tIzGGa/wDeITc11DVpoYEHj8SvE+gELMdmcHPJCh0bC6GmY12v5zXWWllOLShAqpRCUjiTkI36w7HTLSzbA91NCRvUc1K8SSYRNll18/a3BlmGgfJS/wBB48oYb6WFNvKbdlXsKmgaIBw1J1OLQ5UFFZecMQtLW4rLE6UqG1E4pw4ADUnTF7y81STmzJ5lRckZhSVfCskH86dfEecc2r9TsmQmelypOmMAJPgoVQr0iRZO0pbS+htBpTax74SR4qRw5pr3Rb27fphssIbSJkPmhSgg9U9UZaElRphPAx0YLXabe9lW74kuEdREJBwOmXJw+69Td7mlWe9NtAjIpGJNCV9lIPGhI0J0MV2yay8Est46uqoCfhTUeqiqKraG8FOS9ny6QkYgooSAAFLPVFBllVSj3iNFsyQSwy20jsoSEjwGvjrE23c/Ph9UtPhgpMLcusN89cI0UqCCCGFiohD2p2EVNomm+2zQKI1wVqD+FWfieEPkeHmQtJSoApUCCDoQciPKIPbibZM0tQaeUSDh9OISZLWbL2zLsuu4g43VK8BAOLKoNQcjkod/fCjbt3mDNIk5JKlOVo44pZIHEU0okZk05cYnSDyrHtBTayfZnaZn4a9Vfeg5HlXlDZJWdJ2at15TiU9OolJVoE9rAk7xUk88uELYQ8Z68Vvda6ldeMktIuwDTPUH/bsriwrAalGghpIGQxKp1lHiT+m6KO7t7lzM9MshIUyjsKG7DRBrxCjUiPl4NoEsmXd6B5K3cJCAmupyrpTKtfCFq5d5ZWRk1qUrHMLNS2Aa0GSQVUoN5J+14RYXtDgAcknFSSviklkYS42AuDe+pP8AOnBQ9oNyzLLL7Q+oWcwP7tR3fdJ04acIS42659qvTsu4qZZSELJCMuqtB3YTmQNMW/whDvrcFcqS6yCtjU7y3yPFP2vPiV5YssbdFtUFeQ74aoPaGV768u/3qrDZPbi+lVLKNWykrSD7pBFacjWtOI5xLvJswcemHXWVtJSs4glWIdYjraAgVVU+MZ7ZdqOS7qXWlYVp0NKihyIIOoMXn/EiexYulH3cCMPdSlfWONkYWYXqU9HUNqDNTEC4zvv5Krti7kxKmjzakj4hmg9yhl+sQpSUW6oIbSpajoEip9I0yzNrjShSYaUk7y3RST4Egj1iW9tQkm0no0LUTuSgJz5k0/WDq4zmHLnxta0YXQXduDl9/quNg7P5eXl+knghS9VYldRA3J1AJ4njkI+W1tFlpdropIJUqlElKaNp57sR7vEwk3ovm9Omiuo0DVLaTlXio+8fQcIX46Zg3JgXIujXzHrKtxJ1w37I98vVaXdnaahTfRTo3U6TDVKh9tIGvMCh5RZztzpGdYWqUDaV+6tvTEM8KgNx7sq1jIYtLv3jek3MbR17ST2VDmPkRmI42a+TxcKc3RmEmSlcWu1t+k+/JR7Tsl2XWUPIKFDjoeYVoR3R7suw35hWFltS+YHVHeo5DzjSZLaxLLT9c24g7wAFp8DUH0jxP7XGUijLS1ndiolPoSfQQdXHriyUfja0jD1Ha3vl78VWWZsmdC21PONYQoFaBiNQDUitANIstq1uLabbYbOEOhRXTXCKDD3EnPuhRmNo08peIO4RuSlKcI5UIJPiTFTbNuPTSwt5WJQGEZAADkBzjpkYGkMRHRVMk7Jakght8hv5e7KvhkuVdFU67VVQwg9dXH7CTxPoPCC6Ny3J1VTVDAPWc4/ZRxPPQekbPZ9noYbS20kJQkUAHz5k8YIYcWZ0XOlOlBADFEe39P5VJeS9TdnBhPRKKVHDRIoEoA3bidKJ4AxdWbabcw2HGlhaDvHHgRqDyMep+z232y26kLQrUH58jzEZFbNhOSE6lpl9bLbpBQ5iIA3UXh1wnKtNCDxhp7nMN+C8/S08NWzBfDILm+oI/IWp27ZbDzSvaGwtCQTocQoKkpI6wPdGZXHkm2y/PuAhlivRgmpKzoK0zIBA71covpVq2mnEoKm3UEgY1YVJA4mmFdBFde+fVOzSJGWphSuqykUSXPeUabk595rrlFTyCcVs/un6SNzGugxgtOZIOQaNcuBOikbOLNXMzLs+9mcRCPvHtEckpokd/KNKiJZVmol2UNNiiUCg58SeZNT4xLi+NmFtlj1tR8RKXjTQdw0RBBBFiTRBBBAhUV8LspnWCjIOJ6zauCuB5HQ+B3Qn3RtRDqTZs+mpSaN4iQaj3MQNQR7pBzGXCumwmX9uX7SOnYFJhA0GWMDQV+Ibj4cKUSMN8Tf8rWoqlpb8PKbDUH9rt+7dVN8JOz5FIQiWSt9YqlKispA0xKqrMV90a8o+XM2cVIfm003pZp6rHD7HnwiZc29Lc2ptqbQn2pkno1qGZOhpXReWY30qOT9EWMa84uCvqauemZ1Bvi4kkm+1th6r4E0yECgKZ6R9iNOT7SKJdcbTiBoFqSKjQ5E5jP1hlYgBJsEgW7s/Zmkl+QWip1QCMBPI+4eRy7ozues9xlZQ6hSFjcoU8RxHMQ63hEuiYbFlqWJlaqEMK+rp8vAHCBWsXU1fORclyibBdcbolSS3RSlVwqW3pQanVJpuEIOY1xPA+i9hBU1ELW5F7TwIs8d/AjYmyyiCNFtDZqy4lDks/wBH0oxIbe3giuR7QyI3GFq0LhzrOrClji31x5DP0il0ThwWlF0hTy6OsdjkfX7Jfgjo6wpBopJSeCgQfWOdYrTozRBBWPSEFWQBJ5ZwLq8wRdyFzJx7sy6wOKxgH71IZpTZghpIcnZlDaOCSB4Y1b+QEWNjceCSlr6eLIuz2GZ8gkJiXUtQShJUo6JSCSe4CNCuvstJo5OZDUNA5/jUNO4ecNMyJWypfG2ycyEjAKqUTpiWc6H/AGGgin+ip60s5lRlZY6NJ7ah9r/y/LDDYg055lY03SUk7SWHq2bn5j3Ae+YTLZl4ZRTnszDiCpCckoHVoNQkgYTTgDFxGWW3ZjDKETVmqBVKLCXaEmtfeJ94agkZUJ4RpNmzweabcCSnGkKwqBBFdxBhhjycisOrpmxtbJHexyN9QefeMwpULd/Lu+1yqgkVdb66OJ4p/EPUCGSFm+d80SSMKaKfUOqncB8SuXLf5mJSWwnFoqaMS9c3qR2r+/DdUNv3qdlJJmWUqs4pACinMoScgTxXSg76nhFts/uj7I10jg+vcGf2E6hHfvPPuiruJdBa1+2zdVOKOJCVa1PvqHHgN3lTQoqjaScR8E/WztiaaeLibuI4nYcgiCCCGFjIggggQiCCCBCIIIIEJLvrcP2gl+X6kwMyAaBdNM9y+B8+MRLpbQji9nnaodScIcUKVOlF/CrnoeW9/hdvVctmdTU9R4DquAeih7w9RuilzCDiYtWCrZIwQVObeB4t/ITEDCrflMihCXJxrpFdlATXGd9AQRkK7zvhVkrenLJWGZlBcYrRJru/6az/AAK9It7xuptBtmZkyHXJZeMtHtEGhIKTnWqR350rETIHNItnsrYqJ0EzXF3YP6mm3dnwucioUnb8khtTSWHZAvJwh4oqaHfjJxfpzirRZTs1aKJV11L6WTiW6EipRRJopWqtycye0czF9bd/pN+VcbdQsOFJHRKQcQXTIg6Ch3/7Rc7PZJSJJouowuEEAlNFdHiJQDvpTQcKRANDyG3y95Jt0rqeJ0pYWuOQub5kfMCRfIeGiV9pL/8AbZdKlKZbbRiDnRlQCqk1A0NMKe6JFn3unP7t2VnBwCg27+VWGp7gYq/pFoLWGLQeZOJRLcyjEhWZ700OuaYiyDDk20XFSDTyQSkqZPROVoDXCDQ664TEMRxEj39fomhAzqWskAs3LMW178OvJyc7q3pdnph9t1lCW2x2TmpKq4cJJyOYWdBoIrHb7SRUoewKXhJBIabOYNP0i02dSbbaX+jbfbViTiD4AIyyAIpUDmBrEbZZ2Zz/AOc/KLRiIaL63We8QsdK4NybhsASNdd1Mkp+UVNolxKISpbQdxFCMgRiwkUrWJNhXgEwxMLlmAlbRUhKDhAUoJxAVToCTSFq3faPpv8AsuDpehFOk7NKGvjE/ZNXoZmuvTmvfhTX1ga44sPeuT07BT9brkw2uTqTfzSrb94JxM2C470K8NChlRX0aTxTipiIz1rppDBNsImbGdwPqmVNkuFSwQoEEKUkgknslVMzrHxoTNnTc0v2Vcyl9WJLiKkgVKqEhJp2qEEDQax4uzNMSjUyqcdbbVMkkspOIpT1silNcNcRy3ACKwMyDxvqnZHAsa6Jo7OEjDY4txbNwtnqVfXCtl+ZYBdbSG0pSlCwalZT1VEiuRqAYj31teYk5iXfCiZauBxsAaneeJKdOBTzjzsynGOicYZcW5gVjqtGDJQp1RiJpUb+MT723emJwoaS8luWIq4MNVEgginHzFKb9ItFzHlqs13Vx1zg8AMz1B0I8Tf7pQnbXRJ2kXJQpfRMJqplBr1lZgZA51ooZVzIyhqu9KT7jwmJpwNooQJdIyofi4EZGtSe7SJEnZUlZjWPqo3FxZqtXIb/AMKRCnat9pmfWZeQbWlJ1XosjiTo2nxr8oj8nzHwCYzqhaJuQFi92w9B9eYV7fHaCiWq0xRx/TilB58VfZ8+Br7oXEWtftU9VTijiSheZruUvnwTu9BaXR2fNytHHKOv8fdR90Hf9o590N0TDC44n+SUlqo6dhhpeOruJ5DYIgggi9ZKIIIIEIggggQiCCCBCIIIIEIggggQuM3JodQUOJStB1SoVEIFs7MVNr6WQcKFDMIKiCPuua+CvONFgiDmNdqmqerlpz2DltwPgsvlr9zEssItCWxEe/hCV9/wr8CIdbIvjKzNA26kK+BfVV5HXwrFrNySHUlLiErSdygCPIwn2rsplnM2lKZPAdZP5VZ+RivDI3TNOmWjqP8AUBYdxm3y4eCap6yGXhR1pDn3kg+usZ7f268tJsh6XC23VLCUhK1U3knPPQcd4gF1LVlP/bv9IkaJC/8AI51fIxFtC8c8ABOSKXQk1BW0oUPEKTUeUVvcCO02xTlJA+OQGKUObsHWJ8CtMsZpaZdpLhKlhCQoq1KqCtfGEeyLFtOTU8GW2FJccK6qV5bxTKPLW2JIycllJP2XAfRQTEtG16WOrTw/If8ANEi+N1s9FSylrYsX9oEO10I9Cutn2PNG1G5l5sAdAErUkpwhdMwBXFryiTs8sZ6XbmA8goK3ipNSk1TQCvVJ4RCXtdlho08fBA/zREe2xt+5LqJ+0tI+QVAHRg3upPgrpWFnVWBAG3y3I1PNM94boonFoLjrqUpFChCqJVnWp5wWdceTZphYQSN6+ue/rVA8AIUDtBtB/KXlKc8C1+uQ9I+Gw7Ym/wBq70SDuKwkU+63mfEwY2k3DbrgpqhjAyWYMaOGL7DVWCg1IWk9MLdaQy4imAKq5i6ujaQTSoPnEW0tqDjqujkWFFR0UoYld4bGneT4RMsvZKynN9xTp1IHVT46qPmIcbPspphOFptLY+yKV7zqfGBrXnkFGWopGkEgyOAAzybly1PikCztnUxMr6WfdV9wGq6cK9lA5Jr4Q/2ZZLUugIZQEJ4DeeJOpPMxLgi1kbW6LPqK2WoyccthkPJEEEEWJNEEEECEQQQQIRBBBAhEEEECEQQQQIRBBBAhEEEECEQQQQIXyBMEECErXp7J/wBbjGWW1v8AvfzgghGdeu6I+VR7K1V4frGoXU08YIIjBqrelvlKc90fYII0F41fYIIIFxEEEECEQQQQIRBBBAhEEEECEQQQQIX/2Q=="/>
          <p:cNvSpPr>
            <a:spLocks noChangeAspect="1" noChangeArrowheads="1"/>
          </p:cNvSpPr>
          <p:nvPr/>
        </p:nvSpPr>
        <p:spPr bwMode="auto">
          <a:xfrm>
            <a:off x="76200" y="-103822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3078" name="Picture 6" descr="http://t3.gstatic.com/images?q=tbn:ANd9GcTzYFgqedxi6kGfxO1S3_cYkdM2d9EWQul6DjelhLREM56O0_eXaPP6urAk6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360" y="1763815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language.kangwon.ac.kr/profile/images/kangwon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245" y="1043735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c.ask.nate.com/imgs/qrsi.php/11542446/20173683/1/4/A/%EC%84%9C%EC%9A%B8%EC%8B%9C%EB%A6%BD%EB%8C%80-11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90" y="768896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cfs2.tistory.com/upload_control/download.blog?fhandle=YmxvZzE4MDIwQGZzMi50aXN0b3J5LmNvbTovYXR0YWNoLzAvMy5qcGc%3D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7" t="17260" r="17169" b="16296"/>
          <a:stretch/>
        </p:blipFill>
        <p:spPr bwMode="auto">
          <a:xfrm>
            <a:off x="566555" y="2213985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upload.wikimedia.org/wikipedia/en/thumb/f/f6/Korea_University_Global_Symbol.svg/150px-Korea_University_Global_Symbol.sv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" y="1583795"/>
            <a:ext cx="720000" cy="96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lovmi.org/data/file/Semina/1467779317_71998eee_symbo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" y="4088972"/>
            <a:ext cx="900000" cy="87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직선 화살표 연결선 33"/>
          <p:cNvCxnSpPr>
            <a:stCxn id="9" idx="3"/>
          </p:cNvCxnSpPr>
          <p:nvPr/>
        </p:nvCxnSpPr>
        <p:spPr bwMode="auto">
          <a:xfrm flipV="1">
            <a:off x="2366755" y="2161602"/>
            <a:ext cx="1035115" cy="61845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088" name="Picture 16" descr="http://img.1mobile.com/1/web/icon/93/93564_e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" y="3114065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5697125" y="2933945"/>
            <a:ext cx="3375375" cy="337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360363" indent="-360363" algn="l" defTabSz="457200" rtl="0" eaLnBrk="0" fontAlgn="base" hangingPunct="0">
              <a:lnSpc>
                <a:spcPct val="101000"/>
              </a:lnSpc>
              <a:spcBef>
                <a:spcPts val="700"/>
              </a:spcBef>
              <a:spcAft>
                <a:spcPct val="0"/>
              </a:spcAft>
              <a:buClr>
                <a:srgbClr val="3333CC"/>
              </a:buClr>
              <a:buFont typeface="Wingdings" charset="0"/>
              <a:buChar char="q"/>
              <a:defRPr sz="2400" b="1">
                <a:solidFill>
                  <a:srgbClr val="33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1pPr>
            <a:lvl2pPr marL="361950" indent="-180975" algn="l" defTabSz="457200" rtl="0" eaLnBrk="0" fontAlgn="base" hangingPunct="0">
              <a:lnSpc>
                <a:spcPct val="101000"/>
              </a:lnSpc>
              <a:spcBef>
                <a:spcPts val="60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Tahoma" charset="0"/>
              <a:buChar char="–"/>
              <a:defRPr sz="2000" b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2pPr>
            <a:lvl3pPr marL="530225" indent="-173038" algn="l" defTabSz="457200" rtl="0" eaLnBrk="0" fontAlgn="base" hangingPunct="0">
              <a:lnSpc>
                <a:spcPct val="101000"/>
              </a:lnSpc>
              <a:spcBef>
                <a:spcPts val="50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Tahoma" charset="0"/>
              <a:buChar char="•"/>
              <a:defRPr b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3pPr>
            <a:lvl4pPr marL="723900" indent="-180975" algn="l" defTabSz="457200" rtl="0" eaLnBrk="0" fontAlgn="base" hangingPunct="0">
              <a:lnSpc>
                <a:spcPct val="101000"/>
              </a:lnSpc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Tahoma" charset="0"/>
              <a:buChar char="–"/>
              <a:defRPr sz="1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4pPr>
            <a:lvl5pPr marL="898525" indent="-179388" algn="l" defTabSz="457200" rtl="0" eaLnBrk="0" fontAlgn="base" hangingPunct="0">
              <a:lnSpc>
                <a:spcPct val="101000"/>
              </a:lnSpc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Tahoma" charset="0"/>
              <a:buChar char="»"/>
              <a:defRPr sz="1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5pPr>
            <a:lvl6pPr marL="2249488" indent="-179388" algn="l" defTabSz="457200" rtl="0" eaLnBrk="0" fontAlgn="base" hangingPunct="0">
              <a:lnSpc>
                <a:spcPct val="101000"/>
              </a:lnSpc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Tahoma" charset="0"/>
              <a:buChar char="»"/>
              <a:defRPr sz="1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6pPr>
            <a:lvl7pPr marL="2706688" indent="-179388" algn="l" defTabSz="457200" rtl="0" eaLnBrk="0" fontAlgn="base" hangingPunct="0">
              <a:lnSpc>
                <a:spcPct val="101000"/>
              </a:lnSpc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Tahoma" charset="0"/>
              <a:buChar char="»"/>
              <a:defRPr sz="1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7pPr>
            <a:lvl8pPr marL="3163888" indent="-179388" algn="l" defTabSz="457200" rtl="0" eaLnBrk="0" fontAlgn="base" hangingPunct="0">
              <a:lnSpc>
                <a:spcPct val="101000"/>
              </a:lnSpc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Tahoma" charset="0"/>
              <a:buChar char="»"/>
              <a:defRPr sz="1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8pPr>
            <a:lvl9pPr marL="3621088" indent="-179388" algn="l" defTabSz="457200" rtl="0" eaLnBrk="0" fontAlgn="base" hangingPunct="0">
              <a:lnSpc>
                <a:spcPct val="101000"/>
              </a:lnSpc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Tahoma" charset="0"/>
              <a:buChar char="»"/>
              <a:defRPr sz="1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600" dirty="0" smtClean="0">
                <a:solidFill>
                  <a:schemeClr val="tx1"/>
                </a:solidFill>
                <a:effectLst/>
              </a:rPr>
              <a:t>KCMS in number</a:t>
            </a:r>
          </a:p>
          <a:p>
            <a:r>
              <a:rPr lang="en-US" altLang="ko-KR" sz="1800" dirty="0" smtClean="0">
                <a:effectLst/>
              </a:rPr>
              <a:t>Faculties: 12</a:t>
            </a:r>
          </a:p>
          <a:p>
            <a:r>
              <a:rPr lang="en-US" altLang="ko-KR" sz="1800" dirty="0" smtClean="0">
                <a:effectLst/>
              </a:rPr>
              <a:t>Postdocs, scientists:</a:t>
            </a:r>
            <a:r>
              <a:rPr lang="ko-KR" altLang="en-US" sz="1800" dirty="0" smtClean="0">
                <a:effectLst/>
              </a:rPr>
              <a:t> </a:t>
            </a:r>
            <a:r>
              <a:rPr lang="en-US" altLang="ko-KR" sz="1800" dirty="0" smtClean="0">
                <a:effectLst/>
              </a:rPr>
              <a:t>15</a:t>
            </a:r>
          </a:p>
          <a:p>
            <a:pPr lvl="1"/>
            <a:r>
              <a:rPr lang="en-US" altLang="ko-KR" sz="1400" dirty="0" smtClean="0">
                <a:solidFill>
                  <a:srgbClr val="FF0000"/>
                </a:solidFill>
                <a:effectLst/>
              </a:rPr>
              <a:t>CERN (6),</a:t>
            </a:r>
            <a:r>
              <a:rPr lang="en-US" altLang="ko-KR" sz="1400" dirty="0" smtClean="0">
                <a:effectLst/>
              </a:rPr>
              <a:t> short-term visit (9)</a:t>
            </a:r>
          </a:p>
          <a:p>
            <a:r>
              <a:rPr lang="en-US" altLang="ko-KR" sz="1800" dirty="0" smtClean="0">
                <a:effectLst/>
              </a:rPr>
              <a:t>Graduate Students: 35</a:t>
            </a:r>
          </a:p>
          <a:p>
            <a:pPr lvl="1"/>
            <a:r>
              <a:rPr lang="en-US" altLang="ko-KR" sz="1400" dirty="0" smtClean="0">
                <a:effectLst/>
              </a:rPr>
              <a:t>Ph.D. (21), MS</a:t>
            </a:r>
            <a:r>
              <a:rPr lang="ko-KR" altLang="en-US" sz="1400" dirty="0" smtClean="0">
                <a:effectLst/>
              </a:rPr>
              <a:t> </a:t>
            </a:r>
            <a:r>
              <a:rPr lang="en-US" altLang="ko-KR" sz="1400" dirty="0" smtClean="0">
                <a:effectLst/>
              </a:rPr>
              <a:t>(14)</a:t>
            </a:r>
          </a:p>
          <a:p>
            <a:pPr lvl="1"/>
            <a:r>
              <a:rPr lang="en-US" altLang="ko-KR" sz="1400" dirty="0" smtClean="0">
                <a:solidFill>
                  <a:srgbClr val="FF0000"/>
                </a:solidFill>
                <a:effectLst/>
              </a:rPr>
              <a:t>CERN (9),</a:t>
            </a:r>
            <a:r>
              <a:rPr lang="en-US" altLang="ko-KR" sz="1400" dirty="0" smtClean="0">
                <a:effectLst/>
              </a:rPr>
              <a:t> short-term visit (26)</a:t>
            </a:r>
          </a:p>
          <a:p>
            <a:r>
              <a:rPr lang="en-US" altLang="ko-KR" sz="1800" dirty="0" smtClean="0">
                <a:effectLst/>
              </a:rPr>
              <a:t>Staffs, technicians: 5</a:t>
            </a:r>
          </a:p>
          <a:p>
            <a:pPr lvl="1"/>
            <a:r>
              <a:rPr lang="en-US" altLang="ko-KR" sz="1400" dirty="0" smtClean="0">
                <a:effectLst/>
              </a:rPr>
              <a:t>Secretary (1), SI (1)</a:t>
            </a:r>
          </a:p>
          <a:p>
            <a:pPr lvl="1"/>
            <a:r>
              <a:rPr lang="en-US" altLang="ko-KR" sz="1400" dirty="0" smtClean="0">
                <a:effectLst/>
              </a:rPr>
              <a:t>Engineers (3)</a:t>
            </a:r>
            <a:endParaRPr lang="en-US" altLang="ko-KR" sz="1400" dirty="0">
              <a:effectLst/>
            </a:endParaRPr>
          </a:p>
        </p:txBody>
      </p:sp>
      <p:pic>
        <p:nvPicPr>
          <p:cNvPr id="3090" name="Picture 18" descr="http://cfile27.uf.tistory.com/image/1302EE364F13ACB2054F9C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808" y="1471375"/>
            <a:ext cx="900000" cy="83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7864197" y="953725"/>
            <a:ext cx="1226618" cy="523220"/>
          </a:xfrm>
          <a:prstGeom prst="rect">
            <a:avLst/>
          </a:prstGeom>
          <a:solidFill>
            <a:srgbClr val="FFFF66"/>
          </a:solidFill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+mn-lt"/>
                <a:ea typeface="HY견고딕" pitchFamily="18" charset="-127"/>
              </a:rPr>
              <a:t>SNU</a:t>
            </a:r>
          </a:p>
          <a:p>
            <a:r>
              <a:rPr lang="en-US" altLang="ko-KR" sz="1400" dirty="0" smtClean="0">
                <a:latin typeface="+mn-lt"/>
                <a:ea typeface="HY견고딕" pitchFamily="18" charset="-127"/>
              </a:rPr>
              <a:t>(Sep. 2012)</a:t>
            </a:r>
          </a:p>
        </p:txBody>
      </p:sp>
    </p:spTree>
    <p:extLst>
      <p:ext uri="{BB962C8B-B14F-4D97-AF65-F5344CB8AC3E}">
        <p14:creationId xmlns:p14="http://schemas.microsoft.com/office/powerpoint/2010/main" val="220479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bnl.gov/today/body_pics/2011/07/QGP_liquid-350p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8" y="3675413"/>
            <a:ext cx="968722" cy="968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1" name="Picture 17" descr="booktre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8" y="748308"/>
            <a:ext cx="3667125" cy="556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62" descr="Mecanismo_de_Higgs_P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85" y="863715"/>
            <a:ext cx="103505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8" descr="전체 크기 이미지 보기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911" y="861734"/>
            <a:ext cx="1547580" cy="103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6" descr="What is grid computing?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577" y="2511562"/>
            <a:ext cx="1899899" cy="95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>
              <a:defRPr/>
            </a:pPr>
            <a:r>
              <a:rPr lang="en-US" altLang="ko-KR" dirty="0" smtClean="0"/>
              <a:t>Korea CMS Organization </a:t>
            </a:r>
          </a:p>
        </p:txBody>
      </p:sp>
      <p:sp>
        <p:nvSpPr>
          <p:cNvPr id="624660" name="Oval 20"/>
          <p:cNvSpPr>
            <a:spLocks noChangeArrowheads="1"/>
          </p:cNvSpPr>
          <p:nvPr/>
        </p:nvSpPr>
        <p:spPr bwMode="auto">
          <a:xfrm>
            <a:off x="1781175" y="2078850"/>
            <a:ext cx="1800225" cy="5762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altLang="ko-K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Top &amp; SM</a:t>
            </a:r>
            <a:endParaRPr lang="en-US" altLang="ko-KR" sz="1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charset="0"/>
            </a:endParaRPr>
          </a:p>
        </p:txBody>
      </p:sp>
      <p:sp>
        <p:nvSpPr>
          <p:cNvPr id="624713" name="Oval 73"/>
          <p:cNvSpPr>
            <a:spLocks noChangeArrowheads="1"/>
          </p:cNvSpPr>
          <p:nvPr/>
        </p:nvSpPr>
        <p:spPr bwMode="auto">
          <a:xfrm>
            <a:off x="5787135" y="2309054"/>
            <a:ext cx="1800225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3333F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altLang="ko-K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KNU Tier2</a:t>
            </a:r>
            <a:endParaRPr lang="en-US" altLang="ko-KR" sz="1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charset="0"/>
            </a:endParaRPr>
          </a:p>
        </p:txBody>
      </p:sp>
      <p:sp>
        <p:nvSpPr>
          <p:cNvPr id="624714" name="Oval 74"/>
          <p:cNvSpPr>
            <a:spLocks noChangeArrowheads="1"/>
          </p:cNvSpPr>
          <p:nvPr/>
        </p:nvSpPr>
        <p:spPr bwMode="auto">
          <a:xfrm>
            <a:off x="5365352" y="815361"/>
            <a:ext cx="1800225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altLang="ko-K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RPC Det.</a:t>
            </a:r>
            <a:endParaRPr lang="en-US" altLang="ko-KR" sz="1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charset="0"/>
            </a:endParaRPr>
          </a:p>
        </p:txBody>
      </p:sp>
      <p:sp>
        <p:nvSpPr>
          <p:cNvPr id="624716" name="Oval 76"/>
          <p:cNvSpPr>
            <a:spLocks noChangeArrowheads="1"/>
          </p:cNvSpPr>
          <p:nvPr/>
        </p:nvSpPr>
        <p:spPr bwMode="auto">
          <a:xfrm>
            <a:off x="1286622" y="4464115"/>
            <a:ext cx="1800225" cy="5762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altLang="ko-K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KCMS</a:t>
            </a:r>
            <a:r>
              <a:rPr lang="en-US" altLang="ko-KR" sz="1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Board</a:t>
            </a:r>
            <a:endParaRPr lang="en-US" altLang="ko-KR" sz="1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charset="0"/>
            </a:endParaRPr>
          </a:p>
        </p:txBody>
      </p:sp>
      <p:sp>
        <p:nvSpPr>
          <p:cNvPr id="23" name="Oval 73"/>
          <p:cNvSpPr>
            <a:spLocks noChangeArrowheads="1"/>
          </p:cNvSpPr>
          <p:nvPr/>
        </p:nvSpPr>
        <p:spPr bwMode="auto">
          <a:xfrm>
            <a:off x="5607115" y="3158971"/>
            <a:ext cx="1800225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3333F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altLang="ko-K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UOS Tier3</a:t>
            </a:r>
            <a:endParaRPr lang="en-US" altLang="ko-KR" sz="1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charset="0"/>
            </a:endParaRPr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2276720" y="1043735"/>
            <a:ext cx="1800225" cy="5762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altLang="ko-K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Higgs &amp; NP</a:t>
            </a:r>
            <a:endParaRPr lang="en-US" altLang="ko-KR" sz="1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charset="0"/>
            </a:endParaRPr>
          </a:p>
        </p:txBody>
      </p:sp>
      <p:sp>
        <p:nvSpPr>
          <p:cNvPr id="26" name="Oval 20"/>
          <p:cNvSpPr>
            <a:spLocks noChangeArrowheads="1"/>
          </p:cNvSpPr>
          <p:nvPr/>
        </p:nvSpPr>
        <p:spPr bwMode="auto">
          <a:xfrm>
            <a:off x="972220" y="3158970"/>
            <a:ext cx="1800225" cy="5762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altLang="ko-K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Heavy Ion</a:t>
            </a:r>
            <a:endParaRPr lang="en-US" altLang="ko-KR" sz="1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charset="0"/>
            </a:endParaRPr>
          </a:p>
        </p:txBody>
      </p:sp>
      <p:sp>
        <p:nvSpPr>
          <p:cNvPr id="27" name="Oval 74"/>
          <p:cNvSpPr>
            <a:spLocks noChangeArrowheads="1"/>
          </p:cNvSpPr>
          <p:nvPr/>
        </p:nvSpPr>
        <p:spPr bwMode="auto">
          <a:xfrm>
            <a:off x="5847268" y="1486544"/>
            <a:ext cx="1800225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altLang="ko-K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CMS Upgrade</a:t>
            </a:r>
            <a:endParaRPr lang="en-US" altLang="ko-KR" sz="1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charset="0"/>
            </a:endParaRPr>
          </a:p>
        </p:txBody>
      </p:sp>
      <p:sp>
        <p:nvSpPr>
          <p:cNvPr id="28" name="Oval 76"/>
          <p:cNvSpPr>
            <a:spLocks noChangeArrowheads="1"/>
          </p:cNvSpPr>
          <p:nvPr/>
        </p:nvSpPr>
        <p:spPr bwMode="auto">
          <a:xfrm>
            <a:off x="5472075" y="4067872"/>
            <a:ext cx="1800225" cy="5762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en-US" altLang="ko-K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charset="0"/>
              </a:rPr>
              <a:t>KCMS Office</a:t>
            </a:r>
            <a:endParaRPr lang="en-US" altLang="ko-KR" sz="1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72300" y="1965321"/>
            <a:ext cx="1797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  <a:latin typeface="+mn-lt"/>
                <a:ea typeface="HY견고딕" pitchFamily="18" charset="-127"/>
              </a:rPr>
              <a:t>Launch in 2012</a:t>
            </a:r>
            <a:endParaRPr lang="ko-KR" altLang="en-US" sz="1600" dirty="0">
              <a:solidFill>
                <a:srgbClr val="FF0000"/>
              </a:solidFill>
              <a:latin typeface="+mn-lt"/>
              <a:ea typeface="HY견고딕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 bwMode="auto">
          <a:xfrm>
            <a:off x="5517080" y="5349915"/>
            <a:ext cx="1726657" cy="554360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CMS</a:t>
            </a:r>
            <a:r>
              <a:rPr kumimoji="0" lang="en-US" altLang="ko-KR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Office</a:t>
            </a:r>
            <a:endParaRPr kumimoji="0" lang="ko-KR" altLang="en-US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cxnSp>
        <p:nvCxnSpPr>
          <p:cNvPr id="6" name="직선 화살표 연결선 5"/>
          <p:cNvCxnSpPr>
            <a:stCxn id="28" idx="4"/>
            <a:endCxn id="4" idx="0"/>
          </p:cNvCxnSpPr>
          <p:nvPr/>
        </p:nvCxnSpPr>
        <p:spPr bwMode="auto">
          <a:xfrm>
            <a:off x="6372188" y="4644135"/>
            <a:ext cx="8221" cy="7057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모서리가 둥근 직사각형 33"/>
          <p:cNvSpPr/>
          <p:nvPr/>
        </p:nvSpPr>
        <p:spPr bwMode="auto">
          <a:xfrm>
            <a:off x="1323406" y="5748862"/>
            <a:ext cx="1726657" cy="554360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CKC</a:t>
            </a:r>
            <a:endParaRPr kumimoji="0" lang="ko-KR" altLang="en-US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cxnSp>
        <p:nvCxnSpPr>
          <p:cNvPr id="35" name="직선 화살표 연결선 34"/>
          <p:cNvCxnSpPr>
            <a:stCxn id="624716" idx="4"/>
            <a:endCxn id="34" idx="0"/>
          </p:cNvCxnSpPr>
          <p:nvPr/>
        </p:nvCxnSpPr>
        <p:spPr bwMode="auto">
          <a:xfrm>
            <a:off x="2186735" y="5040378"/>
            <a:ext cx="0" cy="70848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TextBox 37"/>
          <p:cNvSpPr txBox="1"/>
          <p:nvPr/>
        </p:nvSpPr>
        <p:spPr>
          <a:xfrm>
            <a:off x="2186735" y="5229200"/>
            <a:ext cx="1406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rgbClr val="FF0000"/>
                </a:solidFill>
                <a:latin typeface="+mn-lt"/>
                <a:ea typeface="HY견고딕" pitchFamily="18" charset="-127"/>
              </a:rPr>
              <a:t>t</a:t>
            </a:r>
            <a:r>
              <a:rPr lang="en-US" altLang="ko-KR" sz="1600" dirty="0" smtClean="0">
                <a:solidFill>
                  <a:srgbClr val="FF0000"/>
                </a:solidFill>
                <a:latin typeface="+mn-lt"/>
                <a:ea typeface="HY견고딕" pitchFamily="18" charset="-127"/>
              </a:rPr>
              <a:t>wice / year</a:t>
            </a:r>
            <a:endParaRPr lang="ko-KR" altLang="en-US" sz="1600" dirty="0">
              <a:solidFill>
                <a:srgbClr val="FF0000"/>
              </a:solidFill>
              <a:latin typeface="+mn-lt"/>
              <a:ea typeface="HY견고딕" pitchFamily="18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17205" y="4824155"/>
            <a:ext cx="1071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  <a:latin typeface="+mn-lt"/>
                <a:ea typeface="HY견고딕" pitchFamily="18" charset="-127"/>
              </a:rPr>
              <a:t>monthly</a:t>
            </a:r>
            <a:endParaRPr lang="ko-KR" altLang="en-US" sz="1600" dirty="0">
              <a:solidFill>
                <a:srgbClr val="FF0000"/>
              </a:solidFill>
              <a:latin typeface="+mn-lt"/>
              <a:ea typeface="HY견고딕" pitchFamily="18" charset="-127"/>
            </a:endParaRPr>
          </a:p>
        </p:txBody>
      </p:sp>
      <p:pic>
        <p:nvPicPr>
          <p:cNvPr id="2050" name="Picture 2" descr="http://www.itp.uzh.ch/research_groups/particle/images/research/large/top_physic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5" y="1989447"/>
            <a:ext cx="1276790" cy="103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2011 highlight : </a:t>
            </a:r>
            <a:r>
              <a:rPr lang="en-US" altLang="ko-KR" sz="2800" dirty="0" err="1" smtClean="0"/>
              <a:t>Th-Exp</a:t>
            </a:r>
            <a:r>
              <a:rPr lang="en-US" altLang="ko-KR" sz="2800" dirty="0" smtClean="0"/>
              <a:t> seminar</a:t>
            </a:r>
            <a:endParaRPr lang="ko-KR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818710"/>
            <a:ext cx="3637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  <a:latin typeface="+mn-lt"/>
                <a:ea typeface="HY견고딕" pitchFamily="18" charset="-127"/>
              </a:rPr>
              <a:t>http://www.cms-kr.org</a:t>
            </a:r>
            <a:endParaRPr lang="ko-KR" altLang="en-US" sz="2000" dirty="0">
              <a:solidFill>
                <a:srgbClr val="FF0000"/>
              </a:solidFill>
              <a:latin typeface="+mn-lt"/>
              <a:ea typeface="HY견고딕" pitchFamily="18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1" y="1395362"/>
            <a:ext cx="4407769" cy="4868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03775"/>
            <a:ext cx="4445029" cy="4868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모서리가 둥근 사각형 설명선 6"/>
          <p:cNvSpPr/>
          <p:nvPr/>
        </p:nvSpPr>
        <p:spPr bwMode="auto">
          <a:xfrm>
            <a:off x="7673218" y="1538790"/>
            <a:ext cx="1360628" cy="715089"/>
          </a:xfrm>
          <a:prstGeom prst="wedgeRoundRectCallout">
            <a:avLst>
              <a:gd name="adj1" fmla="val -54152"/>
              <a:gd name="adj2" fmla="val 105484"/>
              <a:gd name="adj3" fmla="val 16667"/>
            </a:avLst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14 </a:t>
            </a:r>
            <a:r>
              <a:rPr kumimoji="0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PAS</a:t>
            </a:r>
            <a:r>
              <a:rPr kumimoji="0" lang="en-US" altLang="ko-KR" sz="1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altLang="ko-K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with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KCMS  participants</a:t>
            </a:r>
          </a:p>
        </p:txBody>
      </p:sp>
      <p:sp>
        <p:nvSpPr>
          <p:cNvPr id="8" name="모서리가 둥근 사각형 설명선 7"/>
          <p:cNvSpPr/>
          <p:nvPr/>
        </p:nvSpPr>
        <p:spPr bwMode="auto">
          <a:xfrm>
            <a:off x="2856571" y="2083841"/>
            <a:ext cx="1580414" cy="715089"/>
          </a:xfrm>
          <a:prstGeom prst="wedgeRoundRectCallout">
            <a:avLst>
              <a:gd name="adj1" fmla="val -55321"/>
              <a:gd name="adj2" fmla="val 119950"/>
              <a:gd name="adj3" fmla="val 16667"/>
            </a:avLst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KCMS seminar  at CERN 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Th-Exp</a:t>
            </a:r>
            <a:r>
              <a:rPr lang="en-US" altLang="ko-K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altLang="ko-KR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cowork</a:t>
            </a:r>
            <a:endParaRPr lang="en-US" altLang="ko-KR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538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2011 highlight : Physics output</a:t>
            </a:r>
            <a:endParaRPr lang="ko-KR" altLang="en-US" sz="2800" dirty="0"/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5202070" y="795201"/>
            <a:ext cx="3825425" cy="1733700"/>
          </a:xfrm>
        </p:spPr>
        <p:txBody>
          <a:bodyPr/>
          <a:lstStyle/>
          <a:p>
            <a:r>
              <a:rPr lang="en-US" altLang="ko-KR" sz="2000" dirty="0" smtClean="0">
                <a:effectLst/>
              </a:rPr>
              <a:t>Total</a:t>
            </a:r>
            <a:r>
              <a:rPr lang="ko-KR" altLang="en-US" sz="2000" dirty="0" smtClean="0">
                <a:effectLst/>
              </a:rPr>
              <a:t> </a:t>
            </a:r>
            <a:r>
              <a:rPr lang="en-US" altLang="ko-KR" sz="2000" dirty="0">
                <a:effectLst/>
              </a:rPr>
              <a:t>CMS AN = </a:t>
            </a:r>
            <a:r>
              <a:rPr lang="en-US" altLang="ko-KR" sz="2000" dirty="0" smtClean="0">
                <a:effectLst/>
              </a:rPr>
              <a:t>536</a:t>
            </a:r>
          </a:p>
          <a:p>
            <a:pPr lvl="1"/>
            <a:r>
              <a:rPr lang="en-US" altLang="ko-KR" sz="1800" dirty="0">
                <a:effectLst/>
              </a:rPr>
              <a:t>w</a:t>
            </a:r>
            <a:r>
              <a:rPr lang="en-US" altLang="ko-KR" sz="1800" dirty="0" smtClean="0">
                <a:effectLst/>
              </a:rPr>
              <a:t>ith KCMS</a:t>
            </a:r>
            <a:r>
              <a:rPr lang="ko-KR" altLang="en-US" sz="1800" dirty="0" smtClean="0">
                <a:effectLst/>
              </a:rPr>
              <a:t> </a:t>
            </a:r>
            <a:r>
              <a:rPr lang="en-US" altLang="ko-KR" sz="1800" dirty="0" smtClean="0">
                <a:effectLst/>
              </a:rPr>
              <a:t>authors</a:t>
            </a:r>
            <a:r>
              <a:rPr lang="en-US" altLang="ko-KR" sz="1600" dirty="0" smtClean="0">
                <a:effectLst/>
              </a:rPr>
              <a:t> </a:t>
            </a:r>
            <a:r>
              <a:rPr lang="en-US" altLang="ko-KR" sz="1600" dirty="0">
                <a:effectLst/>
              </a:rPr>
              <a:t>= </a:t>
            </a:r>
            <a:r>
              <a:rPr lang="en-US" altLang="ko-KR" sz="1600" dirty="0" smtClean="0">
                <a:effectLst/>
              </a:rPr>
              <a:t>22 (KCMS authors </a:t>
            </a:r>
            <a:r>
              <a:rPr lang="en-US" altLang="ko-KR" sz="1600" dirty="0">
                <a:effectLst/>
              </a:rPr>
              <a:t>only = </a:t>
            </a:r>
            <a:r>
              <a:rPr lang="en-US" altLang="ko-KR" sz="1600" dirty="0" smtClean="0">
                <a:effectLst/>
              </a:rPr>
              <a:t>6)</a:t>
            </a:r>
            <a:endParaRPr lang="ko-KR" altLang="en-US" sz="1600" dirty="0">
              <a:effectLst/>
            </a:endParaRPr>
          </a:p>
          <a:p>
            <a:pPr lvl="2" latinLnBrk="1"/>
            <a:r>
              <a:rPr lang="en-US" altLang="ko-KR" sz="1600" dirty="0">
                <a:effectLst/>
              </a:rPr>
              <a:t>4%</a:t>
            </a:r>
            <a:r>
              <a:rPr lang="ko-KR" altLang="en-US" sz="1600" dirty="0">
                <a:effectLst/>
              </a:rPr>
              <a:t> </a:t>
            </a:r>
            <a:r>
              <a:rPr lang="en-US" altLang="ko-KR" sz="1600" dirty="0">
                <a:effectLst/>
              </a:rPr>
              <a:t>of total </a:t>
            </a:r>
            <a:r>
              <a:rPr lang="en-US" altLang="ko-KR" sz="1600" dirty="0" smtClean="0">
                <a:effectLst/>
              </a:rPr>
              <a:t>CMS AN</a:t>
            </a:r>
          </a:p>
          <a:p>
            <a:pPr lvl="2" latinLnBrk="1"/>
            <a:r>
              <a:rPr lang="en-US" altLang="ko-KR" sz="1600" dirty="0" smtClean="0">
                <a:effectLst/>
              </a:rPr>
              <a:t>M&amp;O-A</a:t>
            </a:r>
            <a:r>
              <a:rPr lang="ko-KR" altLang="en-US" sz="1600" dirty="0" smtClean="0">
                <a:effectLst/>
              </a:rPr>
              <a:t> </a:t>
            </a:r>
            <a:r>
              <a:rPr lang="en-US" altLang="ko-KR" sz="1600" dirty="0">
                <a:effectLst/>
              </a:rPr>
              <a:t>share ~ 1.5</a:t>
            </a:r>
            <a:r>
              <a:rPr lang="en-US" altLang="ko-KR" sz="1600" dirty="0" smtClean="0">
                <a:effectLst/>
              </a:rPr>
              <a:t>%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05" y="773705"/>
            <a:ext cx="5012560" cy="5490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070" y="2708920"/>
            <a:ext cx="2530921" cy="35808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모서리가 둥근 사각형 설명선 2"/>
          <p:cNvSpPr/>
          <p:nvPr/>
        </p:nvSpPr>
        <p:spPr bwMode="auto">
          <a:xfrm>
            <a:off x="7673218" y="4015478"/>
            <a:ext cx="1360628" cy="1123712"/>
          </a:xfrm>
          <a:prstGeom prst="wedgeRoundRectCallout">
            <a:avLst>
              <a:gd name="adj1" fmla="val -54831"/>
              <a:gd name="adj2" fmla="val 89984"/>
              <a:gd name="adj3" fmla="val 16667"/>
            </a:avLst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SMP-J</a:t>
            </a:r>
            <a:r>
              <a:rPr lang="en-US" altLang="ko-KR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kumimoji="0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PAS</a:t>
            </a:r>
            <a:r>
              <a:rPr kumimoji="0" lang="en-US" altLang="ko-KR" sz="1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altLang="ko-K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for PRL submission: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(100% KCMS authors) 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893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2011 highlight : RPC Step3 </a:t>
            </a:r>
            <a:endParaRPr lang="ko-KR" altLang="en-US" sz="2800" dirty="0"/>
          </a:p>
        </p:txBody>
      </p:sp>
      <p:sp>
        <p:nvSpPr>
          <p:cNvPr id="10" name="내용 개체 틀 9"/>
          <p:cNvSpPr>
            <a:spLocks noGrp="1"/>
          </p:cNvSpPr>
          <p:nvPr>
            <p:ph idx="1"/>
          </p:nvPr>
        </p:nvSpPr>
        <p:spPr>
          <a:xfrm>
            <a:off x="4211960" y="728700"/>
            <a:ext cx="4842029" cy="3150350"/>
          </a:xfrm>
        </p:spPr>
        <p:txBody>
          <a:bodyPr/>
          <a:lstStyle/>
          <a:p>
            <a:r>
              <a:rPr lang="en-US" altLang="ko-KR" dirty="0" smtClean="0"/>
              <a:t>MOU signed in 2007</a:t>
            </a:r>
          </a:p>
          <a:p>
            <a:pPr lvl="1"/>
            <a:r>
              <a:rPr lang="en-US" altLang="ko-KR" dirty="0" smtClean="0"/>
              <a:t>Cash contribution of 405kCHF</a:t>
            </a:r>
          </a:p>
          <a:p>
            <a:pPr lvl="1"/>
            <a:r>
              <a:rPr lang="en-US" altLang="ko-KR" dirty="0" smtClean="0"/>
              <a:t>RPC Up-scope Step3</a:t>
            </a:r>
          </a:p>
          <a:p>
            <a:r>
              <a:rPr lang="en-US" altLang="ko-KR" dirty="0" smtClean="0"/>
              <a:t>Completed in 2011</a:t>
            </a:r>
          </a:p>
          <a:p>
            <a:pPr lvl="1"/>
            <a:r>
              <a:rPr lang="en-US" altLang="ko-KR" sz="1800" dirty="0" smtClean="0"/>
              <a:t>405,000CHF cash contribution</a:t>
            </a:r>
          </a:p>
          <a:p>
            <a:pPr lvl="2"/>
            <a:r>
              <a:rPr lang="en-US" altLang="ko-KR" sz="1600" dirty="0" smtClean="0"/>
              <a:t>KODEL received 360,000CHF to produce 660 RPC gaps</a:t>
            </a:r>
          </a:p>
          <a:p>
            <a:pPr lvl="2"/>
            <a:r>
              <a:rPr lang="en-US" altLang="ko-KR" sz="1600" dirty="0" smtClean="0"/>
              <a:t>Production has been started. </a:t>
            </a:r>
            <a:endParaRPr lang="ko-KR" altLang="en-US" sz="1600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7"/>
          <a:stretch/>
        </p:blipFill>
        <p:spPr bwMode="auto">
          <a:xfrm>
            <a:off x="51012" y="773705"/>
            <a:ext cx="4115943" cy="55079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Group 2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474012"/>
              </p:ext>
            </p:extLst>
          </p:nvPr>
        </p:nvGraphicFramePr>
        <p:xfrm>
          <a:off x="4436985" y="4059070"/>
          <a:ext cx="4500500" cy="2196133"/>
        </p:xfrm>
        <a:graphic>
          <a:graphicData uri="http://schemas.openxmlformats.org/drawingml/2006/table">
            <a:tbl>
              <a:tblPr/>
              <a:tblGrid>
                <a:gridCol w="1710190"/>
                <a:gridCol w="2790310"/>
              </a:tblGrid>
              <a:tr h="496868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Year</a:t>
                      </a:r>
                      <a:endParaRPr kumimoji="0" lang="en-GB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Cash contribution (CHF)</a:t>
                      </a:r>
                      <a:endParaRPr kumimoji="0" lang="en-GB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292757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2008.05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113,992</a:t>
                      </a:r>
                    </a:p>
                  </a:txBody>
                  <a:tcPr marL="36000" marR="36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757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2009.05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57,035</a:t>
                      </a:r>
                    </a:p>
                  </a:txBody>
                  <a:tcPr marL="36000" marR="36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757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2010.05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757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2011.09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233,973</a:t>
                      </a:r>
                    </a:p>
                  </a:txBody>
                  <a:tcPr marL="36000" marR="36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757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Total 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405,000</a:t>
                      </a:r>
                    </a:p>
                  </a:txBody>
                  <a:tcPr marL="36000" marR="36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293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2012 will be a busy year</a:t>
            </a:r>
            <a:endParaRPr lang="en-US" altLang="ko-KR" sz="2800" dirty="0"/>
          </a:p>
        </p:txBody>
      </p:sp>
      <p:sp>
        <p:nvSpPr>
          <p:cNvPr id="602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8" y="3403699"/>
            <a:ext cx="8910637" cy="2815611"/>
          </a:xfrm>
        </p:spPr>
        <p:txBody>
          <a:bodyPr/>
          <a:lstStyle/>
          <a:p>
            <a:pPr>
              <a:lnSpc>
                <a:spcPct val="91000"/>
              </a:lnSpc>
            </a:pPr>
            <a:r>
              <a:rPr lang="en-US" altLang="ko-KR" dirty="0" smtClean="0"/>
              <a:t>2012 Budget contents</a:t>
            </a:r>
          </a:p>
          <a:p>
            <a:pPr lvl="1">
              <a:lnSpc>
                <a:spcPct val="91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KCMS (1,780MWon)</a:t>
            </a:r>
          </a:p>
          <a:p>
            <a:pPr lvl="2">
              <a:lnSpc>
                <a:spcPct val="91000"/>
              </a:lnSpc>
            </a:pPr>
            <a:r>
              <a:rPr lang="en-US" altLang="ko-KR" dirty="0" smtClean="0"/>
              <a:t>Subsistence, Materials</a:t>
            </a:r>
          </a:p>
          <a:p>
            <a:pPr lvl="2">
              <a:lnSpc>
                <a:spcPct val="91000"/>
              </a:lnSpc>
            </a:pPr>
            <a:r>
              <a:rPr lang="en-US" altLang="ko-KR" dirty="0" smtClean="0"/>
              <a:t>M&amp;O-B, CMS upgrade  </a:t>
            </a:r>
            <a:endParaRPr lang="en-US" altLang="ko-KR" dirty="0"/>
          </a:p>
          <a:p>
            <a:pPr lvl="1">
              <a:lnSpc>
                <a:spcPct val="91000"/>
              </a:lnSpc>
            </a:pPr>
            <a:r>
              <a:rPr lang="en-US" altLang="ko-KR" dirty="0" smtClean="0"/>
              <a:t> NRF (180MWon)</a:t>
            </a:r>
          </a:p>
          <a:p>
            <a:pPr lvl="2">
              <a:lnSpc>
                <a:spcPct val="91000"/>
              </a:lnSpc>
            </a:pPr>
            <a:r>
              <a:rPr lang="en-US" altLang="ko-KR" dirty="0" smtClean="0"/>
              <a:t>M&amp;O-A for 2013</a:t>
            </a:r>
          </a:p>
          <a:p>
            <a:pPr lvl="3">
              <a:lnSpc>
                <a:spcPct val="91000"/>
              </a:lnSpc>
            </a:pPr>
            <a:r>
              <a:rPr lang="en-US" altLang="ko-KR" dirty="0" smtClean="0"/>
              <a:t>2013: # of authorship increased to  22!</a:t>
            </a:r>
          </a:p>
          <a:p>
            <a:pPr lvl="4">
              <a:lnSpc>
                <a:spcPct val="91000"/>
              </a:lnSpc>
            </a:pPr>
            <a:r>
              <a:rPr lang="en-US" altLang="ko-KR" dirty="0" smtClean="0"/>
              <a:t>Detail setup will be commented by </a:t>
            </a:r>
            <a:r>
              <a:rPr lang="en-US" altLang="ko-KR" dirty="0" err="1" smtClean="0"/>
              <a:t>Andrzej</a:t>
            </a:r>
            <a:endParaRPr lang="en-US" altLang="ko-KR" dirty="0" smtClean="0"/>
          </a:p>
        </p:txBody>
      </p:sp>
      <p:graphicFrame>
        <p:nvGraphicFramePr>
          <p:cNvPr id="602361" name="Group 2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213657"/>
              </p:ext>
            </p:extLst>
          </p:nvPr>
        </p:nvGraphicFramePr>
        <p:xfrm>
          <a:off x="116504" y="773705"/>
          <a:ext cx="8865984" cy="2384496"/>
        </p:xfrm>
        <a:graphic>
          <a:graphicData uri="http://schemas.openxmlformats.org/drawingml/2006/table">
            <a:tbl>
              <a:tblPr/>
              <a:tblGrid>
                <a:gridCol w="1108248"/>
                <a:gridCol w="1108248"/>
                <a:gridCol w="1108248"/>
                <a:gridCol w="1108248"/>
                <a:gridCol w="1108248"/>
                <a:gridCol w="1108248"/>
                <a:gridCol w="1108248"/>
                <a:gridCol w="1108248"/>
              </a:tblGrid>
              <a:tr h="525942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Year</a:t>
                      </a:r>
                      <a:endParaRPr kumimoji="0" lang="en-GB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Authors</a:t>
                      </a:r>
                      <a:endParaRPr kumimoji="0" lang="en-GB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M&amp;O-A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M&amp;O-B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(CMS)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M&amp;O-B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(RPC)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RPC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(Upgrade)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CMS CF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(Upgrade)</a:t>
                      </a:r>
                      <a:endParaRPr kumimoji="0" lang="en-GB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Budget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D6"/>
                    </a:solidFill>
                  </a:tcPr>
                </a:tc>
              </a:tr>
              <a:tr h="309887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2007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12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99,637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9887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2008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12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117,535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39,118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113,992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  750MW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9887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2009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12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112,000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31,400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5,000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57,035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1,500MW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9887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2010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18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180,538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48,000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1,420MW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59735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2011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21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217,620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45,300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233,973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1,450MW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9887"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2012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20 (22)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(241,797)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+mn-lt"/>
                        <a:ea typeface="HY견고딕" pitchFamily="18" charset="-127"/>
                        <a:cs typeface="Courier New" pitchFamily="49" charset="0"/>
                      </a:endParaRP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37,200</a:t>
                      </a:r>
                    </a:p>
                  </a:txBody>
                  <a:tcPr marL="36000" marR="36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?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?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0" fontAlgn="base" latinLnBrk="0" hangingPunct="0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HY견고딕" pitchFamily="18" charset="-127"/>
                          <a:cs typeface="Courier New" pitchFamily="49" charset="0"/>
                        </a:rPr>
                        <a:t>1,780MW</a:t>
                      </a:r>
                    </a:p>
                  </a:txBody>
                  <a:tcPr marL="36000" marR="36000" marT="468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cxnSp>
        <p:nvCxnSpPr>
          <p:cNvPr id="4" name="직선 화살표 연결선 3"/>
          <p:cNvCxnSpPr>
            <a:stCxn id="8" idx="0"/>
          </p:cNvCxnSpPr>
          <p:nvPr/>
        </p:nvCxnSpPr>
        <p:spPr bwMode="auto">
          <a:xfrm flipH="1" flipV="1">
            <a:off x="6282190" y="3022569"/>
            <a:ext cx="512913" cy="121652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직사각형 7"/>
          <p:cNvSpPr/>
          <p:nvPr/>
        </p:nvSpPr>
        <p:spPr bwMode="auto">
          <a:xfrm>
            <a:off x="5996264" y="4239090"/>
            <a:ext cx="1597678" cy="738664"/>
          </a:xfrm>
          <a:prstGeom prst="rect">
            <a:avLst/>
          </a:prstGeom>
          <a:solidFill>
            <a:srgbClr val="99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400" dirty="0">
                <a:latin typeface="Georgia"/>
                <a:ea typeface="HY견고딕" pitchFamily="18" charset="-127"/>
              </a:rPr>
              <a:t>RPC Chamber production </a:t>
            </a:r>
            <a:endParaRPr lang="en-US" altLang="ko-KR" sz="1400" dirty="0" smtClean="0">
              <a:latin typeface="Georgia"/>
              <a:ea typeface="HY견고딕" pitchFamily="18" charset="-127"/>
            </a:endParaRPr>
          </a:p>
          <a:p>
            <a:r>
              <a:rPr lang="en-US" altLang="ko-KR" sz="1400" dirty="0" smtClean="0">
                <a:latin typeface="Georgia"/>
                <a:ea typeface="HY견고딕" pitchFamily="18" charset="-127"/>
              </a:rPr>
              <a:t>~ </a:t>
            </a:r>
            <a:r>
              <a:rPr lang="en-US" altLang="ko-KR" sz="1400" dirty="0">
                <a:latin typeface="Georgia"/>
                <a:ea typeface="HY견고딕" pitchFamily="18" charset="-127"/>
              </a:rPr>
              <a:t>140kCHF </a:t>
            </a:r>
            <a:endParaRPr kumimoji="0" lang="ko-KR" altLang="en-U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7363572" y="3403699"/>
            <a:ext cx="1597678" cy="738664"/>
          </a:xfrm>
          <a:prstGeom prst="rect">
            <a:avLst/>
          </a:prstGeom>
          <a:solidFill>
            <a:srgbClr val="FF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sz="1400" dirty="0">
                <a:latin typeface="Georgia"/>
                <a:ea typeface="HY견고딕" pitchFamily="18" charset="-127"/>
              </a:rPr>
              <a:t>CMS Upgrade </a:t>
            </a:r>
            <a:r>
              <a:rPr lang="en-US" altLang="ko-KR" sz="1400" dirty="0" smtClean="0">
                <a:latin typeface="Georgia"/>
                <a:ea typeface="HY견고딕" pitchFamily="18" charset="-127"/>
              </a:rPr>
              <a:t>Common Fund</a:t>
            </a:r>
            <a:endParaRPr lang="en-US" altLang="ko-KR" sz="1400" dirty="0">
              <a:latin typeface="Georgia"/>
              <a:ea typeface="HY견고딕" pitchFamily="18" charset="-127"/>
            </a:endParaRPr>
          </a:p>
          <a:p>
            <a:pPr lvl="0"/>
            <a:r>
              <a:rPr lang="en-US" altLang="ko-KR" sz="1400" dirty="0">
                <a:latin typeface="Georgia"/>
                <a:ea typeface="HY견고딕" pitchFamily="18" charset="-127"/>
              </a:rPr>
              <a:t>~ 95kCHF</a:t>
            </a:r>
          </a:p>
        </p:txBody>
      </p:sp>
      <p:cxnSp>
        <p:nvCxnSpPr>
          <p:cNvPr id="15" name="직선 화살표 연결선 14"/>
          <p:cNvCxnSpPr>
            <a:stCxn id="14" idx="0"/>
          </p:cNvCxnSpPr>
          <p:nvPr/>
        </p:nvCxnSpPr>
        <p:spPr bwMode="auto">
          <a:xfrm flipH="1" flipV="1">
            <a:off x="7384813" y="3022569"/>
            <a:ext cx="777598" cy="38113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직사각형 16"/>
          <p:cNvSpPr/>
          <p:nvPr/>
        </p:nvSpPr>
        <p:spPr bwMode="auto">
          <a:xfrm>
            <a:off x="4534984" y="3403699"/>
            <a:ext cx="1597678" cy="738664"/>
          </a:xfrm>
          <a:prstGeom prst="rect">
            <a:avLst/>
          </a:prstGeom>
          <a:solidFill>
            <a:srgbClr val="CCFFCC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400" dirty="0">
                <a:latin typeface="Georgia"/>
                <a:ea typeface="HY견고딕" pitchFamily="18" charset="-127"/>
              </a:rPr>
              <a:t>RPC </a:t>
            </a:r>
            <a:r>
              <a:rPr lang="en-US" altLang="ko-KR" sz="1400" dirty="0" smtClean="0">
                <a:latin typeface="Georgia"/>
                <a:ea typeface="HY견고딕" pitchFamily="18" charset="-127"/>
              </a:rPr>
              <a:t>Step3 Gap </a:t>
            </a:r>
            <a:r>
              <a:rPr lang="en-US" altLang="ko-KR" sz="1400" dirty="0">
                <a:latin typeface="Georgia"/>
                <a:ea typeface="HY견고딕" pitchFamily="18" charset="-127"/>
              </a:rPr>
              <a:t>production </a:t>
            </a:r>
            <a:endParaRPr lang="en-US" altLang="ko-KR" sz="1400" dirty="0" smtClean="0">
              <a:latin typeface="Georgia"/>
              <a:ea typeface="HY견고딕" pitchFamily="18" charset="-127"/>
            </a:endParaRPr>
          </a:p>
          <a:p>
            <a:r>
              <a:rPr lang="en-US" altLang="ko-KR" sz="1400" dirty="0">
                <a:latin typeface="Georgia"/>
                <a:ea typeface="HY견고딕" pitchFamily="18" charset="-127"/>
              </a:rPr>
              <a:t>=</a:t>
            </a:r>
            <a:r>
              <a:rPr lang="en-US" altLang="ko-KR" sz="1400" dirty="0" smtClean="0">
                <a:latin typeface="Georgia"/>
                <a:ea typeface="HY견고딕" pitchFamily="18" charset="-127"/>
              </a:rPr>
              <a:t> 405kCHF </a:t>
            </a:r>
            <a:endParaRPr kumimoji="0" lang="ko-KR" altLang="en-U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18" name="직선 화살표 연결선 17"/>
          <p:cNvCxnSpPr>
            <a:stCxn id="17" idx="0"/>
          </p:cNvCxnSpPr>
          <p:nvPr/>
        </p:nvCxnSpPr>
        <p:spPr bwMode="auto">
          <a:xfrm flipV="1">
            <a:off x="5333823" y="2393885"/>
            <a:ext cx="543322" cy="100981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직사각형 10"/>
          <p:cNvSpPr/>
          <p:nvPr/>
        </p:nvSpPr>
        <p:spPr bwMode="auto">
          <a:xfrm>
            <a:off x="7363572" y="5094185"/>
            <a:ext cx="1597678" cy="738664"/>
          </a:xfrm>
          <a:prstGeom prst="rect">
            <a:avLst/>
          </a:prstGeom>
          <a:solidFill>
            <a:srgbClr val="FF99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400" dirty="0" smtClean="0">
                <a:latin typeface="Georgia"/>
                <a:ea typeface="HY견고딕" pitchFamily="18" charset="-127"/>
              </a:rPr>
              <a:t>GEM RD51 </a:t>
            </a:r>
          </a:p>
          <a:p>
            <a:r>
              <a:rPr lang="en-US" altLang="ko-KR" sz="1400" dirty="0">
                <a:latin typeface="Georgia"/>
                <a:ea typeface="HY견고딕" pitchFamily="18" charset="-127"/>
              </a:rPr>
              <a:t>i</a:t>
            </a:r>
            <a:r>
              <a:rPr lang="en-US" altLang="ko-KR" sz="1400" dirty="0" smtClean="0">
                <a:latin typeface="Georgia"/>
                <a:ea typeface="HY견고딕" pitchFamily="18" charset="-127"/>
              </a:rPr>
              <a:t>n discussion</a:t>
            </a:r>
            <a:endParaRPr lang="en-US" altLang="ko-KR" sz="1400" dirty="0">
              <a:latin typeface="Georgia"/>
              <a:ea typeface="HY견고딕" pitchFamily="18" charset="-127"/>
            </a:endParaRPr>
          </a:p>
          <a:p>
            <a:r>
              <a:rPr kumimoji="0" lang="en-US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  <a:ea typeface="HY견고딕" pitchFamily="18" charset="-127"/>
              </a:rPr>
              <a:t>~</a:t>
            </a:r>
            <a:r>
              <a:rPr kumimoji="0" lang="en-US" altLang="ko-KR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  <a:ea typeface="HY견고딕" pitchFamily="18" charset="-127"/>
              </a:rPr>
              <a:t> TBA</a:t>
            </a:r>
            <a:endParaRPr kumimoji="0" lang="ko-KR" altLang="en-U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691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7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51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en-US" altLang="ko-KR" dirty="0"/>
          </a:p>
        </p:txBody>
      </p:sp>
      <p:sp>
        <p:nvSpPr>
          <p:cNvPr id="5" name="Rectangle 2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Continue to contribute H/W construction</a:t>
            </a:r>
          </a:p>
          <a:p>
            <a:pPr lvl="1"/>
            <a:r>
              <a:rPr lang="en-US" altLang="ko-KR" dirty="0" smtClean="0"/>
              <a:t>1997-2006 : Magnet Swiveling table, DAQ, RPC</a:t>
            </a:r>
          </a:p>
          <a:p>
            <a:pPr lvl="1"/>
            <a:r>
              <a:rPr lang="en-US" altLang="ko-KR" dirty="0" smtClean="0"/>
              <a:t>2007-2011 : RPC gap production</a:t>
            </a:r>
          </a:p>
          <a:p>
            <a:pPr lvl="1"/>
            <a:r>
              <a:rPr lang="en-US" altLang="ko-KR" dirty="0" smtClean="0"/>
              <a:t>2012-2014 : RPC chamber production</a:t>
            </a:r>
          </a:p>
          <a:p>
            <a:pPr lvl="1"/>
            <a:r>
              <a:rPr lang="en-US" altLang="ko-KR" dirty="0" smtClean="0"/>
              <a:t>2012-2017 : CMS Upgrade in LS1 &amp; LS2 periods</a:t>
            </a:r>
          </a:p>
          <a:p>
            <a:r>
              <a:rPr lang="en-US" altLang="ko-KR" dirty="0" smtClean="0"/>
              <a:t>Enhance our activities &amp; visibility </a:t>
            </a:r>
          </a:p>
          <a:p>
            <a:pPr lvl="1"/>
            <a:r>
              <a:rPr lang="en-US" altLang="ko-KR" dirty="0"/>
              <a:t> </a:t>
            </a:r>
            <a:r>
              <a:rPr lang="en-US" altLang="ko-KR" dirty="0" smtClean="0"/>
              <a:t>new institutions, new manpower</a:t>
            </a:r>
          </a:p>
          <a:p>
            <a:pPr lvl="2"/>
            <a:r>
              <a:rPr lang="en-US" altLang="ko-KR" dirty="0" err="1" smtClean="0"/>
              <a:t>Chonnam</a:t>
            </a:r>
            <a:r>
              <a:rPr lang="en-US" altLang="ko-KR" dirty="0" smtClean="0"/>
              <a:t> (Apr), SNU (Sep)</a:t>
            </a:r>
          </a:p>
          <a:p>
            <a:pPr lvl="1"/>
            <a:r>
              <a:rPr lang="en-US" altLang="ko-KR" dirty="0"/>
              <a:t> </a:t>
            </a:r>
            <a:r>
              <a:rPr lang="en-US" altLang="ko-KR" dirty="0" smtClean="0"/>
              <a:t>more activity in the CMS Upgrade</a:t>
            </a:r>
          </a:p>
          <a:p>
            <a:pPr lvl="2"/>
            <a:r>
              <a:rPr lang="en-US" altLang="ko-KR" dirty="0" smtClean="0"/>
              <a:t>RPC chamber, GEM-RD51</a:t>
            </a:r>
          </a:p>
          <a:p>
            <a:pPr lvl="1"/>
            <a:r>
              <a:rPr lang="en-US" altLang="ko-KR" dirty="0" smtClean="0"/>
              <a:t> ~ </a:t>
            </a:r>
            <a:r>
              <a:rPr lang="en-US" altLang="ko-KR" dirty="0"/>
              <a:t>20 physics analyses / </a:t>
            </a:r>
            <a:r>
              <a:rPr lang="en-US" altLang="ko-KR" dirty="0" smtClean="0"/>
              <a:t>year</a:t>
            </a:r>
          </a:p>
          <a:p>
            <a:pPr lvl="2"/>
            <a:r>
              <a:rPr lang="en-US" altLang="ko-KR" dirty="0" smtClean="0"/>
              <a:t>First pure PRL?</a:t>
            </a:r>
          </a:p>
          <a:p>
            <a:pPr lvl="1"/>
            <a:r>
              <a:rPr lang="en-US" altLang="ko-KR" dirty="0"/>
              <a:t> </a:t>
            </a:r>
            <a:r>
              <a:rPr lang="en-US" altLang="ko-KR" dirty="0" smtClean="0"/>
              <a:t>KCMS Board : Goal change</a:t>
            </a:r>
          </a:p>
          <a:p>
            <a:pPr lvl="2"/>
            <a:r>
              <a:rPr lang="en-US" altLang="ko-KR" dirty="0" smtClean="0"/>
              <a:t>stable operation </a:t>
            </a:r>
            <a:r>
              <a:rPr lang="en-US" altLang="ko-KR" dirty="0" smtClean="0">
                <a:sym typeface="Wingdings" pitchFamily="2" charset="2"/>
              </a:rPr>
              <a:t> boost up!</a:t>
            </a:r>
            <a:endParaRPr lang="en-US" altLang="ko-KR" dirty="0"/>
          </a:p>
        </p:txBody>
      </p:sp>
      <p:sp>
        <p:nvSpPr>
          <p:cNvPr id="7" name="TextBox 6"/>
          <p:cNvSpPr txBox="1"/>
          <p:nvPr/>
        </p:nvSpPr>
        <p:spPr>
          <a:xfrm>
            <a:off x="5834598" y="5634245"/>
            <a:ext cx="3193515" cy="655710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altLang="ko-KR" sz="6000" dirty="0" smtClean="0">
                <a:latin typeface="+mn-lt"/>
                <a:ea typeface="HY견고딕" pitchFamily="18" charset="-127"/>
              </a:rPr>
              <a:t>Thank you</a:t>
            </a:r>
            <a:endParaRPr lang="ko-KR" altLang="en-US" sz="6000" dirty="0" smtClean="0">
              <a:latin typeface="+mn-lt"/>
              <a:ea typeface="HY견고딕" pitchFamily="18" charset="-127"/>
            </a:endParaRPr>
          </a:p>
        </p:txBody>
      </p:sp>
      <p:pic>
        <p:nvPicPr>
          <p:cNvPr id="8" name="Picture 104" descr="CMSKR-logo, transparent bg, 456x1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170" y="4751020"/>
            <a:ext cx="2782354" cy="79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50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Back up slides</a:t>
            </a:r>
            <a:r>
              <a:rPr kumimoji="0" lang="en-US" altLang="ko-KR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endParaRPr kumimoji="0" lang="ko-KR" altLang="en-US" sz="6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01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An introduction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f</a:t>
            </a:r>
            <a:r>
              <a:rPr lang="en-US" altLang="ko-KR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or our new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CKC members</a:t>
            </a:r>
            <a:r>
              <a:rPr kumimoji="0" lang="en-US" altLang="ko-KR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 </a:t>
            </a:r>
            <a:endParaRPr kumimoji="0" lang="ko-KR" altLang="en-US" sz="6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6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_x173357960" descr="EMB00000c1054e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107" y="2798930"/>
            <a:ext cx="4500899" cy="35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ko-KR" dirty="0" smtClean="0">
                <a:ea typeface="굴림" charset="0"/>
                <a:cs typeface="굴림" charset="0"/>
              </a:rPr>
              <a:t>Future of Korea HEP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~500 HEP community (including grad students)</a:t>
            </a:r>
          </a:p>
          <a:p>
            <a:pPr lvl="3"/>
            <a:r>
              <a:rPr lang="en-US" altLang="ko-KR" dirty="0" smtClean="0"/>
              <a:t>MEST report (</a:t>
            </a:r>
            <a:r>
              <a:rPr lang="en-US" altLang="ko-KR" dirty="0" err="1" smtClean="0"/>
              <a:t>Sunkee</a:t>
            </a:r>
            <a:r>
              <a:rPr lang="en-US" altLang="ko-KR" dirty="0" smtClean="0"/>
              <a:t> Kim et al., 2010/07)</a:t>
            </a:r>
            <a:endParaRPr lang="ko-KR" altLang="en-US" dirty="0"/>
          </a:p>
          <a:p>
            <a:r>
              <a:rPr lang="en-US" altLang="ko-KR" dirty="0" smtClean="0"/>
              <a:t>Current funding </a:t>
            </a:r>
            <a:r>
              <a:rPr lang="en-US" altLang="ko-KR" dirty="0" smtClean="0">
                <a:sym typeface="Wingdings" pitchFamily="2" charset="2"/>
              </a:rPr>
              <a:t> chopped up for many projects</a:t>
            </a:r>
            <a:endParaRPr lang="en-US" altLang="ko-KR" dirty="0" smtClean="0"/>
          </a:p>
          <a:p>
            <a:pPr lvl="1"/>
            <a:r>
              <a:rPr lang="en-US" altLang="ko-KR" dirty="0"/>
              <a:t>T</a:t>
            </a:r>
            <a:r>
              <a:rPr lang="en-US" altLang="ko-KR" dirty="0" smtClean="0"/>
              <a:t>hey amount ~$10M / Y already </a:t>
            </a:r>
          </a:p>
          <a:p>
            <a:r>
              <a:rPr lang="en-US" altLang="ko-KR" dirty="0" smtClean="0"/>
              <a:t>Korea HEP Lab a la INFN, IN2P3 </a:t>
            </a:r>
          </a:p>
          <a:p>
            <a:pPr lvl="1"/>
            <a:r>
              <a:rPr lang="en-US" altLang="ko-KR" dirty="0" smtClean="0"/>
              <a:t>$100M/Y seems to be a unit</a:t>
            </a:r>
            <a:endParaRPr lang="ko-KR" altLang="en-US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097889"/>
              </p:ext>
            </p:extLst>
          </p:nvPr>
        </p:nvGraphicFramePr>
        <p:xfrm>
          <a:off x="123423" y="3474005"/>
          <a:ext cx="4400683" cy="2748430"/>
        </p:xfrm>
        <a:graphic>
          <a:graphicData uri="http://schemas.openxmlformats.org/drawingml/2006/table">
            <a:tbl>
              <a:tblPr/>
              <a:tblGrid>
                <a:gridCol w="938187"/>
                <a:gridCol w="810090"/>
                <a:gridCol w="630070"/>
                <a:gridCol w="1127681"/>
                <a:gridCol w="894655"/>
              </a:tblGrid>
              <a:tr h="25669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Country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Labs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Year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Employees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Budget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190406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USA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FNAL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1967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1800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$310M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JLab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1985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617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$100M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0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Europe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CERN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1954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3000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$1,200M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06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Germany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DESY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1959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1560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$250M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GSI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1969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900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$110M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0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England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RAL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1957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1200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$690M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0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Italy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INFN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1951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2014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$450M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0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Japan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KEK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1971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699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$400M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0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China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IHEP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1973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1087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$100M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0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Canada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TRIUMF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1970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b="0" kern="0" spc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384　</a:t>
                      </a: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altLang="ko-KR" sz="1400" b="0" kern="0" spc="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$56M</a:t>
                      </a:r>
                      <a:endParaRPr lang="ko-KR" altLang="en-US" sz="1400" b="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410824" y="5634245"/>
            <a:ext cx="291778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+mn-lt"/>
                <a:ea typeface="HY견고딕" pitchFamily="18" charset="-127"/>
              </a:rPr>
              <a:t>USA      Germany      Japan      Korea</a:t>
            </a:r>
            <a:endParaRPr lang="ko-KR" altLang="en-US" sz="1200" dirty="0">
              <a:latin typeface="+mn-lt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1051" y="5994285"/>
            <a:ext cx="43364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+mn-lt"/>
                <a:ea typeface="HY견고딕" pitchFamily="18" charset="-127"/>
                <a:sym typeface="Webdings"/>
              </a:rPr>
              <a:t>HEP researchers</a:t>
            </a:r>
            <a:r>
              <a:rPr lang="en-US" altLang="ko-KR" sz="1200" dirty="0" smtClean="0">
                <a:latin typeface="+mn-lt"/>
                <a:ea typeface="HY견고딕" pitchFamily="18" charset="-127"/>
              </a:rPr>
              <a:t>    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HY견고딕" pitchFamily="18" charset="-127"/>
                <a:sym typeface="Webdings"/>
              </a:rPr>
              <a:t> </a:t>
            </a:r>
            <a:r>
              <a:rPr lang="en-US" altLang="ko-KR" sz="1200" dirty="0" smtClean="0">
                <a:solidFill>
                  <a:schemeClr val="tx1"/>
                </a:solidFill>
                <a:latin typeface="+mn-lt"/>
                <a:ea typeface="HY견고딕" pitchFamily="18" charset="-127"/>
                <a:sym typeface="Webdings"/>
              </a:rPr>
              <a:t>HEP researchers/population</a:t>
            </a:r>
            <a:endParaRPr lang="ko-KR" altLang="en-US" sz="1200" dirty="0">
              <a:latin typeface="+mn-lt"/>
              <a:ea typeface="HY견고딕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7292681" y="4083695"/>
            <a:ext cx="311655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HY견고딕" pitchFamily="18" charset="-127"/>
                <a:sym typeface="Webdings"/>
              </a:rPr>
              <a:t> </a:t>
            </a:r>
            <a:r>
              <a:rPr lang="en-US" altLang="ko-KR" sz="1200" dirty="0" smtClean="0">
                <a:solidFill>
                  <a:schemeClr val="tx1"/>
                </a:solidFill>
                <a:latin typeface="+mn-lt"/>
                <a:ea typeface="HY견고딕" pitchFamily="18" charset="-127"/>
                <a:sym typeface="Webdings"/>
              </a:rPr>
              <a:t>HEP researchers / population (1M)</a:t>
            </a:r>
            <a:endParaRPr lang="ko-KR" altLang="en-US" sz="1200" dirty="0">
              <a:latin typeface="+mn-lt"/>
              <a:ea typeface="HY견고딕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3351640" y="4192341"/>
            <a:ext cx="288380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+mn-lt"/>
                <a:ea typeface="HY견고딕" pitchFamily="18" charset="-127"/>
                <a:sym typeface="Webdings"/>
              </a:rPr>
              <a:t> Number   of   HEP  researchers</a:t>
            </a:r>
            <a:endParaRPr lang="ko-KR" altLang="en-US" sz="1200" dirty="0">
              <a:latin typeface="+mn-lt"/>
              <a:ea typeface="HY견고딕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Financial Plan in 3 Steps : 2007-2012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15" y="818710"/>
            <a:ext cx="6772310" cy="5448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직사각형 4"/>
          <p:cNvSpPr/>
          <p:nvPr/>
        </p:nvSpPr>
        <p:spPr bwMode="auto">
          <a:xfrm>
            <a:off x="1286636" y="4779150"/>
            <a:ext cx="5670630" cy="112512"/>
          </a:xfrm>
          <a:prstGeom prst="rect">
            <a:avLst/>
          </a:prstGeom>
          <a:solidFill>
            <a:srgbClr val="FFFF00">
              <a:alpha val="2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안상수2006굵은" charset="0"/>
              <a:cs typeface="안상수2006굵은" charset="0"/>
            </a:endParaRPr>
          </a:p>
        </p:txBody>
      </p:sp>
      <p:sp>
        <p:nvSpPr>
          <p:cNvPr id="8" name="모서리가 둥근 사각형 설명선 7"/>
          <p:cNvSpPr/>
          <p:nvPr/>
        </p:nvSpPr>
        <p:spPr bwMode="auto">
          <a:xfrm>
            <a:off x="7137285" y="3794031"/>
            <a:ext cx="1710190" cy="715089"/>
          </a:xfrm>
          <a:prstGeom prst="wedgeRoundRectCallout">
            <a:avLst>
              <a:gd name="adj1" fmla="val -54831"/>
              <a:gd name="adj2" fmla="val 89984"/>
              <a:gd name="adj3" fmla="val 16667"/>
            </a:avLst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</a:t>
            </a:r>
            <a:r>
              <a:rPr lang="en-US" altLang="ko-KR" sz="1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nd</a:t>
            </a:r>
            <a:r>
              <a:rPr lang="en-US" altLang="ko-K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biggest among non-member states</a:t>
            </a:r>
            <a:endParaRPr lang="en-US" altLang="ko-KR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638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Brief history of Koreans at CERN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1980-1990: Prehistoric age (individual based)</a:t>
            </a:r>
          </a:p>
          <a:p>
            <a:pPr lvl="1"/>
            <a:r>
              <a:rPr lang="en-US" altLang="ko-KR" dirty="0"/>
              <a:t> </a:t>
            </a:r>
            <a:r>
              <a:rPr lang="en-US" altLang="ko-KR" dirty="0" smtClean="0"/>
              <a:t>individual participations</a:t>
            </a:r>
          </a:p>
          <a:p>
            <a:r>
              <a:rPr lang="en-US" altLang="ko-KR" dirty="0" smtClean="0"/>
              <a:t>1990-1998: LEP age (research group based)</a:t>
            </a:r>
          </a:p>
          <a:p>
            <a:pPr lvl="1"/>
            <a:r>
              <a:rPr lang="en-US" altLang="ko-KR" dirty="0" smtClean="0"/>
              <a:t> e+ e- collisions at Z0, W pair production energies</a:t>
            </a:r>
          </a:p>
          <a:p>
            <a:pPr lvl="2"/>
            <a:r>
              <a:rPr lang="en-US" altLang="ko-KR" dirty="0" smtClean="0"/>
              <a:t>ALEPH : KU, KWNU et al.</a:t>
            </a:r>
          </a:p>
          <a:p>
            <a:pPr lvl="2"/>
            <a:r>
              <a:rPr lang="en-US" altLang="ko-KR" dirty="0" smtClean="0"/>
              <a:t>L3: KNU, KAIST et al.</a:t>
            </a:r>
          </a:p>
          <a:p>
            <a:pPr lvl="1"/>
            <a:r>
              <a:rPr lang="en-US" altLang="ko-KR" dirty="0" smtClean="0"/>
              <a:t>Neutrino oscillation</a:t>
            </a:r>
          </a:p>
          <a:p>
            <a:pPr lvl="2"/>
            <a:r>
              <a:rPr lang="en-US" altLang="ko-KR" dirty="0" smtClean="0"/>
              <a:t>CHORUS : KSNU et al.</a:t>
            </a:r>
          </a:p>
          <a:p>
            <a:r>
              <a:rPr lang="en-US" altLang="ko-KR" dirty="0" smtClean="0"/>
              <a:t>1998-2006: LHC preparation age (university based)</a:t>
            </a:r>
          </a:p>
          <a:p>
            <a:pPr lvl="1"/>
            <a:r>
              <a:rPr lang="en-US" altLang="ko-KR" dirty="0" smtClean="0"/>
              <a:t>MOST (Former MEST) funded “Korea-CMS” (~$2M)</a:t>
            </a:r>
          </a:p>
          <a:p>
            <a:pPr lvl="2"/>
            <a:r>
              <a:rPr lang="en-US" altLang="ko-KR" dirty="0" smtClean="0"/>
              <a:t>12 universities</a:t>
            </a:r>
          </a:p>
          <a:p>
            <a:pPr lvl="3"/>
            <a:r>
              <a:rPr lang="en-US" altLang="ko-KR" dirty="0" smtClean="0"/>
              <a:t>Superconducting magnet platform (815kCHF)</a:t>
            </a:r>
          </a:p>
          <a:p>
            <a:pPr lvl="3"/>
            <a:r>
              <a:rPr lang="en-US" altLang="ko-KR" dirty="0" smtClean="0"/>
              <a:t>Forward RPC production (500kCHF)</a:t>
            </a:r>
          </a:p>
          <a:p>
            <a:pPr lvl="3"/>
            <a:r>
              <a:rPr lang="en-US" altLang="ko-KR" dirty="0" smtClean="0"/>
              <a:t>Online DAQ hardware (500kCHF)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1998-2006 : Swiveling table</a:t>
            </a:r>
            <a:endParaRPr lang="ko-KR" altLang="en-US" dirty="0"/>
          </a:p>
        </p:txBody>
      </p:sp>
      <p:pic>
        <p:nvPicPr>
          <p:cNvPr id="15" name="Picture 4" descr="magnet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1" y="3429000"/>
            <a:ext cx="3959858" cy="25780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85" y="823913"/>
            <a:ext cx="3455437" cy="51831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0" y="823912"/>
            <a:ext cx="3959858" cy="25780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1998-2006: Forward RPC</a:t>
            </a:r>
            <a:endParaRPr lang="ko-KR" altLang="en-US" dirty="0"/>
          </a:p>
        </p:txBody>
      </p:sp>
      <p:pic>
        <p:nvPicPr>
          <p:cNvPr id="3" name="Picture 4" descr="RE1_3_ins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28700"/>
            <a:ext cx="4191000" cy="55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IMG_39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872707" y="1427994"/>
            <a:ext cx="5588000" cy="418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29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ko-KR" sz="2800" dirty="0" smtClean="0"/>
              <a:t>2006: Korea-CERN Program launch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ko-KR" dirty="0" smtClean="0"/>
              <a:t>2006: CERN-Korea Collaboration Agreement</a:t>
            </a:r>
          </a:p>
          <a:p>
            <a:pPr lvl="3"/>
            <a:r>
              <a:rPr lang="en-US" altLang="ko-KR" dirty="0" smtClean="0"/>
              <a:t>Won-</a:t>
            </a:r>
            <a:r>
              <a:rPr lang="en-US" altLang="ko-KR" dirty="0" err="1" smtClean="0"/>
              <a:t>Hwa</a:t>
            </a:r>
            <a:r>
              <a:rPr lang="en-US" altLang="ko-KR" dirty="0" smtClean="0"/>
              <a:t> Park, Ambassador of the Republic of Korea to Switzerland</a:t>
            </a:r>
          </a:p>
          <a:p>
            <a:pPr lvl="3"/>
            <a:r>
              <a:rPr lang="en-US" altLang="ko-KR" dirty="0" smtClean="0"/>
              <a:t>Robert </a:t>
            </a:r>
            <a:r>
              <a:rPr lang="en-US" altLang="ko-KR" dirty="0" err="1" smtClean="0"/>
              <a:t>Aymar</a:t>
            </a:r>
            <a:r>
              <a:rPr lang="en-US" altLang="ko-KR" dirty="0" smtClean="0"/>
              <a:t>, Director General of the CERN</a:t>
            </a:r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r>
              <a:rPr lang="en-US" altLang="ko-KR" dirty="0" smtClean="0"/>
              <a:t>Followed by K-CMS, K-Alice MOUs</a:t>
            </a:r>
          </a:p>
          <a:p>
            <a:pPr lvl="1"/>
            <a:r>
              <a:rPr lang="en-US" altLang="ko-KR" dirty="0" smtClean="0"/>
              <a:t>Yearly budget of ~$1M</a:t>
            </a:r>
            <a:endParaRPr lang="en-GB" altLang="ko-KR" dirty="0" smtClean="0"/>
          </a:p>
        </p:txBody>
      </p:sp>
      <p:sp>
        <p:nvSpPr>
          <p:cNvPr id="5" name="AutoShape 2" descr="http://mediaarchive.cern.ch/MediaArchive/Photo/Public/2006/0610038/0610038_01/0610038_01-A5-at-72-dpi.jpg"/>
          <p:cNvSpPr>
            <a:spLocks noChangeAspect="1" noChangeArrowheads="1"/>
          </p:cNvSpPr>
          <p:nvPr/>
        </p:nvSpPr>
        <p:spPr bwMode="auto">
          <a:xfrm>
            <a:off x="76200" y="-1676400"/>
            <a:ext cx="5343525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60420" name="Picture 4" descr="http://mediaarchive.cern.ch/MediaArchive/Photo/Public/2006/0610038/0610038_01/0610038_01-A5-at-72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15" y="1943835"/>
            <a:ext cx="4410099" cy="288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2" name="Picture 6" descr="http://mediaarchive.cern.ch/MediaArchive/Photo/Public/2006/0610038/0610038_02/0610038_02-A5-at-72-dp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010" y="1933332"/>
            <a:ext cx="4320209" cy="289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New </a:t>
            </a:r>
            <a:r>
              <a:rPr lang="en-US" altLang="ko-KR" sz="2800" dirty="0"/>
              <a:t>E</a:t>
            </a:r>
            <a:r>
              <a:rPr lang="en-US" altLang="ko-KR" sz="2800" dirty="0" smtClean="0"/>
              <a:t>ra of CERN-Korea Program</a:t>
            </a:r>
            <a:endParaRPr lang="ko-KR" altLang="en-US" sz="2800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2007-present: LHC age (federation based)</a:t>
            </a:r>
          </a:p>
          <a:p>
            <a:pPr lvl="1"/>
            <a:r>
              <a:rPr lang="en-US" altLang="ko-KR" dirty="0" smtClean="0"/>
              <a:t>Organization</a:t>
            </a:r>
          </a:p>
          <a:p>
            <a:pPr lvl="2"/>
            <a:r>
              <a:rPr lang="en-US" altLang="ko-KR" dirty="0" smtClean="0"/>
              <a:t>Ministry, Funding Agency, Research Teams</a:t>
            </a:r>
          </a:p>
          <a:p>
            <a:pPr lvl="1"/>
            <a:r>
              <a:rPr lang="en-US" altLang="ko-KR" dirty="0" smtClean="0"/>
              <a:t>Federations of universities </a:t>
            </a:r>
          </a:p>
          <a:p>
            <a:pPr lvl="2"/>
            <a:r>
              <a:rPr lang="en-US" altLang="ko-KR" dirty="0" smtClean="0"/>
              <a:t>Korea CMS, Korea ALICE</a:t>
            </a:r>
          </a:p>
          <a:p>
            <a:pPr lvl="3"/>
            <a:r>
              <a:rPr lang="en-US" altLang="ko-KR" dirty="0" smtClean="0"/>
              <a:t>Research, communication, competition, evaluation, </a:t>
            </a:r>
          </a:p>
          <a:p>
            <a:pPr lvl="3"/>
            <a:r>
              <a:rPr lang="en-US" altLang="ko-KR" dirty="0" smtClean="0"/>
              <a:t>M&amp;O-A, M&amp;O-B, contributions to H/W construction</a:t>
            </a:r>
          </a:p>
          <a:p>
            <a:pPr lvl="1"/>
            <a:r>
              <a:rPr lang="en-US" altLang="ko-KR" dirty="0" smtClean="0"/>
              <a:t>Supporting programs, Fellowship, Education</a:t>
            </a:r>
          </a:p>
          <a:p>
            <a:pPr lvl="2"/>
            <a:r>
              <a:rPr lang="en-US" altLang="ko-KR" dirty="0" smtClean="0"/>
              <a:t>CMS/ALICE Tier2 computing</a:t>
            </a:r>
          </a:p>
          <a:p>
            <a:pPr lvl="2"/>
            <a:r>
              <a:rPr lang="en-US" altLang="ko-KR" dirty="0" smtClean="0"/>
              <a:t>Korea-CERN Theory Fellowship </a:t>
            </a:r>
          </a:p>
          <a:p>
            <a:pPr lvl="2"/>
            <a:r>
              <a:rPr lang="en-US" altLang="ko-KR" dirty="0" smtClean="0"/>
              <a:t>High-School Teacher Education</a:t>
            </a:r>
            <a:endParaRPr lang="en-US" altLang="ko-KR" dirty="0"/>
          </a:p>
          <a:p>
            <a:r>
              <a:rPr lang="en-US" altLang="ko-KR" dirty="0" smtClean="0"/>
              <a:t>What will be the </a:t>
            </a:r>
            <a:r>
              <a:rPr lang="en-US" altLang="ko-KR" dirty="0"/>
              <a:t>f</a:t>
            </a:r>
            <a:r>
              <a:rPr lang="en-US" altLang="ko-KR" dirty="0" smtClean="0"/>
              <a:t>uture?</a:t>
            </a:r>
          </a:p>
          <a:p>
            <a:pPr lvl="1"/>
            <a:r>
              <a:rPr lang="en-US" altLang="ko-KR" dirty="0" smtClean="0"/>
              <a:t>Evolution to a </a:t>
            </a:r>
            <a:r>
              <a:rPr lang="en-US" altLang="ko-KR" dirty="0"/>
              <a:t>N</a:t>
            </a:r>
            <a:r>
              <a:rPr lang="en-US" altLang="ko-KR" dirty="0" smtClean="0"/>
              <a:t>ational Laboratory / a HEP Organization. </a:t>
            </a:r>
          </a:p>
          <a:p>
            <a:pPr lvl="2"/>
            <a:r>
              <a:rPr lang="en-US" altLang="ko-KR" dirty="0" smtClean="0"/>
              <a:t>KEK (Japan), FNAL, BNL (USA), DESY (Germany), CERN (EU)</a:t>
            </a:r>
          </a:p>
          <a:p>
            <a:pPr lvl="2"/>
            <a:r>
              <a:rPr lang="en-US" altLang="ko-KR" dirty="0" smtClean="0"/>
              <a:t>IN2P3 (France), INFN (Italy)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09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ko-KR" dirty="0" smtClean="0"/>
              <a:t>2006 – present : Visitors</a:t>
            </a:r>
          </a:p>
        </p:txBody>
      </p:sp>
      <p:pic>
        <p:nvPicPr>
          <p:cNvPr id="61442" name="Picture 2" descr="http://mediaarchive.cern.ch/MediaArchive/Photo/Public/2006/0610035/0610035_01/0610035_01-A5-at-72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09" y="728700"/>
            <a:ext cx="2880000" cy="193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4" name="Picture 4" descr="http://mediaarchive.cern.ch/MediaArchive/Photo/Public/2006/0610033/0610033_01/0610033_01-A5-at-72-dp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509" y="733856"/>
            <a:ext cx="2880000" cy="200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mediaarchive.cern.ch/MediaArchive/Photo/Public/2010/1009231/1009231_01/1009231_01-A5-at-72-dp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09" y="2528900"/>
            <a:ext cx="2880000" cy="19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57165" y="832062"/>
            <a:ext cx="297033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600" dirty="0" smtClean="0">
                <a:latin typeface="+mn-lt"/>
                <a:ea typeface="HY견고딕" pitchFamily="18" charset="-127"/>
              </a:rPr>
              <a:t>2006:</a:t>
            </a:r>
          </a:p>
          <a:p>
            <a:pPr algn="just"/>
            <a:r>
              <a:rPr lang="en-US" altLang="ko-KR" sz="1600" dirty="0">
                <a:latin typeface="+mn-lt"/>
                <a:ea typeface="HY견고딕" pitchFamily="18" charset="-127"/>
              </a:rPr>
              <a:t> 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 Mayer of Seoul</a:t>
            </a:r>
          </a:p>
          <a:p>
            <a:pPr algn="just"/>
            <a:endParaRPr lang="en-US" altLang="ko-KR" sz="1600" dirty="0" smtClean="0">
              <a:latin typeface="+mn-lt"/>
              <a:ea typeface="HY견고딕" pitchFamily="18" charset="-127"/>
            </a:endParaRPr>
          </a:p>
          <a:p>
            <a:pPr algn="just"/>
            <a:r>
              <a:rPr lang="en-US" altLang="ko-KR" sz="1600" dirty="0">
                <a:latin typeface="+mn-lt"/>
                <a:ea typeface="HY견고딕" pitchFamily="18" charset="-127"/>
              </a:rPr>
              <a:t> 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…</a:t>
            </a:r>
            <a:endParaRPr lang="en-US" altLang="ko-KR" sz="1600" dirty="0">
              <a:latin typeface="+mn-lt"/>
              <a:ea typeface="HY견고딕" pitchFamily="18" charset="-127"/>
            </a:endParaRPr>
          </a:p>
          <a:p>
            <a:pPr algn="just"/>
            <a:endParaRPr lang="en-US" altLang="ko-KR" sz="1600" dirty="0" smtClean="0">
              <a:latin typeface="+mn-lt"/>
              <a:ea typeface="HY견고딕" pitchFamily="18" charset="-127"/>
            </a:endParaRPr>
          </a:p>
          <a:p>
            <a:pPr algn="just"/>
            <a:r>
              <a:rPr lang="en-US" altLang="ko-KR" sz="1600" dirty="0" smtClean="0">
                <a:latin typeface="+mn-lt"/>
                <a:ea typeface="HY견고딕" pitchFamily="18" charset="-127"/>
              </a:rPr>
              <a:t>2010:</a:t>
            </a:r>
          </a:p>
          <a:p>
            <a:pPr algn="just"/>
            <a:r>
              <a:rPr lang="en-US" altLang="ko-KR" sz="1600" dirty="0">
                <a:latin typeface="+mn-lt"/>
                <a:ea typeface="HY견고딕" pitchFamily="18" charset="-127"/>
              </a:rPr>
              <a:t> 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 Nat’l Assembly</a:t>
            </a:r>
          </a:p>
          <a:p>
            <a:pPr algn="just"/>
            <a:r>
              <a:rPr lang="en-US" altLang="ko-KR" sz="1600" dirty="0">
                <a:latin typeface="+mn-lt"/>
                <a:ea typeface="HY견고딕" pitchFamily="18" charset="-127"/>
              </a:rPr>
              <a:t> 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 Ambassador</a:t>
            </a:r>
          </a:p>
          <a:p>
            <a:pPr algn="just"/>
            <a:r>
              <a:rPr lang="en-US" altLang="ko-KR" sz="1600" dirty="0">
                <a:latin typeface="+mn-lt"/>
                <a:ea typeface="HY견고딕" pitchFamily="18" charset="-127"/>
              </a:rPr>
              <a:t> 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 Minister &amp; Vice Min.</a:t>
            </a:r>
          </a:p>
          <a:p>
            <a:pPr algn="just"/>
            <a:endParaRPr lang="en-US" altLang="ko-KR" sz="1600" dirty="0" smtClean="0">
              <a:latin typeface="+mn-lt"/>
              <a:ea typeface="HY견고딕" pitchFamily="18" charset="-127"/>
            </a:endParaRPr>
          </a:p>
          <a:p>
            <a:pPr algn="just"/>
            <a:r>
              <a:rPr lang="en-US" altLang="ko-KR" sz="1600" dirty="0" smtClean="0">
                <a:latin typeface="+mn-lt"/>
                <a:ea typeface="HY견고딕" pitchFamily="18" charset="-127"/>
              </a:rPr>
              <a:t>2011:</a:t>
            </a:r>
          </a:p>
          <a:p>
            <a:pPr algn="just"/>
            <a:r>
              <a:rPr lang="en-US" altLang="ko-KR" sz="1600" dirty="0">
                <a:latin typeface="+mn-lt"/>
                <a:ea typeface="HY견고딕" pitchFamily="18" charset="-127"/>
              </a:rPr>
              <a:t> 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 Vice Min.</a:t>
            </a:r>
          </a:p>
          <a:p>
            <a:pPr algn="just"/>
            <a:r>
              <a:rPr lang="en-US" altLang="ko-KR" sz="1600" dirty="0" smtClean="0">
                <a:latin typeface="+mn-lt"/>
                <a:ea typeface="HY견고딕" pitchFamily="18" charset="-127"/>
              </a:rPr>
              <a:t>  National Assembly</a:t>
            </a:r>
            <a:endParaRPr lang="en-US" altLang="ko-KR" sz="1600" dirty="0">
              <a:latin typeface="+mn-lt"/>
              <a:ea typeface="HY견고딕" pitchFamily="18" charset="-127"/>
            </a:endParaRPr>
          </a:p>
          <a:p>
            <a:pPr algn="just"/>
            <a:r>
              <a:rPr lang="en-US" altLang="ko-KR" sz="1600" dirty="0">
                <a:latin typeface="+mn-lt"/>
                <a:ea typeface="HY견고딕" pitchFamily="18" charset="-127"/>
              </a:rPr>
              <a:t> 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 National Labs.</a:t>
            </a:r>
          </a:p>
          <a:p>
            <a:pPr algn="just"/>
            <a:r>
              <a:rPr lang="en-US" altLang="ko-KR" sz="1600" dirty="0">
                <a:latin typeface="+mn-lt"/>
                <a:ea typeface="HY견고딕" pitchFamily="18" charset="-127"/>
              </a:rPr>
              <a:t> 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 Media : KBS, MBC, EBS</a:t>
            </a:r>
          </a:p>
          <a:p>
            <a:pPr algn="just"/>
            <a:r>
              <a:rPr lang="en-US" altLang="ko-KR" sz="1600" dirty="0">
                <a:latin typeface="+mn-lt"/>
                <a:ea typeface="HY견고딕" pitchFamily="18" charset="-127"/>
              </a:rPr>
              <a:t> 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 Journalists</a:t>
            </a:r>
          </a:p>
        </p:txBody>
      </p:sp>
      <p:pic>
        <p:nvPicPr>
          <p:cNvPr id="8" name="Picture 4" descr="http://mediaarchive.cern.ch/MediaArchive/Photo/Public/2010/1007209/1007209_01/1007209_01-A5-at-72-dp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509" y="2528900"/>
            <a:ext cx="2880000" cy="19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mediaarchive.cern.ch/MediaArchive/Photo/Public/2011/1103093/1103093_05/1103093_05-A5-at-72-dp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830" y="4406804"/>
            <a:ext cx="2880000" cy="19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6" name="Picture 6" descr="http://mediaarchive.cern.ch/MediaArchive/Photo/Public/2011/1101026/1101026_21/1101026_21-A5-at-72-dpi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0" y="4406804"/>
            <a:ext cx="2880000" cy="191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>
              <a:defRPr/>
            </a:pPr>
            <a:r>
              <a:rPr lang="en-US" altLang="ko-KR" dirty="0"/>
              <a:t>K-CERN </a:t>
            </a:r>
            <a:r>
              <a:rPr lang="en-US" altLang="ko-KR" dirty="0" smtClean="0"/>
              <a:t>Program Organization</a:t>
            </a:r>
            <a:endParaRPr lang="ko-KR" altLang="en-US" dirty="0"/>
          </a:p>
        </p:txBody>
      </p:sp>
      <p:sp>
        <p:nvSpPr>
          <p:cNvPr id="79" name="모서리가 둥근 직사각형 78"/>
          <p:cNvSpPr/>
          <p:nvPr/>
        </p:nvSpPr>
        <p:spPr bwMode="auto">
          <a:xfrm>
            <a:off x="341530" y="4660047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Korea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CMS</a:t>
            </a:r>
          </a:p>
        </p:txBody>
      </p:sp>
      <p:sp>
        <p:nvSpPr>
          <p:cNvPr id="80" name="모서리가 둥근 직사각형 79"/>
          <p:cNvSpPr/>
          <p:nvPr/>
        </p:nvSpPr>
        <p:spPr bwMode="auto">
          <a:xfrm>
            <a:off x="2051880" y="4660047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Korea ALICE</a:t>
            </a:r>
          </a:p>
        </p:txBody>
      </p:sp>
      <p:sp>
        <p:nvSpPr>
          <p:cNvPr id="81" name="모서리가 둥근 직사각형 80"/>
          <p:cNvSpPr/>
          <p:nvPr/>
        </p:nvSpPr>
        <p:spPr bwMode="auto">
          <a:xfrm>
            <a:off x="3693994" y="4656169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Tier2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LCG</a:t>
            </a:r>
            <a:endParaRPr kumimoji="0" lang="en-US" altLang="ko-KR" sz="20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HY견고딕" pitchFamily="18" charset="-127"/>
            </a:endParaRPr>
          </a:p>
        </p:txBody>
      </p:sp>
      <p:sp>
        <p:nvSpPr>
          <p:cNvPr id="82" name="모서리가 둥근 직사각형 81"/>
          <p:cNvSpPr/>
          <p:nvPr/>
        </p:nvSpPr>
        <p:spPr bwMode="auto">
          <a:xfrm>
            <a:off x="5517105" y="4660047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Theory</a:t>
            </a:r>
            <a:endParaRPr kumimoji="0" lang="en-US" altLang="ko-KR" sz="20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HY견고딕" pitchFamily="18" charset="-127"/>
            </a:endParaRPr>
          </a:p>
        </p:txBody>
      </p:sp>
      <p:sp>
        <p:nvSpPr>
          <p:cNvPr id="83" name="모서리가 둥근 직사각형 82"/>
          <p:cNvSpPr/>
          <p:nvPr/>
        </p:nvSpPr>
        <p:spPr bwMode="auto">
          <a:xfrm>
            <a:off x="7227296" y="4660047"/>
            <a:ext cx="1440000" cy="720000"/>
          </a:xfrm>
          <a:prstGeom prst="roundRect">
            <a:avLst/>
          </a:prstGeom>
          <a:solidFill>
            <a:srgbClr val="FFFF66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HST</a:t>
            </a:r>
            <a:endParaRPr kumimoji="0" lang="en-US" altLang="ko-KR" sz="20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HY견고딕" pitchFamily="18" charset="-127"/>
            </a:endParaRPr>
          </a:p>
        </p:txBody>
      </p:sp>
      <p:sp>
        <p:nvSpPr>
          <p:cNvPr id="85" name="모서리가 둥근 직사각형 84"/>
          <p:cNvSpPr/>
          <p:nvPr/>
        </p:nvSpPr>
        <p:spPr bwMode="auto">
          <a:xfrm>
            <a:off x="251520" y="2056347"/>
            <a:ext cx="2925325" cy="832593"/>
          </a:xfrm>
          <a:prstGeom prst="roundRect">
            <a:avLst/>
          </a:prstGeom>
          <a:solidFill>
            <a:srgbClr val="99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K-CERN Program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Review</a:t>
            </a:r>
            <a:r>
              <a:rPr kumimoji="0" lang="en-US" altLang="ko-KR" sz="1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 Committee</a:t>
            </a:r>
            <a:endParaRPr kumimoji="0" lang="ko-KR" altLang="en-US" sz="1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HY견고딕" pitchFamily="18" charset="-127"/>
            </a:endParaRPr>
          </a:p>
        </p:txBody>
      </p:sp>
      <p:pic>
        <p:nvPicPr>
          <p:cNvPr id="11" name="Picture 2" descr="http://www.hellodd.com/IMAGE/NEWS/2009/12/200912151908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905" y="2705544"/>
            <a:ext cx="1394178" cy="121851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kmug.co.kr/board/data/logo/%B1%B3%B0%FA%BA%C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905" y="1154138"/>
            <a:ext cx="1394178" cy="114548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2376" y="5433318"/>
            <a:ext cx="1492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+mn-lt"/>
                <a:ea typeface="HY견고딕" pitchFamily="18" charset="-127"/>
              </a:rPr>
              <a:t>7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 </a:t>
            </a:r>
            <a:r>
              <a:rPr lang="en-US" altLang="ko-KR" sz="1600" dirty="0" err="1" smtClean="0">
                <a:latin typeface="+mn-lt"/>
                <a:ea typeface="HY견고딕" pitchFamily="18" charset="-127"/>
              </a:rPr>
              <a:t>univs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.</a:t>
            </a:r>
          </a:p>
          <a:p>
            <a:r>
              <a:rPr lang="en-US" altLang="ko-KR" sz="1600" dirty="0">
                <a:latin typeface="+mn-lt"/>
                <a:ea typeface="HY견고딕" pitchFamily="18" charset="-127"/>
              </a:rPr>
              <a:t>7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0 members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79927" y="5425052"/>
            <a:ext cx="1511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+mn-lt"/>
                <a:ea typeface="HY견고딕" pitchFamily="18" charset="-127"/>
              </a:rPr>
              <a:t>4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 </a:t>
            </a:r>
            <a:r>
              <a:rPr lang="en-US" altLang="ko-KR" sz="1600" dirty="0" err="1" smtClean="0">
                <a:latin typeface="+mn-lt"/>
                <a:ea typeface="HY견고딕" pitchFamily="18" charset="-127"/>
              </a:rPr>
              <a:t>univs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.</a:t>
            </a:r>
          </a:p>
          <a:p>
            <a:r>
              <a:rPr lang="en-US" altLang="ko-KR" sz="1600" dirty="0">
                <a:latin typeface="+mn-lt"/>
                <a:ea typeface="HY견고딕" pitchFamily="18" charset="-127"/>
              </a:rPr>
              <a:t>4</a:t>
            </a:r>
            <a:r>
              <a:rPr lang="en-US" altLang="ko-KR" sz="1600" dirty="0" smtClean="0">
                <a:latin typeface="+mn-lt"/>
                <a:ea typeface="HY견고딕" pitchFamily="18" charset="-127"/>
              </a:rPr>
              <a:t>0 members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43936" y="5433318"/>
            <a:ext cx="1712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lt"/>
                <a:ea typeface="HY견고딕" pitchFamily="18" charset="-127"/>
              </a:rPr>
              <a:t>CMS: KNU</a:t>
            </a:r>
          </a:p>
          <a:p>
            <a:r>
              <a:rPr lang="en-US" altLang="ko-KR" sz="1600" dirty="0" smtClean="0">
                <a:latin typeface="+mn-lt"/>
                <a:ea typeface="HY견고딕" pitchFamily="18" charset="-127"/>
              </a:rPr>
              <a:t>ALICE: KISITI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21698" y="5425052"/>
            <a:ext cx="918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lt"/>
                <a:ea typeface="HY견고딕" pitchFamily="18" charset="-127"/>
              </a:rPr>
              <a:t>KPS</a:t>
            </a:r>
            <a:endParaRPr lang="en-US" altLang="ko-KR" sz="1600" dirty="0">
              <a:latin typeface="+mn-lt"/>
              <a:ea typeface="HY견고딕" pitchFamily="18" charset="-127"/>
            </a:endParaRPr>
          </a:p>
          <a:p>
            <a:r>
              <a:rPr lang="en-US" altLang="ko-KR" sz="1600" dirty="0" smtClean="0">
                <a:latin typeface="+mn-lt"/>
                <a:ea typeface="HY견고딕" pitchFamily="18" charset="-127"/>
              </a:rPr>
              <a:t>PP div.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34635" y="5433318"/>
            <a:ext cx="20281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lt"/>
                <a:ea typeface="HY견고딕" pitchFamily="18" charset="-127"/>
              </a:rPr>
              <a:t>High School</a:t>
            </a:r>
          </a:p>
          <a:p>
            <a:r>
              <a:rPr lang="en-US" altLang="ko-KR" sz="1600" dirty="0" smtClean="0">
                <a:latin typeface="+mn-lt"/>
                <a:ea typeface="HY견고딕" pitchFamily="18" charset="-127"/>
              </a:rPr>
              <a:t>Teacher Program</a:t>
            </a:r>
          </a:p>
        </p:txBody>
      </p:sp>
      <p:pic>
        <p:nvPicPr>
          <p:cNvPr id="18" name="Picture 13" descr="http://inklingsofotherworlds.files.wordpress.com/2010/01/cern_log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003" y="1158388"/>
            <a:ext cx="1145487" cy="114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모서리가 둥근 직사각형 18"/>
          <p:cNvSpPr/>
          <p:nvPr/>
        </p:nvSpPr>
        <p:spPr bwMode="auto">
          <a:xfrm>
            <a:off x="5356263" y="1154138"/>
            <a:ext cx="2231071" cy="1145487"/>
          </a:xfrm>
          <a:prstGeom prst="roundRect">
            <a:avLst/>
          </a:prstGeom>
          <a:solidFill>
            <a:srgbClr val="99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CERN-Korea</a:t>
            </a:r>
            <a:r>
              <a:rPr kumimoji="0" lang="en-US" altLang="ko-KR" sz="1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 Committee (CKC)</a:t>
            </a:r>
            <a:endParaRPr kumimoji="0" lang="ko-KR" altLang="en-US" sz="1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HY견고딕" pitchFamily="18" charset="-127"/>
            </a:endParaRPr>
          </a:p>
        </p:txBody>
      </p:sp>
      <p:cxnSp>
        <p:nvCxnSpPr>
          <p:cNvPr id="5" name="직선 연결선 4"/>
          <p:cNvCxnSpPr>
            <a:stCxn id="12" idx="3"/>
            <a:endCxn id="19" idx="1"/>
          </p:cNvCxnSpPr>
          <p:nvPr/>
        </p:nvCxnSpPr>
        <p:spPr bwMode="auto">
          <a:xfrm>
            <a:off x="5111083" y="1726882"/>
            <a:ext cx="24518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직선 연결선 6"/>
          <p:cNvCxnSpPr>
            <a:stCxn id="19" idx="3"/>
            <a:endCxn id="18" idx="1"/>
          </p:cNvCxnSpPr>
          <p:nvPr/>
        </p:nvCxnSpPr>
        <p:spPr bwMode="auto">
          <a:xfrm>
            <a:off x="7587334" y="1726882"/>
            <a:ext cx="249669" cy="425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직선 연결선 9"/>
          <p:cNvCxnSpPr>
            <a:stCxn id="12" idx="2"/>
            <a:endCxn id="11" idx="0"/>
          </p:cNvCxnSpPr>
          <p:nvPr/>
        </p:nvCxnSpPr>
        <p:spPr bwMode="auto">
          <a:xfrm>
            <a:off x="4413994" y="2299625"/>
            <a:ext cx="0" cy="40591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직선 연결선 19"/>
          <p:cNvCxnSpPr>
            <a:stCxn id="11" idx="2"/>
            <a:endCxn id="81" idx="0"/>
          </p:cNvCxnSpPr>
          <p:nvPr/>
        </p:nvCxnSpPr>
        <p:spPr bwMode="auto">
          <a:xfrm>
            <a:off x="4413994" y="3924055"/>
            <a:ext cx="0" cy="73211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직선 연결선 23"/>
          <p:cNvCxnSpPr>
            <a:stCxn id="79" idx="0"/>
            <a:endCxn id="11" idx="2"/>
          </p:cNvCxnSpPr>
          <p:nvPr/>
        </p:nvCxnSpPr>
        <p:spPr bwMode="auto">
          <a:xfrm flipV="1">
            <a:off x="1061530" y="3924055"/>
            <a:ext cx="3352464" cy="7359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직선 연결선 25"/>
          <p:cNvCxnSpPr>
            <a:stCxn id="80" idx="0"/>
            <a:endCxn id="11" idx="2"/>
          </p:cNvCxnSpPr>
          <p:nvPr/>
        </p:nvCxnSpPr>
        <p:spPr bwMode="auto">
          <a:xfrm flipV="1">
            <a:off x="2771880" y="3924055"/>
            <a:ext cx="1642114" cy="7359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직선 연결선 27"/>
          <p:cNvCxnSpPr>
            <a:stCxn id="82" idx="0"/>
            <a:endCxn id="11" idx="2"/>
          </p:cNvCxnSpPr>
          <p:nvPr/>
        </p:nvCxnSpPr>
        <p:spPr bwMode="auto">
          <a:xfrm flipH="1" flipV="1">
            <a:off x="4413994" y="3924055"/>
            <a:ext cx="1823111" cy="7359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직선 연결선 29"/>
          <p:cNvCxnSpPr>
            <a:stCxn id="83" idx="0"/>
          </p:cNvCxnSpPr>
          <p:nvPr/>
        </p:nvCxnSpPr>
        <p:spPr bwMode="auto">
          <a:xfrm flipH="1" flipV="1">
            <a:off x="5111083" y="2303875"/>
            <a:ext cx="2836213" cy="235617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직선 연결선 63"/>
          <p:cNvCxnSpPr>
            <a:stCxn id="85" idx="3"/>
          </p:cNvCxnSpPr>
          <p:nvPr/>
        </p:nvCxnSpPr>
        <p:spPr bwMode="auto">
          <a:xfrm flipV="1">
            <a:off x="3176845" y="2472643"/>
            <a:ext cx="1237149" cy="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8" name="Picture 4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698" y="3296360"/>
            <a:ext cx="1447800" cy="4476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40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Georgia"/>
        <a:ea typeface="안상수2006굵은"/>
        <a:cs typeface="안상수2006굵은"/>
      </a:majorFont>
      <a:minorFont>
        <a:latin typeface="Georgia"/>
        <a:ea typeface="돋움"/>
        <a:cs typeface="돋움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00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안상수2006굵은" charset="0"/>
            <a:cs typeface="안상수2006굵은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안상수2006굵은" charset="0"/>
            <a:ea typeface="안상수2006굵은" charset="0"/>
            <a:cs typeface="안상수2006굵은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000" dirty="0">
            <a:latin typeface="+mn-lt"/>
            <a:ea typeface="HY견고딕" pitchFamily="18" charset="-127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6900</TotalTime>
  <Words>1088</Words>
  <Application>Microsoft Office PowerPoint</Application>
  <PresentationFormat>화면 슬라이드 쇼(4:3)</PresentationFormat>
  <Paragraphs>382</Paragraphs>
  <Slides>21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Default Design</vt:lpstr>
      <vt:lpstr>Korea CMS team Report Apr. 23, 2012 The 11th CERN-Korea Committee</vt:lpstr>
      <vt:lpstr>PowerPoint 프레젠테이션</vt:lpstr>
      <vt:lpstr>Brief history of Koreans at CERN</vt:lpstr>
      <vt:lpstr>1998-2006 : Swiveling table</vt:lpstr>
      <vt:lpstr>1998-2006: Forward RPC</vt:lpstr>
      <vt:lpstr>2006: Korea-CERN Program launch</vt:lpstr>
      <vt:lpstr>New Era of CERN-Korea Program</vt:lpstr>
      <vt:lpstr>2006 – present : Visitors</vt:lpstr>
      <vt:lpstr>K-CERN Program Organization</vt:lpstr>
      <vt:lpstr>K-CERN Program budget</vt:lpstr>
      <vt:lpstr>PowerPoint 프레젠테이션</vt:lpstr>
      <vt:lpstr>Korea CMS institutions</vt:lpstr>
      <vt:lpstr>Korea CMS Organization </vt:lpstr>
      <vt:lpstr>2011 highlight : Th-Exp seminar</vt:lpstr>
      <vt:lpstr>2011 highlight : Physics output</vt:lpstr>
      <vt:lpstr>2011 highlight : RPC Step3 </vt:lpstr>
      <vt:lpstr>2012 will be a busy year</vt:lpstr>
      <vt:lpstr>Summary</vt:lpstr>
      <vt:lpstr>PowerPoint 프레젠테이션</vt:lpstr>
      <vt:lpstr>Future of Korea HEP</vt:lpstr>
      <vt:lpstr>Financial Plan in 3 Steps : 2007-2012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icpark</cp:lastModifiedBy>
  <cp:revision>362</cp:revision>
  <cp:lastPrinted>2011-05-26T11:41:17Z</cp:lastPrinted>
  <dcterms:modified xsi:type="dcterms:W3CDTF">2012-04-23T07:55:04Z</dcterms:modified>
</cp:coreProperties>
</file>