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0" r:id="rId1"/>
    <p:sldMasterId id="2147483701" r:id="rId2"/>
  </p:sldMasterIdLst>
  <p:notesMasterIdLst>
    <p:notesMasterId r:id="rId37"/>
  </p:notesMasterIdLst>
  <p:sldIdLst>
    <p:sldId id="609" r:id="rId3"/>
    <p:sldId id="673" r:id="rId4"/>
    <p:sldId id="689" r:id="rId5"/>
    <p:sldId id="662" r:id="rId6"/>
    <p:sldId id="652" r:id="rId7"/>
    <p:sldId id="661" r:id="rId8"/>
    <p:sldId id="664" r:id="rId9"/>
    <p:sldId id="670" r:id="rId10"/>
    <p:sldId id="680" r:id="rId11"/>
    <p:sldId id="666" r:id="rId12"/>
    <p:sldId id="653" r:id="rId13"/>
    <p:sldId id="655" r:id="rId14"/>
    <p:sldId id="693" r:id="rId15"/>
    <p:sldId id="671" r:id="rId16"/>
    <p:sldId id="708" r:id="rId17"/>
    <p:sldId id="672" r:id="rId18"/>
    <p:sldId id="683" r:id="rId19"/>
    <p:sldId id="687" r:id="rId20"/>
    <p:sldId id="657" r:id="rId21"/>
    <p:sldId id="659" r:id="rId22"/>
    <p:sldId id="663" r:id="rId23"/>
    <p:sldId id="667" r:id="rId24"/>
    <p:sldId id="574" r:id="rId25"/>
    <p:sldId id="711" r:id="rId26"/>
    <p:sldId id="618" r:id="rId27"/>
    <p:sldId id="597" r:id="rId28"/>
    <p:sldId id="696" r:id="rId29"/>
    <p:sldId id="577" r:id="rId30"/>
    <p:sldId id="710" r:id="rId31"/>
    <p:sldId id="697" r:id="rId32"/>
    <p:sldId id="613" r:id="rId33"/>
    <p:sldId id="701" r:id="rId34"/>
    <p:sldId id="702" r:id="rId35"/>
    <p:sldId id="646" r:id="rId36"/>
  </p:sldIdLst>
  <p:sldSz cx="9144000" cy="6858000" type="screen4x3"/>
  <p:notesSz cx="7315200" cy="9601200"/>
  <p:defaultTextStyle>
    <a:defPPr>
      <a:defRPr lang="en-US"/>
    </a:defPPr>
    <a:lvl1pPr algn="ctr" rtl="0" fontAlgn="base">
      <a:spcBef>
        <a:spcPct val="0"/>
      </a:spcBef>
      <a:spcAft>
        <a:spcPct val="0"/>
      </a:spcAft>
      <a:defRPr kern="1200">
        <a:solidFill>
          <a:schemeClr val="tx1"/>
        </a:solidFill>
        <a:latin typeface="Arial" charset="0"/>
        <a:ea typeface="+mn-ea"/>
        <a:cs typeface="Arial" charset="0"/>
      </a:defRPr>
    </a:lvl1pPr>
    <a:lvl2pPr marL="457200" algn="ctr" rtl="0" fontAlgn="base">
      <a:spcBef>
        <a:spcPct val="0"/>
      </a:spcBef>
      <a:spcAft>
        <a:spcPct val="0"/>
      </a:spcAft>
      <a:defRPr kern="1200">
        <a:solidFill>
          <a:schemeClr val="tx1"/>
        </a:solidFill>
        <a:latin typeface="Arial" charset="0"/>
        <a:ea typeface="+mn-ea"/>
        <a:cs typeface="Arial" charset="0"/>
      </a:defRPr>
    </a:lvl2pPr>
    <a:lvl3pPr marL="914400" algn="ctr" rtl="0" fontAlgn="base">
      <a:spcBef>
        <a:spcPct val="0"/>
      </a:spcBef>
      <a:spcAft>
        <a:spcPct val="0"/>
      </a:spcAft>
      <a:defRPr kern="1200">
        <a:solidFill>
          <a:schemeClr val="tx1"/>
        </a:solidFill>
        <a:latin typeface="Arial" charset="0"/>
        <a:ea typeface="+mn-ea"/>
        <a:cs typeface="Arial" charset="0"/>
      </a:defRPr>
    </a:lvl3pPr>
    <a:lvl4pPr marL="1371600" algn="ctr" rtl="0" fontAlgn="base">
      <a:spcBef>
        <a:spcPct val="0"/>
      </a:spcBef>
      <a:spcAft>
        <a:spcPct val="0"/>
      </a:spcAft>
      <a:defRPr kern="1200">
        <a:solidFill>
          <a:schemeClr val="tx1"/>
        </a:solidFill>
        <a:latin typeface="Arial" charset="0"/>
        <a:ea typeface="+mn-ea"/>
        <a:cs typeface="Arial" charset="0"/>
      </a:defRPr>
    </a:lvl4pPr>
    <a:lvl5pPr marL="1828800" algn="ctr"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4BF030"/>
    <a:srgbClr val="FFFFCC"/>
    <a:srgbClr val="FF99FF"/>
    <a:srgbClr val="808080"/>
    <a:srgbClr val="74C2F2"/>
    <a:srgbClr val="75DFF1"/>
    <a:srgbClr val="FFFF66"/>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753" autoAdjust="0"/>
    <p:restoredTop sz="99440" autoAdjust="0"/>
  </p:normalViewPr>
  <p:slideViewPr>
    <p:cSldViewPr>
      <p:cViewPr>
        <p:scale>
          <a:sx n="66" d="100"/>
          <a:sy n="66" d="100"/>
        </p:scale>
        <p:origin x="-643" y="-58"/>
      </p:cViewPr>
      <p:guideLst>
        <p:guide orient="horz" pos="2352"/>
        <p:guide pos="2880"/>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_rels/viewProps.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slide" Target="slides/slide4.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image" Target="../media/image29.wmf"/><Relationship Id="rId1" Type="http://schemas.openxmlformats.org/officeDocument/2006/relationships/image" Target="../media/image28.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72.wmf"/><Relationship Id="rId1" Type="http://schemas.openxmlformats.org/officeDocument/2006/relationships/image" Target="../media/image7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bwMode="auto">
          <a:xfrm>
            <a:off x="0"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49" tIns="48325" rIns="96649" bIns="48325" numCol="1" anchor="t" anchorCtr="0" compatLnSpc="1">
            <a:prstTxWarp prst="textNoShape">
              <a:avLst/>
            </a:prstTxWarp>
          </a:bodyPr>
          <a:lstStyle>
            <a:lvl1pPr algn="l" defTabSz="966788">
              <a:defRPr sz="1300" smtClean="0"/>
            </a:lvl1pPr>
          </a:lstStyle>
          <a:p>
            <a:pPr>
              <a:defRPr/>
            </a:pPr>
            <a:endParaRPr lang="en-US"/>
          </a:p>
        </p:txBody>
      </p:sp>
      <p:sp>
        <p:nvSpPr>
          <p:cNvPr id="60419" name="Rectangle 3"/>
          <p:cNvSpPr>
            <a:spLocks noGrp="1" noChangeArrowheads="1"/>
          </p:cNvSpPr>
          <p:nvPr>
            <p:ph type="dt" idx="1"/>
          </p:nvPr>
        </p:nvSpPr>
        <p:spPr bwMode="auto">
          <a:xfrm>
            <a:off x="4143375"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49" tIns="48325" rIns="96649" bIns="48325" numCol="1" anchor="t" anchorCtr="0" compatLnSpc="1">
            <a:prstTxWarp prst="textNoShape">
              <a:avLst/>
            </a:prstTxWarp>
          </a:bodyPr>
          <a:lstStyle>
            <a:lvl1pPr algn="r" defTabSz="966788">
              <a:defRPr sz="1300" smtClean="0"/>
            </a:lvl1pPr>
          </a:lstStyle>
          <a:p>
            <a:pPr>
              <a:defRPr/>
            </a:pPr>
            <a:endParaRPr lang="en-US"/>
          </a:p>
        </p:txBody>
      </p:sp>
      <p:sp>
        <p:nvSpPr>
          <p:cNvPr id="38916" name="Rectangle 4"/>
          <p:cNvSpPr>
            <a:spLocks noGrp="1" noRot="1" noChangeAspect="1" noChangeArrowheads="1" noTextEdit="1"/>
          </p:cNvSpPr>
          <p:nvPr>
            <p:ph type="sldImg" idx="2"/>
          </p:nvPr>
        </p:nvSpPr>
        <p:spPr bwMode="auto">
          <a:xfrm>
            <a:off x="1258888" y="720725"/>
            <a:ext cx="4800600" cy="36004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0421" name="Rectangle 5"/>
          <p:cNvSpPr>
            <a:spLocks noGrp="1" noChangeArrowheads="1"/>
          </p:cNvSpPr>
          <p:nvPr>
            <p:ph type="body" sz="quarter" idx="3"/>
          </p:nvPr>
        </p:nvSpPr>
        <p:spPr bwMode="auto">
          <a:xfrm>
            <a:off x="731838" y="4560888"/>
            <a:ext cx="5851525" cy="431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49" tIns="48325" rIns="96649" bIns="48325"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0422" name="Rectangle 6"/>
          <p:cNvSpPr>
            <a:spLocks noGrp="1" noChangeArrowheads="1"/>
          </p:cNvSpPr>
          <p:nvPr>
            <p:ph type="ftr" sz="quarter" idx="4"/>
          </p:nvPr>
        </p:nvSpPr>
        <p:spPr bwMode="auto">
          <a:xfrm>
            <a:off x="0" y="9120188"/>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49" tIns="48325" rIns="96649" bIns="48325" numCol="1" anchor="b" anchorCtr="0" compatLnSpc="1">
            <a:prstTxWarp prst="textNoShape">
              <a:avLst/>
            </a:prstTxWarp>
          </a:bodyPr>
          <a:lstStyle>
            <a:lvl1pPr algn="l" defTabSz="966788">
              <a:defRPr sz="1300" smtClean="0"/>
            </a:lvl1pPr>
          </a:lstStyle>
          <a:p>
            <a:pPr>
              <a:defRPr/>
            </a:pPr>
            <a:endParaRPr lang="en-US"/>
          </a:p>
        </p:txBody>
      </p:sp>
      <p:sp>
        <p:nvSpPr>
          <p:cNvPr id="60423" name="Rectangle 7"/>
          <p:cNvSpPr>
            <a:spLocks noGrp="1" noChangeArrowheads="1"/>
          </p:cNvSpPr>
          <p:nvPr>
            <p:ph type="sldNum" sz="quarter" idx="5"/>
          </p:nvPr>
        </p:nvSpPr>
        <p:spPr bwMode="auto">
          <a:xfrm>
            <a:off x="4143375" y="9120188"/>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49" tIns="48325" rIns="96649" bIns="48325" numCol="1" anchor="b" anchorCtr="0" compatLnSpc="1">
            <a:prstTxWarp prst="textNoShape">
              <a:avLst/>
            </a:prstTxWarp>
          </a:bodyPr>
          <a:lstStyle>
            <a:lvl1pPr algn="r" defTabSz="966788">
              <a:defRPr sz="1300" smtClean="0"/>
            </a:lvl1pPr>
          </a:lstStyle>
          <a:p>
            <a:pPr>
              <a:defRPr/>
            </a:pPr>
            <a:fld id="{6CE955BF-BAD1-4118-917A-6DF3C8BD02B5}" type="slidenum">
              <a:rPr lang="en-US"/>
              <a:pPr>
                <a:defRPr/>
              </a:pPr>
              <a:t>‹#›</a:t>
            </a:fld>
            <a:endParaRPr lang="en-US"/>
          </a:p>
        </p:txBody>
      </p:sp>
    </p:spTree>
    <p:extLst>
      <p:ext uri="{BB962C8B-B14F-4D97-AF65-F5344CB8AC3E}">
        <p14:creationId xmlns:p14="http://schemas.microsoft.com/office/powerpoint/2010/main" val="65079267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lvl1pPr defTabSz="966788" eaLnBrk="0" hangingPunct="0">
              <a:defRPr>
                <a:solidFill>
                  <a:schemeClr val="tx1"/>
                </a:solidFill>
                <a:latin typeface="Arial" charset="0"/>
                <a:cs typeface="Arial" charset="0"/>
              </a:defRPr>
            </a:lvl1pPr>
            <a:lvl2pPr marL="742950" indent="-285750" defTabSz="966788" eaLnBrk="0" hangingPunct="0">
              <a:defRPr>
                <a:solidFill>
                  <a:schemeClr val="tx1"/>
                </a:solidFill>
                <a:latin typeface="Arial" charset="0"/>
                <a:cs typeface="Arial" charset="0"/>
              </a:defRPr>
            </a:lvl2pPr>
            <a:lvl3pPr marL="1143000" indent="-228600" defTabSz="966788" eaLnBrk="0" hangingPunct="0">
              <a:defRPr>
                <a:solidFill>
                  <a:schemeClr val="tx1"/>
                </a:solidFill>
                <a:latin typeface="Arial" charset="0"/>
                <a:cs typeface="Arial" charset="0"/>
              </a:defRPr>
            </a:lvl3pPr>
            <a:lvl4pPr marL="1600200" indent="-228600" defTabSz="966788" eaLnBrk="0" hangingPunct="0">
              <a:defRPr>
                <a:solidFill>
                  <a:schemeClr val="tx1"/>
                </a:solidFill>
                <a:latin typeface="Arial" charset="0"/>
                <a:cs typeface="Arial" charset="0"/>
              </a:defRPr>
            </a:lvl4pPr>
            <a:lvl5pPr marL="2057400" indent="-228600" defTabSz="966788" eaLnBrk="0" hangingPunct="0">
              <a:defRPr>
                <a:solidFill>
                  <a:schemeClr val="tx1"/>
                </a:solidFill>
                <a:latin typeface="Arial" charset="0"/>
                <a:cs typeface="Arial" charset="0"/>
              </a:defRPr>
            </a:lvl5pPr>
            <a:lvl6pPr marL="2514600" indent="-228600" algn="ctr" defTabSz="966788" eaLnBrk="0" fontAlgn="base" hangingPunct="0">
              <a:spcBef>
                <a:spcPct val="0"/>
              </a:spcBef>
              <a:spcAft>
                <a:spcPct val="0"/>
              </a:spcAft>
              <a:defRPr>
                <a:solidFill>
                  <a:schemeClr val="tx1"/>
                </a:solidFill>
                <a:latin typeface="Arial" charset="0"/>
                <a:cs typeface="Arial" charset="0"/>
              </a:defRPr>
            </a:lvl6pPr>
            <a:lvl7pPr marL="2971800" indent="-228600" algn="ctr" defTabSz="966788" eaLnBrk="0" fontAlgn="base" hangingPunct="0">
              <a:spcBef>
                <a:spcPct val="0"/>
              </a:spcBef>
              <a:spcAft>
                <a:spcPct val="0"/>
              </a:spcAft>
              <a:defRPr>
                <a:solidFill>
                  <a:schemeClr val="tx1"/>
                </a:solidFill>
                <a:latin typeface="Arial" charset="0"/>
                <a:cs typeface="Arial" charset="0"/>
              </a:defRPr>
            </a:lvl7pPr>
            <a:lvl8pPr marL="3429000" indent="-228600" algn="ctr" defTabSz="966788" eaLnBrk="0" fontAlgn="base" hangingPunct="0">
              <a:spcBef>
                <a:spcPct val="0"/>
              </a:spcBef>
              <a:spcAft>
                <a:spcPct val="0"/>
              </a:spcAft>
              <a:defRPr>
                <a:solidFill>
                  <a:schemeClr val="tx1"/>
                </a:solidFill>
                <a:latin typeface="Arial" charset="0"/>
                <a:cs typeface="Arial" charset="0"/>
              </a:defRPr>
            </a:lvl8pPr>
            <a:lvl9pPr marL="3886200" indent="-228600" algn="ctr" defTabSz="966788" eaLnBrk="0" fontAlgn="base" hangingPunct="0">
              <a:spcBef>
                <a:spcPct val="0"/>
              </a:spcBef>
              <a:spcAft>
                <a:spcPct val="0"/>
              </a:spcAft>
              <a:defRPr>
                <a:solidFill>
                  <a:schemeClr val="tx1"/>
                </a:solidFill>
                <a:latin typeface="Arial" charset="0"/>
                <a:cs typeface="Arial" charset="0"/>
              </a:defRPr>
            </a:lvl9pPr>
          </a:lstStyle>
          <a:p>
            <a:pPr eaLnBrk="1" hangingPunct="1"/>
            <a:fld id="{63D3D790-15CF-4428-ABDA-2F49CBE1AEA8}" type="slidenum">
              <a:rPr lang="en-US"/>
              <a:pPr eaLnBrk="1" hangingPunct="1"/>
              <a:t>1</a:t>
            </a:fld>
            <a:endParaRPr lang="en-US"/>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lvl1pPr defTabSz="966788" eaLnBrk="0" hangingPunct="0">
              <a:defRPr>
                <a:solidFill>
                  <a:schemeClr val="tx1"/>
                </a:solidFill>
                <a:latin typeface="Arial" charset="0"/>
                <a:cs typeface="Arial" charset="0"/>
              </a:defRPr>
            </a:lvl1pPr>
            <a:lvl2pPr marL="742950" indent="-285750" defTabSz="966788" eaLnBrk="0" hangingPunct="0">
              <a:defRPr>
                <a:solidFill>
                  <a:schemeClr val="tx1"/>
                </a:solidFill>
                <a:latin typeface="Arial" charset="0"/>
                <a:cs typeface="Arial" charset="0"/>
              </a:defRPr>
            </a:lvl2pPr>
            <a:lvl3pPr marL="1143000" indent="-228600" defTabSz="966788" eaLnBrk="0" hangingPunct="0">
              <a:defRPr>
                <a:solidFill>
                  <a:schemeClr val="tx1"/>
                </a:solidFill>
                <a:latin typeface="Arial" charset="0"/>
                <a:cs typeface="Arial" charset="0"/>
              </a:defRPr>
            </a:lvl3pPr>
            <a:lvl4pPr marL="1600200" indent="-228600" defTabSz="966788" eaLnBrk="0" hangingPunct="0">
              <a:defRPr>
                <a:solidFill>
                  <a:schemeClr val="tx1"/>
                </a:solidFill>
                <a:latin typeface="Arial" charset="0"/>
                <a:cs typeface="Arial" charset="0"/>
              </a:defRPr>
            </a:lvl4pPr>
            <a:lvl5pPr marL="2057400" indent="-228600" defTabSz="966788" eaLnBrk="0" hangingPunct="0">
              <a:defRPr>
                <a:solidFill>
                  <a:schemeClr val="tx1"/>
                </a:solidFill>
                <a:latin typeface="Arial" charset="0"/>
                <a:cs typeface="Arial" charset="0"/>
              </a:defRPr>
            </a:lvl5pPr>
            <a:lvl6pPr marL="2514600" indent="-228600" algn="ctr" defTabSz="966788" eaLnBrk="0" fontAlgn="base" hangingPunct="0">
              <a:spcBef>
                <a:spcPct val="0"/>
              </a:spcBef>
              <a:spcAft>
                <a:spcPct val="0"/>
              </a:spcAft>
              <a:defRPr>
                <a:solidFill>
                  <a:schemeClr val="tx1"/>
                </a:solidFill>
                <a:latin typeface="Arial" charset="0"/>
                <a:cs typeface="Arial" charset="0"/>
              </a:defRPr>
            </a:lvl6pPr>
            <a:lvl7pPr marL="2971800" indent="-228600" algn="ctr" defTabSz="966788" eaLnBrk="0" fontAlgn="base" hangingPunct="0">
              <a:spcBef>
                <a:spcPct val="0"/>
              </a:spcBef>
              <a:spcAft>
                <a:spcPct val="0"/>
              </a:spcAft>
              <a:defRPr>
                <a:solidFill>
                  <a:schemeClr val="tx1"/>
                </a:solidFill>
                <a:latin typeface="Arial" charset="0"/>
                <a:cs typeface="Arial" charset="0"/>
              </a:defRPr>
            </a:lvl7pPr>
            <a:lvl8pPr marL="3429000" indent="-228600" algn="ctr" defTabSz="966788" eaLnBrk="0" fontAlgn="base" hangingPunct="0">
              <a:spcBef>
                <a:spcPct val="0"/>
              </a:spcBef>
              <a:spcAft>
                <a:spcPct val="0"/>
              </a:spcAft>
              <a:defRPr>
                <a:solidFill>
                  <a:schemeClr val="tx1"/>
                </a:solidFill>
                <a:latin typeface="Arial" charset="0"/>
                <a:cs typeface="Arial" charset="0"/>
              </a:defRPr>
            </a:lvl8pPr>
            <a:lvl9pPr marL="3886200" indent="-228600" algn="ctr" defTabSz="966788" eaLnBrk="0" fontAlgn="base" hangingPunct="0">
              <a:spcBef>
                <a:spcPct val="0"/>
              </a:spcBef>
              <a:spcAft>
                <a:spcPct val="0"/>
              </a:spcAft>
              <a:defRPr>
                <a:solidFill>
                  <a:schemeClr val="tx1"/>
                </a:solidFill>
                <a:latin typeface="Arial" charset="0"/>
                <a:cs typeface="Arial" charset="0"/>
              </a:defRPr>
            </a:lvl9pPr>
          </a:lstStyle>
          <a:p>
            <a:pPr eaLnBrk="1" hangingPunct="1"/>
            <a:fld id="{63D3D790-15CF-4428-ABDA-2F49CBE1AEA8}" type="slidenum">
              <a:rPr lang="en-US"/>
              <a:pPr eaLnBrk="1" hangingPunct="1"/>
              <a:t>2</a:t>
            </a:fld>
            <a:endParaRPr lang="en-US"/>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Rot="1" noChangeAspect="1" noTextEdit="1"/>
          </p:cNvSpPr>
          <p:nvPr>
            <p:ph type="sldImg"/>
          </p:nvPr>
        </p:nvSpPr>
        <p:spPr bwMode="auto">
          <a:xfrm>
            <a:off x="1276350" y="736600"/>
            <a:ext cx="4802188" cy="360203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ja-JP" smtClean="0">
                <a:ea typeface="ＭＳ Ｐ明朝" charset="-128"/>
              </a:rPr>
              <a:t>As you know, in Time-Of-Flight Positron Emission Tomography, TOF information provides better localization of the annihilation event and improves the signal-to-noise ratio of the reconstructed image.</a:t>
            </a:r>
          </a:p>
          <a:p>
            <a:pPr eaLnBrk="1" hangingPunct="1"/>
            <a:r>
              <a:rPr lang="en-US" altLang="ja-JP" smtClean="0">
                <a:ea typeface="ＭＳ Ｐ明朝" charset="-128"/>
              </a:rPr>
              <a:t>For example, when timing resolution is 300ps, position resolution is 4.5cm along the line of response.</a:t>
            </a:r>
          </a:p>
          <a:p>
            <a:pPr eaLnBrk="1" hangingPunct="1"/>
            <a:r>
              <a:rPr lang="en-US" altLang="ja-JP" smtClean="0">
                <a:ea typeface="ＭＳ Ｐ明朝" charset="-128"/>
              </a:rPr>
              <a:t>In fact, timing resolution depends on the scintillation light yield, detector performance and read out noise.</a:t>
            </a:r>
          </a:p>
          <a:p>
            <a:pPr eaLnBrk="1" hangingPunct="1"/>
            <a:r>
              <a:rPr lang="en-US" altLang="ja-JP" smtClean="0">
                <a:ea typeface="ＭＳ Ｐ明朝" charset="-128"/>
              </a:rPr>
              <a:t>Multi-Pixel Photon Counter, MPPC is a silicon photomultiplier and expected for use in PET-MR.</a:t>
            </a:r>
          </a:p>
          <a:p>
            <a:pPr eaLnBrk="1" hangingPunct="1"/>
            <a:r>
              <a:rPr lang="en-US" altLang="ja-JP" smtClean="0">
                <a:ea typeface="ＭＳ Ｐ明朝" charset="-128"/>
              </a:rPr>
              <a:t>Timing resolution required for the MPPC is less than 200ps.</a:t>
            </a:r>
          </a:p>
          <a:p>
            <a:pPr eaLnBrk="1" hangingPunct="1"/>
            <a:endParaRPr lang="en-US" altLang="ja-JP" smtClean="0">
              <a:ea typeface="ＭＳ Ｐ明朝"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6CE955BF-BAD1-4118-917A-6DF3C8BD02B5}" type="slidenum">
              <a:rPr lang="en-US" smtClean="0"/>
              <a:pPr>
                <a:defRPr/>
              </a:pPr>
              <a:t>21</a:t>
            </a:fld>
            <a:endParaRPr lang="en-US"/>
          </a:p>
        </p:txBody>
      </p:sp>
    </p:spTree>
    <p:extLst>
      <p:ext uri="{BB962C8B-B14F-4D97-AF65-F5344CB8AC3E}">
        <p14:creationId xmlns:p14="http://schemas.microsoft.com/office/powerpoint/2010/main" val="33464629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defTabSz="966788" eaLnBrk="0" hangingPunct="0">
              <a:defRPr>
                <a:solidFill>
                  <a:schemeClr val="tx1"/>
                </a:solidFill>
                <a:latin typeface="Arial" charset="0"/>
                <a:cs typeface="Arial" charset="0"/>
              </a:defRPr>
            </a:lvl1pPr>
            <a:lvl2pPr marL="742950" indent="-285750" defTabSz="966788" eaLnBrk="0" hangingPunct="0">
              <a:defRPr>
                <a:solidFill>
                  <a:schemeClr val="tx1"/>
                </a:solidFill>
                <a:latin typeface="Arial" charset="0"/>
                <a:cs typeface="Arial" charset="0"/>
              </a:defRPr>
            </a:lvl2pPr>
            <a:lvl3pPr marL="1143000" indent="-228600" defTabSz="966788" eaLnBrk="0" hangingPunct="0">
              <a:defRPr>
                <a:solidFill>
                  <a:schemeClr val="tx1"/>
                </a:solidFill>
                <a:latin typeface="Arial" charset="0"/>
                <a:cs typeface="Arial" charset="0"/>
              </a:defRPr>
            </a:lvl3pPr>
            <a:lvl4pPr marL="1600200" indent="-228600" defTabSz="966788" eaLnBrk="0" hangingPunct="0">
              <a:defRPr>
                <a:solidFill>
                  <a:schemeClr val="tx1"/>
                </a:solidFill>
                <a:latin typeface="Arial" charset="0"/>
                <a:cs typeface="Arial" charset="0"/>
              </a:defRPr>
            </a:lvl4pPr>
            <a:lvl5pPr marL="2057400" indent="-228600" defTabSz="966788" eaLnBrk="0" hangingPunct="0">
              <a:defRPr>
                <a:solidFill>
                  <a:schemeClr val="tx1"/>
                </a:solidFill>
                <a:latin typeface="Arial" charset="0"/>
                <a:cs typeface="Arial" charset="0"/>
              </a:defRPr>
            </a:lvl5pPr>
            <a:lvl6pPr marL="2514600" indent="-228600" algn="ctr" defTabSz="966788" eaLnBrk="0" fontAlgn="base" hangingPunct="0">
              <a:spcBef>
                <a:spcPct val="0"/>
              </a:spcBef>
              <a:spcAft>
                <a:spcPct val="0"/>
              </a:spcAft>
              <a:defRPr>
                <a:solidFill>
                  <a:schemeClr val="tx1"/>
                </a:solidFill>
                <a:latin typeface="Arial" charset="0"/>
                <a:cs typeface="Arial" charset="0"/>
              </a:defRPr>
            </a:lvl6pPr>
            <a:lvl7pPr marL="2971800" indent="-228600" algn="ctr" defTabSz="966788" eaLnBrk="0" fontAlgn="base" hangingPunct="0">
              <a:spcBef>
                <a:spcPct val="0"/>
              </a:spcBef>
              <a:spcAft>
                <a:spcPct val="0"/>
              </a:spcAft>
              <a:defRPr>
                <a:solidFill>
                  <a:schemeClr val="tx1"/>
                </a:solidFill>
                <a:latin typeface="Arial" charset="0"/>
                <a:cs typeface="Arial" charset="0"/>
              </a:defRPr>
            </a:lvl7pPr>
            <a:lvl8pPr marL="3429000" indent="-228600" algn="ctr" defTabSz="966788" eaLnBrk="0" fontAlgn="base" hangingPunct="0">
              <a:spcBef>
                <a:spcPct val="0"/>
              </a:spcBef>
              <a:spcAft>
                <a:spcPct val="0"/>
              </a:spcAft>
              <a:defRPr>
                <a:solidFill>
                  <a:schemeClr val="tx1"/>
                </a:solidFill>
                <a:latin typeface="Arial" charset="0"/>
                <a:cs typeface="Arial" charset="0"/>
              </a:defRPr>
            </a:lvl8pPr>
            <a:lvl9pPr marL="3886200" indent="-228600" algn="ctr" defTabSz="966788" eaLnBrk="0" fontAlgn="base" hangingPunct="0">
              <a:spcBef>
                <a:spcPct val="0"/>
              </a:spcBef>
              <a:spcAft>
                <a:spcPct val="0"/>
              </a:spcAft>
              <a:defRPr>
                <a:solidFill>
                  <a:schemeClr val="tx1"/>
                </a:solidFill>
                <a:latin typeface="Arial" charset="0"/>
                <a:cs typeface="Arial" charset="0"/>
              </a:defRPr>
            </a:lvl9pPr>
          </a:lstStyle>
          <a:p>
            <a:pPr eaLnBrk="1" hangingPunct="1"/>
            <a:fld id="{32338F64-87BA-4BC7-8590-B7AFD3FA762F}" type="slidenum">
              <a:rPr lang="en-US"/>
              <a:pPr eaLnBrk="1" hangingPunct="1"/>
              <a:t>23</a:t>
            </a:fld>
            <a:endParaRPr lang="en-US"/>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xfrm>
            <a:off x="974725" y="4560888"/>
            <a:ext cx="5365750" cy="4319587"/>
          </a:xfrm>
          <a:noFill/>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lvl1pPr defTabSz="966788" eaLnBrk="0" hangingPunct="0">
              <a:defRPr>
                <a:solidFill>
                  <a:schemeClr val="tx1"/>
                </a:solidFill>
                <a:latin typeface="Arial" charset="0"/>
                <a:cs typeface="Arial" charset="0"/>
              </a:defRPr>
            </a:lvl1pPr>
            <a:lvl2pPr marL="742950" indent="-285750" defTabSz="966788" eaLnBrk="0" hangingPunct="0">
              <a:defRPr>
                <a:solidFill>
                  <a:schemeClr val="tx1"/>
                </a:solidFill>
                <a:latin typeface="Arial" charset="0"/>
                <a:cs typeface="Arial" charset="0"/>
              </a:defRPr>
            </a:lvl2pPr>
            <a:lvl3pPr marL="1143000" indent="-228600" defTabSz="966788" eaLnBrk="0" hangingPunct="0">
              <a:defRPr>
                <a:solidFill>
                  <a:schemeClr val="tx1"/>
                </a:solidFill>
                <a:latin typeface="Arial" charset="0"/>
                <a:cs typeface="Arial" charset="0"/>
              </a:defRPr>
            </a:lvl3pPr>
            <a:lvl4pPr marL="1600200" indent="-228600" defTabSz="966788" eaLnBrk="0" hangingPunct="0">
              <a:defRPr>
                <a:solidFill>
                  <a:schemeClr val="tx1"/>
                </a:solidFill>
                <a:latin typeface="Arial" charset="0"/>
                <a:cs typeface="Arial" charset="0"/>
              </a:defRPr>
            </a:lvl4pPr>
            <a:lvl5pPr marL="2057400" indent="-228600" defTabSz="966788" eaLnBrk="0" hangingPunct="0">
              <a:defRPr>
                <a:solidFill>
                  <a:schemeClr val="tx1"/>
                </a:solidFill>
                <a:latin typeface="Arial" charset="0"/>
                <a:cs typeface="Arial" charset="0"/>
              </a:defRPr>
            </a:lvl5pPr>
            <a:lvl6pPr marL="2514600" indent="-228600" algn="ctr" defTabSz="966788" eaLnBrk="0" fontAlgn="base" hangingPunct="0">
              <a:spcBef>
                <a:spcPct val="0"/>
              </a:spcBef>
              <a:spcAft>
                <a:spcPct val="0"/>
              </a:spcAft>
              <a:defRPr>
                <a:solidFill>
                  <a:schemeClr val="tx1"/>
                </a:solidFill>
                <a:latin typeface="Arial" charset="0"/>
                <a:cs typeface="Arial" charset="0"/>
              </a:defRPr>
            </a:lvl6pPr>
            <a:lvl7pPr marL="2971800" indent="-228600" algn="ctr" defTabSz="966788" eaLnBrk="0" fontAlgn="base" hangingPunct="0">
              <a:spcBef>
                <a:spcPct val="0"/>
              </a:spcBef>
              <a:spcAft>
                <a:spcPct val="0"/>
              </a:spcAft>
              <a:defRPr>
                <a:solidFill>
                  <a:schemeClr val="tx1"/>
                </a:solidFill>
                <a:latin typeface="Arial" charset="0"/>
                <a:cs typeface="Arial" charset="0"/>
              </a:defRPr>
            </a:lvl7pPr>
            <a:lvl8pPr marL="3429000" indent="-228600" algn="ctr" defTabSz="966788" eaLnBrk="0" fontAlgn="base" hangingPunct="0">
              <a:spcBef>
                <a:spcPct val="0"/>
              </a:spcBef>
              <a:spcAft>
                <a:spcPct val="0"/>
              </a:spcAft>
              <a:defRPr>
                <a:solidFill>
                  <a:schemeClr val="tx1"/>
                </a:solidFill>
                <a:latin typeface="Arial" charset="0"/>
                <a:cs typeface="Arial" charset="0"/>
              </a:defRPr>
            </a:lvl8pPr>
            <a:lvl9pPr marL="3886200" indent="-228600" algn="ctr" defTabSz="966788" eaLnBrk="0" fontAlgn="base" hangingPunct="0">
              <a:spcBef>
                <a:spcPct val="0"/>
              </a:spcBef>
              <a:spcAft>
                <a:spcPct val="0"/>
              </a:spcAft>
              <a:defRPr>
                <a:solidFill>
                  <a:schemeClr val="tx1"/>
                </a:solidFill>
                <a:latin typeface="Arial" charset="0"/>
                <a:cs typeface="Arial" charset="0"/>
              </a:defRPr>
            </a:lvl9pPr>
          </a:lstStyle>
          <a:p>
            <a:pPr eaLnBrk="1" hangingPunct="1"/>
            <a:fld id="{78FE48DB-8CC0-4C49-A3E1-80EA0AE83A6D}" type="slidenum">
              <a:rPr lang="en-US"/>
              <a:pPr eaLnBrk="1" hangingPunct="1"/>
              <a:t>25</a:t>
            </a:fld>
            <a:endParaRPr lang="en-US"/>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xfrm>
            <a:off x="974725" y="4560888"/>
            <a:ext cx="5365750" cy="4319587"/>
          </a:xfrm>
          <a:noFill/>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2"/>
          <p:cNvSpPr>
            <a:spLocks noGrp="1" noChangeArrowheads="1"/>
          </p:cNvSpPr>
          <p:nvPr>
            <p:ph type="ftr" sz="quarter" idx="10"/>
          </p:nvPr>
        </p:nvSpPr>
        <p:spPr>
          <a:ln/>
        </p:spPr>
        <p:txBody>
          <a:bodyPr/>
          <a:lstStyle>
            <a:lvl1pPr>
              <a:defRPr/>
            </a:lvl1pPr>
          </a:lstStyle>
          <a:p>
            <a:pPr>
              <a:defRPr/>
            </a:pPr>
            <a:r>
              <a:rPr lang="en-US" dirty="0" smtClean="0"/>
              <a:t>Hartmut F.-W. Sadrozinski: Medical applications, VCI 2013</a:t>
            </a:r>
            <a:endParaRPr lang="en-US" dirty="0"/>
          </a:p>
        </p:txBody>
      </p:sp>
      <p:sp>
        <p:nvSpPr>
          <p:cNvPr id="5" name="Rectangle 3"/>
          <p:cNvSpPr>
            <a:spLocks noGrp="1" noChangeArrowheads="1"/>
          </p:cNvSpPr>
          <p:nvPr>
            <p:ph type="sldNum" sz="quarter" idx="11"/>
          </p:nvPr>
        </p:nvSpPr>
        <p:spPr>
          <a:ln/>
        </p:spPr>
        <p:txBody>
          <a:bodyPr/>
          <a:lstStyle>
            <a:lvl1pPr>
              <a:defRPr/>
            </a:lvl1pPr>
          </a:lstStyle>
          <a:p>
            <a:pPr>
              <a:defRPr/>
            </a:pPr>
            <a:fld id="{A5CCBE7A-8CCF-4096-B60D-7892F6B79F26}" type="slidenum">
              <a:rPr lang="en-US"/>
              <a:pPr>
                <a:defRPr/>
              </a:pPr>
              <a:t>‹#›</a:t>
            </a:fld>
            <a:endParaRPr lang="en-US"/>
          </a:p>
        </p:txBody>
      </p:sp>
    </p:spTree>
    <p:extLst>
      <p:ext uri="{BB962C8B-B14F-4D97-AF65-F5344CB8AC3E}">
        <p14:creationId xmlns:p14="http://schemas.microsoft.com/office/powerpoint/2010/main" val="140812645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81200"/>
            <a:ext cx="4038600" cy="38862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quarter" idx="2"/>
          </p:nvPr>
        </p:nvSpPr>
        <p:spPr>
          <a:xfrm>
            <a:off x="4648200" y="1981200"/>
            <a:ext cx="40386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000500"/>
            <a:ext cx="40386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2"/>
          <p:cNvSpPr>
            <a:spLocks noGrp="1" noChangeArrowheads="1"/>
          </p:cNvSpPr>
          <p:nvPr>
            <p:ph type="ftr" sz="quarter" idx="10"/>
          </p:nvPr>
        </p:nvSpPr>
        <p:spPr>
          <a:xfrm>
            <a:off x="1143000" y="6400800"/>
            <a:ext cx="6934200" cy="304800"/>
          </a:xfrm>
          <a:ln/>
        </p:spPr>
        <p:txBody>
          <a:bodyPr/>
          <a:lstStyle>
            <a:lvl1pPr>
              <a:defRPr/>
            </a:lvl1pPr>
          </a:lstStyle>
          <a:p>
            <a:pPr eaLnBrk="1" hangingPunct="1"/>
            <a:r>
              <a:rPr lang="en-US" dirty="0" smtClean="0"/>
              <a:t>Hartmut F.-W. Sadrozinski: Medical applications, VCI 2013</a:t>
            </a:r>
            <a:endParaRPr lang="en-US" dirty="0"/>
          </a:p>
        </p:txBody>
      </p:sp>
      <p:sp>
        <p:nvSpPr>
          <p:cNvPr id="7" name="Rectangle 3"/>
          <p:cNvSpPr>
            <a:spLocks noGrp="1" noChangeArrowheads="1"/>
          </p:cNvSpPr>
          <p:nvPr>
            <p:ph type="sldNum" sz="quarter" idx="11"/>
          </p:nvPr>
        </p:nvSpPr>
        <p:spPr>
          <a:ln/>
        </p:spPr>
        <p:txBody>
          <a:bodyPr/>
          <a:lstStyle>
            <a:lvl1pPr>
              <a:defRPr/>
            </a:lvl1pPr>
          </a:lstStyle>
          <a:p>
            <a:pPr>
              <a:defRPr/>
            </a:pPr>
            <a:fld id="{556C77F0-9CF3-4F0F-8FDE-DF5CC5563731}" type="slidenum">
              <a:rPr lang="en-US"/>
              <a:pPr>
                <a:defRPr/>
              </a:pPr>
              <a:t>‹#›</a:t>
            </a:fld>
            <a:endParaRPr lang="en-US"/>
          </a:p>
        </p:txBody>
      </p:sp>
      <p:sp>
        <p:nvSpPr>
          <p:cNvPr id="9" name="Text Placeholder 8"/>
          <p:cNvSpPr>
            <a:spLocks noGrp="1"/>
          </p:cNvSpPr>
          <p:nvPr>
            <p:ph type="body" sz="quarter" idx="12" hasCustomPrompt="1"/>
          </p:nvPr>
        </p:nvSpPr>
        <p:spPr>
          <a:xfrm>
            <a:off x="1295400" y="4953000"/>
            <a:ext cx="4038600" cy="914400"/>
          </a:xfrm>
        </p:spPr>
        <p:txBody>
          <a:bodyPr/>
          <a:lstStyle/>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3256766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457200"/>
            <a:ext cx="8229600" cy="13716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981200"/>
            <a:ext cx="40386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981200"/>
            <a:ext cx="40386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4000500"/>
            <a:ext cx="40386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4000500"/>
            <a:ext cx="40386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ftr" sz="quarter" idx="10"/>
          </p:nvPr>
        </p:nvSpPr>
        <p:spPr>
          <a:ln/>
        </p:spPr>
        <p:txBody>
          <a:bodyPr/>
          <a:lstStyle>
            <a:lvl1pPr>
              <a:defRPr/>
            </a:lvl1pPr>
          </a:lstStyle>
          <a:p>
            <a:pPr>
              <a:defRPr/>
            </a:pPr>
            <a:r>
              <a:rPr lang="en-US" dirty="0" smtClean="0"/>
              <a:t>Hartmut F.-W. Sadrozinski: Medical applications, VCI 2013</a:t>
            </a:r>
            <a:endParaRPr lang="en-US" dirty="0"/>
          </a:p>
        </p:txBody>
      </p:sp>
      <p:sp>
        <p:nvSpPr>
          <p:cNvPr id="8" name="Rectangle 3"/>
          <p:cNvSpPr>
            <a:spLocks noGrp="1" noChangeArrowheads="1"/>
          </p:cNvSpPr>
          <p:nvPr>
            <p:ph type="sldNum" sz="quarter" idx="11"/>
          </p:nvPr>
        </p:nvSpPr>
        <p:spPr>
          <a:ln/>
        </p:spPr>
        <p:txBody>
          <a:bodyPr/>
          <a:lstStyle>
            <a:lvl1pPr>
              <a:defRPr/>
            </a:lvl1pPr>
          </a:lstStyle>
          <a:p>
            <a:pPr>
              <a:defRPr/>
            </a:pPr>
            <a:fld id="{5CDB7949-00AD-4E0B-AA30-9ED06C08D0E7}" type="slidenum">
              <a:rPr lang="en-US"/>
              <a:pPr>
                <a:defRPr/>
              </a:pPr>
              <a:t>‹#›</a:t>
            </a:fld>
            <a:endParaRPr lang="en-US"/>
          </a:p>
        </p:txBody>
      </p:sp>
    </p:spTree>
    <p:extLst>
      <p:ext uri="{BB962C8B-B14F-4D97-AF65-F5344CB8AC3E}">
        <p14:creationId xmlns:p14="http://schemas.microsoft.com/office/powerpoint/2010/main" val="2377309365"/>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レイアウト">
    <p:spTree>
      <p:nvGrpSpPr>
        <p:cNvPr id="1" name=""/>
        <p:cNvGrpSpPr/>
        <p:nvPr/>
      </p:nvGrpSpPr>
      <p:grpSpPr>
        <a:xfrm>
          <a:off x="0" y="0"/>
          <a:ext cx="0" cy="0"/>
          <a:chOff x="0" y="0"/>
          <a:chExt cx="0" cy="0"/>
        </a:xfrm>
      </p:grpSpPr>
      <p:sp>
        <p:nvSpPr>
          <p:cNvPr id="3" name="Line 10"/>
          <p:cNvSpPr>
            <a:spLocks noChangeShapeType="1"/>
          </p:cNvSpPr>
          <p:nvPr userDrawn="1"/>
        </p:nvSpPr>
        <p:spPr bwMode="auto">
          <a:xfrm flipH="1">
            <a:off x="401638" y="836613"/>
            <a:ext cx="8334375" cy="0"/>
          </a:xfrm>
          <a:prstGeom prst="line">
            <a:avLst/>
          </a:prstGeom>
          <a:noFill/>
          <a:ln w="9525">
            <a:solidFill>
              <a:srgbClr val="B2B2B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 name="Line 12"/>
          <p:cNvSpPr>
            <a:spLocks noChangeShapeType="1"/>
          </p:cNvSpPr>
          <p:nvPr userDrawn="1"/>
        </p:nvSpPr>
        <p:spPr bwMode="auto">
          <a:xfrm flipH="1">
            <a:off x="0" y="6486525"/>
            <a:ext cx="9123363" cy="0"/>
          </a:xfrm>
          <a:prstGeom prst="line">
            <a:avLst/>
          </a:prstGeom>
          <a:noFill/>
          <a:ln w="9525">
            <a:solidFill>
              <a:srgbClr val="B2B2B2"/>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5" name="図 3" descr="copy.jpg"/>
          <p:cNvPicPr preferRelativeResize="0">
            <a:picLocks/>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007100" y="6545263"/>
            <a:ext cx="2740025" cy="10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図 4" descr="copy.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015038" y="6546850"/>
            <a:ext cx="2744787" cy="10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図 5" descr="head.jp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0"/>
            <a:ext cx="9144000" cy="827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タイトル 1"/>
          <p:cNvSpPr>
            <a:spLocks noGrp="1"/>
          </p:cNvSpPr>
          <p:nvPr>
            <p:ph type="title"/>
          </p:nvPr>
        </p:nvSpPr>
        <p:spPr>
          <a:xfrm>
            <a:off x="334161" y="476672"/>
            <a:ext cx="8414303" cy="792088"/>
          </a:xfrm>
          <a:prstGeom prst="rect">
            <a:avLst/>
          </a:prstGeom>
        </p:spPr>
        <p:txBody>
          <a:bodyPr/>
          <a:lstStyle/>
          <a:p>
            <a:r>
              <a:rPr lang="ja-JP" altLang="en-US" smtClean="0"/>
              <a:t>マスタ タイトルの書式設定</a:t>
            </a:r>
            <a:endParaRPr lang="ja-JP" altLang="en-US" dirty="0"/>
          </a:p>
        </p:txBody>
      </p:sp>
      <p:sp>
        <p:nvSpPr>
          <p:cNvPr id="9" name="Rectangle 10"/>
          <p:cNvSpPr>
            <a:spLocks noGrp="1" noChangeArrowheads="1"/>
          </p:cNvSpPr>
          <p:nvPr>
            <p:ph type="dt" sz="half" idx="10"/>
          </p:nvPr>
        </p:nvSpPr>
        <p:spPr bwMode="auto">
          <a:xfrm>
            <a:off x="457200" y="6524625"/>
            <a:ext cx="2133600" cy="1968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eaLnBrk="0" hangingPunct="0">
              <a:defRPr sz="1400" b="0" smtClean="0"/>
            </a:lvl1pPr>
          </a:lstStyle>
          <a:p>
            <a:pPr>
              <a:defRPr/>
            </a:pPr>
            <a:endParaRPr lang="en-US" altLang="ja-JP"/>
          </a:p>
        </p:txBody>
      </p:sp>
      <p:sp>
        <p:nvSpPr>
          <p:cNvPr id="10" name="Rectangle 11"/>
          <p:cNvSpPr>
            <a:spLocks noGrp="1" noChangeArrowheads="1"/>
          </p:cNvSpPr>
          <p:nvPr>
            <p:ph type="ftr" sz="quarter" idx="11"/>
          </p:nvPr>
        </p:nvSpPr>
        <p:spPr bwMode="auto">
          <a:xfrm>
            <a:off x="3124200" y="6524625"/>
            <a:ext cx="2895600" cy="1968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eaLnBrk="0" hangingPunct="0">
              <a:defRPr sz="1400" b="0" smtClean="0"/>
            </a:lvl1pPr>
          </a:lstStyle>
          <a:p>
            <a:pPr>
              <a:defRPr/>
            </a:pPr>
            <a:r>
              <a:rPr lang="en-US" altLang="ja-JP" smtClean="0"/>
              <a:t>Hartmut F.-W. Sadrozinski: Medical applications, VCI 2013</a:t>
            </a:r>
            <a:endParaRPr lang="en-US" altLang="ja-JP"/>
          </a:p>
        </p:txBody>
      </p:sp>
      <p:sp>
        <p:nvSpPr>
          <p:cNvPr id="11" name="Rectangle 12"/>
          <p:cNvSpPr>
            <a:spLocks noGrp="1" noChangeArrowheads="1"/>
          </p:cNvSpPr>
          <p:nvPr>
            <p:ph type="sldNum" sz="quarter" idx="12"/>
          </p:nvPr>
        </p:nvSpPr>
        <p:spPr bwMode="auto">
          <a:xfrm>
            <a:off x="6553200" y="6524625"/>
            <a:ext cx="2133600" cy="1968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smtClean="0"/>
            </a:lvl1pPr>
          </a:lstStyle>
          <a:p>
            <a:pPr>
              <a:defRPr/>
            </a:pPr>
            <a:fld id="{AFFF6205-2CEC-40D3-9613-DD21CA59AF2B}" type="slidenum">
              <a:rPr lang="ja-JP" altLang="en-US"/>
              <a:pPr>
                <a:defRPr/>
              </a:pPr>
              <a:t>‹#›</a:t>
            </a:fld>
            <a:endParaRPr lang="en-US" altLang="ja-JP"/>
          </a:p>
        </p:txBody>
      </p:sp>
    </p:spTree>
    <p:extLst>
      <p:ext uri="{BB962C8B-B14F-4D97-AF65-F5344CB8AC3E}">
        <p14:creationId xmlns:p14="http://schemas.microsoft.com/office/powerpoint/2010/main" val="20015205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it-IT"/>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it-IT"/>
          </a:p>
        </p:txBody>
      </p:sp>
      <p:sp>
        <p:nvSpPr>
          <p:cNvPr id="4" name="Slide Number Placeholder 3"/>
          <p:cNvSpPr>
            <a:spLocks noGrp="1"/>
          </p:cNvSpPr>
          <p:nvPr>
            <p:ph type="sldNum" sz="quarter" idx="10"/>
          </p:nvPr>
        </p:nvSpPr>
        <p:spPr/>
        <p:txBody>
          <a:bodyPr/>
          <a:lstStyle>
            <a:lvl1pPr>
              <a:defRPr/>
            </a:lvl1pPr>
          </a:lstStyle>
          <a:p>
            <a:r>
              <a:rPr lang="it-IT">
                <a:solidFill>
                  <a:srgbClr val="000000"/>
                </a:solidFill>
              </a:rPr>
              <a:t> </a:t>
            </a:r>
            <a:fld id="{7F46EF81-57B8-4175-AFD0-74386B9B8DB6}" type="slidenum">
              <a:rPr lang="it-IT">
                <a:solidFill>
                  <a:srgbClr val="005CAB"/>
                </a:solidFill>
              </a:rPr>
              <a:pPr/>
              <a:t>‹#›</a:t>
            </a:fld>
            <a:endParaRPr lang="it-IT">
              <a:solidFill>
                <a:srgbClr val="005CAB"/>
              </a:solidFill>
            </a:endParaRPr>
          </a:p>
        </p:txBody>
      </p:sp>
    </p:spTree>
    <p:extLst>
      <p:ext uri="{BB962C8B-B14F-4D97-AF65-F5344CB8AC3E}">
        <p14:creationId xmlns:p14="http://schemas.microsoft.com/office/powerpoint/2010/main" val="29861872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r>
              <a:rPr lang="it-IT">
                <a:solidFill>
                  <a:srgbClr val="000000"/>
                </a:solidFill>
              </a:rPr>
              <a:t> </a:t>
            </a:r>
            <a:fld id="{140F7E92-D3EC-4C3B-BFB3-4980EA2FF51D}" type="slidenum">
              <a:rPr lang="it-IT">
                <a:solidFill>
                  <a:srgbClr val="005CAB"/>
                </a:solidFill>
              </a:rPr>
              <a:pPr/>
              <a:t>‹#›</a:t>
            </a:fld>
            <a:endParaRPr lang="it-IT">
              <a:solidFill>
                <a:srgbClr val="005CAB"/>
              </a:solidFill>
            </a:endParaRPr>
          </a:p>
        </p:txBody>
      </p:sp>
    </p:spTree>
    <p:extLst>
      <p:ext uri="{BB962C8B-B14F-4D97-AF65-F5344CB8AC3E}">
        <p14:creationId xmlns:p14="http://schemas.microsoft.com/office/powerpoint/2010/main" val="32133187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ftr" sz="quarter" idx="10"/>
          </p:nvPr>
        </p:nvSpPr>
        <p:spPr>
          <a:ln/>
        </p:spPr>
        <p:txBody>
          <a:bodyPr/>
          <a:lstStyle>
            <a:lvl1pPr>
              <a:defRPr/>
            </a:lvl1pPr>
          </a:lstStyle>
          <a:p>
            <a:pPr>
              <a:defRPr/>
            </a:pPr>
            <a:r>
              <a:rPr lang="en-US" dirty="0" smtClean="0"/>
              <a:t>Hartmut F.-W. Sadrozinski: Medical applications, VCI 2013</a:t>
            </a:r>
            <a:endParaRPr lang="en-US" dirty="0"/>
          </a:p>
        </p:txBody>
      </p:sp>
      <p:sp>
        <p:nvSpPr>
          <p:cNvPr id="5" name="Rectangle 3"/>
          <p:cNvSpPr>
            <a:spLocks noGrp="1" noChangeArrowheads="1"/>
          </p:cNvSpPr>
          <p:nvPr>
            <p:ph type="sldNum" sz="quarter" idx="11"/>
          </p:nvPr>
        </p:nvSpPr>
        <p:spPr>
          <a:ln/>
        </p:spPr>
        <p:txBody>
          <a:bodyPr/>
          <a:lstStyle>
            <a:lvl1pPr>
              <a:defRPr/>
            </a:lvl1pPr>
          </a:lstStyle>
          <a:p>
            <a:pPr>
              <a:defRPr/>
            </a:pPr>
            <a:fld id="{E2A32300-4CD0-450C-AEC1-F83F18888BD0}" type="slidenum">
              <a:rPr lang="en-US"/>
              <a:pPr>
                <a:defRPr/>
              </a:pPr>
              <a:t>‹#›</a:t>
            </a:fld>
            <a:endParaRPr lang="en-US"/>
          </a:p>
        </p:txBody>
      </p:sp>
    </p:spTree>
    <p:extLst>
      <p:ext uri="{BB962C8B-B14F-4D97-AF65-F5344CB8AC3E}">
        <p14:creationId xmlns:p14="http://schemas.microsoft.com/office/powerpoint/2010/main" val="387798004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ftr" sz="quarter" idx="10"/>
          </p:nvPr>
        </p:nvSpPr>
        <p:spPr>
          <a:ln/>
        </p:spPr>
        <p:txBody>
          <a:bodyPr/>
          <a:lstStyle>
            <a:lvl1pPr>
              <a:defRPr/>
            </a:lvl1pPr>
          </a:lstStyle>
          <a:p>
            <a:pPr>
              <a:defRPr/>
            </a:pPr>
            <a:r>
              <a:rPr lang="en-US" dirty="0" smtClean="0"/>
              <a:t>Hartmut F.-W. Sadrozinski: Medical applications, VCI 2013</a:t>
            </a:r>
            <a:endParaRPr lang="en-US" dirty="0"/>
          </a:p>
        </p:txBody>
      </p:sp>
      <p:sp>
        <p:nvSpPr>
          <p:cNvPr id="5" name="Rectangle 3"/>
          <p:cNvSpPr>
            <a:spLocks noGrp="1" noChangeArrowheads="1"/>
          </p:cNvSpPr>
          <p:nvPr>
            <p:ph type="sldNum" sz="quarter" idx="11"/>
          </p:nvPr>
        </p:nvSpPr>
        <p:spPr>
          <a:ln/>
        </p:spPr>
        <p:txBody>
          <a:bodyPr/>
          <a:lstStyle>
            <a:lvl1pPr>
              <a:defRPr/>
            </a:lvl1pPr>
          </a:lstStyle>
          <a:p>
            <a:pPr>
              <a:defRPr/>
            </a:pPr>
            <a:fld id="{96B34CB7-CE24-4AF9-B526-F4421E466227}" type="slidenum">
              <a:rPr lang="en-US"/>
              <a:pPr>
                <a:defRPr/>
              </a:pPr>
              <a:t>‹#›</a:t>
            </a:fld>
            <a:endParaRPr lang="en-US"/>
          </a:p>
        </p:txBody>
      </p:sp>
    </p:spTree>
    <p:extLst>
      <p:ext uri="{BB962C8B-B14F-4D97-AF65-F5344CB8AC3E}">
        <p14:creationId xmlns:p14="http://schemas.microsoft.com/office/powerpoint/2010/main" val="320073036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ftr" sz="quarter" idx="10"/>
          </p:nvPr>
        </p:nvSpPr>
        <p:spPr>
          <a:ln/>
        </p:spPr>
        <p:txBody>
          <a:bodyPr/>
          <a:lstStyle>
            <a:lvl1pPr>
              <a:defRPr/>
            </a:lvl1pPr>
          </a:lstStyle>
          <a:p>
            <a:pPr>
              <a:defRPr/>
            </a:pPr>
            <a:r>
              <a:rPr lang="en-US" dirty="0" smtClean="0"/>
              <a:t>Hartmut F.-W. Sadrozinski: Medical applications, VCI 2013</a:t>
            </a:r>
            <a:endParaRPr lang="en-US" dirty="0"/>
          </a:p>
        </p:txBody>
      </p:sp>
      <p:sp>
        <p:nvSpPr>
          <p:cNvPr id="6" name="Rectangle 3"/>
          <p:cNvSpPr>
            <a:spLocks noGrp="1" noChangeArrowheads="1"/>
          </p:cNvSpPr>
          <p:nvPr>
            <p:ph type="sldNum" sz="quarter" idx="11"/>
          </p:nvPr>
        </p:nvSpPr>
        <p:spPr>
          <a:ln/>
        </p:spPr>
        <p:txBody>
          <a:bodyPr/>
          <a:lstStyle>
            <a:lvl1pPr>
              <a:defRPr/>
            </a:lvl1pPr>
          </a:lstStyle>
          <a:p>
            <a:pPr>
              <a:defRPr/>
            </a:pPr>
            <a:fld id="{95AFF134-AAAD-482C-B5F5-E16166FF8768}" type="slidenum">
              <a:rPr lang="en-US"/>
              <a:pPr>
                <a:defRPr/>
              </a:pPr>
              <a:t>‹#›</a:t>
            </a:fld>
            <a:endParaRPr lang="en-US"/>
          </a:p>
        </p:txBody>
      </p:sp>
    </p:spTree>
    <p:extLst>
      <p:ext uri="{BB962C8B-B14F-4D97-AF65-F5344CB8AC3E}">
        <p14:creationId xmlns:p14="http://schemas.microsoft.com/office/powerpoint/2010/main" val="201512082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ftr" sz="quarter" idx="10"/>
          </p:nvPr>
        </p:nvSpPr>
        <p:spPr>
          <a:ln/>
        </p:spPr>
        <p:txBody>
          <a:bodyPr/>
          <a:lstStyle>
            <a:lvl1pPr>
              <a:defRPr/>
            </a:lvl1pPr>
          </a:lstStyle>
          <a:p>
            <a:pPr>
              <a:defRPr/>
            </a:pPr>
            <a:r>
              <a:rPr lang="en-US" dirty="0" smtClean="0"/>
              <a:t>Hartmut F.-W. Sadrozinski: Medical applications, VCI 2013</a:t>
            </a:r>
            <a:endParaRPr lang="en-US" dirty="0"/>
          </a:p>
        </p:txBody>
      </p:sp>
      <p:sp>
        <p:nvSpPr>
          <p:cNvPr id="8" name="Rectangle 3"/>
          <p:cNvSpPr>
            <a:spLocks noGrp="1" noChangeArrowheads="1"/>
          </p:cNvSpPr>
          <p:nvPr>
            <p:ph type="sldNum" sz="quarter" idx="11"/>
          </p:nvPr>
        </p:nvSpPr>
        <p:spPr>
          <a:ln/>
        </p:spPr>
        <p:txBody>
          <a:bodyPr/>
          <a:lstStyle>
            <a:lvl1pPr>
              <a:defRPr/>
            </a:lvl1pPr>
          </a:lstStyle>
          <a:p>
            <a:pPr>
              <a:defRPr/>
            </a:pPr>
            <a:fld id="{0C9BED2C-457C-4383-B60F-AEC4B988D942}" type="slidenum">
              <a:rPr lang="en-US"/>
              <a:pPr>
                <a:defRPr/>
              </a:pPr>
              <a:t>‹#›</a:t>
            </a:fld>
            <a:endParaRPr lang="en-US"/>
          </a:p>
        </p:txBody>
      </p:sp>
    </p:spTree>
    <p:extLst>
      <p:ext uri="{BB962C8B-B14F-4D97-AF65-F5344CB8AC3E}">
        <p14:creationId xmlns:p14="http://schemas.microsoft.com/office/powerpoint/2010/main" val="65034117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ftr" sz="quarter" idx="10"/>
          </p:nvPr>
        </p:nvSpPr>
        <p:spPr>
          <a:ln/>
        </p:spPr>
        <p:txBody>
          <a:bodyPr/>
          <a:lstStyle>
            <a:lvl1pPr>
              <a:defRPr/>
            </a:lvl1pPr>
          </a:lstStyle>
          <a:p>
            <a:pPr>
              <a:defRPr/>
            </a:pPr>
            <a:r>
              <a:rPr lang="en-US" dirty="0" smtClean="0"/>
              <a:t>Hartmut F.-W. Sadrozinski: Medical applications, VCI 2013</a:t>
            </a:r>
            <a:endParaRPr lang="en-US" dirty="0"/>
          </a:p>
        </p:txBody>
      </p:sp>
      <p:sp>
        <p:nvSpPr>
          <p:cNvPr id="4" name="Rectangle 3"/>
          <p:cNvSpPr>
            <a:spLocks noGrp="1" noChangeArrowheads="1"/>
          </p:cNvSpPr>
          <p:nvPr>
            <p:ph type="sldNum" sz="quarter" idx="11"/>
          </p:nvPr>
        </p:nvSpPr>
        <p:spPr>
          <a:ln/>
        </p:spPr>
        <p:txBody>
          <a:bodyPr/>
          <a:lstStyle>
            <a:lvl1pPr>
              <a:defRPr/>
            </a:lvl1pPr>
          </a:lstStyle>
          <a:p>
            <a:pPr>
              <a:defRPr/>
            </a:pPr>
            <a:fld id="{E2F37E9E-9BDD-48B4-89AA-093FCCB8B282}" type="slidenum">
              <a:rPr lang="en-US"/>
              <a:pPr>
                <a:defRPr/>
              </a:pPr>
              <a:t>‹#›</a:t>
            </a:fld>
            <a:endParaRPr lang="en-US"/>
          </a:p>
        </p:txBody>
      </p:sp>
    </p:spTree>
    <p:extLst>
      <p:ext uri="{BB962C8B-B14F-4D97-AF65-F5344CB8AC3E}">
        <p14:creationId xmlns:p14="http://schemas.microsoft.com/office/powerpoint/2010/main" val="271940748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CI">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r>
              <a:rPr lang="en-US" dirty="0" smtClean="0"/>
              <a:t>Hartmut F.-W. Sadrozinski: Medical applications, VCI 2013</a:t>
            </a:r>
            <a:endParaRPr lang="en-US" dirty="0"/>
          </a:p>
        </p:txBody>
      </p:sp>
      <p:sp>
        <p:nvSpPr>
          <p:cNvPr id="3" name="Rectangle 3"/>
          <p:cNvSpPr>
            <a:spLocks noGrp="1" noChangeArrowheads="1"/>
          </p:cNvSpPr>
          <p:nvPr>
            <p:ph type="sldNum" sz="quarter" idx="11"/>
          </p:nvPr>
        </p:nvSpPr>
        <p:spPr>
          <a:ln/>
        </p:spPr>
        <p:txBody>
          <a:bodyPr/>
          <a:lstStyle>
            <a:lvl1pPr>
              <a:defRPr/>
            </a:lvl1pPr>
          </a:lstStyle>
          <a:p>
            <a:pPr>
              <a:defRPr/>
            </a:pPr>
            <a:fld id="{D81A8F4D-9F11-4C3F-B199-E4FED77FDE2E}" type="slidenum">
              <a:rPr lang="en-US"/>
              <a:pPr>
                <a:defRPr/>
              </a:pPr>
              <a:t>‹#›</a:t>
            </a:fld>
            <a:endParaRPr lang="en-US"/>
          </a:p>
        </p:txBody>
      </p:sp>
      <p:sp>
        <p:nvSpPr>
          <p:cNvPr id="5" name="Title 4"/>
          <p:cNvSpPr>
            <a:spLocks noGrp="1"/>
          </p:cNvSpPr>
          <p:nvPr>
            <p:ph type="title"/>
          </p:nvPr>
        </p:nvSpPr>
        <p:spPr>
          <a:xfrm>
            <a:off x="457200" y="0"/>
            <a:ext cx="8229600" cy="762000"/>
          </a:xfrm>
        </p:spPr>
        <p:txBody>
          <a:bodyPr/>
          <a:lstStyle>
            <a:lvl1pPr algn="ctr">
              <a:defRPr sz="2800" b="1"/>
            </a:lvl1pPr>
          </a:lstStyle>
          <a:p>
            <a:r>
              <a:rPr lang="en-US" dirty="0" smtClean="0"/>
              <a:t>Click to edit Master title style</a:t>
            </a:r>
            <a:endParaRPr lang="en-US" dirty="0"/>
          </a:p>
        </p:txBody>
      </p:sp>
      <p:cxnSp>
        <p:nvCxnSpPr>
          <p:cNvPr id="7" name="Straight Connector 6"/>
          <p:cNvCxnSpPr/>
          <p:nvPr userDrawn="1"/>
        </p:nvCxnSpPr>
        <p:spPr bwMode="auto">
          <a:xfrm>
            <a:off x="1066800" y="685800"/>
            <a:ext cx="6781800" cy="0"/>
          </a:xfrm>
          <a:prstGeom prst="line">
            <a:avLst/>
          </a:prstGeom>
          <a:solidFill>
            <a:schemeClr val="accent1"/>
          </a:solidFill>
          <a:ln w="9525" cap="flat" cmpd="sng" algn="ctr">
            <a:solidFill>
              <a:schemeClr val="accent6">
                <a:lumMod val="75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74624903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p>
            <a:pPr>
              <a:defRPr/>
            </a:pPr>
            <a:r>
              <a:rPr lang="en-US" smtClean="0"/>
              <a:t>Hartmut F.-W. Sadrozinski: Medical applications, VCI 2013</a:t>
            </a:r>
            <a:endParaRPr lang="en-US" dirty="0"/>
          </a:p>
        </p:txBody>
      </p:sp>
      <p:sp>
        <p:nvSpPr>
          <p:cNvPr id="4" name="Slide Number Placeholder 3"/>
          <p:cNvSpPr>
            <a:spLocks noGrp="1"/>
          </p:cNvSpPr>
          <p:nvPr>
            <p:ph type="sldNum" sz="quarter" idx="11"/>
          </p:nvPr>
        </p:nvSpPr>
        <p:spPr/>
        <p:txBody>
          <a:bodyPr/>
          <a:lstStyle/>
          <a:p>
            <a:pPr>
              <a:defRPr/>
            </a:pPr>
            <a:fld id="{274C1968-6A6F-4AA2-9D18-6F9D1ED1B168}" type="slidenum">
              <a:rPr lang="en-US" smtClean="0"/>
              <a:pPr>
                <a:defRPr/>
              </a:pPr>
              <a:t>‹#›</a:t>
            </a:fld>
            <a:endParaRPr lang="en-US" dirty="0"/>
          </a:p>
        </p:txBody>
      </p:sp>
    </p:spTree>
    <p:extLst>
      <p:ext uri="{BB962C8B-B14F-4D97-AF65-F5344CB8AC3E}">
        <p14:creationId xmlns:p14="http://schemas.microsoft.com/office/powerpoint/2010/main" val="30582864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Text, and 2 Content">
    <p:spTree>
      <p:nvGrpSpPr>
        <p:cNvPr id="1" name=""/>
        <p:cNvGrpSpPr/>
        <p:nvPr/>
      </p:nvGrpSpPr>
      <p:grpSpPr>
        <a:xfrm>
          <a:off x="0" y="0"/>
          <a:ext cx="0" cy="0"/>
          <a:chOff x="0" y="0"/>
          <a:chExt cx="0" cy="0"/>
        </a:xfrm>
      </p:grpSpPr>
      <p:sp>
        <p:nvSpPr>
          <p:cNvPr id="3" name="Text Placeholder 2"/>
          <p:cNvSpPr>
            <a:spLocks noGrp="1"/>
          </p:cNvSpPr>
          <p:nvPr>
            <p:ph type="body" sz="half" idx="1"/>
          </p:nvPr>
        </p:nvSpPr>
        <p:spPr>
          <a:xfrm>
            <a:off x="457200" y="1981200"/>
            <a:ext cx="4038600" cy="38862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quarter" idx="2"/>
          </p:nvPr>
        </p:nvSpPr>
        <p:spPr>
          <a:xfrm>
            <a:off x="4648200" y="1981200"/>
            <a:ext cx="4038600" cy="18669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Content Placeholder 4"/>
          <p:cNvSpPr>
            <a:spLocks noGrp="1"/>
          </p:cNvSpPr>
          <p:nvPr>
            <p:ph sz="quarter" idx="3"/>
          </p:nvPr>
        </p:nvSpPr>
        <p:spPr>
          <a:xfrm>
            <a:off x="4648200" y="4000500"/>
            <a:ext cx="4038600" cy="18669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3"/>
          <p:cNvSpPr>
            <a:spLocks noGrp="1" noChangeArrowheads="1"/>
          </p:cNvSpPr>
          <p:nvPr>
            <p:ph type="sldNum" sz="quarter" idx="11"/>
          </p:nvPr>
        </p:nvSpPr>
        <p:spPr>
          <a:xfrm>
            <a:off x="7620000" y="6389914"/>
            <a:ext cx="1524000" cy="457200"/>
          </a:xfrm>
          <a:ln/>
        </p:spPr>
        <p:txBody>
          <a:bodyPr/>
          <a:lstStyle>
            <a:lvl1pPr>
              <a:defRPr/>
            </a:lvl1pPr>
          </a:lstStyle>
          <a:p>
            <a:pPr>
              <a:defRPr/>
            </a:pPr>
            <a:fld id="{E268F4DA-A0E0-49AD-942F-149857051741}" type="slidenum">
              <a:rPr lang="en-US"/>
              <a:pPr>
                <a:defRPr/>
              </a:pPr>
              <a:t>‹#›</a:t>
            </a:fld>
            <a:endParaRPr lang="en-US" dirty="0"/>
          </a:p>
        </p:txBody>
      </p:sp>
      <p:sp>
        <p:nvSpPr>
          <p:cNvPr id="6" name="Rectangle 2"/>
          <p:cNvSpPr>
            <a:spLocks noGrp="1" noChangeArrowheads="1"/>
          </p:cNvSpPr>
          <p:nvPr>
            <p:ph type="ftr" sz="quarter" idx="10"/>
          </p:nvPr>
        </p:nvSpPr>
        <p:spPr>
          <a:xfrm>
            <a:off x="1143000" y="6553200"/>
            <a:ext cx="6934200" cy="304800"/>
          </a:xfrm>
          <a:ln/>
        </p:spPr>
        <p:txBody>
          <a:bodyPr/>
          <a:lstStyle>
            <a:lvl1pPr>
              <a:defRPr/>
            </a:lvl1pPr>
          </a:lstStyle>
          <a:p>
            <a:pPr eaLnBrk="1" hangingPunct="1"/>
            <a:r>
              <a:rPr lang="en-US" dirty="0" smtClean="0"/>
              <a:t>Hartmut F.-W. Sadrozinski: Medical applications, VCI 2013</a:t>
            </a:r>
            <a:endParaRPr lang="en-US" dirty="0"/>
          </a:p>
        </p:txBody>
      </p:sp>
    </p:spTree>
    <p:extLst>
      <p:ext uri="{BB962C8B-B14F-4D97-AF65-F5344CB8AC3E}">
        <p14:creationId xmlns:p14="http://schemas.microsoft.com/office/powerpoint/2010/main" val="55442634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wmf"/></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5" Type="http://schemas.openxmlformats.org/officeDocument/2006/relationships/image" Target="../media/image7.gif"/><Relationship Id="rId4" Type="http://schemas.openxmlformats.org/officeDocument/2006/relationships/image" Target="../media/image6.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folHlink"/>
            </a:gs>
            <a:gs pos="100000">
              <a:schemeClr val="accent1"/>
            </a:gs>
          </a:gsLst>
          <a:lin ang="18900000" scaled="1"/>
        </a:gra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ftr" sz="quarter" idx="3"/>
          </p:nvPr>
        </p:nvSpPr>
        <p:spPr bwMode="auto">
          <a:xfrm>
            <a:off x="228600" y="6477000"/>
            <a:ext cx="6934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smtClean="0"/>
            </a:lvl1pPr>
          </a:lstStyle>
          <a:p>
            <a:pPr>
              <a:defRPr/>
            </a:pPr>
            <a:r>
              <a:rPr lang="en-US" dirty="0" smtClean="0"/>
              <a:t>Hartmut F.-W. Sadrozinski: Medical applications, VCI 2013</a:t>
            </a:r>
            <a:endParaRPr lang="en-US" dirty="0"/>
          </a:p>
        </p:txBody>
      </p:sp>
      <p:sp>
        <p:nvSpPr>
          <p:cNvPr id="33795" name="Rectangle 3"/>
          <p:cNvSpPr>
            <a:spLocks noGrp="1" noChangeArrowheads="1"/>
          </p:cNvSpPr>
          <p:nvPr>
            <p:ph type="sldNum" sz="quarter" idx="4"/>
          </p:nvPr>
        </p:nvSpPr>
        <p:spPr bwMode="auto">
          <a:xfrm>
            <a:off x="7162800" y="6324600"/>
            <a:ext cx="152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vl1pPr>
          </a:lstStyle>
          <a:p>
            <a:pPr>
              <a:defRPr/>
            </a:pPr>
            <a:fld id="{274C1968-6A6F-4AA2-9D18-6F9D1ED1B168}" type="slidenum">
              <a:rPr lang="en-US"/>
              <a:pPr>
                <a:defRPr/>
              </a:pPr>
              <a:t>‹#›</a:t>
            </a:fld>
            <a:endParaRPr lang="en-US" dirty="0"/>
          </a:p>
        </p:txBody>
      </p:sp>
      <p:sp>
        <p:nvSpPr>
          <p:cNvPr id="1028" name="Rectangle 14"/>
          <p:cNvSpPr>
            <a:spLocks noGrp="1" noChangeArrowheads="1"/>
          </p:cNvSpPr>
          <p:nvPr>
            <p:ph type="title"/>
          </p:nvPr>
        </p:nvSpPr>
        <p:spPr bwMode="auto">
          <a:xfrm>
            <a:off x="457200" y="457200"/>
            <a:ext cx="82296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9" name="Rectangle 15"/>
          <p:cNvSpPr>
            <a:spLocks noGrp="1" noChangeArrowheads="1"/>
          </p:cNvSpPr>
          <p:nvPr>
            <p:ph type="body" idx="1"/>
          </p:nvPr>
        </p:nvSpPr>
        <p:spPr bwMode="auto">
          <a:xfrm>
            <a:off x="457200" y="1981200"/>
            <a:ext cx="8229600"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30" name="Picture 21"/>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152400" y="0"/>
            <a:ext cx="67945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24" descr="http://vci.hephy.at/fileadmin/user_upload/Konferenzen/VCI/img/Title.gif"/>
          <p:cNvPicPr>
            <a:picLocks noChangeAspect="1" noChangeArrowheads="1"/>
          </p:cNvPicPr>
          <p:nvPr userDrawn="1"/>
        </p:nvPicPr>
        <p:blipFill>
          <a:blip r:embed="rId15">
            <a:extLst>
              <a:ext uri="{28A0092B-C50C-407E-A947-70E740481C1C}">
                <a14:useLocalDpi xmlns:a14="http://schemas.microsoft.com/office/drawing/2010/main" val="0"/>
              </a:ext>
            </a:extLst>
          </a:blip>
          <a:srcRect r="82001"/>
          <a:stretch>
            <a:fillRect/>
          </a:stretch>
        </p:blipFill>
        <p:spPr bwMode="auto">
          <a:xfrm>
            <a:off x="7924800" y="50800"/>
            <a:ext cx="1143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704" r:id="rId8"/>
    <p:sldLayoutId id="2147483682" r:id="rId9"/>
    <p:sldLayoutId id="2147483683" r:id="rId10"/>
    <p:sldLayoutId id="2147483684" r:id="rId11"/>
    <p:sldLayoutId id="2147483685" r:id="rId12"/>
  </p:sldLayoutIdLst>
  <p:timing>
    <p:tnLst>
      <p:par>
        <p:cTn id="1" dur="indefinite" restart="never" nodeType="tmRoot"/>
      </p:par>
    </p:tnLst>
  </p:timing>
  <p:hf hdr="0" dt="0"/>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cs typeface="Arial" charset="0"/>
        </a:defRPr>
      </a:lvl2pPr>
      <a:lvl3pPr algn="l" rtl="0" eaLnBrk="0" fontAlgn="base" hangingPunct="0">
        <a:spcBef>
          <a:spcPct val="0"/>
        </a:spcBef>
        <a:spcAft>
          <a:spcPct val="0"/>
        </a:spcAft>
        <a:defRPr sz="4400">
          <a:solidFill>
            <a:schemeClr val="tx1"/>
          </a:solidFill>
          <a:latin typeface="Arial" charset="0"/>
          <a:cs typeface="Arial" charset="0"/>
        </a:defRPr>
      </a:lvl3pPr>
      <a:lvl4pPr algn="l" rtl="0" eaLnBrk="0" fontAlgn="base" hangingPunct="0">
        <a:spcBef>
          <a:spcPct val="0"/>
        </a:spcBef>
        <a:spcAft>
          <a:spcPct val="0"/>
        </a:spcAft>
        <a:defRPr sz="4400">
          <a:solidFill>
            <a:schemeClr val="tx1"/>
          </a:solidFill>
          <a:latin typeface="Arial" charset="0"/>
          <a:cs typeface="Arial" charset="0"/>
        </a:defRPr>
      </a:lvl4pPr>
      <a:lvl5pPr algn="l" rtl="0" eaLnBrk="0" fontAlgn="base" hangingPunct="0">
        <a:spcBef>
          <a:spcPct val="0"/>
        </a:spcBef>
        <a:spcAft>
          <a:spcPct val="0"/>
        </a:spcAft>
        <a:defRPr sz="4400">
          <a:solidFill>
            <a:schemeClr val="tx1"/>
          </a:solidFill>
          <a:latin typeface="Arial" charset="0"/>
          <a:cs typeface="Arial" charset="0"/>
        </a:defRPr>
      </a:lvl5pPr>
      <a:lvl6pPr marL="457200" algn="l" rtl="0" fontAlgn="base">
        <a:spcBef>
          <a:spcPct val="0"/>
        </a:spcBef>
        <a:spcAft>
          <a:spcPct val="0"/>
        </a:spcAft>
        <a:defRPr sz="4400">
          <a:solidFill>
            <a:schemeClr val="tx1"/>
          </a:solidFill>
          <a:latin typeface="Arial" charset="0"/>
          <a:cs typeface="Arial" charset="0"/>
        </a:defRPr>
      </a:lvl6pPr>
      <a:lvl7pPr marL="914400" algn="l" rtl="0" fontAlgn="base">
        <a:spcBef>
          <a:spcPct val="0"/>
        </a:spcBef>
        <a:spcAft>
          <a:spcPct val="0"/>
        </a:spcAft>
        <a:defRPr sz="4400">
          <a:solidFill>
            <a:schemeClr val="tx1"/>
          </a:solidFill>
          <a:latin typeface="Arial" charset="0"/>
          <a:cs typeface="Arial" charset="0"/>
        </a:defRPr>
      </a:lvl7pPr>
      <a:lvl8pPr marL="1371600" algn="l" rtl="0" fontAlgn="base">
        <a:spcBef>
          <a:spcPct val="0"/>
        </a:spcBef>
        <a:spcAft>
          <a:spcPct val="0"/>
        </a:spcAft>
        <a:defRPr sz="4400">
          <a:solidFill>
            <a:schemeClr val="tx1"/>
          </a:solidFill>
          <a:latin typeface="Arial" charset="0"/>
          <a:cs typeface="Arial" charset="0"/>
        </a:defRPr>
      </a:lvl8pPr>
      <a:lvl9pPr marL="1828800" algn="l" rtl="0" fontAlgn="base">
        <a:spcBef>
          <a:spcPct val="0"/>
        </a:spcBef>
        <a:spcAft>
          <a:spcPct val="0"/>
        </a:spcAft>
        <a:defRPr sz="4400">
          <a:solidFill>
            <a:schemeClr val="tx1"/>
          </a:solidFill>
          <a:latin typeface="Arial" charset="0"/>
          <a:cs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cs typeface="+mn-cs"/>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cs typeface="+mn-cs"/>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cs typeface="+mn-cs"/>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cs typeface="+mn-cs"/>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cs typeface="+mn-cs"/>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cs typeface="+mn-cs"/>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cs typeface="+mn-cs"/>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Titolo slide</a:t>
            </a:r>
            <a:endParaRPr lang="it-IT" smtClean="0"/>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p>
        </p:txBody>
      </p:sp>
      <p:sp>
        <p:nvSpPr>
          <p:cNvPr id="1030" name="Rectangle 6"/>
          <p:cNvSpPr>
            <a:spLocks noGrp="1" noChangeArrowheads="1"/>
          </p:cNvSpPr>
          <p:nvPr>
            <p:ph type="sldNum" sz="quarter" idx="4"/>
          </p:nvPr>
        </p:nvSpPr>
        <p:spPr bwMode="auto">
          <a:xfrm>
            <a:off x="6553200" y="647065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auto">
              <a:spcBef>
                <a:spcPts val="0"/>
              </a:spcBef>
              <a:spcAft>
                <a:spcPts val="0"/>
              </a:spcAft>
            </a:pPr>
            <a:r>
              <a:rPr lang="it-IT">
                <a:solidFill>
                  <a:srgbClr val="000000"/>
                </a:solidFill>
                <a:latin typeface="Arial"/>
                <a:cs typeface="+mn-cs"/>
              </a:rPr>
              <a:t> </a:t>
            </a:r>
            <a:fld id="{1EAF2F00-D2B1-4248-9211-E700BF778679}" type="slidenum">
              <a:rPr lang="it-IT">
                <a:solidFill>
                  <a:srgbClr val="005CAB"/>
                </a:solidFill>
                <a:latin typeface="Arial"/>
                <a:cs typeface="+mn-cs"/>
              </a:rPr>
              <a:pPr fontAlgn="auto">
                <a:spcBef>
                  <a:spcPts val="0"/>
                </a:spcBef>
                <a:spcAft>
                  <a:spcPts val="0"/>
                </a:spcAft>
              </a:pPr>
              <a:t>‹#›</a:t>
            </a:fld>
            <a:endParaRPr lang="it-IT">
              <a:solidFill>
                <a:srgbClr val="005CAB"/>
              </a:solidFill>
              <a:latin typeface="Arial"/>
              <a:cs typeface="+mn-cs"/>
            </a:endParaRPr>
          </a:p>
        </p:txBody>
      </p:sp>
      <p:pic>
        <p:nvPicPr>
          <p:cNvPr id="1031" name="Picture 7"/>
          <p:cNvPicPr>
            <a:picLocks noChangeAspect="1" noChangeArrowheads="1"/>
          </p:cNvPicPr>
          <p:nvPr userDrawn="1"/>
        </p:nvPicPr>
        <p:blipFill>
          <a:blip r:embed="rId4" cstate="print"/>
          <a:srcRect/>
          <a:stretch>
            <a:fillRect/>
          </a:stretch>
        </p:blipFill>
        <p:spPr bwMode="auto">
          <a:xfrm>
            <a:off x="304800" y="304800"/>
            <a:ext cx="685800" cy="581025"/>
          </a:xfrm>
          <a:prstGeom prst="rect">
            <a:avLst/>
          </a:prstGeom>
          <a:noFill/>
        </p:spPr>
      </p:pic>
      <p:sp>
        <p:nvSpPr>
          <p:cNvPr id="1032" name="Rectangle 8"/>
          <p:cNvSpPr>
            <a:spLocks noChangeArrowheads="1"/>
          </p:cNvSpPr>
          <p:nvPr userDrawn="1"/>
        </p:nvSpPr>
        <p:spPr bwMode="auto">
          <a:xfrm>
            <a:off x="304800" y="6705600"/>
            <a:ext cx="8839200" cy="152400"/>
          </a:xfrm>
          <a:prstGeom prst="rect">
            <a:avLst/>
          </a:prstGeom>
          <a:gradFill rotWithShape="0">
            <a:gsLst>
              <a:gs pos="0">
                <a:srgbClr val="005296"/>
              </a:gs>
              <a:gs pos="100000">
                <a:srgbClr val="00305C"/>
              </a:gs>
            </a:gsLst>
            <a:lin ang="0" scaled="1"/>
          </a:gradFill>
          <a:ln w="9525">
            <a:noFill/>
            <a:miter lim="800000"/>
            <a:headEnd/>
            <a:tailEnd/>
          </a:ln>
          <a:effectLst/>
        </p:spPr>
        <p:txBody>
          <a:bodyPr wrap="none" anchor="ctr"/>
          <a:lstStyle/>
          <a:p>
            <a:pPr algn="l" fontAlgn="auto">
              <a:spcBef>
                <a:spcPts val="0"/>
              </a:spcBef>
              <a:spcAft>
                <a:spcPts val="0"/>
              </a:spcAft>
            </a:pPr>
            <a:endParaRPr lang="it-IT">
              <a:solidFill>
                <a:srgbClr val="000000"/>
              </a:solidFill>
              <a:latin typeface="Arial"/>
              <a:cs typeface="+mn-cs"/>
            </a:endParaRPr>
          </a:p>
        </p:txBody>
      </p:sp>
      <p:sp>
        <p:nvSpPr>
          <p:cNvPr id="1033" name="Rectangle 9"/>
          <p:cNvSpPr>
            <a:spLocks noChangeArrowheads="1"/>
          </p:cNvSpPr>
          <p:nvPr userDrawn="1"/>
        </p:nvSpPr>
        <p:spPr bwMode="auto">
          <a:xfrm>
            <a:off x="304800" y="0"/>
            <a:ext cx="8839200" cy="228600"/>
          </a:xfrm>
          <a:prstGeom prst="rect">
            <a:avLst/>
          </a:prstGeom>
          <a:gradFill rotWithShape="0">
            <a:gsLst>
              <a:gs pos="0">
                <a:srgbClr val="005296"/>
              </a:gs>
              <a:gs pos="100000">
                <a:srgbClr val="00305C"/>
              </a:gs>
            </a:gsLst>
            <a:lin ang="0" scaled="1"/>
          </a:gradFill>
          <a:ln w="9525">
            <a:noFill/>
            <a:miter lim="800000"/>
            <a:headEnd/>
            <a:tailEnd/>
          </a:ln>
          <a:effectLst/>
        </p:spPr>
        <p:txBody>
          <a:bodyPr wrap="none" anchor="ctr"/>
          <a:lstStyle/>
          <a:p>
            <a:pPr fontAlgn="auto">
              <a:spcBef>
                <a:spcPts val="0"/>
              </a:spcBef>
              <a:spcAft>
                <a:spcPts val="0"/>
              </a:spcAft>
            </a:pPr>
            <a:endParaRPr lang="it-IT">
              <a:solidFill>
                <a:srgbClr val="005CAB"/>
              </a:solidFill>
              <a:latin typeface="Times" pitchFamily="18" charset="0"/>
              <a:cs typeface="+mn-cs"/>
            </a:endParaRPr>
          </a:p>
        </p:txBody>
      </p:sp>
      <p:pic>
        <p:nvPicPr>
          <p:cNvPr id="9" name="Picture 2" descr="C:\Users\piemonte\AppData\Local\Temp\wzcd24\SRS\COLORE\MARCHIO.gif"/>
          <p:cNvPicPr>
            <a:picLocks noChangeAspect="1" noChangeArrowheads="1"/>
          </p:cNvPicPr>
          <p:nvPr userDrawn="1"/>
        </p:nvPicPr>
        <p:blipFill>
          <a:blip r:embed="rId5" cstate="print"/>
          <a:srcRect/>
          <a:stretch>
            <a:fillRect/>
          </a:stretch>
        </p:blipFill>
        <p:spPr bwMode="auto">
          <a:xfrm>
            <a:off x="7740870" y="275689"/>
            <a:ext cx="1255816" cy="576000"/>
          </a:xfrm>
          <a:prstGeom prst="rect">
            <a:avLst/>
          </a:prstGeom>
          <a:noFill/>
        </p:spPr>
      </p:pic>
    </p:spTree>
    <p:extLst>
      <p:ext uri="{BB962C8B-B14F-4D97-AF65-F5344CB8AC3E}">
        <p14:creationId xmlns:p14="http://schemas.microsoft.com/office/powerpoint/2010/main" val="1579518770"/>
      </p:ext>
    </p:extLst>
  </p:cSld>
  <p:clrMap bg1="lt1" tx1="dk1" bg2="lt2" tx2="dk2" accent1="accent1" accent2="accent2" accent3="accent3" accent4="accent4" accent5="accent5" accent6="accent6" hlink="hlink" folHlink="folHlink"/>
  <p:sldLayoutIdLst>
    <p:sldLayoutId id="2147483702" r:id="rId1"/>
    <p:sldLayoutId id="2147483703" r:id="rId2"/>
  </p:sldLayoutIdLst>
  <p:hf hdr="0" dt="0"/>
  <p:txStyles>
    <p:titleStyle>
      <a:lvl1pPr algn="ctr" rtl="0" eaLnBrk="0" fontAlgn="base" hangingPunct="0">
        <a:spcBef>
          <a:spcPct val="0"/>
        </a:spcBef>
        <a:spcAft>
          <a:spcPct val="0"/>
        </a:spcAft>
        <a:defRPr sz="3600">
          <a:solidFill>
            <a:srgbClr val="005CAB"/>
          </a:solidFill>
          <a:latin typeface="+mj-lt"/>
          <a:ea typeface="+mj-ea"/>
          <a:cs typeface="+mj-cs"/>
        </a:defRPr>
      </a:lvl1pPr>
      <a:lvl2pPr algn="ctr" rtl="0" eaLnBrk="0" fontAlgn="base" hangingPunct="0">
        <a:spcBef>
          <a:spcPct val="0"/>
        </a:spcBef>
        <a:spcAft>
          <a:spcPct val="0"/>
        </a:spcAft>
        <a:defRPr sz="3600">
          <a:solidFill>
            <a:srgbClr val="005CAB"/>
          </a:solidFill>
          <a:latin typeface="Arial" charset="0"/>
        </a:defRPr>
      </a:lvl2pPr>
      <a:lvl3pPr algn="ctr" rtl="0" eaLnBrk="0" fontAlgn="base" hangingPunct="0">
        <a:spcBef>
          <a:spcPct val="0"/>
        </a:spcBef>
        <a:spcAft>
          <a:spcPct val="0"/>
        </a:spcAft>
        <a:defRPr sz="3600">
          <a:solidFill>
            <a:srgbClr val="005CAB"/>
          </a:solidFill>
          <a:latin typeface="Arial" charset="0"/>
        </a:defRPr>
      </a:lvl3pPr>
      <a:lvl4pPr algn="ctr" rtl="0" eaLnBrk="0" fontAlgn="base" hangingPunct="0">
        <a:spcBef>
          <a:spcPct val="0"/>
        </a:spcBef>
        <a:spcAft>
          <a:spcPct val="0"/>
        </a:spcAft>
        <a:defRPr sz="3600">
          <a:solidFill>
            <a:srgbClr val="005CAB"/>
          </a:solidFill>
          <a:latin typeface="Arial" charset="0"/>
        </a:defRPr>
      </a:lvl4pPr>
      <a:lvl5pPr algn="ctr" rtl="0" eaLnBrk="0" fontAlgn="base" hangingPunct="0">
        <a:spcBef>
          <a:spcPct val="0"/>
        </a:spcBef>
        <a:spcAft>
          <a:spcPct val="0"/>
        </a:spcAft>
        <a:defRPr sz="3600">
          <a:solidFill>
            <a:srgbClr val="005CAB"/>
          </a:solidFill>
          <a:latin typeface="Arial" charset="0"/>
        </a:defRPr>
      </a:lvl5pPr>
      <a:lvl6pPr marL="457200" algn="ctr" rtl="0" eaLnBrk="0" fontAlgn="base" hangingPunct="0">
        <a:spcBef>
          <a:spcPct val="0"/>
        </a:spcBef>
        <a:spcAft>
          <a:spcPct val="0"/>
        </a:spcAft>
        <a:defRPr sz="3600">
          <a:solidFill>
            <a:srgbClr val="005CAB"/>
          </a:solidFill>
          <a:latin typeface="Arial" charset="0"/>
        </a:defRPr>
      </a:lvl6pPr>
      <a:lvl7pPr marL="914400" algn="ctr" rtl="0" eaLnBrk="0" fontAlgn="base" hangingPunct="0">
        <a:spcBef>
          <a:spcPct val="0"/>
        </a:spcBef>
        <a:spcAft>
          <a:spcPct val="0"/>
        </a:spcAft>
        <a:defRPr sz="3600">
          <a:solidFill>
            <a:srgbClr val="005CAB"/>
          </a:solidFill>
          <a:latin typeface="Arial" charset="0"/>
        </a:defRPr>
      </a:lvl7pPr>
      <a:lvl8pPr marL="1371600" algn="ctr" rtl="0" eaLnBrk="0" fontAlgn="base" hangingPunct="0">
        <a:spcBef>
          <a:spcPct val="0"/>
        </a:spcBef>
        <a:spcAft>
          <a:spcPct val="0"/>
        </a:spcAft>
        <a:defRPr sz="3600">
          <a:solidFill>
            <a:srgbClr val="005CAB"/>
          </a:solidFill>
          <a:latin typeface="Arial" charset="0"/>
        </a:defRPr>
      </a:lvl8pPr>
      <a:lvl9pPr marL="1828800" algn="ctr" rtl="0" eaLnBrk="0" fontAlgn="base" hangingPunct="0">
        <a:spcBef>
          <a:spcPct val="0"/>
        </a:spcBef>
        <a:spcAft>
          <a:spcPct val="0"/>
        </a:spcAft>
        <a:defRPr sz="3600">
          <a:solidFill>
            <a:srgbClr val="005CAB"/>
          </a:solidFill>
          <a:latin typeface="Arial"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sz="1600">
          <a:solidFill>
            <a:schemeClr val="tx1"/>
          </a:solidFill>
          <a:latin typeface="+mn-lt"/>
        </a:defRPr>
      </a:lvl5pPr>
      <a:lvl6pPr marL="2514600" indent="-228600" algn="l" rtl="0" eaLnBrk="0" fontAlgn="base" hangingPunct="0">
        <a:spcBef>
          <a:spcPct val="20000"/>
        </a:spcBef>
        <a:spcAft>
          <a:spcPct val="0"/>
        </a:spcAft>
        <a:buChar char="»"/>
        <a:defRPr sz="1600">
          <a:solidFill>
            <a:schemeClr val="tx1"/>
          </a:solidFill>
          <a:latin typeface="+mn-lt"/>
        </a:defRPr>
      </a:lvl6pPr>
      <a:lvl7pPr marL="2971800" indent="-228600" algn="l" rtl="0" eaLnBrk="0" fontAlgn="base" hangingPunct="0">
        <a:spcBef>
          <a:spcPct val="20000"/>
        </a:spcBef>
        <a:spcAft>
          <a:spcPct val="0"/>
        </a:spcAft>
        <a:buChar char="»"/>
        <a:defRPr sz="1600">
          <a:solidFill>
            <a:schemeClr val="tx1"/>
          </a:solidFill>
          <a:latin typeface="+mn-lt"/>
        </a:defRPr>
      </a:lvl7pPr>
      <a:lvl8pPr marL="3429000" indent="-228600" algn="l" rtl="0" eaLnBrk="0" fontAlgn="base" hangingPunct="0">
        <a:spcBef>
          <a:spcPct val="20000"/>
        </a:spcBef>
        <a:spcAft>
          <a:spcPct val="0"/>
        </a:spcAft>
        <a:buChar char="»"/>
        <a:defRPr sz="1600">
          <a:solidFill>
            <a:schemeClr val="tx1"/>
          </a:solidFill>
          <a:latin typeface="+mn-lt"/>
        </a:defRPr>
      </a:lvl8pPr>
      <a:lvl9pPr marL="3886200" indent="-228600" algn="l" rtl="0" eaLnBrk="0" fontAlgn="base" hangingPunct="0">
        <a:spcBef>
          <a:spcPct val="20000"/>
        </a:spcBef>
        <a:spcAft>
          <a:spcPct val="0"/>
        </a:spcAft>
        <a:buChar char="»"/>
        <a:defRPr sz="16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oleObject" Target="../embeddings/oleObject1.bin"/><Relationship Id="rId7" Type="http://schemas.openxmlformats.org/officeDocument/2006/relationships/image" Target="../media/image31.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29.wmf"/><Relationship Id="rId5" Type="http://schemas.openxmlformats.org/officeDocument/2006/relationships/oleObject" Target="../embeddings/oleObject2.bin"/><Relationship Id="rId4" Type="http://schemas.openxmlformats.org/officeDocument/2006/relationships/image" Target="../media/image28.wmf"/><Relationship Id="rId9" Type="http://schemas.openxmlformats.org/officeDocument/2006/relationships/image" Target="../media/image30.wmf"/></Relationships>
</file>

<file path=ppt/slides/_rels/slide1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slideLayout" Target="../slideLayouts/slideLayout7.xml"/><Relationship Id="rId1" Type="http://schemas.openxmlformats.org/officeDocument/2006/relationships/tags" Target="../tags/tag1.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12.xml.rels><?xml version="1.0" encoding="UTF-8" standalone="yes"?>
<Relationships xmlns="http://schemas.openxmlformats.org/package/2006/relationships"><Relationship Id="rId3" Type="http://schemas.openxmlformats.org/officeDocument/2006/relationships/image" Target="../media/image37.gif"/><Relationship Id="rId2" Type="http://schemas.openxmlformats.org/officeDocument/2006/relationships/image" Target="../media/image36.png"/><Relationship Id="rId1" Type="http://schemas.openxmlformats.org/officeDocument/2006/relationships/slideLayout" Target="../slideLayouts/slideLayout7.xml"/><Relationship Id="rId5" Type="http://schemas.openxmlformats.org/officeDocument/2006/relationships/image" Target="../media/image39.png"/><Relationship Id="rId4" Type="http://schemas.openxmlformats.org/officeDocument/2006/relationships/image" Target="../media/image38.png"/></Relationships>
</file>

<file path=ppt/slides/_rels/slide1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image" Target="../media/image42.emf"/><Relationship Id="rId1" Type="http://schemas.openxmlformats.org/officeDocument/2006/relationships/slideLayout" Target="../slideLayouts/slideLayout7.xml"/><Relationship Id="rId5" Type="http://schemas.openxmlformats.org/officeDocument/2006/relationships/image" Target="../media/image45.png"/><Relationship Id="rId4" Type="http://schemas.openxmlformats.org/officeDocument/2006/relationships/image" Target="../media/image44.jpeg"/></Relationships>
</file>

<file path=ppt/slides/_rels/slide1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7.xml"/><Relationship Id="rId4" Type="http://schemas.openxmlformats.org/officeDocument/2006/relationships/image" Target="../media/image48.png"/></Relationships>
</file>

<file path=ppt/slides/_rels/slide1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jpg"/><Relationship Id="rId1" Type="http://schemas.openxmlformats.org/officeDocument/2006/relationships/slideLayout" Target="../slideLayouts/slideLayout7.xml"/><Relationship Id="rId4" Type="http://schemas.openxmlformats.org/officeDocument/2006/relationships/image" Target="../media/image51.png"/></Relationships>
</file>

<file path=ppt/slides/_rels/slide17.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55.jpg"/><Relationship Id="rId2" Type="http://schemas.openxmlformats.org/officeDocument/2006/relationships/image" Target="../media/image54.png"/><Relationship Id="rId1" Type="http://schemas.openxmlformats.org/officeDocument/2006/relationships/slideLayout" Target="../slideLayouts/slideLayout7.xml"/><Relationship Id="rId4" Type="http://schemas.openxmlformats.org/officeDocument/2006/relationships/image" Target="../media/image56.JPG"/></Relationships>
</file>

<file path=ppt/slides/_rels/slide1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7.xml"/><Relationship Id="rId4" Type="http://schemas.openxmlformats.org/officeDocument/2006/relationships/image" Target="../media/image61.png"/></Relationships>
</file>

<file path=ppt/slides/_rels/slide2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64.png"/><Relationship Id="rId4" Type="http://schemas.openxmlformats.org/officeDocument/2006/relationships/image" Target="../media/image63.emf"/></Relationships>
</file>

<file path=ppt/slides/_rels/slide22.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em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68.png"/></Relationships>
</file>

<file path=ppt/slides/_rels/slide2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image" Target="../media/image72.wmf"/><Relationship Id="rId3" Type="http://schemas.openxmlformats.org/officeDocument/2006/relationships/notesSlide" Target="../notesSlides/notesSlide6.xml"/><Relationship Id="rId7"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71.wmf"/><Relationship Id="rId5" Type="http://schemas.openxmlformats.org/officeDocument/2006/relationships/oleObject" Target="../embeddings/oleObject4.bin"/><Relationship Id="rId4" Type="http://schemas.openxmlformats.org/officeDocument/2006/relationships/image" Target="../media/image73.w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7.xml"/><Relationship Id="rId6" Type="http://schemas.openxmlformats.org/officeDocument/2006/relationships/image" Target="../media/image79.wmf"/><Relationship Id="rId5" Type="http://schemas.openxmlformats.org/officeDocument/2006/relationships/image" Target="../media/image78.png"/><Relationship Id="rId4" Type="http://schemas.openxmlformats.org/officeDocument/2006/relationships/image" Target="../media/image77.png"/></Relationships>
</file>

<file path=ppt/slides/_rels/slide29.xml.rels><?xml version="1.0" encoding="UTF-8" standalone="yes"?>
<Relationships xmlns="http://schemas.openxmlformats.org/package/2006/relationships"><Relationship Id="rId3" Type="http://schemas.openxmlformats.org/officeDocument/2006/relationships/image" Target="../media/image81.jpeg"/><Relationship Id="rId7" Type="http://schemas.openxmlformats.org/officeDocument/2006/relationships/image" Target="../media/image85.png"/><Relationship Id="rId2" Type="http://schemas.openxmlformats.org/officeDocument/2006/relationships/image" Target="../media/image80.wmf"/><Relationship Id="rId1" Type="http://schemas.openxmlformats.org/officeDocument/2006/relationships/slideLayout" Target="../slideLayouts/slideLayout7.xml"/><Relationship Id="rId6" Type="http://schemas.openxmlformats.org/officeDocument/2006/relationships/image" Target="../media/image84.png"/><Relationship Id="rId5" Type="http://schemas.openxmlformats.org/officeDocument/2006/relationships/image" Target="../media/image83.png"/><Relationship Id="rId4" Type="http://schemas.openxmlformats.org/officeDocument/2006/relationships/image" Target="../media/image82.jpe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1.wmf"/></Relationships>
</file>

<file path=ppt/slides/_rels/slide30.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7.xml"/><Relationship Id="rId4" Type="http://schemas.openxmlformats.org/officeDocument/2006/relationships/image" Target="../media/image88.png"/></Relationships>
</file>

<file path=ppt/slides/_rels/slide31.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7.xml"/><Relationship Id="rId6" Type="http://schemas.openxmlformats.org/officeDocument/2006/relationships/image" Target="../media/image93.png"/><Relationship Id="rId5" Type="http://schemas.openxmlformats.org/officeDocument/2006/relationships/image" Target="../media/image92.png"/><Relationship Id="rId4" Type="http://schemas.openxmlformats.org/officeDocument/2006/relationships/image" Target="../media/image91.png"/></Relationships>
</file>

<file path=ppt/slides/_rels/slide32.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wmf"/><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wmf"/><Relationship Id="rId1" Type="http://schemas.openxmlformats.org/officeDocument/2006/relationships/slideLayout" Target="../slideLayouts/slideLayout7.xml"/><Relationship Id="rId4" Type="http://schemas.openxmlformats.org/officeDocument/2006/relationships/image" Target="../media/image98.png"/></Relationships>
</file>

<file path=ppt/slides/_rels/slide34.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eg"/><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14.jpeg"/></Relationships>
</file>

<file path=ppt/slides/_rels/slide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eg"/><Relationship Id="rId1" Type="http://schemas.openxmlformats.org/officeDocument/2006/relationships/slideLayout" Target="../slideLayouts/slideLayout7.xml"/><Relationship Id="rId5" Type="http://schemas.openxmlformats.org/officeDocument/2006/relationships/image" Target="../media/image21.jpg"/><Relationship Id="rId4" Type="http://schemas.openxmlformats.org/officeDocument/2006/relationships/image" Target="../media/image20.jpg"/></Relationships>
</file>

<file path=ppt/slides/_rels/slide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image" Target="../media/image23.png"/><Relationship Id="rId7" Type="http://schemas.openxmlformats.org/officeDocument/2006/relationships/image" Target="../media/image27.emf"/><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26.emf"/><Relationship Id="rId5" Type="http://schemas.openxmlformats.org/officeDocument/2006/relationships/image" Target="../media/image25.emf"/><Relationship Id="rId4" Type="http://schemas.openxmlformats.org/officeDocument/2006/relationships/image" Target="../media/image24.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Slide Number Placeholder 6"/>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eaLnBrk="1" hangingPunct="1"/>
            <a:fld id="{F7BE516D-F739-49D8-8EFD-4CC1918ED1AF}" type="slidenum">
              <a:rPr lang="en-US"/>
              <a:pPr eaLnBrk="1" hangingPunct="1"/>
              <a:t>1</a:t>
            </a:fld>
            <a:endParaRPr lang="en-US" dirty="0"/>
          </a:p>
        </p:txBody>
      </p:sp>
      <p:sp>
        <p:nvSpPr>
          <p:cNvPr id="2052" name="Rectangle 2"/>
          <p:cNvSpPr>
            <a:spLocks noGrp="1" noChangeArrowheads="1"/>
          </p:cNvSpPr>
          <p:nvPr>
            <p:ph type="title" idx="4294967295"/>
          </p:nvPr>
        </p:nvSpPr>
        <p:spPr>
          <a:xfrm>
            <a:off x="457200" y="228600"/>
            <a:ext cx="8229600" cy="1524000"/>
          </a:xfrm>
        </p:spPr>
        <p:txBody>
          <a:bodyPr/>
          <a:lstStyle/>
          <a:p>
            <a:pPr algn="ctr" eaLnBrk="1" hangingPunct="1"/>
            <a:r>
              <a:rPr lang="en-US" b="1" dirty="0" smtClean="0"/>
              <a:t>Particle Detector </a:t>
            </a:r>
            <a:br>
              <a:rPr lang="en-US" b="1" dirty="0" smtClean="0"/>
            </a:br>
            <a:r>
              <a:rPr lang="en-US" b="1" dirty="0" smtClean="0"/>
              <a:t>Applications in Medicine</a:t>
            </a:r>
          </a:p>
        </p:txBody>
      </p:sp>
      <p:sp>
        <p:nvSpPr>
          <p:cNvPr id="2053" name="Rectangle 3"/>
          <p:cNvSpPr>
            <a:spLocks noGrp="1" noChangeArrowheads="1"/>
          </p:cNvSpPr>
          <p:nvPr>
            <p:ph type="body" sz="half" idx="1"/>
          </p:nvPr>
        </p:nvSpPr>
        <p:spPr>
          <a:xfrm>
            <a:off x="38100" y="1676400"/>
            <a:ext cx="9144000" cy="4191000"/>
          </a:xfrm>
        </p:spPr>
        <p:txBody>
          <a:bodyPr/>
          <a:lstStyle/>
          <a:p>
            <a:pPr algn="ctr" eaLnBrk="1" hangingPunct="1">
              <a:buFont typeface="Wingdings" pitchFamily="2" charset="2"/>
              <a:buNone/>
            </a:pPr>
            <a:r>
              <a:rPr lang="en-US" sz="2800" dirty="0" smtClean="0"/>
              <a:t>Hartmut F.-W. Sadrozinski</a:t>
            </a:r>
          </a:p>
          <a:p>
            <a:pPr algn="ctr" eaLnBrk="1" hangingPunct="1">
              <a:spcBef>
                <a:spcPct val="0"/>
              </a:spcBef>
              <a:buFont typeface="Wingdings" pitchFamily="2" charset="2"/>
              <a:buNone/>
            </a:pPr>
            <a:r>
              <a:rPr lang="en-US" sz="2000" i="1" dirty="0" smtClean="0"/>
              <a:t>SCIPP, UC Santa Cruz, CA 95064 USA</a:t>
            </a:r>
          </a:p>
        </p:txBody>
      </p:sp>
      <p:pic>
        <p:nvPicPr>
          <p:cNvPr id="6349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57737" y="3124200"/>
            <a:ext cx="5562600" cy="3150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oter Placeholder 1"/>
          <p:cNvSpPr>
            <a:spLocks noGrp="1"/>
          </p:cNvSpPr>
          <p:nvPr>
            <p:ph type="ftr" sz="quarter" idx="10"/>
          </p:nvPr>
        </p:nvSpPr>
        <p:spPr/>
        <p:txBody>
          <a:bodyPr/>
          <a:lstStyle/>
          <a:p>
            <a:pPr eaLnBrk="1" hangingPunct="1"/>
            <a:r>
              <a:rPr lang="en-US" smtClean="0"/>
              <a:t>Hartmut F.-W. Sadrozinski: Medical applications, VCI 2013</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D81A8F4D-9F11-4C3F-B199-E4FED77FDE2E}" type="slidenum">
              <a:rPr lang="en-US" smtClean="0"/>
              <a:pPr>
                <a:defRPr/>
              </a:pPr>
              <a:t>10</a:t>
            </a:fld>
            <a:endParaRPr lang="en-US"/>
          </a:p>
        </p:txBody>
      </p:sp>
      <p:sp>
        <p:nvSpPr>
          <p:cNvPr id="8" name="Rectangle 7"/>
          <p:cNvSpPr/>
          <p:nvPr/>
        </p:nvSpPr>
        <p:spPr>
          <a:xfrm>
            <a:off x="157040" y="3488338"/>
            <a:ext cx="4203604" cy="2308324"/>
          </a:xfrm>
          <a:prstGeom prst="rect">
            <a:avLst/>
          </a:prstGeom>
        </p:spPr>
        <p:txBody>
          <a:bodyPr wrap="square">
            <a:spAutoFit/>
          </a:bodyPr>
          <a:lstStyle/>
          <a:p>
            <a:pPr marL="342900" indent="-342900" algn="l">
              <a:buFont typeface="+mj-lt"/>
              <a:buAutoNum type="arabicPeriod"/>
            </a:pPr>
            <a:r>
              <a:rPr lang="en-US" sz="1600" dirty="0" smtClean="0"/>
              <a:t>For </a:t>
            </a:r>
            <a:r>
              <a:rPr lang="en-US" sz="1600" dirty="0"/>
              <a:t>a given acquisition time and dose to the patient, </a:t>
            </a:r>
            <a:r>
              <a:rPr lang="en-US" sz="1600" dirty="0" smtClean="0"/>
              <a:t>TOF can provide </a:t>
            </a:r>
            <a:r>
              <a:rPr lang="en-US" sz="1600" dirty="0"/>
              <a:t>better image </a:t>
            </a:r>
            <a:r>
              <a:rPr lang="en-US" sz="1600" dirty="0" smtClean="0"/>
              <a:t>quality and </a:t>
            </a:r>
            <a:r>
              <a:rPr lang="en-US" sz="1600" dirty="0"/>
              <a:t>improved lesion </a:t>
            </a:r>
            <a:r>
              <a:rPr lang="en-US" sz="1600" dirty="0" smtClean="0"/>
              <a:t>detection.</a:t>
            </a:r>
          </a:p>
          <a:p>
            <a:pPr algn="l"/>
            <a:r>
              <a:rPr lang="en-US" sz="1600" dirty="0" smtClean="0"/>
              <a:t>		OR</a:t>
            </a:r>
            <a:endParaRPr lang="en-US" sz="1600" dirty="0"/>
          </a:p>
          <a:p>
            <a:pPr marL="342900" indent="-342900" algn="l">
              <a:buFont typeface="+mj-lt"/>
              <a:buAutoNum type="arabicPeriod" startAt="2"/>
            </a:pPr>
            <a:r>
              <a:rPr lang="en-US" sz="1600" dirty="0" smtClean="0"/>
              <a:t>with TOF the </a:t>
            </a:r>
            <a:r>
              <a:rPr lang="en-US" sz="1600" dirty="0"/>
              <a:t>scan time </a:t>
            </a:r>
            <a:r>
              <a:rPr lang="en-US" sz="1600" dirty="0" smtClean="0"/>
              <a:t>and dose can </a:t>
            </a:r>
            <a:r>
              <a:rPr lang="en-US" sz="1600" dirty="0"/>
              <a:t>be </a:t>
            </a:r>
            <a:r>
              <a:rPr lang="en-US" sz="1600" dirty="0" smtClean="0"/>
              <a:t>reduced while keeping </a:t>
            </a:r>
            <a:r>
              <a:rPr lang="en-US" sz="1600" dirty="0"/>
              <a:t>the </a:t>
            </a:r>
            <a:r>
              <a:rPr lang="en-US" sz="1600" dirty="0" smtClean="0"/>
              <a:t>same image </a:t>
            </a:r>
            <a:r>
              <a:rPr lang="en-US" sz="1600" dirty="0"/>
              <a:t>quality </a:t>
            </a:r>
            <a:r>
              <a:rPr lang="en-US" sz="1600" dirty="0" smtClean="0"/>
              <a:t>( </a:t>
            </a:r>
            <a:r>
              <a:rPr lang="en-US" sz="1600" dirty="0"/>
              <a:t>better clinical workflow and </a:t>
            </a:r>
            <a:r>
              <a:rPr lang="en-US" sz="1600" dirty="0" smtClean="0"/>
              <a:t>added comfort </a:t>
            </a:r>
            <a:r>
              <a:rPr lang="en-US" sz="1600" dirty="0"/>
              <a:t>for the </a:t>
            </a:r>
            <a:r>
              <a:rPr lang="en-US" sz="1600" dirty="0" smtClean="0"/>
              <a:t>patient).</a:t>
            </a:r>
          </a:p>
        </p:txBody>
      </p:sp>
      <p:graphicFrame>
        <p:nvGraphicFramePr>
          <p:cNvPr id="14" name="Object 13"/>
          <p:cNvGraphicFramePr>
            <a:graphicFrameLocks noChangeAspect="1"/>
          </p:cNvGraphicFramePr>
          <p:nvPr>
            <p:extLst>
              <p:ext uri="{D42A27DB-BD31-4B8C-83A1-F6EECF244321}">
                <p14:modId xmlns:p14="http://schemas.microsoft.com/office/powerpoint/2010/main" val="1856203674"/>
              </p:ext>
            </p:extLst>
          </p:nvPr>
        </p:nvGraphicFramePr>
        <p:xfrm>
          <a:off x="5822950" y="838200"/>
          <a:ext cx="1905000" cy="534418"/>
        </p:xfrm>
        <a:graphic>
          <a:graphicData uri="http://schemas.openxmlformats.org/presentationml/2006/ole">
            <mc:AlternateContent xmlns:mc="http://schemas.openxmlformats.org/markup-compatibility/2006">
              <mc:Choice xmlns:v="urn:schemas-microsoft-com:vml" Requires="v">
                <p:oleObj spid="_x0000_s62814" name="Equation" r:id="rId3" imgW="812520" imgH="228600" progId="Equation.3">
                  <p:embed/>
                </p:oleObj>
              </mc:Choice>
              <mc:Fallback>
                <p:oleObj name="Equation" r:id="rId3" imgW="812520" imgH="228600" progId="Equation.3">
                  <p:embed/>
                  <p:pic>
                    <p:nvPicPr>
                      <p:cNvPr id="0" name=""/>
                      <p:cNvPicPr/>
                      <p:nvPr/>
                    </p:nvPicPr>
                    <p:blipFill>
                      <a:blip r:embed="rId4"/>
                      <a:stretch>
                        <a:fillRect/>
                      </a:stretch>
                    </p:blipFill>
                    <p:spPr>
                      <a:xfrm>
                        <a:off x="5822950" y="838200"/>
                        <a:ext cx="1905000" cy="534418"/>
                      </a:xfrm>
                      <a:prstGeom prst="rect">
                        <a:avLst/>
                      </a:prstGeom>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1090985036"/>
              </p:ext>
            </p:extLst>
          </p:nvPr>
        </p:nvGraphicFramePr>
        <p:xfrm>
          <a:off x="5359210" y="1472862"/>
          <a:ext cx="3200400" cy="914400"/>
        </p:xfrm>
        <a:graphic>
          <a:graphicData uri="http://schemas.openxmlformats.org/presentationml/2006/ole">
            <mc:AlternateContent xmlns:mc="http://schemas.openxmlformats.org/markup-compatibility/2006">
              <mc:Choice xmlns:v="urn:schemas-microsoft-com:vml" Requires="v">
                <p:oleObj spid="_x0000_s62815" name="Equation" r:id="rId5" imgW="1688760" imgH="482400" progId="Equation.3">
                  <p:embed/>
                </p:oleObj>
              </mc:Choice>
              <mc:Fallback>
                <p:oleObj name="Equation" r:id="rId5" imgW="1688760" imgH="482400" progId="Equation.3">
                  <p:embed/>
                  <p:pic>
                    <p:nvPicPr>
                      <p:cNvPr id="0" name=""/>
                      <p:cNvPicPr/>
                      <p:nvPr/>
                    </p:nvPicPr>
                    <p:blipFill>
                      <a:blip r:embed="rId6"/>
                      <a:stretch>
                        <a:fillRect/>
                      </a:stretch>
                    </p:blipFill>
                    <p:spPr>
                      <a:xfrm>
                        <a:off x="5359210" y="1472862"/>
                        <a:ext cx="3200400" cy="914400"/>
                      </a:xfrm>
                      <a:prstGeom prst="rect">
                        <a:avLst/>
                      </a:prstGeom>
                    </p:spPr>
                  </p:pic>
                </p:oleObj>
              </mc:Fallback>
            </mc:AlternateContent>
          </a:graphicData>
        </a:graphic>
      </p:graphicFrame>
      <p:sp>
        <p:nvSpPr>
          <p:cNvPr id="4" name="Rectangle 3"/>
          <p:cNvSpPr/>
          <p:nvPr/>
        </p:nvSpPr>
        <p:spPr>
          <a:xfrm>
            <a:off x="1752600" y="76200"/>
            <a:ext cx="5206810" cy="523220"/>
          </a:xfrm>
          <a:prstGeom prst="rect">
            <a:avLst/>
          </a:prstGeom>
          <a:solidFill>
            <a:schemeClr val="accent2">
              <a:lumMod val="60000"/>
              <a:lumOff val="40000"/>
            </a:schemeClr>
          </a:solidFill>
        </p:spPr>
        <p:txBody>
          <a:bodyPr wrap="none">
            <a:spAutoFit/>
          </a:bodyPr>
          <a:lstStyle/>
          <a:p>
            <a:pPr lvl="0"/>
            <a:r>
              <a:rPr lang="en-US" sz="2800" b="1" dirty="0" smtClean="0">
                <a:solidFill>
                  <a:srgbClr val="00007D"/>
                </a:solidFill>
                <a:latin typeface="Arial"/>
              </a:rPr>
              <a:t>TOF – PET SNR Improvement</a:t>
            </a:r>
            <a:endParaRPr lang="en-US" sz="2800" b="1" dirty="0">
              <a:solidFill>
                <a:srgbClr val="002060"/>
              </a:solidFill>
              <a:effectLst>
                <a:outerShdw blurRad="38100" dist="38100" dir="2700000" algn="tl">
                  <a:srgbClr val="000000">
                    <a:alpha val="43137"/>
                  </a:srgbClr>
                </a:outerShdw>
              </a:effectLst>
            </a:endParaRPr>
          </a:p>
        </p:txBody>
      </p:sp>
      <p:pic>
        <p:nvPicPr>
          <p:cNvPr id="62535" name="Picture 7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83100" y="3264550"/>
            <a:ext cx="4584700" cy="275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Rectangle 12"/>
          <p:cNvSpPr/>
          <p:nvPr/>
        </p:nvSpPr>
        <p:spPr>
          <a:xfrm>
            <a:off x="4360644" y="6043886"/>
            <a:ext cx="4385111" cy="276999"/>
          </a:xfrm>
          <a:prstGeom prst="rect">
            <a:avLst/>
          </a:prstGeom>
        </p:spPr>
        <p:txBody>
          <a:bodyPr wrap="none">
            <a:spAutoFit/>
          </a:bodyPr>
          <a:lstStyle/>
          <a:p>
            <a:r>
              <a:rPr lang="en-US" sz="1200" dirty="0" smtClean="0"/>
              <a:t>M. Conti, Eur. J. </a:t>
            </a:r>
            <a:r>
              <a:rPr lang="en-US" sz="1200" dirty="0" err="1" smtClean="0"/>
              <a:t>Nucl</a:t>
            </a:r>
            <a:r>
              <a:rPr lang="en-US" sz="1200" dirty="0" smtClean="0"/>
              <a:t>. Med. </a:t>
            </a:r>
            <a:r>
              <a:rPr lang="en-US" sz="1200" dirty="0" err="1" smtClean="0"/>
              <a:t>MoI</a:t>
            </a:r>
            <a:r>
              <a:rPr lang="en-US" sz="1200" dirty="0" smtClean="0"/>
              <a:t> Imaging (2011) 38:1147-1157</a:t>
            </a:r>
            <a:endParaRPr lang="en-US" sz="1200" dirty="0"/>
          </a:p>
        </p:txBody>
      </p:sp>
      <p:sp>
        <p:nvSpPr>
          <p:cNvPr id="6" name="Rectangle 5"/>
          <p:cNvSpPr/>
          <p:nvPr/>
        </p:nvSpPr>
        <p:spPr>
          <a:xfrm>
            <a:off x="152400" y="914400"/>
            <a:ext cx="6400799" cy="2031325"/>
          </a:xfrm>
          <a:prstGeom prst="rect">
            <a:avLst/>
          </a:prstGeom>
        </p:spPr>
        <p:txBody>
          <a:bodyPr wrap="square">
            <a:spAutoFit/>
          </a:bodyPr>
          <a:lstStyle/>
          <a:p>
            <a:pPr lvl="0" algn="l"/>
            <a:r>
              <a:rPr lang="en-US" dirty="0">
                <a:solidFill>
                  <a:schemeClr val="accent4"/>
                </a:solidFill>
                <a:latin typeface="Arial"/>
              </a:rPr>
              <a:t>The </a:t>
            </a:r>
            <a:r>
              <a:rPr lang="en-US" dirty="0" smtClean="0">
                <a:solidFill>
                  <a:schemeClr val="accent4"/>
                </a:solidFill>
                <a:latin typeface="Arial"/>
              </a:rPr>
              <a:t>improved </a:t>
            </a:r>
            <a:r>
              <a:rPr lang="en-US" dirty="0">
                <a:solidFill>
                  <a:schemeClr val="accent4"/>
                </a:solidFill>
                <a:latin typeface="Arial"/>
              </a:rPr>
              <a:t>source localization </a:t>
            </a:r>
            <a:r>
              <a:rPr lang="en-US" dirty="0" smtClean="0">
                <a:solidFill>
                  <a:schemeClr val="accent4"/>
                </a:solidFill>
                <a:latin typeface="Arial"/>
              </a:rPr>
              <a:t>due to timing</a:t>
            </a:r>
          </a:p>
          <a:p>
            <a:pPr lvl="0" algn="l"/>
            <a:endParaRPr lang="en-US" dirty="0" smtClean="0">
              <a:solidFill>
                <a:schemeClr val="accent4"/>
              </a:solidFill>
              <a:latin typeface="Arial"/>
            </a:endParaRPr>
          </a:p>
          <a:p>
            <a:pPr lvl="0" algn="l"/>
            <a:endParaRPr lang="en-US" dirty="0" smtClean="0">
              <a:solidFill>
                <a:schemeClr val="accent4"/>
              </a:solidFill>
              <a:latin typeface="Arial"/>
            </a:endParaRPr>
          </a:p>
          <a:p>
            <a:pPr lvl="0" algn="l"/>
            <a:r>
              <a:rPr lang="en-US" dirty="0" smtClean="0">
                <a:solidFill>
                  <a:schemeClr val="accent4"/>
                </a:solidFill>
                <a:latin typeface="Arial"/>
              </a:rPr>
              <a:t>leads to an improvement in signal-to-noise</a:t>
            </a:r>
          </a:p>
          <a:p>
            <a:pPr lvl="0" algn="l"/>
            <a:endParaRPr lang="en-US" dirty="0" smtClean="0">
              <a:solidFill>
                <a:schemeClr val="accent4"/>
              </a:solidFill>
              <a:latin typeface="Arial"/>
            </a:endParaRPr>
          </a:p>
          <a:p>
            <a:pPr lvl="0" algn="l"/>
            <a:endParaRPr lang="en-US" dirty="0" smtClean="0">
              <a:solidFill>
                <a:schemeClr val="accent4"/>
              </a:solidFill>
              <a:latin typeface="Arial"/>
            </a:endParaRPr>
          </a:p>
          <a:p>
            <a:pPr lvl="0" algn="l"/>
            <a:r>
              <a:rPr lang="en-US" dirty="0" smtClean="0">
                <a:solidFill>
                  <a:schemeClr val="accent4"/>
                </a:solidFill>
                <a:latin typeface="Arial"/>
              </a:rPr>
              <a:t>and an increase in Noise Equivalent Count NEC </a:t>
            </a:r>
            <a:endParaRPr lang="en-US" dirty="0">
              <a:solidFill>
                <a:schemeClr val="accent4"/>
              </a:solidFill>
              <a:effectLst>
                <a:outerShdw blurRad="38100" dist="38100" dir="2700000" algn="tl">
                  <a:srgbClr val="000000">
                    <a:alpha val="43137"/>
                  </a:srgbClr>
                </a:outerShdw>
              </a:effectLst>
            </a:endParaRPr>
          </a:p>
        </p:txBody>
      </p:sp>
      <p:graphicFrame>
        <p:nvGraphicFramePr>
          <p:cNvPr id="7" name="Object 6"/>
          <p:cNvGraphicFramePr>
            <a:graphicFrameLocks noChangeAspect="1"/>
          </p:cNvGraphicFramePr>
          <p:nvPr>
            <p:extLst>
              <p:ext uri="{D42A27DB-BD31-4B8C-83A1-F6EECF244321}">
                <p14:modId xmlns:p14="http://schemas.microsoft.com/office/powerpoint/2010/main" val="3163981154"/>
              </p:ext>
            </p:extLst>
          </p:nvPr>
        </p:nvGraphicFramePr>
        <p:xfrm>
          <a:off x="5789612" y="2362200"/>
          <a:ext cx="1971675" cy="788988"/>
        </p:xfrm>
        <a:graphic>
          <a:graphicData uri="http://schemas.openxmlformats.org/presentationml/2006/ole">
            <mc:AlternateContent xmlns:mc="http://schemas.openxmlformats.org/markup-compatibility/2006">
              <mc:Choice xmlns:v="urn:schemas-microsoft-com:vml" Requires="v">
                <p:oleObj spid="_x0000_s62816" name="Equation" r:id="rId8" imgW="1079280" imgH="431640" progId="Equation.3">
                  <p:embed/>
                </p:oleObj>
              </mc:Choice>
              <mc:Fallback>
                <p:oleObj name="Equation" r:id="rId8" imgW="1079280" imgH="431640" progId="Equation.3">
                  <p:embed/>
                  <p:pic>
                    <p:nvPicPr>
                      <p:cNvPr id="0" name="Object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789612" y="2362200"/>
                        <a:ext cx="1971675" cy="78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Footer Placeholder 4"/>
          <p:cNvSpPr>
            <a:spLocks noGrp="1"/>
          </p:cNvSpPr>
          <p:nvPr>
            <p:ph type="ftr" sz="quarter" idx="10"/>
          </p:nvPr>
        </p:nvSpPr>
        <p:spPr/>
        <p:txBody>
          <a:bodyPr/>
          <a:lstStyle/>
          <a:p>
            <a:pPr>
              <a:defRPr/>
            </a:pPr>
            <a:r>
              <a:rPr lang="en-US" smtClean="0"/>
              <a:t>Hartmut F.-W. Sadrozinski: Medical applications, VCI 2013</a:t>
            </a:r>
            <a:endParaRPr lang="en-US" dirty="0"/>
          </a:p>
        </p:txBody>
      </p:sp>
    </p:spTree>
    <p:extLst>
      <p:ext uri="{BB962C8B-B14F-4D97-AF65-F5344CB8AC3E}">
        <p14:creationId xmlns:p14="http://schemas.microsoft.com/office/powerpoint/2010/main" val="37848560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423733" y="76633"/>
            <a:ext cx="1500732" cy="523220"/>
          </a:xfrm>
          <a:prstGeom prst="rect">
            <a:avLst/>
          </a:prstGeom>
          <a:solidFill>
            <a:schemeClr val="accent2">
              <a:lumMod val="60000"/>
              <a:lumOff val="40000"/>
            </a:schemeClr>
          </a:solidFill>
        </p:spPr>
        <p:txBody>
          <a:bodyPr wrap="none" rtlCol="0">
            <a:spAutoFit/>
          </a:bodyPr>
          <a:lstStyle/>
          <a:p>
            <a:r>
              <a:rPr lang="en-US" sz="2800" b="1" dirty="0" smtClean="0">
                <a:solidFill>
                  <a:schemeClr val="bg2"/>
                </a:solidFill>
                <a:latin typeface="+mn-lt"/>
              </a:rPr>
              <a:t>AX-PET</a:t>
            </a:r>
            <a:endParaRPr lang="en-US" sz="2800" b="1" dirty="0" smtClean="0">
              <a:solidFill>
                <a:srgbClr val="002060"/>
              </a:solidFill>
              <a:effectLst>
                <a:outerShdw blurRad="38100" dist="38100" dir="2700000" algn="tl">
                  <a:srgbClr val="000000">
                    <a:alpha val="43137"/>
                  </a:srgbClr>
                </a:outerShdw>
              </a:effectLst>
            </a:endParaRPr>
          </a:p>
        </p:txBody>
      </p:sp>
      <p:grpSp>
        <p:nvGrpSpPr>
          <p:cNvPr id="73" name="Group 72"/>
          <p:cNvGrpSpPr/>
          <p:nvPr/>
        </p:nvGrpSpPr>
        <p:grpSpPr>
          <a:xfrm>
            <a:off x="304800" y="1669530"/>
            <a:ext cx="2625926" cy="2064270"/>
            <a:chOff x="304800" y="1669529"/>
            <a:chExt cx="3429000" cy="2695575"/>
          </a:xfrm>
        </p:grpSpPr>
        <p:pic>
          <p:nvPicPr>
            <p:cNvPr id="5" name="Picture 13" descr="4layeraxialpet"/>
            <p:cNvPicPr>
              <a:picLocks noChangeAspect="1" noChangeArrowheads="1"/>
            </p:cNvPicPr>
            <p:nvPr/>
          </p:nvPicPr>
          <p:blipFill>
            <a:blip r:embed="rId3" cstate="print"/>
            <a:srcRect r="26928" b="46527"/>
            <a:stretch>
              <a:fillRect/>
            </a:stretch>
          </p:blipFill>
          <p:spPr bwMode="auto">
            <a:xfrm>
              <a:off x="304800" y="1774304"/>
              <a:ext cx="3429000" cy="2590800"/>
            </a:xfrm>
            <a:prstGeom prst="rect">
              <a:avLst/>
            </a:prstGeom>
            <a:ln>
              <a:noFill/>
            </a:ln>
            <a:effectLst>
              <a:outerShdw blurRad="292100" dist="139700" dir="2700000" algn="tl" rotWithShape="0">
                <a:srgbClr val="333333">
                  <a:alpha val="65000"/>
                </a:srgbClr>
              </a:outerShdw>
            </a:effectLst>
          </p:spPr>
        </p:pic>
        <p:sp>
          <p:nvSpPr>
            <p:cNvPr id="62" name="Line 11"/>
            <p:cNvSpPr>
              <a:spLocks noChangeShapeType="1"/>
            </p:cNvSpPr>
            <p:nvPr/>
          </p:nvSpPr>
          <p:spPr bwMode="auto">
            <a:xfrm flipH="1">
              <a:off x="363970" y="1850504"/>
              <a:ext cx="16858" cy="571225"/>
            </a:xfrm>
            <a:prstGeom prst="line">
              <a:avLst/>
            </a:prstGeom>
            <a:noFill/>
            <a:ln w="12700">
              <a:solidFill>
                <a:srgbClr val="000000"/>
              </a:solidFill>
              <a:round/>
              <a:headEnd type="triangle" w="med" len="med"/>
              <a:tailEnd/>
            </a:ln>
          </p:spPr>
          <p:txBody>
            <a:bodyPr/>
            <a:lstStyle/>
            <a:p>
              <a:endParaRPr lang="en-US"/>
            </a:p>
          </p:txBody>
        </p:sp>
        <p:sp>
          <p:nvSpPr>
            <p:cNvPr id="63" name="Line 10"/>
            <p:cNvSpPr>
              <a:spLocks noChangeShapeType="1"/>
            </p:cNvSpPr>
            <p:nvPr/>
          </p:nvSpPr>
          <p:spPr bwMode="auto">
            <a:xfrm flipH="1">
              <a:off x="363970" y="2155304"/>
              <a:ext cx="474058" cy="266424"/>
            </a:xfrm>
            <a:prstGeom prst="line">
              <a:avLst/>
            </a:prstGeom>
            <a:noFill/>
            <a:ln w="12700">
              <a:solidFill>
                <a:srgbClr val="000000"/>
              </a:solidFill>
              <a:round/>
              <a:headEnd type="triangle" w="med" len="med"/>
              <a:tailEnd/>
            </a:ln>
          </p:spPr>
          <p:txBody>
            <a:bodyPr/>
            <a:lstStyle/>
            <a:p>
              <a:endParaRPr lang="en-US"/>
            </a:p>
          </p:txBody>
        </p:sp>
        <p:sp>
          <p:nvSpPr>
            <p:cNvPr id="64" name="Line 9"/>
            <p:cNvSpPr>
              <a:spLocks noChangeShapeType="1"/>
            </p:cNvSpPr>
            <p:nvPr/>
          </p:nvSpPr>
          <p:spPr bwMode="auto">
            <a:xfrm flipH="1" flipV="1">
              <a:off x="363970" y="2421728"/>
              <a:ext cx="550258" cy="38376"/>
            </a:xfrm>
            <a:prstGeom prst="line">
              <a:avLst/>
            </a:prstGeom>
            <a:noFill/>
            <a:ln w="12700">
              <a:solidFill>
                <a:srgbClr val="000000"/>
              </a:solidFill>
              <a:round/>
              <a:headEnd type="triangle" w="med" len="med"/>
              <a:tailEnd/>
            </a:ln>
          </p:spPr>
          <p:txBody>
            <a:bodyPr/>
            <a:lstStyle/>
            <a:p>
              <a:endParaRPr lang="en-US"/>
            </a:p>
          </p:txBody>
        </p:sp>
        <p:sp>
          <p:nvSpPr>
            <p:cNvPr id="65" name="Text Box 8"/>
            <p:cNvSpPr txBox="1">
              <a:spLocks noChangeArrowheads="1"/>
            </p:cNvSpPr>
            <p:nvPr/>
          </p:nvSpPr>
          <p:spPr bwMode="auto">
            <a:xfrm>
              <a:off x="361606" y="1669529"/>
              <a:ext cx="457372" cy="562044"/>
            </a:xfrm>
            <a:prstGeom prst="rect">
              <a:avLst/>
            </a:prstGeom>
            <a:noFill/>
            <a:ln w="9525">
              <a:noFill/>
              <a:miter lim="800000"/>
              <a:headEnd/>
              <a:tailEnd/>
            </a:ln>
          </p:spPr>
          <p:txBody>
            <a:bodyPr/>
            <a:lstStyle/>
            <a:p>
              <a:r>
                <a:rPr lang="en-GB" dirty="0">
                  <a:solidFill>
                    <a:srgbClr val="000000"/>
                  </a:solidFill>
                  <a:latin typeface="Calibri" pitchFamily="34" charset="0"/>
                  <a:ea typeface="Times New Roman" pitchFamily="18" charset="0"/>
                  <a:cs typeface="Arial" charset="0"/>
                </a:rPr>
                <a:t>x</a:t>
              </a:r>
              <a:endParaRPr lang="en-GB" dirty="0">
                <a:latin typeface="Calibri" pitchFamily="34" charset="0"/>
                <a:ea typeface="Times New Roman" pitchFamily="18" charset="0"/>
                <a:cs typeface="Arial" charset="0"/>
              </a:endParaRPr>
            </a:p>
          </p:txBody>
        </p:sp>
        <p:sp>
          <p:nvSpPr>
            <p:cNvPr id="66" name="Text Box 7"/>
            <p:cNvSpPr txBox="1">
              <a:spLocks noChangeArrowheads="1"/>
            </p:cNvSpPr>
            <p:nvPr/>
          </p:nvSpPr>
          <p:spPr bwMode="auto">
            <a:xfrm>
              <a:off x="609600" y="2383904"/>
              <a:ext cx="457372" cy="562044"/>
            </a:xfrm>
            <a:prstGeom prst="rect">
              <a:avLst/>
            </a:prstGeom>
            <a:noFill/>
            <a:ln w="9525">
              <a:noFill/>
              <a:miter lim="800000"/>
              <a:headEnd/>
              <a:tailEnd/>
            </a:ln>
          </p:spPr>
          <p:txBody>
            <a:bodyPr/>
            <a:lstStyle/>
            <a:p>
              <a:r>
                <a:rPr lang="en-GB" dirty="0">
                  <a:solidFill>
                    <a:srgbClr val="000000"/>
                  </a:solidFill>
                  <a:latin typeface="Calibri" pitchFamily="34" charset="0"/>
                  <a:ea typeface="Times New Roman" pitchFamily="18" charset="0"/>
                  <a:cs typeface="Arial" charset="0"/>
                </a:rPr>
                <a:t>y</a:t>
              </a:r>
              <a:endParaRPr lang="en-GB" dirty="0">
                <a:latin typeface="Calibri" pitchFamily="34" charset="0"/>
                <a:ea typeface="Times New Roman" pitchFamily="18" charset="0"/>
                <a:cs typeface="Arial" charset="0"/>
              </a:endParaRPr>
            </a:p>
          </p:txBody>
        </p:sp>
        <p:sp>
          <p:nvSpPr>
            <p:cNvPr id="67" name="Text Box 6"/>
            <p:cNvSpPr txBox="1">
              <a:spLocks noChangeArrowheads="1"/>
            </p:cNvSpPr>
            <p:nvPr/>
          </p:nvSpPr>
          <p:spPr bwMode="auto">
            <a:xfrm>
              <a:off x="761828" y="1898060"/>
              <a:ext cx="457372" cy="562044"/>
            </a:xfrm>
            <a:prstGeom prst="rect">
              <a:avLst/>
            </a:prstGeom>
            <a:noFill/>
            <a:ln w="9525">
              <a:noFill/>
              <a:miter lim="800000"/>
              <a:headEnd/>
              <a:tailEnd/>
            </a:ln>
          </p:spPr>
          <p:txBody>
            <a:bodyPr/>
            <a:lstStyle/>
            <a:p>
              <a:r>
                <a:rPr lang="en-GB" dirty="0">
                  <a:solidFill>
                    <a:srgbClr val="000000"/>
                  </a:solidFill>
                  <a:latin typeface="Calibri" pitchFamily="34" charset="0"/>
                  <a:ea typeface="Times New Roman" pitchFamily="18" charset="0"/>
                  <a:cs typeface="Arial" charset="0"/>
                </a:rPr>
                <a:t>z</a:t>
              </a:r>
              <a:endParaRPr lang="en-GB" dirty="0">
                <a:latin typeface="Calibri" pitchFamily="34" charset="0"/>
                <a:ea typeface="Times New Roman" pitchFamily="18" charset="0"/>
                <a:cs typeface="Arial" charset="0"/>
              </a:endParaRPr>
            </a:p>
          </p:txBody>
        </p:sp>
      </p:grpSp>
      <p:sp>
        <p:nvSpPr>
          <p:cNvPr id="75" name="Rectangle 74"/>
          <p:cNvSpPr/>
          <p:nvPr/>
        </p:nvSpPr>
        <p:spPr>
          <a:xfrm>
            <a:off x="312705" y="908720"/>
            <a:ext cx="8240313" cy="584775"/>
          </a:xfrm>
          <a:prstGeom prst="rect">
            <a:avLst/>
          </a:prstGeom>
        </p:spPr>
        <p:txBody>
          <a:bodyPr wrap="square">
            <a:spAutoFit/>
          </a:bodyPr>
          <a:lstStyle/>
          <a:p>
            <a:pPr marL="285750" lvl="0" indent="-285750" algn="l">
              <a:buFont typeface="Arial" pitchFamily="34" charset="0"/>
              <a:buChar char="•"/>
            </a:pPr>
            <a:r>
              <a:rPr lang="en-US" sz="1600" dirty="0">
                <a:solidFill>
                  <a:srgbClr val="002060"/>
                </a:solidFill>
              </a:rPr>
              <a:t>Long axially oriented crystals + orthogonal WLS strips, individually read out by </a:t>
            </a:r>
            <a:r>
              <a:rPr lang="en-US" sz="1600" dirty="0" err="1">
                <a:solidFill>
                  <a:srgbClr val="002060"/>
                </a:solidFill>
              </a:rPr>
              <a:t>SiPMs</a:t>
            </a:r>
            <a:endParaRPr lang="en-US" sz="1600" dirty="0">
              <a:solidFill>
                <a:srgbClr val="002060"/>
              </a:solidFill>
            </a:endParaRPr>
          </a:p>
          <a:p>
            <a:pPr marL="285750" lvl="0" indent="-285750" algn="l">
              <a:buFont typeface="Arial" pitchFamily="34" charset="0"/>
              <a:buChar char="•"/>
            </a:pPr>
            <a:r>
              <a:rPr lang="en-US" sz="1600" dirty="0">
                <a:solidFill>
                  <a:srgbClr val="002060"/>
                </a:solidFill>
              </a:rPr>
              <a:t>High resolution </a:t>
            </a:r>
            <a:r>
              <a:rPr lang="en-US" sz="1600" b="1" u="sng" dirty="0">
                <a:solidFill>
                  <a:srgbClr val="002060"/>
                </a:solidFill>
              </a:rPr>
              <a:t>and</a:t>
            </a:r>
            <a:r>
              <a:rPr lang="en-US" sz="1600" dirty="0">
                <a:solidFill>
                  <a:srgbClr val="002060"/>
                </a:solidFill>
              </a:rPr>
              <a:t> high sensitivity, </a:t>
            </a:r>
            <a:r>
              <a:rPr lang="en-US" sz="1600" b="1" u="sng" dirty="0">
                <a:solidFill>
                  <a:srgbClr val="002060"/>
                </a:solidFill>
              </a:rPr>
              <a:t>no</a:t>
            </a:r>
            <a:r>
              <a:rPr lang="en-US" sz="1600" dirty="0">
                <a:solidFill>
                  <a:srgbClr val="002060"/>
                </a:solidFill>
              </a:rPr>
              <a:t> parallax error </a:t>
            </a:r>
            <a:endParaRPr lang="en-GB" sz="1600" dirty="0">
              <a:solidFill>
                <a:srgbClr val="002060"/>
              </a:solidFill>
            </a:endParaRPr>
          </a:p>
        </p:txBody>
      </p:sp>
      <p:sp>
        <p:nvSpPr>
          <p:cNvPr id="79" name="TextBox 78"/>
          <p:cNvSpPr txBox="1"/>
          <p:nvPr/>
        </p:nvSpPr>
        <p:spPr>
          <a:xfrm>
            <a:off x="6191161" y="1684022"/>
            <a:ext cx="2952839" cy="2308324"/>
          </a:xfrm>
          <a:prstGeom prst="rect">
            <a:avLst/>
          </a:prstGeom>
          <a:noFill/>
        </p:spPr>
        <p:txBody>
          <a:bodyPr wrap="square" rtlCol="0">
            <a:spAutoFit/>
          </a:bodyPr>
          <a:lstStyle/>
          <a:p>
            <a:pPr marL="285750" indent="-285750" algn="l">
              <a:buFont typeface="Arial" pitchFamily="34" charset="0"/>
              <a:buChar char="•"/>
            </a:pPr>
            <a:r>
              <a:rPr lang="en-GB" sz="1600" dirty="0" smtClean="0">
                <a:solidFill>
                  <a:srgbClr val="002060"/>
                </a:solidFill>
              </a:rPr>
              <a:t>Fully operational </a:t>
            </a:r>
            <a:r>
              <a:rPr lang="en-GB" sz="1600" b="1" dirty="0" smtClean="0">
                <a:solidFill>
                  <a:srgbClr val="002060"/>
                </a:solidFill>
              </a:rPr>
              <a:t>Demonstrator</a:t>
            </a:r>
            <a:r>
              <a:rPr lang="en-GB" sz="1600" dirty="0" smtClean="0">
                <a:solidFill>
                  <a:srgbClr val="002060"/>
                </a:solidFill>
              </a:rPr>
              <a:t> with two detector modules (96 LYSO crystals, 312 WLS strips).</a:t>
            </a:r>
            <a:r>
              <a:rPr lang="en-GB" sz="1600" b="1" dirty="0"/>
              <a:t> </a:t>
            </a:r>
            <a:endParaRPr lang="en-GB" sz="1600" b="1" dirty="0" smtClean="0"/>
          </a:p>
          <a:p>
            <a:pPr marL="285750" indent="-285750" algn="l">
              <a:buFont typeface="Arial" pitchFamily="34" charset="0"/>
              <a:buChar char="•"/>
            </a:pPr>
            <a:r>
              <a:rPr lang="en-GB" sz="1600" dirty="0" smtClean="0">
                <a:solidFill>
                  <a:srgbClr val="002060"/>
                </a:solidFill>
              </a:rPr>
              <a:t>Evaluated with </a:t>
            </a:r>
            <a:r>
              <a:rPr lang="en-GB" sz="1600" b="1" dirty="0" smtClean="0">
                <a:solidFill>
                  <a:srgbClr val="002060"/>
                </a:solidFill>
              </a:rPr>
              <a:t>point sources, phantoms </a:t>
            </a:r>
            <a:r>
              <a:rPr lang="en-GB" sz="1600" dirty="0" smtClean="0">
                <a:solidFill>
                  <a:srgbClr val="002060"/>
                </a:solidFill>
              </a:rPr>
              <a:t>and finally also by imaging </a:t>
            </a:r>
            <a:r>
              <a:rPr lang="en-GB" sz="1600" b="1" dirty="0" smtClean="0">
                <a:solidFill>
                  <a:srgbClr val="002060"/>
                </a:solidFill>
              </a:rPr>
              <a:t>small animals</a:t>
            </a:r>
            <a:endParaRPr lang="en-GB" sz="1100" dirty="0" smtClean="0">
              <a:solidFill>
                <a:srgbClr val="FF0000"/>
              </a:solidFill>
            </a:endParaRPr>
          </a:p>
        </p:txBody>
      </p:sp>
      <p:grpSp>
        <p:nvGrpSpPr>
          <p:cNvPr id="6" name="Group 5"/>
          <p:cNvGrpSpPr/>
          <p:nvPr/>
        </p:nvGrpSpPr>
        <p:grpSpPr>
          <a:xfrm>
            <a:off x="3048000" y="1820266"/>
            <a:ext cx="3488608" cy="1875259"/>
            <a:chOff x="3048000" y="1820266"/>
            <a:chExt cx="3488608" cy="1875259"/>
          </a:xfrm>
        </p:grpSpPr>
        <p:grpSp>
          <p:nvGrpSpPr>
            <p:cNvPr id="71" name="Group 70"/>
            <p:cNvGrpSpPr/>
            <p:nvPr/>
          </p:nvGrpSpPr>
          <p:grpSpPr>
            <a:xfrm>
              <a:off x="3048000" y="1820266"/>
              <a:ext cx="3116594" cy="1875259"/>
              <a:chOff x="4186393" y="1666900"/>
              <a:chExt cx="4105275" cy="2470150"/>
            </a:xfrm>
          </p:grpSpPr>
          <p:grpSp>
            <p:nvGrpSpPr>
              <p:cNvPr id="70" name="Group 69"/>
              <p:cNvGrpSpPr/>
              <p:nvPr/>
            </p:nvGrpSpPr>
            <p:grpSpPr>
              <a:xfrm>
                <a:off x="4186393" y="1666900"/>
                <a:ext cx="4105275" cy="2470150"/>
                <a:chOff x="4186393" y="1263650"/>
                <a:chExt cx="4105275" cy="2470150"/>
              </a:xfrm>
            </p:grpSpPr>
            <p:pic>
              <p:nvPicPr>
                <p:cNvPr id="3" name="Picture 2" descr="EvalModule2"/>
                <p:cNvPicPr>
                  <a:picLocks noChangeAspect="1" noChangeArrowheads="1"/>
                </p:cNvPicPr>
                <p:nvPr/>
              </p:nvPicPr>
              <p:blipFill>
                <a:blip r:embed="rId4" cstate="print"/>
                <a:srcRect/>
                <a:stretch>
                  <a:fillRect/>
                </a:stretch>
              </p:blipFill>
              <p:spPr>
                <a:xfrm>
                  <a:off x="4186393" y="1263650"/>
                  <a:ext cx="4105275" cy="2470150"/>
                </a:xfrm>
                <a:prstGeom prst="rect">
                  <a:avLst/>
                </a:prstGeom>
                <a:ln>
                  <a:noFill/>
                </a:ln>
                <a:effectLst>
                  <a:outerShdw blurRad="292100" dist="139700" dir="2700000" algn="tl" rotWithShape="0">
                    <a:srgbClr val="333333">
                      <a:alpha val="65000"/>
                    </a:srgbClr>
                  </a:outerShdw>
                </a:effectLst>
              </p:spPr>
            </p:pic>
            <p:sp>
              <p:nvSpPr>
                <p:cNvPr id="68" name="TextBox 67"/>
                <p:cNvSpPr txBox="1"/>
                <p:nvPr/>
              </p:nvSpPr>
              <p:spPr>
                <a:xfrm>
                  <a:off x="5610962" y="1628800"/>
                  <a:ext cx="473206" cy="261610"/>
                </a:xfrm>
                <a:prstGeom prst="rect">
                  <a:avLst/>
                </a:prstGeom>
                <a:noFill/>
              </p:spPr>
              <p:txBody>
                <a:bodyPr wrap="none" rtlCol="0">
                  <a:spAutoFit/>
                </a:bodyPr>
                <a:lstStyle/>
                <a:p>
                  <a:r>
                    <a:rPr lang="en-GB" sz="1100" dirty="0" err="1" smtClean="0"/>
                    <a:t>SiPM</a:t>
                  </a:r>
                  <a:endParaRPr lang="en-GB" sz="1100" dirty="0" smtClean="0"/>
                </a:p>
              </p:txBody>
            </p:sp>
            <p:sp>
              <p:nvSpPr>
                <p:cNvPr id="69" name="TextBox 68"/>
                <p:cNvSpPr txBox="1"/>
                <p:nvPr/>
              </p:nvSpPr>
              <p:spPr>
                <a:xfrm>
                  <a:off x="7785788" y="1683377"/>
                  <a:ext cx="473206" cy="261610"/>
                </a:xfrm>
                <a:prstGeom prst="rect">
                  <a:avLst/>
                </a:prstGeom>
                <a:noFill/>
              </p:spPr>
              <p:txBody>
                <a:bodyPr wrap="none" rtlCol="0">
                  <a:spAutoFit/>
                </a:bodyPr>
                <a:lstStyle/>
                <a:p>
                  <a:r>
                    <a:rPr lang="en-GB" sz="1100" dirty="0" err="1" smtClean="0"/>
                    <a:t>SiPM</a:t>
                  </a:r>
                  <a:endParaRPr lang="en-GB" sz="1100" dirty="0" smtClean="0"/>
                </a:p>
              </p:txBody>
            </p:sp>
          </p:grpSp>
          <p:cxnSp>
            <p:nvCxnSpPr>
              <p:cNvPr id="72" name="Straight Connector 71"/>
              <p:cNvCxnSpPr/>
              <p:nvPr/>
            </p:nvCxnSpPr>
            <p:spPr>
              <a:xfrm flipH="1">
                <a:off x="6515100" y="3058145"/>
                <a:ext cx="1476376" cy="909637"/>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flipH="1">
                <a:off x="6453188" y="3062907"/>
                <a:ext cx="1590676" cy="96678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flipH="1" flipV="1">
                <a:off x="6524625" y="3170485"/>
                <a:ext cx="675187" cy="36004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flipH="1" flipV="1">
                <a:off x="6421062" y="3235350"/>
                <a:ext cx="675187" cy="36004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flipH="1" flipV="1">
                <a:off x="6324670" y="3296463"/>
                <a:ext cx="675187" cy="36004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flipH="1">
                <a:off x="6998494" y="3656503"/>
                <a:ext cx="1363" cy="44579"/>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flipH="1">
                <a:off x="7103274" y="3596978"/>
                <a:ext cx="1363" cy="44579"/>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H="1">
                <a:off x="7197622" y="3539916"/>
                <a:ext cx="1363" cy="44579"/>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flipH="1" flipV="1">
                <a:off x="7042940" y="2854895"/>
                <a:ext cx="675187" cy="36004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flipH="1" flipV="1">
                <a:off x="6939377" y="2919760"/>
                <a:ext cx="675187" cy="36004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flipH="1" flipV="1">
                <a:off x="6842985" y="2980873"/>
                <a:ext cx="675187" cy="36004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flipH="1">
                <a:off x="7516809" y="3340913"/>
                <a:ext cx="1363" cy="44579"/>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flipH="1">
                <a:off x="7621589" y="3281388"/>
                <a:ext cx="1363" cy="44579"/>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flipH="1">
                <a:off x="7715937" y="3224326"/>
                <a:ext cx="1363" cy="44579"/>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flipH="1" flipV="1">
                <a:off x="6228184" y="2384747"/>
                <a:ext cx="587111" cy="319782"/>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flipH="1" flipV="1">
                <a:off x="6125436" y="2456755"/>
                <a:ext cx="586296" cy="312639"/>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flipH="1" flipV="1">
                <a:off x="6045948" y="2524509"/>
                <a:ext cx="569392" cy="30599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flipH="1" flipV="1">
                <a:off x="5706588" y="2704529"/>
                <a:ext cx="587255" cy="300732"/>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flipH="1" flipV="1">
                <a:off x="5624513" y="2767632"/>
                <a:ext cx="565767" cy="302494"/>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flipH="1" flipV="1">
                <a:off x="5524500" y="2829545"/>
                <a:ext cx="569388" cy="301694"/>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flipH="1">
                <a:off x="5317355" y="2205657"/>
                <a:ext cx="1207270" cy="745562"/>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1" name="TextBox 80"/>
            <p:cNvSpPr txBox="1"/>
            <p:nvPr/>
          </p:nvSpPr>
          <p:spPr>
            <a:xfrm rot="19800000">
              <a:off x="5383728" y="3038322"/>
              <a:ext cx="1152880" cy="584775"/>
            </a:xfrm>
            <a:prstGeom prst="rect">
              <a:avLst/>
            </a:prstGeom>
            <a:noFill/>
          </p:spPr>
          <p:txBody>
            <a:bodyPr wrap="none" rtlCol="0">
              <a:spAutoFit/>
            </a:bodyPr>
            <a:lstStyle/>
            <a:p>
              <a:r>
                <a:rPr lang="en-GB" sz="1600" dirty="0" smtClean="0">
                  <a:solidFill>
                    <a:schemeClr val="tx2"/>
                  </a:solidFill>
                </a:rPr>
                <a:t>3 x 3 mm</a:t>
              </a:r>
              <a:r>
                <a:rPr lang="en-GB" sz="1600" baseline="30000" dirty="0" smtClean="0">
                  <a:solidFill>
                    <a:schemeClr val="tx2"/>
                  </a:solidFill>
                </a:rPr>
                <a:t>2</a:t>
              </a:r>
              <a:r>
                <a:rPr lang="en-GB" sz="1600" dirty="0" smtClean="0">
                  <a:solidFill>
                    <a:schemeClr val="tx2"/>
                  </a:solidFill>
                </a:rPr>
                <a:t>, </a:t>
              </a:r>
            </a:p>
            <a:p>
              <a:r>
                <a:rPr lang="en-GB" sz="1600" dirty="0" smtClean="0">
                  <a:solidFill>
                    <a:schemeClr val="tx2"/>
                  </a:solidFill>
                </a:rPr>
                <a:t>L = 100 mm</a:t>
              </a:r>
            </a:p>
          </p:txBody>
        </p:sp>
      </p:grpSp>
      <p:sp>
        <p:nvSpPr>
          <p:cNvPr id="2" name="Rectangle 1"/>
          <p:cNvSpPr/>
          <p:nvPr/>
        </p:nvSpPr>
        <p:spPr>
          <a:xfrm>
            <a:off x="7884368" y="1360859"/>
            <a:ext cx="1129903" cy="261610"/>
          </a:xfrm>
          <a:prstGeom prst="rect">
            <a:avLst/>
          </a:prstGeom>
          <a:solidFill>
            <a:srgbClr val="92D050"/>
          </a:solidFill>
        </p:spPr>
        <p:txBody>
          <a:bodyPr wrap="square">
            <a:spAutoFit/>
          </a:bodyPr>
          <a:lstStyle/>
          <a:p>
            <a:r>
              <a:rPr lang="en-GB" sz="1100" b="1" dirty="0"/>
              <a:t>c</a:t>
            </a:r>
            <a:r>
              <a:rPr lang="en-GB" sz="1100" b="1" dirty="0" smtClean="0"/>
              <a:t>ern.ch/</a:t>
            </a:r>
            <a:r>
              <a:rPr lang="en-GB" sz="1100" b="1" dirty="0" err="1" smtClean="0"/>
              <a:t>ax</a:t>
            </a:r>
            <a:r>
              <a:rPr lang="en-GB" sz="1100" b="1" dirty="0" smtClean="0"/>
              <a:t>-pet</a:t>
            </a:r>
            <a:endParaRPr lang="en-GB" sz="1100" b="1" dirty="0"/>
          </a:p>
        </p:txBody>
      </p:sp>
      <p:pic>
        <p:nvPicPr>
          <p:cNvPr id="44" name="Picture 3"/>
          <p:cNvPicPr>
            <a:picLocks noChangeAspect="1"/>
          </p:cNvPicPr>
          <p:nvPr/>
        </p:nvPicPr>
        <p:blipFill>
          <a:blip r:embed="rId5">
            <a:extLst>
              <a:ext uri="{28A0092B-C50C-407E-A947-70E740481C1C}">
                <a14:useLocalDpi xmlns:a14="http://schemas.microsoft.com/office/drawing/2010/main" val="0"/>
              </a:ext>
            </a:extLst>
          </a:blip>
          <a:srcRect l="37538" t="16913" r="38919" b="40417"/>
          <a:stretch>
            <a:fillRect/>
          </a:stretch>
        </p:blipFill>
        <p:spPr bwMode="auto">
          <a:xfrm>
            <a:off x="413213" y="3879483"/>
            <a:ext cx="1107389" cy="267659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TextBox 44"/>
          <p:cNvSpPr txBox="1"/>
          <p:nvPr/>
        </p:nvSpPr>
        <p:spPr>
          <a:xfrm>
            <a:off x="1644726" y="5344418"/>
            <a:ext cx="1584176" cy="553998"/>
          </a:xfrm>
          <a:prstGeom prst="rect">
            <a:avLst/>
          </a:prstGeom>
          <a:noFill/>
          <a:ln>
            <a:solidFill>
              <a:srgbClr val="FF0000"/>
            </a:solidFill>
          </a:ln>
        </p:spPr>
        <p:txBody>
          <a:bodyPr wrap="square" rtlCol="0">
            <a:spAutoFit/>
          </a:bodyPr>
          <a:lstStyle/>
          <a:p>
            <a:r>
              <a:rPr lang="en-GB" sz="1000" dirty="0" smtClean="0">
                <a:solidFill>
                  <a:schemeClr val="tx2"/>
                </a:solidFill>
              </a:rPr>
              <a:t>NEMA mouse phantom, imaged with F-18. (AAA Saint </a:t>
            </a:r>
            <a:r>
              <a:rPr lang="en-GB" sz="1000" dirty="0" err="1" smtClean="0">
                <a:solidFill>
                  <a:schemeClr val="tx2"/>
                </a:solidFill>
              </a:rPr>
              <a:t>Genis</a:t>
            </a:r>
            <a:r>
              <a:rPr lang="en-GB" sz="1000" dirty="0" smtClean="0">
                <a:solidFill>
                  <a:schemeClr val="tx2"/>
                </a:solidFill>
              </a:rPr>
              <a:t>, France).</a:t>
            </a:r>
          </a:p>
        </p:txBody>
      </p:sp>
      <p:grpSp>
        <p:nvGrpSpPr>
          <p:cNvPr id="7" name="Group 6"/>
          <p:cNvGrpSpPr/>
          <p:nvPr/>
        </p:nvGrpSpPr>
        <p:grpSpPr>
          <a:xfrm>
            <a:off x="3268108" y="4677975"/>
            <a:ext cx="5792972" cy="1564515"/>
            <a:chOff x="4153409" y="3994962"/>
            <a:chExt cx="5792972" cy="1564515"/>
          </a:xfrm>
        </p:grpSpPr>
        <p:pic>
          <p:nvPicPr>
            <p:cNvPr id="43" name="Picture 13"/>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153409" y="3994962"/>
              <a:ext cx="5792972" cy="156451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 name="Rectangle 27"/>
            <p:cNvSpPr>
              <a:spLocks noChangeArrowheads="1"/>
            </p:cNvSpPr>
            <p:nvPr/>
          </p:nvSpPr>
          <p:spPr bwMode="auto">
            <a:xfrm>
              <a:off x="8292537" y="3994962"/>
              <a:ext cx="160332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100" dirty="0">
                  <a:solidFill>
                    <a:srgbClr val="FF0000"/>
                  </a:solidFill>
                  <a:latin typeface="Calibri" pitchFamily="-109" charset="0"/>
                </a:rPr>
                <a:t>Reconstructed 1 mm rod</a:t>
              </a:r>
            </a:p>
            <a:p>
              <a:r>
                <a:rPr lang="en-US" sz="1100" dirty="0">
                  <a:solidFill>
                    <a:srgbClr val="FF0000"/>
                  </a:solidFill>
                  <a:latin typeface="Calibri" pitchFamily="-109" charset="0"/>
                </a:rPr>
                <a:t>=&gt;</a:t>
              </a:r>
              <a:r>
                <a:rPr lang="en-US" sz="1100" b="1" dirty="0">
                  <a:solidFill>
                    <a:srgbClr val="FF0000"/>
                  </a:solidFill>
                  <a:latin typeface="Calibri" pitchFamily="-109" charset="0"/>
                </a:rPr>
                <a:t> FWHM ~ 1.6 mm</a:t>
              </a:r>
              <a:endParaRPr lang="en-US" sz="1100" dirty="0">
                <a:solidFill>
                  <a:srgbClr val="FF0000"/>
                </a:solidFill>
                <a:latin typeface="Calibri" pitchFamily="-109" charset="0"/>
              </a:endParaRPr>
            </a:p>
          </p:txBody>
        </p:sp>
      </p:grpSp>
      <p:sp>
        <p:nvSpPr>
          <p:cNvPr id="8" name="Slide Number Placeholder 7"/>
          <p:cNvSpPr>
            <a:spLocks noGrp="1"/>
          </p:cNvSpPr>
          <p:nvPr>
            <p:ph type="sldNum" sz="quarter" idx="11"/>
          </p:nvPr>
        </p:nvSpPr>
        <p:spPr/>
        <p:txBody>
          <a:bodyPr/>
          <a:lstStyle/>
          <a:p>
            <a:pPr>
              <a:defRPr/>
            </a:pPr>
            <a:fld id="{D81A8F4D-9F11-4C3F-B199-E4FED77FDE2E}" type="slidenum">
              <a:rPr lang="en-US" smtClean="0"/>
              <a:pPr>
                <a:defRPr/>
              </a:pPr>
              <a:t>11</a:t>
            </a:fld>
            <a:endParaRPr lang="en-US"/>
          </a:p>
        </p:txBody>
      </p:sp>
      <p:sp>
        <p:nvSpPr>
          <p:cNvPr id="9" name="Footer Placeholder 8"/>
          <p:cNvSpPr>
            <a:spLocks noGrp="1"/>
          </p:cNvSpPr>
          <p:nvPr>
            <p:ph type="ftr" sz="quarter" idx="10"/>
          </p:nvPr>
        </p:nvSpPr>
        <p:spPr/>
        <p:txBody>
          <a:bodyPr/>
          <a:lstStyle/>
          <a:p>
            <a:pPr>
              <a:defRPr/>
            </a:pPr>
            <a:r>
              <a:rPr lang="en-US" smtClean="0"/>
              <a:t>Hartmut F.-W. Sadrozinski: Medical applications, VCI 2013</a:t>
            </a:r>
            <a:endParaRPr lang="en-US" dirty="0"/>
          </a:p>
        </p:txBody>
      </p:sp>
    </p:spTree>
    <p:custDataLst>
      <p:tags r:id="rId1"/>
    </p:custDataLst>
    <p:extLst>
      <p:ext uri="{BB962C8B-B14F-4D97-AF65-F5344CB8AC3E}">
        <p14:creationId xmlns:p14="http://schemas.microsoft.com/office/powerpoint/2010/main" val="505697039"/>
      </p:ext>
    </p:extLst>
  </p:cSld>
  <p:clrMapOvr>
    <a:masterClrMapping/>
  </p:clrMapOvr>
  <mc:AlternateContent xmlns:mc="http://schemas.openxmlformats.org/markup-compatibility/2006" xmlns:p14="http://schemas.microsoft.com/office/powerpoint/2010/main">
    <mc:Choice Requires="p14">
      <p:transition spd="slow" p14:dur="2000" advTm="58958"/>
    </mc:Choice>
    <mc:Fallback xmlns="">
      <p:transition spd="slow" advTm="58958"/>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312961" y="4338174"/>
            <a:ext cx="3693703" cy="923330"/>
          </a:xfrm>
          <a:prstGeom prst="rect">
            <a:avLst/>
          </a:prstGeom>
          <a:noFill/>
        </p:spPr>
        <p:txBody>
          <a:bodyPr wrap="none" rtlCol="0">
            <a:spAutoFit/>
          </a:bodyPr>
          <a:lstStyle/>
          <a:p>
            <a:pPr algn="l"/>
            <a:r>
              <a:rPr lang="en-GB" b="1" dirty="0" smtClean="0">
                <a:solidFill>
                  <a:schemeClr val="tx2"/>
                </a:solidFill>
              </a:rPr>
              <a:t>Mini AX-PET like set-ups </a:t>
            </a:r>
          </a:p>
          <a:p>
            <a:pPr algn="l"/>
            <a:r>
              <a:rPr lang="en-GB" b="1" dirty="0" smtClean="0">
                <a:solidFill>
                  <a:schemeClr val="tx2"/>
                </a:solidFill>
              </a:rPr>
              <a:t>with very fast Digital </a:t>
            </a:r>
            <a:r>
              <a:rPr lang="en-GB" b="1" dirty="0" err="1" smtClean="0">
                <a:solidFill>
                  <a:schemeClr val="tx2"/>
                </a:solidFill>
              </a:rPr>
              <a:t>SiPM</a:t>
            </a:r>
            <a:r>
              <a:rPr lang="en-GB" b="1" dirty="0" smtClean="0">
                <a:solidFill>
                  <a:schemeClr val="tx2"/>
                </a:solidFill>
              </a:rPr>
              <a:t> </a:t>
            </a:r>
          </a:p>
          <a:p>
            <a:pPr algn="l"/>
            <a:r>
              <a:rPr lang="en-GB" b="1" dirty="0" smtClean="0">
                <a:solidFill>
                  <a:schemeClr val="tx2"/>
                </a:solidFill>
                <a:sym typeface="Wingdings" pitchFamily="2" charset="2"/>
              </a:rPr>
              <a:t> AX-PET with </a:t>
            </a:r>
            <a:r>
              <a:rPr lang="en-GB" b="1" dirty="0" smtClean="0">
                <a:solidFill>
                  <a:schemeClr val="tx2"/>
                </a:solidFill>
              </a:rPr>
              <a:t>TOF extension.  </a:t>
            </a:r>
          </a:p>
        </p:txBody>
      </p:sp>
      <p:grpSp>
        <p:nvGrpSpPr>
          <p:cNvPr id="23" name="Group 22"/>
          <p:cNvGrpSpPr/>
          <p:nvPr/>
        </p:nvGrpSpPr>
        <p:grpSpPr>
          <a:xfrm>
            <a:off x="639795" y="1268760"/>
            <a:ext cx="3096344" cy="2405767"/>
            <a:chOff x="260314" y="1278733"/>
            <a:chExt cx="3879638" cy="3014363"/>
          </a:xfrm>
        </p:grpSpPr>
        <p:pic>
          <p:nvPicPr>
            <p:cNvPr id="3" name="Picture 2"/>
            <p:cNvPicPr>
              <a:picLocks noChangeAspect="1" noChangeArrowheads="1"/>
            </p:cNvPicPr>
            <p:nvPr/>
          </p:nvPicPr>
          <p:blipFill>
            <a:blip r:embed="rId2" cstate="print">
              <a:clrChange>
                <a:clrFrom>
                  <a:srgbClr val="000000"/>
                </a:clrFrom>
                <a:clrTo>
                  <a:srgbClr val="000000">
                    <a:alpha val="0"/>
                  </a:srgbClr>
                </a:clrTo>
              </a:clrChange>
            </a:blip>
            <a:srcRect/>
            <a:stretch>
              <a:fillRect/>
            </a:stretch>
          </p:blipFill>
          <p:spPr bwMode="auto">
            <a:xfrm>
              <a:off x="260314" y="1325068"/>
              <a:ext cx="1927653" cy="2968028"/>
            </a:xfrm>
            <a:prstGeom prst="rect">
              <a:avLst/>
            </a:prstGeom>
            <a:ln>
              <a:noFill/>
            </a:ln>
            <a:effectLst>
              <a:outerShdw blurRad="292100" dist="139700" dir="2700000" algn="tl" rotWithShape="0">
                <a:srgbClr val="333333">
                  <a:alpha val="65000"/>
                </a:srgbClr>
              </a:outerShdw>
            </a:effectLst>
          </p:spPr>
        </p:pic>
        <p:pic>
          <p:nvPicPr>
            <p:cNvPr id="5" name="Picture 2" descr="C:\Users\joram\AppData\Local\Microsoft\Windows\Temporary Internet Files\Content.IE5\11J0CGPM\MM900336388[1].gif"/>
            <p:cNvPicPr>
              <a:picLocks noChangeAspect="1" noChangeArrowheads="1" noCrop="1"/>
            </p:cNvPicPr>
            <p:nvPr/>
          </p:nvPicPr>
          <p:blipFill>
            <a:blip r:embed="rId3" cstate="print"/>
            <a:srcRect/>
            <a:stretch>
              <a:fillRect/>
            </a:stretch>
          </p:blipFill>
          <p:spPr bwMode="auto">
            <a:xfrm>
              <a:off x="2009775" y="2618582"/>
              <a:ext cx="381000" cy="381000"/>
            </a:xfrm>
            <a:prstGeom prst="rect">
              <a:avLst/>
            </a:prstGeom>
            <a:ln>
              <a:noFill/>
            </a:ln>
            <a:effectLst>
              <a:outerShdw blurRad="292100" dist="139700" dir="2700000" algn="tl" rotWithShape="0">
                <a:srgbClr val="333333">
                  <a:alpha val="65000"/>
                </a:srgbClr>
              </a:outerShdw>
            </a:effectLst>
          </p:spPr>
        </p:pic>
        <p:cxnSp>
          <p:nvCxnSpPr>
            <p:cNvPr id="6" name="Straight Arrow Connector 5"/>
            <p:cNvCxnSpPr/>
            <p:nvPr/>
          </p:nvCxnSpPr>
          <p:spPr>
            <a:xfrm flipH="1">
              <a:off x="1619672" y="2820617"/>
              <a:ext cx="304800" cy="1143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V="1">
              <a:off x="2462783" y="2646885"/>
              <a:ext cx="309017" cy="90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noChangeArrowheads="1"/>
            </p:cNvPicPr>
            <p:nvPr/>
          </p:nvPicPr>
          <p:blipFill>
            <a:blip r:embed="rId2" cstate="print">
              <a:clrChange>
                <a:clrFrom>
                  <a:srgbClr val="000000"/>
                </a:clrFrom>
                <a:clrTo>
                  <a:srgbClr val="000000">
                    <a:alpha val="0"/>
                  </a:srgbClr>
                </a:clrTo>
              </a:clrChange>
            </a:blip>
            <a:srcRect/>
            <a:stretch>
              <a:fillRect/>
            </a:stretch>
          </p:blipFill>
          <p:spPr bwMode="auto">
            <a:xfrm flipH="1">
              <a:off x="2212299" y="1278733"/>
              <a:ext cx="1927653" cy="2968028"/>
            </a:xfrm>
            <a:prstGeom prst="rect">
              <a:avLst/>
            </a:prstGeom>
            <a:ln>
              <a:noFill/>
            </a:ln>
            <a:effectLst>
              <a:outerShdw blurRad="292100" dist="139700" dir="2700000" algn="tl" rotWithShape="0">
                <a:srgbClr val="333333">
                  <a:alpha val="65000"/>
                </a:srgbClr>
              </a:outerShdw>
            </a:effectLst>
          </p:spPr>
        </p:pic>
      </p:grpSp>
      <p:grpSp>
        <p:nvGrpSpPr>
          <p:cNvPr id="26" name="Group 25"/>
          <p:cNvGrpSpPr/>
          <p:nvPr/>
        </p:nvGrpSpPr>
        <p:grpSpPr>
          <a:xfrm>
            <a:off x="4652879" y="929832"/>
            <a:ext cx="3062520" cy="2861704"/>
            <a:chOff x="5004048" y="1484784"/>
            <a:chExt cx="3930114" cy="3672408"/>
          </a:xfrm>
        </p:grpSpPr>
        <p:pic>
          <p:nvPicPr>
            <p:cNvPr id="4" name="Picture 3"/>
            <p:cNvPicPr>
              <a:picLocks noChangeAspect="1" noChangeArrowheads="1"/>
            </p:cNvPicPr>
            <p:nvPr/>
          </p:nvPicPr>
          <p:blipFill>
            <a:blip r:embed="rId4" cstate="print">
              <a:clrChange>
                <a:clrFrom>
                  <a:srgbClr val="000000"/>
                </a:clrFrom>
                <a:clrTo>
                  <a:srgbClr val="000000">
                    <a:alpha val="0"/>
                  </a:srgbClr>
                </a:clrTo>
              </a:clrChange>
            </a:blip>
            <a:srcRect/>
            <a:stretch>
              <a:fillRect/>
            </a:stretch>
          </p:blipFill>
          <p:spPr bwMode="auto">
            <a:xfrm>
              <a:off x="7198973" y="1484784"/>
              <a:ext cx="1735189" cy="3589362"/>
            </a:xfrm>
            <a:prstGeom prst="rect">
              <a:avLst/>
            </a:prstGeom>
            <a:ln>
              <a:noFill/>
            </a:ln>
            <a:effectLst>
              <a:outerShdw blurRad="292100" dist="139700" dir="2700000" algn="tl" rotWithShape="0">
                <a:srgbClr val="333333">
                  <a:alpha val="65000"/>
                </a:srgbClr>
              </a:outerShdw>
            </a:effectLst>
          </p:spPr>
        </p:pic>
        <p:pic>
          <p:nvPicPr>
            <p:cNvPr id="8" name="Picture 2" descr="C:\Users\joram\AppData\Local\Microsoft\Windows\Temporary Internet Files\Content.IE5\11J0CGPM\MM900336388[1].gif"/>
            <p:cNvPicPr>
              <a:picLocks noChangeAspect="1" noChangeArrowheads="1" noCrop="1"/>
            </p:cNvPicPr>
            <p:nvPr/>
          </p:nvPicPr>
          <p:blipFill>
            <a:blip r:embed="rId3" cstate="print"/>
            <a:srcRect/>
            <a:stretch>
              <a:fillRect/>
            </a:stretch>
          </p:blipFill>
          <p:spPr bwMode="auto">
            <a:xfrm>
              <a:off x="6927304" y="3212976"/>
              <a:ext cx="381000" cy="381000"/>
            </a:xfrm>
            <a:prstGeom prst="rect">
              <a:avLst/>
            </a:prstGeom>
            <a:ln>
              <a:noFill/>
            </a:ln>
            <a:effectLst>
              <a:outerShdw blurRad="292100" dist="139700" dir="2700000" algn="tl" rotWithShape="0">
                <a:srgbClr val="333333">
                  <a:alpha val="65000"/>
                </a:srgbClr>
              </a:outerShdw>
            </a:effectLst>
          </p:spPr>
        </p:pic>
        <p:cxnSp>
          <p:nvCxnSpPr>
            <p:cNvPr id="9" name="Straight Arrow Connector 8"/>
            <p:cNvCxnSpPr/>
            <p:nvPr/>
          </p:nvCxnSpPr>
          <p:spPr>
            <a:xfrm flipH="1">
              <a:off x="6334101" y="3402607"/>
              <a:ext cx="516392" cy="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V="1">
              <a:off x="7380312" y="3356992"/>
              <a:ext cx="385192" cy="1676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noChangeArrowheads="1"/>
            </p:cNvPicPr>
            <p:nvPr/>
          </p:nvPicPr>
          <p:blipFill>
            <a:blip r:embed="rId4" cstate="print">
              <a:clrChange>
                <a:clrFrom>
                  <a:srgbClr val="000000"/>
                </a:clrFrom>
                <a:clrTo>
                  <a:srgbClr val="000000">
                    <a:alpha val="0"/>
                  </a:srgbClr>
                </a:clrTo>
              </a:clrChange>
            </a:blip>
            <a:srcRect/>
            <a:stretch>
              <a:fillRect/>
            </a:stretch>
          </p:blipFill>
          <p:spPr bwMode="auto">
            <a:xfrm>
              <a:off x="5004048" y="1567830"/>
              <a:ext cx="1735189" cy="3589362"/>
            </a:xfrm>
            <a:prstGeom prst="rect">
              <a:avLst/>
            </a:prstGeom>
            <a:ln>
              <a:noFill/>
            </a:ln>
            <a:effectLst>
              <a:outerShdw blurRad="292100" dist="139700" dir="2700000" algn="tl" rotWithShape="0">
                <a:srgbClr val="333333">
                  <a:alpha val="65000"/>
                </a:srgbClr>
              </a:outerShdw>
            </a:effectLst>
          </p:spPr>
        </p:pic>
      </p:grpSp>
      <p:sp>
        <p:nvSpPr>
          <p:cNvPr id="27" name="TextBox 26"/>
          <p:cNvSpPr txBox="1"/>
          <p:nvPr/>
        </p:nvSpPr>
        <p:spPr>
          <a:xfrm>
            <a:off x="668668" y="3933056"/>
            <a:ext cx="2982291" cy="338554"/>
          </a:xfrm>
          <a:prstGeom prst="rect">
            <a:avLst/>
          </a:prstGeom>
          <a:noFill/>
        </p:spPr>
        <p:txBody>
          <a:bodyPr wrap="none" rtlCol="0">
            <a:spAutoFit/>
          </a:bodyPr>
          <a:lstStyle/>
          <a:p>
            <a:r>
              <a:rPr lang="en-GB" sz="1600" dirty="0" smtClean="0">
                <a:solidFill>
                  <a:schemeClr val="tx2"/>
                </a:solidFill>
              </a:rPr>
              <a:t>Single sided readout + WLS strips </a:t>
            </a:r>
          </a:p>
        </p:txBody>
      </p:sp>
      <p:sp>
        <p:nvSpPr>
          <p:cNvPr id="28" name="TextBox 27"/>
          <p:cNvSpPr txBox="1"/>
          <p:nvPr/>
        </p:nvSpPr>
        <p:spPr>
          <a:xfrm>
            <a:off x="5580112" y="3861048"/>
            <a:ext cx="2092752" cy="338554"/>
          </a:xfrm>
          <a:prstGeom prst="rect">
            <a:avLst/>
          </a:prstGeom>
          <a:noFill/>
        </p:spPr>
        <p:txBody>
          <a:bodyPr wrap="none" rtlCol="0">
            <a:spAutoFit/>
          </a:bodyPr>
          <a:lstStyle/>
          <a:p>
            <a:r>
              <a:rPr lang="en-GB" sz="1600" dirty="0" smtClean="0">
                <a:solidFill>
                  <a:schemeClr val="tx2"/>
                </a:solidFill>
              </a:rPr>
              <a:t>Double sided readout </a:t>
            </a:r>
          </a:p>
        </p:txBody>
      </p:sp>
      <p:pic>
        <p:nvPicPr>
          <p:cNvPr id="29"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49581" y="4257767"/>
            <a:ext cx="3037220" cy="2475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 name="TextBox 29"/>
          <p:cNvSpPr txBox="1"/>
          <p:nvPr/>
        </p:nvSpPr>
        <p:spPr>
          <a:xfrm>
            <a:off x="5791200" y="4929141"/>
            <a:ext cx="1392465" cy="461665"/>
          </a:xfrm>
          <a:prstGeom prst="rect">
            <a:avLst/>
          </a:prstGeom>
          <a:noFill/>
        </p:spPr>
        <p:txBody>
          <a:bodyPr wrap="square" rtlCol="0">
            <a:spAutoFit/>
          </a:bodyPr>
          <a:lstStyle/>
          <a:p>
            <a:pPr marL="285750" indent="-285750">
              <a:buFont typeface="Symbol" pitchFamily="18" charset="2"/>
              <a:buChar char="s"/>
            </a:pPr>
            <a:r>
              <a:rPr lang="en-GB" sz="1200" dirty="0" smtClean="0"/>
              <a:t>= 96 </a:t>
            </a:r>
            <a:r>
              <a:rPr lang="en-GB" sz="1200" dirty="0" err="1" smtClean="0"/>
              <a:t>ps</a:t>
            </a:r>
            <a:endParaRPr lang="en-GB" sz="1200" dirty="0" smtClean="0"/>
          </a:p>
          <a:p>
            <a:r>
              <a:rPr lang="en-GB" sz="1200" dirty="0" smtClean="0"/>
              <a:t>FWHM = 225 </a:t>
            </a:r>
            <a:r>
              <a:rPr lang="en-GB" sz="1200" dirty="0" err="1" smtClean="0"/>
              <a:t>ps</a:t>
            </a:r>
            <a:endParaRPr lang="en-GB" sz="1200" dirty="0" smtClean="0"/>
          </a:p>
        </p:txBody>
      </p:sp>
      <p:sp>
        <p:nvSpPr>
          <p:cNvPr id="31" name="TextBox 30"/>
          <p:cNvSpPr txBox="1"/>
          <p:nvPr/>
        </p:nvSpPr>
        <p:spPr>
          <a:xfrm>
            <a:off x="3810000" y="4482865"/>
            <a:ext cx="1663728" cy="1200329"/>
          </a:xfrm>
          <a:prstGeom prst="rect">
            <a:avLst/>
          </a:prstGeom>
          <a:noFill/>
          <a:ln>
            <a:solidFill>
              <a:srgbClr val="FF0000"/>
            </a:solidFill>
          </a:ln>
        </p:spPr>
        <p:txBody>
          <a:bodyPr wrap="square" rtlCol="0">
            <a:spAutoFit/>
          </a:bodyPr>
          <a:lstStyle/>
          <a:p>
            <a:pPr algn="l"/>
            <a:r>
              <a:rPr lang="en-GB" sz="1200" dirty="0" smtClean="0">
                <a:solidFill>
                  <a:schemeClr val="tx2"/>
                </a:solidFill>
              </a:rPr>
              <a:t>Excellent coincidence time resolution even with 100 mm long LYSO crystals, constant over full field-of-view.</a:t>
            </a:r>
          </a:p>
        </p:txBody>
      </p:sp>
      <p:sp>
        <p:nvSpPr>
          <p:cNvPr id="32" name="TextBox 31"/>
          <p:cNvSpPr txBox="1"/>
          <p:nvPr/>
        </p:nvSpPr>
        <p:spPr>
          <a:xfrm>
            <a:off x="293601" y="5867400"/>
            <a:ext cx="3526928" cy="523220"/>
          </a:xfrm>
          <a:prstGeom prst="rect">
            <a:avLst/>
          </a:prstGeom>
          <a:noFill/>
        </p:spPr>
        <p:txBody>
          <a:bodyPr wrap="none" rtlCol="0">
            <a:spAutoFit/>
          </a:bodyPr>
          <a:lstStyle/>
          <a:p>
            <a:r>
              <a:rPr lang="en-GB" sz="1400" dirty="0" smtClean="0"/>
              <a:t>@VCI</a:t>
            </a:r>
          </a:p>
          <a:p>
            <a:r>
              <a:rPr lang="en-GB" sz="1400" dirty="0" smtClean="0"/>
              <a:t>C. </a:t>
            </a:r>
            <a:r>
              <a:rPr lang="en-GB" sz="1400" dirty="0" err="1" smtClean="0"/>
              <a:t>Joram</a:t>
            </a:r>
            <a:r>
              <a:rPr lang="en-GB" sz="1400" dirty="0" smtClean="0"/>
              <a:t>,  Friday </a:t>
            </a:r>
            <a:r>
              <a:rPr lang="en-US" sz="1400" dirty="0" smtClean="0"/>
              <a:t>15 </a:t>
            </a:r>
            <a:r>
              <a:rPr lang="en-US" sz="1400" dirty="0"/>
              <a:t>Feb 2013 </a:t>
            </a:r>
            <a:r>
              <a:rPr lang="en-US" sz="1400" dirty="0" smtClean="0"/>
              <a:t> </a:t>
            </a:r>
            <a:r>
              <a:rPr lang="en-US" sz="1400" dirty="0"/>
              <a:t>4:20 PM</a:t>
            </a:r>
            <a:r>
              <a:rPr lang="en-GB" sz="1400" dirty="0" smtClean="0"/>
              <a:t> </a:t>
            </a:r>
          </a:p>
        </p:txBody>
      </p:sp>
      <p:sp>
        <p:nvSpPr>
          <p:cNvPr id="25" name="TextBox 24"/>
          <p:cNvSpPr txBox="1"/>
          <p:nvPr/>
        </p:nvSpPr>
        <p:spPr>
          <a:xfrm>
            <a:off x="2383789" y="76200"/>
            <a:ext cx="4212435" cy="523220"/>
          </a:xfrm>
          <a:prstGeom prst="rect">
            <a:avLst/>
          </a:prstGeom>
          <a:solidFill>
            <a:schemeClr val="accent2">
              <a:lumMod val="60000"/>
              <a:lumOff val="40000"/>
            </a:schemeClr>
          </a:solidFill>
        </p:spPr>
        <p:txBody>
          <a:bodyPr wrap="none" rtlCol="0">
            <a:spAutoFit/>
          </a:bodyPr>
          <a:lstStyle/>
          <a:p>
            <a:r>
              <a:rPr lang="en-GB" sz="2800" b="1" dirty="0" smtClean="0">
                <a:solidFill>
                  <a:srgbClr val="002060"/>
                </a:solidFill>
              </a:rPr>
              <a:t>TOF – PET with </a:t>
            </a:r>
            <a:r>
              <a:rPr lang="en-US" sz="2800" b="1" dirty="0" smtClean="0">
                <a:solidFill>
                  <a:srgbClr val="002060"/>
                </a:solidFill>
              </a:rPr>
              <a:t>AX-PET</a:t>
            </a:r>
            <a:endParaRPr lang="en-US" sz="2800" b="1" dirty="0">
              <a:solidFill>
                <a:srgbClr val="002060"/>
              </a:solidFill>
              <a:effectLst>
                <a:outerShdw blurRad="38100" dist="38100" dir="2700000" algn="tl">
                  <a:srgbClr val="000000">
                    <a:alpha val="43137"/>
                  </a:srgbClr>
                </a:outerShdw>
              </a:effectLst>
            </a:endParaRPr>
          </a:p>
        </p:txBody>
      </p:sp>
      <p:sp>
        <p:nvSpPr>
          <p:cNvPr id="2" name="Slide Number Placeholder 1"/>
          <p:cNvSpPr>
            <a:spLocks noGrp="1"/>
          </p:cNvSpPr>
          <p:nvPr>
            <p:ph type="sldNum" sz="quarter" idx="11"/>
          </p:nvPr>
        </p:nvSpPr>
        <p:spPr/>
        <p:txBody>
          <a:bodyPr/>
          <a:lstStyle/>
          <a:p>
            <a:pPr>
              <a:defRPr/>
            </a:pPr>
            <a:fld id="{D81A8F4D-9F11-4C3F-B199-E4FED77FDE2E}" type="slidenum">
              <a:rPr lang="en-US" smtClean="0"/>
              <a:pPr>
                <a:defRPr/>
              </a:pPr>
              <a:t>12</a:t>
            </a:fld>
            <a:endParaRPr lang="en-US"/>
          </a:p>
        </p:txBody>
      </p:sp>
      <p:sp>
        <p:nvSpPr>
          <p:cNvPr id="14" name="Footer Placeholder 13"/>
          <p:cNvSpPr>
            <a:spLocks noGrp="1"/>
          </p:cNvSpPr>
          <p:nvPr>
            <p:ph type="ftr" sz="quarter" idx="10"/>
          </p:nvPr>
        </p:nvSpPr>
        <p:spPr/>
        <p:txBody>
          <a:bodyPr/>
          <a:lstStyle/>
          <a:p>
            <a:pPr>
              <a:defRPr/>
            </a:pPr>
            <a:r>
              <a:rPr lang="en-US" smtClean="0"/>
              <a:t>Hartmut F.-W. Sadrozinski: Medical applications, VCI 2013</a:t>
            </a:r>
            <a:endParaRPr lang="en-US" dirty="0"/>
          </a:p>
        </p:txBody>
      </p:sp>
    </p:spTree>
    <p:extLst>
      <p:ext uri="{BB962C8B-B14F-4D97-AF65-F5344CB8AC3E}">
        <p14:creationId xmlns:p14="http://schemas.microsoft.com/office/powerpoint/2010/main" val="14978691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D81A8F4D-9F11-4C3F-B199-E4FED77FDE2E}" type="slidenum">
              <a:rPr lang="en-US" smtClean="0"/>
              <a:pPr>
                <a:defRPr/>
              </a:pPr>
              <a:t>13</a:t>
            </a:fld>
            <a:endParaRPr lang="en-US"/>
          </a:p>
        </p:txBody>
      </p:sp>
      <p:sp>
        <p:nvSpPr>
          <p:cNvPr id="4" name="Rectangle 3"/>
          <p:cNvSpPr/>
          <p:nvPr/>
        </p:nvSpPr>
        <p:spPr>
          <a:xfrm>
            <a:off x="1411915" y="76200"/>
            <a:ext cx="5468100" cy="523220"/>
          </a:xfrm>
          <a:prstGeom prst="rect">
            <a:avLst/>
          </a:prstGeom>
          <a:solidFill>
            <a:schemeClr val="accent2">
              <a:lumMod val="60000"/>
              <a:lumOff val="40000"/>
            </a:schemeClr>
          </a:solidFill>
        </p:spPr>
        <p:txBody>
          <a:bodyPr wrap="none">
            <a:spAutoFit/>
          </a:bodyPr>
          <a:lstStyle/>
          <a:p>
            <a:r>
              <a:rPr lang="en-US" sz="2800" b="1" dirty="0" smtClean="0">
                <a:solidFill>
                  <a:srgbClr val="002060"/>
                </a:solidFill>
              </a:rPr>
              <a:t>TOF-PET with </a:t>
            </a:r>
            <a:r>
              <a:rPr lang="en-US" sz="2800" b="1" dirty="0">
                <a:solidFill>
                  <a:srgbClr val="002060"/>
                </a:solidFill>
              </a:rPr>
              <a:t>Cherenkov Light</a:t>
            </a:r>
            <a:endParaRPr lang="en-US" sz="2800" dirty="0">
              <a:solidFill>
                <a:srgbClr val="002060"/>
              </a:solidFill>
            </a:endParaRPr>
          </a:p>
        </p:txBody>
      </p:sp>
      <p:sp>
        <p:nvSpPr>
          <p:cNvPr id="5" name="Rectangle 4"/>
          <p:cNvSpPr/>
          <p:nvPr/>
        </p:nvSpPr>
        <p:spPr>
          <a:xfrm>
            <a:off x="353676" y="5956012"/>
            <a:ext cx="2711000" cy="523220"/>
          </a:xfrm>
          <a:prstGeom prst="rect">
            <a:avLst/>
          </a:prstGeom>
        </p:spPr>
        <p:txBody>
          <a:bodyPr wrap="none">
            <a:spAutoFit/>
          </a:bodyPr>
          <a:lstStyle/>
          <a:p>
            <a:r>
              <a:rPr lang="en-US" sz="1400" dirty="0" smtClean="0"/>
              <a:t>@VCI</a:t>
            </a:r>
          </a:p>
          <a:p>
            <a:r>
              <a:rPr lang="en-US" sz="1400" dirty="0" smtClean="0"/>
              <a:t>S. </a:t>
            </a:r>
            <a:r>
              <a:rPr lang="en-US" sz="1400" dirty="0" err="1" smtClean="0"/>
              <a:t>Korpar</a:t>
            </a:r>
            <a:r>
              <a:rPr lang="en-US" sz="1400" dirty="0" smtClean="0"/>
              <a:t> Thu 14 </a:t>
            </a:r>
            <a:r>
              <a:rPr lang="en-US" sz="1400" dirty="0"/>
              <a:t>Feb </a:t>
            </a:r>
            <a:r>
              <a:rPr lang="en-US" sz="1400" dirty="0" smtClean="0"/>
              <a:t>4:30 </a:t>
            </a:r>
            <a:r>
              <a:rPr lang="en-US" sz="1400" dirty="0"/>
              <a:t>PM</a:t>
            </a:r>
          </a:p>
        </p:txBody>
      </p:sp>
      <p:sp>
        <p:nvSpPr>
          <p:cNvPr id="6" name="Rectangle 5"/>
          <p:cNvSpPr/>
          <p:nvPr/>
        </p:nvSpPr>
        <p:spPr>
          <a:xfrm>
            <a:off x="217990" y="4191000"/>
            <a:ext cx="3048000" cy="1477328"/>
          </a:xfrm>
          <a:prstGeom prst="rect">
            <a:avLst/>
          </a:prstGeom>
        </p:spPr>
        <p:txBody>
          <a:bodyPr wrap="square">
            <a:spAutoFit/>
          </a:bodyPr>
          <a:lstStyle/>
          <a:p>
            <a:pPr algn="l"/>
            <a:r>
              <a:rPr lang="en-US" dirty="0"/>
              <a:t>The time resolution obtained with such a system was 116 </a:t>
            </a:r>
            <a:r>
              <a:rPr lang="en-US" dirty="0" err="1"/>
              <a:t>ps</a:t>
            </a:r>
            <a:r>
              <a:rPr lang="en-US" dirty="0"/>
              <a:t> FWHM, with the single detector efficiency of 4.3%. </a:t>
            </a:r>
          </a:p>
        </p:txBody>
      </p:sp>
      <p:sp>
        <p:nvSpPr>
          <p:cNvPr id="8" name="Rectangle 7"/>
          <p:cNvSpPr/>
          <p:nvPr/>
        </p:nvSpPr>
        <p:spPr>
          <a:xfrm>
            <a:off x="49921" y="3048000"/>
            <a:ext cx="3531479" cy="923330"/>
          </a:xfrm>
          <a:prstGeom prst="rect">
            <a:avLst/>
          </a:prstGeom>
        </p:spPr>
        <p:txBody>
          <a:bodyPr wrap="square">
            <a:spAutoFit/>
          </a:bodyPr>
          <a:lstStyle/>
          <a:p>
            <a:pPr algn="l"/>
            <a:r>
              <a:rPr lang="en-US" dirty="0"/>
              <a:t>Hamamatsu </a:t>
            </a:r>
            <a:r>
              <a:rPr lang="en-US" dirty="0" smtClean="0"/>
              <a:t>MCP-PMT</a:t>
            </a:r>
            <a:endParaRPr lang="en-US" dirty="0"/>
          </a:p>
          <a:p>
            <a:pPr algn="l"/>
            <a:r>
              <a:rPr lang="en-US" dirty="0"/>
              <a:t>(prototypes for Belle II </a:t>
            </a:r>
            <a:r>
              <a:rPr lang="en-US" dirty="0" smtClean="0"/>
              <a:t>TOP):</a:t>
            </a:r>
          </a:p>
          <a:p>
            <a:pPr algn="l"/>
            <a:r>
              <a:rPr lang="en-US" dirty="0" smtClean="0"/>
              <a:t> </a:t>
            </a:r>
            <a:r>
              <a:rPr lang="en-US" dirty="0"/>
              <a:t>intrinsic resolution ~ 20 </a:t>
            </a:r>
            <a:r>
              <a:rPr lang="en-US" dirty="0" err="1" smtClean="0"/>
              <a:t>ps</a:t>
            </a:r>
            <a:endParaRPr lang="en-US" dirty="0"/>
          </a:p>
        </p:txBody>
      </p:sp>
      <p:sp>
        <p:nvSpPr>
          <p:cNvPr id="9" name="Rectangle 8"/>
          <p:cNvSpPr/>
          <p:nvPr/>
        </p:nvSpPr>
        <p:spPr>
          <a:xfrm>
            <a:off x="609601" y="889844"/>
            <a:ext cx="8058436" cy="646331"/>
          </a:xfrm>
          <a:prstGeom prst="rect">
            <a:avLst/>
          </a:prstGeom>
        </p:spPr>
        <p:txBody>
          <a:bodyPr wrap="square">
            <a:spAutoFit/>
          </a:bodyPr>
          <a:lstStyle/>
          <a:p>
            <a:r>
              <a:rPr lang="en-US" b="1" dirty="0"/>
              <a:t>Cherenkov Light </a:t>
            </a:r>
            <a:r>
              <a:rPr lang="en-US" b="1" dirty="0" smtClean="0"/>
              <a:t>from electrons in the photon conversions</a:t>
            </a:r>
          </a:p>
          <a:p>
            <a:r>
              <a:rPr lang="en-US" b="1" dirty="0" smtClean="0"/>
              <a:t>High Z: high electron speed</a:t>
            </a:r>
          </a:p>
        </p:txBody>
      </p:sp>
      <p:pic>
        <p:nvPicPr>
          <p:cNvPr id="686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6462" y="1536175"/>
            <a:ext cx="7004538" cy="11603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1" name="Group 10"/>
          <p:cNvGrpSpPr/>
          <p:nvPr/>
        </p:nvGrpSpPr>
        <p:grpSpPr>
          <a:xfrm>
            <a:off x="3581400" y="3048000"/>
            <a:ext cx="5310187" cy="3401655"/>
            <a:chOff x="1395413" y="1481138"/>
            <a:chExt cx="6353175" cy="3895725"/>
          </a:xfrm>
        </p:grpSpPr>
        <p:pic>
          <p:nvPicPr>
            <p:cNvPr id="6963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95413" y="1481138"/>
              <a:ext cx="6353175" cy="3895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9"/>
            <p:cNvSpPr/>
            <p:nvPr/>
          </p:nvSpPr>
          <p:spPr>
            <a:xfrm>
              <a:off x="5118075" y="4991732"/>
              <a:ext cx="1629677" cy="276999"/>
            </a:xfrm>
            <a:prstGeom prst="rect">
              <a:avLst/>
            </a:prstGeom>
          </p:spPr>
          <p:txBody>
            <a:bodyPr wrap="none">
              <a:spAutoFit/>
            </a:bodyPr>
            <a:lstStyle/>
            <a:p>
              <a:r>
                <a:rPr lang="en-US" sz="1200" b="1" dirty="0" smtClean="0"/>
                <a:t>S. </a:t>
              </a:r>
              <a:r>
                <a:rPr lang="en-US" sz="1200" b="1" dirty="0" err="1" smtClean="0"/>
                <a:t>Korpar</a:t>
              </a:r>
              <a:r>
                <a:rPr lang="en-US" sz="1200" b="1" dirty="0" smtClean="0"/>
                <a:t>, TIPP2011</a:t>
              </a:r>
              <a:endParaRPr lang="en-US" sz="1200" dirty="0"/>
            </a:p>
          </p:txBody>
        </p:sp>
      </p:grpSp>
      <p:sp>
        <p:nvSpPr>
          <p:cNvPr id="7" name="Footer Placeholder 6"/>
          <p:cNvSpPr>
            <a:spLocks noGrp="1"/>
          </p:cNvSpPr>
          <p:nvPr>
            <p:ph type="ftr" sz="quarter" idx="10"/>
          </p:nvPr>
        </p:nvSpPr>
        <p:spPr/>
        <p:txBody>
          <a:bodyPr/>
          <a:lstStyle/>
          <a:p>
            <a:pPr>
              <a:defRPr/>
            </a:pPr>
            <a:r>
              <a:rPr lang="en-US" smtClean="0"/>
              <a:t>Hartmut F.-W. Sadrozinski: Medical applications, VCI 2013</a:t>
            </a:r>
            <a:endParaRPr lang="en-US" dirty="0"/>
          </a:p>
        </p:txBody>
      </p:sp>
    </p:spTree>
    <p:extLst>
      <p:ext uri="{BB962C8B-B14F-4D97-AF65-F5344CB8AC3E}">
        <p14:creationId xmlns:p14="http://schemas.microsoft.com/office/powerpoint/2010/main" val="8457138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D81A8F4D-9F11-4C3F-B199-E4FED77FDE2E}" type="slidenum">
              <a:rPr lang="en-US" smtClean="0"/>
              <a:pPr>
                <a:defRPr/>
              </a:pPr>
              <a:t>14</a:t>
            </a:fld>
            <a:endParaRPr lang="en-US" dirty="0"/>
          </a:p>
        </p:txBody>
      </p:sp>
      <p:sp>
        <p:nvSpPr>
          <p:cNvPr id="4" name="TextBox 3"/>
          <p:cNvSpPr txBox="1"/>
          <p:nvPr/>
        </p:nvSpPr>
        <p:spPr>
          <a:xfrm>
            <a:off x="190500" y="1295400"/>
            <a:ext cx="8610600" cy="615553"/>
          </a:xfrm>
          <a:prstGeom prst="rect">
            <a:avLst/>
          </a:prstGeom>
          <a:noFill/>
        </p:spPr>
        <p:txBody>
          <a:bodyPr wrap="square" rtlCol="0">
            <a:spAutoFit/>
          </a:bodyPr>
          <a:lstStyle/>
          <a:p>
            <a:r>
              <a:rPr lang="en-US" dirty="0" smtClean="0"/>
              <a:t>Solid State Devices good match for Photon Detection</a:t>
            </a:r>
          </a:p>
          <a:p>
            <a:pPr algn="l"/>
            <a:r>
              <a:rPr lang="en-US" sz="1600" dirty="0" smtClean="0"/>
              <a:t>Feature Size, Speed, Power, Low Bias Voltages, Ruggedness,</a:t>
            </a:r>
            <a:r>
              <a:rPr lang="en-US" sz="1600" dirty="0"/>
              <a:t> </a:t>
            </a:r>
            <a:r>
              <a:rPr lang="en-US" sz="1600" dirty="0" smtClean="0"/>
              <a:t>Magnetic Field Insensitivity </a:t>
            </a:r>
          </a:p>
        </p:txBody>
      </p:sp>
      <p:sp>
        <p:nvSpPr>
          <p:cNvPr id="5" name="TextBox 4"/>
          <p:cNvSpPr txBox="1"/>
          <p:nvPr/>
        </p:nvSpPr>
        <p:spPr>
          <a:xfrm>
            <a:off x="7059952" y="2870347"/>
            <a:ext cx="1298689" cy="1015663"/>
          </a:xfrm>
          <a:prstGeom prst="rect">
            <a:avLst/>
          </a:prstGeom>
          <a:noFill/>
        </p:spPr>
        <p:txBody>
          <a:bodyPr wrap="none" rtlCol="0">
            <a:spAutoFit/>
          </a:bodyPr>
          <a:lstStyle/>
          <a:p>
            <a:r>
              <a:rPr lang="en-US" sz="1600" dirty="0" smtClean="0"/>
              <a:t>@ VCI:</a:t>
            </a:r>
          </a:p>
          <a:p>
            <a:r>
              <a:rPr lang="en-US" sz="1400" dirty="0" smtClean="0"/>
              <a:t>MPPC (HPK) </a:t>
            </a:r>
          </a:p>
          <a:p>
            <a:r>
              <a:rPr lang="en-US" sz="1400" dirty="0" smtClean="0"/>
              <a:t>K. Yamamoto</a:t>
            </a:r>
          </a:p>
          <a:p>
            <a:r>
              <a:rPr lang="en-US" sz="1400" dirty="0" smtClean="0"/>
              <a:t>H. Sato</a:t>
            </a:r>
            <a:endParaRPr lang="en-US" sz="1400" dirty="0"/>
          </a:p>
        </p:txBody>
      </p:sp>
      <p:pic>
        <p:nvPicPr>
          <p:cNvPr id="634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3978" y="2666999"/>
            <a:ext cx="1834597" cy="1789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34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05078" y="2666999"/>
            <a:ext cx="1891189" cy="1686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546904" y="1999565"/>
            <a:ext cx="5673181" cy="646331"/>
          </a:xfrm>
          <a:prstGeom prst="rect">
            <a:avLst/>
          </a:prstGeom>
        </p:spPr>
        <p:txBody>
          <a:bodyPr wrap="square">
            <a:spAutoFit/>
          </a:bodyPr>
          <a:lstStyle/>
          <a:p>
            <a:pPr algn="l"/>
            <a:r>
              <a:rPr lang="en-US" dirty="0" smtClean="0"/>
              <a:t>Integration: (HPK)</a:t>
            </a:r>
          </a:p>
          <a:p>
            <a:pPr algn="l"/>
            <a:r>
              <a:rPr lang="en-US" dirty="0" smtClean="0"/>
              <a:t>4x4ch </a:t>
            </a:r>
            <a:r>
              <a:rPr lang="en-US" dirty="0"/>
              <a:t>discrete array </a:t>
            </a:r>
            <a:r>
              <a:rPr lang="en-US" dirty="0" smtClean="0"/>
              <a:t> </a:t>
            </a:r>
            <a:r>
              <a:rPr lang="en-US" dirty="0"/>
              <a:t>	 3x3 mm2 monolithic array </a:t>
            </a:r>
          </a:p>
        </p:txBody>
      </p:sp>
      <p:sp>
        <p:nvSpPr>
          <p:cNvPr id="7" name="Rectangle 6"/>
          <p:cNvSpPr/>
          <p:nvPr/>
        </p:nvSpPr>
        <p:spPr>
          <a:xfrm>
            <a:off x="1193463" y="761437"/>
            <a:ext cx="6357831" cy="523220"/>
          </a:xfrm>
          <a:prstGeom prst="rect">
            <a:avLst/>
          </a:prstGeom>
        </p:spPr>
        <p:txBody>
          <a:bodyPr wrap="none">
            <a:spAutoFit/>
          </a:bodyPr>
          <a:lstStyle/>
          <a:p>
            <a:r>
              <a:rPr lang="en-US" sz="2400" b="1" dirty="0" err="1" smtClean="0"/>
              <a:t>SiPM</a:t>
            </a:r>
            <a:r>
              <a:rPr lang="en-US" sz="2800" b="1" dirty="0" smtClean="0"/>
              <a:t> </a:t>
            </a:r>
            <a:r>
              <a:rPr lang="en-US" sz="1600" dirty="0" smtClean="0"/>
              <a:t>(Silicon PM)</a:t>
            </a:r>
            <a:r>
              <a:rPr lang="en-US" sz="2800" dirty="0" smtClean="0"/>
              <a:t> </a:t>
            </a:r>
            <a:r>
              <a:rPr lang="en-US" sz="2400" b="1" dirty="0" smtClean="0"/>
              <a:t>or </a:t>
            </a:r>
            <a:r>
              <a:rPr lang="en-US" sz="2400" b="1" dirty="0"/>
              <a:t>MPPC</a:t>
            </a:r>
            <a:r>
              <a:rPr lang="en-US" sz="2400" dirty="0"/>
              <a:t> </a:t>
            </a:r>
            <a:r>
              <a:rPr lang="en-US" sz="1600" dirty="0"/>
              <a:t>(Multi-Pixel Photon </a:t>
            </a:r>
            <a:r>
              <a:rPr lang="en-US" sz="1600" dirty="0" smtClean="0"/>
              <a:t>Counter)</a:t>
            </a:r>
            <a:endParaRPr lang="en-US" sz="1600" dirty="0"/>
          </a:p>
        </p:txBody>
      </p:sp>
      <p:sp>
        <p:nvSpPr>
          <p:cNvPr id="10" name="TextBox 9"/>
          <p:cNvSpPr txBox="1"/>
          <p:nvPr/>
        </p:nvSpPr>
        <p:spPr>
          <a:xfrm>
            <a:off x="7094384" y="5065931"/>
            <a:ext cx="1229824" cy="984885"/>
          </a:xfrm>
          <a:prstGeom prst="rect">
            <a:avLst/>
          </a:prstGeom>
          <a:noFill/>
        </p:spPr>
        <p:txBody>
          <a:bodyPr wrap="none" rtlCol="0">
            <a:spAutoFit/>
          </a:bodyPr>
          <a:lstStyle/>
          <a:p>
            <a:r>
              <a:rPr lang="en-US" sz="1600" dirty="0" smtClean="0"/>
              <a:t>@ VCI:</a:t>
            </a:r>
          </a:p>
          <a:p>
            <a:r>
              <a:rPr lang="en-US" sz="1400" dirty="0" err="1" smtClean="0"/>
              <a:t>SiPM</a:t>
            </a:r>
            <a:r>
              <a:rPr lang="en-US" sz="1400" dirty="0" smtClean="0"/>
              <a:t> (SRS)</a:t>
            </a:r>
          </a:p>
          <a:p>
            <a:r>
              <a:rPr lang="en-US" sz="1400" dirty="0" smtClean="0"/>
              <a:t>M. </a:t>
            </a:r>
            <a:r>
              <a:rPr lang="en-US" sz="1400" dirty="0" err="1" smtClean="0"/>
              <a:t>Boscardin</a:t>
            </a:r>
            <a:endParaRPr lang="en-US" sz="1400" dirty="0" smtClean="0"/>
          </a:p>
          <a:p>
            <a:r>
              <a:rPr lang="en-US" sz="1400" dirty="0" smtClean="0"/>
              <a:t>C. </a:t>
            </a:r>
            <a:r>
              <a:rPr lang="en-US" sz="1400" dirty="0" err="1" smtClean="0"/>
              <a:t>Piemonte</a:t>
            </a:r>
            <a:endParaRPr lang="en-US" sz="1400" dirty="0" smtClean="0"/>
          </a:p>
        </p:txBody>
      </p:sp>
      <p:sp>
        <p:nvSpPr>
          <p:cNvPr id="8" name="Rectangle 7"/>
          <p:cNvSpPr/>
          <p:nvPr/>
        </p:nvSpPr>
        <p:spPr>
          <a:xfrm>
            <a:off x="533400" y="4658810"/>
            <a:ext cx="4544834" cy="369332"/>
          </a:xfrm>
          <a:prstGeom prst="rect">
            <a:avLst/>
          </a:prstGeom>
        </p:spPr>
        <p:txBody>
          <a:bodyPr wrap="none">
            <a:spAutoFit/>
          </a:bodyPr>
          <a:lstStyle/>
          <a:p>
            <a:pPr algn="l" fontAlgn="auto">
              <a:spcBef>
                <a:spcPts val="0"/>
              </a:spcBef>
              <a:spcAft>
                <a:spcPts val="0"/>
              </a:spcAft>
            </a:pPr>
            <a:r>
              <a:rPr lang="it-IT" dirty="0">
                <a:solidFill>
                  <a:srgbClr val="000000"/>
                </a:solidFill>
                <a:latin typeface="Arial"/>
              </a:rPr>
              <a:t>Red-Green-Blue High Density </a:t>
            </a:r>
            <a:r>
              <a:rPr lang="it-IT" dirty="0" smtClean="0">
                <a:solidFill>
                  <a:srgbClr val="000000"/>
                </a:solidFill>
                <a:latin typeface="Arial"/>
              </a:rPr>
              <a:t>SiPM (SRS)</a:t>
            </a:r>
            <a:endParaRPr lang="it-IT" dirty="0">
              <a:solidFill>
                <a:srgbClr val="000000"/>
              </a:solidFill>
              <a:latin typeface="Arial"/>
            </a:endParaRPr>
          </a:p>
        </p:txBody>
      </p:sp>
      <p:pic>
        <p:nvPicPr>
          <p:cNvPr id="12" name="Picture 3" descr="\\fbk\ricerca\CMMLNX-Srs\Misure\SiPM\SiPM_CMS\Microscopio SiPM_CMS\w16\IMG_0054.JPG"/>
          <p:cNvPicPr>
            <a:picLocks noChangeAspect="1" noChangeArrowheads="1"/>
          </p:cNvPicPr>
          <p:nvPr/>
        </p:nvPicPr>
        <p:blipFill>
          <a:blip r:embed="rId4" cstate="print"/>
          <a:srcRect l="28059" t="5206" r="46698" b="63337"/>
          <a:stretch>
            <a:fillRect/>
          </a:stretch>
        </p:blipFill>
        <p:spPr bwMode="auto">
          <a:xfrm>
            <a:off x="2052800" y="5257800"/>
            <a:ext cx="1300000" cy="1080000"/>
          </a:xfrm>
          <a:prstGeom prst="rect">
            <a:avLst/>
          </a:prstGeom>
          <a:noFill/>
        </p:spPr>
      </p:pic>
      <p:sp>
        <p:nvSpPr>
          <p:cNvPr id="9" name="Rectangle 8"/>
          <p:cNvSpPr/>
          <p:nvPr/>
        </p:nvSpPr>
        <p:spPr>
          <a:xfrm>
            <a:off x="122016" y="5058292"/>
            <a:ext cx="2124305" cy="1323439"/>
          </a:xfrm>
          <a:prstGeom prst="rect">
            <a:avLst/>
          </a:prstGeom>
        </p:spPr>
        <p:txBody>
          <a:bodyPr wrap="square">
            <a:spAutoFit/>
          </a:bodyPr>
          <a:lstStyle/>
          <a:p>
            <a:pPr algn="l"/>
            <a:r>
              <a:rPr lang="en-US" sz="1600" dirty="0" smtClean="0"/>
              <a:t>4x4mm2</a:t>
            </a:r>
            <a:endParaRPr lang="en-US" sz="1600" dirty="0"/>
          </a:p>
          <a:p>
            <a:pPr algn="l"/>
            <a:r>
              <a:rPr lang="en-US" sz="1600" dirty="0"/>
              <a:t>cell size: 30x30um2</a:t>
            </a:r>
          </a:p>
          <a:p>
            <a:pPr algn="l"/>
            <a:r>
              <a:rPr lang="en-US" sz="1600" dirty="0">
                <a:solidFill>
                  <a:schemeClr val="tx2"/>
                </a:solidFill>
              </a:rPr>
              <a:t># cells: ~</a:t>
            </a:r>
            <a:r>
              <a:rPr lang="en-US" sz="1600" dirty="0" smtClean="0">
                <a:solidFill>
                  <a:schemeClr val="tx2"/>
                </a:solidFill>
              </a:rPr>
              <a:t>17000</a:t>
            </a:r>
          </a:p>
          <a:p>
            <a:pPr algn="l"/>
            <a:r>
              <a:rPr lang="en-US" sz="1600" dirty="0">
                <a:solidFill>
                  <a:schemeClr val="tx2"/>
                </a:solidFill>
                <a:latin typeface="Arial"/>
              </a:rPr>
              <a:t>Fill factor = 74%</a:t>
            </a:r>
            <a:endParaRPr lang="it-IT" sz="1600" dirty="0">
              <a:solidFill>
                <a:schemeClr val="tx2"/>
              </a:solidFill>
              <a:latin typeface="Arial"/>
            </a:endParaRPr>
          </a:p>
          <a:p>
            <a:pPr algn="l"/>
            <a:r>
              <a:rPr lang="it-IT" sz="1600" dirty="0">
                <a:solidFill>
                  <a:srgbClr val="000000"/>
                </a:solidFill>
                <a:latin typeface="Arial"/>
              </a:rPr>
              <a:t>High </a:t>
            </a:r>
            <a:r>
              <a:rPr lang="it-IT" sz="1600" dirty="0" smtClean="0">
                <a:solidFill>
                  <a:srgbClr val="000000"/>
                </a:solidFill>
                <a:latin typeface="Arial"/>
              </a:rPr>
              <a:t>Efficiency</a:t>
            </a:r>
            <a:endParaRPr lang="it-IT" sz="1600" dirty="0">
              <a:solidFill>
                <a:srgbClr val="000000"/>
              </a:solidFill>
              <a:latin typeface="Arial"/>
            </a:endParaRPr>
          </a:p>
        </p:txBody>
      </p:sp>
      <p:pic>
        <p:nvPicPr>
          <p:cNvPr id="14" name="Picture 2"/>
          <p:cNvPicPr>
            <a:picLocks noChangeAspect="1" noChangeArrowheads="1"/>
          </p:cNvPicPr>
          <p:nvPr/>
        </p:nvPicPr>
        <p:blipFill rotWithShape="1">
          <a:blip r:embed="rId5" cstate="print"/>
          <a:srcRect l="12549" t="11811" r="13459" b="6520"/>
          <a:stretch/>
        </p:blipFill>
        <p:spPr bwMode="auto">
          <a:xfrm>
            <a:off x="5635508" y="5244600"/>
            <a:ext cx="1070092" cy="1080000"/>
          </a:xfrm>
          <a:prstGeom prst="rect">
            <a:avLst/>
          </a:prstGeom>
          <a:noFill/>
          <a:ln w="9525">
            <a:noFill/>
            <a:miter lim="800000"/>
            <a:headEnd/>
            <a:tailEnd/>
          </a:ln>
        </p:spPr>
      </p:pic>
      <p:sp>
        <p:nvSpPr>
          <p:cNvPr id="11" name="Rectangle 10"/>
          <p:cNvSpPr/>
          <p:nvPr/>
        </p:nvSpPr>
        <p:spPr>
          <a:xfrm>
            <a:off x="3429000" y="5029200"/>
            <a:ext cx="2133600" cy="1323439"/>
          </a:xfrm>
          <a:prstGeom prst="rect">
            <a:avLst/>
          </a:prstGeom>
        </p:spPr>
        <p:txBody>
          <a:bodyPr wrap="square">
            <a:spAutoFit/>
          </a:bodyPr>
          <a:lstStyle/>
          <a:p>
            <a:pPr algn="l"/>
            <a:r>
              <a:rPr lang="en-US" sz="1600" dirty="0" smtClean="0"/>
              <a:t>2.2x2.2mm2</a:t>
            </a:r>
            <a:endParaRPr lang="en-US" sz="1600" dirty="0"/>
          </a:p>
          <a:p>
            <a:pPr algn="l"/>
            <a:r>
              <a:rPr lang="en-US" sz="1600" dirty="0"/>
              <a:t>cell size: 15x15um2</a:t>
            </a:r>
          </a:p>
          <a:p>
            <a:pPr algn="l"/>
            <a:r>
              <a:rPr lang="en-US" sz="1600" dirty="0"/>
              <a:t># cells: </a:t>
            </a:r>
            <a:r>
              <a:rPr lang="en-US" sz="1600" dirty="0" smtClean="0"/>
              <a:t>21316</a:t>
            </a:r>
          </a:p>
          <a:p>
            <a:pPr algn="l"/>
            <a:r>
              <a:rPr lang="en-US" sz="1600" dirty="0">
                <a:solidFill>
                  <a:schemeClr val="tx2"/>
                </a:solidFill>
                <a:latin typeface="Arial"/>
              </a:rPr>
              <a:t>Fill factor = </a:t>
            </a:r>
            <a:r>
              <a:rPr lang="en-US" sz="1600" dirty="0" smtClean="0">
                <a:solidFill>
                  <a:schemeClr val="tx2"/>
                </a:solidFill>
                <a:latin typeface="Arial"/>
              </a:rPr>
              <a:t>48%</a:t>
            </a:r>
          </a:p>
          <a:p>
            <a:pPr algn="l"/>
            <a:r>
              <a:rPr lang="it-IT" sz="1600" dirty="0">
                <a:solidFill>
                  <a:srgbClr val="000000"/>
                </a:solidFill>
                <a:latin typeface="Arial"/>
              </a:rPr>
              <a:t>High Dynamic </a:t>
            </a:r>
            <a:r>
              <a:rPr lang="it-IT" sz="1600" dirty="0" smtClean="0">
                <a:solidFill>
                  <a:srgbClr val="000000"/>
                </a:solidFill>
                <a:latin typeface="Arial"/>
              </a:rPr>
              <a:t>range</a:t>
            </a:r>
            <a:endParaRPr lang="it-IT" sz="1600" dirty="0">
              <a:solidFill>
                <a:srgbClr val="000000"/>
              </a:solidFill>
              <a:latin typeface="Arial"/>
            </a:endParaRPr>
          </a:p>
        </p:txBody>
      </p:sp>
      <p:sp>
        <p:nvSpPr>
          <p:cNvPr id="13" name="Footer Placeholder 12"/>
          <p:cNvSpPr>
            <a:spLocks noGrp="1"/>
          </p:cNvSpPr>
          <p:nvPr>
            <p:ph type="ftr" sz="quarter" idx="10"/>
          </p:nvPr>
        </p:nvSpPr>
        <p:spPr/>
        <p:txBody>
          <a:bodyPr/>
          <a:lstStyle/>
          <a:p>
            <a:pPr>
              <a:defRPr/>
            </a:pPr>
            <a:r>
              <a:rPr lang="en-US" smtClean="0"/>
              <a:t>Hartmut F.-W. Sadrozinski: Medical applications, VCI 2013</a:t>
            </a:r>
            <a:endParaRPr lang="en-US" dirty="0"/>
          </a:p>
        </p:txBody>
      </p:sp>
      <p:sp>
        <p:nvSpPr>
          <p:cNvPr id="17" name="Rectangle 16"/>
          <p:cNvSpPr/>
          <p:nvPr/>
        </p:nvSpPr>
        <p:spPr>
          <a:xfrm>
            <a:off x="1910328" y="36493"/>
            <a:ext cx="5258170" cy="523220"/>
          </a:xfrm>
          <a:prstGeom prst="rect">
            <a:avLst/>
          </a:prstGeom>
          <a:solidFill>
            <a:schemeClr val="accent2">
              <a:lumMod val="60000"/>
              <a:lumOff val="40000"/>
            </a:schemeClr>
          </a:solidFill>
        </p:spPr>
        <p:txBody>
          <a:bodyPr wrap="none">
            <a:spAutoFit/>
          </a:bodyPr>
          <a:lstStyle/>
          <a:p>
            <a:r>
              <a:rPr lang="en-US" sz="2800" b="1" dirty="0" smtClean="0">
                <a:solidFill>
                  <a:srgbClr val="002060"/>
                </a:solidFill>
              </a:rPr>
              <a:t>Progress in Photon Detectors</a:t>
            </a:r>
          </a:p>
        </p:txBody>
      </p:sp>
    </p:spTree>
    <p:extLst>
      <p:ext uri="{BB962C8B-B14F-4D97-AF65-F5344CB8AC3E}">
        <p14:creationId xmlns:p14="http://schemas.microsoft.com/office/powerpoint/2010/main" val="441597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D81A8F4D-9F11-4C3F-B199-E4FED77FDE2E}" type="slidenum">
              <a:rPr lang="en-US" smtClean="0"/>
              <a:pPr>
                <a:defRPr/>
              </a:pPr>
              <a:t>15</a:t>
            </a:fld>
            <a:endParaRPr lang="en-US"/>
          </a:p>
        </p:txBody>
      </p:sp>
      <p:pic>
        <p:nvPicPr>
          <p:cNvPr id="6451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3545" y="1151555"/>
            <a:ext cx="3406401" cy="2192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1600200" y="76200"/>
            <a:ext cx="5715000" cy="523220"/>
          </a:xfrm>
          <a:prstGeom prst="rect">
            <a:avLst/>
          </a:prstGeom>
          <a:solidFill>
            <a:schemeClr val="accent2">
              <a:lumMod val="60000"/>
              <a:lumOff val="40000"/>
            </a:schemeClr>
          </a:solidFill>
        </p:spPr>
        <p:txBody>
          <a:bodyPr wrap="square">
            <a:spAutoFit/>
          </a:bodyPr>
          <a:lstStyle/>
          <a:p>
            <a:pPr lvl="0"/>
            <a:r>
              <a:rPr lang="en-US" sz="2800" b="1" dirty="0">
                <a:solidFill>
                  <a:srgbClr val="002060"/>
                </a:solidFill>
              </a:rPr>
              <a:t>Progress in </a:t>
            </a:r>
            <a:r>
              <a:rPr lang="en-US" sz="2800" b="1" dirty="0" err="1" smtClean="0">
                <a:solidFill>
                  <a:srgbClr val="002060"/>
                </a:solidFill>
              </a:rPr>
              <a:t>SiPM</a:t>
            </a:r>
            <a:r>
              <a:rPr lang="en-US" sz="2800" b="1" dirty="0" smtClean="0">
                <a:solidFill>
                  <a:srgbClr val="002060"/>
                </a:solidFill>
              </a:rPr>
              <a:t>: Overvoltage</a:t>
            </a:r>
            <a:endParaRPr lang="en-US" sz="2800" b="1" dirty="0">
              <a:solidFill>
                <a:srgbClr val="002060"/>
              </a:solidFill>
            </a:endParaRPr>
          </a:p>
        </p:txBody>
      </p:sp>
      <p:pic>
        <p:nvPicPr>
          <p:cNvPr id="6"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19599" y="1287403"/>
            <a:ext cx="3070599" cy="185697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p:cNvPicPr>
            <a:picLocks noChangeAspect="1"/>
          </p:cNvPicPr>
          <p:nvPr/>
        </p:nvPicPr>
        <p:blipFill>
          <a:blip r:embed="rId4"/>
          <a:stretch>
            <a:fillRect/>
          </a:stretch>
        </p:blipFill>
        <p:spPr>
          <a:xfrm>
            <a:off x="250027" y="3846832"/>
            <a:ext cx="3533438" cy="2209800"/>
          </a:xfrm>
          <a:prstGeom prst="rect">
            <a:avLst/>
          </a:prstGeom>
          <a:ln>
            <a:noFill/>
          </a:ln>
          <a:effectLst>
            <a:outerShdw blurRad="292100" dist="139700" dir="2700000" algn="tl" rotWithShape="0">
              <a:srgbClr val="333333">
                <a:alpha val="65000"/>
              </a:srgbClr>
            </a:outerShdw>
          </a:effectLst>
        </p:spPr>
      </p:pic>
      <p:sp>
        <p:nvSpPr>
          <p:cNvPr id="5" name="Rectangle 4"/>
          <p:cNvSpPr/>
          <p:nvPr/>
        </p:nvSpPr>
        <p:spPr>
          <a:xfrm>
            <a:off x="3887732" y="4264126"/>
            <a:ext cx="1449436" cy="369332"/>
          </a:xfrm>
          <a:prstGeom prst="rect">
            <a:avLst/>
          </a:prstGeom>
        </p:spPr>
        <p:txBody>
          <a:bodyPr wrap="none">
            <a:spAutoFit/>
          </a:bodyPr>
          <a:lstStyle/>
          <a:p>
            <a:pPr algn="l"/>
            <a:r>
              <a:rPr lang="en-US" b="1" dirty="0">
                <a:solidFill>
                  <a:srgbClr val="000000"/>
                </a:solidFill>
                <a:latin typeface="Arial"/>
              </a:rPr>
              <a:t>2.2x2.2mm</a:t>
            </a:r>
            <a:r>
              <a:rPr lang="en-US" b="1" baseline="30000" dirty="0">
                <a:solidFill>
                  <a:srgbClr val="000000"/>
                </a:solidFill>
                <a:latin typeface="Arial"/>
              </a:rPr>
              <a:t>2</a:t>
            </a:r>
          </a:p>
        </p:txBody>
      </p:sp>
      <p:sp>
        <p:nvSpPr>
          <p:cNvPr id="8" name="Rectangle 7"/>
          <p:cNvSpPr/>
          <p:nvPr/>
        </p:nvSpPr>
        <p:spPr>
          <a:xfrm>
            <a:off x="3854386" y="4633458"/>
            <a:ext cx="1936814" cy="954107"/>
          </a:xfrm>
          <a:prstGeom prst="rect">
            <a:avLst/>
          </a:prstGeom>
        </p:spPr>
        <p:txBody>
          <a:bodyPr wrap="square">
            <a:spAutoFit/>
          </a:bodyPr>
          <a:lstStyle/>
          <a:p>
            <a:r>
              <a:rPr lang="en-US" sz="1400" dirty="0"/>
              <a:t>@ VCI:</a:t>
            </a:r>
          </a:p>
          <a:p>
            <a:r>
              <a:rPr lang="en-US" sz="1400" dirty="0" err="1"/>
              <a:t>SiPM</a:t>
            </a:r>
            <a:r>
              <a:rPr lang="en-US" sz="1400" dirty="0"/>
              <a:t> (</a:t>
            </a:r>
            <a:r>
              <a:rPr lang="en-US" sz="1400" dirty="0" smtClean="0"/>
              <a:t>SRS, FBK)</a:t>
            </a:r>
            <a:endParaRPr lang="en-US" sz="1400" dirty="0"/>
          </a:p>
          <a:p>
            <a:r>
              <a:rPr lang="en-US" sz="1400" dirty="0"/>
              <a:t>M. </a:t>
            </a:r>
            <a:r>
              <a:rPr lang="en-US" sz="1400" dirty="0" err="1"/>
              <a:t>Boscardin</a:t>
            </a:r>
            <a:endParaRPr lang="en-US" sz="1400" dirty="0"/>
          </a:p>
          <a:p>
            <a:r>
              <a:rPr lang="en-US" sz="1400" dirty="0"/>
              <a:t>C. </a:t>
            </a:r>
            <a:r>
              <a:rPr lang="en-US" sz="1400" dirty="0" err="1"/>
              <a:t>Piemonte</a:t>
            </a:r>
            <a:endParaRPr lang="en-US" sz="1400" dirty="0"/>
          </a:p>
        </p:txBody>
      </p:sp>
      <p:sp>
        <p:nvSpPr>
          <p:cNvPr id="9" name="Rectangle 8"/>
          <p:cNvSpPr/>
          <p:nvPr/>
        </p:nvSpPr>
        <p:spPr>
          <a:xfrm>
            <a:off x="876299" y="782223"/>
            <a:ext cx="7086600" cy="369332"/>
          </a:xfrm>
          <a:prstGeom prst="rect">
            <a:avLst/>
          </a:prstGeom>
        </p:spPr>
        <p:txBody>
          <a:bodyPr wrap="square">
            <a:spAutoFit/>
          </a:bodyPr>
          <a:lstStyle/>
          <a:p>
            <a:pPr algn="l" fontAlgn="auto">
              <a:spcBef>
                <a:spcPts val="0"/>
              </a:spcBef>
              <a:spcAft>
                <a:spcPts val="0"/>
              </a:spcAft>
            </a:pPr>
            <a:r>
              <a:rPr lang="it-IT" dirty="0" smtClean="0">
                <a:solidFill>
                  <a:srgbClr val="000000"/>
                </a:solidFill>
                <a:latin typeface="Arial"/>
              </a:rPr>
              <a:t>Resolution in energy and coincidence timing (depence on crystal !) </a:t>
            </a:r>
            <a:endParaRPr lang="it-IT" dirty="0">
              <a:solidFill>
                <a:srgbClr val="000000"/>
              </a:solidFill>
              <a:latin typeface="Arial"/>
            </a:endParaRPr>
          </a:p>
        </p:txBody>
      </p:sp>
      <p:sp>
        <p:nvSpPr>
          <p:cNvPr id="10" name="Rectangle 9"/>
          <p:cNvSpPr/>
          <p:nvPr/>
        </p:nvSpPr>
        <p:spPr>
          <a:xfrm>
            <a:off x="7586410" y="2031226"/>
            <a:ext cx="1107996" cy="369332"/>
          </a:xfrm>
          <a:prstGeom prst="rect">
            <a:avLst/>
          </a:prstGeom>
        </p:spPr>
        <p:txBody>
          <a:bodyPr wrap="none">
            <a:spAutoFit/>
          </a:bodyPr>
          <a:lstStyle/>
          <a:p>
            <a:pPr algn="l"/>
            <a:r>
              <a:rPr lang="en-US" b="1" dirty="0"/>
              <a:t>4x4mm2</a:t>
            </a:r>
          </a:p>
        </p:txBody>
      </p:sp>
      <p:sp>
        <p:nvSpPr>
          <p:cNvPr id="11" name="Footer Placeholder 10"/>
          <p:cNvSpPr>
            <a:spLocks noGrp="1"/>
          </p:cNvSpPr>
          <p:nvPr>
            <p:ph type="ftr" sz="quarter" idx="10"/>
          </p:nvPr>
        </p:nvSpPr>
        <p:spPr/>
        <p:txBody>
          <a:bodyPr/>
          <a:lstStyle/>
          <a:p>
            <a:pPr>
              <a:defRPr/>
            </a:pPr>
            <a:r>
              <a:rPr lang="en-US" smtClean="0"/>
              <a:t>Hartmut F.-W. Sadrozinski: Medical applications, VCI 2013</a:t>
            </a:r>
            <a:endParaRPr lang="en-US" dirty="0"/>
          </a:p>
        </p:txBody>
      </p:sp>
      <p:sp>
        <p:nvSpPr>
          <p:cNvPr id="12" name="Rectangle 11"/>
          <p:cNvSpPr/>
          <p:nvPr/>
        </p:nvSpPr>
        <p:spPr>
          <a:xfrm>
            <a:off x="313545" y="3343892"/>
            <a:ext cx="3469920" cy="369332"/>
          </a:xfrm>
          <a:prstGeom prst="rect">
            <a:avLst/>
          </a:prstGeom>
        </p:spPr>
        <p:txBody>
          <a:bodyPr wrap="square">
            <a:spAutoFit/>
          </a:bodyPr>
          <a:lstStyle/>
          <a:p>
            <a:pPr algn="l" fontAlgn="auto">
              <a:spcBef>
                <a:spcPts val="0"/>
              </a:spcBef>
              <a:spcAft>
                <a:spcPts val="0"/>
              </a:spcAft>
            </a:pPr>
            <a:r>
              <a:rPr lang="it-IT" dirty="0" smtClean="0">
                <a:solidFill>
                  <a:srgbClr val="000000"/>
                </a:solidFill>
                <a:latin typeface="Arial"/>
              </a:rPr>
              <a:t>:Photon Detection efficiency</a:t>
            </a:r>
            <a:endParaRPr lang="it-IT" dirty="0">
              <a:solidFill>
                <a:srgbClr val="000000"/>
              </a:solidFill>
              <a:latin typeface="Arial"/>
            </a:endParaRPr>
          </a:p>
        </p:txBody>
      </p:sp>
      <p:sp>
        <p:nvSpPr>
          <p:cNvPr id="2" name="Rectangle 1"/>
          <p:cNvSpPr/>
          <p:nvPr/>
        </p:nvSpPr>
        <p:spPr>
          <a:xfrm>
            <a:off x="5328487" y="5181600"/>
            <a:ext cx="3749744" cy="1200329"/>
          </a:xfrm>
          <a:prstGeom prst="rect">
            <a:avLst/>
          </a:prstGeom>
        </p:spPr>
        <p:txBody>
          <a:bodyPr wrap="none">
            <a:spAutoFit/>
          </a:bodyPr>
          <a:lstStyle/>
          <a:p>
            <a:r>
              <a:rPr lang="it-IT" dirty="0" smtClean="0">
                <a:solidFill>
                  <a:srgbClr val="000000"/>
                </a:solidFill>
                <a:latin typeface="Arial"/>
              </a:rPr>
              <a:t>Is there a free lunch?</a:t>
            </a:r>
          </a:p>
          <a:p>
            <a:r>
              <a:rPr lang="it-IT" dirty="0" smtClean="0">
                <a:solidFill>
                  <a:srgbClr val="000000"/>
                </a:solidFill>
                <a:latin typeface="Arial"/>
              </a:rPr>
              <a:t>No:</a:t>
            </a:r>
          </a:p>
          <a:p>
            <a:r>
              <a:rPr lang="it-IT" dirty="0" smtClean="0">
                <a:solidFill>
                  <a:srgbClr val="000000"/>
                </a:solidFill>
                <a:latin typeface="Arial"/>
              </a:rPr>
              <a:t>Need to control </a:t>
            </a:r>
          </a:p>
          <a:p>
            <a:r>
              <a:rPr lang="it-IT" dirty="0" smtClean="0">
                <a:solidFill>
                  <a:srgbClr val="000000"/>
                </a:solidFill>
                <a:latin typeface="Arial"/>
              </a:rPr>
              <a:t>the noise rate and the after-pulsing</a:t>
            </a:r>
          </a:p>
        </p:txBody>
      </p:sp>
    </p:spTree>
    <p:extLst>
      <p:ext uri="{BB962C8B-B14F-4D97-AF65-F5344CB8AC3E}">
        <p14:creationId xmlns:p14="http://schemas.microsoft.com/office/powerpoint/2010/main" val="27918253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D81A8F4D-9F11-4C3F-B199-E4FED77FDE2E}" type="slidenum">
              <a:rPr lang="en-US" smtClean="0"/>
              <a:pPr>
                <a:defRPr/>
              </a:pPr>
              <a:t>16</a:t>
            </a:fld>
            <a:endParaRPr lang="en-US" dirty="0"/>
          </a:p>
        </p:txBody>
      </p:sp>
      <p:grpSp>
        <p:nvGrpSpPr>
          <p:cNvPr id="7" name="Group 6"/>
          <p:cNvGrpSpPr/>
          <p:nvPr/>
        </p:nvGrpSpPr>
        <p:grpSpPr>
          <a:xfrm>
            <a:off x="601980" y="1524000"/>
            <a:ext cx="3749040" cy="4534783"/>
            <a:chOff x="899160" y="381000"/>
            <a:chExt cx="3749040" cy="4534783"/>
          </a:xfrm>
        </p:grpSpPr>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l="52138" t="6000" r="8034" b="70396"/>
            <a:stretch/>
          </p:blipFill>
          <p:spPr>
            <a:xfrm>
              <a:off x="899160" y="381000"/>
              <a:ext cx="3749040" cy="2875280"/>
            </a:xfrm>
            <a:prstGeom prst="rect">
              <a:avLst/>
            </a:prstGeom>
          </p:spPr>
        </p:pic>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7228" t="38283" r="52143" b="43597"/>
            <a:stretch/>
          </p:blipFill>
          <p:spPr>
            <a:xfrm>
              <a:off x="990600" y="3200400"/>
              <a:ext cx="2971800" cy="1715383"/>
            </a:xfrm>
            <a:prstGeom prst="rect">
              <a:avLst/>
            </a:prstGeom>
          </p:spPr>
        </p:pic>
      </p:grpSp>
      <p:pic>
        <p:nvPicPr>
          <p:cNvPr id="6451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42898" y="1905000"/>
            <a:ext cx="3620102" cy="327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39"/>
          <p:cNvSpPr>
            <a:spLocks noChangeArrowheads="1"/>
          </p:cNvSpPr>
          <p:nvPr/>
        </p:nvSpPr>
        <p:spPr bwMode="auto">
          <a:xfrm>
            <a:off x="1562100" y="726634"/>
            <a:ext cx="6667500" cy="797365"/>
          </a:xfrm>
          <a:prstGeom prst="rect">
            <a:avLst/>
          </a:prstGeom>
          <a:noFill/>
          <a:ln w="9525">
            <a:noFill/>
            <a:miter lim="800000"/>
            <a:headEnd/>
            <a:tailEnd/>
          </a:ln>
          <a:effectLst/>
        </p:spPr>
        <p:txBody>
          <a:bodyPr/>
          <a:lstStyle/>
          <a:p>
            <a:pPr marL="342900" indent="-342900" algn="l" eaLnBrk="0" hangingPunct="0">
              <a:spcBef>
                <a:spcPct val="20000"/>
              </a:spcBef>
              <a:buClr>
                <a:srgbClr val="3399FF"/>
              </a:buClr>
              <a:buSzPct val="50000"/>
              <a:buFont typeface="Wingdings" pitchFamily="2" charset="2"/>
              <a:buBlip>
                <a:blip r:embed="rId4"/>
              </a:buBlip>
              <a:defRPr/>
            </a:pPr>
            <a:r>
              <a:rPr lang="en-US" altLang="ja-JP" dirty="0" smtClean="0">
                <a:effectLst>
                  <a:outerShdw blurRad="38100" dist="38100" dir="2700000" algn="tl">
                    <a:srgbClr val="C0C0C0"/>
                  </a:outerShdw>
                </a:effectLst>
                <a:latin typeface="Arial" charset="0"/>
                <a:ea typeface="Arial Unicode MS" pitchFamily="50" charset="-128"/>
                <a:cs typeface="Arial Unicode MS" pitchFamily="50" charset="-128"/>
              </a:rPr>
              <a:t>Expand acceptable overvoltage range</a:t>
            </a:r>
          </a:p>
          <a:p>
            <a:pPr marL="342900" indent="-342900" algn="l" eaLnBrk="0" hangingPunct="0">
              <a:spcBef>
                <a:spcPct val="20000"/>
              </a:spcBef>
              <a:buClr>
                <a:srgbClr val="3399FF"/>
              </a:buClr>
              <a:buSzPct val="50000"/>
              <a:buFont typeface="Wingdings" pitchFamily="2" charset="2"/>
              <a:buBlip>
                <a:blip r:embed="rId4"/>
              </a:buBlip>
              <a:defRPr/>
            </a:pPr>
            <a:r>
              <a:rPr lang="en-US" altLang="ja-JP" dirty="0">
                <a:effectLst>
                  <a:outerShdw blurRad="38100" dist="38100" dir="2700000" algn="tl">
                    <a:srgbClr val="C0C0C0"/>
                  </a:outerShdw>
                </a:effectLst>
                <a:ea typeface="Arial Unicode MS" pitchFamily="50" charset="-128"/>
                <a:cs typeface="Arial Unicode MS" pitchFamily="50" charset="-128"/>
              </a:rPr>
              <a:t>Timing resolution </a:t>
            </a:r>
            <a:r>
              <a:rPr lang="en-US" altLang="ja-JP" dirty="0" smtClean="0">
                <a:effectLst>
                  <a:outerShdw blurRad="38100" dist="38100" dir="2700000" algn="tl">
                    <a:srgbClr val="C0C0C0"/>
                  </a:outerShdw>
                </a:effectLst>
                <a:ea typeface="Arial Unicode MS" pitchFamily="50" charset="-128"/>
                <a:cs typeface="Arial Unicode MS" pitchFamily="50" charset="-128"/>
              </a:rPr>
              <a:t>improves </a:t>
            </a:r>
            <a:r>
              <a:rPr lang="en-US" altLang="ja-JP" dirty="0">
                <a:effectLst>
                  <a:outerShdw blurRad="38100" dist="38100" dir="2700000" algn="tl">
                    <a:srgbClr val="C0C0C0"/>
                  </a:outerShdw>
                </a:effectLst>
                <a:ea typeface="Arial Unicode MS" pitchFamily="50" charset="-128"/>
                <a:cs typeface="Arial Unicode MS" pitchFamily="50" charset="-128"/>
              </a:rPr>
              <a:t>from 250 </a:t>
            </a:r>
            <a:r>
              <a:rPr lang="en-US" altLang="ja-JP" dirty="0" err="1">
                <a:effectLst>
                  <a:outerShdw blurRad="38100" dist="38100" dir="2700000" algn="tl">
                    <a:srgbClr val="C0C0C0"/>
                  </a:outerShdw>
                </a:effectLst>
                <a:ea typeface="Arial Unicode MS" pitchFamily="50" charset="-128"/>
                <a:cs typeface="Arial Unicode MS" pitchFamily="50" charset="-128"/>
              </a:rPr>
              <a:t>ps</a:t>
            </a:r>
            <a:r>
              <a:rPr lang="en-US" altLang="ja-JP" dirty="0">
                <a:effectLst>
                  <a:outerShdw blurRad="38100" dist="38100" dir="2700000" algn="tl">
                    <a:srgbClr val="C0C0C0"/>
                  </a:outerShdw>
                </a:effectLst>
                <a:ea typeface="Arial Unicode MS" pitchFamily="50" charset="-128"/>
                <a:cs typeface="Arial Unicode MS" pitchFamily="50" charset="-128"/>
              </a:rPr>
              <a:t> to </a:t>
            </a:r>
            <a:r>
              <a:rPr lang="en-US" altLang="ja-JP" dirty="0">
                <a:solidFill>
                  <a:schemeClr val="accent4"/>
                </a:solidFill>
                <a:effectLst>
                  <a:outerShdw blurRad="38100" dist="38100" dir="2700000" algn="tl">
                    <a:srgbClr val="C0C0C0"/>
                  </a:outerShdw>
                </a:effectLst>
                <a:ea typeface="Arial Unicode MS" pitchFamily="50" charset="-128"/>
                <a:cs typeface="Arial Unicode MS" pitchFamily="50" charset="-128"/>
              </a:rPr>
              <a:t>140 </a:t>
            </a:r>
            <a:r>
              <a:rPr lang="en-US" altLang="ja-JP" dirty="0" err="1">
                <a:solidFill>
                  <a:schemeClr val="accent4"/>
                </a:solidFill>
                <a:effectLst>
                  <a:outerShdw blurRad="38100" dist="38100" dir="2700000" algn="tl">
                    <a:srgbClr val="C0C0C0"/>
                  </a:outerShdw>
                </a:effectLst>
                <a:ea typeface="Arial Unicode MS" pitchFamily="50" charset="-128"/>
                <a:cs typeface="Arial Unicode MS" pitchFamily="50" charset="-128"/>
              </a:rPr>
              <a:t>ps</a:t>
            </a:r>
            <a:endParaRPr lang="en-US" altLang="ja-JP" dirty="0">
              <a:solidFill>
                <a:schemeClr val="accent4"/>
              </a:solidFill>
              <a:effectLst>
                <a:outerShdw blurRad="38100" dist="38100" dir="2700000" algn="tl">
                  <a:srgbClr val="C0C0C0"/>
                </a:outerShdw>
              </a:effectLst>
              <a:ea typeface="Arial Unicode MS" pitchFamily="50" charset="-128"/>
              <a:cs typeface="Arial Unicode MS" pitchFamily="50" charset="-128"/>
            </a:endParaRPr>
          </a:p>
        </p:txBody>
      </p:sp>
      <p:sp>
        <p:nvSpPr>
          <p:cNvPr id="11" name="Rectangle 106"/>
          <p:cNvSpPr>
            <a:spLocks noChangeArrowheads="1"/>
          </p:cNvSpPr>
          <p:nvPr/>
        </p:nvSpPr>
        <p:spPr bwMode="auto">
          <a:xfrm>
            <a:off x="4457885" y="6098939"/>
            <a:ext cx="4640652" cy="378062"/>
          </a:xfrm>
          <a:prstGeom prst="rect">
            <a:avLst/>
          </a:prstGeom>
          <a:noFill/>
          <a:ln w="9525">
            <a:noFill/>
            <a:miter lim="800000"/>
            <a:headEnd/>
            <a:tailEnd/>
          </a:ln>
          <a:effectLst/>
        </p:spPr>
        <p:txBody>
          <a:bodyPr/>
          <a:lstStyle/>
          <a:p>
            <a:pPr eaLnBrk="0" hangingPunct="0">
              <a:spcBef>
                <a:spcPct val="20000"/>
              </a:spcBef>
              <a:buClr>
                <a:srgbClr val="3399FF"/>
              </a:buClr>
              <a:buSzPct val="50000"/>
              <a:defRPr/>
            </a:pPr>
            <a:r>
              <a:rPr lang="en-US" altLang="ja-JP" sz="1200" dirty="0" smtClean="0">
                <a:effectLst>
                  <a:outerShdw blurRad="38100" dist="38100" dir="2700000" algn="tl">
                    <a:srgbClr val="C0C0C0"/>
                  </a:outerShdw>
                </a:effectLst>
                <a:latin typeface="Arial" charset="0"/>
                <a:ea typeface="Arial Unicode MS" pitchFamily="50" charset="-128"/>
                <a:cs typeface="Arial Unicode MS" pitchFamily="50" charset="-128"/>
              </a:rPr>
              <a:t>T. Nagano et al., 2012 IEEE NSS-MIC</a:t>
            </a:r>
            <a:r>
              <a:rPr lang="en-US" altLang="ja-JP" sz="1400" dirty="0" smtClean="0">
                <a:solidFill>
                  <a:srgbClr val="FF0066"/>
                </a:solidFill>
                <a:effectLst>
                  <a:outerShdw blurRad="38100" dist="38100" dir="2700000" algn="tl">
                    <a:srgbClr val="C0C0C0"/>
                  </a:outerShdw>
                </a:effectLst>
                <a:latin typeface="Arial" charset="0"/>
                <a:ea typeface="Arial Unicode MS" pitchFamily="50" charset="-128"/>
                <a:cs typeface="Arial Unicode MS" pitchFamily="50" charset="-128"/>
              </a:rPr>
              <a:t>.</a:t>
            </a:r>
            <a:endParaRPr lang="en-US" altLang="ja-JP" sz="1400" dirty="0">
              <a:solidFill>
                <a:srgbClr val="FF0066"/>
              </a:solidFill>
              <a:effectLst>
                <a:outerShdw blurRad="38100" dist="38100" dir="2700000" algn="tl">
                  <a:srgbClr val="C0C0C0"/>
                </a:outerShdw>
              </a:effectLst>
              <a:latin typeface="Arial" charset="0"/>
              <a:ea typeface="Arial Unicode MS" pitchFamily="50" charset="-128"/>
              <a:cs typeface="Arial Unicode MS" pitchFamily="50" charset="-128"/>
            </a:endParaRPr>
          </a:p>
        </p:txBody>
      </p:sp>
      <p:sp>
        <p:nvSpPr>
          <p:cNvPr id="8" name="Rectangle 7"/>
          <p:cNvSpPr/>
          <p:nvPr/>
        </p:nvSpPr>
        <p:spPr>
          <a:xfrm>
            <a:off x="1659687" y="76200"/>
            <a:ext cx="5596404" cy="523220"/>
          </a:xfrm>
          <a:prstGeom prst="rect">
            <a:avLst/>
          </a:prstGeom>
          <a:solidFill>
            <a:schemeClr val="accent2">
              <a:lumMod val="60000"/>
              <a:lumOff val="40000"/>
            </a:schemeClr>
          </a:solidFill>
        </p:spPr>
        <p:txBody>
          <a:bodyPr wrap="none">
            <a:spAutoFit/>
          </a:bodyPr>
          <a:lstStyle/>
          <a:p>
            <a:r>
              <a:rPr lang="en-US" sz="2800" b="1" dirty="0">
                <a:solidFill>
                  <a:srgbClr val="002060"/>
                </a:solidFill>
              </a:rPr>
              <a:t>Progress in </a:t>
            </a:r>
            <a:r>
              <a:rPr lang="en-US" sz="2800" b="1" dirty="0" smtClean="0">
                <a:solidFill>
                  <a:srgbClr val="002060"/>
                </a:solidFill>
              </a:rPr>
              <a:t>MPPC: Overvoltage</a:t>
            </a:r>
            <a:endParaRPr lang="en-US" sz="2800" dirty="0">
              <a:solidFill>
                <a:srgbClr val="002060"/>
              </a:solidFill>
            </a:endParaRPr>
          </a:p>
        </p:txBody>
      </p:sp>
      <p:sp>
        <p:nvSpPr>
          <p:cNvPr id="12" name="Rectangle 106"/>
          <p:cNvSpPr>
            <a:spLocks noChangeArrowheads="1"/>
          </p:cNvSpPr>
          <p:nvPr/>
        </p:nvSpPr>
        <p:spPr bwMode="auto">
          <a:xfrm>
            <a:off x="5638800" y="5334000"/>
            <a:ext cx="2514600" cy="572970"/>
          </a:xfrm>
          <a:prstGeom prst="rect">
            <a:avLst/>
          </a:prstGeom>
          <a:noFill/>
          <a:ln w="9525">
            <a:noFill/>
            <a:miter lim="800000"/>
            <a:headEnd/>
            <a:tailEnd/>
          </a:ln>
          <a:effectLst/>
        </p:spPr>
        <p:txBody>
          <a:bodyPr/>
          <a:lstStyle/>
          <a:p>
            <a:pPr eaLnBrk="0" hangingPunct="0">
              <a:spcBef>
                <a:spcPct val="20000"/>
              </a:spcBef>
              <a:buClr>
                <a:srgbClr val="3399FF"/>
              </a:buClr>
              <a:buSzPct val="50000"/>
              <a:defRPr/>
            </a:pPr>
            <a:r>
              <a:rPr lang="en-US" altLang="ja-JP" sz="1400" dirty="0" smtClean="0">
                <a:effectLst>
                  <a:outerShdw blurRad="38100" dist="38100" dir="2700000" algn="tl">
                    <a:srgbClr val="C0C0C0"/>
                  </a:outerShdw>
                </a:effectLst>
                <a:latin typeface="Arial" charset="0"/>
                <a:ea typeface="Arial Unicode MS" pitchFamily="50" charset="-128"/>
                <a:cs typeface="Arial Unicode MS" pitchFamily="50" charset="-128"/>
              </a:rPr>
              <a:t>@VCI: </a:t>
            </a:r>
          </a:p>
          <a:p>
            <a:pPr eaLnBrk="0" hangingPunct="0">
              <a:spcBef>
                <a:spcPct val="20000"/>
              </a:spcBef>
              <a:buClr>
                <a:srgbClr val="3399FF"/>
              </a:buClr>
              <a:buSzPct val="50000"/>
              <a:defRPr/>
            </a:pPr>
            <a:r>
              <a:rPr lang="en-US" altLang="ja-JP" sz="1400" dirty="0" smtClean="0">
                <a:effectLst>
                  <a:outerShdw blurRad="38100" dist="38100" dir="2700000" algn="tl">
                    <a:srgbClr val="C0C0C0"/>
                  </a:outerShdw>
                </a:effectLst>
                <a:latin typeface="Arial" charset="0"/>
                <a:ea typeface="Arial Unicode MS" pitchFamily="50" charset="-128"/>
                <a:cs typeface="Arial Unicode MS" pitchFamily="50" charset="-128"/>
              </a:rPr>
              <a:t>K. Yamamoto (HPK)</a:t>
            </a:r>
            <a:endParaRPr lang="en-US" altLang="ja-JP" sz="1400" dirty="0">
              <a:solidFill>
                <a:srgbClr val="FF0066"/>
              </a:solidFill>
              <a:effectLst>
                <a:outerShdw blurRad="38100" dist="38100" dir="2700000" algn="tl">
                  <a:srgbClr val="C0C0C0"/>
                </a:outerShdw>
              </a:effectLst>
              <a:latin typeface="Arial" charset="0"/>
              <a:ea typeface="Arial Unicode MS" pitchFamily="50" charset="-128"/>
              <a:cs typeface="Arial Unicode MS" pitchFamily="50" charset="-128"/>
            </a:endParaRPr>
          </a:p>
        </p:txBody>
      </p:sp>
      <p:sp>
        <p:nvSpPr>
          <p:cNvPr id="4" name="Footer Placeholder 3"/>
          <p:cNvSpPr>
            <a:spLocks noGrp="1"/>
          </p:cNvSpPr>
          <p:nvPr>
            <p:ph type="ftr" sz="quarter" idx="10"/>
          </p:nvPr>
        </p:nvSpPr>
        <p:spPr/>
        <p:txBody>
          <a:bodyPr/>
          <a:lstStyle/>
          <a:p>
            <a:pPr>
              <a:defRPr/>
            </a:pPr>
            <a:r>
              <a:rPr lang="en-US" smtClean="0"/>
              <a:t>Hartmut F.-W. Sadrozinski: Medical applications, VCI 2013</a:t>
            </a:r>
            <a:endParaRPr lang="en-US" dirty="0"/>
          </a:p>
        </p:txBody>
      </p:sp>
    </p:spTree>
    <p:extLst>
      <p:ext uri="{BB962C8B-B14F-4D97-AF65-F5344CB8AC3E}">
        <p14:creationId xmlns:p14="http://schemas.microsoft.com/office/powerpoint/2010/main" val="34276931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0"/>
          </p:nvPr>
        </p:nvSpPr>
        <p:spPr/>
        <p:txBody>
          <a:bodyPr/>
          <a:lstStyle/>
          <a:p>
            <a:pPr>
              <a:defRPr/>
            </a:pPr>
            <a:r>
              <a:rPr lang="en-US" altLang="ja-JP" smtClean="0"/>
              <a:t>Hartmut F.-W. Sadrozinski: Medical applications, VCI 2013</a:t>
            </a:r>
            <a:endParaRPr lang="en-US" altLang="ja-JP"/>
          </a:p>
        </p:txBody>
      </p:sp>
      <p:sp>
        <p:nvSpPr>
          <p:cNvPr id="4" name="Slide Number Placeholder 3"/>
          <p:cNvSpPr>
            <a:spLocks noGrp="1"/>
          </p:cNvSpPr>
          <p:nvPr>
            <p:ph type="sldNum" sz="quarter" idx="11"/>
          </p:nvPr>
        </p:nvSpPr>
        <p:spPr/>
        <p:txBody>
          <a:bodyPr/>
          <a:lstStyle/>
          <a:p>
            <a:pPr>
              <a:defRPr/>
            </a:pPr>
            <a:fld id="{77DE1507-4B1B-4C43-8BA0-E9ABF3EF9E5C}" type="slidenum">
              <a:rPr lang="ja-JP" altLang="en-US" smtClean="0"/>
              <a:pPr>
                <a:defRPr/>
              </a:pPr>
              <a:t>17</a:t>
            </a:fld>
            <a:endParaRPr lang="en-US" altLang="ja-JP"/>
          </a:p>
        </p:txBody>
      </p:sp>
      <p:sp>
        <p:nvSpPr>
          <p:cNvPr id="6" name="Title 5"/>
          <p:cNvSpPr>
            <a:spLocks noGrp="1"/>
          </p:cNvSpPr>
          <p:nvPr>
            <p:ph type="title"/>
          </p:nvPr>
        </p:nvSpPr>
        <p:spPr/>
        <p:txBody>
          <a:bodyPr/>
          <a:lstStyle/>
          <a:p>
            <a:endParaRPr lang="en-US"/>
          </a:p>
        </p:txBody>
      </p:sp>
      <p:sp>
        <p:nvSpPr>
          <p:cNvPr id="10242" name="Rectangle 2"/>
          <p:cNvSpPr>
            <a:spLocks noGrp="1" noChangeArrowheads="1"/>
          </p:cNvSpPr>
          <p:nvPr>
            <p:ph type="body" sz="half" idx="4294967295"/>
          </p:nvPr>
        </p:nvSpPr>
        <p:spPr bwMode="auto">
          <a:xfrm>
            <a:off x="609600" y="5000625"/>
            <a:ext cx="40386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lnSpc>
                <a:spcPct val="90000"/>
              </a:lnSpc>
              <a:buNone/>
            </a:pPr>
            <a:r>
              <a:rPr lang="en-US" altLang="ja-JP" sz="1800" dirty="0" smtClean="0">
                <a:ea typeface="ＭＳ Ｐゴシック" pitchFamily="50" charset="-128"/>
              </a:rPr>
              <a:t>Expected </a:t>
            </a:r>
            <a:r>
              <a:rPr lang="en-US" altLang="ja-JP" sz="1800" dirty="0" err="1" smtClean="0">
                <a:ea typeface="ＭＳ Ｐゴシック" pitchFamily="50" charset="-128"/>
              </a:rPr>
              <a:t>DoI</a:t>
            </a:r>
            <a:r>
              <a:rPr lang="en-US" altLang="ja-JP" sz="1800" dirty="0" smtClean="0">
                <a:ea typeface="ＭＳ Ｐゴシック" pitchFamily="50" charset="-128"/>
              </a:rPr>
              <a:t> resolution 1 – 2 mm</a:t>
            </a:r>
          </a:p>
        </p:txBody>
      </p:sp>
      <p:sp>
        <p:nvSpPr>
          <p:cNvPr id="10243" name="タイトル 1"/>
          <p:cNvSpPr>
            <a:spLocks/>
          </p:cNvSpPr>
          <p:nvPr/>
        </p:nvSpPr>
        <p:spPr bwMode="auto">
          <a:xfrm>
            <a:off x="827092" y="0"/>
            <a:ext cx="7021508" cy="576263"/>
          </a:xfrm>
          <a:prstGeom prst="rect">
            <a:avLst/>
          </a:prstGeom>
          <a:solidFill>
            <a:schemeClr val="accent2">
              <a:lumMod val="60000"/>
              <a:lumOff val="40000"/>
            </a:schemeClr>
          </a:solidFill>
          <a:ln>
            <a:noFill/>
          </a:ln>
          <a:extLst/>
        </p:spPr>
        <p:txBody>
          <a:bodyPr/>
          <a:lstStyle/>
          <a:p>
            <a:r>
              <a:rPr lang="en-US" altLang="ja-JP" sz="2800" b="1" dirty="0" smtClean="0">
                <a:solidFill>
                  <a:srgbClr val="002060"/>
                </a:solidFill>
                <a:ea typeface="ＭＳ Ｐゴシック" pitchFamily="50" charset="-128"/>
              </a:rPr>
              <a:t>PET Parallax: Depth of Interaction (DOI) </a:t>
            </a:r>
            <a:endParaRPr lang="ja-JP" altLang="en-US" sz="2800" b="1" dirty="0">
              <a:solidFill>
                <a:srgbClr val="002060"/>
              </a:solidFill>
              <a:ea typeface="A-OTF ゴシックMB101 Pro M" pitchFamily="34" charset="-128"/>
            </a:endParaRPr>
          </a:p>
        </p:txBody>
      </p:sp>
      <p:pic>
        <p:nvPicPr>
          <p:cNvPr id="10244"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l="44919"/>
          <a:stretch/>
        </p:blipFill>
        <p:spPr bwMode="auto">
          <a:xfrm>
            <a:off x="4648200" y="1191985"/>
            <a:ext cx="4435990" cy="3608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249" name="Text Box 61"/>
          <p:cNvSpPr txBox="1">
            <a:spLocks noChangeArrowheads="1"/>
          </p:cNvSpPr>
          <p:nvPr/>
        </p:nvSpPr>
        <p:spPr bwMode="auto">
          <a:xfrm>
            <a:off x="4967468" y="5453063"/>
            <a:ext cx="3276600"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a:solidFill>
                  <a:schemeClr val="tx1"/>
                </a:solidFill>
                <a:latin typeface="Times New Roman" pitchFamily="18" charset="0"/>
                <a:ea typeface="ＭＳ Ｐゴシック" pitchFamily="50" charset="-128"/>
              </a:defRPr>
            </a:lvl1pPr>
            <a:lvl2pPr marL="742950" indent="-285750" eaLnBrk="0" hangingPunct="0">
              <a:defRPr kumimoji="1" sz="2400" b="1">
                <a:solidFill>
                  <a:schemeClr val="tx1"/>
                </a:solidFill>
                <a:latin typeface="Times New Roman" pitchFamily="18" charset="0"/>
                <a:ea typeface="ＭＳ Ｐゴシック" pitchFamily="50" charset="-128"/>
              </a:defRPr>
            </a:lvl2pPr>
            <a:lvl3pPr marL="1143000" indent="-228600" eaLnBrk="0" hangingPunct="0">
              <a:defRPr kumimoji="1" sz="2400" b="1">
                <a:solidFill>
                  <a:schemeClr val="tx1"/>
                </a:solidFill>
                <a:latin typeface="Times New Roman" pitchFamily="18" charset="0"/>
                <a:ea typeface="ＭＳ Ｐゴシック" pitchFamily="50" charset="-128"/>
              </a:defRPr>
            </a:lvl3pPr>
            <a:lvl4pPr marL="1600200" indent="-228600" eaLnBrk="0" hangingPunct="0">
              <a:defRPr kumimoji="1" sz="2400" b="1">
                <a:solidFill>
                  <a:schemeClr val="tx1"/>
                </a:solidFill>
                <a:latin typeface="Times New Roman" pitchFamily="18" charset="0"/>
                <a:ea typeface="ＭＳ Ｐゴシック" pitchFamily="50" charset="-128"/>
              </a:defRPr>
            </a:lvl4pPr>
            <a:lvl5pPr marL="2057400" indent="-228600" eaLnBrk="0" hangingPunct="0">
              <a:defRPr kumimoji="1" sz="2400" b="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b="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b="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b="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b="1">
                <a:solidFill>
                  <a:schemeClr val="tx1"/>
                </a:solidFill>
                <a:latin typeface="Times New Roman" pitchFamily="18" charset="0"/>
                <a:ea typeface="ＭＳ Ｐゴシック" pitchFamily="50" charset="-128"/>
              </a:defRPr>
            </a:lvl9pPr>
          </a:lstStyle>
          <a:p>
            <a:pPr eaLnBrk="1" hangingPunct="1">
              <a:spcBef>
                <a:spcPct val="50000"/>
              </a:spcBef>
            </a:pPr>
            <a:r>
              <a:rPr lang="en-US" altLang="ja-JP" sz="1400" b="0" dirty="0" smtClean="0">
                <a:solidFill>
                  <a:schemeClr val="tx2"/>
                </a:solidFill>
                <a:latin typeface="Arial" pitchFamily="34" charset="0"/>
                <a:cs typeface="Arial" pitchFamily="34" charset="0"/>
              </a:rPr>
              <a:t>@ VCI: </a:t>
            </a:r>
          </a:p>
          <a:p>
            <a:pPr eaLnBrk="1" hangingPunct="1">
              <a:spcBef>
                <a:spcPct val="50000"/>
              </a:spcBef>
            </a:pPr>
            <a:r>
              <a:rPr lang="en-US" altLang="ja-JP" sz="1400" b="0" dirty="0" smtClean="0">
                <a:solidFill>
                  <a:schemeClr val="tx2"/>
                </a:solidFill>
                <a:latin typeface="Arial" pitchFamily="34" charset="0"/>
                <a:cs typeface="Arial" pitchFamily="34" charset="0"/>
              </a:rPr>
              <a:t>K. </a:t>
            </a:r>
            <a:r>
              <a:rPr lang="en-US" altLang="ja-JP" sz="1400" b="0" dirty="0" err="1" smtClean="0">
                <a:solidFill>
                  <a:schemeClr val="tx2"/>
                </a:solidFill>
                <a:latin typeface="Arial" pitchFamily="34" charset="0"/>
                <a:cs typeface="Arial" pitchFamily="34" charset="0"/>
              </a:rPr>
              <a:t>Yamamaoto</a:t>
            </a:r>
            <a:r>
              <a:rPr lang="en-US" altLang="ja-JP" sz="1400" b="0" dirty="0" smtClean="0">
                <a:solidFill>
                  <a:schemeClr val="tx2"/>
                </a:solidFill>
                <a:latin typeface="Arial" pitchFamily="34" charset="0"/>
                <a:cs typeface="Arial" pitchFamily="34" charset="0"/>
              </a:rPr>
              <a:t> (HPK)</a:t>
            </a:r>
            <a:endParaRPr lang="ja-JP" altLang="en-US" sz="1400" b="0" dirty="0">
              <a:solidFill>
                <a:schemeClr val="tx2"/>
              </a:solidFill>
              <a:latin typeface="Arial" pitchFamily="34" charset="0"/>
              <a:cs typeface="Arial" pitchFamily="34" charset="0"/>
            </a:endParaRPr>
          </a:p>
        </p:txBody>
      </p:sp>
      <p:sp>
        <p:nvSpPr>
          <p:cNvPr id="2" name="Rectangle 1"/>
          <p:cNvSpPr/>
          <p:nvPr/>
        </p:nvSpPr>
        <p:spPr>
          <a:xfrm>
            <a:off x="1100435" y="5453063"/>
            <a:ext cx="1741118" cy="738664"/>
          </a:xfrm>
          <a:prstGeom prst="rect">
            <a:avLst/>
          </a:prstGeom>
        </p:spPr>
        <p:txBody>
          <a:bodyPr wrap="none">
            <a:spAutoFit/>
          </a:bodyPr>
          <a:lstStyle/>
          <a:p>
            <a:r>
              <a:rPr lang="en-US" sz="1400" dirty="0"/>
              <a:t>@ VCI: </a:t>
            </a:r>
            <a:endParaRPr lang="en-US" sz="1400" dirty="0" smtClean="0"/>
          </a:p>
          <a:p>
            <a:r>
              <a:rPr lang="en-US" sz="1400" dirty="0" smtClean="0"/>
              <a:t>M</a:t>
            </a:r>
            <a:r>
              <a:rPr lang="en-US" sz="1400" dirty="0"/>
              <a:t>. </a:t>
            </a:r>
            <a:r>
              <a:rPr lang="en-US" sz="1400" dirty="0" err="1"/>
              <a:t>Morrocchi</a:t>
            </a:r>
            <a:r>
              <a:rPr lang="en-US" sz="1400" dirty="0"/>
              <a:t> et al.</a:t>
            </a:r>
          </a:p>
          <a:p>
            <a:r>
              <a:rPr lang="en-US" sz="1400" dirty="0" smtClean="0"/>
              <a:t> Thu 14 Feb,  </a:t>
            </a:r>
            <a:r>
              <a:rPr lang="en-US" sz="1400" dirty="0"/>
              <a:t>16:55</a:t>
            </a:r>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2132" t="27575" r="67488" b="52750"/>
          <a:stretch/>
        </p:blipFill>
        <p:spPr>
          <a:xfrm>
            <a:off x="408214" y="1219199"/>
            <a:ext cx="3706586" cy="3393287"/>
          </a:xfrm>
          <a:prstGeom prst="rect">
            <a:avLst/>
          </a:prstGeom>
        </p:spPr>
      </p:pic>
      <p:sp>
        <p:nvSpPr>
          <p:cNvPr id="11" name="Rectangle 2"/>
          <p:cNvSpPr txBox="1">
            <a:spLocks noChangeArrowheads="1"/>
          </p:cNvSpPr>
          <p:nvPr/>
        </p:nvSpPr>
        <p:spPr bwMode="auto">
          <a:xfrm>
            <a:off x="5653268" y="4918035"/>
            <a:ext cx="2590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cs typeface="+mn-cs"/>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cs typeface="+mn-cs"/>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cs typeface="+mn-cs"/>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cs typeface="+mn-cs"/>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cs typeface="+mn-cs"/>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cs typeface="+mn-cs"/>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cs typeface="+mn-cs"/>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cs typeface="+mn-cs"/>
              </a:defRPr>
            </a:lvl9pPr>
          </a:lstStyle>
          <a:p>
            <a:pPr marL="0" indent="0">
              <a:lnSpc>
                <a:spcPct val="90000"/>
              </a:lnSpc>
              <a:buFont typeface="Wingdings" pitchFamily="2" charset="2"/>
              <a:buNone/>
            </a:pPr>
            <a:r>
              <a:rPr lang="en-US" altLang="ja-JP" sz="1800" dirty="0" err="1" smtClean="0">
                <a:ea typeface="ＭＳ Ｐゴシック" pitchFamily="50" charset="-128"/>
              </a:rPr>
              <a:t>DoI</a:t>
            </a:r>
            <a:r>
              <a:rPr lang="en-US" altLang="ja-JP" sz="1800" dirty="0" smtClean="0">
                <a:ea typeface="ＭＳ Ｐゴシック" pitchFamily="50" charset="-128"/>
              </a:rPr>
              <a:t> resolution 1.3 mm</a:t>
            </a:r>
          </a:p>
        </p:txBody>
      </p:sp>
    </p:spTree>
    <p:extLst>
      <p:ext uri="{BB962C8B-B14F-4D97-AF65-F5344CB8AC3E}">
        <p14:creationId xmlns:p14="http://schemas.microsoft.com/office/powerpoint/2010/main" val="1038771057"/>
      </p:ext>
    </p:extLst>
  </p:cSld>
  <p:clrMapOvr>
    <a:masterClrMapping/>
  </p:clrMapOvr>
  <p:transition spd="slow" advClick="0" advTm="30000">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D81A8F4D-9F11-4C3F-B199-E4FED77FDE2E}" type="slidenum">
              <a:rPr lang="en-US" smtClean="0"/>
              <a:pPr>
                <a:defRPr/>
              </a:pPr>
              <a:t>18</a:t>
            </a:fld>
            <a:endParaRPr lang="en-US"/>
          </a:p>
        </p:txBody>
      </p:sp>
      <p:sp>
        <p:nvSpPr>
          <p:cNvPr id="4" name="Rectangle 3"/>
          <p:cNvSpPr/>
          <p:nvPr/>
        </p:nvSpPr>
        <p:spPr>
          <a:xfrm>
            <a:off x="914400" y="76200"/>
            <a:ext cx="6934200" cy="523220"/>
          </a:xfrm>
          <a:prstGeom prst="rect">
            <a:avLst/>
          </a:prstGeom>
          <a:solidFill>
            <a:schemeClr val="accent2">
              <a:lumMod val="60000"/>
              <a:lumOff val="40000"/>
            </a:schemeClr>
          </a:solidFill>
        </p:spPr>
        <p:txBody>
          <a:bodyPr wrap="square">
            <a:spAutoFit/>
          </a:bodyPr>
          <a:lstStyle/>
          <a:p>
            <a:pPr lvl="0"/>
            <a:r>
              <a:rPr lang="en-US" altLang="ja-JP" sz="2800" b="1" dirty="0" smtClean="0">
                <a:solidFill>
                  <a:srgbClr val="002060"/>
                </a:solidFill>
                <a:ea typeface="ＭＳ Ｐゴシック" pitchFamily="50" charset="-128"/>
              </a:rPr>
              <a:t>Multi-Modal: PET/CT and PET/MR</a:t>
            </a:r>
            <a:endParaRPr lang="ja-JP" altLang="en-US" sz="2800" b="1" dirty="0">
              <a:solidFill>
                <a:srgbClr val="002060"/>
              </a:solidFill>
              <a:ea typeface="A-OTF ゴシックMB101 Pro M" pitchFamily="34" charset="-128"/>
            </a:endParaRPr>
          </a:p>
        </p:txBody>
      </p:sp>
      <p:sp>
        <p:nvSpPr>
          <p:cNvPr id="8" name="Rectangle 7"/>
          <p:cNvSpPr/>
          <p:nvPr/>
        </p:nvSpPr>
        <p:spPr>
          <a:xfrm>
            <a:off x="304800" y="990600"/>
            <a:ext cx="8458200" cy="923330"/>
          </a:xfrm>
          <a:prstGeom prst="rect">
            <a:avLst/>
          </a:prstGeom>
        </p:spPr>
        <p:txBody>
          <a:bodyPr wrap="square">
            <a:spAutoFit/>
          </a:bodyPr>
          <a:lstStyle/>
          <a:p>
            <a:pPr lvl="0" algn="l"/>
            <a:r>
              <a:rPr lang="en-US" altLang="ja-JP" dirty="0" smtClean="0">
                <a:solidFill>
                  <a:srgbClr val="000000"/>
                </a:solidFill>
                <a:ea typeface="ＭＳ Ｐゴシック" pitchFamily="50" charset="-128"/>
              </a:rPr>
              <a:t>PET needs CT data to locate and delineate the tumor and correct for attenuation.</a:t>
            </a:r>
          </a:p>
          <a:p>
            <a:pPr lvl="0" algn="l"/>
            <a:r>
              <a:rPr lang="en-US" altLang="ja-JP" dirty="0" smtClean="0">
                <a:solidFill>
                  <a:srgbClr val="000000"/>
                </a:solidFill>
                <a:ea typeface="ＭＳ Ｐゴシック" pitchFamily="50" charset="-128"/>
              </a:rPr>
              <a:t>Use of PET in conjunction with MRI has the added advantage that the range of the positrons is greatly reduced in the large magnetic field</a:t>
            </a:r>
          </a:p>
        </p:txBody>
      </p:sp>
      <p:pic>
        <p:nvPicPr>
          <p:cNvPr id="634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86600" y="2157413"/>
            <a:ext cx="1905000" cy="2543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10"/>
          <p:cNvPicPr>
            <a:picLocks noChangeAspect="1"/>
          </p:cNvPicPr>
          <p:nvPr/>
        </p:nvPicPr>
        <p:blipFill rotWithShape="1">
          <a:blip r:embed="rId3">
            <a:extLst>
              <a:ext uri="{28A0092B-C50C-407E-A947-70E740481C1C}">
                <a14:useLocalDpi xmlns:a14="http://schemas.microsoft.com/office/drawing/2010/main" val="0"/>
              </a:ext>
            </a:extLst>
          </a:blip>
          <a:srcRect l="7774" t="83773" r="28503" b="9503"/>
          <a:stretch/>
        </p:blipFill>
        <p:spPr>
          <a:xfrm>
            <a:off x="1143000" y="6002559"/>
            <a:ext cx="4996543" cy="434516"/>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4800" y="1977745"/>
            <a:ext cx="5616804" cy="3962400"/>
          </a:xfrm>
          <a:prstGeom prst="rect">
            <a:avLst/>
          </a:prstGeom>
        </p:spPr>
      </p:pic>
      <p:sp>
        <p:nvSpPr>
          <p:cNvPr id="9" name="Rectangle 8"/>
          <p:cNvSpPr/>
          <p:nvPr/>
        </p:nvSpPr>
        <p:spPr>
          <a:xfrm>
            <a:off x="6139543" y="5689366"/>
            <a:ext cx="3004457" cy="523220"/>
          </a:xfrm>
          <a:prstGeom prst="rect">
            <a:avLst/>
          </a:prstGeom>
        </p:spPr>
        <p:txBody>
          <a:bodyPr wrap="square">
            <a:spAutoFit/>
          </a:bodyPr>
          <a:lstStyle/>
          <a:p>
            <a:r>
              <a:rPr lang="en-US" sz="1400" dirty="0" smtClean="0"/>
              <a:t>@ VCI:</a:t>
            </a:r>
          </a:p>
          <a:p>
            <a:r>
              <a:rPr lang="en-US" sz="1400" dirty="0" smtClean="0"/>
              <a:t>J. NEVES Thu 14 </a:t>
            </a:r>
            <a:r>
              <a:rPr lang="en-US" sz="1400" dirty="0"/>
              <a:t>Feb </a:t>
            </a:r>
            <a:r>
              <a:rPr lang="en-US" sz="1400" dirty="0" smtClean="0"/>
              <a:t> </a:t>
            </a:r>
            <a:r>
              <a:rPr lang="en-US" sz="1400" dirty="0"/>
              <a:t>14:00</a:t>
            </a:r>
          </a:p>
        </p:txBody>
      </p:sp>
      <p:sp>
        <p:nvSpPr>
          <p:cNvPr id="5" name="Footer Placeholder 4"/>
          <p:cNvSpPr>
            <a:spLocks noGrp="1"/>
          </p:cNvSpPr>
          <p:nvPr>
            <p:ph type="ftr" sz="quarter" idx="10"/>
          </p:nvPr>
        </p:nvSpPr>
        <p:spPr/>
        <p:txBody>
          <a:bodyPr/>
          <a:lstStyle/>
          <a:p>
            <a:pPr>
              <a:defRPr/>
            </a:pPr>
            <a:r>
              <a:rPr lang="en-US" smtClean="0"/>
              <a:t>Hartmut F.-W. Sadrozinski: Medical applications, VCI 2013</a:t>
            </a:r>
            <a:endParaRPr lang="en-US" dirty="0"/>
          </a:p>
        </p:txBody>
      </p:sp>
    </p:spTree>
    <p:extLst>
      <p:ext uri="{BB962C8B-B14F-4D97-AF65-F5344CB8AC3E}">
        <p14:creationId xmlns:p14="http://schemas.microsoft.com/office/powerpoint/2010/main" val="88679540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7620000" y="6400800"/>
            <a:ext cx="1524000" cy="457200"/>
          </a:xfrm>
        </p:spPr>
        <p:txBody>
          <a:bodyPr/>
          <a:lstStyle/>
          <a:p>
            <a:pPr>
              <a:defRPr/>
            </a:pPr>
            <a:fld id="{D81A8F4D-9F11-4C3F-B199-E4FED77FDE2E}" type="slidenum">
              <a:rPr lang="en-US" smtClean="0"/>
              <a:pPr>
                <a:defRPr/>
              </a:pPr>
              <a:t>19</a:t>
            </a:fld>
            <a:endParaRPr lang="en-US"/>
          </a:p>
        </p:txBody>
      </p:sp>
      <p:pic>
        <p:nvPicPr>
          <p:cNvPr id="604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2400" y="902325"/>
            <a:ext cx="5181600" cy="3607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0" y="1731759"/>
            <a:ext cx="3962399" cy="1015663"/>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171450" indent="-171450" algn="just">
              <a:buFont typeface="Arial" pitchFamily="34" charset="0"/>
              <a:buChar char="•"/>
            </a:pPr>
            <a:r>
              <a:rPr lang="en-US" sz="1200" dirty="0" smtClean="0"/>
              <a:t> </a:t>
            </a:r>
            <a:r>
              <a:rPr lang="en-US" sz="1200" dirty="0" err="1" smtClean="0"/>
              <a:t>CdTe</a:t>
            </a:r>
            <a:r>
              <a:rPr lang="en-US" sz="1200" dirty="0" smtClean="0"/>
              <a:t> pixel </a:t>
            </a:r>
            <a:r>
              <a:rPr lang="en-US" sz="1200" dirty="0"/>
              <a:t>sensor (ACRORAD Co., Ltd</a:t>
            </a:r>
            <a:r>
              <a:rPr lang="en-US" sz="1200" dirty="0" smtClean="0"/>
              <a:t>.): </a:t>
            </a:r>
          </a:p>
          <a:p>
            <a:pPr marL="171450" indent="-171450" algn="just">
              <a:buFont typeface="Arial" pitchFamily="34" charset="0"/>
              <a:buChar char="•"/>
            </a:pPr>
            <a:r>
              <a:rPr lang="en-US" sz="1200" dirty="0" err="1" smtClean="0"/>
              <a:t>Schottky</a:t>
            </a:r>
            <a:r>
              <a:rPr lang="en-US" sz="1200" dirty="0" smtClean="0"/>
              <a:t> </a:t>
            </a:r>
            <a:r>
              <a:rPr lang="en-US" sz="1200" dirty="0"/>
              <a:t>type </a:t>
            </a:r>
            <a:r>
              <a:rPr lang="en-US" sz="1200" dirty="0" smtClean="0"/>
              <a:t>diode, electron </a:t>
            </a:r>
            <a:r>
              <a:rPr lang="en-US" sz="1200" dirty="0"/>
              <a:t>collection on </a:t>
            </a:r>
            <a:r>
              <a:rPr lang="en-US" sz="1200" dirty="0" smtClean="0"/>
              <a:t>the pixels</a:t>
            </a:r>
            <a:endParaRPr lang="en-US" sz="1200" dirty="0"/>
          </a:p>
          <a:p>
            <a:pPr marL="171450" indent="-171450" algn="just">
              <a:buFont typeface="Arial" pitchFamily="34" charset="0"/>
              <a:buChar char="•"/>
            </a:pPr>
            <a:r>
              <a:rPr lang="en-US" sz="1200" dirty="0" smtClean="0"/>
              <a:t> Large </a:t>
            </a:r>
            <a:r>
              <a:rPr lang="en-US" sz="1200" dirty="0"/>
              <a:t>area: 30.96 × 24.98 × 0.65 mm </a:t>
            </a:r>
          </a:p>
          <a:p>
            <a:pPr marL="171450" indent="-171450" algn="just">
              <a:buFont typeface="Arial" pitchFamily="34" charset="0"/>
              <a:buChar char="•"/>
            </a:pPr>
            <a:r>
              <a:rPr lang="en-US" sz="1200" dirty="0" smtClean="0"/>
              <a:t> Pixel </a:t>
            </a:r>
            <a:r>
              <a:rPr lang="en-US" sz="1200" dirty="0"/>
              <a:t>pitch: 60 </a:t>
            </a:r>
            <a:r>
              <a:rPr lang="el-GR" sz="1200" dirty="0"/>
              <a:t>μ</a:t>
            </a:r>
            <a:r>
              <a:rPr lang="en-US" sz="1200" dirty="0"/>
              <a:t>m (on hexagonal matrix)</a:t>
            </a:r>
          </a:p>
          <a:p>
            <a:pPr marL="171450" indent="-171450" algn="just">
              <a:buFont typeface="Arial" pitchFamily="34" charset="0"/>
              <a:buChar char="•"/>
            </a:pPr>
            <a:r>
              <a:rPr lang="en-US" sz="1200" dirty="0" smtClean="0"/>
              <a:t> Very </a:t>
            </a:r>
            <a:r>
              <a:rPr lang="en-US" sz="1200" dirty="0"/>
              <a:t>low leakage current @400-500V </a:t>
            </a:r>
            <a:r>
              <a:rPr lang="en-US" sz="1200" dirty="0" smtClean="0"/>
              <a:t>bias</a:t>
            </a:r>
            <a:endParaRPr lang="en-US" sz="1200" dirty="0"/>
          </a:p>
        </p:txBody>
      </p:sp>
      <p:pic>
        <p:nvPicPr>
          <p:cNvPr id="604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787" y="3140232"/>
            <a:ext cx="3842613" cy="27387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5105400" y="5048934"/>
            <a:ext cx="3176905" cy="646331"/>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l"/>
            <a:r>
              <a:rPr lang="en-US" sz="1200" dirty="0"/>
              <a:t> 2 color reading (2 thresholds, 2 counters) or, alternatively, counting in one counter while reading the other one (dead-time </a:t>
            </a:r>
            <a:r>
              <a:rPr lang="en-US" sz="1200" dirty="0" smtClean="0"/>
              <a:t>free)</a:t>
            </a:r>
            <a:endParaRPr lang="en-US" sz="1200" dirty="0"/>
          </a:p>
        </p:txBody>
      </p:sp>
      <p:sp>
        <p:nvSpPr>
          <p:cNvPr id="8" name="Rectangle 7"/>
          <p:cNvSpPr/>
          <p:nvPr/>
        </p:nvSpPr>
        <p:spPr>
          <a:xfrm>
            <a:off x="1894928" y="76200"/>
            <a:ext cx="4963071" cy="523220"/>
          </a:xfrm>
          <a:prstGeom prst="rect">
            <a:avLst/>
          </a:prstGeom>
          <a:solidFill>
            <a:schemeClr val="accent2">
              <a:lumMod val="60000"/>
              <a:lumOff val="40000"/>
            </a:schemeClr>
          </a:solidFill>
        </p:spPr>
        <p:txBody>
          <a:bodyPr wrap="square">
            <a:spAutoFit/>
          </a:bodyPr>
          <a:lstStyle/>
          <a:p>
            <a:r>
              <a:rPr lang="en-US" sz="2800" b="1" dirty="0" smtClean="0">
                <a:solidFill>
                  <a:srgbClr val="002060"/>
                </a:solidFill>
              </a:rPr>
              <a:t>Chromatic </a:t>
            </a:r>
            <a:r>
              <a:rPr lang="en-US" sz="2800" b="1" dirty="0">
                <a:solidFill>
                  <a:srgbClr val="002060"/>
                </a:solidFill>
              </a:rPr>
              <a:t>X-Ray</a:t>
            </a:r>
            <a:r>
              <a:rPr lang="en-US" sz="2800" b="1" dirty="0" smtClean="0">
                <a:solidFill>
                  <a:srgbClr val="002060"/>
                </a:solidFill>
              </a:rPr>
              <a:t> Counting</a:t>
            </a:r>
            <a:endParaRPr lang="en-US" sz="2800" b="1" dirty="0">
              <a:solidFill>
                <a:srgbClr val="002060"/>
              </a:solidFill>
            </a:endParaRPr>
          </a:p>
        </p:txBody>
      </p:sp>
      <p:sp>
        <p:nvSpPr>
          <p:cNvPr id="6" name="Footer Placeholder 5"/>
          <p:cNvSpPr>
            <a:spLocks noGrp="1"/>
          </p:cNvSpPr>
          <p:nvPr>
            <p:ph type="ftr" sz="quarter" idx="10"/>
          </p:nvPr>
        </p:nvSpPr>
        <p:spPr/>
        <p:txBody>
          <a:bodyPr/>
          <a:lstStyle/>
          <a:p>
            <a:pPr>
              <a:defRPr/>
            </a:pPr>
            <a:r>
              <a:rPr lang="en-US" smtClean="0"/>
              <a:t>Hartmut F.-W. Sadrozinski: Medical applications, VCI 2013</a:t>
            </a:r>
            <a:endParaRPr lang="en-US" dirty="0"/>
          </a:p>
        </p:txBody>
      </p:sp>
      <p:sp>
        <p:nvSpPr>
          <p:cNvPr id="7" name="TextBox 6"/>
          <p:cNvSpPr txBox="1"/>
          <p:nvPr/>
        </p:nvSpPr>
        <p:spPr>
          <a:xfrm>
            <a:off x="85159" y="902325"/>
            <a:ext cx="3801041" cy="646331"/>
          </a:xfrm>
          <a:prstGeom prst="rect">
            <a:avLst/>
          </a:prstGeom>
          <a:noFill/>
        </p:spPr>
        <p:txBody>
          <a:bodyPr wrap="none" rtlCol="0">
            <a:spAutoFit/>
          </a:bodyPr>
          <a:lstStyle/>
          <a:p>
            <a:pPr algn="l"/>
            <a:r>
              <a:rPr lang="en-US" dirty="0" smtClean="0"/>
              <a:t>Pseudo-analog recording with two </a:t>
            </a:r>
          </a:p>
          <a:p>
            <a:pPr algn="l"/>
            <a:r>
              <a:rPr lang="en-US" dirty="0" smtClean="0"/>
              <a:t>counters per pixel with 2 thresholds</a:t>
            </a:r>
            <a:endParaRPr lang="en-US" dirty="0"/>
          </a:p>
        </p:txBody>
      </p:sp>
    </p:spTree>
    <p:extLst>
      <p:ext uri="{BB962C8B-B14F-4D97-AF65-F5344CB8AC3E}">
        <p14:creationId xmlns:p14="http://schemas.microsoft.com/office/powerpoint/2010/main" val="21528902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Slide Number Placeholder 6"/>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eaLnBrk="1" hangingPunct="1"/>
            <a:fld id="{F7BE516D-F739-49D8-8EFD-4CC1918ED1AF}" type="slidenum">
              <a:rPr lang="en-US"/>
              <a:pPr eaLnBrk="1" hangingPunct="1"/>
              <a:t>2</a:t>
            </a:fld>
            <a:endParaRPr lang="en-US" dirty="0"/>
          </a:p>
        </p:txBody>
      </p:sp>
      <p:sp>
        <p:nvSpPr>
          <p:cNvPr id="2052" name="Rectangle 2"/>
          <p:cNvSpPr>
            <a:spLocks noGrp="1" noChangeArrowheads="1"/>
          </p:cNvSpPr>
          <p:nvPr>
            <p:ph type="title"/>
          </p:nvPr>
        </p:nvSpPr>
        <p:spPr>
          <a:xfrm>
            <a:off x="2286000" y="76200"/>
            <a:ext cx="5181600" cy="533400"/>
          </a:xfrm>
          <a:solidFill>
            <a:schemeClr val="accent2">
              <a:lumMod val="60000"/>
              <a:lumOff val="40000"/>
            </a:schemeClr>
          </a:solidFill>
        </p:spPr>
        <p:txBody>
          <a:bodyPr/>
          <a:lstStyle/>
          <a:p>
            <a:pPr algn="ctr" eaLnBrk="1" hangingPunct="1"/>
            <a:r>
              <a:rPr lang="en-US" sz="2800" b="1" dirty="0" smtClean="0"/>
              <a:t>Medical Applications </a:t>
            </a:r>
          </a:p>
        </p:txBody>
      </p:sp>
      <p:sp>
        <p:nvSpPr>
          <p:cNvPr id="2055" name="Rectangle 5"/>
          <p:cNvSpPr>
            <a:spLocks noChangeArrowheads="1"/>
          </p:cNvSpPr>
          <p:nvPr/>
        </p:nvSpPr>
        <p:spPr bwMode="auto">
          <a:xfrm>
            <a:off x="355922" y="838200"/>
            <a:ext cx="8534400"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endParaRPr lang="en-US" sz="2000" dirty="0" smtClean="0"/>
          </a:p>
          <a:p>
            <a:pPr algn="l"/>
            <a:r>
              <a:rPr lang="en-US" sz="2000" dirty="0" smtClean="0"/>
              <a:t>Low-energy </a:t>
            </a:r>
            <a:r>
              <a:rPr lang="en-US" sz="2000" dirty="0"/>
              <a:t>instrumentation, </a:t>
            </a:r>
          </a:p>
          <a:p>
            <a:pPr algn="l"/>
            <a:r>
              <a:rPr lang="en-US" sz="2000" dirty="0"/>
              <a:t>small systems (until commercialization..) </a:t>
            </a:r>
            <a:r>
              <a:rPr lang="en-US" sz="2000" dirty="0" smtClean="0"/>
              <a:t>profiting </a:t>
            </a:r>
            <a:r>
              <a:rPr lang="en-US" sz="2000" dirty="0"/>
              <a:t>from HEP and (even more so) from </a:t>
            </a:r>
            <a:r>
              <a:rPr lang="en-US" sz="2000" dirty="0" smtClean="0"/>
              <a:t>Astrophysics </a:t>
            </a:r>
            <a:r>
              <a:rPr lang="en-US" sz="2000" dirty="0"/>
              <a:t>heritage</a:t>
            </a:r>
          </a:p>
          <a:p>
            <a:pPr algn="l"/>
            <a:r>
              <a:rPr lang="en-US" sz="2000" dirty="0" smtClean="0"/>
              <a:t>Scintillators &amp; Semiconductors  </a:t>
            </a:r>
            <a:r>
              <a:rPr lang="en-US" sz="2000" dirty="0"/>
              <a:t>(for WCC </a:t>
            </a:r>
            <a:r>
              <a:rPr lang="en-US" sz="2000" dirty="0" smtClean="0"/>
              <a:t>heritage: </a:t>
            </a:r>
            <a:r>
              <a:rPr lang="en-US" sz="2000" dirty="0" err="1"/>
              <a:t>Peskov</a:t>
            </a:r>
            <a:r>
              <a:rPr lang="en-US" sz="2000" dirty="0"/>
              <a:t>, </a:t>
            </a:r>
            <a:r>
              <a:rPr lang="en-US" sz="2000" dirty="0" err="1"/>
              <a:t>Nygren</a:t>
            </a:r>
            <a:r>
              <a:rPr lang="en-US" sz="2000" dirty="0"/>
              <a:t> talks</a:t>
            </a:r>
            <a:r>
              <a:rPr lang="en-US" sz="2000" dirty="0" smtClean="0"/>
              <a:t>)</a:t>
            </a:r>
          </a:p>
          <a:p>
            <a:pPr algn="l"/>
            <a:endParaRPr lang="en-US" sz="2000" dirty="0" smtClean="0"/>
          </a:p>
          <a:p>
            <a:pPr marL="342900" indent="-342900" algn="l">
              <a:spcBef>
                <a:spcPct val="20000"/>
              </a:spcBef>
              <a:buClr>
                <a:schemeClr val="bg2"/>
              </a:buClr>
              <a:buSzPct val="75000"/>
              <a:buFont typeface="Wingdings" pitchFamily="2" charset="2"/>
              <a:buChar char="n"/>
            </a:pPr>
            <a:r>
              <a:rPr lang="en-US" sz="2400" dirty="0" err="1" smtClean="0"/>
              <a:t>Dosimetry</a:t>
            </a:r>
            <a:r>
              <a:rPr lang="en-US" sz="2400" dirty="0" smtClean="0"/>
              <a:t>, EH&amp;S  </a:t>
            </a:r>
            <a:endParaRPr lang="en-US" sz="2000" dirty="0" smtClean="0"/>
          </a:p>
          <a:p>
            <a:pPr marL="342900" indent="-342900" algn="l">
              <a:spcBef>
                <a:spcPct val="20000"/>
              </a:spcBef>
              <a:buClr>
                <a:schemeClr val="bg2"/>
              </a:buClr>
              <a:buSzPct val="75000"/>
              <a:buFont typeface="Wingdings" pitchFamily="2" charset="2"/>
              <a:buChar char="n"/>
            </a:pPr>
            <a:r>
              <a:rPr lang="en-US" sz="2400" dirty="0" smtClean="0"/>
              <a:t>Imaging: Radiography, Tomography</a:t>
            </a:r>
          </a:p>
          <a:p>
            <a:pPr marL="800100" lvl="1" indent="-342900" algn="l">
              <a:spcBef>
                <a:spcPct val="20000"/>
              </a:spcBef>
              <a:buClr>
                <a:schemeClr val="bg2"/>
              </a:buClr>
              <a:buSzPct val="75000"/>
              <a:buFont typeface="Wingdings" pitchFamily="2" charset="2"/>
              <a:buChar char="n"/>
            </a:pPr>
            <a:r>
              <a:rPr lang="en-US" sz="2000" dirty="0" smtClean="0"/>
              <a:t>Photons</a:t>
            </a:r>
            <a:endParaRPr lang="en-US" dirty="0"/>
          </a:p>
          <a:p>
            <a:pPr marL="742950" lvl="1" indent="-285750" algn="l">
              <a:spcBef>
                <a:spcPct val="20000"/>
              </a:spcBef>
              <a:buClr>
                <a:schemeClr val="accent2"/>
              </a:buClr>
              <a:buSzPct val="80000"/>
              <a:buFont typeface="Wingdings" pitchFamily="2" charset="2"/>
              <a:buChar char="¨"/>
            </a:pPr>
            <a:r>
              <a:rPr lang="en-US" dirty="0"/>
              <a:t>X-ray CT</a:t>
            </a:r>
          </a:p>
          <a:p>
            <a:pPr marL="742950" lvl="1" indent="-285750" algn="l">
              <a:spcBef>
                <a:spcPct val="20000"/>
              </a:spcBef>
              <a:buClr>
                <a:schemeClr val="accent2"/>
              </a:buClr>
              <a:buSzPct val="80000"/>
              <a:buFont typeface="Wingdings" pitchFamily="2" charset="2"/>
              <a:buChar char="¨"/>
            </a:pPr>
            <a:r>
              <a:rPr lang="en-US" dirty="0"/>
              <a:t>SPECT</a:t>
            </a:r>
          </a:p>
          <a:p>
            <a:pPr marL="742950" lvl="1" indent="-285750" algn="l">
              <a:spcBef>
                <a:spcPct val="20000"/>
              </a:spcBef>
              <a:buClr>
                <a:schemeClr val="accent2"/>
              </a:buClr>
              <a:buSzPct val="80000"/>
              <a:buFont typeface="Wingdings" pitchFamily="2" charset="2"/>
              <a:buChar char="¨"/>
            </a:pPr>
            <a:r>
              <a:rPr lang="en-US" dirty="0" smtClean="0"/>
              <a:t>PET &amp; TOF-PET &amp;  PET/MRI &amp;</a:t>
            </a:r>
            <a:r>
              <a:rPr lang="en-US" dirty="0"/>
              <a:t> </a:t>
            </a:r>
            <a:r>
              <a:rPr lang="en-US" dirty="0" smtClean="0"/>
              <a:t>PET/CT</a:t>
            </a:r>
            <a:endParaRPr lang="en-US" dirty="0"/>
          </a:p>
          <a:p>
            <a:pPr marL="800100" lvl="1" indent="-342900" algn="l">
              <a:spcBef>
                <a:spcPct val="20000"/>
              </a:spcBef>
              <a:buClr>
                <a:schemeClr val="bg2"/>
              </a:buClr>
              <a:buSzPct val="75000"/>
              <a:buFont typeface="Wingdings" pitchFamily="2" charset="2"/>
              <a:buChar char="n"/>
            </a:pPr>
            <a:r>
              <a:rPr lang="en-US" sz="2000" dirty="0" smtClean="0"/>
              <a:t>Hadrons (</a:t>
            </a:r>
            <a:r>
              <a:rPr lang="en-US" sz="2000" dirty="0" err="1" smtClean="0"/>
              <a:t>MedAustron</a:t>
            </a:r>
            <a:r>
              <a:rPr lang="en-US" sz="2000" dirty="0" smtClean="0"/>
              <a:t>)</a:t>
            </a:r>
            <a:endParaRPr lang="en-US" sz="2000" dirty="0"/>
          </a:p>
          <a:p>
            <a:pPr marL="742950" lvl="1" indent="-285750" algn="l">
              <a:spcBef>
                <a:spcPct val="20000"/>
              </a:spcBef>
              <a:buClr>
                <a:schemeClr val="accent2"/>
              </a:buClr>
              <a:buSzPct val="80000"/>
              <a:buFont typeface="Wingdings" pitchFamily="2" charset="2"/>
              <a:buChar char="¨"/>
            </a:pPr>
            <a:r>
              <a:rPr lang="en-US" dirty="0" err="1" smtClean="0"/>
              <a:t>Intercation</a:t>
            </a:r>
            <a:r>
              <a:rPr lang="en-US" dirty="0" smtClean="0"/>
              <a:t> Vertex Imaging IVI</a:t>
            </a:r>
            <a:endParaRPr lang="en-US" dirty="0"/>
          </a:p>
          <a:p>
            <a:pPr marL="742950" lvl="1" indent="-285750" algn="l">
              <a:spcBef>
                <a:spcPct val="20000"/>
              </a:spcBef>
              <a:buClr>
                <a:schemeClr val="accent2"/>
              </a:buClr>
              <a:buSzPct val="80000"/>
              <a:buFont typeface="Wingdings" pitchFamily="2" charset="2"/>
              <a:buChar char="¨"/>
            </a:pPr>
            <a:r>
              <a:rPr lang="en-US" dirty="0"/>
              <a:t>Proton </a:t>
            </a:r>
            <a:r>
              <a:rPr lang="en-US" dirty="0" smtClean="0"/>
              <a:t>CT</a:t>
            </a:r>
          </a:p>
        </p:txBody>
      </p:sp>
      <p:sp>
        <p:nvSpPr>
          <p:cNvPr id="3" name="Footer Placeholder 2"/>
          <p:cNvSpPr>
            <a:spLocks noGrp="1"/>
          </p:cNvSpPr>
          <p:nvPr>
            <p:ph type="ftr" sz="quarter" idx="10"/>
          </p:nvPr>
        </p:nvSpPr>
        <p:spPr/>
        <p:txBody>
          <a:bodyPr/>
          <a:lstStyle/>
          <a:p>
            <a:pPr>
              <a:defRPr/>
            </a:pPr>
            <a:r>
              <a:rPr lang="en-US" dirty="0" smtClean="0"/>
              <a:t>Hartmut F.-W. Sadrozinski: Medical applications, VCI 2013</a:t>
            </a:r>
            <a:endParaRPr lang="en-US" dirty="0"/>
          </a:p>
        </p:txBody>
      </p:sp>
    </p:spTree>
    <p:extLst>
      <p:ext uri="{BB962C8B-B14F-4D97-AF65-F5344CB8AC3E}">
        <p14:creationId xmlns:p14="http://schemas.microsoft.com/office/powerpoint/2010/main" val="279959029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7"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4110" b="3011"/>
          <a:stretch/>
        </p:blipFill>
        <p:spPr bwMode="auto">
          <a:xfrm>
            <a:off x="5379598" y="1143000"/>
            <a:ext cx="3609657" cy="51733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 name="Group 4"/>
          <p:cNvGrpSpPr/>
          <p:nvPr/>
        </p:nvGrpSpPr>
        <p:grpSpPr>
          <a:xfrm>
            <a:off x="17585" y="1066800"/>
            <a:ext cx="5174550" cy="2438400"/>
            <a:chOff x="1255244" y="990600"/>
            <a:chExt cx="6463214" cy="3962400"/>
          </a:xfrm>
        </p:grpSpPr>
        <p:pic>
          <p:nvPicPr>
            <p:cNvPr id="6"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8097"/>
            <a:stretch/>
          </p:blipFill>
          <p:spPr bwMode="auto">
            <a:xfrm>
              <a:off x="1255244" y="990600"/>
              <a:ext cx="6463214" cy="396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2524124"/>
              <a:ext cx="5029200" cy="242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4" name="Rectangle 3"/>
          <p:cNvSpPr/>
          <p:nvPr/>
        </p:nvSpPr>
        <p:spPr>
          <a:xfrm>
            <a:off x="762000" y="76200"/>
            <a:ext cx="7162800" cy="523220"/>
          </a:xfrm>
          <a:prstGeom prst="rect">
            <a:avLst/>
          </a:prstGeom>
          <a:solidFill>
            <a:schemeClr val="accent2">
              <a:lumMod val="60000"/>
              <a:lumOff val="40000"/>
            </a:schemeClr>
          </a:solidFill>
        </p:spPr>
        <p:txBody>
          <a:bodyPr wrap="square">
            <a:spAutoFit/>
          </a:bodyPr>
          <a:lstStyle/>
          <a:p>
            <a:r>
              <a:rPr lang="en-US" sz="2800" b="1" dirty="0" smtClean="0">
                <a:solidFill>
                  <a:srgbClr val="002060"/>
                </a:solidFill>
              </a:rPr>
              <a:t>Imaging with Chromatic </a:t>
            </a:r>
            <a:r>
              <a:rPr lang="en-US" sz="2800" b="1" dirty="0">
                <a:solidFill>
                  <a:srgbClr val="002060"/>
                </a:solidFill>
              </a:rPr>
              <a:t>X-Ray </a:t>
            </a:r>
            <a:r>
              <a:rPr lang="en-US" sz="2800" b="1" dirty="0" smtClean="0">
                <a:solidFill>
                  <a:srgbClr val="002060"/>
                </a:solidFill>
              </a:rPr>
              <a:t>Counting</a:t>
            </a:r>
            <a:endParaRPr lang="en-US" sz="2800" b="1" dirty="0">
              <a:solidFill>
                <a:srgbClr val="002060"/>
              </a:solidFill>
            </a:endParaRPr>
          </a:p>
        </p:txBody>
      </p:sp>
      <p:sp>
        <p:nvSpPr>
          <p:cNvPr id="9" name="Rectangle 8"/>
          <p:cNvSpPr/>
          <p:nvPr/>
        </p:nvSpPr>
        <p:spPr>
          <a:xfrm>
            <a:off x="-115982" y="5867400"/>
            <a:ext cx="5334000" cy="523220"/>
          </a:xfrm>
          <a:prstGeom prst="rect">
            <a:avLst/>
          </a:prstGeom>
        </p:spPr>
        <p:txBody>
          <a:bodyPr wrap="square">
            <a:spAutoFit/>
          </a:bodyPr>
          <a:lstStyle/>
          <a:p>
            <a:r>
              <a:rPr lang="en-US" sz="1400" dirty="0" smtClean="0"/>
              <a:t>@ VCI:</a:t>
            </a:r>
          </a:p>
          <a:p>
            <a:r>
              <a:rPr lang="en-US" sz="1400" dirty="0" smtClean="0"/>
              <a:t>R. </a:t>
            </a:r>
            <a:r>
              <a:rPr lang="en-US" sz="1400" dirty="0" err="1" smtClean="0"/>
              <a:t>Bellazzini</a:t>
            </a:r>
            <a:r>
              <a:rPr lang="en-US" sz="1400" dirty="0" smtClean="0"/>
              <a:t>, Thu 14 </a:t>
            </a:r>
            <a:r>
              <a:rPr lang="en-US" sz="1400" dirty="0"/>
              <a:t>Feb </a:t>
            </a:r>
            <a:r>
              <a:rPr lang="en-US" sz="1400" dirty="0" smtClean="0"/>
              <a:t>5:45 PM</a:t>
            </a:r>
            <a:endParaRPr lang="en-US" sz="1400" dirty="0"/>
          </a:p>
        </p:txBody>
      </p:sp>
      <p:sp>
        <p:nvSpPr>
          <p:cNvPr id="8" name="Footer Placeholder 7"/>
          <p:cNvSpPr>
            <a:spLocks noGrp="1"/>
          </p:cNvSpPr>
          <p:nvPr>
            <p:ph type="ftr" sz="quarter" idx="10"/>
          </p:nvPr>
        </p:nvSpPr>
        <p:spPr/>
        <p:txBody>
          <a:bodyPr/>
          <a:lstStyle/>
          <a:p>
            <a:pPr>
              <a:defRPr/>
            </a:pPr>
            <a:r>
              <a:rPr lang="en-US" smtClean="0"/>
              <a:t>Hartmut F.-W. Sadrozinski: Medical applications, VCI 2013</a:t>
            </a:r>
            <a:endParaRPr lang="en-US" dirty="0"/>
          </a:p>
        </p:txBody>
      </p:sp>
      <p:sp>
        <p:nvSpPr>
          <p:cNvPr id="10" name="Slide Number Placeholder 9"/>
          <p:cNvSpPr>
            <a:spLocks noGrp="1"/>
          </p:cNvSpPr>
          <p:nvPr>
            <p:ph type="sldNum" sz="quarter" idx="11"/>
          </p:nvPr>
        </p:nvSpPr>
        <p:spPr/>
        <p:txBody>
          <a:bodyPr/>
          <a:lstStyle/>
          <a:p>
            <a:pPr>
              <a:defRPr/>
            </a:pPr>
            <a:fld id="{D81A8F4D-9F11-4C3F-B199-E4FED77FDE2E}" type="slidenum">
              <a:rPr lang="en-US" smtClean="0"/>
              <a:pPr>
                <a:defRPr/>
              </a:pPr>
              <a:t>20</a:t>
            </a:fld>
            <a:endParaRPr lang="en-US"/>
          </a:p>
        </p:txBody>
      </p:sp>
      <p:graphicFrame>
        <p:nvGraphicFramePr>
          <p:cNvPr id="3" name="Table 2"/>
          <p:cNvGraphicFramePr>
            <a:graphicFrameLocks noGrp="1"/>
          </p:cNvGraphicFramePr>
          <p:nvPr>
            <p:extLst>
              <p:ext uri="{D42A27DB-BD31-4B8C-83A1-F6EECF244321}">
                <p14:modId xmlns:p14="http://schemas.microsoft.com/office/powerpoint/2010/main" val="3849558583"/>
              </p:ext>
            </p:extLst>
          </p:nvPr>
        </p:nvGraphicFramePr>
        <p:xfrm>
          <a:off x="95128" y="3886200"/>
          <a:ext cx="5284470" cy="2003298"/>
        </p:xfrm>
        <a:graphic>
          <a:graphicData uri="http://schemas.openxmlformats.org/drawingml/2006/table">
            <a:tbl>
              <a:tblPr>
                <a:tableStyleId>{5C22544A-7EE6-4342-B048-85BDC9FD1C3A}</a:tableStyleId>
              </a:tblPr>
              <a:tblGrid>
                <a:gridCol w="2610485"/>
                <a:gridCol w="2673985"/>
              </a:tblGrid>
              <a:tr h="0">
                <a:tc>
                  <a:txBody>
                    <a:bodyPr/>
                    <a:lstStyle/>
                    <a:p>
                      <a:pPr marL="0" marR="0" algn="just">
                        <a:lnSpc>
                          <a:spcPct val="110000"/>
                        </a:lnSpc>
                        <a:spcBef>
                          <a:spcPts val="0"/>
                        </a:spcBef>
                        <a:spcAft>
                          <a:spcPts val="0"/>
                        </a:spcAft>
                      </a:pPr>
                      <a:r>
                        <a:rPr lang="en-GB" sz="1100" dirty="0">
                          <a:effectLst/>
                        </a:rPr>
                        <a:t>Pixel rate capability</a:t>
                      </a:r>
                      <a:endParaRPr lang="en-US" sz="1100" dirty="0">
                        <a:effectLst/>
                        <a:latin typeface="Times New Roman"/>
                        <a:ea typeface="Times New Roman"/>
                      </a:endParaRPr>
                    </a:p>
                  </a:txBody>
                  <a:tcPr marL="68580" marR="68580" marT="0" marB="0"/>
                </a:tc>
                <a:tc>
                  <a:txBody>
                    <a:bodyPr/>
                    <a:lstStyle/>
                    <a:p>
                      <a:pPr marL="0" marR="0" algn="just">
                        <a:lnSpc>
                          <a:spcPct val="110000"/>
                        </a:lnSpc>
                        <a:spcBef>
                          <a:spcPts val="0"/>
                        </a:spcBef>
                        <a:spcAft>
                          <a:spcPts val="0"/>
                        </a:spcAft>
                      </a:pPr>
                      <a:r>
                        <a:rPr lang="en-GB" sz="1100" dirty="0">
                          <a:effectLst/>
                        </a:rPr>
                        <a:t>10</a:t>
                      </a:r>
                      <a:r>
                        <a:rPr lang="en-GB" sz="1100" baseline="30000" dirty="0">
                          <a:effectLst/>
                        </a:rPr>
                        <a:t>6 </a:t>
                      </a:r>
                      <a:r>
                        <a:rPr lang="en-GB" sz="1100" dirty="0">
                          <a:effectLst/>
                        </a:rPr>
                        <a:t>counts/pixel/s</a:t>
                      </a:r>
                      <a:endParaRPr lang="en-US" sz="1100" dirty="0">
                        <a:effectLst/>
                      </a:endParaRPr>
                    </a:p>
                    <a:p>
                      <a:pPr marL="0" marR="0" algn="just">
                        <a:lnSpc>
                          <a:spcPct val="110000"/>
                        </a:lnSpc>
                        <a:spcBef>
                          <a:spcPts val="0"/>
                        </a:spcBef>
                        <a:spcAft>
                          <a:spcPts val="0"/>
                        </a:spcAft>
                      </a:pPr>
                      <a:r>
                        <a:rPr lang="en-GB" sz="1100" dirty="0">
                          <a:effectLst/>
                        </a:rPr>
                        <a:t> (dead-time corrected)</a:t>
                      </a:r>
                      <a:endParaRPr lang="en-US" sz="1100" dirty="0">
                        <a:effectLst/>
                        <a:latin typeface="Times New Roman"/>
                        <a:ea typeface="Times New Roman"/>
                      </a:endParaRPr>
                    </a:p>
                  </a:txBody>
                  <a:tcPr marL="68580" marR="68580" marT="0" marB="0">
                    <a:solidFill>
                      <a:srgbClr val="FFFF00"/>
                    </a:solidFill>
                  </a:tcPr>
                </a:tc>
              </a:tr>
              <a:tr h="237490">
                <a:tc>
                  <a:txBody>
                    <a:bodyPr/>
                    <a:lstStyle/>
                    <a:p>
                      <a:pPr marL="0" marR="0" algn="just">
                        <a:lnSpc>
                          <a:spcPct val="110000"/>
                        </a:lnSpc>
                        <a:spcBef>
                          <a:spcPts val="0"/>
                        </a:spcBef>
                        <a:spcAft>
                          <a:spcPts val="0"/>
                        </a:spcAft>
                      </a:pPr>
                      <a:r>
                        <a:rPr lang="en-GB" sz="1100">
                          <a:effectLst/>
                        </a:rPr>
                        <a:t>Global rate capability</a:t>
                      </a:r>
                      <a:endParaRPr lang="en-US" sz="1100">
                        <a:effectLst/>
                        <a:latin typeface="Times New Roman"/>
                        <a:ea typeface="Times New Roman"/>
                      </a:endParaRPr>
                    </a:p>
                  </a:txBody>
                  <a:tcPr marL="68580" marR="68580" marT="0" marB="0"/>
                </a:tc>
                <a:tc>
                  <a:txBody>
                    <a:bodyPr/>
                    <a:lstStyle/>
                    <a:p>
                      <a:pPr marL="0" marR="0" algn="just">
                        <a:lnSpc>
                          <a:spcPct val="110000"/>
                        </a:lnSpc>
                        <a:spcBef>
                          <a:spcPts val="0"/>
                        </a:spcBef>
                        <a:spcAft>
                          <a:spcPts val="0"/>
                        </a:spcAft>
                      </a:pPr>
                      <a:r>
                        <a:rPr lang="en-GB" sz="1100" dirty="0">
                          <a:effectLst/>
                        </a:rPr>
                        <a:t>2.4´10</a:t>
                      </a:r>
                      <a:r>
                        <a:rPr lang="en-GB" sz="1100" baseline="30000" dirty="0">
                          <a:effectLst/>
                        </a:rPr>
                        <a:t>11 </a:t>
                      </a:r>
                      <a:r>
                        <a:rPr lang="en-GB" sz="1100" dirty="0">
                          <a:effectLst/>
                        </a:rPr>
                        <a:t>counts/s (1 chip)</a:t>
                      </a:r>
                      <a:endParaRPr lang="en-US" sz="1100" dirty="0">
                        <a:effectLst/>
                        <a:latin typeface="Times New Roman"/>
                        <a:ea typeface="Times New Roman"/>
                      </a:endParaRPr>
                    </a:p>
                  </a:txBody>
                  <a:tcPr marL="68580" marR="68580" marT="0" marB="0">
                    <a:solidFill>
                      <a:srgbClr val="FFFF00"/>
                    </a:solidFill>
                  </a:tcPr>
                </a:tc>
              </a:tr>
              <a:tr h="237490">
                <a:tc>
                  <a:txBody>
                    <a:bodyPr/>
                    <a:lstStyle/>
                    <a:p>
                      <a:pPr marL="0" marR="0" algn="just">
                        <a:lnSpc>
                          <a:spcPct val="110000"/>
                        </a:lnSpc>
                        <a:spcBef>
                          <a:spcPts val="0"/>
                        </a:spcBef>
                        <a:spcAft>
                          <a:spcPts val="0"/>
                        </a:spcAft>
                      </a:pPr>
                      <a:r>
                        <a:rPr lang="en-GB" sz="1100">
                          <a:effectLst/>
                        </a:rPr>
                        <a:t>Pixel dead-time</a:t>
                      </a:r>
                      <a:endParaRPr lang="en-US" sz="1100">
                        <a:effectLst/>
                        <a:latin typeface="Times New Roman"/>
                        <a:ea typeface="Times New Roman"/>
                      </a:endParaRPr>
                    </a:p>
                  </a:txBody>
                  <a:tcPr marL="68580" marR="68580" marT="0" marB="0"/>
                </a:tc>
                <a:tc>
                  <a:txBody>
                    <a:bodyPr/>
                    <a:lstStyle/>
                    <a:p>
                      <a:pPr marL="0" marR="0" algn="just">
                        <a:lnSpc>
                          <a:spcPct val="110000"/>
                        </a:lnSpc>
                        <a:spcBef>
                          <a:spcPts val="0"/>
                        </a:spcBef>
                        <a:spcAft>
                          <a:spcPts val="0"/>
                        </a:spcAft>
                      </a:pPr>
                      <a:r>
                        <a:rPr lang="en-GB" sz="1100">
                          <a:effectLst/>
                        </a:rPr>
                        <a:t>300 ns</a:t>
                      </a:r>
                      <a:endParaRPr lang="en-US" sz="1100">
                        <a:effectLst/>
                        <a:latin typeface="Times New Roman"/>
                        <a:ea typeface="Times New Roman"/>
                      </a:endParaRPr>
                    </a:p>
                  </a:txBody>
                  <a:tcPr marL="68580" marR="68580" marT="0" marB="0"/>
                </a:tc>
              </a:tr>
              <a:tr h="237490">
                <a:tc>
                  <a:txBody>
                    <a:bodyPr/>
                    <a:lstStyle/>
                    <a:p>
                      <a:pPr marL="0" marR="0" algn="just">
                        <a:lnSpc>
                          <a:spcPct val="110000"/>
                        </a:lnSpc>
                        <a:spcBef>
                          <a:spcPts val="0"/>
                        </a:spcBef>
                        <a:spcAft>
                          <a:spcPts val="0"/>
                        </a:spcAft>
                      </a:pPr>
                      <a:r>
                        <a:rPr lang="en-GB" sz="1100">
                          <a:effectLst/>
                        </a:rPr>
                        <a:t>Position resolution</a:t>
                      </a:r>
                      <a:endParaRPr lang="en-US" sz="1100">
                        <a:effectLst/>
                        <a:latin typeface="Times New Roman"/>
                        <a:ea typeface="Times New Roman"/>
                      </a:endParaRPr>
                    </a:p>
                  </a:txBody>
                  <a:tcPr marL="68580" marR="68580" marT="0" marB="0"/>
                </a:tc>
                <a:tc>
                  <a:txBody>
                    <a:bodyPr/>
                    <a:lstStyle/>
                    <a:p>
                      <a:pPr marL="0" marR="0" algn="just">
                        <a:lnSpc>
                          <a:spcPct val="110000"/>
                        </a:lnSpc>
                        <a:spcBef>
                          <a:spcPts val="0"/>
                        </a:spcBef>
                        <a:spcAft>
                          <a:spcPts val="0"/>
                        </a:spcAft>
                      </a:pPr>
                      <a:r>
                        <a:rPr lang="en-GB" sz="1100" dirty="0">
                          <a:effectLst/>
                        </a:rPr>
                        <a:t>11 LP/mm at 50% MTF</a:t>
                      </a:r>
                      <a:endParaRPr lang="en-US" sz="1100" dirty="0">
                        <a:effectLst/>
                        <a:latin typeface="Times New Roman"/>
                        <a:ea typeface="Times New Roman"/>
                      </a:endParaRPr>
                    </a:p>
                  </a:txBody>
                  <a:tcPr marL="68580" marR="68580" marT="0" marB="0">
                    <a:solidFill>
                      <a:srgbClr val="FFFF00"/>
                    </a:solidFill>
                  </a:tcPr>
                </a:tc>
              </a:tr>
              <a:tr h="237490">
                <a:tc>
                  <a:txBody>
                    <a:bodyPr/>
                    <a:lstStyle/>
                    <a:p>
                      <a:pPr marL="0" marR="0" algn="just">
                        <a:lnSpc>
                          <a:spcPct val="110000"/>
                        </a:lnSpc>
                        <a:spcBef>
                          <a:spcPts val="0"/>
                        </a:spcBef>
                        <a:spcAft>
                          <a:spcPts val="0"/>
                        </a:spcAft>
                      </a:pPr>
                      <a:r>
                        <a:rPr lang="en-GB" sz="1100">
                          <a:effectLst/>
                        </a:rPr>
                        <a:t>Energy range</a:t>
                      </a:r>
                      <a:endParaRPr lang="en-US" sz="1100">
                        <a:effectLst/>
                        <a:latin typeface="Times New Roman"/>
                        <a:ea typeface="Times New Roman"/>
                      </a:endParaRPr>
                    </a:p>
                  </a:txBody>
                  <a:tcPr marL="68580" marR="68580" marT="0" marB="0"/>
                </a:tc>
                <a:tc>
                  <a:txBody>
                    <a:bodyPr/>
                    <a:lstStyle/>
                    <a:p>
                      <a:pPr marL="0" marR="0" algn="just">
                        <a:lnSpc>
                          <a:spcPct val="110000"/>
                        </a:lnSpc>
                        <a:spcBef>
                          <a:spcPts val="0"/>
                        </a:spcBef>
                        <a:spcAft>
                          <a:spcPts val="0"/>
                        </a:spcAft>
                      </a:pPr>
                      <a:r>
                        <a:rPr lang="en-GB" sz="1100">
                          <a:effectLst/>
                        </a:rPr>
                        <a:t>1-100 keV </a:t>
                      </a:r>
                      <a:endParaRPr lang="en-US" sz="1100">
                        <a:effectLst/>
                      </a:endParaRPr>
                    </a:p>
                    <a:p>
                      <a:pPr marL="0" marR="0" algn="just">
                        <a:lnSpc>
                          <a:spcPct val="110000"/>
                        </a:lnSpc>
                        <a:spcBef>
                          <a:spcPts val="0"/>
                        </a:spcBef>
                        <a:spcAft>
                          <a:spcPts val="0"/>
                        </a:spcAft>
                      </a:pPr>
                      <a:r>
                        <a:rPr lang="en-GB" sz="1100">
                          <a:effectLst/>
                        </a:rPr>
                        <a:t>(with pulse height saturation above 30 keV )</a:t>
                      </a:r>
                      <a:endParaRPr lang="en-US" sz="1100">
                        <a:effectLst/>
                        <a:latin typeface="Times New Roman"/>
                        <a:ea typeface="Times New Roman"/>
                      </a:endParaRPr>
                    </a:p>
                  </a:txBody>
                  <a:tcPr marL="68580" marR="68580" marT="0" marB="0"/>
                </a:tc>
              </a:tr>
              <a:tr h="237490">
                <a:tc>
                  <a:txBody>
                    <a:bodyPr/>
                    <a:lstStyle/>
                    <a:p>
                      <a:pPr marL="0" marR="0" algn="just">
                        <a:lnSpc>
                          <a:spcPct val="110000"/>
                        </a:lnSpc>
                        <a:spcBef>
                          <a:spcPts val="0"/>
                        </a:spcBef>
                        <a:spcAft>
                          <a:spcPts val="0"/>
                        </a:spcAft>
                      </a:pPr>
                      <a:r>
                        <a:rPr lang="en-GB" sz="1100">
                          <a:effectLst/>
                        </a:rPr>
                        <a:t>Detection efficiency </a:t>
                      </a:r>
                      <a:endParaRPr lang="en-US" sz="1100">
                        <a:effectLst/>
                      </a:endParaRPr>
                    </a:p>
                    <a:p>
                      <a:pPr marL="0" marR="0" algn="just">
                        <a:lnSpc>
                          <a:spcPct val="110000"/>
                        </a:lnSpc>
                        <a:spcBef>
                          <a:spcPts val="0"/>
                        </a:spcBef>
                        <a:spcAft>
                          <a:spcPts val="0"/>
                        </a:spcAft>
                      </a:pPr>
                      <a:r>
                        <a:rPr lang="en-GB" sz="1100">
                          <a:effectLst/>
                        </a:rPr>
                        <a:t>@10 keV, 50 keV, 100 keV</a:t>
                      </a:r>
                      <a:endParaRPr lang="en-US" sz="1100">
                        <a:effectLst/>
                        <a:latin typeface="Times New Roman"/>
                        <a:ea typeface="Times New Roman"/>
                      </a:endParaRPr>
                    </a:p>
                  </a:txBody>
                  <a:tcPr marL="68580" marR="68580" marT="0" marB="0"/>
                </a:tc>
                <a:tc>
                  <a:txBody>
                    <a:bodyPr/>
                    <a:lstStyle/>
                    <a:p>
                      <a:pPr marL="0" marR="0" algn="just">
                        <a:lnSpc>
                          <a:spcPct val="110000"/>
                        </a:lnSpc>
                        <a:spcBef>
                          <a:spcPts val="0"/>
                        </a:spcBef>
                        <a:spcAft>
                          <a:spcPts val="0"/>
                        </a:spcAft>
                      </a:pPr>
                      <a:r>
                        <a:rPr lang="en-GB" sz="1100" dirty="0">
                          <a:effectLst/>
                        </a:rPr>
                        <a:t>100%, 98%, 45%</a:t>
                      </a:r>
                      <a:endParaRPr lang="en-US" sz="1100" dirty="0">
                        <a:effectLst/>
                        <a:latin typeface="Times New Roman"/>
                        <a:ea typeface="Times New Roman"/>
                      </a:endParaRPr>
                    </a:p>
                  </a:txBody>
                  <a:tcPr marL="68580" marR="68580" marT="0" marB="0"/>
                </a:tc>
              </a:tr>
            </a:tbl>
          </a:graphicData>
        </a:graphic>
      </p:graphicFrame>
    </p:spTree>
    <p:extLst>
      <p:ext uri="{BB962C8B-B14F-4D97-AF65-F5344CB8AC3E}">
        <p14:creationId xmlns:p14="http://schemas.microsoft.com/office/powerpoint/2010/main" val="161398167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D81A8F4D-9F11-4C3F-B199-E4FED77FDE2E}" type="slidenum">
              <a:rPr lang="en-US" smtClean="0"/>
              <a:pPr>
                <a:defRPr/>
              </a:pPr>
              <a:t>21</a:t>
            </a:fld>
            <a:endParaRPr lang="en-US"/>
          </a:p>
        </p:txBody>
      </p:sp>
      <p:sp>
        <p:nvSpPr>
          <p:cNvPr id="4" name="Rectangle 3"/>
          <p:cNvSpPr/>
          <p:nvPr/>
        </p:nvSpPr>
        <p:spPr>
          <a:xfrm>
            <a:off x="381000" y="768139"/>
            <a:ext cx="8686801" cy="923330"/>
          </a:xfrm>
          <a:prstGeom prst="rect">
            <a:avLst/>
          </a:prstGeom>
        </p:spPr>
        <p:txBody>
          <a:bodyPr wrap="square">
            <a:spAutoFit/>
          </a:bodyPr>
          <a:lstStyle/>
          <a:p>
            <a:pPr algn="l"/>
            <a:r>
              <a:rPr lang="en-US" b="1" dirty="0" smtClean="0"/>
              <a:t>Highly precise treatment modality due to the Bragg peak is compromised by: </a:t>
            </a:r>
          </a:p>
          <a:p>
            <a:pPr algn="l"/>
            <a:r>
              <a:rPr lang="en-US" dirty="0" smtClean="0"/>
              <a:t>1. Uncertainties localizing </a:t>
            </a:r>
            <a:r>
              <a:rPr lang="en-US" dirty="0"/>
              <a:t>patient or beam: </a:t>
            </a:r>
            <a:r>
              <a:rPr lang="en-US" dirty="0" smtClean="0"/>
              <a:t>	►  Interaction </a:t>
            </a:r>
            <a:r>
              <a:rPr lang="en-US" dirty="0"/>
              <a:t>Vertex Imaging IVI  </a:t>
            </a:r>
          </a:p>
          <a:p>
            <a:pPr algn="l"/>
            <a:r>
              <a:rPr lang="en-US" dirty="0" smtClean="0"/>
              <a:t>2. Patient Stopping power </a:t>
            </a:r>
            <a:r>
              <a:rPr lang="en-US" dirty="0"/>
              <a:t>calibration: 	</a:t>
            </a:r>
            <a:r>
              <a:rPr lang="en-US" dirty="0" smtClean="0"/>
              <a:t>►  Proton CT  </a:t>
            </a:r>
            <a:r>
              <a:rPr lang="en-US" dirty="0" err="1" smtClean="0"/>
              <a:t>pCT</a:t>
            </a:r>
            <a:endParaRPr lang="en-US" dirty="0"/>
          </a:p>
        </p:txBody>
      </p:sp>
      <p:pic>
        <p:nvPicPr>
          <p:cNvPr id="604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96291" y="2160391"/>
            <a:ext cx="2871509" cy="2126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349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9382" y="2185405"/>
            <a:ext cx="3789218" cy="3792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20781" y="6019800"/>
            <a:ext cx="4572000" cy="276999"/>
          </a:xfrm>
          <a:prstGeom prst="rect">
            <a:avLst/>
          </a:prstGeom>
        </p:spPr>
        <p:txBody>
          <a:bodyPr>
            <a:spAutoFit/>
          </a:bodyPr>
          <a:lstStyle/>
          <a:p>
            <a:r>
              <a:rPr lang="da-DK" sz="1200" dirty="0" smtClean="0"/>
              <a:t>P</a:t>
            </a:r>
            <a:r>
              <a:rPr lang="da-DK" sz="1200" dirty="0"/>
              <a:t>. Henriquet et al., Phys. Med. Biol. </a:t>
            </a:r>
            <a:r>
              <a:rPr lang="da-DK" sz="1200" b="1" dirty="0"/>
              <a:t>57 </a:t>
            </a:r>
            <a:r>
              <a:rPr lang="da-DK" sz="1200" dirty="0"/>
              <a:t>(2012) 1–15 </a:t>
            </a:r>
            <a:endParaRPr lang="en-US" sz="1200" dirty="0"/>
          </a:p>
        </p:txBody>
      </p:sp>
      <p:pic>
        <p:nvPicPr>
          <p:cNvPr id="6758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17073" y="4419600"/>
            <a:ext cx="2850727" cy="21339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1206064" y="76200"/>
            <a:ext cx="6413936" cy="523220"/>
          </a:xfrm>
          <a:prstGeom prst="rect">
            <a:avLst/>
          </a:prstGeom>
          <a:solidFill>
            <a:schemeClr val="accent2">
              <a:lumMod val="60000"/>
              <a:lumOff val="40000"/>
            </a:schemeClr>
          </a:solidFill>
        </p:spPr>
        <p:txBody>
          <a:bodyPr wrap="none">
            <a:spAutoFit/>
          </a:bodyPr>
          <a:lstStyle/>
          <a:p>
            <a:r>
              <a:rPr lang="en-US" sz="2800" b="1" dirty="0" smtClean="0">
                <a:solidFill>
                  <a:srgbClr val="002060"/>
                </a:solidFill>
              </a:rPr>
              <a:t>Instrumentation for Hadron Therapy</a:t>
            </a:r>
            <a:endParaRPr lang="en-US" dirty="0">
              <a:solidFill>
                <a:srgbClr val="002060"/>
              </a:solidFill>
            </a:endParaRPr>
          </a:p>
        </p:txBody>
      </p:sp>
      <p:sp>
        <p:nvSpPr>
          <p:cNvPr id="7" name="Rectangle 6"/>
          <p:cNvSpPr/>
          <p:nvPr/>
        </p:nvSpPr>
        <p:spPr>
          <a:xfrm>
            <a:off x="819430" y="1741516"/>
            <a:ext cx="6763455" cy="369332"/>
          </a:xfrm>
          <a:prstGeom prst="rect">
            <a:avLst/>
          </a:prstGeom>
        </p:spPr>
        <p:txBody>
          <a:bodyPr wrap="none">
            <a:spAutoFit/>
          </a:bodyPr>
          <a:lstStyle/>
          <a:p>
            <a:r>
              <a:rPr lang="en-US" b="1" dirty="0" smtClean="0"/>
              <a:t>Interaction </a:t>
            </a:r>
            <a:r>
              <a:rPr lang="en-US" b="1" dirty="0"/>
              <a:t>Vertex Imaging IVI </a:t>
            </a:r>
            <a:r>
              <a:rPr lang="en-US" b="1" dirty="0" smtClean="0"/>
              <a:t> in Carbon Hadron Therapy </a:t>
            </a:r>
            <a:endParaRPr lang="en-US" b="1" dirty="0"/>
          </a:p>
        </p:txBody>
      </p:sp>
      <p:sp>
        <p:nvSpPr>
          <p:cNvPr id="11" name="Rectangle 10"/>
          <p:cNvSpPr/>
          <p:nvPr/>
        </p:nvSpPr>
        <p:spPr>
          <a:xfrm>
            <a:off x="4156535" y="2792620"/>
            <a:ext cx="1803699" cy="1107996"/>
          </a:xfrm>
          <a:prstGeom prst="rect">
            <a:avLst/>
          </a:prstGeom>
        </p:spPr>
        <p:txBody>
          <a:bodyPr wrap="none">
            <a:spAutoFit/>
          </a:bodyPr>
          <a:lstStyle/>
          <a:p>
            <a:r>
              <a:rPr lang="en-US" b="1" dirty="0" smtClean="0"/>
              <a:t> </a:t>
            </a:r>
            <a:r>
              <a:rPr lang="en-US" b="1" dirty="0" smtClean="0">
                <a:latin typeface="Symbol" pitchFamily="18" charset="2"/>
              </a:rPr>
              <a:t>g</a:t>
            </a:r>
            <a:r>
              <a:rPr lang="en-US" b="1" dirty="0" smtClean="0"/>
              <a:t>   IVI  :</a:t>
            </a:r>
          </a:p>
          <a:p>
            <a:r>
              <a:rPr lang="en-US" sz="1600" dirty="0" smtClean="0"/>
              <a:t>No Range/ MCS </a:t>
            </a:r>
            <a:endParaRPr lang="en-US" sz="1600" dirty="0"/>
          </a:p>
          <a:p>
            <a:r>
              <a:rPr lang="en-US" sz="1600" dirty="0" smtClean="0"/>
              <a:t>Limitations</a:t>
            </a:r>
          </a:p>
          <a:p>
            <a:r>
              <a:rPr lang="en-US" sz="1600" dirty="0" smtClean="0"/>
              <a:t>Compton Camera</a:t>
            </a:r>
            <a:endParaRPr lang="en-US" sz="1600" dirty="0"/>
          </a:p>
        </p:txBody>
      </p:sp>
      <p:sp>
        <p:nvSpPr>
          <p:cNvPr id="12" name="Rectangle 11"/>
          <p:cNvSpPr/>
          <p:nvPr/>
        </p:nvSpPr>
        <p:spPr>
          <a:xfrm>
            <a:off x="4200721" y="5024921"/>
            <a:ext cx="1802095" cy="1107996"/>
          </a:xfrm>
          <a:prstGeom prst="rect">
            <a:avLst/>
          </a:prstGeom>
        </p:spPr>
        <p:txBody>
          <a:bodyPr wrap="none">
            <a:spAutoFit/>
          </a:bodyPr>
          <a:lstStyle/>
          <a:p>
            <a:r>
              <a:rPr lang="en-US" b="1" dirty="0" smtClean="0"/>
              <a:t> </a:t>
            </a:r>
            <a:r>
              <a:rPr lang="en-US" b="1" dirty="0"/>
              <a:t>p</a:t>
            </a:r>
            <a:r>
              <a:rPr lang="en-US" b="1" dirty="0" smtClean="0"/>
              <a:t>   IVI  :</a:t>
            </a:r>
          </a:p>
          <a:p>
            <a:r>
              <a:rPr lang="en-US" sz="1600" dirty="0" smtClean="0"/>
              <a:t>Range </a:t>
            </a:r>
            <a:r>
              <a:rPr lang="en-US" sz="1600" dirty="0"/>
              <a:t>and MCS </a:t>
            </a:r>
          </a:p>
          <a:p>
            <a:r>
              <a:rPr lang="en-US" sz="1600" dirty="0" smtClean="0"/>
              <a:t>Limitation:</a:t>
            </a:r>
          </a:p>
          <a:p>
            <a:r>
              <a:rPr lang="en-US" sz="1600" dirty="0" smtClean="0"/>
              <a:t>Thin sensors!</a:t>
            </a:r>
          </a:p>
        </p:txBody>
      </p:sp>
      <p:sp>
        <p:nvSpPr>
          <p:cNvPr id="8" name="Footer Placeholder 7"/>
          <p:cNvSpPr>
            <a:spLocks noGrp="1"/>
          </p:cNvSpPr>
          <p:nvPr>
            <p:ph type="ftr" sz="quarter" idx="10"/>
          </p:nvPr>
        </p:nvSpPr>
        <p:spPr/>
        <p:txBody>
          <a:bodyPr/>
          <a:lstStyle/>
          <a:p>
            <a:pPr>
              <a:defRPr/>
            </a:pPr>
            <a:r>
              <a:rPr lang="en-US" smtClean="0"/>
              <a:t>Hartmut F.-W. Sadrozinski: Medical applications, VCI 2013</a:t>
            </a:r>
            <a:endParaRPr lang="en-US" dirty="0"/>
          </a:p>
        </p:txBody>
      </p:sp>
    </p:spTree>
    <p:extLst>
      <p:ext uri="{BB962C8B-B14F-4D97-AF65-F5344CB8AC3E}">
        <p14:creationId xmlns:p14="http://schemas.microsoft.com/office/powerpoint/2010/main" val="19058280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74" name="Picture 2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2400" y="2962998"/>
            <a:ext cx="5035940" cy="3392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0202" y="2786743"/>
            <a:ext cx="3383552" cy="2743200"/>
          </a:xfrm>
          <a:prstGeom prst="rect">
            <a:avLst/>
          </a:prstGeom>
          <a:solidFill>
            <a:schemeClr val="bg1"/>
          </a:solidFill>
          <a:ln>
            <a:noFill/>
          </a:ln>
          <a:effectLst/>
          <a:extLst/>
        </p:spPr>
      </p:pic>
      <p:sp>
        <p:nvSpPr>
          <p:cNvPr id="3" name="Rectangle 2"/>
          <p:cNvSpPr/>
          <p:nvPr/>
        </p:nvSpPr>
        <p:spPr>
          <a:xfrm>
            <a:off x="2667001" y="76200"/>
            <a:ext cx="4495800" cy="523220"/>
          </a:xfrm>
          <a:prstGeom prst="rect">
            <a:avLst/>
          </a:prstGeom>
          <a:solidFill>
            <a:schemeClr val="accent2">
              <a:lumMod val="60000"/>
              <a:lumOff val="40000"/>
            </a:schemeClr>
          </a:solidFill>
        </p:spPr>
        <p:txBody>
          <a:bodyPr wrap="square">
            <a:spAutoFit/>
          </a:bodyPr>
          <a:lstStyle/>
          <a:p>
            <a:r>
              <a:rPr lang="en-US" sz="2800" b="1" dirty="0" smtClean="0">
                <a:solidFill>
                  <a:srgbClr val="002060"/>
                </a:solidFill>
              </a:rPr>
              <a:t>IVI in Proton Therapy</a:t>
            </a:r>
            <a:endParaRPr lang="en-US" dirty="0">
              <a:solidFill>
                <a:srgbClr val="002060"/>
              </a:solidFill>
            </a:endParaRPr>
          </a:p>
        </p:txBody>
      </p:sp>
      <p:sp>
        <p:nvSpPr>
          <p:cNvPr id="4" name="TextBox 3"/>
          <p:cNvSpPr txBox="1"/>
          <p:nvPr/>
        </p:nvSpPr>
        <p:spPr>
          <a:xfrm>
            <a:off x="1071285" y="784086"/>
            <a:ext cx="4924938" cy="1938992"/>
          </a:xfrm>
          <a:prstGeom prst="rect">
            <a:avLst/>
          </a:prstGeom>
          <a:noFill/>
        </p:spPr>
        <p:txBody>
          <a:bodyPr wrap="none" rtlCol="0">
            <a:spAutoFit/>
          </a:bodyPr>
          <a:lstStyle/>
          <a:p>
            <a:pPr algn="l"/>
            <a:r>
              <a:rPr lang="en-US" sz="2000" dirty="0"/>
              <a:t>Range and MCS Limitation</a:t>
            </a:r>
            <a:r>
              <a:rPr lang="en-US" sz="2000" dirty="0" smtClean="0"/>
              <a:t>: Thin </a:t>
            </a:r>
            <a:r>
              <a:rPr lang="en-US" sz="2000" dirty="0"/>
              <a:t>sensors!</a:t>
            </a:r>
          </a:p>
          <a:p>
            <a:pPr algn="l"/>
            <a:r>
              <a:rPr lang="en-US" sz="2000" dirty="0" smtClean="0"/>
              <a:t>Single tracks only</a:t>
            </a:r>
          </a:p>
          <a:p>
            <a:pPr algn="l"/>
            <a:r>
              <a:rPr lang="en-US" sz="2000" dirty="0" smtClean="0"/>
              <a:t>Kinematic cut-off at Bragg peak</a:t>
            </a:r>
          </a:p>
          <a:p>
            <a:pPr algn="l"/>
            <a:r>
              <a:rPr lang="en-US" sz="2000" dirty="0" smtClean="0"/>
              <a:t>Small efficiency (but large flux)</a:t>
            </a:r>
          </a:p>
          <a:p>
            <a:pPr algn="l"/>
            <a:r>
              <a:rPr lang="en-US" sz="2000" dirty="0" smtClean="0"/>
              <a:t>Resolution ~ mm</a:t>
            </a:r>
          </a:p>
          <a:p>
            <a:pPr algn="l"/>
            <a:r>
              <a:rPr lang="en-US" sz="2000" dirty="0" smtClean="0"/>
              <a:t>Possibility of Beam line monitoring</a:t>
            </a:r>
          </a:p>
        </p:txBody>
      </p:sp>
      <p:sp>
        <p:nvSpPr>
          <p:cNvPr id="7" name="TextBox 6"/>
          <p:cNvSpPr txBox="1"/>
          <p:nvPr/>
        </p:nvSpPr>
        <p:spPr>
          <a:xfrm>
            <a:off x="1271869" y="5673677"/>
            <a:ext cx="1611339" cy="461665"/>
          </a:xfrm>
          <a:prstGeom prst="rect">
            <a:avLst/>
          </a:prstGeom>
          <a:noFill/>
        </p:spPr>
        <p:txBody>
          <a:bodyPr wrap="none" rtlCol="0">
            <a:spAutoFit/>
          </a:bodyPr>
          <a:lstStyle/>
          <a:p>
            <a:r>
              <a:rPr lang="en-US" sz="1200" dirty="0" smtClean="0"/>
              <a:t>M. </a:t>
            </a:r>
            <a:r>
              <a:rPr lang="en-US" sz="1200" dirty="0" err="1" smtClean="0"/>
              <a:t>Battaglia</a:t>
            </a:r>
            <a:r>
              <a:rPr lang="en-US" sz="1200" dirty="0" smtClean="0"/>
              <a:t> et al., </a:t>
            </a:r>
          </a:p>
          <a:p>
            <a:r>
              <a:rPr lang="en-US" sz="1200" dirty="0" smtClean="0"/>
              <a:t>2012 IEEE NSS-MIC</a:t>
            </a:r>
            <a:endParaRPr lang="en-US" sz="1200" dirty="0"/>
          </a:p>
        </p:txBody>
      </p:sp>
      <p:sp>
        <p:nvSpPr>
          <p:cNvPr id="5" name="Footer Placeholder 4"/>
          <p:cNvSpPr>
            <a:spLocks noGrp="1"/>
          </p:cNvSpPr>
          <p:nvPr>
            <p:ph type="ftr" sz="quarter" idx="10"/>
          </p:nvPr>
        </p:nvSpPr>
        <p:spPr/>
        <p:txBody>
          <a:bodyPr/>
          <a:lstStyle/>
          <a:p>
            <a:pPr>
              <a:defRPr/>
            </a:pPr>
            <a:r>
              <a:rPr lang="en-US" smtClean="0"/>
              <a:t>Hartmut F.-W. Sadrozinski: Medical applications, VCI 2013</a:t>
            </a:r>
            <a:endParaRPr lang="en-US" dirty="0"/>
          </a:p>
        </p:txBody>
      </p:sp>
      <p:sp>
        <p:nvSpPr>
          <p:cNvPr id="2" name="Slide Number Placeholder 1"/>
          <p:cNvSpPr>
            <a:spLocks noGrp="1"/>
          </p:cNvSpPr>
          <p:nvPr>
            <p:ph type="sldNum" sz="quarter" idx="11"/>
          </p:nvPr>
        </p:nvSpPr>
        <p:spPr/>
        <p:txBody>
          <a:bodyPr/>
          <a:lstStyle/>
          <a:p>
            <a:pPr>
              <a:defRPr/>
            </a:pPr>
            <a:fld id="{E2F37E9E-9BDD-48B4-89AA-093FCCB8B282}" type="slidenum">
              <a:rPr lang="en-US" smtClean="0"/>
              <a:pPr>
                <a:defRPr/>
              </a:pPr>
              <a:t>22</a:t>
            </a:fld>
            <a:endParaRPr lang="en-US"/>
          </a:p>
        </p:txBody>
      </p:sp>
    </p:spTree>
    <p:extLst>
      <p:ext uri="{BB962C8B-B14F-4D97-AF65-F5344CB8AC3E}">
        <p14:creationId xmlns:p14="http://schemas.microsoft.com/office/powerpoint/2010/main" val="74360676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eaLnBrk="1" hangingPunct="1"/>
            <a:r>
              <a:rPr lang="en-US" smtClean="0"/>
              <a:t>Hartmut F.-W. Sadrozinski: Medical applications, VCI 2013</a:t>
            </a:r>
            <a:endParaRPr lang="en-US" dirty="0"/>
          </a:p>
        </p:txBody>
      </p:sp>
      <p:sp>
        <p:nvSpPr>
          <p:cNvPr id="6147" name="Slide Number Placeholder 6"/>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eaLnBrk="1" hangingPunct="1"/>
            <a:fld id="{81A10CC0-5DBE-48BB-B14D-077F4A74F0B7}" type="slidenum">
              <a:rPr lang="en-US"/>
              <a:pPr eaLnBrk="1" hangingPunct="1"/>
              <a:t>23</a:t>
            </a:fld>
            <a:endParaRPr lang="en-US"/>
          </a:p>
        </p:txBody>
      </p:sp>
      <p:sp>
        <p:nvSpPr>
          <p:cNvPr id="6149" name="Rectangle 5"/>
          <p:cNvSpPr>
            <a:spLocks noGrp="1" noChangeArrowheads="1"/>
          </p:cNvSpPr>
          <p:nvPr>
            <p:ph type="body" sz="half" idx="4294967295"/>
          </p:nvPr>
        </p:nvSpPr>
        <p:spPr>
          <a:xfrm>
            <a:off x="0" y="2209800"/>
            <a:ext cx="2209800" cy="1752600"/>
          </a:xfrm>
        </p:spPr>
        <p:txBody>
          <a:bodyPr/>
          <a:lstStyle/>
          <a:p>
            <a:pPr eaLnBrk="1" hangingPunct="1">
              <a:buClr>
                <a:schemeClr val="tx1"/>
              </a:buClr>
              <a:buFont typeface="Wingdings" pitchFamily="2" charset="2"/>
              <a:buNone/>
            </a:pPr>
            <a:r>
              <a:rPr lang="en-US" sz="1400" b="1" dirty="0" smtClean="0"/>
              <a:t>Range Uncertainties</a:t>
            </a:r>
          </a:p>
          <a:p>
            <a:pPr eaLnBrk="1" hangingPunct="1">
              <a:buClr>
                <a:schemeClr val="tx1"/>
              </a:buClr>
              <a:buFont typeface="Wingdings" pitchFamily="2" charset="2"/>
              <a:buNone/>
            </a:pPr>
            <a:r>
              <a:rPr lang="en-US" sz="1400" b="1" dirty="0" smtClean="0"/>
              <a:t>(measured with PTR)</a:t>
            </a:r>
            <a:endParaRPr lang="en-US" sz="1400" dirty="0" smtClean="0"/>
          </a:p>
          <a:p>
            <a:pPr algn="ctr" eaLnBrk="1" hangingPunct="1">
              <a:buClr>
                <a:schemeClr val="tx1"/>
              </a:buClr>
              <a:buFont typeface="Wingdings" pitchFamily="2" charset="2"/>
              <a:buNone/>
            </a:pPr>
            <a:r>
              <a:rPr lang="en-US" sz="1400" dirty="0" smtClean="0"/>
              <a:t>                  &gt;   5 mm</a:t>
            </a:r>
          </a:p>
          <a:p>
            <a:pPr algn="ctr" eaLnBrk="1" hangingPunct="1">
              <a:buClr>
                <a:schemeClr val="tx1"/>
              </a:buClr>
              <a:buFont typeface="Wingdings" pitchFamily="2" charset="2"/>
              <a:buNone/>
            </a:pPr>
            <a:r>
              <a:rPr lang="en-US" sz="1400" dirty="0" smtClean="0"/>
              <a:t>                   &gt; 10 mm</a:t>
            </a:r>
          </a:p>
          <a:p>
            <a:pPr algn="ctr" eaLnBrk="1" hangingPunct="1">
              <a:buClr>
                <a:schemeClr val="tx1"/>
              </a:buClr>
              <a:buFont typeface="Wingdings" pitchFamily="2" charset="2"/>
              <a:buNone/>
            </a:pPr>
            <a:r>
              <a:rPr lang="en-US" sz="1400" dirty="0" smtClean="0"/>
              <a:t>                    &gt; 15 mm</a:t>
            </a:r>
          </a:p>
        </p:txBody>
      </p:sp>
      <p:grpSp>
        <p:nvGrpSpPr>
          <p:cNvPr id="6148" name="Group 2"/>
          <p:cNvGrpSpPr>
            <a:grpSpLocks/>
          </p:cNvGrpSpPr>
          <p:nvPr/>
        </p:nvGrpSpPr>
        <p:grpSpPr bwMode="auto">
          <a:xfrm>
            <a:off x="2667000" y="2438400"/>
            <a:ext cx="3163888" cy="2149475"/>
            <a:chOff x="2160" y="1104"/>
            <a:chExt cx="4164" cy="3074"/>
          </a:xfrm>
        </p:grpSpPr>
        <p:pic>
          <p:nvPicPr>
            <p:cNvPr id="616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60" y="1104"/>
              <a:ext cx="4164" cy="2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63" name="Text Box 4"/>
            <p:cNvSpPr txBox="1">
              <a:spLocks noChangeArrowheads="1"/>
            </p:cNvSpPr>
            <p:nvPr/>
          </p:nvSpPr>
          <p:spPr bwMode="auto">
            <a:xfrm>
              <a:off x="2561" y="3696"/>
              <a:ext cx="3067" cy="4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a:spcBef>
                  <a:spcPct val="50000"/>
                </a:spcBef>
              </a:pPr>
              <a:r>
                <a:rPr lang="en-US" sz="1600" b="1">
                  <a:latin typeface="Times New Roman" pitchFamily="18" charset="0"/>
                </a:rPr>
                <a:t>Alderson Head Phantom</a:t>
              </a:r>
            </a:p>
          </p:txBody>
        </p:sp>
      </p:grpSp>
      <p:grpSp>
        <p:nvGrpSpPr>
          <p:cNvPr id="6150" name="Group 6"/>
          <p:cNvGrpSpPr>
            <a:grpSpLocks/>
          </p:cNvGrpSpPr>
          <p:nvPr/>
        </p:nvGrpSpPr>
        <p:grpSpPr bwMode="auto">
          <a:xfrm>
            <a:off x="717550" y="2830513"/>
            <a:ext cx="523875" cy="658812"/>
            <a:chOff x="144" y="1920"/>
            <a:chExt cx="554" cy="672"/>
          </a:xfrm>
        </p:grpSpPr>
        <p:sp>
          <p:nvSpPr>
            <p:cNvPr id="6159" name="Rectangle 7"/>
            <p:cNvSpPr>
              <a:spLocks noChangeArrowheads="1"/>
            </p:cNvSpPr>
            <p:nvPr/>
          </p:nvSpPr>
          <p:spPr bwMode="auto">
            <a:xfrm>
              <a:off x="144" y="2208"/>
              <a:ext cx="554" cy="144"/>
            </a:xfrm>
            <a:prstGeom prst="rect">
              <a:avLst/>
            </a:prstGeom>
            <a:solidFill>
              <a:srgbClr val="3333FF"/>
            </a:solidFill>
            <a:ln>
              <a:noFill/>
            </a:ln>
            <a:effectLst/>
            <a:extLs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60" name="Rectangle 8"/>
            <p:cNvSpPr>
              <a:spLocks noChangeArrowheads="1"/>
            </p:cNvSpPr>
            <p:nvPr/>
          </p:nvSpPr>
          <p:spPr bwMode="auto">
            <a:xfrm>
              <a:off x="144" y="2448"/>
              <a:ext cx="554" cy="144"/>
            </a:xfrm>
            <a:prstGeom prst="rect">
              <a:avLst/>
            </a:prstGeom>
            <a:solidFill>
              <a:srgbClr val="CC0000"/>
            </a:solidFill>
            <a:ln>
              <a:noFill/>
            </a:ln>
            <a:effectLst/>
            <a:extLs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61" name="Rectangle 9"/>
            <p:cNvSpPr>
              <a:spLocks noChangeArrowheads="1"/>
            </p:cNvSpPr>
            <p:nvPr/>
          </p:nvSpPr>
          <p:spPr bwMode="auto">
            <a:xfrm>
              <a:off x="144" y="1920"/>
              <a:ext cx="554" cy="144"/>
            </a:xfrm>
            <a:prstGeom prst="rect">
              <a:avLst/>
            </a:prstGeom>
            <a:solidFill>
              <a:schemeClr val="tx2"/>
            </a:solidFill>
            <a:ln>
              <a:noFill/>
            </a:ln>
            <a:effectLst/>
            <a:extLs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6151" name="Text Box 10"/>
          <p:cNvSpPr txBox="1">
            <a:spLocks noChangeArrowheads="1"/>
          </p:cNvSpPr>
          <p:nvPr/>
        </p:nvSpPr>
        <p:spPr bwMode="auto">
          <a:xfrm>
            <a:off x="85725" y="4052888"/>
            <a:ext cx="2709863" cy="639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algn="l">
              <a:spcBef>
                <a:spcPct val="50000"/>
              </a:spcBef>
            </a:pPr>
            <a:r>
              <a:rPr lang="en-US" sz="1200">
                <a:latin typeface="Times New Roman" pitchFamily="18" charset="0"/>
              </a:rPr>
              <a:t>Schneider U. (1994), “Proton radiography as a tool for quality control in proton therapy,” Med Phys. 22, 353.</a:t>
            </a:r>
          </a:p>
        </p:txBody>
      </p:sp>
      <p:grpSp>
        <p:nvGrpSpPr>
          <p:cNvPr id="6152" name="Group 11"/>
          <p:cNvGrpSpPr>
            <a:grpSpLocks/>
          </p:cNvGrpSpPr>
          <p:nvPr/>
        </p:nvGrpSpPr>
        <p:grpSpPr bwMode="auto">
          <a:xfrm>
            <a:off x="6172200" y="2438400"/>
            <a:ext cx="2971800" cy="2062163"/>
            <a:chOff x="3673" y="2868"/>
            <a:chExt cx="1872" cy="1299"/>
          </a:xfrm>
        </p:grpSpPr>
        <p:pic>
          <p:nvPicPr>
            <p:cNvPr id="6156" name="Picture 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73" y="2868"/>
              <a:ext cx="1872" cy="1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7" name="Text Box 13"/>
            <p:cNvSpPr txBox="1">
              <a:spLocks noChangeArrowheads="1"/>
            </p:cNvSpPr>
            <p:nvPr/>
          </p:nvSpPr>
          <p:spPr bwMode="auto">
            <a:xfrm rot="10800000">
              <a:off x="3745" y="3253"/>
              <a:ext cx="250"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algn="l" eaLnBrk="1" hangingPunct="1"/>
              <a:r>
                <a:rPr lang="en-US" sz="1400" b="1"/>
                <a:t>RSP</a:t>
              </a:r>
            </a:p>
          </p:txBody>
        </p:sp>
        <p:sp>
          <p:nvSpPr>
            <p:cNvPr id="6158" name="Text Box 14"/>
            <p:cNvSpPr txBox="1">
              <a:spLocks noChangeArrowheads="1"/>
            </p:cNvSpPr>
            <p:nvPr/>
          </p:nvSpPr>
          <p:spPr bwMode="auto">
            <a:xfrm>
              <a:off x="4559" y="3975"/>
              <a:ext cx="19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algn="l" eaLnBrk="1" hangingPunct="1"/>
              <a:r>
                <a:rPr lang="en-US" sz="1400" b="1"/>
                <a:t>H</a:t>
              </a:r>
            </a:p>
          </p:txBody>
        </p:sp>
      </p:grpSp>
      <p:sp>
        <p:nvSpPr>
          <p:cNvPr id="6153" name="Rectangle 15"/>
          <p:cNvSpPr>
            <a:spLocks noChangeArrowheads="1"/>
          </p:cNvSpPr>
          <p:nvPr/>
        </p:nvSpPr>
        <p:spPr bwMode="auto">
          <a:xfrm>
            <a:off x="2995613" y="114300"/>
            <a:ext cx="3151187" cy="519113"/>
          </a:xfrm>
          <a:prstGeom prst="rect">
            <a:avLst/>
          </a:prstGeom>
          <a:solidFill>
            <a:schemeClr val="accent2">
              <a:lumMod val="60000"/>
              <a:lumOff val="40000"/>
            </a:schemeClr>
          </a:solidFill>
          <a:ln>
            <a:noFill/>
          </a:ln>
          <a:effectLst/>
          <a:extLst/>
        </p:spPr>
        <p:txBody>
          <a:bodyPr wrap="none">
            <a:spAutoFit/>
          </a:bodyPr>
          <a:lstStyle/>
          <a:p>
            <a:pPr algn="l"/>
            <a:r>
              <a:rPr lang="en-US" sz="2800" b="1" dirty="0">
                <a:solidFill>
                  <a:srgbClr val="002060"/>
                </a:solidFill>
              </a:rPr>
              <a:t>Proton CT Basics</a:t>
            </a:r>
            <a:endParaRPr lang="en-US" dirty="0">
              <a:solidFill>
                <a:srgbClr val="002060"/>
              </a:solidFill>
            </a:endParaRPr>
          </a:p>
        </p:txBody>
      </p:sp>
      <p:sp>
        <p:nvSpPr>
          <p:cNvPr id="6154" name="Rectangle 16"/>
          <p:cNvSpPr>
            <a:spLocks noChangeArrowheads="1"/>
          </p:cNvSpPr>
          <p:nvPr/>
        </p:nvSpPr>
        <p:spPr bwMode="auto">
          <a:xfrm>
            <a:off x="69850" y="688975"/>
            <a:ext cx="899795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dirty="0">
                <a:solidFill>
                  <a:schemeClr val="tx2"/>
                </a:solidFill>
              </a:rPr>
              <a:t>Proton therapy and treatment planning requires the knowledge of the stopping power </a:t>
            </a:r>
          </a:p>
          <a:p>
            <a:pPr algn="l"/>
            <a:r>
              <a:rPr lang="en-US" dirty="0">
                <a:solidFill>
                  <a:schemeClr val="tx2"/>
                </a:solidFill>
              </a:rPr>
              <a:t>in the patient, so that the Bragg peak can be located within the tumor.</a:t>
            </a:r>
            <a:br>
              <a:rPr lang="en-US" dirty="0">
                <a:solidFill>
                  <a:schemeClr val="tx2"/>
                </a:solidFill>
              </a:rPr>
            </a:br>
            <a:r>
              <a:rPr lang="en-US" dirty="0">
                <a:solidFill>
                  <a:schemeClr val="tx2"/>
                </a:solidFill>
              </a:rPr>
              <a:t/>
            </a:r>
            <a:br>
              <a:rPr lang="en-US" dirty="0">
                <a:solidFill>
                  <a:schemeClr val="tx2"/>
                </a:solidFill>
              </a:rPr>
            </a:br>
            <a:r>
              <a:rPr lang="en-US" dirty="0">
                <a:solidFill>
                  <a:schemeClr val="tx2"/>
                </a:solidFill>
              </a:rPr>
              <a:t>X-ray CT has been shown to give insufficiently accurate stopping power (S.P.) maps in </a:t>
            </a:r>
          </a:p>
          <a:p>
            <a:pPr algn="l"/>
            <a:r>
              <a:rPr lang="en-US" dirty="0">
                <a:solidFill>
                  <a:schemeClr val="tx2"/>
                </a:solidFill>
              </a:rPr>
              <a:t>complicated phantoms or from uncertainty in converting Hounsfield values to S.P.</a:t>
            </a:r>
          </a:p>
        </p:txBody>
      </p:sp>
      <p:sp>
        <p:nvSpPr>
          <p:cNvPr id="6155" name="Rectangle 17"/>
          <p:cNvSpPr>
            <a:spLocks noChangeArrowheads="1"/>
          </p:cNvSpPr>
          <p:nvPr/>
        </p:nvSpPr>
        <p:spPr bwMode="auto">
          <a:xfrm>
            <a:off x="228600" y="4724400"/>
            <a:ext cx="815975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solidFill>
                  <a:schemeClr val="tx2"/>
                </a:solidFill>
              </a:rPr>
              <a:t>The goal of Proton CT is to reconstruct a 3D map of the stopping power </a:t>
            </a:r>
          </a:p>
          <a:p>
            <a:pPr algn="l"/>
            <a:r>
              <a:rPr lang="en-US">
                <a:solidFill>
                  <a:schemeClr val="tx2"/>
                </a:solidFill>
              </a:rPr>
              <a:t>within the patient with as fine a voxel size as practical at a minimum dose, </a:t>
            </a:r>
          </a:p>
          <a:p>
            <a:pPr algn="l"/>
            <a:r>
              <a:rPr lang="en-US">
                <a:solidFill>
                  <a:schemeClr val="tx2"/>
                </a:solidFill>
              </a:rPr>
              <a:t>using protons (instead of x-rays) in transmission.</a:t>
            </a:r>
            <a:br>
              <a:rPr lang="en-US">
                <a:solidFill>
                  <a:schemeClr val="tx2"/>
                </a:solidFill>
              </a:rPr>
            </a:br>
            <a:r>
              <a:rPr lang="en-US">
                <a:solidFill>
                  <a:schemeClr val="tx2"/>
                </a:solidFill>
              </a:rPr>
              <a:t/>
            </a:r>
            <a:br>
              <a:rPr lang="en-US">
                <a:solidFill>
                  <a:schemeClr val="tx2"/>
                </a:solidFill>
              </a:rPr>
            </a:br>
            <a:r>
              <a:rPr lang="en-US">
                <a:solidFill>
                  <a:schemeClr val="tx2"/>
                </a:solidFill>
              </a:rPr>
              <a:t>In a rotational scan the integrated stopping power is determined for every view </a:t>
            </a:r>
          </a:p>
          <a:p>
            <a:pPr algn="l"/>
            <a:r>
              <a:rPr lang="en-US">
                <a:solidFill>
                  <a:schemeClr val="tx2"/>
                </a:solidFill>
              </a:rPr>
              <a:t>by a measurement of  the energy loss.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Slide Number Placeholder 2"/>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eaLnBrk="1" hangingPunct="1"/>
            <a:fld id="{6FA93B89-D2D8-4BA4-B21F-F07754B31EA5}" type="slidenum">
              <a:rPr lang="en-US"/>
              <a:pPr eaLnBrk="1" hangingPunct="1"/>
              <a:t>24</a:t>
            </a:fld>
            <a:endParaRPr lang="en-US"/>
          </a:p>
        </p:txBody>
      </p:sp>
      <p:sp>
        <p:nvSpPr>
          <p:cNvPr id="4100" name="Rectangle 21"/>
          <p:cNvSpPr>
            <a:spLocks noChangeArrowheads="1"/>
          </p:cNvSpPr>
          <p:nvPr/>
        </p:nvSpPr>
        <p:spPr bwMode="auto">
          <a:xfrm>
            <a:off x="3276600" y="2743200"/>
            <a:ext cx="5867400" cy="324846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4102" name="Picture 6" descr="pCT principle"/>
          <p:cNvPicPr>
            <a:picLocks noGrp="1" noChangeAspect="1" noChangeArrowheads="1"/>
          </p:cNvPicPr>
          <p:nvPr>
            <p:ph sz="half" idx="4294967295"/>
          </p:nvPr>
        </p:nvPicPr>
        <p:blipFill>
          <a:blip r:embed="rId2">
            <a:extLst>
              <a:ext uri="{28A0092B-C50C-407E-A947-70E740481C1C}">
                <a14:useLocalDpi xmlns:a14="http://schemas.microsoft.com/office/drawing/2010/main" val="0"/>
              </a:ext>
            </a:extLst>
          </a:blip>
          <a:srcRect/>
          <a:stretch>
            <a:fillRect/>
          </a:stretch>
        </p:blipFill>
        <p:spPr>
          <a:xfrm>
            <a:off x="3810000" y="3703638"/>
            <a:ext cx="5334000" cy="2117725"/>
          </a:xfrm>
        </p:spPr>
      </p:pic>
      <p:sp>
        <p:nvSpPr>
          <p:cNvPr id="4103" name="Rectangle 2"/>
          <p:cNvSpPr>
            <a:spLocks noGrp="1" noChangeArrowheads="1"/>
          </p:cNvSpPr>
          <p:nvPr>
            <p:ph type="title"/>
          </p:nvPr>
        </p:nvSpPr>
        <p:spPr>
          <a:xfrm>
            <a:off x="1981200" y="76200"/>
            <a:ext cx="5181600" cy="533400"/>
          </a:xfrm>
          <a:solidFill>
            <a:schemeClr val="accent2">
              <a:lumMod val="60000"/>
              <a:lumOff val="40000"/>
            </a:schemeClr>
          </a:solidFill>
        </p:spPr>
        <p:txBody>
          <a:bodyPr/>
          <a:lstStyle/>
          <a:p>
            <a:pPr eaLnBrk="1" hangingPunct="1"/>
            <a:r>
              <a:rPr lang="en-US" sz="2800" b="1" dirty="0" smtClean="0">
                <a:solidFill>
                  <a:srgbClr val="002060"/>
                </a:solidFill>
              </a:rPr>
              <a:t>Proton CT  (</a:t>
            </a:r>
            <a:r>
              <a:rPr lang="en-US" sz="2800" b="1" dirty="0" err="1" smtClean="0">
                <a:solidFill>
                  <a:srgbClr val="002060"/>
                </a:solidFill>
              </a:rPr>
              <a:t>pCT</a:t>
            </a:r>
            <a:r>
              <a:rPr lang="en-US" sz="2800" b="1" dirty="0" smtClean="0">
                <a:solidFill>
                  <a:srgbClr val="002060"/>
                </a:solidFill>
              </a:rPr>
              <a:t>) Concept</a:t>
            </a:r>
          </a:p>
        </p:txBody>
      </p:sp>
      <p:sp>
        <p:nvSpPr>
          <p:cNvPr id="4104" name="Rectangle 4"/>
          <p:cNvSpPr>
            <a:spLocks noGrp="1" noChangeArrowheads="1"/>
          </p:cNvSpPr>
          <p:nvPr>
            <p:ph type="body" sz="half" idx="4294967295"/>
          </p:nvPr>
        </p:nvSpPr>
        <p:spPr>
          <a:xfrm>
            <a:off x="266700" y="1973300"/>
            <a:ext cx="3048000" cy="4151453"/>
          </a:xfrm>
        </p:spPr>
        <p:txBody>
          <a:bodyPr/>
          <a:lstStyle/>
          <a:p>
            <a:pPr eaLnBrk="1" hangingPunct="1">
              <a:lnSpc>
                <a:spcPct val="70000"/>
              </a:lnSpc>
            </a:pPr>
            <a:r>
              <a:rPr lang="en-US" sz="1800" dirty="0" smtClean="0"/>
              <a:t>An energetic low intensity cone beam of protons traverses the patient</a:t>
            </a:r>
          </a:p>
          <a:p>
            <a:pPr eaLnBrk="1" hangingPunct="1">
              <a:lnSpc>
                <a:spcPct val="70000"/>
              </a:lnSpc>
            </a:pPr>
            <a:endParaRPr lang="en-US" sz="1800" dirty="0" smtClean="0"/>
          </a:p>
          <a:p>
            <a:pPr eaLnBrk="1" hangingPunct="1">
              <a:lnSpc>
                <a:spcPct val="70000"/>
              </a:lnSpc>
            </a:pPr>
            <a:r>
              <a:rPr lang="en-US" sz="1800" dirty="0" smtClean="0"/>
              <a:t>The position and direction (entry &amp; exit) and energy loss of </a:t>
            </a:r>
            <a:r>
              <a:rPr lang="en-US" sz="1800" b="1" dirty="0" smtClean="0"/>
              <a:t>each</a:t>
            </a:r>
            <a:r>
              <a:rPr lang="en-US" sz="1800" dirty="0" smtClean="0"/>
              <a:t> proton is measured</a:t>
            </a:r>
          </a:p>
          <a:p>
            <a:pPr eaLnBrk="1" hangingPunct="1">
              <a:lnSpc>
                <a:spcPct val="70000"/>
              </a:lnSpc>
            </a:pPr>
            <a:endParaRPr lang="en-US" sz="1800" dirty="0" smtClean="0"/>
          </a:p>
          <a:p>
            <a:pPr eaLnBrk="1" hangingPunct="1">
              <a:lnSpc>
                <a:spcPct val="70000"/>
              </a:lnSpc>
            </a:pPr>
            <a:r>
              <a:rPr lang="en-US" sz="1800" dirty="0" smtClean="0"/>
              <a:t>Proton histories are taken from multiple projection angles</a:t>
            </a:r>
          </a:p>
          <a:p>
            <a:pPr eaLnBrk="1" hangingPunct="1">
              <a:lnSpc>
                <a:spcPct val="70000"/>
              </a:lnSpc>
              <a:buFont typeface="Wingdings" pitchFamily="2" charset="2"/>
              <a:buNone/>
            </a:pPr>
            <a:r>
              <a:rPr lang="en-US" sz="1800" dirty="0" smtClean="0"/>
              <a:t>	(angular “CT scan”) </a:t>
            </a:r>
          </a:p>
          <a:p>
            <a:pPr eaLnBrk="1" hangingPunct="1">
              <a:lnSpc>
                <a:spcPct val="70000"/>
              </a:lnSpc>
              <a:buFont typeface="Wingdings" pitchFamily="2" charset="2"/>
              <a:buNone/>
            </a:pPr>
            <a:endParaRPr lang="en-US" sz="1800" dirty="0" smtClean="0"/>
          </a:p>
          <a:p>
            <a:pPr eaLnBrk="1" hangingPunct="1">
              <a:lnSpc>
                <a:spcPct val="70000"/>
              </a:lnSpc>
            </a:pPr>
            <a:r>
              <a:rPr lang="en-US" sz="1800" dirty="0" smtClean="0"/>
              <a:t>Minimal proton loss and high detection efficiency make this a  low-dose imaging modality</a:t>
            </a:r>
          </a:p>
        </p:txBody>
      </p:sp>
      <p:sp>
        <p:nvSpPr>
          <p:cNvPr id="46087" name="Oval 7"/>
          <p:cNvSpPr>
            <a:spLocks noChangeArrowheads="1"/>
          </p:cNvSpPr>
          <p:nvPr/>
        </p:nvSpPr>
        <p:spPr bwMode="auto">
          <a:xfrm>
            <a:off x="4045482" y="4982984"/>
            <a:ext cx="91440" cy="91440"/>
          </a:xfrm>
          <a:prstGeom prst="ellipse">
            <a:avLst/>
          </a:prstGeom>
          <a:solidFill>
            <a:srgbClr val="FF0000"/>
          </a:solidFill>
          <a:ln w="12700">
            <a:solidFill>
              <a:srgbClr val="FF0066"/>
            </a:solidFill>
            <a:round/>
            <a:headEnd/>
            <a:tailEnd/>
          </a:ln>
        </p:spPr>
        <p:txBody>
          <a:bodyPr wrap="none" anchor="ctr"/>
          <a:lstStyle/>
          <a:p>
            <a:pPr eaLnBrk="0" hangingPunct="0"/>
            <a:endParaRPr lang="en-US" sz="2400">
              <a:solidFill>
                <a:srgbClr val="FF0000"/>
              </a:solidFill>
              <a:latin typeface="Times New Roman" pitchFamily="18" charset="0"/>
            </a:endParaRPr>
          </a:p>
        </p:txBody>
      </p:sp>
      <p:sp>
        <p:nvSpPr>
          <p:cNvPr id="46088" name="Oval 8"/>
          <p:cNvSpPr>
            <a:spLocks noChangeAspect="1" noChangeArrowheads="1"/>
          </p:cNvSpPr>
          <p:nvPr/>
        </p:nvSpPr>
        <p:spPr bwMode="auto">
          <a:xfrm>
            <a:off x="5154013" y="4663891"/>
            <a:ext cx="91440" cy="91440"/>
          </a:xfrm>
          <a:prstGeom prst="ellipse">
            <a:avLst/>
          </a:prstGeom>
          <a:solidFill>
            <a:srgbClr val="FF0000"/>
          </a:solidFill>
          <a:ln w="9525">
            <a:solidFill>
              <a:srgbClr val="FF0000"/>
            </a:solidFill>
            <a:round/>
            <a:headEnd/>
            <a:tailEnd/>
          </a:ln>
        </p:spPr>
        <p:txBody>
          <a:bodyPr wrap="none" anchor="ctr"/>
          <a:lstStyle/>
          <a:p>
            <a:pPr eaLnBrk="0" hangingPunct="0"/>
            <a:endParaRPr lang="en-US" sz="2000" dirty="0">
              <a:solidFill>
                <a:srgbClr val="FF0000"/>
              </a:solidFill>
              <a:latin typeface="Times New Roman" pitchFamily="18" charset="0"/>
            </a:endParaRPr>
          </a:p>
        </p:txBody>
      </p:sp>
      <p:sp>
        <p:nvSpPr>
          <p:cNvPr id="46089" name="Oval 9"/>
          <p:cNvSpPr>
            <a:spLocks noChangeArrowheads="1"/>
          </p:cNvSpPr>
          <p:nvPr/>
        </p:nvSpPr>
        <p:spPr bwMode="auto">
          <a:xfrm>
            <a:off x="6102882" y="4601984"/>
            <a:ext cx="91440" cy="91440"/>
          </a:xfrm>
          <a:prstGeom prst="ellipse">
            <a:avLst/>
          </a:prstGeom>
          <a:solidFill>
            <a:srgbClr val="FF0000"/>
          </a:solidFill>
          <a:ln w="9525">
            <a:solidFill>
              <a:srgbClr val="FF0066"/>
            </a:solidFill>
            <a:round/>
            <a:headEnd/>
            <a:tailEnd/>
          </a:ln>
        </p:spPr>
        <p:txBody>
          <a:bodyPr wrap="none" anchor="ctr"/>
          <a:lstStyle/>
          <a:p>
            <a:pPr eaLnBrk="0" hangingPunct="0"/>
            <a:endParaRPr lang="en-US" sz="2400">
              <a:solidFill>
                <a:srgbClr val="FF0000"/>
              </a:solidFill>
              <a:latin typeface="Times New Roman" pitchFamily="18" charset="0"/>
            </a:endParaRPr>
          </a:p>
        </p:txBody>
      </p:sp>
      <p:sp>
        <p:nvSpPr>
          <p:cNvPr id="46090" name="Oval 10"/>
          <p:cNvSpPr>
            <a:spLocks noChangeAspect="1" noChangeArrowheads="1"/>
          </p:cNvSpPr>
          <p:nvPr/>
        </p:nvSpPr>
        <p:spPr bwMode="auto">
          <a:xfrm>
            <a:off x="6610995" y="4653084"/>
            <a:ext cx="77769" cy="78793"/>
          </a:xfrm>
          <a:prstGeom prst="ellipse">
            <a:avLst/>
          </a:prstGeom>
          <a:solidFill>
            <a:srgbClr val="FF0000"/>
          </a:solidFill>
          <a:ln w="9525">
            <a:solidFill>
              <a:srgbClr val="FF0066"/>
            </a:solidFill>
            <a:round/>
            <a:headEnd/>
            <a:tailEnd/>
          </a:ln>
        </p:spPr>
        <p:txBody>
          <a:bodyPr wrap="none" anchor="ctr"/>
          <a:lstStyle/>
          <a:p>
            <a:pPr eaLnBrk="0" hangingPunct="0"/>
            <a:endParaRPr lang="en-US" sz="2400">
              <a:solidFill>
                <a:srgbClr val="FF0000"/>
              </a:solidFill>
              <a:latin typeface="Times New Roman" pitchFamily="18" charset="0"/>
            </a:endParaRPr>
          </a:p>
        </p:txBody>
      </p:sp>
      <p:sp>
        <p:nvSpPr>
          <p:cNvPr id="46091" name="Oval 11"/>
          <p:cNvSpPr>
            <a:spLocks noChangeAspect="1" noChangeArrowheads="1"/>
          </p:cNvSpPr>
          <p:nvPr/>
        </p:nvSpPr>
        <p:spPr bwMode="auto">
          <a:xfrm>
            <a:off x="7753995" y="4807934"/>
            <a:ext cx="77769" cy="88002"/>
          </a:xfrm>
          <a:prstGeom prst="ellipse">
            <a:avLst/>
          </a:prstGeom>
          <a:solidFill>
            <a:srgbClr val="FF0000"/>
          </a:solidFill>
          <a:ln w="9525">
            <a:solidFill>
              <a:srgbClr val="FF0066"/>
            </a:solidFill>
            <a:round/>
            <a:headEnd/>
            <a:tailEnd/>
          </a:ln>
        </p:spPr>
        <p:txBody>
          <a:bodyPr wrap="none" anchor="ctr"/>
          <a:lstStyle/>
          <a:p>
            <a:pPr eaLnBrk="0" hangingPunct="0"/>
            <a:endParaRPr lang="en-US" sz="2400">
              <a:solidFill>
                <a:srgbClr val="FF0000"/>
              </a:solidFill>
              <a:latin typeface="Times New Roman" pitchFamily="18" charset="0"/>
            </a:endParaRPr>
          </a:p>
        </p:txBody>
      </p:sp>
      <p:sp>
        <p:nvSpPr>
          <p:cNvPr id="4111" name="Text Box 13"/>
          <p:cNvSpPr txBox="1">
            <a:spLocks noChangeArrowheads="1"/>
          </p:cNvSpPr>
          <p:nvPr/>
        </p:nvSpPr>
        <p:spPr bwMode="auto">
          <a:xfrm>
            <a:off x="3682678" y="1758315"/>
            <a:ext cx="5105400" cy="984885"/>
          </a:xfrm>
          <a:prstGeom prst="rect">
            <a:avLst/>
          </a:prstGeom>
          <a:noFill/>
          <a:ln>
            <a:noFill/>
          </a:ln>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a:spcBef>
                <a:spcPct val="50000"/>
              </a:spcBef>
            </a:pPr>
            <a:r>
              <a:rPr lang="en-US" sz="2000" dirty="0">
                <a:latin typeface="Arial" pitchFamily="34" charset="0"/>
                <a:cs typeface="Arial" pitchFamily="34" charset="0"/>
              </a:rPr>
              <a:t>Design of a Proton CT Scanner rotating with the proton gantry </a:t>
            </a:r>
          </a:p>
          <a:p>
            <a:pPr>
              <a:spcBef>
                <a:spcPct val="50000"/>
              </a:spcBef>
            </a:pPr>
            <a:r>
              <a:rPr lang="en-US" sz="1200" dirty="0">
                <a:latin typeface="Times New Roman" pitchFamily="18" charset="0"/>
              </a:rPr>
              <a:t>(R Schulte et al. IEEE Trans. </a:t>
            </a:r>
            <a:r>
              <a:rPr lang="en-US" sz="1200" dirty="0" err="1">
                <a:latin typeface="Times New Roman" pitchFamily="18" charset="0"/>
              </a:rPr>
              <a:t>Nucl</a:t>
            </a:r>
            <a:r>
              <a:rPr lang="en-US" sz="1200" dirty="0">
                <a:latin typeface="Times New Roman" pitchFamily="18" charset="0"/>
              </a:rPr>
              <a:t>. Sci., 51(3), 866-872, 2004</a:t>
            </a:r>
            <a:r>
              <a:rPr lang="en-US" sz="900" dirty="0">
                <a:latin typeface="Times New Roman" pitchFamily="18" charset="0"/>
              </a:rPr>
              <a:t>)</a:t>
            </a:r>
          </a:p>
        </p:txBody>
      </p:sp>
      <p:sp>
        <p:nvSpPr>
          <p:cNvPr id="4112" name="AutoShape 19"/>
          <p:cNvSpPr>
            <a:spLocks noChangeArrowheads="1"/>
          </p:cNvSpPr>
          <p:nvPr/>
        </p:nvSpPr>
        <p:spPr bwMode="auto">
          <a:xfrm rot="10800000">
            <a:off x="5791201" y="3352056"/>
            <a:ext cx="647700" cy="611170"/>
          </a:xfrm>
          <a:prstGeom prst="curvedLeftArrow">
            <a:avLst>
              <a:gd name="adj1" fmla="val 20000"/>
              <a:gd name="adj2" fmla="val 40000"/>
              <a:gd name="adj3" fmla="val 41481"/>
            </a:avLst>
          </a:prstGeom>
          <a:solidFill>
            <a:schemeClr val="accent1"/>
          </a:solidFill>
          <a:ln w="9525">
            <a:solidFill>
              <a:schemeClr val="tx1"/>
            </a:solidFill>
            <a:miter lim="800000"/>
            <a:headEnd/>
            <a:tailEnd/>
          </a:ln>
        </p:spPr>
        <p:txBody>
          <a:bodyPr wrap="none" anchor="ctr"/>
          <a:lstStyle/>
          <a:p>
            <a:pPr eaLnBrk="0" hangingPunct="0"/>
            <a:endParaRPr lang="en-US" sz="2400">
              <a:latin typeface="Times New Roman" pitchFamily="18" charset="0"/>
            </a:endParaRPr>
          </a:p>
        </p:txBody>
      </p:sp>
      <p:sp>
        <p:nvSpPr>
          <p:cNvPr id="4114" name="Line 22"/>
          <p:cNvSpPr>
            <a:spLocks noChangeShapeType="1"/>
          </p:cNvSpPr>
          <p:nvPr/>
        </p:nvSpPr>
        <p:spPr bwMode="auto">
          <a:xfrm>
            <a:off x="6085520" y="3276601"/>
            <a:ext cx="0" cy="26289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4115" name="AutoShape 17"/>
          <p:cNvSpPr>
            <a:spLocks noChangeArrowheads="1"/>
          </p:cNvSpPr>
          <p:nvPr/>
        </p:nvSpPr>
        <p:spPr bwMode="auto">
          <a:xfrm>
            <a:off x="3429000" y="4800600"/>
            <a:ext cx="457200" cy="304800"/>
          </a:xfrm>
          <a:prstGeom prst="rightArrow">
            <a:avLst>
              <a:gd name="adj1" fmla="val 50000"/>
              <a:gd name="adj2" fmla="val 33333"/>
            </a:avLst>
          </a:prstGeom>
          <a:solidFill>
            <a:schemeClr val="bg2"/>
          </a:solidFill>
          <a:ln w="9525">
            <a:solidFill>
              <a:schemeClr val="bg2"/>
            </a:solidFill>
            <a:miter lim="800000"/>
            <a:headEnd/>
            <a:tailEnd/>
          </a:ln>
        </p:spPr>
        <p:txBody>
          <a:bodyPr wrap="none" anchor="ctr"/>
          <a:lstStyle/>
          <a:p>
            <a:pPr eaLnBrk="0" hangingPunct="0"/>
            <a:endParaRPr lang="en-US" sz="2400">
              <a:latin typeface="Times New Roman" pitchFamily="18" charset="0"/>
            </a:endParaRPr>
          </a:p>
        </p:txBody>
      </p:sp>
      <p:sp>
        <p:nvSpPr>
          <p:cNvPr id="4116" name="Text Box 16"/>
          <p:cNvSpPr txBox="1">
            <a:spLocks noChangeArrowheads="1"/>
          </p:cNvSpPr>
          <p:nvPr/>
        </p:nvSpPr>
        <p:spPr bwMode="auto">
          <a:xfrm>
            <a:off x="3233737" y="3402696"/>
            <a:ext cx="16986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a:spcBef>
                <a:spcPct val="50000"/>
              </a:spcBef>
            </a:pPr>
            <a:r>
              <a:rPr lang="en-US" dirty="0">
                <a:solidFill>
                  <a:schemeClr val="bg2"/>
                </a:solidFill>
                <a:latin typeface="Arial" pitchFamily="34" charset="0"/>
                <a:cs typeface="Arial" pitchFamily="34" charset="0"/>
              </a:rPr>
              <a:t>Low intensity proton beam</a:t>
            </a:r>
          </a:p>
        </p:txBody>
      </p:sp>
      <p:sp>
        <p:nvSpPr>
          <p:cNvPr id="4117" name="Text Box 18"/>
          <p:cNvSpPr txBox="1">
            <a:spLocks noChangeArrowheads="1"/>
          </p:cNvSpPr>
          <p:nvPr/>
        </p:nvSpPr>
        <p:spPr bwMode="auto">
          <a:xfrm>
            <a:off x="7543800" y="2971800"/>
            <a:ext cx="16002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a:spcBef>
                <a:spcPct val="50000"/>
              </a:spcBef>
            </a:pPr>
            <a:r>
              <a:rPr lang="en-US" dirty="0">
                <a:solidFill>
                  <a:schemeClr val="bg2"/>
                </a:solidFill>
                <a:latin typeface="Arial" pitchFamily="34" charset="0"/>
                <a:cs typeface="Arial" pitchFamily="34" charset="0"/>
              </a:rPr>
              <a:t>Tracking of individual protons</a:t>
            </a:r>
          </a:p>
        </p:txBody>
      </p:sp>
      <p:pic>
        <p:nvPicPr>
          <p:cNvPr id="2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3314700" y="2816204"/>
            <a:ext cx="1295400" cy="547688"/>
          </a:xfrm>
          <a:prstGeom prst="rect">
            <a:avLst/>
          </a:prstGeom>
          <a:noFill/>
        </p:spPr>
      </p:pic>
      <p:sp>
        <p:nvSpPr>
          <p:cNvPr id="2" name="Rectangle 1"/>
          <p:cNvSpPr/>
          <p:nvPr/>
        </p:nvSpPr>
        <p:spPr>
          <a:xfrm>
            <a:off x="153683" y="944208"/>
            <a:ext cx="8772593" cy="369332"/>
          </a:xfrm>
          <a:prstGeom prst="rect">
            <a:avLst/>
          </a:prstGeom>
        </p:spPr>
        <p:txBody>
          <a:bodyPr wrap="none">
            <a:spAutoFit/>
          </a:bodyPr>
          <a:lstStyle/>
          <a:p>
            <a:r>
              <a:rPr lang="en-US" dirty="0" smtClean="0"/>
              <a:t>Measure Stopping </a:t>
            </a:r>
            <a:r>
              <a:rPr lang="en-US" dirty="0"/>
              <a:t>power </a:t>
            </a:r>
            <a:r>
              <a:rPr lang="en-US" dirty="0" smtClean="0"/>
              <a:t>distribution directly (instead of converting X-ray CT scans  </a:t>
            </a:r>
            <a:endParaRPr lang="en-US" dirty="0"/>
          </a:p>
        </p:txBody>
      </p:sp>
      <p:sp>
        <p:nvSpPr>
          <p:cNvPr id="3" name="Footer Placeholder 2"/>
          <p:cNvSpPr>
            <a:spLocks noGrp="1"/>
          </p:cNvSpPr>
          <p:nvPr>
            <p:ph type="ftr" sz="quarter" idx="10"/>
          </p:nvPr>
        </p:nvSpPr>
        <p:spPr/>
        <p:txBody>
          <a:bodyPr/>
          <a:lstStyle/>
          <a:p>
            <a:pPr>
              <a:defRPr/>
            </a:pPr>
            <a:r>
              <a:rPr lang="en-US" smtClean="0"/>
              <a:t>Hartmut F.-W. Sadrozinski: Medical applications, VCI 2013</a:t>
            </a:r>
            <a:endParaRPr lang="en-US" dirty="0"/>
          </a:p>
        </p:txBody>
      </p:sp>
    </p:spTree>
    <p:extLst>
      <p:ext uri="{BB962C8B-B14F-4D97-AF65-F5344CB8AC3E}">
        <p14:creationId xmlns:p14="http://schemas.microsoft.com/office/powerpoint/2010/main" val="314131510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1" nodeType="clickEffect">
                                  <p:stCondLst>
                                    <p:cond delay="0"/>
                                  </p:stCondLst>
                                  <p:childTnLst>
                                    <p:set>
                                      <p:cBhvr>
                                        <p:cTn id="6" dur="1" fill="hold">
                                          <p:stCondLst>
                                            <p:cond delay="0"/>
                                          </p:stCondLst>
                                        </p:cTn>
                                        <p:tgtEl>
                                          <p:spTgt spid="46087"/>
                                        </p:tgtEl>
                                        <p:attrNameLst>
                                          <p:attrName>style.visibility</p:attrName>
                                        </p:attrNameLst>
                                      </p:cBhvr>
                                      <p:to>
                                        <p:strVal val="visible"/>
                                      </p:to>
                                    </p:set>
                                  </p:childTnLst>
                                </p:cTn>
                              </p:par>
                            </p:childTnLst>
                          </p:cTn>
                        </p:par>
                        <p:par>
                          <p:cTn id="7" fill="hold" nodeType="afterGroup">
                            <p:stCondLst>
                              <p:cond delay="0"/>
                            </p:stCondLst>
                            <p:childTnLst>
                              <p:par>
                                <p:cTn id="8" presetID="10" presetClass="exit" presetSubtype="0" fill="hold" grpId="0" nodeType="afterEffect">
                                  <p:stCondLst>
                                    <p:cond delay="0"/>
                                  </p:stCondLst>
                                  <p:childTnLst>
                                    <p:animEffect transition="out" filter="fade">
                                      <p:cBhvr>
                                        <p:cTn id="9" dur="500"/>
                                        <p:tgtEl>
                                          <p:spTgt spid="46087"/>
                                        </p:tgtEl>
                                      </p:cBhvr>
                                    </p:animEffect>
                                    <p:set>
                                      <p:cBhvr>
                                        <p:cTn id="10" dur="1" fill="hold">
                                          <p:stCondLst>
                                            <p:cond delay="499"/>
                                          </p:stCondLst>
                                        </p:cTn>
                                        <p:tgtEl>
                                          <p:spTgt spid="46087"/>
                                        </p:tgtEl>
                                        <p:attrNameLst>
                                          <p:attrName>style.visibility</p:attrName>
                                        </p:attrNameLst>
                                      </p:cBhvr>
                                      <p:to>
                                        <p:strVal val="hidden"/>
                                      </p:to>
                                    </p:set>
                                  </p:childTnLst>
                                </p:cTn>
                              </p:par>
                            </p:childTnLst>
                          </p:cTn>
                        </p:par>
                        <p:par>
                          <p:cTn id="11" fill="hold" nodeType="afterGroup">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46088"/>
                                        </p:tgtEl>
                                        <p:attrNameLst>
                                          <p:attrName>style.visibility</p:attrName>
                                        </p:attrNameLst>
                                      </p:cBhvr>
                                      <p:to>
                                        <p:strVal val="visible"/>
                                      </p:to>
                                    </p:set>
                                    <p:animEffect transition="in" filter="fade">
                                      <p:cBhvr>
                                        <p:cTn id="14" dur="500"/>
                                        <p:tgtEl>
                                          <p:spTgt spid="46088"/>
                                        </p:tgtEl>
                                      </p:cBhvr>
                                    </p:animEffect>
                                  </p:childTnLst>
                                </p:cTn>
                              </p:par>
                            </p:childTnLst>
                          </p:cTn>
                        </p:par>
                        <p:par>
                          <p:cTn id="15" fill="hold" nodeType="afterGroup">
                            <p:stCondLst>
                              <p:cond delay="1000"/>
                            </p:stCondLst>
                            <p:childTnLst>
                              <p:par>
                                <p:cTn id="16" presetID="10" presetClass="exit" presetSubtype="0" fill="hold" grpId="1" nodeType="afterEffect">
                                  <p:stCondLst>
                                    <p:cond delay="0"/>
                                  </p:stCondLst>
                                  <p:childTnLst>
                                    <p:animEffect transition="out" filter="fade">
                                      <p:cBhvr>
                                        <p:cTn id="17" dur="500"/>
                                        <p:tgtEl>
                                          <p:spTgt spid="46088"/>
                                        </p:tgtEl>
                                      </p:cBhvr>
                                    </p:animEffect>
                                    <p:set>
                                      <p:cBhvr>
                                        <p:cTn id="18" dur="1" fill="hold">
                                          <p:stCondLst>
                                            <p:cond delay="499"/>
                                          </p:stCondLst>
                                        </p:cTn>
                                        <p:tgtEl>
                                          <p:spTgt spid="46088"/>
                                        </p:tgtEl>
                                        <p:attrNameLst>
                                          <p:attrName>style.visibility</p:attrName>
                                        </p:attrNameLst>
                                      </p:cBhvr>
                                      <p:to>
                                        <p:strVal val="hidden"/>
                                      </p:to>
                                    </p:set>
                                  </p:childTnLst>
                                </p:cTn>
                              </p:par>
                            </p:childTnLst>
                          </p:cTn>
                        </p:par>
                        <p:par>
                          <p:cTn id="19" fill="hold" nodeType="afterGroup">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46089"/>
                                        </p:tgtEl>
                                        <p:attrNameLst>
                                          <p:attrName>style.visibility</p:attrName>
                                        </p:attrNameLst>
                                      </p:cBhvr>
                                      <p:to>
                                        <p:strVal val="visible"/>
                                      </p:to>
                                    </p:set>
                                    <p:animEffect transition="in" filter="fade">
                                      <p:cBhvr>
                                        <p:cTn id="22" dur="500"/>
                                        <p:tgtEl>
                                          <p:spTgt spid="46089"/>
                                        </p:tgtEl>
                                      </p:cBhvr>
                                    </p:animEffect>
                                  </p:childTnLst>
                                </p:cTn>
                              </p:par>
                            </p:childTnLst>
                          </p:cTn>
                        </p:par>
                        <p:par>
                          <p:cTn id="23" fill="hold" nodeType="afterGroup">
                            <p:stCondLst>
                              <p:cond delay="2000"/>
                            </p:stCondLst>
                            <p:childTnLst>
                              <p:par>
                                <p:cTn id="24" presetID="10" presetClass="exit" presetSubtype="0" fill="hold" grpId="1" nodeType="afterEffect">
                                  <p:stCondLst>
                                    <p:cond delay="0"/>
                                  </p:stCondLst>
                                  <p:childTnLst>
                                    <p:animEffect transition="out" filter="fade">
                                      <p:cBhvr>
                                        <p:cTn id="25" dur="500"/>
                                        <p:tgtEl>
                                          <p:spTgt spid="46089"/>
                                        </p:tgtEl>
                                      </p:cBhvr>
                                    </p:animEffect>
                                    <p:set>
                                      <p:cBhvr>
                                        <p:cTn id="26" dur="1" fill="hold">
                                          <p:stCondLst>
                                            <p:cond delay="499"/>
                                          </p:stCondLst>
                                        </p:cTn>
                                        <p:tgtEl>
                                          <p:spTgt spid="46089"/>
                                        </p:tgtEl>
                                        <p:attrNameLst>
                                          <p:attrName>style.visibility</p:attrName>
                                        </p:attrNameLst>
                                      </p:cBhvr>
                                      <p:to>
                                        <p:strVal val="hidden"/>
                                      </p:to>
                                    </p:set>
                                  </p:childTnLst>
                                </p:cTn>
                              </p:par>
                            </p:childTnLst>
                          </p:cTn>
                        </p:par>
                        <p:par>
                          <p:cTn id="27" fill="hold" nodeType="afterGroup">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46090"/>
                                        </p:tgtEl>
                                        <p:attrNameLst>
                                          <p:attrName>style.visibility</p:attrName>
                                        </p:attrNameLst>
                                      </p:cBhvr>
                                      <p:to>
                                        <p:strVal val="visible"/>
                                      </p:to>
                                    </p:set>
                                    <p:animEffect transition="in" filter="fade">
                                      <p:cBhvr>
                                        <p:cTn id="30" dur="100"/>
                                        <p:tgtEl>
                                          <p:spTgt spid="46090"/>
                                        </p:tgtEl>
                                      </p:cBhvr>
                                    </p:animEffect>
                                  </p:childTnLst>
                                </p:cTn>
                              </p:par>
                            </p:childTnLst>
                          </p:cTn>
                        </p:par>
                        <p:par>
                          <p:cTn id="31" fill="hold" nodeType="afterGroup">
                            <p:stCondLst>
                              <p:cond delay="2600"/>
                            </p:stCondLst>
                            <p:childTnLst>
                              <p:par>
                                <p:cTn id="32" presetID="10" presetClass="exit" presetSubtype="0" fill="hold" grpId="1" nodeType="afterEffect">
                                  <p:stCondLst>
                                    <p:cond delay="0"/>
                                  </p:stCondLst>
                                  <p:childTnLst>
                                    <p:animEffect transition="out" filter="fade">
                                      <p:cBhvr>
                                        <p:cTn id="33" dur="500"/>
                                        <p:tgtEl>
                                          <p:spTgt spid="46090"/>
                                        </p:tgtEl>
                                      </p:cBhvr>
                                    </p:animEffect>
                                    <p:set>
                                      <p:cBhvr>
                                        <p:cTn id="34" dur="1" fill="hold">
                                          <p:stCondLst>
                                            <p:cond delay="499"/>
                                          </p:stCondLst>
                                        </p:cTn>
                                        <p:tgtEl>
                                          <p:spTgt spid="46090"/>
                                        </p:tgtEl>
                                        <p:attrNameLst>
                                          <p:attrName>style.visibility</p:attrName>
                                        </p:attrNameLst>
                                      </p:cBhvr>
                                      <p:to>
                                        <p:strVal val="hidden"/>
                                      </p:to>
                                    </p:set>
                                  </p:childTnLst>
                                </p:cTn>
                              </p:par>
                            </p:childTnLst>
                          </p:cTn>
                        </p:par>
                        <p:par>
                          <p:cTn id="35" fill="hold" nodeType="afterGroup">
                            <p:stCondLst>
                              <p:cond delay="3100"/>
                            </p:stCondLst>
                            <p:childTnLst>
                              <p:par>
                                <p:cTn id="36" presetID="10" presetClass="entr" presetSubtype="0" fill="hold" grpId="0" nodeType="afterEffect">
                                  <p:stCondLst>
                                    <p:cond delay="500"/>
                                  </p:stCondLst>
                                  <p:childTnLst>
                                    <p:set>
                                      <p:cBhvr>
                                        <p:cTn id="37" dur="1" fill="hold">
                                          <p:stCondLst>
                                            <p:cond delay="0"/>
                                          </p:stCondLst>
                                        </p:cTn>
                                        <p:tgtEl>
                                          <p:spTgt spid="46091"/>
                                        </p:tgtEl>
                                        <p:attrNameLst>
                                          <p:attrName>style.visibility</p:attrName>
                                        </p:attrNameLst>
                                      </p:cBhvr>
                                      <p:to>
                                        <p:strVal val="visible"/>
                                      </p:to>
                                    </p:set>
                                    <p:animEffect transition="in" filter="fade">
                                      <p:cBhvr>
                                        <p:cTn id="38" dur="900"/>
                                        <p:tgtEl>
                                          <p:spTgt spid="46091"/>
                                        </p:tgtEl>
                                      </p:cBhvr>
                                    </p:animEffect>
                                  </p:childTnLst>
                                </p:cTn>
                              </p:par>
                            </p:childTnLst>
                          </p:cTn>
                        </p:par>
                        <p:par>
                          <p:cTn id="39" fill="hold" nodeType="afterGroup">
                            <p:stCondLst>
                              <p:cond delay="4500"/>
                            </p:stCondLst>
                            <p:childTnLst>
                              <p:par>
                                <p:cTn id="40" presetID="10" presetClass="exit" presetSubtype="0" fill="hold" grpId="1" nodeType="afterEffect">
                                  <p:stCondLst>
                                    <p:cond delay="900"/>
                                  </p:stCondLst>
                                  <p:childTnLst>
                                    <p:animEffect transition="out" filter="fade">
                                      <p:cBhvr>
                                        <p:cTn id="41" dur="100"/>
                                        <p:tgtEl>
                                          <p:spTgt spid="46091"/>
                                        </p:tgtEl>
                                      </p:cBhvr>
                                    </p:animEffect>
                                    <p:set>
                                      <p:cBhvr>
                                        <p:cTn id="42" dur="1" fill="hold">
                                          <p:stCondLst>
                                            <p:cond delay="99"/>
                                          </p:stCondLst>
                                        </p:cTn>
                                        <p:tgtEl>
                                          <p:spTgt spid="46091"/>
                                        </p:tgtEl>
                                        <p:attrNameLst>
                                          <p:attrName>style.visibility</p:attrName>
                                        </p:attrNameLst>
                                      </p:cBhvr>
                                      <p:to>
                                        <p:strVal val="hidden"/>
                                      </p:to>
                                    </p:set>
                                  </p:childTnLst>
                                </p:cTn>
                              </p:par>
                            </p:childTnLst>
                          </p:cTn>
                        </p:par>
                        <p:par>
                          <p:cTn id="43" fill="hold">
                            <p:stCondLst>
                              <p:cond delay="5500"/>
                            </p:stCondLst>
                            <p:childTnLst>
                              <p:par>
                                <p:cTn id="44" presetID="1" presetClass="entr" presetSubtype="0" fill="hold" grpId="0" nodeType="afterEffect">
                                  <p:stCondLst>
                                    <p:cond delay="0"/>
                                  </p:stCondLst>
                                  <p:childTnLst>
                                    <p:set>
                                      <p:cBhvr>
                                        <p:cTn id="45" dur="1" fill="hold">
                                          <p:stCondLst>
                                            <p:cond delay="0"/>
                                          </p:stCondLst>
                                        </p:cTn>
                                        <p:tgtEl>
                                          <p:spTgt spid="41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7" grpId="0" animBg="1"/>
      <p:bldP spid="46087" grpId="1" animBg="1"/>
      <p:bldP spid="46088" grpId="0" animBg="1"/>
      <p:bldP spid="46088" grpId="1" animBg="1"/>
      <p:bldP spid="46089" grpId="0" animBg="1"/>
      <p:bldP spid="46089" grpId="1" animBg="1"/>
      <p:bldP spid="46090" grpId="0" animBg="1"/>
      <p:bldP spid="46090" grpId="1" animBg="1"/>
      <p:bldP spid="46091" grpId="0" animBg="1"/>
      <p:bldP spid="46091" grpId="1" animBg="1"/>
      <p:bldP spid="4112" grpId="0" animBg="1"/>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US" dirty="0" smtClean="0"/>
              <a:t>Hartmut F.-W. Sadrozinski: Medical applications, VCI 2013</a:t>
            </a:r>
            <a:endParaRPr lang="en-US" dirty="0"/>
          </a:p>
        </p:txBody>
      </p:sp>
      <p:sp>
        <p:nvSpPr>
          <p:cNvPr id="5123" name="Slide Number Placeholder 4"/>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eaLnBrk="1" hangingPunct="1"/>
            <a:fld id="{6B67DBF6-BF68-4B0D-8A2F-080E93233B0C}" type="slidenum">
              <a:rPr lang="en-US"/>
              <a:pPr eaLnBrk="1" hangingPunct="1"/>
              <a:t>25</a:t>
            </a:fld>
            <a:endParaRPr lang="en-US"/>
          </a:p>
        </p:txBody>
      </p:sp>
      <p:sp>
        <p:nvSpPr>
          <p:cNvPr id="5125" name="Rectangle 4"/>
          <p:cNvSpPr>
            <a:spLocks noGrp="1" noChangeArrowheads="1"/>
          </p:cNvSpPr>
          <p:nvPr>
            <p:ph type="title"/>
          </p:nvPr>
        </p:nvSpPr>
        <p:spPr>
          <a:xfrm>
            <a:off x="1295400" y="76200"/>
            <a:ext cx="6248400" cy="533400"/>
          </a:xfrm>
          <a:solidFill>
            <a:schemeClr val="accent2">
              <a:lumMod val="60000"/>
              <a:lumOff val="40000"/>
            </a:schemeClr>
          </a:solidFill>
        </p:spPr>
        <p:txBody>
          <a:bodyPr/>
          <a:lstStyle/>
          <a:p>
            <a:pPr algn="ctr" eaLnBrk="1" hangingPunct="1"/>
            <a:r>
              <a:rPr lang="en-US" sz="2800" b="1" dirty="0" smtClean="0">
                <a:solidFill>
                  <a:srgbClr val="002060"/>
                </a:solidFill>
              </a:rPr>
              <a:t>Low Contrast in Proton CT </a:t>
            </a:r>
          </a:p>
        </p:txBody>
      </p:sp>
      <p:pic>
        <p:nvPicPr>
          <p:cNvPr id="606211" name="Picture 3"/>
          <p:cNvPicPr>
            <a:picLocks noGrp="1" noChangeAspect="1" noChangeArrowheads="1"/>
          </p:cNvPicPr>
          <p:nvPr>
            <p:ph type="body" idx="4294967295"/>
          </p:nvPr>
        </p:nvPicPr>
        <p:blipFill>
          <a:blip r:embed="rId4" cstate="print">
            <a:extLst>
              <a:ext uri="{28A0092B-C50C-407E-A947-70E740481C1C}">
                <a14:useLocalDpi xmlns:a14="http://schemas.microsoft.com/office/drawing/2010/main" val="0"/>
              </a:ext>
            </a:extLst>
          </a:blip>
          <a:srcRect l="-677" r="3355"/>
          <a:stretch>
            <a:fillRect/>
          </a:stretch>
        </p:blipFill>
        <p:spPr>
          <a:xfrm>
            <a:off x="4307009" y="1219578"/>
            <a:ext cx="4419600" cy="3798887"/>
          </a:xfrm>
          <a:solidFill>
            <a:srgbClr val="CCECFF"/>
          </a:solidFill>
          <a:extLst>
            <a:ext uri="{91240B29-F687-4F45-9708-019B960494DF}">
              <a14:hiddenLine xmlns:a14="http://schemas.microsoft.com/office/drawing/2010/main" w="12700" cap="flat" cmpd="sng">
                <a:solidFill>
                  <a:schemeClr val="accent2"/>
                </a:solidFill>
                <a:prstDash val="solid"/>
                <a:miter lim="800000"/>
                <a:headEnd/>
                <a:tailEnd/>
              </a14:hiddenLine>
            </a:ext>
          </a:extLst>
        </p:spPr>
      </p:pic>
      <p:sp>
        <p:nvSpPr>
          <p:cNvPr id="5127" name="Text Box 5"/>
          <p:cNvSpPr txBox="1">
            <a:spLocks noChangeArrowheads="1"/>
          </p:cNvSpPr>
          <p:nvPr/>
        </p:nvSpPr>
        <p:spPr bwMode="auto">
          <a:xfrm>
            <a:off x="76200" y="1140106"/>
            <a:ext cx="4154609" cy="1938992"/>
          </a:xfrm>
          <a:prstGeom prst="rect">
            <a:avLst/>
          </a:prstGeom>
          <a:noFill/>
          <a:ln w="9525">
            <a:solidFill>
              <a:srgbClr val="9999FF"/>
            </a:solidFill>
            <a:miter lim="800000"/>
            <a:headEnd/>
            <a:tailEnd/>
          </a:ln>
          <a:effectLs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algn="l" eaLnBrk="1" hangingPunct="1"/>
            <a:r>
              <a:rPr lang="en-US" sz="2000" b="1" dirty="0" smtClean="0">
                <a:latin typeface="Times New Roman" pitchFamily="18" charset="0"/>
              </a:rPr>
              <a:t>High contrast in </a:t>
            </a:r>
            <a:r>
              <a:rPr lang="en-US" sz="2000" b="1" dirty="0" smtClean="0">
                <a:latin typeface="Times New Roman" pitchFamily="18" charset="0"/>
              </a:rPr>
              <a:t>a</a:t>
            </a:r>
            <a:r>
              <a:rPr lang="en-US" sz="2000" b="1" dirty="0" smtClean="0">
                <a:latin typeface="Times New Roman" pitchFamily="18" charset="0"/>
              </a:rPr>
              <a:t>bsorption </a:t>
            </a:r>
            <a:r>
              <a:rPr lang="en-US" sz="2000" b="1" dirty="0">
                <a:latin typeface="Times New Roman" pitchFamily="18" charset="0"/>
              </a:rPr>
              <a:t>of </a:t>
            </a:r>
            <a:r>
              <a:rPr lang="en-US" sz="2000" b="1" dirty="0" smtClean="0">
                <a:latin typeface="Times New Roman" pitchFamily="18" charset="0"/>
              </a:rPr>
              <a:t>Photons </a:t>
            </a:r>
            <a:endParaRPr lang="en-US" sz="2000" b="1" dirty="0">
              <a:latin typeface="Times New Roman" pitchFamily="18" charset="0"/>
            </a:endParaRPr>
          </a:p>
          <a:p>
            <a:pPr algn="l" eaLnBrk="1" hangingPunct="1"/>
            <a:r>
              <a:rPr lang="en-US" sz="2000" dirty="0">
                <a:latin typeface="Times New Roman" pitchFamily="18" charset="0"/>
              </a:rPr>
              <a:t>N(x) = </a:t>
            </a:r>
            <a:r>
              <a:rPr lang="en-US" sz="2000" dirty="0" err="1">
                <a:latin typeface="Times New Roman" pitchFamily="18" charset="0"/>
              </a:rPr>
              <a:t>N</a:t>
            </a:r>
            <a:r>
              <a:rPr lang="en-US" sz="2000" baseline="-25000" dirty="0" err="1">
                <a:latin typeface="Times New Roman" pitchFamily="18" charset="0"/>
              </a:rPr>
              <a:t>o</a:t>
            </a:r>
            <a:r>
              <a:rPr lang="en-US" sz="2000" dirty="0" err="1">
                <a:latin typeface="Times New Roman" pitchFamily="18" charset="0"/>
              </a:rPr>
              <a:t>e</a:t>
            </a:r>
            <a:r>
              <a:rPr lang="en-US" sz="2000" baseline="30000" dirty="0">
                <a:latin typeface="Times New Roman" pitchFamily="18" charset="0"/>
              </a:rPr>
              <a:t>- </a:t>
            </a:r>
            <a:r>
              <a:rPr lang="en-US" sz="2000" baseline="30000" dirty="0">
                <a:latin typeface="Symbol" pitchFamily="18" charset="2"/>
              </a:rPr>
              <a:t>m</a:t>
            </a:r>
            <a:r>
              <a:rPr lang="en-US" sz="2000" baseline="30000" dirty="0">
                <a:latin typeface="Times New Roman" pitchFamily="18" charset="0"/>
              </a:rPr>
              <a:t> </a:t>
            </a:r>
            <a:r>
              <a:rPr lang="en-US" sz="2000" baseline="30000" dirty="0" smtClean="0">
                <a:latin typeface="Times New Roman" pitchFamily="18" charset="0"/>
              </a:rPr>
              <a:t>x </a:t>
            </a:r>
          </a:p>
          <a:p>
            <a:pPr algn="l" eaLnBrk="1" hangingPunct="1"/>
            <a:r>
              <a:rPr lang="en-US" sz="2000" dirty="0" smtClean="0">
                <a:latin typeface="Times New Roman" pitchFamily="18" charset="0"/>
              </a:rPr>
              <a:t>with the </a:t>
            </a:r>
            <a:r>
              <a:rPr lang="en-US" sz="2000" dirty="0" smtClean="0">
                <a:latin typeface="Times New Roman" pitchFamily="18" charset="0"/>
              </a:rPr>
              <a:t>linear absorption </a:t>
            </a:r>
            <a:r>
              <a:rPr lang="en-US" sz="2000" dirty="0" smtClean="0">
                <a:latin typeface="Times New Roman" pitchFamily="18" charset="0"/>
              </a:rPr>
              <a:t>coefficient µ differing by a factor 10 between bone and soft </a:t>
            </a:r>
            <a:r>
              <a:rPr lang="en-US" sz="2000" dirty="0" smtClean="0">
                <a:latin typeface="Times New Roman" pitchFamily="18" charset="0"/>
              </a:rPr>
              <a:t>tissue.</a:t>
            </a:r>
            <a:endParaRPr lang="en-US" sz="2000" dirty="0">
              <a:latin typeface="Times New Roman" pitchFamily="18" charset="0"/>
            </a:endParaRPr>
          </a:p>
        </p:txBody>
      </p:sp>
      <p:sp>
        <p:nvSpPr>
          <p:cNvPr id="606214" name="Text Box 6"/>
          <p:cNvSpPr txBox="1">
            <a:spLocks noChangeArrowheads="1"/>
          </p:cNvSpPr>
          <p:nvPr/>
        </p:nvSpPr>
        <p:spPr bwMode="auto">
          <a:xfrm>
            <a:off x="76200" y="3277772"/>
            <a:ext cx="3843737" cy="3231654"/>
          </a:xfrm>
          <a:prstGeom prst="rect">
            <a:avLst/>
          </a:prstGeom>
          <a:noFill/>
          <a:ln w="9525">
            <a:noFill/>
            <a:miter lim="800000"/>
            <a:headEnd/>
            <a:tailEnd/>
          </a:ln>
          <a:effectLs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algn="l" eaLnBrk="1" hangingPunct="1"/>
            <a:r>
              <a:rPr lang="en-US" sz="2000" b="1" dirty="0" smtClean="0">
                <a:latin typeface="Times New Roman" pitchFamily="18" charset="0"/>
              </a:rPr>
              <a:t>Low contrast in energy </a:t>
            </a:r>
            <a:r>
              <a:rPr lang="en-US" sz="2000" b="1" dirty="0">
                <a:latin typeface="Times New Roman" pitchFamily="18" charset="0"/>
              </a:rPr>
              <a:t>l</a:t>
            </a:r>
            <a:r>
              <a:rPr lang="en-US" sz="2000" b="1" dirty="0" smtClean="0">
                <a:latin typeface="Times New Roman" pitchFamily="18" charset="0"/>
              </a:rPr>
              <a:t>oss </a:t>
            </a:r>
            <a:r>
              <a:rPr lang="en-US" sz="2000" b="1" dirty="0">
                <a:latin typeface="Times New Roman" pitchFamily="18" charset="0"/>
              </a:rPr>
              <a:t>of </a:t>
            </a:r>
            <a:r>
              <a:rPr lang="en-US" sz="2000" b="1" dirty="0" smtClean="0">
                <a:latin typeface="Times New Roman" pitchFamily="18" charset="0"/>
              </a:rPr>
              <a:t>Protons</a:t>
            </a:r>
          </a:p>
          <a:p>
            <a:pPr algn="l" eaLnBrk="1" hangingPunct="1"/>
            <a:endParaRPr lang="en-US" sz="2000" b="1" dirty="0">
              <a:latin typeface="Times New Roman" pitchFamily="18" charset="0"/>
            </a:endParaRPr>
          </a:p>
          <a:p>
            <a:pPr algn="l" eaLnBrk="1" hangingPunct="1"/>
            <a:endParaRPr lang="en-US" sz="2000" b="1" dirty="0" smtClean="0">
              <a:latin typeface="Times New Roman" pitchFamily="18" charset="0"/>
            </a:endParaRPr>
          </a:p>
          <a:p>
            <a:pPr algn="l" eaLnBrk="1" hangingPunct="1"/>
            <a:endParaRPr lang="en-US" sz="2000" b="1" dirty="0">
              <a:latin typeface="Times New Roman" pitchFamily="18" charset="0"/>
            </a:endParaRPr>
          </a:p>
          <a:p>
            <a:pPr algn="l" eaLnBrk="1" hangingPunct="1"/>
            <a:r>
              <a:rPr lang="en-US" sz="2000" dirty="0">
                <a:latin typeface="Times New Roman" pitchFamily="18" charset="0"/>
              </a:rPr>
              <a:t>w</a:t>
            </a:r>
            <a:r>
              <a:rPr lang="en-US" sz="2000" dirty="0" smtClean="0">
                <a:latin typeface="Times New Roman" pitchFamily="18" charset="0"/>
              </a:rPr>
              <a:t>ith the stopping power </a:t>
            </a:r>
            <a:r>
              <a:rPr lang="en-US" sz="2000" dirty="0" err="1" smtClean="0">
                <a:latin typeface="Times New Roman" pitchFamily="18" charset="0"/>
              </a:rPr>
              <a:t>dE</a:t>
            </a:r>
            <a:r>
              <a:rPr lang="en-US" sz="2000" dirty="0" smtClean="0">
                <a:latin typeface="Times New Roman" pitchFamily="18" charset="0"/>
              </a:rPr>
              <a:t>/dl only 50% larger for bone than for soft tissue.</a:t>
            </a:r>
            <a:endParaRPr lang="en-US" sz="2000" dirty="0">
              <a:latin typeface="Symbol" pitchFamily="18" charset="2"/>
            </a:endParaRPr>
          </a:p>
          <a:p>
            <a:pPr algn="l" eaLnBrk="1" hangingPunct="1"/>
            <a:endParaRPr lang="en-US" sz="2000" b="1" dirty="0">
              <a:latin typeface="Symbol" pitchFamily="18" charset="2"/>
            </a:endParaRPr>
          </a:p>
          <a:p>
            <a:pPr algn="l" eaLnBrk="1" hangingPunct="1"/>
            <a:endParaRPr lang="en-US" sz="2400" baseline="30000" dirty="0">
              <a:latin typeface="Times New Roman" pitchFamily="18" charset="0"/>
            </a:endParaRPr>
          </a:p>
          <a:p>
            <a:pPr algn="l" eaLnBrk="1" hangingPunct="1"/>
            <a:endParaRPr lang="en-US" sz="1200" baseline="30000" dirty="0">
              <a:latin typeface="Times New Roman" pitchFamily="18" charset="0"/>
            </a:endParaRPr>
          </a:p>
        </p:txBody>
      </p:sp>
      <p:sp>
        <p:nvSpPr>
          <p:cNvPr id="5129" name="Text Box 7"/>
          <p:cNvSpPr txBox="1">
            <a:spLocks noChangeArrowheads="1"/>
          </p:cNvSpPr>
          <p:nvPr/>
        </p:nvSpPr>
        <p:spPr bwMode="auto">
          <a:xfrm>
            <a:off x="5023644" y="5276656"/>
            <a:ext cx="1435894" cy="369332"/>
          </a:xfrm>
          <a:prstGeom prst="rect">
            <a:avLst/>
          </a:prstGeom>
          <a:noFill/>
          <a:ln>
            <a:noFill/>
          </a:ln>
          <a:effectLs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algn="l"/>
            <a:r>
              <a:rPr lang="en-US" b="1" i="1" dirty="0">
                <a:latin typeface="Times New Roman" pitchFamily="18" charset="0"/>
              </a:rPr>
              <a:t>NIST Data</a:t>
            </a:r>
          </a:p>
        </p:txBody>
      </p:sp>
      <p:graphicFrame>
        <p:nvGraphicFramePr>
          <p:cNvPr id="606216" name="Object 8"/>
          <p:cNvGraphicFramePr>
            <a:graphicFrameLocks noChangeAspect="1"/>
          </p:cNvGraphicFramePr>
          <p:nvPr>
            <p:extLst>
              <p:ext uri="{D42A27DB-BD31-4B8C-83A1-F6EECF244321}">
                <p14:modId xmlns:p14="http://schemas.microsoft.com/office/powerpoint/2010/main" val="3306282977"/>
              </p:ext>
            </p:extLst>
          </p:nvPr>
        </p:nvGraphicFramePr>
        <p:xfrm>
          <a:off x="5638800" y="3733800"/>
          <a:ext cx="990600" cy="595312"/>
        </p:xfrm>
        <a:graphic>
          <a:graphicData uri="http://schemas.openxmlformats.org/presentationml/2006/ole">
            <mc:AlternateContent xmlns:mc="http://schemas.openxmlformats.org/markup-compatibility/2006">
              <mc:Choice xmlns:v="urn:schemas-microsoft-com:vml" Requires="v">
                <p:oleObj spid="_x0000_s5410" name="Equation" r:id="rId5" imgW="736280" imgH="393529" progId="Equation.3">
                  <p:embed/>
                </p:oleObj>
              </mc:Choice>
              <mc:Fallback>
                <p:oleObj name="Equation" r:id="rId5" imgW="736280" imgH="393529" progId="Equation.3">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38800" y="3733800"/>
                        <a:ext cx="990600" cy="595312"/>
                      </a:xfrm>
                      <a:prstGeom prst="rect">
                        <a:avLst/>
                      </a:prstGeom>
                      <a:solidFill>
                        <a:srgbClr val="99FFCC"/>
                      </a:solidFill>
                      <a:ln w="12700">
                        <a:solidFill>
                          <a:srgbClr val="9999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06221" name="Object 13"/>
          <p:cNvGraphicFramePr>
            <a:graphicFrameLocks noChangeAspect="1"/>
          </p:cNvGraphicFramePr>
          <p:nvPr>
            <p:extLst>
              <p:ext uri="{D42A27DB-BD31-4B8C-83A1-F6EECF244321}">
                <p14:modId xmlns:p14="http://schemas.microsoft.com/office/powerpoint/2010/main" val="1205157207"/>
              </p:ext>
            </p:extLst>
          </p:nvPr>
        </p:nvGraphicFramePr>
        <p:xfrm>
          <a:off x="152400" y="4038600"/>
          <a:ext cx="3000375" cy="661988"/>
        </p:xfrm>
        <a:graphic>
          <a:graphicData uri="http://schemas.openxmlformats.org/presentationml/2006/ole">
            <mc:AlternateContent xmlns:mc="http://schemas.openxmlformats.org/markup-compatibility/2006">
              <mc:Choice xmlns:v="urn:schemas-microsoft-com:vml" Requires="v">
                <p:oleObj spid="_x0000_s5411" name="Equation" r:id="rId7" imgW="2654300" imgH="457200" progId="Equation.3">
                  <p:embed/>
                </p:oleObj>
              </mc:Choice>
              <mc:Fallback>
                <p:oleObj name="Equation" r:id="rId7" imgW="2654300" imgH="457200" progId="Equation.3">
                  <p:embed/>
                  <p:pic>
                    <p:nvPicPr>
                      <p:cNvPr id="0" name="Object 1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2400" y="4038600"/>
                        <a:ext cx="3000375" cy="661988"/>
                      </a:xfrm>
                      <a:prstGeom prst="rect">
                        <a:avLst/>
                      </a:prstGeom>
                      <a:noFill/>
                      <a:ln>
                        <a:noFill/>
                      </a:ln>
                      <a:effectLst/>
                      <a:extLst/>
                    </p:spPr>
                  </p:pic>
                </p:oleObj>
              </mc:Fallback>
            </mc:AlternateContent>
          </a:graphicData>
        </a:graphic>
      </p:graphicFrame>
      <p:sp>
        <p:nvSpPr>
          <p:cNvPr id="606222" name="Text Box 14"/>
          <p:cNvSpPr txBox="1">
            <a:spLocks noChangeArrowheads="1"/>
          </p:cNvSpPr>
          <p:nvPr/>
        </p:nvSpPr>
        <p:spPr bwMode="auto">
          <a:xfrm>
            <a:off x="5334000" y="3119022"/>
            <a:ext cx="1125538" cy="317500"/>
          </a:xfrm>
          <a:prstGeom prst="rect">
            <a:avLst/>
          </a:prstGeom>
          <a:solidFill>
            <a:schemeClr val="bg1"/>
          </a:solidFill>
          <a:ln w="12700">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algn="l"/>
            <a:r>
              <a:rPr lang="en-US" sz="1400" b="1" dirty="0">
                <a:solidFill>
                  <a:schemeClr val="tx2"/>
                </a:solidFill>
                <a:latin typeface="Times New Roman" pitchFamily="18" charset="0"/>
              </a:rPr>
              <a:t>Bethe-Bloch</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Rectangle 2"/>
          <p:cNvSpPr>
            <a:spLocks noChangeArrowheads="1"/>
          </p:cNvSpPr>
          <p:nvPr/>
        </p:nvSpPr>
        <p:spPr bwMode="auto">
          <a:xfrm>
            <a:off x="871266" y="76200"/>
            <a:ext cx="7053534" cy="523220"/>
          </a:xfrm>
          <a:prstGeom prst="rect">
            <a:avLst/>
          </a:prstGeom>
          <a:solidFill>
            <a:schemeClr val="accent2">
              <a:lumMod val="60000"/>
              <a:lumOff val="40000"/>
            </a:schemeClr>
          </a:solidFill>
          <a:ln>
            <a:noFill/>
          </a:ln>
          <a:effectLst/>
          <a:extLst/>
        </p:spPr>
        <p:txBody>
          <a:bodyPr wrap="none">
            <a:spAutoFit/>
          </a:bodyPr>
          <a:lstStyle/>
          <a:p>
            <a:pPr algn="l"/>
            <a:r>
              <a:rPr lang="en-US" sz="2800" b="1" dirty="0">
                <a:solidFill>
                  <a:srgbClr val="002060"/>
                </a:solidFill>
                <a:sym typeface="Wingdings" pitchFamily="2" charset="2"/>
              </a:rPr>
              <a:t>Instrument Solutions </a:t>
            </a:r>
            <a:r>
              <a:rPr lang="en-US" sz="2800" b="1" dirty="0" smtClean="0">
                <a:solidFill>
                  <a:srgbClr val="002060"/>
                </a:solidFill>
                <a:sym typeface="Wingdings" pitchFamily="2" charset="2"/>
              </a:rPr>
              <a:t>to </a:t>
            </a:r>
            <a:r>
              <a:rPr lang="en-US" sz="2800" b="1" dirty="0" err="1">
                <a:solidFill>
                  <a:srgbClr val="002060"/>
                </a:solidFill>
                <a:sym typeface="Wingdings" pitchFamily="2" charset="2"/>
              </a:rPr>
              <a:t>pCT</a:t>
            </a:r>
            <a:r>
              <a:rPr lang="en-US" sz="2800" b="1" dirty="0">
                <a:solidFill>
                  <a:srgbClr val="002060"/>
                </a:solidFill>
                <a:sym typeface="Wingdings" pitchFamily="2" charset="2"/>
              </a:rPr>
              <a:t> </a:t>
            </a:r>
            <a:r>
              <a:rPr lang="en-US" sz="2800" b="1" dirty="0" smtClean="0">
                <a:solidFill>
                  <a:srgbClr val="002060"/>
                </a:solidFill>
                <a:sym typeface="Wingdings" pitchFamily="2" charset="2"/>
              </a:rPr>
              <a:t>Challenge</a:t>
            </a:r>
            <a:endParaRPr lang="en-US" sz="2800" b="1" dirty="0">
              <a:solidFill>
                <a:srgbClr val="002060"/>
              </a:solidFill>
              <a:sym typeface="Wingdings" pitchFamily="2" charset="2"/>
            </a:endParaRPr>
          </a:p>
        </p:txBody>
      </p:sp>
      <p:graphicFrame>
        <p:nvGraphicFramePr>
          <p:cNvPr id="569405" name="Group 61"/>
          <p:cNvGraphicFramePr>
            <a:graphicFrameLocks noGrp="1"/>
          </p:cNvGraphicFramePr>
          <p:nvPr>
            <p:extLst>
              <p:ext uri="{D42A27DB-BD31-4B8C-83A1-F6EECF244321}">
                <p14:modId xmlns:p14="http://schemas.microsoft.com/office/powerpoint/2010/main" val="1044089771"/>
              </p:ext>
            </p:extLst>
          </p:nvPr>
        </p:nvGraphicFramePr>
        <p:xfrm>
          <a:off x="685800" y="990600"/>
          <a:ext cx="7704138" cy="5046935"/>
        </p:xfrm>
        <a:graphic>
          <a:graphicData uri="http://schemas.openxmlformats.org/drawingml/2006/table">
            <a:tbl>
              <a:tblPr/>
              <a:tblGrid>
                <a:gridCol w="1925638"/>
                <a:gridCol w="1449387"/>
                <a:gridCol w="2403475"/>
                <a:gridCol w="1925638"/>
              </a:tblGrid>
              <a:tr h="1005688">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000" b="1" i="0" u="none" strike="noStrike" cap="none" normalizeH="0" baseline="0" dirty="0" smtClean="0">
                          <a:ln>
                            <a:noFill/>
                          </a:ln>
                          <a:solidFill>
                            <a:schemeClr val="tx1"/>
                          </a:solidFill>
                          <a:effectLst/>
                          <a:latin typeface="Arial" charset="0"/>
                          <a:cs typeface="Arial" charset="0"/>
                        </a:rPr>
                        <a:t>Experiment</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000" b="1" i="0" u="none" strike="noStrike" cap="none" normalizeH="0" baseline="0" smtClean="0">
                          <a:ln>
                            <a:noFill/>
                          </a:ln>
                          <a:solidFill>
                            <a:schemeClr val="tx1"/>
                          </a:solidFill>
                          <a:effectLst/>
                          <a:latin typeface="Arial" charset="0"/>
                          <a:cs typeface="Arial" charset="0"/>
                        </a:rPr>
                        <a:t>Tracker</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000" b="1" i="0" u="none" strike="noStrike" cap="none" normalizeH="0" baseline="0" smtClean="0">
                          <a:ln>
                            <a:noFill/>
                          </a:ln>
                          <a:solidFill>
                            <a:schemeClr val="tx1"/>
                          </a:solidFill>
                          <a:effectLst/>
                          <a:latin typeface="Arial" charset="0"/>
                          <a:cs typeface="Arial" charset="0"/>
                        </a:rPr>
                        <a:t>Energy Detector</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000" b="1" i="0" u="none" strike="noStrike" cap="none" normalizeH="0" baseline="0" smtClean="0">
                          <a:ln>
                            <a:noFill/>
                          </a:ln>
                          <a:solidFill>
                            <a:schemeClr val="tx1"/>
                          </a:solidFill>
                          <a:effectLst/>
                          <a:latin typeface="Arial" charset="0"/>
                          <a:cs typeface="Arial" charset="0"/>
                        </a:rPr>
                        <a:t>Typical Proton Energy [MeV]</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676173">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cs typeface="Arial" charset="0"/>
                          <a:sym typeface="Wingdings" pitchFamily="2" charset="2"/>
                        </a:rPr>
                        <a:t>TERA / CERN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dirty="0" smtClean="0">
                          <a:ln>
                            <a:noFill/>
                          </a:ln>
                          <a:solidFill>
                            <a:srgbClr val="000000"/>
                          </a:solidFill>
                          <a:effectLst/>
                          <a:latin typeface="Arial" charset="0"/>
                          <a:cs typeface="Arial" charset="0"/>
                        </a:rPr>
                        <a:t>U. </a:t>
                      </a:r>
                      <a:r>
                        <a:rPr kumimoji="0" lang="en-GB" sz="1000" b="0" i="0" u="none" strike="noStrike" cap="none" normalizeH="0" baseline="0" dirty="0" err="1" smtClean="0">
                          <a:ln>
                            <a:noFill/>
                          </a:ln>
                          <a:solidFill>
                            <a:srgbClr val="000000"/>
                          </a:solidFill>
                          <a:effectLst/>
                          <a:latin typeface="Arial" charset="0"/>
                          <a:cs typeface="Arial" charset="0"/>
                        </a:rPr>
                        <a:t>Amaldi</a:t>
                      </a:r>
                      <a:r>
                        <a:rPr kumimoji="0" lang="en-GB" sz="1000" b="0" i="0" u="none" strike="noStrike" cap="none" normalizeH="0" baseline="0" dirty="0" smtClean="0">
                          <a:ln>
                            <a:noFill/>
                          </a:ln>
                          <a:solidFill>
                            <a:srgbClr val="000000"/>
                          </a:solidFill>
                          <a:effectLst/>
                          <a:latin typeface="Arial" charset="0"/>
                          <a:cs typeface="Arial" charset="0"/>
                        </a:rPr>
                        <a:t> et al., NIM A 629 (2011) </a:t>
                      </a:r>
                      <a:r>
                        <a:rPr kumimoji="0" lang="en-GB" sz="1000" b="0" i="0" u="none" strike="noStrike" cap="none" normalizeH="0" baseline="0" dirty="0" err="1" smtClean="0">
                          <a:ln>
                            <a:noFill/>
                          </a:ln>
                          <a:solidFill>
                            <a:srgbClr val="000000"/>
                          </a:solidFill>
                          <a:effectLst/>
                          <a:latin typeface="Arial" charset="0"/>
                          <a:cs typeface="Arial" charset="0"/>
                        </a:rPr>
                        <a:t>pp</a:t>
                      </a:r>
                      <a:r>
                        <a:rPr kumimoji="0" lang="en-GB" sz="1000" b="0" i="0" u="none" strike="noStrike" cap="none" normalizeH="0" baseline="0" dirty="0" smtClean="0">
                          <a:ln>
                            <a:noFill/>
                          </a:ln>
                          <a:solidFill>
                            <a:srgbClr val="000000"/>
                          </a:solidFill>
                          <a:effectLst/>
                          <a:latin typeface="Arial" charset="0"/>
                          <a:cs typeface="Arial" charset="0"/>
                        </a:rPr>
                        <a:t> 337-344</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cs typeface="Arial" charset="0"/>
                        </a:rPr>
                        <a:t>GEM </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cs typeface="Arial" charset="0"/>
                        </a:rPr>
                        <a:t>~100 </a:t>
                      </a:r>
                      <a:r>
                        <a:rPr kumimoji="0" lang="en-US" sz="1600" b="0" i="0" u="none" strike="noStrike" cap="none" normalizeH="0" baseline="0" smtClean="0">
                          <a:ln>
                            <a:noFill/>
                          </a:ln>
                          <a:solidFill>
                            <a:schemeClr val="tx1"/>
                          </a:solidFill>
                          <a:effectLst/>
                          <a:latin typeface="Symbol" pitchFamily="18" charset="2"/>
                          <a:cs typeface="Arial" charset="0"/>
                        </a:rPr>
                        <a:t>m</a:t>
                      </a:r>
                      <a:r>
                        <a:rPr kumimoji="0" lang="en-US" sz="1600" b="0" i="0" u="none" strike="noStrike" cap="none" normalizeH="0" baseline="0" smtClean="0">
                          <a:ln>
                            <a:noFill/>
                          </a:ln>
                          <a:solidFill>
                            <a:schemeClr val="tx1"/>
                          </a:solidFill>
                          <a:effectLst/>
                          <a:latin typeface="Arial" charset="0"/>
                          <a:cs typeface="Arial" charset="0"/>
                        </a:rPr>
                        <a:t>m</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cs typeface="Arial" charset="0"/>
                        </a:rPr>
                        <a:t>Range (3mm) +  WLSF + MPPC</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cs typeface="Arial" charset="0"/>
                        </a:rPr>
                        <a:t>100</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cs typeface="Arial" charset="0"/>
                        </a:rPr>
                        <a:t>upgrade</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677761">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cs typeface="Arial" charset="0"/>
                        </a:rPr>
                        <a:t>Firenze / LNS</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400" b="1" i="0" u="none" strike="noStrike" cap="none" normalizeH="0" baseline="0" dirty="0" smtClean="0">
                          <a:ln>
                            <a:noFill/>
                          </a:ln>
                          <a:solidFill>
                            <a:schemeClr val="tx1"/>
                          </a:solidFill>
                          <a:effectLst/>
                          <a:latin typeface="Arial" charset="0"/>
                          <a:cs typeface="Arial" charset="0"/>
                        </a:rPr>
                        <a:t>(@ VCI:  M. </a:t>
                      </a:r>
                      <a:r>
                        <a:rPr kumimoji="0" lang="en-US" sz="1400" b="1" i="0" u="none" strike="noStrike" cap="none" normalizeH="0" baseline="0" dirty="0" err="1" smtClean="0">
                          <a:ln>
                            <a:noFill/>
                          </a:ln>
                          <a:solidFill>
                            <a:schemeClr val="tx1"/>
                          </a:solidFill>
                          <a:effectLst/>
                          <a:latin typeface="Arial" charset="0"/>
                          <a:cs typeface="Arial" charset="0"/>
                        </a:rPr>
                        <a:t>Bruzzi</a:t>
                      </a:r>
                      <a:r>
                        <a:rPr kumimoji="0" lang="en-US" sz="1400" b="1" i="0" u="none" strike="noStrike" cap="none" normalizeH="0" baseline="0" dirty="0" smtClean="0">
                          <a:ln>
                            <a:noFill/>
                          </a:ln>
                          <a:solidFill>
                            <a:schemeClr val="tx1"/>
                          </a:solidFill>
                          <a:effectLst/>
                          <a:latin typeface="Arial" charset="0"/>
                          <a:cs typeface="Arial" charset="0"/>
                        </a:rPr>
                        <a:t>,  </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lang="en-US" sz="1400" b="1" dirty="0" smtClean="0">
                          <a:effectLst/>
                        </a:rPr>
                        <a:t>14. Feb</a:t>
                      </a:r>
                      <a:r>
                        <a:rPr lang="en-US" sz="1400" b="1" dirty="0" smtClean="0"/>
                        <a:t> </a:t>
                      </a:r>
                      <a:r>
                        <a:rPr lang="en-US" sz="1400" b="1" dirty="0" smtClean="0">
                          <a:effectLst/>
                        </a:rPr>
                        <a:t>5:20 PM</a:t>
                      </a:r>
                      <a:r>
                        <a:rPr lang="en-US" sz="1400" b="1" dirty="0" smtClean="0"/>
                        <a:t> )</a:t>
                      </a:r>
                      <a:endParaRPr kumimoji="0" lang="en-US" sz="1400" b="1" i="0" u="none" strike="noStrike" cap="none" normalizeH="0" baseline="0" dirty="0" smtClean="0">
                        <a:ln>
                          <a:noFill/>
                        </a:ln>
                        <a:solidFill>
                          <a:schemeClr val="tx1"/>
                        </a:solidFill>
                        <a:effectLst/>
                        <a:latin typeface="Arial" charset="0"/>
                        <a:cs typeface="Arial" charset="0"/>
                      </a:endParaRP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cs typeface="Arial" charset="0"/>
                        </a:rPr>
                        <a:t>SI SSD</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cs typeface="Arial" charset="0"/>
                        </a:rPr>
                        <a:t>80 </a:t>
                      </a:r>
                      <a:r>
                        <a:rPr kumimoji="0" lang="en-US" sz="1600" b="0" i="0" u="none" strike="noStrike" cap="none" normalizeH="0" baseline="0" smtClean="0">
                          <a:ln>
                            <a:noFill/>
                          </a:ln>
                          <a:solidFill>
                            <a:schemeClr val="tx1"/>
                          </a:solidFill>
                          <a:effectLst/>
                          <a:latin typeface="Symbol" pitchFamily="18" charset="2"/>
                          <a:cs typeface="Arial" charset="0"/>
                        </a:rPr>
                        <a:t>m</a:t>
                      </a:r>
                      <a:r>
                        <a:rPr kumimoji="0" lang="en-US" sz="1600" b="0" i="0" u="none" strike="noStrike" cap="none" normalizeH="0" baseline="0" smtClean="0">
                          <a:ln>
                            <a:noFill/>
                          </a:ln>
                          <a:solidFill>
                            <a:schemeClr val="tx1"/>
                          </a:solidFill>
                          <a:effectLst/>
                          <a:latin typeface="Arial" charset="0"/>
                          <a:cs typeface="Arial" charset="0"/>
                        </a:rPr>
                        <a:t>m</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cs typeface="Arial" charset="0"/>
                        </a:rPr>
                        <a:t>Fast crystal calorimeter + P.D.</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cs typeface="Arial" charset="0"/>
                        </a:rPr>
                        <a:t>68 - 200</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677761">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cs typeface="Arial" charset="0"/>
                        </a:rPr>
                        <a:t>LLU / UCSC / NIU</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cs typeface="Arial" charset="0"/>
                        </a:rPr>
                        <a:t>F. Hurley et al., MEDICAL PHYSICS </a:t>
                      </a:r>
                      <a:r>
                        <a:rPr lang="en-US" sz="1000" dirty="0" smtClean="0"/>
                        <a:t>39 (2012) 2438-2446</a:t>
                      </a:r>
                      <a:endParaRPr kumimoji="0" lang="en-US" sz="1000" b="0" i="0" u="none" strike="noStrike" cap="none" normalizeH="0" baseline="0" dirty="0" smtClean="0">
                        <a:ln>
                          <a:noFill/>
                        </a:ln>
                        <a:solidFill>
                          <a:schemeClr val="tx1"/>
                        </a:solidFill>
                        <a:effectLst/>
                        <a:latin typeface="Arial" charset="0"/>
                        <a:cs typeface="Arial" charset="0"/>
                      </a:endParaRP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cs typeface="Arial" charset="0"/>
                        </a:rPr>
                        <a:t>Si SSD</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cs typeface="Arial" charset="0"/>
                        </a:rPr>
                        <a:t>80 </a:t>
                      </a:r>
                      <a:r>
                        <a:rPr kumimoji="0" lang="en-US" sz="1600" b="0" i="0" u="none" strike="noStrike" cap="none" normalizeH="0" baseline="0" smtClean="0">
                          <a:ln>
                            <a:noFill/>
                          </a:ln>
                          <a:solidFill>
                            <a:schemeClr val="tx1"/>
                          </a:solidFill>
                          <a:effectLst/>
                          <a:latin typeface="Symbol" pitchFamily="18" charset="2"/>
                          <a:cs typeface="Arial" charset="0"/>
                        </a:rPr>
                        <a:t>m</a:t>
                      </a:r>
                      <a:r>
                        <a:rPr kumimoji="0" lang="en-US" sz="1600" b="0" i="0" u="none" strike="noStrike" cap="none" normalizeH="0" baseline="0" smtClean="0">
                          <a:ln>
                            <a:noFill/>
                          </a:ln>
                          <a:solidFill>
                            <a:schemeClr val="tx1"/>
                          </a:solidFill>
                          <a:effectLst/>
                          <a:latin typeface="Arial" charset="0"/>
                          <a:cs typeface="Arial" charset="0"/>
                        </a:rPr>
                        <a:t>m</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cs typeface="Arial" charset="0"/>
                        </a:rPr>
                        <a:t>CsI + P.D.</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cs typeface="Arial" charset="0"/>
                        </a:rPr>
                        <a:t>100 - 200</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676173">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cs typeface="Arial" charset="0"/>
                        </a:rPr>
                        <a:t>NIU / FNAL</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400" b="1" i="0" u="none" strike="noStrike" cap="none" normalizeH="0" baseline="0" dirty="0" smtClean="0">
                          <a:ln>
                            <a:noFill/>
                          </a:ln>
                          <a:solidFill>
                            <a:schemeClr val="tx1"/>
                          </a:solidFill>
                          <a:effectLst/>
                          <a:latin typeface="Arial" charset="0"/>
                          <a:cs typeface="Arial" charset="0"/>
                        </a:rPr>
                        <a:t>(@ VCI: </a:t>
                      </a:r>
                      <a:r>
                        <a:rPr lang="en-US" sz="1400" b="1" dirty="0" smtClean="0"/>
                        <a:t>A. </a:t>
                      </a:r>
                      <a:r>
                        <a:rPr lang="en-US" sz="1400" b="1" dirty="0" err="1" smtClean="0"/>
                        <a:t>Dychkant</a:t>
                      </a:r>
                      <a:r>
                        <a:rPr lang="en-US" sz="1400" b="1" dirty="0" smtClean="0"/>
                        <a:t> Poster 69</a:t>
                      </a:r>
                      <a:r>
                        <a:rPr lang="en-US" sz="1400" b="1" dirty="0" smtClean="0">
                          <a:effectLst/>
                        </a:rPr>
                        <a:t>)</a:t>
                      </a:r>
                      <a:endParaRPr kumimoji="0" lang="en-US" sz="1400" b="1" i="0" u="none" strike="noStrike" cap="none" normalizeH="0" baseline="0" dirty="0" smtClean="0">
                        <a:ln>
                          <a:noFill/>
                        </a:ln>
                        <a:solidFill>
                          <a:schemeClr val="tx1"/>
                        </a:solidFill>
                        <a:effectLst/>
                        <a:latin typeface="Arial" charset="0"/>
                        <a:cs typeface="Arial" charset="0"/>
                      </a:endParaRP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cs typeface="Arial" charset="0"/>
                        </a:rPr>
                        <a:t>SciFi +MPCC</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cs typeface="Arial" charset="0"/>
                        </a:rPr>
                        <a:t>0.3-0.5 mm</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cs typeface="Arial" charset="0"/>
                        </a:rPr>
                        <a:t>Range (3mm) + WLSF  + MPCC</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cs typeface="Arial" charset="0"/>
                        </a:rPr>
                        <a:t>100 - 200</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cs typeface="Arial" charset="0"/>
                        </a:rPr>
                        <a:t>under construction</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920357">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cs typeface="Arial" charset="0"/>
                        </a:rPr>
                        <a:t>LLU /UCSC</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cs typeface="Arial" charset="0"/>
                        </a:rPr>
                        <a:t>H. Sadrozinski et al., </a:t>
                      </a:r>
                      <a:r>
                        <a:rPr kumimoji="0" lang="en-US" sz="1000" b="0" i="0" u="none" strike="noStrike" cap="none" normalizeH="0" baseline="0" dirty="0" smtClean="0">
                          <a:ln>
                            <a:noFill/>
                          </a:ln>
                          <a:solidFill>
                            <a:schemeClr val="tx1"/>
                          </a:solidFill>
                          <a:effectLst/>
                          <a:latin typeface="+mn-lt"/>
                          <a:cs typeface="+mn-cs"/>
                        </a:rPr>
                        <a:t>NIM A 699 (</a:t>
                      </a:r>
                      <a:r>
                        <a:rPr lang="en-US" sz="1000" dirty="0" smtClean="0"/>
                        <a:t>2013)</a:t>
                      </a:r>
                      <a:r>
                        <a:rPr lang="en-US" sz="1000" baseline="0" dirty="0" smtClean="0"/>
                        <a:t> pp</a:t>
                      </a:r>
                      <a:r>
                        <a:rPr lang="en-US" sz="1000" dirty="0" smtClean="0"/>
                        <a:t>:205-210</a:t>
                      </a:r>
                      <a:endParaRPr kumimoji="0" lang="en-US" sz="1000" b="0" i="0" u="none" strike="noStrike" cap="none" normalizeH="0" baseline="0" dirty="0" smtClean="0">
                        <a:ln>
                          <a:noFill/>
                        </a:ln>
                        <a:solidFill>
                          <a:schemeClr val="tx1"/>
                        </a:solidFill>
                        <a:effectLst/>
                        <a:latin typeface="Arial" charset="0"/>
                        <a:cs typeface="Arial" charset="0"/>
                      </a:endParaRP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cs typeface="Arial" charset="0"/>
                        </a:rPr>
                        <a:t>Si SSD</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cs typeface="Arial" charset="0"/>
                        </a:rPr>
                        <a:t>“Slim edges”</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cs typeface="Arial" charset="0"/>
                        </a:rPr>
                        <a:t>80 </a:t>
                      </a:r>
                      <a:r>
                        <a:rPr kumimoji="0" lang="en-US" sz="1600" b="0" i="0" u="none" strike="noStrike" cap="none" normalizeH="0" baseline="0" dirty="0" smtClean="0">
                          <a:ln>
                            <a:noFill/>
                          </a:ln>
                          <a:solidFill>
                            <a:schemeClr val="tx1"/>
                          </a:solidFill>
                          <a:effectLst/>
                          <a:latin typeface="Symbol" pitchFamily="18" charset="2"/>
                          <a:cs typeface="Arial" charset="0"/>
                        </a:rPr>
                        <a:t>m</a:t>
                      </a:r>
                      <a:r>
                        <a:rPr kumimoji="0" lang="en-US" sz="1600" b="0" i="0" u="none" strike="noStrike" cap="none" normalizeH="0" baseline="0" dirty="0" smtClean="0">
                          <a:ln>
                            <a:noFill/>
                          </a:ln>
                          <a:solidFill>
                            <a:schemeClr val="tx1"/>
                          </a:solidFill>
                          <a:effectLst/>
                          <a:latin typeface="Arial" charset="0"/>
                          <a:cs typeface="Arial" charset="0"/>
                        </a:rPr>
                        <a:t>m</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cs typeface="Arial" charset="0"/>
                        </a:rPr>
                        <a:t>Polystyrene Calorimeter + PMT</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cs typeface="Arial" charset="0"/>
                        </a:rPr>
                        <a:t>100 - 200 </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cs typeface="Arial" charset="0"/>
                        </a:rPr>
                        <a:t>under construction</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cs typeface="Arial" charset="0"/>
                      </a:endParaRP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3" name="Footer Placeholder 2"/>
          <p:cNvSpPr>
            <a:spLocks noGrp="1"/>
          </p:cNvSpPr>
          <p:nvPr>
            <p:ph type="ftr" sz="quarter" idx="10"/>
          </p:nvPr>
        </p:nvSpPr>
        <p:spPr/>
        <p:txBody>
          <a:bodyPr/>
          <a:lstStyle/>
          <a:p>
            <a:pPr>
              <a:defRPr/>
            </a:pPr>
            <a:r>
              <a:rPr lang="en-US" smtClean="0"/>
              <a:t>Hartmut F.-W. Sadrozinski: Medical applications, VCI 2013</a:t>
            </a:r>
            <a:endParaRPr lang="en-US" dirty="0"/>
          </a:p>
        </p:txBody>
      </p:sp>
      <p:sp>
        <p:nvSpPr>
          <p:cNvPr id="4" name="Slide Number Placeholder 3"/>
          <p:cNvSpPr>
            <a:spLocks noGrp="1"/>
          </p:cNvSpPr>
          <p:nvPr>
            <p:ph type="sldNum" sz="quarter" idx="11"/>
          </p:nvPr>
        </p:nvSpPr>
        <p:spPr/>
        <p:txBody>
          <a:bodyPr/>
          <a:lstStyle/>
          <a:p>
            <a:pPr>
              <a:defRPr/>
            </a:pPr>
            <a:fld id="{D81A8F4D-9F11-4C3F-B199-E4FED77FDE2E}" type="slidenum">
              <a:rPr lang="en-US" smtClean="0"/>
              <a:pPr>
                <a:defRPr/>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eaLnBrk="1" hangingPunct="1"/>
            <a:r>
              <a:rPr lang="en-US" smtClean="0"/>
              <a:t>Hartmut F.-W. Sadrozinski: Medical applications, VCI 2013</a:t>
            </a:r>
            <a:endParaRPr lang="en-US" dirty="0"/>
          </a:p>
        </p:txBody>
      </p:sp>
      <p:sp>
        <p:nvSpPr>
          <p:cNvPr id="7171" name="Slide Number Placeholder 6"/>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eaLnBrk="1" hangingPunct="1"/>
            <a:fld id="{35EE21A0-524C-4DD2-BC6D-B43B6C0B87C5}" type="slidenum">
              <a:rPr lang="en-US"/>
              <a:pPr eaLnBrk="1" hangingPunct="1"/>
              <a:t>27</a:t>
            </a:fld>
            <a:endParaRPr lang="en-US"/>
          </a:p>
        </p:txBody>
      </p:sp>
      <p:sp>
        <p:nvSpPr>
          <p:cNvPr id="7172" name="Rectangle 2"/>
          <p:cNvSpPr>
            <a:spLocks noGrp="1" noChangeArrowheads="1"/>
          </p:cNvSpPr>
          <p:nvPr>
            <p:ph type="title"/>
          </p:nvPr>
        </p:nvSpPr>
        <p:spPr>
          <a:xfrm>
            <a:off x="2590800" y="76200"/>
            <a:ext cx="3733800" cy="533400"/>
          </a:xfrm>
          <a:solidFill>
            <a:schemeClr val="accent2">
              <a:lumMod val="60000"/>
              <a:lumOff val="40000"/>
            </a:schemeClr>
          </a:solidFill>
        </p:spPr>
        <p:txBody>
          <a:bodyPr/>
          <a:lstStyle/>
          <a:p>
            <a:pPr eaLnBrk="1" hangingPunct="1"/>
            <a:r>
              <a:rPr lang="en-US" sz="2800" b="1" dirty="0" err="1" smtClean="0">
                <a:solidFill>
                  <a:srgbClr val="002060"/>
                </a:solidFill>
              </a:rPr>
              <a:t>pCT</a:t>
            </a:r>
            <a:r>
              <a:rPr lang="en-US" sz="2800" b="1" dirty="0" smtClean="0">
                <a:solidFill>
                  <a:srgbClr val="002060"/>
                </a:solidFill>
              </a:rPr>
              <a:t> Challenges</a:t>
            </a:r>
          </a:p>
        </p:txBody>
      </p:sp>
      <p:pic>
        <p:nvPicPr>
          <p:cNvPr id="7173" name="Picture 3"/>
          <p:cNvPicPr>
            <a:picLocks noGrp="1" noChangeAspect="1" noChangeArrowheads="1"/>
          </p:cNvPicPr>
          <p:nvPr>
            <p:ph sz="half" idx="4294967295"/>
          </p:nvPr>
        </p:nvPicPr>
        <p:blipFill>
          <a:blip r:embed="rId2">
            <a:extLst>
              <a:ext uri="{28A0092B-C50C-407E-A947-70E740481C1C}">
                <a14:useLocalDpi xmlns:a14="http://schemas.microsoft.com/office/drawing/2010/main" val="0"/>
              </a:ext>
            </a:extLst>
          </a:blip>
          <a:srcRect l="4918" r="1639"/>
          <a:stretch>
            <a:fillRect/>
          </a:stretch>
        </p:blipFill>
        <p:spPr>
          <a:xfrm>
            <a:off x="6393612" y="738187"/>
            <a:ext cx="2750388" cy="2005013"/>
          </a:xfrm>
          <a:noFill/>
          <a:extLst>
            <a:ext uri="{91240B29-F687-4F45-9708-019B960494DF}">
              <a14:hiddenLine xmlns:a14="http://schemas.microsoft.com/office/drawing/2010/main" w="38100">
                <a:solidFill>
                  <a:srgbClr val="FF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175" name="Rectangle 5"/>
          <p:cNvSpPr>
            <a:spLocks noChangeArrowheads="1"/>
          </p:cNvSpPr>
          <p:nvPr/>
        </p:nvSpPr>
        <p:spPr bwMode="auto">
          <a:xfrm>
            <a:off x="5440362" y="2743200"/>
            <a:ext cx="3703638" cy="279170"/>
          </a:xfrm>
          <a:prstGeom prst="rect">
            <a:avLst/>
          </a:prstGeom>
          <a:noFill/>
          <a:ln>
            <a:noFill/>
          </a:ln>
          <a:effectLst/>
          <a:extLst/>
        </p:spPr>
        <p:txBody>
          <a:bodyPr wrap="square">
            <a:spAutoFit/>
          </a:bodyPr>
          <a:lstStyle/>
          <a:p>
            <a:pPr algn="l" defTabSz="4806950"/>
            <a:r>
              <a:rPr lang="en-US" sz="1200" dirty="0">
                <a:latin typeface="Arial" pitchFamily="34" charset="0"/>
                <a:cs typeface="Arial" pitchFamily="34" charset="0"/>
              </a:rPr>
              <a:t>D C Williams Phys. Med. Biol. 49 (2004) 2899–2911</a:t>
            </a:r>
          </a:p>
        </p:txBody>
      </p:sp>
      <p:sp>
        <p:nvSpPr>
          <p:cNvPr id="7176" name="Rectangle 6"/>
          <p:cNvSpPr>
            <a:spLocks noChangeArrowheads="1"/>
          </p:cNvSpPr>
          <p:nvPr/>
        </p:nvSpPr>
        <p:spPr bwMode="auto">
          <a:xfrm>
            <a:off x="606311" y="1304926"/>
            <a:ext cx="5261089"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dirty="0">
                <a:solidFill>
                  <a:schemeClr val="tx2"/>
                </a:solidFill>
              </a:rPr>
              <a:t>The proton path inside the patient/phantom is not straight  </a:t>
            </a:r>
            <a:br>
              <a:rPr lang="en-US" dirty="0">
                <a:solidFill>
                  <a:schemeClr val="tx2"/>
                </a:solidFill>
              </a:rPr>
            </a:br>
            <a:r>
              <a:rPr lang="en-US" dirty="0">
                <a:solidFill>
                  <a:schemeClr val="tx2"/>
                </a:solidFill>
                <a:sym typeface="Wingdings" pitchFamily="2" charset="2"/>
              </a:rPr>
              <a:t> the path of </a:t>
            </a:r>
            <a:r>
              <a:rPr lang="en-US" b="1" dirty="0">
                <a:solidFill>
                  <a:schemeClr val="tx2"/>
                </a:solidFill>
                <a:sym typeface="Wingdings" pitchFamily="2" charset="2"/>
              </a:rPr>
              <a:t>every</a:t>
            </a:r>
            <a:r>
              <a:rPr lang="en-US" dirty="0">
                <a:solidFill>
                  <a:schemeClr val="tx2"/>
                </a:solidFill>
                <a:sym typeface="Wingdings" pitchFamily="2" charset="2"/>
              </a:rPr>
              <a:t> proton before and after the phantom </a:t>
            </a:r>
          </a:p>
          <a:p>
            <a:pPr algn="l"/>
            <a:r>
              <a:rPr lang="en-US" dirty="0">
                <a:solidFill>
                  <a:schemeClr val="tx2"/>
                </a:solidFill>
                <a:sym typeface="Wingdings" pitchFamily="2" charset="2"/>
              </a:rPr>
              <a:t>has to be measured and its path inside </a:t>
            </a:r>
          </a:p>
          <a:p>
            <a:pPr algn="l"/>
            <a:r>
              <a:rPr lang="en-US" dirty="0">
                <a:solidFill>
                  <a:schemeClr val="tx2"/>
                </a:solidFill>
                <a:sym typeface="Wingdings" pitchFamily="2" charset="2"/>
              </a:rPr>
              <a:t>the patient reconstructed.</a:t>
            </a:r>
          </a:p>
        </p:txBody>
      </p:sp>
      <p:sp>
        <p:nvSpPr>
          <p:cNvPr id="7179" name="Rectangle 9"/>
          <p:cNvSpPr>
            <a:spLocks noChangeArrowheads="1"/>
          </p:cNvSpPr>
          <p:nvPr/>
        </p:nvSpPr>
        <p:spPr bwMode="auto">
          <a:xfrm>
            <a:off x="493258" y="3059668"/>
            <a:ext cx="844595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b="1" dirty="0">
                <a:solidFill>
                  <a:schemeClr val="tx2"/>
                </a:solidFill>
                <a:sym typeface="Wingdings" pitchFamily="2" charset="2"/>
              </a:rPr>
              <a:t>From deflection and displacement, </a:t>
            </a:r>
            <a:r>
              <a:rPr lang="en-US" b="1" dirty="0" smtClean="0">
                <a:solidFill>
                  <a:schemeClr val="tx2"/>
                </a:solidFill>
                <a:sym typeface="Wingdings" pitchFamily="2" charset="2"/>
              </a:rPr>
              <a:t>calculate </a:t>
            </a:r>
            <a:r>
              <a:rPr lang="en-US" b="1" dirty="0">
                <a:solidFill>
                  <a:schemeClr val="tx2"/>
                </a:solidFill>
                <a:sym typeface="Wingdings" pitchFamily="2" charset="2"/>
              </a:rPr>
              <a:t>the “Most Likely Path MLP”</a:t>
            </a:r>
          </a:p>
        </p:txBody>
      </p:sp>
      <p:sp>
        <p:nvSpPr>
          <p:cNvPr id="14" name="Rectangle 2"/>
          <p:cNvSpPr txBox="1">
            <a:spLocks noChangeArrowheads="1"/>
          </p:cNvSpPr>
          <p:nvPr/>
        </p:nvSpPr>
        <p:spPr bwMode="auto">
          <a:xfrm>
            <a:off x="364671" y="796472"/>
            <a:ext cx="4870904" cy="55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cs typeface="Arial" charset="0"/>
              </a:defRPr>
            </a:lvl2pPr>
            <a:lvl3pPr algn="l" rtl="0" eaLnBrk="0" fontAlgn="base" hangingPunct="0">
              <a:spcBef>
                <a:spcPct val="0"/>
              </a:spcBef>
              <a:spcAft>
                <a:spcPct val="0"/>
              </a:spcAft>
              <a:defRPr sz="4400">
                <a:solidFill>
                  <a:schemeClr val="tx1"/>
                </a:solidFill>
                <a:latin typeface="Arial" charset="0"/>
                <a:cs typeface="Arial" charset="0"/>
              </a:defRPr>
            </a:lvl3pPr>
            <a:lvl4pPr algn="l" rtl="0" eaLnBrk="0" fontAlgn="base" hangingPunct="0">
              <a:spcBef>
                <a:spcPct val="0"/>
              </a:spcBef>
              <a:spcAft>
                <a:spcPct val="0"/>
              </a:spcAft>
              <a:defRPr sz="4400">
                <a:solidFill>
                  <a:schemeClr val="tx1"/>
                </a:solidFill>
                <a:latin typeface="Arial" charset="0"/>
                <a:cs typeface="Arial" charset="0"/>
              </a:defRPr>
            </a:lvl4pPr>
            <a:lvl5pPr algn="l" rtl="0" eaLnBrk="0" fontAlgn="base" hangingPunct="0">
              <a:spcBef>
                <a:spcPct val="0"/>
              </a:spcBef>
              <a:spcAft>
                <a:spcPct val="0"/>
              </a:spcAft>
              <a:defRPr sz="4400">
                <a:solidFill>
                  <a:schemeClr val="tx1"/>
                </a:solidFill>
                <a:latin typeface="Arial" charset="0"/>
                <a:cs typeface="Arial" charset="0"/>
              </a:defRPr>
            </a:lvl5pPr>
            <a:lvl6pPr marL="457200" algn="l" rtl="0" fontAlgn="base">
              <a:spcBef>
                <a:spcPct val="0"/>
              </a:spcBef>
              <a:spcAft>
                <a:spcPct val="0"/>
              </a:spcAft>
              <a:defRPr sz="4400">
                <a:solidFill>
                  <a:schemeClr val="tx1"/>
                </a:solidFill>
                <a:latin typeface="Arial" charset="0"/>
                <a:cs typeface="Arial" charset="0"/>
              </a:defRPr>
            </a:lvl6pPr>
            <a:lvl7pPr marL="914400" algn="l" rtl="0" fontAlgn="base">
              <a:spcBef>
                <a:spcPct val="0"/>
              </a:spcBef>
              <a:spcAft>
                <a:spcPct val="0"/>
              </a:spcAft>
              <a:defRPr sz="4400">
                <a:solidFill>
                  <a:schemeClr val="tx1"/>
                </a:solidFill>
                <a:latin typeface="Arial" charset="0"/>
                <a:cs typeface="Arial" charset="0"/>
              </a:defRPr>
            </a:lvl7pPr>
            <a:lvl8pPr marL="1371600" algn="l" rtl="0" fontAlgn="base">
              <a:spcBef>
                <a:spcPct val="0"/>
              </a:spcBef>
              <a:spcAft>
                <a:spcPct val="0"/>
              </a:spcAft>
              <a:defRPr sz="4400">
                <a:solidFill>
                  <a:schemeClr val="tx1"/>
                </a:solidFill>
                <a:latin typeface="Arial" charset="0"/>
                <a:cs typeface="Arial" charset="0"/>
              </a:defRPr>
            </a:lvl8pPr>
            <a:lvl9pPr marL="1828800" algn="l" rtl="0" fontAlgn="base">
              <a:spcBef>
                <a:spcPct val="0"/>
              </a:spcBef>
              <a:spcAft>
                <a:spcPct val="0"/>
              </a:spcAft>
              <a:defRPr sz="4400">
                <a:solidFill>
                  <a:schemeClr val="tx1"/>
                </a:solidFill>
                <a:latin typeface="Arial" charset="0"/>
                <a:cs typeface="Arial" charset="0"/>
              </a:defRPr>
            </a:lvl9pPr>
          </a:lstStyle>
          <a:p>
            <a:pPr eaLnBrk="1" hangingPunct="1"/>
            <a:r>
              <a:rPr lang="en-US" sz="2000" b="1" dirty="0" smtClean="0"/>
              <a:t>#1: Multiple Coulomb Scattering</a:t>
            </a:r>
          </a:p>
        </p:txBody>
      </p:sp>
      <p:sp>
        <p:nvSpPr>
          <p:cNvPr id="16" name="Rectangle 2"/>
          <p:cNvSpPr txBox="1">
            <a:spLocks noChangeArrowheads="1"/>
          </p:cNvSpPr>
          <p:nvPr/>
        </p:nvSpPr>
        <p:spPr bwMode="auto">
          <a:xfrm>
            <a:off x="455158" y="3581400"/>
            <a:ext cx="4870904" cy="55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cs typeface="Arial" charset="0"/>
              </a:defRPr>
            </a:lvl2pPr>
            <a:lvl3pPr algn="l" rtl="0" eaLnBrk="0" fontAlgn="base" hangingPunct="0">
              <a:spcBef>
                <a:spcPct val="0"/>
              </a:spcBef>
              <a:spcAft>
                <a:spcPct val="0"/>
              </a:spcAft>
              <a:defRPr sz="4400">
                <a:solidFill>
                  <a:schemeClr val="tx1"/>
                </a:solidFill>
                <a:latin typeface="Arial" charset="0"/>
                <a:cs typeface="Arial" charset="0"/>
              </a:defRPr>
            </a:lvl3pPr>
            <a:lvl4pPr algn="l" rtl="0" eaLnBrk="0" fontAlgn="base" hangingPunct="0">
              <a:spcBef>
                <a:spcPct val="0"/>
              </a:spcBef>
              <a:spcAft>
                <a:spcPct val="0"/>
              </a:spcAft>
              <a:defRPr sz="4400">
                <a:solidFill>
                  <a:schemeClr val="tx1"/>
                </a:solidFill>
                <a:latin typeface="Arial" charset="0"/>
                <a:cs typeface="Arial" charset="0"/>
              </a:defRPr>
            </a:lvl4pPr>
            <a:lvl5pPr algn="l" rtl="0" eaLnBrk="0" fontAlgn="base" hangingPunct="0">
              <a:spcBef>
                <a:spcPct val="0"/>
              </a:spcBef>
              <a:spcAft>
                <a:spcPct val="0"/>
              </a:spcAft>
              <a:defRPr sz="4400">
                <a:solidFill>
                  <a:schemeClr val="tx1"/>
                </a:solidFill>
                <a:latin typeface="Arial" charset="0"/>
                <a:cs typeface="Arial" charset="0"/>
              </a:defRPr>
            </a:lvl5pPr>
            <a:lvl6pPr marL="457200" algn="l" rtl="0" fontAlgn="base">
              <a:spcBef>
                <a:spcPct val="0"/>
              </a:spcBef>
              <a:spcAft>
                <a:spcPct val="0"/>
              </a:spcAft>
              <a:defRPr sz="4400">
                <a:solidFill>
                  <a:schemeClr val="tx1"/>
                </a:solidFill>
                <a:latin typeface="Arial" charset="0"/>
                <a:cs typeface="Arial" charset="0"/>
              </a:defRPr>
            </a:lvl6pPr>
            <a:lvl7pPr marL="914400" algn="l" rtl="0" fontAlgn="base">
              <a:spcBef>
                <a:spcPct val="0"/>
              </a:spcBef>
              <a:spcAft>
                <a:spcPct val="0"/>
              </a:spcAft>
              <a:defRPr sz="4400">
                <a:solidFill>
                  <a:schemeClr val="tx1"/>
                </a:solidFill>
                <a:latin typeface="Arial" charset="0"/>
                <a:cs typeface="Arial" charset="0"/>
              </a:defRPr>
            </a:lvl7pPr>
            <a:lvl8pPr marL="1371600" algn="l" rtl="0" fontAlgn="base">
              <a:spcBef>
                <a:spcPct val="0"/>
              </a:spcBef>
              <a:spcAft>
                <a:spcPct val="0"/>
              </a:spcAft>
              <a:defRPr sz="4400">
                <a:solidFill>
                  <a:schemeClr val="tx1"/>
                </a:solidFill>
                <a:latin typeface="Arial" charset="0"/>
                <a:cs typeface="Arial" charset="0"/>
              </a:defRPr>
            </a:lvl8pPr>
            <a:lvl9pPr marL="1828800" algn="l" rtl="0" fontAlgn="base">
              <a:spcBef>
                <a:spcPct val="0"/>
              </a:spcBef>
              <a:spcAft>
                <a:spcPct val="0"/>
              </a:spcAft>
              <a:defRPr sz="4400">
                <a:solidFill>
                  <a:schemeClr val="tx1"/>
                </a:solidFill>
                <a:latin typeface="Arial" charset="0"/>
                <a:cs typeface="Arial" charset="0"/>
              </a:defRPr>
            </a:lvl9pPr>
          </a:lstStyle>
          <a:p>
            <a:pPr eaLnBrk="1" hangingPunct="1"/>
            <a:r>
              <a:rPr lang="en-US" sz="2000" b="1" dirty="0" smtClean="0"/>
              <a:t>#2: Proton Data Rate</a:t>
            </a:r>
          </a:p>
        </p:txBody>
      </p:sp>
      <p:sp>
        <p:nvSpPr>
          <p:cNvPr id="5" name="Rectangle 4"/>
          <p:cNvSpPr/>
          <p:nvPr/>
        </p:nvSpPr>
        <p:spPr>
          <a:xfrm>
            <a:off x="569459" y="3962400"/>
            <a:ext cx="8574541" cy="2277547"/>
          </a:xfrm>
          <a:prstGeom prst="rect">
            <a:avLst/>
          </a:prstGeom>
        </p:spPr>
        <p:txBody>
          <a:bodyPr wrap="square">
            <a:spAutoFit/>
          </a:bodyPr>
          <a:lstStyle/>
          <a:p>
            <a:pPr algn="l"/>
            <a:r>
              <a:rPr lang="en-US" b="1" kern="0" dirty="0">
                <a:solidFill>
                  <a:srgbClr val="000000"/>
                </a:solidFill>
                <a:latin typeface="Arial"/>
                <a:ea typeface="+mj-ea"/>
                <a:cs typeface="+mj-cs"/>
                <a:sym typeface="Wingdings" pitchFamily="2" charset="2"/>
              </a:rPr>
              <a:t>Data Flow math:</a:t>
            </a:r>
            <a:r>
              <a:rPr lang="en-US" kern="0" dirty="0">
                <a:solidFill>
                  <a:srgbClr val="000000"/>
                </a:solidFill>
                <a:latin typeface="Arial"/>
                <a:ea typeface="+mj-ea"/>
                <a:cs typeface="+mj-cs"/>
                <a:sym typeface="Wingdings" pitchFamily="2" charset="2"/>
              </a:rPr>
              <a:t> </a:t>
            </a:r>
            <a:br>
              <a:rPr lang="en-US" kern="0" dirty="0">
                <a:solidFill>
                  <a:srgbClr val="000000"/>
                </a:solidFill>
                <a:latin typeface="Arial"/>
                <a:ea typeface="+mj-ea"/>
                <a:cs typeface="+mj-cs"/>
                <a:sym typeface="Wingdings" pitchFamily="2" charset="2"/>
              </a:rPr>
            </a:br>
            <a:r>
              <a:rPr lang="en-US" kern="0" dirty="0">
                <a:solidFill>
                  <a:srgbClr val="000000"/>
                </a:solidFill>
                <a:latin typeface="Arial"/>
                <a:ea typeface="+mj-ea"/>
                <a:cs typeface="+mj-cs"/>
                <a:sym typeface="Wingdings" pitchFamily="2" charset="2"/>
              </a:rPr>
              <a:t>Assuming 100 protons / 1mm voxel and 180 views requires ~ 7*10</a:t>
            </a:r>
            <a:r>
              <a:rPr lang="en-US" kern="0" baseline="30000" dirty="0">
                <a:solidFill>
                  <a:srgbClr val="000000"/>
                </a:solidFill>
                <a:latin typeface="Arial"/>
                <a:ea typeface="+mj-ea"/>
                <a:cs typeface="+mj-cs"/>
                <a:sym typeface="Wingdings" pitchFamily="2" charset="2"/>
              </a:rPr>
              <a:t>8</a:t>
            </a:r>
            <a:r>
              <a:rPr lang="en-US" kern="0" dirty="0">
                <a:solidFill>
                  <a:srgbClr val="000000"/>
                </a:solidFill>
                <a:latin typeface="Arial"/>
                <a:ea typeface="+mj-ea"/>
                <a:cs typeface="+mj-cs"/>
                <a:sym typeface="Wingdings" pitchFamily="2" charset="2"/>
              </a:rPr>
              <a:t> </a:t>
            </a:r>
            <a:r>
              <a:rPr lang="en-US" kern="0" dirty="0" smtClean="0">
                <a:solidFill>
                  <a:srgbClr val="000000"/>
                </a:solidFill>
                <a:latin typeface="Arial"/>
                <a:ea typeface="+mj-ea"/>
                <a:cs typeface="+mj-cs"/>
                <a:sym typeface="Wingdings" pitchFamily="2" charset="2"/>
              </a:rPr>
              <a:t>protons.</a:t>
            </a:r>
          </a:p>
          <a:p>
            <a:pPr algn="l"/>
            <a:r>
              <a:rPr lang="en-US" kern="0" dirty="0" smtClean="0">
                <a:solidFill>
                  <a:srgbClr val="000000"/>
                </a:solidFill>
                <a:latin typeface="Arial"/>
                <a:ea typeface="+mj-ea"/>
                <a:cs typeface="+mj-cs"/>
                <a:sym typeface="Wingdings" pitchFamily="2" charset="2"/>
              </a:rPr>
              <a:t>A </a:t>
            </a:r>
            <a:r>
              <a:rPr lang="en-US" kern="0" dirty="0">
                <a:solidFill>
                  <a:srgbClr val="000000"/>
                </a:solidFill>
                <a:latin typeface="Arial"/>
                <a:ea typeface="+mj-ea"/>
                <a:cs typeface="+mj-cs"/>
                <a:sym typeface="Wingdings" pitchFamily="2" charset="2"/>
              </a:rPr>
              <a:t>scan with a proton rate of </a:t>
            </a:r>
            <a:r>
              <a:rPr lang="en-US" b="1" kern="0" dirty="0">
                <a:solidFill>
                  <a:srgbClr val="C00000"/>
                </a:solidFill>
                <a:latin typeface="Arial"/>
                <a:ea typeface="+mj-ea"/>
                <a:cs typeface="+mj-cs"/>
                <a:sym typeface="Wingdings" pitchFamily="2" charset="2"/>
              </a:rPr>
              <a:t>2 MHz </a:t>
            </a:r>
            <a:r>
              <a:rPr lang="en-US" kern="0" dirty="0">
                <a:solidFill>
                  <a:srgbClr val="000000"/>
                </a:solidFill>
                <a:latin typeface="Arial"/>
                <a:ea typeface="+mj-ea"/>
                <a:cs typeface="+mj-cs"/>
                <a:sym typeface="Wingdings" pitchFamily="2" charset="2"/>
              </a:rPr>
              <a:t>takes 6 </a:t>
            </a:r>
            <a:r>
              <a:rPr lang="en-US" kern="0" dirty="0" smtClean="0">
                <a:solidFill>
                  <a:srgbClr val="000000"/>
                </a:solidFill>
                <a:latin typeface="Arial"/>
                <a:ea typeface="+mj-ea"/>
                <a:cs typeface="+mj-cs"/>
                <a:sym typeface="Wingdings" pitchFamily="2" charset="2"/>
              </a:rPr>
              <a:t>min with  </a:t>
            </a:r>
            <a:r>
              <a:rPr lang="en-US" kern="0" dirty="0">
                <a:solidFill>
                  <a:srgbClr val="000000"/>
                </a:solidFill>
                <a:latin typeface="Arial"/>
                <a:ea typeface="+mj-ea"/>
                <a:cs typeface="+mj-cs"/>
                <a:sym typeface="Wingdings" pitchFamily="2" charset="2"/>
              </a:rPr>
              <a:t>a dose of 1.5 </a:t>
            </a:r>
            <a:r>
              <a:rPr lang="en-US" kern="0" dirty="0" err="1">
                <a:solidFill>
                  <a:srgbClr val="000000"/>
                </a:solidFill>
                <a:latin typeface="Arial"/>
                <a:ea typeface="+mj-ea"/>
                <a:cs typeface="+mj-cs"/>
                <a:sym typeface="Wingdings" pitchFamily="2" charset="2"/>
              </a:rPr>
              <a:t>mGy</a:t>
            </a:r>
            <a:r>
              <a:rPr lang="en-US" kern="0" dirty="0">
                <a:solidFill>
                  <a:srgbClr val="000000"/>
                </a:solidFill>
                <a:latin typeface="Arial"/>
                <a:ea typeface="+mj-ea"/>
                <a:cs typeface="+mj-cs"/>
                <a:sym typeface="Wingdings" pitchFamily="2" charset="2"/>
              </a:rPr>
              <a:t>.</a:t>
            </a:r>
            <a:br>
              <a:rPr lang="en-US" kern="0" dirty="0">
                <a:solidFill>
                  <a:srgbClr val="000000"/>
                </a:solidFill>
                <a:latin typeface="Arial"/>
                <a:ea typeface="+mj-ea"/>
                <a:cs typeface="+mj-cs"/>
                <a:sym typeface="Wingdings" pitchFamily="2" charset="2"/>
              </a:rPr>
            </a:br>
            <a:r>
              <a:rPr lang="en-US" sz="1600" kern="0" dirty="0">
                <a:solidFill>
                  <a:srgbClr val="000000"/>
                </a:solidFill>
                <a:latin typeface="Arial"/>
                <a:ea typeface="+mj-ea"/>
                <a:cs typeface="+mj-cs"/>
                <a:sym typeface="Wingdings" pitchFamily="2" charset="2"/>
              </a:rPr>
              <a:t/>
            </a:r>
            <a:br>
              <a:rPr lang="en-US" sz="1600" kern="0" dirty="0">
                <a:solidFill>
                  <a:srgbClr val="000000"/>
                </a:solidFill>
                <a:latin typeface="Arial"/>
                <a:ea typeface="+mj-ea"/>
                <a:cs typeface="+mj-cs"/>
                <a:sym typeface="Wingdings" pitchFamily="2" charset="2"/>
              </a:rPr>
            </a:br>
            <a:r>
              <a:rPr lang="en-US" b="1" kern="0" dirty="0">
                <a:solidFill>
                  <a:srgbClr val="000000"/>
                </a:solidFill>
                <a:latin typeface="Arial"/>
                <a:ea typeface="+mj-ea"/>
                <a:cs typeface="+mj-cs"/>
                <a:sym typeface="Wingdings" pitchFamily="2" charset="2"/>
              </a:rPr>
              <a:t>Image Reconstruction</a:t>
            </a:r>
            <a:br>
              <a:rPr lang="en-US" b="1" kern="0" dirty="0">
                <a:solidFill>
                  <a:srgbClr val="000000"/>
                </a:solidFill>
                <a:latin typeface="Arial"/>
                <a:ea typeface="+mj-ea"/>
                <a:cs typeface="+mj-cs"/>
                <a:sym typeface="Wingdings" pitchFamily="2" charset="2"/>
              </a:rPr>
            </a:br>
            <a:r>
              <a:rPr lang="en-US" kern="0" dirty="0">
                <a:solidFill>
                  <a:srgbClr val="000000"/>
                </a:solidFill>
                <a:latin typeface="Arial"/>
                <a:ea typeface="+mj-ea"/>
                <a:cs typeface="+mj-cs"/>
                <a:sym typeface="Wingdings" pitchFamily="2" charset="2"/>
              </a:rPr>
              <a:t>To reconstruct</a:t>
            </a:r>
            <a:r>
              <a:rPr lang="en-US" b="1" kern="0" dirty="0">
                <a:solidFill>
                  <a:srgbClr val="000000"/>
                </a:solidFill>
                <a:latin typeface="Arial"/>
                <a:ea typeface="+mj-ea"/>
                <a:cs typeface="+mj-cs"/>
                <a:sym typeface="Wingdings" pitchFamily="2" charset="2"/>
              </a:rPr>
              <a:t> </a:t>
            </a:r>
            <a:r>
              <a:rPr lang="en-US" kern="0" dirty="0">
                <a:solidFill>
                  <a:srgbClr val="000000"/>
                </a:solidFill>
                <a:latin typeface="Arial"/>
                <a:ea typeface="+mj-ea"/>
                <a:cs typeface="+mj-cs"/>
                <a:sym typeface="Wingdings" pitchFamily="2" charset="2"/>
              </a:rPr>
              <a:t>images with &gt; 10</a:t>
            </a:r>
            <a:r>
              <a:rPr lang="en-US" kern="0" baseline="30000" dirty="0">
                <a:solidFill>
                  <a:srgbClr val="000000"/>
                </a:solidFill>
                <a:latin typeface="Arial"/>
                <a:ea typeface="+mj-ea"/>
                <a:cs typeface="+mj-cs"/>
                <a:sym typeface="Wingdings" pitchFamily="2" charset="2"/>
              </a:rPr>
              <a:t>7</a:t>
            </a:r>
            <a:r>
              <a:rPr lang="en-US" kern="0" dirty="0">
                <a:solidFill>
                  <a:srgbClr val="000000"/>
                </a:solidFill>
                <a:latin typeface="Arial"/>
                <a:ea typeface="Arial Unicode MS" pitchFamily="34" charset="-128"/>
                <a:cs typeface="Arial Unicode MS" pitchFamily="34" charset="-128"/>
                <a:sym typeface="Wingdings" pitchFamily="2" charset="2"/>
              </a:rPr>
              <a:t> voxels using ~</a:t>
            </a:r>
            <a:r>
              <a:rPr lang="en-US" kern="0" dirty="0">
                <a:solidFill>
                  <a:srgbClr val="000000"/>
                </a:solidFill>
                <a:latin typeface="Arial"/>
                <a:ea typeface="+mj-ea"/>
                <a:cs typeface="+mj-cs"/>
                <a:sym typeface="Wingdings" pitchFamily="2" charset="2"/>
              </a:rPr>
              <a:t>10</a:t>
            </a:r>
            <a:r>
              <a:rPr lang="en-US" kern="0" baseline="30000" dirty="0">
                <a:solidFill>
                  <a:srgbClr val="000000"/>
                </a:solidFill>
                <a:latin typeface="Arial"/>
                <a:ea typeface="+mj-ea"/>
                <a:cs typeface="+mj-cs"/>
                <a:sym typeface="Wingdings" pitchFamily="2" charset="2"/>
              </a:rPr>
              <a:t>9</a:t>
            </a:r>
            <a:r>
              <a:rPr lang="en-US" kern="0" dirty="0">
                <a:solidFill>
                  <a:srgbClr val="000000"/>
                </a:solidFill>
                <a:latin typeface="Arial"/>
                <a:ea typeface="Arial Unicode MS" pitchFamily="34" charset="-128"/>
                <a:cs typeface="Arial Unicode MS" pitchFamily="34" charset="-128"/>
                <a:sym typeface="Wingdings" pitchFamily="2" charset="2"/>
              </a:rPr>
              <a:t> protons is NOT trivial. </a:t>
            </a:r>
            <a:br>
              <a:rPr lang="en-US" kern="0" dirty="0">
                <a:solidFill>
                  <a:srgbClr val="000000"/>
                </a:solidFill>
                <a:latin typeface="Arial"/>
                <a:ea typeface="Arial Unicode MS" pitchFamily="34" charset="-128"/>
                <a:cs typeface="Arial Unicode MS" pitchFamily="34" charset="-128"/>
                <a:sym typeface="Wingdings" pitchFamily="2" charset="2"/>
              </a:rPr>
            </a:br>
            <a:r>
              <a:rPr lang="en-US" kern="0" dirty="0">
                <a:solidFill>
                  <a:srgbClr val="000000"/>
                </a:solidFill>
                <a:latin typeface="Arial"/>
                <a:ea typeface="Arial Unicode MS" pitchFamily="34" charset="-128"/>
                <a:cs typeface="Arial Unicode MS" pitchFamily="34" charset="-128"/>
                <a:sym typeface="Wingdings" pitchFamily="2" charset="2"/>
              </a:rPr>
              <a:t>Our reconstruction code is</a:t>
            </a:r>
            <a:r>
              <a:rPr lang="en-US" kern="0" dirty="0">
                <a:solidFill>
                  <a:srgbClr val="000000"/>
                </a:solidFill>
                <a:latin typeface="Arial"/>
                <a:ea typeface="+mj-ea"/>
                <a:cs typeface="+mj-cs"/>
                <a:sym typeface="Wingdings" pitchFamily="2" charset="2"/>
              </a:rPr>
              <a:t> already running on GPU’s in anticipation of the much higher data rates of the future.</a:t>
            </a:r>
            <a:endParaRPr lang="en-US" dirty="0"/>
          </a:p>
        </p:txBody>
      </p:sp>
    </p:spTree>
    <p:extLst>
      <p:ext uri="{BB962C8B-B14F-4D97-AF65-F5344CB8AC3E}">
        <p14:creationId xmlns:p14="http://schemas.microsoft.com/office/powerpoint/2010/main" val="168333739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Text Box 3"/>
          <p:cNvSpPr txBox="1">
            <a:spLocks noChangeArrowheads="1"/>
          </p:cNvSpPr>
          <p:nvPr/>
        </p:nvSpPr>
        <p:spPr bwMode="auto">
          <a:xfrm>
            <a:off x="914400" y="19195"/>
            <a:ext cx="7086600" cy="523220"/>
          </a:xfrm>
          <a:prstGeom prst="rect">
            <a:avLst/>
          </a:prstGeom>
          <a:solidFill>
            <a:schemeClr val="accent2">
              <a:lumMod val="60000"/>
              <a:lumOff val="40000"/>
            </a:schemeClr>
          </a:solidFill>
          <a:ln>
            <a:noFill/>
          </a:ln>
          <a:effectLs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eaLnBrk="1" hangingPunct="1"/>
            <a:r>
              <a:rPr lang="en-US" sz="2800" b="1" dirty="0" err="1" smtClean="0">
                <a:solidFill>
                  <a:srgbClr val="002060"/>
                </a:solidFill>
              </a:rPr>
              <a:t>pCT</a:t>
            </a:r>
            <a:r>
              <a:rPr lang="en-US" sz="2800" b="1" dirty="0" smtClean="0">
                <a:solidFill>
                  <a:srgbClr val="002060"/>
                </a:solidFill>
              </a:rPr>
              <a:t> Challenge #4 : Range Straggling</a:t>
            </a:r>
            <a:endParaRPr lang="en-US" sz="2800" b="1" dirty="0">
              <a:solidFill>
                <a:srgbClr val="002060"/>
              </a:solidFill>
            </a:endParaRPr>
          </a:p>
        </p:txBody>
      </p:sp>
      <p:sp>
        <p:nvSpPr>
          <p:cNvPr id="9223" name="Rectangle 6"/>
          <p:cNvSpPr>
            <a:spLocks noChangeArrowheads="1"/>
          </p:cNvSpPr>
          <p:nvPr/>
        </p:nvSpPr>
        <p:spPr bwMode="auto">
          <a:xfrm>
            <a:off x="783771" y="1143000"/>
            <a:ext cx="7750629" cy="44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l"/>
            <a:r>
              <a:rPr lang="en-US" dirty="0">
                <a:sym typeface="Wingdings" pitchFamily="2" charset="2"/>
              </a:rPr>
              <a:t>Range straggling ~ 1% of </a:t>
            </a:r>
            <a:r>
              <a:rPr lang="en-US" dirty="0" smtClean="0">
                <a:sym typeface="Wingdings" pitchFamily="2" charset="2"/>
              </a:rPr>
              <a:t>range </a:t>
            </a:r>
            <a:r>
              <a:rPr lang="en-US" sz="1600" dirty="0" smtClean="0">
                <a:sym typeface="Wingdings" pitchFamily="2" charset="2"/>
              </a:rPr>
              <a:t>~ </a:t>
            </a:r>
            <a:r>
              <a:rPr lang="en-US" sz="1600" dirty="0">
                <a:sym typeface="Wingdings" pitchFamily="2" charset="2"/>
              </a:rPr>
              <a:t>1mm for 100 MeV, ~ 3mm for 200 MeV</a:t>
            </a:r>
          </a:p>
        </p:txBody>
      </p:sp>
      <p:sp>
        <p:nvSpPr>
          <p:cNvPr id="9225" name="Rectangle 8"/>
          <p:cNvSpPr>
            <a:spLocks noChangeArrowheads="1"/>
          </p:cNvSpPr>
          <p:nvPr/>
        </p:nvSpPr>
        <p:spPr bwMode="auto">
          <a:xfrm>
            <a:off x="762000" y="762000"/>
            <a:ext cx="7848600" cy="44132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l"/>
            <a:r>
              <a:rPr lang="en-US" b="1" dirty="0" smtClean="0">
                <a:sym typeface="Wingdings" pitchFamily="2" charset="2"/>
              </a:rPr>
              <a:t>Measure WEPL </a:t>
            </a:r>
            <a:r>
              <a:rPr lang="en-US" b="1" dirty="0">
                <a:sym typeface="Wingdings" pitchFamily="2" charset="2"/>
              </a:rPr>
              <a:t>= Water equivalent Path Length (of proton in phantom)</a:t>
            </a:r>
          </a:p>
        </p:txBody>
      </p:sp>
      <p:sp>
        <p:nvSpPr>
          <p:cNvPr id="2" name="Rectangle 1"/>
          <p:cNvSpPr/>
          <p:nvPr/>
        </p:nvSpPr>
        <p:spPr>
          <a:xfrm>
            <a:off x="804884" y="1524000"/>
            <a:ext cx="7815943" cy="369332"/>
          </a:xfrm>
          <a:prstGeom prst="rect">
            <a:avLst/>
          </a:prstGeom>
        </p:spPr>
        <p:txBody>
          <a:bodyPr wrap="square">
            <a:spAutoFit/>
          </a:bodyPr>
          <a:lstStyle/>
          <a:p>
            <a:pPr algn="l"/>
            <a:r>
              <a:rPr lang="en-US" dirty="0" smtClean="0">
                <a:sym typeface="Wingdings" pitchFamily="2" charset="2"/>
              </a:rPr>
              <a:t>Low contrast requires  </a:t>
            </a:r>
            <a:r>
              <a:rPr lang="en-US" dirty="0">
                <a:sym typeface="Wingdings" pitchFamily="2" charset="2"/>
              </a:rPr>
              <a:t>u</a:t>
            </a:r>
            <a:r>
              <a:rPr lang="en-US" dirty="0" smtClean="0">
                <a:sym typeface="Wingdings" pitchFamily="2" charset="2"/>
              </a:rPr>
              <a:t>niform response  of WEPL detector</a:t>
            </a:r>
            <a:endParaRPr lang="en-US" dirty="0">
              <a:sym typeface="Wingdings" pitchFamily="2" charset="2"/>
            </a:endParaRPr>
          </a:p>
        </p:txBody>
      </p:sp>
      <p:sp>
        <p:nvSpPr>
          <p:cNvPr id="11" name="Text Box 3"/>
          <p:cNvSpPr txBox="1">
            <a:spLocks noChangeArrowheads="1"/>
          </p:cNvSpPr>
          <p:nvPr/>
        </p:nvSpPr>
        <p:spPr bwMode="auto">
          <a:xfrm>
            <a:off x="6362323" y="3504535"/>
            <a:ext cx="2746265" cy="892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eaLnBrk="1" hangingPunct="1"/>
            <a:r>
              <a:rPr lang="en-US" dirty="0"/>
              <a:t>Range Counter</a:t>
            </a:r>
          </a:p>
          <a:p>
            <a:pPr eaLnBrk="1" hangingPunct="1"/>
            <a:r>
              <a:rPr lang="en-US" dirty="0"/>
              <a:t>Direct MCPP readout</a:t>
            </a:r>
          </a:p>
          <a:p>
            <a:pPr eaLnBrk="1" hangingPunct="1"/>
            <a:r>
              <a:rPr lang="en-US" sz="1600" dirty="0"/>
              <a:t>(signal 3-5x of 3mm+WLSF)</a:t>
            </a:r>
          </a:p>
        </p:txBody>
      </p:sp>
      <p:grpSp>
        <p:nvGrpSpPr>
          <p:cNvPr id="12" name="Group 1133"/>
          <p:cNvGrpSpPr>
            <a:grpSpLocks/>
          </p:cNvGrpSpPr>
          <p:nvPr/>
        </p:nvGrpSpPr>
        <p:grpSpPr bwMode="auto">
          <a:xfrm>
            <a:off x="2307793" y="3429000"/>
            <a:ext cx="2057400" cy="1448465"/>
            <a:chOff x="1920" y="720"/>
            <a:chExt cx="1536" cy="967"/>
          </a:xfrm>
        </p:grpSpPr>
        <p:pic>
          <p:nvPicPr>
            <p:cNvPr id="13" name="Picture 1134"/>
            <p:cNvPicPr>
              <a:picLocks noChangeAspect="1" noChangeArrowheads="1"/>
            </p:cNvPicPr>
            <p:nvPr/>
          </p:nvPicPr>
          <p:blipFill>
            <a:blip r:embed="rId2" cstate="print">
              <a:extLst>
                <a:ext uri="{28A0092B-C50C-407E-A947-70E740481C1C}">
                  <a14:useLocalDpi xmlns:a14="http://schemas.microsoft.com/office/drawing/2010/main" val="0"/>
                </a:ext>
              </a:extLst>
            </a:blip>
            <a:srcRect t="7114"/>
            <a:stretch>
              <a:fillRect/>
            </a:stretch>
          </p:blipFill>
          <p:spPr bwMode="auto">
            <a:xfrm>
              <a:off x="1920" y="720"/>
              <a:ext cx="1536" cy="9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 Box 1135"/>
            <p:cNvSpPr txBox="1">
              <a:spLocks noChangeArrowheads="1"/>
            </p:cNvSpPr>
            <p:nvPr/>
          </p:nvSpPr>
          <p:spPr bwMode="auto">
            <a:xfrm>
              <a:off x="2392" y="1296"/>
              <a:ext cx="742"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t>~ 30 p.e.</a:t>
              </a:r>
            </a:p>
          </p:txBody>
        </p:sp>
      </p:grpSp>
      <p:grpSp>
        <p:nvGrpSpPr>
          <p:cNvPr id="15" name="Group 1136"/>
          <p:cNvGrpSpPr>
            <a:grpSpLocks/>
          </p:cNvGrpSpPr>
          <p:nvPr/>
        </p:nvGrpSpPr>
        <p:grpSpPr bwMode="auto">
          <a:xfrm>
            <a:off x="326593" y="3352800"/>
            <a:ext cx="1757871" cy="1752600"/>
            <a:chOff x="432" y="912"/>
            <a:chExt cx="1248" cy="1303"/>
          </a:xfrm>
        </p:grpSpPr>
        <p:grpSp>
          <p:nvGrpSpPr>
            <p:cNvPr id="16" name="Group 1137"/>
            <p:cNvGrpSpPr>
              <a:grpSpLocks/>
            </p:cNvGrpSpPr>
            <p:nvPr/>
          </p:nvGrpSpPr>
          <p:grpSpPr bwMode="auto">
            <a:xfrm>
              <a:off x="432" y="912"/>
              <a:ext cx="1171" cy="1303"/>
              <a:chOff x="3821" y="576"/>
              <a:chExt cx="1171" cy="1303"/>
            </a:xfrm>
          </p:grpSpPr>
          <p:sp>
            <p:nvSpPr>
              <p:cNvPr id="21" name="AutoShape 1138"/>
              <p:cNvSpPr>
                <a:spLocks noChangeArrowheads="1"/>
              </p:cNvSpPr>
              <p:nvPr/>
            </p:nvSpPr>
            <p:spPr bwMode="auto">
              <a:xfrm rot="2716885">
                <a:off x="3821" y="1591"/>
                <a:ext cx="288" cy="288"/>
              </a:xfrm>
              <a:prstGeom prst="downArrowCallout">
                <a:avLst>
                  <a:gd name="adj1" fmla="val 25000"/>
                  <a:gd name="adj2" fmla="val 25000"/>
                  <a:gd name="adj3" fmla="val 16667"/>
                  <a:gd name="adj4" fmla="val 6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 name="Documents"/>
              <p:cNvSpPr>
                <a:spLocks noEditPoints="1" noChangeArrowheads="1"/>
              </p:cNvSpPr>
              <p:nvPr/>
            </p:nvSpPr>
            <p:spPr bwMode="auto">
              <a:xfrm>
                <a:off x="3936" y="576"/>
                <a:ext cx="1056" cy="1140"/>
              </a:xfrm>
              <a:custGeom>
                <a:avLst/>
                <a:gdLst>
                  <a:gd name="T0" fmla="*/ 0 w 21600"/>
                  <a:gd name="T1" fmla="*/ 148 h 21600"/>
                  <a:gd name="T2" fmla="*/ 170 w 21600"/>
                  <a:gd name="T3" fmla="*/ 0 h 21600"/>
                  <a:gd name="T4" fmla="*/ 1059 w 21600"/>
                  <a:gd name="T5" fmla="*/ 994 h 21600"/>
                  <a:gd name="T6" fmla="*/ 976 w 21600"/>
                  <a:gd name="T7" fmla="*/ 1067 h 21600"/>
                  <a:gd name="T8" fmla="*/ 893 w 21600"/>
                  <a:gd name="T9" fmla="*/ 1141 h 21600"/>
                  <a:gd name="T10" fmla="*/ 976 w 21600"/>
                  <a:gd name="T11" fmla="*/ 75 h 21600"/>
                  <a:gd name="T12" fmla="*/ 893 w 21600"/>
                  <a:gd name="T13" fmla="*/ 148 h 21600"/>
                  <a:gd name="T14" fmla="*/ 80 w 21600"/>
                  <a:gd name="T15" fmla="*/ 75 h 21600"/>
                  <a:gd name="T16" fmla="*/ 1056 w 21600"/>
                  <a:gd name="T17" fmla="*/ 0 h 21600"/>
                  <a:gd name="T18" fmla="*/ 528 w 21600"/>
                  <a:gd name="T19" fmla="*/ 0 h 21600"/>
                  <a:gd name="T20" fmla="*/ 0 w 21600"/>
                  <a:gd name="T21" fmla="*/ 570 h 21600"/>
                  <a:gd name="T22" fmla="*/ 1056 w 21600"/>
                  <a:gd name="T23" fmla="*/ 570 h 216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1636 w 21600"/>
                  <a:gd name="T37" fmla="*/ 4168 h 21600"/>
                  <a:gd name="T38" fmla="*/ 16527 w 21600"/>
                  <a:gd name="T39" fmla="*/ 17318 h 2160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1600" h="21600" extrusionOk="0">
                    <a:moveTo>
                      <a:pt x="0" y="18014"/>
                    </a:moveTo>
                    <a:lnTo>
                      <a:pt x="0" y="2800"/>
                    </a:lnTo>
                    <a:lnTo>
                      <a:pt x="1645" y="2800"/>
                    </a:lnTo>
                    <a:lnTo>
                      <a:pt x="1645" y="1428"/>
                    </a:lnTo>
                    <a:lnTo>
                      <a:pt x="3468" y="1428"/>
                    </a:lnTo>
                    <a:lnTo>
                      <a:pt x="3468" y="0"/>
                    </a:lnTo>
                    <a:lnTo>
                      <a:pt x="21653" y="0"/>
                    </a:lnTo>
                    <a:lnTo>
                      <a:pt x="21653" y="18828"/>
                    </a:lnTo>
                    <a:lnTo>
                      <a:pt x="19954" y="18828"/>
                    </a:lnTo>
                    <a:lnTo>
                      <a:pt x="19954" y="20214"/>
                    </a:lnTo>
                    <a:lnTo>
                      <a:pt x="18256" y="20214"/>
                    </a:lnTo>
                    <a:lnTo>
                      <a:pt x="18256" y="21600"/>
                    </a:lnTo>
                    <a:lnTo>
                      <a:pt x="4434" y="21600"/>
                    </a:lnTo>
                    <a:lnTo>
                      <a:pt x="0" y="18014"/>
                    </a:lnTo>
                    <a:close/>
                  </a:path>
                  <a:path w="21600" h="21600" extrusionOk="0">
                    <a:moveTo>
                      <a:pt x="3486" y="1428"/>
                    </a:moveTo>
                    <a:lnTo>
                      <a:pt x="19954" y="1428"/>
                    </a:lnTo>
                    <a:lnTo>
                      <a:pt x="19954" y="20214"/>
                    </a:lnTo>
                    <a:lnTo>
                      <a:pt x="18256" y="20214"/>
                    </a:lnTo>
                    <a:lnTo>
                      <a:pt x="18256" y="2800"/>
                    </a:lnTo>
                    <a:lnTo>
                      <a:pt x="1645" y="2800"/>
                    </a:lnTo>
                    <a:lnTo>
                      <a:pt x="1645" y="1428"/>
                    </a:lnTo>
                    <a:lnTo>
                      <a:pt x="3486" y="1428"/>
                    </a:lnTo>
                    <a:close/>
                  </a:path>
                  <a:path w="21600" h="21600" extrusionOk="0">
                    <a:moveTo>
                      <a:pt x="0" y="18014"/>
                    </a:moveTo>
                    <a:lnTo>
                      <a:pt x="4434" y="18000"/>
                    </a:lnTo>
                    <a:lnTo>
                      <a:pt x="4434" y="21600"/>
                    </a:lnTo>
                    <a:lnTo>
                      <a:pt x="0" y="18014"/>
                    </a:lnTo>
                    <a:close/>
                  </a:path>
                </a:pathLst>
              </a:custGeom>
              <a:solidFill>
                <a:srgbClr val="D8EBB3"/>
              </a:solidFill>
              <a:ln w="9525">
                <a:solidFill>
                  <a:srgbClr val="000000"/>
                </a:solidFill>
                <a:miter lim="800000"/>
                <a:headEnd/>
                <a:tailEnd/>
              </a:ln>
              <a:effectLst>
                <a:outerShdw dist="107763" dir="2700000" algn="ctr" rotWithShape="0">
                  <a:srgbClr val="808080"/>
                </a:outerShdw>
              </a:effectLst>
            </p:spPr>
            <p:txBody>
              <a:bodyPr/>
              <a:lstStyle/>
              <a:p>
                <a:endParaRPr lang="en-US"/>
              </a:p>
            </p:txBody>
          </p:sp>
          <p:sp>
            <p:nvSpPr>
              <p:cNvPr id="23" name="Rectangle 1140"/>
              <p:cNvSpPr>
                <a:spLocks noChangeArrowheads="1"/>
              </p:cNvSpPr>
              <p:nvPr/>
            </p:nvSpPr>
            <p:spPr bwMode="auto">
              <a:xfrm rot="2488884">
                <a:off x="3840" y="1632"/>
                <a:ext cx="307"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sz="1000" b="1">
                    <a:latin typeface="Times New Roman" pitchFamily="18" charset="0"/>
                  </a:rPr>
                  <a:t>SiPM</a:t>
                </a:r>
              </a:p>
            </p:txBody>
          </p:sp>
          <p:sp>
            <p:nvSpPr>
              <p:cNvPr id="24" name="Line 1141"/>
              <p:cNvSpPr>
                <a:spLocks noChangeShapeType="1"/>
              </p:cNvSpPr>
              <p:nvPr/>
            </p:nvSpPr>
            <p:spPr bwMode="auto">
              <a:xfrm>
                <a:off x="3936" y="1536"/>
                <a:ext cx="240" cy="0"/>
              </a:xfrm>
              <a:prstGeom prst="line">
                <a:avLst/>
              </a:prstGeom>
              <a:noFill/>
              <a:ln w="79375">
                <a:solidFill>
                  <a:srgbClr val="CCFF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 name="Line 1142"/>
              <p:cNvSpPr>
                <a:spLocks noChangeShapeType="1"/>
              </p:cNvSpPr>
              <p:nvPr/>
            </p:nvSpPr>
            <p:spPr bwMode="auto">
              <a:xfrm flipV="1">
                <a:off x="4176" y="1536"/>
                <a:ext cx="0" cy="192"/>
              </a:xfrm>
              <a:prstGeom prst="line">
                <a:avLst/>
              </a:prstGeom>
              <a:noFill/>
              <a:ln w="114300">
                <a:solidFill>
                  <a:srgbClr val="CCFF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7" name="Group 1143"/>
            <p:cNvGrpSpPr>
              <a:grpSpLocks/>
            </p:cNvGrpSpPr>
            <p:nvPr/>
          </p:nvGrpSpPr>
          <p:grpSpPr bwMode="auto">
            <a:xfrm>
              <a:off x="525" y="1110"/>
              <a:ext cx="1155" cy="500"/>
              <a:chOff x="525" y="1110"/>
              <a:chExt cx="1155" cy="500"/>
            </a:xfrm>
          </p:grpSpPr>
          <p:sp>
            <p:nvSpPr>
              <p:cNvPr id="18" name="Rectangle 1144"/>
              <p:cNvSpPr>
                <a:spLocks noChangeArrowheads="1"/>
              </p:cNvSpPr>
              <p:nvPr/>
            </p:nvSpPr>
            <p:spPr bwMode="auto">
              <a:xfrm>
                <a:off x="739" y="1110"/>
                <a:ext cx="515" cy="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dirty="0"/>
                  <a:t>70 plates, </a:t>
                </a:r>
              </a:p>
              <a:p>
                <a:r>
                  <a:rPr lang="en-US" sz="1400" dirty="0"/>
                  <a:t>4 mm, </a:t>
                </a:r>
                <a:endParaRPr lang="en-US" dirty="0"/>
              </a:p>
            </p:txBody>
          </p:sp>
          <p:sp>
            <p:nvSpPr>
              <p:cNvPr id="19" name="Rectangle 1145"/>
              <p:cNvSpPr>
                <a:spLocks noChangeArrowheads="1"/>
              </p:cNvSpPr>
              <p:nvPr/>
            </p:nvSpPr>
            <p:spPr bwMode="auto">
              <a:xfrm>
                <a:off x="525" y="1450"/>
                <a:ext cx="615"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dirty="0"/>
                  <a:t>Polystyrene </a:t>
                </a:r>
                <a:endParaRPr lang="en-US" dirty="0"/>
              </a:p>
            </p:txBody>
          </p:sp>
          <p:sp>
            <p:nvSpPr>
              <p:cNvPr id="20" name="Rectangle 1146"/>
              <p:cNvSpPr>
                <a:spLocks noChangeArrowheads="1"/>
              </p:cNvSpPr>
              <p:nvPr/>
            </p:nvSpPr>
            <p:spPr bwMode="auto">
              <a:xfrm>
                <a:off x="1120" y="1450"/>
                <a:ext cx="560" cy="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en-US" sz="1400" dirty="0" err="1"/>
                  <a:t>Scint</a:t>
                </a:r>
                <a:r>
                  <a:rPr lang="en-US" sz="1400" dirty="0"/>
                  <a:t>.</a:t>
                </a:r>
                <a:endParaRPr lang="en-US" dirty="0"/>
              </a:p>
            </p:txBody>
          </p:sp>
        </p:grpSp>
      </p:grpSp>
      <p:pic>
        <p:nvPicPr>
          <p:cNvPr id="26" name="Picture 114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7257" y="1981200"/>
            <a:ext cx="1654546" cy="1239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7" name="Text Box 1148"/>
          <p:cNvSpPr txBox="1">
            <a:spLocks noChangeArrowheads="1"/>
          </p:cNvSpPr>
          <p:nvPr/>
        </p:nvSpPr>
        <p:spPr bwMode="auto">
          <a:xfrm>
            <a:off x="6371014" y="2153443"/>
            <a:ext cx="2262158"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eaLnBrk="1" hangingPunct="1"/>
            <a:r>
              <a:rPr lang="en-US" dirty="0" smtClean="0"/>
              <a:t>Existing </a:t>
            </a:r>
            <a:r>
              <a:rPr lang="en-US" dirty="0" err="1" smtClean="0"/>
              <a:t>Hodoscopic</a:t>
            </a:r>
            <a:endParaRPr lang="en-US" dirty="0"/>
          </a:p>
          <a:p>
            <a:pPr eaLnBrk="1" hangingPunct="1"/>
            <a:r>
              <a:rPr lang="en-US" dirty="0" err="1"/>
              <a:t>CsI</a:t>
            </a:r>
            <a:r>
              <a:rPr lang="en-US" dirty="0"/>
              <a:t> Calorimeter</a:t>
            </a:r>
          </a:p>
          <a:p>
            <a:pPr eaLnBrk="1" hangingPunct="1"/>
            <a:r>
              <a:rPr lang="en-US" dirty="0"/>
              <a:t>P.D. Readout</a:t>
            </a:r>
          </a:p>
        </p:txBody>
      </p:sp>
      <p:sp>
        <p:nvSpPr>
          <p:cNvPr id="28" name="Text Box 1149"/>
          <p:cNvSpPr txBox="1">
            <a:spLocks noChangeArrowheads="1"/>
          </p:cNvSpPr>
          <p:nvPr/>
        </p:nvSpPr>
        <p:spPr bwMode="auto">
          <a:xfrm>
            <a:off x="4585748" y="2192186"/>
            <a:ext cx="1287532"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eaLnBrk="1" hangingPunct="1"/>
            <a:r>
              <a:rPr lang="en-US" dirty="0"/>
              <a:t>Too slow!</a:t>
            </a:r>
          </a:p>
          <a:p>
            <a:pPr eaLnBrk="1" hangingPunct="1"/>
            <a:r>
              <a:rPr lang="en-US" dirty="0" smtClean="0"/>
              <a:t>Calibration</a:t>
            </a:r>
          </a:p>
          <a:p>
            <a:pPr eaLnBrk="1" hangingPunct="1"/>
            <a:r>
              <a:rPr lang="en-US" dirty="0" smtClean="0"/>
              <a:t>elaborate </a:t>
            </a:r>
            <a:endParaRPr lang="en-US" dirty="0"/>
          </a:p>
        </p:txBody>
      </p:sp>
      <p:grpSp>
        <p:nvGrpSpPr>
          <p:cNvPr id="29" name="Group 28"/>
          <p:cNvGrpSpPr/>
          <p:nvPr/>
        </p:nvGrpSpPr>
        <p:grpSpPr>
          <a:xfrm>
            <a:off x="631393" y="5029200"/>
            <a:ext cx="8361421" cy="1552575"/>
            <a:chOff x="533400" y="4267200"/>
            <a:chExt cx="8361421" cy="1552575"/>
          </a:xfrm>
        </p:grpSpPr>
        <p:sp>
          <p:nvSpPr>
            <p:cNvPr id="30" name="Rectangle 1151"/>
            <p:cNvSpPr>
              <a:spLocks noChangeArrowheads="1"/>
            </p:cNvSpPr>
            <p:nvPr/>
          </p:nvSpPr>
          <p:spPr bwMode="auto">
            <a:xfrm>
              <a:off x="4343400" y="4876800"/>
              <a:ext cx="457200" cy="457200"/>
            </a:xfrm>
            <a:prstGeom prst="rect">
              <a:avLst/>
            </a:prstGeom>
            <a:solidFill>
              <a:srgbClr val="FFFFCC">
                <a:alpha val="47058"/>
              </a:srgbClr>
            </a:solidFill>
            <a:ln w="9525">
              <a:miter lim="800000"/>
              <a:headEnd/>
              <a:tailEnd/>
            </a:ln>
            <a:effectLst/>
            <a:scene3d>
              <a:camera prst="legacyObliqueTopLeft"/>
              <a:lightRig rig="legacyFlat3" dir="t"/>
            </a:scene3d>
            <a:sp3d extrusionH="1801800" prstMaterial="legacyMatte">
              <a:bevelT w="13500" h="13500" prst="angle"/>
              <a:bevelB w="13500" h="13500" prst="angle"/>
              <a:extrusionClr>
                <a:srgbClr val="FFFFCC"/>
              </a:extrusion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a:flatTx/>
            </a:bodyPr>
            <a:lstStyle/>
            <a:p>
              <a:endParaRPr lang="en-US"/>
            </a:p>
          </p:txBody>
        </p:sp>
        <p:sp>
          <p:nvSpPr>
            <p:cNvPr id="31" name="Rectangle 4"/>
            <p:cNvSpPr>
              <a:spLocks noChangeArrowheads="1"/>
            </p:cNvSpPr>
            <p:nvPr/>
          </p:nvSpPr>
          <p:spPr bwMode="auto">
            <a:xfrm>
              <a:off x="6715125" y="4949825"/>
              <a:ext cx="381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a:solidFill>
                    <a:srgbClr val="000000"/>
                  </a:solidFill>
                  <a:latin typeface="Times New Roman" pitchFamily="18" charset="0"/>
                </a:rPr>
                <a:t> </a:t>
              </a:r>
              <a:endParaRPr lang="en-US"/>
            </a:p>
          </p:txBody>
        </p:sp>
        <p:sp>
          <p:nvSpPr>
            <p:cNvPr id="32" name="Text Box 8"/>
            <p:cNvSpPr txBox="1">
              <a:spLocks noChangeArrowheads="1"/>
            </p:cNvSpPr>
            <p:nvPr/>
          </p:nvSpPr>
          <p:spPr bwMode="auto">
            <a:xfrm>
              <a:off x="5140267" y="4318000"/>
              <a:ext cx="3754554"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eaLnBrk="1" hangingPunct="1"/>
              <a:r>
                <a:rPr lang="en-US" dirty="0"/>
                <a:t>Multi-stage Scintillator Counter</a:t>
              </a:r>
            </a:p>
            <a:p>
              <a:pPr eaLnBrk="1" hangingPunct="1"/>
              <a:r>
                <a:rPr lang="en-US" dirty="0" smtClean="0"/>
                <a:t>3 </a:t>
              </a:r>
              <a:r>
                <a:rPr lang="en-US" dirty="0"/>
                <a:t>Polystyrene </a:t>
              </a:r>
              <a:r>
                <a:rPr lang="en-US" sz="1400" dirty="0"/>
                <a:t>10cmx10cmx40cm</a:t>
              </a:r>
              <a:r>
                <a:rPr lang="en-US" sz="2000" dirty="0"/>
                <a:t> </a:t>
              </a:r>
              <a:r>
                <a:rPr lang="en-US" dirty="0"/>
                <a:t>+ PM</a:t>
              </a:r>
            </a:p>
            <a:p>
              <a:pPr eaLnBrk="1" hangingPunct="1"/>
              <a:r>
                <a:rPr lang="en-US" dirty="0"/>
                <a:t>Uniform Response.</a:t>
              </a:r>
            </a:p>
          </p:txBody>
        </p:sp>
        <p:sp>
          <p:nvSpPr>
            <p:cNvPr id="33" name="Rectangle 10"/>
            <p:cNvSpPr>
              <a:spLocks noChangeArrowheads="1"/>
            </p:cNvSpPr>
            <p:nvPr/>
          </p:nvSpPr>
          <p:spPr bwMode="auto">
            <a:xfrm>
              <a:off x="7404100" y="4660900"/>
              <a:ext cx="381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a:solidFill>
                    <a:srgbClr val="000000"/>
                  </a:solidFill>
                  <a:latin typeface="Times New Roman" pitchFamily="18" charset="0"/>
                </a:rPr>
                <a:t> </a:t>
              </a:r>
              <a:endParaRPr lang="en-US"/>
            </a:p>
          </p:txBody>
        </p:sp>
        <p:sp>
          <p:nvSpPr>
            <p:cNvPr id="34" name="Freeform 12"/>
            <p:cNvSpPr>
              <a:spLocks/>
            </p:cNvSpPr>
            <p:nvPr/>
          </p:nvSpPr>
          <p:spPr bwMode="auto">
            <a:xfrm>
              <a:off x="1030288" y="4267200"/>
              <a:ext cx="646112" cy="1101725"/>
            </a:xfrm>
            <a:custGeom>
              <a:avLst/>
              <a:gdLst>
                <a:gd name="T0" fmla="*/ 646112 w 1223"/>
                <a:gd name="T1" fmla="*/ 646423 h 2081"/>
                <a:gd name="T2" fmla="*/ 646112 w 1223"/>
                <a:gd name="T3" fmla="*/ 1101725 h 2081"/>
                <a:gd name="T4" fmla="*/ 0 w 1223"/>
                <a:gd name="T5" fmla="*/ 455302 h 2081"/>
                <a:gd name="T6" fmla="*/ 0 w 1223"/>
                <a:gd name="T7" fmla="*/ 0 h 2081"/>
                <a:gd name="T8" fmla="*/ 646112 w 1223"/>
                <a:gd name="T9" fmla="*/ 646423 h 208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23" h="2081">
                  <a:moveTo>
                    <a:pt x="1223" y="1221"/>
                  </a:moveTo>
                  <a:lnTo>
                    <a:pt x="1223" y="2081"/>
                  </a:lnTo>
                  <a:lnTo>
                    <a:pt x="0" y="860"/>
                  </a:lnTo>
                  <a:lnTo>
                    <a:pt x="0" y="0"/>
                  </a:lnTo>
                  <a:lnTo>
                    <a:pt x="1223" y="1221"/>
                  </a:lnTo>
                  <a:close/>
                </a:path>
              </a:pathLst>
            </a:custGeom>
            <a:solidFill>
              <a:srgbClr val="E1E18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5" name="Line 13"/>
            <p:cNvSpPr>
              <a:spLocks noChangeShapeType="1"/>
            </p:cNvSpPr>
            <p:nvPr/>
          </p:nvSpPr>
          <p:spPr bwMode="auto">
            <a:xfrm flipH="1" flipV="1">
              <a:off x="1030288" y="4267200"/>
              <a:ext cx="646112" cy="646113"/>
            </a:xfrm>
            <a:prstGeom prst="line">
              <a:avLst/>
            </a:prstGeom>
            <a:noFill/>
            <a:ln w="0">
              <a:solidFill>
                <a:srgbClr val="E1E1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 name="Freeform 14"/>
            <p:cNvSpPr>
              <a:spLocks/>
            </p:cNvSpPr>
            <p:nvPr/>
          </p:nvSpPr>
          <p:spPr bwMode="auto">
            <a:xfrm>
              <a:off x="1030288" y="4267200"/>
              <a:ext cx="1104900" cy="646113"/>
            </a:xfrm>
            <a:custGeom>
              <a:avLst/>
              <a:gdLst>
                <a:gd name="T0" fmla="*/ 1104900 w 2088"/>
                <a:gd name="T1" fmla="*/ 646113 h 1221"/>
                <a:gd name="T2" fmla="*/ 647171 w 2088"/>
                <a:gd name="T3" fmla="*/ 646113 h 1221"/>
                <a:gd name="T4" fmla="*/ 0 w 2088"/>
                <a:gd name="T5" fmla="*/ 0 h 1221"/>
                <a:gd name="T6" fmla="*/ 457200 w 2088"/>
                <a:gd name="T7" fmla="*/ 0 h 1221"/>
                <a:gd name="T8" fmla="*/ 1104900 w 2088"/>
                <a:gd name="T9" fmla="*/ 646113 h 12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88" h="1221">
                  <a:moveTo>
                    <a:pt x="2088" y="1221"/>
                  </a:moveTo>
                  <a:lnTo>
                    <a:pt x="1223" y="1221"/>
                  </a:lnTo>
                  <a:lnTo>
                    <a:pt x="0" y="0"/>
                  </a:lnTo>
                  <a:lnTo>
                    <a:pt x="864" y="0"/>
                  </a:lnTo>
                  <a:lnTo>
                    <a:pt x="2088" y="1221"/>
                  </a:lnTo>
                  <a:close/>
                </a:path>
              </a:pathLst>
            </a:custGeom>
            <a:solidFill>
              <a:srgbClr val="98985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7" name="Line 15"/>
            <p:cNvSpPr>
              <a:spLocks noChangeShapeType="1"/>
            </p:cNvSpPr>
            <p:nvPr/>
          </p:nvSpPr>
          <p:spPr bwMode="auto">
            <a:xfrm flipH="1" flipV="1">
              <a:off x="1487488" y="4267200"/>
              <a:ext cx="647700" cy="646113"/>
            </a:xfrm>
            <a:prstGeom prst="line">
              <a:avLst/>
            </a:prstGeom>
            <a:noFill/>
            <a:ln w="0">
              <a:solidFill>
                <a:srgbClr val="98985B"/>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 name="Rectangle 16"/>
            <p:cNvSpPr>
              <a:spLocks noChangeArrowheads="1"/>
            </p:cNvSpPr>
            <p:nvPr/>
          </p:nvSpPr>
          <p:spPr bwMode="auto">
            <a:xfrm>
              <a:off x="1676400" y="4913313"/>
              <a:ext cx="458788" cy="455612"/>
            </a:xfrm>
            <a:prstGeom prst="rect">
              <a:avLst/>
            </a:prstGeom>
            <a:solidFill>
              <a:srgbClr val="C4C47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9" name="Line 17"/>
            <p:cNvSpPr>
              <a:spLocks noChangeShapeType="1"/>
            </p:cNvSpPr>
            <p:nvPr/>
          </p:nvSpPr>
          <p:spPr bwMode="auto">
            <a:xfrm>
              <a:off x="1676400" y="4913313"/>
              <a:ext cx="1588" cy="455612"/>
            </a:xfrm>
            <a:prstGeom prst="line">
              <a:avLst/>
            </a:prstGeom>
            <a:noFill/>
            <a:ln w="12700">
              <a:solidFill>
                <a:srgbClr val="EAEA8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 name="Line 18"/>
            <p:cNvSpPr>
              <a:spLocks noChangeShapeType="1"/>
            </p:cNvSpPr>
            <p:nvPr/>
          </p:nvSpPr>
          <p:spPr bwMode="auto">
            <a:xfrm>
              <a:off x="1676400" y="5368925"/>
              <a:ext cx="458788" cy="1588"/>
            </a:xfrm>
            <a:prstGeom prst="line">
              <a:avLst/>
            </a:prstGeom>
            <a:noFill/>
            <a:ln w="12700">
              <a:solidFill>
                <a:srgbClr val="B7B76D"/>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 name="Line 19"/>
            <p:cNvSpPr>
              <a:spLocks noChangeShapeType="1"/>
            </p:cNvSpPr>
            <p:nvPr/>
          </p:nvSpPr>
          <p:spPr bwMode="auto">
            <a:xfrm flipV="1">
              <a:off x="2135188" y="4913313"/>
              <a:ext cx="1587" cy="455612"/>
            </a:xfrm>
            <a:prstGeom prst="line">
              <a:avLst/>
            </a:prstGeom>
            <a:noFill/>
            <a:ln w="12700">
              <a:solidFill>
                <a:srgbClr val="D6D6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 name="Line 20"/>
            <p:cNvSpPr>
              <a:spLocks noChangeShapeType="1"/>
            </p:cNvSpPr>
            <p:nvPr/>
          </p:nvSpPr>
          <p:spPr bwMode="auto">
            <a:xfrm flipH="1">
              <a:off x="1676400" y="4913313"/>
              <a:ext cx="458788" cy="1587"/>
            </a:xfrm>
            <a:prstGeom prst="line">
              <a:avLst/>
            </a:prstGeom>
            <a:noFill/>
            <a:ln w="12700">
              <a:solidFill>
                <a:srgbClr val="B7B76D"/>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3" name="Freeform 21"/>
            <p:cNvSpPr>
              <a:spLocks/>
            </p:cNvSpPr>
            <p:nvPr/>
          </p:nvSpPr>
          <p:spPr bwMode="auto">
            <a:xfrm>
              <a:off x="1730375" y="5295900"/>
              <a:ext cx="252413" cy="244475"/>
            </a:xfrm>
            <a:custGeom>
              <a:avLst/>
              <a:gdLst>
                <a:gd name="T0" fmla="*/ 245534 w 477"/>
                <a:gd name="T1" fmla="*/ 238642 h 461"/>
                <a:gd name="T2" fmla="*/ 252413 w 477"/>
                <a:gd name="T3" fmla="*/ 244475 h 461"/>
                <a:gd name="T4" fmla="*/ 6879 w 477"/>
                <a:gd name="T5" fmla="*/ 5303 h 461"/>
                <a:gd name="T6" fmla="*/ 0 w 477"/>
                <a:gd name="T7" fmla="*/ 0 h 461"/>
                <a:gd name="T8" fmla="*/ 245534 w 477"/>
                <a:gd name="T9" fmla="*/ 238642 h 46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7" h="461">
                  <a:moveTo>
                    <a:pt x="464" y="450"/>
                  </a:moveTo>
                  <a:lnTo>
                    <a:pt x="477" y="461"/>
                  </a:lnTo>
                  <a:lnTo>
                    <a:pt x="13" y="10"/>
                  </a:lnTo>
                  <a:lnTo>
                    <a:pt x="0" y="0"/>
                  </a:lnTo>
                  <a:lnTo>
                    <a:pt x="464" y="450"/>
                  </a:lnTo>
                  <a:close/>
                </a:path>
              </a:pathLst>
            </a:cu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 name="Line 22"/>
            <p:cNvSpPr>
              <a:spLocks noChangeShapeType="1"/>
            </p:cNvSpPr>
            <p:nvPr/>
          </p:nvSpPr>
          <p:spPr bwMode="auto">
            <a:xfrm flipH="1" flipV="1">
              <a:off x="1730375" y="5295900"/>
              <a:ext cx="246063" cy="238125"/>
            </a:xfrm>
            <a:prstGeom prst="line">
              <a:avLst/>
            </a:prstGeom>
            <a:noFill/>
            <a:ln w="0">
              <a:solidFill>
                <a:srgbClr val="989898"/>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5" name="Freeform 23"/>
            <p:cNvSpPr>
              <a:spLocks/>
            </p:cNvSpPr>
            <p:nvPr/>
          </p:nvSpPr>
          <p:spPr bwMode="auto">
            <a:xfrm>
              <a:off x="1736725" y="5302250"/>
              <a:ext cx="252413" cy="244475"/>
            </a:xfrm>
            <a:custGeom>
              <a:avLst/>
              <a:gdLst>
                <a:gd name="T0" fmla="*/ 245534 w 477"/>
                <a:gd name="T1" fmla="*/ 238139 h 463"/>
                <a:gd name="T2" fmla="*/ 252413 w 477"/>
                <a:gd name="T3" fmla="*/ 244475 h 463"/>
                <a:gd name="T4" fmla="*/ 6879 w 477"/>
                <a:gd name="T5" fmla="*/ 6336 h 463"/>
                <a:gd name="T6" fmla="*/ 0 w 477"/>
                <a:gd name="T7" fmla="*/ 0 h 463"/>
                <a:gd name="T8" fmla="*/ 245534 w 477"/>
                <a:gd name="T9" fmla="*/ 238139 h 46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7" h="463">
                  <a:moveTo>
                    <a:pt x="464" y="451"/>
                  </a:moveTo>
                  <a:lnTo>
                    <a:pt x="477" y="463"/>
                  </a:lnTo>
                  <a:lnTo>
                    <a:pt x="13" y="12"/>
                  </a:lnTo>
                  <a:lnTo>
                    <a:pt x="0" y="0"/>
                  </a:lnTo>
                  <a:lnTo>
                    <a:pt x="464" y="451"/>
                  </a:lnTo>
                  <a:close/>
                </a:path>
              </a:pathLst>
            </a:custGeom>
            <a:solidFill>
              <a:srgbClr val="97979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6" name="Line 24"/>
            <p:cNvSpPr>
              <a:spLocks noChangeShapeType="1"/>
            </p:cNvSpPr>
            <p:nvPr/>
          </p:nvSpPr>
          <p:spPr bwMode="auto">
            <a:xfrm flipH="1" flipV="1">
              <a:off x="1736725" y="5302250"/>
              <a:ext cx="246063" cy="238125"/>
            </a:xfrm>
            <a:prstGeom prst="line">
              <a:avLst/>
            </a:prstGeom>
            <a:noFill/>
            <a:ln w="0">
              <a:solidFill>
                <a:srgbClr val="97979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 name="Freeform 25"/>
            <p:cNvSpPr>
              <a:spLocks/>
            </p:cNvSpPr>
            <p:nvPr/>
          </p:nvSpPr>
          <p:spPr bwMode="auto">
            <a:xfrm>
              <a:off x="1744663" y="5308600"/>
              <a:ext cx="252412" cy="242888"/>
            </a:xfrm>
            <a:custGeom>
              <a:avLst/>
              <a:gdLst>
                <a:gd name="T0" fmla="*/ 245019 w 478"/>
                <a:gd name="T1" fmla="*/ 237619 h 461"/>
                <a:gd name="T2" fmla="*/ 252412 w 478"/>
                <a:gd name="T3" fmla="*/ 242888 h 461"/>
                <a:gd name="T4" fmla="*/ 7393 w 478"/>
                <a:gd name="T5" fmla="*/ 4215 h 461"/>
                <a:gd name="T6" fmla="*/ 0 w 478"/>
                <a:gd name="T7" fmla="*/ 0 h 461"/>
                <a:gd name="T8" fmla="*/ 245019 w 478"/>
                <a:gd name="T9" fmla="*/ 237619 h 46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8" h="461">
                  <a:moveTo>
                    <a:pt x="464" y="451"/>
                  </a:moveTo>
                  <a:lnTo>
                    <a:pt x="478" y="461"/>
                  </a:lnTo>
                  <a:lnTo>
                    <a:pt x="14" y="8"/>
                  </a:lnTo>
                  <a:lnTo>
                    <a:pt x="0" y="0"/>
                  </a:lnTo>
                  <a:lnTo>
                    <a:pt x="464" y="451"/>
                  </a:lnTo>
                  <a:close/>
                </a:path>
              </a:pathLst>
            </a:custGeom>
            <a:solidFill>
              <a:srgbClr val="95959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8" name="Line 26"/>
            <p:cNvSpPr>
              <a:spLocks noChangeShapeType="1"/>
            </p:cNvSpPr>
            <p:nvPr/>
          </p:nvSpPr>
          <p:spPr bwMode="auto">
            <a:xfrm flipH="1" flipV="1">
              <a:off x="1744663" y="5308600"/>
              <a:ext cx="244475" cy="238125"/>
            </a:xfrm>
            <a:prstGeom prst="line">
              <a:avLst/>
            </a:prstGeom>
            <a:noFill/>
            <a:ln w="0">
              <a:solidFill>
                <a:srgbClr val="959595"/>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9" name="Freeform 27"/>
            <p:cNvSpPr>
              <a:spLocks/>
            </p:cNvSpPr>
            <p:nvPr/>
          </p:nvSpPr>
          <p:spPr bwMode="auto">
            <a:xfrm>
              <a:off x="1751013" y="5311775"/>
              <a:ext cx="254000" cy="244475"/>
            </a:xfrm>
            <a:custGeom>
              <a:avLst/>
              <a:gdLst>
                <a:gd name="T0" fmla="*/ 246046 w 479"/>
                <a:gd name="T1" fmla="*/ 239712 h 462"/>
                <a:gd name="T2" fmla="*/ 254000 w 479"/>
                <a:gd name="T3" fmla="*/ 244475 h 462"/>
                <a:gd name="T4" fmla="*/ 7954 w 479"/>
                <a:gd name="T5" fmla="*/ 5292 h 462"/>
                <a:gd name="T6" fmla="*/ 0 w 479"/>
                <a:gd name="T7" fmla="*/ 0 h 462"/>
                <a:gd name="T8" fmla="*/ 246046 w 479"/>
                <a:gd name="T9" fmla="*/ 239712 h 46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9" h="462">
                  <a:moveTo>
                    <a:pt x="464" y="453"/>
                  </a:moveTo>
                  <a:lnTo>
                    <a:pt x="479" y="462"/>
                  </a:lnTo>
                  <a:lnTo>
                    <a:pt x="15" y="10"/>
                  </a:lnTo>
                  <a:lnTo>
                    <a:pt x="0" y="0"/>
                  </a:lnTo>
                  <a:lnTo>
                    <a:pt x="464" y="453"/>
                  </a:lnTo>
                  <a:close/>
                </a:path>
              </a:pathLst>
            </a:custGeom>
            <a:solidFill>
              <a:srgbClr val="94949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0" name="Line 28"/>
            <p:cNvSpPr>
              <a:spLocks noChangeShapeType="1"/>
            </p:cNvSpPr>
            <p:nvPr/>
          </p:nvSpPr>
          <p:spPr bwMode="auto">
            <a:xfrm flipH="1" flipV="1">
              <a:off x="1751013" y="5311775"/>
              <a:ext cx="246062" cy="239713"/>
            </a:xfrm>
            <a:prstGeom prst="line">
              <a:avLst/>
            </a:prstGeom>
            <a:noFill/>
            <a:ln w="0">
              <a:solidFill>
                <a:srgbClr val="949494"/>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 name="Freeform 29"/>
            <p:cNvSpPr>
              <a:spLocks/>
            </p:cNvSpPr>
            <p:nvPr/>
          </p:nvSpPr>
          <p:spPr bwMode="auto">
            <a:xfrm>
              <a:off x="1758950" y="5318125"/>
              <a:ext cx="254000" cy="242888"/>
            </a:xfrm>
            <a:custGeom>
              <a:avLst/>
              <a:gdLst>
                <a:gd name="T0" fmla="*/ 246046 w 479"/>
                <a:gd name="T1" fmla="*/ 238664 h 460"/>
                <a:gd name="T2" fmla="*/ 254000 w 479"/>
                <a:gd name="T3" fmla="*/ 242888 h 460"/>
                <a:gd name="T4" fmla="*/ 7424 w 479"/>
                <a:gd name="T5" fmla="*/ 3696 h 460"/>
                <a:gd name="T6" fmla="*/ 0 w 479"/>
                <a:gd name="T7" fmla="*/ 0 h 460"/>
                <a:gd name="T8" fmla="*/ 246046 w 479"/>
                <a:gd name="T9" fmla="*/ 238664 h 4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9" h="460">
                  <a:moveTo>
                    <a:pt x="464" y="452"/>
                  </a:moveTo>
                  <a:lnTo>
                    <a:pt x="479" y="460"/>
                  </a:lnTo>
                  <a:lnTo>
                    <a:pt x="14" y="7"/>
                  </a:lnTo>
                  <a:lnTo>
                    <a:pt x="0" y="0"/>
                  </a:lnTo>
                  <a:lnTo>
                    <a:pt x="464" y="452"/>
                  </a:lnTo>
                  <a:close/>
                </a:path>
              </a:pathLst>
            </a:custGeom>
            <a:solidFill>
              <a:srgbClr val="92929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 name="Line 30"/>
            <p:cNvSpPr>
              <a:spLocks noChangeShapeType="1"/>
            </p:cNvSpPr>
            <p:nvPr/>
          </p:nvSpPr>
          <p:spPr bwMode="auto">
            <a:xfrm flipH="1" flipV="1">
              <a:off x="1758950" y="5318125"/>
              <a:ext cx="246063" cy="238125"/>
            </a:xfrm>
            <a:prstGeom prst="line">
              <a:avLst/>
            </a:prstGeom>
            <a:noFill/>
            <a:ln w="0">
              <a:solidFill>
                <a:srgbClr val="92929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 name="Freeform 31"/>
            <p:cNvSpPr>
              <a:spLocks/>
            </p:cNvSpPr>
            <p:nvPr/>
          </p:nvSpPr>
          <p:spPr bwMode="auto">
            <a:xfrm>
              <a:off x="1758950" y="5318125"/>
              <a:ext cx="250825" cy="241300"/>
            </a:xfrm>
            <a:custGeom>
              <a:avLst/>
              <a:gdLst>
                <a:gd name="T0" fmla="*/ 246574 w 472"/>
                <a:gd name="T1" fmla="*/ 239183 h 456"/>
                <a:gd name="T2" fmla="*/ 250825 w 472"/>
                <a:gd name="T3" fmla="*/ 241300 h 456"/>
                <a:gd name="T4" fmla="*/ 3720 w 472"/>
                <a:gd name="T5" fmla="*/ 1588 h 456"/>
                <a:gd name="T6" fmla="*/ 0 w 472"/>
                <a:gd name="T7" fmla="*/ 0 h 456"/>
                <a:gd name="T8" fmla="*/ 246574 w 472"/>
                <a:gd name="T9" fmla="*/ 239183 h 4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2" h="456">
                  <a:moveTo>
                    <a:pt x="464" y="452"/>
                  </a:moveTo>
                  <a:lnTo>
                    <a:pt x="472" y="456"/>
                  </a:lnTo>
                  <a:lnTo>
                    <a:pt x="7" y="3"/>
                  </a:lnTo>
                  <a:lnTo>
                    <a:pt x="0" y="0"/>
                  </a:lnTo>
                  <a:lnTo>
                    <a:pt x="464" y="452"/>
                  </a:lnTo>
                  <a:close/>
                </a:path>
              </a:pathLst>
            </a:custGeom>
            <a:solidFill>
              <a:srgbClr val="92929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4" name="Freeform 32"/>
            <p:cNvSpPr>
              <a:spLocks/>
            </p:cNvSpPr>
            <p:nvPr/>
          </p:nvSpPr>
          <p:spPr bwMode="auto">
            <a:xfrm>
              <a:off x="1763713" y="5319713"/>
              <a:ext cx="249237" cy="241300"/>
            </a:xfrm>
            <a:custGeom>
              <a:avLst/>
              <a:gdLst>
                <a:gd name="T0" fmla="*/ 245541 w 472"/>
                <a:gd name="T1" fmla="*/ 239188 h 457"/>
                <a:gd name="T2" fmla="*/ 249237 w 472"/>
                <a:gd name="T3" fmla="*/ 241300 h 457"/>
                <a:gd name="T4" fmla="*/ 3696 w 472"/>
                <a:gd name="T5" fmla="*/ 2112 h 457"/>
                <a:gd name="T6" fmla="*/ 0 w 472"/>
                <a:gd name="T7" fmla="*/ 0 h 457"/>
                <a:gd name="T8" fmla="*/ 245541 w 472"/>
                <a:gd name="T9" fmla="*/ 239188 h 45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2" h="457">
                  <a:moveTo>
                    <a:pt x="465" y="453"/>
                  </a:moveTo>
                  <a:lnTo>
                    <a:pt x="472" y="457"/>
                  </a:lnTo>
                  <a:lnTo>
                    <a:pt x="7" y="4"/>
                  </a:lnTo>
                  <a:lnTo>
                    <a:pt x="0" y="0"/>
                  </a:lnTo>
                  <a:lnTo>
                    <a:pt x="465" y="453"/>
                  </a:lnTo>
                  <a:close/>
                </a:path>
              </a:pathLst>
            </a:custGeom>
            <a:solidFill>
              <a:srgbClr val="91919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5" name="Freeform 33"/>
            <p:cNvSpPr>
              <a:spLocks/>
            </p:cNvSpPr>
            <p:nvPr/>
          </p:nvSpPr>
          <p:spPr bwMode="auto">
            <a:xfrm>
              <a:off x="1766888" y="5321300"/>
              <a:ext cx="254000" cy="242888"/>
            </a:xfrm>
            <a:custGeom>
              <a:avLst/>
              <a:gdLst>
                <a:gd name="T0" fmla="*/ 245551 w 481"/>
                <a:gd name="T1" fmla="*/ 239192 h 460"/>
                <a:gd name="T2" fmla="*/ 254000 w 481"/>
                <a:gd name="T3" fmla="*/ 242888 h 460"/>
                <a:gd name="T4" fmla="*/ 8449 w 481"/>
                <a:gd name="T5" fmla="*/ 4224 h 460"/>
                <a:gd name="T6" fmla="*/ 0 w 481"/>
                <a:gd name="T7" fmla="*/ 0 h 460"/>
                <a:gd name="T8" fmla="*/ 245551 w 481"/>
                <a:gd name="T9" fmla="*/ 239192 h 4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1" h="460">
                  <a:moveTo>
                    <a:pt x="465" y="453"/>
                  </a:moveTo>
                  <a:lnTo>
                    <a:pt x="481" y="460"/>
                  </a:lnTo>
                  <a:lnTo>
                    <a:pt x="16" y="8"/>
                  </a:lnTo>
                  <a:lnTo>
                    <a:pt x="0" y="0"/>
                  </a:lnTo>
                  <a:lnTo>
                    <a:pt x="465" y="453"/>
                  </a:lnTo>
                  <a:close/>
                </a:path>
              </a:pathLst>
            </a:custGeom>
            <a:solidFill>
              <a:srgbClr val="9090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6" name="Line 34"/>
            <p:cNvSpPr>
              <a:spLocks noChangeShapeType="1"/>
            </p:cNvSpPr>
            <p:nvPr/>
          </p:nvSpPr>
          <p:spPr bwMode="auto">
            <a:xfrm flipH="1" flipV="1">
              <a:off x="1766888" y="5321300"/>
              <a:ext cx="246062" cy="239713"/>
            </a:xfrm>
            <a:prstGeom prst="line">
              <a:avLst/>
            </a:prstGeom>
            <a:noFill/>
            <a:ln w="0">
              <a:solidFill>
                <a:srgbClr val="90909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 name="Freeform 35"/>
            <p:cNvSpPr>
              <a:spLocks/>
            </p:cNvSpPr>
            <p:nvPr/>
          </p:nvSpPr>
          <p:spPr bwMode="auto">
            <a:xfrm>
              <a:off x="1774825" y="5326063"/>
              <a:ext cx="255588" cy="242887"/>
            </a:xfrm>
            <a:custGeom>
              <a:avLst/>
              <a:gdLst>
                <a:gd name="T0" fmla="*/ 246063 w 483"/>
                <a:gd name="T1" fmla="*/ 238663 h 460"/>
                <a:gd name="T2" fmla="*/ 255588 w 483"/>
                <a:gd name="T3" fmla="*/ 242887 h 460"/>
                <a:gd name="T4" fmla="*/ 8467 w 483"/>
                <a:gd name="T5" fmla="*/ 3696 h 460"/>
                <a:gd name="T6" fmla="*/ 0 w 483"/>
                <a:gd name="T7" fmla="*/ 0 h 460"/>
                <a:gd name="T8" fmla="*/ 246063 w 483"/>
                <a:gd name="T9" fmla="*/ 238663 h 4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3" h="460">
                  <a:moveTo>
                    <a:pt x="465" y="452"/>
                  </a:moveTo>
                  <a:lnTo>
                    <a:pt x="483" y="460"/>
                  </a:lnTo>
                  <a:lnTo>
                    <a:pt x="16" y="7"/>
                  </a:lnTo>
                  <a:lnTo>
                    <a:pt x="0" y="0"/>
                  </a:lnTo>
                  <a:lnTo>
                    <a:pt x="465" y="452"/>
                  </a:lnTo>
                  <a:close/>
                </a:path>
              </a:pathLst>
            </a:custGeom>
            <a:solidFill>
              <a:srgbClr val="8F8F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8" name="Line 36"/>
            <p:cNvSpPr>
              <a:spLocks noChangeShapeType="1"/>
            </p:cNvSpPr>
            <p:nvPr/>
          </p:nvSpPr>
          <p:spPr bwMode="auto">
            <a:xfrm flipH="1" flipV="1">
              <a:off x="1774825" y="5326063"/>
              <a:ext cx="246063" cy="238125"/>
            </a:xfrm>
            <a:prstGeom prst="line">
              <a:avLst/>
            </a:prstGeom>
            <a:noFill/>
            <a:ln w="0">
              <a:solidFill>
                <a:srgbClr val="8F8F8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 name="Freeform 37"/>
            <p:cNvSpPr>
              <a:spLocks/>
            </p:cNvSpPr>
            <p:nvPr/>
          </p:nvSpPr>
          <p:spPr bwMode="auto">
            <a:xfrm>
              <a:off x="1774825" y="5326063"/>
              <a:ext cx="250825" cy="239712"/>
            </a:xfrm>
            <a:custGeom>
              <a:avLst/>
              <a:gdLst>
                <a:gd name="T0" fmla="*/ 246062 w 474"/>
                <a:gd name="T1" fmla="*/ 238131 h 455"/>
                <a:gd name="T2" fmla="*/ 250825 w 474"/>
                <a:gd name="T3" fmla="*/ 239712 h 455"/>
                <a:gd name="T4" fmla="*/ 3704 w 474"/>
                <a:gd name="T5" fmla="*/ 2107 h 455"/>
                <a:gd name="T6" fmla="*/ 0 w 474"/>
                <a:gd name="T7" fmla="*/ 0 h 455"/>
                <a:gd name="T8" fmla="*/ 246062 w 474"/>
                <a:gd name="T9" fmla="*/ 238131 h 45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4" h="455">
                  <a:moveTo>
                    <a:pt x="465" y="452"/>
                  </a:moveTo>
                  <a:lnTo>
                    <a:pt x="474" y="455"/>
                  </a:lnTo>
                  <a:lnTo>
                    <a:pt x="7" y="4"/>
                  </a:lnTo>
                  <a:lnTo>
                    <a:pt x="0" y="0"/>
                  </a:lnTo>
                  <a:lnTo>
                    <a:pt x="465" y="452"/>
                  </a:lnTo>
                  <a:close/>
                </a:path>
              </a:pathLst>
            </a:custGeom>
            <a:solidFill>
              <a:srgbClr val="8F8F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0" name="Freeform 38"/>
            <p:cNvSpPr>
              <a:spLocks/>
            </p:cNvSpPr>
            <p:nvPr/>
          </p:nvSpPr>
          <p:spPr bwMode="auto">
            <a:xfrm>
              <a:off x="1779588" y="5327650"/>
              <a:ext cx="250825" cy="241300"/>
            </a:xfrm>
            <a:custGeom>
              <a:avLst/>
              <a:gdLst>
                <a:gd name="T0" fmla="*/ 246083 w 476"/>
                <a:gd name="T1" fmla="*/ 238654 h 456"/>
                <a:gd name="T2" fmla="*/ 250825 w 476"/>
                <a:gd name="T3" fmla="*/ 241300 h 456"/>
                <a:gd name="T4" fmla="*/ 4742 w 476"/>
                <a:gd name="T5" fmla="*/ 1588 h 456"/>
                <a:gd name="T6" fmla="*/ 0 w 476"/>
                <a:gd name="T7" fmla="*/ 0 h 456"/>
                <a:gd name="T8" fmla="*/ 246083 w 476"/>
                <a:gd name="T9" fmla="*/ 238654 h 4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6" h="456">
                  <a:moveTo>
                    <a:pt x="467" y="451"/>
                  </a:moveTo>
                  <a:lnTo>
                    <a:pt x="476" y="456"/>
                  </a:lnTo>
                  <a:lnTo>
                    <a:pt x="9" y="3"/>
                  </a:lnTo>
                  <a:lnTo>
                    <a:pt x="0" y="0"/>
                  </a:lnTo>
                  <a:lnTo>
                    <a:pt x="467" y="451"/>
                  </a:lnTo>
                  <a:close/>
                </a:path>
              </a:pathLst>
            </a:custGeom>
            <a:solidFill>
              <a:srgbClr val="8E8E8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1" name="Freeform 39"/>
            <p:cNvSpPr>
              <a:spLocks/>
            </p:cNvSpPr>
            <p:nvPr/>
          </p:nvSpPr>
          <p:spPr bwMode="auto">
            <a:xfrm>
              <a:off x="1784350" y="5329238"/>
              <a:ext cx="255588" cy="242887"/>
            </a:xfrm>
            <a:custGeom>
              <a:avLst/>
              <a:gdLst>
                <a:gd name="T0" fmla="*/ 246611 w 484"/>
                <a:gd name="T1" fmla="*/ 240235 h 458"/>
                <a:gd name="T2" fmla="*/ 255588 w 484"/>
                <a:gd name="T3" fmla="*/ 242887 h 458"/>
                <a:gd name="T4" fmla="*/ 8977 w 484"/>
                <a:gd name="T5" fmla="*/ 3182 h 458"/>
                <a:gd name="T6" fmla="*/ 0 w 484"/>
                <a:gd name="T7" fmla="*/ 0 h 458"/>
                <a:gd name="T8" fmla="*/ 246611 w 484"/>
                <a:gd name="T9" fmla="*/ 240235 h 4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4" h="458">
                  <a:moveTo>
                    <a:pt x="467" y="453"/>
                  </a:moveTo>
                  <a:lnTo>
                    <a:pt x="484" y="458"/>
                  </a:lnTo>
                  <a:lnTo>
                    <a:pt x="17" y="6"/>
                  </a:lnTo>
                  <a:lnTo>
                    <a:pt x="0" y="0"/>
                  </a:lnTo>
                  <a:lnTo>
                    <a:pt x="467" y="453"/>
                  </a:lnTo>
                  <a:close/>
                </a:path>
              </a:pathLst>
            </a:custGeom>
            <a:solidFill>
              <a:srgbClr val="8D8D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2" name="Line 40"/>
            <p:cNvSpPr>
              <a:spLocks noChangeShapeType="1"/>
            </p:cNvSpPr>
            <p:nvPr/>
          </p:nvSpPr>
          <p:spPr bwMode="auto">
            <a:xfrm flipH="1" flipV="1">
              <a:off x="1784350" y="5329238"/>
              <a:ext cx="246063" cy="239712"/>
            </a:xfrm>
            <a:prstGeom prst="line">
              <a:avLst/>
            </a:prstGeom>
            <a:noFill/>
            <a:ln w="0">
              <a:solidFill>
                <a:srgbClr val="8D8D8D"/>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 name="Freeform 41"/>
            <p:cNvSpPr>
              <a:spLocks/>
            </p:cNvSpPr>
            <p:nvPr/>
          </p:nvSpPr>
          <p:spPr bwMode="auto">
            <a:xfrm>
              <a:off x="1784350" y="5329238"/>
              <a:ext cx="250825" cy="241300"/>
            </a:xfrm>
            <a:custGeom>
              <a:avLst/>
              <a:gdLst>
                <a:gd name="T0" fmla="*/ 246601 w 475"/>
                <a:gd name="T1" fmla="*/ 239712 h 456"/>
                <a:gd name="T2" fmla="*/ 250825 w 475"/>
                <a:gd name="T3" fmla="*/ 241300 h 456"/>
                <a:gd name="T4" fmla="*/ 4752 w 475"/>
                <a:gd name="T5" fmla="*/ 1588 h 456"/>
                <a:gd name="T6" fmla="*/ 0 w 475"/>
                <a:gd name="T7" fmla="*/ 0 h 456"/>
                <a:gd name="T8" fmla="*/ 246601 w 475"/>
                <a:gd name="T9" fmla="*/ 239712 h 4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5" h="456">
                  <a:moveTo>
                    <a:pt x="467" y="453"/>
                  </a:moveTo>
                  <a:lnTo>
                    <a:pt x="475" y="456"/>
                  </a:lnTo>
                  <a:lnTo>
                    <a:pt x="9" y="3"/>
                  </a:lnTo>
                  <a:lnTo>
                    <a:pt x="0" y="0"/>
                  </a:lnTo>
                  <a:lnTo>
                    <a:pt x="467" y="453"/>
                  </a:lnTo>
                  <a:close/>
                </a:path>
              </a:pathLst>
            </a:custGeom>
            <a:solidFill>
              <a:srgbClr val="8D8D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4" name="Freeform 42"/>
            <p:cNvSpPr>
              <a:spLocks/>
            </p:cNvSpPr>
            <p:nvPr/>
          </p:nvSpPr>
          <p:spPr bwMode="auto">
            <a:xfrm>
              <a:off x="1789113" y="5330825"/>
              <a:ext cx="250825" cy="241300"/>
            </a:xfrm>
            <a:custGeom>
              <a:avLst/>
              <a:gdLst>
                <a:gd name="T0" fmla="*/ 246073 w 475"/>
                <a:gd name="T1" fmla="*/ 240239 h 455"/>
                <a:gd name="T2" fmla="*/ 250825 w 475"/>
                <a:gd name="T3" fmla="*/ 241300 h 455"/>
                <a:gd name="T4" fmla="*/ 4224 w 475"/>
                <a:gd name="T5" fmla="*/ 1591 h 455"/>
                <a:gd name="T6" fmla="*/ 0 w 475"/>
                <a:gd name="T7" fmla="*/ 0 h 455"/>
                <a:gd name="T8" fmla="*/ 246073 w 475"/>
                <a:gd name="T9" fmla="*/ 240239 h 45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5" h="455">
                  <a:moveTo>
                    <a:pt x="466" y="453"/>
                  </a:moveTo>
                  <a:lnTo>
                    <a:pt x="475" y="455"/>
                  </a:lnTo>
                  <a:lnTo>
                    <a:pt x="8" y="3"/>
                  </a:lnTo>
                  <a:lnTo>
                    <a:pt x="0" y="0"/>
                  </a:lnTo>
                  <a:lnTo>
                    <a:pt x="466" y="453"/>
                  </a:lnTo>
                  <a:close/>
                </a:path>
              </a:pathLst>
            </a:custGeom>
            <a:solidFill>
              <a:srgbClr val="8C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5" name="Freeform 43"/>
            <p:cNvSpPr>
              <a:spLocks/>
            </p:cNvSpPr>
            <p:nvPr/>
          </p:nvSpPr>
          <p:spPr bwMode="auto">
            <a:xfrm>
              <a:off x="1792288" y="5332413"/>
              <a:ext cx="257175" cy="241300"/>
            </a:xfrm>
            <a:custGeom>
              <a:avLst/>
              <a:gdLst>
                <a:gd name="T0" fmla="*/ 247121 w 486"/>
                <a:gd name="T1" fmla="*/ 238660 h 457"/>
                <a:gd name="T2" fmla="*/ 257175 w 486"/>
                <a:gd name="T3" fmla="*/ 241300 h 457"/>
                <a:gd name="T4" fmla="*/ 8996 w 486"/>
                <a:gd name="T5" fmla="*/ 2112 h 457"/>
                <a:gd name="T6" fmla="*/ 0 w 486"/>
                <a:gd name="T7" fmla="*/ 0 h 457"/>
                <a:gd name="T8" fmla="*/ 247121 w 486"/>
                <a:gd name="T9" fmla="*/ 238660 h 45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6" h="457">
                  <a:moveTo>
                    <a:pt x="467" y="452"/>
                  </a:moveTo>
                  <a:lnTo>
                    <a:pt x="486" y="457"/>
                  </a:lnTo>
                  <a:lnTo>
                    <a:pt x="17" y="4"/>
                  </a:lnTo>
                  <a:lnTo>
                    <a:pt x="0" y="0"/>
                  </a:lnTo>
                  <a:lnTo>
                    <a:pt x="467" y="452"/>
                  </a:lnTo>
                  <a:close/>
                </a:path>
              </a:pathLst>
            </a:custGeom>
            <a:solidFill>
              <a:srgbClr val="8B8B8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6" name="Line 44"/>
            <p:cNvSpPr>
              <a:spLocks noChangeShapeType="1"/>
            </p:cNvSpPr>
            <p:nvPr/>
          </p:nvSpPr>
          <p:spPr bwMode="auto">
            <a:xfrm flipH="1" flipV="1">
              <a:off x="1792288" y="5332413"/>
              <a:ext cx="247650" cy="239712"/>
            </a:xfrm>
            <a:prstGeom prst="line">
              <a:avLst/>
            </a:prstGeom>
            <a:noFill/>
            <a:ln w="0">
              <a:solidFill>
                <a:srgbClr val="8B8B8B"/>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7" name="Freeform 45"/>
            <p:cNvSpPr>
              <a:spLocks/>
            </p:cNvSpPr>
            <p:nvPr/>
          </p:nvSpPr>
          <p:spPr bwMode="auto">
            <a:xfrm>
              <a:off x="1792288" y="5332413"/>
              <a:ext cx="252412" cy="239712"/>
            </a:xfrm>
            <a:custGeom>
              <a:avLst/>
              <a:gdLst>
                <a:gd name="T0" fmla="*/ 247640 w 476"/>
                <a:gd name="T1" fmla="*/ 238656 h 454"/>
                <a:gd name="T2" fmla="*/ 252412 w 476"/>
                <a:gd name="T3" fmla="*/ 239712 h 454"/>
                <a:gd name="T4" fmla="*/ 4772 w 476"/>
                <a:gd name="T5" fmla="*/ 1056 h 454"/>
                <a:gd name="T6" fmla="*/ 0 w 476"/>
                <a:gd name="T7" fmla="*/ 0 h 454"/>
                <a:gd name="T8" fmla="*/ 247640 w 476"/>
                <a:gd name="T9" fmla="*/ 238656 h 4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6" h="454">
                  <a:moveTo>
                    <a:pt x="467" y="452"/>
                  </a:moveTo>
                  <a:lnTo>
                    <a:pt x="476" y="454"/>
                  </a:lnTo>
                  <a:lnTo>
                    <a:pt x="9" y="2"/>
                  </a:lnTo>
                  <a:lnTo>
                    <a:pt x="0" y="0"/>
                  </a:lnTo>
                  <a:lnTo>
                    <a:pt x="467" y="452"/>
                  </a:lnTo>
                  <a:close/>
                </a:path>
              </a:pathLst>
            </a:custGeom>
            <a:solidFill>
              <a:srgbClr val="8B8B8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8" name="Freeform 46"/>
            <p:cNvSpPr>
              <a:spLocks/>
            </p:cNvSpPr>
            <p:nvPr/>
          </p:nvSpPr>
          <p:spPr bwMode="auto">
            <a:xfrm>
              <a:off x="1797050" y="5334000"/>
              <a:ext cx="252413" cy="239713"/>
            </a:xfrm>
            <a:custGeom>
              <a:avLst/>
              <a:gdLst>
                <a:gd name="T0" fmla="*/ 247121 w 477"/>
                <a:gd name="T1" fmla="*/ 238132 h 455"/>
                <a:gd name="T2" fmla="*/ 252413 w 477"/>
                <a:gd name="T3" fmla="*/ 239713 h 455"/>
                <a:gd name="T4" fmla="*/ 4233 w 477"/>
                <a:gd name="T5" fmla="*/ 1054 h 455"/>
                <a:gd name="T6" fmla="*/ 0 w 477"/>
                <a:gd name="T7" fmla="*/ 0 h 455"/>
                <a:gd name="T8" fmla="*/ 247121 w 477"/>
                <a:gd name="T9" fmla="*/ 238132 h 45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7" h="455">
                  <a:moveTo>
                    <a:pt x="467" y="452"/>
                  </a:moveTo>
                  <a:lnTo>
                    <a:pt x="477" y="455"/>
                  </a:lnTo>
                  <a:lnTo>
                    <a:pt x="8" y="2"/>
                  </a:lnTo>
                  <a:lnTo>
                    <a:pt x="0" y="0"/>
                  </a:lnTo>
                  <a:lnTo>
                    <a:pt x="467" y="452"/>
                  </a:lnTo>
                  <a:close/>
                </a:path>
              </a:pathLst>
            </a:custGeom>
            <a:solidFill>
              <a:srgbClr val="8A8A8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9" name="Freeform 47"/>
            <p:cNvSpPr>
              <a:spLocks/>
            </p:cNvSpPr>
            <p:nvPr/>
          </p:nvSpPr>
          <p:spPr bwMode="auto">
            <a:xfrm>
              <a:off x="1801813" y="5334000"/>
              <a:ext cx="257175" cy="242888"/>
            </a:xfrm>
            <a:custGeom>
              <a:avLst/>
              <a:gdLst>
                <a:gd name="T0" fmla="*/ 247670 w 487"/>
                <a:gd name="T1" fmla="*/ 240762 h 457"/>
                <a:gd name="T2" fmla="*/ 257175 w 487"/>
                <a:gd name="T3" fmla="*/ 242888 h 457"/>
                <a:gd name="T4" fmla="*/ 9505 w 487"/>
                <a:gd name="T5" fmla="*/ 2126 h 457"/>
                <a:gd name="T6" fmla="*/ 0 w 487"/>
                <a:gd name="T7" fmla="*/ 0 h 457"/>
                <a:gd name="T8" fmla="*/ 247670 w 487"/>
                <a:gd name="T9" fmla="*/ 240762 h 45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7" h="457">
                  <a:moveTo>
                    <a:pt x="469" y="453"/>
                  </a:moveTo>
                  <a:lnTo>
                    <a:pt x="487" y="457"/>
                  </a:lnTo>
                  <a:lnTo>
                    <a:pt x="18" y="4"/>
                  </a:lnTo>
                  <a:lnTo>
                    <a:pt x="0" y="0"/>
                  </a:lnTo>
                  <a:lnTo>
                    <a:pt x="469" y="453"/>
                  </a:lnTo>
                  <a:close/>
                </a:path>
              </a:pathLst>
            </a:custGeom>
            <a:solidFill>
              <a:srgbClr val="8989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0" name="Line 48"/>
            <p:cNvSpPr>
              <a:spLocks noChangeShapeType="1"/>
            </p:cNvSpPr>
            <p:nvPr/>
          </p:nvSpPr>
          <p:spPr bwMode="auto">
            <a:xfrm flipH="1" flipV="1">
              <a:off x="1801813" y="5334000"/>
              <a:ext cx="247650" cy="239713"/>
            </a:xfrm>
            <a:prstGeom prst="line">
              <a:avLst/>
            </a:prstGeom>
            <a:noFill/>
            <a:ln w="0">
              <a:solidFill>
                <a:srgbClr val="89898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 name="Freeform 49"/>
            <p:cNvSpPr>
              <a:spLocks/>
            </p:cNvSpPr>
            <p:nvPr/>
          </p:nvSpPr>
          <p:spPr bwMode="auto">
            <a:xfrm>
              <a:off x="1801813" y="5334000"/>
              <a:ext cx="252412" cy="241300"/>
            </a:xfrm>
            <a:custGeom>
              <a:avLst/>
              <a:gdLst>
                <a:gd name="T0" fmla="*/ 248179 w 477"/>
                <a:gd name="T1" fmla="*/ 240769 h 454"/>
                <a:gd name="T2" fmla="*/ 252412 w 477"/>
                <a:gd name="T3" fmla="*/ 241300 h 454"/>
                <a:gd name="T4" fmla="*/ 4762 w 477"/>
                <a:gd name="T5" fmla="*/ 1594 h 454"/>
                <a:gd name="T6" fmla="*/ 0 w 477"/>
                <a:gd name="T7" fmla="*/ 0 h 454"/>
                <a:gd name="T8" fmla="*/ 248179 w 477"/>
                <a:gd name="T9" fmla="*/ 240769 h 4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7" h="454">
                  <a:moveTo>
                    <a:pt x="469" y="453"/>
                  </a:moveTo>
                  <a:lnTo>
                    <a:pt x="477" y="454"/>
                  </a:lnTo>
                  <a:lnTo>
                    <a:pt x="9" y="3"/>
                  </a:lnTo>
                  <a:lnTo>
                    <a:pt x="0" y="0"/>
                  </a:lnTo>
                  <a:lnTo>
                    <a:pt x="469" y="453"/>
                  </a:lnTo>
                  <a:close/>
                </a:path>
              </a:pathLst>
            </a:custGeom>
            <a:solidFill>
              <a:srgbClr val="8989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 name="Freeform 50"/>
            <p:cNvSpPr>
              <a:spLocks/>
            </p:cNvSpPr>
            <p:nvPr/>
          </p:nvSpPr>
          <p:spPr bwMode="auto">
            <a:xfrm>
              <a:off x="1806575" y="5335588"/>
              <a:ext cx="252413" cy="241300"/>
            </a:xfrm>
            <a:custGeom>
              <a:avLst/>
              <a:gdLst>
                <a:gd name="T0" fmla="*/ 247132 w 478"/>
                <a:gd name="T1" fmla="*/ 239706 h 454"/>
                <a:gd name="T2" fmla="*/ 252413 w 478"/>
                <a:gd name="T3" fmla="*/ 241300 h 454"/>
                <a:gd name="T4" fmla="*/ 4753 w 478"/>
                <a:gd name="T5" fmla="*/ 531 h 454"/>
                <a:gd name="T6" fmla="*/ 0 w 478"/>
                <a:gd name="T7" fmla="*/ 0 h 454"/>
                <a:gd name="T8" fmla="*/ 247132 w 478"/>
                <a:gd name="T9" fmla="*/ 239706 h 4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8" h="454">
                  <a:moveTo>
                    <a:pt x="468" y="451"/>
                  </a:moveTo>
                  <a:lnTo>
                    <a:pt x="478" y="454"/>
                  </a:lnTo>
                  <a:lnTo>
                    <a:pt x="9" y="1"/>
                  </a:lnTo>
                  <a:lnTo>
                    <a:pt x="0" y="0"/>
                  </a:lnTo>
                  <a:lnTo>
                    <a:pt x="468" y="451"/>
                  </a:lnTo>
                  <a:close/>
                </a:path>
              </a:pathLst>
            </a:custGeom>
            <a:solidFill>
              <a:srgbClr val="88888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 name="Freeform 51"/>
            <p:cNvSpPr>
              <a:spLocks/>
            </p:cNvSpPr>
            <p:nvPr/>
          </p:nvSpPr>
          <p:spPr bwMode="auto">
            <a:xfrm>
              <a:off x="1811338" y="5337175"/>
              <a:ext cx="258762" cy="241300"/>
            </a:xfrm>
            <a:custGeom>
              <a:avLst/>
              <a:gdLst>
                <a:gd name="T0" fmla="*/ 248687 w 488"/>
                <a:gd name="T1" fmla="*/ 239712 h 456"/>
                <a:gd name="T2" fmla="*/ 258762 w 488"/>
                <a:gd name="T3" fmla="*/ 241300 h 456"/>
                <a:gd name="T4" fmla="*/ 9545 w 488"/>
                <a:gd name="T5" fmla="*/ 1588 h 456"/>
                <a:gd name="T6" fmla="*/ 0 w 488"/>
                <a:gd name="T7" fmla="*/ 0 h 456"/>
                <a:gd name="T8" fmla="*/ 248687 w 488"/>
                <a:gd name="T9" fmla="*/ 239712 h 4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8" h="456">
                  <a:moveTo>
                    <a:pt x="469" y="453"/>
                  </a:moveTo>
                  <a:lnTo>
                    <a:pt x="488" y="456"/>
                  </a:lnTo>
                  <a:lnTo>
                    <a:pt x="18" y="3"/>
                  </a:lnTo>
                  <a:lnTo>
                    <a:pt x="0" y="0"/>
                  </a:lnTo>
                  <a:lnTo>
                    <a:pt x="469" y="453"/>
                  </a:lnTo>
                  <a:close/>
                </a:path>
              </a:pathLst>
            </a:custGeom>
            <a:solidFill>
              <a:srgbClr val="87878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4" name="Line 52"/>
            <p:cNvSpPr>
              <a:spLocks noChangeShapeType="1"/>
            </p:cNvSpPr>
            <p:nvPr/>
          </p:nvSpPr>
          <p:spPr bwMode="auto">
            <a:xfrm flipH="1" flipV="1">
              <a:off x="1811338" y="5337175"/>
              <a:ext cx="247650" cy="239713"/>
            </a:xfrm>
            <a:prstGeom prst="line">
              <a:avLst/>
            </a:prstGeom>
            <a:noFill/>
            <a:ln w="0">
              <a:solidFill>
                <a:srgbClr val="8787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 name="Freeform 53"/>
            <p:cNvSpPr>
              <a:spLocks/>
            </p:cNvSpPr>
            <p:nvPr/>
          </p:nvSpPr>
          <p:spPr bwMode="auto">
            <a:xfrm>
              <a:off x="1811338" y="5337175"/>
              <a:ext cx="252412" cy="239713"/>
            </a:xfrm>
            <a:custGeom>
              <a:avLst/>
              <a:gdLst>
                <a:gd name="T0" fmla="*/ 247659 w 478"/>
                <a:gd name="T1" fmla="*/ 238659 h 455"/>
                <a:gd name="T2" fmla="*/ 252412 w 478"/>
                <a:gd name="T3" fmla="*/ 239713 h 455"/>
                <a:gd name="T4" fmla="*/ 4224 w 478"/>
                <a:gd name="T5" fmla="*/ 1054 h 455"/>
                <a:gd name="T6" fmla="*/ 0 w 478"/>
                <a:gd name="T7" fmla="*/ 0 h 455"/>
                <a:gd name="T8" fmla="*/ 247659 w 478"/>
                <a:gd name="T9" fmla="*/ 238659 h 45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8" h="455">
                  <a:moveTo>
                    <a:pt x="469" y="453"/>
                  </a:moveTo>
                  <a:lnTo>
                    <a:pt x="478" y="455"/>
                  </a:lnTo>
                  <a:lnTo>
                    <a:pt x="8" y="2"/>
                  </a:lnTo>
                  <a:lnTo>
                    <a:pt x="0" y="0"/>
                  </a:lnTo>
                  <a:lnTo>
                    <a:pt x="469" y="453"/>
                  </a:lnTo>
                  <a:close/>
                </a:path>
              </a:pathLst>
            </a:custGeom>
            <a:solidFill>
              <a:srgbClr val="87878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6" name="Freeform 54"/>
            <p:cNvSpPr>
              <a:spLocks/>
            </p:cNvSpPr>
            <p:nvPr/>
          </p:nvSpPr>
          <p:spPr bwMode="auto">
            <a:xfrm>
              <a:off x="1816100" y="5337175"/>
              <a:ext cx="254000" cy="241300"/>
            </a:xfrm>
            <a:custGeom>
              <a:avLst/>
              <a:gdLst>
                <a:gd name="T0" fmla="*/ 248708 w 480"/>
                <a:gd name="T1" fmla="*/ 240769 h 454"/>
                <a:gd name="T2" fmla="*/ 254000 w 480"/>
                <a:gd name="T3" fmla="*/ 241300 h 454"/>
                <a:gd name="T4" fmla="*/ 5292 w 480"/>
                <a:gd name="T5" fmla="*/ 531 h 454"/>
                <a:gd name="T6" fmla="*/ 0 w 480"/>
                <a:gd name="T7" fmla="*/ 0 h 454"/>
                <a:gd name="T8" fmla="*/ 248708 w 480"/>
                <a:gd name="T9" fmla="*/ 240769 h 4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0" h="454">
                  <a:moveTo>
                    <a:pt x="470" y="453"/>
                  </a:moveTo>
                  <a:lnTo>
                    <a:pt x="480" y="454"/>
                  </a:lnTo>
                  <a:lnTo>
                    <a:pt x="10" y="1"/>
                  </a:lnTo>
                  <a:lnTo>
                    <a:pt x="0" y="0"/>
                  </a:lnTo>
                  <a:lnTo>
                    <a:pt x="470" y="453"/>
                  </a:lnTo>
                  <a:close/>
                </a:path>
              </a:pathLst>
            </a:custGeom>
            <a:solidFill>
              <a:srgbClr val="86868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7" name="Freeform 55"/>
            <p:cNvSpPr>
              <a:spLocks/>
            </p:cNvSpPr>
            <p:nvPr/>
          </p:nvSpPr>
          <p:spPr bwMode="auto">
            <a:xfrm>
              <a:off x="1820863" y="5338763"/>
              <a:ext cx="258762" cy="239712"/>
            </a:xfrm>
            <a:custGeom>
              <a:avLst/>
              <a:gdLst>
                <a:gd name="T0" fmla="*/ 248708 w 489"/>
                <a:gd name="T1" fmla="*/ 239184 h 454"/>
                <a:gd name="T2" fmla="*/ 258762 w 489"/>
                <a:gd name="T3" fmla="*/ 239712 h 454"/>
                <a:gd name="T4" fmla="*/ 9525 w 489"/>
                <a:gd name="T5" fmla="*/ 528 h 454"/>
                <a:gd name="T6" fmla="*/ 0 w 489"/>
                <a:gd name="T7" fmla="*/ 0 h 454"/>
                <a:gd name="T8" fmla="*/ 248708 w 489"/>
                <a:gd name="T9" fmla="*/ 239184 h 4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9" h="454">
                  <a:moveTo>
                    <a:pt x="470" y="453"/>
                  </a:moveTo>
                  <a:lnTo>
                    <a:pt x="489" y="454"/>
                  </a:lnTo>
                  <a:lnTo>
                    <a:pt x="18" y="1"/>
                  </a:lnTo>
                  <a:lnTo>
                    <a:pt x="0" y="0"/>
                  </a:lnTo>
                  <a:lnTo>
                    <a:pt x="470" y="453"/>
                  </a:lnTo>
                  <a:close/>
                </a:path>
              </a:pathLst>
            </a:custGeom>
            <a:solidFill>
              <a:srgbClr val="85858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8" name="Line 56"/>
            <p:cNvSpPr>
              <a:spLocks noChangeShapeType="1"/>
            </p:cNvSpPr>
            <p:nvPr/>
          </p:nvSpPr>
          <p:spPr bwMode="auto">
            <a:xfrm flipH="1" flipV="1">
              <a:off x="1820863" y="5338763"/>
              <a:ext cx="249237" cy="239712"/>
            </a:xfrm>
            <a:prstGeom prst="line">
              <a:avLst/>
            </a:prstGeom>
            <a:noFill/>
            <a:ln w="0">
              <a:solidFill>
                <a:srgbClr val="858585"/>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 name="Freeform 57"/>
            <p:cNvSpPr>
              <a:spLocks/>
            </p:cNvSpPr>
            <p:nvPr/>
          </p:nvSpPr>
          <p:spPr bwMode="auto">
            <a:xfrm>
              <a:off x="1820863" y="5338763"/>
              <a:ext cx="254000" cy="239712"/>
            </a:xfrm>
            <a:custGeom>
              <a:avLst/>
              <a:gdLst>
                <a:gd name="T0" fmla="*/ 249228 w 479"/>
                <a:gd name="T1" fmla="*/ 239712 h 453"/>
                <a:gd name="T2" fmla="*/ 254000 w 479"/>
                <a:gd name="T3" fmla="*/ 239712 h 453"/>
                <a:gd name="T4" fmla="*/ 4772 w 479"/>
                <a:gd name="T5" fmla="*/ 529 h 453"/>
                <a:gd name="T6" fmla="*/ 0 w 479"/>
                <a:gd name="T7" fmla="*/ 0 h 453"/>
                <a:gd name="T8" fmla="*/ 249228 w 479"/>
                <a:gd name="T9" fmla="*/ 239712 h 4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9" h="453">
                  <a:moveTo>
                    <a:pt x="470" y="453"/>
                  </a:moveTo>
                  <a:lnTo>
                    <a:pt x="479" y="453"/>
                  </a:lnTo>
                  <a:lnTo>
                    <a:pt x="9" y="1"/>
                  </a:lnTo>
                  <a:lnTo>
                    <a:pt x="0" y="0"/>
                  </a:lnTo>
                  <a:lnTo>
                    <a:pt x="470" y="453"/>
                  </a:lnTo>
                  <a:close/>
                </a:path>
              </a:pathLst>
            </a:custGeom>
            <a:solidFill>
              <a:srgbClr val="85858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0" name="Freeform 58"/>
            <p:cNvSpPr>
              <a:spLocks/>
            </p:cNvSpPr>
            <p:nvPr/>
          </p:nvSpPr>
          <p:spPr bwMode="auto">
            <a:xfrm>
              <a:off x="1825625" y="5338763"/>
              <a:ext cx="254000" cy="239712"/>
            </a:xfrm>
            <a:custGeom>
              <a:avLst/>
              <a:gdLst>
                <a:gd name="T0" fmla="*/ 248708 w 480"/>
                <a:gd name="T1" fmla="*/ 239183 h 453"/>
                <a:gd name="T2" fmla="*/ 254000 w 480"/>
                <a:gd name="T3" fmla="*/ 239712 h 453"/>
                <a:gd name="T4" fmla="*/ 4763 w 480"/>
                <a:gd name="T5" fmla="*/ 0 h 453"/>
                <a:gd name="T6" fmla="*/ 0 w 480"/>
                <a:gd name="T7" fmla="*/ 0 h 453"/>
                <a:gd name="T8" fmla="*/ 248708 w 480"/>
                <a:gd name="T9" fmla="*/ 239183 h 4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0" h="453">
                  <a:moveTo>
                    <a:pt x="470" y="452"/>
                  </a:moveTo>
                  <a:lnTo>
                    <a:pt x="480" y="453"/>
                  </a:lnTo>
                  <a:lnTo>
                    <a:pt x="9" y="0"/>
                  </a:lnTo>
                  <a:lnTo>
                    <a:pt x="0" y="0"/>
                  </a:lnTo>
                  <a:lnTo>
                    <a:pt x="470" y="452"/>
                  </a:lnTo>
                  <a:close/>
                </a:path>
              </a:pathLst>
            </a:custGeom>
            <a:solidFill>
              <a:srgbClr val="84848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1" name="Freeform 59"/>
            <p:cNvSpPr>
              <a:spLocks/>
            </p:cNvSpPr>
            <p:nvPr/>
          </p:nvSpPr>
          <p:spPr bwMode="auto">
            <a:xfrm>
              <a:off x="1830388" y="5338763"/>
              <a:ext cx="258762" cy="239712"/>
            </a:xfrm>
            <a:custGeom>
              <a:avLst/>
              <a:gdLst>
                <a:gd name="T0" fmla="*/ 248728 w 490"/>
                <a:gd name="T1" fmla="*/ 239712 h 453"/>
                <a:gd name="T2" fmla="*/ 258762 w 490"/>
                <a:gd name="T3" fmla="*/ 239712 h 453"/>
                <a:gd name="T4" fmla="*/ 9506 w 490"/>
                <a:gd name="T5" fmla="*/ 1058 h 453"/>
                <a:gd name="T6" fmla="*/ 0 w 490"/>
                <a:gd name="T7" fmla="*/ 0 h 453"/>
                <a:gd name="T8" fmla="*/ 248728 w 490"/>
                <a:gd name="T9" fmla="*/ 239712 h 4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0" h="453">
                  <a:moveTo>
                    <a:pt x="471" y="453"/>
                  </a:moveTo>
                  <a:lnTo>
                    <a:pt x="490" y="453"/>
                  </a:lnTo>
                  <a:lnTo>
                    <a:pt x="18" y="2"/>
                  </a:lnTo>
                  <a:lnTo>
                    <a:pt x="0" y="0"/>
                  </a:lnTo>
                  <a:lnTo>
                    <a:pt x="471" y="453"/>
                  </a:lnTo>
                  <a:close/>
                </a:path>
              </a:pathLst>
            </a:custGeom>
            <a:solidFill>
              <a:srgbClr val="8383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 name="Line 60"/>
            <p:cNvSpPr>
              <a:spLocks noChangeShapeType="1"/>
            </p:cNvSpPr>
            <p:nvPr/>
          </p:nvSpPr>
          <p:spPr bwMode="auto">
            <a:xfrm flipH="1" flipV="1">
              <a:off x="1830388" y="5338763"/>
              <a:ext cx="249237" cy="239712"/>
            </a:xfrm>
            <a:prstGeom prst="line">
              <a:avLst/>
            </a:prstGeom>
            <a:noFill/>
            <a:ln w="0">
              <a:solidFill>
                <a:srgbClr val="838383"/>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 name="Freeform 61"/>
            <p:cNvSpPr>
              <a:spLocks/>
            </p:cNvSpPr>
            <p:nvPr/>
          </p:nvSpPr>
          <p:spPr bwMode="auto">
            <a:xfrm>
              <a:off x="1830388" y="5338763"/>
              <a:ext cx="254000" cy="239712"/>
            </a:xfrm>
            <a:custGeom>
              <a:avLst/>
              <a:gdLst>
                <a:gd name="T0" fmla="*/ 248719 w 481"/>
                <a:gd name="T1" fmla="*/ 239712 h 453"/>
                <a:gd name="T2" fmla="*/ 254000 w 481"/>
                <a:gd name="T3" fmla="*/ 239712 h 453"/>
                <a:gd name="T4" fmla="*/ 5281 w 481"/>
                <a:gd name="T5" fmla="*/ 1058 h 453"/>
                <a:gd name="T6" fmla="*/ 0 w 481"/>
                <a:gd name="T7" fmla="*/ 0 h 453"/>
                <a:gd name="T8" fmla="*/ 248719 w 481"/>
                <a:gd name="T9" fmla="*/ 239712 h 4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1" h="453">
                  <a:moveTo>
                    <a:pt x="471" y="453"/>
                  </a:moveTo>
                  <a:lnTo>
                    <a:pt x="481" y="453"/>
                  </a:lnTo>
                  <a:lnTo>
                    <a:pt x="10" y="2"/>
                  </a:lnTo>
                  <a:lnTo>
                    <a:pt x="0" y="0"/>
                  </a:lnTo>
                  <a:lnTo>
                    <a:pt x="471" y="453"/>
                  </a:lnTo>
                  <a:close/>
                </a:path>
              </a:pathLst>
            </a:custGeom>
            <a:solidFill>
              <a:srgbClr val="8383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4" name="Freeform 62"/>
            <p:cNvSpPr>
              <a:spLocks/>
            </p:cNvSpPr>
            <p:nvPr/>
          </p:nvSpPr>
          <p:spPr bwMode="auto">
            <a:xfrm>
              <a:off x="1835150" y="5340350"/>
              <a:ext cx="254000" cy="238125"/>
            </a:xfrm>
            <a:custGeom>
              <a:avLst/>
              <a:gdLst>
                <a:gd name="T0" fmla="*/ 249237 w 480"/>
                <a:gd name="T1" fmla="*/ 238125 h 451"/>
                <a:gd name="T2" fmla="*/ 254000 w 480"/>
                <a:gd name="T3" fmla="*/ 238125 h 451"/>
                <a:gd name="T4" fmla="*/ 4233 w 480"/>
                <a:gd name="T5" fmla="*/ 0 h 451"/>
                <a:gd name="T6" fmla="*/ 0 w 480"/>
                <a:gd name="T7" fmla="*/ 0 h 451"/>
                <a:gd name="T8" fmla="*/ 249237 w 480"/>
                <a:gd name="T9" fmla="*/ 238125 h 4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0" h="451">
                  <a:moveTo>
                    <a:pt x="471" y="451"/>
                  </a:moveTo>
                  <a:lnTo>
                    <a:pt x="480" y="451"/>
                  </a:lnTo>
                  <a:lnTo>
                    <a:pt x="8" y="0"/>
                  </a:lnTo>
                  <a:lnTo>
                    <a:pt x="0" y="0"/>
                  </a:lnTo>
                  <a:lnTo>
                    <a:pt x="471" y="451"/>
                  </a:lnTo>
                  <a:close/>
                </a:path>
              </a:pathLst>
            </a:custGeom>
            <a:solidFill>
              <a:srgbClr val="82828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5" name="Freeform 63"/>
            <p:cNvSpPr>
              <a:spLocks/>
            </p:cNvSpPr>
            <p:nvPr/>
          </p:nvSpPr>
          <p:spPr bwMode="auto">
            <a:xfrm>
              <a:off x="1839913" y="5340350"/>
              <a:ext cx="258762" cy="238125"/>
            </a:xfrm>
            <a:custGeom>
              <a:avLst/>
              <a:gdLst>
                <a:gd name="T0" fmla="*/ 249256 w 490"/>
                <a:gd name="T1" fmla="*/ 238125 h 451"/>
                <a:gd name="T2" fmla="*/ 258762 w 490"/>
                <a:gd name="T3" fmla="*/ 238125 h 451"/>
                <a:gd name="T4" fmla="*/ 10034 w 490"/>
                <a:gd name="T5" fmla="*/ 0 h 451"/>
                <a:gd name="T6" fmla="*/ 0 w 490"/>
                <a:gd name="T7" fmla="*/ 0 h 451"/>
                <a:gd name="T8" fmla="*/ 249256 w 490"/>
                <a:gd name="T9" fmla="*/ 238125 h 4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0" h="451">
                  <a:moveTo>
                    <a:pt x="472" y="451"/>
                  </a:moveTo>
                  <a:lnTo>
                    <a:pt x="490" y="451"/>
                  </a:lnTo>
                  <a:lnTo>
                    <a:pt x="19" y="0"/>
                  </a:lnTo>
                  <a:lnTo>
                    <a:pt x="0" y="0"/>
                  </a:lnTo>
                  <a:lnTo>
                    <a:pt x="472" y="451"/>
                  </a:lnTo>
                  <a:close/>
                </a:path>
              </a:pathLst>
            </a:custGeom>
            <a:solidFill>
              <a:srgbClr val="81818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6" name="Line 64"/>
            <p:cNvSpPr>
              <a:spLocks noChangeShapeType="1"/>
            </p:cNvSpPr>
            <p:nvPr/>
          </p:nvSpPr>
          <p:spPr bwMode="auto">
            <a:xfrm flipH="1" flipV="1">
              <a:off x="1839913" y="5340350"/>
              <a:ext cx="249237" cy="238125"/>
            </a:xfrm>
            <a:prstGeom prst="line">
              <a:avLst/>
            </a:prstGeom>
            <a:noFill/>
            <a:ln w="0">
              <a:solidFill>
                <a:srgbClr val="81818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 name="Freeform 65"/>
            <p:cNvSpPr>
              <a:spLocks/>
            </p:cNvSpPr>
            <p:nvPr/>
          </p:nvSpPr>
          <p:spPr bwMode="auto">
            <a:xfrm>
              <a:off x="1839913" y="5340350"/>
              <a:ext cx="254000" cy="238125"/>
            </a:xfrm>
            <a:custGeom>
              <a:avLst/>
              <a:gdLst>
                <a:gd name="T0" fmla="*/ 250288 w 479"/>
                <a:gd name="T1" fmla="*/ 238125 h 451"/>
                <a:gd name="T2" fmla="*/ 254000 w 479"/>
                <a:gd name="T3" fmla="*/ 238125 h 451"/>
                <a:gd name="T4" fmla="*/ 3182 w 479"/>
                <a:gd name="T5" fmla="*/ 0 h 451"/>
                <a:gd name="T6" fmla="*/ 0 w 479"/>
                <a:gd name="T7" fmla="*/ 0 h 451"/>
                <a:gd name="T8" fmla="*/ 250288 w 479"/>
                <a:gd name="T9" fmla="*/ 238125 h 4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9" h="451">
                  <a:moveTo>
                    <a:pt x="472" y="451"/>
                  </a:moveTo>
                  <a:lnTo>
                    <a:pt x="479" y="451"/>
                  </a:lnTo>
                  <a:lnTo>
                    <a:pt x="6" y="0"/>
                  </a:lnTo>
                  <a:lnTo>
                    <a:pt x="0" y="0"/>
                  </a:lnTo>
                  <a:lnTo>
                    <a:pt x="472" y="451"/>
                  </a:lnTo>
                  <a:close/>
                </a:path>
              </a:pathLst>
            </a:custGeom>
            <a:solidFill>
              <a:srgbClr val="81818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8" name="Freeform 66"/>
            <p:cNvSpPr>
              <a:spLocks/>
            </p:cNvSpPr>
            <p:nvPr/>
          </p:nvSpPr>
          <p:spPr bwMode="auto">
            <a:xfrm>
              <a:off x="1843088" y="5340350"/>
              <a:ext cx="252412" cy="238125"/>
            </a:xfrm>
            <a:custGeom>
              <a:avLst/>
              <a:gdLst>
                <a:gd name="T0" fmla="*/ 249772 w 478"/>
                <a:gd name="T1" fmla="*/ 238125 h 451"/>
                <a:gd name="T2" fmla="*/ 252412 w 478"/>
                <a:gd name="T3" fmla="*/ 238125 h 451"/>
                <a:gd name="T4" fmla="*/ 3696 w 478"/>
                <a:gd name="T5" fmla="*/ 0 h 451"/>
                <a:gd name="T6" fmla="*/ 0 w 478"/>
                <a:gd name="T7" fmla="*/ 0 h 451"/>
                <a:gd name="T8" fmla="*/ 249772 w 478"/>
                <a:gd name="T9" fmla="*/ 238125 h 4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8" h="451">
                  <a:moveTo>
                    <a:pt x="473" y="451"/>
                  </a:moveTo>
                  <a:lnTo>
                    <a:pt x="478" y="451"/>
                  </a:lnTo>
                  <a:lnTo>
                    <a:pt x="7" y="0"/>
                  </a:lnTo>
                  <a:lnTo>
                    <a:pt x="0" y="0"/>
                  </a:lnTo>
                  <a:lnTo>
                    <a:pt x="473" y="451"/>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9" name="Freeform 67"/>
            <p:cNvSpPr>
              <a:spLocks/>
            </p:cNvSpPr>
            <p:nvPr/>
          </p:nvSpPr>
          <p:spPr bwMode="auto">
            <a:xfrm>
              <a:off x="1846263" y="5340350"/>
              <a:ext cx="252412" cy="238125"/>
            </a:xfrm>
            <a:custGeom>
              <a:avLst/>
              <a:gdLst>
                <a:gd name="T0" fmla="*/ 249237 w 477"/>
                <a:gd name="T1" fmla="*/ 238125 h 451"/>
                <a:gd name="T2" fmla="*/ 252412 w 477"/>
                <a:gd name="T3" fmla="*/ 238125 h 451"/>
                <a:gd name="T4" fmla="*/ 3175 w 477"/>
                <a:gd name="T5" fmla="*/ 0 h 451"/>
                <a:gd name="T6" fmla="*/ 0 w 477"/>
                <a:gd name="T7" fmla="*/ 0 h 451"/>
                <a:gd name="T8" fmla="*/ 249237 w 477"/>
                <a:gd name="T9" fmla="*/ 238125 h 4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7" h="451">
                  <a:moveTo>
                    <a:pt x="471" y="451"/>
                  </a:moveTo>
                  <a:lnTo>
                    <a:pt x="477" y="451"/>
                  </a:lnTo>
                  <a:lnTo>
                    <a:pt x="6" y="0"/>
                  </a:lnTo>
                  <a:lnTo>
                    <a:pt x="0" y="0"/>
                  </a:lnTo>
                  <a:lnTo>
                    <a:pt x="471" y="451"/>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0" name="Freeform 68"/>
            <p:cNvSpPr>
              <a:spLocks/>
            </p:cNvSpPr>
            <p:nvPr/>
          </p:nvSpPr>
          <p:spPr bwMode="auto">
            <a:xfrm>
              <a:off x="1849438" y="5338763"/>
              <a:ext cx="260350" cy="239712"/>
            </a:xfrm>
            <a:custGeom>
              <a:avLst/>
              <a:gdLst>
                <a:gd name="T0" fmla="*/ 249745 w 491"/>
                <a:gd name="T1" fmla="*/ 239712 h 453"/>
                <a:gd name="T2" fmla="*/ 260350 w 491"/>
                <a:gd name="T3" fmla="*/ 239183 h 453"/>
                <a:gd name="T4" fmla="*/ 10075 w 491"/>
                <a:gd name="T5" fmla="*/ 0 h 453"/>
                <a:gd name="T6" fmla="*/ 0 w 491"/>
                <a:gd name="T7" fmla="*/ 1058 h 453"/>
                <a:gd name="T8" fmla="*/ 249745 w 491"/>
                <a:gd name="T9" fmla="*/ 239712 h 4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1" h="453">
                  <a:moveTo>
                    <a:pt x="471" y="453"/>
                  </a:moveTo>
                  <a:lnTo>
                    <a:pt x="491" y="452"/>
                  </a:lnTo>
                  <a:lnTo>
                    <a:pt x="19" y="0"/>
                  </a:lnTo>
                  <a:lnTo>
                    <a:pt x="0" y="2"/>
                  </a:lnTo>
                  <a:lnTo>
                    <a:pt x="471" y="453"/>
                  </a:lnTo>
                  <a:close/>
                </a:path>
              </a:pathLst>
            </a:custGeom>
            <a:solidFill>
              <a:srgbClr val="7E7E7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1" name="Line 69"/>
            <p:cNvSpPr>
              <a:spLocks noChangeShapeType="1"/>
            </p:cNvSpPr>
            <p:nvPr/>
          </p:nvSpPr>
          <p:spPr bwMode="auto">
            <a:xfrm flipH="1" flipV="1">
              <a:off x="1849438" y="5340350"/>
              <a:ext cx="249237" cy="238125"/>
            </a:xfrm>
            <a:prstGeom prst="line">
              <a:avLst/>
            </a:prstGeom>
            <a:noFill/>
            <a:ln w="0">
              <a:solidFill>
                <a:srgbClr val="7E7E7E"/>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 name="Freeform 70"/>
            <p:cNvSpPr>
              <a:spLocks/>
            </p:cNvSpPr>
            <p:nvPr/>
          </p:nvSpPr>
          <p:spPr bwMode="auto">
            <a:xfrm>
              <a:off x="1849438" y="5340350"/>
              <a:ext cx="255587" cy="238125"/>
            </a:xfrm>
            <a:custGeom>
              <a:avLst/>
              <a:gdLst>
                <a:gd name="T0" fmla="*/ 250273 w 481"/>
                <a:gd name="T1" fmla="*/ 238125 h 451"/>
                <a:gd name="T2" fmla="*/ 255587 w 481"/>
                <a:gd name="T3" fmla="*/ 238125 h 451"/>
                <a:gd name="T4" fmla="*/ 4782 w 481"/>
                <a:gd name="T5" fmla="*/ 0 h 451"/>
                <a:gd name="T6" fmla="*/ 0 w 481"/>
                <a:gd name="T7" fmla="*/ 0 h 451"/>
                <a:gd name="T8" fmla="*/ 250273 w 481"/>
                <a:gd name="T9" fmla="*/ 238125 h 4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1" h="451">
                  <a:moveTo>
                    <a:pt x="471" y="451"/>
                  </a:moveTo>
                  <a:lnTo>
                    <a:pt x="481" y="451"/>
                  </a:lnTo>
                  <a:lnTo>
                    <a:pt x="9" y="0"/>
                  </a:lnTo>
                  <a:lnTo>
                    <a:pt x="0" y="0"/>
                  </a:lnTo>
                  <a:lnTo>
                    <a:pt x="471" y="451"/>
                  </a:lnTo>
                  <a:close/>
                </a:path>
              </a:pathLst>
            </a:custGeom>
            <a:solidFill>
              <a:srgbClr val="7E7E7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 name="Freeform 71"/>
            <p:cNvSpPr>
              <a:spLocks/>
            </p:cNvSpPr>
            <p:nvPr/>
          </p:nvSpPr>
          <p:spPr bwMode="auto">
            <a:xfrm>
              <a:off x="1854200" y="5338763"/>
              <a:ext cx="255588" cy="239712"/>
            </a:xfrm>
            <a:custGeom>
              <a:avLst/>
              <a:gdLst>
                <a:gd name="T0" fmla="*/ 250285 w 482"/>
                <a:gd name="T1" fmla="*/ 239712 h 453"/>
                <a:gd name="T2" fmla="*/ 255588 w 482"/>
                <a:gd name="T3" fmla="*/ 239183 h 453"/>
                <a:gd name="T4" fmla="*/ 5303 w 482"/>
                <a:gd name="T5" fmla="*/ 0 h 453"/>
                <a:gd name="T6" fmla="*/ 0 w 482"/>
                <a:gd name="T7" fmla="*/ 1058 h 453"/>
                <a:gd name="T8" fmla="*/ 250285 w 482"/>
                <a:gd name="T9" fmla="*/ 239712 h 4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2" h="453">
                  <a:moveTo>
                    <a:pt x="472" y="453"/>
                  </a:moveTo>
                  <a:lnTo>
                    <a:pt x="482" y="452"/>
                  </a:lnTo>
                  <a:lnTo>
                    <a:pt x="10" y="0"/>
                  </a:lnTo>
                  <a:lnTo>
                    <a:pt x="0" y="2"/>
                  </a:lnTo>
                  <a:lnTo>
                    <a:pt x="472" y="453"/>
                  </a:lnTo>
                  <a:close/>
                </a:path>
              </a:pathLst>
            </a:custGeom>
            <a:solidFill>
              <a:srgbClr val="7D7D7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4" name="Freeform 72"/>
            <p:cNvSpPr>
              <a:spLocks/>
            </p:cNvSpPr>
            <p:nvPr/>
          </p:nvSpPr>
          <p:spPr bwMode="auto">
            <a:xfrm>
              <a:off x="1860550" y="5338763"/>
              <a:ext cx="258763" cy="239712"/>
            </a:xfrm>
            <a:custGeom>
              <a:avLst/>
              <a:gdLst>
                <a:gd name="T0" fmla="*/ 248750 w 491"/>
                <a:gd name="T1" fmla="*/ 239712 h 453"/>
                <a:gd name="T2" fmla="*/ 258763 w 491"/>
                <a:gd name="T3" fmla="*/ 239183 h 453"/>
                <a:gd name="T4" fmla="*/ 8959 w 491"/>
                <a:gd name="T5" fmla="*/ 0 h 453"/>
                <a:gd name="T6" fmla="*/ 0 w 491"/>
                <a:gd name="T7" fmla="*/ 529 h 453"/>
                <a:gd name="T8" fmla="*/ 248750 w 491"/>
                <a:gd name="T9" fmla="*/ 239712 h 4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1" h="453">
                  <a:moveTo>
                    <a:pt x="472" y="453"/>
                  </a:moveTo>
                  <a:lnTo>
                    <a:pt x="491" y="452"/>
                  </a:lnTo>
                  <a:lnTo>
                    <a:pt x="17" y="0"/>
                  </a:lnTo>
                  <a:lnTo>
                    <a:pt x="0" y="1"/>
                  </a:lnTo>
                  <a:lnTo>
                    <a:pt x="472" y="453"/>
                  </a:lnTo>
                  <a:close/>
                </a:path>
              </a:pathLst>
            </a:custGeom>
            <a:solidFill>
              <a:srgbClr val="7C7C7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5" name="Line 73"/>
            <p:cNvSpPr>
              <a:spLocks noChangeShapeType="1"/>
            </p:cNvSpPr>
            <p:nvPr/>
          </p:nvSpPr>
          <p:spPr bwMode="auto">
            <a:xfrm flipH="1" flipV="1">
              <a:off x="1860550" y="5338763"/>
              <a:ext cx="249238" cy="239712"/>
            </a:xfrm>
            <a:prstGeom prst="line">
              <a:avLst/>
            </a:prstGeom>
            <a:noFill/>
            <a:ln w="0">
              <a:solidFill>
                <a:srgbClr val="7C7C7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 name="Freeform 74"/>
            <p:cNvSpPr>
              <a:spLocks/>
            </p:cNvSpPr>
            <p:nvPr/>
          </p:nvSpPr>
          <p:spPr bwMode="auto">
            <a:xfrm>
              <a:off x="1860550" y="5338763"/>
              <a:ext cx="254000" cy="239712"/>
            </a:xfrm>
            <a:custGeom>
              <a:avLst/>
              <a:gdLst>
                <a:gd name="T0" fmla="*/ 249247 w 481"/>
                <a:gd name="T1" fmla="*/ 239712 h 452"/>
                <a:gd name="T2" fmla="*/ 254000 w 481"/>
                <a:gd name="T3" fmla="*/ 239712 h 452"/>
                <a:gd name="T4" fmla="*/ 4753 w 481"/>
                <a:gd name="T5" fmla="*/ 0 h 452"/>
                <a:gd name="T6" fmla="*/ 0 w 481"/>
                <a:gd name="T7" fmla="*/ 0 h 452"/>
                <a:gd name="T8" fmla="*/ 249247 w 481"/>
                <a:gd name="T9" fmla="*/ 239712 h 4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1" h="452">
                  <a:moveTo>
                    <a:pt x="472" y="452"/>
                  </a:moveTo>
                  <a:lnTo>
                    <a:pt x="481" y="452"/>
                  </a:lnTo>
                  <a:lnTo>
                    <a:pt x="9" y="0"/>
                  </a:lnTo>
                  <a:lnTo>
                    <a:pt x="0" y="0"/>
                  </a:lnTo>
                  <a:lnTo>
                    <a:pt x="472" y="452"/>
                  </a:lnTo>
                  <a:close/>
                </a:path>
              </a:pathLst>
            </a:custGeom>
            <a:solidFill>
              <a:srgbClr val="7C7C7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7" name="Freeform 75"/>
            <p:cNvSpPr>
              <a:spLocks/>
            </p:cNvSpPr>
            <p:nvPr/>
          </p:nvSpPr>
          <p:spPr bwMode="auto">
            <a:xfrm>
              <a:off x="1865313" y="5338763"/>
              <a:ext cx="254000" cy="239712"/>
            </a:xfrm>
            <a:custGeom>
              <a:avLst/>
              <a:gdLst>
                <a:gd name="T0" fmla="*/ 248730 w 482"/>
                <a:gd name="T1" fmla="*/ 239712 h 453"/>
                <a:gd name="T2" fmla="*/ 254000 w 482"/>
                <a:gd name="T3" fmla="*/ 239183 h 453"/>
                <a:gd name="T4" fmla="*/ 4216 w 482"/>
                <a:gd name="T5" fmla="*/ 0 h 453"/>
                <a:gd name="T6" fmla="*/ 0 w 482"/>
                <a:gd name="T7" fmla="*/ 529 h 453"/>
                <a:gd name="T8" fmla="*/ 248730 w 482"/>
                <a:gd name="T9" fmla="*/ 239712 h 4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2" h="453">
                  <a:moveTo>
                    <a:pt x="472" y="453"/>
                  </a:moveTo>
                  <a:lnTo>
                    <a:pt x="482" y="452"/>
                  </a:lnTo>
                  <a:lnTo>
                    <a:pt x="8" y="0"/>
                  </a:lnTo>
                  <a:lnTo>
                    <a:pt x="0" y="1"/>
                  </a:lnTo>
                  <a:lnTo>
                    <a:pt x="472" y="453"/>
                  </a:lnTo>
                  <a:close/>
                </a:path>
              </a:pathLst>
            </a:custGeom>
            <a:solidFill>
              <a:srgbClr val="7B7B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8" name="Freeform 76"/>
            <p:cNvSpPr>
              <a:spLocks/>
            </p:cNvSpPr>
            <p:nvPr/>
          </p:nvSpPr>
          <p:spPr bwMode="auto">
            <a:xfrm>
              <a:off x="1868488" y="5337175"/>
              <a:ext cx="261937" cy="239713"/>
            </a:xfrm>
            <a:custGeom>
              <a:avLst/>
              <a:gdLst>
                <a:gd name="T0" fmla="*/ 251842 w 493"/>
                <a:gd name="T1" fmla="*/ 239713 h 455"/>
                <a:gd name="T2" fmla="*/ 261937 w 493"/>
                <a:gd name="T3" fmla="*/ 238132 h 455"/>
                <a:gd name="T4" fmla="*/ 10095 w 493"/>
                <a:gd name="T5" fmla="*/ 0 h 455"/>
                <a:gd name="T6" fmla="*/ 0 w 493"/>
                <a:gd name="T7" fmla="*/ 1581 h 455"/>
                <a:gd name="T8" fmla="*/ 251842 w 493"/>
                <a:gd name="T9" fmla="*/ 239713 h 45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3" h="455">
                  <a:moveTo>
                    <a:pt x="474" y="455"/>
                  </a:moveTo>
                  <a:lnTo>
                    <a:pt x="493" y="452"/>
                  </a:lnTo>
                  <a:lnTo>
                    <a:pt x="19" y="0"/>
                  </a:lnTo>
                  <a:lnTo>
                    <a:pt x="0" y="3"/>
                  </a:lnTo>
                  <a:lnTo>
                    <a:pt x="474" y="455"/>
                  </a:lnTo>
                  <a:close/>
                </a:path>
              </a:pathLst>
            </a:custGeom>
            <a:solidFill>
              <a:srgbClr val="7A7A7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9" name="Line 77"/>
            <p:cNvSpPr>
              <a:spLocks noChangeShapeType="1"/>
            </p:cNvSpPr>
            <p:nvPr/>
          </p:nvSpPr>
          <p:spPr bwMode="auto">
            <a:xfrm flipH="1" flipV="1">
              <a:off x="1868488" y="5338763"/>
              <a:ext cx="250825" cy="238125"/>
            </a:xfrm>
            <a:prstGeom prst="line">
              <a:avLst/>
            </a:prstGeom>
            <a:noFill/>
            <a:ln w="0">
              <a:solidFill>
                <a:srgbClr val="7A7A7A"/>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0" name="Freeform 78"/>
            <p:cNvSpPr>
              <a:spLocks/>
            </p:cNvSpPr>
            <p:nvPr/>
          </p:nvSpPr>
          <p:spPr bwMode="auto">
            <a:xfrm>
              <a:off x="1868488" y="5337175"/>
              <a:ext cx="257175" cy="239713"/>
            </a:xfrm>
            <a:custGeom>
              <a:avLst/>
              <a:gdLst>
                <a:gd name="T0" fmla="*/ 251861 w 484"/>
                <a:gd name="T1" fmla="*/ 239713 h 453"/>
                <a:gd name="T2" fmla="*/ 257175 w 484"/>
                <a:gd name="T3" fmla="*/ 238655 h 453"/>
                <a:gd name="T4" fmla="*/ 5314 w 484"/>
                <a:gd name="T5" fmla="*/ 0 h 453"/>
                <a:gd name="T6" fmla="*/ 0 w 484"/>
                <a:gd name="T7" fmla="*/ 529 h 453"/>
                <a:gd name="T8" fmla="*/ 251861 w 484"/>
                <a:gd name="T9" fmla="*/ 239713 h 4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4" h="453">
                  <a:moveTo>
                    <a:pt x="474" y="453"/>
                  </a:moveTo>
                  <a:lnTo>
                    <a:pt x="484" y="451"/>
                  </a:lnTo>
                  <a:lnTo>
                    <a:pt x="10" y="0"/>
                  </a:lnTo>
                  <a:lnTo>
                    <a:pt x="0" y="1"/>
                  </a:lnTo>
                  <a:lnTo>
                    <a:pt x="474" y="453"/>
                  </a:lnTo>
                  <a:close/>
                </a:path>
              </a:pathLst>
            </a:custGeom>
            <a:solidFill>
              <a:srgbClr val="7A7A7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1" name="Freeform 79"/>
            <p:cNvSpPr>
              <a:spLocks/>
            </p:cNvSpPr>
            <p:nvPr/>
          </p:nvSpPr>
          <p:spPr bwMode="auto">
            <a:xfrm>
              <a:off x="1874838" y="5337175"/>
              <a:ext cx="255587" cy="239713"/>
            </a:xfrm>
            <a:custGeom>
              <a:avLst/>
              <a:gdLst>
                <a:gd name="T0" fmla="*/ 250825 w 483"/>
                <a:gd name="T1" fmla="*/ 239713 h 453"/>
                <a:gd name="T2" fmla="*/ 255587 w 483"/>
                <a:gd name="T3" fmla="*/ 239184 h 453"/>
                <a:gd name="T4" fmla="*/ 4762 w 483"/>
                <a:gd name="T5" fmla="*/ 0 h 453"/>
                <a:gd name="T6" fmla="*/ 0 w 483"/>
                <a:gd name="T7" fmla="*/ 1058 h 453"/>
                <a:gd name="T8" fmla="*/ 250825 w 483"/>
                <a:gd name="T9" fmla="*/ 239713 h 4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3" h="453">
                  <a:moveTo>
                    <a:pt x="474" y="453"/>
                  </a:moveTo>
                  <a:lnTo>
                    <a:pt x="483" y="452"/>
                  </a:lnTo>
                  <a:lnTo>
                    <a:pt x="9" y="0"/>
                  </a:lnTo>
                  <a:lnTo>
                    <a:pt x="0" y="2"/>
                  </a:lnTo>
                  <a:lnTo>
                    <a:pt x="474" y="453"/>
                  </a:lnTo>
                  <a:close/>
                </a:path>
              </a:pathLst>
            </a:custGeom>
            <a:solidFill>
              <a:srgbClr val="79797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2" name="Freeform 80"/>
            <p:cNvSpPr>
              <a:spLocks/>
            </p:cNvSpPr>
            <p:nvPr/>
          </p:nvSpPr>
          <p:spPr bwMode="auto">
            <a:xfrm>
              <a:off x="1879600" y="5335588"/>
              <a:ext cx="260350" cy="239712"/>
            </a:xfrm>
            <a:custGeom>
              <a:avLst/>
              <a:gdLst>
                <a:gd name="T0" fmla="*/ 250316 w 493"/>
                <a:gd name="T1" fmla="*/ 239712 h 455"/>
                <a:gd name="T2" fmla="*/ 260350 w 493"/>
                <a:gd name="T3" fmla="*/ 237078 h 455"/>
                <a:gd name="T4" fmla="*/ 8978 w 493"/>
                <a:gd name="T5" fmla="*/ 0 h 455"/>
                <a:gd name="T6" fmla="*/ 0 w 493"/>
                <a:gd name="T7" fmla="*/ 1581 h 455"/>
                <a:gd name="T8" fmla="*/ 250316 w 493"/>
                <a:gd name="T9" fmla="*/ 239712 h 45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3" h="455">
                  <a:moveTo>
                    <a:pt x="474" y="455"/>
                  </a:moveTo>
                  <a:lnTo>
                    <a:pt x="493" y="450"/>
                  </a:lnTo>
                  <a:lnTo>
                    <a:pt x="17" y="0"/>
                  </a:lnTo>
                  <a:lnTo>
                    <a:pt x="0" y="3"/>
                  </a:lnTo>
                  <a:lnTo>
                    <a:pt x="474" y="455"/>
                  </a:lnTo>
                  <a:close/>
                </a:path>
              </a:pathLst>
            </a:custGeom>
            <a:solidFill>
              <a:srgbClr val="78787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 name="Line 81"/>
            <p:cNvSpPr>
              <a:spLocks noChangeShapeType="1"/>
            </p:cNvSpPr>
            <p:nvPr/>
          </p:nvSpPr>
          <p:spPr bwMode="auto">
            <a:xfrm flipH="1" flipV="1">
              <a:off x="1879600" y="5337175"/>
              <a:ext cx="250825" cy="238125"/>
            </a:xfrm>
            <a:prstGeom prst="line">
              <a:avLst/>
            </a:prstGeom>
            <a:noFill/>
            <a:ln w="0">
              <a:solidFill>
                <a:srgbClr val="787878"/>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 name="Freeform 82"/>
            <p:cNvSpPr>
              <a:spLocks/>
            </p:cNvSpPr>
            <p:nvPr/>
          </p:nvSpPr>
          <p:spPr bwMode="auto">
            <a:xfrm>
              <a:off x="1879600" y="5335588"/>
              <a:ext cx="254000" cy="239712"/>
            </a:xfrm>
            <a:custGeom>
              <a:avLst/>
              <a:gdLst>
                <a:gd name="T0" fmla="*/ 250825 w 480"/>
                <a:gd name="T1" fmla="*/ 239712 h 453"/>
                <a:gd name="T2" fmla="*/ 254000 w 480"/>
                <a:gd name="T3" fmla="*/ 238654 h 453"/>
                <a:gd name="T4" fmla="*/ 3175 w 480"/>
                <a:gd name="T5" fmla="*/ 0 h 453"/>
                <a:gd name="T6" fmla="*/ 0 w 480"/>
                <a:gd name="T7" fmla="*/ 529 h 453"/>
                <a:gd name="T8" fmla="*/ 250825 w 480"/>
                <a:gd name="T9" fmla="*/ 239712 h 4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0" h="453">
                  <a:moveTo>
                    <a:pt x="474" y="453"/>
                  </a:moveTo>
                  <a:lnTo>
                    <a:pt x="480" y="451"/>
                  </a:lnTo>
                  <a:lnTo>
                    <a:pt x="6" y="0"/>
                  </a:lnTo>
                  <a:lnTo>
                    <a:pt x="0" y="1"/>
                  </a:lnTo>
                  <a:lnTo>
                    <a:pt x="474" y="453"/>
                  </a:lnTo>
                  <a:close/>
                </a:path>
              </a:pathLst>
            </a:custGeom>
            <a:solidFill>
              <a:srgbClr val="78787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 name="Freeform 83"/>
            <p:cNvSpPr>
              <a:spLocks/>
            </p:cNvSpPr>
            <p:nvPr/>
          </p:nvSpPr>
          <p:spPr bwMode="auto">
            <a:xfrm>
              <a:off x="1882775" y="5335588"/>
              <a:ext cx="254000" cy="239712"/>
            </a:xfrm>
            <a:custGeom>
              <a:avLst/>
              <a:gdLst>
                <a:gd name="T0" fmla="*/ 250304 w 481"/>
                <a:gd name="T1" fmla="*/ 239712 h 451"/>
                <a:gd name="T2" fmla="*/ 254000 w 481"/>
                <a:gd name="T3" fmla="*/ 239180 h 451"/>
                <a:gd name="T4" fmla="*/ 2640 w 481"/>
                <a:gd name="T5" fmla="*/ 0 h 451"/>
                <a:gd name="T6" fmla="*/ 0 w 481"/>
                <a:gd name="T7" fmla="*/ 0 h 451"/>
                <a:gd name="T8" fmla="*/ 250304 w 481"/>
                <a:gd name="T9" fmla="*/ 239712 h 4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1" h="451">
                  <a:moveTo>
                    <a:pt x="474" y="451"/>
                  </a:moveTo>
                  <a:lnTo>
                    <a:pt x="481" y="450"/>
                  </a:lnTo>
                  <a:lnTo>
                    <a:pt x="5" y="0"/>
                  </a:lnTo>
                  <a:lnTo>
                    <a:pt x="0" y="0"/>
                  </a:lnTo>
                  <a:lnTo>
                    <a:pt x="474" y="451"/>
                  </a:lnTo>
                  <a:close/>
                </a:path>
              </a:pathLst>
            </a:custGeom>
            <a:solidFill>
              <a:srgbClr val="77777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6" name="Freeform 84"/>
            <p:cNvSpPr>
              <a:spLocks/>
            </p:cNvSpPr>
            <p:nvPr/>
          </p:nvSpPr>
          <p:spPr bwMode="auto">
            <a:xfrm>
              <a:off x="1884363" y="5335588"/>
              <a:ext cx="255587" cy="238125"/>
            </a:xfrm>
            <a:custGeom>
              <a:avLst/>
              <a:gdLst>
                <a:gd name="T0" fmla="*/ 252405 w 482"/>
                <a:gd name="T1" fmla="*/ 238125 h 452"/>
                <a:gd name="T2" fmla="*/ 255587 w 482"/>
                <a:gd name="T3" fmla="*/ 237071 h 452"/>
                <a:gd name="T4" fmla="*/ 3182 w 482"/>
                <a:gd name="T5" fmla="*/ 0 h 452"/>
                <a:gd name="T6" fmla="*/ 0 w 482"/>
                <a:gd name="T7" fmla="*/ 1054 h 452"/>
                <a:gd name="T8" fmla="*/ 252405 w 482"/>
                <a:gd name="T9" fmla="*/ 238125 h 4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2" h="452">
                  <a:moveTo>
                    <a:pt x="476" y="452"/>
                  </a:moveTo>
                  <a:lnTo>
                    <a:pt x="482" y="450"/>
                  </a:lnTo>
                  <a:lnTo>
                    <a:pt x="6" y="0"/>
                  </a:lnTo>
                  <a:lnTo>
                    <a:pt x="0" y="2"/>
                  </a:lnTo>
                  <a:lnTo>
                    <a:pt x="476" y="452"/>
                  </a:lnTo>
                  <a:close/>
                </a:path>
              </a:pathLst>
            </a:custGeom>
            <a:solidFill>
              <a:srgbClr val="76767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7" name="Freeform 85"/>
            <p:cNvSpPr>
              <a:spLocks/>
            </p:cNvSpPr>
            <p:nvPr/>
          </p:nvSpPr>
          <p:spPr bwMode="auto">
            <a:xfrm>
              <a:off x="1887538" y="5332413"/>
              <a:ext cx="261937" cy="241300"/>
            </a:xfrm>
            <a:custGeom>
              <a:avLst/>
              <a:gdLst>
                <a:gd name="T0" fmla="*/ 252393 w 494"/>
                <a:gd name="T1" fmla="*/ 241300 h 454"/>
                <a:gd name="T2" fmla="*/ 261937 w 494"/>
                <a:gd name="T3" fmla="*/ 239174 h 454"/>
                <a:gd name="T4" fmla="*/ 10075 w 494"/>
                <a:gd name="T5" fmla="*/ 0 h 454"/>
                <a:gd name="T6" fmla="*/ 0 w 494"/>
                <a:gd name="T7" fmla="*/ 2126 h 454"/>
                <a:gd name="T8" fmla="*/ 252393 w 494"/>
                <a:gd name="T9" fmla="*/ 241300 h 4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4" h="454">
                  <a:moveTo>
                    <a:pt x="476" y="454"/>
                  </a:moveTo>
                  <a:lnTo>
                    <a:pt x="494" y="450"/>
                  </a:lnTo>
                  <a:lnTo>
                    <a:pt x="19" y="0"/>
                  </a:lnTo>
                  <a:lnTo>
                    <a:pt x="0" y="4"/>
                  </a:lnTo>
                  <a:lnTo>
                    <a:pt x="476" y="454"/>
                  </a:lnTo>
                  <a:close/>
                </a:path>
              </a:pathLst>
            </a:custGeom>
            <a:solidFill>
              <a:srgbClr val="75757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8" name="Line 86"/>
            <p:cNvSpPr>
              <a:spLocks noChangeShapeType="1"/>
            </p:cNvSpPr>
            <p:nvPr/>
          </p:nvSpPr>
          <p:spPr bwMode="auto">
            <a:xfrm flipH="1" flipV="1">
              <a:off x="1887538" y="5335588"/>
              <a:ext cx="252412" cy="238125"/>
            </a:xfrm>
            <a:prstGeom prst="line">
              <a:avLst/>
            </a:prstGeom>
            <a:noFill/>
            <a:ln w="0">
              <a:solidFill>
                <a:srgbClr val="757575"/>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9" name="Freeform 87"/>
            <p:cNvSpPr>
              <a:spLocks/>
            </p:cNvSpPr>
            <p:nvPr/>
          </p:nvSpPr>
          <p:spPr bwMode="auto">
            <a:xfrm>
              <a:off x="1887538" y="5334000"/>
              <a:ext cx="257175" cy="239713"/>
            </a:xfrm>
            <a:custGeom>
              <a:avLst/>
              <a:gdLst>
                <a:gd name="T0" fmla="*/ 251883 w 486"/>
                <a:gd name="T1" fmla="*/ 239713 h 453"/>
                <a:gd name="T2" fmla="*/ 257175 w 486"/>
                <a:gd name="T3" fmla="*/ 238125 h 453"/>
                <a:gd name="T4" fmla="*/ 5292 w 486"/>
                <a:gd name="T5" fmla="*/ 0 h 453"/>
                <a:gd name="T6" fmla="*/ 0 w 486"/>
                <a:gd name="T7" fmla="*/ 1588 h 453"/>
                <a:gd name="T8" fmla="*/ 251883 w 486"/>
                <a:gd name="T9" fmla="*/ 239713 h 4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6" h="453">
                  <a:moveTo>
                    <a:pt x="476" y="453"/>
                  </a:moveTo>
                  <a:lnTo>
                    <a:pt x="486" y="450"/>
                  </a:lnTo>
                  <a:lnTo>
                    <a:pt x="10" y="0"/>
                  </a:lnTo>
                  <a:lnTo>
                    <a:pt x="0" y="3"/>
                  </a:lnTo>
                  <a:lnTo>
                    <a:pt x="476" y="453"/>
                  </a:lnTo>
                  <a:close/>
                </a:path>
              </a:pathLst>
            </a:custGeom>
            <a:solidFill>
              <a:srgbClr val="75757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0" name="Freeform 88"/>
            <p:cNvSpPr>
              <a:spLocks/>
            </p:cNvSpPr>
            <p:nvPr/>
          </p:nvSpPr>
          <p:spPr bwMode="auto">
            <a:xfrm>
              <a:off x="1893888" y="5332413"/>
              <a:ext cx="255587" cy="239712"/>
            </a:xfrm>
            <a:custGeom>
              <a:avLst/>
              <a:gdLst>
                <a:gd name="T0" fmla="*/ 251362 w 484"/>
                <a:gd name="T1" fmla="*/ 239712 h 451"/>
                <a:gd name="T2" fmla="*/ 255587 w 484"/>
                <a:gd name="T3" fmla="*/ 239180 h 451"/>
                <a:gd name="T4" fmla="*/ 4753 w 484"/>
                <a:gd name="T5" fmla="*/ 0 h 451"/>
                <a:gd name="T6" fmla="*/ 0 w 484"/>
                <a:gd name="T7" fmla="*/ 532 h 451"/>
                <a:gd name="T8" fmla="*/ 251362 w 484"/>
                <a:gd name="T9" fmla="*/ 239712 h 4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4" h="451">
                  <a:moveTo>
                    <a:pt x="476" y="451"/>
                  </a:moveTo>
                  <a:lnTo>
                    <a:pt x="484" y="450"/>
                  </a:lnTo>
                  <a:lnTo>
                    <a:pt x="9" y="0"/>
                  </a:lnTo>
                  <a:lnTo>
                    <a:pt x="0" y="1"/>
                  </a:lnTo>
                  <a:lnTo>
                    <a:pt x="476" y="451"/>
                  </a:lnTo>
                  <a:close/>
                </a:path>
              </a:pathLst>
            </a:custGeom>
            <a:solidFill>
              <a:srgbClr val="74747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1" name="Freeform 89"/>
            <p:cNvSpPr>
              <a:spLocks/>
            </p:cNvSpPr>
            <p:nvPr/>
          </p:nvSpPr>
          <p:spPr bwMode="auto">
            <a:xfrm>
              <a:off x="1898650" y="5329238"/>
              <a:ext cx="260350" cy="241300"/>
            </a:xfrm>
            <a:custGeom>
              <a:avLst/>
              <a:gdLst>
                <a:gd name="T0" fmla="*/ 250337 w 494"/>
                <a:gd name="T1" fmla="*/ 241300 h 456"/>
                <a:gd name="T2" fmla="*/ 260350 w 494"/>
                <a:gd name="T3" fmla="*/ 238125 h 456"/>
                <a:gd name="T4" fmla="*/ 8959 w 494"/>
                <a:gd name="T5" fmla="*/ 0 h 456"/>
                <a:gd name="T6" fmla="*/ 0 w 494"/>
                <a:gd name="T7" fmla="*/ 3175 h 456"/>
                <a:gd name="T8" fmla="*/ 250337 w 494"/>
                <a:gd name="T9" fmla="*/ 241300 h 4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4" h="456">
                  <a:moveTo>
                    <a:pt x="475" y="456"/>
                  </a:moveTo>
                  <a:lnTo>
                    <a:pt x="494" y="450"/>
                  </a:lnTo>
                  <a:lnTo>
                    <a:pt x="17" y="0"/>
                  </a:lnTo>
                  <a:lnTo>
                    <a:pt x="0" y="6"/>
                  </a:lnTo>
                  <a:lnTo>
                    <a:pt x="475" y="456"/>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2" name="Line 90"/>
            <p:cNvSpPr>
              <a:spLocks noChangeShapeType="1"/>
            </p:cNvSpPr>
            <p:nvPr/>
          </p:nvSpPr>
          <p:spPr bwMode="auto">
            <a:xfrm flipH="1" flipV="1">
              <a:off x="1898650" y="5332413"/>
              <a:ext cx="250825" cy="238125"/>
            </a:xfrm>
            <a:prstGeom prst="line">
              <a:avLst/>
            </a:prstGeom>
            <a:noFill/>
            <a:ln w="0">
              <a:solidFill>
                <a:srgbClr val="737373"/>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 name="Freeform 91"/>
            <p:cNvSpPr>
              <a:spLocks/>
            </p:cNvSpPr>
            <p:nvPr/>
          </p:nvSpPr>
          <p:spPr bwMode="auto">
            <a:xfrm>
              <a:off x="1898650" y="5330825"/>
              <a:ext cx="255588" cy="239713"/>
            </a:xfrm>
            <a:custGeom>
              <a:avLst/>
              <a:gdLst>
                <a:gd name="T0" fmla="*/ 250318 w 485"/>
                <a:gd name="T1" fmla="*/ 239713 h 453"/>
                <a:gd name="T2" fmla="*/ 255588 w 485"/>
                <a:gd name="T3" fmla="*/ 238125 h 453"/>
                <a:gd name="T4" fmla="*/ 4743 w 485"/>
                <a:gd name="T5" fmla="*/ 0 h 453"/>
                <a:gd name="T6" fmla="*/ 0 w 485"/>
                <a:gd name="T7" fmla="*/ 1588 h 453"/>
                <a:gd name="T8" fmla="*/ 250318 w 485"/>
                <a:gd name="T9" fmla="*/ 239713 h 4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5" h="453">
                  <a:moveTo>
                    <a:pt x="475" y="453"/>
                  </a:moveTo>
                  <a:lnTo>
                    <a:pt x="485" y="450"/>
                  </a:lnTo>
                  <a:lnTo>
                    <a:pt x="9" y="0"/>
                  </a:lnTo>
                  <a:lnTo>
                    <a:pt x="0" y="3"/>
                  </a:lnTo>
                  <a:lnTo>
                    <a:pt x="475" y="453"/>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4" name="Freeform 92"/>
            <p:cNvSpPr>
              <a:spLocks/>
            </p:cNvSpPr>
            <p:nvPr/>
          </p:nvSpPr>
          <p:spPr bwMode="auto">
            <a:xfrm>
              <a:off x="1903413" y="5329238"/>
              <a:ext cx="255587" cy="239712"/>
            </a:xfrm>
            <a:custGeom>
              <a:avLst/>
              <a:gdLst>
                <a:gd name="T0" fmla="*/ 250844 w 485"/>
                <a:gd name="T1" fmla="*/ 239712 h 453"/>
                <a:gd name="T2" fmla="*/ 255587 w 485"/>
                <a:gd name="T3" fmla="*/ 238125 h 453"/>
                <a:gd name="T4" fmla="*/ 4216 w 485"/>
                <a:gd name="T5" fmla="*/ 0 h 453"/>
                <a:gd name="T6" fmla="*/ 0 w 485"/>
                <a:gd name="T7" fmla="*/ 1587 h 453"/>
                <a:gd name="T8" fmla="*/ 250844 w 485"/>
                <a:gd name="T9" fmla="*/ 239712 h 4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5" h="453">
                  <a:moveTo>
                    <a:pt x="476" y="453"/>
                  </a:moveTo>
                  <a:lnTo>
                    <a:pt x="485" y="450"/>
                  </a:lnTo>
                  <a:lnTo>
                    <a:pt x="8" y="0"/>
                  </a:lnTo>
                  <a:lnTo>
                    <a:pt x="0" y="3"/>
                  </a:lnTo>
                  <a:lnTo>
                    <a:pt x="476" y="453"/>
                  </a:lnTo>
                  <a:close/>
                </a:path>
              </a:pathLst>
            </a:custGeom>
            <a:solidFill>
              <a:srgbClr val="72727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5" name="Freeform 93"/>
            <p:cNvSpPr>
              <a:spLocks/>
            </p:cNvSpPr>
            <p:nvPr/>
          </p:nvSpPr>
          <p:spPr bwMode="auto">
            <a:xfrm>
              <a:off x="1906588" y="5326063"/>
              <a:ext cx="263525" cy="241300"/>
            </a:xfrm>
            <a:custGeom>
              <a:avLst/>
              <a:gdLst>
                <a:gd name="T0" fmla="*/ 253430 w 496"/>
                <a:gd name="T1" fmla="*/ 241300 h 456"/>
                <a:gd name="T2" fmla="*/ 263525 w 496"/>
                <a:gd name="T3" fmla="*/ 237596 h 456"/>
                <a:gd name="T4" fmla="*/ 10095 w 496"/>
                <a:gd name="T5" fmla="*/ 0 h 456"/>
                <a:gd name="T6" fmla="*/ 0 w 496"/>
                <a:gd name="T7" fmla="*/ 3175 h 456"/>
                <a:gd name="T8" fmla="*/ 253430 w 496"/>
                <a:gd name="T9" fmla="*/ 241300 h 4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6" h="456">
                  <a:moveTo>
                    <a:pt x="477" y="456"/>
                  </a:moveTo>
                  <a:lnTo>
                    <a:pt x="496" y="449"/>
                  </a:lnTo>
                  <a:lnTo>
                    <a:pt x="19" y="0"/>
                  </a:lnTo>
                  <a:lnTo>
                    <a:pt x="0" y="6"/>
                  </a:lnTo>
                  <a:lnTo>
                    <a:pt x="477" y="456"/>
                  </a:ln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6" name="Line 94"/>
            <p:cNvSpPr>
              <a:spLocks noChangeShapeType="1"/>
            </p:cNvSpPr>
            <p:nvPr/>
          </p:nvSpPr>
          <p:spPr bwMode="auto">
            <a:xfrm flipH="1" flipV="1">
              <a:off x="1906588" y="5329238"/>
              <a:ext cx="252412" cy="238125"/>
            </a:xfrm>
            <a:prstGeom prst="line">
              <a:avLst/>
            </a:prstGeom>
            <a:noFill/>
            <a:ln w="0">
              <a:solidFill>
                <a:srgbClr val="71717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7" name="Freeform 95"/>
            <p:cNvSpPr>
              <a:spLocks/>
            </p:cNvSpPr>
            <p:nvPr/>
          </p:nvSpPr>
          <p:spPr bwMode="auto">
            <a:xfrm>
              <a:off x="1906588" y="5327650"/>
              <a:ext cx="258762" cy="239713"/>
            </a:xfrm>
            <a:custGeom>
              <a:avLst/>
              <a:gdLst>
                <a:gd name="T0" fmla="*/ 253449 w 487"/>
                <a:gd name="T1" fmla="*/ 239713 h 453"/>
                <a:gd name="T2" fmla="*/ 258762 w 487"/>
                <a:gd name="T3" fmla="*/ 237596 h 453"/>
                <a:gd name="T4" fmla="*/ 4782 w 487"/>
                <a:gd name="T5" fmla="*/ 0 h 453"/>
                <a:gd name="T6" fmla="*/ 0 w 487"/>
                <a:gd name="T7" fmla="*/ 1588 h 453"/>
                <a:gd name="T8" fmla="*/ 253449 w 487"/>
                <a:gd name="T9" fmla="*/ 239713 h 4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7" h="453">
                  <a:moveTo>
                    <a:pt x="477" y="453"/>
                  </a:moveTo>
                  <a:lnTo>
                    <a:pt x="487" y="449"/>
                  </a:lnTo>
                  <a:lnTo>
                    <a:pt x="9" y="0"/>
                  </a:lnTo>
                  <a:lnTo>
                    <a:pt x="0" y="3"/>
                  </a:lnTo>
                  <a:lnTo>
                    <a:pt x="477" y="453"/>
                  </a:ln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8" name="Freeform 96"/>
            <p:cNvSpPr>
              <a:spLocks/>
            </p:cNvSpPr>
            <p:nvPr/>
          </p:nvSpPr>
          <p:spPr bwMode="auto">
            <a:xfrm>
              <a:off x="1911350" y="5326063"/>
              <a:ext cx="258763" cy="239712"/>
            </a:xfrm>
            <a:custGeom>
              <a:avLst/>
              <a:gdLst>
                <a:gd name="T0" fmla="*/ 253981 w 487"/>
                <a:gd name="T1" fmla="*/ 239712 h 452"/>
                <a:gd name="T2" fmla="*/ 258763 w 487"/>
                <a:gd name="T3" fmla="*/ 238121 h 452"/>
                <a:gd name="T4" fmla="*/ 5313 w 487"/>
                <a:gd name="T5" fmla="*/ 0 h 452"/>
                <a:gd name="T6" fmla="*/ 0 w 487"/>
                <a:gd name="T7" fmla="*/ 1591 h 452"/>
                <a:gd name="T8" fmla="*/ 253981 w 487"/>
                <a:gd name="T9" fmla="*/ 239712 h 4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7" h="452">
                  <a:moveTo>
                    <a:pt x="478" y="452"/>
                  </a:moveTo>
                  <a:lnTo>
                    <a:pt x="487" y="449"/>
                  </a:lnTo>
                  <a:lnTo>
                    <a:pt x="10" y="0"/>
                  </a:lnTo>
                  <a:lnTo>
                    <a:pt x="0" y="3"/>
                  </a:lnTo>
                  <a:lnTo>
                    <a:pt x="478" y="452"/>
                  </a:lnTo>
                  <a:close/>
                </a:path>
              </a:pathLst>
            </a:custGeom>
            <a:solidFill>
              <a:srgbClr val="7070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9" name="Freeform 97"/>
            <p:cNvSpPr>
              <a:spLocks/>
            </p:cNvSpPr>
            <p:nvPr/>
          </p:nvSpPr>
          <p:spPr bwMode="auto">
            <a:xfrm>
              <a:off x="1917700" y="5322888"/>
              <a:ext cx="261938" cy="241300"/>
            </a:xfrm>
            <a:custGeom>
              <a:avLst/>
              <a:gdLst>
                <a:gd name="T0" fmla="*/ 251904 w 496"/>
                <a:gd name="T1" fmla="*/ 241300 h 456"/>
                <a:gd name="T2" fmla="*/ 261938 w 496"/>
                <a:gd name="T3" fmla="*/ 237596 h 456"/>
                <a:gd name="T4" fmla="*/ 8978 w 496"/>
                <a:gd name="T5" fmla="*/ 0 h 456"/>
                <a:gd name="T6" fmla="*/ 0 w 496"/>
                <a:gd name="T7" fmla="*/ 3704 h 456"/>
                <a:gd name="T8" fmla="*/ 251904 w 496"/>
                <a:gd name="T9" fmla="*/ 241300 h 4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6" h="456">
                  <a:moveTo>
                    <a:pt x="477" y="456"/>
                  </a:moveTo>
                  <a:lnTo>
                    <a:pt x="496" y="449"/>
                  </a:lnTo>
                  <a:lnTo>
                    <a:pt x="17" y="0"/>
                  </a:lnTo>
                  <a:lnTo>
                    <a:pt x="0" y="7"/>
                  </a:lnTo>
                  <a:lnTo>
                    <a:pt x="477" y="456"/>
                  </a:lnTo>
                  <a:close/>
                </a:path>
              </a:pathLst>
            </a:custGeom>
            <a:solidFill>
              <a:srgbClr val="6F6F6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 name="Line 98"/>
            <p:cNvSpPr>
              <a:spLocks noChangeShapeType="1"/>
            </p:cNvSpPr>
            <p:nvPr/>
          </p:nvSpPr>
          <p:spPr bwMode="auto">
            <a:xfrm flipH="1" flipV="1">
              <a:off x="1917700" y="5326063"/>
              <a:ext cx="252413" cy="238125"/>
            </a:xfrm>
            <a:prstGeom prst="line">
              <a:avLst/>
            </a:prstGeom>
            <a:noFill/>
            <a:ln w="0">
              <a:solidFill>
                <a:srgbClr val="6F6F6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1" name="Freeform 99"/>
            <p:cNvSpPr>
              <a:spLocks/>
            </p:cNvSpPr>
            <p:nvPr/>
          </p:nvSpPr>
          <p:spPr bwMode="auto">
            <a:xfrm>
              <a:off x="1917700" y="5324475"/>
              <a:ext cx="255588" cy="239713"/>
            </a:xfrm>
            <a:custGeom>
              <a:avLst/>
              <a:gdLst>
                <a:gd name="T0" fmla="*/ 251372 w 485"/>
                <a:gd name="T1" fmla="*/ 239713 h 453"/>
                <a:gd name="T2" fmla="*/ 255588 w 485"/>
                <a:gd name="T3" fmla="*/ 237596 h 453"/>
                <a:gd name="T4" fmla="*/ 4743 w 485"/>
                <a:gd name="T5" fmla="*/ 0 h 453"/>
                <a:gd name="T6" fmla="*/ 0 w 485"/>
                <a:gd name="T7" fmla="*/ 2117 h 453"/>
                <a:gd name="T8" fmla="*/ 251372 w 485"/>
                <a:gd name="T9" fmla="*/ 239713 h 4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5" h="453">
                  <a:moveTo>
                    <a:pt x="477" y="453"/>
                  </a:moveTo>
                  <a:lnTo>
                    <a:pt x="485" y="449"/>
                  </a:lnTo>
                  <a:lnTo>
                    <a:pt x="9" y="0"/>
                  </a:lnTo>
                  <a:lnTo>
                    <a:pt x="0" y="4"/>
                  </a:lnTo>
                  <a:lnTo>
                    <a:pt x="477" y="453"/>
                  </a:lnTo>
                  <a:close/>
                </a:path>
              </a:pathLst>
            </a:custGeom>
            <a:solidFill>
              <a:srgbClr val="6F6F6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2" name="Freeform 100"/>
            <p:cNvSpPr>
              <a:spLocks/>
            </p:cNvSpPr>
            <p:nvPr/>
          </p:nvSpPr>
          <p:spPr bwMode="auto">
            <a:xfrm>
              <a:off x="1922463" y="5322888"/>
              <a:ext cx="257175" cy="239712"/>
            </a:xfrm>
            <a:custGeom>
              <a:avLst/>
              <a:gdLst>
                <a:gd name="T0" fmla="*/ 251366 w 487"/>
                <a:gd name="T1" fmla="*/ 239712 h 452"/>
                <a:gd name="T2" fmla="*/ 257175 w 487"/>
                <a:gd name="T3" fmla="*/ 238121 h 452"/>
                <a:gd name="T4" fmla="*/ 4225 w 487"/>
                <a:gd name="T5" fmla="*/ 0 h 452"/>
                <a:gd name="T6" fmla="*/ 0 w 487"/>
                <a:gd name="T7" fmla="*/ 1591 h 452"/>
                <a:gd name="T8" fmla="*/ 251366 w 487"/>
                <a:gd name="T9" fmla="*/ 239712 h 4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7" h="452">
                  <a:moveTo>
                    <a:pt x="476" y="452"/>
                  </a:moveTo>
                  <a:lnTo>
                    <a:pt x="487" y="449"/>
                  </a:lnTo>
                  <a:lnTo>
                    <a:pt x="8" y="0"/>
                  </a:lnTo>
                  <a:lnTo>
                    <a:pt x="0" y="3"/>
                  </a:lnTo>
                  <a:lnTo>
                    <a:pt x="476" y="452"/>
                  </a:lnTo>
                  <a:close/>
                </a:path>
              </a:pathLst>
            </a:custGeom>
            <a:solidFill>
              <a:srgbClr val="6E6E6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 name="Freeform 101"/>
            <p:cNvSpPr>
              <a:spLocks/>
            </p:cNvSpPr>
            <p:nvPr/>
          </p:nvSpPr>
          <p:spPr bwMode="auto">
            <a:xfrm>
              <a:off x="1925638" y="5319713"/>
              <a:ext cx="263525" cy="241300"/>
            </a:xfrm>
            <a:custGeom>
              <a:avLst/>
              <a:gdLst>
                <a:gd name="T0" fmla="*/ 254493 w 496"/>
                <a:gd name="T1" fmla="*/ 241300 h 456"/>
                <a:gd name="T2" fmla="*/ 263525 w 496"/>
                <a:gd name="T3" fmla="*/ 236537 h 456"/>
                <a:gd name="T4" fmla="*/ 9563 w 496"/>
                <a:gd name="T5" fmla="*/ 0 h 456"/>
                <a:gd name="T6" fmla="*/ 0 w 496"/>
                <a:gd name="T7" fmla="*/ 3704 h 456"/>
                <a:gd name="T8" fmla="*/ 254493 w 496"/>
                <a:gd name="T9" fmla="*/ 241300 h 4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6" h="456">
                  <a:moveTo>
                    <a:pt x="479" y="456"/>
                  </a:moveTo>
                  <a:lnTo>
                    <a:pt x="496" y="447"/>
                  </a:lnTo>
                  <a:lnTo>
                    <a:pt x="18" y="0"/>
                  </a:lnTo>
                  <a:lnTo>
                    <a:pt x="0" y="7"/>
                  </a:lnTo>
                  <a:lnTo>
                    <a:pt x="479" y="456"/>
                  </a:lnTo>
                  <a:close/>
                </a:path>
              </a:pathLst>
            </a:custGeom>
            <a:solidFill>
              <a:srgbClr val="6D6D6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4" name="Line 102"/>
            <p:cNvSpPr>
              <a:spLocks noChangeShapeType="1"/>
            </p:cNvSpPr>
            <p:nvPr/>
          </p:nvSpPr>
          <p:spPr bwMode="auto">
            <a:xfrm flipH="1" flipV="1">
              <a:off x="1925638" y="5322888"/>
              <a:ext cx="254000" cy="238125"/>
            </a:xfrm>
            <a:prstGeom prst="line">
              <a:avLst/>
            </a:prstGeom>
            <a:noFill/>
            <a:ln w="0">
              <a:solidFill>
                <a:srgbClr val="6D6D6D"/>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5" name="Freeform 103"/>
            <p:cNvSpPr>
              <a:spLocks/>
            </p:cNvSpPr>
            <p:nvPr/>
          </p:nvSpPr>
          <p:spPr bwMode="auto">
            <a:xfrm>
              <a:off x="1925638" y="5321300"/>
              <a:ext cx="257175" cy="239713"/>
            </a:xfrm>
            <a:custGeom>
              <a:avLst/>
              <a:gdLst>
                <a:gd name="T0" fmla="*/ 254518 w 484"/>
                <a:gd name="T1" fmla="*/ 239713 h 452"/>
                <a:gd name="T2" fmla="*/ 257175 w 484"/>
                <a:gd name="T3" fmla="*/ 238122 h 452"/>
                <a:gd name="T4" fmla="*/ 3188 w 484"/>
                <a:gd name="T5" fmla="*/ 0 h 452"/>
                <a:gd name="T6" fmla="*/ 0 w 484"/>
                <a:gd name="T7" fmla="*/ 1591 h 452"/>
                <a:gd name="T8" fmla="*/ 254518 w 484"/>
                <a:gd name="T9" fmla="*/ 239713 h 4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4" h="452">
                  <a:moveTo>
                    <a:pt x="479" y="452"/>
                  </a:moveTo>
                  <a:lnTo>
                    <a:pt x="484" y="449"/>
                  </a:lnTo>
                  <a:lnTo>
                    <a:pt x="6" y="0"/>
                  </a:lnTo>
                  <a:lnTo>
                    <a:pt x="0" y="3"/>
                  </a:lnTo>
                  <a:lnTo>
                    <a:pt x="479" y="452"/>
                  </a:lnTo>
                  <a:close/>
                </a:path>
              </a:pathLst>
            </a:custGeom>
            <a:solidFill>
              <a:srgbClr val="6D6D6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6" name="Freeform 104"/>
            <p:cNvSpPr>
              <a:spLocks/>
            </p:cNvSpPr>
            <p:nvPr/>
          </p:nvSpPr>
          <p:spPr bwMode="auto">
            <a:xfrm>
              <a:off x="1928813" y="5321300"/>
              <a:ext cx="257175" cy="238125"/>
            </a:xfrm>
            <a:custGeom>
              <a:avLst/>
              <a:gdLst>
                <a:gd name="T0" fmla="*/ 253987 w 484"/>
                <a:gd name="T1" fmla="*/ 238125 h 450"/>
                <a:gd name="T2" fmla="*/ 257175 w 484"/>
                <a:gd name="T3" fmla="*/ 236537 h 450"/>
                <a:gd name="T4" fmla="*/ 3188 w 484"/>
                <a:gd name="T5" fmla="*/ 0 h 450"/>
                <a:gd name="T6" fmla="*/ 0 w 484"/>
                <a:gd name="T7" fmla="*/ 529 h 450"/>
                <a:gd name="T8" fmla="*/ 253987 w 484"/>
                <a:gd name="T9" fmla="*/ 238125 h 4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4" h="450">
                  <a:moveTo>
                    <a:pt x="478" y="450"/>
                  </a:moveTo>
                  <a:lnTo>
                    <a:pt x="484" y="447"/>
                  </a:lnTo>
                  <a:lnTo>
                    <a:pt x="6" y="0"/>
                  </a:lnTo>
                  <a:lnTo>
                    <a:pt x="0" y="1"/>
                  </a:lnTo>
                  <a:lnTo>
                    <a:pt x="478" y="450"/>
                  </a:lnTo>
                  <a:close/>
                </a:path>
              </a:pathLst>
            </a:custGeom>
            <a:solidFill>
              <a:srgbClr val="6C6C6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7" name="Freeform 105"/>
            <p:cNvSpPr>
              <a:spLocks/>
            </p:cNvSpPr>
            <p:nvPr/>
          </p:nvSpPr>
          <p:spPr bwMode="auto">
            <a:xfrm>
              <a:off x="1931988" y="5319713"/>
              <a:ext cx="257175" cy="238125"/>
            </a:xfrm>
            <a:custGeom>
              <a:avLst/>
              <a:gdLst>
                <a:gd name="T0" fmla="*/ 253987 w 484"/>
                <a:gd name="T1" fmla="*/ 238125 h 450"/>
                <a:gd name="T2" fmla="*/ 257175 w 484"/>
                <a:gd name="T3" fmla="*/ 236537 h 450"/>
                <a:gd name="T4" fmla="*/ 3188 w 484"/>
                <a:gd name="T5" fmla="*/ 0 h 450"/>
                <a:gd name="T6" fmla="*/ 0 w 484"/>
                <a:gd name="T7" fmla="*/ 1588 h 450"/>
                <a:gd name="T8" fmla="*/ 253987 w 484"/>
                <a:gd name="T9" fmla="*/ 238125 h 4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4" h="450">
                  <a:moveTo>
                    <a:pt x="478" y="450"/>
                  </a:moveTo>
                  <a:lnTo>
                    <a:pt x="484" y="447"/>
                  </a:lnTo>
                  <a:lnTo>
                    <a:pt x="6" y="0"/>
                  </a:lnTo>
                  <a:lnTo>
                    <a:pt x="0" y="3"/>
                  </a:lnTo>
                  <a:lnTo>
                    <a:pt x="478" y="450"/>
                  </a:lnTo>
                  <a:close/>
                </a:path>
              </a:pathLst>
            </a:custGeom>
            <a:solidFill>
              <a:srgbClr val="6B6B6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8" name="Freeform 106"/>
            <p:cNvSpPr>
              <a:spLocks/>
            </p:cNvSpPr>
            <p:nvPr/>
          </p:nvSpPr>
          <p:spPr bwMode="auto">
            <a:xfrm>
              <a:off x="1935163" y="5314950"/>
              <a:ext cx="263525" cy="241300"/>
            </a:xfrm>
            <a:custGeom>
              <a:avLst/>
              <a:gdLst>
                <a:gd name="T0" fmla="*/ 253451 w 497"/>
                <a:gd name="T1" fmla="*/ 241300 h 456"/>
                <a:gd name="T2" fmla="*/ 263525 w 497"/>
                <a:gd name="T3" fmla="*/ 237067 h 456"/>
                <a:gd name="T4" fmla="*/ 7953 w 497"/>
                <a:gd name="T5" fmla="*/ 0 h 456"/>
                <a:gd name="T6" fmla="*/ 0 w 497"/>
                <a:gd name="T7" fmla="*/ 4763 h 456"/>
                <a:gd name="T8" fmla="*/ 253451 w 497"/>
                <a:gd name="T9" fmla="*/ 241300 h 4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7" h="456">
                  <a:moveTo>
                    <a:pt x="478" y="456"/>
                  </a:moveTo>
                  <a:lnTo>
                    <a:pt x="497" y="448"/>
                  </a:lnTo>
                  <a:lnTo>
                    <a:pt x="15" y="0"/>
                  </a:lnTo>
                  <a:lnTo>
                    <a:pt x="0" y="9"/>
                  </a:lnTo>
                  <a:lnTo>
                    <a:pt x="478" y="456"/>
                  </a:lnTo>
                  <a:close/>
                </a:path>
              </a:pathLst>
            </a:custGeom>
            <a:solidFill>
              <a:srgbClr val="6A6A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 name="Line 107"/>
            <p:cNvSpPr>
              <a:spLocks noChangeShapeType="1"/>
            </p:cNvSpPr>
            <p:nvPr/>
          </p:nvSpPr>
          <p:spPr bwMode="auto">
            <a:xfrm flipH="1" flipV="1">
              <a:off x="1935163" y="5319713"/>
              <a:ext cx="254000" cy="236537"/>
            </a:xfrm>
            <a:prstGeom prst="line">
              <a:avLst/>
            </a:prstGeom>
            <a:noFill/>
            <a:ln w="0">
              <a:solidFill>
                <a:srgbClr val="6A6A6A"/>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0" name="Freeform 108"/>
            <p:cNvSpPr>
              <a:spLocks/>
            </p:cNvSpPr>
            <p:nvPr/>
          </p:nvSpPr>
          <p:spPr bwMode="auto">
            <a:xfrm>
              <a:off x="1935163" y="5316538"/>
              <a:ext cx="257175" cy="239712"/>
            </a:xfrm>
            <a:custGeom>
              <a:avLst/>
              <a:gdLst>
                <a:gd name="T0" fmla="*/ 252942 w 486"/>
                <a:gd name="T1" fmla="*/ 239712 h 451"/>
                <a:gd name="T2" fmla="*/ 257175 w 486"/>
                <a:gd name="T3" fmla="*/ 237586 h 451"/>
                <a:gd name="T4" fmla="*/ 3704 w 486"/>
                <a:gd name="T5" fmla="*/ 0 h 451"/>
                <a:gd name="T6" fmla="*/ 0 w 486"/>
                <a:gd name="T7" fmla="*/ 2126 h 451"/>
                <a:gd name="T8" fmla="*/ 252942 w 486"/>
                <a:gd name="T9" fmla="*/ 239712 h 4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6" h="451">
                  <a:moveTo>
                    <a:pt x="478" y="451"/>
                  </a:moveTo>
                  <a:lnTo>
                    <a:pt x="486" y="447"/>
                  </a:lnTo>
                  <a:lnTo>
                    <a:pt x="7" y="0"/>
                  </a:lnTo>
                  <a:lnTo>
                    <a:pt x="0" y="4"/>
                  </a:lnTo>
                  <a:lnTo>
                    <a:pt x="478" y="451"/>
                  </a:lnTo>
                  <a:close/>
                </a:path>
              </a:pathLst>
            </a:custGeom>
            <a:solidFill>
              <a:srgbClr val="6A6A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1" name="Freeform 109"/>
            <p:cNvSpPr>
              <a:spLocks/>
            </p:cNvSpPr>
            <p:nvPr/>
          </p:nvSpPr>
          <p:spPr bwMode="auto">
            <a:xfrm>
              <a:off x="1939925" y="5314950"/>
              <a:ext cx="258763" cy="238125"/>
            </a:xfrm>
            <a:custGeom>
              <a:avLst/>
              <a:gdLst>
                <a:gd name="T0" fmla="*/ 252954 w 490"/>
                <a:gd name="T1" fmla="*/ 238125 h 452"/>
                <a:gd name="T2" fmla="*/ 258763 w 490"/>
                <a:gd name="T3" fmla="*/ 236018 h 452"/>
                <a:gd name="T4" fmla="*/ 4225 w 490"/>
                <a:gd name="T5" fmla="*/ 0 h 452"/>
                <a:gd name="T6" fmla="*/ 0 w 490"/>
                <a:gd name="T7" fmla="*/ 2634 h 452"/>
                <a:gd name="T8" fmla="*/ 252954 w 490"/>
                <a:gd name="T9" fmla="*/ 238125 h 4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0" h="452">
                  <a:moveTo>
                    <a:pt x="479" y="452"/>
                  </a:moveTo>
                  <a:lnTo>
                    <a:pt x="490" y="448"/>
                  </a:lnTo>
                  <a:lnTo>
                    <a:pt x="8" y="0"/>
                  </a:lnTo>
                  <a:lnTo>
                    <a:pt x="0" y="5"/>
                  </a:lnTo>
                  <a:lnTo>
                    <a:pt x="479" y="452"/>
                  </a:lnTo>
                  <a:close/>
                </a:path>
              </a:pathLst>
            </a:custGeom>
            <a:solidFill>
              <a:srgbClr val="69696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2" name="Freeform 110"/>
            <p:cNvSpPr>
              <a:spLocks/>
            </p:cNvSpPr>
            <p:nvPr/>
          </p:nvSpPr>
          <p:spPr bwMode="auto">
            <a:xfrm>
              <a:off x="1943100" y="5310188"/>
              <a:ext cx="265113" cy="241300"/>
            </a:xfrm>
            <a:custGeom>
              <a:avLst/>
              <a:gdLst>
                <a:gd name="T0" fmla="*/ 256081 w 499"/>
                <a:gd name="T1" fmla="*/ 241300 h 456"/>
                <a:gd name="T2" fmla="*/ 265113 w 499"/>
                <a:gd name="T3" fmla="*/ 236008 h 456"/>
                <a:gd name="T4" fmla="*/ 9563 w 499"/>
                <a:gd name="T5" fmla="*/ 0 h 456"/>
                <a:gd name="T6" fmla="*/ 0 w 499"/>
                <a:gd name="T7" fmla="*/ 4233 h 456"/>
                <a:gd name="T8" fmla="*/ 256081 w 499"/>
                <a:gd name="T9" fmla="*/ 241300 h 4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9" h="456">
                  <a:moveTo>
                    <a:pt x="482" y="456"/>
                  </a:moveTo>
                  <a:lnTo>
                    <a:pt x="499" y="446"/>
                  </a:lnTo>
                  <a:lnTo>
                    <a:pt x="18" y="0"/>
                  </a:lnTo>
                  <a:lnTo>
                    <a:pt x="0" y="8"/>
                  </a:lnTo>
                  <a:lnTo>
                    <a:pt x="482" y="456"/>
                  </a:lnTo>
                  <a:close/>
                </a:path>
              </a:pathLst>
            </a:custGeom>
            <a:solidFill>
              <a:srgbClr val="68686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3" name="Line 111"/>
            <p:cNvSpPr>
              <a:spLocks noChangeShapeType="1"/>
            </p:cNvSpPr>
            <p:nvPr/>
          </p:nvSpPr>
          <p:spPr bwMode="auto">
            <a:xfrm flipH="1" flipV="1">
              <a:off x="1943100" y="5314950"/>
              <a:ext cx="255588" cy="236538"/>
            </a:xfrm>
            <a:prstGeom prst="line">
              <a:avLst/>
            </a:prstGeom>
            <a:noFill/>
            <a:ln w="0">
              <a:solidFill>
                <a:srgbClr val="686868"/>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4" name="Freeform 112"/>
            <p:cNvSpPr>
              <a:spLocks/>
            </p:cNvSpPr>
            <p:nvPr/>
          </p:nvSpPr>
          <p:spPr bwMode="auto">
            <a:xfrm>
              <a:off x="1943100" y="5311775"/>
              <a:ext cx="260350" cy="239713"/>
            </a:xfrm>
            <a:custGeom>
              <a:avLst/>
              <a:gdLst>
                <a:gd name="T0" fmla="*/ 256099 w 490"/>
                <a:gd name="T1" fmla="*/ 239713 h 452"/>
                <a:gd name="T2" fmla="*/ 260350 w 490"/>
                <a:gd name="T3" fmla="*/ 236531 h 452"/>
                <a:gd name="T4" fmla="*/ 4782 w 490"/>
                <a:gd name="T5" fmla="*/ 0 h 452"/>
                <a:gd name="T6" fmla="*/ 0 w 490"/>
                <a:gd name="T7" fmla="*/ 2121 h 452"/>
                <a:gd name="T8" fmla="*/ 256099 w 490"/>
                <a:gd name="T9" fmla="*/ 239713 h 4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0" h="452">
                  <a:moveTo>
                    <a:pt x="482" y="452"/>
                  </a:moveTo>
                  <a:lnTo>
                    <a:pt x="490" y="446"/>
                  </a:lnTo>
                  <a:lnTo>
                    <a:pt x="9" y="0"/>
                  </a:lnTo>
                  <a:lnTo>
                    <a:pt x="0" y="4"/>
                  </a:lnTo>
                  <a:lnTo>
                    <a:pt x="482" y="452"/>
                  </a:lnTo>
                  <a:close/>
                </a:path>
              </a:pathLst>
            </a:custGeom>
            <a:solidFill>
              <a:srgbClr val="68686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5" name="Freeform 113"/>
            <p:cNvSpPr>
              <a:spLocks/>
            </p:cNvSpPr>
            <p:nvPr/>
          </p:nvSpPr>
          <p:spPr bwMode="auto">
            <a:xfrm>
              <a:off x="1947863" y="5310188"/>
              <a:ext cx="260350" cy="238125"/>
            </a:xfrm>
            <a:custGeom>
              <a:avLst/>
              <a:gdLst>
                <a:gd name="T0" fmla="*/ 255568 w 490"/>
                <a:gd name="T1" fmla="*/ 238125 h 450"/>
                <a:gd name="T2" fmla="*/ 260350 w 490"/>
                <a:gd name="T3" fmla="*/ 236008 h 450"/>
                <a:gd name="T4" fmla="*/ 4782 w 490"/>
                <a:gd name="T5" fmla="*/ 0 h 450"/>
                <a:gd name="T6" fmla="*/ 0 w 490"/>
                <a:gd name="T7" fmla="*/ 2117 h 450"/>
                <a:gd name="T8" fmla="*/ 255568 w 490"/>
                <a:gd name="T9" fmla="*/ 238125 h 4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0" h="450">
                  <a:moveTo>
                    <a:pt x="481" y="450"/>
                  </a:moveTo>
                  <a:lnTo>
                    <a:pt x="490" y="446"/>
                  </a:lnTo>
                  <a:lnTo>
                    <a:pt x="9" y="0"/>
                  </a:lnTo>
                  <a:lnTo>
                    <a:pt x="0" y="4"/>
                  </a:lnTo>
                  <a:lnTo>
                    <a:pt x="481" y="450"/>
                  </a:lnTo>
                  <a:close/>
                </a:path>
              </a:pathLst>
            </a:custGeom>
            <a:solidFill>
              <a:srgbClr val="67676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6" name="Freeform 114"/>
            <p:cNvSpPr>
              <a:spLocks/>
            </p:cNvSpPr>
            <p:nvPr/>
          </p:nvSpPr>
          <p:spPr bwMode="auto">
            <a:xfrm>
              <a:off x="1952625" y="5305425"/>
              <a:ext cx="263525" cy="241300"/>
            </a:xfrm>
            <a:custGeom>
              <a:avLst/>
              <a:gdLst>
                <a:gd name="T0" fmla="*/ 254529 w 498"/>
                <a:gd name="T1" fmla="*/ 241300 h 456"/>
                <a:gd name="T2" fmla="*/ 263525 w 498"/>
                <a:gd name="T3" fmla="*/ 235479 h 456"/>
                <a:gd name="T4" fmla="*/ 8467 w 498"/>
                <a:gd name="T5" fmla="*/ 0 h 456"/>
                <a:gd name="T6" fmla="*/ 0 w 498"/>
                <a:gd name="T7" fmla="*/ 5292 h 456"/>
                <a:gd name="T8" fmla="*/ 254529 w 498"/>
                <a:gd name="T9" fmla="*/ 241300 h 4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8" h="456">
                  <a:moveTo>
                    <a:pt x="481" y="456"/>
                  </a:moveTo>
                  <a:lnTo>
                    <a:pt x="498" y="445"/>
                  </a:lnTo>
                  <a:lnTo>
                    <a:pt x="16" y="0"/>
                  </a:lnTo>
                  <a:lnTo>
                    <a:pt x="0" y="10"/>
                  </a:lnTo>
                  <a:lnTo>
                    <a:pt x="481" y="456"/>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7" name="Line 115"/>
            <p:cNvSpPr>
              <a:spLocks noChangeShapeType="1"/>
            </p:cNvSpPr>
            <p:nvPr/>
          </p:nvSpPr>
          <p:spPr bwMode="auto">
            <a:xfrm flipH="1" flipV="1">
              <a:off x="1952625" y="5310188"/>
              <a:ext cx="255588" cy="236537"/>
            </a:xfrm>
            <a:prstGeom prst="line">
              <a:avLst/>
            </a:prstGeom>
            <a:noFill/>
            <a:ln w="0">
              <a:solidFill>
                <a:srgbClr val="66666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8" name="Freeform 116"/>
            <p:cNvSpPr>
              <a:spLocks/>
            </p:cNvSpPr>
            <p:nvPr/>
          </p:nvSpPr>
          <p:spPr bwMode="auto">
            <a:xfrm>
              <a:off x="1952625" y="5307013"/>
              <a:ext cx="258763" cy="239712"/>
            </a:xfrm>
            <a:custGeom>
              <a:avLst/>
              <a:gdLst>
                <a:gd name="T0" fmla="*/ 254530 w 489"/>
                <a:gd name="T1" fmla="*/ 239712 h 452"/>
                <a:gd name="T2" fmla="*/ 258763 w 489"/>
                <a:gd name="T3" fmla="*/ 236530 h 452"/>
                <a:gd name="T4" fmla="*/ 3704 w 489"/>
                <a:gd name="T5" fmla="*/ 0 h 452"/>
                <a:gd name="T6" fmla="*/ 0 w 489"/>
                <a:gd name="T7" fmla="*/ 3182 h 452"/>
                <a:gd name="T8" fmla="*/ 254530 w 489"/>
                <a:gd name="T9" fmla="*/ 239712 h 4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9" h="452">
                  <a:moveTo>
                    <a:pt x="481" y="452"/>
                  </a:moveTo>
                  <a:lnTo>
                    <a:pt x="489" y="446"/>
                  </a:lnTo>
                  <a:lnTo>
                    <a:pt x="7" y="0"/>
                  </a:lnTo>
                  <a:lnTo>
                    <a:pt x="0" y="6"/>
                  </a:lnTo>
                  <a:lnTo>
                    <a:pt x="481" y="452"/>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 name="Freeform 117"/>
            <p:cNvSpPr>
              <a:spLocks/>
            </p:cNvSpPr>
            <p:nvPr/>
          </p:nvSpPr>
          <p:spPr bwMode="auto">
            <a:xfrm>
              <a:off x="1957388" y="5305425"/>
              <a:ext cx="258762" cy="238125"/>
            </a:xfrm>
            <a:custGeom>
              <a:avLst/>
              <a:gdLst>
                <a:gd name="T0" fmla="*/ 254019 w 491"/>
                <a:gd name="T1" fmla="*/ 238125 h 450"/>
                <a:gd name="T2" fmla="*/ 258762 w 491"/>
                <a:gd name="T3" fmla="*/ 235479 h 450"/>
                <a:gd name="T4" fmla="*/ 4743 w 491"/>
                <a:gd name="T5" fmla="*/ 0 h 450"/>
                <a:gd name="T6" fmla="*/ 0 w 491"/>
                <a:gd name="T7" fmla="*/ 2117 h 450"/>
                <a:gd name="T8" fmla="*/ 254019 w 491"/>
                <a:gd name="T9" fmla="*/ 238125 h 4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1" h="450">
                  <a:moveTo>
                    <a:pt x="482" y="450"/>
                  </a:moveTo>
                  <a:lnTo>
                    <a:pt x="491" y="445"/>
                  </a:lnTo>
                  <a:lnTo>
                    <a:pt x="9" y="0"/>
                  </a:lnTo>
                  <a:lnTo>
                    <a:pt x="0" y="4"/>
                  </a:lnTo>
                  <a:lnTo>
                    <a:pt x="482" y="450"/>
                  </a:lnTo>
                  <a:close/>
                </a:path>
              </a:pathLst>
            </a:custGeom>
            <a:solidFill>
              <a:srgbClr val="65656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0" name="Freeform 118"/>
            <p:cNvSpPr>
              <a:spLocks/>
            </p:cNvSpPr>
            <p:nvPr/>
          </p:nvSpPr>
          <p:spPr bwMode="auto">
            <a:xfrm>
              <a:off x="1962150" y="5299075"/>
              <a:ext cx="263525" cy="241300"/>
            </a:xfrm>
            <a:custGeom>
              <a:avLst/>
              <a:gdLst>
                <a:gd name="T0" fmla="*/ 255058 w 498"/>
                <a:gd name="T1" fmla="*/ 241300 h 457"/>
                <a:gd name="T2" fmla="*/ 263525 w 498"/>
                <a:gd name="T3" fmla="*/ 235492 h 457"/>
                <a:gd name="T4" fmla="*/ 7937 w 498"/>
                <a:gd name="T5" fmla="*/ 0 h 457"/>
                <a:gd name="T6" fmla="*/ 0 w 498"/>
                <a:gd name="T7" fmla="*/ 6336 h 457"/>
                <a:gd name="T8" fmla="*/ 255058 w 498"/>
                <a:gd name="T9" fmla="*/ 241300 h 45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8" h="457">
                  <a:moveTo>
                    <a:pt x="482" y="457"/>
                  </a:moveTo>
                  <a:lnTo>
                    <a:pt x="498" y="446"/>
                  </a:lnTo>
                  <a:lnTo>
                    <a:pt x="15" y="0"/>
                  </a:lnTo>
                  <a:lnTo>
                    <a:pt x="0" y="12"/>
                  </a:lnTo>
                  <a:lnTo>
                    <a:pt x="482" y="457"/>
                  </a:lnTo>
                  <a:close/>
                </a:path>
              </a:pathLst>
            </a:custGeom>
            <a:solidFill>
              <a:srgbClr val="64646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1" name="Line 119"/>
            <p:cNvSpPr>
              <a:spLocks noChangeShapeType="1"/>
            </p:cNvSpPr>
            <p:nvPr/>
          </p:nvSpPr>
          <p:spPr bwMode="auto">
            <a:xfrm flipH="1" flipV="1">
              <a:off x="1962150" y="5305425"/>
              <a:ext cx="254000" cy="234950"/>
            </a:xfrm>
            <a:prstGeom prst="line">
              <a:avLst/>
            </a:prstGeom>
            <a:noFill/>
            <a:ln w="0">
              <a:solidFill>
                <a:srgbClr val="646464"/>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2" name="Freeform 120"/>
            <p:cNvSpPr>
              <a:spLocks/>
            </p:cNvSpPr>
            <p:nvPr/>
          </p:nvSpPr>
          <p:spPr bwMode="auto">
            <a:xfrm>
              <a:off x="1962150" y="5302250"/>
              <a:ext cx="258763" cy="238125"/>
            </a:xfrm>
            <a:custGeom>
              <a:avLst/>
              <a:gdLst>
                <a:gd name="T0" fmla="*/ 255059 w 489"/>
                <a:gd name="T1" fmla="*/ 238125 h 451"/>
                <a:gd name="T2" fmla="*/ 258763 w 489"/>
                <a:gd name="T3" fmla="*/ 235485 h 451"/>
                <a:gd name="T4" fmla="*/ 4233 w 489"/>
                <a:gd name="T5" fmla="*/ 0 h 451"/>
                <a:gd name="T6" fmla="*/ 0 w 489"/>
                <a:gd name="T7" fmla="*/ 3168 h 451"/>
                <a:gd name="T8" fmla="*/ 255059 w 489"/>
                <a:gd name="T9" fmla="*/ 238125 h 4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9" h="451">
                  <a:moveTo>
                    <a:pt x="482" y="451"/>
                  </a:moveTo>
                  <a:lnTo>
                    <a:pt x="489" y="446"/>
                  </a:lnTo>
                  <a:lnTo>
                    <a:pt x="8" y="0"/>
                  </a:lnTo>
                  <a:lnTo>
                    <a:pt x="0" y="6"/>
                  </a:lnTo>
                  <a:lnTo>
                    <a:pt x="482" y="451"/>
                  </a:lnTo>
                  <a:close/>
                </a:path>
              </a:pathLst>
            </a:custGeom>
            <a:solidFill>
              <a:srgbClr val="64646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3" name="Freeform 121"/>
            <p:cNvSpPr>
              <a:spLocks/>
            </p:cNvSpPr>
            <p:nvPr/>
          </p:nvSpPr>
          <p:spPr bwMode="auto">
            <a:xfrm>
              <a:off x="1965325" y="5299075"/>
              <a:ext cx="260350" cy="238125"/>
            </a:xfrm>
            <a:custGeom>
              <a:avLst/>
              <a:gdLst>
                <a:gd name="T0" fmla="*/ 255568 w 490"/>
                <a:gd name="T1" fmla="*/ 238125 h 452"/>
                <a:gd name="T2" fmla="*/ 260350 w 490"/>
                <a:gd name="T3" fmla="*/ 234964 h 452"/>
                <a:gd name="T4" fmla="*/ 3719 w 490"/>
                <a:gd name="T5" fmla="*/ 0 h 452"/>
                <a:gd name="T6" fmla="*/ 0 w 490"/>
                <a:gd name="T7" fmla="*/ 3161 h 452"/>
                <a:gd name="T8" fmla="*/ 255568 w 490"/>
                <a:gd name="T9" fmla="*/ 238125 h 4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0" h="452">
                  <a:moveTo>
                    <a:pt x="481" y="452"/>
                  </a:moveTo>
                  <a:lnTo>
                    <a:pt x="490" y="446"/>
                  </a:lnTo>
                  <a:lnTo>
                    <a:pt x="7" y="0"/>
                  </a:lnTo>
                  <a:lnTo>
                    <a:pt x="0" y="6"/>
                  </a:lnTo>
                  <a:lnTo>
                    <a:pt x="481" y="452"/>
                  </a:lnTo>
                  <a:close/>
                </a:path>
              </a:pathLst>
            </a:custGeom>
            <a:solidFill>
              <a:srgbClr val="63636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4" name="Freeform 122"/>
            <p:cNvSpPr>
              <a:spLocks/>
            </p:cNvSpPr>
            <p:nvPr/>
          </p:nvSpPr>
          <p:spPr bwMode="auto">
            <a:xfrm>
              <a:off x="1970088" y="5292725"/>
              <a:ext cx="263525" cy="241300"/>
            </a:xfrm>
            <a:custGeom>
              <a:avLst/>
              <a:gdLst>
                <a:gd name="T0" fmla="*/ 254565 w 500"/>
                <a:gd name="T1" fmla="*/ 241300 h 456"/>
                <a:gd name="T2" fmla="*/ 263525 w 500"/>
                <a:gd name="T3" fmla="*/ 234950 h 456"/>
                <a:gd name="T4" fmla="*/ 8433 w 500"/>
                <a:gd name="T5" fmla="*/ 0 h 456"/>
                <a:gd name="T6" fmla="*/ 0 w 500"/>
                <a:gd name="T7" fmla="*/ 5292 h 456"/>
                <a:gd name="T8" fmla="*/ 254565 w 500"/>
                <a:gd name="T9" fmla="*/ 241300 h 4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 h="456">
                  <a:moveTo>
                    <a:pt x="483" y="456"/>
                  </a:moveTo>
                  <a:lnTo>
                    <a:pt x="500" y="444"/>
                  </a:lnTo>
                  <a:lnTo>
                    <a:pt x="16" y="0"/>
                  </a:lnTo>
                  <a:lnTo>
                    <a:pt x="0" y="10"/>
                  </a:lnTo>
                  <a:lnTo>
                    <a:pt x="483" y="456"/>
                  </a:lnTo>
                  <a:close/>
                </a:path>
              </a:pathLst>
            </a:custGeom>
            <a:solidFill>
              <a:srgbClr val="62626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5" name="Line 123"/>
            <p:cNvSpPr>
              <a:spLocks noChangeShapeType="1"/>
            </p:cNvSpPr>
            <p:nvPr/>
          </p:nvSpPr>
          <p:spPr bwMode="auto">
            <a:xfrm flipH="1" flipV="1">
              <a:off x="1970088" y="5299075"/>
              <a:ext cx="255587" cy="234950"/>
            </a:xfrm>
            <a:prstGeom prst="line">
              <a:avLst/>
            </a:prstGeom>
            <a:noFill/>
            <a:ln w="0">
              <a:solidFill>
                <a:srgbClr val="62626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6" name="Freeform 124"/>
            <p:cNvSpPr>
              <a:spLocks/>
            </p:cNvSpPr>
            <p:nvPr/>
          </p:nvSpPr>
          <p:spPr bwMode="auto">
            <a:xfrm>
              <a:off x="1970088" y="5295900"/>
              <a:ext cx="260350" cy="238125"/>
            </a:xfrm>
            <a:custGeom>
              <a:avLst/>
              <a:gdLst>
                <a:gd name="T0" fmla="*/ 255587 w 492"/>
                <a:gd name="T1" fmla="*/ 238125 h 451"/>
                <a:gd name="T2" fmla="*/ 260350 w 492"/>
                <a:gd name="T3" fmla="*/ 234957 h 451"/>
                <a:gd name="T4" fmla="*/ 4763 w 492"/>
                <a:gd name="T5" fmla="*/ 0 h 451"/>
                <a:gd name="T6" fmla="*/ 0 w 492"/>
                <a:gd name="T7" fmla="*/ 2640 h 451"/>
                <a:gd name="T8" fmla="*/ 255587 w 492"/>
                <a:gd name="T9" fmla="*/ 238125 h 4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2" h="451">
                  <a:moveTo>
                    <a:pt x="483" y="451"/>
                  </a:moveTo>
                  <a:lnTo>
                    <a:pt x="492" y="445"/>
                  </a:lnTo>
                  <a:lnTo>
                    <a:pt x="9" y="0"/>
                  </a:lnTo>
                  <a:lnTo>
                    <a:pt x="0" y="5"/>
                  </a:lnTo>
                  <a:lnTo>
                    <a:pt x="483" y="451"/>
                  </a:lnTo>
                  <a:close/>
                </a:path>
              </a:pathLst>
            </a:custGeom>
            <a:solidFill>
              <a:srgbClr val="62626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7" name="Freeform 125"/>
            <p:cNvSpPr>
              <a:spLocks/>
            </p:cNvSpPr>
            <p:nvPr/>
          </p:nvSpPr>
          <p:spPr bwMode="auto">
            <a:xfrm>
              <a:off x="1974850" y="5292725"/>
              <a:ext cx="258763" cy="238125"/>
            </a:xfrm>
            <a:custGeom>
              <a:avLst/>
              <a:gdLst>
                <a:gd name="T0" fmla="*/ 254547 w 491"/>
                <a:gd name="T1" fmla="*/ 238125 h 450"/>
                <a:gd name="T2" fmla="*/ 258763 w 491"/>
                <a:gd name="T3" fmla="*/ 234950 h 450"/>
                <a:gd name="T4" fmla="*/ 3689 w 491"/>
                <a:gd name="T5" fmla="*/ 0 h 450"/>
                <a:gd name="T6" fmla="*/ 0 w 491"/>
                <a:gd name="T7" fmla="*/ 2646 h 450"/>
                <a:gd name="T8" fmla="*/ 254547 w 491"/>
                <a:gd name="T9" fmla="*/ 238125 h 4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1" h="450">
                  <a:moveTo>
                    <a:pt x="483" y="450"/>
                  </a:moveTo>
                  <a:lnTo>
                    <a:pt x="491" y="444"/>
                  </a:lnTo>
                  <a:lnTo>
                    <a:pt x="7" y="0"/>
                  </a:lnTo>
                  <a:lnTo>
                    <a:pt x="0" y="5"/>
                  </a:lnTo>
                  <a:lnTo>
                    <a:pt x="483" y="450"/>
                  </a:lnTo>
                  <a:close/>
                </a:path>
              </a:pathLst>
            </a:custGeom>
            <a:solidFill>
              <a:srgbClr val="61616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8" name="Freeform 126"/>
            <p:cNvSpPr>
              <a:spLocks/>
            </p:cNvSpPr>
            <p:nvPr/>
          </p:nvSpPr>
          <p:spPr bwMode="auto">
            <a:xfrm>
              <a:off x="1978025" y="5286375"/>
              <a:ext cx="265113" cy="241300"/>
            </a:xfrm>
            <a:custGeom>
              <a:avLst/>
              <a:gdLst>
                <a:gd name="T0" fmla="*/ 256629 w 500"/>
                <a:gd name="T1" fmla="*/ 241300 h 457"/>
                <a:gd name="T2" fmla="*/ 265113 w 500"/>
                <a:gd name="T3" fmla="*/ 234964 h 457"/>
                <a:gd name="T4" fmla="*/ 8484 w 500"/>
                <a:gd name="T5" fmla="*/ 0 h 457"/>
                <a:gd name="T6" fmla="*/ 0 w 500"/>
                <a:gd name="T7" fmla="*/ 6864 h 457"/>
                <a:gd name="T8" fmla="*/ 256629 w 500"/>
                <a:gd name="T9" fmla="*/ 241300 h 45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 h="457">
                  <a:moveTo>
                    <a:pt x="484" y="457"/>
                  </a:moveTo>
                  <a:lnTo>
                    <a:pt x="500" y="445"/>
                  </a:lnTo>
                  <a:lnTo>
                    <a:pt x="16" y="0"/>
                  </a:lnTo>
                  <a:lnTo>
                    <a:pt x="0" y="13"/>
                  </a:lnTo>
                  <a:lnTo>
                    <a:pt x="484" y="457"/>
                  </a:lnTo>
                  <a:close/>
                </a:path>
              </a:pathLst>
            </a:custGeom>
            <a:solidFill>
              <a:srgbClr val="60606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9" name="Line 127"/>
            <p:cNvSpPr>
              <a:spLocks noChangeShapeType="1"/>
            </p:cNvSpPr>
            <p:nvPr/>
          </p:nvSpPr>
          <p:spPr bwMode="auto">
            <a:xfrm flipH="1" flipV="1">
              <a:off x="1978025" y="5292725"/>
              <a:ext cx="255588" cy="234950"/>
            </a:xfrm>
            <a:prstGeom prst="line">
              <a:avLst/>
            </a:prstGeom>
            <a:noFill/>
            <a:ln w="0">
              <a:solidFill>
                <a:srgbClr val="60606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0" name="Freeform 128"/>
            <p:cNvSpPr>
              <a:spLocks/>
            </p:cNvSpPr>
            <p:nvPr/>
          </p:nvSpPr>
          <p:spPr bwMode="auto">
            <a:xfrm>
              <a:off x="1978025" y="5289550"/>
              <a:ext cx="260350" cy="238125"/>
            </a:xfrm>
            <a:custGeom>
              <a:avLst/>
              <a:gdLst>
                <a:gd name="T0" fmla="*/ 256638 w 491"/>
                <a:gd name="T1" fmla="*/ 238125 h 451"/>
                <a:gd name="T2" fmla="*/ 260350 w 491"/>
                <a:gd name="T3" fmla="*/ 234429 h 451"/>
                <a:gd name="T4" fmla="*/ 3712 w 491"/>
                <a:gd name="T5" fmla="*/ 0 h 451"/>
                <a:gd name="T6" fmla="*/ 0 w 491"/>
                <a:gd name="T7" fmla="*/ 3696 h 451"/>
                <a:gd name="T8" fmla="*/ 256638 w 491"/>
                <a:gd name="T9" fmla="*/ 238125 h 4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1" h="451">
                  <a:moveTo>
                    <a:pt x="484" y="451"/>
                  </a:moveTo>
                  <a:lnTo>
                    <a:pt x="491" y="444"/>
                  </a:lnTo>
                  <a:lnTo>
                    <a:pt x="7" y="0"/>
                  </a:lnTo>
                  <a:lnTo>
                    <a:pt x="0" y="7"/>
                  </a:lnTo>
                  <a:lnTo>
                    <a:pt x="484" y="451"/>
                  </a:lnTo>
                  <a:close/>
                </a:path>
              </a:pathLst>
            </a:custGeom>
            <a:solidFill>
              <a:srgbClr val="60606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1" name="Freeform 129"/>
            <p:cNvSpPr>
              <a:spLocks/>
            </p:cNvSpPr>
            <p:nvPr/>
          </p:nvSpPr>
          <p:spPr bwMode="auto">
            <a:xfrm>
              <a:off x="1981200" y="5286375"/>
              <a:ext cx="261938" cy="238125"/>
            </a:xfrm>
            <a:custGeom>
              <a:avLst/>
              <a:gdLst>
                <a:gd name="T0" fmla="*/ 257156 w 493"/>
                <a:gd name="T1" fmla="*/ 238125 h 450"/>
                <a:gd name="T2" fmla="*/ 261938 w 493"/>
                <a:gd name="T3" fmla="*/ 235479 h 450"/>
                <a:gd name="T4" fmla="*/ 4782 w 493"/>
                <a:gd name="T5" fmla="*/ 0 h 450"/>
                <a:gd name="T6" fmla="*/ 0 w 493"/>
                <a:gd name="T7" fmla="*/ 3175 h 450"/>
                <a:gd name="T8" fmla="*/ 257156 w 493"/>
                <a:gd name="T9" fmla="*/ 238125 h 4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3" h="450">
                  <a:moveTo>
                    <a:pt x="484" y="450"/>
                  </a:moveTo>
                  <a:lnTo>
                    <a:pt x="493" y="445"/>
                  </a:lnTo>
                  <a:lnTo>
                    <a:pt x="9" y="0"/>
                  </a:lnTo>
                  <a:lnTo>
                    <a:pt x="0" y="6"/>
                  </a:lnTo>
                  <a:lnTo>
                    <a:pt x="484" y="450"/>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2" name="Freeform 130"/>
            <p:cNvSpPr>
              <a:spLocks/>
            </p:cNvSpPr>
            <p:nvPr/>
          </p:nvSpPr>
          <p:spPr bwMode="auto">
            <a:xfrm>
              <a:off x="1985963" y="5280025"/>
              <a:ext cx="263525" cy="241300"/>
            </a:xfrm>
            <a:custGeom>
              <a:avLst/>
              <a:gdLst>
                <a:gd name="T0" fmla="*/ 256117 w 498"/>
                <a:gd name="T1" fmla="*/ 241300 h 456"/>
                <a:gd name="T2" fmla="*/ 263525 w 498"/>
                <a:gd name="T3" fmla="*/ 234421 h 456"/>
                <a:gd name="T4" fmla="*/ 7408 w 498"/>
                <a:gd name="T5" fmla="*/ 0 h 456"/>
                <a:gd name="T6" fmla="*/ 0 w 498"/>
                <a:gd name="T7" fmla="*/ 5821 h 456"/>
                <a:gd name="T8" fmla="*/ 256117 w 498"/>
                <a:gd name="T9" fmla="*/ 241300 h 4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8" h="456">
                  <a:moveTo>
                    <a:pt x="484" y="456"/>
                  </a:moveTo>
                  <a:lnTo>
                    <a:pt x="498" y="443"/>
                  </a:lnTo>
                  <a:lnTo>
                    <a:pt x="14" y="0"/>
                  </a:lnTo>
                  <a:lnTo>
                    <a:pt x="0" y="11"/>
                  </a:lnTo>
                  <a:lnTo>
                    <a:pt x="484" y="456"/>
                  </a:lnTo>
                  <a:close/>
                </a:path>
              </a:pathLst>
            </a:custGeom>
            <a:solidFill>
              <a:srgbClr val="5E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3" name="Line 131"/>
            <p:cNvSpPr>
              <a:spLocks noChangeShapeType="1"/>
            </p:cNvSpPr>
            <p:nvPr/>
          </p:nvSpPr>
          <p:spPr bwMode="auto">
            <a:xfrm flipH="1" flipV="1">
              <a:off x="1985963" y="5286375"/>
              <a:ext cx="257175" cy="234950"/>
            </a:xfrm>
            <a:prstGeom prst="line">
              <a:avLst/>
            </a:prstGeom>
            <a:noFill/>
            <a:ln w="0">
              <a:solidFill>
                <a:srgbClr val="5E5E5E"/>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4" name="Freeform 132"/>
            <p:cNvSpPr>
              <a:spLocks/>
            </p:cNvSpPr>
            <p:nvPr/>
          </p:nvSpPr>
          <p:spPr bwMode="auto">
            <a:xfrm>
              <a:off x="1985963" y="5283200"/>
              <a:ext cx="260350" cy="238125"/>
            </a:xfrm>
            <a:custGeom>
              <a:avLst/>
              <a:gdLst>
                <a:gd name="T0" fmla="*/ 256638 w 491"/>
                <a:gd name="T1" fmla="*/ 238125 h 450"/>
                <a:gd name="T2" fmla="*/ 260350 w 491"/>
                <a:gd name="T3" fmla="*/ 233892 h 450"/>
                <a:gd name="T4" fmla="*/ 3712 w 491"/>
                <a:gd name="T5" fmla="*/ 0 h 450"/>
                <a:gd name="T6" fmla="*/ 0 w 491"/>
                <a:gd name="T7" fmla="*/ 2646 h 450"/>
                <a:gd name="T8" fmla="*/ 256638 w 491"/>
                <a:gd name="T9" fmla="*/ 238125 h 4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1" h="450">
                  <a:moveTo>
                    <a:pt x="484" y="450"/>
                  </a:moveTo>
                  <a:lnTo>
                    <a:pt x="491" y="442"/>
                  </a:lnTo>
                  <a:lnTo>
                    <a:pt x="7" y="0"/>
                  </a:lnTo>
                  <a:lnTo>
                    <a:pt x="0" y="5"/>
                  </a:lnTo>
                  <a:lnTo>
                    <a:pt x="484" y="450"/>
                  </a:lnTo>
                  <a:close/>
                </a:path>
              </a:pathLst>
            </a:custGeom>
            <a:solidFill>
              <a:srgbClr val="5E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5" name="Freeform 133"/>
            <p:cNvSpPr>
              <a:spLocks/>
            </p:cNvSpPr>
            <p:nvPr/>
          </p:nvSpPr>
          <p:spPr bwMode="auto">
            <a:xfrm>
              <a:off x="1990725" y="5280025"/>
              <a:ext cx="258763" cy="238125"/>
            </a:xfrm>
            <a:custGeom>
              <a:avLst/>
              <a:gdLst>
                <a:gd name="T0" fmla="*/ 255074 w 491"/>
                <a:gd name="T1" fmla="*/ 238125 h 448"/>
                <a:gd name="T2" fmla="*/ 258763 w 491"/>
                <a:gd name="T3" fmla="*/ 235467 h 448"/>
                <a:gd name="T4" fmla="*/ 3689 w 491"/>
                <a:gd name="T5" fmla="*/ 0 h 448"/>
                <a:gd name="T6" fmla="*/ 0 w 491"/>
                <a:gd name="T7" fmla="*/ 3189 h 448"/>
                <a:gd name="T8" fmla="*/ 255074 w 491"/>
                <a:gd name="T9" fmla="*/ 238125 h 4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1" h="448">
                  <a:moveTo>
                    <a:pt x="484" y="448"/>
                  </a:moveTo>
                  <a:lnTo>
                    <a:pt x="491" y="443"/>
                  </a:lnTo>
                  <a:lnTo>
                    <a:pt x="7" y="0"/>
                  </a:lnTo>
                  <a:lnTo>
                    <a:pt x="0" y="6"/>
                  </a:lnTo>
                  <a:lnTo>
                    <a:pt x="484" y="448"/>
                  </a:lnTo>
                  <a:close/>
                </a:path>
              </a:pathLst>
            </a:custGeom>
            <a:solidFill>
              <a:srgbClr val="5D5D5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6" name="Freeform 134"/>
            <p:cNvSpPr>
              <a:spLocks/>
            </p:cNvSpPr>
            <p:nvPr/>
          </p:nvSpPr>
          <p:spPr bwMode="auto">
            <a:xfrm>
              <a:off x="1993900" y="5272088"/>
              <a:ext cx="265113" cy="242887"/>
            </a:xfrm>
            <a:custGeom>
              <a:avLst/>
              <a:gdLst>
                <a:gd name="T0" fmla="*/ 256629 w 500"/>
                <a:gd name="T1" fmla="*/ 242887 h 458"/>
                <a:gd name="T2" fmla="*/ 265113 w 500"/>
                <a:gd name="T3" fmla="*/ 234932 h 458"/>
                <a:gd name="T4" fmla="*/ 7953 w 500"/>
                <a:gd name="T5" fmla="*/ 0 h 458"/>
                <a:gd name="T6" fmla="*/ 0 w 500"/>
                <a:gd name="T7" fmla="*/ 7955 h 458"/>
                <a:gd name="T8" fmla="*/ 256629 w 500"/>
                <a:gd name="T9" fmla="*/ 242887 h 4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 h="458">
                  <a:moveTo>
                    <a:pt x="484" y="458"/>
                  </a:moveTo>
                  <a:lnTo>
                    <a:pt x="500" y="443"/>
                  </a:lnTo>
                  <a:lnTo>
                    <a:pt x="15" y="0"/>
                  </a:lnTo>
                  <a:lnTo>
                    <a:pt x="0" y="15"/>
                  </a:lnTo>
                  <a:lnTo>
                    <a:pt x="484" y="458"/>
                  </a:lnTo>
                  <a:close/>
                </a:path>
              </a:pathLst>
            </a:custGeom>
            <a:solidFill>
              <a:srgbClr val="5C5C5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7" name="Line 135"/>
            <p:cNvSpPr>
              <a:spLocks noChangeShapeType="1"/>
            </p:cNvSpPr>
            <p:nvPr/>
          </p:nvSpPr>
          <p:spPr bwMode="auto">
            <a:xfrm flipH="1" flipV="1">
              <a:off x="1993900" y="5280025"/>
              <a:ext cx="255588" cy="234950"/>
            </a:xfrm>
            <a:prstGeom prst="line">
              <a:avLst/>
            </a:prstGeom>
            <a:noFill/>
            <a:ln w="0">
              <a:solidFill>
                <a:srgbClr val="5C5C5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 name="Freeform 136"/>
            <p:cNvSpPr>
              <a:spLocks/>
            </p:cNvSpPr>
            <p:nvPr/>
          </p:nvSpPr>
          <p:spPr bwMode="auto">
            <a:xfrm>
              <a:off x="1993900" y="5278438"/>
              <a:ext cx="258763" cy="236537"/>
            </a:xfrm>
            <a:custGeom>
              <a:avLst/>
              <a:gdLst>
                <a:gd name="T0" fmla="*/ 255594 w 490"/>
                <a:gd name="T1" fmla="*/ 236537 h 448"/>
                <a:gd name="T2" fmla="*/ 258763 w 490"/>
                <a:gd name="T3" fmla="*/ 233369 h 448"/>
                <a:gd name="T4" fmla="*/ 2640 w 490"/>
                <a:gd name="T5" fmla="*/ 0 h 448"/>
                <a:gd name="T6" fmla="*/ 0 w 490"/>
                <a:gd name="T7" fmla="*/ 2640 h 448"/>
                <a:gd name="T8" fmla="*/ 255594 w 490"/>
                <a:gd name="T9" fmla="*/ 236537 h 4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0" h="448">
                  <a:moveTo>
                    <a:pt x="484" y="448"/>
                  </a:moveTo>
                  <a:lnTo>
                    <a:pt x="490" y="442"/>
                  </a:lnTo>
                  <a:lnTo>
                    <a:pt x="5" y="0"/>
                  </a:lnTo>
                  <a:lnTo>
                    <a:pt x="0" y="5"/>
                  </a:lnTo>
                  <a:lnTo>
                    <a:pt x="484" y="448"/>
                  </a:lnTo>
                  <a:close/>
                </a:path>
              </a:pathLst>
            </a:custGeom>
            <a:solidFill>
              <a:srgbClr val="5C5C5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9" name="Freeform 137"/>
            <p:cNvSpPr>
              <a:spLocks/>
            </p:cNvSpPr>
            <p:nvPr/>
          </p:nvSpPr>
          <p:spPr bwMode="auto">
            <a:xfrm>
              <a:off x="1997075" y="5275263"/>
              <a:ext cx="258763" cy="236537"/>
            </a:xfrm>
            <a:custGeom>
              <a:avLst/>
              <a:gdLst>
                <a:gd name="T0" fmla="*/ 256123 w 490"/>
                <a:gd name="T1" fmla="*/ 236537 h 446"/>
                <a:gd name="T2" fmla="*/ 258763 w 490"/>
                <a:gd name="T3" fmla="*/ 234416 h 446"/>
                <a:gd name="T4" fmla="*/ 2112 w 490"/>
                <a:gd name="T5" fmla="*/ 0 h 446"/>
                <a:gd name="T6" fmla="*/ 0 w 490"/>
                <a:gd name="T7" fmla="*/ 2121 h 446"/>
                <a:gd name="T8" fmla="*/ 256123 w 490"/>
                <a:gd name="T9" fmla="*/ 236537 h 44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0" h="446">
                  <a:moveTo>
                    <a:pt x="485" y="446"/>
                  </a:moveTo>
                  <a:lnTo>
                    <a:pt x="490" y="442"/>
                  </a:lnTo>
                  <a:lnTo>
                    <a:pt x="4" y="0"/>
                  </a:lnTo>
                  <a:lnTo>
                    <a:pt x="0" y="4"/>
                  </a:lnTo>
                  <a:lnTo>
                    <a:pt x="485" y="446"/>
                  </a:lnTo>
                  <a:close/>
                </a:path>
              </a:pathLst>
            </a:custGeom>
            <a:solidFill>
              <a:srgbClr val="5D5D5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0" name="Freeform 138"/>
            <p:cNvSpPr>
              <a:spLocks/>
            </p:cNvSpPr>
            <p:nvPr/>
          </p:nvSpPr>
          <p:spPr bwMode="auto">
            <a:xfrm>
              <a:off x="1998663" y="5272088"/>
              <a:ext cx="260350" cy="238125"/>
            </a:xfrm>
            <a:custGeom>
              <a:avLst/>
              <a:gdLst>
                <a:gd name="T0" fmla="*/ 257699 w 491"/>
                <a:gd name="T1" fmla="*/ 238125 h 448"/>
                <a:gd name="T2" fmla="*/ 260350 w 491"/>
                <a:gd name="T3" fmla="*/ 235467 h 448"/>
                <a:gd name="T4" fmla="*/ 3181 w 491"/>
                <a:gd name="T5" fmla="*/ 0 h 448"/>
                <a:gd name="T6" fmla="*/ 0 w 491"/>
                <a:gd name="T7" fmla="*/ 3189 h 448"/>
                <a:gd name="T8" fmla="*/ 257699 w 491"/>
                <a:gd name="T9" fmla="*/ 238125 h 4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1" h="448">
                  <a:moveTo>
                    <a:pt x="486" y="448"/>
                  </a:moveTo>
                  <a:lnTo>
                    <a:pt x="491" y="443"/>
                  </a:lnTo>
                  <a:lnTo>
                    <a:pt x="6" y="0"/>
                  </a:lnTo>
                  <a:lnTo>
                    <a:pt x="0" y="6"/>
                  </a:lnTo>
                  <a:lnTo>
                    <a:pt x="486" y="448"/>
                  </a:lnTo>
                  <a:close/>
                </a:path>
              </a:pathLst>
            </a:custGeom>
            <a:solidFill>
              <a:srgbClr val="5E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1" name="Freeform 139"/>
            <p:cNvSpPr>
              <a:spLocks/>
            </p:cNvSpPr>
            <p:nvPr/>
          </p:nvSpPr>
          <p:spPr bwMode="auto">
            <a:xfrm>
              <a:off x="2001838" y="5265738"/>
              <a:ext cx="265112" cy="241300"/>
            </a:xfrm>
            <a:custGeom>
              <a:avLst/>
              <a:gdLst>
                <a:gd name="T0" fmla="*/ 257159 w 500"/>
                <a:gd name="T1" fmla="*/ 241300 h 456"/>
                <a:gd name="T2" fmla="*/ 265112 w 500"/>
                <a:gd name="T3" fmla="*/ 233892 h 456"/>
                <a:gd name="T4" fmla="*/ 6893 w 500"/>
                <a:gd name="T5" fmla="*/ 0 h 456"/>
                <a:gd name="T6" fmla="*/ 0 w 500"/>
                <a:gd name="T7" fmla="*/ 6879 h 456"/>
                <a:gd name="T8" fmla="*/ 257159 w 500"/>
                <a:gd name="T9" fmla="*/ 241300 h 4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 h="456">
                  <a:moveTo>
                    <a:pt x="485" y="456"/>
                  </a:moveTo>
                  <a:lnTo>
                    <a:pt x="500" y="442"/>
                  </a:lnTo>
                  <a:lnTo>
                    <a:pt x="13" y="0"/>
                  </a:lnTo>
                  <a:lnTo>
                    <a:pt x="0" y="13"/>
                  </a:lnTo>
                  <a:lnTo>
                    <a:pt x="485" y="456"/>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2" name="Line 140"/>
            <p:cNvSpPr>
              <a:spLocks noChangeShapeType="1"/>
            </p:cNvSpPr>
            <p:nvPr/>
          </p:nvSpPr>
          <p:spPr bwMode="auto">
            <a:xfrm flipH="1" flipV="1">
              <a:off x="2001838" y="5272088"/>
              <a:ext cx="257175" cy="234950"/>
            </a:xfrm>
            <a:prstGeom prst="line">
              <a:avLst/>
            </a:prstGeom>
            <a:noFill/>
            <a:ln w="0">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3" name="Freeform 141"/>
            <p:cNvSpPr>
              <a:spLocks/>
            </p:cNvSpPr>
            <p:nvPr/>
          </p:nvSpPr>
          <p:spPr bwMode="auto">
            <a:xfrm>
              <a:off x="2001838" y="5270500"/>
              <a:ext cx="258762" cy="236538"/>
            </a:xfrm>
            <a:custGeom>
              <a:avLst/>
              <a:gdLst>
                <a:gd name="T0" fmla="*/ 256122 w 490"/>
                <a:gd name="T1" fmla="*/ 236538 h 447"/>
                <a:gd name="T2" fmla="*/ 258762 w 490"/>
                <a:gd name="T3" fmla="*/ 233363 h 447"/>
                <a:gd name="T4" fmla="*/ 2112 w 490"/>
                <a:gd name="T5" fmla="*/ 0 h 447"/>
                <a:gd name="T6" fmla="*/ 0 w 490"/>
                <a:gd name="T7" fmla="*/ 2117 h 447"/>
                <a:gd name="T8" fmla="*/ 256122 w 490"/>
                <a:gd name="T9" fmla="*/ 236538 h 4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0" h="447">
                  <a:moveTo>
                    <a:pt x="485" y="447"/>
                  </a:moveTo>
                  <a:lnTo>
                    <a:pt x="490" y="441"/>
                  </a:lnTo>
                  <a:lnTo>
                    <a:pt x="4" y="0"/>
                  </a:lnTo>
                  <a:lnTo>
                    <a:pt x="0" y="4"/>
                  </a:lnTo>
                  <a:lnTo>
                    <a:pt x="485" y="447"/>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 name="Freeform 142"/>
            <p:cNvSpPr>
              <a:spLocks/>
            </p:cNvSpPr>
            <p:nvPr/>
          </p:nvSpPr>
          <p:spPr bwMode="auto">
            <a:xfrm>
              <a:off x="2003425" y="5268913"/>
              <a:ext cx="260350" cy="234950"/>
            </a:xfrm>
            <a:custGeom>
              <a:avLst/>
              <a:gdLst>
                <a:gd name="T0" fmla="*/ 257699 w 491"/>
                <a:gd name="T1" fmla="*/ 234950 h 445"/>
                <a:gd name="T2" fmla="*/ 260350 w 491"/>
                <a:gd name="T3" fmla="*/ 232838 h 445"/>
                <a:gd name="T4" fmla="*/ 2651 w 491"/>
                <a:gd name="T5" fmla="*/ 0 h 445"/>
                <a:gd name="T6" fmla="*/ 0 w 491"/>
                <a:gd name="T7" fmla="*/ 2112 h 445"/>
                <a:gd name="T8" fmla="*/ 257699 w 491"/>
                <a:gd name="T9" fmla="*/ 234950 h 44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1" h="445">
                  <a:moveTo>
                    <a:pt x="486" y="445"/>
                  </a:moveTo>
                  <a:lnTo>
                    <a:pt x="491" y="441"/>
                  </a:lnTo>
                  <a:lnTo>
                    <a:pt x="5" y="0"/>
                  </a:lnTo>
                  <a:lnTo>
                    <a:pt x="0" y="4"/>
                  </a:lnTo>
                  <a:lnTo>
                    <a:pt x="486" y="445"/>
                  </a:lnTo>
                  <a:close/>
                </a:path>
              </a:pathLst>
            </a:custGeom>
            <a:solidFill>
              <a:srgbClr val="60606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5" name="Freeform 143"/>
            <p:cNvSpPr>
              <a:spLocks/>
            </p:cNvSpPr>
            <p:nvPr/>
          </p:nvSpPr>
          <p:spPr bwMode="auto">
            <a:xfrm>
              <a:off x="2006600" y="5265738"/>
              <a:ext cx="260350" cy="236537"/>
            </a:xfrm>
            <a:custGeom>
              <a:avLst/>
              <a:gdLst>
                <a:gd name="T0" fmla="*/ 257699 w 491"/>
                <a:gd name="T1" fmla="*/ 236537 h 446"/>
                <a:gd name="T2" fmla="*/ 260350 w 491"/>
                <a:gd name="T3" fmla="*/ 234416 h 446"/>
                <a:gd name="T4" fmla="*/ 2121 w 491"/>
                <a:gd name="T5" fmla="*/ 0 h 446"/>
                <a:gd name="T6" fmla="*/ 0 w 491"/>
                <a:gd name="T7" fmla="*/ 2652 h 446"/>
                <a:gd name="T8" fmla="*/ 257699 w 491"/>
                <a:gd name="T9" fmla="*/ 236537 h 44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1" h="446">
                  <a:moveTo>
                    <a:pt x="486" y="446"/>
                  </a:moveTo>
                  <a:lnTo>
                    <a:pt x="491" y="442"/>
                  </a:lnTo>
                  <a:lnTo>
                    <a:pt x="4" y="0"/>
                  </a:lnTo>
                  <a:lnTo>
                    <a:pt x="0" y="5"/>
                  </a:lnTo>
                  <a:lnTo>
                    <a:pt x="486" y="446"/>
                  </a:lnTo>
                  <a:close/>
                </a:path>
              </a:pathLst>
            </a:custGeom>
            <a:solidFill>
              <a:srgbClr val="61616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6" name="Freeform 144"/>
            <p:cNvSpPr>
              <a:spLocks/>
            </p:cNvSpPr>
            <p:nvPr/>
          </p:nvSpPr>
          <p:spPr bwMode="auto">
            <a:xfrm>
              <a:off x="2008188" y="5257800"/>
              <a:ext cx="265112" cy="241300"/>
            </a:xfrm>
            <a:custGeom>
              <a:avLst/>
              <a:gdLst>
                <a:gd name="T0" fmla="*/ 257704 w 501"/>
                <a:gd name="T1" fmla="*/ 241300 h 456"/>
                <a:gd name="T2" fmla="*/ 265112 w 501"/>
                <a:gd name="T3" fmla="*/ 232833 h 456"/>
                <a:gd name="T4" fmla="*/ 6879 w 501"/>
                <a:gd name="T5" fmla="*/ 0 h 456"/>
                <a:gd name="T6" fmla="*/ 0 w 501"/>
                <a:gd name="T7" fmla="*/ 7408 h 456"/>
                <a:gd name="T8" fmla="*/ 257704 w 501"/>
                <a:gd name="T9" fmla="*/ 241300 h 4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1" h="456">
                  <a:moveTo>
                    <a:pt x="487" y="456"/>
                  </a:moveTo>
                  <a:lnTo>
                    <a:pt x="501" y="440"/>
                  </a:lnTo>
                  <a:lnTo>
                    <a:pt x="13" y="0"/>
                  </a:lnTo>
                  <a:lnTo>
                    <a:pt x="0" y="14"/>
                  </a:lnTo>
                  <a:lnTo>
                    <a:pt x="487" y="456"/>
                  </a:lnTo>
                  <a:close/>
                </a:path>
              </a:pathLst>
            </a:custGeom>
            <a:solidFill>
              <a:srgbClr val="62626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7" name="Line 145"/>
            <p:cNvSpPr>
              <a:spLocks noChangeShapeType="1"/>
            </p:cNvSpPr>
            <p:nvPr/>
          </p:nvSpPr>
          <p:spPr bwMode="auto">
            <a:xfrm flipH="1" flipV="1">
              <a:off x="2008188" y="5265738"/>
              <a:ext cx="258762" cy="233362"/>
            </a:xfrm>
            <a:prstGeom prst="line">
              <a:avLst/>
            </a:prstGeom>
            <a:noFill/>
            <a:ln w="0">
              <a:solidFill>
                <a:srgbClr val="62626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8" name="Freeform 146"/>
            <p:cNvSpPr>
              <a:spLocks/>
            </p:cNvSpPr>
            <p:nvPr/>
          </p:nvSpPr>
          <p:spPr bwMode="auto">
            <a:xfrm>
              <a:off x="2008188" y="5264150"/>
              <a:ext cx="260350" cy="234950"/>
            </a:xfrm>
            <a:custGeom>
              <a:avLst/>
              <a:gdLst>
                <a:gd name="T0" fmla="*/ 258756 w 490"/>
                <a:gd name="T1" fmla="*/ 234950 h 446"/>
                <a:gd name="T2" fmla="*/ 260350 w 490"/>
                <a:gd name="T3" fmla="*/ 232843 h 446"/>
                <a:gd name="T4" fmla="*/ 1594 w 490"/>
                <a:gd name="T5" fmla="*/ 0 h 446"/>
                <a:gd name="T6" fmla="*/ 0 w 490"/>
                <a:gd name="T7" fmla="*/ 2107 h 446"/>
                <a:gd name="T8" fmla="*/ 258756 w 490"/>
                <a:gd name="T9" fmla="*/ 234950 h 44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0" h="446">
                  <a:moveTo>
                    <a:pt x="487" y="446"/>
                  </a:moveTo>
                  <a:lnTo>
                    <a:pt x="490" y="442"/>
                  </a:lnTo>
                  <a:lnTo>
                    <a:pt x="3" y="0"/>
                  </a:lnTo>
                  <a:lnTo>
                    <a:pt x="0" y="4"/>
                  </a:lnTo>
                  <a:lnTo>
                    <a:pt x="487" y="446"/>
                  </a:lnTo>
                  <a:close/>
                </a:path>
              </a:pathLst>
            </a:custGeom>
            <a:solidFill>
              <a:srgbClr val="62626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9" name="Freeform 147"/>
            <p:cNvSpPr>
              <a:spLocks/>
            </p:cNvSpPr>
            <p:nvPr/>
          </p:nvSpPr>
          <p:spPr bwMode="auto">
            <a:xfrm>
              <a:off x="2009775" y="5262563"/>
              <a:ext cx="260350" cy="234950"/>
            </a:xfrm>
            <a:custGeom>
              <a:avLst/>
              <a:gdLst>
                <a:gd name="T0" fmla="*/ 258229 w 491"/>
                <a:gd name="T1" fmla="*/ 234950 h 445"/>
                <a:gd name="T2" fmla="*/ 260350 w 491"/>
                <a:gd name="T3" fmla="*/ 232310 h 445"/>
                <a:gd name="T4" fmla="*/ 2121 w 491"/>
                <a:gd name="T5" fmla="*/ 0 h 445"/>
                <a:gd name="T6" fmla="*/ 0 w 491"/>
                <a:gd name="T7" fmla="*/ 1584 h 445"/>
                <a:gd name="T8" fmla="*/ 258229 w 491"/>
                <a:gd name="T9" fmla="*/ 234950 h 44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1" h="445">
                  <a:moveTo>
                    <a:pt x="487" y="445"/>
                  </a:moveTo>
                  <a:lnTo>
                    <a:pt x="491" y="440"/>
                  </a:lnTo>
                  <a:lnTo>
                    <a:pt x="4" y="0"/>
                  </a:lnTo>
                  <a:lnTo>
                    <a:pt x="0" y="3"/>
                  </a:lnTo>
                  <a:lnTo>
                    <a:pt x="487" y="445"/>
                  </a:lnTo>
                  <a:close/>
                </a:path>
              </a:pathLst>
            </a:custGeom>
            <a:solidFill>
              <a:srgbClr val="63636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0" name="Freeform 148"/>
            <p:cNvSpPr>
              <a:spLocks/>
            </p:cNvSpPr>
            <p:nvPr/>
          </p:nvSpPr>
          <p:spPr bwMode="auto">
            <a:xfrm>
              <a:off x="2012950" y="5259388"/>
              <a:ext cx="258763" cy="234950"/>
            </a:xfrm>
            <a:custGeom>
              <a:avLst/>
              <a:gdLst>
                <a:gd name="T0" fmla="*/ 257179 w 490"/>
                <a:gd name="T1" fmla="*/ 234950 h 444"/>
                <a:gd name="T2" fmla="*/ 258763 w 490"/>
                <a:gd name="T3" fmla="*/ 233362 h 444"/>
                <a:gd name="T4" fmla="*/ 1584 w 490"/>
                <a:gd name="T5" fmla="*/ 0 h 444"/>
                <a:gd name="T6" fmla="*/ 0 w 490"/>
                <a:gd name="T7" fmla="*/ 2117 h 444"/>
                <a:gd name="T8" fmla="*/ 257179 w 490"/>
                <a:gd name="T9" fmla="*/ 234950 h 4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0" h="444">
                  <a:moveTo>
                    <a:pt x="487" y="444"/>
                  </a:moveTo>
                  <a:lnTo>
                    <a:pt x="490" y="441"/>
                  </a:lnTo>
                  <a:lnTo>
                    <a:pt x="3" y="0"/>
                  </a:lnTo>
                  <a:lnTo>
                    <a:pt x="0" y="4"/>
                  </a:lnTo>
                  <a:lnTo>
                    <a:pt x="487" y="444"/>
                  </a:lnTo>
                  <a:close/>
                </a:path>
              </a:pathLst>
            </a:custGeom>
            <a:solidFill>
              <a:srgbClr val="64646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1" name="Freeform 149"/>
            <p:cNvSpPr>
              <a:spLocks/>
            </p:cNvSpPr>
            <p:nvPr/>
          </p:nvSpPr>
          <p:spPr bwMode="auto">
            <a:xfrm>
              <a:off x="2014538" y="5257800"/>
              <a:ext cx="258762" cy="234950"/>
            </a:xfrm>
            <a:custGeom>
              <a:avLst/>
              <a:gdLst>
                <a:gd name="T0" fmla="*/ 256654 w 491"/>
                <a:gd name="T1" fmla="*/ 234950 h 444"/>
                <a:gd name="T2" fmla="*/ 258762 w 491"/>
                <a:gd name="T3" fmla="*/ 232833 h 444"/>
                <a:gd name="T4" fmla="*/ 1581 w 491"/>
                <a:gd name="T5" fmla="*/ 0 h 444"/>
                <a:gd name="T6" fmla="*/ 0 w 491"/>
                <a:gd name="T7" fmla="*/ 1588 h 444"/>
                <a:gd name="T8" fmla="*/ 256654 w 491"/>
                <a:gd name="T9" fmla="*/ 234950 h 4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1" h="444">
                  <a:moveTo>
                    <a:pt x="487" y="444"/>
                  </a:moveTo>
                  <a:lnTo>
                    <a:pt x="491" y="440"/>
                  </a:lnTo>
                  <a:lnTo>
                    <a:pt x="3" y="0"/>
                  </a:lnTo>
                  <a:lnTo>
                    <a:pt x="0" y="3"/>
                  </a:lnTo>
                  <a:lnTo>
                    <a:pt x="487" y="444"/>
                  </a:lnTo>
                  <a:close/>
                </a:path>
              </a:pathLst>
            </a:custGeom>
            <a:solidFill>
              <a:srgbClr val="65656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2" name="Freeform 150"/>
            <p:cNvSpPr>
              <a:spLocks/>
            </p:cNvSpPr>
            <p:nvPr/>
          </p:nvSpPr>
          <p:spPr bwMode="auto">
            <a:xfrm>
              <a:off x="2016125" y="5251450"/>
              <a:ext cx="265113" cy="239713"/>
            </a:xfrm>
            <a:custGeom>
              <a:avLst/>
              <a:gdLst>
                <a:gd name="T0" fmla="*/ 258234 w 501"/>
                <a:gd name="T1" fmla="*/ 239713 h 454"/>
                <a:gd name="T2" fmla="*/ 265113 w 501"/>
                <a:gd name="T3" fmla="*/ 231265 h 454"/>
                <a:gd name="T4" fmla="*/ 6879 w 501"/>
                <a:gd name="T5" fmla="*/ 0 h 454"/>
                <a:gd name="T6" fmla="*/ 0 w 501"/>
                <a:gd name="T7" fmla="*/ 7392 h 454"/>
                <a:gd name="T8" fmla="*/ 258234 w 501"/>
                <a:gd name="T9" fmla="*/ 239713 h 4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1" h="454">
                  <a:moveTo>
                    <a:pt x="488" y="454"/>
                  </a:moveTo>
                  <a:lnTo>
                    <a:pt x="501" y="438"/>
                  </a:lnTo>
                  <a:lnTo>
                    <a:pt x="13" y="0"/>
                  </a:lnTo>
                  <a:lnTo>
                    <a:pt x="0" y="14"/>
                  </a:lnTo>
                  <a:lnTo>
                    <a:pt x="488" y="454"/>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3" name="Line 151"/>
            <p:cNvSpPr>
              <a:spLocks noChangeShapeType="1"/>
            </p:cNvSpPr>
            <p:nvPr/>
          </p:nvSpPr>
          <p:spPr bwMode="auto">
            <a:xfrm flipH="1" flipV="1">
              <a:off x="2016125" y="5257800"/>
              <a:ext cx="257175" cy="233363"/>
            </a:xfrm>
            <a:prstGeom prst="line">
              <a:avLst/>
            </a:prstGeom>
            <a:noFill/>
            <a:ln w="0">
              <a:solidFill>
                <a:srgbClr val="66666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 name="Freeform 152"/>
            <p:cNvSpPr>
              <a:spLocks/>
            </p:cNvSpPr>
            <p:nvPr/>
          </p:nvSpPr>
          <p:spPr bwMode="auto">
            <a:xfrm>
              <a:off x="2016125" y="5254625"/>
              <a:ext cx="260350" cy="236538"/>
            </a:xfrm>
            <a:custGeom>
              <a:avLst/>
              <a:gdLst>
                <a:gd name="T0" fmla="*/ 258233 w 492"/>
                <a:gd name="T1" fmla="*/ 236538 h 446"/>
                <a:gd name="T2" fmla="*/ 260350 w 492"/>
                <a:gd name="T3" fmla="*/ 234417 h 446"/>
                <a:gd name="T4" fmla="*/ 2117 w 492"/>
                <a:gd name="T5" fmla="*/ 0 h 446"/>
                <a:gd name="T6" fmla="*/ 0 w 492"/>
                <a:gd name="T7" fmla="*/ 3182 h 446"/>
                <a:gd name="T8" fmla="*/ 258233 w 492"/>
                <a:gd name="T9" fmla="*/ 236538 h 44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2" h="446">
                  <a:moveTo>
                    <a:pt x="488" y="446"/>
                  </a:moveTo>
                  <a:lnTo>
                    <a:pt x="492" y="442"/>
                  </a:lnTo>
                  <a:lnTo>
                    <a:pt x="4" y="0"/>
                  </a:lnTo>
                  <a:lnTo>
                    <a:pt x="0" y="6"/>
                  </a:lnTo>
                  <a:lnTo>
                    <a:pt x="488" y="446"/>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5" name="Freeform 153"/>
            <p:cNvSpPr>
              <a:spLocks/>
            </p:cNvSpPr>
            <p:nvPr/>
          </p:nvSpPr>
          <p:spPr bwMode="auto">
            <a:xfrm>
              <a:off x="2017713" y="5253038"/>
              <a:ext cx="260350" cy="236537"/>
            </a:xfrm>
            <a:custGeom>
              <a:avLst/>
              <a:gdLst>
                <a:gd name="T0" fmla="*/ 257710 w 493"/>
                <a:gd name="T1" fmla="*/ 236537 h 446"/>
                <a:gd name="T2" fmla="*/ 260350 w 493"/>
                <a:gd name="T3" fmla="*/ 233355 h 446"/>
                <a:gd name="T4" fmla="*/ 2112 w 493"/>
                <a:gd name="T5" fmla="*/ 0 h 446"/>
                <a:gd name="T6" fmla="*/ 0 w 493"/>
                <a:gd name="T7" fmla="*/ 2121 h 446"/>
                <a:gd name="T8" fmla="*/ 257710 w 493"/>
                <a:gd name="T9" fmla="*/ 236537 h 44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3" h="446">
                  <a:moveTo>
                    <a:pt x="488" y="446"/>
                  </a:moveTo>
                  <a:lnTo>
                    <a:pt x="493" y="440"/>
                  </a:lnTo>
                  <a:lnTo>
                    <a:pt x="4" y="0"/>
                  </a:lnTo>
                  <a:lnTo>
                    <a:pt x="0" y="4"/>
                  </a:lnTo>
                  <a:lnTo>
                    <a:pt x="488" y="446"/>
                  </a:lnTo>
                  <a:close/>
                </a:path>
              </a:pathLst>
            </a:custGeom>
            <a:solidFill>
              <a:srgbClr val="67676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6" name="Freeform 154"/>
            <p:cNvSpPr>
              <a:spLocks/>
            </p:cNvSpPr>
            <p:nvPr/>
          </p:nvSpPr>
          <p:spPr bwMode="auto">
            <a:xfrm>
              <a:off x="2019300" y="5251450"/>
              <a:ext cx="261938" cy="234950"/>
            </a:xfrm>
            <a:custGeom>
              <a:avLst/>
              <a:gdLst>
                <a:gd name="T0" fmla="*/ 259813 w 493"/>
                <a:gd name="T1" fmla="*/ 234950 h 444"/>
                <a:gd name="T2" fmla="*/ 261938 w 493"/>
                <a:gd name="T3" fmla="*/ 231775 h 444"/>
                <a:gd name="T4" fmla="*/ 2657 w 493"/>
                <a:gd name="T5" fmla="*/ 0 h 444"/>
                <a:gd name="T6" fmla="*/ 0 w 493"/>
                <a:gd name="T7" fmla="*/ 2117 h 444"/>
                <a:gd name="T8" fmla="*/ 259813 w 493"/>
                <a:gd name="T9" fmla="*/ 234950 h 4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3" h="444">
                  <a:moveTo>
                    <a:pt x="489" y="444"/>
                  </a:moveTo>
                  <a:lnTo>
                    <a:pt x="493" y="438"/>
                  </a:lnTo>
                  <a:lnTo>
                    <a:pt x="5" y="0"/>
                  </a:lnTo>
                  <a:lnTo>
                    <a:pt x="0" y="4"/>
                  </a:lnTo>
                  <a:lnTo>
                    <a:pt x="489" y="444"/>
                  </a:lnTo>
                  <a:close/>
                </a:path>
              </a:pathLst>
            </a:custGeom>
            <a:solidFill>
              <a:srgbClr val="68686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7" name="Freeform 155"/>
            <p:cNvSpPr>
              <a:spLocks/>
            </p:cNvSpPr>
            <p:nvPr/>
          </p:nvSpPr>
          <p:spPr bwMode="auto">
            <a:xfrm>
              <a:off x="2022475" y="5241925"/>
              <a:ext cx="265113" cy="241300"/>
            </a:xfrm>
            <a:custGeom>
              <a:avLst/>
              <a:gdLst>
                <a:gd name="T0" fmla="*/ 258234 w 501"/>
                <a:gd name="T1" fmla="*/ 241300 h 454"/>
                <a:gd name="T2" fmla="*/ 265113 w 501"/>
                <a:gd name="T3" fmla="*/ 232796 h 454"/>
                <a:gd name="T4" fmla="*/ 6879 w 501"/>
                <a:gd name="T5" fmla="*/ 0 h 454"/>
                <a:gd name="T6" fmla="*/ 0 w 501"/>
                <a:gd name="T7" fmla="*/ 8504 h 454"/>
                <a:gd name="T8" fmla="*/ 258234 w 501"/>
                <a:gd name="T9" fmla="*/ 241300 h 4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1" h="454">
                  <a:moveTo>
                    <a:pt x="488" y="454"/>
                  </a:moveTo>
                  <a:lnTo>
                    <a:pt x="501" y="438"/>
                  </a:lnTo>
                  <a:lnTo>
                    <a:pt x="13" y="0"/>
                  </a:lnTo>
                  <a:lnTo>
                    <a:pt x="0" y="16"/>
                  </a:lnTo>
                  <a:lnTo>
                    <a:pt x="488" y="454"/>
                  </a:lnTo>
                  <a:close/>
                </a:path>
              </a:pathLst>
            </a:custGeom>
            <a:solidFill>
              <a:srgbClr val="69696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8" name="Line 156"/>
            <p:cNvSpPr>
              <a:spLocks noChangeShapeType="1"/>
            </p:cNvSpPr>
            <p:nvPr/>
          </p:nvSpPr>
          <p:spPr bwMode="auto">
            <a:xfrm flipH="1" flipV="1">
              <a:off x="2022475" y="5251450"/>
              <a:ext cx="258763" cy="231775"/>
            </a:xfrm>
            <a:prstGeom prst="line">
              <a:avLst/>
            </a:prstGeom>
            <a:noFill/>
            <a:ln w="0">
              <a:solidFill>
                <a:srgbClr val="69696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9" name="Freeform 157"/>
            <p:cNvSpPr>
              <a:spLocks/>
            </p:cNvSpPr>
            <p:nvPr/>
          </p:nvSpPr>
          <p:spPr bwMode="auto">
            <a:xfrm>
              <a:off x="2022475" y="5248275"/>
              <a:ext cx="260350" cy="234950"/>
            </a:xfrm>
            <a:custGeom>
              <a:avLst/>
              <a:gdLst>
                <a:gd name="T0" fmla="*/ 258759 w 491"/>
                <a:gd name="T1" fmla="*/ 234950 h 443"/>
                <a:gd name="T2" fmla="*/ 260350 w 491"/>
                <a:gd name="T3" fmla="*/ 232829 h 443"/>
                <a:gd name="T4" fmla="*/ 1591 w 491"/>
                <a:gd name="T5" fmla="*/ 0 h 443"/>
                <a:gd name="T6" fmla="*/ 0 w 491"/>
                <a:gd name="T7" fmla="*/ 2652 h 443"/>
                <a:gd name="T8" fmla="*/ 258759 w 491"/>
                <a:gd name="T9" fmla="*/ 234950 h 4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1" h="443">
                  <a:moveTo>
                    <a:pt x="488" y="443"/>
                  </a:moveTo>
                  <a:lnTo>
                    <a:pt x="491" y="439"/>
                  </a:lnTo>
                  <a:lnTo>
                    <a:pt x="3" y="0"/>
                  </a:lnTo>
                  <a:lnTo>
                    <a:pt x="0" y="5"/>
                  </a:lnTo>
                  <a:lnTo>
                    <a:pt x="488" y="443"/>
                  </a:lnTo>
                  <a:close/>
                </a:path>
              </a:pathLst>
            </a:custGeom>
            <a:solidFill>
              <a:srgbClr val="69696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0" name="Freeform 158"/>
            <p:cNvSpPr>
              <a:spLocks/>
            </p:cNvSpPr>
            <p:nvPr/>
          </p:nvSpPr>
          <p:spPr bwMode="auto">
            <a:xfrm>
              <a:off x="2024063" y="5246688"/>
              <a:ext cx="260350" cy="233362"/>
            </a:xfrm>
            <a:custGeom>
              <a:avLst/>
              <a:gdLst>
                <a:gd name="T0" fmla="*/ 258759 w 491"/>
                <a:gd name="T1" fmla="*/ 233362 h 443"/>
                <a:gd name="T2" fmla="*/ 260350 w 491"/>
                <a:gd name="T3" fmla="*/ 231782 h 443"/>
                <a:gd name="T4" fmla="*/ 1591 w 491"/>
                <a:gd name="T5" fmla="*/ 0 h 443"/>
                <a:gd name="T6" fmla="*/ 0 w 491"/>
                <a:gd name="T7" fmla="*/ 2107 h 443"/>
                <a:gd name="T8" fmla="*/ 258759 w 491"/>
                <a:gd name="T9" fmla="*/ 233362 h 4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1" h="443">
                  <a:moveTo>
                    <a:pt x="488" y="443"/>
                  </a:moveTo>
                  <a:lnTo>
                    <a:pt x="491" y="440"/>
                  </a:lnTo>
                  <a:lnTo>
                    <a:pt x="3" y="0"/>
                  </a:lnTo>
                  <a:lnTo>
                    <a:pt x="0" y="4"/>
                  </a:lnTo>
                  <a:lnTo>
                    <a:pt x="488" y="443"/>
                  </a:lnTo>
                  <a:close/>
                </a:path>
              </a:pathLst>
            </a:custGeom>
            <a:solidFill>
              <a:srgbClr val="6A6A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1" name="Freeform 159"/>
            <p:cNvSpPr>
              <a:spLocks/>
            </p:cNvSpPr>
            <p:nvPr/>
          </p:nvSpPr>
          <p:spPr bwMode="auto">
            <a:xfrm>
              <a:off x="2025650" y="5243513"/>
              <a:ext cx="260350" cy="234950"/>
            </a:xfrm>
            <a:custGeom>
              <a:avLst/>
              <a:gdLst>
                <a:gd name="T0" fmla="*/ 258233 w 492"/>
                <a:gd name="T1" fmla="*/ 234950 h 444"/>
                <a:gd name="T2" fmla="*/ 260350 w 492"/>
                <a:gd name="T3" fmla="*/ 232833 h 444"/>
                <a:gd name="T4" fmla="*/ 1058 w 492"/>
                <a:gd name="T5" fmla="*/ 0 h 444"/>
                <a:gd name="T6" fmla="*/ 0 w 492"/>
                <a:gd name="T7" fmla="*/ 2117 h 444"/>
                <a:gd name="T8" fmla="*/ 258233 w 492"/>
                <a:gd name="T9" fmla="*/ 234950 h 4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2" h="444">
                  <a:moveTo>
                    <a:pt x="488" y="444"/>
                  </a:moveTo>
                  <a:lnTo>
                    <a:pt x="492" y="440"/>
                  </a:lnTo>
                  <a:lnTo>
                    <a:pt x="2" y="0"/>
                  </a:lnTo>
                  <a:lnTo>
                    <a:pt x="0" y="4"/>
                  </a:lnTo>
                  <a:lnTo>
                    <a:pt x="488" y="444"/>
                  </a:lnTo>
                  <a:close/>
                </a:path>
              </a:pathLst>
            </a:custGeom>
            <a:solidFill>
              <a:srgbClr val="6B6B6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2" name="Freeform 160"/>
            <p:cNvSpPr>
              <a:spLocks/>
            </p:cNvSpPr>
            <p:nvPr/>
          </p:nvSpPr>
          <p:spPr bwMode="auto">
            <a:xfrm>
              <a:off x="2027238" y="5241925"/>
              <a:ext cx="260350" cy="234950"/>
            </a:xfrm>
            <a:custGeom>
              <a:avLst/>
              <a:gdLst>
                <a:gd name="T0" fmla="*/ 258766 w 493"/>
                <a:gd name="T1" fmla="*/ 234950 h 443"/>
                <a:gd name="T2" fmla="*/ 260350 w 493"/>
                <a:gd name="T3" fmla="*/ 232298 h 443"/>
                <a:gd name="T4" fmla="*/ 2640 w 493"/>
                <a:gd name="T5" fmla="*/ 0 h 443"/>
                <a:gd name="T6" fmla="*/ 0 w 493"/>
                <a:gd name="T7" fmla="*/ 1591 h 443"/>
                <a:gd name="T8" fmla="*/ 258766 w 493"/>
                <a:gd name="T9" fmla="*/ 234950 h 4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3" h="443">
                  <a:moveTo>
                    <a:pt x="490" y="443"/>
                  </a:moveTo>
                  <a:lnTo>
                    <a:pt x="493" y="438"/>
                  </a:lnTo>
                  <a:lnTo>
                    <a:pt x="5" y="0"/>
                  </a:lnTo>
                  <a:lnTo>
                    <a:pt x="0" y="3"/>
                  </a:lnTo>
                  <a:lnTo>
                    <a:pt x="490" y="443"/>
                  </a:lnTo>
                  <a:close/>
                </a:path>
              </a:pathLst>
            </a:custGeom>
            <a:solidFill>
              <a:srgbClr val="6C6C6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3" name="Freeform 161"/>
            <p:cNvSpPr>
              <a:spLocks/>
            </p:cNvSpPr>
            <p:nvPr/>
          </p:nvSpPr>
          <p:spPr bwMode="auto">
            <a:xfrm>
              <a:off x="2028825" y="5233988"/>
              <a:ext cx="265113" cy="239712"/>
            </a:xfrm>
            <a:custGeom>
              <a:avLst/>
              <a:gdLst>
                <a:gd name="T0" fmla="*/ 258750 w 500"/>
                <a:gd name="T1" fmla="*/ 239712 h 454"/>
                <a:gd name="T2" fmla="*/ 265113 w 500"/>
                <a:gd name="T3" fmla="*/ 230736 h 454"/>
                <a:gd name="T4" fmla="*/ 5832 w 500"/>
                <a:gd name="T5" fmla="*/ 0 h 454"/>
                <a:gd name="T6" fmla="*/ 0 w 500"/>
                <a:gd name="T7" fmla="*/ 8448 h 454"/>
                <a:gd name="T8" fmla="*/ 258750 w 500"/>
                <a:gd name="T9" fmla="*/ 239712 h 4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 h="454">
                  <a:moveTo>
                    <a:pt x="488" y="454"/>
                  </a:moveTo>
                  <a:lnTo>
                    <a:pt x="500" y="437"/>
                  </a:lnTo>
                  <a:lnTo>
                    <a:pt x="11" y="0"/>
                  </a:lnTo>
                  <a:lnTo>
                    <a:pt x="0" y="16"/>
                  </a:lnTo>
                  <a:lnTo>
                    <a:pt x="488" y="454"/>
                  </a:lnTo>
                  <a:close/>
                </a:path>
              </a:pathLst>
            </a:custGeom>
            <a:solidFill>
              <a:srgbClr val="6D6D6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4" name="Line 162"/>
            <p:cNvSpPr>
              <a:spLocks noChangeShapeType="1"/>
            </p:cNvSpPr>
            <p:nvPr/>
          </p:nvSpPr>
          <p:spPr bwMode="auto">
            <a:xfrm flipH="1" flipV="1">
              <a:off x="2028825" y="5241925"/>
              <a:ext cx="258763" cy="231775"/>
            </a:xfrm>
            <a:prstGeom prst="line">
              <a:avLst/>
            </a:prstGeom>
            <a:noFill/>
            <a:ln w="0">
              <a:solidFill>
                <a:srgbClr val="6D6D6D"/>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 name="Freeform 163"/>
            <p:cNvSpPr>
              <a:spLocks/>
            </p:cNvSpPr>
            <p:nvPr/>
          </p:nvSpPr>
          <p:spPr bwMode="auto">
            <a:xfrm>
              <a:off x="2028825" y="5240338"/>
              <a:ext cx="260350" cy="233362"/>
            </a:xfrm>
            <a:custGeom>
              <a:avLst/>
              <a:gdLst>
                <a:gd name="T0" fmla="*/ 258759 w 491"/>
                <a:gd name="T1" fmla="*/ 233362 h 442"/>
                <a:gd name="T2" fmla="*/ 260350 w 491"/>
                <a:gd name="T3" fmla="*/ 231250 h 442"/>
                <a:gd name="T4" fmla="*/ 1591 w 491"/>
                <a:gd name="T5" fmla="*/ 0 h 442"/>
                <a:gd name="T6" fmla="*/ 0 w 491"/>
                <a:gd name="T7" fmla="*/ 2112 h 442"/>
                <a:gd name="T8" fmla="*/ 258759 w 491"/>
                <a:gd name="T9" fmla="*/ 233362 h 4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1" h="442">
                  <a:moveTo>
                    <a:pt x="488" y="442"/>
                  </a:moveTo>
                  <a:lnTo>
                    <a:pt x="491" y="438"/>
                  </a:lnTo>
                  <a:lnTo>
                    <a:pt x="3" y="0"/>
                  </a:lnTo>
                  <a:lnTo>
                    <a:pt x="0" y="4"/>
                  </a:lnTo>
                  <a:lnTo>
                    <a:pt x="488" y="442"/>
                  </a:lnTo>
                  <a:close/>
                </a:path>
              </a:pathLst>
            </a:custGeom>
            <a:solidFill>
              <a:srgbClr val="6D6D6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6" name="Freeform 164"/>
            <p:cNvSpPr>
              <a:spLocks/>
            </p:cNvSpPr>
            <p:nvPr/>
          </p:nvSpPr>
          <p:spPr bwMode="auto">
            <a:xfrm>
              <a:off x="2030413" y="5237163"/>
              <a:ext cx="260350" cy="234950"/>
            </a:xfrm>
            <a:custGeom>
              <a:avLst/>
              <a:gdLst>
                <a:gd name="T0" fmla="*/ 258759 w 491"/>
                <a:gd name="T1" fmla="*/ 234950 h 443"/>
                <a:gd name="T2" fmla="*/ 260350 w 491"/>
                <a:gd name="T3" fmla="*/ 232829 h 443"/>
                <a:gd name="T4" fmla="*/ 1060 w 491"/>
                <a:gd name="T5" fmla="*/ 0 h 443"/>
                <a:gd name="T6" fmla="*/ 0 w 491"/>
                <a:gd name="T7" fmla="*/ 2652 h 443"/>
                <a:gd name="T8" fmla="*/ 258759 w 491"/>
                <a:gd name="T9" fmla="*/ 234950 h 4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1" h="443">
                  <a:moveTo>
                    <a:pt x="488" y="443"/>
                  </a:moveTo>
                  <a:lnTo>
                    <a:pt x="491" y="439"/>
                  </a:lnTo>
                  <a:lnTo>
                    <a:pt x="2" y="0"/>
                  </a:lnTo>
                  <a:lnTo>
                    <a:pt x="0" y="5"/>
                  </a:lnTo>
                  <a:lnTo>
                    <a:pt x="488" y="443"/>
                  </a:lnTo>
                  <a:close/>
                </a:path>
              </a:pathLst>
            </a:custGeom>
            <a:solidFill>
              <a:srgbClr val="6E6E6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7" name="Freeform 165"/>
            <p:cNvSpPr>
              <a:spLocks/>
            </p:cNvSpPr>
            <p:nvPr/>
          </p:nvSpPr>
          <p:spPr bwMode="auto">
            <a:xfrm>
              <a:off x="2032000" y="5235575"/>
              <a:ext cx="260350" cy="234950"/>
            </a:xfrm>
            <a:custGeom>
              <a:avLst/>
              <a:gdLst>
                <a:gd name="T0" fmla="*/ 258762 w 492"/>
                <a:gd name="T1" fmla="*/ 234950 h 443"/>
                <a:gd name="T2" fmla="*/ 260350 w 492"/>
                <a:gd name="T3" fmla="*/ 232298 h 443"/>
                <a:gd name="T4" fmla="*/ 1588 w 492"/>
                <a:gd name="T5" fmla="*/ 0 h 443"/>
                <a:gd name="T6" fmla="*/ 0 w 492"/>
                <a:gd name="T7" fmla="*/ 2121 h 443"/>
                <a:gd name="T8" fmla="*/ 258762 w 492"/>
                <a:gd name="T9" fmla="*/ 234950 h 4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2" h="443">
                  <a:moveTo>
                    <a:pt x="489" y="443"/>
                  </a:moveTo>
                  <a:lnTo>
                    <a:pt x="492" y="438"/>
                  </a:lnTo>
                  <a:lnTo>
                    <a:pt x="3" y="0"/>
                  </a:lnTo>
                  <a:lnTo>
                    <a:pt x="0" y="4"/>
                  </a:lnTo>
                  <a:lnTo>
                    <a:pt x="489" y="443"/>
                  </a:lnTo>
                  <a:close/>
                </a:path>
              </a:pathLst>
            </a:custGeom>
            <a:solidFill>
              <a:srgbClr val="6F6F6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8" name="Freeform 166"/>
            <p:cNvSpPr>
              <a:spLocks/>
            </p:cNvSpPr>
            <p:nvPr/>
          </p:nvSpPr>
          <p:spPr bwMode="auto">
            <a:xfrm>
              <a:off x="2033588" y="5233988"/>
              <a:ext cx="260350" cy="233362"/>
            </a:xfrm>
            <a:custGeom>
              <a:avLst/>
              <a:gdLst>
                <a:gd name="T0" fmla="*/ 258762 w 492"/>
                <a:gd name="T1" fmla="*/ 233362 h 441"/>
                <a:gd name="T2" fmla="*/ 260350 w 492"/>
                <a:gd name="T3" fmla="*/ 231245 h 441"/>
                <a:gd name="T4" fmla="*/ 1588 w 492"/>
                <a:gd name="T5" fmla="*/ 0 h 441"/>
                <a:gd name="T6" fmla="*/ 0 w 492"/>
                <a:gd name="T7" fmla="*/ 1587 h 441"/>
                <a:gd name="T8" fmla="*/ 258762 w 492"/>
                <a:gd name="T9" fmla="*/ 233362 h 44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2" h="441">
                  <a:moveTo>
                    <a:pt x="489" y="441"/>
                  </a:moveTo>
                  <a:lnTo>
                    <a:pt x="492" y="437"/>
                  </a:lnTo>
                  <a:lnTo>
                    <a:pt x="3" y="0"/>
                  </a:lnTo>
                  <a:lnTo>
                    <a:pt x="0" y="3"/>
                  </a:lnTo>
                  <a:lnTo>
                    <a:pt x="489" y="441"/>
                  </a:lnTo>
                  <a:close/>
                </a:path>
              </a:pathLst>
            </a:custGeom>
            <a:solidFill>
              <a:srgbClr val="7070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9" name="Freeform 167"/>
            <p:cNvSpPr>
              <a:spLocks/>
            </p:cNvSpPr>
            <p:nvPr/>
          </p:nvSpPr>
          <p:spPr bwMode="auto">
            <a:xfrm>
              <a:off x="2035175" y="5224463"/>
              <a:ext cx="265113" cy="241300"/>
            </a:xfrm>
            <a:custGeom>
              <a:avLst/>
              <a:gdLst>
                <a:gd name="T0" fmla="*/ 259281 w 500"/>
                <a:gd name="T1" fmla="*/ 241300 h 454"/>
                <a:gd name="T2" fmla="*/ 265113 w 500"/>
                <a:gd name="T3" fmla="*/ 232265 h 454"/>
                <a:gd name="T4" fmla="*/ 5302 w 500"/>
                <a:gd name="T5" fmla="*/ 0 h 454"/>
                <a:gd name="T6" fmla="*/ 0 w 500"/>
                <a:gd name="T7" fmla="*/ 9035 h 454"/>
                <a:gd name="T8" fmla="*/ 259281 w 500"/>
                <a:gd name="T9" fmla="*/ 241300 h 4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 h="454">
                  <a:moveTo>
                    <a:pt x="489" y="454"/>
                  </a:moveTo>
                  <a:lnTo>
                    <a:pt x="500" y="437"/>
                  </a:lnTo>
                  <a:lnTo>
                    <a:pt x="10" y="0"/>
                  </a:lnTo>
                  <a:lnTo>
                    <a:pt x="0" y="17"/>
                  </a:lnTo>
                  <a:lnTo>
                    <a:pt x="489" y="454"/>
                  </a:ln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0" name="Line 168"/>
            <p:cNvSpPr>
              <a:spLocks noChangeShapeType="1"/>
            </p:cNvSpPr>
            <p:nvPr/>
          </p:nvSpPr>
          <p:spPr bwMode="auto">
            <a:xfrm flipH="1" flipV="1">
              <a:off x="2035175" y="5233988"/>
              <a:ext cx="258763" cy="231775"/>
            </a:xfrm>
            <a:prstGeom prst="line">
              <a:avLst/>
            </a:prstGeom>
            <a:noFill/>
            <a:ln w="0">
              <a:solidFill>
                <a:srgbClr val="71717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1" name="Freeform 169"/>
            <p:cNvSpPr>
              <a:spLocks/>
            </p:cNvSpPr>
            <p:nvPr/>
          </p:nvSpPr>
          <p:spPr bwMode="auto">
            <a:xfrm>
              <a:off x="2035175" y="5230813"/>
              <a:ext cx="260350" cy="234950"/>
            </a:xfrm>
            <a:custGeom>
              <a:avLst/>
              <a:gdLst>
                <a:gd name="T0" fmla="*/ 258238 w 493"/>
                <a:gd name="T1" fmla="*/ 234950 h 443"/>
                <a:gd name="T2" fmla="*/ 260350 w 493"/>
                <a:gd name="T3" fmla="*/ 231768 h 443"/>
                <a:gd name="T4" fmla="*/ 1584 w 493"/>
                <a:gd name="T5" fmla="*/ 0 h 443"/>
                <a:gd name="T6" fmla="*/ 0 w 493"/>
                <a:gd name="T7" fmla="*/ 3182 h 443"/>
                <a:gd name="T8" fmla="*/ 258238 w 493"/>
                <a:gd name="T9" fmla="*/ 234950 h 4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3" h="443">
                  <a:moveTo>
                    <a:pt x="489" y="443"/>
                  </a:moveTo>
                  <a:lnTo>
                    <a:pt x="493" y="437"/>
                  </a:lnTo>
                  <a:lnTo>
                    <a:pt x="3" y="0"/>
                  </a:lnTo>
                  <a:lnTo>
                    <a:pt x="0" y="6"/>
                  </a:lnTo>
                  <a:lnTo>
                    <a:pt x="489" y="443"/>
                  </a:ln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2" name="Freeform 170"/>
            <p:cNvSpPr>
              <a:spLocks/>
            </p:cNvSpPr>
            <p:nvPr/>
          </p:nvSpPr>
          <p:spPr bwMode="auto">
            <a:xfrm>
              <a:off x="2036763" y="5227638"/>
              <a:ext cx="261937" cy="234950"/>
            </a:xfrm>
            <a:custGeom>
              <a:avLst/>
              <a:gdLst>
                <a:gd name="T0" fmla="*/ 259816 w 494"/>
                <a:gd name="T1" fmla="*/ 234950 h 442"/>
                <a:gd name="T2" fmla="*/ 261937 w 494"/>
                <a:gd name="T3" fmla="*/ 232292 h 442"/>
                <a:gd name="T4" fmla="*/ 2121 w 494"/>
                <a:gd name="T5" fmla="*/ 0 h 442"/>
                <a:gd name="T6" fmla="*/ 0 w 494"/>
                <a:gd name="T7" fmla="*/ 2658 h 442"/>
                <a:gd name="T8" fmla="*/ 259816 w 494"/>
                <a:gd name="T9" fmla="*/ 234950 h 4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4" h="442">
                  <a:moveTo>
                    <a:pt x="490" y="442"/>
                  </a:moveTo>
                  <a:lnTo>
                    <a:pt x="494" y="437"/>
                  </a:lnTo>
                  <a:lnTo>
                    <a:pt x="4" y="0"/>
                  </a:lnTo>
                  <a:lnTo>
                    <a:pt x="0" y="5"/>
                  </a:lnTo>
                  <a:lnTo>
                    <a:pt x="490" y="442"/>
                  </a:lnTo>
                  <a:close/>
                </a:path>
              </a:pathLst>
            </a:custGeom>
            <a:solidFill>
              <a:srgbClr val="72727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3" name="Freeform 171"/>
            <p:cNvSpPr>
              <a:spLocks/>
            </p:cNvSpPr>
            <p:nvPr/>
          </p:nvSpPr>
          <p:spPr bwMode="auto">
            <a:xfrm>
              <a:off x="2038350" y="5224463"/>
              <a:ext cx="261938" cy="234950"/>
            </a:xfrm>
            <a:custGeom>
              <a:avLst/>
              <a:gdLst>
                <a:gd name="T0" fmla="*/ 260344 w 493"/>
                <a:gd name="T1" fmla="*/ 234950 h 443"/>
                <a:gd name="T2" fmla="*/ 261938 w 493"/>
                <a:gd name="T3" fmla="*/ 231768 h 443"/>
                <a:gd name="T4" fmla="*/ 1594 w 493"/>
                <a:gd name="T5" fmla="*/ 0 h 443"/>
                <a:gd name="T6" fmla="*/ 0 w 493"/>
                <a:gd name="T7" fmla="*/ 3182 h 443"/>
                <a:gd name="T8" fmla="*/ 260344 w 493"/>
                <a:gd name="T9" fmla="*/ 234950 h 4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3" h="443">
                  <a:moveTo>
                    <a:pt x="490" y="443"/>
                  </a:moveTo>
                  <a:lnTo>
                    <a:pt x="493" y="437"/>
                  </a:lnTo>
                  <a:lnTo>
                    <a:pt x="3" y="0"/>
                  </a:lnTo>
                  <a:lnTo>
                    <a:pt x="0" y="6"/>
                  </a:lnTo>
                  <a:lnTo>
                    <a:pt x="490" y="443"/>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4" name="Freeform 172"/>
            <p:cNvSpPr>
              <a:spLocks/>
            </p:cNvSpPr>
            <p:nvPr/>
          </p:nvSpPr>
          <p:spPr bwMode="auto">
            <a:xfrm>
              <a:off x="2039938" y="5216525"/>
              <a:ext cx="266700" cy="239713"/>
            </a:xfrm>
            <a:custGeom>
              <a:avLst/>
              <a:gdLst>
                <a:gd name="T0" fmla="*/ 260325 w 502"/>
                <a:gd name="T1" fmla="*/ 239713 h 454"/>
                <a:gd name="T2" fmla="*/ 266700 w 502"/>
                <a:gd name="T3" fmla="*/ 229681 h 454"/>
                <a:gd name="T4" fmla="*/ 5313 w 502"/>
                <a:gd name="T5" fmla="*/ 0 h 454"/>
                <a:gd name="T6" fmla="*/ 0 w 502"/>
                <a:gd name="T7" fmla="*/ 8976 h 454"/>
                <a:gd name="T8" fmla="*/ 260325 w 502"/>
                <a:gd name="T9" fmla="*/ 239713 h 4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2" h="454">
                  <a:moveTo>
                    <a:pt x="490" y="454"/>
                  </a:moveTo>
                  <a:lnTo>
                    <a:pt x="502" y="435"/>
                  </a:lnTo>
                  <a:lnTo>
                    <a:pt x="10" y="0"/>
                  </a:lnTo>
                  <a:lnTo>
                    <a:pt x="0" y="17"/>
                  </a:lnTo>
                  <a:lnTo>
                    <a:pt x="490" y="454"/>
                  </a:lnTo>
                  <a:close/>
                </a:path>
              </a:pathLst>
            </a:custGeom>
            <a:solidFill>
              <a:srgbClr val="74747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5" name="Line 173"/>
            <p:cNvSpPr>
              <a:spLocks noChangeShapeType="1"/>
            </p:cNvSpPr>
            <p:nvPr/>
          </p:nvSpPr>
          <p:spPr bwMode="auto">
            <a:xfrm flipH="1" flipV="1">
              <a:off x="2039938" y="5224463"/>
              <a:ext cx="260350" cy="231775"/>
            </a:xfrm>
            <a:prstGeom prst="line">
              <a:avLst/>
            </a:prstGeom>
            <a:noFill/>
            <a:ln w="0">
              <a:solidFill>
                <a:srgbClr val="747474"/>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6" name="Freeform 174"/>
            <p:cNvSpPr>
              <a:spLocks/>
            </p:cNvSpPr>
            <p:nvPr/>
          </p:nvSpPr>
          <p:spPr bwMode="auto">
            <a:xfrm>
              <a:off x="2039938" y="5222875"/>
              <a:ext cx="261937" cy="233363"/>
            </a:xfrm>
            <a:custGeom>
              <a:avLst/>
              <a:gdLst>
                <a:gd name="T0" fmla="*/ 260343 w 493"/>
                <a:gd name="T1" fmla="*/ 233363 h 442"/>
                <a:gd name="T2" fmla="*/ 261937 w 493"/>
                <a:gd name="T3" fmla="*/ 231251 h 442"/>
                <a:gd name="T4" fmla="*/ 1594 w 493"/>
                <a:gd name="T5" fmla="*/ 0 h 442"/>
                <a:gd name="T6" fmla="*/ 0 w 493"/>
                <a:gd name="T7" fmla="*/ 2640 h 442"/>
                <a:gd name="T8" fmla="*/ 260343 w 493"/>
                <a:gd name="T9" fmla="*/ 233363 h 4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3" h="442">
                  <a:moveTo>
                    <a:pt x="490" y="442"/>
                  </a:moveTo>
                  <a:lnTo>
                    <a:pt x="493" y="438"/>
                  </a:lnTo>
                  <a:lnTo>
                    <a:pt x="3" y="0"/>
                  </a:lnTo>
                  <a:lnTo>
                    <a:pt x="0" y="5"/>
                  </a:lnTo>
                  <a:lnTo>
                    <a:pt x="490" y="442"/>
                  </a:lnTo>
                  <a:close/>
                </a:path>
              </a:pathLst>
            </a:custGeom>
            <a:solidFill>
              <a:srgbClr val="74747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7" name="Freeform 175"/>
            <p:cNvSpPr>
              <a:spLocks/>
            </p:cNvSpPr>
            <p:nvPr/>
          </p:nvSpPr>
          <p:spPr bwMode="auto">
            <a:xfrm>
              <a:off x="2041525" y="5219700"/>
              <a:ext cx="261938" cy="234950"/>
            </a:xfrm>
            <a:custGeom>
              <a:avLst/>
              <a:gdLst>
                <a:gd name="T0" fmla="*/ 260344 w 493"/>
                <a:gd name="T1" fmla="*/ 234950 h 442"/>
                <a:gd name="T2" fmla="*/ 261938 w 493"/>
                <a:gd name="T3" fmla="*/ 232292 h 442"/>
                <a:gd name="T4" fmla="*/ 1594 w 493"/>
                <a:gd name="T5" fmla="*/ 0 h 442"/>
                <a:gd name="T6" fmla="*/ 0 w 493"/>
                <a:gd name="T7" fmla="*/ 2126 h 442"/>
                <a:gd name="T8" fmla="*/ 260344 w 493"/>
                <a:gd name="T9" fmla="*/ 234950 h 4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3" h="442">
                  <a:moveTo>
                    <a:pt x="490" y="442"/>
                  </a:moveTo>
                  <a:lnTo>
                    <a:pt x="493" y="437"/>
                  </a:lnTo>
                  <a:lnTo>
                    <a:pt x="3" y="0"/>
                  </a:lnTo>
                  <a:lnTo>
                    <a:pt x="0" y="4"/>
                  </a:lnTo>
                  <a:lnTo>
                    <a:pt x="490" y="442"/>
                  </a:lnTo>
                  <a:close/>
                </a:path>
              </a:pathLst>
            </a:custGeom>
            <a:solidFill>
              <a:srgbClr val="75757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8" name="Freeform 176"/>
            <p:cNvSpPr>
              <a:spLocks/>
            </p:cNvSpPr>
            <p:nvPr/>
          </p:nvSpPr>
          <p:spPr bwMode="auto">
            <a:xfrm>
              <a:off x="2043113" y="5218113"/>
              <a:ext cx="261937" cy="233362"/>
            </a:xfrm>
            <a:custGeom>
              <a:avLst/>
              <a:gdLst>
                <a:gd name="T0" fmla="*/ 260343 w 493"/>
                <a:gd name="T1" fmla="*/ 233362 h 441"/>
                <a:gd name="T2" fmla="*/ 261937 w 493"/>
                <a:gd name="T3" fmla="*/ 231245 h 441"/>
                <a:gd name="T4" fmla="*/ 1063 w 493"/>
                <a:gd name="T5" fmla="*/ 0 h 441"/>
                <a:gd name="T6" fmla="*/ 0 w 493"/>
                <a:gd name="T7" fmla="*/ 2117 h 441"/>
                <a:gd name="T8" fmla="*/ 260343 w 493"/>
                <a:gd name="T9" fmla="*/ 233362 h 44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3" h="441">
                  <a:moveTo>
                    <a:pt x="490" y="441"/>
                  </a:moveTo>
                  <a:lnTo>
                    <a:pt x="493" y="437"/>
                  </a:lnTo>
                  <a:lnTo>
                    <a:pt x="2" y="0"/>
                  </a:lnTo>
                  <a:lnTo>
                    <a:pt x="0" y="4"/>
                  </a:lnTo>
                  <a:lnTo>
                    <a:pt x="490" y="441"/>
                  </a:lnTo>
                  <a:close/>
                </a:path>
              </a:pathLst>
            </a:custGeom>
            <a:solidFill>
              <a:srgbClr val="76767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9" name="Freeform 177"/>
            <p:cNvSpPr>
              <a:spLocks/>
            </p:cNvSpPr>
            <p:nvPr/>
          </p:nvSpPr>
          <p:spPr bwMode="auto">
            <a:xfrm>
              <a:off x="2044700" y="5216525"/>
              <a:ext cx="261938" cy="233363"/>
            </a:xfrm>
            <a:custGeom>
              <a:avLst/>
              <a:gdLst>
                <a:gd name="T0" fmla="*/ 260347 w 494"/>
                <a:gd name="T1" fmla="*/ 233363 h 441"/>
                <a:gd name="T2" fmla="*/ 261938 w 494"/>
                <a:gd name="T3" fmla="*/ 230188 h 441"/>
                <a:gd name="T4" fmla="*/ 1060 w 494"/>
                <a:gd name="T5" fmla="*/ 0 h 441"/>
                <a:gd name="T6" fmla="*/ 0 w 494"/>
                <a:gd name="T7" fmla="*/ 2117 h 441"/>
                <a:gd name="T8" fmla="*/ 260347 w 494"/>
                <a:gd name="T9" fmla="*/ 233363 h 44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4" h="441">
                  <a:moveTo>
                    <a:pt x="491" y="441"/>
                  </a:moveTo>
                  <a:lnTo>
                    <a:pt x="494" y="435"/>
                  </a:lnTo>
                  <a:lnTo>
                    <a:pt x="2" y="0"/>
                  </a:lnTo>
                  <a:lnTo>
                    <a:pt x="0" y="4"/>
                  </a:lnTo>
                  <a:lnTo>
                    <a:pt x="491" y="441"/>
                  </a:lnTo>
                  <a:close/>
                </a:path>
              </a:pathLst>
            </a:custGeom>
            <a:solidFill>
              <a:srgbClr val="77777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0" name="Freeform 178"/>
            <p:cNvSpPr>
              <a:spLocks/>
            </p:cNvSpPr>
            <p:nvPr/>
          </p:nvSpPr>
          <p:spPr bwMode="auto">
            <a:xfrm>
              <a:off x="2046288" y="5207000"/>
              <a:ext cx="265112" cy="239713"/>
            </a:xfrm>
            <a:custGeom>
              <a:avLst/>
              <a:gdLst>
                <a:gd name="T0" fmla="*/ 259831 w 502"/>
                <a:gd name="T1" fmla="*/ 239713 h 453"/>
                <a:gd name="T2" fmla="*/ 265112 w 502"/>
                <a:gd name="T3" fmla="*/ 230717 h 453"/>
                <a:gd name="T4" fmla="*/ 5809 w 502"/>
                <a:gd name="T5" fmla="*/ 0 h 453"/>
                <a:gd name="T6" fmla="*/ 0 w 502"/>
                <a:gd name="T7" fmla="*/ 9525 h 453"/>
                <a:gd name="T8" fmla="*/ 259831 w 502"/>
                <a:gd name="T9" fmla="*/ 239713 h 4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2" h="453">
                  <a:moveTo>
                    <a:pt x="492" y="453"/>
                  </a:moveTo>
                  <a:lnTo>
                    <a:pt x="502" y="436"/>
                  </a:lnTo>
                  <a:lnTo>
                    <a:pt x="11" y="0"/>
                  </a:lnTo>
                  <a:lnTo>
                    <a:pt x="0" y="18"/>
                  </a:lnTo>
                  <a:lnTo>
                    <a:pt x="492" y="453"/>
                  </a:lnTo>
                  <a:close/>
                </a:path>
              </a:pathLst>
            </a:custGeom>
            <a:solidFill>
              <a:srgbClr val="78787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1" name="Line 179"/>
            <p:cNvSpPr>
              <a:spLocks noChangeShapeType="1"/>
            </p:cNvSpPr>
            <p:nvPr/>
          </p:nvSpPr>
          <p:spPr bwMode="auto">
            <a:xfrm flipH="1" flipV="1">
              <a:off x="2046288" y="5216525"/>
              <a:ext cx="260350" cy="230188"/>
            </a:xfrm>
            <a:prstGeom prst="line">
              <a:avLst/>
            </a:prstGeom>
            <a:noFill/>
            <a:ln w="0">
              <a:solidFill>
                <a:srgbClr val="787878"/>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2" name="Freeform 180"/>
            <p:cNvSpPr>
              <a:spLocks/>
            </p:cNvSpPr>
            <p:nvPr/>
          </p:nvSpPr>
          <p:spPr bwMode="auto">
            <a:xfrm>
              <a:off x="2046288" y="5213350"/>
              <a:ext cx="261937" cy="233363"/>
            </a:xfrm>
            <a:custGeom>
              <a:avLst/>
              <a:gdLst>
                <a:gd name="T0" fmla="*/ 260350 w 495"/>
                <a:gd name="T1" fmla="*/ 233363 h 440"/>
                <a:gd name="T2" fmla="*/ 261937 w 495"/>
                <a:gd name="T3" fmla="*/ 231242 h 440"/>
                <a:gd name="T4" fmla="*/ 1587 w 495"/>
                <a:gd name="T5" fmla="*/ 0 h 440"/>
                <a:gd name="T6" fmla="*/ 0 w 495"/>
                <a:gd name="T7" fmla="*/ 2652 h 440"/>
                <a:gd name="T8" fmla="*/ 260350 w 495"/>
                <a:gd name="T9" fmla="*/ 233363 h 4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5" h="440">
                  <a:moveTo>
                    <a:pt x="492" y="440"/>
                  </a:moveTo>
                  <a:lnTo>
                    <a:pt x="495" y="436"/>
                  </a:lnTo>
                  <a:lnTo>
                    <a:pt x="3" y="0"/>
                  </a:lnTo>
                  <a:lnTo>
                    <a:pt x="0" y="5"/>
                  </a:lnTo>
                  <a:lnTo>
                    <a:pt x="492" y="440"/>
                  </a:lnTo>
                  <a:close/>
                </a:path>
              </a:pathLst>
            </a:custGeom>
            <a:solidFill>
              <a:srgbClr val="78787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3" name="Freeform 181"/>
            <p:cNvSpPr>
              <a:spLocks/>
            </p:cNvSpPr>
            <p:nvPr/>
          </p:nvSpPr>
          <p:spPr bwMode="auto">
            <a:xfrm>
              <a:off x="2047875" y="5211763"/>
              <a:ext cx="260350" cy="231775"/>
            </a:xfrm>
            <a:custGeom>
              <a:avLst/>
              <a:gdLst>
                <a:gd name="T0" fmla="*/ 259822 w 493"/>
                <a:gd name="T1" fmla="*/ 231775 h 440"/>
                <a:gd name="T2" fmla="*/ 260350 w 493"/>
                <a:gd name="T3" fmla="*/ 229668 h 440"/>
                <a:gd name="T4" fmla="*/ 1056 w 493"/>
                <a:gd name="T5" fmla="*/ 0 h 440"/>
                <a:gd name="T6" fmla="*/ 0 w 493"/>
                <a:gd name="T7" fmla="*/ 2107 h 440"/>
                <a:gd name="T8" fmla="*/ 259822 w 493"/>
                <a:gd name="T9" fmla="*/ 231775 h 4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3" h="440">
                  <a:moveTo>
                    <a:pt x="492" y="440"/>
                  </a:moveTo>
                  <a:lnTo>
                    <a:pt x="493" y="436"/>
                  </a:lnTo>
                  <a:lnTo>
                    <a:pt x="2" y="0"/>
                  </a:lnTo>
                  <a:lnTo>
                    <a:pt x="0" y="4"/>
                  </a:lnTo>
                  <a:lnTo>
                    <a:pt x="492" y="440"/>
                  </a:lnTo>
                  <a:close/>
                </a:path>
              </a:pathLst>
            </a:custGeom>
            <a:solidFill>
              <a:srgbClr val="79797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4" name="Freeform 182"/>
            <p:cNvSpPr>
              <a:spLocks/>
            </p:cNvSpPr>
            <p:nvPr/>
          </p:nvSpPr>
          <p:spPr bwMode="auto">
            <a:xfrm>
              <a:off x="2047875" y="5208588"/>
              <a:ext cx="261938" cy="233362"/>
            </a:xfrm>
            <a:custGeom>
              <a:avLst/>
              <a:gdLst>
                <a:gd name="T0" fmla="*/ 260347 w 494"/>
                <a:gd name="T1" fmla="*/ 233362 h 440"/>
                <a:gd name="T2" fmla="*/ 261938 w 494"/>
                <a:gd name="T3" fmla="*/ 230710 h 440"/>
                <a:gd name="T4" fmla="*/ 1591 w 494"/>
                <a:gd name="T5" fmla="*/ 0 h 440"/>
                <a:gd name="T6" fmla="*/ 0 w 494"/>
                <a:gd name="T7" fmla="*/ 2121 h 440"/>
                <a:gd name="T8" fmla="*/ 260347 w 494"/>
                <a:gd name="T9" fmla="*/ 233362 h 4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4" h="440">
                  <a:moveTo>
                    <a:pt x="491" y="440"/>
                  </a:moveTo>
                  <a:lnTo>
                    <a:pt x="494" y="435"/>
                  </a:lnTo>
                  <a:lnTo>
                    <a:pt x="3" y="0"/>
                  </a:lnTo>
                  <a:lnTo>
                    <a:pt x="0" y="4"/>
                  </a:lnTo>
                  <a:lnTo>
                    <a:pt x="491" y="440"/>
                  </a:lnTo>
                  <a:close/>
                </a:path>
              </a:pathLst>
            </a:custGeom>
            <a:solidFill>
              <a:srgbClr val="7A7A7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5" name="Freeform 183"/>
            <p:cNvSpPr>
              <a:spLocks/>
            </p:cNvSpPr>
            <p:nvPr/>
          </p:nvSpPr>
          <p:spPr bwMode="auto">
            <a:xfrm>
              <a:off x="2049463" y="5207000"/>
              <a:ext cx="261937" cy="231775"/>
            </a:xfrm>
            <a:custGeom>
              <a:avLst/>
              <a:gdLst>
                <a:gd name="T0" fmla="*/ 260346 w 494"/>
                <a:gd name="T1" fmla="*/ 231775 h 440"/>
                <a:gd name="T2" fmla="*/ 261937 w 494"/>
                <a:gd name="T3" fmla="*/ 229668 h 440"/>
                <a:gd name="T4" fmla="*/ 1591 w 494"/>
                <a:gd name="T5" fmla="*/ 0 h 440"/>
                <a:gd name="T6" fmla="*/ 0 w 494"/>
                <a:gd name="T7" fmla="*/ 2634 h 440"/>
                <a:gd name="T8" fmla="*/ 260346 w 494"/>
                <a:gd name="T9" fmla="*/ 231775 h 4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4" h="440">
                  <a:moveTo>
                    <a:pt x="491" y="440"/>
                  </a:moveTo>
                  <a:lnTo>
                    <a:pt x="494" y="436"/>
                  </a:lnTo>
                  <a:lnTo>
                    <a:pt x="3" y="0"/>
                  </a:lnTo>
                  <a:lnTo>
                    <a:pt x="0" y="5"/>
                  </a:lnTo>
                  <a:lnTo>
                    <a:pt x="491" y="440"/>
                  </a:lnTo>
                  <a:close/>
                </a:path>
              </a:pathLst>
            </a:custGeom>
            <a:solidFill>
              <a:srgbClr val="7B7B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6" name="Freeform 184"/>
            <p:cNvSpPr>
              <a:spLocks/>
            </p:cNvSpPr>
            <p:nvPr/>
          </p:nvSpPr>
          <p:spPr bwMode="auto">
            <a:xfrm>
              <a:off x="2051050" y="5197475"/>
              <a:ext cx="265113" cy="239713"/>
            </a:xfrm>
            <a:custGeom>
              <a:avLst/>
              <a:gdLst>
                <a:gd name="T0" fmla="*/ 260863 w 499"/>
                <a:gd name="T1" fmla="*/ 239713 h 453"/>
                <a:gd name="T2" fmla="*/ 265113 w 499"/>
                <a:gd name="T3" fmla="*/ 229130 h 453"/>
                <a:gd name="T4" fmla="*/ 4250 w 499"/>
                <a:gd name="T5" fmla="*/ 0 h 453"/>
                <a:gd name="T6" fmla="*/ 0 w 499"/>
                <a:gd name="T7" fmla="*/ 8996 h 453"/>
                <a:gd name="T8" fmla="*/ 260863 w 499"/>
                <a:gd name="T9" fmla="*/ 239713 h 4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9" h="453">
                  <a:moveTo>
                    <a:pt x="491" y="453"/>
                  </a:moveTo>
                  <a:lnTo>
                    <a:pt x="499" y="433"/>
                  </a:lnTo>
                  <a:lnTo>
                    <a:pt x="8" y="0"/>
                  </a:lnTo>
                  <a:lnTo>
                    <a:pt x="0" y="17"/>
                  </a:lnTo>
                  <a:lnTo>
                    <a:pt x="491" y="453"/>
                  </a:lnTo>
                  <a:close/>
                </a:path>
              </a:pathLst>
            </a:custGeom>
            <a:solidFill>
              <a:srgbClr val="7C7C7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7" name="Line 185"/>
            <p:cNvSpPr>
              <a:spLocks noChangeShapeType="1"/>
            </p:cNvSpPr>
            <p:nvPr/>
          </p:nvSpPr>
          <p:spPr bwMode="auto">
            <a:xfrm flipH="1" flipV="1">
              <a:off x="2051050" y="5207000"/>
              <a:ext cx="260350" cy="230188"/>
            </a:xfrm>
            <a:prstGeom prst="line">
              <a:avLst/>
            </a:prstGeom>
            <a:noFill/>
            <a:ln w="0">
              <a:solidFill>
                <a:srgbClr val="7C7C7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8" name="Freeform 186"/>
            <p:cNvSpPr>
              <a:spLocks/>
            </p:cNvSpPr>
            <p:nvPr/>
          </p:nvSpPr>
          <p:spPr bwMode="auto">
            <a:xfrm>
              <a:off x="2051050" y="5203825"/>
              <a:ext cx="261938" cy="233363"/>
            </a:xfrm>
            <a:custGeom>
              <a:avLst/>
              <a:gdLst>
                <a:gd name="T0" fmla="*/ 260347 w 494"/>
                <a:gd name="T1" fmla="*/ 233363 h 440"/>
                <a:gd name="T2" fmla="*/ 261938 w 494"/>
                <a:gd name="T3" fmla="*/ 230181 h 440"/>
                <a:gd name="T4" fmla="*/ 530 w 494"/>
                <a:gd name="T5" fmla="*/ 0 h 440"/>
                <a:gd name="T6" fmla="*/ 0 w 494"/>
                <a:gd name="T7" fmla="*/ 2121 h 440"/>
                <a:gd name="T8" fmla="*/ 260347 w 494"/>
                <a:gd name="T9" fmla="*/ 233363 h 4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4" h="440">
                  <a:moveTo>
                    <a:pt x="491" y="440"/>
                  </a:moveTo>
                  <a:lnTo>
                    <a:pt x="494" y="434"/>
                  </a:lnTo>
                  <a:lnTo>
                    <a:pt x="1" y="0"/>
                  </a:lnTo>
                  <a:lnTo>
                    <a:pt x="0" y="4"/>
                  </a:lnTo>
                  <a:lnTo>
                    <a:pt x="491" y="440"/>
                  </a:lnTo>
                  <a:close/>
                </a:path>
              </a:pathLst>
            </a:custGeom>
            <a:solidFill>
              <a:srgbClr val="7C7C7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9" name="Freeform 187"/>
            <p:cNvSpPr>
              <a:spLocks/>
            </p:cNvSpPr>
            <p:nvPr/>
          </p:nvSpPr>
          <p:spPr bwMode="auto">
            <a:xfrm>
              <a:off x="2052638" y="5202238"/>
              <a:ext cx="260350" cy="231775"/>
            </a:xfrm>
            <a:custGeom>
              <a:avLst/>
              <a:gdLst>
                <a:gd name="T0" fmla="*/ 259823 w 494"/>
                <a:gd name="T1" fmla="*/ 231775 h 438"/>
                <a:gd name="T2" fmla="*/ 260350 w 494"/>
                <a:gd name="T3" fmla="*/ 229658 h 438"/>
                <a:gd name="T4" fmla="*/ 1581 w 494"/>
                <a:gd name="T5" fmla="*/ 0 h 438"/>
                <a:gd name="T6" fmla="*/ 0 w 494"/>
                <a:gd name="T7" fmla="*/ 2117 h 438"/>
                <a:gd name="T8" fmla="*/ 259823 w 494"/>
                <a:gd name="T9" fmla="*/ 231775 h 4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4" h="438">
                  <a:moveTo>
                    <a:pt x="493" y="438"/>
                  </a:moveTo>
                  <a:lnTo>
                    <a:pt x="494" y="434"/>
                  </a:lnTo>
                  <a:lnTo>
                    <a:pt x="3" y="0"/>
                  </a:lnTo>
                  <a:lnTo>
                    <a:pt x="0" y="4"/>
                  </a:lnTo>
                  <a:lnTo>
                    <a:pt x="493" y="438"/>
                  </a:lnTo>
                  <a:close/>
                </a:path>
              </a:pathLst>
            </a:custGeom>
            <a:solidFill>
              <a:srgbClr val="7D7D7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10" name="Freeform 188"/>
            <p:cNvSpPr>
              <a:spLocks/>
            </p:cNvSpPr>
            <p:nvPr/>
          </p:nvSpPr>
          <p:spPr bwMode="auto">
            <a:xfrm>
              <a:off x="2054225" y="5199063"/>
              <a:ext cx="260350" cy="233362"/>
            </a:xfrm>
            <a:custGeom>
              <a:avLst/>
              <a:gdLst>
                <a:gd name="T0" fmla="*/ 258769 w 494"/>
                <a:gd name="T1" fmla="*/ 233362 h 439"/>
                <a:gd name="T2" fmla="*/ 260350 w 494"/>
                <a:gd name="T3" fmla="*/ 231236 h 439"/>
                <a:gd name="T4" fmla="*/ 527 w 494"/>
                <a:gd name="T5" fmla="*/ 0 h 439"/>
                <a:gd name="T6" fmla="*/ 0 w 494"/>
                <a:gd name="T7" fmla="*/ 2658 h 439"/>
                <a:gd name="T8" fmla="*/ 258769 w 494"/>
                <a:gd name="T9" fmla="*/ 233362 h 4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4" h="439">
                  <a:moveTo>
                    <a:pt x="491" y="439"/>
                  </a:moveTo>
                  <a:lnTo>
                    <a:pt x="494" y="435"/>
                  </a:lnTo>
                  <a:lnTo>
                    <a:pt x="1" y="0"/>
                  </a:lnTo>
                  <a:lnTo>
                    <a:pt x="0" y="5"/>
                  </a:lnTo>
                  <a:lnTo>
                    <a:pt x="491" y="439"/>
                  </a:lnTo>
                  <a:close/>
                </a:path>
              </a:pathLst>
            </a:custGeom>
            <a:solidFill>
              <a:srgbClr val="7E7E7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11" name="Freeform 189"/>
            <p:cNvSpPr>
              <a:spLocks/>
            </p:cNvSpPr>
            <p:nvPr/>
          </p:nvSpPr>
          <p:spPr bwMode="auto">
            <a:xfrm>
              <a:off x="2054225" y="5197475"/>
              <a:ext cx="261938" cy="231775"/>
            </a:xfrm>
            <a:custGeom>
              <a:avLst/>
              <a:gdLst>
                <a:gd name="T0" fmla="*/ 261408 w 494"/>
                <a:gd name="T1" fmla="*/ 231775 h 439"/>
                <a:gd name="T2" fmla="*/ 261938 w 494"/>
                <a:gd name="T3" fmla="*/ 228607 h 439"/>
                <a:gd name="T4" fmla="*/ 1591 w 494"/>
                <a:gd name="T5" fmla="*/ 0 h 439"/>
                <a:gd name="T6" fmla="*/ 0 w 494"/>
                <a:gd name="T7" fmla="*/ 2112 h 439"/>
                <a:gd name="T8" fmla="*/ 261408 w 494"/>
                <a:gd name="T9" fmla="*/ 231775 h 4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4" h="439">
                  <a:moveTo>
                    <a:pt x="493" y="439"/>
                  </a:moveTo>
                  <a:lnTo>
                    <a:pt x="494" y="433"/>
                  </a:lnTo>
                  <a:lnTo>
                    <a:pt x="3" y="0"/>
                  </a:lnTo>
                  <a:lnTo>
                    <a:pt x="0" y="4"/>
                  </a:lnTo>
                  <a:lnTo>
                    <a:pt x="493" y="439"/>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12" name="Freeform 190"/>
            <p:cNvSpPr>
              <a:spLocks/>
            </p:cNvSpPr>
            <p:nvPr/>
          </p:nvSpPr>
          <p:spPr bwMode="auto">
            <a:xfrm>
              <a:off x="2055813" y="5187950"/>
              <a:ext cx="265112" cy="238125"/>
            </a:xfrm>
            <a:custGeom>
              <a:avLst/>
              <a:gdLst>
                <a:gd name="T0" fmla="*/ 260340 w 500"/>
                <a:gd name="T1" fmla="*/ 238125 h 452"/>
                <a:gd name="T2" fmla="*/ 265112 w 500"/>
                <a:gd name="T3" fmla="*/ 228115 h 452"/>
                <a:gd name="T4" fmla="*/ 3712 w 500"/>
                <a:gd name="T5" fmla="*/ 0 h 452"/>
                <a:gd name="T6" fmla="*/ 0 w 500"/>
                <a:gd name="T7" fmla="*/ 10010 h 452"/>
                <a:gd name="T8" fmla="*/ 260340 w 500"/>
                <a:gd name="T9" fmla="*/ 238125 h 4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 h="452">
                  <a:moveTo>
                    <a:pt x="491" y="452"/>
                  </a:moveTo>
                  <a:lnTo>
                    <a:pt x="500" y="433"/>
                  </a:lnTo>
                  <a:lnTo>
                    <a:pt x="7" y="0"/>
                  </a:lnTo>
                  <a:lnTo>
                    <a:pt x="0" y="19"/>
                  </a:lnTo>
                  <a:lnTo>
                    <a:pt x="491" y="452"/>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13" name="Line 191"/>
            <p:cNvSpPr>
              <a:spLocks noChangeShapeType="1"/>
            </p:cNvSpPr>
            <p:nvPr/>
          </p:nvSpPr>
          <p:spPr bwMode="auto">
            <a:xfrm flipH="1" flipV="1">
              <a:off x="2055813" y="5197475"/>
              <a:ext cx="260350" cy="228600"/>
            </a:xfrm>
            <a:prstGeom prst="line">
              <a:avLst/>
            </a:prstGeom>
            <a:noFill/>
            <a:ln w="0">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4" name="Freeform 192"/>
            <p:cNvSpPr>
              <a:spLocks/>
            </p:cNvSpPr>
            <p:nvPr/>
          </p:nvSpPr>
          <p:spPr bwMode="auto">
            <a:xfrm>
              <a:off x="2055813" y="5194300"/>
              <a:ext cx="261937" cy="231775"/>
            </a:xfrm>
            <a:custGeom>
              <a:avLst/>
              <a:gdLst>
                <a:gd name="T0" fmla="*/ 260346 w 494"/>
                <a:gd name="T1" fmla="*/ 231775 h 440"/>
                <a:gd name="T2" fmla="*/ 261937 w 494"/>
                <a:gd name="T3" fmla="*/ 228614 h 440"/>
                <a:gd name="T4" fmla="*/ 1591 w 494"/>
                <a:gd name="T5" fmla="*/ 0 h 440"/>
                <a:gd name="T6" fmla="*/ 0 w 494"/>
                <a:gd name="T7" fmla="*/ 3687 h 440"/>
                <a:gd name="T8" fmla="*/ 260346 w 494"/>
                <a:gd name="T9" fmla="*/ 231775 h 4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4" h="440">
                  <a:moveTo>
                    <a:pt x="491" y="440"/>
                  </a:moveTo>
                  <a:lnTo>
                    <a:pt x="494" y="434"/>
                  </a:lnTo>
                  <a:lnTo>
                    <a:pt x="3" y="0"/>
                  </a:lnTo>
                  <a:lnTo>
                    <a:pt x="0" y="7"/>
                  </a:lnTo>
                  <a:lnTo>
                    <a:pt x="491" y="44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15" name="Freeform 193"/>
            <p:cNvSpPr>
              <a:spLocks/>
            </p:cNvSpPr>
            <p:nvPr/>
          </p:nvSpPr>
          <p:spPr bwMode="auto">
            <a:xfrm>
              <a:off x="2057400" y="5191125"/>
              <a:ext cx="261938" cy="231775"/>
            </a:xfrm>
            <a:custGeom>
              <a:avLst/>
              <a:gdLst>
                <a:gd name="T0" fmla="*/ 260347 w 494"/>
                <a:gd name="T1" fmla="*/ 231775 h 440"/>
                <a:gd name="T2" fmla="*/ 261938 w 494"/>
                <a:gd name="T3" fmla="*/ 228088 h 440"/>
                <a:gd name="T4" fmla="*/ 1591 w 494"/>
                <a:gd name="T5" fmla="*/ 0 h 440"/>
                <a:gd name="T6" fmla="*/ 0 w 494"/>
                <a:gd name="T7" fmla="*/ 3161 h 440"/>
                <a:gd name="T8" fmla="*/ 260347 w 494"/>
                <a:gd name="T9" fmla="*/ 231775 h 4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4" h="440">
                  <a:moveTo>
                    <a:pt x="491" y="440"/>
                  </a:moveTo>
                  <a:lnTo>
                    <a:pt x="494" y="433"/>
                  </a:lnTo>
                  <a:lnTo>
                    <a:pt x="3" y="0"/>
                  </a:lnTo>
                  <a:lnTo>
                    <a:pt x="0" y="6"/>
                  </a:lnTo>
                  <a:lnTo>
                    <a:pt x="491" y="440"/>
                  </a:lnTo>
                  <a:close/>
                </a:path>
              </a:pathLst>
            </a:custGeom>
            <a:solidFill>
              <a:srgbClr val="81818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16" name="Freeform 194"/>
            <p:cNvSpPr>
              <a:spLocks/>
            </p:cNvSpPr>
            <p:nvPr/>
          </p:nvSpPr>
          <p:spPr bwMode="auto">
            <a:xfrm>
              <a:off x="2058988" y="5187950"/>
              <a:ext cx="261937" cy="231775"/>
            </a:xfrm>
            <a:custGeom>
              <a:avLst/>
              <a:gdLst>
                <a:gd name="T0" fmla="*/ 260346 w 494"/>
                <a:gd name="T1" fmla="*/ 231775 h 439"/>
                <a:gd name="T2" fmla="*/ 261937 w 494"/>
                <a:gd name="T3" fmla="*/ 228607 h 439"/>
                <a:gd name="T4" fmla="*/ 530 w 494"/>
                <a:gd name="T5" fmla="*/ 0 h 439"/>
                <a:gd name="T6" fmla="*/ 0 w 494"/>
                <a:gd name="T7" fmla="*/ 3168 h 439"/>
                <a:gd name="T8" fmla="*/ 260346 w 494"/>
                <a:gd name="T9" fmla="*/ 231775 h 4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4" h="439">
                  <a:moveTo>
                    <a:pt x="491" y="439"/>
                  </a:moveTo>
                  <a:lnTo>
                    <a:pt x="494" y="433"/>
                  </a:lnTo>
                  <a:lnTo>
                    <a:pt x="1" y="0"/>
                  </a:lnTo>
                  <a:lnTo>
                    <a:pt x="0" y="6"/>
                  </a:lnTo>
                  <a:lnTo>
                    <a:pt x="491" y="439"/>
                  </a:lnTo>
                  <a:close/>
                </a:path>
              </a:pathLst>
            </a:custGeom>
            <a:solidFill>
              <a:srgbClr val="82828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17" name="Freeform 195"/>
            <p:cNvSpPr>
              <a:spLocks/>
            </p:cNvSpPr>
            <p:nvPr/>
          </p:nvSpPr>
          <p:spPr bwMode="auto">
            <a:xfrm>
              <a:off x="2058988" y="5178425"/>
              <a:ext cx="266700" cy="238125"/>
            </a:xfrm>
            <a:custGeom>
              <a:avLst/>
              <a:gdLst>
                <a:gd name="T0" fmla="*/ 261919 w 502"/>
                <a:gd name="T1" fmla="*/ 238125 h 451"/>
                <a:gd name="T2" fmla="*/ 266700 w 502"/>
                <a:gd name="T3" fmla="*/ 227565 h 451"/>
                <a:gd name="T4" fmla="*/ 4250 w 502"/>
                <a:gd name="T5" fmla="*/ 0 h 451"/>
                <a:gd name="T6" fmla="*/ 0 w 502"/>
                <a:gd name="T7" fmla="*/ 9504 h 451"/>
                <a:gd name="T8" fmla="*/ 261919 w 502"/>
                <a:gd name="T9" fmla="*/ 238125 h 4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2" h="451">
                  <a:moveTo>
                    <a:pt x="493" y="451"/>
                  </a:moveTo>
                  <a:lnTo>
                    <a:pt x="502" y="431"/>
                  </a:lnTo>
                  <a:lnTo>
                    <a:pt x="8" y="0"/>
                  </a:lnTo>
                  <a:lnTo>
                    <a:pt x="0" y="18"/>
                  </a:lnTo>
                  <a:lnTo>
                    <a:pt x="493" y="451"/>
                  </a:lnTo>
                  <a:close/>
                </a:path>
              </a:pathLst>
            </a:custGeom>
            <a:solidFill>
              <a:srgbClr val="8383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18" name="Line 196"/>
            <p:cNvSpPr>
              <a:spLocks noChangeShapeType="1"/>
            </p:cNvSpPr>
            <p:nvPr/>
          </p:nvSpPr>
          <p:spPr bwMode="auto">
            <a:xfrm flipH="1" flipV="1">
              <a:off x="2058988" y="5187950"/>
              <a:ext cx="261937" cy="228600"/>
            </a:xfrm>
            <a:prstGeom prst="line">
              <a:avLst/>
            </a:prstGeom>
            <a:noFill/>
            <a:ln w="0">
              <a:solidFill>
                <a:srgbClr val="838383"/>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9" name="Freeform 197"/>
            <p:cNvSpPr>
              <a:spLocks/>
            </p:cNvSpPr>
            <p:nvPr/>
          </p:nvSpPr>
          <p:spPr bwMode="auto">
            <a:xfrm>
              <a:off x="2058988" y="5184775"/>
              <a:ext cx="263525" cy="231775"/>
            </a:xfrm>
            <a:custGeom>
              <a:avLst/>
              <a:gdLst>
                <a:gd name="T0" fmla="*/ 261931 w 496"/>
                <a:gd name="T1" fmla="*/ 231775 h 438"/>
                <a:gd name="T2" fmla="*/ 263525 w 496"/>
                <a:gd name="T3" fmla="*/ 229658 h 438"/>
                <a:gd name="T4" fmla="*/ 1594 w 496"/>
                <a:gd name="T5" fmla="*/ 0 h 438"/>
                <a:gd name="T6" fmla="*/ 0 w 496"/>
                <a:gd name="T7" fmla="*/ 2646 h 438"/>
                <a:gd name="T8" fmla="*/ 261931 w 496"/>
                <a:gd name="T9" fmla="*/ 231775 h 4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6" h="438">
                  <a:moveTo>
                    <a:pt x="493" y="438"/>
                  </a:moveTo>
                  <a:lnTo>
                    <a:pt x="496" y="434"/>
                  </a:lnTo>
                  <a:lnTo>
                    <a:pt x="3" y="0"/>
                  </a:lnTo>
                  <a:lnTo>
                    <a:pt x="0" y="5"/>
                  </a:lnTo>
                  <a:lnTo>
                    <a:pt x="493" y="438"/>
                  </a:lnTo>
                  <a:close/>
                </a:path>
              </a:pathLst>
            </a:custGeom>
            <a:solidFill>
              <a:srgbClr val="8383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0" name="Freeform 198"/>
            <p:cNvSpPr>
              <a:spLocks/>
            </p:cNvSpPr>
            <p:nvPr/>
          </p:nvSpPr>
          <p:spPr bwMode="auto">
            <a:xfrm>
              <a:off x="2060575" y="5181600"/>
              <a:ext cx="261938" cy="233363"/>
            </a:xfrm>
            <a:custGeom>
              <a:avLst/>
              <a:gdLst>
                <a:gd name="T0" fmla="*/ 261408 w 494"/>
                <a:gd name="T1" fmla="*/ 233363 h 439"/>
                <a:gd name="T2" fmla="*/ 261938 w 494"/>
                <a:gd name="T3" fmla="*/ 230174 h 439"/>
                <a:gd name="T4" fmla="*/ 1060 w 494"/>
                <a:gd name="T5" fmla="*/ 0 h 439"/>
                <a:gd name="T6" fmla="*/ 0 w 494"/>
                <a:gd name="T7" fmla="*/ 2658 h 439"/>
                <a:gd name="T8" fmla="*/ 261408 w 494"/>
                <a:gd name="T9" fmla="*/ 233363 h 4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4" h="439">
                  <a:moveTo>
                    <a:pt x="493" y="439"/>
                  </a:moveTo>
                  <a:lnTo>
                    <a:pt x="494" y="433"/>
                  </a:lnTo>
                  <a:lnTo>
                    <a:pt x="2" y="0"/>
                  </a:lnTo>
                  <a:lnTo>
                    <a:pt x="0" y="5"/>
                  </a:lnTo>
                  <a:lnTo>
                    <a:pt x="493" y="439"/>
                  </a:lnTo>
                  <a:close/>
                </a:path>
              </a:pathLst>
            </a:custGeom>
            <a:solidFill>
              <a:srgbClr val="84848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1" name="Freeform 199"/>
            <p:cNvSpPr>
              <a:spLocks/>
            </p:cNvSpPr>
            <p:nvPr/>
          </p:nvSpPr>
          <p:spPr bwMode="auto">
            <a:xfrm>
              <a:off x="2062163" y="5180013"/>
              <a:ext cx="261937" cy="231775"/>
            </a:xfrm>
            <a:custGeom>
              <a:avLst/>
              <a:gdLst>
                <a:gd name="T0" fmla="*/ 260877 w 494"/>
                <a:gd name="T1" fmla="*/ 231775 h 437"/>
                <a:gd name="T2" fmla="*/ 261937 w 494"/>
                <a:gd name="T3" fmla="*/ 229653 h 437"/>
                <a:gd name="T4" fmla="*/ 530 w 494"/>
                <a:gd name="T5" fmla="*/ 0 h 437"/>
                <a:gd name="T6" fmla="*/ 0 w 494"/>
                <a:gd name="T7" fmla="*/ 2122 h 437"/>
                <a:gd name="T8" fmla="*/ 260877 w 494"/>
                <a:gd name="T9" fmla="*/ 231775 h 4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4" h="437">
                  <a:moveTo>
                    <a:pt x="492" y="437"/>
                  </a:moveTo>
                  <a:lnTo>
                    <a:pt x="494" y="433"/>
                  </a:lnTo>
                  <a:lnTo>
                    <a:pt x="1" y="0"/>
                  </a:lnTo>
                  <a:lnTo>
                    <a:pt x="0" y="4"/>
                  </a:lnTo>
                  <a:lnTo>
                    <a:pt x="492" y="437"/>
                  </a:lnTo>
                  <a:close/>
                </a:path>
              </a:pathLst>
            </a:custGeom>
            <a:solidFill>
              <a:srgbClr val="85858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2" name="Freeform 200"/>
            <p:cNvSpPr>
              <a:spLocks/>
            </p:cNvSpPr>
            <p:nvPr/>
          </p:nvSpPr>
          <p:spPr bwMode="auto">
            <a:xfrm>
              <a:off x="2062163" y="5178425"/>
              <a:ext cx="263525" cy="230188"/>
            </a:xfrm>
            <a:custGeom>
              <a:avLst/>
              <a:gdLst>
                <a:gd name="T0" fmla="*/ 261931 w 496"/>
                <a:gd name="T1" fmla="*/ 230188 h 437"/>
                <a:gd name="T2" fmla="*/ 263525 w 496"/>
                <a:gd name="T3" fmla="*/ 227028 h 437"/>
                <a:gd name="T4" fmla="*/ 1063 w 496"/>
                <a:gd name="T5" fmla="*/ 0 h 437"/>
                <a:gd name="T6" fmla="*/ 0 w 496"/>
                <a:gd name="T7" fmla="*/ 2107 h 437"/>
                <a:gd name="T8" fmla="*/ 261931 w 496"/>
                <a:gd name="T9" fmla="*/ 230188 h 4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6" h="437">
                  <a:moveTo>
                    <a:pt x="493" y="437"/>
                  </a:moveTo>
                  <a:lnTo>
                    <a:pt x="496" y="431"/>
                  </a:lnTo>
                  <a:lnTo>
                    <a:pt x="2" y="0"/>
                  </a:lnTo>
                  <a:lnTo>
                    <a:pt x="0" y="4"/>
                  </a:lnTo>
                  <a:lnTo>
                    <a:pt x="493" y="437"/>
                  </a:lnTo>
                  <a:close/>
                </a:path>
              </a:pathLst>
            </a:custGeom>
            <a:solidFill>
              <a:srgbClr val="86868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3" name="Freeform 201"/>
            <p:cNvSpPr>
              <a:spLocks/>
            </p:cNvSpPr>
            <p:nvPr/>
          </p:nvSpPr>
          <p:spPr bwMode="auto">
            <a:xfrm>
              <a:off x="2063750" y="5167313"/>
              <a:ext cx="265113" cy="238125"/>
            </a:xfrm>
            <a:custGeom>
              <a:avLst/>
              <a:gdLst>
                <a:gd name="T0" fmla="*/ 261409 w 501"/>
                <a:gd name="T1" fmla="*/ 238125 h 451"/>
                <a:gd name="T2" fmla="*/ 265113 w 501"/>
                <a:gd name="T3" fmla="*/ 227565 h 451"/>
                <a:gd name="T4" fmla="*/ 3704 w 501"/>
                <a:gd name="T5" fmla="*/ 0 h 451"/>
                <a:gd name="T6" fmla="*/ 0 w 501"/>
                <a:gd name="T7" fmla="*/ 10560 h 451"/>
                <a:gd name="T8" fmla="*/ 261409 w 501"/>
                <a:gd name="T9" fmla="*/ 238125 h 4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1" h="451">
                  <a:moveTo>
                    <a:pt x="494" y="451"/>
                  </a:moveTo>
                  <a:lnTo>
                    <a:pt x="501" y="431"/>
                  </a:lnTo>
                  <a:lnTo>
                    <a:pt x="7" y="0"/>
                  </a:lnTo>
                  <a:lnTo>
                    <a:pt x="0" y="20"/>
                  </a:lnTo>
                  <a:lnTo>
                    <a:pt x="494" y="451"/>
                  </a:lnTo>
                  <a:close/>
                </a:path>
              </a:pathLst>
            </a:custGeom>
            <a:solidFill>
              <a:srgbClr val="87878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4" name="Line 202"/>
            <p:cNvSpPr>
              <a:spLocks noChangeShapeType="1"/>
            </p:cNvSpPr>
            <p:nvPr/>
          </p:nvSpPr>
          <p:spPr bwMode="auto">
            <a:xfrm flipH="1" flipV="1">
              <a:off x="2063750" y="5178425"/>
              <a:ext cx="261938" cy="227013"/>
            </a:xfrm>
            <a:prstGeom prst="line">
              <a:avLst/>
            </a:prstGeom>
            <a:noFill/>
            <a:ln w="0">
              <a:solidFill>
                <a:srgbClr val="8787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 name="Freeform 203"/>
            <p:cNvSpPr>
              <a:spLocks/>
            </p:cNvSpPr>
            <p:nvPr/>
          </p:nvSpPr>
          <p:spPr bwMode="auto">
            <a:xfrm>
              <a:off x="2063750" y="5175250"/>
              <a:ext cx="261938" cy="230188"/>
            </a:xfrm>
            <a:custGeom>
              <a:avLst/>
              <a:gdLst>
                <a:gd name="T0" fmla="*/ 261409 w 495"/>
                <a:gd name="T1" fmla="*/ 230188 h 437"/>
                <a:gd name="T2" fmla="*/ 261938 w 495"/>
                <a:gd name="T3" fmla="*/ 228081 h 437"/>
                <a:gd name="T4" fmla="*/ 1058 w 495"/>
                <a:gd name="T5" fmla="*/ 0 h 437"/>
                <a:gd name="T6" fmla="*/ 0 w 495"/>
                <a:gd name="T7" fmla="*/ 3160 h 437"/>
                <a:gd name="T8" fmla="*/ 261409 w 495"/>
                <a:gd name="T9" fmla="*/ 230188 h 4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5" h="437">
                  <a:moveTo>
                    <a:pt x="494" y="437"/>
                  </a:moveTo>
                  <a:lnTo>
                    <a:pt x="495" y="433"/>
                  </a:lnTo>
                  <a:lnTo>
                    <a:pt x="2" y="0"/>
                  </a:lnTo>
                  <a:lnTo>
                    <a:pt x="0" y="6"/>
                  </a:lnTo>
                  <a:lnTo>
                    <a:pt x="494" y="437"/>
                  </a:lnTo>
                  <a:close/>
                </a:path>
              </a:pathLst>
            </a:custGeom>
            <a:solidFill>
              <a:srgbClr val="87878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6" name="Freeform 204"/>
            <p:cNvSpPr>
              <a:spLocks/>
            </p:cNvSpPr>
            <p:nvPr/>
          </p:nvSpPr>
          <p:spPr bwMode="auto">
            <a:xfrm>
              <a:off x="2065338" y="5172075"/>
              <a:ext cx="261937" cy="231775"/>
            </a:xfrm>
            <a:custGeom>
              <a:avLst/>
              <a:gdLst>
                <a:gd name="T0" fmla="*/ 260879 w 495"/>
                <a:gd name="T1" fmla="*/ 231775 h 437"/>
                <a:gd name="T2" fmla="*/ 261937 w 495"/>
                <a:gd name="T3" fmla="*/ 228593 h 437"/>
                <a:gd name="T4" fmla="*/ 1058 w 495"/>
                <a:gd name="T5" fmla="*/ 0 h 437"/>
                <a:gd name="T6" fmla="*/ 0 w 495"/>
                <a:gd name="T7" fmla="*/ 2122 h 437"/>
                <a:gd name="T8" fmla="*/ 260879 w 495"/>
                <a:gd name="T9" fmla="*/ 231775 h 4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5" h="437">
                  <a:moveTo>
                    <a:pt x="493" y="437"/>
                  </a:moveTo>
                  <a:lnTo>
                    <a:pt x="495" y="431"/>
                  </a:lnTo>
                  <a:lnTo>
                    <a:pt x="2" y="0"/>
                  </a:lnTo>
                  <a:lnTo>
                    <a:pt x="0" y="4"/>
                  </a:lnTo>
                  <a:lnTo>
                    <a:pt x="493" y="437"/>
                  </a:lnTo>
                  <a:close/>
                </a:path>
              </a:pathLst>
            </a:custGeom>
            <a:solidFill>
              <a:srgbClr val="88888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7" name="Freeform 205"/>
            <p:cNvSpPr>
              <a:spLocks/>
            </p:cNvSpPr>
            <p:nvPr/>
          </p:nvSpPr>
          <p:spPr bwMode="auto">
            <a:xfrm>
              <a:off x="2065338" y="5170488"/>
              <a:ext cx="261937" cy="230187"/>
            </a:xfrm>
            <a:custGeom>
              <a:avLst/>
              <a:gdLst>
                <a:gd name="T0" fmla="*/ 261407 w 494"/>
                <a:gd name="T1" fmla="*/ 230187 h 436"/>
                <a:gd name="T2" fmla="*/ 261937 w 494"/>
                <a:gd name="T3" fmla="*/ 228075 h 436"/>
                <a:gd name="T4" fmla="*/ 530 w 494"/>
                <a:gd name="T5" fmla="*/ 0 h 436"/>
                <a:gd name="T6" fmla="*/ 0 w 494"/>
                <a:gd name="T7" fmla="*/ 2640 h 436"/>
                <a:gd name="T8" fmla="*/ 261407 w 494"/>
                <a:gd name="T9" fmla="*/ 230187 h 4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4" h="436">
                  <a:moveTo>
                    <a:pt x="493" y="436"/>
                  </a:moveTo>
                  <a:lnTo>
                    <a:pt x="494" y="432"/>
                  </a:lnTo>
                  <a:lnTo>
                    <a:pt x="1" y="0"/>
                  </a:lnTo>
                  <a:lnTo>
                    <a:pt x="0" y="5"/>
                  </a:lnTo>
                  <a:lnTo>
                    <a:pt x="493" y="436"/>
                  </a:lnTo>
                  <a:close/>
                </a:path>
              </a:pathLst>
            </a:custGeom>
            <a:solidFill>
              <a:srgbClr val="8989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8" name="Freeform 206"/>
            <p:cNvSpPr>
              <a:spLocks/>
            </p:cNvSpPr>
            <p:nvPr/>
          </p:nvSpPr>
          <p:spPr bwMode="auto">
            <a:xfrm>
              <a:off x="2066925" y="5167313"/>
              <a:ext cx="261938" cy="231775"/>
            </a:xfrm>
            <a:custGeom>
              <a:avLst/>
              <a:gdLst>
                <a:gd name="T0" fmla="*/ 260354 w 496"/>
                <a:gd name="T1" fmla="*/ 231775 h 437"/>
                <a:gd name="T2" fmla="*/ 261938 w 496"/>
                <a:gd name="T3" fmla="*/ 228593 h 437"/>
                <a:gd name="T4" fmla="*/ 1056 w 496"/>
                <a:gd name="T5" fmla="*/ 0 h 437"/>
                <a:gd name="T6" fmla="*/ 0 w 496"/>
                <a:gd name="T7" fmla="*/ 2652 h 437"/>
                <a:gd name="T8" fmla="*/ 260354 w 496"/>
                <a:gd name="T9" fmla="*/ 231775 h 4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6" h="437">
                  <a:moveTo>
                    <a:pt x="493" y="437"/>
                  </a:moveTo>
                  <a:lnTo>
                    <a:pt x="496" y="431"/>
                  </a:lnTo>
                  <a:lnTo>
                    <a:pt x="2" y="0"/>
                  </a:lnTo>
                  <a:lnTo>
                    <a:pt x="0" y="5"/>
                  </a:lnTo>
                  <a:lnTo>
                    <a:pt x="493" y="437"/>
                  </a:lnTo>
                  <a:close/>
                </a:path>
              </a:pathLst>
            </a:custGeom>
            <a:solidFill>
              <a:srgbClr val="8A8A8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9" name="Freeform 207"/>
            <p:cNvSpPr>
              <a:spLocks/>
            </p:cNvSpPr>
            <p:nvPr/>
          </p:nvSpPr>
          <p:spPr bwMode="auto">
            <a:xfrm>
              <a:off x="2066925" y="5157788"/>
              <a:ext cx="265113" cy="238125"/>
            </a:xfrm>
            <a:custGeom>
              <a:avLst/>
              <a:gdLst>
                <a:gd name="T0" fmla="*/ 261932 w 500"/>
                <a:gd name="T1" fmla="*/ 238125 h 450"/>
                <a:gd name="T2" fmla="*/ 265113 w 500"/>
                <a:gd name="T3" fmla="*/ 227542 h 450"/>
                <a:gd name="T4" fmla="*/ 3181 w 500"/>
                <a:gd name="T5" fmla="*/ 0 h 450"/>
                <a:gd name="T6" fmla="*/ 0 w 500"/>
                <a:gd name="T7" fmla="*/ 10054 h 450"/>
                <a:gd name="T8" fmla="*/ 261932 w 500"/>
                <a:gd name="T9" fmla="*/ 238125 h 4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 h="450">
                  <a:moveTo>
                    <a:pt x="494" y="450"/>
                  </a:moveTo>
                  <a:lnTo>
                    <a:pt x="500" y="430"/>
                  </a:lnTo>
                  <a:lnTo>
                    <a:pt x="6" y="0"/>
                  </a:lnTo>
                  <a:lnTo>
                    <a:pt x="0" y="19"/>
                  </a:lnTo>
                  <a:lnTo>
                    <a:pt x="494" y="450"/>
                  </a:lnTo>
                  <a:close/>
                </a:path>
              </a:pathLst>
            </a:custGeom>
            <a:solidFill>
              <a:srgbClr val="8B8B8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0" name="Line 208"/>
            <p:cNvSpPr>
              <a:spLocks noChangeShapeType="1"/>
            </p:cNvSpPr>
            <p:nvPr/>
          </p:nvSpPr>
          <p:spPr bwMode="auto">
            <a:xfrm flipH="1" flipV="1">
              <a:off x="2066925" y="5167313"/>
              <a:ext cx="261938" cy="228600"/>
            </a:xfrm>
            <a:prstGeom prst="line">
              <a:avLst/>
            </a:prstGeom>
            <a:noFill/>
            <a:ln w="0">
              <a:solidFill>
                <a:srgbClr val="8B8B8B"/>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231" name="Group 209"/>
            <p:cNvGrpSpPr>
              <a:grpSpLocks/>
            </p:cNvGrpSpPr>
            <p:nvPr/>
          </p:nvGrpSpPr>
          <p:grpSpPr bwMode="auto">
            <a:xfrm>
              <a:off x="1720850" y="4937125"/>
              <a:ext cx="619125" cy="458788"/>
              <a:chOff x="2080" y="89"/>
              <a:chExt cx="390" cy="289"/>
            </a:xfrm>
          </p:grpSpPr>
          <p:sp>
            <p:nvSpPr>
              <p:cNvPr id="955" name="Freeform 210"/>
              <p:cNvSpPr>
                <a:spLocks/>
              </p:cNvSpPr>
              <p:nvPr/>
            </p:nvSpPr>
            <p:spPr bwMode="auto">
              <a:xfrm>
                <a:off x="2298" y="232"/>
                <a:ext cx="165" cy="146"/>
              </a:xfrm>
              <a:custGeom>
                <a:avLst/>
                <a:gdLst>
                  <a:gd name="T0" fmla="*/ 165 w 495"/>
                  <a:gd name="T1" fmla="*/ 146 h 437"/>
                  <a:gd name="T2" fmla="*/ 165 w 495"/>
                  <a:gd name="T3" fmla="*/ 144 h 437"/>
                  <a:gd name="T4" fmla="*/ 0 w 495"/>
                  <a:gd name="T5" fmla="*/ 0 h 437"/>
                  <a:gd name="T6" fmla="*/ 0 w 495"/>
                  <a:gd name="T7" fmla="*/ 2 h 437"/>
                  <a:gd name="T8" fmla="*/ 165 w 495"/>
                  <a:gd name="T9" fmla="*/ 146 h 4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5" h="437">
                    <a:moveTo>
                      <a:pt x="494" y="437"/>
                    </a:moveTo>
                    <a:lnTo>
                      <a:pt x="495" y="431"/>
                    </a:lnTo>
                    <a:lnTo>
                      <a:pt x="1" y="0"/>
                    </a:lnTo>
                    <a:lnTo>
                      <a:pt x="0" y="6"/>
                    </a:lnTo>
                    <a:lnTo>
                      <a:pt x="494" y="437"/>
                    </a:lnTo>
                    <a:close/>
                  </a:path>
                </a:pathLst>
              </a:custGeom>
              <a:solidFill>
                <a:srgbClr val="8B8B8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56" name="Freeform 211"/>
              <p:cNvSpPr>
                <a:spLocks/>
              </p:cNvSpPr>
              <p:nvPr/>
            </p:nvSpPr>
            <p:spPr bwMode="auto">
              <a:xfrm>
                <a:off x="2299" y="230"/>
                <a:ext cx="165" cy="146"/>
              </a:xfrm>
              <a:custGeom>
                <a:avLst/>
                <a:gdLst>
                  <a:gd name="T0" fmla="*/ 164 w 496"/>
                  <a:gd name="T1" fmla="*/ 146 h 438"/>
                  <a:gd name="T2" fmla="*/ 165 w 496"/>
                  <a:gd name="T3" fmla="*/ 144 h 438"/>
                  <a:gd name="T4" fmla="*/ 1 w 496"/>
                  <a:gd name="T5" fmla="*/ 0 h 438"/>
                  <a:gd name="T6" fmla="*/ 0 w 496"/>
                  <a:gd name="T7" fmla="*/ 2 h 438"/>
                  <a:gd name="T8" fmla="*/ 164 w 496"/>
                  <a:gd name="T9" fmla="*/ 146 h 4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6" h="438">
                    <a:moveTo>
                      <a:pt x="494" y="438"/>
                    </a:moveTo>
                    <a:lnTo>
                      <a:pt x="496" y="431"/>
                    </a:lnTo>
                    <a:lnTo>
                      <a:pt x="2" y="0"/>
                    </a:lnTo>
                    <a:lnTo>
                      <a:pt x="0" y="7"/>
                    </a:lnTo>
                    <a:lnTo>
                      <a:pt x="494" y="438"/>
                    </a:lnTo>
                    <a:close/>
                  </a:path>
                </a:pathLst>
              </a:custGeom>
              <a:solidFill>
                <a:srgbClr val="8C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57" name="Freeform 212"/>
              <p:cNvSpPr>
                <a:spLocks/>
              </p:cNvSpPr>
              <p:nvPr/>
            </p:nvSpPr>
            <p:spPr bwMode="auto">
              <a:xfrm>
                <a:off x="2299" y="228"/>
                <a:ext cx="166" cy="145"/>
              </a:xfrm>
              <a:custGeom>
                <a:avLst/>
                <a:gdLst>
                  <a:gd name="T0" fmla="*/ 165 w 497"/>
                  <a:gd name="T1" fmla="*/ 145 h 437"/>
                  <a:gd name="T2" fmla="*/ 166 w 497"/>
                  <a:gd name="T3" fmla="*/ 143 h 437"/>
                  <a:gd name="T4" fmla="*/ 1 w 497"/>
                  <a:gd name="T5" fmla="*/ 0 h 437"/>
                  <a:gd name="T6" fmla="*/ 0 w 497"/>
                  <a:gd name="T7" fmla="*/ 2 h 437"/>
                  <a:gd name="T8" fmla="*/ 165 w 497"/>
                  <a:gd name="T9" fmla="*/ 145 h 4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7" h="437">
                    <a:moveTo>
                      <a:pt x="494" y="437"/>
                    </a:moveTo>
                    <a:lnTo>
                      <a:pt x="497" y="430"/>
                    </a:lnTo>
                    <a:lnTo>
                      <a:pt x="3" y="0"/>
                    </a:lnTo>
                    <a:lnTo>
                      <a:pt x="0" y="6"/>
                    </a:lnTo>
                    <a:lnTo>
                      <a:pt x="494" y="437"/>
                    </a:lnTo>
                    <a:close/>
                  </a:path>
                </a:pathLst>
              </a:custGeom>
              <a:solidFill>
                <a:srgbClr val="8D8D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58" name="Freeform 213"/>
              <p:cNvSpPr>
                <a:spLocks/>
              </p:cNvSpPr>
              <p:nvPr/>
            </p:nvSpPr>
            <p:spPr bwMode="auto">
              <a:xfrm>
                <a:off x="2300" y="221"/>
                <a:ext cx="166" cy="150"/>
              </a:xfrm>
              <a:custGeom>
                <a:avLst/>
                <a:gdLst>
                  <a:gd name="T0" fmla="*/ 165 w 498"/>
                  <a:gd name="T1" fmla="*/ 150 h 449"/>
                  <a:gd name="T2" fmla="*/ 166 w 498"/>
                  <a:gd name="T3" fmla="*/ 144 h 449"/>
                  <a:gd name="T4" fmla="*/ 1 w 498"/>
                  <a:gd name="T5" fmla="*/ 0 h 449"/>
                  <a:gd name="T6" fmla="*/ 0 w 498"/>
                  <a:gd name="T7" fmla="*/ 6 h 449"/>
                  <a:gd name="T8" fmla="*/ 165 w 498"/>
                  <a:gd name="T9" fmla="*/ 150 h 44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8" h="449">
                    <a:moveTo>
                      <a:pt x="494" y="449"/>
                    </a:moveTo>
                    <a:lnTo>
                      <a:pt x="498" y="430"/>
                    </a:lnTo>
                    <a:lnTo>
                      <a:pt x="4" y="0"/>
                    </a:lnTo>
                    <a:lnTo>
                      <a:pt x="0" y="19"/>
                    </a:lnTo>
                    <a:lnTo>
                      <a:pt x="494" y="449"/>
                    </a:lnTo>
                    <a:close/>
                  </a:path>
                </a:pathLst>
              </a:custGeom>
              <a:solidFill>
                <a:srgbClr val="8E8E8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59" name="Line 214"/>
              <p:cNvSpPr>
                <a:spLocks noChangeShapeType="1"/>
              </p:cNvSpPr>
              <p:nvPr/>
            </p:nvSpPr>
            <p:spPr bwMode="auto">
              <a:xfrm flipH="1" flipV="1">
                <a:off x="2300" y="228"/>
                <a:ext cx="165" cy="143"/>
              </a:xfrm>
              <a:prstGeom prst="line">
                <a:avLst/>
              </a:prstGeom>
              <a:noFill/>
              <a:ln w="0">
                <a:solidFill>
                  <a:srgbClr val="8E8E8E"/>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0" name="Freeform 215"/>
              <p:cNvSpPr>
                <a:spLocks/>
              </p:cNvSpPr>
              <p:nvPr/>
            </p:nvSpPr>
            <p:spPr bwMode="auto">
              <a:xfrm>
                <a:off x="2300" y="226"/>
                <a:ext cx="165" cy="145"/>
              </a:xfrm>
              <a:custGeom>
                <a:avLst/>
                <a:gdLst>
                  <a:gd name="T0" fmla="*/ 165 w 494"/>
                  <a:gd name="T1" fmla="*/ 145 h 434"/>
                  <a:gd name="T2" fmla="*/ 165 w 494"/>
                  <a:gd name="T3" fmla="*/ 143 h 434"/>
                  <a:gd name="T4" fmla="*/ 0 w 494"/>
                  <a:gd name="T5" fmla="*/ 0 h 434"/>
                  <a:gd name="T6" fmla="*/ 0 w 494"/>
                  <a:gd name="T7" fmla="*/ 1 h 434"/>
                  <a:gd name="T8" fmla="*/ 165 w 494"/>
                  <a:gd name="T9" fmla="*/ 145 h 4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4" h="434">
                    <a:moveTo>
                      <a:pt x="494" y="434"/>
                    </a:moveTo>
                    <a:lnTo>
                      <a:pt x="494" y="429"/>
                    </a:lnTo>
                    <a:lnTo>
                      <a:pt x="0" y="0"/>
                    </a:lnTo>
                    <a:lnTo>
                      <a:pt x="0" y="4"/>
                    </a:lnTo>
                    <a:lnTo>
                      <a:pt x="494" y="434"/>
                    </a:lnTo>
                    <a:close/>
                  </a:path>
                </a:pathLst>
              </a:custGeom>
              <a:solidFill>
                <a:srgbClr val="8E8E8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61" name="Freeform 216"/>
              <p:cNvSpPr>
                <a:spLocks/>
              </p:cNvSpPr>
              <p:nvPr/>
            </p:nvSpPr>
            <p:spPr bwMode="auto">
              <a:xfrm>
                <a:off x="2300" y="224"/>
                <a:ext cx="165" cy="145"/>
              </a:xfrm>
              <a:custGeom>
                <a:avLst/>
                <a:gdLst>
                  <a:gd name="T0" fmla="*/ 165 w 495"/>
                  <a:gd name="T1" fmla="*/ 145 h 435"/>
                  <a:gd name="T2" fmla="*/ 165 w 495"/>
                  <a:gd name="T3" fmla="*/ 143 h 435"/>
                  <a:gd name="T4" fmla="*/ 0 w 495"/>
                  <a:gd name="T5" fmla="*/ 0 h 435"/>
                  <a:gd name="T6" fmla="*/ 0 w 495"/>
                  <a:gd name="T7" fmla="*/ 2 h 435"/>
                  <a:gd name="T8" fmla="*/ 165 w 495"/>
                  <a:gd name="T9" fmla="*/ 145 h 4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5" h="435">
                    <a:moveTo>
                      <a:pt x="494" y="435"/>
                    </a:moveTo>
                    <a:lnTo>
                      <a:pt x="495" y="430"/>
                    </a:lnTo>
                    <a:lnTo>
                      <a:pt x="1" y="0"/>
                    </a:lnTo>
                    <a:lnTo>
                      <a:pt x="0" y="6"/>
                    </a:lnTo>
                    <a:lnTo>
                      <a:pt x="494" y="435"/>
                    </a:lnTo>
                    <a:close/>
                  </a:path>
                </a:pathLst>
              </a:custGeom>
              <a:solidFill>
                <a:srgbClr val="8F8F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62" name="Freeform 217"/>
              <p:cNvSpPr>
                <a:spLocks/>
              </p:cNvSpPr>
              <p:nvPr/>
            </p:nvSpPr>
            <p:spPr bwMode="auto">
              <a:xfrm>
                <a:off x="2301" y="223"/>
                <a:ext cx="165" cy="145"/>
              </a:xfrm>
              <a:custGeom>
                <a:avLst/>
                <a:gdLst>
                  <a:gd name="T0" fmla="*/ 164 w 496"/>
                  <a:gd name="T1" fmla="*/ 145 h 435"/>
                  <a:gd name="T2" fmla="*/ 165 w 496"/>
                  <a:gd name="T3" fmla="*/ 143 h 435"/>
                  <a:gd name="T4" fmla="*/ 0 w 496"/>
                  <a:gd name="T5" fmla="*/ 0 h 435"/>
                  <a:gd name="T6" fmla="*/ 0 w 496"/>
                  <a:gd name="T7" fmla="*/ 2 h 435"/>
                  <a:gd name="T8" fmla="*/ 164 w 496"/>
                  <a:gd name="T9" fmla="*/ 145 h 4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6" h="435">
                    <a:moveTo>
                      <a:pt x="494" y="435"/>
                    </a:moveTo>
                    <a:lnTo>
                      <a:pt x="496" y="430"/>
                    </a:lnTo>
                    <a:lnTo>
                      <a:pt x="1" y="0"/>
                    </a:lnTo>
                    <a:lnTo>
                      <a:pt x="0" y="5"/>
                    </a:lnTo>
                    <a:lnTo>
                      <a:pt x="494" y="435"/>
                    </a:lnTo>
                    <a:close/>
                  </a:path>
                </a:pathLst>
              </a:custGeom>
              <a:solidFill>
                <a:srgbClr val="9090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63" name="Freeform 218"/>
              <p:cNvSpPr>
                <a:spLocks/>
              </p:cNvSpPr>
              <p:nvPr/>
            </p:nvSpPr>
            <p:spPr bwMode="auto">
              <a:xfrm>
                <a:off x="2301" y="221"/>
                <a:ext cx="165" cy="145"/>
              </a:xfrm>
              <a:custGeom>
                <a:avLst/>
                <a:gdLst>
                  <a:gd name="T0" fmla="*/ 165 w 496"/>
                  <a:gd name="T1" fmla="*/ 145 h 434"/>
                  <a:gd name="T2" fmla="*/ 165 w 496"/>
                  <a:gd name="T3" fmla="*/ 144 h 434"/>
                  <a:gd name="T4" fmla="*/ 1 w 496"/>
                  <a:gd name="T5" fmla="*/ 0 h 434"/>
                  <a:gd name="T6" fmla="*/ 0 w 496"/>
                  <a:gd name="T7" fmla="*/ 1 h 434"/>
                  <a:gd name="T8" fmla="*/ 165 w 496"/>
                  <a:gd name="T9" fmla="*/ 145 h 4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6" h="434">
                    <a:moveTo>
                      <a:pt x="495" y="434"/>
                    </a:moveTo>
                    <a:lnTo>
                      <a:pt x="496" y="430"/>
                    </a:lnTo>
                    <a:lnTo>
                      <a:pt x="2" y="0"/>
                    </a:lnTo>
                    <a:lnTo>
                      <a:pt x="0" y="4"/>
                    </a:lnTo>
                    <a:lnTo>
                      <a:pt x="495" y="434"/>
                    </a:lnTo>
                    <a:close/>
                  </a:path>
                </a:pathLst>
              </a:custGeom>
              <a:solidFill>
                <a:srgbClr val="91919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64" name="Freeform 219"/>
              <p:cNvSpPr>
                <a:spLocks/>
              </p:cNvSpPr>
              <p:nvPr/>
            </p:nvSpPr>
            <p:spPr bwMode="auto">
              <a:xfrm>
                <a:off x="2302" y="215"/>
                <a:ext cx="166" cy="150"/>
              </a:xfrm>
              <a:custGeom>
                <a:avLst/>
                <a:gdLst>
                  <a:gd name="T0" fmla="*/ 165 w 498"/>
                  <a:gd name="T1" fmla="*/ 150 h 449"/>
                  <a:gd name="T2" fmla="*/ 166 w 498"/>
                  <a:gd name="T3" fmla="*/ 143 h 449"/>
                  <a:gd name="T4" fmla="*/ 1 w 498"/>
                  <a:gd name="T5" fmla="*/ 0 h 449"/>
                  <a:gd name="T6" fmla="*/ 0 w 498"/>
                  <a:gd name="T7" fmla="*/ 6 h 449"/>
                  <a:gd name="T8" fmla="*/ 165 w 498"/>
                  <a:gd name="T9" fmla="*/ 150 h 44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8" h="449">
                    <a:moveTo>
                      <a:pt x="494" y="449"/>
                    </a:moveTo>
                    <a:lnTo>
                      <a:pt x="498" y="429"/>
                    </a:lnTo>
                    <a:lnTo>
                      <a:pt x="3" y="0"/>
                    </a:lnTo>
                    <a:lnTo>
                      <a:pt x="0" y="19"/>
                    </a:lnTo>
                    <a:lnTo>
                      <a:pt x="494" y="449"/>
                    </a:lnTo>
                    <a:close/>
                  </a:path>
                </a:pathLst>
              </a:custGeom>
              <a:solidFill>
                <a:srgbClr val="92929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65" name="Line 220"/>
              <p:cNvSpPr>
                <a:spLocks noChangeShapeType="1"/>
              </p:cNvSpPr>
              <p:nvPr/>
            </p:nvSpPr>
            <p:spPr bwMode="auto">
              <a:xfrm flipH="1" flipV="1">
                <a:off x="2302" y="221"/>
                <a:ext cx="164" cy="144"/>
              </a:xfrm>
              <a:prstGeom prst="line">
                <a:avLst/>
              </a:prstGeom>
              <a:noFill/>
              <a:ln w="0">
                <a:solidFill>
                  <a:srgbClr val="92929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6" name="Freeform 221"/>
              <p:cNvSpPr>
                <a:spLocks/>
              </p:cNvSpPr>
              <p:nvPr/>
            </p:nvSpPr>
            <p:spPr bwMode="auto">
              <a:xfrm>
                <a:off x="2302" y="219"/>
                <a:ext cx="165" cy="146"/>
              </a:xfrm>
              <a:custGeom>
                <a:avLst/>
                <a:gdLst>
                  <a:gd name="T0" fmla="*/ 165 w 495"/>
                  <a:gd name="T1" fmla="*/ 146 h 436"/>
                  <a:gd name="T2" fmla="*/ 165 w 495"/>
                  <a:gd name="T3" fmla="*/ 144 h 436"/>
                  <a:gd name="T4" fmla="*/ 0 w 495"/>
                  <a:gd name="T5" fmla="*/ 0 h 436"/>
                  <a:gd name="T6" fmla="*/ 0 w 495"/>
                  <a:gd name="T7" fmla="*/ 2 h 436"/>
                  <a:gd name="T8" fmla="*/ 165 w 495"/>
                  <a:gd name="T9" fmla="*/ 146 h 4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5" h="436">
                    <a:moveTo>
                      <a:pt x="494" y="436"/>
                    </a:moveTo>
                    <a:lnTo>
                      <a:pt x="495" y="429"/>
                    </a:lnTo>
                    <a:lnTo>
                      <a:pt x="0" y="0"/>
                    </a:lnTo>
                    <a:lnTo>
                      <a:pt x="0" y="6"/>
                    </a:lnTo>
                    <a:lnTo>
                      <a:pt x="494" y="436"/>
                    </a:lnTo>
                    <a:close/>
                  </a:path>
                </a:pathLst>
              </a:custGeom>
              <a:solidFill>
                <a:srgbClr val="92929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67" name="Freeform 222"/>
              <p:cNvSpPr>
                <a:spLocks/>
              </p:cNvSpPr>
              <p:nvPr/>
            </p:nvSpPr>
            <p:spPr bwMode="auto">
              <a:xfrm>
                <a:off x="2302" y="217"/>
                <a:ext cx="165" cy="145"/>
              </a:xfrm>
              <a:custGeom>
                <a:avLst/>
                <a:gdLst>
                  <a:gd name="T0" fmla="*/ 164 w 497"/>
                  <a:gd name="T1" fmla="*/ 145 h 436"/>
                  <a:gd name="T2" fmla="*/ 165 w 497"/>
                  <a:gd name="T3" fmla="*/ 143 h 436"/>
                  <a:gd name="T4" fmla="*/ 0 w 497"/>
                  <a:gd name="T5" fmla="*/ 0 h 436"/>
                  <a:gd name="T6" fmla="*/ 0 w 497"/>
                  <a:gd name="T7" fmla="*/ 2 h 436"/>
                  <a:gd name="T8" fmla="*/ 164 w 497"/>
                  <a:gd name="T9" fmla="*/ 145 h 4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7" h="436">
                    <a:moveTo>
                      <a:pt x="495" y="436"/>
                    </a:moveTo>
                    <a:lnTo>
                      <a:pt x="497" y="429"/>
                    </a:lnTo>
                    <a:lnTo>
                      <a:pt x="1" y="0"/>
                    </a:lnTo>
                    <a:lnTo>
                      <a:pt x="0" y="7"/>
                    </a:lnTo>
                    <a:lnTo>
                      <a:pt x="495" y="436"/>
                    </a:lnTo>
                    <a:close/>
                  </a:path>
                </a:pathLst>
              </a:custGeom>
              <a:solidFill>
                <a:srgbClr val="93939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68" name="Freeform 223"/>
              <p:cNvSpPr>
                <a:spLocks/>
              </p:cNvSpPr>
              <p:nvPr/>
            </p:nvSpPr>
            <p:spPr bwMode="auto">
              <a:xfrm>
                <a:off x="2302" y="215"/>
                <a:ext cx="166" cy="145"/>
              </a:xfrm>
              <a:custGeom>
                <a:avLst/>
                <a:gdLst>
                  <a:gd name="T0" fmla="*/ 166 w 497"/>
                  <a:gd name="T1" fmla="*/ 145 h 435"/>
                  <a:gd name="T2" fmla="*/ 166 w 497"/>
                  <a:gd name="T3" fmla="*/ 143 h 435"/>
                  <a:gd name="T4" fmla="*/ 1 w 497"/>
                  <a:gd name="T5" fmla="*/ 0 h 435"/>
                  <a:gd name="T6" fmla="*/ 0 w 497"/>
                  <a:gd name="T7" fmla="*/ 2 h 435"/>
                  <a:gd name="T8" fmla="*/ 166 w 497"/>
                  <a:gd name="T9" fmla="*/ 145 h 4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7" h="435">
                    <a:moveTo>
                      <a:pt x="496" y="435"/>
                    </a:moveTo>
                    <a:lnTo>
                      <a:pt x="497" y="429"/>
                    </a:lnTo>
                    <a:lnTo>
                      <a:pt x="2" y="0"/>
                    </a:lnTo>
                    <a:lnTo>
                      <a:pt x="0" y="6"/>
                    </a:lnTo>
                    <a:lnTo>
                      <a:pt x="496" y="435"/>
                    </a:lnTo>
                    <a:close/>
                  </a:path>
                </a:pathLst>
              </a:custGeom>
              <a:solidFill>
                <a:srgbClr val="94949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69" name="Freeform 224"/>
              <p:cNvSpPr>
                <a:spLocks/>
              </p:cNvSpPr>
              <p:nvPr/>
            </p:nvSpPr>
            <p:spPr bwMode="auto">
              <a:xfrm>
                <a:off x="2303" y="209"/>
                <a:ext cx="166" cy="149"/>
              </a:xfrm>
              <a:custGeom>
                <a:avLst/>
                <a:gdLst>
                  <a:gd name="T0" fmla="*/ 165 w 498"/>
                  <a:gd name="T1" fmla="*/ 149 h 447"/>
                  <a:gd name="T2" fmla="*/ 166 w 498"/>
                  <a:gd name="T3" fmla="*/ 142 h 447"/>
                  <a:gd name="T4" fmla="*/ 1 w 498"/>
                  <a:gd name="T5" fmla="*/ 0 h 447"/>
                  <a:gd name="T6" fmla="*/ 0 w 498"/>
                  <a:gd name="T7" fmla="*/ 6 h 447"/>
                  <a:gd name="T8" fmla="*/ 165 w 498"/>
                  <a:gd name="T9" fmla="*/ 149 h 4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8" h="447">
                    <a:moveTo>
                      <a:pt x="495" y="447"/>
                    </a:moveTo>
                    <a:lnTo>
                      <a:pt x="498" y="427"/>
                    </a:lnTo>
                    <a:lnTo>
                      <a:pt x="3" y="0"/>
                    </a:lnTo>
                    <a:lnTo>
                      <a:pt x="0" y="18"/>
                    </a:lnTo>
                    <a:lnTo>
                      <a:pt x="495" y="447"/>
                    </a:lnTo>
                    <a:close/>
                  </a:path>
                </a:pathLst>
              </a:custGeom>
              <a:solidFill>
                <a:srgbClr val="95959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70" name="Line 225"/>
              <p:cNvSpPr>
                <a:spLocks noChangeShapeType="1"/>
              </p:cNvSpPr>
              <p:nvPr/>
            </p:nvSpPr>
            <p:spPr bwMode="auto">
              <a:xfrm flipH="1" flipV="1">
                <a:off x="2303" y="215"/>
                <a:ext cx="165" cy="143"/>
              </a:xfrm>
              <a:prstGeom prst="line">
                <a:avLst/>
              </a:prstGeom>
              <a:noFill/>
              <a:ln w="0">
                <a:solidFill>
                  <a:srgbClr val="959595"/>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71" name="Freeform 226"/>
              <p:cNvSpPr>
                <a:spLocks/>
              </p:cNvSpPr>
              <p:nvPr/>
            </p:nvSpPr>
            <p:spPr bwMode="auto">
              <a:xfrm>
                <a:off x="2303" y="213"/>
                <a:ext cx="165" cy="145"/>
              </a:xfrm>
              <a:custGeom>
                <a:avLst/>
                <a:gdLst>
                  <a:gd name="T0" fmla="*/ 165 w 495"/>
                  <a:gd name="T1" fmla="*/ 145 h 436"/>
                  <a:gd name="T2" fmla="*/ 165 w 495"/>
                  <a:gd name="T3" fmla="*/ 143 h 436"/>
                  <a:gd name="T4" fmla="*/ 0 w 495"/>
                  <a:gd name="T5" fmla="*/ 0 h 436"/>
                  <a:gd name="T6" fmla="*/ 0 w 495"/>
                  <a:gd name="T7" fmla="*/ 2 h 436"/>
                  <a:gd name="T8" fmla="*/ 165 w 495"/>
                  <a:gd name="T9" fmla="*/ 145 h 4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5" h="436">
                    <a:moveTo>
                      <a:pt x="495" y="436"/>
                    </a:moveTo>
                    <a:lnTo>
                      <a:pt x="495" y="429"/>
                    </a:lnTo>
                    <a:lnTo>
                      <a:pt x="1" y="0"/>
                    </a:lnTo>
                    <a:lnTo>
                      <a:pt x="0" y="7"/>
                    </a:lnTo>
                    <a:lnTo>
                      <a:pt x="495" y="436"/>
                    </a:lnTo>
                    <a:close/>
                  </a:path>
                </a:pathLst>
              </a:custGeom>
              <a:solidFill>
                <a:srgbClr val="95959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72" name="Freeform 227"/>
              <p:cNvSpPr>
                <a:spLocks/>
              </p:cNvSpPr>
              <p:nvPr/>
            </p:nvSpPr>
            <p:spPr bwMode="auto">
              <a:xfrm>
                <a:off x="2303" y="211"/>
                <a:ext cx="165" cy="145"/>
              </a:xfrm>
              <a:custGeom>
                <a:avLst/>
                <a:gdLst>
                  <a:gd name="T0" fmla="*/ 164 w 496"/>
                  <a:gd name="T1" fmla="*/ 145 h 435"/>
                  <a:gd name="T2" fmla="*/ 165 w 496"/>
                  <a:gd name="T3" fmla="*/ 143 h 435"/>
                  <a:gd name="T4" fmla="*/ 0 w 496"/>
                  <a:gd name="T5" fmla="*/ 0 h 435"/>
                  <a:gd name="T6" fmla="*/ 0 w 496"/>
                  <a:gd name="T7" fmla="*/ 2 h 435"/>
                  <a:gd name="T8" fmla="*/ 164 w 496"/>
                  <a:gd name="T9" fmla="*/ 145 h 4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6" h="435">
                    <a:moveTo>
                      <a:pt x="494" y="435"/>
                    </a:moveTo>
                    <a:lnTo>
                      <a:pt x="496" y="429"/>
                    </a:lnTo>
                    <a:lnTo>
                      <a:pt x="0" y="0"/>
                    </a:lnTo>
                    <a:lnTo>
                      <a:pt x="0" y="6"/>
                    </a:lnTo>
                    <a:lnTo>
                      <a:pt x="494" y="435"/>
                    </a:lnTo>
                    <a:close/>
                  </a:path>
                </a:pathLst>
              </a:cu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73" name="Freeform 228"/>
              <p:cNvSpPr>
                <a:spLocks/>
              </p:cNvSpPr>
              <p:nvPr/>
            </p:nvSpPr>
            <p:spPr bwMode="auto">
              <a:xfrm>
                <a:off x="2303" y="209"/>
                <a:ext cx="166" cy="145"/>
              </a:xfrm>
              <a:custGeom>
                <a:avLst/>
                <a:gdLst>
                  <a:gd name="T0" fmla="*/ 166 w 497"/>
                  <a:gd name="T1" fmla="*/ 145 h 434"/>
                  <a:gd name="T2" fmla="*/ 166 w 497"/>
                  <a:gd name="T3" fmla="*/ 143 h 434"/>
                  <a:gd name="T4" fmla="*/ 1 w 497"/>
                  <a:gd name="T5" fmla="*/ 0 h 434"/>
                  <a:gd name="T6" fmla="*/ 0 w 497"/>
                  <a:gd name="T7" fmla="*/ 2 h 434"/>
                  <a:gd name="T8" fmla="*/ 166 w 497"/>
                  <a:gd name="T9" fmla="*/ 145 h 4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7" h="434">
                    <a:moveTo>
                      <a:pt x="496" y="434"/>
                    </a:moveTo>
                    <a:lnTo>
                      <a:pt x="497" y="427"/>
                    </a:lnTo>
                    <a:lnTo>
                      <a:pt x="2" y="0"/>
                    </a:lnTo>
                    <a:lnTo>
                      <a:pt x="0" y="5"/>
                    </a:lnTo>
                    <a:lnTo>
                      <a:pt x="496" y="434"/>
                    </a:lnTo>
                    <a:close/>
                  </a:path>
                </a:pathLst>
              </a:custGeom>
              <a:solidFill>
                <a:srgbClr val="97979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74" name="Freeform 229"/>
              <p:cNvSpPr>
                <a:spLocks/>
              </p:cNvSpPr>
              <p:nvPr/>
            </p:nvSpPr>
            <p:spPr bwMode="auto">
              <a:xfrm>
                <a:off x="2304" y="203"/>
                <a:ext cx="165" cy="148"/>
              </a:xfrm>
              <a:custGeom>
                <a:avLst/>
                <a:gdLst>
                  <a:gd name="T0" fmla="*/ 164 w 497"/>
                  <a:gd name="T1" fmla="*/ 148 h 446"/>
                  <a:gd name="T2" fmla="*/ 165 w 497"/>
                  <a:gd name="T3" fmla="*/ 142 h 446"/>
                  <a:gd name="T4" fmla="*/ 0 w 497"/>
                  <a:gd name="T5" fmla="*/ 0 h 446"/>
                  <a:gd name="T6" fmla="*/ 0 w 497"/>
                  <a:gd name="T7" fmla="*/ 6 h 446"/>
                  <a:gd name="T8" fmla="*/ 164 w 497"/>
                  <a:gd name="T9" fmla="*/ 148 h 44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7" h="446">
                    <a:moveTo>
                      <a:pt x="495" y="446"/>
                    </a:moveTo>
                    <a:lnTo>
                      <a:pt x="497" y="427"/>
                    </a:lnTo>
                    <a:lnTo>
                      <a:pt x="1" y="0"/>
                    </a:lnTo>
                    <a:lnTo>
                      <a:pt x="0" y="19"/>
                    </a:lnTo>
                    <a:lnTo>
                      <a:pt x="495" y="446"/>
                    </a:lnTo>
                    <a:close/>
                  </a:path>
                </a:pathLst>
              </a:cu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75" name="Line 230"/>
              <p:cNvSpPr>
                <a:spLocks noChangeShapeType="1"/>
              </p:cNvSpPr>
              <p:nvPr/>
            </p:nvSpPr>
            <p:spPr bwMode="auto">
              <a:xfrm flipH="1" flipV="1">
                <a:off x="2304" y="209"/>
                <a:ext cx="165" cy="142"/>
              </a:xfrm>
              <a:prstGeom prst="line">
                <a:avLst/>
              </a:prstGeom>
              <a:noFill/>
              <a:ln w="0">
                <a:solidFill>
                  <a:srgbClr val="989898"/>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76" name="Freeform 231"/>
              <p:cNvSpPr>
                <a:spLocks/>
              </p:cNvSpPr>
              <p:nvPr/>
            </p:nvSpPr>
            <p:spPr bwMode="auto">
              <a:xfrm>
                <a:off x="2304" y="207"/>
                <a:ext cx="165" cy="144"/>
              </a:xfrm>
              <a:custGeom>
                <a:avLst/>
                <a:gdLst>
                  <a:gd name="T0" fmla="*/ 165 w 495"/>
                  <a:gd name="T1" fmla="*/ 144 h 434"/>
                  <a:gd name="T2" fmla="*/ 165 w 495"/>
                  <a:gd name="T3" fmla="*/ 142 h 434"/>
                  <a:gd name="T4" fmla="*/ 0 w 495"/>
                  <a:gd name="T5" fmla="*/ 0 h 434"/>
                  <a:gd name="T6" fmla="*/ 0 w 495"/>
                  <a:gd name="T7" fmla="*/ 2 h 434"/>
                  <a:gd name="T8" fmla="*/ 165 w 495"/>
                  <a:gd name="T9" fmla="*/ 144 h 4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5" h="434">
                    <a:moveTo>
                      <a:pt x="495" y="434"/>
                    </a:moveTo>
                    <a:lnTo>
                      <a:pt x="495" y="428"/>
                    </a:lnTo>
                    <a:lnTo>
                      <a:pt x="0" y="0"/>
                    </a:lnTo>
                    <a:lnTo>
                      <a:pt x="0" y="7"/>
                    </a:lnTo>
                    <a:lnTo>
                      <a:pt x="495" y="434"/>
                    </a:lnTo>
                    <a:close/>
                  </a:path>
                </a:pathLst>
              </a:cu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77" name="Freeform 232"/>
              <p:cNvSpPr>
                <a:spLocks/>
              </p:cNvSpPr>
              <p:nvPr/>
            </p:nvSpPr>
            <p:spPr bwMode="auto">
              <a:xfrm>
                <a:off x="2304" y="205"/>
                <a:ext cx="165" cy="144"/>
              </a:xfrm>
              <a:custGeom>
                <a:avLst/>
                <a:gdLst>
                  <a:gd name="T0" fmla="*/ 164 w 497"/>
                  <a:gd name="T1" fmla="*/ 144 h 434"/>
                  <a:gd name="T2" fmla="*/ 165 w 497"/>
                  <a:gd name="T3" fmla="*/ 142 h 434"/>
                  <a:gd name="T4" fmla="*/ 0 w 497"/>
                  <a:gd name="T5" fmla="*/ 0 h 434"/>
                  <a:gd name="T6" fmla="*/ 0 w 497"/>
                  <a:gd name="T7" fmla="*/ 2 h 434"/>
                  <a:gd name="T8" fmla="*/ 164 w 497"/>
                  <a:gd name="T9" fmla="*/ 144 h 4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7" h="434">
                    <a:moveTo>
                      <a:pt x="495" y="434"/>
                    </a:moveTo>
                    <a:lnTo>
                      <a:pt x="497" y="427"/>
                    </a:lnTo>
                    <a:lnTo>
                      <a:pt x="1" y="0"/>
                    </a:lnTo>
                    <a:lnTo>
                      <a:pt x="0" y="6"/>
                    </a:lnTo>
                    <a:lnTo>
                      <a:pt x="495" y="434"/>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78" name="Freeform 233"/>
              <p:cNvSpPr>
                <a:spLocks/>
              </p:cNvSpPr>
              <p:nvPr/>
            </p:nvSpPr>
            <p:spPr bwMode="auto">
              <a:xfrm>
                <a:off x="2304" y="203"/>
                <a:ext cx="165" cy="144"/>
              </a:xfrm>
              <a:custGeom>
                <a:avLst/>
                <a:gdLst>
                  <a:gd name="T0" fmla="*/ 165 w 496"/>
                  <a:gd name="T1" fmla="*/ 144 h 433"/>
                  <a:gd name="T2" fmla="*/ 165 w 496"/>
                  <a:gd name="T3" fmla="*/ 142 h 433"/>
                  <a:gd name="T4" fmla="*/ 0 w 496"/>
                  <a:gd name="T5" fmla="*/ 0 h 433"/>
                  <a:gd name="T6" fmla="*/ 0 w 496"/>
                  <a:gd name="T7" fmla="*/ 2 h 433"/>
                  <a:gd name="T8" fmla="*/ 165 w 496"/>
                  <a:gd name="T9" fmla="*/ 144 h 4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6" h="433">
                    <a:moveTo>
                      <a:pt x="496" y="433"/>
                    </a:moveTo>
                    <a:lnTo>
                      <a:pt x="496" y="427"/>
                    </a:lnTo>
                    <a:lnTo>
                      <a:pt x="0" y="0"/>
                    </a:lnTo>
                    <a:lnTo>
                      <a:pt x="0" y="6"/>
                    </a:lnTo>
                    <a:lnTo>
                      <a:pt x="496" y="433"/>
                    </a:lnTo>
                    <a:close/>
                  </a:path>
                </a:pathLst>
              </a:custGeom>
              <a:solidFill>
                <a:srgbClr val="9A9A9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79" name="Freeform 234"/>
              <p:cNvSpPr>
                <a:spLocks/>
              </p:cNvSpPr>
              <p:nvPr/>
            </p:nvSpPr>
            <p:spPr bwMode="auto">
              <a:xfrm>
                <a:off x="2304" y="196"/>
                <a:ext cx="166" cy="149"/>
              </a:xfrm>
              <a:custGeom>
                <a:avLst/>
                <a:gdLst>
                  <a:gd name="T0" fmla="*/ 166 w 497"/>
                  <a:gd name="T1" fmla="*/ 149 h 446"/>
                  <a:gd name="T2" fmla="*/ 166 w 497"/>
                  <a:gd name="T3" fmla="*/ 142 h 446"/>
                  <a:gd name="T4" fmla="*/ 0 w 497"/>
                  <a:gd name="T5" fmla="*/ 0 h 446"/>
                  <a:gd name="T6" fmla="*/ 0 w 497"/>
                  <a:gd name="T7" fmla="*/ 6 h 446"/>
                  <a:gd name="T8" fmla="*/ 166 w 497"/>
                  <a:gd name="T9" fmla="*/ 149 h 44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7" h="446">
                    <a:moveTo>
                      <a:pt x="496" y="446"/>
                    </a:moveTo>
                    <a:lnTo>
                      <a:pt x="497" y="426"/>
                    </a:lnTo>
                    <a:lnTo>
                      <a:pt x="1" y="0"/>
                    </a:lnTo>
                    <a:lnTo>
                      <a:pt x="0" y="19"/>
                    </a:lnTo>
                    <a:lnTo>
                      <a:pt x="496" y="446"/>
                    </a:lnTo>
                    <a:close/>
                  </a:path>
                </a:pathLst>
              </a:custGeom>
              <a:solidFill>
                <a:srgbClr val="9B9B9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80" name="Line 235"/>
              <p:cNvSpPr>
                <a:spLocks noChangeShapeType="1"/>
              </p:cNvSpPr>
              <p:nvPr/>
            </p:nvSpPr>
            <p:spPr bwMode="auto">
              <a:xfrm flipH="1" flipV="1">
                <a:off x="2304" y="203"/>
                <a:ext cx="165" cy="142"/>
              </a:xfrm>
              <a:prstGeom prst="line">
                <a:avLst/>
              </a:prstGeom>
              <a:noFill/>
              <a:ln w="0">
                <a:solidFill>
                  <a:srgbClr val="9B9B9B"/>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81" name="Freeform 236"/>
              <p:cNvSpPr>
                <a:spLocks/>
              </p:cNvSpPr>
              <p:nvPr/>
            </p:nvSpPr>
            <p:spPr bwMode="auto">
              <a:xfrm>
                <a:off x="2304" y="201"/>
                <a:ext cx="165" cy="144"/>
              </a:xfrm>
              <a:custGeom>
                <a:avLst/>
                <a:gdLst>
                  <a:gd name="T0" fmla="*/ 165 w 496"/>
                  <a:gd name="T1" fmla="*/ 144 h 433"/>
                  <a:gd name="T2" fmla="*/ 165 w 496"/>
                  <a:gd name="T3" fmla="*/ 142 h 433"/>
                  <a:gd name="T4" fmla="*/ 0 w 496"/>
                  <a:gd name="T5" fmla="*/ 0 h 433"/>
                  <a:gd name="T6" fmla="*/ 0 w 496"/>
                  <a:gd name="T7" fmla="*/ 2 h 433"/>
                  <a:gd name="T8" fmla="*/ 165 w 496"/>
                  <a:gd name="T9" fmla="*/ 144 h 4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6" h="433">
                    <a:moveTo>
                      <a:pt x="496" y="433"/>
                    </a:moveTo>
                    <a:lnTo>
                      <a:pt x="496" y="426"/>
                    </a:lnTo>
                    <a:lnTo>
                      <a:pt x="0" y="0"/>
                    </a:lnTo>
                    <a:lnTo>
                      <a:pt x="0" y="6"/>
                    </a:lnTo>
                    <a:lnTo>
                      <a:pt x="496" y="433"/>
                    </a:lnTo>
                    <a:close/>
                  </a:path>
                </a:pathLst>
              </a:custGeom>
              <a:solidFill>
                <a:srgbClr val="9B9B9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82" name="Freeform 237"/>
              <p:cNvSpPr>
                <a:spLocks/>
              </p:cNvSpPr>
              <p:nvPr/>
            </p:nvSpPr>
            <p:spPr bwMode="auto">
              <a:xfrm>
                <a:off x="2304" y="198"/>
                <a:ext cx="166" cy="145"/>
              </a:xfrm>
              <a:custGeom>
                <a:avLst/>
                <a:gdLst>
                  <a:gd name="T0" fmla="*/ 166 w 497"/>
                  <a:gd name="T1" fmla="*/ 145 h 433"/>
                  <a:gd name="T2" fmla="*/ 166 w 497"/>
                  <a:gd name="T3" fmla="*/ 143 h 433"/>
                  <a:gd name="T4" fmla="*/ 0 w 497"/>
                  <a:gd name="T5" fmla="*/ 0 h 433"/>
                  <a:gd name="T6" fmla="*/ 0 w 497"/>
                  <a:gd name="T7" fmla="*/ 2 h 433"/>
                  <a:gd name="T8" fmla="*/ 166 w 497"/>
                  <a:gd name="T9" fmla="*/ 145 h 4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7" h="433">
                    <a:moveTo>
                      <a:pt x="496" y="433"/>
                    </a:moveTo>
                    <a:lnTo>
                      <a:pt x="497" y="427"/>
                    </a:lnTo>
                    <a:lnTo>
                      <a:pt x="0" y="0"/>
                    </a:lnTo>
                    <a:lnTo>
                      <a:pt x="0" y="7"/>
                    </a:lnTo>
                    <a:lnTo>
                      <a:pt x="496" y="433"/>
                    </a:lnTo>
                    <a:close/>
                  </a:path>
                </a:pathLst>
              </a:custGeom>
              <a:solidFill>
                <a:srgbClr val="9C9C9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83" name="Freeform 238"/>
              <p:cNvSpPr>
                <a:spLocks/>
              </p:cNvSpPr>
              <p:nvPr/>
            </p:nvSpPr>
            <p:spPr bwMode="auto">
              <a:xfrm>
                <a:off x="2304" y="196"/>
                <a:ext cx="166" cy="145"/>
              </a:xfrm>
              <a:custGeom>
                <a:avLst/>
                <a:gdLst>
                  <a:gd name="T0" fmla="*/ 166 w 497"/>
                  <a:gd name="T1" fmla="*/ 145 h 433"/>
                  <a:gd name="T2" fmla="*/ 166 w 497"/>
                  <a:gd name="T3" fmla="*/ 143 h 433"/>
                  <a:gd name="T4" fmla="*/ 0 w 497"/>
                  <a:gd name="T5" fmla="*/ 0 h 433"/>
                  <a:gd name="T6" fmla="*/ 0 w 497"/>
                  <a:gd name="T7" fmla="*/ 2 h 433"/>
                  <a:gd name="T8" fmla="*/ 166 w 497"/>
                  <a:gd name="T9" fmla="*/ 145 h 4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7" h="433">
                    <a:moveTo>
                      <a:pt x="497" y="433"/>
                    </a:moveTo>
                    <a:lnTo>
                      <a:pt x="497" y="426"/>
                    </a:lnTo>
                    <a:lnTo>
                      <a:pt x="1" y="0"/>
                    </a:lnTo>
                    <a:lnTo>
                      <a:pt x="0" y="6"/>
                    </a:lnTo>
                    <a:lnTo>
                      <a:pt x="497" y="433"/>
                    </a:lnTo>
                    <a:close/>
                  </a:path>
                </a:pathLst>
              </a:custGeom>
              <a:solidFill>
                <a:srgbClr val="9D9D9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84" name="Freeform 239"/>
              <p:cNvSpPr>
                <a:spLocks/>
              </p:cNvSpPr>
              <p:nvPr/>
            </p:nvSpPr>
            <p:spPr bwMode="auto">
              <a:xfrm>
                <a:off x="2304" y="191"/>
                <a:ext cx="166" cy="147"/>
              </a:xfrm>
              <a:custGeom>
                <a:avLst/>
                <a:gdLst>
                  <a:gd name="T0" fmla="*/ 166 w 497"/>
                  <a:gd name="T1" fmla="*/ 147 h 443"/>
                  <a:gd name="T2" fmla="*/ 166 w 497"/>
                  <a:gd name="T3" fmla="*/ 141 h 443"/>
                  <a:gd name="T4" fmla="*/ 0 w 497"/>
                  <a:gd name="T5" fmla="*/ 0 h 443"/>
                  <a:gd name="T6" fmla="*/ 0 w 497"/>
                  <a:gd name="T7" fmla="*/ 6 h 443"/>
                  <a:gd name="T8" fmla="*/ 166 w 497"/>
                  <a:gd name="T9" fmla="*/ 147 h 4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7" h="443">
                    <a:moveTo>
                      <a:pt x="497" y="443"/>
                    </a:moveTo>
                    <a:lnTo>
                      <a:pt x="497" y="424"/>
                    </a:lnTo>
                    <a:lnTo>
                      <a:pt x="0" y="0"/>
                    </a:lnTo>
                    <a:lnTo>
                      <a:pt x="1" y="17"/>
                    </a:lnTo>
                    <a:lnTo>
                      <a:pt x="497" y="443"/>
                    </a:lnTo>
                    <a:close/>
                  </a:path>
                </a:pathLst>
              </a:custGeom>
              <a:solidFill>
                <a:srgbClr val="9E9E9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85" name="Line 240"/>
              <p:cNvSpPr>
                <a:spLocks noChangeShapeType="1"/>
              </p:cNvSpPr>
              <p:nvPr/>
            </p:nvSpPr>
            <p:spPr bwMode="auto">
              <a:xfrm flipH="1" flipV="1">
                <a:off x="2304" y="196"/>
                <a:ext cx="166" cy="142"/>
              </a:xfrm>
              <a:prstGeom prst="line">
                <a:avLst/>
              </a:prstGeom>
              <a:noFill/>
              <a:ln w="0">
                <a:solidFill>
                  <a:srgbClr val="9E9E9E"/>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86" name="Freeform 241"/>
              <p:cNvSpPr>
                <a:spLocks/>
              </p:cNvSpPr>
              <p:nvPr/>
            </p:nvSpPr>
            <p:spPr bwMode="auto">
              <a:xfrm>
                <a:off x="2304" y="195"/>
                <a:ext cx="166" cy="143"/>
              </a:xfrm>
              <a:custGeom>
                <a:avLst/>
                <a:gdLst>
                  <a:gd name="T0" fmla="*/ 166 w 496"/>
                  <a:gd name="T1" fmla="*/ 143 h 431"/>
                  <a:gd name="T2" fmla="*/ 166 w 496"/>
                  <a:gd name="T3" fmla="*/ 141 h 431"/>
                  <a:gd name="T4" fmla="*/ 0 w 496"/>
                  <a:gd name="T5" fmla="*/ 0 h 431"/>
                  <a:gd name="T6" fmla="*/ 0 w 496"/>
                  <a:gd name="T7" fmla="*/ 2 h 431"/>
                  <a:gd name="T8" fmla="*/ 166 w 496"/>
                  <a:gd name="T9" fmla="*/ 143 h 4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6" h="431">
                    <a:moveTo>
                      <a:pt x="496" y="431"/>
                    </a:moveTo>
                    <a:lnTo>
                      <a:pt x="496" y="425"/>
                    </a:lnTo>
                    <a:lnTo>
                      <a:pt x="0" y="0"/>
                    </a:lnTo>
                    <a:lnTo>
                      <a:pt x="0" y="5"/>
                    </a:lnTo>
                    <a:lnTo>
                      <a:pt x="496" y="431"/>
                    </a:lnTo>
                    <a:close/>
                  </a:path>
                </a:pathLst>
              </a:custGeom>
              <a:solidFill>
                <a:srgbClr val="9E9E9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87" name="Freeform 242"/>
              <p:cNvSpPr>
                <a:spLocks/>
              </p:cNvSpPr>
              <p:nvPr/>
            </p:nvSpPr>
            <p:spPr bwMode="auto">
              <a:xfrm>
                <a:off x="2304" y="193"/>
                <a:ext cx="166" cy="143"/>
              </a:xfrm>
              <a:custGeom>
                <a:avLst/>
                <a:gdLst>
                  <a:gd name="T0" fmla="*/ 166 w 497"/>
                  <a:gd name="T1" fmla="*/ 143 h 431"/>
                  <a:gd name="T2" fmla="*/ 166 w 497"/>
                  <a:gd name="T3" fmla="*/ 141 h 431"/>
                  <a:gd name="T4" fmla="*/ 0 w 497"/>
                  <a:gd name="T5" fmla="*/ 0 h 431"/>
                  <a:gd name="T6" fmla="*/ 0 w 497"/>
                  <a:gd name="T7" fmla="*/ 2 h 431"/>
                  <a:gd name="T8" fmla="*/ 166 w 497"/>
                  <a:gd name="T9" fmla="*/ 143 h 4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7" h="431">
                    <a:moveTo>
                      <a:pt x="497" y="431"/>
                    </a:moveTo>
                    <a:lnTo>
                      <a:pt x="497" y="425"/>
                    </a:lnTo>
                    <a:lnTo>
                      <a:pt x="0" y="0"/>
                    </a:lnTo>
                    <a:lnTo>
                      <a:pt x="1" y="6"/>
                    </a:lnTo>
                    <a:lnTo>
                      <a:pt x="497" y="431"/>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88" name="Freeform 243"/>
              <p:cNvSpPr>
                <a:spLocks/>
              </p:cNvSpPr>
              <p:nvPr/>
            </p:nvSpPr>
            <p:spPr bwMode="auto">
              <a:xfrm>
                <a:off x="2304" y="191"/>
                <a:ext cx="166" cy="143"/>
              </a:xfrm>
              <a:custGeom>
                <a:avLst/>
                <a:gdLst>
                  <a:gd name="T0" fmla="*/ 166 w 497"/>
                  <a:gd name="T1" fmla="*/ 143 h 431"/>
                  <a:gd name="T2" fmla="*/ 166 w 497"/>
                  <a:gd name="T3" fmla="*/ 141 h 431"/>
                  <a:gd name="T4" fmla="*/ 0 w 497"/>
                  <a:gd name="T5" fmla="*/ 0 h 431"/>
                  <a:gd name="T6" fmla="*/ 0 w 497"/>
                  <a:gd name="T7" fmla="*/ 2 h 431"/>
                  <a:gd name="T8" fmla="*/ 166 w 497"/>
                  <a:gd name="T9" fmla="*/ 143 h 4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7" h="431">
                    <a:moveTo>
                      <a:pt x="497" y="431"/>
                    </a:moveTo>
                    <a:lnTo>
                      <a:pt x="497" y="424"/>
                    </a:lnTo>
                    <a:lnTo>
                      <a:pt x="0" y="0"/>
                    </a:lnTo>
                    <a:lnTo>
                      <a:pt x="0" y="6"/>
                    </a:lnTo>
                    <a:lnTo>
                      <a:pt x="497" y="431"/>
                    </a:lnTo>
                    <a:close/>
                  </a:path>
                </a:pathLst>
              </a:custGeom>
              <a:solidFill>
                <a:srgbClr val="A0A0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89" name="Freeform 244"/>
              <p:cNvSpPr>
                <a:spLocks/>
              </p:cNvSpPr>
              <p:nvPr/>
            </p:nvSpPr>
            <p:spPr bwMode="auto">
              <a:xfrm>
                <a:off x="2304" y="184"/>
                <a:ext cx="166" cy="148"/>
              </a:xfrm>
              <a:custGeom>
                <a:avLst/>
                <a:gdLst>
                  <a:gd name="T0" fmla="*/ 166 w 497"/>
                  <a:gd name="T1" fmla="*/ 148 h 443"/>
                  <a:gd name="T2" fmla="*/ 166 w 497"/>
                  <a:gd name="T3" fmla="*/ 142 h 443"/>
                  <a:gd name="T4" fmla="*/ 0 w 497"/>
                  <a:gd name="T5" fmla="*/ 0 h 443"/>
                  <a:gd name="T6" fmla="*/ 0 w 497"/>
                  <a:gd name="T7" fmla="*/ 6 h 443"/>
                  <a:gd name="T8" fmla="*/ 166 w 497"/>
                  <a:gd name="T9" fmla="*/ 148 h 4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7" h="443">
                    <a:moveTo>
                      <a:pt x="497" y="443"/>
                    </a:moveTo>
                    <a:lnTo>
                      <a:pt x="496" y="425"/>
                    </a:lnTo>
                    <a:lnTo>
                      <a:pt x="0" y="0"/>
                    </a:lnTo>
                    <a:lnTo>
                      <a:pt x="0" y="19"/>
                    </a:lnTo>
                    <a:lnTo>
                      <a:pt x="497" y="443"/>
                    </a:lnTo>
                    <a:close/>
                  </a:path>
                </a:pathLst>
              </a:custGeom>
              <a:solidFill>
                <a:srgbClr val="A1A1A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90" name="Line 245"/>
              <p:cNvSpPr>
                <a:spLocks noChangeShapeType="1"/>
              </p:cNvSpPr>
              <p:nvPr/>
            </p:nvSpPr>
            <p:spPr bwMode="auto">
              <a:xfrm flipH="1" flipV="1">
                <a:off x="2304" y="191"/>
                <a:ext cx="166" cy="141"/>
              </a:xfrm>
              <a:prstGeom prst="line">
                <a:avLst/>
              </a:prstGeom>
              <a:noFill/>
              <a:ln w="0">
                <a:solidFill>
                  <a:srgbClr val="A1A1A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1" name="Freeform 246"/>
              <p:cNvSpPr>
                <a:spLocks/>
              </p:cNvSpPr>
              <p:nvPr/>
            </p:nvSpPr>
            <p:spPr bwMode="auto">
              <a:xfrm>
                <a:off x="2304" y="188"/>
                <a:ext cx="166" cy="144"/>
              </a:xfrm>
              <a:custGeom>
                <a:avLst/>
                <a:gdLst>
                  <a:gd name="T0" fmla="*/ 166 w 497"/>
                  <a:gd name="T1" fmla="*/ 144 h 431"/>
                  <a:gd name="T2" fmla="*/ 166 w 497"/>
                  <a:gd name="T3" fmla="*/ 142 h 431"/>
                  <a:gd name="T4" fmla="*/ 0 w 497"/>
                  <a:gd name="T5" fmla="*/ 0 h 431"/>
                  <a:gd name="T6" fmla="*/ 0 w 497"/>
                  <a:gd name="T7" fmla="*/ 2 h 431"/>
                  <a:gd name="T8" fmla="*/ 166 w 497"/>
                  <a:gd name="T9" fmla="*/ 144 h 4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7" h="431">
                    <a:moveTo>
                      <a:pt x="497" y="431"/>
                    </a:moveTo>
                    <a:lnTo>
                      <a:pt x="497" y="426"/>
                    </a:lnTo>
                    <a:lnTo>
                      <a:pt x="0" y="0"/>
                    </a:lnTo>
                    <a:lnTo>
                      <a:pt x="0" y="7"/>
                    </a:lnTo>
                    <a:lnTo>
                      <a:pt x="497" y="431"/>
                    </a:lnTo>
                    <a:close/>
                  </a:path>
                </a:pathLst>
              </a:custGeom>
              <a:solidFill>
                <a:srgbClr val="A1A1A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92" name="Freeform 247"/>
              <p:cNvSpPr>
                <a:spLocks/>
              </p:cNvSpPr>
              <p:nvPr/>
            </p:nvSpPr>
            <p:spPr bwMode="auto">
              <a:xfrm>
                <a:off x="2304" y="186"/>
                <a:ext cx="166" cy="144"/>
              </a:xfrm>
              <a:custGeom>
                <a:avLst/>
                <a:gdLst>
                  <a:gd name="T0" fmla="*/ 166 w 497"/>
                  <a:gd name="T1" fmla="*/ 144 h 432"/>
                  <a:gd name="T2" fmla="*/ 166 w 497"/>
                  <a:gd name="T3" fmla="*/ 142 h 432"/>
                  <a:gd name="T4" fmla="*/ 0 w 497"/>
                  <a:gd name="T5" fmla="*/ 0 h 432"/>
                  <a:gd name="T6" fmla="*/ 0 w 497"/>
                  <a:gd name="T7" fmla="*/ 2 h 432"/>
                  <a:gd name="T8" fmla="*/ 166 w 497"/>
                  <a:gd name="T9" fmla="*/ 144 h 4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7" h="432">
                    <a:moveTo>
                      <a:pt x="497" y="432"/>
                    </a:moveTo>
                    <a:lnTo>
                      <a:pt x="497" y="426"/>
                    </a:lnTo>
                    <a:lnTo>
                      <a:pt x="0" y="0"/>
                    </a:lnTo>
                    <a:lnTo>
                      <a:pt x="0" y="6"/>
                    </a:lnTo>
                    <a:lnTo>
                      <a:pt x="497" y="432"/>
                    </a:lnTo>
                    <a:close/>
                  </a:path>
                </a:pathLst>
              </a:custGeom>
              <a:solidFill>
                <a:srgbClr val="A2A2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93" name="Freeform 248"/>
              <p:cNvSpPr>
                <a:spLocks/>
              </p:cNvSpPr>
              <p:nvPr/>
            </p:nvSpPr>
            <p:spPr bwMode="auto">
              <a:xfrm>
                <a:off x="2304" y="184"/>
                <a:ext cx="166" cy="144"/>
              </a:xfrm>
              <a:custGeom>
                <a:avLst/>
                <a:gdLst>
                  <a:gd name="T0" fmla="*/ 166 w 497"/>
                  <a:gd name="T1" fmla="*/ 144 h 432"/>
                  <a:gd name="T2" fmla="*/ 166 w 497"/>
                  <a:gd name="T3" fmla="*/ 142 h 432"/>
                  <a:gd name="T4" fmla="*/ 0 w 497"/>
                  <a:gd name="T5" fmla="*/ 0 h 432"/>
                  <a:gd name="T6" fmla="*/ 0 w 497"/>
                  <a:gd name="T7" fmla="*/ 2 h 432"/>
                  <a:gd name="T8" fmla="*/ 166 w 497"/>
                  <a:gd name="T9" fmla="*/ 144 h 4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7" h="432">
                    <a:moveTo>
                      <a:pt x="497" y="432"/>
                    </a:moveTo>
                    <a:lnTo>
                      <a:pt x="496" y="425"/>
                    </a:lnTo>
                    <a:lnTo>
                      <a:pt x="0" y="0"/>
                    </a:lnTo>
                    <a:lnTo>
                      <a:pt x="0" y="6"/>
                    </a:lnTo>
                    <a:lnTo>
                      <a:pt x="497" y="432"/>
                    </a:lnTo>
                    <a:close/>
                  </a:path>
                </a:pathLst>
              </a:custGeom>
              <a:solidFill>
                <a:srgbClr val="A3A3A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94" name="Freeform 249"/>
              <p:cNvSpPr>
                <a:spLocks/>
              </p:cNvSpPr>
              <p:nvPr/>
            </p:nvSpPr>
            <p:spPr bwMode="auto">
              <a:xfrm>
                <a:off x="2303" y="179"/>
                <a:ext cx="166" cy="147"/>
              </a:xfrm>
              <a:custGeom>
                <a:avLst/>
                <a:gdLst>
                  <a:gd name="T0" fmla="*/ 166 w 499"/>
                  <a:gd name="T1" fmla="*/ 147 h 442"/>
                  <a:gd name="T2" fmla="*/ 165 w 499"/>
                  <a:gd name="T3" fmla="*/ 141 h 442"/>
                  <a:gd name="T4" fmla="*/ 0 w 499"/>
                  <a:gd name="T5" fmla="*/ 0 h 442"/>
                  <a:gd name="T6" fmla="*/ 1 w 499"/>
                  <a:gd name="T7" fmla="*/ 6 h 442"/>
                  <a:gd name="T8" fmla="*/ 166 w 499"/>
                  <a:gd name="T9" fmla="*/ 147 h 4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9" h="442">
                    <a:moveTo>
                      <a:pt x="499" y="442"/>
                    </a:moveTo>
                    <a:lnTo>
                      <a:pt x="497" y="423"/>
                    </a:lnTo>
                    <a:lnTo>
                      <a:pt x="0" y="0"/>
                    </a:lnTo>
                    <a:lnTo>
                      <a:pt x="3" y="17"/>
                    </a:lnTo>
                    <a:lnTo>
                      <a:pt x="499" y="442"/>
                    </a:lnTo>
                    <a:close/>
                  </a:path>
                </a:pathLst>
              </a:custGeom>
              <a:solidFill>
                <a:srgbClr val="A4A4A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95" name="Line 250"/>
              <p:cNvSpPr>
                <a:spLocks noChangeShapeType="1"/>
              </p:cNvSpPr>
              <p:nvPr/>
            </p:nvSpPr>
            <p:spPr bwMode="auto">
              <a:xfrm flipH="1" flipV="1">
                <a:off x="2304" y="184"/>
                <a:ext cx="165" cy="142"/>
              </a:xfrm>
              <a:prstGeom prst="line">
                <a:avLst/>
              </a:prstGeom>
              <a:noFill/>
              <a:ln w="0">
                <a:solidFill>
                  <a:srgbClr val="A4A4A4"/>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6" name="Freeform 251"/>
              <p:cNvSpPr>
                <a:spLocks/>
              </p:cNvSpPr>
              <p:nvPr/>
            </p:nvSpPr>
            <p:spPr bwMode="auto">
              <a:xfrm>
                <a:off x="2304" y="183"/>
                <a:ext cx="165" cy="143"/>
              </a:xfrm>
              <a:custGeom>
                <a:avLst/>
                <a:gdLst>
                  <a:gd name="T0" fmla="*/ 165 w 497"/>
                  <a:gd name="T1" fmla="*/ 143 h 430"/>
                  <a:gd name="T2" fmla="*/ 165 w 497"/>
                  <a:gd name="T3" fmla="*/ 141 h 430"/>
                  <a:gd name="T4" fmla="*/ 0 w 497"/>
                  <a:gd name="T5" fmla="*/ 0 h 430"/>
                  <a:gd name="T6" fmla="*/ 0 w 497"/>
                  <a:gd name="T7" fmla="*/ 2 h 430"/>
                  <a:gd name="T8" fmla="*/ 165 w 497"/>
                  <a:gd name="T9" fmla="*/ 143 h 4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7" h="430">
                    <a:moveTo>
                      <a:pt x="497" y="430"/>
                    </a:moveTo>
                    <a:lnTo>
                      <a:pt x="497" y="424"/>
                    </a:lnTo>
                    <a:lnTo>
                      <a:pt x="0" y="0"/>
                    </a:lnTo>
                    <a:lnTo>
                      <a:pt x="1" y="5"/>
                    </a:lnTo>
                    <a:lnTo>
                      <a:pt x="497" y="430"/>
                    </a:lnTo>
                    <a:close/>
                  </a:path>
                </a:pathLst>
              </a:custGeom>
              <a:solidFill>
                <a:srgbClr val="A4A4A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97" name="Freeform 252"/>
              <p:cNvSpPr>
                <a:spLocks/>
              </p:cNvSpPr>
              <p:nvPr/>
            </p:nvSpPr>
            <p:spPr bwMode="auto">
              <a:xfrm>
                <a:off x="2304" y="181"/>
                <a:ext cx="165" cy="143"/>
              </a:xfrm>
              <a:custGeom>
                <a:avLst/>
                <a:gdLst>
                  <a:gd name="T0" fmla="*/ 165 w 497"/>
                  <a:gd name="T1" fmla="*/ 143 h 430"/>
                  <a:gd name="T2" fmla="*/ 165 w 497"/>
                  <a:gd name="T3" fmla="*/ 141 h 430"/>
                  <a:gd name="T4" fmla="*/ 0 w 497"/>
                  <a:gd name="T5" fmla="*/ 0 h 430"/>
                  <a:gd name="T6" fmla="*/ 0 w 497"/>
                  <a:gd name="T7" fmla="*/ 2 h 430"/>
                  <a:gd name="T8" fmla="*/ 165 w 497"/>
                  <a:gd name="T9" fmla="*/ 143 h 4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7" h="430">
                    <a:moveTo>
                      <a:pt x="497" y="430"/>
                    </a:moveTo>
                    <a:lnTo>
                      <a:pt x="497" y="424"/>
                    </a:lnTo>
                    <a:lnTo>
                      <a:pt x="0" y="0"/>
                    </a:lnTo>
                    <a:lnTo>
                      <a:pt x="0" y="6"/>
                    </a:lnTo>
                    <a:lnTo>
                      <a:pt x="497" y="430"/>
                    </a:lnTo>
                    <a:close/>
                  </a:path>
                </a:pathLst>
              </a:custGeom>
              <a:solidFill>
                <a:srgbClr val="A5A5A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98" name="Freeform 253"/>
              <p:cNvSpPr>
                <a:spLocks/>
              </p:cNvSpPr>
              <p:nvPr/>
            </p:nvSpPr>
            <p:spPr bwMode="auto">
              <a:xfrm>
                <a:off x="2303" y="179"/>
                <a:ext cx="166" cy="143"/>
              </a:xfrm>
              <a:custGeom>
                <a:avLst/>
                <a:gdLst>
                  <a:gd name="T0" fmla="*/ 166 w 499"/>
                  <a:gd name="T1" fmla="*/ 143 h 430"/>
                  <a:gd name="T2" fmla="*/ 165 w 499"/>
                  <a:gd name="T3" fmla="*/ 141 h 430"/>
                  <a:gd name="T4" fmla="*/ 0 w 499"/>
                  <a:gd name="T5" fmla="*/ 0 h 430"/>
                  <a:gd name="T6" fmla="*/ 1 w 499"/>
                  <a:gd name="T7" fmla="*/ 2 h 430"/>
                  <a:gd name="T8" fmla="*/ 166 w 499"/>
                  <a:gd name="T9" fmla="*/ 143 h 4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9" h="430">
                    <a:moveTo>
                      <a:pt x="499" y="430"/>
                    </a:moveTo>
                    <a:lnTo>
                      <a:pt x="497" y="423"/>
                    </a:lnTo>
                    <a:lnTo>
                      <a:pt x="0" y="0"/>
                    </a:lnTo>
                    <a:lnTo>
                      <a:pt x="2" y="6"/>
                    </a:lnTo>
                    <a:lnTo>
                      <a:pt x="499" y="430"/>
                    </a:lnTo>
                    <a:close/>
                  </a:path>
                </a:pathLst>
              </a:custGeom>
              <a:solidFill>
                <a:srgbClr val="A6A6A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99" name="Freeform 254"/>
              <p:cNvSpPr>
                <a:spLocks/>
              </p:cNvSpPr>
              <p:nvPr/>
            </p:nvSpPr>
            <p:spPr bwMode="auto">
              <a:xfrm>
                <a:off x="2303" y="173"/>
                <a:ext cx="166" cy="147"/>
              </a:xfrm>
              <a:custGeom>
                <a:avLst/>
                <a:gdLst>
                  <a:gd name="T0" fmla="*/ 166 w 498"/>
                  <a:gd name="T1" fmla="*/ 147 h 440"/>
                  <a:gd name="T2" fmla="*/ 165 w 498"/>
                  <a:gd name="T3" fmla="*/ 141 h 440"/>
                  <a:gd name="T4" fmla="*/ 0 w 498"/>
                  <a:gd name="T5" fmla="*/ 0 h 440"/>
                  <a:gd name="T6" fmla="*/ 0 w 498"/>
                  <a:gd name="T7" fmla="*/ 6 h 440"/>
                  <a:gd name="T8" fmla="*/ 166 w 498"/>
                  <a:gd name="T9" fmla="*/ 147 h 4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8" h="440">
                    <a:moveTo>
                      <a:pt x="498" y="440"/>
                    </a:moveTo>
                    <a:lnTo>
                      <a:pt x="495" y="423"/>
                    </a:lnTo>
                    <a:lnTo>
                      <a:pt x="0" y="0"/>
                    </a:lnTo>
                    <a:lnTo>
                      <a:pt x="1" y="17"/>
                    </a:lnTo>
                    <a:lnTo>
                      <a:pt x="498" y="440"/>
                    </a:lnTo>
                    <a:close/>
                  </a:path>
                </a:pathLst>
              </a:custGeom>
              <a:solidFill>
                <a:srgbClr val="A7A7A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00" name="Line 255"/>
              <p:cNvSpPr>
                <a:spLocks noChangeShapeType="1"/>
              </p:cNvSpPr>
              <p:nvPr/>
            </p:nvSpPr>
            <p:spPr bwMode="auto">
              <a:xfrm flipH="1" flipV="1">
                <a:off x="2303" y="179"/>
                <a:ext cx="166" cy="141"/>
              </a:xfrm>
              <a:prstGeom prst="line">
                <a:avLst/>
              </a:prstGeom>
              <a:noFill/>
              <a:ln w="0">
                <a:solidFill>
                  <a:srgbClr val="A7A7A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01" name="Freeform 256"/>
              <p:cNvSpPr>
                <a:spLocks/>
              </p:cNvSpPr>
              <p:nvPr/>
            </p:nvSpPr>
            <p:spPr bwMode="auto">
              <a:xfrm>
                <a:off x="2303" y="176"/>
                <a:ext cx="166" cy="144"/>
              </a:xfrm>
              <a:custGeom>
                <a:avLst/>
                <a:gdLst>
                  <a:gd name="T0" fmla="*/ 166 w 497"/>
                  <a:gd name="T1" fmla="*/ 144 h 431"/>
                  <a:gd name="T2" fmla="*/ 166 w 497"/>
                  <a:gd name="T3" fmla="*/ 141 h 431"/>
                  <a:gd name="T4" fmla="*/ 0 w 497"/>
                  <a:gd name="T5" fmla="*/ 0 h 431"/>
                  <a:gd name="T6" fmla="*/ 0 w 497"/>
                  <a:gd name="T7" fmla="*/ 3 h 431"/>
                  <a:gd name="T8" fmla="*/ 166 w 497"/>
                  <a:gd name="T9" fmla="*/ 144 h 4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7" h="431">
                    <a:moveTo>
                      <a:pt x="497" y="431"/>
                    </a:moveTo>
                    <a:lnTo>
                      <a:pt x="496" y="422"/>
                    </a:lnTo>
                    <a:lnTo>
                      <a:pt x="0" y="0"/>
                    </a:lnTo>
                    <a:lnTo>
                      <a:pt x="0" y="8"/>
                    </a:lnTo>
                    <a:lnTo>
                      <a:pt x="497" y="431"/>
                    </a:lnTo>
                    <a:close/>
                  </a:path>
                </a:pathLst>
              </a:custGeom>
              <a:solidFill>
                <a:srgbClr val="A7A7A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02" name="Freeform 257"/>
              <p:cNvSpPr>
                <a:spLocks/>
              </p:cNvSpPr>
              <p:nvPr/>
            </p:nvSpPr>
            <p:spPr bwMode="auto">
              <a:xfrm>
                <a:off x="2303" y="173"/>
                <a:ext cx="165" cy="144"/>
              </a:xfrm>
              <a:custGeom>
                <a:avLst/>
                <a:gdLst>
                  <a:gd name="T0" fmla="*/ 165 w 497"/>
                  <a:gd name="T1" fmla="*/ 144 h 431"/>
                  <a:gd name="T2" fmla="*/ 164 w 497"/>
                  <a:gd name="T3" fmla="*/ 141 h 431"/>
                  <a:gd name="T4" fmla="*/ 0 w 497"/>
                  <a:gd name="T5" fmla="*/ 0 h 431"/>
                  <a:gd name="T6" fmla="*/ 0 w 497"/>
                  <a:gd name="T7" fmla="*/ 3 h 431"/>
                  <a:gd name="T8" fmla="*/ 165 w 497"/>
                  <a:gd name="T9" fmla="*/ 144 h 4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7" h="431">
                    <a:moveTo>
                      <a:pt x="497" y="431"/>
                    </a:moveTo>
                    <a:lnTo>
                      <a:pt x="495" y="423"/>
                    </a:lnTo>
                    <a:lnTo>
                      <a:pt x="0" y="0"/>
                    </a:lnTo>
                    <a:lnTo>
                      <a:pt x="1" y="9"/>
                    </a:lnTo>
                    <a:lnTo>
                      <a:pt x="497" y="431"/>
                    </a:lnTo>
                    <a:close/>
                  </a:path>
                </a:pathLst>
              </a:custGeom>
              <a:solidFill>
                <a:srgbClr val="A8A8A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03" name="Freeform 258"/>
              <p:cNvSpPr>
                <a:spLocks/>
              </p:cNvSpPr>
              <p:nvPr/>
            </p:nvSpPr>
            <p:spPr bwMode="auto">
              <a:xfrm>
                <a:off x="2301" y="167"/>
                <a:ext cx="167" cy="147"/>
              </a:xfrm>
              <a:custGeom>
                <a:avLst/>
                <a:gdLst>
                  <a:gd name="T0" fmla="*/ 167 w 500"/>
                  <a:gd name="T1" fmla="*/ 147 h 440"/>
                  <a:gd name="T2" fmla="*/ 166 w 500"/>
                  <a:gd name="T3" fmla="*/ 141 h 440"/>
                  <a:gd name="T4" fmla="*/ 0 w 500"/>
                  <a:gd name="T5" fmla="*/ 0 h 440"/>
                  <a:gd name="T6" fmla="*/ 2 w 500"/>
                  <a:gd name="T7" fmla="*/ 6 h 440"/>
                  <a:gd name="T8" fmla="*/ 167 w 500"/>
                  <a:gd name="T9" fmla="*/ 147 h 4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 h="440">
                    <a:moveTo>
                      <a:pt x="500" y="440"/>
                    </a:moveTo>
                    <a:lnTo>
                      <a:pt x="497" y="422"/>
                    </a:lnTo>
                    <a:lnTo>
                      <a:pt x="0" y="0"/>
                    </a:lnTo>
                    <a:lnTo>
                      <a:pt x="5" y="17"/>
                    </a:lnTo>
                    <a:lnTo>
                      <a:pt x="500" y="440"/>
                    </a:lnTo>
                    <a:close/>
                  </a:path>
                </a:pathLst>
              </a:custGeom>
              <a:solidFill>
                <a:srgbClr val="A9A9A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04" name="Line 259"/>
              <p:cNvSpPr>
                <a:spLocks noChangeShapeType="1"/>
              </p:cNvSpPr>
              <p:nvPr/>
            </p:nvSpPr>
            <p:spPr bwMode="auto">
              <a:xfrm flipH="1" flipV="1">
                <a:off x="2303" y="173"/>
                <a:ext cx="165" cy="141"/>
              </a:xfrm>
              <a:prstGeom prst="line">
                <a:avLst/>
              </a:prstGeom>
              <a:noFill/>
              <a:ln w="0">
                <a:solidFill>
                  <a:srgbClr val="A9A9A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05" name="Freeform 260"/>
              <p:cNvSpPr>
                <a:spLocks/>
              </p:cNvSpPr>
              <p:nvPr/>
            </p:nvSpPr>
            <p:spPr bwMode="auto">
              <a:xfrm>
                <a:off x="2302" y="171"/>
                <a:ext cx="166" cy="143"/>
              </a:xfrm>
              <a:custGeom>
                <a:avLst/>
                <a:gdLst>
                  <a:gd name="T0" fmla="*/ 166 w 497"/>
                  <a:gd name="T1" fmla="*/ 143 h 429"/>
                  <a:gd name="T2" fmla="*/ 166 w 497"/>
                  <a:gd name="T3" fmla="*/ 141 h 429"/>
                  <a:gd name="T4" fmla="*/ 0 w 497"/>
                  <a:gd name="T5" fmla="*/ 0 h 429"/>
                  <a:gd name="T6" fmla="*/ 1 w 497"/>
                  <a:gd name="T7" fmla="*/ 2 h 429"/>
                  <a:gd name="T8" fmla="*/ 166 w 497"/>
                  <a:gd name="T9" fmla="*/ 143 h 4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7" h="429">
                    <a:moveTo>
                      <a:pt x="497" y="429"/>
                    </a:moveTo>
                    <a:lnTo>
                      <a:pt x="497" y="423"/>
                    </a:lnTo>
                    <a:lnTo>
                      <a:pt x="0" y="0"/>
                    </a:lnTo>
                    <a:lnTo>
                      <a:pt x="2" y="6"/>
                    </a:lnTo>
                    <a:lnTo>
                      <a:pt x="497" y="429"/>
                    </a:lnTo>
                    <a:close/>
                  </a:path>
                </a:pathLst>
              </a:custGeom>
              <a:solidFill>
                <a:srgbClr val="A9A9A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06" name="Freeform 261"/>
              <p:cNvSpPr>
                <a:spLocks/>
              </p:cNvSpPr>
              <p:nvPr/>
            </p:nvSpPr>
            <p:spPr bwMode="auto">
              <a:xfrm>
                <a:off x="2302" y="169"/>
                <a:ext cx="166" cy="143"/>
              </a:xfrm>
              <a:custGeom>
                <a:avLst/>
                <a:gdLst>
                  <a:gd name="T0" fmla="*/ 166 w 498"/>
                  <a:gd name="T1" fmla="*/ 143 h 429"/>
                  <a:gd name="T2" fmla="*/ 166 w 498"/>
                  <a:gd name="T3" fmla="*/ 141 h 429"/>
                  <a:gd name="T4" fmla="*/ 0 w 498"/>
                  <a:gd name="T5" fmla="*/ 0 h 429"/>
                  <a:gd name="T6" fmla="*/ 0 w 498"/>
                  <a:gd name="T7" fmla="*/ 2 h 429"/>
                  <a:gd name="T8" fmla="*/ 166 w 498"/>
                  <a:gd name="T9" fmla="*/ 143 h 4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8" h="429">
                    <a:moveTo>
                      <a:pt x="498" y="429"/>
                    </a:moveTo>
                    <a:lnTo>
                      <a:pt x="497" y="423"/>
                    </a:lnTo>
                    <a:lnTo>
                      <a:pt x="0" y="0"/>
                    </a:lnTo>
                    <a:lnTo>
                      <a:pt x="1" y="6"/>
                    </a:lnTo>
                    <a:lnTo>
                      <a:pt x="498" y="429"/>
                    </a:lnTo>
                    <a:close/>
                  </a:path>
                </a:pathLst>
              </a:custGeom>
              <a:solidFill>
                <a:srgbClr val="AAAAA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07" name="Freeform 262"/>
              <p:cNvSpPr>
                <a:spLocks/>
              </p:cNvSpPr>
              <p:nvPr/>
            </p:nvSpPr>
            <p:spPr bwMode="auto">
              <a:xfrm>
                <a:off x="2301" y="167"/>
                <a:ext cx="166" cy="143"/>
              </a:xfrm>
              <a:custGeom>
                <a:avLst/>
                <a:gdLst>
                  <a:gd name="T0" fmla="*/ 166 w 499"/>
                  <a:gd name="T1" fmla="*/ 143 h 428"/>
                  <a:gd name="T2" fmla="*/ 165 w 499"/>
                  <a:gd name="T3" fmla="*/ 141 h 428"/>
                  <a:gd name="T4" fmla="*/ 0 w 499"/>
                  <a:gd name="T5" fmla="*/ 0 h 428"/>
                  <a:gd name="T6" fmla="*/ 1 w 499"/>
                  <a:gd name="T7" fmla="*/ 2 h 428"/>
                  <a:gd name="T8" fmla="*/ 166 w 499"/>
                  <a:gd name="T9" fmla="*/ 143 h 4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9" h="428">
                    <a:moveTo>
                      <a:pt x="499" y="428"/>
                    </a:moveTo>
                    <a:lnTo>
                      <a:pt x="497" y="422"/>
                    </a:lnTo>
                    <a:lnTo>
                      <a:pt x="0" y="0"/>
                    </a:lnTo>
                    <a:lnTo>
                      <a:pt x="2" y="5"/>
                    </a:lnTo>
                    <a:lnTo>
                      <a:pt x="499" y="428"/>
                    </a:lnTo>
                    <a:close/>
                  </a:path>
                </a:pathLst>
              </a:custGeom>
              <a:solidFill>
                <a:srgbClr val="ABABA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08" name="Freeform 263"/>
              <p:cNvSpPr>
                <a:spLocks/>
              </p:cNvSpPr>
              <p:nvPr/>
            </p:nvSpPr>
            <p:spPr bwMode="auto">
              <a:xfrm>
                <a:off x="2300" y="161"/>
                <a:ext cx="167" cy="147"/>
              </a:xfrm>
              <a:custGeom>
                <a:avLst/>
                <a:gdLst>
                  <a:gd name="T0" fmla="*/ 167 w 501"/>
                  <a:gd name="T1" fmla="*/ 147 h 440"/>
                  <a:gd name="T2" fmla="*/ 166 w 501"/>
                  <a:gd name="T3" fmla="*/ 141 h 440"/>
                  <a:gd name="T4" fmla="*/ 0 w 501"/>
                  <a:gd name="T5" fmla="*/ 0 h 440"/>
                  <a:gd name="T6" fmla="*/ 1 w 501"/>
                  <a:gd name="T7" fmla="*/ 6 h 440"/>
                  <a:gd name="T8" fmla="*/ 167 w 501"/>
                  <a:gd name="T9" fmla="*/ 147 h 4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1" h="440">
                    <a:moveTo>
                      <a:pt x="501" y="440"/>
                    </a:moveTo>
                    <a:lnTo>
                      <a:pt x="497" y="422"/>
                    </a:lnTo>
                    <a:lnTo>
                      <a:pt x="0" y="0"/>
                    </a:lnTo>
                    <a:lnTo>
                      <a:pt x="4" y="18"/>
                    </a:lnTo>
                    <a:lnTo>
                      <a:pt x="501" y="440"/>
                    </a:lnTo>
                    <a:close/>
                  </a:path>
                </a:pathLst>
              </a:custGeom>
              <a:solidFill>
                <a:srgbClr val="ACACA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09" name="Line 264"/>
              <p:cNvSpPr>
                <a:spLocks noChangeShapeType="1"/>
              </p:cNvSpPr>
              <p:nvPr/>
            </p:nvSpPr>
            <p:spPr bwMode="auto">
              <a:xfrm flipH="1" flipV="1">
                <a:off x="2301" y="167"/>
                <a:ext cx="166" cy="141"/>
              </a:xfrm>
              <a:prstGeom prst="line">
                <a:avLst/>
              </a:prstGeom>
              <a:noFill/>
              <a:ln w="0">
                <a:solidFill>
                  <a:srgbClr val="ACACA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0" name="Freeform 265"/>
              <p:cNvSpPr>
                <a:spLocks/>
              </p:cNvSpPr>
              <p:nvPr/>
            </p:nvSpPr>
            <p:spPr bwMode="auto">
              <a:xfrm>
                <a:off x="2301" y="164"/>
                <a:ext cx="166" cy="144"/>
              </a:xfrm>
              <a:custGeom>
                <a:avLst/>
                <a:gdLst>
                  <a:gd name="T0" fmla="*/ 166 w 498"/>
                  <a:gd name="T1" fmla="*/ 144 h 431"/>
                  <a:gd name="T2" fmla="*/ 166 w 498"/>
                  <a:gd name="T3" fmla="*/ 141 h 431"/>
                  <a:gd name="T4" fmla="*/ 0 w 498"/>
                  <a:gd name="T5" fmla="*/ 0 h 431"/>
                  <a:gd name="T6" fmla="*/ 0 w 498"/>
                  <a:gd name="T7" fmla="*/ 3 h 431"/>
                  <a:gd name="T8" fmla="*/ 166 w 498"/>
                  <a:gd name="T9" fmla="*/ 144 h 4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8" h="431">
                    <a:moveTo>
                      <a:pt x="498" y="431"/>
                    </a:moveTo>
                    <a:lnTo>
                      <a:pt x="497" y="423"/>
                    </a:lnTo>
                    <a:lnTo>
                      <a:pt x="0" y="0"/>
                    </a:lnTo>
                    <a:lnTo>
                      <a:pt x="1" y="9"/>
                    </a:lnTo>
                    <a:lnTo>
                      <a:pt x="498" y="431"/>
                    </a:lnTo>
                    <a:close/>
                  </a:path>
                </a:pathLst>
              </a:custGeom>
              <a:solidFill>
                <a:srgbClr val="ACACA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11" name="Freeform 266"/>
              <p:cNvSpPr>
                <a:spLocks/>
              </p:cNvSpPr>
              <p:nvPr/>
            </p:nvSpPr>
            <p:spPr bwMode="auto">
              <a:xfrm>
                <a:off x="2300" y="161"/>
                <a:ext cx="166" cy="144"/>
              </a:xfrm>
              <a:custGeom>
                <a:avLst/>
                <a:gdLst>
                  <a:gd name="T0" fmla="*/ 166 w 500"/>
                  <a:gd name="T1" fmla="*/ 144 h 432"/>
                  <a:gd name="T2" fmla="*/ 165 w 500"/>
                  <a:gd name="T3" fmla="*/ 141 h 432"/>
                  <a:gd name="T4" fmla="*/ 0 w 500"/>
                  <a:gd name="T5" fmla="*/ 0 h 432"/>
                  <a:gd name="T6" fmla="*/ 1 w 500"/>
                  <a:gd name="T7" fmla="*/ 3 h 432"/>
                  <a:gd name="T8" fmla="*/ 166 w 500"/>
                  <a:gd name="T9" fmla="*/ 144 h 4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 h="432">
                    <a:moveTo>
                      <a:pt x="500" y="432"/>
                    </a:moveTo>
                    <a:lnTo>
                      <a:pt x="497" y="422"/>
                    </a:lnTo>
                    <a:lnTo>
                      <a:pt x="0" y="0"/>
                    </a:lnTo>
                    <a:lnTo>
                      <a:pt x="3" y="9"/>
                    </a:lnTo>
                    <a:lnTo>
                      <a:pt x="500" y="432"/>
                    </a:lnTo>
                    <a:close/>
                  </a:path>
                </a:pathLst>
              </a:custGeom>
              <a:solidFill>
                <a:srgbClr val="ADADA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12" name="Freeform 267"/>
              <p:cNvSpPr>
                <a:spLocks/>
              </p:cNvSpPr>
              <p:nvPr/>
            </p:nvSpPr>
            <p:spPr bwMode="auto">
              <a:xfrm>
                <a:off x="2298" y="156"/>
                <a:ext cx="167" cy="146"/>
              </a:xfrm>
              <a:custGeom>
                <a:avLst/>
                <a:gdLst>
                  <a:gd name="T0" fmla="*/ 167 w 503"/>
                  <a:gd name="T1" fmla="*/ 146 h 437"/>
                  <a:gd name="T2" fmla="*/ 165 w 503"/>
                  <a:gd name="T3" fmla="*/ 141 h 437"/>
                  <a:gd name="T4" fmla="*/ 0 w 503"/>
                  <a:gd name="T5" fmla="*/ 0 h 437"/>
                  <a:gd name="T6" fmla="*/ 2 w 503"/>
                  <a:gd name="T7" fmla="*/ 5 h 437"/>
                  <a:gd name="T8" fmla="*/ 167 w 503"/>
                  <a:gd name="T9" fmla="*/ 146 h 4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3" h="437">
                    <a:moveTo>
                      <a:pt x="503" y="437"/>
                    </a:moveTo>
                    <a:lnTo>
                      <a:pt x="497" y="421"/>
                    </a:lnTo>
                    <a:lnTo>
                      <a:pt x="0" y="0"/>
                    </a:lnTo>
                    <a:lnTo>
                      <a:pt x="6" y="15"/>
                    </a:lnTo>
                    <a:lnTo>
                      <a:pt x="503" y="437"/>
                    </a:lnTo>
                    <a:close/>
                  </a:path>
                </a:pathLst>
              </a:custGeom>
              <a:solidFill>
                <a:srgbClr val="AEAEA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13" name="Line 268"/>
              <p:cNvSpPr>
                <a:spLocks noChangeShapeType="1"/>
              </p:cNvSpPr>
              <p:nvPr/>
            </p:nvSpPr>
            <p:spPr bwMode="auto">
              <a:xfrm flipH="1" flipV="1">
                <a:off x="2300" y="161"/>
                <a:ext cx="165" cy="141"/>
              </a:xfrm>
              <a:prstGeom prst="line">
                <a:avLst/>
              </a:prstGeom>
              <a:noFill/>
              <a:ln w="0">
                <a:solidFill>
                  <a:srgbClr val="AEAEAE"/>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4" name="Freeform 269"/>
              <p:cNvSpPr>
                <a:spLocks/>
              </p:cNvSpPr>
              <p:nvPr/>
            </p:nvSpPr>
            <p:spPr bwMode="auto">
              <a:xfrm>
                <a:off x="2299" y="159"/>
                <a:ext cx="166" cy="143"/>
              </a:xfrm>
              <a:custGeom>
                <a:avLst/>
                <a:gdLst>
                  <a:gd name="T0" fmla="*/ 166 w 500"/>
                  <a:gd name="T1" fmla="*/ 143 h 429"/>
                  <a:gd name="T2" fmla="*/ 165 w 500"/>
                  <a:gd name="T3" fmla="*/ 140 h 429"/>
                  <a:gd name="T4" fmla="*/ 0 w 500"/>
                  <a:gd name="T5" fmla="*/ 0 h 429"/>
                  <a:gd name="T6" fmla="*/ 1 w 500"/>
                  <a:gd name="T7" fmla="*/ 2 h 429"/>
                  <a:gd name="T8" fmla="*/ 166 w 500"/>
                  <a:gd name="T9" fmla="*/ 143 h 4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 h="429">
                    <a:moveTo>
                      <a:pt x="500" y="429"/>
                    </a:moveTo>
                    <a:lnTo>
                      <a:pt x="497" y="421"/>
                    </a:lnTo>
                    <a:lnTo>
                      <a:pt x="0" y="0"/>
                    </a:lnTo>
                    <a:lnTo>
                      <a:pt x="3" y="7"/>
                    </a:lnTo>
                    <a:lnTo>
                      <a:pt x="500" y="429"/>
                    </a:lnTo>
                    <a:close/>
                  </a:path>
                </a:pathLst>
              </a:custGeom>
              <a:solidFill>
                <a:srgbClr val="AEAEA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15" name="Freeform 270"/>
              <p:cNvSpPr>
                <a:spLocks/>
              </p:cNvSpPr>
              <p:nvPr/>
            </p:nvSpPr>
            <p:spPr bwMode="auto">
              <a:xfrm>
                <a:off x="2298" y="156"/>
                <a:ext cx="166" cy="143"/>
              </a:xfrm>
              <a:custGeom>
                <a:avLst/>
                <a:gdLst>
                  <a:gd name="T0" fmla="*/ 166 w 500"/>
                  <a:gd name="T1" fmla="*/ 143 h 429"/>
                  <a:gd name="T2" fmla="*/ 165 w 500"/>
                  <a:gd name="T3" fmla="*/ 140 h 429"/>
                  <a:gd name="T4" fmla="*/ 0 w 500"/>
                  <a:gd name="T5" fmla="*/ 0 h 429"/>
                  <a:gd name="T6" fmla="*/ 1 w 500"/>
                  <a:gd name="T7" fmla="*/ 3 h 429"/>
                  <a:gd name="T8" fmla="*/ 166 w 500"/>
                  <a:gd name="T9" fmla="*/ 143 h 4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 h="429">
                    <a:moveTo>
                      <a:pt x="500" y="429"/>
                    </a:moveTo>
                    <a:lnTo>
                      <a:pt x="497" y="421"/>
                    </a:lnTo>
                    <a:lnTo>
                      <a:pt x="0" y="0"/>
                    </a:lnTo>
                    <a:lnTo>
                      <a:pt x="3" y="8"/>
                    </a:lnTo>
                    <a:lnTo>
                      <a:pt x="500" y="429"/>
                    </a:lnTo>
                    <a:close/>
                  </a:path>
                </a:pathLst>
              </a:custGeom>
              <a:solidFill>
                <a:srgbClr val="AFAFA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16" name="Freeform 271"/>
              <p:cNvSpPr>
                <a:spLocks/>
              </p:cNvSpPr>
              <p:nvPr/>
            </p:nvSpPr>
            <p:spPr bwMode="auto">
              <a:xfrm>
                <a:off x="2296" y="151"/>
                <a:ext cx="167" cy="146"/>
              </a:xfrm>
              <a:custGeom>
                <a:avLst/>
                <a:gdLst>
                  <a:gd name="T0" fmla="*/ 167 w 502"/>
                  <a:gd name="T1" fmla="*/ 146 h 437"/>
                  <a:gd name="T2" fmla="*/ 165 w 502"/>
                  <a:gd name="T3" fmla="*/ 140 h 437"/>
                  <a:gd name="T4" fmla="*/ 0 w 502"/>
                  <a:gd name="T5" fmla="*/ 0 h 437"/>
                  <a:gd name="T6" fmla="*/ 2 w 502"/>
                  <a:gd name="T7" fmla="*/ 5 h 437"/>
                  <a:gd name="T8" fmla="*/ 167 w 502"/>
                  <a:gd name="T9" fmla="*/ 146 h 4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2" h="437">
                    <a:moveTo>
                      <a:pt x="502" y="437"/>
                    </a:moveTo>
                    <a:lnTo>
                      <a:pt x="497" y="420"/>
                    </a:lnTo>
                    <a:lnTo>
                      <a:pt x="0" y="0"/>
                    </a:lnTo>
                    <a:lnTo>
                      <a:pt x="5" y="16"/>
                    </a:lnTo>
                    <a:lnTo>
                      <a:pt x="502" y="437"/>
                    </a:lnTo>
                    <a:close/>
                  </a:path>
                </a:pathLst>
              </a:custGeom>
              <a:solidFill>
                <a:srgbClr val="B0B0B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17" name="Line 272"/>
              <p:cNvSpPr>
                <a:spLocks noChangeShapeType="1"/>
              </p:cNvSpPr>
              <p:nvPr/>
            </p:nvSpPr>
            <p:spPr bwMode="auto">
              <a:xfrm flipH="1" flipV="1">
                <a:off x="2298" y="156"/>
                <a:ext cx="165" cy="141"/>
              </a:xfrm>
              <a:prstGeom prst="line">
                <a:avLst/>
              </a:prstGeom>
              <a:noFill/>
              <a:ln w="0">
                <a:solidFill>
                  <a:srgbClr val="B0B0B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8" name="Freeform 273"/>
              <p:cNvSpPr>
                <a:spLocks/>
              </p:cNvSpPr>
              <p:nvPr/>
            </p:nvSpPr>
            <p:spPr bwMode="auto">
              <a:xfrm>
                <a:off x="2297" y="154"/>
                <a:ext cx="166" cy="143"/>
              </a:xfrm>
              <a:custGeom>
                <a:avLst/>
                <a:gdLst>
                  <a:gd name="T0" fmla="*/ 166 w 500"/>
                  <a:gd name="T1" fmla="*/ 143 h 429"/>
                  <a:gd name="T2" fmla="*/ 165 w 500"/>
                  <a:gd name="T3" fmla="*/ 140 h 429"/>
                  <a:gd name="T4" fmla="*/ 0 w 500"/>
                  <a:gd name="T5" fmla="*/ 0 h 429"/>
                  <a:gd name="T6" fmla="*/ 1 w 500"/>
                  <a:gd name="T7" fmla="*/ 3 h 429"/>
                  <a:gd name="T8" fmla="*/ 166 w 500"/>
                  <a:gd name="T9" fmla="*/ 143 h 4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 h="429">
                    <a:moveTo>
                      <a:pt x="500" y="429"/>
                    </a:moveTo>
                    <a:lnTo>
                      <a:pt x="497" y="420"/>
                    </a:lnTo>
                    <a:lnTo>
                      <a:pt x="0" y="0"/>
                    </a:lnTo>
                    <a:lnTo>
                      <a:pt x="3" y="8"/>
                    </a:lnTo>
                    <a:lnTo>
                      <a:pt x="500" y="429"/>
                    </a:lnTo>
                    <a:close/>
                  </a:path>
                </a:pathLst>
              </a:custGeom>
              <a:solidFill>
                <a:srgbClr val="B0B0B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19" name="Freeform 274"/>
              <p:cNvSpPr>
                <a:spLocks/>
              </p:cNvSpPr>
              <p:nvPr/>
            </p:nvSpPr>
            <p:spPr bwMode="auto">
              <a:xfrm>
                <a:off x="2296" y="151"/>
                <a:ext cx="166" cy="143"/>
              </a:xfrm>
              <a:custGeom>
                <a:avLst/>
                <a:gdLst>
                  <a:gd name="T0" fmla="*/ 166 w 499"/>
                  <a:gd name="T1" fmla="*/ 143 h 428"/>
                  <a:gd name="T2" fmla="*/ 165 w 499"/>
                  <a:gd name="T3" fmla="*/ 140 h 428"/>
                  <a:gd name="T4" fmla="*/ 0 w 499"/>
                  <a:gd name="T5" fmla="*/ 0 h 428"/>
                  <a:gd name="T6" fmla="*/ 1 w 499"/>
                  <a:gd name="T7" fmla="*/ 3 h 428"/>
                  <a:gd name="T8" fmla="*/ 166 w 499"/>
                  <a:gd name="T9" fmla="*/ 143 h 4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9" h="428">
                    <a:moveTo>
                      <a:pt x="499" y="428"/>
                    </a:moveTo>
                    <a:lnTo>
                      <a:pt x="497" y="420"/>
                    </a:lnTo>
                    <a:lnTo>
                      <a:pt x="0" y="0"/>
                    </a:lnTo>
                    <a:lnTo>
                      <a:pt x="2" y="8"/>
                    </a:lnTo>
                    <a:lnTo>
                      <a:pt x="499" y="428"/>
                    </a:lnTo>
                    <a:close/>
                  </a:path>
                </a:pathLst>
              </a:custGeom>
              <a:solidFill>
                <a:srgbClr val="B1B1B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20" name="Freeform 275"/>
              <p:cNvSpPr>
                <a:spLocks/>
              </p:cNvSpPr>
              <p:nvPr/>
            </p:nvSpPr>
            <p:spPr bwMode="auto">
              <a:xfrm>
                <a:off x="2294" y="146"/>
                <a:ext cx="168" cy="145"/>
              </a:xfrm>
              <a:custGeom>
                <a:avLst/>
                <a:gdLst>
                  <a:gd name="T0" fmla="*/ 168 w 503"/>
                  <a:gd name="T1" fmla="*/ 145 h 436"/>
                  <a:gd name="T2" fmla="*/ 165 w 503"/>
                  <a:gd name="T3" fmla="*/ 140 h 436"/>
                  <a:gd name="T4" fmla="*/ 0 w 503"/>
                  <a:gd name="T5" fmla="*/ 0 h 436"/>
                  <a:gd name="T6" fmla="*/ 2 w 503"/>
                  <a:gd name="T7" fmla="*/ 5 h 436"/>
                  <a:gd name="T8" fmla="*/ 168 w 503"/>
                  <a:gd name="T9" fmla="*/ 145 h 4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3" h="436">
                    <a:moveTo>
                      <a:pt x="503" y="436"/>
                    </a:moveTo>
                    <a:lnTo>
                      <a:pt x="495" y="420"/>
                    </a:lnTo>
                    <a:lnTo>
                      <a:pt x="0" y="0"/>
                    </a:lnTo>
                    <a:lnTo>
                      <a:pt x="6" y="16"/>
                    </a:lnTo>
                    <a:lnTo>
                      <a:pt x="503" y="436"/>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21" name="Line 276"/>
              <p:cNvSpPr>
                <a:spLocks noChangeShapeType="1"/>
              </p:cNvSpPr>
              <p:nvPr/>
            </p:nvSpPr>
            <p:spPr bwMode="auto">
              <a:xfrm flipH="1" flipV="1">
                <a:off x="2296" y="151"/>
                <a:ext cx="166" cy="140"/>
              </a:xfrm>
              <a:prstGeom prst="line">
                <a:avLst/>
              </a:prstGeom>
              <a:noFill/>
              <a:ln w="0">
                <a:solidFill>
                  <a:srgbClr val="B2B2B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2" name="Freeform 277"/>
              <p:cNvSpPr>
                <a:spLocks/>
              </p:cNvSpPr>
              <p:nvPr/>
            </p:nvSpPr>
            <p:spPr bwMode="auto">
              <a:xfrm>
                <a:off x="2295" y="149"/>
                <a:ext cx="167" cy="142"/>
              </a:xfrm>
              <a:custGeom>
                <a:avLst/>
                <a:gdLst>
                  <a:gd name="T0" fmla="*/ 167 w 500"/>
                  <a:gd name="T1" fmla="*/ 142 h 427"/>
                  <a:gd name="T2" fmla="*/ 166 w 500"/>
                  <a:gd name="T3" fmla="*/ 139 h 427"/>
                  <a:gd name="T4" fmla="*/ 0 w 500"/>
                  <a:gd name="T5" fmla="*/ 0 h 427"/>
                  <a:gd name="T6" fmla="*/ 1 w 500"/>
                  <a:gd name="T7" fmla="*/ 2 h 427"/>
                  <a:gd name="T8" fmla="*/ 167 w 500"/>
                  <a:gd name="T9" fmla="*/ 142 h 4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 h="427">
                    <a:moveTo>
                      <a:pt x="500" y="427"/>
                    </a:moveTo>
                    <a:lnTo>
                      <a:pt x="497" y="419"/>
                    </a:lnTo>
                    <a:lnTo>
                      <a:pt x="0" y="0"/>
                    </a:lnTo>
                    <a:lnTo>
                      <a:pt x="3" y="7"/>
                    </a:lnTo>
                    <a:lnTo>
                      <a:pt x="500" y="427"/>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23" name="Freeform 278"/>
              <p:cNvSpPr>
                <a:spLocks/>
              </p:cNvSpPr>
              <p:nvPr/>
            </p:nvSpPr>
            <p:spPr bwMode="auto">
              <a:xfrm>
                <a:off x="2294" y="146"/>
                <a:ext cx="167" cy="142"/>
              </a:xfrm>
              <a:custGeom>
                <a:avLst/>
                <a:gdLst>
                  <a:gd name="T0" fmla="*/ 167 w 500"/>
                  <a:gd name="T1" fmla="*/ 142 h 428"/>
                  <a:gd name="T2" fmla="*/ 165 w 500"/>
                  <a:gd name="T3" fmla="*/ 139 h 428"/>
                  <a:gd name="T4" fmla="*/ 0 w 500"/>
                  <a:gd name="T5" fmla="*/ 0 h 428"/>
                  <a:gd name="T6" fmla="*/ 1 w 500"/>
                  <a:gd name="T7" fmla="*/ 3 h 428"/>
                  <a:gd name="T8" fmla="*/ 167 w 500"/>
                  <a:gd name="T9" fmla="*/ 142 h 4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 h="428">
                    <a:moveTo>
                      <a:pt x="500" y="428"/>
                    </a:moveTo>
                    <a:lnTo>
                      <a:pt x="495" y="420"/>
                    </a:lnTo>
                    <a:lnTo>
                      <a:pt x="0" y="0"/>
                    </a:lnTo>
                    <a:lnTo>
                      <a:pt x="3" y="9"/>
                    </a:lnTo>
                    <a:lnTo>
                      <a:pt x="500" y="428"/>
                    </a:ln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24" name="Freeform 279"/>
              <p:cNvSpPr>
                <a:spLocks/>
              </p:cNvSpPr>
              <p:nvPr/>
            </p:nvSpPr>
            <p:spPr bwMode="auto">
              <a:xfrm>
                <a:off x="2291" y="141"/>
                <a:ext cx="168" cy="145"/>
              </a:xfrm>
              <a:custGeom>
                <a:avLst/>
                <a:gdLst>
                  <a:gd name="T0" fmla="*/ 168 w 504"/>
                  <a:gd name="T1" fmla="*/ 145 h 434"/>
                  <a:gd name="T2" fmla="*/ 166 w 504"/>
                  <a:gd name="T3" fmla="*/ 140 h 434"/>
                  <a:gd name="T4" fmla="*/ 0 w 504"/>
                  <a:gd name="T5" fmla="*/ 0 h 434"/>
                  <a:gd name="T6" fmla="*/ 3 w 504"/>
                  <a:gd name="T7" fmla="*/ 5 h 434"/>
                  <a:gd name="T8" fmla="*/ 168 w 504"/>
                  <a:gd name="T9" fmla="*/ 145 h 4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4" h="434">
                    <a:moveTo>
                      <a:pt x="504" y="434"/>
                    </a:moveTo>
                    <a:lnTo>
                      <a:pt x="497" y="418"/>
                    </a:lnTo>
                    <a:lnTo>
                      <a:pt x="0" y="0"/>
                    </a:lnTo>
                    <a:lnTo>
                      <a:pt x="9" y="14"/>
                    </a:lnTo>
                    <a:lnTo>
                      <a:pt x="504" y="434"/>
                    </a:lnTo>
                    <a:close/>
                  </a:path>
                </a:pathLst>
              </a:custGeom>
              <a:solidFill>
                <a:srgbClr val="B4B4B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25" name="Line 280"/>
              <p:cNvSpPr>
                <a:spLocks noChangeShapeType="1"/>
              </p:cNvSpPr>
              <p:nvPr/>
            </p:nvSpPr>
            <p:spPr bwMode="auto">
              <a:xfrm flipH="1" flipV="1">
                <a:off x="2294" y="146"/>
                <a:ext cx="165" cy="140"/>
              </a:xfrm>
              <a:prstGeom prst="line">
                <a:avLst/>
              </a:prstGeom>
              <a:noFill/>
              <a:ln w="0">
                <a:solidFill>
                  <a:srgbClr val="B4B4B4"/>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6" name="Freeform 281"/>
              <p:cNvSpPr>
                <a:spLocks/>
              </p:cNvSpPr>
              <p:nvPr/>
            </p:nvSpPr>
            <p:spPr bwMode="auto">
              <a:xfrm>
                <a:off x="2288" y="136"/>
                <a:ext cx="169" cy="144"/>
              </a:xfrm>
              <a:custGeom>
                <a:avLst/>
                <a:gdLst>
                  <a:gd name="T0" fmla="*/ 169 w 505"/>
                  <a:gd name="T1" fmla="*/ 144 h 433"/>
                  <a:gd name="T2" fmla="*/ 166 w 505"/>
                  <a:gd name="T3" fmla="*/ 139 h 433"/>
                  <a:gd name="T4" fmla="*/ 0 w 505"/>
                  <a:gd name="T5" fmla="*/ 0 h 433"/>
                  <a:gd name="T6" fmla="*/ 3 w 505"/>
                  <a:gd name="T7" fmla="*/ 5 h 433"/>
                  <a:gd name="T8" fmla="*/ 169 w 505"/>
                  <a:gd name="T9" fmla="*/ 144 h 4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5" h="433">
                    <a:moveTo>
                      <a:pt x="505" y="433"/>
                    </a:moveTo>
                    <a:lnTo>
                      <a:pt x="496" y="419"/>
                    </a:lnTo>
                    <a:lnTo>
                      <a:pt x="0" y="0"/>
                    </a:lnTo>
                    <a:lnTo>
                      <a:pt x="8" y="15"/>
                    </a:lnTo>
                    <a:lnTo>
                      <a:pt x="505" y="433"/>
                    </a:lnTo>
                    <a:close/>
                  </a:path>
                </a:pathLst>
              </a:custGeom>
              <a:solidFill>
                <a:srgbClr val="B5B5B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27" name="Line 282"/>
              <p:cNvSpPr>
                <a:spLocks noChangeShapeType="1"/>
              </p:cNvSpPr>
              <p:nvPr/>
            </p:nvSpPr>
            <p:spPr bwMode="auto">
              <a:xfrm flipH="1" flipV="1">
                <a:off x="2291" y="141"/>
                <a:ext cx="166" cy="139"/>
              </a:xfrm>
              <a:prstGeom prst="line">
                <a:avLst/>
              </a:prstGeom>
              <a:noFill/>
              <a:ln w="0">
                <a:solidFill>
                  <a:srgbClr val="B5B5B5"/>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8" name="Freeform 283"/>
              <p:cNvSpPr>
                <a:spLocks/>
              </p:cNvSpPr>
              <p:nvPr/>
            </p:nvSpPr>
            <p:spPr bwMode="auto">
              <a:xfrm>
                <a:off x="2290" y="138"/>
                <a:ext cx="167" cy="142"/>
              </a:xfrm>
              <a:custGeom>
                <a:avLst/>
                <a:gdLst>
                  <a:gd name="T0" fmla="*/ 167 w 501"/>
                  <a:gd name="T1" fmla="*/ 142 h 426"/>
                  <a:gd name="T2" fmla="*/ 166 w 501"/>
                  <a:gd name="T3" fmla="*/ 140 h 426"/>
                  <a:gd name="T4" fmla="*/ 0 w 501"/>
                  <a:gd name="T5" fmla="*/ 0 h 426"/>
                  <a:gd name="T6" fmla="*/ 1 w 501"/>
                  <a:gd name="T7" fmla="*/ 3 h 426"/>
                  <a:gd name="T8" fmla="*/ 167 w 501"/>
                  <a:gd name="T9" fmla="*/ 142 h 42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1" h="426">
                    <a:moveTo>
                      <a:pt x="501" y="426"/>
                    </a:moveTo>
                    <a:lnTo>
                      <a:pt x="497" y="419"/>
                    </a:lnTo>
                    <a:lnTo>
                      <a:pt x="0" y="0"/>
                    </a:lnTo>
                    <a:lnTo>
                      <a:pt x="4" y="8"/>
                    </a:lnTo>
                    <a:lnTo>
                      <a:pt x="501" y="426"/>
                    </a:lnTo>
                    <a:close/>
                  </a:path>
                </a:pathLst>
              </a:custGeom>
              <a:solidFill>
                <a:srgbClr val="B5B5B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29" name="Freeform 284"/>
              <p:cNvSpPr>
                <a:spLocks/>
              </p:cNvSpPr>
              <p:nvPr/>
            </p:nvSpPr>
            <p:spPr bwMode="auto">
              <a:xfrm>
                <a:off x="2288" y="136"/>
                <a:ext cx="167" cy="142"/>
              </a:xfrm>
              <a:custGeom>
                <a:avLst/>
                <a:gdLst>
                  <a:gd name="T0" fmla="*/ 167 w 501"/>
                  <a:gd name="T1" fmla="*/ 142 h 426"/>
                  <a:gd name="T2" fmla="*/ 165 w 501"/>
                  <a:gd name="T3" fmla="*/ 140 h 426"/>
                  <a:gd name="T4" fmla="*/ 0 w 501"/>
                  <a:gd name="T5" fmla="*/ 0 h 426"/>
                  <a:gd name="T6" fmla="*/ 1 w 501"/>
                  <a:gd name="T7" fmla="*/ 2 h 426"/>
                  <a:gd name="T8" fmla="*/ 167 w 501"/>
                  <a:gd name="T9" fmla="*/ 142 h 42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1" h="426">
                    <a:moveTo>
                      <a:pt x="501" y="426"/>
                    </a:moveTo>
                    <a:lnTo>
                      <a:pt x="496" y="419"/>
                    </a:lnTo>
                    <a:lnTo>
                      <a:pt x="0" y="0"/>
                    </a:lnTo>
                    <a:lnTo>
                      <a:pt x="4" y="7"/>
                    </a:lnTo>
                    <a:lnTo>
                      <a:pt x="501" y="426"/>
                    </a:lnTo>
                    <a:close/>
                  </a:path>
                </a:pathLst>
              </a:custGeom>
              <a:solidFill>
                <a:srgbClr val="B6B6B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0" name="Freeform 285"/>
              <p:cNvSpPr>
                <a:spLocks/>
              </p:cNvSpPr>
              <p:nvPr/>
            </p:nvSpPr>
            <p:spPr bwMode="auto">
              <a:xfrm>
                <a:off x="2285" y="131"/>
                <a:ext cx="169" cy="145"/>
              </a:xfrm>
              <a:custGeom>
                <a:avLst/>
                <a:gdLst>
                  <a:gd name="T0" fmla="*/ 169 w 505"/>
                  <a:gd name="T1" fmla="*/ 145 h 433"/>
                  <a:gd name="T2" fmla="*/ 166 w 505"/>
                  <a:gd name="T3" fmla="*/ 140 h 433"/>
                  <a:gd name="T4" fmla="*/ 0 w 505"/>
                  <a:gd name="T5" fmla="*/ 0 h 433"/>
                  <a:gd name="T6" fmla="*/ 3 w 505"/>
                  <a:gd name="T7" fmla="*/ 5 h 433"/>
                  <a:gd name="T8" fmla="*/ 169 w 505"/>
                  <a:gd name="T9" fmla="*/ 145 h 4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5" h="433">
                    <a:moveTo>
                      <a:pt x="505" y="433"/>
                    </a:moveTo>
                    <a:lnTo>
                      <a:pt x="497" y="418"/>
                    </a:lnTo>
                    <a:lnTo>
                      <a:pt x="0" y="0"/>
                    </a:lnTo>
                    <a:lnTo>
                      <a:pt x="9" y="14"/>
                    </a:lnTo>
                    <a:lnTo>
                      <a:pt x="505" y="433"/>
                    </a:lnTo>
                    <a:close/>
                  </a:path>
                </a:pathLst>
              </a:custGeom>
              <a:solidFill>
                <a:srgbClr val="B7B7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1" name="Line 286"/>
              <p:cNvSpPr>
                <a:spLocks noChangeShapeType="1"/>
              </p:cNvSpPr>
              <p:nvPr/>
            </p:nvSpPr>
            <p:spPr bwMode="auto">
              <a:xfrm flipH="1" flipV="1">
                <a:off x="2288" y="136"/>
                <a:ext cx="166" cy="140"/>
              </a:xfrm>
              <a:prstGeom prst="line">
                <a:avLst/>
              </a:prstGeom>
              <a:noFill/>
              <a:ln w="0">
                <a:solidFill>
                  <a:srgbClr val="B7B7B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2" name="Freeform 287"/>
              <p:cNvSpPr>
                <a:spLocks/>
              </p:cNvSpPr>
              <p:nvPr/>
            </p:nvSpPr>
            <p:spPr bwMode="auto">
              <a:xfrm>
                <a:off x="2282" y="127"/>
                <a:ext cx="169" cy="144"/>
              </a:xfrm>
              <a:custGeom>
                <a:avLst/>
                <a:gdLst>
                  <a:gd name="T0" fmla="*/ 169 w 507"/>
                  <a:gd name="T1" fmla="*/ 144 h 431"/>
                  <a:gd name="T2" fmla="*/ 166 w 507"/>
                  <a:gd name="T3" fmla="*/ 139 h 431"/>
                  <a:gd name="T4" fmla="*/ 0 w 507"/>
                  <a:gd name="T5" fmla="*/ 0 h 431"/>
                  <a:gd name="T6" fmla="*/ 3 w 507"/>
                  <a:gd name="T7" fmla="*/ 4 h 431"/>
                  <a:gd name="T8" fmla="*/ 169 w 507"/>
                  <a:gd name="T9" fmla="*/ 144 h 4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7" h="431">
                    <a:moveTo>
                      <a:pt x="507" y="431"/>
                    </a:moveTo>
                    <a:lnTo>
                      <a:pt x="497" y="417"/>
                    </a:lnTo>
                    <a:lnTo>
                      <a:pt x="0" y="0"/>
                    </a:lnTo>
                    <a:lnTo>
                      <a:pt x="10" y="13"/>
                    </a:lnTo>
                    <a:lnTo>
                      <a:pt x="507" y="431"/>
                    </a:lnTo>
                    <a:close/>
                  </a:path>
                </a:pathLst>
              </a:cu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3" name="Line 288"/>
              <p:cNvSpPr>
                <a:spLocks noChangeShapeType="1"/>
              </p:cNvSpPr>
              <p:nvPr/>
            </p:nvSpPr>
            <p:spPr bwMode="auto">
              <a:xfrm flipH="1" flipV="1">
                <a:off x="2285" y="131"/>
                <a:ext cx="166" cy="140"/>
              </a:xfrm>
              <a:prstGeom prst="line">
                <a:avLst/>
              </a:prstGeom>
              <a:noFill/>
              <a:ln w="0">
                <a:solidFill>
                  <a:srgbClr val="B8B8B8"/>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 name="Freeform 289"/>
              <p:cNvSpPr>
                <a:spLocks/>
              </p:cNvSpPr>
              <p:nvPr/>
            </p:nvSpPr>
            <p:spPr bwMode="auto">
              <a:xfrm>
                <a:off x="2279" y="123"/>
                <a:ext cx="169" cy="143"/>
              </a:xfrm>
              <a:custGeom>
                <a:avLst/>
                <a:gdLst>
                  <a:gd name="T0" fmla="*/ 169 w 507"/>
                  <a:gd name="T1" fmla="*/ 143 h 430"/>
                  <a:gd name="T2" fmla="*/ 165 w 507"/>
                  <a:gd name="T3" fmla="*/ 139 h 430"/>
                  <a:gd name="T4" fmla="*/ 0 w 507"/>
                  <a:gd name="T5" fmla="*/ 0 h 430"/>
                  <a:gd name="T6" fmla="*/ 3 w 507"/>
                  <a:gd name="T7" fmla="*/ 4 h 430"/>
                  <a:gd name="T8" fmla="*/ 169 w 507"/>
                  <a:gd name="T9" fmla="*/ 143 h 4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7" h="430">
                    <a:moveTo>
                      <a:pt x="507" y="430"/>
                    </a:moveTo>
                    <a:lnTo>
                      <a:pt x="495" y="417"/>
                    </a:lnTo>
                    <a:lnTo>
                      <a:pt x="0" y="0"/>
                    </a:lnTo>
                    <a:lnTo>
                      <a:pt x="10" y="13"/>
                    </a:lnTo>
                    <a:lnTo>
                      <a:pt x="507" y="430"/>
                    </a:ln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5" name="Line 290"/>
              <p:cNvSpPr>
                <a:spLocks noChangeShapeType="1"/>
              </p:cNvSpPr>
              <p:nvPr/>
            </p:nvSpPr>
            <p:spPr bwMode="auto">
              <a:xfrm flipH="1" flipV="1">
                <a:off x="2282" y="127"/>
                <a:ext cx="166" cy="139"/>
              </a:xfrm>
              <a:prstGeom prst="line">
                <a:avLst/>
              </a:prstGeom>
              <a:noFill/>
              <a:ln w="0">
                <a:solidFill>
                  <a:srgbClr val="BABABA"/>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6" name="Freeform 291"/>
              <p:cNvSpPr>
                <a:spLocks/>
              </p:cNvSpPr>
              <p:nvPr/>
            </p:nvSpPr>
            <p:spPr bwMode="auto">
              <a:xfrm>
                <a:off x="2275" y="119"/>
                <a:ext cx="169" cy="143"/>
              </a:xfrm>
              <a:custGeom>
                <a:avLst/>
                <a:gdLst>
                  <a:gd name="T0" fmla="*/ 169 w 507"/>
                  <a:gd name="T1" fmla="*/ 143 h 429"/>
                  <a:gd name="T2" fmla="*/ 165 w 507"/>
                  <a:gd name="T3" fmla="*/ 139 h 429"/>
                  <a:gd name="T4" fmla="*/ 0 w 507"/>
                  <a:gd name="T5" fmla="*/ 0 h 429"/>
                  <a:gd name="T6" fmla="*/ 4 w 507"/>
                  <a:gd name="T7" fmla="*/ 4 h 429"/>
                  <a:gd name="T8" fmla="*/ 169 w 507"/>
                  <a:gd name="T9" fmla="*/ 143 h 4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7" h="429">
                    <a:moveTo>
                      <a:pt x="507" y="429"/>
                    </a:moveTo>
                    <a:lnTo>
                      <a:pt x="496" y="416"/>
                    </a:lnTo>
                    <a:lnTo>
                      <a:pt x="0" y="0"/>
                    </a:lnTo>
                    <a:lnTo>
                      <a:pt x="12" y="12"/>
                    </a:lnTo>
                    <a:lnTo>
                      <a:pt x="507" y="429"/>
                    </a:lnTo>
                    <a:close/>
                  </a:path>
                </a:pathLst>
              </a:custGeom>
              <a:solidFill>
                <a:srgbClr val="BBBBB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7" name="Line 292"/>
              <p:cNvSpPr>
                <a:spLocks noChangeShapeType="1"/>
              </p:cNvSpPr>
              <p:nvPr/>
            </p:nvSpPr>
            <p:spPr bwMode="auto">
              <a:xfrm flipH="1" flipV="1">
                <a:off x="2279" y="123"/>
                <a:ext cx="165" cy="139"/>
              </a:xfrm>
              <a:prstGeom prst="line">
                <a:avLst/>
              </a:prstGeom>
              <a:noFill/>
              <a:ln w="0">
                <a:solidFill>
                  <a:srgbClr val="BBBBBB"/>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8" name="Freeform 293"/>
              <p:cNvSpPr>
                <a:spLocks/>
              </p:cNvSpPr>
              <p:nvPr/>
            </p:nvSpPr>
            <p:spPr bwMode="auto">
              <a:xfrm>
                <a:off x="2271" y="115"/>
                <a:ext cx="169" cy="142"/>
              </a:xfrm>
              <a:custGeom>
                <a:avLst/>
                <a:gdLst>
                  <a:gd name="T0" fmla="*/ 169 w 507"/>
                  <a:gd name="T1" fmla="*/ 142 h 427"/>
                  <a:gd name="T2" fmla="*/ 165 w 507"/>
                  <a:gd name="T3" fmla="*/ 138 h 427"/>
                  <a:gd name="T4" fmla="*/ 0 w 507"/>
                  <a:gd name="T5" fmla="*/ 0 h 427"/>
                  <a:gd name="T6" fmla="*/ 4 w 507"/>
                  <a:gd name="T7" fmla="*/ 4 h 427"/>
                  <a:gd name="T8" fmla="*/ 169 w 507"/>
                  <a:gd name="T9" fmla="*/ 142 h 4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7" h="427">
                    <a:moveTo>
                      <a:pt x="507" y="427"/>
                    </a:moveTo>
                    <a:lnTo>
                      <a:pt x="494" y="415"/>
                    </a:lnTo>
                    <a:lnTo>
                      <a:pt x="0" y="0"/>
                    </a:lnTo>
                    <a:lnTo>
                      <a:pt x="11" y="11"/>
                    </a:lnTo>
                    <a:lnTo>
                      <a:pt x="507" y="427"/>
                    </a:lnTo>
                    <a:close/>
                  </a:path>
                </a:pathLst>
              </a:custGeom>
              <a:solidFill>
                <a:srgbClr val="BBBBB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9" name="Line 294"/>
              <p:cNvSpPr>
                <a:spLocks noChangeShapeType="1"/>
              </p:cNvSpPr>
              <p:nvPr/>
            </p:nvSpPr>
            <p:spPr bwMode="auto">
              <a:xfrm flipH="1" flipV="1">
                <a:off x="2275" y="119"/>
                <a:ext cx="165" cy="138"/>
              </a:xfrm>
              <a:prstGeom prst="line">
                <a:avLst/>
              </a:prstGeom>
              <a:noFill/>
              <a:ln w="0">
                <a:solidFill>
                  <a:srgbClr val="BBBBBB"/>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0" name="Freeform 295"/>
              <p:cNvSpPr>
                <a:spLocks/>
              </p:cNvSpPr>
              <p:nvPr/>
            </p:nvSpPr>
            <p:spPr bwMode="auto">
              <a:xfrm>
                <a:off x="2267" y="111"/>
                <a:ext cx="169" cy="142"/>
              </a:xfrm>
              <a:custGeom>
                <a:avLst/>
                <a:gdLst>
                  <a:gd name="T0" fmla="*/ 169 w 507"/>
                  <a:gd name="T1" fmla="*/ 142 h 427"/>
                  <a:gd name="T2" fmla="*/ 165 w 507"/>
                  <a:gd name="T3" fmla="*/ 138 h 427"/>
                  <a:gd name="T4" fmla="*/ 0 w 507"/>
                  <a:gd name="T5" fmla="*/ 0 h 427"/>
                  <a:gd name="T6" fmla="*/ 4 w 507"/>
                  <a:gd name="T7" fmla="*/ 4 h 427"/>
                  <a:gd name="T8" fmla="*/ 169 w 507"/>
                  <a:gd name="T9" fmla="*/ 142 h 4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7" h="427">
                    <a:moveTo>
                      <a:pt x="507" y="427"/>
                    </a:moveTo>
                    <a:lnTo>
                      <a:pt x="494" y="416"/>
                    </a:lnTo>
                    <a:lnTo>
                      <a:pt x="0" y="0"/>
                    </a:lnTo>
                    <a:lnTo>
                      <a:pt x="13" y="12"/>
                    </a:lnTo>
                    <a:lnTo>
                      <a:pt x="507" y="427"/>
                    </a:lnTo>
                    <a:close/>
                  </a:path>
                </a:pathLst>
              </a:custGeom>
              <a:solidFill>
                <a:srgbClr val="BCBCB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41" name="Line 296"/>
              <p:cNvSpPr>
                <a:spLocks noChangeShapeType="1"/>
              </p:cNvSpPr>
              <p:nvPr/>
            </p:nvSpPr>
            <p:spPr bwMode="auto">
              <a:xfrm flipH="1" flipV="1">
                <a:off x="2271" y="115"/>
                <a:ext cx="165" cy="138"/>
              </a:xfrm>
              <a:prstGeom prst="line">
                <a:avLst/>
              </a:prstGeom>
              <a:noFill/>
              <a:ln w="0">
                <a:solidFill>
                  <a:srgbClr val="BCBCB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2" name="Freeform 297"/>
              <p:cNvSpPr>
                <a:spLocks/>
              </p:cNvSpPr>
              <p:nvPr/>
            </p:nvSpPr>
            <p:spPr bwMode="auto">
              <a:xfrm>
                <a:off x="2219" y="90"/>
                <a:ext cx="169" cy="140"/>
              </a:xfrm>
              <a:custGeom>
                <a:avLst/>
                <a:gdLst>
                  <a:gd name="T0" fmla="*/ 169 w 508"/>
                  <a:gd name="T1" fmla="*/ 140 h 419"/>
                  <a:gd name="T2" fmla="*/ 163 w 508"/>
                  <a:gd name="T3" fmla="*/ 139 h 419"/>
                  <a:gd name="T4" fmla="*/ 0 w 508"/>
                  <a:gd name="T5" fmla="*/ 0 h 419"/>
                  <a:gd name="T6" fmla="*/ 6 w 508"/>
                  <a:gd name="T7" fmla="*/ 1 h 419"/>
                  <a:gd name="T8" fmla="*/ 169 w 508"/>
                  <a:gd name="T9" fmla="*/ 140 h 4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8" h="419">
                    <a:moveTo>
                      <a:pt x="508" y="419"/>
                    </a:moveTo>
                    <a:lnTo>
                      <a:pt x="489" y="416"/>
                    </a:lnTo>
                    <a:lnTo>
                      <a:pt x="0" y="0"/>
                    </a:lnTo>
                    <a:lnTo>
                      <a:pt x="18" y="4"/>
                    </a:lnTo>
                    <a:lnTo>
                      <a:pt x="508" y="419"/>
                    </a:lnTo>
                    <a:close/>
                  </a:path>
                </a:pathLst>
              </a:custGeom>
              <a:solidFill>
                <a:srgbClr val="87878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43" name="Line 298"/>
              <p:cNvSpPr>
                <a:spLocks noChangeShapeType="1"/>
              </p:cNvSpPr>
              <p:nvPr/>
            </p:nvSpPr>
            <p:spPr bwMode="auto">
              <a:xfrm flipH="1" flipV="1">
                <a:off x="2225" y="91"/>
                <a:ext cx="163" cy="139"/>
              </a:xfrm>
              <a:prstGeom prst="line">
                <a:avLst/>
              </a:prstGeom>
              <a:noFill/>
              <a:ln w="0">
                <a:solidFill>
                  <a:srgbClr val="8787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4" name="Freeform 299"/>
              <p:cNvSpPr>
                <a:spLocks/>
              </p:cNvSpPr>
              <p:nvPr/>
            </p:nvSpPr>
            <p:spPr bwMode="auto">
              <a:xfrm>
                <a:off x="2221" y="91"/>
                <a:ext cx="167" cy="139"/>
              </a:xfrm>
              <a:custGeom>
                <a:avLst/>
                <a:gdLst>
                  <a:gd name="T0" fmla="*/ 167 w 500"/>
                  <a:gd name="T1" fmla="*/ 139 h 416"/>
                  <a:gd name="T2" fmla="*/ 164 w 500"/>
                  <a:gd name="T3" fmla="*/ 138 h 416"/>
                  <a:gd name="T4" fmla="*/ 0 w 500"/>
                  <a:gd name="T5" fmla="*/ 0 h 416"/>
                  <a:gd name="T6" fmla="*/ 3 w 500"/>
                  <a:gd name="T7" fmla="*/ 0 h 416"/>
                  <a:gd name="T8" fmla="*/ 167 w 500"/>
                  <a:gd name="T9" fmla="*/ 139 h 4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 h="416">
                    <a:moveTo>
                      <a:pt x="500" y="416"/>
                    </a:moveTo>
                    <a:lnTo>
                      <a:pt x="490" y="414"/>
                    </a:lnTo>
                    <a:lnTo>
                      <a:pt x="0" y="0"/>
                    </a:lnTo>
                    <a:lnTo>
                      <a:pt x="10" y="1"/>
                    </a:lnTo>
                    <a:lnTo>
                      <a:pt x="500" y="416"/>
                    </a:lnTo>
                    <a:close/>
                  </a:path>
                </a:pathLst>
              </a:custGeom>
              <a:solidFill>
                <a:srgbClr val="87878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45" name="Freeform 300"/>
              <p:cNvSpPr>
                <a:spLocks/>
              </p:cNvSpPr>
              <p:nvPr/>
            </p:nvSpPr>
            <p:spPr bwMode="auto">
              <a:xfrm>
                <a:off x="2219" y="90"/>
                <a:ext cx="166" cy="139"/>
              </a:xfrm>
              <a:custGeom>
                <a:avLst/>
                <a:gdLst>
                  <a:gd name="T0" fmla="*/ 166 w 498"/>
                  <a:gd name="T1" fmla="*/ 139 h 417"/>
                  <a:gd name="T2" fmla="*/ 163 w 498"/>
                  <a:gd name="T3" fmla="*/ 139 h 417"/>
                  <a:gd name="T4" fmla="*/ 0 w 498"/>
                  <a:gd name="T5" fmla="*/ 0 h 417"/>
                  <a:gd name="T6" fmla="*/ 3 w 498"/>
                  <a:gd name="T7" fmla="*/ 1 h 417"/>
                  <a:gd name="T8" fmla="*/ 166 w 498"/>
                  <a:gd name="T9" fmla="*/ 139 h 4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8" h="417">
                    <a:moveTo>
                      <a:pt x="498" y="417"/>
                    </a:moveTo>
                    <a:lnTo>
                      <a:pt x="489" y="416"/>
                    </a:lnTo>
                    <a:lnTo>
                      <a:pt x="0" y="0"/>
                    </a:lnTo>
                    <a:lnTo>
                      <a:pt x="8" y="3"/>
                    </a:lnTo>
                    <a:lnTo>
                      <a:pt x="498" y="417"/>
                    </a:lnTo>
                    <a:close/>
                  </a:path>
                </a:pathLst>
              </a:custGeom>
              <a:solidFill>
                <a:srgbClr val="86868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46" name="Freeform 301"/>
              <p:cNvSpPr>
                <a:spLocks/>
              </p:cNvSpPr>
              <p:nvPr/>
            </p:nvSpPr>
            <p:spPr bwMode="auto">
              <a:xfrm>
                <a:off x="2212" y="90"/>
                <a:ext cx="170" cy="139"/>
              </a:xfrm>
              <a:custGeom>
                <a:avLst/>
                <a:gdLst>
                  <a:gd name="T0" fmla="*/ 170 w 508"/>
                  <a:gd name="T1" fmla="*/ 139 h 417"/>
                  <a:gd name="T2" fmla="*/ 163 w 508"/>
                  <a:gd name="T3" fmla="*/ 138 h 417"/>
                  <a:gd name="T4" fmla="*/ 0 w 508"/>
                  <a:gd name="T5" fmla="*/ 0 h 417"/>
                  <a:gd name="T6" fmla="*/ 6 w 508"/>
                  <a:gd name="T7" fmla="*/ 0 h 417"/>
                  <a:gd name="T8" fmla="*/ 170 w 508"/>
                  <a:gd name="T9" fmla="*/ 139 h 4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8" h="417">
                    <a:moveTo>
                      <a:pt x="508" y="417"/>
                    </a:moveTo>
                    <a:lnTo>
                      <a:pt x="488" y="414"/>
                    </a:lnTo>
                    <a:lnTo>
                      <a:pt x="0" y="0"/>
                    </a:lnTo>
                    <a:lnTo>
                      <a:pt x="19" y="1"/>
                    </a:lnTo>
                    <a:lnTo>
                      <a:pt x="508" y="417"/>
                    </a:lnTo>
                    <a:close/>
                  </a:path>
                </a:pathLst>
              </a:custGeom>
              <a:solidFill>
                <a:srgbClr val="85858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47" name="Line 302"/>
              <p:cNvSpPr>
                <a:spLocks noChangeShapeType="1"/>
              </p:cNvSpPr>
              <p:nvPr/>
            </p:nvSpPr>
            <p:spPr bwMode="auto">
              <a:xfrm flipH="1" flipV="1">
                <a:off x="2219" y="90"/>
                <a:ext cx="163" cy="139"/>
              </a:xfrm>
              <a:prstGeom prst="line">
                <a:avLst/>
              </a:prstGeom>
              <a:noFill/>
              <a:ln w="0">
                <a:solidFill>
                  <a:srgbClr val="858585"/>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8" name="Freeform 303"/>
              <p:cNvSpPr>
                <a:spLocks/>
              </p:cNvSpPr>
              <p:nvPr/>
            </p:nvSpPr>
            <p:spPr bwMode="auto">
              <a:xfrm>
                <a:off x="2215" y="90"/>
                <a:ext cx="167" cy="139"/>
              </a:xfrm>
              <a:custGeom>
                <a:avLst/>
                <a:gdLst>
                  <a:gd name="T0" fmla="*/ 167 w 499"/>
                  <a:gd name="T1" fmla="*/ 139 h 416"/>
                  <a:gd name="T2" fmla="*/ 164 w 499"/>
                  <a:gd name="T3" fmla="*/ 138 h 416"/>
                  <a:gd name="T4" fmla="*/ 0 w 499"/>
                  <a:gd name="T5" fmla="*/ 0 h 416"/>
                  <a:gd name="T6" fmla="*/ 3 w 499"/>
                  <a:gd name="T7" fmla="*/ 0 h 416"/>
                  <a:gd name="T8" fmla="*/ 167 w 499"/>
                  <a:gd name="T9" fmla="*/ 139 h 4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9" h="416">
                    <a:moveTo>
                      <a:pt x="499" y="416"/>
                    </a:moveTo>
                    <a:lnTo>
                      <a:pt x="489" y="414"/>
                    </a:lnTo>
                    <a:lnTo>
                      <a:pt x="0" y="0"/>
                    </a:lnTo>
                    <a:lnTo>
                      <a:pt x="10" y="0"/>
                    </a:lnTo>
                    <a:lnTo>
                      <a:pt x="499" y="416"/>
                    </a:lnTo>
                    <a:close/>
                  </a:path>
                </a:pathLst>
              </a:custGeom>
              <a:solidFill>
                <a:srgbClr val="85858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49" name="Freeform 304"/>
              <p:cNvSpPr>
                <a:spLocks/>
              </p:cNvSpPr>
              <p:nvPr/>
            </p:nvSpPr>
            <p:spPr bwMode="auto">
              <a:xfrm>
                <a:off x="2212" y="90"/>
                <a:ext cx="166" cy="138"/>
              </a:xfrm>
              <a:custGeom>
                <a:avLst/>
                <a:gdLst>
                  <a:gd name="T0" fmla="*/ 166 w 498"/>
                  <a:gd name="T1" fmla="*/ 138 h 415"/>
                  <a:gd name="T2" fmla="*/ 163 w 498"/>
                  <a:gd name="T3" fmla="*/ 138 h 415"/>
                  <a:gd name="T4" fmla="*/ 0 w 498"/>
                  <a:gd name="T5" fmla="*/ 0 h 415"/>
                  <a:gd name="T6" fmla="*/ 3 w 498"/>
                  <a:gd name="T7" fmla="*/ 0 h 415"/>
                  <a:gd name="T8" fmla="*/ 166 w 498"/>
                  <a:gd name="T9" fmla="*/ 138 h 4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8" h="415">
                    <a:moveTo>
                      <a:pt x="498" y="415"/>
                    </a:moveTo>
                    <a:lnTo>
                      <a:pt x="488" y="414"/>
                    </a:lnTo>
                    <a:lnTo>
                      <a:pt x="0" y="0"/>
                    </a:lnTo>
                    <a:lnTo>
                      <a:pt x="9" y="1"/>
                    </a:lnTo>
                    <a:lnTo>
                      <a:pt x="498" y="415"/>
                    </a:lnTo>
                    <a:close/>
                  </a:path>
                </a:pathLst>
              </a:custGeom>
              <a:solidFill>
                <a:srgbClr val="84848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0" name="Freeform 305"/>
              <p:cNvSpPr>
                <a:spLocks/>
              </p:cNvSpPr>
              <p:nvPr/>
            </p:nvSpPr>
            <p:spPr bwMode="auto">
              <a:xfrm>
                <a:off x="2206" y="89"/>
                <a:ext cx="169" cy="139"/>
              </a:xfrm>
              <a:custGeom>
                <a:avLst/>
                <a:gdLst>
                  <a:gd name="T0" fmla="*/ 169 w 507"/>
                  <a:gd name="T1" fmla="*/ 139 h 416"/>
                  <a:gd name="T2" fmla="*/ 163 w 507"/>
                  <a:gd name="T3" fmla="*/ 138 h 416"/>
                  <a:gd name="T4" fmla="*/ 0 w 507"/>
                  <a:gd name="T5" fmla="*/ 0 h 416"/>
                  <a:gd name="T6" fmla="*/ 6 w 507"/>
                  <a:gd name="T7" fmla="*/ 1 h 416"/>
                  <a:gd name="T8" fmla="*/ 169 w 507"/>
                  <a:gd name="T9" fmla="*/ 139 h 4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7" h="416">
                    <a:moveTo>
                      <a:pt x="507" y="416"/>
                    </a:moveTo>
                    <a:lnTo>
                      <a:pt x="489" y="414"/>
                    </a:lnTo>
                    <a:lnTo>
                      <a:pt x="0" y="0"/>
                    </a:lnTo>
                    <a:lnTo>
                      <a:pt x="19" y="2"/>
                    </a:lnTo>
                    <a:lnTo>
                      <a:pt x="507" y="416"/>
                    </a:lnTo>
                    <a:close/>
                  </a:path>
                </a:pathLst>
              </a:custGeom>
              <a:solidFill>
                <a:srgbClr val="8383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1" name="Line 306"/>
              <p:cNvSpPr>
                <a:spLocks noChangeShapeType="1"/>
              </p:cNvSpPr>
              <p:nvPr/>
            </p:nvSpPr>
            <p:spPr bwMode="auto">
              <a:xfrm flipH="1" flipV="1">
                <a:off x="2212" y="90"/>
                <a:ext cx="163" cy="138"/>
              </a:xfrm>
              <a:prstGeom prst="line">
                <a:avLst/>
              </a:prstGeom>
              <a:noFill/>
              <a:ln w="0">
                <a:solidFill>
                  <a:srgbClr val="838383"/>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2" name="Freeform 307"/>
              <p:cNvSpPr>
                <a:spLocks/>
              </p:cNvSpPr>
              <p:nvPr/>
            </p:nvSpPr>
            <p:spPr bwMode="auto">
              <a:xfrm>
                <a:off x="2209" y="89"/>
                <a:ext cx="166" cy="139"/>
              </a:xfrm>
              <a:custGeom>
                <a:avLst/>
                <a:gdLst>
                  <a:gd name="T0" fmla="*/ 166 w 497"/>
                  <a:gd name="T1" fmla="*/ 139 h 416"/>
                  <a:gd name="T2" fmla="*/ 163 w 497"/>
                  <a:gd name="T3" fmla="*/ 139 h 416"/>
                  <a:gd name="T4" fmla="*/ 0 w 497"/>
                  <a:gd name="T5" fmla="*/ 0 h 416"/>
                  <a:gd name="T6" fmla="*/ 3 w 497"/>
                  <a:gd name="T7" fmla="*/ 1 h 416"/>
                  <a:gd name="T8" fmla="*/ 166 w 497"/>
                  <a:gd name="T9" fmla="*/ 139 h 4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7" h="416">
                    <a:moveTo>
                      <a:pt x="497" y="416"/>
                    </a:moveTo>
                    <a:lnTo>
                      <a:pt x="489" y="416"/>
                    </a:lnTo>
                    <a:lnTo>
                      <a:pt x="0" y="0"/>
                    </a:lnTo>
                    <a:lnTo>
                      <a:pt x="9" y="2"/>
                    </a:lnTo>
                    <a:lnTo>
                      <a:pt x="497" y="416"/>
                    </a:lnTo>
                    <a:close/>
                  </a:path>
                </a:pathLst>
              </a:custGeom>
              <a:solidFill>
                <a:srgbClr val="8383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3" name="Freeform 308"/>
              <p:cNvSpPr>
                <a:spLocks/>
              </p:cNvSpPr>
              <p:nvPr/>
            </p:nvSpPr>
            <p:spPr bwMode="auto">
              <a:xfrm>
                <a:off x="2206" y="89"/>
                <a:ext cx="166" cy="139"/>
              </a:xfrm>
              <a:custGeom>
                <a:avLst/>
                <a:gdLst>
                  <a:gd name="T0" fmla="*/ 166 w 499"/>
                  <a:gd name="T1" fmla="*/ 139 h 416"/>
                  <a:gd name="T2" fmla="*/ 163 w 499"/>
                  <a:gd name="T3" fmla="*/ 138 h 416"/>
                  <a:gd name="T4" fmla="*/ 0 w 499"/>
                  <a:gd name="T5" fmla="*/ 0 h 416"/>
                  <a:gd name="T6" fmla="*/ 3 w 499"/>
                  <a:gd name="T7" fmla="*/ 0 h 416"/>
                  <a:gd name="T8" fmla="*/ 166 w 499"/>
                  <a:gd name="T9" fmla="*/ 139 h 4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9" h="416">
                    <a:moveTo>
                      <a:pt x="499" y="416"/>
                    </a:moveTo>
                    <a:lnTo>
                      <a:pt x="489" y="414"/>
                    </a:lnTo>
                    <a:lnTo>
                      <a:pt x="0" y="0"/>
                    </a:lnTo>
                    <a:lnTo>
                      <a:pt x="10" y="0"/>
                    </a:lnTo>
                    <a:lnTo>
                      <a:pt x="499" y="416"/>
                    </a:lnTo>
                    <a:close/>
                  </a:path>
                </a:pathLst>
              </a:custGeom>
              <a:solidFill>
                <a:srgbClr val="82828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4" name="Freeform 309"/>
              <p:cNvSpPr>
                <a:spLocks/>
              </p:cNvSpPr>
              <p:nvPr/>
            </p:nvSpPr>
            <p:spPr bwMode="auto">
              <a:xfrm>
                <a:off x="2200" y="89"/>
                <a:ext cx="169" cy="138"/>
              </a:xfrm>
              <a:custGeom>
                <a:avLst/>
                <a:gdLst>
                  <a:gd name="T0" fmla="*/ 169 w 508"/>
                  <a:gd name="T1" fmla="*/ 138 h 415"/>
                  <a:gd name="T2" fmla="*/ 163 w 508"/>
                  <a:gd name="T3" fmla="*/ 138 h 415"/>
                  <a:gd name="T4" fmla="*/ 0 w 508"/>
                  <a:gd name="T5" fmla="*/ 0 h 415"/>
                  <a:gd name="T6" fmla="*/ 6 w 508"/>
                  <a:gd name="T7" fmla="*/ 0 h 415"/>
                  <a:gd name="T8" fmla="*/ 169 w 508"/>
                  <a:gd name="T9" fmla="*/ 138 h 4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8" h="415">
                    <a:moveTo>
                      <a:pt x="508" y="415"/>
                    </a:moveTo>
                    <a:lnTo>
                      <a:pt x="489" y="415"/>
                    </a:lnTo>
                    <a:lnTo>
                      <a:pt x="0" y="0"/>
                    </a:lnTo>
                    <a:lnTo>
                      <a:pt x="19" y="1"/>
                    </a:lnTo>
                    <a:lnTo>
                      <a:pt x="508" y="415"/>
                    </a:lnTo>
                    <a:close/>
                  </a:path>
                </a:pathLst>
              </a:custGeom>
              <a:solidFill>
                <a:srgbClr val="81818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5" name="Line 310"/>
              <p:cNvSpPr>
                <a:spLocks noChangeShapeType="1"/>
              </p:cNvSpPr>
              <p:nvPr/>
            </p:nvSpPr>
            <p:spPr bwMode="auto">
              <a:xfrm flipH="1" flipV="1">
                <a:off x="2206" y="89"/>
                <a:ext cx="163" cy="138"/>
              </a:xfrm>
              <a:prstGeom prst="line">
                <a:avLst/>
              </a:prstGeom>
              <a:noFill/>
              <a:ln w="0">
                <a:solidFill>
                  <a:srgbClr val="81818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6" name="Freeform 311"/>
              <p:cNvSpPr>
                <a:spLocks/>
              </p:cNvSpPr>
              <p:nvPr/>
            </p:nvSpPr>
            <p:spPr bwMode="auto">
              <a:xfrm>
                <a:off x="2204" y="89"/>
                <a:ext cx="165" cy="138"/>
              </a:xfrm>
              <a:custGeom>
                <a:avLst/>
                <a:gdLst>
                  <a:gd name="T0" fmla="*/ 165 w 495"/>
                  <a:gd name="T1" fmla="*/ 138 h 414"/>
                  <a:gd name="T2" fmla="*/ 163 w 495"/>
                  <a:gd name="T3" fmla="*/ 138 h 414"/>
                  <a:gd name="T4" fmla="*/ 0 w 495"/>
                  <a:gd name="T5" fmla="*/ 0 h 414"/>
                  <a:gd name="T6" fmla="*/ 2 w 495"/>
                  <a:gd name="T7" fmla="*/ 0 h 414"/>
                  <a:gd name="T8" fmla="*/ 165 w 495"/>
                  <a:gd name="T9" fmla="*/ 138 h 4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5" h="414">
                    <a:moveTo>
                      <a:pt x="495" y="414"/>
                    </a:moveTo>
                    <a:lnTo>
                      <a:pt x="489" y="414"/>
                    </a:lnTo>
                    <a:lnTo>
                      <a:pt x="0" y="0"/>
                    </a:lnTo>
                    <a:lnTo>
                      <a:pt x="6" y="0"/>
                    </a:lnTo>
                    <a:lnTo>
                      <a:pt x="495" y="414"/>
                    </a:lnTo>
                    <a:close/>
                  </a:path>
                </a:pathLst>
              </a:custGeom>
              <a:solidFill>
                <a:srgbClr val="81818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7" name="Freeform 312"/>
              <p:cNvSpPr>
                <a:spLocks/>
              </p:cNvSpPr>
              <p:nvPr/>
            </p:nvSpPr>
            <p:spPr bwMode="auto">
              <a:xfrm>
                <a:off x="2202" y="89"/>
                <a:ext cx="165" cy="138"/>
              </a:xfrm>
              <a:custGeom>
                <a:avLst/>
                <a:gdLst>
                  <a:gd name="T0" fmla="*/ 165 w 494"/>
                  <a:gd name="T1" fmla="*/ 138 h 414"/>
                  <a:gd name="T2" fmla="*/ 163 w 494"/>
                  <a:gd name="T3" fmla="*/ 138 h 414"/>
                  <a:gd name="T4" fmla="*/ 0 w 494"/>
                  <a:gd name="T5" fmla="*/ 0 h 414"/>
                  <a:gd name="T6" fmla="*/ 2 w 494"/>
                  <a:gd name="T7" fmla="*/ 0 h 414"/>
                  <a:gd name="T8" fmla="*/ 165 w 494"/>
                  <a:gd name="T9" fmla="*/ 138 h 4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4" h="414">
                    <a:moveTo>
                      <a:pt x="494" y="414"/>
                    </a:moveTo>
                    <a:lnTo>
                      <a:pt x="487" y="414"/>
                    </a:lnTo>
                    <a:lnTo>
                      <a:pt x="0" y="0"/>
                    </a:lnTo>
                    <a:lnTo>
                      <a:pt x="5" y="0"/>
                    </a:lnTo>
                    <a:lnTo>
                      <a:pt x="494" y="414"/>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8" name="Freeform 313"/>
              <p:cNvSpPr>
                <a:spLocks/>
              </p:cNvSpPr>
              <p:nvPr/>
            </p:nvSpPr>
            <p:spPr bwMode="auto">
              <a:xfrm>
                <a:off x="2200" y="89"/>
                <a:ext cx="165" cy="138"/>
              </a:xfrm>
              <a:custGeom>
                <a:avLst/>
                <a:gdLst>
                  <a:gd name="T0" fmla="*/ 165 w 495"/>
                  <a:gd name="T1" fmla="*/ 138 h 415"/>
                  <a:gd name="T2" fmla="*/ 163 w 495"/>
                  <a:gd name="T3" fmla="*/ 138 h 415"/>
                  <a:gd name="T4" fmla="*/ 0 w 495"/>
                  <a:gd name="T5" fmla="*/ 0 h 415"/>
                  <a:gd name="T6" fmla="*/ 3 w 495"/>
                  <a:gd name="T7" fmla="*/ 0 h 415"/>
                  <a:gd name="T8" fmla="*/ 165 w 495"/>
                  <a:gd name="T9" fmla="*/ 138 h 4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5" h="415">
                    <a:moveTo>
                      <a:pt x="495" y="415"/>
                    </a:moveTo>
                    <a:lnTo>
                      <a:pt x="489" y="415"/>
                    </a:lnTo>
                    <a:lnTo>
                      <a:pt x="0" y="0"/>
                    </a:lnTo>
                    <a:lnTo>
                      <a:pt x="8" y="1"/>
                    </a:lnTo>
                    <a:lnTo>
                      <a:pt x="495" y="415"/>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9" name="Freeform 314"/>
              <p:cNvSpPr>
                <a:spLocks/>
              </p:cNvSpPr>
              <p:nvPr/>
            </p:nvSpPr>
            <p:spPr bwMode="auto">
              <a:xfrm>
                <a:off x="2194" y="89"/>
                <a:ext cx="169" cy="139"/>
              </a:xfrm>
              <a:custGeom>
                <a:avLst/>
                <a:gdLst>
                  <a:gd name="T0" fmla="*/ 169 w 507"/>
                  <a:gd name="T1" fmla="*/ 138 h 417"/>
                  <a:gd name="T2" fmla="*/ 162 w 507"/>
                  <a:gd name="T3" fmla="*/ 139 h 417"/>
                  <a:gd name="T4" fmla="*/ 0 w 507"/>
                  <a:gd name="T5" fmla="*/ 0 h 417"/>
                  <a:gd name="T6" fmla="*/ 6 w 507"/>
                  <a:gd name="T7" fmla="*/ 0 h 417"/>
                  <a:gd name="T8" fmla="*/ 169 w 507"/>
                  <a:gd name="T9" fmla="*/ 138 h 4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7" h="417">
                    <a:moveTo>
                      <a:pt x="507" y="415"/>
                    </a:moveTo>
                    <a:lnTo>
                      <a:pt x="487" y="417"/>
                    </a:lnTo>
                    <a:lnTo>
                      <a:pt x="0" y="1"/>
                    </a:lnTo>
                    <a:lnTo>
                      <a:pt x="18" y="0"/>
                    </a:lnTo>
                    <a:lnTo>
                      <a:pt x="507" y="415"/>
                    </a:lnTo>
                    <a:close/>
                  </a:path>
                </a:pathLst>
              </a:custGeom>
              <a:solidFill>
                <a:srgbClr val="7E7E7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60" name="Line 315"/>
              <p:cNvSpPr>
                <a:spLocks noChangeShapeType="1"/>
              </p:cNvSpPr>
              <p:nvPr/>
            </p:nvSpPr>
            <p:spPr bwMode="auto">
              <a:xfrm flipH="1" flipV="1">
                <a:off x="2200" y="89"/>
                <a:ext cx="163" cy="138"/>
              </a:xfrm>
              <a:prstGeom prst="line">
                <a:avLst/>
              </a:prstGeom>
              <a:noFill/>
              <a:ln w="0">
                <a:solidFill>
                  <a:srgbClr val="7E7E7E"/>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1" name="Freeform 316"/>
              <p:cNvSpPr>
                <a:spLocks/>
              </p:cNvSpPr>
              <p:nvPr/>
            </p:nvSpPr>
            <p:spPr bwMode="auto">
              <a:xfrm>
                <a:off x="2197" y="89"/>
                <a:ext cx="166" cy="139"/>
              </a:xfrm>
              <a:custGeom>
                <a:avLst/>
                <a:gdLst>
                  <a:gd name="T0" fmla="*/ 166 w 497"/>
                  <a:gd name="T1" fmla="*/ 138 h 417"/>
                  <a:gd name="T2" fmla="*/ 163 w 497"/>
                  <a:gd name="T3" fmla="*/ 139 h 417"/>
                  <a:gd name="T4" fmla="*/ 0 w 497"/>
                  <a:gd name="T5" fmla="*/ 0 h 417"/>
                  <a:gd name="T6" fmla="*/ 3 w 497"/>
                  <a:gd name="T7" fmla="*/ 0 h 417"/>
                  <a:gd name="T8" fmla="*/ 166 w 497"/>
                  <a:gd name="T9" fmla="*/ 138 h 4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7" h="417">
                    <a:moveTo>
                      <a:pt x="497" y="415"/>
                    </a:moveTo>
                    <a:lnTo>
                      <a:pt x="487" y="417"/>
                    </a:lnTo>
                    <a:lnTo>
                      <a:pt x="0" y="1"/>
                    </a:lnTo>
                    <a:lnTo>
                      <a:pt x="8" y="0"/>
                    </a:lnTo>
                    <a:lnTo>
                      <a:pt x="497" y="415"/>
                    </a:lnTo>
                    <a:close/>
                  </a:path>
                </a:pathLst>
              </a:custGeom>
              <a:solidFill>
                <a:srgbClr val="7E7E7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62" name="Freeform 317"/>
              <p:cNvSpPr>
                <a:spLocks/>
              </p:cNvSpPr>
              <p:nvPr/>
            </p:nvSpPr>
            <p:spPr bwMode="auto">
              <a:xfrm>
                <a:off x="2194" y="89"/>
                <a:ext cx="165" cy="139"/>
              </a:xfrm>
              <a:custGeom>
                <a:avLst/>
                <a:gdLst>
                  <a:gd name="T0" fmla="*/ 165 w 497"/>
                  <a:gd name="T1" fmla="*/ 139 h 416"/>
                  <a:gd name="T2" fmla="*/ 162 w 497"/>
                  <a:gd name="T3" fmla="*/ 139 h 416"/>
                  <a:gd name="T4" fmla="*/ 0 w 497"/>
                  <a:gd name="T5" fmla="*/ 0 h 416"/>
                  <a:gd name="T6" fmla="*/ 3 w 497"/>
                  <a:gd name="T7" fmla="*/ 0 h 416"/>
                  <a:gd name="T8" fmla="*/ 165 w 497"/>
                  <a:gd name="T9" fmla="*/ 139 h 4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7" h="416">
                    <a:moveTo>
                      <a:pt x="497" y="416"/>
                    </a:moveTo>
                    <a:lnTo>
                      <a:pt x="487" y="416"/>
                    </a:lnTo>
                    <a:lnTo>
                      <a:pt x="0" y="0"/>
                    </a:lnTo>
                    <a:lnTo>
                      <a:pt x="10" y="0"/>
                    </a:lnTo>
                    <a:lnTo>
                      <a:pt x="497" y="416"/>
                    </a:lnTo>
                    <a:close/>
                  </a:path>
                </a:pathLst>
              </a:custGeom>
              <a:solidFill>
                <a:srgbClr val="7D7D7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63" name="Freeform 318"/>
              <p:cNvSpPr>
                <a:spLocks/>
              </p:cNvSpPr>
              <p:nvPr/>
            </p:nvSpPr>
            <p:spPr bwMode="auto">
              <a:xfrm>
                <a:off x="2188" y="89"/>
                <a:ext cx="168" cy="139"/>
              </a:xfrm>
              <a:custGeom>
                <a:avLst/>
                <a:gdLst>
                  <a:gd name="T0" fmla="*/ 168 w 505"/>
                  <a:gd name="T1" fmla="*/ 139 h 417"/>
                  <a:gd name="T2" fmla="*/ 162 w 505"/>
                  <a:gd name="T3" fmla="*/ 139 h 417"/>
                  <a:gd name="T4" fmla="*/ 0 w 505"/>
                  <a:gd name="T5" fmla="*/ 1 h 417"/>
                  <a:gd name="T6" fmla="*/ 6 w 505"/>
                  <a:gd name="T7" fmla="*/ 0 h 417"/>
                  <a:gd name="T8" fmla="*/ 168 w 505"/>
                  <a:gd name="T9" fmla="*/ 139 h 4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5" h="417">
                    <a:moveTo>
                      <a:pt x="505" y="416"/>
                    </a:moveTo>
                    <a:lnTo>
                      <a:pt x="486" y="417"/>
                    </a:lnTo>
                    <a:lnTo>
                      <a:pt x="0" y="2"/>
                    </a:lnTo>
                    <a:lnTo>
                      <a:pt x="18" y="0"/>
                    </a:lnTo>
                    <a:lnTo>
                      <a:pt x="505" y="416"/>
                    </a:lnTo>
                    <a:close/>
                  </a:path>
                </a:pathLst>
              </a:custGeom>
              <a:solidFill>
                <a:srgbClr val="7C7C7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64" name="Line 319"/>
              <p:cNvSpPr>
                <a:spLocks noChangeShapeType="1"/>
              </p:cNvSpPr>
              <p:nvPr/>
            </p:nvSpPr>
            <p:spPr bwMode="auto">
              <a:xfrm flipH="1" flipV="1">
                <a:off x="2194" y="89"/>
                <a:ext cx="162" cy="139"/>
              </a:xfrm>
              <a:prstGeom prst="line">
                <a:avLst/>
              </a:prstGeom>
              <a:noFill/>
              <a:ln w="0">
                <a:solidFill>
                  <a:srgbClr val="7C7C7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 name="Freeform 320"/>
              <p:cNvSpPr>
                <a:spLocks/>
              </p:cNvSpPr>
              <p:nvPr/>
            </p:nvSpPr>
            <p:spPr bwMode="auto">
              <a:xfrm>
                <a:off x="2191" y="89"/>
                <a:ext cx="165" cy="139"/>
              </a:xfrm>
              <a:custGeom>
                <a:avLst/>
                <a:gdLst>
                  <a:gd name="T0" fmla="*/ 165 w 496"/>
                  <a:gd name="T1" fmla="*/ 139 h 416"/>
                  <a:gd name="T2" fmla="*/ 162 w 496"/>
                  <a:gd name="T3" fmla="*/ 139 h 416"/>
                  <a:gd name="T4" fmla="*/ 0 w 496"/>
                  <a:gd name="T5" fmla="*/ 0 h 416"/>
                  <a:gd name="T6" fmla="*/ 3 w 496"/>
                  <a:gd name="T7" fmla="*/ 0 h 416"/>
                  <a:gd name="T8" fmla="*/ 165 w 496"/>
                  <a:gd name="T9" fmla="*/ 139 h 4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6" h="416">
                    <a:moveTo>
                      <a:pt x="496" y="416"/>
                    </a:moveTo>
                    <a:lnTo>
                      <a:pt x="486" y="416"/>
                    </a:lnTo>
                    <a:lnTo>
                      <a:pt x="0" y="0"/>
                    </a:lnTo>
                    <a:lnTo>
                      <a:pt x="9" y="0"/>
                    </a:lnTo>
                    <a:lnTo>
                      <a:pt x="496" y="416"/>
                    </a:lnTo>
                    <a:close/>
                  </a:path>
                </a:pathLst>
              </a:custGeom>
              <a:solidFill>
                <a:srgbClr val="7C7C7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66" name="Freeform 321"/>
              <p:cNvSpPr>
                <a:spLocks/>
              </p:cNvSpPr>
              <p:nvPr/>
            </p:nvSpPr>
            <p:spPr bwMode="auto">
              <a:xfrm>
                <a:off x="2188" y="89"/>
                <a:ext cx="165" cy="139"/>
              </a:xfrm>
              <a:custGeom>
                <a:avLst/>
                <a:gdLst>
                  <a:gd name="T0" fmla="*/ 165 w 495"/>
                  <a:gd name="T1" fmla="*/ 139 h 417"/>
                  <a:gd name="T2" fmla="*/ 162 w 495"/>
                  <a:gd name="T3" fmla="*/ 139 h 417"/>
                  <a:gd name="T4" fmla="*/ 0 w 495"/>
                  <a:gd name="T5" fmla="*/ 1 h 417"/>
                  <a:gd name="T6" fmla="*/ 3 w 495"/>
                  <a:gd name="T7" fmla="*/ 0 h 417"/>
                  <a:gd name="T8" fmla="*/ 165 w 495"/>
                  <a:gd name="T9" fmla="*/ 139 h 4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5" h="417">
                    <a:moveTo>
                      <a:pt x="495" y="416"/>
                    </a:moveTo>
                    <a:lnTo>
                      <a:pt x="486" y="417"/>
                    </a:lnTo>
                    <a:lnTo>
                      <a:pt x="0" y="2"/>
                    </a:lnTo>
                    <a:lnTo>
                      <a:pt x="9" y="0"/>
                    </a:lnTo>
                    <a:lnTo>
                      <a:pt x="495" y="416"/>
                    </a:lnTo>
                    <a:close/>
                  </a:path>
                </a:pathLst>
              </a:custGeom>
              <a:solidFill>
                <a:srgbClr val="7B7B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67" name="Freeform 322"/>
              <p:cNvSpPr>
                <a:spLocks/>
              </p:cNvSpPr>
              <p:nvPr/>
            </p:nvSpPr>
            <p:spPr bwMode="auto">
              <a:xfrm>
                <a:off x="2182" y="90"/>
                <a:ext cx="168" cy="139"/>
              </a:xfrm>
              <a:custGeom>
                <a:avLst/>
                <a:gdLst>
                  <a:gd name="T0" fmla="*/ 168 w 504"/>
                  <a:gd name="T1" fmla="*/ 138 h 418"/>
                  <a:gd name="T2" fmla="*/ 161 w 504"/>
                  <a:gd name="T3" fmla="*/ 139 h 418"/>
                  <a:gd name="T4" fmla="*/ 0 w 504"/>
                  <a:gd name="T5" fmla="*/ 1 h 418"/>
                  <a:gd name="T6" fmla="*/ 6 w 504"/>
                  <a:gd name="T7" fmla="*/ 0 h 418"/>
                  <a:gd name="T8" fmla="*/ 168 w 504"/>
                  <a:gd name="T9" fmla="*/ 138 h 4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4" h="418">
                    <a:moveTo>
                      <a:pt x="504" y="415"/>
                    </a:moveTo>
                    <a:lnTo>
                      <a:pt x="484" y="418"/>
                    </a:lnTo>
                    <a:lnTo>
                      <a:pt x="0" y="3"/>
                    </a:lnTo>
                    <a:lnTo>
                      <a:pt x="18" y="0"/>
                    </a:lnTo>
                    <a:lnTo>
                      <a:pt x="504" y="415"/>
                    </a:lnTo>
                    <a:close/>
                  </a:path>
                </a:pathLst>
              </a:custGeom>
              <a:solidFill>
                <a:srgbClr val="7A7A7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68" name="Line 323"/>
              <p:cNvSpPr>
                <a:spLocks noChangeShapeType="1"/>
              </p:cNvSpPr>
              <p:nvPr/>
            </p:nvSpPr>
            <p:spPr bwMode="auto">
              <a:xfrm flipH="1" flipV="1">
                <a:off x="2188" y="90"/>
                <a:ext cx="162" cy="138"/>
              </a:xfrm>
              <a:prstGeom prst="line">
                <a:avLst/>
              </a:prstGeom>
              <a:noFill/>
              <a:ln w="0">
                <a:solidFill>
                  <a:srgbClr val="7A7A7A"/>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9" name="Freeform 324"/>
              <p:cNvSpPr>
                <a:spLocks/>
              </p:cNvSpPr>
              <p:nvPr/>
            </p:nvSpPr>
            <p:spPr bwMode="auto">
              <a:xfrm>
                <a:off x="2184" y="90"/>
                <a:ext cx="166" cy="139"/>
              </a:xfrm>
              <a:custGeom>
                <a:avLst/>
                <a:gdLst>
                  <a:gd name="T0" fmla="*/ 166 w 496"/>
                  <a:gd name="T1" fmla="*/ 138 h 417"/>
                  <a:gd name="T2" fmla="*/ 163 w 496"/>
                  <a:gd name="T3" fmla="*/ 139 h 417"/>
                  <a:gd name="T4" fmla="*/ 0 w 496"/>
                  <a:gd name="T5" fmla="*/ 0 h 417"/>
                  <a:gd name="T6" fmla="*/ 3 w 496"/>
                  <a:gd name="T7" fmla="*/ 0 h 417"/>
                  <a:gd name="T8" fmla="*/ 166 w 496"/>
                  <a:gd name="T9" fmla="*/ 138 h 4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6" h="417">
                    <a:moveTo>
                      <a:pt x="496" y="415"/>
                    </a:moveTo>
                    <a:lnTo>
                      <a:pt x="486" y="417"/>
                    </a:lnTo>
                    <a:lnTo>
                      <a:pt x="0" y="1"/>
                    </a:lnTo>
                    <a:lnTo>
                      <a:pt x="10" y="0"/>
                    </a:lnTo>
                    <a:lnTo>
                      <a:pt x="496" y="415"/>
                    </a:lnTo>
                    <a:close/>
                  </a:path>
                </a:pathLst>
              </a:custGeom>
              <a:solidFill>
                <a:srgbClr val="7A7A7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70" name="Freeform 325"/>
              <p:cNvSpPr>
                <a:spLocks/>
              </p:cNvSpPr>
              <p:nvPr/>
            </p:nvSpPr>
            <p:spPr bwMode="auto">
              <a:xfrm>
                <a:off x="2182" y="90"/>
                <a:ext cx="164" cy="139"/>
              </a:xfrm>
              <a:custGeom>
                <a:avLst/>
                <a:gdLst>
                  <a:gd name="T0" fmla="*/ 164 w 494"/>
                  <a:gd name="T1" fmla="*/ 139 h 417"/>
                  <a:gd name="T2" fmla="*/ 161 w 494"/>
                  <a:gd name="T3" fmla="*/ 139 h 417"/>
                  <a:gd name="T4" fmla="*/ 0 w 494"/>
                  <a:gd name="T5" fmla="*/ 1 h 417"/>
                  <a:gd name="T6" fmla="*/ 3 w 494"/>
                  <a:gd name="T7" fmla="*/ 0 h 417"/>
                  <a:gd name="T8" fmla="*/ 164 w 494"/>
                  <a:gd name="T9" fmla="*/ 139 h 4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4" h="417">
                    <a:moveTo>
                      <a:pt x="494" y="416"/>
                    </a:moveTo>
                    <a:lnTo>
                      <a:pt x="484" y="417"/>
                    </a:lnTo>
                    <a:lnTo>
                      <a:pt x="0" y="2"/>
                    </a:lnTo>
                    <a:lnTo>
                      <a:pt x="8" y="0"/>
                    </a:lnTo>
                    <a:lnTo>
                      <a:pt x="494" y="416"/>
                    </a:lnTo>
                    <a:close/>
                  </a:path>
                </a:pathLst>
              </a:custGeom>
              <a:solidFill>
                <a:srgbClr val="79797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71" name="Freeform 326"/>
              <p:cNvSpPr>
                <a:spLocks/>
              </p:cNvSpPr>
              <p:nvPr/>
            </p:nvSpPr>
            <p:spPr bwMode="auto">
              <a:xfrm>
                <a:off x="2175" y="91"/>
                <a:ext cx="168" cy="139"/>
              </a:xfrm>
              <a:custGeom>
                <a:avLst/>
                <a:gdLst>
                  <a:gd name="T0" fmla="*/ 168 w 503"/>
                  <a:gd name="T1" fmla="*/ 138 h 419"/>
                  <a:gd name="T2" fmla="*/ 162 w 503"/>
                  <a:gd name="T3" fmla="*/ 139 h 419"/>
                  <a:gd name="T4" fmla="*/ 0 w 503"/>
                  <a:gd name="T5" fmla="*/ 1 h 419"/>
                  <a:gd name="T6" fmla="*/ 6 w 503"/>
                  <a:gd name="T7" fmla="*/ 0 h 419"/>
                  <a:gd name="T8" fmla="*/ 168 w 503"/>
                  <a:gd name="T9" fmla="*/ 138 h 4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3" h="419">
                    <a:moveTo>
                      <a:pt x="503" y="415"/>
                    </a:moveTo>
                    <a:lnTo>
                      <a:pt x="484" y="419"/>
                    </a:lnTo>
                    <a:lnTo>
                      <a:pt x="0" y="2"/>
                    </a:lnTo>
                    <a:lnTo>
                      <a:pt x="19" y="0"/>
                    </a:lnTo>
                    <a:lnTo>
                      <a:pt x="503" y="415"/>
                    </a:lnTo>
                    <a:close/>
                  </a:path>
                </a:pathLst>
              </a:custGeom>
              <a:solidFill>
                <a:srgbClr val="78787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72" name="Line 327"/>
              <p:cNvSpPr>
                <a:spLocks noChangeShapeType="1"/>
              </p:cNvSpPr>
              <p:nvPr/>
            </p:nvSpPr>
            <p:spPr bwMode="auto">
              <a:xfrm flipH="1" flipV="1">
                <a:off x="2182" y="91"/>
                <a:ext cx="161" cy="138"/>
              </a:xfrm>
              <a:prstGeom prst="line">
                <a:avLst/>
              </a:prstGeom>
              <a:noFill/>
              <a:ln w="0">
                <a:solidFill>
                  <a:srgbClr val="787878"/>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3" name="Freeform 328"/>
              <p:cNvSpPr>
                <a:spLocks/>
              </p:cNvSpPr>
              <p:nvPr/>
            </p:nvSpPr>
            <p:spPr bwMode="auto">
              <a:xfrm>
                <a:off x="2179" y="91"/>
                <a:ext cx="164" cy="139"/>
              </a:xfrm>
              <a:custGeom>
                <a:avLst/>
                <a:gdLst>
                  <a:gd name="T0" fmla="*/ 164 w 492"/>
                  <a:gd name="T1" fmla="*/ 138 h 417"/>
                  <a:gd name="T2" fmla="*/ 162 w 492"/>
                  <a:gd name="T3" fmla="*/ 139 h 417"/>
                  <a:gd name="T4" fmla="*/ 0 w 492"/>
                  <a:gd name="T5" fmla="*/ 0 h 417"/>
                  <a:gd name="T6" fmla="*/ 3 w 492"/>
                  <a:gd name="T7" fmla="*/ 0 h 417"/>
                  <a:gd name="T8" fmla="*/ 164 w 492"/>
                  <a:gd name="T9" fmla="*/ 138 h 4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2" h="417">
                    <a:moveTo>
                      <a:pt x="492" y="415"/>
                    </a:moveTo>
                    <a:lnTo>
                      <a:pt x="486" y="417"/>
                    </a:lnTo>
                    <a:lnTo>
                      <a:pt x="0" y="0"/>
                    </a:lnTo>
                    <a:lnTo>
                      <a:pt x="8" y="0"/>
                    </a:lnTo>
                    <a:lnTo>
                      <a:pt x="492" y="415"/>
                    </a:lnTo>
                    <a:close/>
                  </a:path>
                </a:pathLst>
              </a:custGeom>
              <a:solidFill>
                <a:srgbClr val="78787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74" name="Freeform 329"/>
              <p:cNvSpPr>
                <a:spLocks/>
              </p:cNvSpPr>
              <p:nvPr/>
            </p:nvSpPr>
            <p:spPr bwMode="auto">
              <a:xfrm>
                <a:off x="2177" y="91"/>
                <a:ext cx="164" cy="139"/>
              </a:xfrm>
              <a:custGeom>
                <a:avLst/>
                <a:gdLst>
                  <a:gd name="T0" fmla="*/ 164 w 491"/>
                  <a:gd name="T1" fmla="*/ 139 h 418"/>
                  <a:gd name="T2" fmla="*/ 162 w 491"/>
                  <a:gd name="T3" fmla="*/ 139 h 418"/>
                  <a:gd name="T4" fmla="*/ 0 w 491"/>
                  <a:gd name="T5" fmla="*/ 0 h 418"/>
                  <a:gd name="T6" fmla="*/ 2 w 491"/>
                  <a:gd name="T7" fmla="*/ 0 h 418"/>
                  <a:gd name="T8" fmla="*/ 164 w 491"/>
                  <a:gd name="T9" fmla="*/ 139 h 4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1" h="418">
                    <a:moveTo>
                      <a:pt x="491" y="417"/>
                    </a:moveTo>
                    <a:lnTo>
                      <a:pt x="484" y="418"/>
                    </a:lnTo>
                    <a:lnTo>
                      <a:pt x="0" y="1"/>
                    </a:lnTo>
                    <a:lnTo>
                      <a:pt x="5" y="0"/>
                    </a:lnTo>
                    <a:lnTo>
                      <a:pt x="491" y="417"/>
                    </a:lnTo>
                    <a:close/>
                  </a:path>
                </a:pathLst>
              </a:custGeom>
              <a:solidFill>
                <a:srgbClr val="77777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75" name="Freeform 330"/>
              <p:cNvSpPr>
                <a:spLocks/>
              </p:cNvSpPr>
              <p:nvPr/>
            </p:nvSpPr>
            <p:spPr bwMode="auto">
              <a:xfrm>
                <a:off x="2175" y="91"/>
                <a:ext cx="164" cy="139"/>
              </a:xfrm>
              <a:custGeom>
                <a:avLst/>
                <a:gdLst>
                  <a:gd name="T0" fmla="*/ 164 w 490"/>
                  <a:gd name="T1" fmla="*/ 139 h 418"/>
                  <a:gd name="T2" fmla="*/ 162 w 490"/>
                  <a:gd name="T3" fmla="*/ 139 h 418"/>
                  <a:gd name="T4" fmla="*/ 0 w 490"/>
                  <a:gd name="T5" fmla="*/ 0 h 418"/>
                  <a:gd name="T6" fmla="*/ 2 w 490"/>
                  <a:gd name="T7" fmla="*/ 0 h 418"/>
                  <a:gd name="T8" fmla="*/ 164 w 490"/>
                  <a:gd name="T9" fmla="*/ 139 h 4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0" h="418">
                    <a:moveTo>
                      <a:pt x="490" y="417"/>
                    </a:moveTo>
                    <a:lnTo>
                      <a:pt x="484" y="418"/>
                    </a:lnTo>
                    <a:lnTo>
                      <a:pt x="0" y="1"/>
                    </a:lnTo>
                    <a:lnTo>
                      <a:pt x="6" y="0"/>
                    </a:lnTo>
                    <a:lnTo>
                      <a:pt x="490" y="417"/>
                    </a:lnTo>
                    <a:close/>
                  </a:path>
                </a:pathLst>
              </a:custGeom>
              <a:solidFill>
                <a:srgbClr val="76767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76" name="Freeform 331"/>
              <p:cNvSpPr>
                <a:spLocks/>
              </p:cNvSpPr>
              <p:nvPr/>
            </p:nvSpPr>
            <p:spPr bwMode="auto">
              <a:xfrm>
                <a:off x="2169" y="91"/>
                <a:ext cx="168" cy="141"/>
              </a:xfrm>
              <a:custGeom>
                <a:avLst/>
                <a:gdLst>
                  <a:gd name="T0" fmla="*/ 168 w 503"/>
                  <a:gd name="T1" fmla="*/ 139 h 422"/>
                  <a:gd name="T2" fmla="*/ 161 w 503"/>
                  <a:gd name="T3" fmla="*/ 141 h 422"/>
                  <a:gd name="T4" fmla="*/ 0 w 503"/>
                  <a:gd name="T5" fmla="*/ 2 h 422"/>
                  <a:gd name="T6" fmla="*/ 6 w 503"/>
                  <a:gd name="T7" fmla="*/ 0 h 422"/>
                  <a:gd name="T8" fmla="*/ 168 w 503"/>
                  <a:gd name="T9" fmla="*/ 139 h 4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3" h="422">
                    <a:moveTo>
                      <a:pt x="503" y="417"/>
                    </a:moveTo>
                    <a:lnTo>
                      <a:pt x="483" y="422"/>
                    </a:lnTo>
                    <a:lnTo>
                      <a:pt x="0" y="5"/>
                    </a:lnTo>
                    <a:lnTo>
                      <a:pt x="19" y="0"/>
                    </a:lnTo>
                    <a:lnTo>
                      <a:pt x="503" y="417"/>
                    </a:lnTo>
                    <a:close/>
                  </a:path>
                </a:pathLst>
              </a:custGeom>
              <a:solidFill>
                <a:srgbClr val="75757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77" name="Line 332"/>
              <p:cNvSpPr>
                <a:spLocks noChangeShapeType="1"/>
              </p:cNvSpPr>
              <p:nvPr/>
            </p:nvSpPr>
            <p:spPr bwMode="auto">
              <a:xfrm flipH="1" flipV="1">
                <a:off x="2175" y="91"/>
                <a:ext cx="162" cy="139"/>
              </a:xfrm>
              <a:prstGeom prst="line">
                <a:avLst/>
              </a:prstGeom>
              <a:noFill/>
              <a:ln w="0">
                <a:solidFill>
                  <a:srgbClr val="757575"/>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8" name="Freeform 333"/>
              <p:cNvSpPr>
                <a:spLocks/>
              </p:cNvSpPr>
              <p:nvPr/>
            </p:nvSpPr>
            <p:spPr bwMode="auto">
              <a:xfrm>
                <a:off x="2172" y="91"/>
                <a:ext cx="165" cy="140"/>
              </a:xfrm>
              <a:custGeom>
                <a:avLst/>
                <a:gdLst>
                  <a:gd name="T0" fmla="*/ 165 w 493"/>
                  <a:gd name="T1" fmla="*/ 139 h 419"/>
                  <a:gd name="T2" fmla="*/ 162 w 493"/>
                  <a:gd name="T3" fmla="*/ 140 h 419"/>
                  <a:gd name="T4" fmla="*/ 0 w 493"/>
                  <a:gd name="T5" fmla="*/ 1 h 419"/>
                  <a:gd name="T6" fmla="*/ 3 w 493"/>
                  <a:gd name="T7" fmla="*/ 0 h 419"/>
                  <a:gd name="T8" fmla="*/ 165 w 493"/>
                  <a:gd name="T9" fmla="*/ 139 h 4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3" h="419">
                    <a:moveTo>
                      <a:pt x="493" y="417"/>
                    </a:moveTo>
                    <a:lnTo>
                      <a:pt x="483" y="419"/>
                    </a:lnTo>
                    <a:lnTo>
                      <a:pt x="0" y="2"/>
                    </a:lnTo>
                    <a:lnTo>
                      <a:pt x="9" y="0"/>
                    </a:lnTo>
                    <a:lnTo>
                      <a:pt x="493" y="417"/>
                    </a:lnTo>
                    <a:close/>
                  </a:path>
                </a:pathLst>
              </a:custGeom>
              <a:solidFill>
                <a:srgbClr val="75757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79" name="Freeform 334"/>
              <p:cNvSpPr>
                <a:spLocks/>
              </p:cNvSpPr>
              <p:nvPr/>
            </p:nvSpPr>
            <p:spPr bwMode="auto">
              <a:xfrm>
                <a:off x="2169" y="92"/>
                <a:ext cx="164" cy="140"/>
              </a:xfrm>
              <a:custGeom>
                <a:avLst/>
                <a:gdLst>
                  <a:gd name="T0" fmla="*/ 164 w 493"/>
                  <a:gd name="T1" fmla="*/ 139 h 420"/>
                  <a:gd name="T2" fmla="*/ 161 w 493"/>
                  <a:gd name="T3" fmla="*/ 140 h 420"/>
                  <a:gd name="T4" fmla="*/ 0 w 493"/>
                  <a:gd name="T5" fmla="*/ 1 h 420"/>
                  <a:gd name="T6" fmla="*/ 3 w 493"/>
                  <a:gd name="T7" fmla="*/ 0 h 420"/>
                  <a:gd name="T8" fmla="*/ 164 w 493"/>
                  <a:gd name="T9" fmla="*/ 139 h 4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3" h="420">
                    <a:moveTo>
                      <a:pt x="493" y="417"/>
                    </a:moveTo>
                    <a:lnTo>
                      <a:pt x="483" y="420"/>
                    </a:lnTo>
                    <a:lnTo>
                      <a:pt x="0" y="3"/>
                    </a:lnTo>
                    <a:lnTo>
                      <a:pt x="10" y="0"/>
                    </a:lnTo>
                    <a:lnTo>
                      <a:pt x="493" y="417"/>
                    </a:lnTo>
                    <a:close/>
                  </a:path>
                </a:pathLst>
              </a:custGeom>
              <a:solidFill>
                <a:srgbClr val="74747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80" name="Freeform 335"/>
              <p:cNvSpPr>
                <a:spLocks/>
              </p:cNvSpPr>
              <p:nvPr/>
            </p:nvSpPr>
            <p:spPr bwMode="auto">
              <a:xfrm>
                <a:off x="2163" y="93"/>
                <a:ext cx="167" cy="141"/>
              </a:xfrm>
              <a:custGeom>
                <a:avLst/>
                <a:gdLst>
                  <a:gd name="T0" fmla="*/ 167 w 501"/>
                  <a:gd name="T1" fmla="*/ 139 h 423"/>
                  <a:gd name="T2" fmla="*/ 161 w 501"/>
                  <a:gd name="T3" fmla="*/ 141 h 423"/>
                  <a:gd name="T4" fmla="*/ 0 w 501"/>
                  <a:gd name="T5" fmla="*/ 1 h 423"/>
                  <a:gd name="T6" fmla="*/ 6 w 501"/>
                  <a:gd name="T7" fmla="*/ 0 h 423"/>
                  <a:gd name="T8" fmla="*/ 167 w 501"/>
                  <a:gd name="T9" fmla="*/ 139 h 4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1" h="423">
                    <a:moveTo>
                      <a:pt x="501" y="417"/>
                    </a:moveTo>
                    <a:lnTo>
                      <a:pt x="482" y="423"/>
                    </a:lnTo>
                    <a:lnTo>
                      <a:pt x="0" y="4"/>
                    </a:lnTo>
                    <a:lnTo>
                      <a:pt x="18" y="0"/>
                    </a:lnTo>
                    <a:lnTo>
                      <a:pt x="501" y="417"/>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81" name="Line 336"/>
              <p:cNvSpPr>
                <a:spLocks noChangeShapeType="1"/>
              </p:cNvSpPr>
              <p:nvPr/>
            </p:nvSpPr>
            <p:spPr bwMode="auto">
              <a:xfrm flipH="1" flipV="1">
                <a:off x="2169" y="93"/>
                <a:ext cx="161" cy="139"/>
              </a:xfrm>
              <a:prstGeom prst="line">
                <a:avLst/>
              </a:prstGeom>
              <a:noFill/>
              <a:ln w="0">
                <a:solidFill>
                  <a:srgbClr val="737373"/>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82" name="Freeform 337"/>
              <p:cNvSpPr>
                <a:spLocks/>
              </p:cNvSpPr>
              <p:nvPr/>
            </p:nvSpPr>
            <p:spPr bwMode="auto">
              <a:xfrm>
                <a:off x="2166" y="93"/>
                <a:ext cx="164" cy="140"/>
              </a:xfrm>
              <a:custGeom>
                <a:avLst/>
                <a:gdLst>
                  <a:gd name="T0" fmla="*/ 164 w 491"/>
                  <a:gd name="T1" fmla="*/ 139 h 420"/>
                  <a:gd name="T2" fmla="*/ 161 w 491"/>
                  <a:gd name="T3" fmla="*/ 140 h 420"/>
                  <a:gd name="T4" fmla="*/ 0 w 491"/>
                  <a:gd name="T5" fmla="*/ 1 h 420"/>
                  <a:gd name="T6" fmla="*/ 3 w 491"/>
                  <a:gd name="T7" fmla="*/ 0 h 420"/>
                  <a:gd name="T8" fmla="*/ 164 w 491"/>
                  <a:gd name="T9" fmla="*/ 139 h 4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1" h="420">
                    <a:moveTo>
                      <a:pt x="491" y="417"/>
                    </a:moveTo>
                    <a:lnTo>
                      <a:pt x="482" y="420"/>
                    </a:lnTo>
                    <a:lnTo>
                      <a:pt x="0" y="3"/>
                    </a:lnTo>
                    <a:lnTo>
                      <a:pt x="8" y="0"/>
                    </a:lnTo>
                    <a:lnTo>
                      <a:pt x="491" y="417"/>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83" name="Freeform 338"/>
              <p:cNvSpPr>
                <a:spLocks/>
              </p:cNvSpPr>
              <p:nvPr/>
            </p:nvSpPr>
            <p:spPr bwMode="auto">
              <a:xfrm>
                <a:off x="2163" y="94"/>
                <a:ext cx="164" cy="140"/>
              </a:xfrm>
              <a:custGeom>
                <a:avLst/>
                <a:gdLst>
                  <a:gd name="T0" fmla="*/ 164 w 492"/>
                  <a:gd name="T1" fmla="*/ 139 h 420"/>
                  <a:gd name="T2" fmla="*/ 161 w 492"/>
                  <a:gd name="T3" fmla="*/ 140 h 420"/>
                  <a:gd name="T4" fmla="*/ 0 w 492"/>
                  <a:gd name="T5" fmla="*/ 0 h 420"/>
                  <a:gd name="T6" fmla="*/ 3 w 492"/>
                  <a:gd name="T7" fmla="*/ 0 h 420"/>
                  <a:gd name="T8" fmla="*/ 164 w 492"/>
                  <a:gd name="T9" fmla="*/ 139 h 4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2" h="420">
                    <a:moveTo>
                      <a:pt x="492" y="417"/>
                    </a:moveTo>
                    <a:lnTo>
                      <a:pt x="482" y="420"/>
                    </a:lnTo>
                    <a:lnTo>
                      <a:pt x="0" y="1"/>
                    </a:lnTo>
                    <a:lnTo>
                      <a:pt x="10" y="0"/>
                    </a:lnTo>
                    <a:lnTo>
                      <a:pt x="492" y="417"/>
                    </a:lnTo>
                    <a:close/>
                  </a:path>
                </a:pathLst>
              </a:custGeom>
              <a:solidFill>
                <a:srgbClr val="72727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84" name="Freeform 339"/>
              <p:cNvSpPr>
                <a:spLocks/>
              </p:cNvSpPr>
              <p:nvPr/>
            </p:nvSpPr>
            <p:spPr bwMode="auto">
              <a:xfrm>
                <a:off x="2157" y="94"/>
                <a:ext cx="167" cy="142"/>
              </a:xfrm>
              <a:custGeom>
                <a:avLst/>
                <a:gdLst>
                  <a:gd name="T0" fmla="*/ 167 w 500"/>
                  <a:gd name="T1" fmla="*/ 140 h 424"/>
                  <a:gd name="T2" fmla="*/ 161 w 500"/>
                  <a:gd name="T3" fmla="*/ 142 h 424"/>
                  <a:gd name="T4" fmla="*/ 0 w 500"/>
                  <a:gd name="T5" fmla="*/ 2 h 424"/>
                  <a:gd name="T6" fmla="*/ 6 w 500"/>
                  <a:gd name="T7" fmla="*/ 0 h 424"/>
                  <a:gd name="T8" fmla="*/ 167 w 500"/>
                  <a:gd name="T9" fmla="*/ 140 h 4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 h="424">
                    <a:moveTo>
                      <a:pt x="500" y="419"/>
                    </a:moveTo>
                    <a:lnTo>
                      <a:pt x="481" y="424"/>
                    </a:lnTo>
                    <a:lnTo>
                      <a:pt x="0" y="6"/>
                    </a:lnTo>
                    <a:lnTo>
                      <a:pt x="18" y="0"/>
                    </a:lnTo>
                    <a:lnTo>
                      <a:pt x="500" y="419"/>
                    </a:ln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85" name="Line 340"/>
              <p:cNvSpPr>
                <a:spLocks noChangeShapeType="1"/>
              </p:cNvSpPr>
              <p:nvPr/>
            </p:nvSpPr>
            <p:spPr bwMode="auto">
              <a:xfrm flipH="1" flipV="1">
                <a:off x="2163" y="94"/>
                <a:ext cx="161" cy="140"/>
              </a:xfrm>
              <a:prstGeom prst="line">
                <a:avLst/>
              </a:prstGeom>
              <a:noFill/>
              <a:ln w="0">
                <a:solidFill>
                  <a:srgbClr val="71717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86" name="Freeform 341"/>
              <p:cNvSpPr>
                <a:spLocks/>
              </p:cNvSpPr>
              <p:nvPr/>
            </p:nvSpPr>
            <p:spPr bwMode="auto">
              <a:xfrm>
                <a:off x="2160" y="94"/>
                <a:ext cx="164" cy="141"/>
              </a:xfrm>
              <a:custGeom>
                <a:avLst/>
                <a:gdLst>
                  <a:gd name="T0" fmla="*/ 164 w 491"/>
                  <a:gd name="T1" fmla="*/ 140 h 421"/>
                  <a:gd name="T2" fmla="*/ 161 w 491"/>
                  <a:gd name="T3" fmla="*/ 141 h 421"/>
                  <a:gd name="T4" fmla="*/ 0 w 491"/>
                  <a:gd name="T5" fmla="*/ 1 h 421"/>
                  <a:gd name="T6" fmla="*/ 3 w 491"/>
                  <a:gd name="T7" fmla="*/ 0 h 421"/>
                  <a:gd name="T8" fmla="*/ 164 w 491"/>
                  <a:gd name="T9" fmla="*/ 140 h 4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1" h="421">
                    <a:moveTo>
                      <a:pt x="491" y="419"/>
                    </a:moveTo>
                    <a:lnTo>
                      <a:pt x="482" y="421"/>
                    </a:lnTo>
                    <a:lnTo>
                      <a:pt x="0" y="3"/>
                    </a:lnTo>
                    <a:lnTo>
                      <a:pt x="9" y="0"/>
                    </a:lnTo>
                    <a:lnTo>
                      <a:pt x="491" y="419"/>
                    </a:ln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87" name="Freeform 342"/>
              <p:cNvSpPr>
                <a:spLocks/>
              </p:cNvSpPr>
              <p:nvPr/>
            </p:nvSpPr>
            <p:spPr bwMode="auto">
              <a:xfrm>
                <a:off x="2157" y="95"/>
                <a:ext cx="164" cy="141"/>
              </a:xfrm>
              <a:custGeom>
                <a:avLst/>
                <a:gdLst>
                  <a:gd name="T0" fmla="*/ 164 w 491"/>
                  <a:gd name="T1" fmla="*/ 140 h 421"/>
                  <a:gd name="T2" fmla="*/ 161 w 491"/>
                  <a:gd name="T3" fmla="*/ 141 h 421"/>
                  <a:gd name="T4" fmla="*/ 0 w 491"/>
                  <a:gd name="T5" fmla="*/ 1 h 421"/>
                  <a:gd name="T6" fmla="*/ 3 w 491"/>
                  <a:gd name="T7" fmla="*/ 0 h 421"/>
                  <a:gd name="T8" fmla="*/ 164 w 491"/>
                  <a:gd name="T9" fmla="*/ 140 h 4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1" h="421">
                    <a:moveTo>
                      <a:pt x="491" y="418"/>
                    </a:moveTo>
                    <a:lnTo>
                      <a:pt x="481" y="421"/>
                    </a:lnTo>
                    <a:lnTo>
                      <a:pt x="0" y="3"/>
                    </a:lnTo>
                    <a:lnTo>
                      <a:pt x="9" y="0"/>
                    </a:lnTo>
                    <a:lnTo>
                      <a:pt x="491" y="418"/>
                    </a:lnTo>
                    <a:close/>
                  </a:path>
                </a:pathLst>
              </a:custGeom>
              <a:solidFill>
                <a:srgbClr val="7070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88" name="Freeform 343"/>
              <p:cNvSpPr>
                <a:spLocks/>
              </p:cNvSpPr>
              <p:nvPr/>
            </p:nvSpPr>
            <p:spPr bwMode="auto">
              <a:xfrm>
                <a:off x="2151" y="96"/>
                <a:ext cx="166" cy="142"/>
              </a:xfrm>
              <a:custGeom>
                <a:avLst/>
                <a:gdLst>
                  <a:gd name="T0" fmla="*/ 166 w 499"/>
                  <a:gd name="T1" fmla="*/ 140 h 425"/>
                  <a:gd name="T2" fmla="*/ 160 w 499"/>
                  <a:gd name="T3" fmla="*/ 142 h 425"/>
                  <a:gd name="T4" fmla="*/ 0 w 499"/>
                  <a:gd name="T5" fmla="*/ 2 h 425"/>
                  <a:gd name="T6" fmla="*/ 6 w 499"/>
                  <a:gd name="T7" fmla="*/ 0 h 425"/>
                  <a:gd name="T8" fmla="*/ 166 w 499"/>
                  <a:gd name="T9" fmla="*/ 140 h 4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9" h="425">
                    <a:moveTo>
                      <a:pt x="499" y="418"/>
                    </a:moveTo>
                    <a:lnTo>
                      <a:pt x="481" y="425"/>
                    </a:lnTo>
                    <a:lnTo>
                      <a:pt x="0" y="7"/>
                    </a:lnTo>
                    <a:lnTo>
                      <a:pt x="18" y="0"/>
                    </a:lnTo>
                    <a:lnTo>
                      <a:pt x="499" y="418"/>
                    </a:lnTo>
                    <a:close/>
                  </a:path>
                </a:pathLst>
              </a:custGeom>
              <a:solidFill>
                <a:srgbClr val="6F6F6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89" name="Line 344"/>
              <p:cNvSpPr>
                <a:spLocks noChangeShapeType="1"/>
              </p:cNvSpPr>
              <p:nvPr/>
            </p:nvSpPr>
            <p:spPr bwMode="auto">
              <a:xfrm flipH="1" flipV="1">
                <a:off x="2157" y="96"/>
                <a:ext cx="160" cy="140"/>
              </a:xfrm>
              <a:prstGeom prst="line">
                <a:avLst/>
              </a:prstGeom>
              <a:noFill/>
              <a:ln w="0">
                <a:solidFill>
                  <a:srgbClr val="6F6F6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90" name="Freeform 345"/>
              <p:cNvSpPr>
                <a:spLocks/>
              </p:cNvSpPr>
              <p:nvPr/>
            </p:nvSpPr>
            <p:spPr bwMode="auto">
              <a:xfrm>
                <a:off x="2154" y="96"/>
                <a:ext cx="163" cy="141"/>
              </a:xfrm>
              <a:custGeom>
                <a:avLst/>
                <a:gdLst>
                  <a:gd name="T0" fmla="*/ 163 w 489"/>
                  <a:gd name="T1" fmla="*/ 139 h 423"/>
                  <a:gd name="T2" fmla="*/ 160 w 489"/>
                  <a:gd name="T3" fmla="*/ 141 h 423"/>
                  <a:gd name="T4" fmla="*/ 0 w 489"/>
                  <a:gd name="T5" fmla="*/ 1 h 423"/>
                  <a:gd name="T6" fmla="*/ 3 w 489"/>
                  <a:gd name="T7" fmla="*/ 0 h 423"/>
                  <a:gd name="T8" fmla="*/ 163 w 489"/>
                  <a:gd name="T9" fmla="*/ 139 h 4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9" h="423">
                    <a:moveTo>
                      <a:pt x="489" y="418"/>
                    </a:moveTo>
                    <a:lnTo>
                      <a:pt x="481" y="423"/>
                    </a:lnTo>
                    <a:lnTo>
                      <a:pt x="0" y="4"/>
                    </a:lnTo>
                    <a:lnTo>
                      <a:pt x="8" y="0"/>
                    </a:lnTo>
                    <a:lnTo>
                      <a:pt x="489" y="418"/>
                    </a:lnTo>
                    <a:close/>
                  </a:path>
                </a:pathLst>
              </a:custGeom>
              <a:solidFill>
                <a:srgbClr val="6F6F6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91" name="Freeform 346"/>
              <p:cNvSpPr>
                <a:spLocks/>
              </p:cNvSpPr>
              <p:nvPr/>
            </p:nvSpPr>
            <p:spPr bwMode="auto">
              <a:xfrm>
                <a:off x="2151" y="98"/>
                <a:ext cx="164" cy="140"/>
              </a:xfrm>
              <a:custGeom>
                <a:avLst/>
                <a:gdLst>
                  <a:gd name="T0" fmla="*/ 164 w 491"/>
                  <a:gd name="T1" fmla="*/ 139 h 421"/>
                  <a:gd name="T2" fmla="*/ 161 w 491"/>
                  <a:gd name="T3" fmla="*/ 140 h 421"/>
                  <a:gd name="T4" fmla="*/ 0 w 491"/>
                  <a:gd name="T5" fmla="*/ 1 h 421"/>
                  <a:gd name="T6" fmla="*/ 3 w 491"/>
                  <a:gd name="T7" fmla="*/ 0 h 421"/>
                  <a:gd name="T8" fmla="*/ 164 w 491"/>
                  <a:gd name="T9" fmla="*/ 139 h 4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1" h="421">
                    <a:moveTo>
                      <a:pt x="491" y="419"/>
                    </a:moveTo>
                    <a:lnTo>
                      <a:pt x="481" y="421"/>
                    </a:lnTo>
                    <a:lnTo>
                      <a:pt x="0" y="3"/>
                    </a:lnTo>
                    <a:lnTo>
                      <a:pt x="10" y="0"/>
                    </a:lnTo>
                    <a:lnTo>
                      <a:pt x="491" y="419"/>
                    </a:lnTo>
                    <a:close/>
                  </a:path>
                </a:pathLst>
              </a:custGeom>
              <a:solidFill>
                <a:srgbClr val="6E6E6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92" name="Freeform 347"/>
              <p:cNvSpPr>
                <a:spLocks/>
              </p:cNvSpPr>
              <p:nvPr/>
            </p:nvSpPr>
            <p:spPr bwMode="auto">
              <a:xfrm>
                <a:off x="2145" y="99"/>
                <a:ext cx="166" cy="142"/>
              </a:xfrm>
              <a:custGeom>
                <a:avLst/>
                <a:gdLst>
                  <a:gd name="T0" fmla="*/ 166 w 499"/>
                  <a:gd name="T1" fmla="*/ 139 h 427"/>
                  <a:gd name="T2" fmla="*/ 160 w 499"/>
                  <a:gd name="T3" fmla="*/ 142 h 427"/>
                  <a:gd name="T4" fmla="*/ 0 w 499"/>
                  <a:gd name="T5" fmla="*/ 2 h 427"/>
                  <a:gd name="T6" fmla="*/ 6 w 499"/>
                  <a:gd name="T7" fmla="*/ 0 h 427"/>
                  <a:gd name="T8" fmla="*/ 166 w 499"/>
                  <a:gd name="T9" fmla="*/ 139 h 4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9" h="427">
                    <a:moveTo>
                      <a:pt x="499" y="418"/>
                    </a:moveTo>
                    <a:lnTo>
                      <a:pt x="480" y="427"/>
                    </a:lnTo>
                    <a:lnTo>
                      <a:pt x="0" y="7"/>
                    </a:lnTo>
                    <a:lnTo>
                      <a:pt x="18" y="0"/>
                    </a:lnTo>
                    <a:lnTo>
                      <a:pt x="499" y="418"/>
                    </a:lnTo>
                    <a:close/>
                  </a:path>
                </a:pathLst>
              </a:custGeom>
              <a:solidFill>
                <a:srgbClr val="6D6D6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93" name="Line 348"/>
              <p:cNvSpPr>
                <a:spLocks noChangeShapeType="1"/>
              </p:cNvSpPr>
              <p:nvPr/>
            </p:nvSpPr>
            <p:spPr bwMode="auto">
              <a:xfrm flipH="1" flipV="1">
                <a:off x="2151" y="99"/>
                <a:ext cx="160" cy="139"/>
              </a:xfrm>
              <a:prstGeom prst="line">
                <a:avLst/>
              </a:prstGeom>
              <a:noFill/>
              <a:ln w="0">
                <a:solidFill>
                  <a:srgbClr val="6D6D6D"/>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94" name="Freeform 349"/>
              <p:cNvSpPr>
                <a:spLocks/>
              </p:cNvSpPr>
              <p:nvPr/>
            </p:nvSpPr>
            <p:spPr bwMode="auto">
              <a:xfrm>
                <a:off x="2149" y="99"/>
                <a:ext cx="162" cy="140"/>
              </a:xfrm>
              <a:custGeom>
                <a:avLst/>
                <a:gdLst>
                  <a:gd name="T0" fmla="*/ 162 w 487"/>
                  <a:gd name="T1" fmla="*/ 139 h 421"/>
                  <a:gd name="T2" fmla="*/ 160 w 487"/>
                  <a:gd name="T3" fmla="*/ 140 h 421"/>
                  <a:gd name="T4" fmla="*/ 0 w 487"/>
                  <a:gd name="T5" fmla="*/ 1 h 421"/>
                  <a:gd name="T6" fmla="*/ 2 w 487"/>
                  <a:gd name="T7" fmla="*/ 0 h 421"/>
                  <a:gd name="T8" fmla="*/ 162 w 487"/>
                  <a:gd name="T9" fmla="*/ 139 h 4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7" h="421">
                    <a:moveTo>
                      <a:pt x="487" y="418"/>
                    </a:moveTo>
                    <a:lnTo>
                      <a:pt x="481" y="421"/>
                    </a:lnTo>
                    <a:lnTo>
                      <a:pt x="0" y="3"/>
                    </a:lnTo>
                    <a:lnTo>
                      <a:pt x="6" y="0"/>
                    </a:lnTo>
                    <a:lnTo>
                      <a:pt x="487" y="418"/>
                    </a:lnTo>
                    <a:close/>
                  </a:path>
                </a:pathLst>
              </a:custGeom>
              <a:solidFill>
                <a:srgbClr val="6D6D6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95" name="Freeform 350"/>
              <p:cNvSpPr>
                <a:spLocks/>
              </p:cNvSpPr>
              <p:nvPr/>
            </p:nvSpPr>
            <p:spPr bwMode="auto">
              <a:xfrm>
                <a:off x="2147" y="100"/>
                <a:ext cx="162" cy="140"/>
              </a:xfrm>
              <a:custGeom>
                <a:avLst/>
                <a:gdLst>
                  <a:gd name="T0" fmla="*/ 162 w 487"/>
                  <a:gd name="T1" fmla="*/ 139 h 421"/>
                  <a:gd name="T2" fmla="*/ 160 w 487"/>
                  <a:gd name="T3" fmla="*/ 140 h 421"/>
                  <a:gd name="T4" fmla="*/ 0 w 487"/>
                  <a:gd name="T5" fmla="*/ 1 h 421"/>
                  <a:gd name="T6" fmla="*/ 2 w 487"/>
                  <a:gd name="T7" fmla="*/ 0 h 421"/>
                  <a:gd name="T8" fmla="*/ 162 w 487"/>
                  <a:gd name="T9" fmla="*/ 139 h 4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7" h="421">
                    <a:moveTo>
                      <a:pt x="487" y="418"/>
                    </a:moveTo>
                    <a:lnTo>
                      <a:pt x="480" y="421"/>
                    </a:lnTo>
                    <a:lnTo>
                      <a:pt x="0" y="3"/>
                    </a:lnTo>
                    <a:lnTo>
                      <a:pt x="6" y="0"/>
                    </a:lnTo>
                    <a:lnTo>
                      <a:pt x="487" y="418"/>
                    </a:lnTo>
                    <a:close/>
                  </a:path>
                </a:pathLst>
              </a:custGeom>
              <a:solidFill>
                <a:srgbClr val="6C6C6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96" name="Freeform 351"/>
              <p:cNvSpPr>
                <a:spLocks/>
              </p:cNvSpPr>
              <p:nvPr/>
            </p:nvSpPr>
            <p:spPr bwMode="auto">
              <a:xfrm>
                <a:off x="2145" y="101"/>
                <a:ext cx="162" cy="140"/>
              </a:xfrm>
              <a:custGeom>
                <a:avLst/>
                <a:gdLst>
                  <a:gd name="T0" fmla="*/ 162 w 486"/>
                  <a:gd name="T1" fmla="*/ 139 h 421"/>
                  <a:gd name="T2" fmla="*/ 160 w 486"/>
                  <a:gd name="T3" fmla="*/ 140 h 421"/>
                  <a:gd name="T4" fmla="*/ 0 w 486"/>
                  <a:gd name="T5" fmla="*/ 0 h 421"/>
                  <a:gd name="T6" fmla="*/ 2 w 486"/>
                  <a:gd name="T7" fmla="*/ 0 h 421"/>
                  <a:gd name="T8" fmla="*/ 162 w 486"/>
                  <a:gd name="T9" fmla="*/ 139 h 4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6" h="421">
                    <a:moveTo>
                      <a:pt x="486" y="418"/>
                    </a:moveTo>
                    <a:lnTo>
                      <a:pt x="480" y="421"/>
                    </a:lnTo>
                    <a:lnTo>
                      <a:pt x="0" y="1"/>
                    </a:lnTo>
                    <a:lnTo>
                      <a:pt x="6" y="0"/>
                    </a:lnTo>
                    <a:lnTo>
                      <a:pt x="486" y="418"/>
                    </a:lnTo>
                    <a:close/>
                  </a:path>
                </a:pathLst>
              </a:custGeom>
              <a:solidFill>
                <a:srgbClr val="6B6B6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97" name="Freeform 352"/>
              <p:cNvSpPr>
                <a:spLocks/>
              </p:cNvSpPr>
              <p:nvPr/>
            </p:nvSpPr>
            <p:spPr bwMode="auto">
              <a:xfrm>
                <a:off x="2139" y="101"/>
                <a:ext cx="166" cy="143"/>
              </a:xfrm>
              <a:custGeom>
                <a:avLst/>
                <a:gdLst>
                  <a:gd name="T0" fmla="*/ 166 w 497"/>
                  <a:gd name="T1" fmla="*/ 140 h 429"/>
                  <a:gd name="T2" fmla="*/ 160 w 497"/>
                  <a:gd name="T3" fmla="*/ 143 h 429"/>
                  <a:gd name="T4" fmla="*/ 0 w 497"/>
                  <a:gd name="T5" fmla="*/ 3 h 429"/>
                  <a:gd name="T6" fmla="*/ 6 w 497"/>
                  <a:gd name="T7" fmla="*/ 0 h 429"/>
                  <a:gd name="T8" fmla="*/ 166 w 497"/>
                  <a:gd name="T9" fmla="*/ 140 h 4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7" h="429">
                    <a:moveTo>
                      <a:pt x="497" y="420"/>
                    </a:moveTo>
                    <a:lnTo>
                      <a:pt x="478" y="429"/>
                    </a:lnTo>
                    <a:lnTo>
                      <a:pt x="0" y="9"/>
                    </a:lnTo>
                    <a:lnTo>
                      <a:pt x="17" y="0"/>
                    </a:lnTo>
                    <a:lnTo>
                      <a:pt x="497" y="420"/>
                    </a:lnTo>
                    <a:close/>
                  </a:path>
                </a:pathLst>
              </a:custGeom>
              <a:solidFill>
                <a:srgbClr val="6A6A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98" name="Line 353"/>
              <p:cNvSpPr>
                <a:spLocks noChangeShapeType="1"/>
              </p:cNvSpPr>
              <p:nvPr/>
            </p:nvSpPr>
            <p:spPr bwMode="auto">
              <a:xfrm flipH="1" flipV="1">
                <a:off x="2145" y="101"/>
                <a:ext cx="160" cy="140"/>
              </a:xfrm>
              <a:prstGeom prst="line">
                <a:avLst/>
              </a:prstGeom>
              <a:noFill/>
              <a:ln w="0">
                <a:solidFill>
                  <a:srgbClr val="6A6A6A"/>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99" name="Freeform 354"/>
              <p:cNvSpPr>
                <a:spLocks/>
              </p:cNvSpPr>
              <p:nvPr/>
            </p:nvSpPr>
            <p:spPr bwMode="auto">
              <a:xfrm>
                <a:off x="2142" y="101"/>
                <a:ext cx="163" cy="141"/>
              </a:xfrm>
              <a:custGeom>
                <a:avLst/>
                <a:gdLst>
                  <a:gd name="T0" fmla="*/ 163 w 488"/>
                  <a:gd name="T1" fmla="*/ 140 h 424"/>
                  <a:gd name="T2" fmla="*/ 160 w 488"/>
                  <a:gd name="T3" fmla="*/ 141 h 424"/>
                  <a:gd name="T4" fmla="*/ 0 w 488"/>
                  <a:gd name="T5" fmla="*/ 2 h 424"/>
                  <a:gd name="T6" fmla="*/ 3 w 488"/>
                  <a:gd name="T7" fmla="*/ 0 h 424"/>
                  <a:gd name="T8" fmla="*/ 163 w 488"/>
                  <a:gd name="T9" fmla="*/ 140 h 4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8" h="424">
                    <a:moveTo>
                      <a:pt x="488" y="420"/>
                    </a:moveTo>
                    <a:lnTo>
                      <a:pt x="479" y="424"/>
                    </a:lnTo>
                    <a:lnTo>
                      <a:pt x="0" y="5"/>
                    </a:lnTo>
                    <a:lnTo>
                      <a:pt x="8" y="0"/>
                    </a:lnTo>
                    <a:lnTo>
                      <a:pt x="488" y="420"/>
                    </a:lnTo>
                    <a:close/>
                  </a:path>
                </a:pathLst>
              </a:custGeom>
              <a:solidFill>
                <a:srgbClr val="6A6A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00" name="Freeform 355"/>
              <p:cNvSpPr>
                <a:spLocks/>
              </p:cNvSpPr>
              <p:nvPr/>
            </p:nvSpPr>
            <p:spPr bwMode="auto">
              <a:xfrm>
                <a:off x="2139" y="103"/>
                <a:ext cx="163" cy="141"/>
              </a:xfrm>
              <a:custGeom>
                <a:avLst/>
                <a:gdLst>
                  <a:gd name="T0" fmla="*/ 163 w 488"/>
                  <a:gd name="T1" fmla="*/ 139 h 424"/>
                  <a:gd name="T2" fmla="*/ 160 w 488"/>
                  <a:gd name="T3" fmla="*/ 141 h 424"/>
                  <a:gd name="T4" fmla="*/ 0 w 488"/>
                  <a:gd name="T5" fmla="*/ 1 h 424"/>
                  <a:gd name="T6" fmla="*/ 3 w 488"/>
                  <a:gd name="T7" fmla="*/ 0 h 424"/>
                  <a:gd name="T8" fmla="*/ 163 w 488"/>
                  <a:gd name="T9" fmla="*/ 139 h 4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8" h="424">
                    <a:moveTo>
                      <a:pt x="488" y="419"/>
                    </a:moveTo>
                    <a:lnTo>
                      <a:pt x="478" y="424"/>
                    </a:lnTo>
                    <a:lnTo>
                      <a:pt x="0" y="4"/>
                    </a:lnTo>
                    <a:lnTo>
                      <a:pt x="9" y="0"/>
                    </a:lnTo>
                    <a:lnTo>
                      <a:pt x="488" y="419"/>
                    </a:lnTo>
                    <a:close/>
                  </a:path>
                </a:pathLst>
              </a:custGeom>
              <a:solidFill>
                <a:srgbClr val="69696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01" name="Freeform 356"/>
              <p:cNvSpPr>
                <a:spLocks/>
              </p:cNvSpPr>
              <p:nvPr/>
            </p:nvSpPr>
            <p:spPr bwMode="auto">
              <a:xfrm>
                <a:off x="2134" y="104"/>
                <a:ext cx="165" cy="143"/>
              </a:xfrm>
              <a:custGeom>
                <a:avLst/>
                <a:gdLst>
                  <a:gd name="T0" fmla="*/ 165 w 495"/>
                  <a:gd name="T1" fmla="*/ 140 h 430"/>
                  <a:gd name="T2" fmla="*/ 159 w 495"/>
                  <a:gd name="T3" fmla="*/ 143 h 430"/>
                  <a:gd name="T4" fmla="*/ 0 w 495"/>
                  <a:gd name="T5" fmla="*/ 3 h 430"/>
                  <a:gd name="T6" fmla="*/ 6 w 495"/>
                  <a:gd name="T7" fmla="*/ 0 h 430"/>
                  <a:gd name="T8" fmla="*/ 165 w 495"/>
                  <a:gd name="T9" fmla="*/ 140 h 4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5" h="430">
                    <a:moveTo>
                      <a:pt x="495" y="420"/>
                    </a:moveTo>
                    <a:lnTo>
                      <a:pt x="478" y="430"/>
                    </a:lnTo>
                    <a:lnTo>
                      <a:pt x="0" y="10"/>
                    </a:lnTo>
                    <a:lnTo>
                      <a:pt x="17" y="0"/>
                    </a:lnTo>
                    <a:lnTo>
                      <a:pt x="495" y="420"/>
                    </a:lnTo>
                    <a:close/>
                  </a:path>
                </a:pathLst>
              </a:custGeom>
              <a:solidFill>
                <a:srgbClr val="68686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02" name="Line 357"/>
              <p:cNvSpPr>
                <a:spLocks noChangeShapeType="1"/>
              </p:cNvSpPr>
              <p:nvPr/>
            </p:nvSpPr>
            <p:spPr bwMode="auto">
              <a:xfrm flipH="1" flipV="1">
                <a:off x="2139" y="104"/>
                <a:ext cx="160" cy="140"/>
              </a:xfrm>
              <a:prstGeom prst="line">
                <a:avLst/>
              </a:prstGeom>
              <a:noFill/>
              <a:ln w="0">
                <a:solidFill>
                  <a:srgbClr val="686868"/>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03" name="Freeform 358"/>
              <p:cNvSpPr>
                <a:spLocks/>
              </p:cNvSpPr>
              <p:nvPr/>
            </p:nvSpPr>
            <p:spPr bwMode="auto">
              <a:xfrm>
                <a:off x="2136" y="104"/>
                <a:ext cx="163" cy="142"/>
              </a:xfrm>
              <a:custGeom>
                <a:avLst/>
                <a:gdLst>
                  <a:gd name="T0" fmla="*/ 163 w 487"/>
                  <a:gd name="T1" fmla="*/ 140 h 425"/>
                  <a:gd name="T2" fmla="*/ 160 w 487"/>
                  <a:gd name="T3" fmla="*/ 142 h 425"/>
                  <a:gd name="T4" fmla="*/ 0 w 487"/>
                  <a:gd name="T5" fmla="*/ 1 h 425"/>
                  <a:gd name="T6" fmla="*/ 3 w 487"/>
                  <a:gd name="T7" fmla="*/ 0 h 425"/>
                  <a:gd name="T8" fmla="*/ 163 w 487"/>
                  <a:gd name="T9" fmla="*/ 140 h 4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7" h="425">
                    <a:moveTo>
                      <a:pt x="487" y="420"/>
                    </a:moveTo>
                    <a:lnTo>
                      <a:pt x="479" y="425"/>
                    </a:lnTo>
                    <a:lnTo>
                      <a:pt x="0" y="4"/>
                    </a:lnTo>
                    <a:lnTo>
                      <a:pt x="9" y="0"/>
                    </a:lnTo>
                    <a:lnTo>
                      <a:pt x="487" y="420"/>
                    </a:lnTo>
                    <a:close/>
                  </a:path>
                </a:pathLst>
              </a:custGeom>
              <a:solidFill>
                <a:srgbClr val="68686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04" name="Freeform 359"/>
              <p:cNvSpPr>
                <a:spLocks/>
              </p:cNvSpPr>
              <p:nvPr/>
            </p:nvSpPr>
            <p:spPr bwMode="auto">
              <a:xfrm>
                <a:off x="2134" y="105"/>
                <a:ext cx="162" cy="142"/>
              </a:xfrm>
              <a:custGeom>
                <a:avLst/>
                <a:gdLst>
                  <a:gd name="T0" fmla="*/ 162 w 487"/>
                  <a:gd name="T1" fmla="*/ 140 h 426"/>
                  <a:gd name="T2" fmla="*/ 159 w 487"/>
                  <a:gd name="T3" fmla="*/ 142 h 426"/>
                  <a:gd name="T4" fmla="*/ 0 w 487"/>
                  <a:gd name="T5" fmla="*/ 2 h 426"/>
                  <a:gd name="T6" fmla="*/ 3 w 487"/>
                  <a:gd name="T7" fmla="*/ 0 h 426"/>
                  <a:gd name="T8" fmla="*/ 162 w 487"/>
                  <a:gd name="T9" fmla="*/ 140 h 42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7" h="426">
                    <a:moveTo>
                      <a:pt x="487" y="421"/>
                    </a:moveTo>
                    <a:lnTo>
                      <a:pt x="478" y="426"/>
                    </a:lnTo>
                    <a:lnTo>
                      <a:pt x="0" y="6"/>
                    </a:lnTo>
                    <a:lnTo>
                      <a:pt x="8" y="0"/>
                    </a:lnTo>
                    <a:lnTo>
                      <a:pt x="487" y="421"/>
                    </a:lnTo>
                    <a:close/>
                  </a:path>
                </a:pathLst>
              </a:custGeom>
              <a:solidFill>
                <a:srgbClr val="67676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05" name="Freeform 360"/>
              <p:cNvSpPr>
                <a:spLocks/>
              </p:cNvSpPr>
              <p:nvPr/>
            </p:nvSpPr>
            <p:spPr bwMode="auto">
              <a:xfrm>
                <a:off x="2128" y="107"/>
                <a:ext cx="165" cy="144"/>
              </a:xfrm>
              <a:custGeom>
                <a:avLst/>
                <a:gdLst>
                  <a:gd name="T0" fmla="*/ 165 w 494"/>
                  <a:gd name="T1" fmla="*/ 141 h 430"/>
                  <a:gd name="T2" fmla="*/ 159 w 494"/>
                  <a:gd name="T3" fmla="*/ 144 h 430"/>
                  <a:gd name="T4" fmla="*/ 0 w 494"/>
                  <a:gd name="T5" fmla="*/ 3 h 430"/>
                  <a:gd name="T6" fmla="*/ 5 w 494"/>
                  <a:gd name="T7" fmla="*/ 0 h 430"/>
                  <a:gd name="T8" fmla="*/ 165 w 494"/>
                  <a:gd name="T9" fmla="*/ 141 h 4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4" h="430">
                    <a:moveTo>
                      <a:pt x="494" y="420"/>
                    </a:moveTo>
                    <a:lnTo>
                      <a:pt x="477" y="430"/>
                    </a:lnTo>
                    <a:lnTo>
                      <a:pt x="0" y="10"/>
                    </a:lnTo>
                    <a:lnTo>
                      <a:pt x="16" y="0"/>
                    </a:lnTo>
                    <a:lnTo>
                      <a:pt x="494" y="420"/>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06" name="Line 361"/>
              <p:cNvSpPr>
                <a:spLocks noChangeShapeType="1"/>
              </p:cNvSpPr>
              <p:nvPr/>
            </p:nvSpPr>
            <p:spPr bwMode="auto">
              <a:xfrm flipH="1" flipV="1">
                <a:off x="2134" y="107"/>
                <a:ext cx="159" cy="140"/>
              </a:xfrm>
              <a:prstGeom prst="line">
                <a:avLst/>
              </a:prstGeom>
              <a:noFill/>
              <a:ln w="0">
                <a:solidFill>
                  <a:srgbClr val="66666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07" name="Freeform 362"/>
              <p:cNvSpPr>
                <a:spLocks/>
              </p:cNvSpPr>
              <p:nvPr/>
            </p:nvSpPr>
            <p:spPr bwMode="auto">
              <a:xfrm>
                <a:off x="2131" y="107"/>
                <a:ext cx="162" cy="142"/>
              </a:xfrm>
              <a:custGeom>
                <a:avLst/>
                <a:gdLst>
                  <a:gd name="T0" fmla="*/ 162 w 487"/>
                  <a:gd name="T1" fmla="*/ 140 h 426"/>
                  <a:gd name="T2" fmla="*/ 159 w 487"/>
                  <a:gd name="T3" fmla="*/ 142 h 426"/>
                  <a:gd name="T4" fmla="*/ 0 w 487"/>
                  <a:gd name="T5" fmla="*/ 1 h 426"/>
                  <a:gd name="T6" fmla="*/ 3 w 487"/>
                  <a:gd name="T7" fmla="*/ 0 h 426"/>
                  <a:gd name="T8" fmla="*/ 162 w 487"/>
                  <a:gd name="T9" fmla="*/ 140 h 42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7" h="426">
                    <a:moveTo>
                      <a:pt x="487" y="420"/>
                    </a:moveTo>
                    <a:lnTo>
                      <a:pt x="478" y="426"/>
                    </a:lnTo>
                    <a:lnTo>
                      <a:pt x="0" y="4"/>
                    </a:lnTo>
                    <a:lnTo>
                      <a:pt x="9" y="0"/>
                    </a:lnTo>
                    <a:lnTo>
                      <a:pt x="487" y="420"/>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08" name="Freeform 363"/>
              <p:cNvSpPr>
                <a:spLocks/>
              </p:cNvSpPr>
              <p:nvPr/>
            </p:nvSpPr>
            <p:spPr bwMode="auto">
              <a:xfrm>
                <a:off x="2128" y="109"/>
                <a:ext cx="162" cy="142"/>
              </a:xfrm>
              <a:custGeom>
                <a:avLst/>
                <a:gdLst>
                  <a:gd name="T0" fmla="*/ 162 w 485"/>
                  <a:gd name="T1" fmla="*/ 141 h 426"/>
                  <a:gd name="T2" fmla="*/ 159 w 485"/>
                  <a:gd name="T3" fmla="*/ 142 h 426"/>
                  <a:gd name="T4" fmla="*/ 0 w 485"/>
                  <a:gd name="T5" fmla="*/ 2 h 426"/>
                  <a:gd name="T6" fmla="*/ 2 w 485"/>
                  <a:gd name="T7" fmla="*/ 0 h 426"/>
                  <a:gd name="T8" fmla="*/ 162 w 485"/>
                  <a:gd name="T9" fmla="*/ 141 h 42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5" h="426">
                    <a:moveTo>
                      <a:pt x="485" y="422"/>
                    </a:moveTo>
                    <a:lnTo>
                      <a:pt x="477" y="426"/>
                    </a:lnTo>
                    <a:lnTo>
                      <a:pt x="0" y="6"/>
                    </a:lnTo>
                    <a:lnTo>
                      <a:pt x="7" y="0"/>
                    </a:lnTo>
                    <a:lnTo>
                      <a:pt x="485" y="422"/>
                    </a:lnTo>
                    <a:close/>
                  </a:path>
                </a:pathLst>
              </a:custGeom>
              <a:solidFill>
                <a:srgbClr val="65656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09" name="Freeform 364"/>
              <p:cNvSpPr>
                <a:spLocks/>
              </p:cNvSpPr>
              <p:nvPr/>
            </p:nvSpPr>
            <p:spPr bwMode="auto">
              <a:xfrm>
                <a:off x="2123" y="111"/>
                <a:ext cx="164" cy="143"/>
              </a:xfrm>
              <a:custGeom>
                <a:avLst/>
                <a:gdLst>
                  <a:gd name="T0" fmla="*/ 164 w 494"/>
                  <a:gd name="T1" fmla="*/ 139 h 431"/>
                  <a:gd name="T2" fmla="*/ 158 w 494"/>
                  <a:gd name="T3" fmla="*/ 143 h 431"/>
                  <a:gd name="T4" fmla="*/ 0 w 494"/>
                  <a:gd name="T5" fmla="*/ 3 h 431"/>
                  <a:gd name="T6" fmla="*/ 6 w 494"/>
                  <a:gd name="T7" fmla="*/ 0 h 431"/>
                  <a:gd name="T8" fmla="*/ 164 w 494"/>
                  <a:gd name="T9" fmla="*/ 139 h 4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4" h="431">
                    <a:moveTo>
                      <a:pt x="494" y="420"/>
                    </a:moveTo>
                    <a:lnTo>
                      <a:pt x="476" y="431"/>
                    </a:lnTo>
                    <a:lnTo>
                      <a:pt x="0" y="10"/>
                    </a:lnTo>
                    <a:lnTo>
                      <a:pt x="17" y="0"/>
                    </a:lnTo>
                    <a:lnTo>
                      <a:pt x="494" y="420"/>
                    </a:lnTo>
                    <a:close/>
                  </a:path>
                </a:pathLst>
              </a:custGeom>
              <a:solidFill>
                <a:srgbClr val="64646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10" name="Line 365"/>
              <p:cNvSpPr>
                <a:spLocks noChangeShapeType="1"/>
              </p:cNvSpPr>
              <p:nvPr/>
            </p:nvSpPr>
            <p:spPr bwMode="auto">
              <a:xfrm flipH="1" flipV="1">
                <a:off x="2128" y="111"/>
                <a:ext cx="159" cy="140"/>
              </a:xfrm>
              <a:prstGeom prst="line">
                <a:avLst/>
              </a:prstGeom>
              <a:noFill/>
              <a:ln w="0">
                <a:solidFill>
                  <a:srgbClr val="646464"/>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11" name="Freeform 366"/>
              <p:cNvSpPr>
                <a:spLocks/>
              </p:cNvSpPr>
              <p:nvPr/>
            </p:nvSpPr>
            <p:spPr bwMode="auto">
              <a:xfrm>
                <a:off x="2125" y="111"/>
                <a:ext cx="162" cy="142"/>
              </a:xfrm>
              <a:custGeom>
                <a:avLst/>
                <a:gdLst>
                  <a:gd name="T0" fmla="*/ 162 w 486"/>
                  <a:gd name="T1" fmla="*/ 140 h 426"/>
                  <a:gd name="T2" fmla="*/ 159 w 486"/>
                  <a:gd name="T3" fmla="*/ 142 h 426"/>
                  <a:gd name="T4" fmla="*/ 0 w 486"/>
                  <a:gd name="T5" fmla="*/ 1 h 426"/>
                  <a:gd name="T6" fmla="*/ 3 w 486"/>
                  <a:gd name="T7" fmla="*/ 0 h 426"/>
                  <a:gd name="T8" fmla="*/ 162 w 486"/>
                  <a:gd name="T9" fmla="*/ 140 h 42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6" h="426">
                    <a:moveTo>
                      <a:pt x="486" y="420"/>
                    </a:moveTo>
                    <a:lnTo>
                      <a:pt x="477" y="426"/>
                    </a:lnTo>
                    <a:lnTo>
                      <a:pt x="0" y="4"/>
                    </a:lnTo>
                    <a:lnTo>
                      <a:pt x="9" y="0"/>
                    </a:lnTo>
                    <a:lnTo>
                      <a:pt x="486" y="420"/>
                    </a:lnTo>
                    <a:close/>
                  </a:path>
                </a:pathLst>
              </a:custGeom>
              <a:solidFill>
                <a:srgbClr val="64646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12" name="Freeform 367"/>
              <p:cNvSpPr>
                <a:spLocks/>
              </p:cNvSpPr>
              <p:nvPr/>
            </p:nvSpPr>
            <p:spPr bwMode="auto">
              <a:xfrm>
                <a:off x="2123" y="112"/>
                <a:ext cx="161" cy="142"/>
              </a:xfrm>
              <a:custGeom>
                <a:avLst/>
                <a:gdLst>
                  <a:gd name="T0" fmla="*/ 161 w 485"/>
                  <a:gd name="T1" fmla="*/ 140 h 427"/>
                  <a:gd name="T2" fmla="*/ 158 w 485"/>
                  <a:gd name="T3" fmla="*/ 142 h 427"/>
                  <a:gd name="T4" fmla="*/ 0 w 485"/>
                  <a:gd name="T5" fmla="*/ 2 h 427"/>
                  <a:gd name="T6" fmla="*/ 3 w 485"/>
                  <a:gd name="T7" fmla="*/ 0 h 427"/>
                  <a:gd name="T8" fmla="*/ 161 w 485"/>
                  <a:gd name="T9" fmla="*/ 140 h 4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5" h="427">
                    <a:moveTo>
                      <a:pt x="485" y="422"/>
                    </a:moveTo>
                    <a:lnTo>
                      <a:pt x="476" y="427"/>
                    </a:lnTo>
                    <a:lnTo>
                      <a:pt x="0" y="6"/>
                    </a:lnTo>
                    <a:lnTo>
                      <a:pt x="8" y="0"/>
                    </a:lnTo>
                    <a:lnTo>
                      <a:pt x="485" y="422"/>
                    </a:lnTo>
                    <a:close/>
                  </a:path>
                </a:pathLst>
              </a:custGeom>
              <a:solidFill>
                <a:srgbClr val="63636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13" name="Freeform 368"/>
              <p:cNvSpPr>
                <a:spLocks/>
              </p:cNvSpPr>
              <p:nvPr/>
            </p:nvSpPr>
            <p:spPr bwMode="auto">
              <a:xfrm>
                <a:off x="2117" y="114"/>
                <a:ext cx="164" cy="145"/>
              </a:xfrm>
              <a:custGeom>
                <a:avLst/>
                <a:gdLst>
                  <a:gd name="T0" fmla="*/ 164 w 492"/>
                  <a:gd name="T1" fmla="*/ 141 h 434"/>
                  <a:gd name="T2" fmla="*/ 158 w 492"/>
                  <a:gd name="T3" fmla="*/ 145 h 434"/>
                  <a:gd name="T4" fmla="*/ 0 w 492"/>
                  <a:gd name="T5" fmla="*/ 4 h 434"/>
                  <a:gd name="T6" fmla="*/ 5 w 492"/>
                  <a:gd name="T7" fmla="*/ 0 h 434"/>
                  <a:gd name="T8" fmla="*/ 164 w 492"/>
                  <a:gd name="T9" fmla="*/ 141 h 4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2" h="434">
                    <a:moveTo>
                      <a:pt x="492" y="421"/>
                    </a:moveTo>
                    <a:lnTo>
                      <a:pt x="475" y="434"/>
                    </a:lnTo>
                    <a:lnTo>
                      <a:pt x="0" y="12"/>
                    </a:lnTo>
                    <a:lnTo>
                      <a:pt x="16" y="0"/>
                    </a:lnTo>
                    <a:lnTo>
                      <a:pt x="492" y="421"/>
                    </a:lnTo>
                    <a:close/>
                  </a:path>
                </a:pathLst>
              </a:custGeom>
              <a:solidFill>
                <a:srgbClr val="62626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14" name="Line 369"/>
              <p:cNvSpPr>
                <a:spLocks noChangeShapeType="1"/>
              </p:cNvSpPr>
              <p:nvPr/>
            </p:nvSpPr>
            <p:spPr bwMode="auto">
              <a:xfrm flipH="1" flipV="1">
                <a:off x="2123" y="114"/>
                <a:ext cx="158" cy="140"/>
              </a:xfrm>
              <a:prstGeom prst="line">
                <a:avLst/>
              </a:prstGeom>
              <a:noFill/>
              <a:ln w="0">
                <a:solidFill>
                  <a:srgbClr val="62626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15" name="Freeform 370"/>
              <p:cNvSpPr>
                <a:spLocks/>
              </p:cNvSpPr>
              <p:nvPr/>
            </p:nvSpPr>
            <p:spPr bwMode="auto">
              <a:xfrm>
                <a:off x="2120" y="114"/>
                <a:ext cx="161" cy="143"/>
              </a:xfrm>
              <a:custGeom>
                <a:avLst/>
                <a:gdLst>
                  <a:gd name="T0" fmla="*/ 161 w 484"/>
                  <a:gd name="T1" fmla="*/ 140 h 429"/>
                  <a:gd name="T2" fmla="*/ 158 w 484"/>
                  <a:gd name="T3" fmla="*/ 143 h 429"/>
                  <a:gd name="T4" fmla="*/ 0 w 484"/>
                  <a:gd name="T5" fmla="*/ 2 h 429"/>
                  <a:gd name="T6" fmla="*/ 3 w 484"/>
                  <a:gd name="T7" fmla="*/ 0 h 429"/>
                  <a:gd name="T8" fmla="*/ 161 w 484"/>
                  <a:gd name="T9" fmla="*/ 140 h 4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4" h="429">
                    <a:moveTo>
                      <a:pt x="484" y="421"/>
                    </a:moveTo>
                    <a:lnTo>
                      <a:pt x="476" y="429"/>
                    </a:lnTo>
                    <a:lnTo>
                      <a:pt x="0" y="6"/>
                    </a:lnTo>
                    <a:lnTo>
                      <a:pt x="8" y="0"/>
                    </a:lnTo>
                    <a:lnTo>
                      <a:pt x="484" y="421"/>
                    </a:lnTo>
                    <a:close/>
                  </a:path>
                </a:pathLst>
              </a:custGeom>
              <a:solidFill>
                <a:srgbClr val="62626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16" name="Freeform 371"/>
              <p:cNvSpPr>
                <a:spLocks/>
              </p:cNvSpPr>
              <p:nvPr/>
            </p:nvSpPr>
            <p:spPr bwMode="auto">
              <a:xfrm>
                <a:off x="2117" y="116"/>
                <a:ext cx="162" cy="143"/>
              </a:xfrm>
              <a:custGeom>
                <a:avLst/>
                <a:gdLst>
                  <a:gd name="T0" fmla="*/ 162 w 484"/>
                  <a:gd name="T1" fmla="*/ 141 h 428"/>
                  <a:gd name="T2" fmla="*/ 159 w 484"/>
                  <a:gd name="T3" fmla="*/ 143 h 428"/>
                  <a:gd name="T4" fmla="*/ 0 w 484"/>
                  <a:gd name="T5" fmla="*/ 2 h 428"/>
                  <a:gd name="T6" fmla="*/ 3 w 484"/>
                  <a:gd name="T7" fmla="*/ 0 h 428"/>
                  <a:gd name="T8" fmla="*/ 162 w 484"/>
                  <a:gd name="T9" fmla="*/ 141 h 4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4" h="428">
                    <a:moveTo>
                      <a:pt x="484" y="423"/>
                    </a:moveTo>
                    <a:lnTo>
                      <a:pt x="475" y="428"/>
                    </a:lnTo>
                    <a:lnTo>
                      <a:pt x="0" y="6"/>
                    </a:lnTo>
                    <a:lnTo>
                      <a:pt x="8" y="0"/>
                    </a:lnTo>
                    <a:lnTo>
                      <a:pt x="484" y="423"/>
                    </a:lnTo>
                    <a:close/>
                  </a:path>
                </a:pathLst>
              </a:custGeom>
              <a:solidFill>
                <a:srgbClr val="61616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17" name="Freeform 372"/>
              <p:cNvSpPr>
                <a:spLocks/>
              </p:cNvSpPr>
              <p:nvPr/>
            </p:nvSpPr>
            <p:spPr bwMode="auto">
              <a:xfrm>
                <a:off x="2112" y="118"/>
                <a:ext cx="164" cy="145"/>
              </a:xfrm>
              <a:custGeom>
                <a:avLst/>
                <a:gdLst>
                  <a:gd name="T0" fmla="*/ 164 w 491"/>
                  <a:gd name="T1" fmla="*/ 141 h 435"/>
                  <a:gd name="T2" fmla="*/ 159 w 491"/>
                  <a:gd name="T3" fmla="*/ 145 h 435"/>
                  <a:gd name="T4" fmla="*/ 0 w 491"/>
                  <a:gd name="T5" fmla="*/ 4 h 435"/>
                  <a:gd name="T6" fmla="*/ 5 w 491"/>
                  <a:gd name="T7" fmla="*/ 0 h 435"/>
                  <a:gd name="T8" fmla="*/ 164 w 491"/>
                  <a:gd name="T9" fmla="*/ 141 h 4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1" h="435">
                    <a:moveTo>
                      <a:pt x="491" y="422"/>
                    </a:moveTo>
                    <a:lnTo>
                      <a:pt x="475" y="435"/>
                    </a:lnTo>
                    <a:lnTo>
                      <a:pt x="0" y="11"/>
                    </a:lnTo>
                    <a:lnTo>
                      <a:pt x="16" y="0"/>
                    </a:lnTo>
                    <a:lnTo>
                      <a:pt x="491" y="422"/>
                    </a:lnTo>
                    <a:close/>
                  </a:path>
                </a:pathLst>
              </a:custGeom>
              <a:solidFill>
                <a:srgbClr val="60606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18" name="Line 373"/>
              <p:cNvSpPr>
                <a:spLocks noChangeShapeType="1"/>
              </p:cNvSpPr>
              <p:nvPr/>
            </p:nvSpPr>
            <p:spPr bwMode="auto">
              <a:xfrm flipH="1" flipV="1">
                <a:off x="2117" y="118"/>
                <a:ext cx="159" cy="141"/>
              </a:xfrm>
              <a:prstGeom prst="line">
                <a:avLst/>
              </a:prstGeom>
              <a:noFill/>
              <a:ln w="0">
                <a:solidFill>
                  <a:srgbClr val="60606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19" name="Freeform 374"/>
              <p:cNvSpPr>
                <a:spLocks/>
              </p:cNvSpPr>
              <p:nvPr/>
            </p:nvSpPr>
            <p:spPr bwMode="auto">
              <a:xfrm>
                <a:off x="2115" y="118"/>
                <a:ext cx="161" cy="143"/>
              </a:xfrm>
              <a:custGeom>
                <a:avLst/>
                <a:gdLst>
                  <a:gd name="T0" fmla="*/ 161 w 483"/>
                  <a:gd name="T1" fmla="*/ 141 h 428"/>
                  <a:gd name="T2" fmla="*/ 158 w 483"/>
                  <a:gd name="T3" fmla="*/ 143 h 428"/>
                  <a:gd name="T4" fmla="*/ 0 w 483"/>
                  <a:gd name="T5" fmla="*/ 2 h 428"/>
                  <a:gd name="T6" fmla="*/ 3 w 483"/>
                  <a:gd name="T7" fmla="*/ 0 h 428"/>
                  <a:gd name="T8" fmla="*/ 161 w 483"/>
                  <a:gd name="T9" fmla="*/ 141 h 4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3" h="428">
                    <a:moveTo>
                      <a:pt x="483" y="422"/>
                    </a:moveTo>
                    <a:lnTo>
                      <a:pt x="474" y="428"/>
                    </a:lnTo>
                    <a:lnTo>
                      <a:pt x="0" y="5"/>
                    </a:lnTo>
                    <a:lnTo>
                      <a:pt x="8" y="0"/>
                    </a:lnTo>
                    <a:lnTo>
                      <a:pt x="483" y="422"/>
                    </a:lnTo>
                    <a:close/>
                  </a:path>
                </a:pathLst>
              </a:custGeom>
              <a:solidFill>
                <a:srgbClr val="60606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20" name="Freeform 375"/>
              <p:cNvSpPr>
                <a:spLocks/>
              </p:cNvSpPr>
              <p:nvPr/>
            </p:nvSpPr>
            <p:spPr bwMode="auto">
              <a:xfrm>
                <a:off x="2112" y="120"/>
                <a:ext cx="161" cy="143"/>
              </a:xfrm>
              <a:custGeom>
                <a:avLst/>
                <a:gdLst>
                  <a:gd name="T0" fmla="*/ 161 w 482"/>
                  <a:gd name="T1" fmla="*/ 141 h 430"/>
                  <a:gd name="T2" fmla="*/ 159 w 482"/>
                  <a:gd name="T3" fmla="*/ 143 h 430"/>
                  <a:gd name="T4" fmla="*/ 0 w 482"/>
                  <a:gd name="T5" fmla="*/ 2 h 430"/>
                  <a:gd name="T6" fmla="*/ 3 w 482"/>
                  <a:gd name="T7" fmla="*/ 0 h 430"/>
                  <a:gd name="T8" fmla="*/ 161 w 482"/>
                  <a:gd name="T9" fmla="*/ 141 h 4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2" h="430">
                    <a:moveTo>
                      <a:pt x="482" y="423"/>
                    </a:moveTo>
                    <a:lnTo>
                      <a:pt x="475" y="430"/>
                    </a:lnTo>
                    <a:lnTo>
                      <a:pt x="0" y="6"/>
                    </a:lnTo>
                    <a:lnTo>
                      <a:pt x="8" y="0"/>
                    </a:lnTo>
                    <a:lnTo>
                      <a:pt x="482" y="423"/>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21" name="Freeform 376"/>
              <p:cNvSpPr>
                <a:spLocks/>
              </p:cNvSpPr>
              <p:nvPr/>
            </p:nvSpPr>
            <p:spPr bwMode="auto">
              <a:xfrm>
                <a:off x="2107" y="122"/>
                <a:ext cx="163" cy="145"/>
              </a:xfrm>
              <a:custGeom>
                <a:avLst/>
                <a:gdLst>
                  <a:gd name="T0" fmla="*/ 163 w 490"/>
                  <a:gd name="T1" fmla="*/ 141 h 437"/>
                  <a:gd name="T2" fmla="*/ 157 w 490"/>
                  <a:gd name="T3" fmla="*/ 145 h 437"/>
                  <a:gd name="T4" fmla="*/ 0 w 490"/>
                  <a:gd name="T5" fmla="*/ 4 h 437"/>
                  <a:gd name="T6" fmla="*/ 5 w 490"/>
                  <a:gd name="T7" fmla="*/ 0 h 437"/>
                  <a:gd name="T8" fmla="*/ 163 w 490"/>
                  <a:gd name="T9" fmla="*/ 141 h 4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0" h="437">
                    <a:moveTo>
                      <a:pt x="490" y="424"/>
                    </a:moveTo>
                    <a:lnTo>
                      <a:pt x="473" y="437"/>
                    </a:lnTo>
                    <a:lnTo>
                      <a:pt x="0" y="13"/>
                    </a:lnTo>
                    <a:lnTo>
                      <a:pt x="15" y="0"/>
                    </a:lnTo>
                    <a:lnTo>
                      <a:pt x="490" y="424"/>
                    </a:lnTo>
                    <a:close/>
                  </a:path>
                </a:pathLst>
              </a:custGeom>
              <a:solidFill>
                <a:srgbClr val="5E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22" name="Line 377"/>
              <p:cNvSpPr>
                <a:spLocks noChangeShapeType="1"/>
              </p:cNvSpPr>
              <p:nvPr/>
            </p:nvSpPr>
            <p:spPr bwMode="auto">
              <a:xfrm flipH="1" flipV="1">
                <a:off x="2112" y="122"/>
                <a:ext cx="158" cy="141"/>
              </a:xfrm>
              <a:prstGeom prst="line">
                <a:avLst/>
              </a:prstGeom>
              <a:noFill/>
              <a:ln w="0">
                <a:solidFill>
                  <a:srgbClr val="5E5E5E"/>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3" name="Freeform 378"/>
              <p:cNvSpPr>
                <a:spLocks/>
              </p:cNvSpPr>
              <p:nvPr/>
            </p:nvSpPr>
            <p:spPr bwMode="auto">
              <a:xfrm>
                <a:off x="2110" y="122"/>
                <a:ext cx="160" cy="143"/>
              </a:xfrm>
              <a:custGeom>
                <a:avLst/>
                <a:gdLst>
                  <a:gd name="T0" fmla="*/ 160 w 482"/>
                  <a:gd name="T1" fmla="*/ 141 h 431"/>
                  <a:gd name="T2" fmla="*/ 157 w 482"/>
                  <a:gd name="T3" fmla="*/ 143 h 431"/>
                  <a:gd name="T4" fmla="*/ 0 w 482"/>
                  <a:gd name="T5" fmla="*/ 2 h 431"/>
                  <a:gd name="T6" fmla="*/ 2 w 482"/>
                  <a:gd name="T7" fmla="*/ 0 h 431"/>
                  <a:gd name="T8" fmla="*/ 160 w 482"/>
                  <a:gd name="T9" fmla="*/ 141 h 4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2" h="431">
                    <a:moveTo>
                      <a:pt x="482" y="424"/>
                    </a:moveTo>
                    <a:lnTo>
                      <a:pt x="474" y="431"/>
                    </a:lnTo>
                    <a:lnTo>
                      <a:pt x="0" y="7"/>
                    </a:lnTo>
                    <a:lnTo>
                      <a:pt x="7" y="0"/>
                    </a:lnTo>
                    <a:lnTo>
                      <a:pt x="482" y="424"/>
                    </a:lnTo>
                    <a:close/>
                  </a:path>
                </a:pathLst>
              </a:custGeom>
              <a:solidFill>
                <a:srgbClr val="5E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24" name="Freeform 379"/>
              <p:cNvSpPr>
                <a:spLocks/>
              </p:cNvSpPr>
              <p:nvPr/>
            </p:nvSpPr>
            <p:spPr bwMode="auto">
              <a:xfrm>
                <a:off x="2107" y="124"/>
                <a:ext cx="161" cy="143"/>
              </a:xfrm>
              <a:custGeom>
                <a:avLst/>
                <a:gdLst>
                  <a:gd name="T0" fmla="*/ 161 w 482"/>
                  <a:gd name="T1" fmla="*/ 141 h 430"/>
                  <a:gd name="T2" fmla="*/ 158 w 482"/>
                  <a:gd name="T3" fmla="*/ 143 h 430"/>
                  <a:gd name="T4" fmla="*/ 0 w 482"/>
                  <a:gd name="T5" fmla="*/ 2 h 430"/>
                  <a:gd name="T6" fmla="*/ 3 w 482"/>
                  <a:gd name="T7" fmla="*/ 0 h 430"/>
                  <a:gd name="T8" fmla="*/ 161 w 482"/>
                  <a:gd name="T9" fmla="*/ 141 h 4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2" h="430">
                    <a:moveTo>
                      <a:pt x="482" y="424"/>
                    </a:moveTo>
                    <a:lnTo>
                      <a:pt x="473" y="430"/>
                    </a:lnTo>
                    <a:lnTo>
                      <a:pt x="0" y="6"/>
                    </a:lnTo>
                    <a:lnTo>
                      <a:pt x="8" y="0"/>
                    </a:lnTo>
                    <a:lnTo>
                      <a:pt x="482" y="424"/>
                    </a:lnTo>
                    <a:close/>
                  </a:path>
                </a:pathLst>
              </a:custGeom>
              <a:solidFill>
                <a:srgbClr val="5D5D5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25" name="Freeform 380"/>
              <p:cNvSpPr>
                <a:spLocks/>
              </p:cNvSpPr>
              <p:nvPr/>
            </p:nvSpPr>
            <p:spPr bwMode="auto">
              <a:xfrm>
                <a:off x="2102" y="126"/>
                <a:ext cx="163" cy="146"/>
              </a:xfrm>
              <a:custGeom>
                <a:avLst/>
                <a:gdLst>
                  <a:gd name="T0" fmla="*/ 163 w 488"/>
                  <a:gd name="T1" fmla="*/ 141 h 439"/>
                  <a:gd name="T2" fmla="*/ 158 w 488"/>
                  <a:gd name="T3" fmla="*/ 146 h 439"/>
                  <a:gd name="T4" fmla="*/ 0 w 488"/>
                  <a:gd name="T5" fmla="*/ 5 h 439"/>
                  <a:gd name="T6" fmla="*/ 5 w 488"/>
                  <a:gd name="T7" fmla="*/ 0 h 439"/>
                  <a:gd name="T8" fmla="*/ 163 w 488"/>
                  <a:gd name="T9" fmla="*/ 141 h 4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8" h="439">
                    <a:moveTo>
                      <a:pt x="488" y="424"/>
                    </a:moveTo>
                    <a:lnTo>
                      <a:pt x="474" y="439"/>
                    </a:lnTo>
                    <a:lnTo>
                      <a:pt x="0" y="14"/>
                    </a:lnTo>
                    <a:lnTo>
                      <a:pt x="15" y="0"/>
                    </a:lnTo>
                    <a:lnTo>
                      <a:pt x="488" y="424"/>
                    </a:lnTo>
                    <a:close/>
                  </a:path>
                </a:pathLst>
              </a:custGeom>
              <a:solidFill>
                <a:srgbClr val="5C5C5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26" name="Line 381"/>
              <p:cNvSpPr>
                <a:spLocks noChangeShapeType="1"/>
              </p:cNvSpPr>
              <p:nvPr/>
            </p:nvSpPr>
            <p:spPr bwMode="auto">
              <a:xfrm flipH="1" flipV="1">
                <a:off x="2107" y="126"/>
                <a:ext cx="158" cy="141"/>
              </a:xfrm>
              <a:prstGeom prst="line">
                <a:avLst/>
              </a:prstGeom>
              <a:noFill/>
              <a:ln w="0">
                <a:solidFill>
                  <a:srgbClr val="5C5C5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7" name="Freeform 382"/>
              <p:cNvSpPr>
                <a:spLocks/>
              </p:cNvSpPr>
              <p:nvPr/>
            </p:nvSpPr>
            <p:spPr bwMode="auto">
              <a:xfrm>
                <a:off x="2105" y="126"/>
                <a:ext cx="160" cy="143"/>
              </a:xfrm>
              <a:custGeom>
                <a:avLst/>
                <a:gdLst>
                  <a:gd name="T0" fmla="*/ 160 w 478"/>
                  <a:gd name="T1" fmla="*/ 141 h 430"/>
                  <a:gd name="T2" fmla="*/ 159 w 478"/>
                  <a:gd name="T3" fmla="*/ 143 h 430"/>
                  <a:gd name="T4" fmla="*/ 0 w 478"/>
                  <a:gd name="T5" fmla="*/ 1 h 430"/>
                  <a:gd name="T6" fmla="*/ 2 w 478"/>
                  <a:gd name="T7" fmla="*/ 0 h 430"/>
                  <a:gd name="T8" fmla="*/ 160 w 478"/>
                  <a:gd name="T9" fmla="*/ 141 h 4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8" h="430">
                    <a:moveTo>
                      <a:pt x="478" y="424"/>
                    </a:moveTo>
                    <a:lnTo>
                      <a:pt x="474" y="430"/>
                    </a:lnTo>
                    <a:lnTo>
                      <a:pt x="0" y="4"/>
                    </a:lnTo>
                    <a:lnTo>
                      <a:pt x="5" y="0"/>
                    </a:lnTo>
                    <a:lnTo>
                      <a:pt x="478" y="424"/>
                    </a:lnTo>
                    <a:close/>
                  </a:path>
                </a:pathLst>
              </a:custGeom>
              <a:solidFill>
                <a:srgbClr val="5C5C5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28" name="Freeform 383"/>
              <p:cNvSpPr>
                <a:spLocks/>
              </p:cNvSpPr>
              <p:nvPr/>
            </p:nvSpPr>
            <p:spPr bwMode="auto">
              <a:xfrm>
                <a:off x="2104" y="127"/>
                <a:ext cx="159" cy="144"/>
              </a:xfrm>
              <a:custGeom>
                <a:avLst/>
                <a:gdLst>
                  <a:gd name="T0" fmla="*/ 159 w 479"/>
                  <a:gd name="T1" fmla="*/ 143 h 430"/>
                  <a:gd name="T2" fmla="*/ 157 w 479"/>
                  <a:gd name="T3" fmla="*/ 144 h 430"/>
                  <a:gd name="T4" fmla="*/ 0 w 479"/>
                  <a:gd name="T5" fmla="*/ 2 h 430"/>
                  <a:gd name="T6" fmla="*/ 2 w 479"/>
                  <a:gd name="T7" fmla="*/ 0 h 430"/>
                  <a:gd name="T8" fmla="*/ 159 w 479"/>
                  <a:gd name="T9" fmla="*/ 143 h 4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9" h="430">
                    <a:moveTo>
                      <a:pt x="479" y="426"/>
                    </a:moveTo>
                    <a:lnTo>
                      <a:pt x="473" y="430"/>
                    </a:lnTo>
                    <a:lnTo>
                      <a:pt x="0" y="6"/>
                    </a:lnTo>
                    <a:lnTo>
                      <a:pt x="5" y="0"/>
                    </a:lnTo>
                    <a:lnTo>
                      <a:pt x="479" y="426"/>
                    </a:lnTo>
                    <a:close/>
                  </a:path>
                </a:pathLst>
              </a:custGeom>
              <a:solidFill>
                <a:srgbClr val="5D5D5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29" name="Freeform 384"/>
              <p:cNvSpPr>
                <a:spLocks/>
              </p:cNvSpPr>
              <p:nvPr/>
            </p:nvSpPr>
            <p:spPr bwMode="auto">
              <a:xfrm>
                <a:off x="2102" y="129"/>
                <a:ext cx="159" cy="143"/>
              </a:xfrm>
              <a:custGeom>
                <a:avLst/>
                <a:gdLst>
                  <a:gd name="T0" fmla="*/ 159 w 478"/>
                  <a:gd name="T1" fmla="*/ 141 h 429"/>
                  <a:gd name="T2" fmla="*/ 158 w 478"/>
                  <a:gd name="T3" fmla="*/ 143 h 429"/>
                  <a:gd name="T4" fmla="*/ 0 w 478"/>
                  <a:gd name="T5" fmla="*/ 1 h 429"/>
                  <a:gd name="T6" fmla="*/ 2 w 478"/>
                  <a:gd name="T7" fmla="*/ 0 h 429"/>
                  <a:gd name="T8" fmla="*/ 159 w 478"/>
                  <a:gd name="T9" fmla="*/ 141 h 4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8" h="429">
                    <a:moveTo>
                      <a:pt x="478" y="424"/>
                    </a:moveTo>
                    <a:lnTo>
                      <a:pt x="474" y="429"/>
                    </a:lnTo>
                    <a:lnTo>
                      <a:pt x="0" y="4"/>
                    </a:lnTo>
                    <a:lnTo>
                      <a:pt x="5" y="0"/>
                    </a:lnTo>
                    <a:lnTo>
                      <a:pt x="478" y="424"/>
                    </a:lnTo>
                    <a:close/>
                  </a:path>
                </a:pathLst>
              </a:custGeom>
              <a:solidFill>
                <a:srgbClr val="5E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30" name="Freeform 385"/>
              <p:cNvSpPr>
                <a:spLocks/>
              </p:cNvSpPr>
              <p:nvPr/>
            </p:nvSpPr>
            <p:spPr bwMode="auto">
              <a:xfrm>
                <a:off x="2098" y="131"/>
                <a:ext cx="162" cy="146"/>
              </a:xfrm>
              <a:custGeom>
                <a:avLst/>
                <a:gdLst>
                  <a:gd name="T0" fmla="*/ 162 w 487"/>
                  <a:gd name="T1" fmla="*/ 141 h 440"/>
                  <a:gd name="T2" fmla="*/ 157 w 487"/>
                  <a:gd name="T3" fmla="*/ 146 h 440"/>
                  <a:gd name="T4" fmla="*/ 0 w 487"/>
                  <a:gd name="T5" fmla="*/ 5 h 440"/>
                  <a:gd name="T6" fmla="*/ 4 w 487"/>
                  <a:gd name="T7" fmla="*/ 0 h 440"/>
                  <a:gd name="T8" fmla="*/ 162 w 487"/>
                  <a:gd name="T9" fmla="*/ 141 h 4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7" h="440">
                    <a:moveTo>
                      <a:pt x="487" y="425"/>
                    </a:moveTo>
                    <a:lnTo>
                      <a:pt x="471" y="440"/>
                    </a:lnTo>
                    <a:lnTo>
                      <a:pt x="0" y="15"/>
                    </a:lnTo>
                    <a:lnTo>
                      <a:pt x="13" y="0"/>
                    </a:lnTo>
                    <a:lnTo>
                      <a:pt x="487" y="425"/>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31" name="Line 386"/>
              <p:cNvSpPr>
                <a:spLocks noChangeShapeType="1"/>
              </p:cNvSpPr>
              <p:nvPr/>
            </p:nvSpPr>
            <p:spPr bwMode="auto">
              <a:xfrm flipH="1" flipV="1">
                <a:off x="2102" y="131"/>
                <a:ext cx="158" cy="141"/>
              </a:xfrm>
              <a:prstGeom prst="line">
                <a:avLst/>
              </a:prstGeom>
              <a:noFill/>
              <a:ln w="0">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2" name="Freeform 387"/>
              <p:cNvSpPr>
                <a:spLocks/>
              </p:cNvSpPr>
              <p:nvPr/>
            </p:nvSpPr>
            <p:spPr bwMode="auto">
              <a:xfrm>
                <a:off x="2100" y="131"/>
                <a:ext cx="160" cy="143"/>
              </a:xfrm>
              <a:custGeom>
                <a:avLst/>
                <a:gdLst>
                  <a:gd name="T0" fmla="*/ 160 w 479"/>
                  <a:gd name="T1" fmla="*/ 141 h 430"/>
                  <a:gd name="T2" fmla="*/ 158 w 479"/>
                  <a:gd name="T3" fmla="*/ 143 h 430"/>
                  <a:gd name="T4" fmla="*/ 0 w 479"/>
                  <a:gd name="T5" fmla="*/ 2 h 430"/>
                  <a:gd name="T6" fmla="*/ 2 w 479"/>
                  <a:gd name="T7" fmla="*/ 0 h 430"/>
                  <a:gd name="T8" fmla="*/ 160 w 479"/>
                  <a:gd name="T9" fmla="*/ 141 h 4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9" h="430">
                    <a:moveTo>
                      <a:pt x="479" y="425"/>
                    </a:moveTo>
                    <a:lnTo>
                      <a:pt x="473" y="430"/>
                    </a:lnTo>
                    <a:lnTo>
                      <a:pt x="0" y="5"/>
                    </a:lnTo>
                    <a:lnTo>
                      <a:pt x="5" y="0"/>
                    </a:lnTo>
                    <a:lnTo>
                      <a:pt x="479" y="425"/>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33" name="Freeform 388"/>
              <p:cNvSpPr>
                <a:spLocks/>
              </p:cNvSpPr>
              <p:nvPr/>
            </p:nvSpPr>
            <p:spPr bwMode="auto">
              <a:xfrm>
                <a:off x="2099" y="132"/>
                <a:ext cx="159" cy="144"/>
              </a:xfrm>
              <a:custGeom>
                <a:avLst/>
                <a:gdLst>
                  <a:gd name="T0" fmla="*/ 159 w 477"/>
                  <a:gd name="T1" fmla="*/ 142 h 430"/>
                  <a:gd name="T2" fmla="*/ 157 w 477"/>
                  <a:gd name="T3" fmla="*/ 144 h 430"/>
                  <a:gd name="T4" fmla="*/ 0 w 477"/>
                  <a:gd name="T5" fmla="*/ 1 h 430"/>
                  <a:gd name="T6" fmla="*/ 1 w 477"/>
                  <a:gd name="T7" fmla="*/ 0 h 430"/>
                  <a:gd name="T8" fmla="*/ 159 w 477"/>
                  <a:gd name="T9" fmla="*/ 142 h 4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7" h="430">
                    <a:moveTo>
                      <a:pt x="477" y="425"/>
                    </a:moveTo>
                    <a:lnTo>
                      <a:pt x="472" y="430"/>
                    </a:lnTo>
                    <a:lnTo>
                      <a:pt x="0" y="4"/>
                    </a:lnTo>
                    <a:lnTo>
                      <a:pt x="4" y="0"/>
                    </a:lnTo>
                    <a:lnTo>
                      <a:pt x="477" y="425"/>
                    </a:lnTo>
                    <a:close/>
                  </a:path>
                </a:pathLst>
              </a:custGeom>
              <a:solidFill>
                <a:srgbClr val="60606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34" name="Freeform 389"/>
              <p:cNvSpPr>
                <a:spLocks/>
              </p:cNvSpPr>
              <p:nvPr/>
            </p:nvSpPr>
            <p:spPr bwMode="auto">
              <a:xfrm>
                <a:off x="2098" y="134"/>
                <a:ext cx="158" cy="143"/>
              </a:xfrm>
              <a:custGeom>
                <a:avLst/>
                <a:gdLst>
                  <a:gd name="T0" fmla="*/ 158 w 476"/>
                  <a:gd name="T1" fmla="*/ 141 h 431"/>
                  <a:gd name="T2" fmla="*/ 156 w 476"/>
                  <a:gd name="T3" fmla="*/ 143 h 431"/>
                  <a:gd name="T4" fmla="*/ 0 w 476"/>
                  <a:gd name="T5" fmla="*/ 2 h 431"/>
                  <a:gd name="T6" fmla="*/ 1 w 476"/>
                  <a:gd name="T7" fmla="*/ 0 h 431"/>
                  <a:gd name="T8" fmla="*/ 158 w 476"/>
                  <a:gd name="T9" fmla="*/ 141 h 4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6" h="431">
                    <a:moveTo>
                      <a:pt x="476" y="426"/>
                    </a:moveTo>
                    <a:lnTo>
                      <a:pt x="471" y="431"/>
                    </a:lnTo>
                    <a:lnTo>
                      <a:pt x="0" y="6"/>
                    </a:lnTo>
                    <a:lnTo>
                      <a:pt x="4" y="0"/>
                    </a:lnTo>
                    <a:lnTo>
                      <a:pt x="476" y="426"/>
                    </a:lnTo>
                    <a:close/>
                  </a:path>
                </a:pathLst>
              </a:custGeom>
              <a:solidFill>
                <a:srgbClr val="61616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35" name="Freeform 390"/>
              <p:cNvSpPr>
                <a:spLocks/>
              </p:cNvSpPr>
              <p:nvPr/>
            </p:nvSpPr>
            <p:spPr bwMode="auto">
              <a:xfrm>
                <a:off x="2093" y="136"/>
                <a:ext cx="162" cy="147"/>
              </a:xfrm>
              <a:custGeom>
                <a:avLst/>
                <a:gdLst>
                  <a:gd name="T0" fmla="*/ 162 w 486"/>
                  <a:gd name="T1" fmla="*/ 142 h 441"/>
                  <a:gd name="T2" fmla="*/ 157 w 486"/>
                  <a:gd name="T3" fmla="*/ 147 h 441"/>
                  <a:gd name="T4" fmla="*/ 0 w 486"/>
                  <a:gd name="T5" fmla="*/ 5 h 441"/>
                  <a:gd name="T6" fmla="*/ 5 w 486"/>
                  <a:gd name="T7" fmla="*/ 0 h 441"/>
                  <a:gd name="T8" fmla="*/ 162 w 486"/>
                  <a:gd name="T9" fmla="*/ 142 h 44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6" h="441">
                    <a:moveTo>
                      <a:pt x="486" y="425"/>
                    </a:moveTo>
                    <a:lnTo>
                      <a:pt x="471" y="441"/>
                    </a:lnTo>
                    <a:lnTo>
                      <a:pt x="0" y="14"/>
                    </a:lnTo>
                    <a:lnTo>
                      <a:pt x="15" y="0"/>
                    </a:lnTo>
                    <a:lnTo>
                      <a:pt x="486" y="425"/>
                    </a:lnTo>
                    <a:close/>
                  </a:path>
                </a:pathLst>
              </a:custGeom>
              <a:solidFill>
                <a:srgbClr val="62626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36" name="Line 391"/>
              <p:cNvSpPr>
                <a:spLocks noChangeShapeType="1"/>
              </p:cNvSpPr>
              <p:nvPr/>
            </p:nvSpPr>
            <p:spPr bwMode="auto">
              <a:xfrm flipH="1" flipV="1">
                <a:off x="2098" y="136"/>
                <a:ext cx="157" cy="141"/>
              </a:xfrm>
              <a:prstGeom prst="line">
                <a:avLst/>
              </a:prstGeom>
              <a:noFill/>
              <a:ln w="0">
                <a:solidFill>
                  <a:srgbClr val="62626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7" name="Freeform 392"/>
              <p:cNvSpPr>
                <a:spLocks/>
              </p:cNvSpPr>
              <p:nvPr/>
            </p:nvSpPr>
            <p:spPr bwMode="auto">
              <a:xfrm>
                <a:off x="2096" y="136"/>
                <a:ext cx="159" cy="142"/>
              </a:xfrm>
              <a:custGeom>
                <a:avLst/>
                <a:gdLst>
                  <a:gd name="T0" fmla="*/ 159 w 476"/>
                  <a:gd name="T1" fmla="*/ 141 h 428"/>
                  <a:gd name="T2" fmla="*/ 158 w 476"/>
                  <a:gd name="T3" fmla="*/ 142 h 428"/>
                  <a:gd name="T4" fmla="*/ 0 w 476"/>
                  <a:gd name="T5" fmla="*/ 1 h 428"/>
                  <a:gd name="T6" fmla="*/ 2 w 476"/>
                  <a:gd name="T7" fmla="*/ 0 h 428"/>
                  <a:gd name="T8" fmla="*/ 159 w 476"/>
                  <a:gd name="T9" fmla="*/ 141 h 4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6" h="428">
                    <a:moveTo>
                      <a:pt x="476" y="425"/>
                    </a:moveTo>
                    <a:lnTo>
                      <a:pt x="473" y="428"/>
                    </a:lnTo>
                    <a:lnTo>
                      <a:pt x="0" y="3"/>
                    </a:lnTo>
                    <a:lnTo>
                      <a:pt x="5" y="0"/>
                    </a:lnTo>
                    <a:lnTo>
                      <a:pt x="476" y="425"/>
                    </a:lnTo>
                    <a:close/>
                  </a:path>
                </a:pathLst>
              </a:custGeom>
              <a:solidFill>
                <a:srgbClr val="62626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38" name="Freeform 393"/>
              <p:cNvSpPr>
                <a:spLocks/>
              </p:cNvSpPr>
              <p:nvPr/>
            </p:nvSpPr>
            <p:spPr bwMode="auto">
              <a:xfrm>
                <a:off x="2095" y="137"/>
                <a:ext cx="159" cy="143"/>
              </a:xfrm>
              <a:custGeom>
                <a:avLst/>
                <a:gdLst>
                  <a:gd name="T0" fmla="*/ 159 w 476"/>
                  <a:gd name="T1" fmla="*/ 141 h 430"/>
                  <a:gd name="T2" fmla="*/ 157 w 476"/>
                  <a:gd name="T3" fmla="*/ 143 h 430"/>
                  <a:gd name="T4" fmla="*/ 0 w 476"/>
                  <a:gd name="T5" fmla="*/ 1 h 430"/>
                  <a:gd name="T6" fmla="*/ 1 w 476"/>
                  <a:gd name="T7" fmla="*/ 0 h 430"/>
                  <a:gd name="T8" fmla="*/ 159 w 476"/>
                  <a:gd name="T9" fmla="*/ 141 h 4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6" h="430">
                    <a:moveTo>
                      <a:pt x="476" y="425"/>
                    </a:moveTo>
                    <a:lnTo>
                      <a:pt x="471" y="430"/>
                    </a:lnTo>
                    <a:lnTo>
                      <a:pt x="0" y="4"/>
                    </a:lnTo>
                    <a:lnTo>
                      <a:pt x="3" y="0"/>
                    </a:lnTo>
                    <a:lnTo>
                      <a:pt x="476" y="425"/>
                    </a:lnTo>
                    <a:close/>
                  </a:path>
                </a:pathLst>
              </a:custGeom>
              <a:solidFill>
                <a:srgbClr val="63636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39" name="Freeform 394"/>
              <p:cNvSpPr>
                <a:spLocks/>
              </p:cNvSpPr>
              <p:nvPr/>
            </p:nvSpPr>
            <p:spPr bwMode="auto">
              <a:xfrm>
                <a:off x="2094" y="138"/>
                <a:ext cx="158" cy="143"/>
              </a:xfrm>
              <a:custGeom>
                <a:avLst/>
                <a:gdLst>
                  <a:gd name="T0" fmla="*/ 158 w 473"/>
                  <a:gd name="T1" fmla="*/ 142 h 430"/>
                  <a:gd name="T2" fmla="*/ 157 w 473"/>
                  <a:gd name="T3" fmla="*/ 143 h 430"/>
                  <a:gd name="T4" fmla="*/ 0 w 473"/>
                  <a:gd name="T5" fmla="*/ 1 h 430"/>
                  <a:gd name="T6" fmla="*/ 1 w 473"/>
                  <a:gd name="T7" fmla="*/ 0 h 430"/>
                  <a:gd name="T8" fmla="*/ 158 w 473"/>
                  <a:gd name="T9" fmla="*/ 142 h 4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3" h="430">
                    <a:moveTo>
                      <a:pt x="473" y="426"/>
                    </a:moveTo>
                    <a:lnTo>
                      <a:pt x="471" y="430"/>
                    </a:lnTo>
                    <a:lnTo>
                      <a:pt x="0" y="3"/>
                    </a:lnTo>
                    <a:lnTo>
                      <a:pt x="2" y="0"/>
                    </a:lnTo>
                    <a:lnTo>
                      <a:pt x="473" y="426"/>
                    </a:lnTo>
                    <a:close/>
                  </a:path>
                </a:pathLst>
              </a:custGeom>
              <a:solidFill>
                <a:srgbClr val="64646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40" name="Freeform 395"/>
              <p:cNvSpPr>
                <a:spLocks/>
              </p:cNvSpPr>
              <p:nvPr/>
            </p:nvSpPr>
            <p:spPr bwMode="auto">
              <a:xfrm>
                <a:off x="2093" y="139"/>
                <a:ext cx="158" cy="144"/>
              </a:xfrm>
              <a:custGeom>
                <a:avLst/>
                <a:gdLst>
                  <a:gd name="T0" fmla="*/ 158 w 476"/>
                  <a:gd name="T1" fmla="*/ 143 h 431"/>
                  <a:gd name="T2" fmla="*/ 156 w 476"/>
                  <a:gd name="T3" fmla="*/ 144 h 431"/>
                  <a:gd name="T4" fmla="*/ 0 w 476"/>
                  <a:gd name="T5" fmla="*/ 1 h 431"/>
                  <a:gd name="T6" fmla="*/ 2 w 476"/>
                  <a:gd name="T7" fmla="*/ 0 h 431"/>
                  <a:gd name="T8" fmla="*/ 158 w 476"/>
                  <a:gd name="T9" fmla="*/ 143 h 4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6" h="431">
                    <a:moveTo>
                      <a:pt x="476" y="427"/>
                    </a:moveTo>
                    <a:lnTo>
                      <a:pt x="471" y="431"/>
                    </a:lnTo>
                    <a:lnTo>
                      <a:pt x="0" y="4"/>
                    </a:lnTo>
                    <a:lnTo>
                      <a:pt x="5" y="0"/>
                    </a:lnTo>
                    <a:lnTo>
                      <a:pt x="476" y="427"/>
                    </a:lnTo>
                    <a:close/>
                  </a:path>
                </a:pathLst>
              </a:custGeom>
              <a:solidFill>
                <a:srgbClr val="65656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41" name="Freeform 396"/>
              <p:cNvSpPr>
                <a:spLocks/>
              </p:cNvSpPr>
              <p:nvPr/>
            </p:nvSpPr>
            <p:spPr bwMode="auto">
              <a:xfrm>
                <a:off x="2088" y="140"/>
                <a:ext cx="162" cy="148"/>
              </a:xfrm>
              <a:custGeom>
                <a:avLst/>
                <a:gdLst>
                  <a:gd name="T0" fmla="*/ 162 w 484"/>
                  <a:gd name="T1" fmla="*/ 143 h 443"/>
                  <a:gd name="T2" fmla="*/ 158 w 484"/>
                  <a:gd name="T3" fmla="*/ 148 h 443"/>
                  <a:gd name="T4" fmla="*/ 0 w 484"/>
                  <a:gd name="T5" fmla="*/ 5 h 443"/>
                  <a:gd name="T6" fmla="*/ 4 w 484"/>
                  <a:gd name="T7" fmla="*/ 0 h 443"/>
                  <a:gd name="T8" fmla="*/ 162 w 484"/>
                  <a:gd name="T9" fmla="*/ 143 h 4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4" h="443">
                    <a:moveTo>
                      <a:pt x="484" y="427"/>
                    </a:moveTo>
                    <a:lnTo>
                      <a:pt x="471" y="443"/>
                    </a:lnTo>
                    <a:lnTo>
                      <a:pt x="0" y="16"/>
                    </a:lnTo>
                    <a:lnTo>
                      <a:pt x="13" y="0"/>
                    </a:lnTo>
                    <a:lnTo>
                      <a:pt x="484" y="427"/>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42" name="Line 397"/>
              <p:cNvSpPr>
                <a:spLocks noChangeShapeType="1"/>
              </p:cNvSpPr>
              <p:nvPr/>
            </p:nvSpPr>
            <p:spPr bwMode="auto">
              <a:xfrm flipH="1" flipV="1">
                <a:off x="2093" y="140"/>
                <a:ext cx="157" cy="143"/>
              </a:xfrm>
              <a:prstGeom prst="line">
                <a:avLst/>
              </a:prstGeom>
              <a:noFill/>
              <a:ln w="0">
                <a:solidFill>
                  <a:srgbClr val="66666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3" name="Freeform 398"/>
              <p:cNvSpPr>
                <a:spLocks/>
              </p:cNvSpPr>
              <p:nvPr/>
            </p:nvSpPr>
            <p:spPr bwMode="auto">
              <a:xfrm>
                <a:off x="2091" y="140"/>
                <a:ext cx="159" cy="144"/>
              </a:xfrm>
              <a:custGeom>
                <a:avLst/>
                <a:gdLst>
                  <a:gd name="T0" fmla="*/ 159 w 475"/>
                  <a:gd name="T1" fmla="*/ 143 h 431"/>
                  <a:gd name="T2" fmla="*/ 158 w 475"/>
                  <a:gd name="T3" fmla="*/ 144 h 431"/>
                  <a:gd name="T4" fmla="*/ 0 w 475"/>
                  <a:gd name="T5" fmla="*/ 1 h 431"/>
                  <a:gd name="T6" fmla="*/ 1 w 475"/>
                  <a:gd name="T7" fmla="*/ 0 h 431"/>
                  <a:gd name="T8" fmla="*/ 159 w 475"/>
                  <a:gd name="T9" fmla="*/ 143 h 4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5" h="431">
                    <a:moveTo>
                      <a:pt x="475" y="427"/>
                    </a:moveTo>
                    <a:lnTo>
                      <a:pt x="471" y="431"/>
                    </a:lnTo>
                    <a:lnTo>
                      <a:pt x="0" y="4"/>
                    </a:lnTo>
                    <a:lnTo>
                      <a:pt x="4" y="0"/>
                    </a:lnTo>
                    <a:lnTo>
                      <a:pt x="475" y="427"/>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44" name="Freeform 399"/>
              <p:cNvSpPr>
                <a:spLocks/>
              </p:cNvSpPr>
              <p:nvPr/>
            </p:nvSpPr>
            <p:spPr bwMode="auto">
              <a:xfrm>
                <a:off x="2090" y="142"/>
                <a:ext cx="158" cy="144"/>
              </a:xfrm>
              <a:custGeom>
                <a:avLst/>
                <a:gdLst>
                  <a:gd name="T0" fmla="*/ 158 w 475"/>
                  <a:gd name="T1" fmla="*/ 142 h 433"/>
                  <a:gd name="T2" fmla="*/ 157 w 475"/>
                  <a:gd name="T3" fmla="*/ 144 h 433"/>
                  <a:gd name="T4" fmla="*/ 0 w 475"/>
                  <a:gd name="T5" fmla="*/ 2 h 433"/>
                  <a:gd name="T6" fmla="*/ 1 w 475"/>
                  <a:gd name="T7" fmla="*/ 0 h 433"/>
                  <a:gd name="T8" fmla="*/ 158 w 475"/>
                  <a:gd name="T9" fmla="*/ 142 h 4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5" h="433">
                    <a:moveTo>
                      <a:pt x="475" y="427"/>
                    </a:moveTo>
                    <a:lnTo>
                      <a:pt x="471" y="433"/>
                    </a:lnTo>
                    <a:lnTo>
                      <a:pt x="0" y="6"/>
                    </a:lnTo>
                    <a:lnTo>
                      <a:pt x="4" y="0"/>
                    </a:lnTo>
                    <a:lnTo>
                      <a:pt x="475" y="427"/>
                    </a:lnTo>
                    <a:close/>
                  </a:path>
                </a:pathLst>
              </a:custGeom>
              <a:solidFill>
                <a:srgbClr val="67676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45" name="Freeform 400"/>
              <p:cNvSpPr>
                <a:spLocks/>
              </p:cNvSpPr>
              <p:nvPr/>
            </p:nvSpPr>
            <p:spPr bwMode="auto">
              <a:xfrm>
                <a:off x="2088" y="144"/>
                <a:ext cx="159" cy="144"/>
              </a:xfrm>
              <a:custGeom>
                <a:avLst/>
                <a:gdLst>
                  <a:gd name="T0" fmla="*/ 159 w 476"/>
                  <a:gd name="T1" fmla="*/ 142 h 433"/>
                  <a:gd name="T2" fmla="*/ 157 w 476"/>
                  <a:gd name="T3" fmla="*/ 144 h 433"/>
                  <a:gd name="T4" fmla="*/ 0 w 476"/>
                  <a:gd name="T5" fmla="*/ 2 h 433"/>
                  <a:gd name="T6" fmla="*/ 2 w 476"/>
                  <a:gd name="T7" fmla="*/ 0 h 433"/>
                  <a:gd name="T8" fmla="*/ 159 w 476"/>
                  <a:gd name="T9" fmla="*/ 142 h 4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6" h="433">
                    <a:moveTo>
                      <a:pt x="476" y="427"/>
                    </a:moveTo>
                    <a:lnTo>
                      <a:pt x="471" y="433"/>
                    </a:lnTo>
                    <a:lnTo>
                      <a:pt x="0" y="6"/>
                    </a:lnTo>
                    <a:lnTo>
                      <a:pt x="5" y="0"/>
                    </a:lnTo>
                    <a:lnTo>
                      <a:pt x="476" y="427"/>
                    </a:lnTo>
                    <a:close/>
                  </a:path>
                </a:pathLst>
              </a:custGeom>
              <a:solidFill>
                <a:srgbClr val="68686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46" name="Freeform 401"/>
              <p:cNvSpPr>
                <a:spLocks/>
              </p:cNvSpPr>
              <p:nvPr/>
            </p:nvSpPr>
            <p:spPr bwMode="auto">
              <a:xfrm>
                <a:off x="2085" y="146"/>
                <a:ext cx="160" cy="148"/>
              </a:xfrm>
              <a:custGeom>
                <a:avLst/>
                <a:gdLst>
                  <a:gd name="T0" fmla="*/ 160 w 482"/>
                  <a:gd name="T1" fmla="*/ 142 h 444"/>
                  <a:gd name="T2" fmla="*/ 156 w 482"/>
                  <a:gd name="T3" fmla="*/ 148 h 444"/>
                  <a:gd name="T4" fmla="*/ 0 w 482"/>
                  <a:gd name="T5" fmla="*/ 5 h 444"/>
                  <a:gd name="T6" fmla="*/ 4 w 482"/>
                  <a:gd name="T7" fmla="*/ 0 h 444"/>
                  <a:gd name="T8" fmla="*/ 160 w 482"/>
                  <a:gd name="T9" fmla="*/ 142 h 4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2" h="444">
                    <a:moveTo>
                      <a:pt x="482" y="427"/>
                    </a:moveTo>
                    <a:lnTo>
                      <a:pt x="469" y="444"/>
                    </a:lnTo>
                    <a:lnTo>
                      <a:pt x="0" y="16"/>
                    </a:lnTo>
                    <a:lnTo>
                      <a:pt x="11" y="0"/>
                    </a:lnTo>
                    <a:lnTo>
                      <a:pt x="482" y="427"/>
                    </a:lnTo>
                    <a:close/>
                  </a:path>
                </a:pathLst>
              </a:custGeom>
              <a:solidFill>
                <a:srgbClr val="69696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47" name="Line 402"/>
              <p:cNvSpPr>
                <a:spLocks noChangeShapeType="1"/>
              </p:cNvSpPr>
              <p:nvPr/>
            </p:nvSpPr>
            <p:spPr bwMode="auto">
              <a:xfrm flipH="1" flipV="1">
                <a:off x="2088" y="146"/>
                <a:ext cx="157" cy="142"/>
              </a:xfrm>
              <a:prstGeom prst="line">
                <a:avLst/>
              </a:prstGeom>
              <a:noFill/>
              <a:ln w="0">
                <a:solidFill>
                  <a:srgbClr val="69696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8" name="Freeform 403"/>
              <p:cNvSpPr>
                <a:spLocks/>
              </p:cNvSpPr>
              <p:nvPr/>
            </p:nvSpPr>
            <p:spPr bwMode="auto">
              <a:xfrm>
                <a:off x="2087" y="146"/>
                <a:ext cx="158" cy="143"/>
              </a:xfrm>
              <a:custGeom>
                <a:avLst/>
                <a:gdLst>
                  <a:gd name="T0" fmla="*/ 158 w 474"/>
                  <a:gd name="T1" fmla="*/ 142 h 431"/>
                  <a:gd name="T2" fmla="*/ 157 w 474"/>
                  <a:gd name="T3" fmla="*/ 143 h 431"/>
                  <a:gd name="T4" fmla="*/ 0 w 474"/>
                  <a:gd name="T5" fmla="*/ 1 h 431"/>
                  <a:gd name="T6" fmla="*/ 1 w 474"/>
                  <a:gd name="T7" fmla="*/ 0 h 431"/>
                  <a:gd name="T8" fmla="*/ 158 w 474"/>
                  <a:gd name="T9" fmla="*/ 142 h 4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4" h="431">
                    <a:moveTo>
                      <a:pt x="474" y="427"/>
                    </a:moveTo>
                    <a:lnTo>
                      <a:pt x="470" y="431"/>
                    </a:lnTo>
                    <a:lnTo>
                      <a:pt x="0" y="3"/>
                    </a:lnTo>
                    <a:lnTo>
                      <a:pt x="3" y="0"/>
                    </a:lnTo>
                    <a:lnTo>
                      <a:pt x="474" y="427"/>
                    </a:lnTo>
                    <a:close/>
                  </a:path>
                </a:pathLst>
              </a:custGeom>
              <a:solidFill>
                <a:srgbClr val="69696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49" name="Freeform 404"/>
              <p:cNvSpPr>
                <a:spLocks/>
              </p:cNvSpPr>
              <p:nvPr/>
            </p:nvSpPr>
            <p:spPr bwMode="auto">
              <a:xfrm>
                <a:off x="2086" y="147"/>
                <a:ext cx="158" cy="144"/>
              </a:xfrm>
              <a:custGeom>
                <a:avLst/>
                <a:gdLst>
                  <a:gd name="T0" fmla="*/ 158 w 473"/>
                  <a:gd name="T1" fmla="*/ 142 h 433"/>
                  <a:gd name="T2" fmla="*/ 157 w 473"/>
                  <a:gd name="T3" fmla="*/ 144 h 433"/>
                  <a:gd name="T4" fmla="*/ 0 w 473"/>
                  <a:gd name="T5" fmla="*/ 1 h 433"/>
                  <a:gd name="T6" fmla="*/ 1 w 473"/>
                  <a:gd name="T7" fmla="*/ 0 h 433"/>
                  <a:gd name="T8" fmla="*/ 158 w 473"/>
                  <a:gd name="T9" fmla="*/ 142 h 4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3" h="433">
                    <a:moveTo>
                      <a:pt x="473" y="428"/>
                    </a:moveTo>
                    <a:lnTo>
                      <a:pt x="470" y="433"/>
                    </a:lnTo>
                    <a:lnTo>
                      <a:pt x="0" y="4"/>
                    </a:lnTo>
                    <a:lnTo>
                      <a:pt x="3" y="0"/>
                    </a:lnTo>
                    <a:lnTo>
                      <a:pt x="473" y="428"/>
                    </a:lnTo>
                    <a:close/>
                  </a:path>
                </a:pathLst>
              </a:custGeom>
              <a:solidFill>
                <a:srgbClr val="6A6A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50" name="Freeform 405"/>
              <p:cNvSpPr>
                <a:spLocks/>
              </p:cNvSpPr>
              <p:nvPr/>
            </p:nvSpPr>
            <p:spPr bwMode="auto">
              <a:xfrm>
                <a:off x="2086" y="148"/>
                <a:ext cx="157" cy="144"/>
              </a:xfrm>
              <a:custGeom>
                <a:avLst/>
                <a:gdLst>
                  <a:gd name="T0" fmla="*/ 157 w 472"/>
                  <a:gd name="T1" fmla="*/ 143 h 433"/>
                  <a:gd name="T2" fmla="*/ 156 w 472"/>
                  <a:gd name="T3" fmla="*/ 144 h 433"/>
                  <a:gd name="T4" fmla="*/ 0 w 472"/>
                  <a:gd name="T5" fmla="*/ 1 h 433"/>
                  <a:gd name="T6" fmla="*/ 1 w 472"/>
                  <a:gd name="T7" fmla="*/ 0 h 433"/>
                  <a:gd name="T8" fmla="*/ 157 w 472"/>
                  <a:gd name="T9" fmla="*/ 143 h 4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2" h="433">
                    <a:moveTo>
                      <a:pt x="472" y="429"/>
                    </a:moveTo>
                    <a:lnTo>
                      <a:pt x="469" y="433"/>
                    </a:lnTo>
                    <a:lnTo>
                      <a:pt x="0" y="4"/>
                    </a:lnTo>
                    <a:lnTo>
                      <a:pt x="2" y="0"/>
                    </a:lnTo>
                    <a:lnTo>
                      <a:pt x="472" y="429"/>
                    </a:lnTo>
                    <a:close/>
                  </a:path>
                </a:pathLst>
              </a:custGeom>
              <a:solidFill>
                <a:srgbClr val="6B6B6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51" name="Freeform 406"/>
              <p:cNvSpPr>
                <a:spLocks/>
              </p:cNvSpPr>
              <p:nvPr/>
            </p:nvSpPr>
            <p:spPr bwMode="auto">
              <a:xfrm>
                <a:off x="2085" y="149"/>
                <a:ext cx="157" cy="145"/>
              </a:xfrm>
              <a:custGeom>
                <a:avLst/>
                <a:gdLst>
                  <a:gd name="T0" fmla="*/ 157 w 472"/>
                  <a:gd name="T1" fmla="*/ 144 h 433"/>
                  <a:gd name="T2" fmla="*/ 156 w 472"/>
                  <a:gd name="T3" fmla="*/ 145 h 433"/>
                  <a:gd name="T4" fmla="*/ 0 w 472"/>
                  <a:gd name="T5" fmla="*/ 2 h 433"/>
                  <a:gd name="T6" fmla="*/ 1 w 472"/>
                  <a:gd name="T7" fmla="*/ 0 h 433"/>
                  <a:gd name="T8" fmla="*/ 157 w 472"/>
                  <a:gd name="T9" fmla="*/ 144 h 4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2" h="433">
                    <a:moveTo>
                      <a:pt x="472" y="429"/>
                    </a:moveTo>
                    <a:lnTo>
                      <a:pt x="469" y="433"/>
                    </a:lnTo>
                    <a:lnTo>
                      <a:pt x="0" y="5"/>
                    </a:lnTo>
                    <a:lnTo>
                      <a:pt x="3" y="0"/>
                    </a:lnTo>
                    <a:lnTo>
                      <a:pt x="472" y="429"/>
                    </a:lnTo>
                    <a:close/>
                  </a:path>
                </a:pathLst>
              </a:custGeom>
              <a:solidFill>
                <a:srgbClr val="6C6C6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52" name="Freeform 407"/>
              <p:cNvSpPr>
                <a:spLocks/>
              </p:cNvSpPr>
              <p:nvPr/>
            </p:nvSpPr>
            <p:spPr bwMode="auto">
              <a:xfrm>
                <a:off x="2080" y="151"/>
                <a:ext cx="161" cy="148"/>
              </a:xfrm>
              <a:custGeom>
                <a:avLst/>
                <a:gdLst>
                  <a:gd name="T0" fmla="*/ 161 w 482"/>
                  <a:gd name="T1" fmla="*/ 142 h 445"/>
                  <a:gd name="T2" fmla="*/ 157 w 482"/>
                  <a:gd name="T3" fmla="*/ 148 h 445"/>
                  <a:gd name="T4" fmla="*/ 0 w 482"/>
                  <a:gd name="T5" fmla="*/ 5 h 445"/>
                  <a:gd name="T6" fmla="*/ 4 w 482"/>
                  <a:gd name="T7" fmla="*/ 0 h 445"/>
                  <a:gd name="T8" fmla="*/ 161 w 482"/>
                  <a:gd name="T9" fmla="*/ 142 h 44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2" h="445">
                    <a:moveTo>
                      <a:pt x="482" y="428"/>
                    </a:moveTo>
                    <a:lnTo>
                      <a:pt x="469" y="445"/>
                    </a:lnTo>
                    <a:lnTo>
                      <a:pt x="0" y="16"/>
                    </a:lnTo>
                    <a:lnTo>
                      <a:pt x="13" y="0"/>
                    </a:lnTo>
                    <a:lnTo>
                      <a:pt x="482" y="428"/>
                    </a:lnTo>
                    <a:close/>
                  </a:path>
                </a:pathLst>
              </a:custGeom>
              <a:solidFill>
                <a:srgbClr val="6D6D6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53" name="Line 408"/>
              <p:cNvSpPr>
                <a:spLocks noChangeShapeType="1"/>
              </p:cNvSpPr>
              <p:nvPr/>
            </p:nvSpPr>
            <p:spPr bwMode="auto">
              <a:xfrm flipH="1" flipV="1">
                <a:off x="2085" y="151"/>
                <a:ext cx="156" cy="143"/>
              </a:xfrm>
              <a:prstGeom prst="line">
                <a:avLst/>
              </a:prstGeom>
              <a:noFill/>
              <a:ln w="0">
                <a:solidFill>
                  <a:srgbClr val="6D6D6D"/>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54" name="Freeform 409"/>
              <p:cNvSpPr>
                <a:spLocks/>
              </p:cNvSpPr>
              <p:nvPr/>
            </p:nvSpPr>
            <p:spPr bwMode="auto">
              <a:xfrm>
                <a:off x="2084" y="151"/>
                <a:ext cx="157" cy="144"/>
              </a:xfrm>
              <a:custGeom>
                <a:avLst/>
                <a:gdLst>
                  <a:gd name="T0" fmla="*/ 157 w 472"/>
                  <a:gd name="T1" fmla="*/ 142 h 433"/>
                  <a:gd name="T2" fmla="*/ 156 w 472"/>
                  <a:gd name="T3" fmla="*/ 144 h 433"/>
                  <a:gd name="T4" fmla="*/ 0 w 472"/>
                  <a:gd name="T5" fmla="*/ 1 h 433"/>
                  <a:gd name="T6" fmla="*/ 1 w 472"/>
                  <a:gd name="T7" fmla="*/ 0 h 433"/>
                  <a:gd name="T8" fmla="*/ 157 w 472"/>
                  <a:gd name="T9" fmla="*/ 142 h 4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2" h="433">
                    <a:moveTo>
                      <a:pt x="472" y="428"/>
                    </a:moveTo>
                    <a:lnTo>
                      <a:pt x="468" y="433"/>
                    </a:lnTo>
                    <a:lnTo>
                      <a:pt x="0" y="3"/>
                    </a:lnTo>
                    <a:lnTo>
                      <a:pt x="3" y="0"/>
                    </a:lnTo>
                    <a:lnTo>
                      <a:pt x="472" y="428"/>
                    </a:lnTo>
                    <a:close/>
                  </a:path>
                </a:pathLst>
              </a:custGeom>
              <a:solidFill>
                <a:srgbClr val="6D6D6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232" name="Group 410"/>
            <p:cNvGrpSpPr>
              <a:grpSpLocks/>
            </p:cNvGrpSpPr>
            <p:nvPr/>
          </p:nvGrpSpPr>
          <p:grpSpPr bwMode="auto">
            <a:xfrm>
              <a:off x="1679575" y="4267200"/>
              <a:ext cx="1828800" cy="1312863"/>
              <a:chOff x="2054" y="-333"/>
              <a:chExt cx="1152" cy="827"/>
            </a:xfrm>
          </p:grpSpPr>
          <p:sp>
            <p:nvSpPr>
              <p:cNvPr id="755" name="Freeform 411"/>
              <p:cNvSpPr>
                <a:spLocks/>
              </p:cNvSpPr>
              <p:nvPr/>
            </p:nvSpPr>
            <p:spPr bwMode="auto">
              <a:xfrm>
                <a:off x="2082" y="152"/>
                <a:ext cx="158" cy="145"/>
              </a:xfrm>
              <a:custGeom>
                <a:avLst/>
                <a:gdLst>
                  <a:gd name="T0" fmla="*/ 158 w 472"/>
                  <a:gd name="T1" fmla="*/ 144 h 434"/>
                  <a:gd name="T2" fmla="*/ 157 w 472"/>
                  <a:gd name="T3" fmla="*/ 145 h 434"/>
                  <a:gd name="T4" fmla="*/ 0 w 472"/>
                  <a:gd name="T5" fmla="*/ 1 h 434"/>
                  <a:gd name="T6" fmla="*/ 1 w 472"/>
                  <a:gd name="T7" fmla="*/ 0 h 434"/>
                  <a:gd name="T8" fmla="*/ 158 w 472"/>
                  <a:gd name="T9" fmla="*/ 144 h 4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2" h="434">
                    <a:moveTo>
                      <a:pt x="472" y="430"/>
                    </a:moveTo>
                    <a:lnTo>
                      <a:pt x="469" y="434"/>
                    </a:lnTo>
                    <a:lnTo>
                      <a:pt x="0" y="4"/>
                    </a:lnTo>
                    <a:lnTo>
                      <a:pt x="4" y="0"/>
                    </a:lnTo>
                    <a:lnTo>
                      <a:pt x="472" y="430"/>
                    </a:lnTo>
                    <a:close/>
                  </a:path>
                </a:pathLst>
              </a:custGeom>
              <a:solidFill>
                <a:srgbClr val="6E6E6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56" name="Freeform 412"/>
              <p:cNvSpPr>
                <a:spLocks/>
              </p:cNvSpPr>
              <p:nvPr/>
            </p:nvSpPr>
            <p:spPr bwMode="auto">
              <a:xfrm>
                <a:off x="2081" y="153"/>
                <a:ext cx="158" cy="145"/>
              </a:xfrm>
              <a:custGeom>
                <a:avLst/>
                <a:gdLst>
                  <a:gd name="T0" fmla="*/ 158 w 472"/>
                  <a:gd name="T1" fmla="*/ 144 h 434"/>
                  <a:gd name="T2" fmla="*/ 157 w 472"/>
                  <a:gd name="T3" fmla="*/ 145 h 434"/>
                  <a:gd name="T4" fmla="*/ 0 w 472"/>
                  <a:gd name="T5" fmla="*/ 1 h 434"/>
                  <a:gd name="T6" fmla="*/ 1 w 472"/>
                  <a:gd name="T7" fmla="*/ 0 h 434"/>
                  <a:gd name="T8" fmla="*/ 158 w 472"/>
                  <a:gd name="T9" fmla="*/ 144 h 4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2" h="434">
                    <a:moveTo>
                      <a:pt x="472" y="430"/>
                    </a:moveTo>
                    <a:lnTo>
                      <a:pt x="469" y="434"/>
                    </a:lnTo>
                    <a:lnTo>
                      <a:pt x="0" y="4"/>
                    </a:lnTo>
                    <a:lnTo>
                      <a:pt x="3" y="0"/>
                    </a:lnTo>
                    <a:lnTo>
                      <a:pt x="472" y="430"/>
                    </a:lnTo>
                    <a:close/>
                  </a:path>
                </a:pathLst>
              </a:custGeom>
              <a:solidFill>
                <a:srgbClr val="6F6F6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57" name="Freeform 413"/>
              <p:cNvSpPr>
                <a:spLocks/>
              </p:cNvSpPr>
              <p:nvPr/>
            </p:nvSpPr>
            <p:spPr bwMode="auto">
              <a:xfrm>
                <a:off x="2080" y="155"/>
                <a:ext cx="158" cy="144"/>
              </a:xfrm>
              <a:custGeom>
                <a:avLst/>
                <a:gdLst>
                  <a:gd name="T0" fmla="*/ 158 w 472"/>
                  <a:gd name="T1" fmla="*/ 143 h 434"/>
                  <a:gd name="T2" fmla="*/ 157 w 472"/>
                  <a:gd name="T3" fmla="*/ 144 h 434"/>
                  <a:gd name="T4" fmla="*/ 0 w 472"/>
                  <a:gd name="T5" fmla="*/ 2 h 434"/>
                  <a:gd name="T6" fmla="*/ 1 w 472"/>
                  <a:gd name="T7" fmla="*/ 0 h 434"/>
                  <a:gd name="T8" fmla="*/ 158 w 472"/>
                  <a:gd name="T9" fmla="*/ 143 h 4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2" h="434">
                    <a:moveTo>
                      <a:pt x="472" y="430"/>
                    </a:moveTo>
                    <a:lnTo>
                      <a:pt x="469" y="434"/>
                    </a:lnTo>
                    <a:lnTo>
                      <a:pt x="0" y="5"/>
                    </a:lnTo>
                    <a:lnTo>
                      <a:pt x="3" y="0"/>
                    </a:lnTo>
                    <a:lnTo>
                      <a:pt x="472" y="430"/>
                    </a:lnTo>
                    <a:close/>
                  </a:path>
                </a:pathLst>
              </a:custGeom>
              <a:solidFill>
                <a:srgbClr val="7070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58" name="Freeform 414"/>
              <p:cNvSpPr>
                <a:spLocks/>
              </p:cNvSpPr>
              <p:nvPr/>
            </p:nvSpPr>
            <p:spPr bwMode="auto">
              <a:xfrm>
                <a:off x="2077" y="156"/>
                <a:ext cx="160" cy="149"/>
              </a:xfrm>
              <a:custGeom>
                <a:avLst/>
                <a:gdLst>
                  <a:gd name="T0" fmla="*/ 160 w 479"/>
                  <a:gd name="T1" fmla="*/ 143 h 447"/>
                  <a:gd name="T2" fmla="*/ 156 w 479"/>
                  <a:gd name="T3" fmla="*/ 149 h 447"/>
                  <a:gd name="T4" fmla="*/ 0 w 479"/>
                  <a:gd name="T5" fmla="*/ 6 h 447"/>
                  <a:gd name="T6" fmla="*/ 3 w 479"/>
                  <a:gd name="T7" fmla="*/ 0 h 447"/>
                  <a:gd name="T8" fmla="*/ 160 w 479"/>
                  <a:gd name="T9" fmla="*/ 143 h 4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9" h="447">
                    <a:moveTo>
                      <a:pt x="479" y="429"/>
                    </a:moveTo>
                    <a:lnTo>
                      <a:pt x="468" y="447"/>
                    </a:lnTo>
                    <a:lnTo>
                      <a:pt x="0" y="17"/>
                    </a:lnTo>
                    <a:lnTo>
                      <a:pt x="10" y="0"/>
                    </a:lnTo>
                    <a:lnTo>
                      <a:pt x="479" y="429"/>
                    </a:ln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59" name="Line 415"/>
              <p:cNvSpPr>
                <a:spLocks noChangeShapeType="1"/>
              </p:cNvSpPr>
              <p:nvPr/>
            </p:nvSpPr>
            <p:spPr bwMode="auto">
              <a:xfrm flipH="1" flipV="1">
                <a:off x="2080" y="156"/>
                <a:ext cx="157" cy="143"/>
              </a:xfrm>
              <a:prstGeom prst="line">
                <a:avLst/>
              </a:prstGeom>
              <a:noFill/>
              <a:ln w="0">
                <a:solidFill>
                  <a:srgbClr val="71717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60" name="Freeform 416"/>
              <p:cNvSpPr>
                <a:spLocks/>
              </p:cNvSpPr>
              <p:nvPr/>
            </p:nvSpPr>
            <p:spPr bwMode="auto">
              <a:xfrm>
                <a:off x="2079" y="156"/>
                <a:ext cx="158" cy="145"/>
              </a:xfrm>
              <a:custGeom>
                <a:avLst/>
                <a:gdLst>
                  <a:gd name="T0" fmla="*/ 158 w 472"/>
                  <a:gd name="T1" fmla="*/ 143 h 435"/>
                  <a:gd name="T2" fmla="*/ 157 w 472"/>
                  <a:gd name="T3" fmla="*/ 145 h 435"/>
                  <a:gd name="T4" fmla="*/ 0 w 472"/>
                  <a:gd name="T5" fmla="*/ 2 h 435"/>
                  <a:gd name="T6" fmla="*/ 1 w 472"/>
                  <a:gd name="T7" fmla="*/ 0 h 435"/>
                  <a:gd name="T8" fmla="*/ 158 w 472"/>
                  <a:gd name="T9" fmla="*/ 143 h 4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2" h="435">
                    <a:moveTo>
                      <a:pt x="472" y="429"/>
                    </a:moveTo>
                    <a:lnTo>
                      <a:pt x="468" y="435"/>
                    </a:lnTo>
                    <a:lnTo>
                      <a:pt x="0" y="5"/>
                    </a:lnTo>
                    <a:lnTo>
                      <a:pt x="3" y="0"/>
                    </a:lnTo>
                    <a:lnTo>
                      <a:pt x="472" y="429"/>
                    </a:ln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61" name="Freeform 417"/>
              <p:cNvSpPr>
                <a:spLocks/>
              </p:cNvSpPr>
              <p:nvPr/>
            </p:nvSpPr>
            <p:spPr bwMode="auto">
              <a:xfrm>
                <a:off x="2078" y="158"/>
                <a:ext cx="157" cy="145"/>
              </a:xfrm>
              <a:custGeom>
                <a:avLst/>
                <a:gdLst>
                  <a:gd name="T0" fmla="*/ 157 w 472"/>
                  <a:gd name="T1" fmla="*/ 143 h 436"/>
                  <a:gd name="T2" fmla="*/ 156 w 472"/>
                  <a:gd name="T3" fmla="*/ 145 h 436"/>
                  <a:gd name="T4" fmla="*/ 0 w 472"/>
                  <a:gd name="T5" fmla="*/ 2 h 436"/>
                  <a:gd name="T6" fmla="*/ 1 w 472"/>
                  <a:gd name="T7" fmla="*/ 0 h 436"/>
                  <a:gd name="T8" fmla="*/ 157 w 472"/>
                  <a:gd name="T9" fmla="*/ 143 h 4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2" h="436">
                    <a:moveTo>
                      <a:pt x="472" y="430"/>
                    </a:moveTo>
                    <a:lnTo>
                      <a:pt x="468" y="436"/>
                    </a:lnTo>
                    <a:lnTo>
                      <a:pt x="0" y="6"/>
                    </a:lnTo>
                    <a:lnTo>
                      <a:pt x="4" y="0"/>
                    </a:lnTo>
                    <a:lnTo>
                      <a:pt x="472" y="430"/>
                    </a:lnTo>
                    <a:close/>
                  </a:path>
                </a:pathLst>
              </a:custGeom>
              <a:solidFill>
                <a:srgbClr val="72727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62" name="Freeform 418"/>
              <p:cNvSpPr>
                <a:spLocks/>
              </p:cNvSpPr>
              <p:nvPr/>
            </p:nvSpPr>
            <p:spPr bwMode="auto">
              <a:xfrm>
                <a:off x="2077" y="160"/>
                <a:ext cx="157" cy="145"/>
              </a:xfrm>
              <a:custGeom>
                <a:avLst/>
                <a:gdLst>
                  <a:gd name="T0" fmla="*/ 157 w 471"/>
                  <a:gd name="T1" fmla="*/ 143 h 436"/>
                  <a:gd name="T2" fmla="*/ 156 w 471"/>
                  <a:gd name="T3" fmla="*/ 145 h 436"/>
                  <a:gd name="T4" fmla="*/ 0 w 471"/>
                  <a:gd name="T5" fmla="*/ 2 h 436"/>
                  <a:gd name="T6" fmla="*/ 1 w 471"/>
                  <a:gd name="T7" fmla="*/ 0 h 436"/>
                  <a:gd name="T8" fmla="*/ 157 w 471"/>
                  <a:gd name="T9" fmla="*/ 143 h 4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1" h="436">
                    <a:moveTo>
                      <a:pt x="471" y="430"/>
                    </a:moveTo>
                    <a:lnTo>
                      <a:pt x="468" y="436"/>
                    </a:lnTo>
                    <a:lnTo>
                      <a:pt x="0" y="6"/>
                    </a:lnTo>
                    <a:lnTo>
                      <a:pt x="3" y="0"/>
                    </a:lnTo>
                    <a:lnTo>
                      <a:pt x="471" y="430"/>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63" name="Freeform 419"/>
              <p:cNvSpPr>
                <a:spLocks/>
              </p:cNvSpPr>
              <p:nvPr/>
            </p:nvSpPr>
            <p:spPr bwMode="auto">
              <a:xfrm>
                <a:off x="2074" y="162"/>
                <a:ext cx="159" cy="149"/>
              </a:xfrm>
              <a:custGeom>
                <a:avLst/>
                <a:gdLst>
                  <a:gd name="T0" fmla="*/ 159 w 478"/>
                  <a:gd name="T1" fmla="*/ 143 h 448"/>
                  <a:gd name="T2" fmla="*/ 155 w 478"/>
                  <a:gd name="T3" fmla="*/ 149 h 448"/>
                  <a:gd name="T4" fmla="*/ 0 w 478"/>
                  <a:gd name="T5" fmla="*/ 6 h 448"/>
                  <a:gd name="T6" fmla="*/ 3 w 478"/>
                  <a:gd name="T7" fmla="*/ 0 h 448"/>
                  <a:gd name="T8" fmla="*/ 159 w 478"/>
                  <a:gd name="T9" fmla="*/ 143 h 4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8" h="448">
                    <a:moveTo>
                      <a:pt x="478" y="430"/>
                    </a:moveTo>
                    <a:lnTo>
                      <a:pt x="466" y="448"/>
                    </a:lnTo>
                    <a:lnTo>
                      <a:pt x="0" y="17"/>
                    </a:lnTo>
                    <a:lnTo>
                      <a:pt x="10" y="0"/>
                    </a:lnTo>
                    <a:lnTo>
                      <a:pt x="478" y="430"/>
                    </a:lnTo>
                    <a:close/>
                  </a:path>
                </a:pathLst>
              </a:custGeom>
              <a:solidFill>
                <a:srgbClr val="74747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64" name="Line 420"/>
              <p:cNvSpPr>
                <a:spLocks noChangeShapeType="1"/>
              </p:cNvSpPr>
              <p:nvPr/>
            </p:nvSpPr>
            <p:spPr bwMode="auto">
              <a:xfrm flipH="1" flipV="1">
                <a:off x="2077" y="162"/>
                <a:ext cx="156" cy="143"/>
              </a:xfrm>
              <a:prstGeom prst="line">
                <a:avLst/>
              </a:prstGeom>
              <a:noFill/>
              <a:ln w="0">
                <a:solidFill>
                  <a:srgbClr val="747474"/>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65" name="Freeform 421"/>
              <p:cNvSpPr>
                <a:spLocks/>
              </p:cNvSpPr>
              <p:nvPr/>
            </p:nvSpPr>
            <p:spPr bwMode="auto">
              <a:xfrm>
                <a:off x="2076" y="162"/>
                <a:ext cx="157" cy="145"/>
              </a:xfrm>
              <a:custGeom>
                <a:avLst/>
                <a:gdLst>
                  <a:gd name="T0" fmla="*/ 157 w 471"/>
                  <a:gd name="T1" fmla="*/ 144 h 434"/>
                  <a:gd name="T2" fmla="*/ 156 w 471"/>
                  <a:gd name="T3" fmla="*/ 145 h 434"/>
                  <a:gd name="T4" fmla="*/ 0 w 471"/>
                  <a:gd name="T5" fmla="*/ 1 h 434"/>
                  <a:gd name="T6" fmla="*/ 1 w 471"/>
                  <a:gd name="T7" fmla="*/ 0 h 434"/>
                  <a:gd name="T8" fmla="*/ 157 w 471"/>
                  <a:gd name="T9" fmla="*/ 144 h 4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1" h="434">
                    <a:moveTo>
                      <a:pt x="471" y="430"/>
                    </a:moveTo>
                    <a:lnTo>
                      <a:pt x="468" y="434"/>
                    </a:lnTo>
                    <a:lnTo>
                      <a:pt x="0" y="4"/>
                    </a:lnTo>
                    <a:lnTo>
                      <a:pt x="3" y="0"/>
                    </a:lnTo>
                    <a:lnTo>
                      <a:pt x="471" y="430"/>
                    </a:lnTo>
                    <a:close/>
                  </a:path>
                </a:pathLst>
              </a:custGeom>
              <a:solidFill>
                <a:srgbClr val="74747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66" name="Freeform 422"/>
              <p:cNvSpPr>
                <a:spLocks/>
              </p:cNvSpPr>
              <p:nvPr/>
            </p:nvSpPr>
            <p:spPr bwMode="auto">
              <a:xfrm>
                <a:off x="2075" y="163"/>
                <a:ext cx="157" cy="146"/>
              </a:xfrm>
              <a:custGeom>
                <a:avLst/>
                <a:gdLst>
                  <a:gd name="T0" fmla="*/ 157 w 471"/>
                  <a:gd name="T1" fmla="*/ 144 h 436"/>
                  <a:gd name="T2" fmla="*/ 156 w 471"/>
                  <a:gd name="T3" fmla="*/ 146 h 436"/>
                  <a:gd name="T4" fmla="*/ 0 w 471"/>
                  <a:gd name="T5" fmla="*/ 1 h 436"/>
                  <a:gd name="T6" fmla="*/ 1 w 471"/>
                  <a:gd name="T7" fmla="*/ 0 h 436"/>
                  <a:gd name="T8" fmla="*/ 157 w 471"/>
                  <a:gd name="T9" fmla="*/ 144 h 4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1" h="436">
                    <a:moveTo>
                      <a:pt x="471" y="430"/>
                    </a:moveTo>
                    <a:lnTo>
                      <a:pt x="468" y="436"/>
                    </a:lnTo>
                    <a:lnTo>
                      <a:pt x="0" y="4"/>
                    </a:lnTo>
                    <a:lnTo>
                      <a:pt x="3" y="0"/>
                    </a:lnTo>
                    <a:lnTo>
                      <a:pt x="471" y="430"/>
                    </a:lnTo>
                    <a:close/>
                  </a:path>
                </a:pathLst>
              </a:custGeom>
              <a:solidFill>
                <a:srgbClr val="75757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67" name="Freeform 423"/>
              <p:cNvSpPr>
                <a:spLocks/>
              </p:cNvSpPr>
              <p:nvPr/>
            </p:nvSpPr>
            <p:spPr bwMode="auto">
              <a:xfrm>
                <a:off x="2074" y="165"/>
                <a:ext cx="157" cy="145"/>
              </a:xfrm>
              <a:custGeom>
                <a:avLst/>
                <a:gdLst>
                  <a:gd name="T0" fmla="*/ 157 w 471"/>
                  <a:gd name="T1" fmla="*/ 144 h 436"/>
                  <a:gd name="T2" fmla="*/ 156 w 471"/>
                  <a:gd name="T3" fmla="*/ 145 h 436"/>
                  <a:gd name="T4" fmla="*/ 0 w 471"/>
                  <a:gd name="T5" fmla="*/ 2 h 436"/>
                  <a:gd name="T6" fmla="*/ 1 w 471"/>
                  <a:gd name="T7" fmla="*/ 0 h 436"/>
                  <a:gd name="T8" fmla="*/ 157 w 471"/>
                  <a:gd name="T9" fmla="*/ 144 h 4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1" h="436">
                    <a:moveTo>
                      <a:pt x="471" y="432"/>
                    </a:moveTo>
                    <a:lnTo>
                      <a:pt x="468" y="436"/>
                    </a:lnTo>
                    <a:lnTo>
                      <a:pt x="0" y="5"/>
                    </a:lnTo>
                    <a:lnTo>
                      <a:pt x="3" y="0"/>
                    </a:lnTo>
                    <a:lnTo>
                      <a:pt x="471" y="432"/>
                    </a:lnTo>
                    <a:close/>
                  </a:path>
                </a:pathLst>
              </a:custGeom>
              <a:solidFill>
                <a:srgbClr val="76767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68" name="Freeform 424"/>
              <p:cNvSpPr>
                <a:spLocks/>
              </p:cNvSpPr>
              <p:nvPr/>
            </p:nvSpPr>
            <p:spPr bwMode="auto">
              <a:xfrm>
                <a:off x="2074" y="166"/>
                <a:ext cx="156" cy="145"/>
              </a:xfrm>
              <a:custGeom>
                <a:avLst/>
                <a:gdLst>
                  <a:gd name="T0" fmla="*/ 156 w 469"/>
                  <a:gd name="T1" fmla="*/ 144 h 435"/>
                  <a:gd name="T2" fmla="*/ 155 w 469"/>
                  <a:gd name="T3" fmla="*/ 145 h 435"/>
                  <a:gd name="T4" fmla="*/ 0 w 469"/>
                  <a:gd name="T5" fmla="*/ 1 h 435"/>
                  <a:gd name="T6" fmla="*/ 0 w 469"/>
                  <a:gd name="T7" fmla="*/ 0 h 435"/>
                  <a:gd name="T8" fmla="*/ 156 w 469"/>
                  <a:gd name="T9" fmla="*/ 144 h 4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9" h="435">
                    <a:moveTo>
                      <a:pt x="469" y="431"/>
                    </a:moveTo>
                    <a:lnTo>
                      <a:pt x="466" y="435"/>
                    </a:lnTo>
                    <a:lnTo>
                      <a:pt x="0" y="4"/>
                    </a:lnTo>
                    <a:lnTo>
                      <a:pt x="1" y="0"/>
                    </a:lnTo>
                    <a:lnTo>
                      <a:pt x="469" y="431"/>
                    </a:lnTo>
                    <a:close/>
                  </a:path>
                </a:pathLst>
              </a:custGeom>
              <a:solidFill>
                <a:srgbClr val="77777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69" name="Freeform 425"/>
              <p:cNvSpPr>
                <a:spLocks/>
              </p:cNvSpPr>
              <p:nvPr/>
            </p:nvSpPr>
            <p:spPr bwMode="auto">
              <a:xfrm>
                <a:off x="2070" y="168"/>
                <a:ext cx="159" cy="150"/>
              </a:xfrm>
              <a:custGeom>
                <a:avLst/>
                <a:gdLst>
                  <a:gd name="T0" fmla="*/ 159 w 477"/>
                  <a:gd name="T1" fmla="*/ 144 h 450"/>
                  <a:gd name="T2" fmla="*/ 156 w 477"/>
                  <a:gd name="T3" fmla="*/ 150 h 450"/>
                  <a:gd name="T4" fmla="*/ 0 w 477"/>
                  <a:gd name="T5" fmla="*/ 6 h 450"/>
                  <a:gd name="T6" fmla="*/ 4 w 477"/>
                  <a:gd name="T7" fmla="*/ 0 h 450"/>
                  <a:gd name="T8" fmla="*/ 159 w 477"/>
                  <a:gd name="T9" fmla="*/ 144 h 4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7" h="450">
                    <a:moveTo>
                      <a:pt x="477" y="431"/>
                    </a:moveTo>
                    <a:lnTo>
                      <a:pt x="467" y="450"/>
                    </a:lnTo>
                    <a:lnTo>
                      <a:pt x="0" y="19"/>
                    </a:lnTo>
                    <a:lnTo>
                      <a:pt x="11" y="0"/>
                    </a:lnTo>
                    <a:lnTo>
                      <a:pt x="477" y="431"/>
                    </a:lnTo>
                    <a:close/>
                  </a:path>
                </a:pathLst>
              </a:custGeom>
              <a:solidFill>
                <a:srgbClr val="78787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70" name="Line 426"/>
              <p:cNvSpPr>
                <a:spLocks noChangeShapeType="1"/>
              </p:cNvSpPr>
              <p:nvPr/>
            </p:nvSpPr>
            <p:spPr bwMode="auto">
              <a:xfrm flipH="1" flipV="1">
                <a:off x="2074" y="168"/>
                <a:ext cx="155" cy="143"/>
              </a:xfrm>
              <a:prstGeom prst="line">
                <a:avLst/>
              </a:prstGeom>
              <a:noFill/>
              <a:ln w="0">
                <a:solidFill>
                  <a:srgbClr val="787878"/>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1" name="Freeform 427"/>
              <p:cNvSpPr>
                <a:spLocks/>
              </p:cNvSpPr>
              <p:nvPr/>
            </p:nvSpPr>
            <p:spPr bwMode="auto">
              <a:xfrm>
                <a:off x="2073" y="168"/>
                <a:ext cx="156" cy="145"/>
              </a:xfrm>
              <a:custGeom>
                <a:avLst/>
                <a:gdLst>
                  <a:gd name="T0" fmla="*/ 156 w 469"/>
                  <a:gd name="T1" fmla="*/ 143 h 436"/>
                  <a:gd name="T2" fmla="*/ 155 w 469"/>
                  <a:gd name="T3" fmla="*/ 145 h 436"/>
                  <a:gd name="T4" fmla="*/ 0 w 469"/>
                  <a:gd name="T5" fmla="*/ 1 h 436"/>
                  <a:gd name="T6" fmla="*/ 1 w 469"/>
                  <a:gd name="T7" fmla="*/ 0 h 436"/>
                  <a:gd name="T8" fmla="*/ 156 w 469"/>
                  <a:gd name="T9" fmla="*/ 143 h 4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9" h="436">
                    <a:moveTo>
                      <a:pt x="469" y="431"/>
                    </a:moveTo>
                    <a:lnTo>
                      <a:pt x="466" y="436"/>
                    </a:lnTo>
                    <a:lnTo>
                      <a:pt x="0" y="4"/>
                    </a:lnTo>
                    <a:lnTo>
                      <a:pt x="3" y="0"/>
                    </a:lnTo>
                    <a:lnTo>
                      <a:pt x="469" y="431"/>
                    </a:lnTo>
                    <a:close/>
                  </a:path>
                </a:pathLst>
              </a:custGeom>
              <a:solidFill>
                <a:srgbClr val="78787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72" name="Freeform 428"/>
              <p:cNvSpPr>
                <a:spLocks/>
              </p:cNvSpPr>
              <p:nvPr/>
            </p:nvSpPr>
            <p:spPr bwMode="auto">
              <a:xfrm>
                <a:off x="2072" y="169"/>
                <a:ext cx="156" cy="146"/>
              </a:xfrm>
              <a:custGeom>
                <a:avLst/>
                <a:gdLst>
                  <a:gd name="T0" fmla="*/ 156 w 469"/>
                  <a:gd name="T1" fmla="*/ 144 h 438"/>
                  <a:gd name="T2" fmla="*/ 155 w 469"/>
                  <a:gd name="T3" fmla="*/ 146 h 438"/>
                  <a:gd name="T4" fmla="*/ 0 w 469"/>
                  <a:gd name="T5" fmla="*/ 2 h 438"/>
                  <a:gd name="T6" fmla="*/ 1 w 469"/>
                  <a:gd name="T7" fmla="*/ 0 h 438"/>
                  <a:gd name="T8" fmla="*/ 156 w 469"/>
                  <a:gd name="T9" fmla="*/ 144 h 4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9" h="438">
                    <a:moveTo>
                      <a:pt x="469" y="432"/>
                    </a:moveTo>
                    <a:lnTo>
                      <a:pt x="467" y="438"/>
                    </a:lnTo>
                    <a:lnTo>
                      <a:pt x="0" y="5"/>
                    </a:lnTo>
                    <a:lnTo>
                      <a:pt x="3" y="0"/>
                    </a:lnTo>
                    <a:lnTo>
                      <a:pt x="469" y="432"/>
                    </a:lnTo>
                    <a:close/>
                  </a:path>
                </a:pathLst>
              </a:custGeom>
              <a:solidFill>
                <a:srgbClr val="79797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73" name="Freeform 429"/>
              <p:cNvSpPr>
                <a:spLocks/>
              </p:cNvSpPr>
              <p:nvPr/>
            </p:nvSpPr>
            <p:spPr bwMode="auto">
              <a:xfrm>
                <a:off x="2071" y="171"/>
                <a:ext cx="156" cy="145"/>
              </a:xfrm>
              <a:custGeom>
                <a:avLst/>
                <a:gdLst>
                  <a:gd name="T0" fmla="*/ 156 w 469"/>
                  <a:gd name="T1" fmla="*/ 144 h 437"/>
                  <a:gd name="T2" fmla="*/ 155 w 469"/>
                  <a:gd name="T3" fmla="*/ 145 h 437"/>
                  <a:gd name="T4" fmla="*/ 0 w 469"/>
                  <a:gd name="T5" fmla="*/ 2 h 437"/>
                  <a:gd name="T6" fmla="*/ 1 w 469"/>
                  <a:gd name="T7" fmla="*/ 0 h 437"/>
                  <a:gd name="T8" fmla="*/ 156 w 469"/>
                  <a:gd name="T9" fmla="*/ 144 h 4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9" h="437">
                    <a:moveTo>
                      <a:pt x="469" y="433"/>
                    </a:moveTo>
                    <a:lnTo>
                      <a:pt x="467" y="437"/>
                    </a:lnTo>
                    <a:lnTo>
                      <a:pt x="0" y="5"/>
                    </a:lnTo>
                    <a:lnTo>
                      <a:pt x="2" y="0"/>
                    </a:lnTo>
                    <a:lnTo>
                      <a:pt x="469" y="433"/>
                    </a:lnTo>
                    <a:close/>
                  </a:path>
                </a:pathLst>
              </a:custGeom>
              <a:solidFill>
                <a:srgbClr val="7A7A7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74" name="Freeform 430"/>
              <p:cNvSpPr>
                <a:spLocks/>
              </p:cNvSpPr>
              <p:nvPr/>
            </p:nvSpPr>
            <p:spPr bwMode="auto">
              <a:xfrm>
                <a:off x="2070" y="172"/>
                <a:ext cx="157" cy="146"/>
              </a:xfrm>
              <a:custGeom>
                <a:avLst/>
                <a:gdLst>
                  <a:gd name="T0" fmla="*/ 157 w 470"/>
                  <a:gd name="T1" fmla="*/ 145 h 436"/>
                  <a:gd name="T2" fmla="*/ 156 w 470"/>
                  <a:gd name="T3" fmla="*/ 146 h 436"/>
                  <a:gd name="T4" fmla="*/ 0 w 470"/>
                  <a:gd name="T5" fmla="*/ 2 h 436"/>
                  <a:gd name="T6" fmla="*/ 1 w 470"/>
                  <a:gd name="T7" fmla="*/ 0 h 436"/>
                  <a:gd name="T8" fmla="*/ 157 w 470"/>
                  <a:gd name="T9" fmla="*/ 145 h 4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0" h="436">
                    <a:moveTo>
                      <a:pt x="470" y="432"/>
                    </a:moveTo>
                    <a:lnTo>
                      <a:pt x="467" y="436"/>
                    </a:lnTo>
                    <a:lnTo>
                      <a:pt x="0" y="5"/>
                    </a:lnTo>
                    <a:lnTo>
                      <a:pt x="3" y="0"/>
                    </a:lnTo>
                    <a:lnTo>
                      <a:pt x="470" y="432"/>
                    </a:lnTo>
                    <a:close/>
                  </a:path>
                </a:pathLst>
              </a:custGeom>
              <a:solidFill>
                <a:srgbClr val="7B7B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75" name="Freeform 431"/>
              <p:cNvSpPr>
                <a:spLocks/>
              </p:cNvSpPr>
              <p:nvPr/>
            </p:nvSpPr>
            <p:spPr bwMode="auto">
              <a:xfrm>
                <a:off x="2067" y="174"/>
                <a:ext cx="159" cy="150"/>
              </a:xfrm>
              <a:custGeom>
                <a:avLst/>
                <a:gdLst>
                  <a:gd name="T0" fmla="*/ 159 w 475"/>
                  <a:gd name="T1" fmla="*/ 143 h 451"/>
                  <a:gd name="T2" fmla="*/ 156 w 475"/>
                  <a:gd name="T3" fmla="*/ 150 h 451"/>
                  <a:gd name="T4" fmla="*/ 0 w 475"/>
                  <a:gd name="T5" fmla="*/ 6 h 451"/>
                  <a:gd name="T6" fmla="*/ 3 w 475"/>
                  <a:gd name="T7" fmla="*/ 0 h 451"/>
                  <a:gd name="T8" fmla="*/ 159 w 475"/>
                  <a:gd name="T9" fmla="*/ 143 h 4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5" h="451">
                    <a:moveTo>
                      <a:pt x="475" y="431"/>
                    </a:moveTo>
                    <a:lnTo>
                      <a:pt x="465" y="451"/>
                    </a:lnTo>
                    <a:lnTo>
                      <a:pt x="0" y="18"/>
                    </a:lnTo>
                    <a:lnTo>
                      <a:pt x="8" y="0"/>
                    </a:lnTo>
                    <a:lnTo>
                      <a:pt x="475" y="431"/>
                    </a:lnTo>
                    <a:close/>
                  </a:path>
                </a:pathLst>
              </a:custGeom>
              <a:solidFill>
                <a:srgbClr val="7C7C7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76" name="Line 432"/>
              <p:cNvSpPr>
                <a:spLocks noChangeShapeType="1"/>
              </p:cNvSpPr>
              <p:nvPr/>
            </p:nvSpPr>
            <p:spPr bwMode="auto">
              <a:xfrm flipH="1" flipV="1">
                <a:off x="2070" y="174"/>
                <a:ext cx="156" cy="144"/>
              </a:xfrm>
              <a:prstGeom prst="line">
                <a:avLst/>
              </a:prstGeom>
              <a:noFill/>
              <a:ln w="0">
                <a:solidFill>
                  <a:srgbClr val="7C7C7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7" name="Freeform 433"/>
              <p:cNvSpPr>
                <a:spLocks/>
              </p:cNvSpPr>
              <p:nvPr/>
            </p:nvSpPr>
            <p:spPr bwMode="auto">
              <a:xfrm>
                <a:off x="2069" y="174"/>
                <a:ext cx="157" cy="146"/>
              </a:xfrm>
              <a:custGeom>
                <a:avLst/>
                <a:gdLst>
                  <a:gd name="T0" fmla="*/ 157 w 469"/>
                  <a:gd name="T1" fmla="*/ 144 h 437"/>
                  <a:gd name="T2" fmla="*/ 156 w 469"/>
                  <a:gd name="T3" fmla="*/ 146 h 437"/>
                  <a:gd name="T4" fmla="*/ 0 w 469"/>
                  <a:gd name="T5" fmla="*/ 1 h 437"/>
                  <a:gd name="T6" fmla="*/ 1 w 469"/>
                  <a:gd name="T7" fmla="*/ 0 h 437"/>
                  <a:gd name="T8" fmla="*/ 157 w 469"/>
                  <a:gd name="T9" fmla="*/ 144 h 4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9" h="437">
                    <a:moveTo>
                      <a:pt x="469" y="431"/>
                    </a:moveTo>
                    <a:lnTo>
                      <a:pt x="466" y="437"/>
                    </a:lnTo>
                    <a:lnTo>
                      <a:pt x="0" y="4"/>
                    </a:lnTo>
                    <a:lnTo>
                      <a:pt x="2" y="0"/>
                    </a:lnTo>
                    <a:lnTo>
                      <a:pt x="469" y="431"/>
                    </a:lnTo>
                    <a:close/>
                  </a:path>
                </a:pathLst>
              </a:custGeom>
              <a:solidFill>
                <a:srgbClr val="7C7C7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78" name="Freeform 434"/>
              <p:cNvSpPr>
                <a:spLocks/>
              </p:cNvSpPr>
              <p:nvPr/>
            </p:nvSpPr>
            <p:spPr bwMode="auto">
              <a:xfrm>
                <a:off x="2069" y="175"/>
                <a:ext cx="156" cy="146"/>
              </a:xfrm>
              <a:custGeom>
                <a:avLst/>
                <a:gdLst>
                  <a:gd name="T0" fmla="*/ 156 w 468"/>
                  <a:gd name="T1" fmla="*/ 145 h 437"/>
                  <a:gd name="T2" fmla="*/ 156 w 468"/>
                  <a:gd name="T3" fmla="*/ 146 h 437"/>
                  <a:gd name="T4" fmla="*/ 0 w 468"/>
                  <a:gd name="T5" fmla="*/ 1 h 437"/>
                  <a:gd name="T6" fmla="*/ 1 w 468"/>
                  <a:gd name="T7" fmla="*/ 0 h 437"/>
                  <a:gd name="T8" fmla="*/ 156 w 468"/>
                  <a:gd name="T9" fmla="*/ 145 h 4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8" h="437">
                    <a:moveTo>
                      <a:pt x="468" y="433"/>
                    </a:moveTo>
                    <a:lnTo>
                      <a:pt x="467" y="437"/>
                    </a:lnTo>
                    <a:lnTo>
                      <a:pt x="0" y="4"/>
                    </a:lnTo>
                    <a:lnTo>
                      <a:pt x="2" y="0"/>
                    </a:lnTo>
                    <a:lnTo>
                      <a:pt x="468" y="433"/>
                    </a:lnTo>
                    <a:close/>
                  </a:path>
                </a:pathLst>
              </a:custGeom>
              <a:solidFill>
                <a:srgbClr val="7D7D7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79" name="Freeform 435"/>
              <p:cNvSpPr>
                <a:spLocks/>
              </p:cNvSpPr>
              <p:nvPr/>
            </p:nvSpPr>
            <p:spPr bwMode="auto">
              <a:xfrm>
                <a:off x="2068" y="177"/>
                <a:ext cx="156" cy="146"/>
              </a:xfrm>
              <a:custGeom>
                <a:avLst/>
                <a:gdLst>
                  <a:gd name="T0" fmla="*/ 156 w 470"/>
                  <a:gd name="T1" fmla="*/ 144 h 438"/>
                  <a:gd name="T2" fmla="*/ 155 w 470"/>
                  <a:gd name="T3" fmla="*/ 146 h 438"/>
                  <a:gd name="T4" fmla="*/ 0 w 470"/>
                  <a:gd name="T5" fmla="*/ 2 h 438"/>
                  <a:gd name="T6" fmla="*/ 1 w 470"/>
                  <a:gd name="T7" fmla="*/ 0 h 438"/>
                  <a:gd name="T8" fmla="*/ 156 w 470"/>
                  <a:gd name="T9" fmla="*/ 144 h 4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0" h="438">
                    <a:moveTo>
                      <a:pt x="470" y="433"/>
                    </a:moveTo>
                    <a:lnTo>
                      <a:pt x="467" y="438"/>
                    </a:lnTo>
                    <a:lnTo>
                      <a:pt x="0" y="5"/>
                    </a:lnTo>
                    <a:lnTo>
                      <a:pt x="3" y="0"/>
                    </a:lnTo>
                    <a:lnTo>
                      <a:pt x="470" y="433"/>
                    </a:lnTo>
                    <a:close/>
                  </a:path>
                </a:pathLst>
              </a:custGeom>
              <a:solidFill>
                <a:srgbClr val="7E7E7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80" name="Freeform 436"/>
              <p:cNvSpPr>
                <a:spLocks/>
              </p:cNvSpPr>
              <p:nvPr/>
            </p:nvSpPr>
            <p:spPr bwMode="auto">
              <a:xfrm>
                <a:off x="2067" y="178"/>
                <a:ext cx="156" cy="146"/>
              </a:xfrm>
              <a:custGeom>
                <a:avLst/>
                <a:gdLst>
                  <a:gd name="T0" fmla="*/ 156 w 468"/>
                  <a:gd name="T1" fmla="*/ 144 h 438"/>
                  <a:gd name="T2" fmla="*/ 155 w 468"/>
                  <a:gd name="T3" fmla="*/ 146 h 438"/>
                  <a:gd name="T4" fmla="*/ 0 w 468"/>
                  <a:gd name="T5" fmla="*/ 2 h 438"/>
                  <a:gd name="T6" fmla="*/ 0 w 468"/>
                  <a:gd name="T7" fmla="*/ 0 h 438"/>
                  <a:gd name="T8" fmla="*/ 156 w 468"/>
                  <a:gd name="T9" fmla="*/ 144 h 4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8" h="438">
                    <a:moveTo>
                      <a:pt x="468" y="433"/>
                    </a:moveTo>
                    <a:lnTo>
                      <a:pt x="465" y="438"/>
                    </a:lnTo>
                    <a:lnTo>
                      <a:pt x="0" y="5"/>
                    </a:lnTo>
                    <a:lnTo>
                      <a:pt x="1" y="0"/>
                    </a:lnTo>
                    <a:lnTo>
                      <a:pt x="468" y="433"/>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81" name="Freeform 437"/>
              <p:cNvSpPr>
                <a:spLocks/>
              </p:cNvSpPr>
              <p:nvPr/>
            </p:nvSpPr>
            <p:spPr bwMode="auto">
              <a:xfrm>
                <a:off x="2064" y="180"/>
                <a:ext cx="158" cy="151"/>
              </a:xfrm>
              <a:custGeom>
                <a:avLst/>
                <a:gdLst>
                  <a:gd name="T0" fmla="*/ 158 w 474"/>
                  <a:gd name="T1" fmla="*/ 144 h 453"/>
                  <a:gd name="T2" fmla="*/ 155 w 474"/>
                  <a:gd name="T3" fmla="*/ 151 h 453"/>
                  <a:gd name="T4" fmla="*/ 0 w 474"/>
                  <a:gd name="T5" fmla="*/ 6 h 453"/>
                  <a:gd name="T6" fmla="*/ 3 w 474"/>
                  <a:gd name="T7" fmla="*/ 0 h 453"/>
                  <a:gd name="T8" fmla="*/ 158 w 474"/>
                  <a:gd name="T9" fmla="*/ 144 h 4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4" h="453">
                    <a:moveTo>
                      <a:pt x="474" y="433"/>
                    </a:moveTo>
                    <a:lnTo>
                      <a:pt x="466" y="453"/>
                    </a:lnTo>
                    <a:lnTo>
                      <a:pt x="0" y="19"/>
                    </a:lnTo>
                    <a:lnTo>
                      <a:pt x="9" y="0"/>
                    </a:lnTo>
                    <a:lnTo>
                      <a:pt x="474" y="433"/>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82" name="Line 438"/>
              <p:cNvSpPr>
                <a:spLocks noChangeShapeType="1"/>
              </p:cNvSpPr>
              <p:nvPr/>
            </p:nvSpPr>
            <p:spPr bwMode="auto">
              <a:xfrm flipH="1" flipV="1">
                <a:off x="2067" y="180"/>
                <a:ext cx="155" cy="144"/>
              </a:xfrm>
              <a:prstGeom prst="line">
                <a:avLst/>
              </a:prstGeom>
              <a:noFill/>
              <a:ln w="0">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83" name="Freeform 439"/>
              <p:cNvSpPr>
                <a:spLocks/>
              </p:cNvSpPr>
              <p:nvPr/>
            </p:nvSpPr>
            <p:spPr bwMode="auto">
              <a:xfrm>
                <a:off x="2066" y="180"/>
                <a:ext cx="156" cy="146"/>
              </a:xfrm>
              <a:custGeom>
                <a:avLst/>
                <a:gdLst>
                  <a:gd name="T0" fmla="*/ 156 w 468"/>
                  <a:gd name="T1" fmla="*/ 144 h 439"/>
                  <a:gd name="T2" fmla="*/ 155 w 468"/>
                  <a:gd name="T3" fmla="*/ 146 h 439"/>
                  <a:gd name="T4" fmla="*/ 0 w 468"/>
                  <a:gd name="T5" fmla="*/ 2 h 439"/>
                  <a:gd name="T6" fmla="*/ 1 w 468"/>
                  <a:gd name="T7" fmla="*/ 0 h 439"/>
                  <a:gd name="T8" fmla="*/ 156 w 468"/>
                  <a:gd name="T9" fmla="*/ 144 h 4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8" h="439">
                    <a:moveTo>
                      <a:pt x="468" y="433"/>
                    </a:moveTo>
                    <a:lnTo>
                      <a:pt x="465" y="439"/>
                    </a:lnTo>
                    <a:lnTo>
                      <a:pt x="0" y="6"/>
                    </a:lnTo>
                    <a:lnTo>
                      <a:pt x="3" y="0"/>
                    </a:lnTo>
                    <a:lnTo>
                      <a:pt x="468" y="433"/>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84" name="Freeform 440"/>
              <p:cNvSpPr>
                <a:spLocks/>
              </p:cNvSpPr>
              <p:nvPr/>
            </p:nvSpPr>
            <p:spPr bwMode="auto">
              <a:xfrm>
                <a:off x="2065" y="182"/>
                <a:ext cx="156" cy="147"/>
              </a:xfrm>
              <a:custGeom>
                <a:avLst/>
                <a:gdLst>
                  <a:gd name="T0" fmla="*/ 156 w 468"/>
                  <a:gd name="T1" fmla="*/ 145 h 440"/>
                  <a:gd name="T2" fmla="*/ 155 w 468"/>
                  <a:gd name="T3" fmla="*/ 147 h 440"/>
                  <a:gd name="T4" fmla="*/ 0 w 468"/>
                  <a:gd name="T5" fmla="*/ 2 h 440"/>
                  <a:gd name="T6" fmla="*/ 1 w 468"/>
                  <a:gd name="T7" fmla="*/ 0 h 440"/>
                  <a:gd name="T8" fmla="*/ 156 w 468"/>
                  <a:gd name="T9" fmla="*/ 145 h 4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8" h="440">
                    <a:moveTo>
                      <a:pt x="468" y="433"/>
                    </a:moveTo>
                    <a:lnTo>
                      <a:pt x="465" y="440"/>
                    </a:lnTo>
                    <a:lnTo>
                      <a:pt x="0" y="6"/>
                    </a:lnTo>
                    <a:lnTo>
                      <a:pt x="3" y="0"/>
                    </a:lnTo>
                    <a:lnTo>
                      <a:pt x="468" y="433"/>
                    </a:lnTo>
                    <a:close/>
                  </a:path>
                </a:pathLst>
              </a:custGeom>
              <a:solidFill>
                <a:srgbClr val="81818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85" name="Freeform 441"/>
              <p:cNvSpPr>
                <a:spLocks/>
              </p:cNvSpPr>
              <p:nvPr/>
            </p:nvSpPr>
            <p:spPr bwMode="auto">
              <a:xfrm>
                <a:off x="2064" y="184"/>
                <a:ext cx="156" cy="147"/>
              </a:xfrm>
              <a:custGeom>
                <a:avLst/>
                <a:gdLst>
                  <a:gd name="T0" fmla="*/ 156 w 468"/>
                  <a:gd name="T1" fmla="*/ 145 h 441"/>
                  <a:gd name="T2" fmla="*/ 155 w 468"/>
                  <a:gd name="T3" fmla="*/ 147 h 441"/>
                  <a:gd name="T4" fmla="*/ 0 w 468"/>
                  <a:gd name="T5" fmla="*/ 2 h 441"/>
                  <a:gd name="T6" fmla="*/ 1 w 468"/>
                  <a:gd name="T7" fmla="*/ 0 h 441"/>
                  <a:gd name="T8" fmla="*/ 156 w 468"/>
                  <a:gd name="T9" fmla="*/ 145 h 44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8" h="441">
                    <a:moveTo>
                      <a:pt x="468" y="434"/>
                    </a:moveTo>
                    <a:lnTo>
                      <a:pt x="466" y="441"/>
                    </a:lnTo>
                    <a:lnTo>
                      <a:pt x="0" y="7"/>
                    </a:lnTo>
                    <a:lnTo>
                      <a:pt x="3" y="0"/>
                    </a:lnTo>
                    <a:lnTo>
                      <a:pt x="468" y="434"/>
                    </a:lnTo>
                    <a:close/>
                  </a:path>
                </a:pathLst>
              </a:custGeom>
              <a:solidFill>
                <a:srgbClr val="82828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86" name="Freeform 442"/>
              <p:cNvSpPr>
                <a:spLocks/>
              </p:cNvSpPr>
              <p:nvPr/>
            </p:nvSpPr>
            <p:spPr bwMode="auto">
              <a:xfrm>
                <a:off x="2062" y="186"/>
                <a:ext cx="158" cy="152"/>
              </a:xfrm>
              <a:custGeom>
                <a:avLst/>
                <a:gdLst>
                  <a:gd name="T0" fmla="*/ 158 w 473"/>
                  <a:gd name="T1" fmla="*/ 145 h 455"/>
                  <a:gd name="T2" fmla="*/ 155 w 473"/>
                  <a:gd name="T3" fmla="*/ 152 h 455"/>
                  <a:gd name="T4" fmla="*/ 0 w 473"/>
                  <a:gd name="T5" fmla="*/ 6 h 455"/>
                  <a:gd name="T6" fmla="*/ 2 w 473"/>
                  <a:gd name="T7" fmla="*/ 0 h 455"/>
                  <a:gd name="T8" fmla="*/ 158 w 473"/>
                  <a:gd name="T9" fmla="*/ 145 h 45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3" h="455">
                    <a:moveTo>
                      <a:pt x="473" y="434"/>
                    </a:moveTo>
                    <a:lnTo>
                      <a:pt x="465" y="455"/>
                    </a:lnTo>
                    <a:lnTo>
                      <a:pt x="0" y="19"/>
                    </a:lnTo>
                    <a:lnTo>
                      <a:pt x="7" y="0"/>
                    </a:lnTo>
                    <a:lnTo>
                      <a:pt x="473" y="434"/>
                    </a:lnTo>
                    <a:close/>
                  </a:path>
                </a:pathLst>
              </a:custGeom>
              <a:solidFill>
                <a:srgbClr val="8383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87" name="Line 443"/>
              <p:cNvSpPr>
                <a:spLocks noChangeShapeType="1"/>
              </p:cNvSpPr>
              <p:nvPr/>
            </p:nvSpPr>
            <p:spPr bwMode="auto">
              <a:xfrm flipH="1" flipV="1">
                <a:off x="2064" y="186"/>
                <a:ext cx="156" cy="145"/>
              </a:xfrm>
              <a:prstGeom prst="line">
                <a:avLst/>
              </a:prstGeom>
              <a:noFill/>
              <a:ln w="0">
                <a:solidFill>
                  <a:srgbClr val="838383"/>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88" name="Freeform 444"/>
              <p:cNvSpPr>
                <a:spLocks/>
              </p:cNvSpPr>
              <p:nvPr/>
            </p:nvSpPr>
            <p:spPr bwMode="auto">
              <a:xfrm>
                <a:off x="2064" y="186"/>
                <a:ext cx="156" cy="147"/>
              </a:xfrm>
              <a:custGeom>
                <a:avLst/>
                <a:gdLst>
                  <a:gd name="T0" fmla="*/ 156 w 467"/>
                  <a:gd name="T1" fmla="*/ 145 h 439"/>
                  <a:gd name="T2" fmla="*/ 155 w 467"/>
                  <a:gd name="T3" fmla="*/ 147 h 439"/>
                  <a:gd name="T4" fmla="*/ 0 w 467"/>
                  <a:gd name="T5" fmla="*/ 1 h 439"/>
                  <a:gd name="T6" fmla="*/ 0 w 467"/>
                  <a:gd name="T7" fmla="*/ 0 h 439"/>
                  <a:gd name="T8" fmla="*/ 156 w 467"/>
                  <a:gd name="T9" fmla="*/ 145 h 4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7" h="439">
                    <a:moveTo>
                      <a:pt x="467" y="434"/>
                    </a:moveTo>
                    <a:lnTo>
                      <a:pt x="465" y="439"/>
                    </a:lnTo>
                    <a:lnTo>
                      <a:pt x="0" y="4"/>
                    </a:lnTo>
                    <a:lnTo>
                      <a:pt x="1" y="0"/>
                    </a:lnTo>
                    <a:lnTo>
                      <a:pt x="467" y="434"/>
                    </a:lnTo>
                    <a:close/>
                  </a:path>
                </a:pathLst>
              </a:custGeom>
              <a:solidFill>
                <a:srgbClr val="8383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89" name="Freeform 445"/>
              <p:cNvSpPr>
                <a:spLocks/>
              </p:cNvSpPr>
              <p:nvPr/>
            </p:nvSpPr>
            <p:spPr bwMode="auto">
              <a:xfrm>
                <a:off x="2063" y="188"/>
                <a:ext cx="156" cy="146"/>
              </a:xfrm>
              <a:custGeom>
                <a:avLst/>
                <a:gdLst>
                  <a:gd name="T0" fmla="*/ 156 w 467"/>
                  <a:gd name="T1" fmla="*/ 144 h 440"/>
                  <a:gd name="T2" fmla="*/ 156 w 467"/>
                  <a:gd name="T3" fmla="*/ 146 h 440"/>
                  <a:gd name="T4" fmla="*/ 0 w 467"/>
                  <a:gd name="T5" fmla="*/ 2 h 440"/>
                  <a:gd name="T6" fmla="*/ 1 w 467"/>
                  <a:gd name="T7" fmla="*/ 0 h 440"/>
                  <a:gd name="T8" fmla="*/ 156 w 467"/>
                  <a:gd name="T9" fmla="*/ 144 h 4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7" h="440">
                    <a:moveTo>
                      <a:pt x="467" y="435"/>
                    </a:moveTo>
                    <a:lnTo>
                      <a:pt x="466" y="440"/>
                    </a:lnTo>
                    <a:lnTo>
                      <a:pt x="0" y="6"/>
                    </a:lnTo>
                    <a:lnTo>
                      <a:pt x="2" y="0"/>
                    </a:lnTo>
                    <a:lnTo>
                      <a:pt x="467" y="435"/>
                    </a:lnTo>
                    <a:close/>
                  </a:path>
                </a:pathLst>
              </a:custGeom>
              <a:solidFill>
                <a:srgbClr val="84848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90" name="Freeform 446"/>
              <p:cNvSpPr>
                <a:spLocks/>
              </p:cNvSpPr>
              <p:nvPr/>
            </p:nvSpPr>
            <p:spPr bwMode="auto">
              <a:xfrm>
                <a:off x="2062" y="190"/>
                <a:ext cx="157" cy="146"/>
              </a:xfrm>
              <a:custGeom>
                <a:avLst/>
                <a:gdLst>
                  <a:gd name="T0" fmla="*/ 157 w 469"/>
                  <a:gd name="T1" fmla="*/ 144 h 439"/>
                  <a:gd name="T2" fmla="*/ 156 w 469"/>
                  <a:gd name="T3" fmla="*/ 146 h 439"/>
                  <a:gd name="T4" fmla="*/ 0 w 469"/>
                  <a:gd name="T5" fmla="*/ 2 h 439"/>
                  <a:gd name="T6" fmla="*/ 1 w 469"/>
                  <a:gd name="T7" fmla="*/ 0 h 439"/>
                  <a:gd name="T8" fmla="*/ 157 w 469"/>
                  <a:gd name="T9" fmla="*/ 144 h 4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9" h="439">
                    <a:moveTo>
                      <a:pt x="469" y="434"/>
                    </a:moveTo>
                    <a:lnTo>
                      <a:pt x="466" y="439"/>
                    </a:lnTo>
                    <a:lnTo>
                      <a:pt x="0" y="5"/>
                    </a:lnTo>
                    <a:lnTo>
                      <a:pt x="3" y="0"/>
                    </a:lnTo>
                    <a:lnTo>
                      <a:pt x="469" y="434"/>
                    </a:lnTo>
                    <a:close/>
                  </a:path>
                </a:pathLst>
              </a:custGeom>
              <a:solidFill>
                <a:srgbClr val="85858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91" name="Freeform 447"/>
              <p:cNvSpPr>
                <a:spLocks/>
              </p:cNvSpPr>
              <p:nvPr/>
            </p:nvSpPr>
            <p:spPr bwMode="auto">
              <a:xfrm>
                <a:off x="2062" y="191"/>
                <a:ext cx="156" cy="147"/>
              </a:xfrm>
              <a:custGeom>
                <a:avLst/>
                <a:gdLst>
                  <a:gd name="T0" fmla="*/ 156 w 467"/>
                  <a:gd name="T1" fmla="*/ 145 h 440"/>
                  <a:gd name="T2" fmla="*/ 155 w 467"/>
                  <a:gd name="T3" fmla="*/ 147 h 440"/>
                  <a:gd name="T4" fmla="*/ 0 w 467"/>
                  <a:gd name="T5" fmla="*/ 1 h 440"/>
                  <a:gd name="T6" fmla="*/ 0 w 467"/>
                  <a:gd name="T7" fmla="*/ 0 h 440"/>
                  <a:gd name="T8" fmla="*/ 156 w 467"/>
                  <a:gd name="T9" fmla="*/ 145 h 4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7" h="440">
                    <a:moveTo>
                      <a:pt x="467" y="434"/>
                    </a:moveTo>
                    <a:lnTo>
                      <a:pt x="465" y="440"/>
                    </a:lnTo>
                    <a:lnTo>
                      <a:pt x="0" y="4"/>
                    </a:lnTo>
                    <a:lnTo>
                      <a:pt x="1" y="0"/>
                    </a:lnTo>
                    <a:lnTo>
                      <a:pt x="467" y="434"/>
                    </a:lnTo>
                    <a:close/>
                  </a:path>
                </a:pathLst>
              </a:custGeom>
              <a:solidFill>
                <a:srgbClr val="86868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92" name="Freeform 448"/>
              <p:cNvSpPr>
                <a:spLocks/>
              </p:cNvSpPr>
              <p:nvPr/>
            </p:nvSpPr>
            <p:spPr bwMode="auto">
              <a:xfrm>
                <a:off x="2060" y="193"/>
                <a:ext cx="157" cy="152"/>
              </a:xfrm>
              <a:custGeom>
                <a:avLst/>
                <a:gdLst>
                  <a:gd name="T0" fmla="*/ 157 w 471"/>
                  <a:gd name="T1" fmla="*/ 145 h 456"/>
                  <a:gd name="T2" fmla="*/ 155 w 471"/>
                  <a:gd name="T3" fmla="*/ 152 h 456"/>
                  <a:gd name="T4" fmla="*/ 0 w 471"/>
                  <a:gd name="T5" fmla="*/ 7 h 456"/>
                  <a:gd name="T6" fmla="*/ 2 w 471"/>
                  <a:gd name="T7" fmla="*/ 0 h 456"/>
                  <a:gd name="T8" fmla="*/ 157 w 471"/>
                  <a:gd name="T9" fmla="*/ 145 h 4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1" h="456">
                    <a:moveTo>
                      <a:pt x="471" y="436"/>
                    </a:moveTo>
                    <a:lnTo>
                      <a:pt x="464" y="456"/>
                    </a:lnTo>
                    <a:lnTo>
                      <a:pt x="0" y="20"/>
                    </a:lnTo>
                    <a:lnTo>
                      <a:pt x="6" y="0"/>
                    </a:lnTo>
                    <a:lnTo>
                      <a:pt x="471" y="436"/>
                    </a:lnTo>
                    <a:close/>
                  </a:path>
                </a:pathLst>
              </a:custGeom>
              <a:solidFill>
                <a:srgbClr val="87878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93" name="Line 449"/>
              <p:cNvSpPr>
                <a:spLocks noChangeShapeType="1"/>
              </p:cNvSpPr>
              <p:nvPr/>
            </p:nvSpPr>
            <p:spPr bwMode="auto">
              <a:xfrm flipH="1" flipV="1">
                <a:off x="2062" y="193"/>
                <a:ext cx="155" cy="145"/>
              </a:xfrm>
              <a:prstGeom prst="line">
                <a:avLst/>
              </a:prstGeom>
              <a:noFill/>
              <a:ln w="0">
                <a:solidFill>
                  <a:srgbClr val="8787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4" name="Freeform 450"/>
              <p:cNvSpPr>
                <a:spLocks/>
              </p:cNvSpPr>
              <p:nvPr/>
            </p:nvSpPr>
            <p:spPr bwMode="auto">
              <a:xfrm>
                <a:off x="2062" y="193"/>
                <a:ext cx="155" cy="147"/>
              </a:xfrm>
              <a:custGeom>
                <a:avLst/>
                <a:gdLst>
                  <a:gd name="T0" fmla="*/ 155 w 466"/>
                  <a:gd name="T1" fmla="*/ 145 h 441"/>
                  <a:gd name="T2" fmla="*/ 155 w 466"/>
                  <a:gd name="T3" fmla="*/ 147 h 441"/>
                  <a:gd name="T4" fmla="*/ 0 w 466"/>
                  <a:gd name="T5" fmla="*/ 2 h 441"/>
                  <a:gd name="T6" fmla="*/ 0 w 466"/>
                  <a:gd name="T7" fmla="*/ 0 h 441"/>
                  <a:gd name="T8" fmla="*/ 155 w 466"/>
                  <a:gd name="T9" fmla="*/ 145 h 44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6" h="441">
                    <a:moveTo>
                      <a:pt x="466" y="436"/>
                    </a:moveTo>
                    <a:lnTo>
                      <a:pt x="465" y="441"/>
                    </a:lnTo>
                    <a:lnTo>
                      <a:pt x="0" y="6"/>
                    </a:lnTo>
                    <a:lnTo>
                      <a:pt x="1" y="0"/>
                    </a:lnTo>
                    <a:lnTo>
                      <a:pt x="466" y="436"/>
                    </a:lnTo>
                    <a:close/>
                  </a:path>
                </a:pathLst>
              </a:custGeom>
              <a:solidFill>
                <a:srgbClr val="87878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95" name="Freeform 451"/>
              <p:cNvSpPr>
                <a:spLocks/>
              </p:cNvSpPr>
              <p:nvPr/>
            </p:nvSpPr>
            <p:spPr bwMode="auto">
              <a:xfrm>
                <a:off x="2061" y="195"/>
                <a:ext cx="156" cy="146"/>
              </a:xfrm>
              <a:custGeom>
                <a:avLst/>
                <a:gdLst>
                  <a:gd name="T0" fmla="*/ 156 w 467"/>
                  <a:gd name="T1" fmla="*/ 144 h 440"/>
                  <a:gd name="T2" fmla="*/ 155 w 467"/>
                  <a:gd name="T3" fmla="*/ 146 h 440"/>
                  <a:gd name="T4" fmla="*/ 0 w 467"/>
                  <a:gd name="T5" fmla="*/ 1 h 440"/>
                  <a:gd name="T6" fmla="*/ 1 w 467"/>
                  <a:gd name="T7" fmla="*/ 0 h 440"/>
                  <a:gd name="T8" fmla="*/ 156 w 467"/>
                  <a:gd name="T9" fmla="*/ 144 h 4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7" h="440">
                    <a:moveTo>
                      <a:pt x="467" y="435"/>
                    </a:moveTo>
                    <a:lnTo>
                      <a:pt x="465" y="440"/>
                    </a:lnTo>
                    <a:lnTo>
                      <a:pt x="0" y="4"/>
                    </a:lnTo>
                    <a:lnTo>
                      <a:pt x="2" y="0"/>
                    </a:lnTo>
                    <a:lnTo>
                      <a:pt x="467" y="435"/>
                    </a:lnTo>
                    <a:close/>
                  </a:path>
                </a:pathLst>
              </a:custGeom>
              <a:solidFill>
                <a:srgbClr val="88888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96" name="Freeform 452"/>
              <p:cNvSpPr>
                <a:spLocks/>
              </p:cNvSpPr>
              <p:nvPr/>
            </p:nvSpPr>
            <p:spPr bwMode="auto">
              <a:xfrm>
                <a:off x="2061" y="196"/>
                <a:ext cx="155" cy="147"/>
              </a:xfrm>
              <a:custGeom>
                <a:avLst/>
                <a:gdLst>
                  <a:gd name="T0" fmla="*/ 155 w 466"/>
                  <a:gd name="T1" fmla="*/ 145 h 441"/>
                  <a:gd name="T2" fmla="*/ 154 w 466"/>
                  <a:gd name="T3" fmla="*/ 147 h 441"/>
                  <a:gd name="T4" fmla="*/ 0 w 466"/>
                  <a:gd name="T5" fmla="*/ 1 h 441"/>
                  <a:gd name="T6" fmla="*/ 0 w 466"/>
                  <a:gd name="T7" fmla="*/ 0 h 441"/>
                  <a:gd name="T8" fmla="*/ 155 w 466"/>
                  <a:gd name="T9" fmla="*/ 145 h 44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6" h="441">
                    <a:moveTo>
                      <a:pt x="466" y="436"/>
                    </a:moveTo>
                    <a:lnTo>
                      <a:pt x="464" y="441"/>
                    </a:lnTo>
                    <a:lnTo>
                      <a:pt x="0" y="4"/>
                    </a:lnTo>
                    <a:lnTo>
                      <a:pt x="1" y="0"/>
                    </a:lnTo>
                    <a:lnTo>
                      <a:pt x="466" y="436"/>
                    </a:lnTo>
                    <a:close/>
                  </a:path>
                </a:pathLst>
              </a:custGeom>
              <a:solidFill>
                <a:srgbClr val="8989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97" name="Freeform 453"/>
              <p:cNvSpPr>
                <a:spLocks/>
              </p:cNvSpPr>
              <p:nvPr/>
            </p:nvSpPr>
            <p:spPr bwMode="auto">
              <a:xfrm>
                <a:off x="2060" y="197"/>
                <a:ext cx="155" cy="148"/>
              </a:xfrm>
              <a:custGeom>
                <a:avLst/>
                <a:gdLst>
                  <a:gd name="T0" fmla="*/ 155 w 466"/>
                  <a:gd name="T1" fmla="*/ 146 h 442"/>
                  <a:gd name="T2" fmla="*/ 154 w 466"/>
                  <a:gd name="T3" fmla="*/ 148 h 442"/>
                  <a:gd name="T4" fmla="*/ 0 w 466"/>
                  <a:gd name="T5" fmla="*/ 2 h 442"/>
                  <a:gd name="T6" fmla="*/ 1 w 466"/>
                  <a:gd name="T7" fmla="*/ 0 h 442"/>
                  <a:gd name="T8" fmla="*/ 155 w 466"/>
                  <a:gd name="T9" fmla="*/ 146 h 4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6" h="442">
                    <a:moveTo>
                      <a:pt x="466" y="437"/>
                    </a:moveTo>
                    <a:lnTo>
                      <a:pt x="464" y="442"/>
                    </a:lnTo>
                    <a:lnTo>
                      <a:pt x="0" y="6"/>
                    </a:lnTo>
                    <a:lnTo>
                      <a:pt x="2" y="0"/>
                    </a:lnTo>
                    <a:lnTo>
                      <a:pt x="466" y="437"/>
                    </a:lnTo>
                    <a:close/>
                  </a:path>
                </a:pathLst>
              </a:custGeom>
              <a:solidFill>
                <a:srgbClr val="8A8A8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98" name="Freeform 454"/>
              <p:cNvSpPr>
                <a:spLocks/>
              </p:cNvSpPr>
              <p:nvPr/>
            </p:nvSpPr>
            <p:spPr bwMode="auto">
              <a:xfrm>
                <a:off x="2058" y="199"/>
                <a:ext cx="157" cy="153"/>
              </a:xfrm>
              <a:custGeom>
                <a:avLst/>
                <a:gdLst>
                  <a:gd name="T0" fmla="*/ 157 w 470"/>
                  <a:gd name="T1" fmla="*/ 146 h 457"/>
                  <a:gd name="T2" fmla="*/ 155 w 470"/>
                  <a:gd name="T3" fmla="*/ 153 h 457"/>
                  <a:gd name="T4" fmla="*/ 0 w 470"/>
                  <a:gd name="T5" fmla="*/ 6 h 457"/>
                  <a:gd name="T6" fmla="*/ 2 w 470"/>
                  <a:gd name="T7" fmla="*/ 0 h 457"/>
                  <a:gd name="T8" fmla="*/ 157 w 470"/>
                  <a:gd name="T9" fmla="*/ 146 h 45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0" h="457">
                    <a:moveTo>
                      <a:pt x="470" y="436"/>
                    </a:moveTo>
                    <a:lnTo>
                      <a:pt x="464" y="457"/>
                    </a:lnTo>
                    <a:lnTo>
                      <a:pt x="0" y="19"/>
                    </a:lnTo>
                    <a:lnTo>
                      <a:pt x="6" y="0"/>
                    </a:lnTo>
                    <a:lnTo>
                      <a:pt x="470" y="436"/>
                    </a:lnTo>
                    <a:close/>
                  </a:path>
                </a:pathLst>
              </a:custGeom>
              <a:solidFill>
                <a:srgbClr val="8B8B8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99" name="Line 455"/>
              <p:cNvSpPr>
                <a:spLocks noChangeShapeType="1"/>
              </p:cNvSpPr>
              <p:nvPr/>
            </p:nvSpPr>
            <p:spPr bwMode="auto">
              <a:xfrm flipH="1" flipV="1">
                <a:off x="2060" y="199"/>
                <a:ext cx="155" cy="146"/>
              </a:xfrm>
              <a:prstGeom prst="line">
                <a:avLst/>
              </a:prstGeom>
              <a:noFill/>
              <a:ln w="0">
                <a:solidFill>
                  <a:srgbClr val="8B8B8B"/>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0" name="Freeform 456"/>
              <p:cNvSpPr>
                <a:spLocks/>
              </p:cNvSpPr>
              <p:nvPr/>
            </p:nvSpPr>
            <p:spPr bwMode="auto">
              <a:xfrm>
                <a:off x="2060" y="199"/>
                <a:ext cx="155" cy="148"/>
              </a:xfrm>
              <a:custGeom>
                <a:avLst/>
                <a:gdLst>
                  <a:gd name="T0" fmla="*/ 155 w 465"/>
                  <a:gd name="T1" fmla="*/ 146 h 443"/>
                  <a:gd name="T2" fmla="*/ 155 w 465"/>
                  <a:gd name="T3" fmla="*/ 148 h 443"/>
                  <a:gd name="T4" fmla="*/ 0 w 465"/>
                  <a:gd name="T5" fmla="*/ 2 h 443"/>
                  <a:gd name="T6" fmla="*/ 0 w 465"/>
                  <a:gd name="T7" fmla="*/ 0 h 443"/>
                  <a:gd name="T8" fmla="*/ 155 w 465"/>
                  <a:gd name="T9" fmla="*/ 146 h 4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5" h="443">
                    <a:moveTo>
                      <a:pt x="465" y="436"/>
                    </a:moveTo>
                    <a:lnTo>
                      <a:pt x="464" y="443"/>
                    </a:lnTo>
                    <a:lnTo>
                      <a:pt x="0" y="6"/>
                    </a:lnTo>
                    <a:lnTo>
                      <a:pt x="1" y="0"/>
                    </a:lnTo>
                    <a:lnTo>
                      <a:pt x="465" y="436"/>
                    </a:lnTo>
                    <a:close/>
                  </a:path>
                </a:pathLst>
              </a:custGeom>
              <a:solidFill>
                <a:srgbClr val="8B8B8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01" name="Freeform 457"/>
              <p:cNvSpPr>
                <a:spLocks/>
              </p:cNvSpPr>
              <p:nvPr/>
            </p:nvSpPr>
            <p:spPr bwMode="auto">
              <a:xfrm>
                <a:off x="2059" y="201"/>
                <a:ext cx="155" cy="148"/>
              </a:xfrm>
              <a:custGeom>
                <a:avLst/>
                <a:gdLst>
                  <a:gd name="T0" fmla="*/ 155 w 467"/>
                  <a:gd name="T1" fmla="*/ 146 h 444"/>
                  <a:gd name="T2" fmla="*/ 154 w 467"/>
                  <a:gd name="T3" fmla="*/ 148 h 444"/>
                  <a:gd name="T4" fmla="*/ 0 w 467"/>
                  <a:gd name="T5" fmla="*/ 2 h 444"/>
                  <a:gd name="T6" fmla="*/ 1 w 467"/>
                  <a:gd name="T7" fmla="*/ 0 h 444"/>
                  <a:gd name="T8" fmla="*/ 155 w 467"/>
                  <a:gd name="T9" fmla="*/ 146 h 4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7" h="444">
                    <a:moveTo>
                      <a:pt x="467" y="437"/>
                    </a:moveTo>
                    <a:lnTo>
                      <a:pt x="465" y="444"/>
                    </a:lnTo>
                    <a:lnTo>
                      <a:pt x="0" y="7"/>
                    </a:lnTo>
                    <a:lnTo>
                      <a:pt x="3" y="0"/>
                    </a:lnTo>
                    <a:lnTo>
                      <a:pt x="467" y="437"/>
                    </a:lnTo>
                    <a:close/>
                  </a:path>
                </a:pathLst>
              </a:custGeom>
              <a:solidFill>
                <a:srgbClr val="8C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02" name="Freeform 458"/>
              <p:cNvSpPr>
                <a:spLocks/>
              </p:cNvSpPr>
              <p:nvPr/>
            </p:nvSpPr>
            <p:spPr bwMode="auto">
              <a:xfrm>
                <a:off x="2058" y="204"/>
                <a:ext cx="156" cy="148"/>
              </a:xfrm>
              <a:custGeom>
                <a:avLst/>
                <a:gdLst>
                  <a:gd name="T0" fmla="*/ 156 w 467"/>
                  <a:gd name="T1" fmla="*/ 146 h 444"/>
                  <a:gd name="T2" fmla="*/ 155 w 467"/>
                  <a:gd name="T3" fmla="*/ 148 h 444"/>
                  <a:gd name="T4" fmla="*/ 0 w 467"/>
                  <a:gd name="T5" fmla="*/ 2 h 444"/>
                  <a:gd name="T6" fmla="*/ 1 w 467"/>
                  <a:gd name="T7" fmla="*/ 0 h 444"/>
                  <a:gd name="T8" fmla="*/ 156 w 467"/>
                  <a:gd name="T9" fmla="*/ 146 h 4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7" h="444">
                    <a:moveTo>
                      <a:pt x="467" y="437"/>
                    </a:moveTo>
                    <a:lnTo>
                      <a:pt x="464" y="444"/>
                    </a:lnTo>
                    <a:lnTo>
                      <a:pt x="0" y="6"/>
                    </a:lnTo>
                    <a:lnTo>
                      <a:pt x="2" y="0"/>
                    </a:lnTo>
                    <a:lnTo>
                      <a:pt x="467" y="437"/>
                    </a:lnTo>
                    <a:close/>
                  </a:path>
                </a:pathLst>
              </a:custGeom>
              <a:solidFill>
                <a:srgbClr val="8D8D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03" name="Freeform 459"/>
              <p:cNvSpPr>
                <a:spLocks/>
              </p:cNvSpPr>
              <p:nvPr/>
            </p:nvSpPr>
            <p:spPr bwMode="auto">
              <a:xfrm>
                <a:off x="2057" y="206"/>
                <a:ext cx="156" cy="152"/>
              </a:xfrm>
              <a:custGeom>
                <a:avLst/>
                <a:gdLst>
                  <a:gd name="T0" fmla="*/ 156 w 468"/>
                  <a:gd name="T1" fmla="*/ 145 h 458"/>
                  <a:gd name="T2" fmla="*/ 155 w 468"/>
                  <a:gd name="T3" fmla="*/ 152 h 458"/>
                  <a:gd name="T4" fmla="*/ 0 w 468"/>
                  <a:gd name="T5" fmla="*/ 7 h 458"/>
                  <a:gd name="T6" fmla="*/ 1 w 468"/>
                  <a:gd name="T7" fmla="*/ 0 h 458"/>
                  <a:gd name="T8" fmla="*/ 156 w 468"/>
                  <a:gd name="T9" fmla="*/ 145 h 4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8" h="458">
                    <a:moveTo>
                      <a:pt x="468" y="438"/>
                    </a:moveTo>
                    <a:lnTo>
                      <a:pt x="464" y="458"/>
                    </a:lnTo>
                    <a:lnTo>
                      <a:pt x="0" y="20"/>
                    </a:lnTo>
                    <a:lnTo>
                      <a:pt x="4" y="0"/>
                    </a:lnTo>
                    <a:lnTo>
                      <a:pt x="468" y="438"/>
                    </a:lnTo>
                    <a:close/>
                  </a:path>
                </a:pathLst>
              </a:custGeom>
              <a:solidFill>
                <a:srgbClr val="8E8E8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04" name="Line 460"/>
              <p:cNvSpPr>
                <a:spLocks noChangeShapeType="1"/>
              </p:cNvSpPr>
              <p:nvPr/>
            </p:nvSpPr>
            <p:spPr bwMode="auto">
              <a:xfrm flipH="1" flipV="1">
                <a:off x="2058" y="206"/>
                <a:ext cx="155" cy="146"/>
              </a:xfrm>
              <a:prstGeom prst="line">
                <a:avLst/>
              </a:prstGeom>
              <a:noFill/>
              <a:ln w="0">
                <a:solidFill>
                  <a:srgbClr val="8E8E8E"/>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5" name="Freeform 461"/>
              <p:cNvSpPr>
                <a:spLocks/>
              </p:cNvSpPr>
              <p:nvPr/>
            </p:nvSpPr>
            <p:spPr bwMode="auto">
              <a:xfrm>
                <a:off x="2058" y="206"/>
                <a:ext cx="155" cy="147"/>
              </a:xfrm>
              <a:custGeom>
                <a:avLst/>
                <a:gdLst>
                  <a:gd name="T0" fmla="*/ 155 w 465"/>
                  <a:gd name="T1" fmla="*/ 145 h 443"/>
                  <a:gd name="T2" fmla="*/ 155 w 465"/>
                  <a:gd name="T3" fmla="*/ 147 h 443"/>
                  <a:gd name="T4" fmla="*/ 0 w 465"/>
                  <a:gd name="T5" fmla="*/ 2 h 443"/>
                  <a:gd name="T6" fmla="*/ 0 w 465"/>
                  <a:gd name="T7" fmla="*/ 0 h 443"/>
                  <a:gd name="T8" fmla="*/ 155 w 465"/>
                  <a:gd name="T9" fmla="*/ 145 h 4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5" h="443">
                    <a:moveTo>
                      <a:pt x="465" y="438"/>
                    </a:moveTo>
                    <a:lnTo>
                      <a:pt x="464" y="443"/>
                    </a:lnTo>
                    <a:lnTo>
                      <a:pt x="0" y="5"/>
                    </a:lnTo>
                    <a:lnTo>
                      <a:pt x="1" y="0"/>
                    </a:lnTo>
                    <a:lnTo>
                      <a:pt x="465" y="438"/>
                    </a:lnTo>
                    <a:close/>
                  </a:path>
                </a:pathLst>
              </a:custGeom>
              <a:solidFill>
                <a:srgbClr val="8E8E8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06" name="Freeform 462"/>
              <p:cNvSpPr>
                <a:spLocks/>
              </p:cNvSpPr>
              <p:nvPr/>
            </p:nvSpPr>
            <p:spPr bwMode="auto">
              <a:xfrm>
                <a:off x="2058" y="207"/>
                <a:ext cx="154" cy="148"/>
              </a:xfrm>
              <a:custGeom>
                <a:avLst/>
                <a:gdLst>
                  <a:gd name="T0" fmla="*/ 154 w 464"/>
                  <a:gd name="T1" fmla="*/ 146 h 443"/>
                  <a:gd name="T2" fmla="*/ 154 w 464"/>
                  <a:gd name="T3" fmla="*/ 148 h 443"/>
                  <a:gd name="T4" fmla="*/ 0 w 464"/>
                  <a:gd name="T5" fmla="*/ 2 h 443"/>
                  <a:gd name="T6" fmla="*/ 0 w 464"/>
                  <a:gd name="T7" fmla="*/ 0 h 443"/>
                  <a:gd name="T8" fmla="*/ 154 w 464"/>
                  <a:gd name="T9" fmla="*/ 146 h 4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4" h="443">
                    <a:moveTo>
                      <a:pt x="464" y="438"/>
                    </a:moveTo>
                    <a:lnTo>
                      <a:pt x="464" y="443"/>
                    </a:lnTo>
                    <a:lnTo>
                      <a:pt x="0" y="5"/>
                    </a:lnTo>
                    <a:lnTo>
                      <a:pt x="0" y="0"/>
                    </a:lnTo>
                    <a:lnTo>
                      <a:pt x="464" y="438"/>
                    </a:lnTo>
                    <a:close/>
                  </a:path>
                </a:pathLst>
              </a:custGeom>
              <a:solidFill>
                <a:srgbClr val="8F8F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07" name="Freeform 463"/>
              <p:cNvSpPr>
                <a:spLocks/>
              </p:cNvSpPr>
              <p:nvPr/>
            </p:nvSpPr>
            <p:spPr bwMode="auto">
              <a:xfrm>
                <a:off x="2057" y="209"/>
                <a:ext cx="155" cy="148"/>
              </a:xfrm>
              <a:custGeom>
                <a:avLst/>
                <a:gdLst>
                  <a:gd name="T0" fmla="*/ 155 w 465"/>
                  <a:gd name="T1" fmla="*/ 146 h 443"/>
                  <a:gd name="T2" fmla="*/ 154 w 465"/>
                  <a:gd name="T3" fmla="*/ 148 h 443"/>
                  <a:gd name="T4" fmla="*/ 0 w 465"/>
                  <a:gd name="T5" fmla="*/ 2 h 443"/>
                  <a:gd name="T6" fmla="*/ 0 w 465"/>
                  <a:gd name="T7" fmla="*/ 0 h 443"/>
                  <a:gd name="T8" fmla="*/ 155 w 465"/>
                  <a:gd name="T9" fmla="*/ 146 h 4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5" h="443">
                    <a:moveTo>
                      <a:pt x="465" y="438"/>
                    </a:moveTo>
                    <a:lnTo>
                      <a:pt x="463" y="443"/>
                    </a:lnTo>
                    <a:lnTo>
                      <a:pt x="0" y="5"/>
                    </a:lnTo>
                    <a:lnTo>
                      <a:pt x="1" y="0"/>
                    </a:lnTo>
                    <a:lnTo>
                      <a:pt x="465" y="438"/>
                    </a:lnTo>
                    <a:close/>
                  </a:path>
                </a:pathLst>
              </a:custGeom>
              <a:solidFill>
                <a:srgbClr val="9090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08" name="Freeform 464"/>
              <p:cNvSpPr>
                <a:spLocks/>
              </p:cNvSpPr>
              <p:nvPr/>
            </p:nvSpPr>
            <p:spPr bwMode="auto">
              <a:xfrm>
                <a:off x="2057" y="211"/>
                <a:ext cx="155" cy="147"/>
              </a:xfrm>
              <a:custGeom>
                <a:avLst/>
                <a:gdLst>
                  <a:gd name="T0" fmla="*/ 155 w 465"/>
                  <a:gd name="T1" fmla="*/ 145 h 443"/>
                  <a:gd name="T2" fmla="*/ 155 w 465"/>
                  <a:gd name="T3" fmla="*/ 147 h 443"/>
                  <a:gd name="T4" fmla="*/ 0 w 465"/>
                  <a:gd name="T5" fmla="*/ 2 h 443"/>
                  <a:gd name="T6" fmla="*/ 1 w 465"/>
                  <a:gd name="T7" fmla="*/ 0 h 443"/>
                  <a:gd name="T8" fmla="*/ 155 w 465"/>
                  <a:gd name="T9" fmla="*/ 145 h 4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5" h="443">
                    <a:moveTo>
                      <a:pt x="465" y="438"/>
                    </a:moveTo>
                    <a:lnTo>
                      <a:pt x="464" y="443"/>
                    </a:lnTo>
                    <a:lnTo>
                      <a:pt x="0" y="5"/>
                    </a:lnTo>
                    <a:lnTo>
                      <a:pt x="2" y="0"/>
                    </a:lnTo>
                    <a:lnTo>
                      <a:pt x="465" y="438"/>
                    </a:lnTo>
                    <a:close/>
                  </a:path>
                </a:pathLst>
              </a:custGeom>
              <a:solidFill>
                <a:srgbClr val="91919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09" name="Freeform 465"/>
              <p:cNvSpPr>
                <a:spLocks/>
              </p:cNvSpPr>
              <p:nvPr/>
            </p:nvSpPr>
            <p:spPr bwMode="auto">
              <a:xfrm>
                <a:off x="2056" y="212"/>
                <a:ext cx="155" cy="153"/>
              </a:xfrm>
              <a:custGeom>
                <a:avLst/>
                <a:gdLst>
                  <a:gd name="T0" fmla="*/ 155 w 467"/>
                  <a:gd name="T1" fmla="*/ 146 h 458"/>
                  <a:gd name="T2" fmla="*/ 154 w 467"/>
                  <a:gd name="T3" fmla="*/ 153 h 458"/>
                  <a:gd name="T4" fmla="*/ 0 w 467"/>
                  <a:gd name="T5" fmla="*/ 6 h 458"/>
                  <a:gd name="T6" fmla="*/ 1 w 467"/>
                  <a:gd name="T7" fmla="*/ 0 h 458"/>
                  <a:gd name="T8" fmla="*/ 155 w 467"/>
                  <a:gd name="T9" fmla="*/ 146 h 4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7" h="458">
                    <a:moveTo>
                      <a:pt x="467" y="438"/>
                    </a:moveTo>
                    <a:lnTo>
                      <a:pt x="463" y="458"/>
                    </a:lnTo>
                    <a:lnTo>
                      <a:pt x="0" y="19"/>
                    </a:lnTo>
                    <a:lnTo>
                      <a:pt x="3" y="0"/>
                    </a:lnTo>
                    <a:lnTo>
                      <a:pt x="467" y="438"/>
                    </a:lnTo>
                    <a:close/>
                  </a:path>
                </a:pathLst>
              </a:custGeom>
              <a:solidFill>
                <a:srgbClr val="92929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10" name="Line 466"/>
              <p:cNvSpPr>
                <a:spLocks noChangeShapeType="1"/>
              </p:cNvSpPr>
              <p:nvPr/>
            </p:nvSpPr>
            <p:spPr bwMode="auto">
              <a:xfrm flipH="1" flipV="1">
                <a:off x="2057" y="212"/>
                <a:ext cx="154" cy="146"/>
              </a:xfrm>
              <a:prstGeom prst="line">
                <a:avLst/>
              </a:prstGeom>
              <a:noFill/>
              <a:ln w="0">
                <a:solidFill>
                  <a:srgbClr val="92929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11" name="Freeform 467"/>
              <p:cNvSpPr>
                <a:spLocks/>
              </p:cNvSpPr>
              <p:nvPr/>
            </p:nvSpPr>
            <p:spPr bwMode="auto">
              <a:xfrm>
                <a:off x="2056" y="212"/>
                <a:ext cx="155" cy="148"/>
              </a:xfrm>
              <a:custGeom>
                <a:avLst/>
                <a:gdLst>
                  <a:gd name="T0" fmla="*/ 155 w 465"/>
                  <a:gd name="T1" fmla="*/ 146 h 444"/>
                  <a:gd name="T2" fmla="*/ 155 w 465"/>
                  <a:gd name="T3" fmla="*/ 148 h 444"/>
                  <a:gd name="T4" fmla="*/ 0 w 465"/>
                  <a:gd name="T5" fmla="*/ 2 h 444"/>
                  <a:gd name="T6" fmla="*/ 0 w 465"/>
                  <a:gd name="T7" fmla="*/ 0 h 444"/>
                  <a:gd name="T8" fmla="*/ 155 w 465"/>
                  <a:gd name="T9" fmla="*/ 146 h 4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5" h="444">
                    <a:moveTo>
                      <a:pt x="465" y="438"/>
                    </a:moveTo>
                    <a:lnTo>
                      <a:pt x="464" y="444"/>
                    </a:lnTo>
                    <a:lnTo>
                      <a:pt x="0" y="6"/>
                    </a:lnTo>
                    <a:lnTo>
                      <a:pt x="1" y="0"/>
                    </a:lnTo>
                    <a:lnTo>
                      <a:pt x="465" y="438"/>
                    </a:lnTo>
                    <a:close/>
                  </a:path>
                </a:pathLst>
              </a:custGeom>
              <a:solidFill>
                <a:srgbClr val="92929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12" name="Freeform 468"/>
              <p:cNvSpPr>
                <a:spLocks/>
              </p:cNvSpPr>
              <p:nvPr/>
            </p:nvSpPr>
            <p:spPr bwMode="auto">
              <a:xfrm>
                <a:off x="2056" y="214"/>
                <a:ext cx="155" cy="149"/>
              </a:xfrm>
              <a:custGeom>
                <a:avLst/>
                <a:gdLst>
                  <a:gd name="T0" fmla="*/ 155 w 464"/>
                  <a:gd name="T1" fmla="*/ 147 h 445"/>
                  <a:gd name="T2" fmla="*/ 154 w 464"/>
                  <a:gd name="T3" fmla="*/ 149 h 445"/>
                  <a:gd name="T4" fmla="*/ 0 w 464"/>
                  <a:gd name="T5" fmla="*/ 2 h 445"/>
                  <a:gd name="T6" fmla="*/ 0 w 464"/>
                  <a:gd name="T7" fmla="*/ 0 h 445"/>
                  <a:gd name="T8" fmla="*/ 155 w 464"/>
                  <a:gd name="T9" fmla="*/ 147 h 44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4" h="445">
                    <a:moveTo>
                      <a:pt x="464" y="438"/>
                    </a:moveTo>
                    <a:lnTo>
                      <a:pt x="462" y="445"/>
                    </a:lnTo>
                    <a:lnTo>
                      <a:pt x="0" y="7"/>
                    </a:lnTo>
                    <a:lnTo>
                      <a:pt x="0" y="0"/>
                    </a:lnTo>
                    <a:lnTo>
                      <a:pt x="464" y="438"/>
                    </a:lnTo>
                    <a:close/>
                  </a:path>
                </a:pathLst>
              </a:custGeom>
              <a:solidFill>
                <a:srgbClr val="93939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13" name="Freeform 469"/>
              <p:cNvSpPr>
                <a:spLocks/>
              </p:cNvSpPr>
              <p:nvPr/>
            </p:nvSpPr>
            <p:spPr bwMode="auto">
              <a:xfrm>
                <a:off x="2056" y="217"/>
                <a:ext cx="154" cy="148"/>
              </a:xfrm>
              <a:custGeom>
                <a:avLst/>
                <a:gdLst>
                  <a:gd name="T0" fmla="*/ 154 w 464"/>
                  <a:gd name="T1" fmla="*/ 146 h 445"/>
                  <a:gd name="T2" fmla="*/ 154 w 464"/>
                  <a:gd name="T3" fmla="*/ 148 h 445"/>
                  <a:gd name="T4" fmla="*/ 0 w 464"/>
                  <a:gd name="T5" fmla="*/ 2 h 445"/>
                  <a:gd name="T6" fmla="*/ 1 w 464"/>
                  <a:gd name="T7" fmla="*/ 0 h 445"/>
                  <a:gd name="T8" fmla="*/ 154 w 464"/>
                  <a:gd name="T9" fmla="*/ 146 h 44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4" h="445">
                    <a:moveTo>
                      <a:pt x="464" y="438"/>
                    </a:moveTo>
                    <a:lnTo>
                      <a:pt x="463" y="445"/>
                    </a:lnTo>
                    <a:lnTo>
                      <a:pt x="0" y="6"/>
                    </a:lnTo>
                    <a:lnTo>
                      <a:pt x="2" y="0"/>
                    </a:lnTo>
                    <a:lnTo>
                      <a:pt x="464" y="438"/>
                    </a:lnTo>
                    <a:close/>
                  </a:path>
                </a:pathLst>
              </a:custGeom>
              <a:solidFill>
                <a:srgbClr val="94949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14" name="Freeform 470"/>
              <p:cNvSpPr>
                <a:spLocks/>
              </p:cNvSpPr>
              <p:nvPr/>
            </p:nvSpPr>
            <p:spPr bwMode="auto">
              <a:xfrm>
                <a:off x="2055" y="219"/>
                <a:ext cx="155" cy="153"/>
              </a:xfrm>
              <a:custGeom>
                <a:avLst/>
                <a:gdLst>
                  <a:gd name="T0" fmla="*/ 155 w 466"/>
                  <a:gd name="T1" fmla="*/ 146 h 460"/>
                  <a:gd name="T2" fmla="*/ 154 w 466"/>
                  <a:gd name="T3" fmla="*/ 153 h 460"/>
                  <a:gd name="T4" fmla="*/ 0 w 466"/>
                  <a:gd name="T5" fmla="*/ 7 h 460"/>
                  <a:gd name="T6" fmla="*/ 1 w 466"/>
                  <a:gd name="T7" fmla="*/ 0 h 460"/>
                  <a:gd name="T8" fmla="*/ 155 w 466"/>
                  <a:gd name="T9" fmla="*/ 146 h 4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6" h="460">
                    <a:moveTo>
                      <a:pt x="466" y="439"/>
                    </a:moveTo>
                    <a:lnTo>
                      <a:pt x="464" y="460"/>
                    </a:lnTo>
                    <a:lnTo>
                      <a:pt x="0" y="20"/>
                    </a:lnTo>
                    <a:lnTo>
                      <a:pt x="3" y="0"/>
                    </a:lnTo>
                    <a:lnTo>
                      <a:pt x="466" y="439"/>
                    </a:lnTo>
                    <a:close/>
                  </a:path>
                </a:pathLst>
              </a:custGeom>
              <a:solidFill>
                <a:srgbClr val="95959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15" name="Line 471"/>
              <p:cNvSpPr>
                <a:spLocks noChangeShapeType="1"/>
              </p:cNvSpPr>
              <p:nvPr/>
            </p:nvSpPr>
            <p:spPr bwMode="auto">
              <a:xfrm flipH="1" flipV="1">
                <a:off x="2056" y="219"/>
                <a:ext cx="154" cy="146"/>
              </a:xfrm>
              <a:prstGeom prst="line">
                <a:avLst/>
              </a:prstGeom>
              <a:noFill/>
              <a:ln w="0">
                <a:solidFill>
                  <a:srgbClr val="959595"/>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16" name="Freeform 472"/>
              <p:cNvSpPr>
                <a:spLocks/>
              </p:cNvSpPr>
              <p:nvPr/>
            </p:nvSpPr>
            <p:spPr bwMode="auto">
              <a:xfrm>
                <a:off x="2055" y="219"/>
                <a:ext cx="155" cy="148"/>
              </a:xfrm>
              <a:custGeom>
                <a:avLst/>
                <a:gdLst>
                  <a:gd name="T0" fmla="*/ 155 w 464"/>
                  <a:gd name="T1" fmla="*/ 146 h 445"/>
                  <a:gd name="T2" fmla="*/ 155 w 464"/>
                  <a:gd name="T3" fmla="*/ 148 h 445"/>
                  <a:gd name="T4" fmla="*/ 0 w 464"/>
                  <a:gd name="T5" fmla="*/ 2 h 445"/>
                  <a:gd name="T6" fmla="*/ 0 w 464"/>
                  <a:gd name="T7" fmla="*/ 0 h 445"/>
                  <a:gd name="T8" fmla="*/ 155 w 464"/>
                  <a:gd name="T9" fmla="*/ 146 h 44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4" h="445">
                    <a:moveTo>
                      <a:pt x="464" y="439"/>
                    </a:moveTo>
                    <a:lnTo>
                      <a:pt x="464" y="445"/>
                    </a:lnTo>
                    <a:lnTo>
                      <a:pt x="0" y="7"/>
                    </a:lnTo>
                    <a:lnTo>
                      <a:pt x="1" y="0"/>
                    </a:lnTo>
                    <a:lnTo>
                      <a:pt x="464" y="439"/>
                    </a:lnTo>
                    <a:close/>
                  </a:path>
                </a:pathLst>
              </a:custGeom>
              <a:solidFill>
                <a:srgbClr val="95959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17" name="Freeform 473"/>
              <p:cNvSpPr>
                <a:spLocks/>
              </p:cNvSpPr>
              <p:nvPr/>
            </p:nvSpPr>
            <p:spPr bwMode="auto">
              <a:xfrm>
                <a:off x="2055" y="221"/>
                <a:ext cx="155" cy="148"/>
              </a:xfrm>
              <a:custGeom>
                <a:avLst/>
                <a:gdLst>
                  <a:gd name="T0" fmla="*/ 155 w 464"/>
                  <a:gd name="T1" fmla="*/ 146 h 445"/>
                  <a:gd name="T2" fmla="*/ 154 w 464"/>
                  <a:gd name="T3" fmla="*/ 148 h 445"/>
                  <a:gd name="T4" fmla="*/ 0 w 464"/>
                  <a:gd name="T5" fmla="*/ 2 h 445"/>
                  <a:gd name="T6" fmla="*/ 0 w 464"/>
                  <a:gd name="T7" fmla="*/ 0 h 445"/>
                  <a:gd name="T8" fmla="*/ 155 w 464"/>
                  <a:gd name="T9" fmla="*/ 146 h 44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4" h="445">
                    <a:moveTo>
                      <a:pt x="464" y="438"/>
                    </a:moveTo>
                    <a:lnTo>
                      <a:pt x="462" y="445"/>
                    </a:lnTo>
                    <a:lnTo>
                      <a:pt x="0" y="5"/>
                    </a:lnTo>
                    <a:lnTo>
                      <a:pt x="0" y="0"/>
                    </a:lnTo>
                    <a:lnTo>
                      <a:pt x="464" y="438"/>
                    </a:lnTo>
                    <a:close/>
                  </a:path>
                </a:pathLst>
              </a:cu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18" name="Freeform 474"/>
              <p:cNvSpPr>
                <a:spLocks/>
              </p:cNvSpPr>
              <p:nvPr/>
            </p:nvSpPr>
            <p:spPr bwMode="auto">
              <a:xfrm>
                <a:off x="2055" y="223"/>
                <a:ext cx="154" cy="149"/>
              </a:xfrm>
              <a:custGeom>
                <a:avLst/>
                <a:gdLst>
                  <a:gd name="T0" fmla="*/ 154 w 464"/>
                  <a:gd name="T1" fmla="*/ 146 h 448"/>
                  <a:gd name="T2" fmla="*/ 154 w 464"/>
                  <a:gd name="T3" fmla="*/ 149 h 448"/>
                  <a:gd name="T4" fmla="*/ 0 w 464"/>
                  <a:gd name="T5" fmla="*/ 3 h 448"/>
                  <a:gd name="T6" fmla="*/ 1 w 464"/>
                  <a:gd name="T7" fmla="*/ 0 h 448"/>
                  <a:gd name="T8" fmla="*/ 154 w 464"/>
                  <a:gd name="T9" fmla="*/ 146 h 4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4" h="448">
                    <a:moveTo>
                      <a:pt x="464" y="440"/>
                    </a:moveTo>
                    <a:lnTo>
                      <a:pt x="464" y="448"/>
                    </a:lnTo>
                    <a:lnTo>
                      <a:pt x="0" y="8"/>
                    </a:lnTo>
                    <a:lnTo>
                      <a:pt x="2" y="0"/>
                    </a:lnTo>
                    <a:lnTo>
                      <a:pt x="464" y="440"/>
                    </a:lnTo>
                    <a:close/>
                  </a:path>
                </a:pathLst>
              </a:custGeom>
              <a:solidFill>
                <a:srgbClr val="97979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19" name="Freeform 475"/>
              <p:cNvSpPr>
                <a:spLocks/>
              </p:cNvSpPr>
              <p:nvPr/>
            </p:nvSpPr>
            <p:spPr bwMode="auto">
              <a:xfrm>
                <a:off x="2054" y="225"/>
                <a:ext cx="155" cy="153"/>
              </a:xfrm>
              <a:custGeom>
                <a:avLst/>
                <a:gdLst>
                  <a:gd name="T0" fmla="*/ 155 w 465"/>
                  <a:gd name="T1" fmla="*/ 147 h 458"/>
                  <a:gd name="T2" fmla="*/ 154 w 465"/>
                  <a:gd name="T3" fmla="*/ 153 h 458"/>
                  <a:gd name="T4" fmla="*/ 0 w 465"/>
                  <a:gd name="T5" fmla="*/ 6 h 458"/>
                  <a:gd name="T6" fmla="*/ 0 w 465"/>
                  <a:gd name="T7" fmla="*/ 0 h 458"/>
                  <a:gd name="T8" fmla="*/ 155 w 465"/>
                  <a:gd name="T9" fmla="*/ 147 h 4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5" h="458">
                    <a:moveTo>
                      <a:pt x="465" y="440"/>
                    </a:moveTo>
                    <a:lnTo>
                      <a:pt x="462" y="458"/>
                    </a:lnTo>
                    <a:lnTo>
                      <a:pt x="0" y="18"/>
                    </a:lnTo>
                    <a:lnTo>
                      <a:pt x="1" y="0"/>
                    </a:lnTo>
                    <a:lnTo>
                      <a:pt x="465" y="440"/>
                    </a:lnTo>
                    <a:close/>
                  </a:path>
                </a:pathLst>
              </a:cu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0" name="Line 476"/>
              <p:cNvSpPr>
                <a:spLocks noChangeShapeType="1"/>
              </p:cNvSpPr>
              <p:nvPr/>
            </p:nvSpPr>
            <p:spPr bwMode="auto">
              <a:xfrm flipH="1" flipV="1">
                <a:off x="2055" y="225"/>
                <a:ext cx="154" cy="147"/>
              </a:xfrm>
              <a:prstGeom prst="line">
                <a:avLst/>
              </a:prstGeom>
              <a:noFill/>
              <a:ln w="0">
                <a:solidFill>
                  <a:srgbClr val="989898"/>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1" name="Freeform 477"/>
              <p:cNvSpPr>
                <a:spLocks/>
              </p:cNvSpPr>
              <p:nvPr/>
            </p:nvSpPr>
            <p:spPr bwMode="auto">
              <a:xfrm>
                <a:off x="2055" y="225"/>
                <a:ext cx="154" cy="149"/>
              </a:xfrm>
              <a:custGeom>
                <a:avLst/>
                <a:gdLst>
                  <a:gd name="T0" fmla="*/ 154 w 464"/>
                  <a:gd name="T1" fmla="*/ 147 h 445"/>
                  <a:gd name="T2" fmla="*/ 154 w 464"/>
                  <a:gd name="T3" fmla="*/ 149 h 445"/>
                  <a:gd name="T4" fmla="*/ 0 w 464"/>
                  <a:gd name="T5" fmla="*/ 2 h 445"/>
                  <a:gd name="T6" fmla="*/ 0 w 464"/>
                  <a:gd name="T7" fmla="*/ 0 h 445"/>
                  <a:gd name="T8" fmla="*/ 154 w 464"/>
                  <a:gd name="T9" fmla="*/ 147 h 44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4" h="445">
                    <a:moveTo>
                      <a:pt x="464" y="440"/>
                    </a:moveTo>
                    <a:lnTo>
                      <a:pt x="463" y="445"/>
                    </a:lnTo>
                    <a:lnTo>
                      <a:pt x="0" y="5"/>
                    </a:lnTo>
                    <a:lnTo>
                      <a:pt x="0" y="0"/>
                    </a:lnTo>
                    <a:lnTo>
                      <a:pt x="464" y="440"/>
                    </a:lnTo>
                    <a:close/>
                  </a:path>
                </a:pathLst>
              </a:cu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2" name="Freeform 478"/>
              <p:cNvSpPr>
                <a:spLocks/>
              </p:cNvSpPr>
              <p:nvPr/>
            </p:nvSpPr>
            <p:spPr bwMode="auto">
              <a:xfrm>
                <a:off x="2055" y="227"/>
                <a:ext cx="154" cy="149"/>
              </a:xfrm>
              <a:custGeom>
                <a:avLst/>
                <a:gdLst>
                  <a:gd name="T0" fmla="*/ 154 w 463"/>
                  <a:gd name="T1" fmla="*/ 146 h 448"/>
                  <a:gd name="T2" fmla="*/ 154 w 463"/>
                  <a:gd name="T3" fmla="*/ 149 h 448"/>
                  <a:gd name="T4" fmla="*/ 0 w 463"/>
                  <a:gd name="T5" fmla="*/ 2 h 448"/>
                  <a:gd name="T6" fmla="*/ 0 w 463"/>
                  <a:gd name="T7" fmla="*/ 0 h 448"/>
                  <a:gd name="T8" fmla="*/ 154 w 463"/>
                  <a:gd name="T9" fmla="*/ 146 h 4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3" h="448">
                    <a:moveTo>
                      <a:pt x="463" y="440"/>
                    </a:moveTo>
                    <a:lnTo>
                      <a:pt x="463" y="448"/>
                    </a:lnTo>
                    <a:lnTo>
                      <a:pt x="0" y="6"/>
                    </a:lnTo>
                    <a:lnTo>
                      <a:pt x="0" y="0"/>
                    </a:lnTo>
                    <a:lnTo>
                      <a:pt x="463" y="440"/>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3" name="Freeform 479"/>
              <p:cNvSpPr>
                <a:spLocks/>
              </p:cNvSpPr>
              <p:nvPr/>
            </p:nvSpPr>
            <p:spPr bwMode="auto">
              <a:xfrm>
                <a:off x="2054" y="229"/>
                <a:ext cx="155" cy="149"/>
              </a:xfrm>
              <a:custGeom>
                <a:avLst/>
                <a:gdLst>
                  <a:gd name="T0" fmla="*/ 155 w 464"/>
                  <a:gd name="T1" fmla="*/ 147 h 447"/>
                  <a:gd name="T2" fmla="*/ 154 w 464"/>
                  <a:gd name="T3" fmla="*/ 149 h 447"/>
                  <a:gd name="T4" fmla="*/ 0 w 464"/>
                  <a:gd name="T5" fmla="*/ 2 h 447"/>
                  <a:gd name="T6" fmla="*/ 0 w 464"/>
                  <a:gd name="T7" fmla="*/ 0 h 447"/>
                  <a:gd name="T8" fmla="*/ 155 w 464"/>
                  <a:gd name="T9" fmla="*/ 147 h 4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4" h="447">
                    <a:moveTo>
                      <a:pt x="464" y="442"/>
                    </a:moveTo>
                    <a:lnTo>
                      <a:pt x="462" y="447"/>
                    </a:lnTo>
                    <a:lnTo>
                      <a:pt x="0" y="7"/>
                    </a:lnTo>
                    <a:lnTo>
                      <a:pt x="1" y="0"/>
                    </a:lnTo>
                    <a:lnTo>
                      <a:pt x="464" y="442"/>
                    </a:lnTo>
                    <a:close/>
                  </a:path>
                </a:pathLst>
              </a:custGeom>
              <a:solidFill>
                <a:srgbClr val="9A9A9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4" name="Freeform 480"/>
              <p:cNvSpPr>
                <a:spLocks/>
              </p:cNvSpPr>
              <p:nvPr/>
            </p:nvSpPr>
            <p:spPr bwMode="auto">
              <a:xfrm>
                <a:off x="2054" y="231"/>
                <a:ext cx="154" cy="154"/>
              </a:xfrm>
              <a:custGeom>
                <a:avLst/>
                <a:gdLst>
                  <a:gd name="T0" fmla="*/ 154 w 462"/>
                  <a:gd name="T1" fmla="*/ 147 h 460"/>
                  <a:gd name="T2" fmla="*/ 154 w 462"/>
                  <a:gd name="T3" fmla="*/ 154 h 460"/>
                  <a:gd name="T4" fmla="*/ 0 w 462"/>
                  <a:gd name="T5" fmla="*/ 6 h 460"/>
                  <a:gd name="T6" fmla="*/ 0 w 462"/>
                  <a:gd name="T7" fmla="*/ 0 h 460"/>
                  <a:gd name="T8" fmla="*/ 154 w 462"/>
                  <a:gd name="T9" fmla="*/ 147 h 4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2" h="460">
                    <a:moveTo>
                      <a:pt x="462" y="440"/>
                    </a:moveTo>
                    <a:lnTo>
                      <a:pt x="462" y="460"/>
                    </a:lnTo>
                    <a:lnTo>
                      <a:pt x="0" y="19"/>
                    </a:lnTo>
                    <a:lnTo>
                      <a:pt x="0" y="0"/>
                    </a:lnTo>
                    <a:lnTo>
                      <a:pt x="462" y="440"/>
                    </a:lnTo>
                    <a:close/>
                  </a:path>
                </a:pathLst>
              </a:custGeom>
              <a:solidFill>
                <a:srgbClr val="9B9B9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5" name="Line 481"/>
              <p:cNvSpPr>
                <a:spLocks noChangeShapeType="1"/>
              </p:cNvSpPr>
              <p:nvPr/>
            </p:nvSpPr>
            <p:spPr bwMode="auto">
              <a:xfrm flipH="1" flipV="1">
                <a:off x="2054" y="231"/>
                <a:ext cx="154" cy="147"/>
              </a:xfrm>
              <a:prstGeom prst="line">
                <a:avLst/>
              </a:prstGeom>
              <a:noFill/>
              <a:ln w="0">
                <a:solidFill>
                  <a:srgbClr val="9B9B9B"/>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6" name="Freeform 482"/>
              <p:cNvSpPr>
                <a:spLocks/>
              </p:cNvSpPr>
              <p:nvPr/>
            </p:nvSpPr>
            <p:spPr bwMode="auto">
              <a:xfrm>
                <a:off x="2054" y="231"/>
                <a:ext cx="154" cy="149"/>
              </a:xfrm>
              <a:custGeom>
                <a:avLst/>
                <a:gdLst>
                  <a:gd name="T0" fmla="*/ 154 w 462"/>
                  <a:gd name="T1" fmla="*/ 147 h 447"/>
                  <a:gd name="T2" fmla="*/ 154 w 462"/>
                  <a:gd name="T3" fmla="*/ 149 h 447"/>
                  <a:gd name="T4" fmla="*/ 0 w 462"/>
                  <a:gd name="T5" fmla="*/ 2 h 447"/>
                  <a:gd name="T6" fmla="*/ 0 w 462"/>
                  <a:gd name="T7" fmla="*/ 0 h 447"/>
                  <a:gd name="T8" fmla="*/ 154 w 462"/>
                  <a:gd name="T9" fmla="*/ 147 h 4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2" h="447">
                    <a:moveTo>
                      <a:pt x="462" y="440"/>
                    </a:moveTo>
                    <a:lnTo>
                      <a:pt x="462" y="447"/>
                    </a:lnTo>
                    <a:lnTo>
                      <a:pt x="0" y="6"/>
                    </a:lnTo>
                    <a:lnTo>
                      <a:pt x="0" y="0"/>
                    </a:lnTo>
                    <a:lnTo>
                      <a:pt x="462" y="440"/>
                    </a:lnTo>
                    <a:close/>
                  </a:path>
                </a:pathLst>
              </a:custGeom>
              <a:solidFill>
                <a:srgbClr val="9B9B9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7" name="Freeform 483"/>
              <p:cNvSpPr>
                <a:spLocks/>
              </p:cNvSpPr>
              <p:nvPr/>
            </p:nvSpPr>
            <p:spPr bwMode="auto">
              <a:xfrm>
                <a:off x="2054" y="233"/>
                <a:ext cx="154" cy="149"/>
              </a:xfrm>
              <a:custGeom>
                <a:avLst/>
                <a:gdLst>
                  <a:gd name="T0" fmla="*/ 154 w 462"/>
                  <a:gd name="T1" fmla="*/ 147 h 447"/>
                  <a:gd name="T2" fmla="*/ 154 w 462"/>
                  <a:gd name="T3" fmla="*/ 149 h 447"/>
                  <a:gd name="T4" fmla="*/ 0 w 462"/>
                  <a:gd name="T5" fmla="*/ 2 h 447"/>
                  <a:gd name="T6" fmla="*/ 0 w 462"/>
                  <a:gd name="T7" fmla="*/ 0 h 447"/>
                  <a:gd name="T8" fmla="*/ 154 w 462"/>
                  <a:gd name="T9" fmla="*/ 147 h 4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2" h="447">
                    <a:moveTo>
                      <a:pt x="462" y="441"/>
                    </a:moveTo>
                    <a:lnTo>
                      <a:pt x="462" y="447"/>
                    </a:lnTo>
                    <a:lnTo>
                      <a:pt x="0" y="6"/>
                    </a:lnTo>
                    <a:lnTo>
                      <a:pt x="0" y="0"/>
                    </a:lnTo>
                    <a:lnTo>
                      <a:pt x="462" y="441"/>
                    </a:lnTo>
                    <a:close/>
                  </a:path>
                </a:pathLst>
              </a:custGeom>
              <a:solidFill>
                <a:srgbClr val="9C9C9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8" name="Freeform 484"/>
              <p:cNvSpPr>
                <a:spLocks/>
              </p:cNvSpPr>
              <p:nvPr/>
            </p:nvSpPr>
            <p:spPr bwMode="auto">
              <a:xfrm>
                <a:off x="2054" y="235"/>
                <a:ext cx="154" cy="150"/>
              </a:xfrm>
              <a:custGeom>
                <a:avLst/>
                <a:gdLst>
                  <a:gd name="T0" fmla="*/ 154 w 462"/>
                  <a:gd name="T1" fmla="*/ 148 h 448"/>
                  <a:gd name="T2" fmla="*/ 154 w 462"/>
                  <a:gd name="T3" fmla="*/ 150 h 448"/>
                  <a:gd name="T4" fmla="*/ 0 w 462"/>
                  <a:gd name="T5" fmla="*/ 2 h 448"/>
                  <a:gd name="T6" fmla="*/ 0 w 462"/>
                  <a:gd name="T7" fmla="*/ 0 h 448"/>
                  <a:gd name="T8" fmla="*/ 154 w 462"/>
                  <a:gd name="T9" fmla="*/ 148 h 4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2" h="448">
                    <a:moveTo>
                      <a:pt x="462" y="441"/>
                    </a:moveTo>
                    <a:lnTo>
                      <a:pt x="462" y="448"/>
                    </a:lnTo>
                    <a:lnTo>
                      <a:pt x="0" y="7"/>
                    </a:lnTo>
                    <a:lnTo>
                      <a:pt x="0" y="0"/>
                    </a:lnTo>
                    <a:lnTo>
                      <a:pt x="462" y="441"/>
                    </a:lnTo>
                    <a:close/>
                  </a:path>
                </a:pathLst>
              </a:custGeom>
              <a:solidFill>
                <a:srgbClr val="9D9D9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9" name="Freeform 485"/>
              <p:cNvSpPr>
                <a:spLocks/>
              </p:cNvSpPr>
              <p:nvPr/>
            </p:nvSpPr>
            <p:spPr bwMode="auto">
              <a:xfrm>
                <a:off x="2054" y="238"/>
                <a:ext cx="154" cy="153"/>
              </a:xfrm>
              <a:custGeom>
                <a:avLst/>
                <a:gdLst>
                  <a:gd name="T0" fmla="*/ 154 w 462"/>
                  <a:gd name="T1" fmla="*/ 147 h 460"/>
                  <a:gd name="T2" fmla="*/ 154 w 462"/>
                  <a:gd name="T3" fmla="*/ 153 h 460"/>
                  <a:gd name="T4" fmla="*/ 0 w 462"/>
                  <a:gd name="T5" fmla="*/ 6 h 460"/>
                  <a:gd name="T6" fmla="*/ 0 w 462"/>
                  <a:gd name="T7" fmla="*/ 0 h 460"/>
                  <a:gd name="T8" fmla="*/ 154 w 462"/>
                  <a:gd name="T9" fmla="*/ 147 h 4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2" h="460">
                    <a:moveTo>
                      <a:pt x="462" y="441"/>
                    </a:moveTo>
                    <a:lnTo>
                      <a:pt x="462" y="460"/>
                    </a:lnTo>
                    <a:lnTo>
                      <a:pt x="0" y="19"/>
                    </a:lnTo>
                    <a:lnTo>
                      <a:pt x="0" y="0"/>
                    </a:lnTo>
                    <a:lnTo>
                      <a:pt x="462" y="441"/>
                    </a:lnTo>
                    <a:close/>
                  </a:path>
                </a:pathLst>
              </a:custGeom>
              <a:solidFill>
                <a:srgbClr val="9E9E9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0" name="Line 486"/>
              <p:cNvSpPr>
                <a:spLocks noChangeShapeType="1"/>
              </p:cNvSpPr>
              <p:nvPr/>
            </p:nvSpPr>
            <p:spPr bwMode="auto">
              <a:xfrm flipH="1" flipV="1">
                <a:off x="2054" y="238"/>
                <a:ext cx="154" cy="147"/>
              </a:xfrm>
              <a:prstGeom prst="line">
                <a:avLst/>
              </a:prstGeom>
              <a:noFill/>
              <a:ln w="0">
                <a:solidFill>
                  <a:srgbClr val="9E9E9E"/>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 name="Freeform 487"/>
              <p:cNvSpPr>
                <a:spLocks/>
              </p:cNvSpPr>
              <p:nvPr/>
            </p:nvSpPr>
            <p:spPr bwMode="auto">
              <a:xfrm>
                <a:off x="2054" y="238"/>
                <a:ext cx="154" cy="149"/>
              </a:xfrm>
              <a:custGeom>
                <a:avLst/>
                <a:gdLst>
                  <a:gd name="T0" fmla="*/ 154 w 462"/>
                  <a:gd name="T1" fmla="*/ 147 h 447"/>
                  <a:gd name="T2" fmla="*/ 154 w 462"/>
                  <a:gd name="T3" fmla="*/ 149 h 447"/>
                  <a:gd name="T4" fmla="*/ 0 w 462"/>
                  <a:gd name="T5" fmla="*/ 2 h 447"/>
                  <a:gd name="T6" fmla="*/ 0 w 462"/>
                  <a:gd name="T7" fmla="*/ 0 h 447"/>
                  <a:gd name="T8" fmla="*/ 154 w 462"/>
                  <a:gd name="T9" fmla="*/ 147 h 4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2" h="447">
                    <a:moveTo>
                      <a:pt x="462" y="441"/>
                    </a:moveTo>
                    <a:lnTo>
                      <a:pt x="462" y="447"/>
                    </a:lnTo>
                    <a:lnTo>
                      <a:pt x="0" y="6"/>
                    </a:lnTo>
                    <a:lnTo>
                      <a:pt x="0" y="0"/>
                    </a:lnTo>
                    <a:lnTo>
                      <a:pt x="462" y="441"/>
                    </a:lnTo>
                    <a:close/>
                  </a:path>
                </a:pathLst>
              </a:custGeom>
              <a:solidFill>
                <a:srgbClr val="9E9E9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2" name="Freeform 488"/>
              <p:cNvSpPr>
                <a:spLocks/>
              </p:cNvSpPr>
              <p:nvPr/>
            </p:nvSpPr>
            <p:spPr bwMode="auto">
              <a:xfrm>
                <a:off x="2054" y="240"/>
                <a:ext cx="154" cy="149"/>
              </a:xfrm>
              <a:custGeom>
                <a:avLst/>
                <a:gdLst>
                  <a:gd name="T0" fmla="*/ 154 w 462"/>
                  <a:gd name="T1" fmla="*/ 147 h 448"/>
                  <a:gd name="T2" fmla="*/ 154 w 462"/>
                  <a:gd name="T3" fmla="*/ 149 h 448"/>
                  <a:gd name="T4" fmla="*/ 0 w 462"/>
                  <a:gd name="T5" fmla="*/ 2 h 448"/>
                  <a:gd name="T6" fmla="*/ 0 w 462"/>
                  <a:gd name="T7" fmla="*/ 0 h 448"/>
                  <a:gd name="T8" fmla="*/ 154 w 462"/>
                  <a:gd name="T9" fmla="*/ 147 h 4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2" h="448">
                    <a:moveTo>
                      <a:pt x="462" y="441"/>
                    </a:moveTo>
                    <a:lnTo>
                      <a:pt x="462" y="448"/>
                    </a:lnTo>
                    <a:lnTo>
                      <a:pt x="0" y="6"/>
                    </a:lnTo>
                    <a:lnTo>
                      <a:pt x="0" y="0"/>
                    </a:lnTo>
                    <a:lnTo>
                      <a:pt x="462" y="441"/>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3" name="Freeform 489"/>
              <p:cNvSpPr>
                <a:spLocks/>
              </p:cNvSpPr>
              <p:nvPr/>
            </p:nvSpPr>
            <p:spPr bwMode="auto">
              <a:xfrm>
                <a:off x="2054" y="242"/>
                <a:ext cx="154" cy="149"/>
              </a:xfrm>
              <a:custGeom>
                <a:avLst/>
                <a:gdLst>
                  <a:gd name="T0" fmla="*/ 154 w 462"/>
                  <a:gd name="T1" fmla="*/ 147 h 448"/>
                  <a:gd name="T2" fmla="*/ 154 w 462"/>
                  <a:gd name="T3" fmla="*/ 149 h 448"/>
                  <a:gd name="T4" fmla="*/ 0 w 462"/>
                  <a:gd name="T5" fmla="*/ 2 h 448"/>
                  <a:gd name="T6" fmla="*/ 0 w 462"/>
                  <a:gd name="T7" fmla="*/ 0 h 448"/>
                  <a:gd name="T8" fmla="*/ 154 w 462"/>
                  <a:gd name="T9" fmla="*/ 147 h 4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2" h="448">
                    <a:moveTo>
                      <a:pt x="462" y="442"/>
                    </a:moveTo>
                    <a:lnTo>
                      <a:pt x="462" y="448"/>
                    </a:lnTo>
                    <a:lnTo>
                      <a:pt x="0" y="7"/>
                    </a:lnTo>
                    <a:lnTo>
                      <a:pt x="0" y="0"/>
                    </a:lnTo>
                    <a:lnTo>
                      <a:pt x="462" y="442"/>
                    </a:lnTo>
                    <a:close/>
                  </a:path>
                </a:pathLst>
              </a:custGeom>
              <a:solidFill>
                <a:srgbClr val="A0A0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4" name="Freeform 490"/>
              <p:cNvSpPr>
                <a:spLocks/>
              </p:cNvSpPr>
              <p:nvPr/>
            </p:nvSpPr>
            <p:spPr bwMode="auto">
              <a:xfrm>
                <a:off x="2054" y="244"/>
                <a:ext cx="155" cy="154"/>
              </a:xfrm>
              <a:custGeom>
                <a:avLst/>
                <a:gdLst>
                  <a:gd name="T0" fmla="*/ 154 w 464"/>
                  <a:gd name="T1" fmla="*/ 147 h 461"/>
                  <a:gd name="T2" fmla="*/ 155 w 464"/>
                  <a:gd name="T3" fmla="*/ 154 h 461"/>
                  <a:gd name="T4" fmla="*/ 0 w 464"/>
                  <a:gd name="T5" fmla="*/ 6 h 461"/>
                  <a:gd name="T6" fmla="*/ 0 w 464"/>
                  <a:gd name="T7" fmla="*/ 0 h 461"/>
                  <a:gd name="T8" fmla="*/ 154 w 464"/>
                  <a:gd name="T9" fmla="*/ 147 h 46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4" h="461">
                    <a:moveTo>
                      <a:pt x="462" y="441"/>
                    </a:moveTo>
                    <a:lnTo>
                      <a:pt x="464" y="461"/>
                    </a:lnTo>
                    <a:lnTo>
                      <a:pt x="1" y="17"/>
                    </a:lnTo>
                    <a:lnTo>
                      <a:pt x="0" y="0"/>
                    </a:lnTo>
                    <a:lnTo>
                      <a:pt x="462" y="441"/>
                    </a:lnTo>
                    <a:close/>
                  </a:path>
                </a:pathLst>
              </a:custGeom>
              <a:solidFill>
                <a:srgbClr val="A1A1A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5" name="Line 491"/>
              <p:cNvSpPr>
                <a:spLocks noChangeShapeType="1"/>
              </p:cNvSpPr>
              <p:nvPr/>
            </p:nvSpPr>
            <p:spPr bwMode="auto">
              <a:xfrm flipH="1" flipV="1">
                <a:off x="2054" y="244"/>
                <a:ext cx="154" cy="147"/>
              </a:xfrm>
              <a:prstGeom prst="line">
                <a:avLst/>
              </a:prstGeom>
              <a:noFill/>
              <a:ln w="0">
                <a:solidFill>
                  <a:srgbClr val="A1A1A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6" name="Freeform 492"/>
              <p:cNvSpPr>
                <a:spLocks/>
              </p:cNvSpPr>
              <p:nvPr/>
            </p:nvSpPr>
            <p:spPr bwMode="auto">
              <a:xfrm>
                <a:off x="2054" y="244"/>
                <a:ext cx="154" cy="149"/>
              </a:xfrm>
              <a:custGeom>
                <a:avLst/>
                <a:gdLst>
                  <a:gd name="T0" fmla="*/ 154 w 462"/>
                  <a:gd name="T1" fmla="*/ 147 h 448"/>
                  <a:gd name="T2" fmla="*/ 154 w 462"/>
                  <a:gd name="T3" fmla="*/ 149 h 448"/>
                  <a:gd name="T4" fmla="*/ 0 w 462"/>
                  <a:gd name="T5" fmla="*/ 2 h 448"/>
                  <a:gd name="T6" fmla="*/ 0 w 462"/>
                  <a:gd name="T7" fmla="*/ 0 h 448"/>
                  <a:gd name="T8" fmla="*/ 154 w 462"/>
                  <a:gd name="T9" fmla="*/ 147 h 4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2" h="448">
                    <a:moveTo>
                      <a:pt x="462" y="441"/>
                    </a:moveTo>
                    <a:lnTo>
                      <a:pt x="462" y="448"/>
                    </a:lnTo>
                    <a:lnTo>
                      <a:pt x="1" y="5"/>
                    </a:lnTo>
                    <a:lnTo>
                      <a:pt x="0" y="0"/>
                    </a:lnTo>
                    <a:lnTo>
                      <a:pt x="462" y="441"/>
                    </a:lnTo>
                    <a:close/>
                  </a:path>
                </a:pathLst>
              </a:custGeom>
              <a:solidFill>
                <a:srgbClr val="A1A1A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7" name="Freeform 493"/>
              <p:cNvSpPr>
                <a:spLocks/>
              </p:cNvSpPr>
              <p:nvPr/>
            </p:nvSpPr>
            <p:spPr bwMode="auto">
              <a:xfrm>
                <a:off x="2055" y="246"/>
                <a:ext cx="154" cy="149"/>
              </a:xfrm>
              <a:custGeom>
                <a:avLst/>
                <a:gdLst>
                  <a:gd name="T0" fmla="*/ 153 w 463"/>
                  <a:gd name="T1" fmla="*/ 147 h 449"/>
                  <a:gd name="T2" fmla="*/ 154 w 463"/>
                  <a:gd name="T3" fmla="*/ 149 h 449"/>
                  <a:gd name="T4" fmla="*/ 0 w 463"/>
                  <a:gd name="T5" fmla="*/ 2 h 449"/>
                  <a:gd name="T6" fmla="*/ 0 w 463"/>
                  <a:gd name="T7" fmla="*/ 0 h 449"/>
                  <a:gd name="T8" fmla="*/ 153 w 463"/>
                  <a:gd name="T9" fmla="*/ 147 h 44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3" h="449">
                    <a:moveTo>
                      <a:pt x="461" y="443"/>
                    </a:moveTo>
                    <a:lnTo>
                      <a:pt x="463" y="449"/>
                    </a:lnTo>
                    <a:lnTo>
                      <a:pt x="0" y="6"/>
                    </a:lnTo>
                    <a:lnTo>
                      <a:pt x="0" y="0"/>
                    </a:lnTo>
                    <a:lnTo>
                      <a:pt x="461" y="443"/>
                    </a:lnTo>
                    <a:close/>
                  </a:path>
                </a:pathLst>
              </a:custGeom>
              <a:solidFill>
                <a:srgbClr val="A2A2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8" name="Freeform 494"/>
              <p:cNvSpPr>
                <a:spLocks/>
              </p:cNvSpPr>
              <p:nvPr/>
            </p:nvSpPr>
            <p:spPr bwMode="auto">
              <a:xfrm>
                <a:off x="2055" y="248"/>
                <a:ext cx="154" cy="150"/>
              </a:xfrm>
              <a:custGeom>
                <a:avLst/>
                <a:gdLst>
                  <a:gd name="T0" fmla="*/ 154 w 463"/>
                  <a:gd name="T1" fmla="*/ 148 h 450"/>
                  <a:gd name="T2" fmla="*/ 154 w 463"/>
                  <a:gd name="T3" fmla="*/ 150 h 450"/>
                  <a:gd name="T4" fmla="*/ 0 w 463"/>
                  <a:gd name="T5" fmla="*/ 2 h 450"/>
                  <a:gd name="T6" fmla="*/ 0 w 463"/>
                  <a:gd name="T7" fmla="*/ 0 h 450"/>
                  <a:gd name="T8" fmla="*/ 154 w 463"/>
                  <a:gd name="T9" fmla="*/ 148 h 4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3" h="450">
                    <a:moveTo>
                      <a:pt x="463" y="443"/>
                    </a:moveTo>
                    <a:lnTo>
                      <a:pt x="463" y="450"/>
                    </a:lnTo>
                    <a:lnTo>
                      <a:pt x="0" y="6"/>
                    </a:lnTo>
                    <a:lnTo>
                      <a:pt x="0" y="0"/>
                    </a:lnTo>
                    <a:lnTo>
                      <a:pt x="463" y="443"/>
                    </a:lnTo>
                    <a:close/>
                  </a:path>
                </a:pathLst>
              </a:custGeom>
              <a:solidFill>
                <a:srgbClr val="A3A3A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9" name="Freeform 495"/>
              <p:cNvSpPr>
                <a:spLocks/>
              </p:cNvSpPr>
              <p:nvPr/>
            </p:nvSpPr>
            <p:spPr bwMode="auto">
              <a:xfrm>
                <a:off x="2055" y="250"/>
                <a:ext cx="154" cy="154"/>
              </a:xfrm>
              <a:custGeom>
                <a:avLst/>
                <a:gdLst>
                  <a:gd name="T0" fmla="*/ 154 w 464"/>
                  <a:gd name="T1" fmla="*/ 148 h 462"/>
                  <a:gd name="T2" fmla="*/ 154 w 464"/>
                  <a:gd name="T3" fmla="*/ 154 h 462"/>
                  <a:gd name="T4" fmla="*/ 1 w 464"/>
                  <a:gd name="T5" fmla="*/ 6 h 462"/>
                  <a:gd name="T6" fmla="*/ 0 w 464"/>
                  <a:gd name="T7" fmla="*/ 0 h 462"/>
                  <a:gd name="T8" fmla="*/ 154 w 464"/>
                  <a:gd name="T9" fmla="*/ 148 h 46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4" h="462">
                    <a:moveTo>
                      <a:pt x="463" y="444"/>
                    </a:moveTo>
                    <a:lnTo>
                      <a:pt x="464" y="462"/>
                    </a:lnTo>
                    <a:lnTo>
                      <a:pt x="3" y="17"/>
                    </a:lnTo>
                    <a:lnTo>
                      <a:pt x="0" y="0"/>
                    </a:lnTo>
                    <a:lnTo>
                      <a:pt x="463" y="444"/>
                    </a:lnTo>
                    <a:close/>
                  </a:path>
                </a:pathLst>
              </a:custGeom>
              <a:solidFill>
                <a:srgbClr val="A4A4A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40" name="Line 496"/>
              <p:cNvSpPr>
                <a:spLocks noChangeShapeType="1"/>
              </p:cNvSpPr>
              <p:nvPr/>
            </p:nvSpPr>
            <p:spPr bwMode="auto">
              <a:xfrm flipH="1" flipV="1">
                <a:off x="2055" y="250"/>
                <a:ext cx="154" cy="148"/>
              </a:xfrm>
              <a:prstGeom prst="line">
                <a:avLst/>
              </a:prstGeom>
              <a:noFill/>
              <a:ln w="0">
                <a:solidFill>
                  <a:srgbClr val="A4A4A4"/>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1" name="Freeform 497"/>
              <p:cNvSpPr>
                <a:spLocks/>
              </p:cNvSpPr>
              <p:nvPr/>
            </p:nvSpPr>
            <p:spPr bwMode="auto">
              <a:xfrm>
                <a:off x="2055" y="250"/>
                <a:ext cx="154" cy="150"/>
              </a:xfrm>
              <a:custGeom>
                <a:avLst/>
                <a:gdLst>
                  <a:gd name="T0" fmla="*/ 154 w 463"/>
                  <a:gd name="T1" fmla="*/ 148 h 450"/>
                  <a:gd name="T2" fmla="*/ 154 w 463"/>
                  <a:gd name="T3" fmla="*/ 150 h 450"/>
                  <a:gd name="T4" fmla="*/ 1 w 463"/>
                  <a:gd name="T5" fmla="*/ 2 h 450"/>
                  <a:gd name="T6" fmla="*/ 0 w 463"/>
                  <a:gd name="T7" fmla="*/ 0 h 450"/>
                  <a:gd name="T8" fmla="*/ 154 w 463"/>
                  <a:gd name="T9" fmla="*/ 148 h 4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3" h="450">
                    <a:moveTo>
                      <a:pt x="463" y="444"/>
                    </a:moveTo>
                    <a:lnTo>
                      <a:pt x="463" y="450"/>
                    </a:lnTo>
                    <a:lnTo>
                      <a:pt x="2" y="6"/>
                    </a:lnTo>
                    <a:lnTo>
                      <a:pt x="0" y="0"/>
                    </a:lnTo>
                    <a:lnTo>
                      <a:pt x="463" y="444"/>
                    </a:lnTo>
                    <a:close/>
                  </a:path>
                </a:pathLst>
              </a:custGeom>
              <a:solidFill>
                <a:srgbClr val="A4A4A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42" name="Freeform 498"/>
              <p:cNvSpPr>
                <a:spLocks/>
              </p:cNvSpPr>
              <p:nvPr/>
            </p:nvSpPr>
            <p:spPr bwMode="auto">
              <a:xfrm>
                <a:off x="2055" y="252"/>
                <a:ext cx="154" cy="150"/>
              </a:xfrm>
              <a:custGeom>
                <a:avLst/>
                <a:gdLst>
                  <a:gd name="T0" fmla="*/ 154 w 462"/>
                  <a:gd name="T1" fmla="*/ 148 h 450"/>
                  <a:gd name="T2" fmla="*/ 154 w 462"/>
                  <a:gd name="T3" fmla="*/ 150 h 450"/>
                  <a:gd name="T4" fmla="*/ 0 w 462"/>
                  <a:gd name="T5" fmla="*/ 2 h 450"/>
                  <a:gd name="T6" fmla="*/ 0 w 462"/>
                  <a:gd name="T7" fmla="*/ 0 h 450"/>
                  <a:gd name="T8" fmla="*/ 154 w 462"/>
                  <a:gd name="T9" fmla="*/ 148 h 4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2" h="450">
                    <a:moveTo>
                      <a:pt x="461" y="444"/>
                    </a:moveTo>
                    <a:lnTo>
                      <a:pt x="462" y="450"/>
                    </a:lnTo>
                    <a:lnTo>
                      <a:pt x="0" y="5"/>
                    </a:lnTo>
                    <a:lnTo>
                      <a:pt x="0" y="0"/>
                    </a:lnTo>
                    <a:lnTo>
                      <a:pt x="461" y="444"/>
                    </a:lnTo>
                    <a:close/>
                  </a:path>
                </a:pathLst>
              </a:custGeom>
              <a:solidFill>
                <a:srgbClr val="A5A5A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43" name="Freeform 499"/>
              <p:cNvSpPr>
                <a:spLocks/>
              </p:cNvSpPr>
              <p:nvPr/>
            </p:nvSpPr>
            <p:spPr bwMode="auto">
              <a:xfrm>
                <a:off x="2055" y="253"/>
                <a:ext cx="154" cy="151"/>
              </a:xfrm>
              <a:custGeom>
                <a:avLst/>
                <a:gdLst>
                  <a:gd name="T0" fmla="*/ 154 w 462"/>
                  <a:gd name="T1" fmla="*/ 149 h 451"/>
                  <a:gd name="T2" fmla="*/ 154 w 462"/>
                  <a:gd name="T3" fmla="*/ 151 h 451"/>
                  <a:gd name="T4" fmla="*/ 0 w 462"/>
                  <a:gd name="T5" fmla="*/ 2 h 451"/>
                  <a:gd name="T6" fmla="*/ 0 w 462"/>
                  <a:gd name="T7" fmla="*/ 0 h 451"/>
                  <a:gd name="T8" fmla="*/ 154 w 462"/>
                  <a:gd name="T9" fmla="*/ 149 h 4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2" h="451">
                    <a:moveTo>
                      <a:pt x="462" y="445"/>
                    </a:moveTo>
                    <a:lnTo>
                      <a:pt x="462" y="451"/>
                    </a:lnTo>
                    <a:lnTo>
                      <a:pt x="1" y="6"/>
                    </a:lnTo>
                    <a:lnTo>
                      <a:pt x="0" y="0"/>
                    </a:lnTo>
                    <a:lnTo>
                      <a:pt x="462" y="445"/>
                    </a:lnTo>
                    <a:close/>
                  </a:path>
                </a:pathLst>
              </a:custGeom>
              <a:solidFill>
                <a:srgbClr val="A6A6A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44" name="Freeform 500"/>
              <p:cNvSpPr>
                <a:spLocks/>
              </p:cNvSpPr>
              <p:nvPr/>
            </p:nvSpPr>
            <p:spPr bwMode="auto">
              <a:xfrm>
                <a:off x="2056" y="255"/>
                <a:ext cx="155" cy="155"/>
              </a:xfrm>
              <a:custGeom>
                <a:avLst/>
                <a:gdLst>
                  <a:gd name="T0" fmla="*/ 153 w 466"/>
                  <a:gd name="T1" fmla="*/ 149 h 463"/>
                  <a:gd name="T2" fmla="*/ 155 w 466"/>
                  <a:gd name="T3" fmla="*/ 155 h 463"/>
                  <a:gd name="T4" fmla="*/ 1 w 466"/>
                  <a:gd name="T5" fmla="*/ 6 h 463"/>
                  <a:gd name="T6" fmla="*/ 0 w 466"/>
                  <a:gd name="T7" fmla="*/ 0 h 463"/>
                  <a:gd name="T8" fmla="*/ 153 w 466"/>
                  <a:gd name="T9" fmla="*/ 149 h 46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6" h="463">
                    <a:moveTo>
                      <a:pt x="461" y="445"/>
                    </a:moveTo>
                    <a:lnTo>
                      <a:pt x="466" y="463"/>
                    </a:lnTo>
                    <a:lnTo>
                      <a:pt x="3" y="19"/>
                    </a:lnTo>
                    <a:lnTo>
                      <a:pt x="0" y="0"/>
                    </a:lnTo>
                    <a:lnTo>
                      <a:pt x="461" y="445"/>
                    </a:lnTo>
                    <a:close/>
                  </a:path>
                </a:pathLst>
              </a:custGeom>
              <a:solidFill>
                <a:srgbClr val="A7A7A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45" name="Line 501"/>
              <p:cNvSpPr>
                <a:spLocks noChangeShapeType="1"/>
              </p:cNvSpPr>
              <p:nvPr/>
            </p:nvSpPr>
            <p:spPr bwMode="auto">
              <a:xfrm flipH="1" flipV="1">
                <a:off x="2056" y="255"/>
                <a:ext cx="153" cy="149"/>
              </a:xfrm>
              <a:prstGeom prst="line">
                <a:avLst/>
              </a:prstGeom>
              <a:noFill/>
              <a:ln w="0">
                <a:solidFill>
                  <a:srgbClr val="A7A7A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6" name="Freeform 502"/>
              <p:cNvSpPr>
                <a:spLocks/>
              </p:cNvSpPr>
              <p:nvPr/>
            </p:nvSpPr>
            <p:spPr bwMode="auto">
              <a:xfrm>
                <a:off x="2056" y="255"/>
                <a:ext cx="154" cy="152"/>
              </a:xfrm>
              <a:custGeom>
                <a:avLst/>
                <a:gdLst>
                  <a:gd name="T0" fmla="*/ 153 w 464"/>
                  <a:gd name="T1" fmla="*/ 149 h 455"/>
                  <a:gd name="T2" fmla="*/ 154 w 464"/>
                  <a:gd name="T3" fmla="*/ 152 h 455"/>
                  <a:gd name="T4" fmla="*/ 1 w 464"/>
                  <a:gd name="T5" fmla="*/ 3 h 455"/>
                  <a:gd name="T6" fmla="*/ 0 w 464"/>
                  <a:gd name="T7" fmla="*/ 0 h 455"/>
                  <a:gd name="T8" fmla="*/ 153 w 464"/>
                  <a:gd name="T9" fmla="*/ 149 h 45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4" h="455">
                    <a:moveTo>
                      <a:pt x="461" y="445"/>
                    </a:moveTo>
                    <a:lnTo>
                      <a:pt x="464" y="455"/>
                    </a:lnTo>
                    <a:lnTo>
                      <a:pt x="2" y="10"/>
                    </a:lnTo>
                    <a:lnTo>
                      <a:pt x="0" y="0"/>
                    </a:lnTo>
                    <a:lnTo>
                      <a:pt x="461" y="445"/>
                    </a:lnTo>
                    <a:close/>
                  </a:path>
                </a:pathLst>
              </a:custGeom>
              <a:solidFill>
                <a:srgbClr val="A7A7A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47" name="Freeform 503"/>
              <p:cNvSpPr>
                <a:spLocks/>
              </p:cNvSpPr>
              <p:nvPr/>
            </p:nvSpPr>
            <p:spPr bwMode="auto">
              <a:xfrm>
                <a:off x="2056" y="259"/>
                <a:ext cx="155" cy="151"/>
              </a:xfrm>
              <a:custGeom>
                <a:avLst/>
                <a:gdLst>
                  <a:gd name="T0" fmla="*/ 154 w 464"/>
                  <a:gd name="T1" fmla="*/ 148 h 453"/>
                  <a:gd name="T2" fmla="*/ 155 w 464"/>
                  <a:gd name="T3" fmla="*/ 151 h 453"/>
                  <a:gd name="T4" fmla="*/ 0 w 464"/>
                  <a:gd name="T5" fmla="*/ 3 h 453"/>
                  <a:gd name="T6" fmla="*/ 0 w 464"/>
                  <a:gd name="T7" fmla="*/ 0 h 453"/>
                  <a:gd name="T8" fmla="*/ 154 w 464"/>
                  <a:gd name="T9" fmla="*/ 148 h 4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4" h="453">
                    <a:moveTo>
                      <a:pt x="462" y="445"/>
                    </a:moveTo>
                    <a:lnTo>
                      <a:pt x="464" y="453"/>
                    </a:lnTo>
                    <a:lnTo>
                      <a:pt x="1" y="9"/>
                    </a:lnTo>
                    <a:lnTo>
                      <a:pt x="0" y="0"/>
                    </a:lnTo>
                    <a:lnTo>
                      <a:pt x="462" y="445"/>
                    </a:lnTo>
                    <a:close/>
                  </a:path>
                </a:pathLst>
              </a:custGeom>
              <a:solidFill>
                <a:srgbClr val="A8A8A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48" name="Freeform 504"/>
              <p:cNvSpPr>
                <a:spLocks/>
              </p:cNvSpPr>
              <p:nvPr/>
            </p:nvSpPr>
            <p:spPr bwMode="auto">
              <a:xfrm>
                <a:off x="2057" y="262"/>
                <a:ext cx="155" cy="153"/>
              </a:xfrm>
              <a:custGeom>
                <a:avLst/>
                <a:gdLst>
                  <a:gd name="T0" fmla="*/ 154 w 465"/>
                  <a:gd name="T1" fmla="*/ 147 h 461"/>
                  <a:gd name="T2" fmla="*/ 155 w 465"/>
                  <a:gd name="T3" fmla="*/ 153 h 461"/>
                  <a:gd name="T4" fmla="*/ 1 w 465"/>
                  <a:gd name="T5" fmla="*/ 5 h 461"/>
                  <a:gd name="T6" fmla="*/ 0 w 465"/>
                  <a:gd name="T7" fmla="*/ 0 h 461"/>
                  <a:gd name="T8" fmla="*/ 154 w 465"/>
                  <a:gd name="T9" fmla="*/ 147 h 46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5" h="461">
                    <a:moveTo>
                      <a:pt x="463" y="444"/>
                    </a:moveTo>
                    <a:lnTo>
                      <a:pt x="465" y="461"/>
                    </a:lnTo>
                    <a:lnTo>
                      <a:pt x="4" y="16"/>
                    </a:lnTo>
                    <a:lnTo>
                      <a:pt x="0" y="0"/>
                    </a:lnTo>
                    <a:lnTo>
                      <a:pt x="463" y="444"/>
                    </a:lnTo>
                    <a:close/>
                  </a:path>
                </a:pathLst>
              </a:custGeom>
              <a:solidFill>
                <a:srgbClr val="A9A9A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49" name="Line 505"/>
              <p:cNvSpPr>
                <a:spLocks noChangeShapeType="1"/>
              </p:cNvSpPr>
              <p:nvPr/>
            </p:nvSpPr>
            <p:spPr bwMode="auto">
              <a:xfrm flipH="1" flipV="1">
                <a:off x="2057" y="262"/>
                <a:ext cx="154" cy="148"/>
              </a:xfrm>
              <a:prstGeom prst="line">
                <a:avLst/>
              </a:prstGeom>
              <a:noFill/>
              <a:ln w="0">
                <a:solidFill>
                  <a:srgbClr val="A9A9A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50" name="Freeform 506"/>
              <p:cNvSpPr>
                <a:spLocks/>
              </p:cNvSpPr>
              <p:nvPr/>
            </p:nvSpPr>
            <p:spPr bwMode="auto">
              <a:xfrm>
                <a:off x="2057" y="262"/>
                <a:ext cx="154" cy="150"/>
              </a:xfrm>
              <a:custGeom>
                <a:avLst/>
                <a:gdLst>
                  <a:gd name="T0" fmla="*/ 154 w 464"/>
                  <a:gd name="T1" fmla="*/ 148 h 450"/>
                  <a:gd name="T2" fmla="*/ 154 w 464"/>
                  <a:gd name="T3" fmla="*/ 150 h 450"/>
                  <a:gd name="T4" fmla="*/ 1 w 464"/>
                  <a:gd name="T5" fmla="*/ 2 h 450"/>
                  <a:gd name="T6" fmla="*/ 0 w 464"/>
                  <a:gd name="T7" fmla="*/ 0 h 450"/>
                  <a:gd name="T8" fmla="*/ 154 w 464"/>
                  <a:gd name="T9" fmla="*/ 148 h 4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4" h="450">
                    <a:moveTo>
                      <a:pt x="463" y="444"/>
                    </a:moveTo>
                    <a:lnTo>
                      <a:pt x="464" y="450"/>
                    </a:lnTo>
                    <a:lnTo>
                      <a:pt x="2" y="6"/>
                    </a:lnTo>
                    <a:lnTo>
                      <a:pt x="0" y="0"/>
                    </a:lnTo>
                    <a:lnTo>
                      <a:pt x="463" y="444"/>
                    </a:lnTo>
                    <a:close/>
                  </a:path>
                </a:pathLst>
              </a:custGeom>
              <a:solidFill>
                <a:srgbClr val="A9A9A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51" name="Freeform 507"/>
              <p:cNvSpPr>
                <a:spLocks/>
              </p:cNvSpPr>
              <p:nvPr/>
            </p:nvSpPr>
            <p:spPr bwMode="auto">
              <a:xfrm>
                <a:off x="2057" y="264"/>
                <a:ext cx="154" cy="150"/>
              </a:xfrm>
              <a:custGeom>
                <a:avLst/>
                <a:gdLst>
                  <a:gd name="T0" fmla="*/ 154 w 462"/>
                  <a:gd name="T1" fmla="*/ 148 h 450"/>
                  <a:gd name="T2" fmla="*/ 154 w 462"/>
                  <a:gd name="T3" fmla="*/ 150 h 450"/>
                  <a:gd name="T4" fmla="*/ 0 w 462"/>
                  <a:gd name="T5" fmla="*/ 2 h 450"/>
                  <a:gd name="T6" fmla="*/ 0 w 462"/>
                  <a:gd name="T7" fmla="*/ 0 h 450"/>
                  <a:gd name="T8" fmla="*/ 154 w 462"/>
                  <a:gd name="T9" fmla="*/ 148 h 4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2" h="450">
                    <a:moveTo>
                      <a:pt x="462" y="444"/>
                    </a:moveTo>
                    <a:lnTo>
                      <a:pt x="462" y="450"/>
                    </a:lnTo>
                    <a:lnTo>
                      <a:pt x="1" y="5"/>
                    </a:lnTo>
                    <a:lnTo>
                      <a:pt x="0" y="0"/>
                    </a:lnTo>
                    <a:lnTo>
                      <a:pt x="462" y="444"/>
                    </a:lnTo>
                    <a:close/>
                  </a:path>
                </a:pathLst>
              </a:custGeom>
              <a:solidFill>
                <a:srgbClr val="AAAAA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52" name="Freeform 508"/>
              <p:cNvSpPr>
                <a:spLocks/>
              </p:cNvSpPr>
              <p:nvPr/>
            </p:nvSpPr>
            <p:spPr bwMode="auto">
              <a:xfrm>
                <a:off x="2058" y="265"/>
                <a:ext cx="154" cy="150"/>
              </a:xfrm>
              <a:custGeom>
                <a:avLst/>
                <a:gdLst>
                  <a:gd name="T0" fmla="*/ 154 w 462"/>
                  <a:gd name="T1" fmla="*/ 148 h 450"/>
                  <a:gd name="T2" fmla="*/ 154 w 462"/>
                  <a:gd name="T3" fmla="*/ 150 h 450"/>
                  <a:gd name="T4" fmla="*/ 0 w 462"/>
                  <a:gd name="T5" fmla="*/ 2 h 450"/>
                  <a:gd name="T6" fmla="*/ 0 w 462"/>
                  <a:gd name="T7" fmla="*/ 0 h 450"/>
                  <a:gd name="T8" fmla="*/ 154 w 462"/>
                  <a:gd name="T9" fmla="*/ 148 h 4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2" h="450">
                    <a:moveTo>
                      <a:pt x="461" y="445"/>
                    </a:moveTo>
                    <a:lnTo>
                      <a:pt x="462" y="450"/>
                    </a:lnTo>
                    <a:lnTo>
                      <a:pt x="1" y="5"/>
                    </a:lnTo>
                    <a:lnTo>
                      <a:pt x="0" y="0"/>
                    </a:lnTo>
                    <a:lnTo>
                      <a:pt x="461" y="445"/>
                    </a:lnTo>
                    <a:close/>
                  </a:path>
                </a:pathLst>
              </a:custGeom>
              <a:solidFill>
                <a:srgbClr val="ABABA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53" name="Freeform 509"/>
              <p:cNvSpPr>
                <a:spLocks/>
              </p:cNvSpPr>
              <p:nvPr/>
            </p:nvSpPr>
            <p:spPr bwMode="auto">
              <a:xfrm>
                <a:off x="2058" y="267"/>
                <a:ext cx="156" cy="155"/>
              </a:xfrm>
              <a:custGeom>
                <a:avLst/>
                <a:gdLst>
                  <a:gd name="T0" fmla="*/ 154 w 467"/>
                  <a:gd name="T1" fmla="*/ 149 h 464"/>
                  <a:gd name="T2" fmla="*/ 156 w 467"/>
                  <a:gd name="T3" fmla="*/ 155 h 464"/>
                  <a:gd name="T4" fmla="*/ 2 w 467"/>
                  <a:gd name="T5" fmla="*/ 6 h 464"/>
                  <a:gd name="T6" fmla="*/ 0 w 467"/>
                  <a:gd name="T7" fmla="*/ 0 h 464"/>
                  <a:gd name="T8" fmla="*/ 154 w 467"/>
                  <a:gd name="T9" fmla="*/ 149 h 46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7" h="464">
                    <a:moveTo>
                      <a:pt x="461" y="445"/>
                    </a:moveTo>
                    <a:lnTo>
                      <a:pt x="467" y="464"/>
                    </a:lnTo>
                    <a:lnTo>
                      <a:pt x="5" y="17"/>
                    </a:lnTo>
                    <a:lnTo>
                      <a:pt x="0" y="0"/>
                    </a:lnTo>
                    <a:lnTo>
                      <a:pt x="461" y="445"/>
                    </a:lnTo>
                    <a:close/>
                  </a:path>
                </a:pathLst>
              </a:custGeom>
              <a:solidFill>
                <a:srgbClr val="ACACA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54" name="Line 510"/>
              <p:cNvSpPr>
                <a:spLocks noChangeShapeType="1"/>
              </p:cNvSpPr>
              <p:nvPr/>
            </p:nvSpPr>
            <p:spPr bwMode="auto">
              <a:xfrm flipH="1" flipV="1">
                <a:off x="2058" y="267"/>
                <a:ext cx="154" cy="148"/>
              </a:xfrm>
              <a:prstGeom prst="line">
                <a:avLst/>
              </a:prstGeom>
              <a:noFill/>
              <a:ln w="0">
                <a:solidFill>
                  <a:srgbClr val="ACACA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55" name="Freeform 511"/>
              <p:cNvSpPr>
                <a:spLocks/>
              </p:cNvSpPr>
              <p:nvPr/>
            </p:nvSpPr>
            <p:spPr bwMode="auto">
              <a:xfrm>
                <a:off x="2058" y="267"/>
                <a:ext cx="155" cy="151"/>
              </a:xfrm>
              <a:custGeom>
                <a:avLst/>
                <a:gdLst>
                  <a:gd name="T0" fmla="*/ 154 w 464"/>
                  <a:gd name="T1" fmla="*/ 148 h 454"/>
                  <a:gd name="T2" fmla="*/ 155 w 464"/>
                  <a:gd name="T3" fmla="*/ 151 h 454"/>
                  <a:gd name="T4" fmla="*/ 1 w 464"/>
                  <a:gd name="T5" fmla="*/ 3 h 454"/>
                  <a:gd name="T6" fmla="*/ 0 w 464"/>
                  <a:gd name="T7" fmla="*/ 0 h 454"/>
                  <a:gd name="T8" fmla="*/ 154 w 464"/>
                  <a:gd name="T9" fmla="*/ 148 h 4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4" h="454">
                    <a:moveTo>
                      <a:pt x="461" y="445"/>
                    </a:moveTo>
                    <a:lnTo>
                      <a:pt x="464" y="454"/>
                    </a:lnTo>
                    <a:lnTo>
                      <a:pt x="3" y="8"/>
                    </a:lnTo>
                    <a:lnTo>
                      <a:pt x="0" y="0"/>
                    </a:lnTo>
                    <a:lnTo>
                      <a:pt x="461" y="445"/>
                    </a:lnTo>
                    <a:close/>
                  </a:path>
                </a:pathLst>
              </a:custGeom>
              <a:solidFill>
                <a:srgbClr val="ACACA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56" name="Freeform 512"/>
              <p:cNvSpPr>
                <a:spLocks/>
              </p:cNvSpPr>
              <p:nvPr/>
            </p:nvSpPr>
            <p:spPr bwMode="auto">
              <a:xfrm>
                <a:off x="2059" y="270"/>
                <a:ext cx="155" cy="152"/>
              </a:xfrm>
              <a:custGeom>
                <a:avLst/>
                <a:gdLst>
                  <a:gd name="T0" fmla="*/ 154 w 464"/>
                  <a:gd name="T1" fmla="*/ 149 h 456"/>
                  <a:gd name="T2" fmla="*/ 155 w 464"/>
                  <a:gd name="T3" fmla="*/ 152 h 456"/>
                  <a:gd name="T4" fmla="*/ 1 w 464"/>
                  <a:gd name="T5" fmla="*/ 3 h 456"/>
                  <a:gd name="T6" fmla="*/ 0 w 464"/>
                  <a:gd name="T7" fmla="*/ 0 h 456"/>
                  <a:gd name="T8" fmla="*/ 154 w 464"/>
                  <a:gd name="T9" fmla="*/ 149 h 4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4" h="456">
                    <a:moveTo>
                      <a:pt x="461" y="446"/>
                    </a:moveTo>
                    <a:lnTo>
                      <a:pt x="464" y="456"/>
                    </a:lnTo>
                    <a:lnTo>
                      <a:pt x="2" y="9"/>
                    </a:lnTo>
                    <a:lnTo>
                      <a:pt x="0" y="0"/>
                    </a:lnTo>
                    <a:lnTo>
                      <a:pt x="461" y="446"/>
                    </a:lnTo>
                    <a:close/>
                  </a:path>
                </a:pathLst>
              </a:custGeom>
              <a:solidFill>
                <a:srgbClr val="ADADA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57" name="Freeform 513"/>
              <p:cNvSpPr>
                <a:spLocks/>
              </p:cNvSpPr>
              <p:nvPr/>
            </p:nvSpPr>
            <p:spPr bwMode="auto">
              <a:xfrm>
                <a:off x="2060" y="273"/>
                <a:ext cx="156" cy="154"/>
              </a:xfrm>
              <a:custGeom>
                <a:avLst/>
                <a:gdLst>
                  <a:gd name="T0" fmla="*/ 154 w 468"/>
                  <a:gd name="T1" fmla="*/ 149 h 463"/>
                  <a:gd name="T2" fmla="*/ 156 w 468"/>
                  <a:gd name="T3" fmla="*/ 154 h 463"/>
                  <a:gd name="T4" fmla="*/ 2 w 468"/>
                  <a:gd name="T5" fmla="*/ 5 h 463"/>
                  <a:gd name="T6" fmla="*/ 0 w 468"/>
                  <a:gd name="T7" fmla="*/ 0 h 463"/>
                  <a:gd name="T8" fmla="*/ 154 w 468"/>
                  <a:gd name="T9" fmla="*/ 149 h 46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8" h="463">
                    <a:moveTo>
                      <a:pt x="462" y="447"/>
                    </a:moveTo>
                    <a:lnTo>
                      <a:pt x="468" y="463"/>
                    </a:lnTo>
                    <a:lnTo>
                      <a:pt x="6" y="16"/>
                    </a:lnTo>
                    <a:lnTo>
                      <a:pt x="0" y="0"/>
                    </a:lnTo>
                    <a:lnTo>
                      <a:pt x="462" y="447"/>
                    </a:lnTo>
                    <a:close/>
                  </a:path>
                </a:pathLst>
              </a:custGeom>
              <a:solidFill>
                <a:srgbClr val="AEAEA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58" name="Line 514"/>
              <p:cNvSpPr>
                <a:spLocks noChangeShapeType="1"/>
              </p:cNvSpPr>
              <p:nvPr/>
            </p:nvSpPr>
            <p:spPr bwMode="auto">
              <a:xfrm flipH="1" flipV="1">
                <a:off x="2060" y="273"/>
                <a:ext cx="154" cy="149"/>
              </a:xfrm>
              <a:prstGeom prst="line">
                <a:avLst/>
              </a:prstGeom>
              <a:noFill/>
              <a:ln w="0">
                <a:solidFill>
                  <a:srgbClr val="AEAEAE"/>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59" name="Freeform 515"/>
              <p:cNvSpPr>
                <a:spLocks/>
              </p:cNvSpPr>
              <p:nvPr/>
            </p:nvSpPr>
            <p:spPr bwMode="auto">
              <a:xfrm>
                <a:off x="2060" y="273"/>
                <a:ext cx="155" cy="151"/>
              </a:xfrm>
              <a:custGeom>
                <a:avLst/>
                <a:gdLst>
                  <a:gd name="T0" fmla="*/ 154 w 465"/>
                  <a:gd name="T1" fmla="*/ 149 h 454"/>
                  <a:gd name="T2" fmla="*/ 155 w 465"/>
                  <a:gd name="T3" fmla="*/ 151 h 454"/>
                  <a:gd name="T4" fmla="*/ 1 w 465"/>
                  <a:gd name="T5" fmla="*/ 3 h 454"/>
                  <a:gd name="T6" fmla="*/ 0 w 465"/>
                  <a:gd name="T7" fmla="*/ 0 h 454"/>
                  <a:gd name="T8" fmla="*/ 154 w 465"/>
                  <a:gd name="T9" fmla="*/ 149 h 4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5" h="454">
                    <a:moveTo>
                      <a:pt x="462" y="447"/>
                    </a:moveTo>
                    <a:lnTo>
                      <a:pt x="465" y="454"/>
                    </a:lnTo>
                    <a:lnTo>
                      <a:pt x="3" y="9"/>
                    </a:lnTo>
                    <a:lnTo>
                      <a:pt x="0" y="0"/>
                    </a:lnTo>
                    <a:lnTo>
                      <a:pt x="462" y="447"/>
                    </a:lnTo>
                    <a:close/>
                  </a:path>
                </a:pathLst>
              </a:custGeom>
              <a:solidFill>
                <a:srgbClr val="AEAEA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60" name="Freeform 516"/>
              <p:cNvSpPr>
                <a:spLocks/>
              </p:cNvSpPr>
              <p:nvPr/>
            </p:nvSpPr>
            <p:spPr bwMode="auto">
              <a:xfrm>
                <a:off x="2061" y="276"/>
                <a:ext cx="155" cy="151"/>
              </a:xfrm>
              <a:custGeom>
                <a:avLst/>
                <a:gdLst>
                  <a:gd name="T0" fmla="*/ 154 w 465"/>
                  <a:gd name="T1" fmla="*/ 148 h 454"/>
                  <a:gd name="T2" fmla="*/ 155 w 465"/>
                  <a:gd name="T3" fmla="*/ 151 h 454"/>
                  <a:gd name="T4" fmla="*/ 1 w 465"/>
                  <a:gd name="T5" fmla="*/ 2 h 454"/>
                  <a:gd name="T6" fmla="*/ 0 w 465"/>
                  <a:gd name="T7" fmla="*/ 0 h 454"/>
                  <a:gd name="T8" fmla="*/ 154 w 465"/>
                  <a:gd name="T9" fmla="*/ 148 h 4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5" h="454">
                    <a:moveTo>
                      <a:pt x="462" y="445"/>
                    </a:moveTo>
                    <a:lnTo>
                      <a:pt x="465" y="454"/>
                    </a:lnTo>
                    <a:lnTo>
                      <a:pt x="3" y="7"/>
                    </a:lnTo>
                    <a:lnTo>
                      <a:pt x="0" y="0"/>
                    </a:lnTo>
                    <a:lnTo>
                      <a:pt x="462" y="445"/>
                    </a:lnTo>
                    <a:close/>
                  </a:path>
                </a:pathLst>
              </a:custGeom>
              <a:solidFill>
                <a:srgbClr val="AFAFA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61" name="Freeform 517"/>
              <p:cNvSpPr>
                <a:spLocks/>
              </p:cNvSpPr>
              <p:nvPr/>
            </p:nvSpPr>
            <p:spPr bwMode="auto">
              <a:xfrm>
                <a:off x="2062" y="278"/>
                <a:ext cx="156" cy="155"/>
              </a:xfrm>
              <a:custGeom>
                <a:avLst/>
                <a:gdLst>
                  <a:gd name="T0" fmla="*/ 154 w 468"/>
                  <a:gd name="T1" fmla="*/ 149 h 464"/>
                  <a:gd name="T2" fmla="*/ 156 w 468"/>
                  <a:gd name="T3" fmla="*/ 155 h 464"/>
                  <a:gd name="T4" fmla="*/ 2 w 468"/>
                  <a:gd name="T5" fmla="*/ 5 h 464"/>
                  <a:gd name="T6" fmla="*/ 0 w 468"/>
                  <a:gd name="T7" fmla="*/ 0 h 464"/>
                  <a:gd name="T8" fmla="*/ 154 w 468"/>
                  <a:gd name="T9" fmla="*/ 149 h 46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8" h="464">
                    <a:moveTo>
                      <a:pt x="462" y="447"/>
                    </a:moveTo>
                    <a:lnTo>
                      <a:pt x="468" y="464"/>
                    </a:lnTo>
                    <a:lnTo>
                      <a:pt x="7" y="16"/>
                    </a:lnTo>
                    <a:lnTo>
                      <a:pt x="0" y="0"/>
                    </a:lnTo>
                    <a:lnTo>
                      <a:pt x="462" y="447"/>
                    </a:lnTo>
                    <a:close/>
                  </a:path>
                </a:pathLst>
              </a:custGeom>
              <a:solidFill>
                <a:srgbClr val="B0B0B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62" name="Line 518"/>
              <p:cNvSpPr>
                <a:spLocks noChangeShapeType="1"/>
              </p:cNvSpPr>
              <p:nvPr/>
            </p:nvSpPr>
            <p:spPr bwMode="auto">
              <a:xfrm flipH="1" flipV="1">
                <a:off x="2062" y="278"/>
                <a:ext cx="154" cy="149"/>
              </a:xfrm>
              <a:prstGeom prst="line">
                <a:avLst/>
              </a:prstGeom>
              <a:noFill/>
              <a:ln w="0">
                <a:solidFill>
                  <a:srgbClr val="B0B0B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63" name="Freeform 519"/>
              <p:cNvSpPr>
                <a:spLocks/>
              </p:cNvSpPr>
              <p:nvPr/>
            </p:nvSpPr>
            <p:spPr bwMode="auto">
              <a:xfrm>
                <a:off x="2062" y="278"/>
                <a:ext cx="155" cy="152"/>
              </a:xfrm>
              <a:custGeom>
                <a:avLst/>
                <a:gdLst>
                  <a:gd name="T0" fmla="*/ 154 w 465"/>
                  <a:gd name="T1" fmla="*/ 149 h 456"/>
                  <a:gd name="T2" fmla="*/ 155 w 465"/>
                  <a:gd name="T3" fmla="*/ 152 h 456"/>
                  <a:gd name="T4" fmla="*/ 1 w 465"/>
                  <a:gd name="T5" fmla="*/ 3 h 456"/>
                  <a:gd name="T6" fmla="*/ 0 w 465"/>
                  <a:gd name="T7" fmla="*/ 0 h 456"/>
                  <a:gd name="T8" fmla="*/ 154 w 465"/>
                  <a:gd name="T9" fmla="*/ 149 h 4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5" h="456">
                    <a:moveTo>
                      <a:pt x="462" y="447"/>
                    </a:moveTo>
                    <a:lnTo>
                      <a:pt x="465" y="456"/>
                    </a:lnTo>
                    <a:lnTo>
                      <a:pt x="4" y="8"/>
                    </a:lnTo>
                    <a:lnTo>
                      <a:pt x="0" y="0"/>
                    </a:lnTo>
                    <a:lnTo>
                      <a:pt x="462" y="447"/>
                    </a:lnTo>
                    <a:close/>
                  </a:path>
                </a:pathLst>
              </a:custGeom>
              <a:solidFill>
                <a:srgbClr val="B0B0B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64" name="Freeform 520"/>
              <p:cNvSpPr>
                <a:spLocks/>
              </p:cNvSpPr>
              <p:nvPr/>
            </p:nvSpPr>
            <p:spPr bwMode="auto">
              <a:xfrm>
                <a:off x="2063" y="281"/>
                <a:ext cx="155" cy="152"/>
              </a:xfrm>
              <a:custGeom>
                <a:avLst/>
                <a:gdLst>
                  <a:gd name="T0" fmla="*/ 154 w 464"/>
                  <a:gd name="T1" fmla="*/ 149 h 456"/>
                  <a:gd name="T2" fmla="*/ 155 w 464"/>
                  <a:gd name="T3" fmla="*/ 152 h 456"/>
                  <a:gd name="T4" fmla="*/ 1 w 464"/>
                  <a:gd name="T5" fmla="*/ 3 h 456"/>
                  <a:gd name="T6" fmla="*/ 0 w 464"/>
                  <a:gd name="T7" fmla="*/ 0 h 456"/>
                  <a:gd name="T8" fmla="*/ 154 w 464"/>
                  <a:gd name="T9" fmla="*/ 149 h 4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4" h="456">
                    <a:moveTo>
                      <a:pt x="461" y="448"/>
                    </a:moveTo>
                    <a:lnTo>
                      <a:pt x="464" y="456"/>
                    </a:lnTo>
                    <a:lnTo>
                      <a:pt x="3" y="8"/>
                    </a:lnTo>
                    <a:lnTo>
                      <a:pt x="0" y="0"/>
                    </a:lnTo>
                    <a:lnTo>
                      <a:pt x="461" y="448"/>
                    </a:lnTo>
                    <a:close/>
                  </a:path>
                </a:pathLst>
              </a:custGeom>
              <a:solidFill>
                <a:srgbClr val="B1B1B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65" name="Freeform 521"/>
              <p:cNvSpPr>
                <a:spLocks/>
              </p:cNvSpPr>
              <p:nvPr/>
            </p:nvSpPr>
            <p:spPr bwMode="auto">
              <a:xfrm>
                <a:off x="2064" y="283"/>
                <a:ext cx="156" cy="155"/>
              </a:xfrm>
              <a:custGeom>
                <a:avLst/>
                <a:gdLst>
                  <a:gd name="T0" fmla="*/ 153 w 469"/>
                  <a:gd name="T1" fmla="*/ 150 h 464"/>
                  <a:gd name="T2" fmla="*/ 156 w 469"/>
                  <a:gd name="T3" fmla="*/ 155 h 464"/>
                  <a:gd name="T4" fmla="*/ 2 w 469"/>
                  <a:gd name="T5" fmla="*/ 5 h 464"/>
                  <a:gd name="T6" fmla="*/ 0 w 469"/>
                  <a:gd name="T7" fmla="*/ 0 h 464"/>
                  <a:gd name="T8" fmla="*/ 153 w 469"/>
                  <a:gd name="T9" fmla="*/ 150 h 46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9" h="464">
                    <a:moveTo>
                      <a:pt x="461" y="448"/>
                    </a:moveTo>
                    <a:lnTo>
                      <a:pt x="469" y="464"/>
                    </a:lnTo>
                    <a:lnTo>
                      <a:pt x="7" y="15"/>
                    </a:lnTo>
                    <a:lnTo>
                      <a:pt x="0" y="0"/>
                    </a:lnTo>
                    <a:lnTo>
                      <a:pt x="461" y="448"/>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66" name="Line 522"/>
              <p:cNvSpPr>
                <a:spLocks noChangeShapeType="1"/>
              </p:cNvSpPr>
              <p:nvPr/>
            </p:nvSpPr>
            <p:spPr bwMode="auto">
              <a:xfrm flipH="1" flipV="1">
                <a:off x="2064" y="283"/>
                <a:ext cx="154" cy="150"/>
              </a:xfrm>
              <a:prstGeom prst="line">
                <a:avLst/>
              </a:prstGeom>
              <a:noFill/>
              <a:ln w="0">
                <a:solidFill>
                  <a:srgbClr val="B2B2B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67" name="Freeform 523"/>
              <p:cNvSpPr>
                <a:spLocks/>
              </p:cNvSpPr>
              <p:nvPr/>
            </p:nvSpPr>
            <p:spPr bwMode="auto">
              <a:xfrm>
                <a:off x="2064" y="283"/>
                <a:ext cx="155" cy="152"/>
              </a:xfrm>
              <a:custGeom>
                <a:avLst/>
                <a:gdLst>
                  <a:gd name="T0" fmla="*/ 154 w 465"/>
                  <a:gd name="T1" fmla="*/ 150 h 455"/>
                  <a:gd name="T2" fmla="*/ 155 w 465"/>
                  <a:gd name="T3" fmla="*/ 152 h 455"/>
                  <a:gd name="T4" fmla="*/ 1 w 465"/>
                  <a:gd name="T5" fmla="*/ 3 h 455"/>
                  <a:gd name="T6" fmla="*/ 0 w 465"/>
                  <a:gd name="T7" fmla="*/ 0 h 455"/>
                  <a:gd name="T8" fmla="*/ 154 w 465"/>
                  <a:gd name="T9" fmla="*/ 150 h 45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5" h="455">
                    <a:moveTo>
                      <a:pt x="461" y="448"/>
                    </a:moveTo>
                    <a:lnTo>
                      <a:pt x="465" y="455"/>
                    </a:lnTo>
                    <a:lnTo>
                      <a:pt x="3" y="8"/>
                    </a:lnTo>
                    <a:lnTo>
                      <a:pt x="0" y="0"/>
                    </a:lnTo>
                    <a:lnTo>
                      <a:pt x="461" y="448"/>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68" name="Freeform 524"/>
              <p:cNvSpPr>
                <a:spLocks/>
              </p:cNvSpPr>
              <p:nvPr/>
            </p:nvSpPr>
            <p:spPr bwMode="auto">
              <a:xfrm>
                <a:off x="2065" y="286"/>
                <a:ext cx="155" cy="152"/>
              </a:xfrm>
              <a:custGeom>
                <a:avLst/>
                <a:gdLst>
                  <a:gd name="T0" fmla="*/ 154 w 466"/>
                  <a:gd name="T1" fmla="*/ 149 h 456"/>
                  <a:gd name="T2" fmla="*/ 155 w 466"/>
                  <a:gd name="T3" fmla="*/ 152 h 456"/>
                  <a:gd name="T4" fmla="*/ 1 w 466"/>
                  <a:gd name="T5" fmla="*/ 2 h 456"/>
                  <a:gd name="T6" fmla="*/ 0 w 466"/>
                  <a:gd name="T7" fmla="*/ 0 h 456"/>
                  <a:gd name="T8" fmla="*/ 154 w 466"/>
                  <a:gd name="T9" fmla="*/ 149 h 4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6" h="456">
                    <a:moveTo>
                      <a:pt x="462" y="447"/>
                    </a:moveTo>
                    <a:lnTo>
                      <a:pt x="466" y="456"/>
                    </a:lnTo>
                    <a:lnTo>
                      <a:pt x="4" y="7"/>
                    </a:lnTo>
                    <a:lnTo>
                      <a:pt x="0" y="0"/>
                    </a:lnTo>
                    <a:lnTo>
                      <a:pt x="462" y="447"/>
                    </a:ln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69" name="Freeform 525"/>
              <p:cNvSpPr>
                <a:spLocks/>
              </p:cNvSpPr>
              <p:nvPr/>
            </p:nvSpPr>
            <p:spPr bwMode="auto">
              <a:xfrm>
                <a:off x="2066" y="288"/>
                <a:ext cx="157" cy="155"/>
              </a:xfrm>
              <a:custGeom>
                <a:avLst/>
                <a:gdLst>
                  <a:gd name="T0" fmla="*/ 154 w 470"/>
                  <a:gd name="T1" fmla="*/ 150 h 463"/>
                  <a:gd name="T2" fmla="*/ 157 w 470"/>
                  <a:gd name="T3" fmla="*/ 155 h 463"/>
                  <a:gd name="T4" fmla="*/ 3 w 470"/>
                  <a:gd name="T5" fmla="*/ 5 h 463"/>
                  <a:gd name="T6" fmla="*/ 0 w 470"/>
                  <a:gd name="T7" fmla="*/ 0 h 463"/>
                  <a:gd name="T8" fmla="*/ 154 w 470"/>
                  <a:gd name="T9" fmla="*/ 150 h 46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0" h="463">
                    <a:moveTo>
                      <a:pt x="462" y="449"/>
                    </a:moveTo>
                    <a:lnTo>
                      <a:pt x="470" y="463"/>
                    </a:lnTo>
                    <a:lnTo>
                      <a:pt x="9" y="15"/>
                    </a:lnTo>
                    <a:lnTo>
                      <a:pt x="0" y="0"/>
                    </a:lnTo>
                    <a:lnTo>
                      <a:pt x="462" y="449"/>
                    </a:lnTo>
                    <a:close/>
                  </a:path>
                </a:pathLst>
              </a:custGeom>
              <a:solidFill>
                <a:srgbClr val="B4B4B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70" name="Line 526"/>
              <p:cNvSpPr>
                <a:spLocks noChangeShapeType="1"/>
              </p:cNvSpPr>
              <p:nvPr/>
            </p:nvSpPr>
            <p:spPr bwMode="auto">
              <a:xfrm flipH="1" flipV="1">
                <a:off x="2066" y="288"/>
                <a:ext cx="154" cy="150"/>
              </a:xfrm>
              <a:prstGeom prst="line">
                <a:avLst/>
              </a:prstGeom>
              <a:noFill/>
              <a:ln w="0">
                <a:solidFill>
                  <a:srgbClr val="B4B4B4"/>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1" name="Freeform 527"/>
              <p:cNvSpPr>
                <a:spLocks/>
              </p:cNvSpPr>
              <p:nvPr/>
            </p:nvSpPr>
            <p:spPr bwMode="auto">
              <a:xfrm>
                <a:off x="2069" y="293"/>
                <a:ext cx="157" cy="155"/>
              </a:xfrm>
              <a:custGeom>
                <a:avLst/>
                <a:gdLst>
                  <a:gd name="T0" fmla="*/ 154 w 471"/>
                  <a:gd name="T1" fmla="*/ 150 h 464"/>
                  <a:gd name="T2" fmla="*/ 157 w 471"/>
                  <a:gd name="T3" fmla="*/ 155 h 464"/>
                  <a:gd name="T4" fmla="*/ 3 w 471"/>
                  <a:gd name="T5" fmla="*/ 5 h 464"/>
                  <a:gd name="T6" fmla="*/ 0 w 471"/>
                  <a:gd name="T7" fmla="*/ 0 h 464"/>
                  <a:gd name="T8" fmla="*/ 154 w 471"/>
                  <a:gd name="T9" fmla="*/ 150 h 46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1" h="464">
                    <a:moveTo>
                      <a:pt x="461" y="448"/>
                    </a:moveTo>
                    <a:lnTo>
                      <a:pt x="471" y="464"/>
                    </a:lnTo>
                    <a:lnTo>
                      <a:pt x="8" y="14"/>
                    </a:lnTo>
                    <a:lnTo>
                      <a:pt x="0" y="0"/>
                    </a:lnTo>
                    <a:lnTo>
                      <a:pt x="461" y="448"/>
                    </a:lnTo>
                    <a:close/>
                  </a:path>
                </a:pathLst>
              </a:custGeom>
              <a:solidFill>
                <a:srgbClr val="B5B5B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72" name="Line 528"/>
              <p:cNvSpPr>
                <a:spLocks noChangeShapeType="1"/>
              </p:cNvSpPr>
              <p:nvPr/>
            </p:nvSpPr>
            <p:spPr bwMode="auto">
              <a:xfrm flipH="1" flipV="1">
                <a:off x="2069" y="293"/>
                <a:ext cx="154" cy="150"/>
              </a:xfrm>
              <a:prstGeom prst="line">
                <a:avLst/>
              </a:prstGeom>
              <a:noFill/>
              <a:ln w="0">
                <a:solidFill>
                  <a:srgbClr val="B5B5B5"/>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3" name="Freeform 529"/>
              <p:cNvSpPr>
                <a:spLocks/>
              </p:cNvSpPr>
              <p:nvPr/>
            </p:nvSpPr>
            <p:spPr bwMode="auto">
              <a:xfrm>
                <a:off x="2069" y="293"/>
                <a:ext cx="155" cy="153"/>
              </a:xfrm>
              <a:custGeom>
                <a:avLst/>
                <a:gdLst>
                  <a:gd name="T0" fmla="*/ 154 w 465"/>
                  <a:gd name="T1" fmla="*/ 150 h 457"/>
                  <a:gd name="T2" fmla="*/ 155 w 465"/>
                  <a:gd name="T3" fmla="*/ 153 h 457"/>
                  <a:gd name="T4" fmla="*/ 1 w 465"/>
                  <a:gd name="T5" fmla="*/ 2 h 457"/>
                  <a:gd name="T6" fmla="*/ 0 w 465"/>
                  <a:gd name="T7" fmla="*/ 0 h 457"/>
                  <a:gd name="T8" fmla="*/ 154 w 465"/>
                  <a:gd name="T9" fmla="*/ 150 h 45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5" h="457">
                    <a:moveTo>
                      <a:pt x="461" y="448"/>
                    </a:moveTo>
                    <a:lnTo>
                      <a:pt x="465" y="457"/>
                    </a:lnTo>
                    <a:lnTo>
                      <a:pt x="4" y="7"/>
                    </a:lnTo>
                    <a:lnTo>
                      <a:pt x="0" y="0"/>
                    </a:lnTo>
                    <a:lnTo>
                      <a:pt x="461" y="448"/>
                    </a:lnTo>
                    <a:close/>
                  </a:path>
                </a:pathLst>
              </a:custGeom>
              <a:solidFill>
                <a:srgbClr val="B5B5B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74" name="Freeform 530"/>
              <p:cNvSpPr>
                <a:spLocks/>
              </p:cNvSpPr>
              <p:nvPr/>
            </p:nvSpPr>
            <p:spPr bwMode="auto">
              <a:xfrm>
                <a:off x="2071" y="296"/>
                <a:ext cx="155" cy="152"/>
              </a:xfrm>
              <a:custGeom>
                <a:avLst/>
                <a:gdLst>
                  <a:gd name="T0" fmla="*/ 153 w 467"/>
                  <a:gd name="T1" fmla="*/ 150 h 457"/>
                  <a:gd name="T2" fmla="*/ 155 w 467"/>
                  <a:gd name="T3" fmla="*/ 152 h 457"/>
                  <a:gd name="T4" fmla="*/ 1 w 467"/>
                  <a:gd name="T5" fmla="*/ 2 h 457"/>
                  <a:gd name="T6" fmla="*/ 0 w 467"/>
                  <a:gd name="T7" fmla="*/ 0 h 457"/>
                  <a:gd name="T8" fmla="*/ 153 w 467"/>
                  <a:gd name="T9" fmla="*/ 150 h 45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7" h="457">
                    <a:moveTo>
                      <a:pt x="461" y="450"/>
                    </a:moveTo>
                    <a:lnTo>
                      <a:pt x="467" y="457"/>
                    </a:lnTo>
                    <a:lnTo>
                      <a:pt x="4" y="7"/>
                    </a:lnTo>
                    <a:lnTo>
                      <a:pt x="0" y="0"/>
                    </a:lnTo>
                    <a:lnTo>
                      <a:pt x="461" y="450"/>
                    </a:lnTo>
                    <a:close/>
                  </a:path>
                </a:pathLst>
              </a:custGeom>
              <a:solidFill>
                <a:srgbClr val="B6B6B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75" name="Freeform 531"/>
              <p:cNvSpPr>
                <a:spLocks/>
              </p:cNvSpPr>
              <p:nvPr/>
            </p:nvSpPr>
            <p:spPr bwMode="auto">
              <a:xfrm>
                <a:off x="2072" y="298"/>
                <a:ext cx="157" cy="155"/>
              </a:xfrm>
              <a:custGeom>
                <a:avLst/>
                <a:gdLst>
                  <a:gd name="T0" fmla="*/ 154 w 471"/>
                  <a:gd name="T1" fmla="*/ 150 h 465"/>
                  <a:gd name="T2" fmla="*/ 157 w 471"/>
                  <a:gd name="T3" fmla="*/ 155 h 465"/>
                  <a:gd name="T4" fmla="*/ 3 w 471"/>
                  <a:gd name="T5" fmla="*/ 5 h 465"/>
                  <a:gd name="T6" fmla="*/ 0 w 471"/>
                  <a:gd name="T7" fmla="*/ 0 h 465"/>
                  <a:gd name="T8" fmla="*/ 154 w 471"/>
                  <a:gd name="T9" fmla="*/ 150 h 46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1" h="465">
                    <a:moveTo>
                      <a:pt x="463" y="450"/>
                    </a:moveTo>
                    <a:lnTo>
                      <a:pt x="471" y="465"/>
                    </a:lnTo>
                    <a:lnTo>
                      <a:pt x="9" y="15"/>
                    </a:lnTo>
                    <a:lnTo>
                      <a:pt x="0" y="0"/>
                    </a:lnTo>
                    <a:lnTo>
                      <a:pt x="463" y="450"/>
                    </a:lnTo>
                    <a:close/>
                  </a:path>
                </a:pathLst>
              </a:custGeom>
              <a:solidFill>
                <a:srgbClr val="B7B7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76" name="Line 532"/>
              <p:cNvSpPr>
                <a:spLocks noChangeShapeType="1"/>
              </p:cNvSpPr>
              <p:nvPr/>
            </p:nvSpPr>
            <p:spPr bwMode="auto">
              <a:xfrm flipH="1" flipV="1">
                <a:off x="2072" y="298"/>
                <a:ext cx="154" cy="150"/>
              </a:xfrm>
              <a:prstGeom prst="line">
                <a:avLst/>
              </a:prstGeom>
              <a:noFill/>
              <a:ln w="0">
                <a:solidFill>
                  <a:srgbClr val="B7B7B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7" name="Freeform 533"/>
              <p:cNvSpPr>
                <a:spLocks/>
              </p:cNvSpPr>
              <p:nvPr/>
            </p:nvSpPr>
            <p:spPr bwMode="auto">
              <a:xfrm>
                <a:off x="2075" y="303"/>
                <a:ext cx="158" cy="154"/>
              </a:xfrm>
              <a:custGeom>
                <a:avLst/>
                <a:gdLst>
                  <a:gd name="T0" fmla="*/ 154 w 474"/>
                  <a:gd name="T1" fmla="*/ 150 h 463"/>
                  <a:gd name="T2" fmla="*/ 158 w 474"/>
                  <a:gd name="T3" fmla="*/ 154 h 463"/>
                  <a:gd name="T4" fmla="*/ 4 w 474"/>
                  <a:gd name="T5" fmla="*/ 4 h 463"/>
                  <a:gd name="T6" fmla="*/ 0 w 474"/>
                  <a:gd name="T7" fmla="*/ 0 h 463"/>
                  <a:gd name="T8" fmla="*/ 154 w 474"/>
                  <a:gd name="T9" fmla="*/ 150 h 46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4" h="463">
                    <a:moveTo>
                      <a:pt x="462" y="450"/>
                    </a:moveTo>
                    <a:lnTo>
                      <a:pt x="474" y="463"/>
                    </a:lnTo>
                    <a:lnTo>
                      <a:pt x="11" y="13"/>
                    </a:lnTo>
                    <a:lnTo>
                      <a:pt x="0" y="0"/>
                    </a:lnTo>
                    <a:lnTo>
                      <a:pt x="462" y="450"/>
                    </a:lnTo>
                    <a:close/>
                  </a:path>
                </a:pathLst>
              </a:cu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78" name="Line 534"/>
              <p:cNvSpPr>
                <a:spLocks noChangeShapeType="1"/>
              </p:cNvSpPr>
              <p:nvPr/>
            </p:nvSpPr>
            <p:spPr bwMode="auto">
              <a:xfrm flipH="1" flipV="1">
                <a:off x="2075" y="303"/>
                <a:ext cx="154" cy="150"/>
              </a:xfrm>
              <a:prstGeom prst="line">
                <a:avLst/>
              </a:prstGeom>
              <a:noFill/>
              <a:ln w="0">
                <a:solidFill>
                  <a:srgbClr val="B8B8B8"/>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9" name="Freeform 535"/>
              <p:cNvSpPr>
                <a:spLocks/>
              </p:cNvSpPr>
              <p:nvPr/>
            </p:nvSpPr>
            <p:spPr bwMode="auto">
              <a:xfrm>
                <a:off x="2079" y="307"/>
                <a:ext cx="158" cy="154"/>
              </a:xfrm>
              <a:custGeom>
                <a:avLst/>
                <a:gdLst>
                  <a:gd name="T0" fmla="*/ 154 w 474"/>
                  <a:gd name="T1" fmla="*/ 150 h 462"/>
                  <a:gd name="T2" fmla="*/ 158 w 474"/>
                  <a:gd name="T3" fmla="*/ 154 h 462"/>
                  <a:gd name="T4" fmla="*/ 4 w 474"/>
                  <a:gd name="T5" fmla="*/ 4 h 462"/>
                  <a:gd name="T6" fmla="*/ 0 w 474"/>
                  <a:gd name="T7" fmla="*/ 0 h 462"/>
                  <a:gd name="T8" fmla="*/ 154 w 474"/>
                  <a:gd name="T9" fmla="*/ 150 h 46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4" h="462">
                    <a:moveTo>
                      <a:pt x="463" y="450"/>
                    </a:moveTo>
                    <a:lnTo>
                      <a:pt x="474" y="462"/>
                    </a:lnTo>
                    <a:lnTo>
                      <a:pt x="11" y="11"/>
                    </a:lnTo>
                    <a:lnTo>
                      <a:pt x="0" y="0"/>
                    </a:lnTo>
                    <a:lnTo>
                      <a:pt x="463" y="450"/>
                    </a:ln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80" name="Line 536"/>
              <p:cNvSpPr>
                <a:spLocks noChangeShapeType="1"/>
              </p:cNvSpPr>
              <p:nvPr/>
            </p:nvSpPr>
            <p:spPr bwMode="auto">
              <a:xfrm flipH="1" flipV="1">
                <a:off x="2079" y="307"/>
                <a:ext cx="154" cy="150"/>
              </a:xfrm>
              <a:prstGeom prst="line">
                <a:avLst/>
              </a:prstGeom>
              <a:noFill/>
              <a:ln w="0">
                <a:solidFill>
                  <a:srgbClr val="BABABA"/>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81" name="Freeform 537"/>
              <p:cNvSpPr>
                <a:spLocks/>
              </p:cNvSpPr>
              <p:nvPr/>
            </p:nvSpPr>
            <p:spPr bwMode="auto">
              <a:xfrm>
                <a:off x="2082" y="311"/>
                <a:ext cx="159" cy="154"/>
              </a:xfrm>
              <a:custGeom>
                <a:avLst/>
                <a:gdLst>
                  <a:gd name="T0" fmla="*/ 155 w 475"/>
                  <a:gd name="T1" fmla="*/ 150 h 463"/>
                  <a:gd name="T2" fmla="*/ 159 w 475"/>
                  <a:gd name="T3" fmla="*/ 154 h 463"/>
                  <a:gd name="T4" fmla="*/ 4 w 475"/>
                  <a:gd name="T5" fmla="*/ 4 h 463"/>
                  <a:gd name="T6" fmla="*/ 0 w 475"/>
                  <a:gd name="T7" fmla="*/ 0 h 463"/>
                  <a:gd name="T8" fmla="*/ 155 w 475"/>
                  <a:gd name="T9" fmla="*/ 150 h 46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5" h="463">
                    <a:moveTo>
                      <a:pt x="463" y="451"/>
                    </a:moveTo>
                    <a:lnTo>
                      <a:pt x="475" y="463"/>
                    </a:lnTo>
                    <a:lnTo>
                      <a:pt x="11" y="13"/>
                    </a:lnTo>
                    <a:lnTo>
                      <a:pt x="0" y="0"/>
                    </a:lnTo>
                    <a:lnTo>
                      <a:pt x="463" y="451"/>
                    </a:lnTo>
                    <a:close/>
                  </a:path>
                </a:pathLst>
              </a:custGeom>
              <a:solidFill>
                <a:srgbClr val="BBBBB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82" name="Line 538"/>
              <p:cNvSpPr>
                <a:spLocks noChangeShapeType="1"/>
              </p:cNvSpPr>
              <p:nvPr/>
            </p:nvSpPr>
            <p:spPr bwMode="auto">
              <a:xfrm flipH="1" flipV="1">
                <a:off x="2082" y="311"/>
                <a:ext cx="155" cy="150"/>
              </a:xfrm>
              <a:prstGeom prst="line">
                <a:avLst/>
              </a:prstGeom>
              <a:noFill/>
              <a:ln w="0">
                <a:solidFill>
                  <a:srgbClr val="BBBBBB"/>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83" name="Freeform 539"/>
              <p:cNvSpPr>
                <a:spLocks/>
              </p:cNvSpPr>
              <p:nvPr/>
            </p:nvSpPr>
            <p:spPr bwMode="auto">
              <a:xfrm>
                <a:off x="2262" y="108"/>
                <a:ext cx="169" cy="142"/>
              </a:xfrm>
              <a:custGeom>
                <a:avLst/>
                <a:gdLst>
                  <a:gd name="T0" fmla="*/ 169 w 509"/>
                  <a:gd name="T1" fmla="*/ 142 h 426"/>
                  <a:gd name="T2" fmla="*/ 165 w 509"/>
                  <a:gd name="T3" fmla="*/ 139 h 426"/>
                  <a:gd name="T4" fmla="*/ 0 w 509"/>
                  <a:gd name="T5" fmla="*/ 0 h 426"/>
                  <a:gd name="T6" fmla="*/ 5 w 509"/>
                  <a:gd name="T7" fmla="*/ 3 h 426"/>
                  <a:gd name="T8" fmla="*/ 169 w 509"/>
                  <a:gd name="T9" fmla="*/ 142 h 42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9" h="426">
                    <a:moveTo>
                      <a:pt x="509" y="426"/>
                    </a:moveTo>
                    <a:lnTo>
                      <a:pt x="496" y="416"/>
                    </a:lnTo>
                    <a:lnTo>
                      <a:pt x="0" y="0"/>
                    </a:lnTo>
                    <a:lnTo>
                      <a:pt x="15" y="10"/>
                    </a:lnTo>
                    <a:lnTo>
                      <a:pt x="509" y="426"/>
                    </a:lnTo>
                    <a:close/>
                  </a:path>
                </a:pathLst>
              </a:cu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84" name="Line 540"/>
              <p:cNvSpPr>
                <a:spLocks noChangeShapeType="1"/>
              </p:cNvSpPr>
              <p:nvPr/>
            </p:nvSpPr>
            <p:spPr bwMode="auto">
              <a:xfrm flipH="1" flipV="1">
                <a:off x="2267" y="111"/>
                <a:ext cx="164" cy="139"/>
              </a:xfrm>
              <a:prstGeom prst="line">
                <a:avLst/>
              </a:prstGeom>
              <a:noFill/>
              <a:ln w="0">
                <a:solidFill>
                  <a:srgbClr val="96969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85" name="Freeform 541"/>
              <p:cNvSpPr>
                <a:spLocks/>
              </p:cNvSpPr>
              <p:nvPr/>
            </p:nvSpPr>
            <p:spPr bwMode="auto">
              <a:xfrm>
                <a:off x="2257" y="104"/>
                <a:ext cx="170" cy="142"/>
              </a:xfrm>
              <a:custGeom>
                <a:avLst/>
                <a:gdLst>
                  <a:gd name="T0" fmla="*/ 170 w 509"/>
                  <a:gd name="T1" fmla="*/ 142 h 426"/>
                  <a:gd name="T2" fmla="*/ 165 w 509"/>
                  <a:gd name="T3" fmla="*/ 139 h 426"/>
                  <a:gd name="T4" fmla="*/ 0 w 509"/>
                  <a:gd name="T5" fmla="*/ 0 h 426"/>
                  <a:gd name="T6" fmla="*/ 4 w 509"/>
                  <a:gd name="T7" fmla="*/ 3 h 426"/>
                  <a:gd name="T8" fmla="*/ 170 w 509"/>
                  <a:gd name="T9" fmla="*/ 142 h 42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9" h="426">
                    <a:moveTo>
                      <a:pt x="509" y="426"/>
                    </a:moveTo>
                    <a:lnTo>
                      <a:pt x="494" y="416"/>
                    </a:lnTo>
                    <a:lnTo>
                      <a:pt x="0" y="0"/>
                    </a:lnTo>
                    <a:lnTo>
                      <a:pt x="13" y="10"/>
                    </a:lnTo>
                    <a:lnTo>
                      <a:pt x="509" y="426"/>
                    </a:lnTo>
                    <a:close/>
                  </a:path>
                </a:pathLst>
              </a:custGeom>
              <a:solidFill>
                <a:srgbClr val="94949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86" name="Line 542"/>
              <p:cNvSpPr>
                <a:spLocks noChangeShapeType="1"/>
              </p:cNvSpPr>
              <p:nvPr/>
            </p:nvSpPr>
            <p:spPr bwMode="auto">
              <a:xfrm flipH="1" flipV="1">
                <a:off x="2262" y="108"/>
                <a:ext cx="165" cy="138"/>
              </a:xfrm>
              <a:prstGeom prst="line">
                <a:avLst/>
              </a:prstGeom>
              <a:noFill/>
              <a:ln w="0">
                <a:solidFill>
                  <a:srgbClr val="949494"/>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87" name="Freeform 543"/>
              <p:cNvSpPr>
                <a:spLocks/>
              </p:cNvSpPr>
              <p:nvPr/>
            </p:nvSpPr>
            <p:spPr bwMode="auto">
              <a:xfrm>
                <a:off x="2252" y="102"/>
                <a:ext cx="170" cy="141"/>
              </a:xfrm>
              <a:custGeom>
                <a:avLst/>
                <a:gdLst>
                  <a:gd name="T0" fmla="*/ 170 w 510"/>
                  <a:gd name="T1" fmla="*/ 141 h 424"/>
                  <a:gd name="T2" fmla="*/ 165 w 510"/>
                  <a:gd name="T3" fmla="*/ 138 h 424"/>
                  <a:gd name="T4" fmla="*/ 0 w 510"/>
                  <a:gd name="T5" fmla="*/ 0 h 424"/>
                  <a:gd name="T6" fmla="*/ 5 w 510"/>
                  <a:gd name="T7" fmla="*/ 3 h 424"/>
                  <a:gd name="T8" fmla="*/ 170 w 510"/>
                  <a:gd name="T9" fmla="*/ 141 h 4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10" h="424">
                    <a:moveTo>
                      <a:pt x="510" y="424"/>
                    </a:moveTo>
                    <a:lnTo>
                      <a:pt x="495" y="415"/>
                    </a:lnTo>
                    <a:lnTo>
                      <a:pt x="0" y="0"/>
                    </a:lnTo>
                    <a:lnTo>
                      <a:pt x="16" y="8"/>
                    </a:lnTo>
                    <a:lnTo>
                      <a:pt x="510" y="424"/>
                    </a:lnTo>
                    <a:close/>
                  </a:path>
                </a:pathLst>
              </a:custGeom>
              <a:solidFill>
                <a:srgbClr val="92929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88" name="Line 544"/>
              <p:cNvSpPr>
                <a:spLocks noChangeShapeType="1"/>
              </p:cNvSpPr>
              <p:nvPr/>
            </p:nvSpPr>
            <p:spPr bwMode="auto">
              <a:xfrm flipH="1" flipV="1">
                <a:off x="2257" y="104"/>
                <a:ext cx="165" cy="139"/>
              </a:xfrm>
              <a:prstGeom prst="line">
                <a:avLst/>
              </a:prstGeom>
              <a:noFill/>
              <a:ln w="0">
                <a:solidFill>
                  <a:srgbClr val="92929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89" name="Freeform 545"/>
              <p:cNvSpPr>
                <a:spLocks/>
              </p:cNvSpPr>
              <p:nvPr/>
            </p:nvSpPr>
            <p:spPr bwMode="auto">
              <a:xfrm>
                <a:off x="2247" y="99"/>
                <a:ext cx="170" cy="141"/>
              </a:xfrm>
              <a:custGeom>
                <a:avLst/>
                <a:gdLst>
                  <a:gd name="T0" fmla="*/ 170 w 509"/>
                  <a:gd name="T1" fmla="*/ 141 h 423"/>
                  <a:gd name="T2" fmla="*/ 165 w 509"/>
                  <a:gd name="T3" fmla="*/ 138 h 423"/>
                  <a:gd name="T4" fmla="*/ 0 w 509"/>
                  <a:gd name="T5" fmla="*/ 0 h 423"/>
                  <a:gd name="T6" fmla="*/ 5 w 509"/>
                  <a:gd name="T7" fmla="*/ 3 h 423"/>
                  <a:gd name="T8" fmla="*/ 170 w 509"/>
                  <a:gd name="T9" fmla="*/ 141 h 4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9" h="423">
                    <a:moveTo>
                      <a:pt x="509" y="423"/>
                    </a:moveTo>
                    <a:lnTo>
                      <a:pt x="493" y="415"/>
                    </a:lnTo>
                    <a:lnTo>
                      <a:pt x="0" y="0"/>
                    </a:lnTo>
                    <a:lnTo>
                      <a:pt x="14" y="8"/>
                    </a:lnTo>
                    <a:lnTo>
                      <a:pt x="509" y="423"/>
                    </a:lnTo>
                    <a:close/>
                  </a:path>
                </a:pathLst>
              </a:custGeom>
              <a:solidFill>
                <a:srgbClr val="9090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90" name="Line 546"/>
              <p:cNvSpPr>
                <a:spLocks noChangeShapeType="1"/>
              </p:cNvSpPr>
              <p:nvPr/>
            </p:nvSpPr>
            <p:spPr bwMode="auto">
              <a:xfrm flipH="1" flipV="1">
                <a:off x="2252" y="102"/>
                <a:ext cx="165" cy="138"/>
              </a:xfrm>
              <a:prstGeom prst="line">
                <a:avLst/>
              </a:prstGeom>
              <a:noFill/>
              <a:ln w="0">
                <a:solidFill>
                  <a:srgbClr val="90909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 name="Freeform 547"/>
              <p:cNvSpPr>
                <a:spLocks/>
              </p:cNvSpPr>
              <p:nvPr/>
            </p:nvSpPr>
            <p:spPr bwMode="auto">
              <a:xfrm>
                <a:off x="2242" y="97"/>
                <a:ext cx="170" cy="140"/>
              </a:xfrm>
              <a:custGeom>
                <a:avLst/>
                <a:gdLst>
                  <a:gd name="T0" fmla="*/ 170 w 509"/>
                  <a:gd name="T1" fmla="*/ 140 h 422"/>
                  <a:gd name="T2" fmla="*/ 164 w 509"/>
                  <a:gd name="T3" fmla="*/ 137 h 422"/>
                  <a:gd name="T4" fmla="*/ 0 w 509"/>
                  <a:gd name="T5" fmla="*/ 0 h 422"/>
                  <a:gd name="T6" fmla="*/ 5 w 509"/>
                  <a:gd name="T7" fmla="*/ 2 h 422"/>
                  <a:gd name="T8" fmla="*/ 170 w 509"/>
                  <a:gd name="T9" fmla="*/ 140 h 4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9" h="422">
                    <a:moveTo>
                      <a:pt x="509" y="422"/>
                    </a:moveTo>
                    <a:lnTo>
                      <a:pt x="491" y="414"/>
                    </a:lnTo>
                    <a:lnTo>
                      <a:pt x="0" y="0"/>
                    </a:lnTo>
                    <a:lnTo>
                      <a:pt x="16" y="7"/>
                    </a:lnTo>
                    <a:lnTo>
                      <a:pt x="509" y="422"/>
                    </a:lnTo>
                    <a:close/>
                  </a:path>
                </a:pathLst>
              </a:custGeom>
              <a:solidFill>
                <a:srgbClr val="8F8F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92" name="Line 548"/>
              <p:cNvSpPr>
                <a:spLocks noChangeShapeType="1"/>
              </p:cNvSpPr>
              <p:nvPr/>
            </p:nvSpPr>
            <p:spPr bwMode="auto">
              <a:xfrm flipH="1" flipV="1">
                <a:off x="2247" y="99"/>
                <a:ext cx="165" cy="138"/>
              </a:xfrm>
              <a:prstGeom prst="line">
                <a:avLst/>
              </a:prstGeom>
              <a:noFill/>
              <a:ln w="0">
                <a:solidFill>
                  <a:srgbClr val="8F8F8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3" name="Freeform 549"/>
              <p:cNvSpPr>
                <a:spLocks/>
              </p:cNvSpPr>
              <p:nvPr/>
            </p:nvSpPr>
            <p:spPr bwMode="auto">
              <a:xfrm>
                <a:off x="2244" y="98"/>
                <a:ext cx="168" cy="139"/>
              </a:xfrm>
              <a:custGeom>
                <a:avLst/>
                <a:gdLst>
                  <a:gd name="T0" fmla="*/ 168 w 502"/>
                  <a:gd name="T1" fmla="*/ 139 h 419"/>
                  <a:gd name="T2" fmla="*/ 165 w 502"/>
                  <a:gd name="T3" fmla="*/ 138 h 419"/>
                  <a:gd name="T4" fmla="*/ 0 w 502"/>
                  <a:gd name="T5" fmla="*/ 0 h 419"/>
                  <a:gd name="T6" fmla="*/ 3 w 502"/>
                  <a:gd name="T7" fmla="*/ 1 h 419"/>
                  <a:gd name="T8" fmla="*/ 168 w 502"/>
                  <a:gd name="T9" fmla="*/ 139 h 4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2" h="419">
                    <a:moveTo>
                      <a:pt x="502" y="419"/>
                    </a:moveTo>
                    <a:lnTo>
                      <a:pt x="493" y="416"/>
                    </a:lnTo>
                    <a:lnTo>
                      <a:pt x="0" y="0"/>
                    </a:lnTo>
                    <a:lnTo>
                      <a:pt x="9" y="4"/>
                    </a:lnTo>
                    <a:lnTo>
                      <a:pt x="502" y="419"/>
                    </a:lnTo>
                    <a:close/>
                  </a:path>
                </a:pathLst>
              </a:custGeom>
              <a:solidFill>
                <a:srgbClr val="8F8F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94" name="Freeform 550"/>
              <p:cNvSpPr>
                <a:spLocks/>
              </p:cNvSpPr>
              <p:nvPr/>
            </p:nvSpPr>
            <p:spPr bwMode="auto">
              <a:xfrm>
                <a:off x="2242" y="97"/>
                <a:ext cx="167" cy="139"/>
              </a:xfrm>
              <a:custGeom>
                <a:avLst/>
                <a:gdLst>
                  <a:gd name="T0" fmla="*/ 167 w 500"/>
                  <a:gd name="T1" fmla="*/ 139 h 419"/>
                  <a:gd name="T2" fmla="*/ 164 w 500"/>
                  <a:gd name="T3" fmla="*/ 137 h 419"/>
                  <a:gd name="T4" fmla="*/ 0 w 500"/>
                  <a:gd name="T5" fmla="*/ 0 h 419"/>
                  <a:gd name="T6" fmla="*/ 2 w 500"/>
                  <a:gd name="T7" fmla="*/ 1 h 419"/>
                  <a:gd name="T8" fmla="*/ 167 w 500"/>
                  <a:gd name="T9" fmla="*/ 139 h 4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 h="419">
                    <a:moveTo>
                      <a:pt x="500" y="419"/>
                    </a:moveTo>
                    <a:lnTo>
                      <a:pt x="491" y="414"/>
                    </a:lnTo>
                    <a:lnTo>
                      <a:pt x="0" y="0"/>
                    </a:lnTo>
                    <a:lnTo>
                      <a:pt x="7" y="3"/>
                    </a:lnTo>
                    <a:lnTo>
                      <a:pt x="500" y="419"/>
                    </a:lnTo>
                    <a:close/>
                  </a:path>
                </a:pathLst>
              </a:custGeom>
              <a:solidFill>
                <a:srgbClr val="8E8E8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95" name="Freeform 551"/>
              <p:cNvSpPr>
                <a:spLocks/>
              </p:cNvSpPr>
              <p:nvPr/>
            </p:nvSpPr>
            <p:spPr bwMode="auto">
              <a:xfrm>
                <a:off x="2236" y="95"/>
                <a:ext cx="170" cy="140"/>
              </a:xfrm>
              <a:custGeom>
                <a:avLst/>
                <a:gdLst>
                  <a:gd name="T0" fmla="*/ 170 w 508"/>
                  <a:gd name="T1" fmla="*/ 140 h 419"/>
                  <a:gd name="T2" fmla="*/ 164 w 508"/>
                  <a:gd name="T3" fmla="*/ 138 h 419"/>
                  <a:gd name="T4" fmla="*/ 0 w 508"/>
                  <a:gd name="T5" fmla="*/ 0 h 419"/>
                  <a:gd name="T6" fmla="*/ 6 w 508"/>
                  <a:gd name="T7" fmla="*/ 2 h 419"/>
                  <a:gd name="T8" fmla="*/ 170 w 508"/>
                  <a:gd name="T9" fmla="*/ 140 h 4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8" h="419">
                    <a:moveTo>
                      <a:pt x="508" y="419"/>
                    </a:moveTo>
                    <a:lnTo>
                      <a:pt x="491" y="414"/>
                    </a:lnTo>
                    <a:lnTo>
                      <a:pt x="0" y="0"/>
                    </a:lnTo>
                    <a:lnTo>
                      <a:pt x="17" y="5"/>
                    </a:lnTo>
                    <a:lnTo>
                      <a:pt x="508" y="419"/>
                    </a:lnTo>
                    <a:close/>
                  </a:path>
                </a:pathLst>
              </a:custGeom>
              <a:solidFill>
                <a:srgbClr val="8D8D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96" name="Line 552"/>
              <p:cNvSpPr>
                <a:spLocks noChangeShapeType="1"/>
              </p:cNvSpPr>
              <p:nvPr/>
            </p:nvSpPr>
            <p:spPr bwMode="auto">
              <a:xfrm flipH="1" flipV="1">
                <a:off x="2242" y="97"/>
                <a:ext cx="164" cy="138"/>
              </a:xfrm>
              <a:prstGeom prst="line">
                <a:avLst/>
              </a:prstGeom>
              <a:noFill/>
              <a:ln w="0">
                <a:solidFill>
                  <a:srgbClr val="8D8D8D"/>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7" name="Freeform 553"/>
              <p:cNvSpPr>
                <a:spLocks/>
              </p:cNvSpPr>
              <p:nvPr/>
            </p:nvSpPr>
            <p:spPr bwMode="auto">
              <a:xfrm>
                <a:off x="2239" y="96"/>
                <a:ext cx="167" cy="139"/>
              </a:xfrm>
              <a:custGeom>
                <a:avLst/>
                <a:gdLst>
                  <a:gd name="T0" fmla="*/ 167 w 499"/>
                  <a:gd name="T1" fmla="*/ 139 h 417"/>
                  <a:gd name="T2" fmla="*/ 164 w 499"/>
                  <a:gd name="T3" fmla="*/ 138 h 417"/>
                  <a:gd name="T4" fmla="*/ 0 w 499"/>
                  <a:gd name="T5" fmla="*/ 0 h 417"/>
                  <a:gd name="T6" fmla="*/ 3 w 499"/>
                  <a:gd name="T7" fmla="*/ 1 h 417"/>
                  <a:gd name="T8" fmla="*/ 167 w 499"/>
                  <a:gd name="T9" fmla="*/ 139 h 4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9" h="417">
                    <a:moveTo>
                      <a:pt x="499" y="417"/>
                    </a:moveTo>
                    <a:lnTo>
                      <a:pt x="491" y="415"/>
                    </a:lnTo>
                    <a:lnTo>
                      <a:pt x="0" y="0"/>
                    </a:lnTo>
                    <a:lnTo>
                      <a:pt x="8" y="3"/>
                    </a:lnTo>
                    <a:lnTo>
                      <a:pt x="499" y="417"/>
                    </a:lnTo>
                    <a:close/>
                  </a:path>
                </a:pathLst>
              </a:custGeom>
              <a:solidFill>
                <a:srgbClr val="8D8D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98" name="Freeform 554"/>
              <p:cNvSpPr>
                <a:spLocks/>
              </p:cNvSpPr>
              <p:nvPr/>
            </p:nvSpPr>
            <p:spPr bwMode="auto">
              <a:xfrm>
                <a:off x="2236" y="95"/>
                <a:ext cx="167" cy="139"/>
              </a:xfrm>
              <a:custGeom>
                <a:avLst/>
                <a:gdLst>
                  <a:gd name="T0" fmla="*/ 167 w 500"/>
                  <a:gd name="T1" fmla="*/ 139 h 417"/>
                  <a:gd name="T2" fmla="*/ 164 w 500"/>
                  <a:gd name="T3" fmla="*/ 138 h 417"/>
                  <a:gd name="T4" fmla="*/ 0 w 500"/>
                  <a:gd name="T5" fmla="*/ 0 h 417"/>
                  <a:gd name="T6" fmla="*/ 3 w 500"/>
                  <a:gd name="T7" fmla="*/ 1 h 417"/>
                  <a:gd name="T8" fmla="*/ 167 w 500"/>
                  <a:gd name="T9" fmla="*/ 139 h 4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 h="417">
                    <a:moveTo>
                      <a:pt x="500" y="417"/>
                    </a:moveTo>
                    <a:lnTo>
                      <a:pt x="491" y="414"/>
                    </a:lnTo>
                    <a:lnTo>
                      <a:pt x="0" y="0"/>
                    </a:lnTo>
                    <a:lnTo>
                      <a:pt x="9" y="2"/>
                    </a:lnTo>
                    <a:lnTo>
                      <a:pt x="500" y="417"/>
                    </a:lnTo>
                    <a:close/>
                  </a:path>
                </a:pathLst>
              </a:custGeom>
              <a:solidFill>
                <a:srgbClr val="8C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99" name="Freeform 555"/>
              <p:cNvSpPr>
                <a:spLocks/>
              </p:cNvSpPr>
              <p:nvPr/>
            </p:nvSpPr>
            <p:spPr bwMode="auto">
              <a:xfrm>
                <a:off x="2231" y="93"/>
                <a:ext cx="169" cy="140"/>
              </a:xfrm>
              <a:custGeom>
                <a:avLst/>
                <a:gdLst>
                  <a:gd name="T0" fmla="*/ 169 w 508"/>
                  <a:gd name="T1" fmla="*/ 140 h 420"/>
                  <a:gd name="T2" fmla="*/ 163 w 508"/>
                  <a:gd name="T3" fmla="*/ 138 h 420"/>
                  <a:gd name="T4" fmla="*/ 0 w 508"/>
                  <a:gd name="T5" fmla="*/ 0 h 420"/>
                  <a:gd name="T6" fmla="*/ 6 w 508"/>
                  <a:gd name="T7" fmla="*/ 2 h 420"/>
                  <a:gd name="T8" fmla="*/ 169 w 508"/>
                  <a:gd name="T9" fmla="*/ 140 h 4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8" h="420">
                    <a:moveTo>
                      <a:pt x="508" y="420"/>
                    </a:moveTo>
                    <a:lnTo>
                      <a:pt x="491" y="414"/>
                    </a:lnTo>
                    <a:lnTo>
                      <a:pt x="0" y="0"/>
                    </a:lnTo>
                    <a:lnTo>
                      <a:pt x="17" y="6"/>
                    </a:lnTo>
                    <a:lnTo>
                      <a:pt x="508" y="420"/>
                    </a:lnTo>
                    <a:close/>
                  </a:path>
                </a:pathLst>
              </a:custGeom>
              <a:solidFill>
                <a:srgbClr val="8B8B8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00" name="Line 556"/>
              <p:cNvSpPr>
                <a:spLocks noChangeShapeType="1"/>
              </p:cNvSpPr>
              <p:nvPr/>
            </p:nvSpPr>
            <p:spPr bwMode="auto">
              <a:xfrm flipH="1" flipV="1">
                <a:off x="2236" y="95"/>
                <a:ext cx="164" cy="138"/>
              </a:xfrm>
              <a:prstGeom prst="line">
                <a:avLst/>
              </a:prstGeom>
              <a:noFill/>
              <a:ln w="0">
                <a:solidFill>
                  <a:srgbClr val="8B8B8B"/>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1" name="Freeform 557"/>
              <p:cNvSpPr>
                <a:spLocks/>
              </p:cNvSpPr>
              <p:nvPr/>
            </p:nvSpPr>
            <p:spPr bwMode="auto">
              <a:xfrm>
                <a:off x="2233" y="94"/>
                <a:ext cx="167" cy="139"/>
              </a:xfrm>
              <a:custGeom>
                <a:avLst/>
                <a:gdLst>
                  <a:gd name="T0" fmla="*/ 167 w 500"/>
                  <a:gd name="T1" fmla="*/ 139 h 417"/>
                  <a:gd name="T2" fmla="*/ 164 w 500"/>
                  <a:gd name="T3" fmla="*/ 138 h 417"/>
                  <a:gd name="T4" fmla="*/ 0 w 500"/>
                  <a:gd name="T5" fmla="*/ 0 h 417"/>
                  <a:gd name="T6" fmla="*/ 3 w 500"/>
                  <a:gd name="T7" fmla="*/ 1 h 417"/>
                  <a:gd name="T8" fmla="*/ 167 w 500"/>
                  <a:gd name="T9" fmla="*/ 139 h 4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 h="417">
                    <a:moveTo>
                      <a:pt x="500" y="417"/>
                    </a:moveTo>
                    <a:lnTo>
                      <a:pt x="492" y="414"/>
                    </a:lnTo>
                    <a:lnTo>
                      <a:pt x="0" y="0"/>
                    </a:lnTo>
                    <a:lnTo>
                      <a:pt x="9" y="3"/>
                    </a:lnTo>
                    <a:lnTo>
                      <a:pt x="500" y="417"/>
                    </a:lnTo>
                    <a:close/>
                  </a:path>
                </a:pathLst>
              </a:custGeom>
              <a:solidFill>
                <a:srgbClr val="8B8B8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02" name="Freeform 558"/>
              <p:cNvSpPr>
                <a:spLocks/>
              </p:cNvSpPr>
              <p:nvPr/>
            </p:nvSpPr>
            <p:spPr bwMode="auto">
              <a:xfrm>
                <a:off x="2231" y="93"/>
                <a:ext cx="166" cy="139"/>
              </a:xfrm>
              <a:custGeom>
                <a:avLst/>
                <a:gdLst>
                  <a:gd name="T0" fmla="*/ 166 w 500"/>
                  <a:gd name="T1" fmla="*/ 139 h 417"/>
                  <a:gd name="T2" fmla="*/ 163 w 500"/>
                  <a:gd name="T3" fmla="*/ 138 h 417"/>
                  <a:gd name="T4" fmla="*/ 0 w 500"/>
                  <a:gd name="T5" fmla="*/ 0 h 417"/>
                  <a:gd name="T6" fmla="*/ 3 w 500"/>
                  <a:gd name="T7" fmla="*/ 1 h 417"/>
                  <a:gd name="T8" fmla="*/ 166 w 500"/>
                  <a:gd name="T9" fmla="*/ 139 h 4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 h="417">
                    <a:moveTo>
                      <a:pt x="500" y="417"/>
                    </a:moveTo>
                    <a:lnTo>
                      <a:pt x="491" y="414"/>
                    </a:lnTo>
                    <a:lnTo>
                      <a:pt x="0" y="0"/>
                    </a:lnTo>
                    <a:lnTo>
                      <a:pt x="8" y="3"/>
                    </a:lnTo>
                    <a:lnTo>
                      <a:pt x="500" y="417"/>
                    </a:lnTo>
                    <a:close/>
                  </a:path>
                </a:pathLst>
              </a:custGeom>
              <a:solidFill>
                <a:srgbClr val="8A8A8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03" name="Freeform 559"/>
              <p:cNvSpPr>
                <a:spLocks/>
              </p:cNvSpPr>
              <p:nvPr/>
            </p:nvSpPr>
            <p:spPr bwMode="auto">
              <a:xfrm>
                <a:off x="2225" y="91"/>
                <a:ext cx="169" cy="140"/>
              </a:xfrm>
              <a:custGeom>
                <a:avLst/>
                <a:gdLst>
                  <a:gd name="T0" fmla="*/ 169 w 509"/>
                  <a:gd name="T1" fmla="*/ 140 h 419"/>
                  <a:gd name="T2" fmla="*/ 163 w 509"/>
                  <a:gd name="T3" fmla="*/ 139 h 419"/>
                  <a:gd name="T4" fmla="*/ 0 w 509"/>
                  <a:gd name="T5" fmla="*/ 0 h 419"/>
                  <a:gd name="T6" fmla="*/ 6 w 509"/>
                  <a:gd name="T7" fmla="*/ 2 h 419"/>
                  <a:gd name="T8" fmla="*/ 169 w 509"/>
                  <a:gd name="T9" fmla="*/ 140 h 4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9" h="419">
                    <a:moveTo>
                      <a:pt x="509" y="419"/>
                    </a:moveTo>
                    <a:lnTo>
                      <a:pt x="490" y="415"/>
                    </a:lnTo>
                    <a:lnTo>
                      <a:pt x="0" y="0"/>
                    </a:lnTo>
                    <a:lnTo>
                      <a:pt x="18" y="5"/>
                    </a:lnTo>
                    <a:lnTo>
                      <a:pt x="509" y="419"/>
                    </a:lnTo>
                    <a:close/>
                  </a:path>
                </a:pathLst>
              </a:custGeom>
              <a:solidFill>
                <a:srgbClr val="8989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04" name="Line 560"/>
              <p:cNvSpPr>
                <a:spLocks noChangeShapeType="1"/>
              </p:cNvSpPr>
              <p:nvPr/>
            </p:nvSpPr>
            <p:spPr bwMode="auto">
              <a:xfrm flipH="1" flipV="1">
                <a:off x="2231" y="93"/>
                <a:ext cx="163" cy="138"/>
              </a:xfrm>
              <a:prstGeom prst="line">
                <a:avLst/>
              </a:prstGeom>
              <a:noFill/>
              <a:ln w="0">
                <a:solidFill>
                  <a:srgbClr val="89898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5" name="Freeform 561"/>
              <p:cNvSpPr>
                <a:spLocks/>
              </p:cNvSpPr>
              <p:nvPr/>
            </p:nvSpPr>
            <p:spPr bwMode="auto">
              <a:xfrm>
                <a:off x="2228" y="92"/>
                <a:ext cx="166" cy="139"/>
              </a:xfrm>
              <a:custGeom>
                <a:avLst/>
                <a:gdLst>
                  <a:gd name="T0" fmla="*/ 166 w 500"/>
                  <a:gd name="T1" fmla="*/ 139 h 417"/>
                  <a:gd name="T2" fmla="*/ 163 w 500"/>
                  <a:gd name="T3" fmla="*/ 138 h 417"/>
                  <a:gd name="T4" fmla="*/ 0 w 500"/>
                  <a:gd name="T5" fmla="*/ 0 h 417"/>
                  <a:gd name="T6" fmla="*/ 3 w 500"/>
                  <a:gd name="T7" fmla="*/ 1 h 417"/>
                  <a:gd name="T8" fmla="*/ 166 w 500"/>
                  <a:gd name="T9" fmla="*/ 139 h 4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 h="417">
                    <a:moveTo>
                      <a:pt x="500" y="417"/>
                    </a:moveTo>
                    <a:lnTo>
                      <a:pt x="490" y="415"/>
                    </a:lnTo>
                    <a:lnTo>
                      <a:pt x="0" y="0"/>
                    </a:lnTo>
                    <a:lnTo>
                      <a:pt x="9" y="3"/>
                    </a:lnTo>
                    <a:lnTo>
                      <a:pt x="500" y="417"/>
                    </a:lnTo>
                    <a:close/>
                  </a:path>
                </a:pathLst>
              </a:custGeom>
              <a:solidFill>
                <a:srgbClr val="8989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06" name="Freeform 562"/>
              <p:cNvSpPr>
                <a:spLocks/>
              </p:cNvSpPr>
              <p:nvPr/>
            </p:nvSpPr>
            <p:spPr bwMode="auto">
              <a:xfrm>
                <a:off x="2225" y="91"/>
                <a:ext cx="166" cy="139"/>
              </a:xfrm>
              <a:custGeom>
                <a:avLst/>
                <a:gdLst>
                  <a:gd name="T0" fmla="*/ 166 w 499"/>
                  <a:gd name="T1" fmla="*/ 139 h 417"/>
                  <a:gd name="T2" fmla="*/ 163 w 499"/>
                  <a:gd name="T3" fmla="*/ 138 h 417"/>
                  <a:gd name="T4" fmla="*/ 0 w 499"/>
                  <a:gd name="T5" fmla="*/ 0 h 417"/>
                  <a:gd name="T6" fmla="*/ 3 w 499"/>
                  <a:gd name="T7" fmla="*/ 1 h 417"/>
                  <a:gd name="T8" fmla="*/ 166 w 499"/>
                  <a:gd name="T9" fmla="*/ 139 h 4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9" h="417">
                    <a:moveTo>
                      <a:pt x="499" y="417"/>
                    </a:moveTo>
                    <a:lnTo>
                      <a:pt x="490" y="415"/>
                    </a:lnTo>
                    <a:lnTo>
                      <a:pt x="0" y="0"/>
                    </a:lnTo>
                    <a:lnTo>
                      <a:pt x="9" y="2"/>
                    </a:lnTo>
                    <a:lnTo>
                      <a:pt x="499" y="417"/>
                    </a:lnTo>
                    <a:close/>
                  </a:path>
                </a:pathLst>
              </a:custGeom>
              <a:solidFill>
                <a:srgbClr val="88888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07" name="Rectangle 563"/>
              <p:cNvSpPr>
                <a:spLocks noChangeArrowheads="1"/>
              </p:cNvSpPr>
              <p:nvPr/>
            </p:nvSpPr>
            <p:spPr bwMode="auto">
              <a:xfrm>
                <a:off x="2208" y="227"/>
                <a:ext cx="262" cy="267"/>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08" name="Freeform 564"/>
              <p:cNvSpPr>
                <a:spLocks/>
              </p:cNvSpPr>
              <p:nvPr/>
            </p:nvSpPr>
            <p:spPr bwMode="auto">
              <a:xfrm>
                <a:off x="2208" y="227"/>
                <a:ext cx="262" cy="266"/>
              </a:xfrm>
              <a:custGeom>
                <a:avLst/>
                <a:gdLst>
                  <a:gd name="T0" fmla="*/ 167 w 784"/>
                  <a:gd name="T1" fmla="*/ 1 h 798"/>
                  <a:gd name="T2" fmla="*/ 148 w 784"/>
                  <a:gd name="T3" fmla="*/ 1 h 798"/>
                  <a:gd name="T4" fmla="*/ 129 w 784"/>
                  <a:gd name="T5" fmla="*/ 3 h 798"/>
                  <a:gd name="T6" fmla="*/ 109 w 784"/>
                  <a:gd name="T7" fmla="*/ 9 h 798"/>
                  <a:gd name="T8" fmla="*/ 91 w 784"/>
                  <a:gd name="T9" fmla="*/ 17 h 798"/>
                  <a:gd name="T10" fmla="*/ 73 w 784"/>
                  <a:gd name="T11" fmla="*/ 27 h 798"/>
                  <a:gd name="T12" fmla="*/ 56 w 784"/>
                  <a:gd name="T13" fmla="*/ 40 h 798"/>
                  <a:gd name="T14" fmla="*/ 41 w 784"/>
                  <a:gd name="T15" fmla="*/ 56 h 798"/>
                  <a:gd name="T16" fmla="*/ 28 w 784"/>
                  <a:gd name="T17" fmla="*/ 72 h 798"/>
                  <a:gd name="T18" fmla="*/ 17 w 784"/>
                  <a:gd name="T19" fmla="*/ 91 h 798"/>
                  <a:gd name="T20" fmla="*/ 9 w 784"/>
                  <a:gd name="T21" fmla="*/ 111 h 798"/>
                  <a:gd name="T22" fmla="*/ 3 w 784"/>
                  <a:gd name="T23" fmla="*/ 131 h 798"/>
                  <a:gd name="T24" fmla="*/ 0 w 784"/>
                  <a:gd name="T25" fmla="*/ 151 h 798"/>
                  <a:gd name="T26" fmla="*/ 1 w 784"/>
                  <a:gd name="T27" fmla="*/ 171 h 798"/>
                  <a:gd name="T28" fmla="*/ 3 w 784"/>
                  <a:gd name="T29" fmla="*/ 188 h 798"/>
                  <a:gd name="T30" fmla="*/ 9 w 784"/>
                  <a:gd name="T31" fmla="*/ 206 h 798"/>
                  <a:gd name="T32" fmla="*/ 18 w 784"/>
                  <a:gd name="T33" fmla="*/ 221 h 798"/>
                  <a:gd name="T34" fmla="*/ 28 w 784"/>
                  <a:gd name="T35" fmla="*/ 234 h 798"/>
                  <a:gd name="T36" fmla="*/ 41 w 784"/>
                  <a:gd name="T37" fmla="*/ 246 h 798"/>
                  <a:gd name="T38" fmla="*/ 56 w 784"/>
                  <a:gd name="T39" fmla="*/ 255 h 798"/>
                  <a:gd name="T40" fmla="*/ 73 w 784"/>
                  <a:gd name="T41" fmla="*/ 262 h 798"/>
                  <a:gd name="T42" fmla="*/ 92 w 784"/>
                  <a:gd name="T43" fmla="*/ 266 h 798"/>
                  <a:gd name="T44" fmla="*/ 110 w 784"/>
                  <a:gd name="T45" fmla="*/ 266 h 798"/>
                  <a:gd name="T46" fmla="*/ 130 w 784"/>
                  <a:gd name="T47" fmla="*/ 264 h 798"/>
                  <a:gd name="T48" fmla="*/ 148 w 784"/>
                  <a:gd name="T49" fmla="*/ 259 h 798"/>
                  <a:gd name="T50" fmla="*/ 167 w 784"/>
                  <a:gd name="T51" fmla="*/ 252 h 798"/>
                  <a:gd name="T52" fmla="*/ 184 w 784"/>
                  <a:gd name="T53" fmla="*/ 242 h 798"/>
                  <a:gd name="T54" fmla="*/ 201 w 784"/>
                  <a:gd name="T55" fmla="*/ 230 h 798"/>
                  <a:gd name="T56" fmla="*/ 216 w 784"/>
                  <a:gd name="T57" fmla="*/ 216 h 798"/>
                  <a:gd name="T58" fmla="*/ 229 w 784"/>
                  <a:gd name="T59" fmla="*/ 200 h 798"/>
                  <a:gd name="T60" fmla="*/ 241 w 784"/>
                  <a:gd name="T61" fmla="*/ 183 h 798"/>
                  <a:gd name="T62" fmla="*/ 250 w 784"/>
                  <a:gd name="T63" fmla="*/ 164 h 798"/>
                  <a:gd name="T64" fmla="*/ 257 w 784"/>
                  <a:gd name="T65" fmla="*/ 144 h 798"/>
                  <a:gd name="T66" fmla="*/ 261 w 784"/>
                  <a:gd name="T67" fmla="*/ 124 h 798"/>
                  <a:gd name="T68" fmla="*/ 262 w 784"/>
                  <a:gd name="T69" fmla="*/ 105 h 798"/>
                  <a:gd name="T70" fmla="*/ 260 w 784"/>
                  <a:gd name="T71" fmla="*/ 87 h 798"/>
                  <a:gd name="T72" fmla="*/ 256 w 784"/>
                  <a:gd name="T73" fmla="*/ 70 h 798"/>
                  <a:gd name="T74" fmla="*/ 249 w 784"/>
                  <a:gd name="T75" fmla="*/ 53 h 798"/>
                  <a:gd name="T76" fmla="*/ 240 w 784"/>
                  <a:gd name="T77" fmla="*/ 39 h 798"/>
                  <a:gd name="T78" fmla="*/ 228 w 784"/>
                  <a:gd name="T79" fmla="*/ 26 h 798"/>
                  <a:gd name="T80" fmla="*/ 214 w 784"/>
                  <a:gd name="T81" fmla="*/ 16 h 798"/>
                  <a:gd name="T82" fmla="*/ 198 w 784"/>
                  <a:gd name="T83" fmla="*/ 8 h 798"/>
                  <a:gd name="T84" fmla="*/ 180 w 784"/>
                  <a:gd name="T85" fmla="*/ 3 h 79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84" h="798">
                    <a:moveTo>
                      <a:pt x="539" y="8"/>
                    </a:moveTo>
                    <a:lnTo>
                      <a:pt x="520" y="5"/>
                    </a:lnTo>
                    <a:lnTo>
                      <a:pt x="500" y="2"/>
                    </a:lnTo>
                    <a:lnTo>
                      <a:pt x="482" y="0"/>
                    </a:lnTo>
                    <a:lnTo>
                      <a:pt x="463" y="0"/>
                    </a:lnTo>
                    <a:lnTo>
                      <a:pt x="443" y="2"/>
                    </a:lnTo>
                    <a:lnTo>
                      <a:pt x="424" y="3"/>
                    </a:lnTo>
                    <a:lnTo>
                      <a:pt x="404" y="6"/>
                    </a:lnTo>
                    <a:lnTo>
                      <a:pt x="385" y="10"/>
                    </a:lnTo>
                    <a:lnTo>
                      <a:pt x="365" y="15"/>
                    </a:lnTo>
                    <a:lnTo>
                      <a:pt x="346" y="21"/>
                    </a:lnTo>
                    <a:lnTo>
                      <a:pt x="327" y="26"/>
                    </a:lnTo>
                    <a:lnTo>
                      <a:pt x="309" y="33"/>
                    </a:lnTo>
                    <a:lnTo>
                      <a:pt x="290" y="42"/>
                    </a:lnTo>
                    <a:lnTo>
                      <a:pt x="271" y="51"/>
                    </a:lnTo>
                    <a:lnTo>
                      <a:pt x="254" y="61"/>
                    </a:lnTo>
                    <a:lnTo>
                      <a:pt x="237" y="71"/>
                    </a:lnTo>
                    <a:lnTo>
                      <a:pt x="219" y="82"/>
                    </a:lnTo>
                    <a:lnTo>
                      <a:pt x="202" y="95"/>
                    </a:lnTo>
                    <a:lnTo>
                      <a:pt x="186" y="108"/>
                    </a:lnTo>
                    <a:lnTo>
                      <a:pt x="169" y="121"/>
                    </a:lnTo>
                    <a:lnTo>
                      <a:pt x="155" y="136"/>
                    </a:lnTo>
                    <a:lnTo>
                      <a:pt x="139" y="151"/>
                    </a:lnTo>
                    <a:lnTo>
                      <a:pt x="124" y="167"/>
                    </a:lnTo>
                    <a:lnTo>
                      <a:pt x="111" y="183"/>
                    </a:lnTo>
                    <a:lnTo>
                      <a:pt x="98" y="200"/>
                    </a:lnTo>
                    <a:lnTo>
                      <a:pt x="85" y="217"/>
                    </a:lnTo>
                    <a:lnTo>
                      <a:pt x="74" y="235"/>
                    </a:lnTo>
                    <a:lnTo>
                      <a:pt x="62" y="253"/>
                    </a:lnTo>
                    <a:lnTo>
                      <a:pt x="52" y="272"/>
                    </a:lnTo>
                    <a:lnTo>
                      <a:pt x="42" y="292"/>
                    </a:lnTo>
                    <a:lnTo>
                      <a:pt x="34" y="312"/>
                    </a:lnTo>
                    <a:lnTo>
                      <a:pt x="26" y="333"/>
                    </a:lnTo>
                    <a:lnTo>
                      <a:pt x="19" y="353"/>
                    </a:lnTo>
                    <a:lnTo>
                      <a:pt x="13" y="374"/>
                    </a:lnTo>
                    <a:lnTo>
                      <a:pt x="9" y="394"/>
                    </a:lnTo>
                    <a:lnTo>
                      <a:pt x="5" y="414"/>
                    </a:lnTo>
                    <a:lnTo>
                      <a:pt x="3" y="435"/>
                    </a:lnTo>
                    <a:lnTo>
                      <a:pt x="0" y="453"/>
                    </a:lnTo>
                    <a:lnTo>
                      <a:pt x="0" y="473"/>
                    </a:lnTo>
                    <a:lnTo>
                      <a:pt x="0" y="492"/>
                    </a:lnTo>
                    <a:lnTo>
                      <a:pt x="2" y="512"/>
                    </a:lnTo>
                    <a:lnTo>
                      <a:pt x="3" y="530"/>
                    </a:lnTo>
                    <a:lnTo>
                      <a:pt x="8" y="548"/>
                    </a:lnTo>
                    <a:lnTo>
                      <a:pt x="10" y="565"/>
                    </a:lnTo>
                    <a:lnTo>
                      <a:pt x="16" y="584"/>
                    </a:lnTo>
                    <a:lnTo>
                      <a:pt x="22" y="600"/>
                    </a:lnTo>
                    <a:lnTo>
                      <a:pt x="28" y="617"/>
                    </a:lnTo>
                    <a:lnTo>
                      <a:pt x="36" y="633"/>
                    </a:lnTo>
                    <a:lnTo>
                      <a:pt x="44" y="647"/>
                    </a:lnTo>
                    <a:lnTo>
                      <a:pt x="54" y="663"/>
                    </a:lnTo>
                    <a:lnTo>
                      <a:pt x="62" y="678"/>
                    </a:lnTo>
                    <a:lnTo>
                      <a:pt x="74" y="691"/>
                    </a:lnTo>
                    <a:lnTo>
                      <a:pt x="85" y="703"/>
                    </a:lnTo>
                    <a:lnTo>
                      <a:pt x="97" y="715"/>
                    </a:lnTo>
                    <a:lnTo>
                      <a:pt x="110" y="726"/>
                    </a:lnTo>
                    <a:lnTo>
                      <a:pt x="123" y="738"/>
                    </a:lnTo>
                    <a:lnTo>
                      <a:pt x="137" y="748"/>
                    </a:lnTo>
                    <a:lnTo>
                      <a:pt x="152" y="757"/>
                    </a:lnTo>
                    <a:lnTo>
                      <a:pt x="167" y="765"/>
                    </a:lnTo>
                    <a:lnTo>
                      <a:pt x="183" y="772"/>
                    </a:lnTo>
                    <a:lnTo>
                      <a:pt x="201" y="780"/>
                    </a:lnTo>
                    <a:lnTo>
                      <a:pt x="218" y="785"/>
                    </a:lnTo>
                    <a:lnTo>
                      <a:pt x="237" y="790"/>
                    </a:lnTo>
                    <a:lnTo>
                      <a:pt x="255" y="794"/>
                    </a:lnTo>
                    <a:lnTo>
                      <a:pt x="274" y="797"/>
                    </a:lnTo>
                    <a:lnTo>
                      <a:pt x="293" y="798"/>
                    </a:lnTo>
                    <a:lnTo>
                      <a:pt x="312" y="798"/>
                    </a:lnTo>
                    <a:lnTo>
                      <a:pt x="330" y="798"/>
                    </a:lnTo>
                    <a:lnTo>
                      <a:pt x="350" y="797"/>
                    </a:lnTo>
                    <a:lnTo>
                      <a:pt x="369" y="796"/>
                    </a:lnTo>
                    <a:lnTo>
                      <a:pt x="388" y="793"/>
                    </a:lnTo>
                    <a:lnTo>
                      <a:pt x="407" y="788"/>
                    </a:lnTo>
                    <a:lnTo>
                      <a:pt x="425" y="784"/>
                    </a:lnTo>
                    <a:lnTo>
                      <a:pt x="444" y="778"/>
                    </a:lnTo>
                    <a:lnTo>
                      <a:pt x="463" y="771"/>
                    </a:lnTo>
                    <a:lnTo>
                      <a:pt x="482" y="764"/>
                    </a:lnTo>
                    <a:lnTo>
                      <a:pt x="499" y="755"/>
                    </a:lnTo>
                    <a:lnTo>
                      <a:pt x="518" y="747"/>
                    </a:lnTo>
                    <a:lnTo>
                      <a:pt x="535" y="737"/>
                    </a:lnTo>
                    <a:lnTo>
                      <a:pt x="552" y="726"/>
                    </a:lnTo>
                    <a:lnTo>
                      <a:pt x="568" y="715"/>
                    </a:lnTo>
                    <a:lnTo>
                      <a:pt x="585" y="703"/>
                    </a:lnTo>
                    <a:lnTo>
                      <a:pt x="601" y="691"/>
                    </a:lnTo>
                    <a:lnTo>
                      <a:pt x="615" y="678"/>
                    </a:lnTo>
                    <a:lnTo>
                      <a:pt x="631" y="663"/>
                    </a:lnTo>
                    <a:lnTo>
                      <a:pt x="646" y="649"/>
                    </a:lnTo>
                    <a:lnTo>
                      <a:pt x="660" y="633"/>
                    </a:lnTo>
                    <a:lnTo>
                      <a:pt x="673" y="617"/>
                    </a:lnTo>
                    <a:lnTo>
                      <a:pt x="686" y="601"/>
                    </a:lnTo>
                    <a:lnTo>
                      <a:pt x="698" y="584"/>
                    </a:lnTo>
                    <a:lnTo>
                      <a:pt x="709" y="567"/>
                    </a:lnTo>
                    <a:lnTo>
                      <a:pt x="721" y="548"/>
                    </a:lnTo>
                    <a:lnTo>
                      <a:pt x="731" y="531"/>
                    </a:lnTo>
                    <a:lnTo>
                      <a:pt x="739" y="511"/>
                    </a:lnTo>
                    <a:lnTo>
                      <a:pt x="748" y="492"/>
                    </a:lnTo>
                    <a:lnTo>
                      <a:pt x="757" y="472"/>
                    </a:lnTo>
                    <a:lnTo>
                      <a:pt x="764" y="452"/>
                    </a:lnTo>
                    <a:lnTo>
                      <a:pt x="770" y="432"/>
                    </a:lnTo>
                    <a:lnTo>
                      <a:pt x="774" y="413"/>
                    </a:lnTo>
                    <a:lnTo>
                      <a:pt x="778" y="393"/>
                    </a:lnTo>
                    <a:lnTo>
                      <a:pt x="781" y="373"/>
                    </a:lnTo>
                    <a:lnTo>
                      <a:pt x="783" y="354"/>
                    </a:lnTo>
                    <a:lnTo>
                      <a:pt x="784" y="334"/>
                    </a:lnTo>
                    <a:lnTo>
                      <a:pt x="784" y="315"/>
                    </a:lnTo>
                    <a:lnTo>
                      <a:pt x="783" y="297"/>
                    </a:lnTo>
                    <a:lnTo>
                      <a:pt x="781" y="278"/>
                    </a:lnTo>
                    <a:lnTo>
                      <a:pt x="778" y="261"/>
                    </a:lnTo>
                    <a:lnTo>
                      <a:pt x="775" y="243"/>
                    </a:lnTo>
                    <a:lnTo>
                      <a:pt x="771" y="225"/>
                    </a:lnTo>
                    <a:lnTo>
                      <a:pt x="765" y="209"/>
                    </a:lnTo>
                    <a:lnTo>
                      <a:pt x="760" y="192"/>
                    </a:lnTo>
                    <a:lnTo>
                      <a:pt x="752" y="176"/>
                    </a:lnTo>
                    <a:lnTo>
                      <a:pt x="745" y="160"/>
                    </a:lnTo>
                    <a:lnTo>
                      <a:pt x="736" y="146"/>
                    </a:lnTo>
                    <a:lnTo>
                      <a:pt x="728" y="131"/>
                    </a:lnTo>
                    <a:lnTo>
                      <a:pt x="718" y="117"/>
                    </a:lnTo>
                    <a:lnTo>
                      <a:pt x="706" y="104"/>
                    </a:lnTo>
                    <a:lnTo>
                      <a:pt x="695" y="91"/>
                    </a:lnTo>
                    <a:lnTo>
                      <a:pt x="682" y="79"/>
                    </a:lnTo>
                    <a:lnTo>
                      <a:pt x="669" y="68"/>
                    </a:lnTo>
                    <a:lnTo>
                      <a:pt x="656" y="58"/>
                    </a:lnTo>
                    <a:lnTo>
                      <a:pt x="641" y="48"/>
                    </a:lnTo>
                    <a:lnTo>
                      <a:pt x="626" y="39"/>
                    </a:lnTo>
                    <a:lnTo>
                      <a:pt x="610" y="31"/>
                    </a:lnTo>
                    <a:lnTo>
                      <a:pt x="592" y="23"/>
                    </a:lnTo>
                    <a:lnTo>
                      <a:pt x="575" y="18"/>
                    </a:lnTo>
                    <a:lnTo>
                      <a:pt x="558" y="12"/>
                    </a:lnTo>
                    <a:lnTo>
                      <a:pt x="539" y="8"/>
                    </a:lnTo>
                    <a:close/>
                  </a:path>
                </a:pathLst>
              </a:custGeom>
              <a:blipFill dpi="0" rotWithShape="0">
                <a:blip r:embed="rId4"/>
                <a:srcRect/>
                <a:tile tx="0" ty="0" sx="100000" sy="100000" flip="none" algn="tl"/>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09" name="Rectangle 565"/>
              <p:cNvSpPr>
                <a:spLocks noChangeArrowheads="1"/>
              </p:cNvSpPr>
              <p:nvPr/>
            </p:nvSpPr>
            <p:spPr bwMode="auto">
              <a:xfrm>
                <a:off x="2208" y="227"/>
                <a:ext cx="262" cy="267"/>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10" name="Freeform 566"/>
              <p:cNvSpPr>
                <a:spLocks/>
              </p:cNvSpPr>
              <p:nvPr/>
            </p:nvSpPr>
            <p:spPr bwMode="auto">
              <a:xfrm>
                <a:off x="2509" y="-333"/>
                <a:ext cx="408" cy="694"/>
              </a:xfrm>
              <a:custGeom>
                <a:avLst/>
                <a:gdLst>
                  <a:gd name="T0" fmla="*/ 408 w 1223"/>
                  <a:gd name="T1" fmla="*/ 407 h 2082"/>
                  <a:gd name="T2" fmla="*/ 408 w 1223"/>
                  <a:gd name="T3" fmla="*/ 694 h 2082"/>
                  <a:gd name="T4" fmla="*/ 0 w 1223"/>
                  <a:gd name="T5" fmla="*/ 287 h 2082"/>
                  <a:gd name="T6" fmla="*/ 0 w 1223"/>
                  <a:gd name="T7" fmla="*/ 0 h 2082"/>
                  <a:gd name="T8" fmla="*/ 408 w 1223"/>
                  <a:gd name="T9" fmla="*/ 407 h 20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23" h="2082">
                    <a:moveTo>
                      <a:pt x="1223" y="1221"/>
                    </a:moveTo>
                    <a:lnTo>
                      <a:pt x="1223" y="2082"/>
                    </a:lnTo>
                    <a:lnTo>
                      <a:pt x="0" y="861"/>
                    </a:lnTo>
                    <a:lnTo>
                      <a:pt x="0" y="0"/>
                    </a:lnTo>
                    <a:lnTo>
                      <a:pt x="1223" y="1221"/>
                    </a:lnTo>
                    <a:close/>
                  </a:path>
                </a:pathLst>
              </a:custGeom>
              <a:solidFill>
                <a:srgbClr val="E1E18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11" name="Line 567"/>
              <p:cNvSpPr>
                <a:spLocks noChangeShapeType="1"/>
              </p:cNvSpPr>
              <p:nvPr/>
            </p:nvSpPr>
            <p:spPr bwMode="auto">
              <a:xfrm flipH="1" flipV="1">
                <a:off x="2509" y="-333"/>
                <a:ext cx="408" cy="407"/>
              </a:xfrm>
              <a:prstGeom prst="line">
                <a:avLst/>
              </a:prstGeom>
              <a:noFill/>
              <a:ln w="0">
                <a:solidFill>
                  <a:srgbClr val="E1E1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2" name="Freeform 568"/>
              <p:cNvSpPr>
                <a:spLocks/>
              </p:cNvSpPr>
              <p:nvPr/>
            </p:nvSpPr>
            <p:spPr bwMode="auto">
              <a:xfrm>
                <a:off x="2509" y="-333"/>
                <a:ext cx="696" cy="407"/>
              </a:xfrm>
              <a:custGeom>
                <a:avLst/>
                <a:gdLst>
                  <a:gd name="T0" fmla="*/ 696 w 2088"/>
                  <a:gd name="T1" fmla="*/ 407 h 1221"/>
                  <a:gd name="T2" fmla="*/ 408 w 2088"/>
                  <a:gd name="T3" fmla="*/ 407 h 1221"/>
                  <a:gd name="T4" fmla="*/ 0 w 2088"/>
                  <a:gd name="T5" fmla="*/ 0 h 1221"/>
                  <a:gd name="T6" fmla="*/ 288 w 2088"/>
                  <a:gd name="T7" fmla="*/ 0 h 1221"/>
                  <a:gd name="T8" fmla="*/ 696 w 2088"/>
                  <a:gd name="T9" fmla="*/ 407 h 12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88" h="1221">
                    <a:moveTo>
                      <a:pt x="2088" y="1221"/>
                    </a:moveTo>
                    <a:lnTo>
                      <a:pt x="1223" y="1221"/>
                    </a:lnTo>
                    <a:lnTo>
                      <a:pt x="0" y="0"/>
                    </a:lnTo>
                    <a:lnTo>
                      <a:pt x="865" y="0"/>
                    </a:lnTo>
                    <a:lnTo>
                      <a:pt x="2088" y="1221"/>
                    </a:lnTo>
                    <a:close/>
                  </a:path>
                </a:pathLst>
              </a:custGeom>
              <a:solidFill>
                <a:srgbClr val="98985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13" name="Line 569"/>
              <p:cNvSpPr>
                <a:spLocks noChangeShapeType="1"/>
              </p:cNvSpPr>
              <p:nvPr/>
            </p:nvSpPr>
            <p:spPr bwMode="auto">
              <a:xfrm flipH="1" flipV="1">
                <a:off x="2797" y="-333"/>
                <a:ext cx="408" cy="407"/>
              </a:xfrm>
              <a:prstGeom prst="line">
                <a:avLst/>
              </a:prstGeom>
              <a:noFill/>
              <a:ln w="0">
                <a:solidFill>
                  <a:srgbClr val="98985B"/>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4" name="Rectangle 570"/>
              <p:cNvSpPr>
                <a:spLocks noChangeArrowheads="1"/>
              </p:cNvSpPr>
              <p:nvPr/>
            </p:nvSpPr>
            <p:spPr bwMode="auto">
              <a:xfrm>
                <a:off x="2917" y="74"/>
                <a:ext cx="288" cy="287"/>
              </a:xfrm>
              <a:prstGeom prst="rect">
                <a:avLst/>
              </a:prstGeom>
              <a:solidFill>
                <a:srgbClr val="C4C47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15" name="Line 571"/>
              <p:cNvSpPr>
                <a:spLocks noChangeShapeType="1"/>
              </p:cNvSpPr>
              <p:nvPr/>
            </p:nvSpPr>
            <p:spPr bwMode="auto">
              <a:xfrm>
                <a:off x="2917" y="74"/>
                <a:ext cx="1" cy="287"/>
              </a:xfrm>
              <a:prstGeom prst="line">
                <a:avLst/>
              </a:prstGeom>
              <a:noFill/>
              <a:ln w="12700">
                <a:solidFill>
                  <a:srgbClr val="EAEA8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6" name="Line 572"/>
              <p:cNvSpPr>
                <a:spLocks noChangeShapeType="1"/>
              </p:cNvSpPr>
              <p:nvPr/>
            </p:nvSpPr>
            <p:spPr bwMode="auto">
              <a:xfrm>
                <a:off x="2917" y="361"/>
                <a:ext cx="288" cy="1"/>
              </a:xfrm>
              <a:prstGeom prst="line">
                <a:avLst/>
              </a:prstGeom>
              <a:noFill/>
              <a:ln w="12700">
                <a:solidFill>
                  <a:srgbClr val="B7B76D"/>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7" name="Line 573"/>
              <p:cNvSpPr>
                <a:spLocks noChangeShapeType="1"/>
              </p:cNvSpPr>
              <p:nvPr/>
            </p:nvSpPr>
            <p:spPr bwMode="auto">
              <a:xfrm flipV="1">
                <a:off x="3205" y="74"/>
                <a:ext cx="1" cy="287"/>
              </a:xfrm>
              <a:prstGeom prst="line">
                <a:avLst/>
              </a:prstGeom>
              <a:noFill/>
              <a:ln w="12700">
                <a:solidFill>
                  <a:srgbClr val="D6D6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8" name="Line 574"/>
              <p:cNvSpPr>
                <a:spLocks noChangeShapeType="1"/>
              </p:cNvSpPr>
              <p:nvPr/>
            </p:nvSpPr>
            <p:spPr bwMode="auto">
              <a:xfrm flipH="1">
                <a:off x="2917" y="74"/>
                <a:ext cx="288" cy="1"/>
              </a:xfrm>
              <a:prstGeom prst="line">
                <a:avLst/>
              </a:prstGeom>
              <a:noFill/>
              <a:ln w="12700">
                <a:solidFill>
                  <a:srgbClr val="B7B76D"/>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9" name="Freeform 575"/>
              <p:cNvSpPr>
                <a:spLocks/>
              </p:cNvSpPr>
              <p:nvPr/>
            </p:nvSpPr>
            <p:spPr bwMode="auto">
              <a:xfrm>
                <a:off x="2950" y="315"/>
                <a:ext cx="159" cy="154"/>
              </a:xfrm>
              <a:custGeom>
                <a:avLst/>
                <a:gdLst>
                  <a:gd name="T0" fmla="*/ 155 w 477"/>
                  <a:gd name="T1" fmla="*/ 150 h 461"/>
                  <a:gd name="T2" fmla="*/ 159 w 477"/>
                  <a:gd name="T3" fmla="*/ 154 h 461"/>
                  <a:gd name="T4" fmla="*/ 4 w 477"/>
                  <a:gd name="T5" fmla="*/ 4 h 461"/>
                  <a:gd name="T6" fmla="*/ 0 w 477"/>
                  <a:gd name="T7" fmla="*/ 0 h 461"/>
                  <a:gd name="T8" fmla="*/ 155 w 477"/>
                  <a:gd name="T9" fmla="*/ 150 h 46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7" h="461">
                    <a:moveTo>
                      <a:pt x="464" y="450"/>
                    </a:moveTo>
                    <a:lnTo>
                      <a:pt x="477" y="461"/>
                    </a:lnTo>
                    <a:lnTo>
                      <a:pt x="13" y="11"/>
                    </a:lnTo>
                    <a:lnTo>
                      <a:pt x="0" y="0"/>
                    </a:lnTo>
                    <a:lnTo>
                      <a:pt x="464" y="450"/>
                    </a:lnTo>
                    <a:close/>
                  </a:path>
                </a:pathLst>
              </a:cu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20" name="Line 576"/>
              <p:cNvSpPr>
                <a:spLocks noChangeShapeType="1"/>
              </p:cNvSpPr>
              <p:nvPr/>
            </p:nvSpPr>
            <p:spPr bwMode="auto">
              <a:xfrm flipH="1" flipV="1">
                <a:off x="2950" y="315"/>
                <a:ext cx="155" cy="150"/>
              </a:xfrm>
              <a:prstGeom prst="line">
                <a:avLst/>
              </a:prstGeom>
              <a:noFill/>
              <a:ln w="0">
                <a:solidFill>
                  <a:srgbClr val="989898"/>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1" name="Freeform 577"/>
              <p:cNvSpPr>
                <a:spLocks/>
              </p:cNvSpPr>
              <p:nvPr/>
            </p:nvSpPr>
            <p:spPr bwMode="auto">
              <a:xfrm>
                <a:off x="2955" y="319"/>
                <a:ext cx="159" cy="154"/>
              </a:xfrm>
              <a:custGeom>
                <a:avLst/>
                <a:gdLst>
                  <a:gd name="T0" fmla="*/ 155 w 477"/>
                  <a:gd name="T1" fmla="*/ 150 h 462"/>
                  <a:gd name="T2" fmla="*/ 159 w 477"/>
                  <a:gd name="T3" fmla="*/ 154 h 462"/>
                  <a:gd name="T4" fmla="*/ 4 w 477"/>
                  <a:gd name="T5" fmla="*/ 4 h 462"/>
                  <a:gd name="T6" fmla="*/ 0 w 477"/>
                  <a:gd name="T7" fmla="*/ 0 h 462"/>
                  <a:gd name="T8" fmla="*/ 155 w 477"/>
                  <a:gd name="T9" fmla="*/ 150 h 46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7" h="462">
                    <a:moveTo>
                      <a:pt x="464" y="450"/>
                    </a:moveTo>
                    <a:lnTo>
                      <a:pt x="477" y="462"/>
                    </a:lnTo>
                    <a:lnTo>
                      <a:pt x="13" y="11"/>
                    </a:lnTo>
                    <a:lnTo>
                      <a:pt x="0" y="0"/>
                    </a:lnTo>
                    <a:lnTo>
                      <a:pt x="464" y="450"/>
                    </a:lnTo>
                    <a:close/>
                  </a:path>
                </a:pathLst>
              </a:custGeom>
              <a:solidFill>
                <a:srgbClr val="97979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22" name="Line 578"/>
              <p:cNvSpPr>
                <a:spLocks noChangeShapeType="1"/>
              </p:cNvSpPr>
              <p:nvPr/>
            </p:nvSpPr>
            <p:spPr bwMode="auto">
              <a:xfrm flipH="1" flipV="1">
                <a:off x="2955" y="319"/>
                <a:ext cx="154" cy="150"/>
              </a:xfrm>
              <a:prstGeom prst="line">
                <a:avLst/>
              </a:prstGeom>
              <a:noFill/>
              <a:ln w="0">
                <a:solidFill>
                  <a:srgbClr val="97979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3" name="Freeform 579"/>
              <p:cNvSpPr>
                <a:spLocks/>
              </p:cNvSpPr>
              <p:nvPr/>
            </p:nvSpPr>
            <p:spPr bwMode="auto">
              <a:xfrm>
                <a:off x="2959" y="323"/>
                <a:ext cx="159" cy="153"/>
              </a:xfrm>
              <a:custGeom>
                <a:avLst/>
                <a:gdLst>
                  <a:gd name="T0" fmla="*/ 154 w 478"/>
                  <a:gd name="T1" fmla="*/ 150 h 461"/>
                  <a:gd name="T2" fmla="*/ 159 w 478"/>
                  <a:gd name="T3" fmla="*/ 153 h 461"/>
                  <a:gd name="T4" fmla="*/ 5 w 478"/>
                  <a:gd name="T5" fmla="*/ 3 h 461"/>
                  <a:gd name="T6" fmla="*/ 0 w 478"/>
                  <a:gd name="T7" fmla="*/ 0 h 461"/>
                  <a:gd name="T8" fmla="*/ 154 w 478"/>
                  <a:gd name="T9" fmla="*/ 150 h 46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8" h="461">
                    <a:moveTo>
                      <a:pt x="464" y="451"/>
                    </a:moveTo>
                    <a:lnTo>
                      <a:pt x="478" y="461"/>
                    </a:lnTo>
                    <a:lnTo>
                      <a:pt x="14" y="10"/>
                    </a:lnTo>
                    <a:lnTo>
                      <a:pt x="0" y="0"/>
                    </a:lnTo>
                    <a:lnTo>
                      <a:pt x="464" y="451"/>
                    </a:lnTo>
                    <a:close/>
                  </a:path>
                </a:pathLst>
              </a:custGeom>
              <a:solidFill>
                <a:srgbClr val="95959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24" name="Line 580"/>
              <p:cNvSpPr>
                <a:spLocks noChangeShapeType="1"/>
              </p:cNvSpPr>
              <p:nvPr/>
            </p:nvSpPr>
            <p:spPr bwMode="auto">
              <a:xfrm flipH="1" flipV="1">
                <a:off x="2959" y="323"/>
                <a:ext cx="155" cy="150"/>
              </a:xfrm>
              <a:prstGeom prst="line">
                <a:avLst/>
              </a:prstGeom>
              <a:noFill/>
              <a:ln w="0">
                <a:solidFill>
                  <a:srgbClr val="959595"/>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5" name="Freeform 581"/>
              <p:cNvSpPr>
                <a:spLocks/>
              </p:cNvSpPr>
              <p:nvPr/>
            </p:nvSpPr>
            <p:spPr bwMode="auto">
              <a:xfrm>
                <a:off x="2964" y="326"/>
                <a:ext cx="160" cy="153"/>
              </a:xfrm>
              <a:custGeom>
                <a:avLst/>
                <a:gdLst>
                  <a:gd name="T0" fmla="*/ 155 w 480"/>
                  <a:gd name="T1" fmla="*/ 150 h 460"/>
                  <a:gd name="T2" fmla="*/ 160 w 480"/>
                  <a:gd name="T3" fmla="*/ 153 h 460"/>
                  <a:gd name="T4" fmla="*/ 5 w 480"/>
                  <a:gd name="T5" fmla="*/ 3 h 460"/>
                  <a:gd name="T6" fmla="*/ 0 w 480"/>
                  <a:gd name="T7" fmla="*/ 0 h 460"/>
                  <a:gd name="T8" fmla="*/ 155 w 480"/>
                  <a:gd name="T9" fmla="*/ 150 h 4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0" h="460">
                    <a:moveTo>
                      <a:pt x="464" y="451"/>
                    </a:moveTo>
                    <a:lnTo>
                      <a:pt x="480" y="460"/>
                    </a:lnTo>
                    <a:lnTo>
                      <a:pt x="15" y="8"/>
                    </a:lnTo>
                    <a:lnTo>
                      <a:pt x="0" y="0"/>
                    </a:lnTo>
                    <a:lnTo>
                      <a:pt x="464" y="451"/>
                    </a:lnTo>
                    <a:close/>
                  </a:path>
                </a:pathLst>
              </a:custGeom>
              <a:solidFill>
                <a:srgbClr val="94949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26" name="Line 582"/>
              <p:cNvSpPr>
                <a:spLocks noChangeShapeType="1"/>
              </p:cNvSpPr>
              <p:nvPr/>
            </p:nvSpPr>
            <p:spPr bwMode="auto">
              <a:xfrm flipH="1" flipV="1">
                <a:off x="2964" y="326"/>
                <a:ext cx="154" cy="150"/>
              </a:xfrm>
              <a:prstGeom prst="line">
                <a:avLst/>
              </a:prstGeom>
              <a:noFill/>
              <a:ln w="0">
                <a:solidFill>
                  <a:srgbClr val="949494"/>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7" name="Freeform 583"/>
              <p:cNvSpPr>
                <a:spLocks/>
              </p:cNvSpPr>
              <p:nvPr/>
            </p:nvSpPr>
            <p:spPr bwMode="auto">
              <a:xfrm>
                <a:off x="2969" y="329"/>
                <a:ext cx="159" cy="153"/>
              </a:xfrm>
              <a:custGeom>
                <a:avLst/>
                <a:gdLst>
                  <a:gd name="T0" fmla="*/ 154 w 479"/>
                  <a:gd name="T1" fmla="*/ 150 h 460"/>
                  <a:gd name="T2" fmla="*/ 159 w 479"/>
                  <a:gd name="T3" fmla="*/ 153 h 460"/>
                  <a:gd name="T4" fmla="*/ 5 w 479"/>
                  <a:gd name="T5" fmla="*/ 2 h 460"/>
                  <a:gd name="T6" fmla="*/ 0 w 479"/>
                  <a:gd name="T7" fmla="*/ 0 h 460"/>
                  <a:gd name="T8" fmla="*/ 154 w 479"/>
                  <a:gd name="T9" fmla="*/ 150 h 4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9" h="460">
                    <a:moveTo>
                      <a:pt x="465" y="452"/>
                    </a:moveTo>
                    <a:lnTo>
                      <a:pt x="479" y="460"/>
                    </a:lnTo>
                    <a:lnTo>
                      <a:pt x="14" y="7"/>
                    </a:lnTo>
                    <a:lnTo>
                      <a:pt x="0" y="0"/>
                    </a:lnTo>
                    <a:lnTo>
                      <a:pt x="465" y="452"/>
                    </a:lnTo>
                    <a:close/>
                  </a:path>
                </a:pathLst>
              </a:custGeom>
              <a:solidFill>
                <a:srgbClr val="92929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28" name="Line 584"/>
              <p:cNvSpPr>
                <a:spLocks noChangeShapeType="1"/>
              </p:cNvSpPr>
              <p:nvPr/>
            </p:nvSpPr>
            <p:spPr bwMode="auto">
              <a:xfrm flipH="1" flipV="1">
                <a:off x="2969" y="329"/>
                <a:ext cx="155" cy="150"/>
              </a:xfrm>
              <a:prstGeom prst="line">
                <a:avLst/>
              </a:prstGeom>
              <a:noFill/>
              <a:ln w="0">
                <a:solidFill>
                  <a:srgbClr val="92929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9" name="Freeform 585"/>
              <p:cNvSpPr>
                <a:spLocks/>
              </p:cNvSpPr>
              <p:nvPr/>
            </p:nvSpPr>
            <p:spPr bwMode="auto">
              <a:xfrm>
                <a:off x="2969" y="329"/>
                <a:ext cx="157" cy="152"/>
              </a:xfrm>
              <a:custGeom>
                <a:avLst/>
                <a:gdLst>
                  <a:gd name="T0" fmla="*/ 155 w 472"/>
                  <a:gd name="T1" fmla="*/ 151 h 456"/>
                  <a:gd name="T2" fmla="*/ 157 w 472"/>
                  <a:gd name="T3" fmla="*/ 152 h 456"/>
                  <a:gd name="T4" fmla="*/ 2 w 472"/>
                  <a:gd name="T5" fmla="*/ 2 h 456"/>
                  <a:gd name="T6" fmla="*/ 0 w 472"/>
                  <a:gd name="T7" fmla="*/ 0 h 456"/>
                  <a:gd name="T8" fmla="*/ 155 w 472"/>
                  <a:gd name="T9" fmla="*/ 151 h 4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2" h="456">
                    <a:moveTo>
                      <a:pt x="465" y="452"/>
                    </a:moveTo>
                    <a:lnTo>
                      <a:pt x="472" y="456"/>
                    </a:lnTo>
                    <a:lnTo>
                      <a:pt x="7" y="5"/>
                    </a:lnTo>
                    <a:lnTo>
                      <a:pt x="0" y="0"/>
                    </a:lnTo>
                    <a:lnTo>
                      <a:pt x="465" y="452"/>
                    </a:lnTo>
                    <a:close/>
                  </a:path>
                </a:pathLst>
              </a:custGeom>
              <a:solidFill>
                <a:srgbClr val="92929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0" name="Freeform 586"/>
              <p:cNvSpPr>
                <a:spLocks/>
              </p:cNvSpPr>
              <p:nvPr/>
            </p:nvSpPr>
            <p:spPr bwMode="auto">
              <a:xfrm>
                <a:off x="2971" y="330"/>
                <a:ext cx="157" cy="152"/>
              </a:xfrm>
              <a:custGeom>
                <a:avLst/>
                <a:gdLst>
                  <a:gd name="T0" fmla="*/ 155 w 472"/>
                  <a:gd name="T1" fmla="*/ 151 h 455"/>
                  <a:gd name="T2" fmla="*/ 157 w 472"/>
                  <a:gd name="T3" fmla="*/ 152 h 455"/>
                  <a:gd name="T4" fmla="*/ 2 w 472"/>
                  <a:gd name="T5" fmla="*/ 1 h 455"/>
                  <a:gd name="T6" fmla="*/ 0 w 472"/>
                  <a:gd name="T7" fmla="*/ 0 h 455"/>
                  <a:gd name="T8" fmla="*/ 155 w 472"/>
                  <a:gd name="T9" fmla="*/ 151 h 45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2" h="455">
                    <a:moveTo>
                      <a:pt x="465" y="451"/>
                    </a:moveTo>
                    <a:lnTo>
                      <a:pt x="472" y="455"/>
                    </a:lnTo>
                    <a:lnTo>
                      <a:pt x="7" y="2"/>
                    </a:lnTo>
                    <a:lnTo>
                      <a:pt x="0" y="0"/>
                    </a:lnTo>
                    <a:lnTo>
                      <a:pt x="465" y="451"/>
                    </a:lnTo>
                    <a:close/>
                  </a:path>
                </a:pathLst>
              </a:custGeom>
              <a:solidFill>
                <a:srgbClr val="91919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 name="Freeform 587"/>
              <p:cNvSpPr>
                <a:spLocks/>
              </p:cNvSpPr>
              <p:nvPr/>
            </p:nvSpPr>
            <p:spPr bwMode="auto">
              <a:xfrm>
                <a:off x="2973" y="331"/>
                <a:ext cx="161" cy="153"/>
              </a:xfrm>
              <a:custGeom>
                <a:avLst/>
                <a:gdLst>
                  <a:gd name="T0" fmla="*/ 155 w 483"/>
                  <a:gd name="T1" fmla="*/ 151 h 460"/>
                  <a:gd name="T2" fmla="*/ 161 w 483"/>
                  <a:gd name="T3" fmla="*/ 153 h 460"/>
                  <a:gd name="T4" fmla="*/ 5 w 483"/>
                  <a:gd name="T5" fmla="*/ 3 h 460"/>
                  <a:gd name="T6" fmla="*/ 0 w 483"/>
                  <a:gd name="T7" fmla="*/ 0 h 460"/>
                  <a:gd name="T8" fmla="*/ 155 w 483"/>
                  <a:gd name="T9" fmla="*/ 151 h 4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3" h="460">
                    <a:moveTo>
                      <a:pt x="465" y="453"/>
                    </a:moveTo>
                    <a:lnTo>
                      <a:pt x="483" y="460"/>
                    </a:lnTo>
                    <a:lnTo>
                      <a:pt x="16" y="9"/>
                    </a:lnTo>
                    <a:lnTo>
                      <a:pt x="0" y="0"/>
                    </a:lnTo>
                    <a:lnTo>
                      <a:pt x="465" y="453"/>
                    </a:lnTo>
                    <a:close/>
                  </a:path>
                </a:pathLst>
              </a:custGeom>
              <a:solidFill>
                <a:srgbClr val="9090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 name="Line 588"/>
              <p:cNvSpPr>
                <a:spLocks noChangeShapeType="1"/>
              </p:cNvSpPr>
              <p:nvPr/>
            </p:nvSpPr>
            <p:spPr bwMode="auto">
              <a:xfrm flipH="1" flipV="1">
                <a:off x="2973" y="331"/>
                <a:ext cx="155" cy="151"/>
              </a:xfrm>
              <a:prstGeom prst="line">
                <a:avLst/>
              </a:prstGeom>
              <a:noFill/>
              <a:ln w="0">
                <a:solidFill>
                  <a:srgbClr val="90909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3" name="Freeform 589"/>
              <p:cNvSpPr>
                <a:spLocks/>
              </p:cNvSpPr>
              <p:nvPr/>
            </p:nvSpPr>
            <p:spPr bwMode="auto">
              <a:xfrm>
                <a:off x="2979" y="334"/>
                <a:ext cx="161" cy="153"/>
              </a:xfrm>
              <a:custGeom>
                <a:avLst/>
                <a:gdLst>
                  <a:gd name="T0" fmla="*/ 156 w 483"/>
                  <a:gd name="T1" fmla="*/ 150 h 459"/>
                  <a:gd name="T2" fmla="*/ 161 w 483"/>
                  <a:gd name="T3" fmla="*/ 153 h 459"/>
                  <a:gd name="T4" fmla="*/ 5 w 483"/>
                  <a:gd name="T5" fmla="*/ 2 h 459"/>
                  <a:gd name="T6" fmla="*/ 0 w 483"/>
                  <a:gd name="T7" fmla="*/ 0 h 459"/>
                  <a:gd name="T8" fmla="*/ 156 w 483"/>
                  <a:gd name="T9" fmla="*/ 150 h 45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3" h="459">
                    <a:moveTo>
                      <a:pt x="467" y="451"/>
                    </a:moveTo>
                    <a:lnTo>
                      <a:pt x="483" y="459"/>
                    </a:lnTo>
                    <a:lnTo>
                      <a:pt x="16" y="6"/>
                    </a:lnTo>
                    <a:lnTo>
                      <a:pt x="0" y="0"/>
                    </a:lnTo>
                    <a:lnTo>
                      <a:pt x="467" y="451"/>
                    </a:lnTo>
                    <a:close/>
                  </a:path>
                </a:pathLst>
              </a:custGeom>
              <a:solidFill>
                <a:srgbClr val="8F8F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4" name="Line 590"/>
              <p:cNvSpPr>
                <a:spLocks noChangeShapeType="1"/>
              </p:cNvSpPr>
              <p:nvPr/>
            </p:nvSpPr>
            <p:spPr bwMode="auto">
              <a:xfrm flipH="1" flipV="1">
                <a:off x="2979" y="334"/>
                <a:ext cx="155" cy="150"/>
              </a:xfrm>
              <a:prstGeom prst="line">
                <a:avLst/>
              </a:prstGeom>
              <a:noFill/>
              <a:ln w="0">
                <a:solidFill>
                  <a:srgbClr val="8F8F8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5" name="Freeform 591"/>
              <p:cNvSpPr>
                <a:spLocks/>
              </p:cNvSpPr>
              <p:nvPr/>
            </p:nvSpPr>
            <p:spPr bwMode="auto">
              <a:xfrm>
                <a:off x="2979" y="334"/>
                <a:ext cx="158" cy="152"/>
              </a:xfrm>
              <a:custGeom>
                <a:avLst/>
                <a:gdLst>
                  <a:gd name="T0" fmla="*/ 156 w 474"/>
                  <a:gd name="T1" fmla="*/ 150 h 456"/>
                  <a:gd name="T2" fmla="*/ 158 w 474"/>
                  <a:gd name="T3" fmla="*/ 152 h 456"/>
                  <a:gd name="T4" fmla="*/ 3 w 474"/>
                  <a:gd name="T5" fmla="*/ 1 h 456"/>
                  <a:gd name="T6" fmla="*/ 0 w 474"/>
                  <a:gd name="T7" fmla="*/ 0 h 456"/>
                  <a:gd name="T8" fmla="*/ 156 w 474"/>
                  <a:gd name="T9" fmla="*/ 150 h 4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4" h="456">
                    <a:moveTo>
                      <a:pt x="467" y="451"/>
                    </a:moveTo>
                    <a:lnTo>
                      <a:pt x="474" y="456"/>
                    </a:lnTo>
                    <a:lnTo>
                      <a:pt x="9" y="3"/>
                    </a:lnTo>
                    <a:lnTo>
                      <a:pt x="0" y="0"/>
                    </a:lnTo>
                    <a:lnTo>
                      <a:pt x="467" y="451"/>
                    </a:lnTo>
                    <a:close/>
                  </a:path>
                </a:pathLst>
              </a:custGeom>
              <a:solidFill>
                <a:srgbClr val="8F8F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6" name="Freeform 592"/>
              <p:cNvSpPr>
                <a:spLocks/>
              </p:cNvSpPr>
              <p:nvPr/>
            </p:nvSpPr>
            <p:spPr bwMode="auto">
              <a:xfrm>
                <a:off x="2982" y="335"/>
                <a:ext cx="158" cy="152"/>
              </a:xfrm>
              <a:custGeom>
                <a:avLst/>
                <a:gdLst>
                  <a:gd name="T0" fmla="*/ 155 w 474"/>
                  <a:gd name="T1" fmla="*/ 151 h 456"/>
                  <a:gd name="T2" fmla="*/ 158 w 474"/>
                  <a:gd name="T3" fmla="*/ 152 h 456"/>
                  <a:gd name="T4" fmla="*/ 2 w 474"/>
                  <a:gd name="T5" fmla="*/ 1 h 456"/>
                  <a:gd name="T6" fmla="*/ 0 w 474"/>
                  <a:gd name="T7" fmla="*/ 0 h 456"/>
                  <a:gd name="T8" fmla="*/ 155 w 474"/>
                  <a:gd name="T9" fmla="*/ 151 h 4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4" h="456">
                    <a:moveTo>
                      <a:pt x="465" y="453"/>
                    </a:moveTo>
                    <a:lnTo>
                      <a:pt x="474" y="456"/>
                    </a:lnTo>
                    <a:lnTo>
                      <a:pt x="7" y="3"/>
                    </a:lnTo>
                    <a:lnTo>
                      <a:pt x="0" y="0"/>
                    </a:lnTo>
                    <a:lnTo>
                      <a:pt x="465" y="453"/>
                    </a:lnTo>
                    <a:close/>
                  </a:path>
                </a:pathLst>
              </a:custGeom>
              <a:solidFill>
                <a:srgbClr val="8E8E8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7" name="Freeform 593"/>
              <p:cNvSpPr>
                <a:spLocks/>
              </p:cNvSpPr>
              <p:nvPr/>
            </p:nvSpPr>
            <p:spPr bwMode="auto">
              <a:xfrm>
                <a:off x="2984" y="336"/>
                <a:ext cx="161" cy="153"/>
              </a:xfrm>
              <a:custGeom>
                <a:avLst/>
                <a:gdLst>
                  <a:gd name="T0" fmla="*/ 155 w 484"/>
                  <a:gd name="T1" fmla="*/ 151 h 458"/>
                  <a:gd name="T2" fmla="*/ 161 w 484"/>
                  <a:gd name="T3" fmla="*/ 153 h 458"/>
                  <a:gd name="T4" fmla="*/ 6 w 484"/>
                  <a:gd name="T5" fmla="*/ 2 h 458"/>
                  <a:gd name="T6" fmla="*/ 0 w 484"/>
                  <a:gd name="T7" fmla="*/ 0 h 458"/>
                  <a:gd name="T8" fmla="*/ 155 w 484"/>
                  <a:gd name="T9" fmla="*/ 151 h 4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4" h="458">
                    <a:moveTo>
                      <a:pt x="467" y="453"/>
                    </a:moveTo>
                    <a:lnTo>
                      <a:pt x="484" y="458"/>
                    </a:lnTo>
                    <a:lnTo>
                      <a:pt x="17" y="6"/>
                    </a:lnTo>
                    <a:lnTo>
                      <a:pt x="0" y="0"/>
                    </a:lnTo>
                    <a:lnTo>
                      <a:pt x="467" y="453"/>
                    </a:lnTo>
                    <a:close/>
                  </a:path>
                </a:pathLst>
              </a:custGeom>
              <a:solidFill>
                <a:srgbClr val="8D8D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8" name="Line 594"/>
              <p:cNvSpPr>
                <a:spLocks noChangeShapeType="1"/>
              </p:cNvSpPr>
              <p:nvPr/>
            </p:nvSpPr>
            <p:spPr bwMode="auto">
              <a:xfrm flipH="1" flipV="1">
                <a:off x="2984" y="336"/>
                <a:ext cx="156" cy="151"/>
              </a:xfrm>
              <a:prstGeom prst="line">
                <a:avLst/>
              </a:prstGeom>
              <a:noFill/>
              <a:ln w="0">
                <a:solidFill>
                  <a:srgbClr val="8D8D8D"/>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9" name="Freeform 595"/>
              <p:cNvSpPr>
                <a:spLocks/>
              </p:cNvSpPr>
              <p:nvPr/>
            </p:nvSpPr>
            <p:spPr bwMode="auto">
              <a:xfrm>
                <a:off x="2984" y="336"/>
                <a:ext cx="158" cy="152"/>
              </a:xfrm>
              <a:custGeom>
                <a:avLst/>
                <a:gdLst>
                  <a:gd name="T0" fmla="*/ 155 w 475"/>
                  <a:gd name="T1" fmla="*/ 151 h 456"/>
                  <a:gd name="T2" fmla="*/ 158 w 475"/>
                  <a:gd name="T3" fmla="*/ 152 h 456"/>
                  <a:gd name="T4" fmla="*/ 3 w 475"/>
                  <a:gd name="T5" fmla="*/ 1 h 456"/>
                  <a:gd name="T6" fmla="*/ 0 w 475"/>
                  <a:gd name="T7" fmla="*/ 0 h 456"/>
                  <a:gd name="T8" fmla="*/ 155 w 475"/>
                  <a:gd name="T9" fmla="*/ 151 h 4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5" h="456">
                    <a:moveTo>
                      <a:pt x="467" y="453"/>
                    </a:moveTo>
                    <a:lnTo>
                      <a:pt x="475" y="456"/>
                    </a:lnTo>
                    <a:lnTo>
                      <a:pt x="9" y="3"/>
                    </a:lnTo>
                    <a:lnTo>
                      <a:pt x="0" y="0"/>
                    </a:lnTo>
                    <a:lnTo>
                      <a:pt x="467" y="453"/>
                    </a:lnTo>
                    <a:close/>
                  </a:path>
                </a:pathLst>
              </a:custGeom>
              <a:solidFill>
                <a:srgbClr val="8D8D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40" name="Freeform 596"/>
              <p:cNvSpPr>
                <a:spLocks/>
              </p:cNvSpPr>
              <p:nvPr/>
            </p:nvSpPr>
            <p:spPr bwMode="auto">
              <a:xfrm>
                <a:off x="2987" y="337"/>
                <a:ext cx="158" cy="152"/>
              </a:xfrm>
              <a:custGeom>
                <a:avLst/>
                <a:gdLst>
                  <a:gd name="T0" fmla="*/ 155 w 475"/>
                  <a:gd name="T1" fmla="*/ 151 h 455"/>
                  <a:gd name="T2" fmla="*/ 158 w 475"/>
                  <a:gd name="T3" fmla="*/ 152 h 455"/>
                  <a:gd name="T4" fmla="*/ 3 w 475"/>
                  <a:gd name="T5" fmla="*/ 1 h 455"/>
                  <a:gd name="T6" fmla="*/ 0 w 475"/>
                  <a:gd name="T7" fmla="*/ 0 h 455"/>
                  <a:gd name="T8" fmla="*/ 155 w 475"/>
                  <a:gd name="T9" fmla="*/ 151 h 45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5" h="455">
                    <a:moveTo>
                      <a:pt x="466" y="453"/>
                    </a:moveTo>
                    <a:lnTo>
                      <a:pt x="475" y="455"/>
                    </a:lnTo>
                    <a:lnTo>
                      <a:pt x="8" y="3"/>
                    </a:lnTo>
                    <a:lnTo>
                      <a:pt x="0" y="0"/>
                    </a:lnTo>
                    <a:lnTo>
                      <a:pt x="466" y="453"/>
                    </a:lnTo>
                    <a:close/>
                  </a:path>
                </a:pathLst>
              </a:custGeom>
              <a:solidFill>
                <a:srgbClr val="8C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41" name="Freeform 597"/>
              <p:cNvSpPr>
                <a:spLocks/>
              </p:cNvSpPr>
              <p:nvPr/>
            </p:nvSpPr>
            <p:spPr bwMode="auto">
              <a:xfrm>
                <a:off x="2990" y="338"/>
                <a:ext cx="162" cy="152"/>
              </a:xfrm>
              <a:custGeom>
                <a:avLst/>
                <a:gdLst>
                  <a:gd name="T0" fmla="*/ 156 w 486"/>
                  <a:gd name="T1" fmla="*/ 150 h 457"/>
                  <a:gd name="T2" fmla="*/ 162 w 486"/>
                  <a:gd name="T3" fmla="*/ 152 h 457"/>
                  <a:gd name="T4" fmla="*/ 6 w 486"/>
                  <a:gd name="T5" fmla="*/ 1 h 457"/>
                  <a:gd name="T6" fmla="*/ 0 w 486"/>
                  <a:gd name="T7" fmla="*/ 0 h 457"/>
                  <a:gd name="T8" fmla="*/ 156 w 486"/>
                  <a:gd name="T9" fmla="*/ 150 h 45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6" h="457">
                    <a:moveTo>
                      <a:pt x="467" y="452"/>
                    </a:moveTo>
                    <a:lnTo>
                      <a:pt x="486" y="457"/>
                    </a:lnTo>
                    <a:lnTo>
                      <a:pt x="17" y="4"/>
                    </a:lnTo>
                    <a:lnTo>
                      <a:pt x="0" y="0"/>
                    </a:lnTo>
                    <a:lnTo>
                      <a:pt x="467" y="452"/>
                    </a:lnTo>
                    <a:close/>
                  </a:path>
                </a:pathLst>
              </a:custGeom>
              <a:solidFill>
                <a:srgbClr val="8B8B8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42" name="Line 598"/>
              <p:cNvSpPr>
                <a:spLocks noChangeShapeType="1"/>
              </p:cNvSpPr>
              <p:nvPr/>
            </p:nvSpPr>
            <p:spPr bwMode="auto">
              <a:xfrm flipH="1" flipV="1">
                <a:off x="2990" y="338"/>
                <a:ext cx="155" cy="151"/>
              </a:xfrm>
              <a:prstGeom prst="line">
                <a:avLst/>
              </a:prstGeom>
              <a:noFill/>
              <a:ln w="0">
                <a:solidFill>
                  <a:srgbClr val="8B8B8B"/>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3" name="Freeform 599"/>
              <p:cNvSpPr>
                <a:spLocks/>
              </p:cNvSpPr>
              <p:nvPr/>
            </p:nvSpPr>
            <p:spPr bwMode="auto">
              <a:xfrm>
                <a:off x="2990" y="338"/>
                <a:ext cx="159" cy="151"/>
              </a:xfrm>
              <a:custGeom>
                <a:avLst/>
                <a:gdLst>
                  <a:gd name="T0" fmla="*/ 156 w 477"/>
                  <a:gd name="T1" fmla="*/ 150 h 454"/>
                  <a:gd name="T2" fmla="*/ 159 w 477"/>
                  <a:gd name="T3" fmla="*/ 151 h 454"/>
                  <a:gd name="T4" fmla="*/ 3 w 477"/>
                  <a:gd name="T5" fmla="*/ 1 h 454"/>
                  <a:gd name="T6" fmla="*/ 0 w 477"/>
                  <a:gd name="T7" fmla="*/ 0 h 454"/>
                  <a:gd name="T8" fmla="*/ 156 w 477"/>
                  <a:gd name="T9" fmla="*/ 150 h 4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7" h="454">
                    <a:moveTo>
                      <a:pt x="467" y="452"/>
                    </a:moveTo>
                    <a:lnTo>
                      <a:pt x="477" y="454"/>
                    </a:lnTo>
                    <a:lnTo>
                      <a:pt x="9" y="2"/>
                    </a:lnTo>
                    <a:lnTo>
                      <a:pt x="0" y="0"/>
                    </a:lnTo>
                    <a:lnTo>
                      <a:pt x="467" y="452"/>
                    </a:lnTo>
                    <a:close/>
                  </a:path>
                </a:pathLst>
              </a:custGeom>
              <a:solidFill>
                <a:srgbClr val="8B8B8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44" name="Freeform 600"/>
              <p:cNvSpPr>
                <a:spLocks/>
              </p:cNvSpPr>
              <p:nvPr/>
            </p:nvSpPr>
            <p:spPr bwMode="auto">
              <a:xfrm>
                <a:off x="2993" y="339"/>
                <a:ext cx="159" cy="151"/>
              </a:xfrm>
              <a:custGeom>
                <a:avLst/>
                <a:gdLst>
                  <a:gd name="T0" fmla="*/ 156 w 477"/>
                  <a:gd name="T1" fmla="*/ 150 h 455"/>
                  <a:gd name="T2" fmla="*/ 159 w 477"/>
                  <a:gd name="T3" fmla="*/ 151 h 455"/>
                  <a:gd name="T4" fmla="*/ 3 w 477"/>
                  <a:gd name="T5" fmla="*/ 1 h 455"/>
                  <a:gd name="T6" fmla="*/ 0 w 477"/>
                  <a:gd name="T7" fmla="*/ 0 h 455"/>
                  <a:gd name="T8" fmla="*/ 156 w 477"/>
                  <a:gd name="T9" fmla="*/ 150 h 45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7" h="455">
                    <a:moveTo>
                      <a:pt x="468" y="452"/>
                    </a:moveTo>
                    <a:lnTo>
                      <a:pt x="477" y="455"/>
                    </a:lnTo>
                    <a:lnTo>
                      <a:pt x="8" y="2"/>
                    </a:lnTo>
                    <a:lnTo>
                      <a:pt x="0" y="0"/>
                    </a:lnTo>
                    <a:lnTo>
                      <a:pt x="468" y="452"/>
                    </a:lnTo>
                    <a:close/>
                  </a:path>
                </a:pathLst>
              </a:custGeom>
              <a:solidFill>
                <a:srgbClr val="8A8A8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45" name="Freeform 601"/>
              <p:cNvSpPr>
                <a:spLocks/>
              </p:cNvSpPr>
              <p:nvPr/>
            </p:nvSpPr>
            <p:spPr bwMode="auto">
              <a:xfrm>
                <a:off x="2995" y="339"/>
                <a:ext cx="163" cy="153"/>
              </a:xfrm>
              <a:custGeom>
                <a:avLst/>
                <a:gdLst>
                  <a:gd name="T0" fmla="*/ 157 w 487"/>
                  <a:gd name="T1" fmla="*/ 152 h 457"/>
                  <a:gd name="T2" fmla="*/ 163 w 487"/>
                  <a:gd name="T3" fmla="*/ 153 h 457"/>
                  <a:gd name="T4" fmla="*/ 6 w 487"/>
                  <a:gd name="T5" fmla="*/ 1 h 457"/>
                  <a:gd name="T6" fmla="*/ 0 w 487"/>
                  <a:gd name="T7" fmla="*/ 0 h 457"/>
                  <a:gd name="T8" fmla="*/ 157 w 487"/>
                  <a:gd name="T9" fmla="*/ 152 h 45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7" h="457">
                    <a:moveTo>
                      <a:pt x="469" y="453"/>
                    </a:moveTo>
                    <a:lnTo>
                      <a:pt x="487" y="457"/>
                    </a:lnTo>
                    <a:lnTo>
                      <a:pt x="18" y="4"/>
                    </a:lnTo>
                    <a:lnTo>
                      <a:pt x="0" y="0"/>
                    </a:lnTo>
                    <a:lnTo>
                      <a:pt x="469" y="453"/>
                    </a:lnTo>
                    <a:close/>
                  </a:path>
                </a:pathLst>
              </a:custGeom>
              <a:solidFill>
                <a:srgbClr val="8989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46" name="Line 602"/>
              <p:cNvSpPr>
                <a:spLocks noChangeShapeType="1"/>
              </p:cNvSpPr>
              <p:nvPr/>
            </p:nvSpPr>
            <p:spPr bwMode="auto">
              <a:xfrm flipH="1" flipV="1">
                <a:off x="2995" y="339"/>
                <a:ext cx="157" cy="151"/>
              </a:xfrm>
              <a:prstGeom prst="line">
                <a:avLst/>
              </a:prstGeom>
              <a:noFill/>
              <a:ln w="0">
                <a:solidFill>
                  <a:srgbClr val="89898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7" name="Freeform 603"/>
              <p:cNvSpPr>
                <a:spLocks/>
              </p:cNvSpPr>
              <p:nvPr/>
            </p:nvSpPr>
            <p:spPr bwMode="auto">
              <a:xfrm>
                <a:off x="2995" y="339"/>
                <a:ext cx="159" cy="152"/>
              </a:xfrm>
              <a:custGeom>
                <a:avLst/>
                <a:gdLst>
                  <a:gd name="T0" fmla="*/ 156 w 477"/>
                  <a:gd name="T1" fmla="*/ 152 h 454"/>
                  <a:gd name="T2" fmla="*/ 159 w 477"/>
                  <a:gd name="T3" fmla="*/ 152 h 454"/>
                  <a:gd name="T4" fmla="*/ 3 w 477"/>
                  <a:gd name="T5" fmla="*/ 1 h 454"/>
                  <a:gd name="T6" fmla="*/ 0 w 477"/>
                  <a:gd name="T7" fmla="*/ 0 h 454"/>
                  <a:gd name="T8" fmla="*/ 156 w 477"/>
                  <a:gd name="T9" fmla="*/ 152 h 4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7" h="454">
                    <a:moveTo>
                      <a:pt x="469" y="453"/>
                    </a:moveTo>
                    <a:lnTo>
                      <a:pt x="477" y="454"/>
                    </a:lnTo>
                    <a:lnTo>
                      <a:pt x="9" y="3"/>
                    </a:lnTo>
                    <a:lnTo>
                      <a:pt x="0" y="0"/>
                    </a:lnTo>
                    <a:lnTo>
                      <a:pt x="469" y="453"/>
                    </a:lnTo>
                    <a:close/>
                  </a:path>
                </a:pathLst>
              </a:custGeom>
              <a:solidFill>
                <a:srgbClr val="8989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48" name="Freeform 604"/>
              <p:cNvSpPr>
                <a:spLocks/>
              </p:cNvSpPr>
              <p:nvPr/>
            </p:nvSpPr>
            <p:spPr bwMode="auto">
              <a:xfrm>
                <a:off x="2998" y="340"/>
                <a:ext cx="160" cy="152"/>
              </a:xfrm>
              <a:custGeom>
                <a:avLst/>
                <a:gdLst>
                  <a:gd name="T0" fmla="*/ 157 w 478"/>
                  <a:gd name="T1" fmla="*/ 151 h 454"/>
                  <a:gd name="T2" fmla="*/ 160 w 478"/>
                  <a:gd name="T3" fmla="*/ 152 h 454"/>
                  <a:gd name="T4" fmla="*/ 3 w 478"/>
                  <a:gd name="T5" fmla="*/ 0 h 454"/>
                  <a:gd name="T6" fmla="*/ 0 w 478"/>
                  <a:gd name="T7" fmla="*/ 0 h 454"/>
                  <a:gd name="T8" fmla="*/ 157 w 478"/>
                  <a:gd name="T9" fmla="*/ 151 h 4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8" h="454">
                    <a:moveTo>
                      <a:pt x="468" y="451"/>
                    </a:moveTo>
                    <a:lnTo>
                      <a:pt x="478" y="454"/>
                    </a:lnTo>
                    <a:lnTo>
                      <a:pt x="9" y="1"/>
                    </a:lnTo>
                    <a:lnTo>
                      <a:pt x="0" y="0"/>
                    </a:lnTo>
                    <a:lnTo>
                      <a:pt x="468" y="451"/>
                    </a:lnTo>
                    <a:close/>
                  </a:path>
                </a:pathLst>
              </a:custGeom>
              <a:solidFill>
                <a:srgbClr val="88888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49" name="Freeform 605"/>
              <p:cNvSpPr>
                <a:spLocks/>
              </p:cNvSpPr>
              <p:nvPr/>
            </p:nvSpPr>
            <p:spPr bwMode="auto">
              <a:xfrm>
                <a:off x="3001" y="341"/>
                <a:ext cx="163" cy="152"/>
              </a:xfrm>
              <a:custGeom>
                <a:avLst/>
                <a:gdLst>
                  <a:gd name="T0" fmla="*/ 157 w 488"/>
                  <a:gd name="T1" fmla="*/ 151 h 456"/>
                  <a:gd name="T2" fmla="*/ 163 w 488"/>
                  <a:gd name="T3" fmla="*/ 152 h 456"/>
                  <a:gd name="T4" fmla="*/ 6 w 488"/>
                  <a:gd name="T5" fmla="*/ 1 h 456"/>
                  <a:gd name="T6" fmla="*/ 0 w 488"/>
                  <a:gd name="T7" fmla="*/ 0 h 456"/>
                  <a:gd name="T8" fmla="*/ 157 w 488"/>
                  <a:gd name="T9" fmla="*/ 151 h 4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8" h="456">
                    <a:moveTo>
                      <a:pt x="469" y="453"/>
                    </a:moveTo>
                    <a:lnTo>
                      <a:pt x="488" y="456"/>
                    </a:lnTo>
                    <a:lnTo>
                      <a:pt x="18" y="3"/>
                    </a:lnTo>
                    <a:lnTo>
                      <a:pt x="0" y="0"/>
                    </a:lnTo>
                    <a:lnTo>
                      <a:pt x="469" y="453"/>
                    </a:lnTo>
                    <a:close/>
                  </a:path>
                </a:pathLst>
              </a:custGeom>
              <a:solidFill>
                <a:srgbClr val="87878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50" name="Line 606"/>
              <p:cNvSpPr>
                <a:spLocks noChangeShapeType="1"/>
              </p:cNvSpPr>
              <p:nvPr/>
            </p:nvSpPr>
            <p:spPr bwMode="auto">
              <a:xfrm flipH="1" flipV="1">
                <a:off x="3001" y="341"/>
                <a:ext cx="157" cy="151"/>
              </a:xfrm>
              <a:prstGeom prst="line">
                <a:avLst/>
              </a:prstGeom>
              <a:noFill/>
              <a:ln w="0">
                <a:solidFill>
                  <a:srgbClr val="8787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51" name="Freeform 607"/>
              <p:cNvSpPr>
                <a:spLocks/>
              </p:cNvSpPr>
              <p:nvPr/>
            </p:nvSpPr>
            <p:spPr bwMode="auto">
              <a:xfrm>
                <a:off x="3001" y="341"/>
                <a:ext cx="160" cy="151"/>
              </a:xfrm>
              <a:custGeom>
                <a:avLst/>
                <a:gdLst>
                  <a:gd name="T0" fmla="*/ 157 w 478"/>
                  <a:gd name="T1" fmla="*/ 150 h 455"/>
                  <a:gd name="T2" fmla="*/ 160 w 478"/>
                  <a:gd name="T3" fmla="*/ 151 h 455"/>
                  <a:gd name="T4" fmla="*/ 3 w 478"/>
                  <a:gd name="T5" fmla="*/ 1 h 455"/>
                  <a:gd name="T6" fmla="*/ 0 w 478"/>
                  <a:gd name="T7" fmla="*/ 0 h 455"/>
                  <a:gd name="T8" fmla="*/ 157 w 478"/>
                  <a:gd name="T9" fmla="*/ 150 h 45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8" h="455">
                    <a:moveTo>
                      <a:pt x="469" y="453"/>
                    </a:moveTo>
                    <a:lnTo>
                      <a:pt x="478" y="455"/>
                    </a:lnTo>
                    <a:lnTo>
                      <a:pt x="10" y="2"/>
                    </a:lnTo>
                    <a:lnTo>
                      <a:pt x="0" y="0"/>
                    </a:lnTo>
                    <a:lnTo>
                      <a:pt x="469" y="453"/>
                    </a:lnTo>
                    <a:close/>
                  </a:path>
                </a:pathLst>
              </a:custGeom>
              <a:solidFill>
                <a:srgbClr val="87878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52" name="Freeform 608"/>
              <p:cNvSpPr>
                <a:spLocks/>
              </p:cNvSpPr>
              <p:nvPr/>
            </p:nvSpPr>
            <p:spPr bwMode="auto">
              <a:xfrm>
                <a:off x="3005" y="341"/>
                <a:ext cx="159" cy="152"/>
              </a:xfrm>
              <a:custGeom>
                <a:avLst/>
                <a:gdLst>
                  <a:gd name="T0" fmla="*/ 156 w 478"/>
                  <a:gd name="T1" fmla="*/ 152 h 454"/>
                  <a:gd name="T2" fmla="*/ 159 w 478"/>
                  <a:gd name="T3" fmla="*/ 152 h 454"/>
                  <a:gd name="T4" fmla="*/ 3 w 478"/>
                  <a:gd name="T5" fmla="*/ 0 h 454"/>
                  <a:gd name="T6" fmla="*/ 0 w 478"/>
                  <a:gd name="T7" fmla="*/ 0 h 454"/>
                  <a:gd name="T8" fmla="*/ 156 w 478"/>
                  <a:gd name="T9" fmla="*/ 152 h 4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8" h="454">
                    <a:moveTo>
                      <a:pt x="468" y="453"/>
                    </a:moveTo>
                    <a:lnTo>
                      <a:pt x="478" y="454"/>
                    </a:lnTo>
                    <a:lnTo>
                      <a:pt x="8" y="1"/>
                    </a:lnTo>
                    <a:lnTo>
                      <a:pt x="0" y="0"/>
                    </a:lnTo>
                    <a:lnTo>
                      <a:pt x="468" y="453"/>
                    </a:lnTo>
                    <a:close/>
                  </a:path>
                </a:pathLst>
              </a:custGeom>
              <a:solidFill>
                <a:srgbClr val="86868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53" name="Freeform 609"/>
              <p:cNvSpPr>
                <a:spLocks/>
              </p:cNvSpPr>
              <p:nvPr/>
            </p:nvSpPr>
            <p:spPr bwMode="auto">
              <a:xfrm>
                <a:off x="3007" y="342"/>
                <a:ext cx="163" cy="151"/>
              </a:xfrm>
              <a:custGeom>
                <a:avLst/>
                <a:gdLst>
                  <a:gd name="T0" fmla="*/ 157 w 489"/>
                  <a:gd name="T1" fmla="*/ 151 h 454"/>
                  <a:gd name="T2" fmla="*/ 163 w 489"/>
                  <a:gd name="T3" fmla="*/ 151 h 454"/>
                  <a:gd name="T4" fmla="*/ 6 w 489"/>
                  <a:gd name="T5" fmla="*/ 1 h 454"/>
                  <a:gd name="T6" fmla="*/ 0 w 489"/>
                  <a:gd name="T7" fmla="*/ 0 h 454"/>
                  <a:gd name="T8" fmla="*/ 157 w 489"/>
                  <a:gd name="T9" fmla="*/ 151 h 4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9" h="454">
                    <a:moveTo>
                      <a:pt x="470" y="453"/>
                    </a:moveTo>
                    <a:lnTo>
                      <a:pt x="489" y="454"/>
                    </a:lnTo>
                    <a:lnTo>
                      <a:pt x="19" y="3"/>
                    </a:lnTo>
                    <a:lnTo>
                      <a:pt x="0" y="0"/>
                    </a:lnTo>
                    <a:lnTo>
                      <a:pt x="470" y="453"/>
                    </a:lnTo>
                    <a:close/>
                  </a:path>
                </a:pathLst>
              </a:custGeom>
              <a:solidFill>
                <a:srgbClr val="85858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54" name="Line 610"/>
              <p:cNvSpPr>
                <a:spLocks noChangeShapeType="1"/>
              </p:cNvSpPr>
              <p:nvPr/>
            </p:nvSpPr>
            <p:spPr bwMode="auto">
              <a:xfrm flipH="1" flipV="1">
                <a:off x="3007" y="342"/>
                <a:ext cx="157" cy="151"/>
              </a:xfrm>
              <a:prstGeom prst="line">
                <a:avLst/>
              </a:prstGeom>
              <a:noFill/>
              <a:ln w="0">
                <a:solidFill>
                  <a:srgbClr val="858585"/>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233" name="Group 611"/>
            <p:cNvGrpSpPr>
              <a:grpSpLocks/>
            </p:cNvGrpSpPr>
            <p:nvPr/>
          </p:nvGrpSpPr>
          <p:grpSpPr bwMode="auto">
            <a:xfrm>
              <a:off x="3192463" y="5070475"/>
              <a:ext cx="519112" cy="508000"/>
              <a:chOff x="3007" y="173"/>
              <a:chExt cx="327" cy="320"/>
            </a:xfrm>
          </p:grpSpPr>
          <p:sp>
            <p:nvSpPr>
              <p:cNvPr id="555" name="Freeform 612"/>
              <p:cNvSpPr>
                <a:spLocks/>
              </p:cNvSpPr>
              <p:nvPr/>
            </p:nvSpPr>
            <p:spPr bwMode="auto">
              <a:xfrm>
                <a:off x="3007" y="342"/>
                <a:ext cx="160" cy="151"/>
              </a:xfrm>
              <a:custGeom>
                <a:avLst/>
                <a:gdLst>
                  <a:gd name="T0" fmla="*/ 157 w 479"/>
                  <a:gd name="T1" fmla="*/ 151 h 453"/>
                  <a:gd name="T2" fmla="*/ 160 w 479"/>
                  <a:gd name="T3" fmla="*/ 151 h 453"/>
                  <a:gd name="T4" fmla="*/ 3 w 479"/>
                  <a:gd name="T5" fmla="*/ 0 h 453"/>
                  <a:gd name="T6" fmla="*/ 0 w 479"/>
                  <a:gd name="T7" fmla="*/ 0 h 453"/>
                  <a:gd name="T8" fmla="*/ 157 w 479"/>
                  <a:gd name="T9" fmla="*/ 151 h 4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9" h="453">
                    <a:moveTo>
                      <a:pt x="470" y="453"/>
                    </a:moveTo>
                    <a:lnTo>
                      <a:pt x="479" y="453"/>
                    </a:lnTo>
                    <a:lnTo>
                      <a:pt x="9" y="1"/>
                    </a:lnTo>
                    <a:lnTo>
                      <a:pt x="0" y="0"/>
                    </a:lnTo>
                    <a:lnTo>
                      <a:pt x="470" y="453"/>
                    </a:lnTo>
                    <a:close/>
                  </a:path>
                </a:pathLst>
              </a:custGeom>
              <a:solidFill>
                <a:srgbClr val="85858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56" name="Freeform 613"/>
              <p:cNvSpPr>
                <a:spLocks/>
              </p:cNvSpPr>
              <p:nvPr/>
            </p:nvSpPr>
            <p:spPr bwMode="auto">
              <a:xfrm>
                <a:off x="3010" y="342"/>
                <a:ext cx="160" cy="151"/>
              </a:xfrm>
              <a:custGeom>
                <a:avLst/>
                <a:gdLst>
                  <a:gd name="T0" fmla="*/ 157 w 480"/>
                  <a:gd name="T1" fmla="*/ 151 h 453"/>
                  <a:gd name="T2" fmla="*/ 160 w 480"/>
                  <a:gd name="T3" fmla="*/ 151 h 453"/>
                  <a:gd name="T4" fmla="*/ 3 w 480"/>
                  <a:gd name="T5" fmla="*/ 1 h 453"/>
                  <a:gd name="T6" fmla="*/ 0 w 480"/>
                  <a:gd name="T7" fmla="*/ 0 h 453"/>
                  <a:gd name="T8" fmla="*/ 157 w 480"/>
                  <a:gd name="T9" fmla="*/ 151 h 4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0" h="453">
                    <a:moveTo>
                      <a:pt x="470" y="452"/>
                    </a:moveTo>
                    <a:lnTo>
                      <a:pt x="480" y="453"/>
                    </a:lnTo>
                    <a:lnTo>
                      <a:pt x="10" y="2"/>
                    </a:lnTo>
                    <a:lnTo>
                      <a:pt x="0" y="0"/>
                    </a:lnTo>
                    <a:lnTo>
                      <a:pt x="470" y="452"/>
                    </a:lnTo>
                    <a:close/>
                  </a:path>
                </a:pathLst>
              </a:custGeom>
              <a:solidFill>
                <a:srgbClr val="84848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57" name="Freeform 614"/>
              <p:cNvSpPr>
                <a:spLocks/>
              </p:cNvSpPr>
              <p:nvPr/>
            </p:nvSpPr>
            <p:spPr bwMode="auto">
              <a:xfrm>
                <a:off x="3014" y="343"/>
                <a:ext cx="163" cy="150"/>
              </a:xfrm>
              <a:custGeom>
                <a:avLst/>
                <a:gdLst>
                  <a:gd name="T0" fmla="*/ 157 w 489"/>
                  <a:gd name="T1" fmla="*/ 150 h 451"/>
                  <a:gd name="T2" fmla="*/ 163 w 489"/>
                  <a:gd name="T3" fmla="*/ 150 h 451"/>
                  <a:gd name="T4" fmla="*/ 6 w 489"/>
                  <a:gd name="T5" fmla="*/ 0 h 451"/>
                  <a:gd name="T6" fmla="*/ 0 w 489"/>
                  <a:gd name="T7" fmla="*/ 0 h 451"/>
                  <a:gd name="T8" fmla="*/ 157 w 489"/>
                  <a:gd name="T9" fmla="*/ 150 h 4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9" h="451">
                    <a:moveTo>
                      <a:pt x="470" y="451"/>
                    </a:moveTo>
                    <a:lnTo>
                      <a:pt x="489" y="451"/>
                    </a:lnTo>
                    <a:lnTo>
                      <a:pt x="17" y="0"/>
                    </a:lnTo>
                    <a:lnTo>
                      <a:pt x="0" y="0"/>
                    </a:lnTo>
                    <a:lnTo>
                      <a:pt x="470" y="451"/>
                    </a:lnTo>
                    <a:close/>
                  </a:path>
                </a:pathLst>
              </a:custGeom>
              <a:solidFill>
                <a:srgbClr val="8383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58" name="Line 615"/>
              <p:cNvSpPr>
                <a:spLocks noChangeShapeType="1"/>
              </p:cNvSpPr>
              <p:nvPr/>
            </p:nvSpPr>
            <p:spPr bwMode="auto">
              <a:xfrm flipH="1" flipV="1">
                <a:off x="3014" y="343"/>
                <a:ext cx="156" cy="150"/>
              </a:xfrm>
              <a:prstGeom prst="line">
                <a:avLst/>
              </a:prstGeom>
              <a:noFill/>
              <a:ln w="0">
                <a:solidFill>
                  <a:srgbClr val="838383"/>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9" name="Freeform 616"/>
              <p:cNvSpPr>
                <a:spLocks/>
              </p:cNvSpPr>
              <p:nvPr/>
            </p:nvSpPr>
            <p:spPr bwMode="auto">
              <a:xfrm>
                <a:off x="3014" y="343"/>
                <a:ext cx="160" cy="150"/>
              </a:xfrm>
              <a:custGeom>
                <a:avLst/>
                <a:gdLst>
                  <a:gd name="T0" fmla="*/ 157 w 480"/>
                  <a:gd name="T1" fmla="*/ 150 h 451"/>
                  <a:gd name="T2" fmla="*/ 160 w 480"/>
                  <a:gd name="T3" fmla="*/ 150 h 451"/>
                  <a:gd name="T4" fmla="*/ 3 w 480"/>
                  <a:gd name="T5" fmla="*/ 0 h 451"/>
                  <a:gd name="T6" fmla="*/ 0 w 480"/>
                  <a:gd name="T7" fmla="*/ 0 h 451"/>
                  <a:gd name="T8" fmla="*/ 157 w 480"/>
                  <a:gd name="T9" fmla="*/ 150 h 4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0" h="451">
                    <a:moveTo>
                      <a:pt x="470" y="451"/>
                    </a:moveTo>
                    <a:lnTo>
                      <a:pt x="480" y="451"/>
                    </a:lnTo>
                    <a:lnTo>
                      <a:pt x="9" y="0"/>
                    </a:lnTo>
                    <a:lnTo>
                      <a:pt x="0" y="0"/>
                    </a:lnTo>
                    <a:lnTo>
                      <a:pt x="470" y="451"/>
                    </a:lnTo>
                    <a:close/>
                  </a:path>
                </a:pathLst>
              </a:custGeom>
              <a:solidFill>
                <a:srgbClr val="8383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60" name="Freeform 617"/>
              <p:cNvSpPr>
                <a:spLocks/>
              </p:cNvSpPr>
              <p:nvPr/>
            </p:nvSpPr>
            <p:spPr bwMode="auto">
              <a:xfrm>
                <a:off x="3017" y="343"/>
                <a:ext cx="160" cy="150"/>
              </a:xfrm>
              <a:custGeom>
                <a:avLst/>
                <a:gdLst>
                  <a:gd name="T0" fmla="*/ 157 w 480"/>
                  <a:gd name="T1" fmla="*/ 150 h 451"/>
                  <a:gd name="T2" fmla="*/ 160 w 480"/>
                  <a:gd name="T3" fmla="*/ 150 h 451"/>
                  <a:gd name="T4" fmla="*/ 3 w 480"/>
                  <a:gd name="T5" fmla="*/ 0 h 451"/>
                  <a:gd name="T6" fmla="*/ 0 w 480"/>
                  <a:gd name="T7" fmla="*/ 0 h 451"/>
                  <a:gd name="T8" fmla="*/ 157 w 480"/>
                  <a:gd name="T9" fmla="*/ 150 h 4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0" h="451">
                    <a:moveTo>
                      <a:pt x="471" y="451"/>
                    </a:moveTo>
                    <a:lnTo>
                      <a:pt x="480" y="451"/>
                    </a:lnTo>
                    <a:lnTo>
                      <a:pt x="8" y="0"/>
                    </a:lnTo>
                    <a:lnTo>
                      <a:pt x="0" y="0"/>
                    </a:lnTo>
                    <a:lnTo>
                      <a:pt x="471" y="451"/>
                    </a:lnTo>
                    <a:close/>
                  </a:path>
                </a:pathLst>
              </a:custGeom>
              <a:solidFill>
                <a:srgbClr val="82828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61" name="Freeform 618"/>
              <p:cNvSpPr>
                <a:spLocks/>
              </p:cNvSpPr>
              <p:nvPr/>
            </p:nvSpPr>
            <p:spPr bwMode="auto">
              <a:xfrm>
                <a:off x="3019" y="343"/>
                <a:ext cx="164" cy="150"/>
              </a:xfrm>
              <a:custGeom>
                <a:avLst/>
                <a:gdLst>
                  <a:gd name="T0" fmla="*/ 157 w 492"/>
                  <a:gd name="T1" fmla="*/ 150 h 451"/>
                  <a:gd name="T2" fmla="*/ 164 w 492"/>
                  <a:gd name="T3" fmla="*/ 150 h 451"/>
                  <a:gd name="T4" fmla="*/ 6 w 492"/>
                  <a:gd name="T5" fmla="*/ 0 h 451"/>
                  <a:gd name="T6" fmla="*/ 0 w 492"/>
                  <a:gd name="T7" fmla="*/ 0 h 451"/>
                  <a:gd name="T8" fmla="*/ 157 w 492"/>
                  <a:gd name="T9" fmla="*/ 150 h 4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2" h="451">
                    <a:moveTo>
                      <a:pt x="472" y="451"/>
                    </a:moveTo>
                    <a:lnTo>
                      <a:pt x="492" y="451"/>
                    </a:lnTo>
                    <a:lnTo>
                      <a:pt x="19" y="0"/>
                    </a:lnTo>
                    <a:lnTo>
                      <a:pt x="0" y="0"/>
                    </a:lnTo>
                    <a:lnTo>
                      <a:pt x="472" y="451"/>
                    </a:lnTo>
                    <a:close/>
                  </a:path>
                </a:pathLst>
              </a:custGeom>
              <a:solidFill>
                <a:srgbClr val="81818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62" name="Line 619"/>
              <p:cNvSpPr>
                <a:spLocks noChangeShapeType="1"/>
              </p:cNvSpPr>
              <p:nvPr/>
            </p:nvSpPr>
            <p:spPr bwMode="auto">
              <a:xfrm flipH="1" flipV="1">
                <a:off x="3019" y="343"/>
                <a:ext cx="158" cy="150"/>
              </a:xfrm>
              <a:prstGeom prst="line">
                <a:avLst/>
              </a:prstGeom>
              <a:noFill/>
              <a:ln w="0">
                <a:solidFill>
                  <a:srgbClr val="81818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 name="Freeform 620"/>
              <p:cNvSpPr>
                <a:spLocks/>
              </p:cNvSpPr>
              <p:nvPr/>
            </p:nvSpPr>
            <p:spPr bwMode="auto">
              <a:xfrm>
                <a:off x="3019" y="343"/>
                <a:ext cx="160" cy="150"/>
              </a:xfrm>
              <a:custGeom>
                <a:avLst/>
                <a:gdLst>
                  <a:gd name="T0" fmla="*/ 158 w 479"/>
                  <a:gd name="T1" fmla="*/ 150 h 451"/>
                  <a:gd name="T2" fmla="*/ 160 w 479"/>
                  <a:gd name="T3" fmla="*/ 150 h 451"/>
                  <a:gd name="T4" fmla="*/ 2 w 479"/>
                  <a:gd name="T5" fmla="*/ 0 h 451"/>
                  <a:gd name="T6" fmla="*/ 0 w 479"/>
                  <a:gd name="T7" fmla="*/ 0 h 451"/>
                  <a:gd name="T8" fmla="*/ 158 w 479"/>
                  <a:gd name="T9" fmla="*/ 150 h 4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9" h="451">
                    <a:moveTo>
                      <a:pt x="472" y="451"/>
                    </a:moveTo>
                    <a:lnTo>
                      <a:pt x="479" y="451"/>
                    </a:lnTo>
                    <a:lnTo>
                      <a:pt x="6" y="0"/>
                    </a:lnTo>
                    <a:lnTo>
                      <a:pt x="0" y="0"/>
                    </a:lnTo>
                    <a:lnTo>
                      <a:pt x="472" y="451"/>
                    </a:lnTo>
                    <a:close/>
                  </a:path>
                </a:pathLst>
              </a:custGeom>
              <a:solidFill>
                <a:srgbClr val="81818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64" name="Freeform 621"/>
              <p:cNvSpPr>
                <a:spLocks/>
              </p:cNvSpPr>
              <p:nvPr/>
            </p:nvSpPr>
            <p:spPr bwMode="auto">
              <a:xfrm>
                <a:off x="3021" y="343"/>
                <a:ext cx="160" cy="150"/>
              </a:xfrm>
              <a:custGeom>
                <a:avLst/>
                <a:gdLst>
                  <a:gd name="T0" fmla="*/ 158 w 479"/>
                  <a:gd name="T1" fmla="*/ 150 h 451"/>
                  <a:gd name="T2" fmla="*/ 160 w 479"/>
                  <a:gd name="T3" fmla="*/ 150 h 451"/>
                  <a:gd name="T4" fmla="*/ 2 w 479"/>
                  <a:gd name="T5" fmla="*/ 0 h 451"/>
                  <a:gd name="T6" fmla="*/ 0 w 479"/>
                  <a:gd name="T7" fmla="*/ 0 h 451"/>
                  <a:gd name="T8" fmla="*/ 158 w 479"/>
                  <a:gd name="T9" fmla="*/ 150 h 4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9" h="451">
                    <a:moveTo>
                      <a:pt x="473" y="451"/>
                    </a:moveTo>
                    <a:lnTo>
                      <a:pt x="479" y="451"/>
                    </a:lnTo>
                    <a:lnTo>
                      <a:pt x="7" y="0"/>
                    </a:lnTo>
                    <a:lnTo>
                      <a:pt x="0" y="0"/>
                    </a:lnTo>
                    <a:lnTo>
                      <a:pt x="473" y="451"/>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65" name="Freeform 622"/>
              <p:cNvSpPr>
                <a:spLocks/>
              </p:cNvSpPr>
              <p:nvPr/>
            </p:nvSpPr>
            <p:spPr bwMode="auto">
              <a:xfrm>
                <a:off x="3024" y="343"/>
                <a:ext cx="159" cy="150"/>
              </a:xfrm>
              <a:custGeom>
                <a:avLst/>
                <a:gdLst>
                  <a:gd name="T0" fmla="*/ 157 w 479"/>
                  <a:gd name="T1" fmla="*/ 150 h 451"/>
                  <a:gd name="T2" fmla="*/ 159 w 479"/>
                  <a:gd name="T3" fmla="*/ 150 h 451"/>
                  <a:gd name="T4" fmla="*/ 2 w 479"/>
                  <a:gd name="T5" fmla="*/ 0 h 451"/>
                  <a:gd name="T6" fmla="*/ 0 w 479"/>
                  <a:gd name="T7" fmla="*/ 0 h 451"/>
                  <a:gd name="T8" fmla="*/ 157 w 479"/>
                  <a:gd name="T9" fmla="*/ 150 h 4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9" h="451">
                    <a:moveTo>
                      <a:pt x="472" y="451"/>
                    </a:moveTo>
                    <a:lnTo>
                      <a:pt x="479" y="451"/>
                    </a:lnTo>
                    <a:lnTo>
                      <a:pt x="6" y="0"/>
                    </a:lnTo>
                    <a:lnTo>
                      <a:pt x="0" y="0"/>
                    </a:lnTo>
                    <a:lnTo>
                      <a:pt x="472" y="451"/>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66" name="Freeform 623"/>
              <p:cNvSpPr>
                <a:spLocks/>
              </p:cNvSpPr>
              <p:nvPr/>
            </p:nvSpPr>
            <p:spPr bwMode="auto">
              <a:xfrm>
                <a:off x="3026" y="343"/>
                <a:ext cx="163" cy="150"/>
              </a:xfrm>
              <a:custGeom>
                <a:avLst/>
                <a:gdLst>
                  <a:gd name="T0" fmla="*/ 157 w 491"/>
                  <a:gd name="T1" fmla="*/ 150 h 451"/>
                  <a:gd name="T2" fmla="*/ 163 w 491"/>
                  <a:gd name="T3" fmla="*/ 150 h 451"/>
                  <a:gd name="T4" fmla="*/ 6 w 491"/>
                  <a:gd name="T5" fmla="*/ 0 h 451"/>
                  <a:gd name="T6" fmla="*/ 0 w 491"/>
                  <a:gd name="T7" fmla="*/ 0 h 451"/>
                  <a:gd name="T8" fmla="*/ 157 w 491"/>
                  <a:gd name="T9" fmla="*/ 150 h 4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1" h="451">
                    <a:moveTo>
                      <a:pt x="473" y="451"/>
                    </a:moveTo>
                    <a:lnTo>
                      <a:pt x="491" y="450"/>
                    </a:lnTo>
                    <a:lnTo>
                      <a:pt x="19" y="0"/>
                    </a:lnTo>
                    <a:lnTo>
                      <a:pt x="0" y="0"/>
                    </a:lnTo>
                    <a:lnTo>
                      <a:pt x="473" y="451"/>
                    </a:lnTo>
                    <a:close/>
                  </a:path>
                </a:pathLst>
              </a:custGeom>
              <a:solidFill>
                <a:srgbClr val="7E7E7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67" name="Line 624"/>
              <p:cNvSpPr>
                <a:spLocks noChangeShapeType="1"/>
              </p:cNvSpPr>
              <p:nvPr/>
            </p:nvSpPr>
            <p:spPr bwMode="auto">
              <a:xfrm flipH="1" flipV="1">
                <a:off x="3026" y="343"/>
                <a:ext cx="157" cy="150"/>
              </a:xfrm>
              <a:prstGeom prst="line">
                <a:avLst/>
              </a:prstGeom>
              <a:noFill/>
              <a:ln w="0">
                <a:solidFill>
                  <a:srgbClr val="7E7E7E"/>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8" name="Freeform 625"/>
              <p:cNvSpPr>
                <a:spLocks/>
              </p:cNvSpPr>
              <p:nvPr/>
            </p:nvSpPr>
            <p:spPr bwMode="auto">
              <a:xfrm>
                <a:off x="3026" y="343"/>
                <a:ext cx="160" cy="150"/>
              </a:xfrm>
              <a:custGeom>
                <a:avLst/>
                <a:gdLst>
                  <a:gd name="T0" fmla="*/ 157 w 481"/>
                  <a:gd name="T1" fmla="*/ 150 h 451"/>
                  <a:gd name="T2" fmla="*/ 160 w 481"/>
                  <a:gd name="T3" fmla="*/ 150 h 451"/>
                  <a:gd name="T4" fmla="*/ 3 w 481"/>
                  <a:gd name="T5" fmla="*/ 0 h 451"/>
                  <a:gd name="T6" fmla="*/ 0 w 481"/>
                  <a:gd name="T7" fmla="*/ 0 h 451"/>
                  <a:gd name="T8" fmla="*/ 157 w 481"/>
                  <a:gd name="T9" fmla="*/ 150 h 4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1" h="451">
                    <a:moveTo>
                      <a:pt x="473" y="451"/>
                    </a:moveTo>
                    <a:lnTo>
                      <a:pt x="481" y="451"/>
                    </a:lnTo>
                    <a:lnTo>
                      <a:pt x="9" y="0"/>
                    </a:lnTo>
                    <a:lnTo>
                      <a:pt x="0" y="0"/>
                    </a:lnTo>
                    <a:lnTo>
                      <a:pt x="473" y="451"/>
                    </a:lnTo>
                    <a:close/>
                  </a:path>
                </a:pathLst>
              </a:custGeom>
              <a:solidFill>
                <a:srgbClr val="7E7E7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69" name="Freeform 626"/>
              <p:cNvSpPr>
                <a:spLocks/>
              </p:cNvSpPr>
              <p:nvPr/>
            </p:nvSpPr>
            <p:spPr bwMode="auto">
              <a:xfrm>
                <a:off x="3029" y="343"/>
                <a:ext cx="160" cy="150"/>
              </a:xfrm>
              <a:custGeom>
                <a:avLst/>
                <a:gdLst>
                  <a:gd name="T0" fmla="*/ 157 w 482"/>
                  <a:gd name="T1" fmla="*/ 150 h 451"/>
                  <a:gd name="T2" fmla="*/ 160 w 482"/>
                  <a:gd name="T3" fmla="*/ 150 h 451"/>
                  <a:gd name="T4" fmla="*/ 3 w 482"/>
                  <a:gd name="T5" fmla="*/ 0 h 451"/>
                  <a:gd name="T6" fmla="*/ 0 w 482"/>
                  <a:gd name="T7" fmla="*/ 0 h 451"/>
                  <a:gd name="T8" fmla="*/ 157 w 482"/>
                  <a:gd name="T9" fmla="*/ 150 h 4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2" h="451">
                    <a:moveTo>
                      <a:pt x="472" y="451"/>
                    </a:moveTo>
                    <a:lnTo>
                      <a:pt x="482" y="450"/>
                    </a:lnTo>
                    <a:lnTo>
                      <a:pt x="10" y="0"/>
                    </a:lnTo>
                    <a:lnTo>
                      <a:pt x="0" y="0"/>
                    </a:lnTo>
                    <a:lnTo>
                      <a:pt x="472" y="451"/>
                    </a:lnTo>
                    <a:close/>
                  </a:path>
                </a:pathLst>
              </a:custGeom>
              <a:solidFill>
                <a:srgbClr val="7D7D7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70" name="Freeform 627"/>
              <p:cNvSpPr>
                <a:spLocks/>
              </p:cNvSpPr>
              <p:nvPr/>
            </p:nvSpPr>
            <p:spPr bwMode="auto">
              <a:xfrm>
                <a:off x="3032" y="342"/>
                <a:ext cx="164" cy="151"/>
              </a:xfrm>
              <a:custGeom>
                <a:avLst/>
                <a:gdLst>
                  <a:gd name="T0" fmla="*/ 158 w 491"/>
                  <a:gd name="T1" fmla="*/ 151 h 453"/>
                  <a:gd name="T2" fmla="*/ 164 w 491"/>
                  <a:gd name="T3" fmla="*/ 151 h 453"/>
                  <a:gd name="T4" fmla="*/ 6 w 491"/>
                  <a:gd name="T5" fmla="*/ 0 h 453"/>
                  <a:gd name="T6" fmla="*/ 0 w 491"/>
                  <a:gd name="T7" fmla="*/ 1 h 453"/>
                  <a:gd name="T8" fmla="*/ 158 w 491"/>
                  <a:gd name="T9" fmla="*/ 151 h 4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1" h="453">
                    <a:moveTo>
                      <a:pt x="472" y="453"/>
                    </a:moveTo>
                    <a:lnTo>
                      <a:pt x="491" y="452"/>
                    </a:lnTo>
                    <a:lnTo>
                      <a:pt x="17" y="0"/>
                    </a:lnTo>
                    <a:lnTo>
                      <a:pt x="0" y="3"/>
                    </a:lnTo>
                    <a:lnTo>
                      <a:pt x="472" y="453"/>
                    </a:lnTo>
                    <a:close/>
                  </a:path>
                </a:pathLst>
              </a:custGeom>
              <a:solidFill>
                <a:srgbClr val="7C7C7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71" name="Line 628"/>
              <p:cNvSpPr>
                <a:spLocks noChangeShapeType="1"/>
              </p:cNvSpPr>
              <p:nvPr/>
            </p:nvSpPr>
            <p:spPr bwMode="auto">
              <a:xfrm flipH="1" flipV="1">
                <a:off x="3032" y="343"/>
                <a:ext cx="157" cy="150"/>
              </a:xfrm>
              <a:prstGeom prst="line">
                <a:avLst/>
              </a:prstGeom>
              <a:noFill/>
              <a:ln w="0">
                <a:solidFill>
                  <a:srgbClr val="7C7C7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2" name="Freeform 629"/>
              <p:cNvSpPr>
                <a:spLocks/>
              </p:cNvSpPr>
              <p:nvPr/>
            </p:nvSpPr>
            <p:spPr bwMode="auto">
              <a:xfrm>
                <a:off x="3032" y="342"/>
                <a:ext cx="160" cy="151"/>
              </a:xfrm>
              <a:custGeom>
                <a:avLst/>
                <a:gdLst>
                  <a:gd name="T0" fmla="*/ 157 w 481"/>
                  <a:gd name="T1" fmla="*/ 151 h 452"/>
                  <a:gd name="T2" fmla="*/ 160 w 481"/>
                  <a:gd name="T3" fmla="*/ 151 h 452"/>
                  <a:gd name="T4" fmla="*/ 3 w 481"/>
                  <a:gd name="T5" fmla="*/ 0 h 452"/>
                  <a:gd name="T6" fmla="*/ 0 w 481"/>
                  <a:gd name="T7" fmla="*/ 1 h 452"/>
                  <a:gd name="T8" fmla="*/ 157 w 481"/>
                  <a:gd name="T9" fmla="*/ 151 h 4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1" h="452">
                    <a:moveTo>
                      <a:pt x="472" y="452"/>
                    </a:moveTo>
                    <a:lnTo>
                      <a:pt x="481" y="452"/>
                    </a:lnTo>
                    <a:lnTo>
                      <a:pt x="9" y="0"/>
                    </a:lnTo>
                    <a:lnTo>
                      <a:pt x="0" y="2"/>
                    </a:lnTo>
                    <a:lnTo>
                      <a:pt x="472" y="452"/>
                    </a:lnTo>
                    <a:close/>
                  </a:path>
                </a:pathLst>
              </a:custGeom>
              <a:solidFill>
                <a:srgbClr val="7C7C7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73" name="Freeform 630"/>
              <p:cNvSpPr>
                <a:spLocks/>
              </p:cNvSpPr>
              <p:nvPr/>
            </p:nvSpPr>
            <p:spPr bwMode="auto">
              <a:xfrm>
                <a:off x="3035" y="342"/>
                <a:ext cx="161" cy="151"/>
              </a:xfrm>
              <a:custGeom>
                <a:avLst/>
                <a:gdLst>
                  <a:gd name="T0" fmla="*/ 158 w 482"/>
                  <a:gd name="T1" fmla="*/ 151 h 453"/>
                  <a:gd name="T2" fmla="*/ 161 w 482"/>
                  <a:gd name="T3" fmla="*/ 151 h 453"/>
                  <a:gd name="T4" fmla="*/ 3 w 482"/>
                  <a:gd name="T5" fmla="*/ 0 h 453"/>
                  <a:gd name="T6" fmla="*/ 0 w 482"/>
                  <a:gd name="T7" fmla="*/ 0 h 453"/>
                  <a:gd name="T8" fmla="*/ 158 w 482"/>
                  <a:gd name="T9" fmla="*/ 151 h 4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2" h="453">
                    <a:moveTo>
                      <a:pt x="472" y="453"/>
                    </a:moveTo>
                    <a:lnTo>
                      <a:pt x="482" y="452"/>
                    </a:lnTo>
                    <a:lnTo>
                      <a:pt x="8" y="0"/>
                    </a:lnTo>
                    <a:lnTo>
                      <a:pt x="0" y="1"/>
                    </a:lnTo>
                    <a:lnTo>
                      <a:pt x="472" y="453"/>
                    </a:lnTo>
                    <a:close/>
                  </a:path>
                </a:pathLst>
              </a:custGeom>
              <a:solidFill>
                <a:srgbClr val="7B7B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74" name="Freeform 631"/>
              <p:cNvSpPr>
                <a:spLocks/>
              </p:cNvSpPr>
              <p:nvPr/>
            </p:nvSpPr>
            <p:spPr bwMode="auto">
              <a:xfrm>
                <a:off x="3038" y="341"/>
                <a:ext cx="164" cy="151"/>
              </a:xfrm>
              <a:custGeom>
                <a:avLst/>
                <a:gdLst>
                  <a:gd name="T0" fmla="*/ 158 w 493"/>
                  <a:gd name="T1" fmla="*/ 151 h 455"/>
                  <a:gd name="T2" fmla="*/ 164 w 493"/>
                  <a:gd name="T3" fmla="*/ 150 h 455"/>
                  <a:gd name="T4" fmla="*/ 6 w 493"/>
                  <a:gd name="T5" fmla="*/ 0 h 455"/>
                  <a:gd name="T6" fmla="*/ 0 w 493"/>
                  <a:gd name="T7" fmla="*/ 1 h 455"/>
                  <a:gd name="T8" fmla="*/ 158 w 493"/>
                  <a:gd name="T9" fmla="*/ 151 h 45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3" h="455">
                    <a:moveTo>
                      <a:pt x="474" y="455"/>
                    </a:moveTo>
                    <a:lnTo>
                      <a:pt x="493" y="452"/>
                    </a:lnTo>
                    <a:lnTo>
                      <a:pt x="19" y="0"/>
                    </a:lnTo>
                    <a:lnTo>
                      <a:pt x="0" y="3"/>
                    </a:lnTo>
                    <a:lnTo>
                      <a:pt x="474" y="455"/>
                    </a:lnTo>
                    <a:close/>
                  </a:path>
                </a:pathLst>
              </a:custGeom>
              <a:solidFill>
                <a:srgbClr val="7A7A7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75" name="Line 632"/>
              <p:cNvSpPr>
                <a:spLocks noChangeShapeType="1"/>
              </p:cNvSpPr>
              <p:nvPr/>
            </p:nvSpPr>
            <p:spPr bwMode="auto">
              <a:xfrm flipH="1" flipV="1">
                <a:off x="3038" y="342"/>
                <a:ext cx="158" cy="150"/>
              </a:xfrm>
              <a:prstGeom prst="line">
                <a:avLst/>
              </a:prstGeom>
              <a:noFill/>
              <a:ln w="0">
                <a:solidFill>
                  <a:srgbClr val="7A7A7A"/>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6" name="Freeform 633"/>
              <p:cNvSpPr>
                <a:spLocks/>
              </p:cNvSpPr>
              <p:nvPr/>
            </p:nvSpPr>
            <p:spPr bwMode="auto">
              <a:xfrm>
                <a:off x="3038" y="341"/>
                <a:ext cx="161" cy="151"/>
              </a:xfrm>
              <a:custGeom>
                <a:avLst/>
                <a:gdLst>
                  <a:gd name="T0" fmla="*/ 158 w 484"/>
                  <a:gd name="T1" fmla="*/ 151 h 453"/>
                  <a:gd name="T2" fmla="*/ 161 w 484"/>
                  <a:gd name="T3" fmla="*/ 150 h 453"/>
                  <a:gd name="T4" fmla="*/ 3 w 484"/>
                  <a:gd name="T5" fmla="*/ 0 h 453"/>
                  <a:gd name="T6" fmla="*/ 0 w 484"/>
                  <a:gd name="T7" fmla="*/ 0 h 453"/>
                  <a:gd name="T8" fmla="*/ 158 w 484"/>
                  <a:gd name="T9" fmla="*/ 151 h 4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4" h="453">
                    <a:moveTo>
                      <a:pt x="474" y="453"/>
                    </a:moveTo>
                    <a:lnTo>
                      <a:pt x="484" y="451"/>
                    </a:lnTo>
                    <a:lnTo>
                      <a:pt x="10" y="0"/>
                    </a:lnTo>
                    <a:lnTo>
                      <a:pt x="0" y="1"/>
                    </a:lnTo>
                    <a:lnTo>
                      <a:pt x="474" y="453"/>
                    </a:lnTo>
                    <a:close/>
                  </a:path>
                </a:pathLst>
              </a:custGeom>
              <a:solidFill>
                <a:srgbClr val="7A7A7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77" name="Freeform 634"/>
              <p:cNvSpPr>
                <a:spLocks/>
              </p:cNvSpPr>
              <p:nvPr/>
            </p:nvSpPr>
            <p:spPr bwMode="auto">
              <a:xfrm>
                <a:off x="3041" y="341"/>
                <a:ext cx="161" cy="151"/>
              </a:xfrm>
              <a:custGeom>
                <a:avLst/>
                <a:gdLst>
                  <a:gd name="T0" fmla="*/ 158 w 483"/>
                  <a:gd name="T1" fmla="*/ 151 h 453"/>
                  <a:gd name="T2" fmla="*/ 161 w 483"/>
                  <a:gd name="T3" fmla="*/ 151 h 453"/>
                  <a:gd name="T4" fmla="*/ 3 w 483"/>
                  <a:gd name="T5" fmla="*/ 0 h 453"/>
                  <a:gd name="T6" fmla="*/ 0 w 483"/>
                  <a:gd name="T7" fmla="*/ 1 h 453"/>
                  <a:gd name="T8" fmla="*/ 158 w 483"/>
                  <a:gd name="T9" fmla="*/ 151 h 4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3" h="453">
                    <a:moveTo>
                      <a:pt x="474" y="453"/>
                    </a:moveTo>
                    <a:lnTo>
                      <a:pt x="483" y="452"/>
                    </a:lnTo>
                    <a:lnTo>
                      <a:pt x="9" y="0"/>
                    </a:lnTo>
                    <a:lnTo>
                      <a:pt x="0" y="2"/>
                    </a:lnTo>
                    <a:lnTo>
                      <a:pt x="474" y="453"/>
                    </a:lnTo>
                    <a:close/>
                  </a:path>
                </a:pathLst>
              </a:custGeom>
              <a:solidFill>
                <a:srgbClr val="79797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78" name="Freeform 635"/>
              <p:cNvSpPr>
                <a:spLocks/>
              </p:cNvSpPr>
              <p:nvPr/>
            </p:nvSpPr>
            <p:spPr bwMode="auto">
              <a:xfrm>
                <a:off x="3044" y="340"/>
                <a:ext cx="164" cy="151"/>
              </a:xfrm>
              <a:custGeom>
                <a:avLst/>
                <a:gdLst>
                  <a:gd name="T0" fmla="*/ 158 w 493"/>
                  <a:gd name="T1" fmla="*/ 151 h 455"/>
                  <a:gd name="T2" fmla="*/ 164 w 493"/>
                  <a:gd name="T3" fmla="*/ 149 h 455"/>
                  <a:gd name="T4" fmla="*/ 6 w 493"/>
                  <a:gd name="T5" fmla="*/ 0 h 455"/>
                  <a:gd name="T6" fmla="*/ 0 w 493"/>
                  <a:gd name="T7" fmla="*/ 1 h 455"/>
                  <a:gd name="T8" fmla="*/ 158 w 493"/>
                  <a:gd name="T9" fmla="*/ 151 h 45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3" h="455">
                    <a:moveTo>
                      <a:pt x="474" y="455"/>
                    </a:moveTo>
                    <a:lnTo>
                      <a:pt x="493" y="450"/>
                    </a:lnTo>
                    <a:lnTo>
                      <a:pt x="19" y="0"/>
                    </a:lnTo>
                    <a:lnTo>
                      <a:pt x="0" y="3"/>
                    </a:lnTo>
                    <a:lnTo>
                      <a:pt x="474" y="455"/>
                    </a:lnTo>
                    <a:close/>
                  </a:path>
                </a:pathLst>
              </a:custGeom>
              <a:solidFill>
                <a:srgbClr val="78787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79" name="Line 636"/>
              <p:cNvSpPr>
                <a:spLocks noChangeShapeType="1"/>
              </p:cNvSpPr>
              <p:nvPr/>
            </p:nvSpPr>
            <p:spPr bwMode="auto">
              <a:xfrm flipH="1" flipV="1">
                <a:off x="3044" y="341"/>
                <a:ext cx="158" cy="150"/>
              </a:xfrm>
              <a:prstGeom prst="line">
                <a:avLst/>
              </a:prstGeom>
              <a:noFill/>
              <a:ln w="0">
                <a:solidFill>
                  <a:srgbClr val="787878"/>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0" name="Freeform 637"/>
              <p:cNvSpPr>
                <a:spLocks/>
              </p:cNvSpPr>
              <p:nvPr/>
            </p:nvSpPr>
            <p:spPr bwMode="auto">
              <a:xfrm>
                <a:off x="3044" y="341"/>
                <a:ext cx="160" cy="150"/>
              </a:xfrm>
              <a:custGeom>
                <a:avLst/>
                <a:gdLst>
                  <a:gd name="T0" fmla="*/ 158 w 481"/>
                  <a:gd name="T1" fmla="*/ 150 h 452"/>
                  <a:gd name="T2" fmla="*/ 160 w 481"/>
                  <a:gd name="T3" fmla="*/ 149 h 452"/>
                  <a:gd name="T4" fmla="*/ 2 w 481"/>
                  <a:gd name="T5" fmla="*/ 0 h 452"/>
                  <a:gd name="T6" fmla="*/ 0 w 481"/>
                  <a:gd name="T7" fmla="*/ 0 h 452"/>
                  <a:gd name="T8" fmla="*/ 158 w 481"/>
                  <a:gd name="T9" fmla="*/ 150 h 4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1" h="452">
                    <a:moveTo>
                      <a:pt x="474" y="452"/>
                    </a:moveTo>
                    <a:lnTo>
                      <a:pt x="481" y="450"/>
                    </a:lnTo>
                    <a:lnTo>
                      <a:pt x="6" y="0"/>
                    </a:lnTo>
                    <a:lnTo>
                      <a:pt x="0" y="0"/>
                    </a:lnTo>
                    <a:lnTo>
                      <a:pt x="474" y="452"/>
                    </a:lnTo>
                    <a:close/>
                  </a:path>
                </a:pathLst>
              </a:custGeom>
              <a:solidFill>
                <a:srgbClr val="78787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81" name="Freeform 638"/>
              <p:cNvSpPr>
                <a:spLocks/>
              </p:cNvSpPr>
              <p:nvPr/>
            </p:nvSpPr>
            <p:spPr bwMode="auto">
              <a:xfrm>
                <a:off x="3046" y="340"/>
                <a:ext cx="160" cy="151"/>
              </a:xfrm>
              <a:custGeom>
                <a:avLst/>
                <a:gdLst>
                  <a:gd name="T0" fmla="*/ 158 w 481"/>
                  <a:gd name="T1" fmla="*/ 151 h 451"/>
                  <a:gd name="T2" fmla="*/ 160 w 481"/>
                  <a:gd name="T3" fmla="*/ 151 h 451"/>
                  <a:gd name="T4" fmla="*/ 2 w 481"/>
                  <a:gd name="T5" fmla="*/ 0 h 451"/>
                  <a:gd name="T6" fmla="*/ 0 w 481"/>
                  <a:gd name="T7" fmla="*/ 0 h 451"/>
                  <a:gd name="T8" fmla="*/ 158 w 481"/>
                  <a:gd name="T9" fmla="*/ 151 h 4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1" h="451">
                    <a:moveTo>
                      <a:pt x="475" y="451"/>
                    </a:moveTo>
                    <a:lnTo>
                      <a:pt x="481" y="450"/>
                    </a:lnTo>
                    <a:lnTo>
                      <a:pt x="5" y="0"/>
                    </a:lnTo>
                    <a:lnTo>
                      <a:pt x="0" y="1"/>
                    </a:lnTo>
                    <a:lnTo>
                      <a:pt x="475" y="451"/>
                    </a:lnTo>
                    <a:close/>
                  </a:path>
                </a:pathLst>
              </a:custGeom>
              <a:solidFill>
                <a:srgbClr val="77777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82" name="Freeform 639"/>
              <p:cNvSpPr>
                <a:spLocks/>
              </p:cNvSpPr>
              <p:nvPr/>
            </p:nvSpPr>
            <p:spPr bwMode="auto">
              <a:xfrm>
                <a:off x="3048" y="340"/>
                <a:ext cx="160" cy="150"/>
              </a:xfrm>
              <a:custGeom>
                <a:avLst/>
                <a:gdLst>
                  <a:gd name="T0" fmla="*/ 158 w 482"/>
                  <a:gd name="T1" fmla="*/ 150 h 452"/>
                  <a:gd name="T2" fmla="*/ 160 w 482"/>
                  <a:gd name="T3" fmla="*/ 149 h 452"/>
                  <a:gd name="T4" fmla="*/ 3 w 482"/>
                  <a:gd name="T5" fmla="*/ 0 h 452"/>
                  <a:gd name="T6" fmla="*/ 0 w 482"/>
                  <a:gd name="T7" fmla="*/ 1 h 452"/>
                  <a:gd name="T8" fmla="*/ 158 w 482"/>
                  <a:gd name="T9" fmla="*/ 150 h 4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2" h="452">
                    <a:moveTo>
                      <a:pt x="476" y="452"/>
                    </a:moveTo>
                    <a:lnTo>
                      <a:pt x="482" y="450"/>
                    </a:lnTo>
                    <a:lnTo>
                      <a:pt x="8" y="0"/>
                    </a:lnTo>
                    <a:lnTo>
                      <a:pt x="0" y="2"/>
                    </a:lnTo>
                    <a:lnTo>
                      <a:pt x="476" y="452"/>
                    </a:lnTo>
                    <a:close/>
                  </a:path>
                </a:pathLst>
              </a:custGeom>
              <a:solidFill>
                <a:srgbClr val="76767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83" name="Freeform 640"/>
              <p:cNvSpPr>
                <a:spLocks/>
              </p:cNvSpPr>
              <p:nvPr/>
            </p:nvSpPr>
            <p:spPr bwMode="auto">
              <a:xfrm>
                <a:off x="3050" y="338"/>
                <a:ext cx="164" cy="152"/>
              </a:xfrm>
              <a:custGeom>
                <a:avLst/>
                <a:gdLst>
                  <a:gd name="T0" fmla="*/ 158 w 492"/>
                  <a:gd name="T1" fmla="*/ 152 h 454"/>
                  <a:gd name="T2" fmla="*/ 164 w 492"/>
                  <a:gd name="T3" fmla="*/ 151 h 454"/>
                  <a:gd name="T4" fmla="*/ 6 w 492"/>
                  <a:gd name="T5" fmla="*/ 0 h 454"/>
                  <a:gd name="T6" fmla="*/ 0 w 492"/>
                  <a:gd name="T7" fmla="*/ 1 h 454"/>
                  <a:gd name="T8" fmla="*/ 158 w 492"/>
                  <a:gd name="T9" fmla="*/ 152 h 4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2" h="454">
                    <a:moveTo>
                      <a:pt x="474" y="454"/>
                    </a:moveTo>
                    <a:lnTo>
                      <a:pt x="492" y="450"/>
                    </a:lnTo>
                    <a:lnTo>
                      <a:pt x="17" y="0"/>
                    </a:lnTo>
                    <a:lnTo>
                      <a:pt x="0" y="4"/>
                    </a:lnTo>
                    <a:lnTo>
                      <a:pt x="474" y="454"/>
                    </a:lnTo>
                    <a:close/>
                  </a:path>
                </a:pathLst>
              </a:custGeom>
              <a:solidFill>
                <a:srgbClr val="75757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84" name="Line 641"/>
              <p:cNvSpPr>
                <a:spLocks noChangeShapeType="1"/>
              </p:cNvSpPr>
              <p:nvPr/>
            </p:nvSpPr>
            <p:spPr bwMode="auto">
              <a:xfrm flipH="1" flipV="1">
                <a:off x="3050" y="340"/>
                <a:ext cx="158" cy="150"/>
              </a:xfrm>
              <a:prstGeom prst="line">
                <a:avLst/>
              </a:prstGeom>
              <a:noFill/>
              <a:ln w="0">
                <a:solidFill>
                  <a:srgbClr val="757575"/>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5" name="Freeform 642"/>
              <p:cNvSpPr>
                <a:spLocks/>
              </p:cNvSpPr>
              <p:nvPr/>
            </p:nvSpPr>
            <p:spPr bwMode="auto">
              <a:xfrm>
                <a:off x="3050" y="339"/>
                <a:ext cx="162" cy="151"/>
              </a:xfrm>
              <a:custGeom>
                <a:avLst/>
                <a:gdLst>
                  <a:gd name="T0" fmla="*/ 159 w 484"/>
                  <a:gd name="T1" fmla="*/ 151 h 453"/>
                  <a:gd name="T2" fmla="*/ 162 w 484"/>
                  <a:gd name="T3" fmla="*/ 150 h 453"/>
                  <a:gd name="T4" fmla="*/ 3 w 484"/>
                  <a:gd name="T5" fmla="*/ 0 h 453"/>
                  <a:gd name="T6" fmla="*/ 0 w 484"/>
                  <a:gd name="T7" fmla="*/ 1 h 453"/>
                  <a:gd name="T8" fmla="*/ 159 w 484"/>
                  <a:gd name="T9" fmla="*/ 151 h 4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4" h="453">
                    <a:moveTo>
                      <a:pt x="474" y="453"/>
                    </a:moveTo>
                    <a:lnTo>
                      <a:pt x="484" y="450"/>
                    </a:lnTo>
                    <a:lnTo>
                      <a:pt x="8" y="0"/>
                    </a:lnTo>
                    <a:lnTo>
                      <a:pt x="0" y="3"/>
                    </a:lnTo>
                    <a:lnTo>
                      <a:pt x="474" y="453"/>
                    </a:lnTo>
                    <a:close/>
                  </a:path>
                </a:pathLst>
              </a:custGeom>
              <a:solidFill>
                <a:srgbClr val="75757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86" name="Freeform 643"/>
              <p:cNvSpPr>
                <a:spLocks/>
              </p:cNvSpPr>
              <p:nvPr/>
            </p:nvSpPr>
            <p:spPr bwMode="auto">
              <a:xfrm>
                <a:off x="3053" y="338"/>
                <a:ext cx="161" cy="151"/>
              </a:xfrm>
              <a:custGeom>
                <a:avLst/>
                <a:gdLst>
                  <a:gd name="T0" fmla="*/ 158 w 484"/>
                  <a:gd name="T1" fmla="*/ 151 h 451"/>
                  <a:gd name="T2" fmla="*/ 161 w 484"/>
                  <a:gd name="T3" fmla="*/ 151 h 451"/>
                  <a:gd name="T4" fmla="*/ 3 w 484"/>
                  <a:gd name="T5" fmla="*/ 0 h 451"/>
                  <a:gd name="T6" fmla="*/ 0 w 484"/>
                  <a:gd name="T7" fmla="*/ 0 h 451"/>
                  <a:gd name="T8" fmla="*/ 158 w 484"/>
                  <a:gd name="T9" fmla="*/ 151 h 4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4" h="451">
                    <a:moveTo>
                      <a:pt x="476" y="451"/>
                    </a:moveTo>
                    <a:lnTo>
                      <a:pt x="484" y="450"/>
                    </a:lnTo>
                    <a:lnTo>
                      <a:pt x="9" y="0"/>
                    </a:lnTo>
                    <a:lnTo>
                      <a:pt x="0" y="1"/>
                    </a:lnTo>
                    <a:lnTo>
                      <a:pt x="476" y="451"/>
                    </a:lnTo>
                    <a:close/>
                  </a:path>
                </a:pathLst>
              </a:custGeom>
              <a:solidFill>
                <a:srgbClr val="74747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87" name="Freeform 644"/>
              <p:cNvSpPr>
                <a:spLocks/>
              </p:cNvSpPr>
              <p:nvPr/>
            </p:nvSpPr>
            <p:spPr bwMode="auto">
              <a:xfrm>
                <a:off x="3056" y="336"/>
                <a:ext cx="165" cy="152"/>
              </a:xfrm>
              <a:custGeom>
                <a:avLst/>
                <a:gdLst>
                  <a:gd name="T0" fmla="*/ 159 w 494"/>
                  <a:gd name="T1" fmla="*/ 152 h 456"/>
                  <a:gd name="T2" fmla="*/ 165 w 494"/>
                  <a:gd name="T3" fmla="*/ 150 h 456"/>
                  <a:gd name="T4" fmla="*/ 6 w 494"/>
                  <a:gd name="T5" fmla="*/ 0 h 456"/>
                  <a:gd name="T6" fmla="*/ 0 w 494"/>
                  <a:gd name="T7" fmla="*/ 2 h 456"/>
                  <a:gd name="T8" fmla="*/ 159 w 494"/>
                  <a:gd name="T9" fmla="*/ 152 h 4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4" h="456">
                    <a:moveTo>
                      <a:pt x="475" y="456"/>
                    </a:moveTo>
                    <a:lnTo>
                      <a:pt x="494" y="450"/>
                    </a:lnTo>
                    <a:lnTo>
                      <a:pt x="17" y="0"/>
                    </a:lnTo>
                    <a:lnTo>
                      <a:pt x="0" y="6"/>
                    </a:lnTo>
                    <a:lnTo>
                      <a:pt x="475" y="456"/>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88" name="Line 645"/>
              <p:cNvSpPr>
                <a:spLocks noChangeShapeType="1"/>
              </p:cNvSpPr>
              <p:nvPr/>
            </p:nvSpPr>
            <p:spPr bwMode="auto">
              <a:xfrm flipH="1" flipV="1">
                <a:off x="3056" y="338"/>
                <a:ext cx="158" cy="150"/>
              </a:xfrm>
              <a:prstGeom prst="line">
                <a:avLst/>
              </a:prstGeom>
              <a:noFill/>
              <a:ln w="0">
                <a:solidFill>
                  <a:srgbClr val="737373"/>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9" name="Freeform 646"/>
              <p:cNvSpPr>
                <a:spLocks/>
              </p:cNvSpPr>
              <p:nvPr/>
            </p:nvSpPr>
            <p:spPr bwMode="auto">
              <a:xfrm>
                <a:off x="3056" y="337"/>
                <a:ext cx="162" cy="151"/>
              </a:xfrm>
              <a:custGeom>
                <a:avLst/>
                <a:gdLst>
                  <a:gd name="T0" fmla="*/ 159 w 485"/>
                  <a:gd name="T1" fmla="*/ 151 h 453"/>
                  <a:gd name="T2" fmla="*/ 162 w 485"/>
                  <a:gd name="T3" fmla="*/ 150 h 453"/>
                  <a:gd name="T4" fmla="*/ 3 w 485"/>
                  <a:gd name="T5" fmla="*/ 0 h 453"/>
                  <a:gd name="T6" fmla="*/ 0 w 485"/>
                  <a:gd name="T7" fmla="*/ 1 h 453"/>
                  <a:gd name="T8" fmla="*/ 159 w 485"/>
                  <a:gd name="T9" fmla="*/ 151 h 4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5" h="453">
                    <a:moveTo>
                      <a:pt x="475" y="453"/>
                    </a:moveTo>
                    <a:lnTo>
                      <a:pt x="485" y="450"/>
                    </a:lnTo>
                    <a:lnTo>
                      <a:pt x="9" y="0"/>
                    </a:lnTo>
                    <a:lnTo>
                      <a:pt x="0" y="3"/>
                    </a:lnTo>
                    <a:lnTo>
                      <a:pt x="475" y="453"/>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90" name="Freeform 647"/>
              <p:cNvSpPr>
                <a:spLocks/>
              </p:cNvSpPr>
              <p:nvPr/>
            </p:nvSpPr>
            <p:spPr bwMode="auto">
              <a:xfrm>
                <a:off x="3059" y="336"/>
                <a:ext cx="162" cy="151"/>
              </a:xfrm>
              <a:custGeom>
                <a:avLst/>
                <a:gdLst>
                  <a:gd name="T0" fmla="*/ 159 w 485"/>
                  <a:gd name="T1" fmla="*/ 151 h 453"/>
                  <a:gd name="T2" fmla="*/ 162 w 485"/>
                  <a:gd name="T3" fmla="*/ 150 h 453"/>
                  <a:gd name="T4" fmla="*/ 3 w 485"/>
                  <a:gd name="T5" fmla="*/ 0 h 453"/>
                  <a:gd name="T6" fmla="*/ 0 w 485"/>
                  <a:gd name="T7" fmla="*/ 1 h 453"/>
                  <a:gd name="T8" fmla="*/ 159 w 485"/>
                  <a:gd name="T9" fmla="*/ 151 h 4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5" h="453">
                    <a:moveTo>
                      <a:pt x="476" y="453"/>
                    </a:moveTo>
                    <a:lnTo>
                      <a:pt x="485" y="450"/>
                    </a:lnTo>
                    <a:lnTo>
                      <a:pt x="8" y="0"/>
                    </a:lnTo>
                    <a:lnTo>
                      <a:pt x="0" y="3"/>
                    </a:lnTo>
                    <a:lnTo>
                      <a:pt x="476" y="453"/>
                    </a:lnTo>
                    <a:close/>
                  </a:path>
                </a:pathLst>
              </a:custGeom>
              <a:solidFill>
                <a:srgbClr val="72727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91" name="Freeform 648"/>
              <p:cNvSpPr>
                <a:spLocks/>
              </p:cNvSpPr>
              <p:nvPr/>
            </p:nvSpPr>
            <p:spPr bwMode="auto">
              <a:xfrm>
                <a:off x="3062" y="334"/>
                <a:ext cx="165" cy="152"/>
              </a:xfrm>
              <a:custGeom>
                <a:avLst/>
                <a:gdLst>
                  <a:gd name="T0" fmla="*/ 159 w 496"/>
                  <a:gd name="T1" fmla="*/ 152 h 456"/>
                  <a:gd name="T2" fmla="*/ 165 w 496"/>
                  <a:gd name="T3" fmla="*/ 150 h 456"/>
                  <a:gd name="T4" fmla="*/ 6 w 496"/>
                  <a:gd name="T5" fmla="*/ 0 h 456"/>
                  <a:gd name="T6" fmla="*/ 0 w 496"/>
                  <a:gd name="T7" fmla="*/ 2 h 456"/>
                  <a:gd name="T8" fmla="*/ 159 w 496"/>
                  <a:gd name="T9" fmla="*/ 152 h 4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6" h="456">
                    <a:moveTo>
                      <a:pt x="477" y="456"/>
                    </a:moveTo>
                    <a:lnTo>
                      <a:pt x="496" y="449"/>
                    </a:lnTo>
                    <a:lnTo>
                      <a:pt x="19" y="0"/>
                    </a:lnTo>
                    <a:lnTo>
                      <a:pt x="0" y="6"/>
                    </a:lnTo>
                    <a:lnTo>
                      <a:pt x="477" y="456"/>
                    </a:ln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92" name="Line 649"/>
              <p:cNvSpPr>
                <a:spLocks noChangeShapeType="1"/>
              </p:cNvSpPr>
              <p:nvPr/>
            </p:nvSpPr>
            <p:spPr bwMode="auto">
              <a:xfrm flipH="1" flipV="1">
                <a:off x="3062" y="336"/>
                <a:ext cx="159" cy="150"/>
              </a:xfrm>
              <a:prstGeom prst="line">
                <a:avLst/>
              </a:prstGeom>
              <a:noFill/>
              <a:ln w="0">
                <a:solidFill>
                  <a:srgbClr val="71717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3" name="Freeform 650"/>
              <p:cNvSpPr>
                <a:spLocks/>
              </p:cNvSpPr>
              <p:nvPr/>
            </p:nvSpPr>
            <p:spPr bwMode="auto">
              <a:xfrm>
                <a:off x="3062" y="335"/>
                <a:ext cx="162" cy="151"/>
              </a:xfrm>
              <a:custGeom>
                <a:avLst/>
                <a:gdLst>
                  <a:gd name="T0" fmla="*/ 159 w 487"/>
                  <a:gd name="T1" fmla="*/ 151 h 453"/>
                  <a:gd name="T2" fmla="*/ 162 w 487"/>
                  <a:gd name="T3" fmla="*/ 150 h 453"/>
                  <a:gd name="T4" fmla="*/ 3 w 487"/>
                  <a:gd name="T5" fmla="*/ 0 h 453"/>
                  <a:gd name="T6" fmla="*/ 0 w 487"/>
                  <a:gd name="T7" fmla="*/ 1 h 453"/>
                  <a:gd name="T8" fmla="*/ 159 w 487"/>
                  <a:gd name="T9" fmla="*/ 151 h 4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7" h="453">
                    <a:moveTo>
                      <a:pt x="477" y="453"/>
                    </a:moveTo>
                    <a:lnTo>
                      <a:pt x="487" y="449"/>
                    </a:lnTo>
                    <a:lnTo>
                      <a:pt x="9" y="0"/>
                    </a:lnTo>
                    <a:lnTo>
                      <a:pt x="0" y="3"/>
                    </a:lnTo>
                    <a:lnTo>
                      <a:pt x="477" y="453"/>
                    </a:ln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94" name="Freeform 651"/>
              <p:cNvSpPr>
                <a:spLocks/>
              </p:cNvSpPr>
              <p:nvPr/>
            </p:nvSpPr>
            <p:spPr bwMode="auto">
              <a:xfrm>
                <a:off x="3065" y="334"/>
                <a:ext cx="162" cy="151"/>
              </a:xfrm>
              <a:custGeom>
                <a:avLst/>
                <a:gdLst>
                  <a:gd name="T0" fmla="*/ 159 w 487"/>
                  <a:gd name="T1" fmla="*/ 151 h 452"/>
                  <a:gd name="T2" fmla="*/ 162 w 487"/>
                  <a:gd name="T3" fmla="*/ 150 h 452"/>
                  <a:gd name="T4" fmla="*/ 3 w 487"/>
                  <a:gd name="T5" fmla="*/ 0 h 452"/>
                  <a:gd name="T6" fmla="*/ 0 w 487"/>
                  <a:gd name="T7" fmla="*/ 1 h 452"/>
                  <a:gd name="T8" fmla="*/ 159 w 487"/>
                  <a:gd name="T9" fmla="*/ 151 h 4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7" h="452">
                    <a:moveTo>
                      <a:pt x="478" y="452"/>
                    </a:moveTo>
                    <a:lnTo>
                      <a:pt x="487" y="449"/>
                    </a:lnTo>
                    <a:lnTo>
                      <a:pt x="10" y="0"/>
                    </a:lnTo>
                    <a:lnTo>
                      <a:pt x="0" y="3"/>
                    </a:lnTo>
                    <a:lnTo>
                      <a:pt x="478" y="452"/>
                    </a:lnTo>
                    <a:close/>
                  </a:path>
                </a:pathLst>
              </a:custGeom>
              <a:solidFill>
                <a:srgbClr val="7070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95" name="Freeform 652"/>
              <p:cNvSpPr>
                <a:spLocks/>
              </p:cNvSpPr>
              <p:nvPr/>
            </p:nvSpPr>
            <p:spPr bwMode="auto">
              <a:xfrm>
                <a:off x="3068" y="332"/>
                <a:ext cx="165" cy="152"/>
              </a:xfrm>
              <a:custGeom>
                <a:avLst/>
                <a:gdLst>
                  <a:gd name="T0" fmla="*/ 159 w 496"/>
                  <a:gd name="T1" fmla="*/ 152 h 456"/>
                  <a:gd name="T2" fmla="*/ 165 w 496"/>
                  <a:gd name="T3" fmla="*/ 150 h 456"/>
                  <a:gd name="T4" fmla="*/ 6 w 496"/>
                  <a:gd name="T5" fmla="*/ 0 h 456"/>
                  <a:gd name="T6" fmla="*/ 0 w 496"/>
                  <a:gd name="T7" fmla="*/ 2 h 456"/>
                  <a:gd name="T8" fmla="*/ 159 w 496"/>
                  <a:gd name="T9" fmla="*/ 152 h 4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6" h="456">
                    <a:moveTo>
                      <a:pt x="477" y="456"/>
                    </a:moveTo>
                    <a:lnTo>
                      <a:pt x="496" y="449"/>
                    </a:lnTo>
                    <a:lnTo>
                      <a:pt x="17" y="0"/>
                    </a:lnTo>
                    <a:lnTo>
                      <a:pt x="0" y="7"/>
                    </a:lnTo>
                    <a:lnTo>
                      <a:pt x="477" y="456"/>
                    </a:lnTo>
                    <a:close/>
                  </a:path>
                </a:pathLst>
              </a:custGeom>
              <a:solidFill>
                <a:srgbClr val="6F6F6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96" name="Line 653"/>
              <p:cNvSpPr>
                <a:spLocks noChangeShapeType="1"/>
              </p:cNvSpPr>
              <p:nvPr/>
            </p:nvSpPr>
            <p:spPr bwMode="auto">
              <a:xfrm flipH="1" flipV="1">
                <a:off x="3068" y="334"/>
                <a:ext cx="159" cy="150"/>
              </a:xfrm>
              <a:prstGeom prst="line">
                <a:avLst/>
              </a:prstGeom>
              <a:noFill/>
              <a:ln w="0">
                <a:solidFill>
                  <a:srgbClr val="6F6F6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7" name="Freeform 654"/>
              <p:cNvSpPr>
                <a:spLocks/>
              </p:cNvSpPr>
              <p:nvPr/>
            </p:nvSpPr>
            <p:spPr bwMode="auto">
              <a:xfrm>
                <a:off x="3068" y="334"/>
                <a:ext cx="162" cy="150"/>
              </a:xfrm>
              <a:custGeom>
                <a:avLst/>
                <a:gdLst>
                  <a:gd name="T0" fmla="*/ 159 w 487"/>
                  <a:gd name="T1" fmla="*/ 150 h 451"/>
                  <a:gd name="T2" fmla="*/ 162 w 487"/>
                  <a:gd name="T3" fmla="*/ 149 h 451"/>
                  <a:gd name="T4" fmla="*/ 3 w 487"/>
                  <a:gd name="T5" fmla="*/ 0 h 451"/>
                  <a:gd name="T6" fmla="*/ 0 w 487"/>
                  <a:gd name="T7" fmla="*/ 1 h 451"/>
                  <a:gd name="T8" fmla="*/ 159 w 487"/>
                  <a:gd name="T9" fmla="*/ 150 h 4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7" h="451">
                    <a:moveTo>
                      <a:pt x="477" y="451"/>
                    </a:moveTo>
                    <a:lnTo>
                      <a:pt x="487" y="447"/>
                    </a:lnTo>
                    <a:lnTo>
                      <a:pt x="9" y="0"/>
                    </a:lnTo>
                    <a:lnTo>
                      <a:pt x="0" y="2"/>
                    </a:lnTo>
                    <a:lnTo>
                      <a:pt x="477" y="451"/>
                    </a:lnTo>
                    <a:close/>
                  </a:path>
                </a:pathLst>
              </a:custGeom>
              <a:solidFill>
                <a:srgbClr val="6F6F6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98" name="Freeform 655"/>
              <p:cNvSpPr>
                <a:spLocks/>
              </p:cNvSpPr>
              <p:nvPr/>
            </p:nvSpPr>
            <p:spPr bwMode="auto">
              <a:xfrm>
                <a:off x="3071" y="332"/>
                <a:ext cx="162" cy="151"/>
              </a:xfrm>
              <a:custGeom>
                <a:avLst/>
                <a:gdLst>
                  <a:gd name="T0" fmla="*/ 159 w 487"/>
                  <a:gd name="T1" fmla="*/ 151 h 452"/>
                  <a:gd name="T2" fmla="*/ 162 w 487"/>
                  <a:gd name="T3" fmla="*/ 150 h 452"/>
                  <a:gd name="T4" fmla="*/ 3 w 487"/>
                  <a:gd name="T5" fmla="*/ 0 h 452"/>
                  <a:gd name="T6" fmla="*/ 0 w 487"/>
                  <a:gd name="T7" fmla="*/ 2 h 452"/>
                  <a:gd name="T8" fmla="*/ 159 w 487"/>
                  <a:gd name="T9" fmla="*/ 151 h 4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7" h="452">
                    <a:moveTo>
                      <a:pt x="478" y="452"/>
                    </a:moveTo>
                    <a:lnTo>
                      <a:pt x="487" y="449"/>
                    </a:lnTo>
                    <a:lnTo>
                      <a:pt x="8" y="0"/>
                    </a:lnTo>
                    <a:lnTo>
                      <a:pt x="0" y="5"/>
                    </a:lnTo>
                    <a:lnTo>
                      <a:pt x="478" y="452"/>
                    </a:lnTo>
                    <a:close/>
                  </a:path>
                </a:pathLst>
              </a:custGeom>
              <a:solidFill>
                <a:srgbClr val="6E6E6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99" name="Freeform 656"/>
              <p:cNvSpPr>
                <a:spLocks/>
              </p:cNvSpPr>
              <p:nvPr/>
            </p:nvSpPr>
            <p:spPr bwMode="auto">
              <a:xfrm>
                <a:off x="3074" y="330"/>
                <a:ext cx="165" cy="152"/>
              </a:xfrm>
              <a:custGeom>
                <a:avLst/>
                <a:gdLst>
                  <a:gd name="T0" fmla="*/ 159 w 496"/>
                  <a:gd name="T1" fmla="*/ 152 h 456"/>
                  <a:gd name="T2" fmla="*/ 165 w 496"/>
                  <a:gd name="T3" fmla="*/ 149 h 456"/>
                  <a:gd name="T4" fmla="*/ 6 w 496"/>
                  <a:gd name="T5" fmla="*/ 0 h 456"/>
                  <a:gd name="T6" fmla="*/ 0 w 496"/>
                  <a:gd name="T7" fmla="*/ 2 h 456"/>
                  <a:gd name="T8" fmla="*/ 159 w 496"/>
                  <a:gd name="T9" fmla="*/ 152 h 4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6" h="456">
                    <a:moveTo>
                      <a:pt x="479" y="456"/>
                    </a:moveTo>
                    <a:lnTo>
                      <a:pt x="496" y="447"/>
                    </a:lnTo>
                    <a:lnTo>
                      <a:pt x="18" y="0"/>
                    </a:lnTo>
                    <a:lnTo>
                      <a:pt x="0" y="7"/>
                    </a:lnTo>
                    <a:lnTo>
                      <a:pt x="479" y="456"/>
                    </a:lnTo>
                    <a:close/>
                  </a:path>
                </a:pathLst>
              </a:custGeom>
              <a:solidFill>
                <a:srgbClr val="6D6D6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00" name="Line 657"/>
              <p:cNvSpPr>
                <a:spLocks noChangeShapeType="1"/>
              </p:cNvSpPr>
              <p:nvPr/>
            </p:nvSpPr>
            <p:spPr bwMode="auto">
              <a:xfrm flipH="1" flipV="1">
                <a:off x="3074" y="332"/>
                <a:ext cx="159" cy="150"/>
              </a:xfrm>
              <a:prstGeom prst="line">
                <a:avLst/>
              </a:prstGeom>
              <a:noFill/>
              <a:ln w="0">
                <a:solidFill>
                  <a:srgbClr val="6D6D6D"/>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1" name="Freeform 658"/>
              <p:cNvSpPr>
                <a:spLocks/>
              </p:cNvSpPr>
              <p:nvPr/>
            </p:nvSpPr>
            <p:spPr bwMode="auto">
              <a:xfrm>
                <a:off x="3074" y="331"/>
                <a:ext cx="161" cy="151"/>
              </a:xfrm>
              <a:custGeom>
                <a:avLst/>
                <a:gdLst>
                  <a:gd name="T0" fmla="*/ 159 w 484"/>
                  <a:gd name="T1" fmla="*/ 151 h 452"/>
                  <a:gd name="T2" fmla="*/ 161 w 484"/>
                  <a:gd name="T3" fmla="*/ 150 h 452"/>
                  <a:gd name="T4" fmla="*/ 2 w 484"/>
                  <a:gd name="T5" fmla="*/ 0 h 452"/>
                  <a:gd name="T6" fmla="*/ 0 w 484"/>
                  <a:gd name="T7" fmla="*/ 1 h 452"/>
                  <a:gd name="T8" fmla="*/ 159 w 484"/>
                  <a:gd name="T9" fmla="*/ 151 h 4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4" h="452">
                    <a:moveTo>
                      <a:pt x="479" y="452"/>
                    </a:moveTo>
                    <a:lnTo>
                      <a:pt x="484" y="449"/>
                    </a:lnTo>
                    <a:lnTo>
                      <a:pt x="6" y="0"/>
                    </a:lnTo>
                    <a:lnTo>
                      <a:pt x="0" y="3"/>
                    </a:lnTo>
                    <a:lnTo>
                      <a:pt x="479" y="452"/>
                    </a:lnTo>
                    <a:close/>
                  </a:path>
                </a:pathLst>
              </a:custGeom>
              <a:solidFill>
                <a:srgbClr val="6D6D6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02" name="Freeform 659"/>
              <p:cNvSpPr>
                <a:spLocks/>
              </p:cNvSpPr>
              <p:nvPr/>
            </p:nvSpPr>
            <p:spPr bwMode="auto">
              <a:xfrm>
                <a:off x="3076" y="331"/>
                <a:ext cx="161" cy="150"/>
              </a:xfrm>
              <a:custGeom>
                <a:avLst/>
                <a:gdLst>
                  <a:gd name="T0" fmla="*/ 159 w 484"/>
                  <a:gd name="T1" fmla="*/ 150 h 450"/>
                  <a:gd name="T2" fmla="*/ 161 w 484"/>
                  <a:gd name="T3" fmla="*/ 149 h 450"/>
                  <a:gd name="T4" fmla="*/ 2 w 484"/>
                  <a:gd name="T5" fmla="*/ 0 h 450"/>
                  <a:gd name="T6" fmla="*/ 0 w 484"/>
                  <a:gd name="T7" fmla="*/ 0 h 450"/>
                  <a:gd name="T8" fmla="*/ 159 w 484"/>
                  <a:gd name="T9" fmla="*/ 150 h 4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4" h="450">
                    <a:moveTo>
                      <a:pt x="478" y="450"/>
                    </a:moveTo>
                    <a:lnTo>
                      <a:pt x="484" y="447"/>
                    </a:lnTo>
                    <a:lnTo>
                      <a:pt x="6" y="0"/>
                    </a:lnTo>
                    <a:lnTo>
                      <a:pt x="0" y="1"/>
                    </a:lnTo>
                    <a:lnTo>
                      <a:pt x="478" y="450"/>
                    </a:lnTo>
                    <a:close/>
                  </a:path>
                </a:pathLst>
              </a:custGeom>
              <a:solidFill>
                <a:srgbClr val="6C6C6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03" name="Freeform 660"/>
              <p:cNvSpPr>
                <a:spLocks/>
              </p:cNvSpPr>
              <p:nvPr/>
            </p:nvSpPr>
            <p:spPr bwMode="auto">
              <a:xfrm>
                <a:off x="3078" y="330"/>
                <a:ext cx="161" cy="150"/>
              </a:xfrm>
              <a:custGeom>
                <a:avLst/>
                <a:gdLst>
                  <a:gd name="T0" fmla="*/ 159 w 484"/>
                  <a:gd name="T1" fmla="*/ 150 h 450"/>
                  <a:gd name="T2" fmla="*/ 161 w 484"/>
                  <a:gd name="T3" fmla="*/ 149 h 450"/>
                  <a:gd name="T4" fmla="*/ 2 w 484"/>
                  <a:gd name="T5" fmla="*/ 0 h 450"/>
                  <a:gd name="T6" fmla="*/ 0 w 484"/>
                  <a:gd name="T7" fmla="*/ 1 h 450"/>
                  <a:gd name="T8" fmla="*/ 159 w 484"/>
                  <a:gd name="T9" fmla="*/ 150 h 4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4" h="450">
                    <a:moveTo>
                      <a:pt x="478" y="450"/>
                    </a:moveTo>
                    <a:lnTo>
                      <a:pt x="484" y="447"/>
                    </a:lnTo>
                    <a:lnTo>
                      <a:pt x="6" y="0"/>
                    </a:lnTo>
                    <a:lnTo>
                      <a:pt x="0" y="3"/>
                    </a:lnTo>
                    <a:lnTo>
                      <a:pt x="478" y="450"/>
                    </a:lnTo>
                    <a:close/>
                  </a:path>
                </a:pathLst>
              </a:custGeom>
              <a:solidFill>
                <a:srgbClr val="6B6B6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04" name="Freeform 661"/>
              <p:cNvSpPr>
                <a:spLocks/>
              </p:cNvSpPr>
              <p:nvPr/>
            </p:nvSpPr>
            <p:spPr bwMode="auto">
              <a:xfrm>
                <a:off x="3080" y="327"/>
                <a:ext cx="165" cy="152"/>
              </a:xfrm>
              <a:custGeom>
                <a:avLst/>
                <a:gdLst>
                  <a:gd name="T0" fmla="*/ 159 w 497"/>
                  <a:gd name="T1" fmla="*/ 152 h 456"/>
                  <a:gd name="T2" fmla="*/ 165 w 497"/>
                  <a:gd name="T3" fmla="*/ 149 h 456"/>
                  <a:gd name="T4" fmla="*/ 5 w 497"/>
                  <a:gd name="T5" fmla="*/ 0 h 456"/>
                  <a:gd name="T6" fmla="*/ 0 w 497"/>
                  <a:gd name="T7" fmla="*/ 3 h 456"/>
                  <a:gd name="T8" fmla="*/ 159 w 497"/>
                  <a:gd name="T9" fmla="*/ 152 h 4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7" h="456">
                    <a:moveTo>
                      <a:pt x="478" y="456"/>
                    </a:moveTo>
                    <a:lnTo>
                      <a:pt x="497" y="448"/>
                    </a:lnTo>
                    <a:lnTo>
                      <a:pt x="15" y="0"/>
                    </a:lnTo>
                    <a:lnTo>
                      <a:pt x="0" y="9"/>
                    </a:lnTo>
                    <a:lnTo>
                      <a:pt x="478" y="456"/>
                    </a:lnTo>
                    <a:close/>
                  </a:path>
                </a:pathLst>
              </a:custGeom>
              <a:solidFill>
                <a:srgbClr val="6A6A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05" name="Line 662"/>
              <p:cNvSpPr>
                <a:spLocks noChangeShapeType="1"/>
              </p:cNvSpPr>
              <p:nvPr/>
            </p:nvSpPr>
            <p:spPr bwMode="auto">
              <a:xfrm flipH="1" flipV="1">
                <a:off x="3080" y="330"/>
                <a:ext cx="159" cy="149"/>
              </a:xfrm>
              <a:prstGeom prst="line">
                <a:avLst/>
              </a:prstGeom>
              <a:noFill/>
              <a:ln w="0">
                <a:solidFill>
                  <a:srgbClr val="6A6A6A"/>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6" name="Freeform 663"/>
              <p:cNvSpPr>
                <a:spLocks/>
              </p:cNvSpPr>
              <p:nvPr/>
            </p:nvSpPr>
            <p:spPr bwMode="auto">
              <a:xfrm>
                <a:off x="3080" y="328"/>
                <a:ext cx="162" cy="151"/>
              </a:xfrm>
              <a:custGeom>
                <a:avLst/>
                <a:gdLst>
                  <a:gd name="T0" fmla="*/ 159 w 488"/>
                  <a:gd name="T1" fmla="*/ 151 h 451"/>
                  <a:gd name="T2" fmla="*/ 162 w 488"/>
                  <a:gd name="T3" fmla="*/ 150 h 451"/>
                  <a:gd name="T4" fmla="*/ 3 w 488"/>
                  <a:gd name="T5" fmla="*/ 0 h 451"/>
                  <a:gd name="T6" fmla="*/ 0 w 488"/>
                  <a:gd name="T7" fmla="*/ 1 h 451"/>
                  <a:gd name="T8" fmla="*/ 159 w 488"/>
                  <a:gd name="T9" fmla="*/ 151 h 4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8" h="451">
                    <a:moveTo>
                      <a:pt x="478" y="451"/>
                    </a:moveTo>
                    <a:lnTo>
                      <a:pt x="488" y="447"/>
                    </a:lnTo>
                    <a:lnTo>
                      <a:pt x="8" y="0"/>
                    </a:lnTo>
                    <a:lnTo>
                      <a:pt x="0" y="4"/>
                    </a:lnTo>
                    <a:lnTo>
                      <a:pt x="478" y="451"/>
                    </a:lnTo>
                    <a:close/>
                  </a:path>
                </a:pathLst>
              </a:custGeom>
              <a:solidFill>
                <a:srgbClr val="6A6A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07" name="Freeform 664"/>
              <p:cNvSpPr>
                <a:spLocks/>
              </p:cNvSpPr>
              <p:nvPr/>
            </p:nvSpPr>
            <p:spPr bwMode="auto">
              <a:xfrm>
                <a:off x="3082" y="327"/>
                <a:ext cx="163" cy="150"/>
              </a:xfrm>
              <a:custGeom>
                <a:avLst/>
                <a:gdLst>
                  <a:gd name="T0" fmla="*/ 160 w 489"/>
                  <a:gd name="T1" fmla="*/ 150 h 452"/>
                  <a:gd name="T2" fmla="*/ 163 w 489"/>
                  <a:gd name="T3" fmla="*/ 149 h 452"/>
                  <a:gd name="T4" fmla="*/ 2 w 489"/>
                  <a:gd name="T5" fmla="*/ 0 h 452"/>
                  <a:gd name="T6" fmla="*/ 0 w 489"/>
                  <a:gd name="T7" fmla="*/ 2 h 452"/>
                  <a:gd name="T8" fmla="*/ 160 w 489"/>
                  <a:gd name="T9" fmla="*/ 150 h 4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9" h="452">
                    <a:moveTo>
                      <a:pt x="480" y="452"/>
                    </a:moveTo>
                    <a:lnTo>
                      <a:pt x="489" y="448"/>
                    </a:lnTo>
                    <a:lnTo>
                      <a:pt x="7" y="0"/>
                    </a:lnTo>
                    <a:lnTo>
                      <a:pt x="0" y="5"/>
                    </a:lnTo>
                    <a:lnTo>
                      <a:pt x="480" y="452"/>
                    </a:lnTo>
                    <a:close/>
                  </a:path>
                </a:pathLst>
              </a:custGeom>
              <a:solidFill>
                <a:srgbClr val="69696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08" name="Freeform 665"/>
              <p:cNvSpPr>
                <a:spLocks/>
              </p:cNvSpPr>
              <p:nvPr/>
            </p:nvSpPr>
            <p:spPr bwMode="auto">
              <a:xfrm>
                <a:off x="3085" y="324"/>
                <a:ext cx="166" cy="152"/>
              </a:xfrm>
              <a:custGeom>
                <a:avLst/>
                <a:gdLst>
                  <a:gd name="T0" fmla="*/ 160 w 499"/>
                  <a:gd name="T1" fmla="*/ 152 h 456"/>
                  <a:gd name="T2" fmla="*/ 166 w 499"/>
                  <a:gd name="T3" fmla="*/ 149 h 456"/>
                  <a:gd name="T4" fmla="*/ 6 w 499"/>
                  <a:gd name="T5" fmla="*/ 0 h 456"/>
                  <a:gd name="T6" fmla="*/ 0 w 499"/>
                  <a:gd name="T7" fmla="*/ 3 h 456"/>
                  <a:gd name="T8" fmla="*/ 160 w 499"/>
                  <a:gd name="T9" fmla="*/ 152 h 4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9" h="456">
                    <a:moveTo>
                      <a:pt x="482" y="456"/>
                    </a:moveTo>
                    <a:lnTo>
                      <a:pt x="499" y="446"/>
                    </a:lnTo>
                    <a:lnTo>
                      <a:pt x="18" y="0"/>
                    </a:lnTo>
                    <a:lnTo>
                      <a:pt x="0" y="8"/>
                    </a:lnTo>
                    <a:lnTo>
                      <a:pt x="482" y="456"/>
                    </a:lnTo>
                    <a:close/>
                  </a:path>
                </a:pathLst>
              </a:custGeom>
              <a:solidFill>
                <a:srgbClr val="68686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09" name="Line 666"/>
              <p:cNvSpPr>
                <a:spLocks noChangeShapeType="1"/>
              </p:cNvSpPr>
              <p:nvPr/>
            </p:nvSpPr>
            <p:spPr bwMode="auto">
              <a:xfrm flipH="1" flipV="1">
                <a:off x="3085" y="327"/>
                <a:ext cx="160" cy="149"/>
              </a:xfrm>
              <a:prstGeom prst="line">
                <a:avLst/>
              </a:prstGeom>
              <a:noFill/>
              <a:ln w="0">
                <a:solidFill>
                  <a:srgbClr val="686868"/>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0" name="Freeform 667"/>
              <p:cNvSpPr>
                <a:spLocks/>
              </p:cNvSpPr>
              <p:nvPr/>
            </p:nvSpPr>
            <p:spPr bwMode="auto">
              <a:xfrm>
                <a:off x="3085" y="325"/>
                <a:ext cx="163" cy="151"/>
              </a:xfrm>
              <a:custGeom>
                <a:avLst/>
                <a:gdLst>
                  <a:gd name="T0" fmla="*/ 160 w 490"/>
                  <a:gd name="T1" fmla="*/ 151 h 452"/>
                  <a:gd name="T2" fmla="*/ 163 w 490"/>
                  <a:gd name="T3" fmla="*/ 149 h 452"/>
                  <a:gd name="T4" fmla="*/ 3 w 490"/>
                  <a:gd name="T5" fmla="*/ 0 h 452"/>
                  <a:gd name="T6" fmla="*/ 0 w 490"/>
                  <a:gd name="T7" fmla="*/ 1 h 452"/>
                  <a:gd name="T8" fmla="*/ 160 w 490"/>
                  <a:gd name="T9" fmla="*/ 151 h 4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0" h="452">
                    <a:moveTo>
                      <a:pt x="482" y="452"/>
                    </a:moveTo>
                    <a:lnTo>
                      <a:pt x="490" y="447"/>
                    </a:lnTo>
                    <a:lnTo>
                      <a:pt x="9" y="0"/>
                    </a:lnTo>
                    <a:lnTo>
                      <a:pt x="0" y="4"/>
                    </a:lnTo>
                    <a:lnTo>
                      <a:pt x="482" y="452"/>
                    </a:lnTo>
                    <a:close/>
                  </a:path>
                </a:pathLst>
              </a:custGeom>
              <a:solidFill>
                <a:srgbClr val="68686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11" name="Freeform 668"/>
              <p:cNvSpPr>
                <a:spLocks/>
              </p:cNvSpPr>
              <p:nvPr/>
            </p:nvSpPr>
            <p:spPr bwMode="auto">
              <a:xfrm>
                <a:off x="3088" y="324"/>
                <a:ext cx="163" cy="150"/>
              </a:xfrm>
              <a:custGeom>
                <a:avLst/>
                <a:gdLst>
                  <a:gd name="T0" fmla="*/ 160 w 490"/>
                  <a:gd name="T1" fmla="*/ 150 h 451"/>
                  <a:gd name="T2" fmla="*/ 163 w 490"/>
                  <a:gd name="T3" fmla="*/ 148 h 451"/>
                  <a:gd name="T4" fmla="*/ 3 w 490"/>
                  <a:gd name="T5" fmla="*/ 0 h 451"/>
                  <a:gd name="T6" fmla="*/ 0 w 490"/>
                  <a:gd name="T7" fmla="*/ 1 h 451"/>
                  <a:gd name="T8" fmla="*/ 160 w 490"/>
                  <a:gd name="T9" fmla="*/ 150 h 4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0" h="451">
                    <a:moveTo>
                      <a:pt x="481" y="451"/>
                    </a:moveTo>
                    <a:lnTo>
                      <a:pt x="490" y="446"/>
                    </a:lnTo>
                    <a:lnTo>
                      <a:pt x="9" y="0"/>
                    </a:lnTo>
                    <a:lnTo>
                      <a:pt x="0" y="4"/>
                    </a:lnTo>
                    <a:lnTo>
                      <a:pt x="481" y="451"/>
                    </a:lnTo>
                    <a:close/>
                  </a:path>
                </a:pathLst>
              </a:custGeom>
              <a:solidFill>
                <a:srgbClr val="67676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12" name="Freeform 669"/>
              <p:cNvSpPr>
                <a:spLocks/>
              </p:cNvSpPr>
              <p:nvPr/>
            </p:nvSpPr>
            <p:spPr bwMode="auto">
              <a:xfrm>
                <a:off x="3091" y="321"/>
                <a:ext cx="166" cy="152"/>
              </a:xfrm>
              <a:custGeom>
                <a:avLst/>
                <a:gdLst>
                  <a:gd name="T0" fmla="*/ 160 w 498"/>
                  <a:gd name="T1" fmla="*/ 152 h 456"/>
                  <a:gd name="T2" fmla="*/ 166 w 498"/>
                  <a:gd name="T3" fmla="*/ 148 h 456"/>
                  <a:gd name="T4" fmla="*/ 5 w 498"/>
                  <a:gd name="T5" fmla="*/ 0 h 456"/>
                  <a:gd name="T6" fmla="*/ 0 w 498"/>
                  <a:gd name="T7" fmla="*/ 3 h 456"/>
                  <a:gd name="T8" fmla="*/ 160 w 498"/>
                  <a:gd name="T9" fmla="*/ 152 h 4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8" h="456">
                    <a:moveTo>
                      <a:pt x="481" y="456"/>
                    </a:moveTo>
                    <a:lnTo>
                      <a:pt x="498" y="445"/>
                    </a:lnTo>
                    <a:lnTo>
                      <a:pt x="16" y="0"/>
                    </a:lnTo>
                    <a:lnTo>
                      <a:pt x="0" y="10"/>
                    </a:lnTo>
                    <a:lnTo>
                      <a:pt x="481" y="456"/>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13" name="Line 670"/>
              <p:cNvSpPr>
                <a:spLocks noChangeShapeType="1"/>
              </p:cNvSpPr>
              <p:nvPr/>
            </p:nvSpPr>
            <p:spPr bwMode="auto">
              <a:xfrm flipH="1" flipV="1">
                <a:off x="3091" y="324"/>
                <a:ext cx="160" cy="149"/>
              </a:xfrm>
              <a:prstGeom prst="line">
                <a:avLst/>
              </a:prstGeom>
              <a:noFill/>
              <a:ln w="0">
                <a:solidFill>
                  <a:srgbClr val="66666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4" name="Freeform 671"/>
              <p:cNvSpPr>
                <a:spLocks/>
              </p:cNvSpPr>
              <p:nvPr/>
            </p:nvSpPr>
            <p:spPr bwMode="auto">
              <a:xfrm>
                <a:off x="3091" y="322"/>
                <a:ext cx="163" cy="151"/>
              </a:xfrm>
              <a:custGeom>
                <a:avLst/>
                <a:gdLst>
                  <a:gd name="T0" fmla="*/ 160 w 489"/>
                  <a:gd name="T1" fmla="*/ 151 h 452"/>
                  <a:gd name="T2" fmla="*/ 163 w 489"/>
                  <a:gd name="T3" fmla="*/ 149 h 452"/>
                  <a:gd name="T4" fmla="*/ 3 w 489"/>
                  <a:gd name="T5" fmla="*/ 0 h 452"/>
                  <a:gd name="T6" fmla="*/ 0 w 489"/>
                  <a:gd name="T7" fmla="*/ 2 h 452"/>
                  <a:gd name="T8" fmla="*/ 160 w 489"/>
                  <a:gd name="T9" fmla="*/ 151 h 4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9" h="452">
                    <a:moveTo>
                      <a:pt x="481" y="452"/>
                    </a:moveTo>
                    <a:lnTo>
                      <a:pt x="489" y="446"/>
                    </a:lnTo>
                    <a:lnTo>
                      <a:pt x="8" y="0"/>
                    </a:lnTo>
                    <a:lnTo>
                      <a:pt x="0" y="6"/>
                    </a:lnTo>
                    <a:lnTo>
                      <a:pt x="481" y="452"/>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15" name="Freeform 672"/>
              <p:cNvSpPr>
                <a:spLocks/>
              </p:cNvSpPr>
              <p:nvPr/>
            </p:nvSpPr>
            <p:spPr bwMode="auto">
              <a:xfrm>
                <a:off x="3093" y="321"/>
                <a:ext cx="164" cy="150"/>
              </a:xfrm>
              <a:custGeom>
                <a:avLst/>
                <a:gdLst>
                  <a:gd name="T0" fmla="*/ 161 w 490"/>
                  <a:gd name="T1" fmla="*/ 150 h 450"/>
                  <a:gd name="T2" fmla="*/ 164 w 490"/>
                  <a:gd name="T3" fmla="*/ 148 h 450"/>
                  <a:gd name="T4" fmla="*/ 3 w 490"/>
                  <a:gd name="T5" fmla="*/ 0 h 450"/>
                  <a:gd name="T6" fmla="*/ 0 w 490"/>
                  <a:gd name="T7" fmla="*/ 1 h 450"/>
                  <a:gd name="T8" fmla="*/ 161 w 490"/>
                  <a:gd name="T9" fmla="*/ 150 h 4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0" h="450">
                    <a:moveTo>
                      <a:pt x="481" y="450"/>
                    </a:moveTo>
                    <a:lnTo>
                      <a:pt x="490" y="445"/>
                    </a:lnTo>
                    <a:lnTo>
                      <a:pt x="8" y="0"/>
                    </a:lnTo>
                    <a:lnTo>
                      <a:pt x="0" y="4"/>
                    </a:lnTo>
                    <a:lnTo>
                      <a:pt x="481" y="450"/>
                    </a:lnTo>
                    <a:close/>
                  </a:path>
                </a:pathLst>
              </a:custGeom>
              <a:solidFill>
                <a:srgbClr val="65656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16" name="Freeform 673"/>
              <p:cNvSpPr>
                <a:spLocks/>
              </p:cNvSpPr>
              <p:nvPr/>
            </p:nvSpPr>
            <p:spPr bwMode="auto">
              <a:xfrm>
                <a:off x="3096" y="317"/>
                <a:ext cx="166" cy="152"/>
              </a:xfrm>
              <a:custGeom>
                <a:avLst/>
                <a:gdLst>
                  <a:gd name="T0" fmla="*/ 161 w 498"/>
                  <a:gd name="T1" fmla="*/ 152 h 455"/>
                  <a:gd name="T2" fmla="*/ 166 w 498"/>
                  <a:gd name="T3" fmla="*/ 148 h 455"/>
                  <a:gd name="T4" fmla="*/ 5 w 498"/>
                  <a:gd name="T5" fmla="*/ 0 h 455"/>
                  <a:gd name="T6" fmla="*/ 0 w 498"/>
                  <a:gd name="T7" fmla="*/ 3 h 455"/>
                  <a:gd name="T8" fmla="*/ 161 w 498"/>
                  <a:gd name="T9" fmla="*/ 152 h 45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8" h="455">
                    <a:moveTo>
                      <a:pt x="482" y="455"/>
                    </a:moveTo>
                    <a:lnTo>
                      <a:pt x="498" y="444"/>
                    </a:lnTo>
                    <a:lnTo>
                      <a:pt x="15" y="0"/>
                    </a:lnTo>
                    <a:lnTo>
                      <a:pt x="0" y="10"/>
                    </a:lnTo>
                    <a:lnTo>
                      <a:pt x="482" y="455"/>
                    </a:lnTo>
                    <a:close/>
                  </a:path>
                </a:pathLst>
              </a:custGeom>
              <a:solidFill>
                <a:srgbClr val="64646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17" name="Line 674"/>
              <p:cNvSpPr>
                <a:spLocks noChangeShapeType="1"/>
              </p:cNvSpPr>
              <p:nvPr/>
            </p:nvSpPr>
            <p:spPr bwMode="auto">
              <a:xfrm flipH="1" flipV="1">
                <a:off x="3096" y="321"/>
                <a:ext cx="161" cy="148"/>
              </a:xfrm>
              <a:prstGeom prst="line">
                <a:avLst/>
              </a:prstGeom>
              <a:noFill/>
              <a:ln w="0">
                <a:solidFill>
                  <a:srgbClr val="646464"/>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8" name="Freeform 675"/>
              <p:cNvSpPr>
                <a:spLocks/>
              </p:cNvSpPr>
              <p:nvPr/>
            </p:nvSpPr>
            <p:spPr bwMode="auto">
              <a:xfrm>
                <a:off x="3096" y="319"/>
                <a:ext cx="163" cy="150"/>
              </a:xfrm>
              <a:custGeom>
                <a:avLst/>
                <a:gdLst>
                  <a:gd name="T0" fmla="*/ 161 w 489"/>
                  <a:gd name="T1" fmla="*/ 150 h 451"/>
                  <a:gd name="T2" fmla="*/ 163 w 489"/>
                  <a:gd name="T3" fmla="*/ 148 h 451"/>
                  <a:gd name="T4" fmla="*/ 3 w 489"/>
                  <a:gd name="T5" fmla="*/ 0 h 451"/>
                  <a:gd name="T6" fmla="*/ 0 w 489"/>
                  <a:gd name="T7" fmla="*/ 2 h 451"/>
                  <a:gd name="T8" fmla="*/ 161 w 489"/>
                  <a:gd name="T9" fmla="*/ 150 h 4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9" h="451">
                    <a:moveTo>
                      <a:pt x="482" y="451"/>
                    </a:moveTo>
                    <a:lnTo>
                      <a:pt x="489" y="446"/>
                    </a:lnTo>
                    <a:lnTo>
                      <a:pt x="8" y="0"/>
                    </a:lnTo>
                    <a:lnTo>
                      <a:pt x="0" y="6"/>
                    </a:lnTo>
                    <a:lnTo>
                      <a:pt x="482" y="451"/>
                    </a:lnTo>
                    <a:close/>
                  </a:path>
                </a:pathLst>
              </a:custGeom>
              <a:solidFill>
                <a:srgbClr val="64646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19" name="Freeform 676"/>
              <p:cNvSpPr>
                <a:spLocks/>
              </p:cNvSpPr>
              <p:nvPr/>
            </p:nvSpPr>
            <p:spPr bwMode="auto">
              <a:xfrm>
                <a:off x="3099" y="317"/>
                <a:ext cx="163" cy="150"/>
              </a:xfrm>
              <a:custGeom>
                <a:avLst/>
                <a:gdLst>
                  <a:gd name="T0" fmla="*/ 160 w 490"/>
                  <a:gd name="T1" fmla="*/ 150 h 450"/>
                  <a:gd name="T2" fmla="*/ 163 w 490"/>
                  <a:gd name="T3" fmla="*/ 148 h 450"/>
                  <a:gd name="T4" fmla="*/ 2 w 490"/>
                  <a:gd name="T5" fmla="*/ 0 h 450"/>
                  <a:gd name="T6" fmla="*/ 0 w 490"/>
                  <a:gd name="T7" fmla="*/ 1 h 450"/>
                  <a:gd name="T8" fmla="*/ 160 w 490"/>
                  <a:gd name="T9" fmla="*/ 150 h 4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0" h="450">
                    <a:moveTo>
                      <a:pt x="481" y="450"/>
                    </a:moveTo>
                    <a:lnTo>
                      <a:pt x="490" y="444"/>
                    </a:lnTo>
                    <a:lnTo>
                      <a:pt x="7" y="0"/>
                    </a:lnTo>
                    <a:lnTo>
                      <a:pt x="0" y="4"/>
                    </a:lnTo>
                    <a:lnTo>
                      <a:pt x="481" y="450"/>
                    </a:lnTo>
                    <a:close/>
                  </a:path>
                </a:pathLst>
              </a:custGeom>
              <a:solidFill>
                <a:srgbClr val="63636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20" name="Freeform 677"/>
              <p:cNvSpPr>
                <a:spLocks/>
              </p:cNvSpPr>
              <p:nvPr/>
            </p:nvSpPr>
            <p:spPr bwMode="auto">
              <a:xfrm>
                <a:off x="3101" y="313"/>
                <a:ext cx="167" cy="152"/>
              </a:xfrm>
              <a:custGeom>
                <a:avLst/>
                <a:gdLst>
                  <a:gd name="T0" fmla="*/ 161 w 500"/>
                  <a:gd name="T1" fmla="*/ 152 h 456"/>
                  <a:gd name="T2" fmla="*/ 167 w 500"/>
                  <a:gd name="T3" fmla="*/ 148 h 456"/>
                  <a:gd name="T4" fmla="*/ 5 w 500"/>
                  <a:gd name="T5" fmla="*/ 0 h 456"/>
                  <a:gd name="T6" fmla="*/ 0 w 500"/>
                  <a:gd name="T7" fmla="*/ 4 h 456"/>
                  <a:gd name="T8" fmla="*/ 161 w 500"/>
                  <a:gd name="T9" fmla="*/ 152 h 4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 h="456">
                    <a:moveTo>
                      <a:pt x="483" y="456"/>
                    </a:moveTo>
                    <a:lnTo>
                      <a:pt x="500" y="444"/>
                    </a:lnTo>
                    <a:lnTo>
                      <a:pt x="16" y="0"/>
                    </a:lnTo>
                    <a:lnTo>
                      <a:pt x="0" y="12"/>
                    </a:lnTo>
                    <a:lnTo>
                      <a:pt x="483" y="456"/>
                    </a:lnTo>
                    <a:close/>
                  </a:path>
                </a:pathLst>
              </a:custGeom>
              <a:solidFill>
                <a:srgbClr val="62626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21" name="Line 678"/>
              <p:cNvSpPr>
                <a:spLocks noChangeShapeType="1"/>
              </p:cNvSpPr>
              <p:nvPr/>
            </p:nvSpPr>
            <p:spPr bwMode="auto">
              <a:xfrm flipH="1" flipV="1">
                <a:off x="3101" y="317"/>
                <a:ext cx="161" cy="148"/>
              </a:xfrm>
              <a:prstGeom prst="line">
                <a:avLst/>
              </a:prstGeom>
              <a:noFill/>
              <a:ln w="0">
                <a:solidFill>
                  <a:srgbClr val="62626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2" name="Freeform 679"/>
              <p:cNvSpPr>
                <a:spLocks/>
              </p:cNvSpPr>
              <p:nvPr/>
            </p:nvSpPr>
            <p:spPr bwMode="auto">
              <a:xfrm>
                <a:off x="3101" y="315"/>
                <a:ext cx="164" cy="150"/>
              </a:xfrm>
              <a:custGeom>
                <a:avLst/>
                <a:gdLst>
                  <a:gd name="T0" fmla="*/ 161 w 492"/>
                  <a:gd name="T1" fmla="*/ 150 h 450"/>
                  <a:gd name="T2" fmla="*/ 164 w 492"/>
                  <a:gd name="T3" fmla="*/ 148 h 450"/>
                  <a:gd name="T4" fmla="*/ 3 w 492"/>
                  <a:gd name="T5" fmla="*/ 0 h 450"/>
                  <a:gd name="T6" fmla="*/ 0 w 492"/>
                  <a:gd name="T7" fmla="*/ 2 h 450"/>
                  <a:gd name="T8" fmla="*/ 161 w 492"/>
                  <a:gd name="T9" fmla="*/ 150 h 4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2" h="450">
                    <a:moveTo>
                      <a:pt x="483" y="450"/>
                    </a:moveTo>
                    <a:lnTo>
                      <a:pt x="492" y="444"/>
                    </a:lnTo>
                    <a:lnTo>
                      <a:pt x="9" y="0"/>
                    </a:lnTo>
                    <a:lnTo>
                      <a:pt x="0" y="6"/>
                    </a:lnTo>
                    <a:lnTo>
                      <a:pt x="483" y="450"/>
                    </a:lnTo>
                    <a:close/>
                  </a:path>
                </a:pathLst>
              </a:custGeom>
              <a:solidFill>
                <a:srgbClr val="62626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23" name="Freeform 680"/>
              <p:cNvSpPr>
                <a:spLocks/>
              </p:cNvSpPr>
              <p:nvPr/>
            </p:nvSpPr>
            <p:spPr bwMode="auto">
              <a:xfrm>
                <a:off x="3104" y="313"/>
                <a:ext cx="164" cy="150"/>
              </a:xfrm>
              <a:custGeom>
                <a:avLst/>
                <a:gdLst>
                  <a:gd name="T0" fmla="*/ 161 w 491"/>
                  <a:gd name="T1" fmla="*/ 150 h 450"/>
                  <a:gd name="T2" fmla="*/ 164 w 491"/>
                  <a:gd name="T3" fmla="*/ 148 h 450"/>
                  <a:gd name="T4" fmla="*/ 2 w 491"/>
                  <a:gd name="T5" fmla="*/ 0 h 450"/>
                  <a:gd name="T6" fmla="*/ 0 w 491"/>
                  <a:gd name="T7" fmla="*/ 2 h 450"/>
                  <a:gd name="T8" fmla="*/ 161 w 491"/>
                  <a:gd name="T9" fmla="*/ 150 h 4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1" h="450">
                    <a:moveTo>
                      <a:pt x="483" y="450"/>
                    </a:moveTo>
                    <a:lnTo>
                      <a:pt x="491" y="444"/>
                    </a:lnTo>
                    <a:lnTo>
                      <a:pt x="7" y="0"/>
                    </a:lnTo>
                    <a:lnTo>
                      <a:pt x="0" y="6"/>
                    </a:lnTo>
                    <a:lnTo>
                      <a:pt x="483" y="450"/>
                    </a:lnTo>
                    <a:close/>
                  </a:path>
                </a:pathLst>
              </a:custGeom>
              <a:solidFill>
                <a:srgbClr val="61616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24" name="Freeform 681"/>
              <p:cNvSpPr>
                <a:spLocks/>
              </p:cNvSpPr>
              <p:nvPr/>
            </p:nvSpPr>
            <p:spPr bwMode="auto">
              <a:xfrm>
                <a:off x="3106" y="309"/>
                <a:ext cx="167" cy="152"/>
              </a:xfrm>
              <a:custGeom>
                <a:avLst/>
                <a:gdLst>
                  <a:gd name="T0" fmla="*/ 162 w 500"/>
                  <a:gd name="T1" fmla="*/ 152 h 457"/>
                  <a:gd name="T2" fmla="*/ 167 w 500"/>
                  <a:gd name="T3" fmla="*/ 148 h 457"/>
                  <a:gd name="T4" fmla="*/ 5 w 500"/>
                  <a:gd name="T5" fmla="*/ 0 h 457"/>
                  <a:gd name="T6" fmla="*/ 0 w 500"/>
                  <a:gd name="T7" fmla="*/ 4 h 457"/>
                  <a:gd name="T8" fmla="*/ 162 w 500"/>
                  <a:gd name="T9" fmla="*/ 152 h 45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 h="457">
                    <a:moveTo>
                      <a:pt x="484" y="457"/>
                    </a:moveTo>
                    <a:lnTo>
                      <a:pt x="500" y="445"/>
                    </a:lnTo>
                    <a:lnTo>
                      <a:pt x="16" y="0"/>
                    </a:lnTo>
                    <a:lnTo>
                      <a:pt x="0" y="13"/>
                    </a:lnTo>
                    <a:lnTo>
                      <a:pt x="484" y="457"/>
                    </a:lnTo>
                    <a:close/>
                  </a:path>
                </a:pathLst>
              </a:custGeom>
              <a:solidFill>
                <a:srgbClr val="60606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25" name="Line 682"/>
              <p:cNvSpPr>
                <a:spLocks noChangeShapeType="1"/>
              </p:cNvSpPr>
              <p:nvPr/>
            </p:nvSpPr>
            <p:spPr bwMode="auto">
              <a:xfrm flipH="1" flipV="1">
                <a:off x="3106" y="313"/>
                <a:ext cx="162" cy="148"/>
              </a:xfrm>
              <a:prstGeom prst="line">
                <a:avLst/>
              </a:prstGeom>
              <a:noFill/>
              <a:ln w="0">
                <a:solidFill>
                  <a:srgbClr val="60606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6" name="Freeform 683"/>
              <p:cNvSpPr>
                <a:spLocks/>
              </p:cNvSpPr>
              <p:nvPr/>
            </p:nvSpPr>
            <p:spPr bwMode="auto">
              <a:xfrm>
                <a:off x="3106" y="311"/>
                <a:ext cx="164" cy="150"/>
              </a:xfrm>
              <a:custGeom>
                <a:avLst/>
                <a:gdLst>
                  <a:gd name="T0" fmla="*/ 162 w 491"/>
                  <a:gd name="T1" fmla="*/ 150 h 450"/>
                  <a:gd name="T2" fmla="*/ 164 w 491"/>
                  <a:gd name="T3" fmla="*/ 148 h 450"/>
                  <a:gd name="T4" fmla="*/ 2 w 491"/>
                  <a:gd name="T5" fmla="*/ 0 h 450"/>
                  <a:gd name="T6" fmla="*/ 0 w 491"/>
                  <a:gd name="T7" fmla="*/ 2 h 450"/>
                  <a:gd name="T8" fmla="*/ 162 w 491"/>
                  <a:gd name="T9" fmla="*/ 150 h 4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1" h="450">
                    <a:moveTo>
                      <a:pt x="484" y="450"/>
                    </a:moveTo>
                    <a:lnTo>
                      <a:pt x="491" y="443"/>
                    </a:lnTo>
                    <a:lnTo>
                      <a:pt x="7" y="0"/>
                    </a:lnTo>
                    <a:lnTo>
                      <a:pt x="0" y="6"/>
                    </a:lnTo>
                    <a:lnTo>
                      <a:pt x="484" y="450"/>
                    </a:lnTo>
                    <a:close/>
                  </a:path>
                </a:pathLst>
              </a:custGeom>
              <a:solidFill>
                <a:srgbClr val="60606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27" name="Freeform 684"/>
              <p:cNvSpPr>
                <a:spLocks/>
              </p:cNvSpPr>
              <p:nvPr/>
            </p:nvSpPr>
            <p:spPr bwMode="auto">
              <a:xfrm>
                <a:off x="3109" y="309"/>
                <a:ext cx="164" cy="150"/>
              </a:xfrm>
              <a:custGeom>
                <a:avLst/>
                <a:gdLst>
                  <a:gd name="T0" fmla="*/ 161 w 493"/>
                  <a:gd name="T1" fmla="*/ 150 h 450"/>
                  <a:gd name="T2" fmla="*/ 164 w 493"/>
                  <a:gd name="T3" fmla="*/ 148 h 450"/>
                  <a:gd name="T4" fmla="*/ 3 w 493"/>
                  <a:gd name="T5" fmla="*/ 0 h 450"/>
                  <a:gd name="T6" fmla="*/ 0 w 493"/>
                  <a:gd name="T7" fmla="*/ 2 h 450"/>
                  <a:gd name="T8" fmla="*/ 161 w 493"/>
                  <a:gd name="T9" fmla="*/ 150 h 4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3" h="450">
                    <a:moveTo>
                      <a:pt x="484" y="450"/>
                    </a:moveTo>
                    <a:lnTo>
                      <a:pt x="493" y="445"/>
                    </a:lnTo>
                    <a:lnTo>
                      <a:pt x="9" y="0"/>
                    </a:lnTo>
                    <a:lnTo>
                      <a:pt x="0" y="7"/>
                    </a:lnTo>
                    <a:lnTo>
                      <a:pt x="484" y="450"/>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28" name="Freeform 685"/>
              <p:cNvSpPr>
                <a:spLocks/>
              </p:cNvSpPr>
              <p:nvPr/>
            </p:nvSpPr>
            <p:spPr bwMode="auto">
              <a:xfrm>
                <a:off x="3112" y="305"/>
                <a:ext cx="166" cy="152"/>
              </a:xfrm>
              <a:custGeom>
                <a:avLst/>
                <a:gdLst>
                  <a:gd name="T0" fmla="*/ 161 w 500"/>
                  <a:gd name="T1" fmla="*/ 152 h 456"/>
                  <a:gd name="T2" fmla="*/ 166 w 500"/>
                  <a:gd name="T3" fmla="*/ 148 h 456"/>
                  <a:gd name="T4" fmla="*/ 5 w 500"/>
                  <a:gd name="T5" fmla="*/ 0 h 456"/>
                  <a:gd name="T6" fmla="*/ 0 w 500"/>
                  <a:gd name="T7" fmla="*/ 4 h 456"/>
                  <a:gd name="T8" fmla="*/ 161 w 500"/>
                  <a:gd name="T9" fmla="*/ 152 h 4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 h="456">
                    <a:moveTo>
                      <a:pt x="484" y="456"/>
                    </a:moveTo>
                    <a:lnTo>
                      <a:pt x="500" y="443"/>
                    </a:lnTo>
                    <a:lnTo>
                      <a:pt x="14" y="0"/>
                    </a:lnTo>
                    <a:lnTo>
                      <a:pt x="0" y="11"/>
                    </a:lnTo>
                    <a:lnTo>
                      <a:pt x="484" y="456"/>
                    </a:lnTo>
                    <a:close/>
                  </a:path>
                </a:pathLst>
              </a:custGeom>
              <a:solidFill>
                <a:srgbClr val="5E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29" name="Line 686"/>
              <p:cNvSpPr>
                <a:spLocks noChangeShapeType="1"/>
              </p:cNvSpPr>
              <p:nvPr/>
            </p:nvSpPr>
            <p:spPr bwMode="auto">
              <a:xfrm flipH="1" flipV="1">
                <a:off x="3112" y="309"/>
                <a:ext cx="161" cy="148"/>
              </a:xfrm>
              <a:prstGeom prst="line">
                <a:avLst/>
              </a:prstGeom>
              <a:noFill/>
              <a:ln w="0">
                <a:solidFill>
                  <a:srgbClr val="5E5E5E"/>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0" name="Freeform 687"/>
              <p:cNvSpPr>
                <a:spLocks/>
              </p:cNvSpPr>
              <p:nvPr/>
            </p:nvSpPr>
            <p:spPr bwMode="auto">
              <a:xfrm>
                <a:off x="3112" y="307"/>
                <a:ext cx="163" cy="150"/>
              </a:xfrm>
              <a:custGeom>
                <a:avLst/>
                <a:gdLst>
                  <a:gd name="T0" fmla="*/ 161 w 491"/>
                  <a:gd name="T1" fmla="*/ 150 h 450"/>
                  <a:gd name="T2" fmla="*/ 163 w 491"/>
                  <a:gd name="T3" fmla="*/ 147 h 450"/>
                  <a:gd name="T4" fmla="*/ 2 w 491"/>
                  <a:gd name="T5" fmla="*/ 0 h 450"/>
                  <a:gd name="T6" fmla="*/ 0 w 491"/>
                  <a:gd name="T7" fmla="*/ 2 h 450"/>
                  <a:gd name="T8" fmla="*/ 161 w 491"/>
                  <a:gd name="T9" fmla="*/ 150 h 4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1" h="450">
                    <a:moveTo>
                      <a:pt x="484" y="450"/>
                    </a:moveTo>
                    <a:lnTo>
                      <a:pt x="491" y="442"/>
                    </a:lnTo>
                    <a:lnTo>
                      <a:pt x="7" y="0"/>
                    </a:lnTo>
                    <a:lnTo>
                      <a:pt x="0" y="5"/>
                    </a:lnTo>
                    <a:lnTo>
                      <a:pt x="484" y="450"/>
                    </a:lnTo>
                    <a:close/>
                  </a:path>
                </a:pathLst>
              </a:custGeom>
              <a:solidFill>
                <a:srgbClr val="5E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31" name="Freeform 688"/>
              <p:cNvSpPr>
                <a:spLocks/>
              </p:cNvSpPr>
              <p:nvPr/>
            </p:nvSpPr>
            <p:spPr bwMode="auto">
              <a:xfrm>
                <a:off x="3114" y="305"/>
                <a:ext cx="164" cy="150"/>
              </a:xfrm>
              <a:custGeom>
                <a:avLst/>
                <a:gdLst>
                  <a:gd name="T0" fmla="*/ 161 w 493"/>
                  <a:gd name="T1" fmla="*/ 150 h 448"/>
                  <a:gd name="T2" fmla="*/ 164 w 493"/>
                  <a:gd name="T3" fmla="*/ 148 h 448"/>
                  <a:gd name="T4" fmla="*/ 2 w 493"/>
                  <a:gd name="T5" fmla="*/ 0 h 448"/>
                  <a:gd name="T6" fmla="*/ 0 w 493"/>
                  <a:gd name="T7" fmla="*/ 2 h 448"/>
                  <a:gd name="T8" fmla="*/ 161 w 493"/>
                  <a:gd name="T9" fmla="*/ 150 h 4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3" h="448">
                    <a:moveTo>
                      <a:pt x="484" y="448"/>
                    </a:moveTo>
                    <a:lnTo>
                      <a:pt x="493" y="443"/>
                    </a:lnTo>
                    <a:lnTo>
                      <a:pt x="7" y="0"/>
                    </a:lnTo>
                    <a:lnTo>
                      <a:pt x="0" y="6"/>
                    </a:lnTo>
                    <a:lnTo>
                      <a:pt x="484" y="448"/>
                    </a:lnTo>
                    <a:close/>
                  </a:path>
                </a:pathLst>
              </a:custGeom>
              <a:solidFill>
                <a:srgbClr val="5D5D5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32" name="Freeform 689"/>
              <p:cNvSpPr>
                <a:spLocks/>
              </p:cNvSpPr>
              <p:nvPr/>
            </p:nvSpPr>
            <p:spPr bwMode="auto">
              <a:xfrm>
                <a:off x="3116" y="301"/>
                <a:ext cx="167" cy="152"/>
              </a:xfrm>
              <a:custGeom>
                <a:avLst/>
                <a:gdLst>
                  <a:gd name="T0" fmla="*/ 162 w 500"/>
                  <a:gd name="T1" fmla="*/ 152 h 456"/>
                  <a:gd name="T2" fmla="*/ 167 w 500"/>
                  <a:gd name="T3" fmla="*/ 147 h 456"/>
                  <a:gd name="T4" fmla="*/ 5 w 500"/>
                  <a:gd name="T5" fmla="*/ 0 h 456"/>
                  <a:gd name="T6" fmla="*/ 0 w 500"/>
                  <a:gd name="T7" fmla="*/ 4 h 456"/>
                  <a:gd name="T8" fmla="*/ 162 w 500"/>
                  <a:gd name="T9" fmla="*/ 152 h 4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 h="456">
                    <a:moveTo>
                      <a:pt x="486" y="456"/>
                    </a:moveTo>
                    <a:lnTo>
                      <a:pt x="500" y="441"/>
                    </a:lnTo>
                    <a:lnTo>
                      <a:pt x="15" y="0"/>
                    </a:lnTo>
                    <a:lnTo>
                      <a:pt x="0" y="13"/>
                    </a:lnTo>
                    <a:lnTo>
                      <a:pt x="486" y="456"/>
                    </a:lnTo>
                    <a:close/>
                  </a:path>
                </a:pathLst>
              </a:custGeom>
              <a:solidFill>
                <a:srgbClr val="5C5C5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33" name="Line 690"/>
              <p:cNvSpPr>
                <a:spLocks noChangeShapeType="1"/>
              </p:cNvSpPr>
              <p:nvPr/>
            </p:nvSpPr>
            <p:spPr bwMode="auto">
              <a:xfrm flipH="1" flipV="1">
                <a:off x="3116" y="305"/>
                <a:ext cx="162" cy="148"/>
              </a:xfrm>
              <a:prstGeom prst="line">
                <a:avLst/>
              </a:prstGeom>
              <a:noFill/>
              <a:ln w="0">
                <a:solidFill>
                  <a:srgbClr val="5C5C5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4" name="Freeform 691"/>
              <p:cNvSpPr>
                <a:spLocks/>
              </p:cNvSpPr>
              <p:nvPr/>
            </p:nvSpPr>
            <p:spPr bwMode="auto">
              <a:xfrm>
                <a:off x="3116" y="304"/>
                <a:ext cx="164" cy="149"/>
              </a:xfrm>
              <a:custGeom>
                <a:avLst/>
                <a:gdLst>
                  <a:gd name="T0" fmla="*/ 163 w 490"/>
                  <a:gd name="T1" fmla="*/ 149 h 448"/>
                  <a:gd name="T2" fmla="*/ 164 w 490"/>
                  <a:gd name="T3" fmla="*/ 147 h 448"/>
                  <a:gd name="T4" fmla="*/ 2 w 490"/>
                  <a:gd name="T5" fmla="*/ 0 h 448"/>
                  <a:gd name="T6" fmla="*/ 0 w 490"/>
                  <a:gd name="T7" fmla="*/ 2 h 448"/>
                  <a:gd name="T8" fmla="*/ 163 w 490"/>
                  <a:gd name="T9" fmla="*/ 149 h 4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0" h="448">
                    <a:moveTo>
                      <a:pt x="486" y="448"/>
                    </a:moveTo>
                    <a:lnTo>
                      <a:pt x="490" y="442"/>
                    </a:lnTo>
                    <a:lnTo>
                      <a:pt x="5" y="0"/>
                    </a:lnTo>
                    <a:lnTo>
                      <a:pt x="0" y="5"/>
                    </a:lnTo>
                    <a:lnTo>
                      <a:pt x="486" y="448"/>
                    </a:lnTo>
                    <a:close/>
                  </a:path>
                </a:pathLst>
              </a:custGeom>
              <a:solidFill>
                <a:srgbClr val="5C5C5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35" name="Freeform 692"/>
              <p:cNvSpPr>
                <a:spLocks/>
              </p:cNvSpPr>
              <p:nvPr/>
            </p:nvSpPr>
            <p:spPr bwMode="auto">
              <a:xfrm>
                <a:off x="3118" y="302"/>
                <a:ext cx="163" cy="149"/>
              </a:xfrm>
              <a:custGeom>
                <a:avLst/>
                <a:gdLst>
                  <a:gd name="T0" fmla="*/ 161 w 490"/>
                  <a:gd name="T1" fmla="*/ 149 h 446"/>
                  <a:gd name="T2" fmla="*/ 163 w 490"/>
                  <a:gd name="T3" fmla="*/ 148 h 446"/>
                  <a:gd name="T4" fmla="*/ 1 w 490"/>
                  <a:gd name="T5" fmla="*/ 0 h 446"/>
                  <a:gd name="T6" fmla="*/ 0 w 490"/>
                  <a:gd name="T7" fmla="*/ 1 h 446"/>
                  <a:gd name="T8" fmla="*/ 161 w 490"/>
                  <a:gd name="T9" fmla="*/ 149 h 44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0" h="446">
                    <a:moveTo>
                      <a:pt x="485" y="446"/>
                    </a:moveTo>
                    <a:lnTo>
                      <a:pt x="490" y="442"/>
                    </a:lnTo>
                    <a:lnTo>
                      <a:pt x="4" y="0"/>
                    </a:lnTo>
                    <a:lnTo>
                      <a:pt x="0" y="4"/>
                    </a:lnTo>
                    <a:lnTo>
                      <a:pt x="485" y="446"/>
                    </a:lnTo>
                    <a:close/>
                  </a:path>
                </a:pathLst>
              </a:custGeom>
              <a:solidFill>
                <a:srgbClr val="5D5D5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36" name="Freeform 693"/>
              <p:cNvSpPr>
                <a:spLocks/>
              </p:cNvSpPr>
              <p:nvPr/>
            </p:nvSpPr>
            <p:spPr bwMode="auto">
              <a:xfrm>
                <a:off x="3119" y="301"/>
                <a:ext cx="164" cy="149"/>
              </a:xfrm>
              <a:custGeom>
                <a:avLst/>
                <a:gdLst>
                  <a:gd name="T0" fmla="*/ 162 w 491"/>
                  <a:gd name="T1" fmla="*/ 149 h 446"/>
                  <a:gd name="T2" fmla="*/ 164 w 491"/>
                  <a:gd name="T3" fmla="*/ 147 h 446"/>
                  <a:gd name="T4" fmla="*/ 2 w 491"/>
                  <a:gd name="T5" fmla="*/ 0 h 446"/>
                  <a:gd name="T6" fmla="*/ 0 w 491"/>
                  <a:gd name="T7" fmla="*/ 1 h 446"/>
                  <a:gd name="T8" fmla="*/ 162 w 491"/>
                  <a:gd name="T9" fmla="*/ 149 h 44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1" h="446">
                    <a:moveTo>
                      <a:pt x="486" y="446"/>
                    </a:moveTo>
                    <a:lnTo>
                      <a:pt x="491" y="441"/>
                    </a:lnTo>
                    <a:lnTo>
                      <a:pt x="6" y="0"/>
                    </a:lnTo>
                    <a:lnTo>
                      <a:pt x="0" y="4"/>
                    </a:lnTo>
                    <a:lnTo>
                      <a:pt x="486" y="446"/>
                    </a:lnTo>
                    <a:close/>
                  </a:path>
                </a:pathLst>
              </a:custGeom>
              <a:solidFill>
                <a:srgbClr val="5E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37" name="Freeform 694"/>
              <p:cNvSpPr>
                <a:spLocks/>
              </p:cNvSpPr>
              <p:nvPr/>
            </p:nvSpPr>
            <p:spPr bwMode="auto">
              <a:xfrm>
                <a:off x="3121" y="296"/>
                <a:ext cx="167" cy="152"/>
              </a:xfrm>
              <a:custGeom>
                <a:avLst/>
                <a:gdLst>
                  <a:gd name="T0" fmla="*/ 162 w 500"/>
                  <a:gd name="T1" fmla="*/ 152 h 456"/>
                  <a:gd name="T2" fmla="*/ 167 w 500"/>
                  <a:gd name="T3" fmla="*/ 147 h 456"/>
                  <a:gd name="T4" fmla="*/ 4 w 500"/>
                  <a:gd name="T5" fmla="*/ 0 h 456"/>
                  <a:gd name="T6" fmla="*/ 0 w 500"/>
                  <a:gd name="T7" fmla="*/ 5 h 456"/>
                  <a:gd name="T8" fmla="*/ 162 w 500"/>
                  <a:gd name="T9" fmla="*/ 152 h 4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 h="456">
                    <a:moveTo>
                      <a:pt x="485" y="456"/>
                    </a:moveTo>
                    <a:lnTo>
                      <a:pt x="500" y="442"/>
                    </a:lnTo>
                    <a:lnTo>
                      <a:pt x="13" y="0"/>
                    </a:lnTo>
                    <a:lnTo>
                      <a:pt x="0" y="15"/>
                    </a:lnTo>
                    <a:lnTo>
                      <a:pt x="485" y="456"/>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38" name="Line 695"/>
              <p:cNvSpPr>
                <a:spLocks noChangeShapeType="1"/>
              </p:cNvSpPr>
              <p:nvPr/>
            </p:nvSpPr>
            <p:spPr bwMode="auto">
              <a:xfrm flipH="1" flipV="1">
                <a:off x="3121" y="301"/>
                <a:ext cx="162" cy="147"/>
              </a:xfrm>
              <a:prstGeom prst="line">
                <a:avLst/>
              </a:prstGeom>
              <a:noFill/>
              <a:ln w="0">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9" name="Freeform 696"/>
              <p:cNvSpPr>
                <a:spLocks/>
              </p:cNvSpPr>
              <p:nvPr/>
            </p:nvSpPr>
            <p:spPr bwMode="auto">
              <a:xfrm>
                <a:off x="3121" y="299"/>
                <a:ext cx="164" cy="149"/>
              </a:xfrm>
              <a:custGeom>
                <a:avLst/>
                <a:gdLst>
                  <a:gd name="T0" fmla="*/ 162 w 490"/>
                  <a:gd name="T1" fmla="*/ 149 h 447"/>
                  <a:gd name="T2" fmla="*/ 164 w 490"/>
                  <a:gd name="T3" fmla="*/ 148 h 447"/>
                  <a:gd name="T4" fmla="*/ 1 w 490"/>
                  <a:gd name="T5" fmla="*/ 0 h 447"/>
                  <a:gd name="T6" fmla="*/ 0 w 490"/>
                  <a:gd name="T7" fmla="*/ 2 h 447"/>
                  <a:gd name="T8" fmla="*/ 162 w 490"/>
                  <a:gd name="T9" fmla="*/ 149 h 4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0" h="447">
                    <a:moveTo>
                      <a:pt x="485" y="447"/>
                    </a:moveTo>
                    <a:lnTo>
                      <a:pt x="490" y="443"/>
                    </a:lnTo>
                    <a:lnTo>
                      <a:pt x="4" y="0"/>
                    </a:lnTo>
                    <a:lnTo>
                      <a:pt x="0" y="6"/>
                    </a:lnTo>
                    <a:lnTo>
                      <a:pt x="485" y="447"/>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40" name="Freeform 697"/>
              <p:cNvSpPr>
                <a:spLocks/>
              </p:cNvSpPr>
              <p:nvPr/>
            </p:nvSpPr>
            <p:spPr bwMode="auto">
              <a:xfrm>
                <a:off x="3123" y="298"/>
                <a:ext cx="163" cy="149"/>
              </a:xfrm>
              <a:custGeom>
                <a:avLst/>
                <a:gdLst>
                  <a:gd name="T0" fmla="*/ 161 w 491"/>
                  <a:gd name="T1" fmla="*/ 149 h 447"/>
                  <a:gd name="T2" fmla="*/ 163 w 491"/>
                  <a:gd name="T3" fmla="*/ 147 h 447"/>
                  <a:gd name="T4" fmla="*/ 2 w 491"/>
                  <a:gd name="T5" fmla="*/ 0 h 447"/>
                  <a:gd name="T6" fmla="*/ 0 w 491"/>
                  <a:gd name="T7" fmla="*/ 1 h 447"/>
                  <a:gd name="T8" fmla="*/ 161 w 491"/>
                  <a:gd name="T9" fmla="*/ 149 h 4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1" h="447">
                    <a:moveTo>
                      <a:pt x="486" y="447"/>
                    </a:moveTo>
                    <a:lnTo>
                      <a:pt x="491" y="441"/>
                    </a:lnTo>
                    <a:lnTo>
                      <a:pt x="5" y="0"/>
                    </a:lnTo>
                    <a:lnTo>
                      <a:pt x="0" y="4"/>
                    </a:lnTo>
                    <a:lnTo>
                      <a:pt x="486" y="447"/>
                    </a:lnTo>
                    <a:close/>
                  </a:path>
                </a:pathLst>
              </a:custGeom>
              <a:solidFill>
                <a:srgbClr val="60606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41" name="Freeform 698"/>
              <p:cNvSpPr>
                <a:spLocks/>
              </p:cNvSpPr>
              <p:nvPr/>
            </p:nvSpPr>
            <p:spPr bwMode="auto">
              <a:xfrm>
                <a:off x="3124" y="296"/>
                <a:ext cx="164" cy="149"/>
              </a:xfrm>
              <a:custGeom>
                <a:avLst/>
                <a:gdLst>
                  <a:gd name="T0" fmla="*/ 162 w 491"/>
                  <a:gd name="T1" fmla="*/ 149 h 446"/>
                  <a:gd name="T2" fmla="*/ 164 w 491"/>
                  <a:gd name="T3" fmla="*/ 148 h 446"/>
                  <a:gd name="T4" fmla="*/ 1 w 491"/>
                  <a:gd name="T5" fmla="*/ 0 h 446"/>
                  <a:gd name="T6" fmla="*/ 0 w 491"/>
                  <a:gd name="T7" fmla="*/ 2 h 446"/>
                  <a:gd name="T8" fmla="*/ 162 w 491"/>
                  <a:gd name="T9" fmla="*/ 149 h 44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1" h="446">
                    <a:moveTo>
                      <a:pt x="486" y="446"/>
                    </a:moveTo>
                    <a:lnTo>
                      <a:pt x="491" y="442"/>
                    </a:lnTo>
                    <a:lnTo>
                      <a:pt x="4" y="0"/>
                    </a:lnTo>
                    <a:lnTo>
                      <a:pt x="0" y="5"/>
                    </a:lnTo>
                    <a:lnTo>
                      <a:pt x="486" y="446"/>
                    </a:lnTo>
                    <a:close/>
                  </a:path>
                </a:pathLst>
              </a:custGeom>
              <a:solidFill>
                <a:srgbClr val="61616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42" name="Freeform 699"/>
              <p:cNvSpPr>
                <a:spLocks/>
              </p:cNvSpPr>
              <p:nvPr/>
            </p:nvSpPr>
            <p:spPr bwMode="auto">
              <a:xfrm>
                <a:off x="3126" y="291"/>
                <a:ext cx="167" cy="152"/>
              </a:xfrm>
              <a:custGeom>
                <a:avLst/>
                <a:gdLst>
                  <a:gd name="T0" fmla="*/ 162 w 501"/>
                  <a:gd name="T1" fmla="*/ 152 h 456"/>
                  <a:gd name="T2" fmla="*/ 167 w 501"/>
                  <a:gd name="T3" fmla="*/ 147 h 456"/>
                  <a:gd name="T4" fmla="*/ 4 w 501"/>
                  <a:gd name="T5" fmla="*/ 0 h 456"/>
                  <a:gd name="T6" fmla="*/ 0 w 501"/>
                  <a:gd name="T7" fmla="*/ 5 h 456"/>
                  <a:gd name="T8" fmla="*/ 162 w 501"/>
                  <a:gd name="T9" fmla="*/ 152 h 4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1" h="456">
                    <a:moveTo>
                      <a:pt x="487" y="456"/>
                    </a:moveTo>
                    <a:lnTo>
                      <a:pt x="501" y="440"/>
                    </a:lnTo>
                    <a:lnTo>
                      <a:pt x="13" y="0"/>
                    </a:lnTo>
                    <a:lnTo>
                      <a:pt x="0" y="14"/>
                    </a:lnTo>
                    <a:lnTo>
                      <a:pt x="487" y="456"/>
                    </a:lnTo>
                    <a:close/>
                  </a:path>
                </a:pathLst>
              </a:custGeom>
              <a:solidFill>
                <a:srgbClr val="62626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43" name="Line 700"/>
              <p:cNvSpPr>
                <a:spLocks noChangeShapeType="1"/>
              </p:cNvSpPr>
              <p:nvPr/>
            </p:nvSpPr>
            <p:spPr bwMode="auto">
              <a:xfrm flipH="1" flipV="1">
                <a:off x="3126" y="296"/>
                <a:ext cx="162" cy="147"/>
              </a:xfrm>
              <a:prstGeom prst="line">
                <a:avLst/>
              </a:prstGeom>
              <a:noFill/>
              <a:ln w="0">
                <a:solidFill>
                  <a:srgbClr val="62626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44" name="Freeform 701"/>
              <p:cNvSpPr>
                <a:spLocks/>
              </p:cNvSpPr>
              <p:nvPr/>
            </p:nvSpPr>
            <p:spPr bwMode="auto">
              <a:xfrm>
                <a:off x="3126" y="295"/>
                <a:ext cx="163" cy="148"/>
              </a:xfrm>
              <a:custGeom>
                <a:avLst/>
                <a:gdLst>
                  <a:gd name="T0" fmla="*/ 162 w 490"/>
                  <a:gd name="T1" fmla="*/ 148 h 444"/>
                  <a:gd name="T2" fmla="*/ 163 w 490"/>
                  <a:gd name="T3" fmla="*/ 147 h 444"/>
                  <a:gd name="T4" fmla="*/ 1 w 490"/>
                  <a:gd name="T5" fmla="*/ 0 h 444"/>
                  <a:gd name="T6" fmla="*/ 0 w 490"/>
                  <a:gd name="T7" fmla="*/ 1 h 444"/>
                  <a:gd name="T8" fmla="*/ 162 w 490"/>
                  <a:gd name="T9" fmla="*/ 148 h 4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0" h="444">
                    <a:moveTo>
                      <a:pt x="487" y="444"/>
                    </a:moveTo>
                    <a:lnTo>
                      <a:pt x="490" y="440"/>
                    </a:lnTo>
                    <a:lnTo>
                      <a:pt x="4" y="0"/>
                    </a:lnTo>
                    <a:lnTo>
                      <a:pt x="0" y="2"/>
                    </a:lnTo>
                    <a:lnTo>
                      <a:pt x="487" y="444"/>
                    </a:lnTo>
                    <a:close/>
                  </a:path>
                </a:pathLst>
              </a:custGeom>
              <a:solidFill>
                <a:srgbClr val="62626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45" name="Freeform 702"/>
              <p:cNvSpPr>
                <a:spLocks/>
              </p:cNvSpPr>
              <p:nvPr/>
            </p:nvSpPr>
            <p:spPr bwMode="auto">
              <a:xfrm>
                <a:off x="3127" y="294"/>
                <a:ext cx="163" cy="148"/>
              </a:xfrm>
              <a:custGeom>
                <a:avLst/>
                <a:gdLst>
                  <a:gd name="T0" fmla="*/ 162 w 490"/>
                  <a:gd name="T1" fmla="*/ 148 h 445"/>
                  <a:gd name="T2" fmla="*/ 163 w 490"/>
                  <a:gd name="T3" fmla="*/ 147 h 445"/>
                  <a:gd name="T4" fmla="*/ 1 w 490"/>
                  <a:gd name="T5" fmla="*/ 0 h 445"/>
                  <a:gd name="T6" fmla="*/ 0 w 490"/>
                  <a:gd name="T7" fmla="*/ 2 h 445"/>
                  <a:gd name="T8" fmla="*/ 162 w 490"/>
                  <a:gd name="T9" fmla="*/ 148 h 44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0" h="445">
                    <a:moveTo>
                      <a:pt x="486" y="445"/>
                    </a:moveTo>
                    <a:lnTo>
                      <a:pt x="490" y="442"/>
                    </a:lnTo>
                    <a:lnTo>
                      <a:pt x="3" y="0"/>
                    </a:lnTo>
                    <a:lnTo>
                      <a:pt x="0" y="5"/>
                    </a:lnTo>
                    <a:lnTo>
                      <a:pt x="486" y="445"/>
                    </a:lnTo>
                    <a:close/>
                  </a:path>
                </a:pathLst>
              </a:custGeom>
              <a:solidFill>
                <a:srgbClr val="63636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46" name="Freeform 703"/>
              <p:cNvSpPr>
                <a:spLocks/>
              </p:cNvSpPr>
              <p:nvPr/>
            </p:nvSpPr>
            <p:spPr bwMode="auto">
              <a:xfrm>
                <a:off x="3128" y="293"/>
                <a:ext cx="163" cy="148"/>
              </a:xfrm>
              <a:custGeom>
                <a:avLst/>
                <a:gdLst>
                  <a:gd name="T0" fmla="*/ 162 w 490"/>
                  <a:gd name="T1" fmla="*/ 148 h 445"/>
                  <a:gd name="T2" fmla="*/ 163 w 490"/>
                  <a:gd name="T3" fmla="*/ 146 h 445"/>
                  <a:gd name="T4" fmla="*/ 1 w 490"/>
                  <a:gd name="T5" fmla="*/ 0 h 445"/>
                  <a:gd name="T6" fmla="*/ 0 w 490"/>
                  <a:gd name="T7" fmla="*/ 1 h 445"/>
                  <a:gd name="T8" fmla="*/ 162 w 490"/>
                  <a:gd name="T9" fmla="*/ 148 h 44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0" h="445">
                    <a:moveTo>
                      <a:pt x="487" y="445"/>
                    </a:moveTo>
                    <a:lnTo>
                      <a:pt x="490" y="440"/>
                    </a:lnTo>
                    <a:lnTo>
                      <a:pt x="3" y="0"/>
                    </a:lnTo>
                    <a:lnTo>
                      <a:pt x="0" y="3"/>
                    </a:lnTo>
                    <a:lnTo>
                      <a:pt x="487" y="445"/>
                    </a:lnTo>
                    <a:close/>
                  </a:path>
                </a:pathLst>
              </a:custGeom>
              <a:solidFill>
                <a:srgbClr val="64646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47" name="Freeform 704"/>
              <p:cNvSpPr>
                <a:spLocks/>
              </p:cNvSpPr>
              <p:nvPr/>
            </p:nvSpPr>
            <p:spPr bwMode="auto">
              <a:xfrm>
                <a:off x="3129" y="291"/>
                <a:ext cx="164" cy="148"/>
              </a:xfrm>
              <a:custGeom>
                <a:avLst/>
                <a:gdLst>
                  <a:gd name="T0" fmla="*/ 163 w 491"/>
                  <a:gd name="T1" fmla="*/ 148 h 444"/>
                  <a:gd name="T2" fmla="*/ 164 w 491"/>
                  <a:gd name="T3" fmla="*/ 147 h 444"/>
                  <a:gd name="T4" fmla="*/ 1 w 491"/>
                  <a:gd name="T5" fmla="*/ 0 h 444"/>
                  <a:gd name="T6" fmla="*/ 0 w 491"/>
                  <a:gd name="T7" fmla="*/ 1 h 444"/>
                  <a:gd name="T8" fmla="*/ 163 w 491"/>
                  <a:gd name="T9" fmla="*/ 148 h 4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1" h="444">
                    <a:moveTo>
                      <a:pt x="487" y="444"/>
                    </a:moveTo>
                    <a:lnTo>
                      <a:pt x="491" y="440"/>
                    </a:lnTo>
                    <a:lnTo>
                      <a:pt x="3" y="0"/>
                    </a:lnTo>
                    <a:lnTo>
                      <a:pt x="0" y="4"/>
                    </a:lnTo>
                    <a:lnTo>
                      <a:pt x="487" y="444"/>
                    </a:lnTo>
                    <a:close/>
                  </a:path>
                </a:pathLst>
              </a:custGeom>
              <a:solidFill>
                <a:srgbClr val="65656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48" name="Freeform 705"/>
              <p:cNvSpPr>
                <a:spLocks/>
              </p:cNvSpPr>
              <p:nvPr/>
            </p:nvSpPr>
            <p:spPr bwMode="auto">
              <a:xfrm>
                <a:off x="3130" y="287"/>
                <a:ext cx="167" cy="151"/>
              </a:xfrm>
              <a:custGeom>
                <a:avLst/>
                <a:gdLst>
                  <a:gd name="T0" fmla="*/ 163 w 501"/>
                  <a:gd name="T1" fmla="*/ 151 h 454"/>
                  <a:gd name="T2" fmla="*/ 167 w 501"/>
                  <a:gd name="T3" fmla="*/ 146 h 454"/>
                  <a:gd name="T4" fmla="*/ 4 w 501"/>
                  <a:gd name="T5" fmla="*/ 0 h 454"/>
                  <a:gd name="T6" fmla="*/ 0 w 501"/>
                  <a:gd name="T7" fmla="*/ 5 h 454"/>
                  <a:gd name="T8" fmla="*/ 163 w 501"/>
                  <a:gd name="T9" fmla="*/ 151 h 4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1" h="454">
                    <a:moveTo>
                      <a:pt x="488" y="454"/>
                    </a:moveTo>
                    <a:lnTo>
                      <a:pt x="501" y="438"/>
                    </a:lnTo>
                    <a:lnTo>
                      <a:pt x="13" y="0"/>
                    </a:lnTo>
                    <a:lnTo>
                      <a:pt x="0" y="14"/>
                    </a:lnTo>
                    <a:lnTo>
                      <a:pt x="488" y="454"/>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49" name="Line 706"/>
              <p:cNvSpPr>
                <a:spLocks noChangeShapeType="1"/>
              </p:cNvSpPr>
              <p:nvPr/>
            </p:nvSpPr>
            <p:spPr bwMode="auto">
              <a:xfrm flipH="1" flipV="1">
                <a:off x="3130" y="291"/>
                <a:ext cx="163" cy="147"/>
              </a:xfrm>
              <a:prstGeom prst="line">
                <a:avLst/>
              </a:prstGeom>
              <a:noFill/>
              <a:ln w="0">
                <a:solidFill>
                  <a:srgbClr val="66666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0" name="Freeform 707"/>
              <p:cNvSpPr>
                <a:spLocks/>
              </p:cNvSpPr>
              <p:nvPr/>
            </p:nvSpPr>
            <p:spPr bwMode="auto">
              <a:xfrm>
                <a:off x="3130" y="290"/>
                <a:ext cx="164" cy="148"/>
              </a:xfrm>
              <a:custGeom>
                <a:avLst/>
                <a:gdLst>
                  <a:gd name="T0" fmla="*/ 163 w 492"/>
                  <a:gd name="T1" fmla="*/ 148 h 444"/>
                  <a:gd name="T2" fmla="*/ 164 w 492"/>
                  <a:gd name="T3" fmla="*/ 147 h 444"/>
                  <a:gd name="T4" fmla="*/ 1 w 492"/>
                  <a:gd name="T5" fmla="*/ 0 h 444"/>
                  <a:gd name="T6" fmla="*/ 0 w 492"/>
                  <a:gd name="T7" fmla="*/ 1 h 444"/>
                  <a:gd name="T8" fmla="*/ 163 w 492"/>
                  <a:gd name="T9" fmla="*/ 148 h 4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2" h="444">
                    <a:moveTo>
                      <a:pt x="488" y="444"/>
                    </a:moveTo>
                    <a:lnTo>
                      <a:pt x="492" y="440"/>
                    </a:lnTo>
                    <a:lnTo>
                      <a:pt x="4" y="0"/>
                    </a:lnTo>
                    <a:lnTo>
                      <a:pt x="0" y="4"/>
                    </a:lnTo>
                    <a:lnTo>
                      <a:pt x="488" y="444"/>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51" name="Freeform 708"/>
              <p:cNvSpPr>
                <a:spLocks/>
              </p:cNvSpPr>
              <p:nvPr/>
            </p:nvSpPr>
            <p:spPr bwMode="auto">
              <a:xfrm>
                <a:off x="3131" y="288"/>
                <a:ext cx="165" cy="149"/>
              </a:xfrm>
              <a:custGeom>
                <a:avLst/>
                <a:gdLst>
                  <a:gd name="T0" fmla="*/ 163 w 493"/>
                  <a:gd name="T1" fmla="*/ 149 h 446"/>
                  <a:gd name="T2" fmla="*/ 165 w 493"/>
                  <a:gd name="T3" fmla="*/ 147 h 446"/>
                  <a:gd name="T4" fmla="*/ 1 w 493"/>
                  <a:gd name="T5" fmla="*/ 0 h 446"/>
                  <a:gd name="T6" fmla="*/ 0 w 493"/>
                  <a:gd name="T7" fmla="*/ 2 h 446"/>
                  <a:gd name="T8" fmla="*/ 163 w 493"/>
                  <a:gd name="T9" fmla="*/ 149 h 44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3" h="446">
                    <a:moveTo>
                      <a:pt x="488" y="446"/>
                    </a:moveTo>
                    <a:lnTo>
                      <a:pt x="493" y="440"/>
                    </a:lnTo>
                    <a:lnTo>
                      <a:pt x="4" y="0"/>
                    </a:lnTo>
                    <a:lnTo>
                      <a:pt x="0" y="6"/>
                    </a:lnTo>
                    <a:lnTo>
                      <a:pt x="488" y="446"/>
                    </a:lnTo>
                    <a:close/>
                  </a:path>
                </a:pathLst>
              </a:custGeom>
              <a:solidFill>
                <a:srgbClr val="67676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52" name="Freeform 709"/>
              <p:cNvSpPr>
                <a:spLocks/>
              </p:cNvSpPr>
              <p:nvPr/>
            </p:nvSpPr>
            <p:spPr bwMode="auto">
              <a:xfrm>
                <a:off x="3133" y="287"/>
                <a:ext cx="164" cy="148"/>
              </a:xfrm>
              <a:custGeom>
                <a:avLst/>
                <a:gdLst>
                  <a:gd name="T0" fmla="*/ 163 w 493"/>
                  <a:gd name="T1" fmla="*/ 148 h 444"/>
                  <a:gd name="T2" fmla="*/ 164 w 493"/>
                  <a:gd name="T3" fmla="*/ 146 h 444"/>
                  <a:gd name="T4" fmla="*/ 2 w 493"/>
                  <a:gd name="T5" fmla="*/ 0 h 444"/>
                  <a:gd name="T6" fmla="*/ 0 w 493"/>
                  <a:gd name="T7" fmla="*/ 1 h 444"/>
                  <a:gd name="T8" fmla="*/ 163 w 493"/>
                  <a:gd name="T9" fmla="*/ 148 h 4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3" h="444">
                    <a:moveTo>
                      <a:pt x="489" y="444"/>
                    </a:moveTo>
                    <a:lnTo>
                      <a:pt x="493" y="438"/>
                    </a:lnTo>
                    <a:lnTo>
                      <a:pt x="5" y="0"/>
                    </a:lnTo>
                    <a:lnTo>
                      <a:pt x="0" y="4"/>
                    </a:lnTo>
                    <a:lnTo>
                      <a:pt x="489" y="444"/>
                    </a:lnTo>
                    <a:close/>
                  </a:path>
                </a:pathLst>
              </a:custGeom>
              <a:solidFill>
                <a:srgbClr val="68686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53" name="Freeform 710"/>
              <p:cNvSpPr>
                <a:spLocks/>
              </p:cNvSpPr>
              <p:nvPr/>
            </p:nvSpPr>
            <p:spPr bwMode="auto">
              <a:xfrm>
                <a:off x="3134" y="281"/>
                <a:ext cx="167" cy="152"/>
              </a:xfrm>
              <a:custGeom>
                <a:avLst/>
                <a:gdLst>
                  <a:gd name="T0" fmla="*/ 163 w 501"/>
                  <a:gd name="T1" fmla="*/ 152 h 454"/>
                  <a:gd name="T2" fmla="*/ 167 w 501"/>
                  <a:gd name="T3" fmla="*/ 147 h 454"/>
                  <a:gd name="T4" fmla="*/ 4 w 501"/>
                  <a:gd name="T5" fmla="*/ 0 h 454"/>
                  <a:gd name="T6" fmla="*/ 0 w 501"/>
                  <a:gd name="T7" fmla="*/ 5 h 454"/>
                  <a:gd name="T8" fmla="*/ 163 w 501"/>
                  <a:gd name="T9" fmla="*/ 152 h 4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1" h="454">
                    <a:moveTo>
                      <a:pt x="488" y="454"/>
                    </a:moveTo>
                    <a:lnTo>
                      <a:pt x="501" y="438"/>
                    </a:lnTo>
                    <a:lnTo>
                      <a:pt x="13" y="0"/>
                    </a:lnTo>
                    <a:lnTo>
                      <a:pt x="0" y="16"/>
                    </a:lnTo>
                    <a:lnTo>
                      <a:pt x="488" y="454"/>
                    </a:lnTo>
                    <a:close/>
                  </a:path>
                </a:pathLst>
              </a:custGeom>
              <a:solidFill>
                <a:srgbClr val="69696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54" name="Line 711"/>
              <p:cNvSpPr>
                <a:spLocks noChangeShapeType="1"/>
              </p:cNvSpPr>
              <p:nvPr/>
            </p:nvSpPr>
            <p:spPr bwMode="auto">
              <a:xfrm flipH="1" flipV="1">
                <a:off x="3134" y="287"/>
                <a:ext cx="163" cy="146"/>
              </a:xfrm>
              <a:prstGeom prst="line">
                <a:avLst/>
              </a:prstGeom>
              <a:noFill/>
              <a:ln w="0">
                <a:solidFill>
                  <a:srgbClr val="69696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5" name="Freeform 712"/>
              <p:cNvSpPr>
                <a:spLocks/>
              </p:cNvSpPr>
              <p:nvPr/>
            </p:nvSpPr>
            <p:spPr bwMode="auto">
              <a:xfrm>
                <a:off x="3134" y="285"/>
                <a:ext cx="164" cy="148"/>
              </a:xfrm>
              <a:custGeom>
                <a:avLst/>
                <a:gdLst>
                  <a:gd name="T0" fmla="*/ 163 w 491"/>
                  <a:gd name="T1" fmla="*/ 148 h 443"/>
                  <a:gd name="T2" fmla="*/ 164 w 491"/>
                  <a:gd name="T3" fmla="*/ 147 h 443"/>
                  <a:gd name="T4" fmla="*/ 1 w 491"/>
                  <a:gd name="T5" fmla="*/ 0 h 443"/>
                  <a:gd name="T6" fmla="*/ 0 w 491"/>
                  <a:gd name="T7" fmla="*/ 2 h 443"/>
                  <a:gd name="T8" fmla="*/ 163 w 491"/>
                  <a:gd name="T9" fmla="*/ 148 h 4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1" h="443">
                    <a:moveTo>
                      <a:pt x="488" y="443"/>
                    </a:moveTo>
                    <a:lnTo>
                      <a:pt x="491" y="439"/>
                    </a:lnTo>
                    <a:lnTo>
                      <a:pt x="3" y="0"/>
                    </a:lnTo>
                    <a:lnTo>
                      <a:pt x="0" y="5"/>
                    </a:lnTo>
                    <a:lnTo>
                      <a:pt x="488" y="443"/>
                    </a:lnTo>
                    <a:close/>
                  </a:path>
                </a:pathLst>
              </a:custGeom>
              <a:solidFill>
                <a:srgbClr val="69696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56" name="Freeform 713"/>
              <p:cNvSpPr>
                <a:spLocks/>
              </p:cNvSpPr>
              <p:nvPr/>
            </p:nvSpPr>
            <p:spPr bwMode="auto">
              <a:xfrm>
                <a:off x="3135" y="284"/>
                <a:ext cx="164" cy="147"/>
              </a:xfrm>
              <a:custGeom>
                <a:avLst/>
                <a:gdLst>
                  <a:gd name="T0" fmla="*/ 163 w 491"/>
                  <a:gd name="T1" fmla="*/ 147 h 443"/>
                  <a:gd name="T2" fmla="*/ 164 w 491"/>
                  <a:gd name="T3" fmla="*/ 146 h 443"/>
                  <a:gd name="T4" fmla="*/ 1 w 491"/>
                  <a:gd name="T5" fmla="*/ 0 h 443"/>
                  <a:gd name="T6" fmla="*/ 0 w 491"/>
                  <a:gd name="T7" fmla="*/ 1 h 443"/>
                  <a:gd name="T8" fmla="*/ 163 w 491"/>
                  <a:gd name="T9" fmla="*/ 147 h 4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1" h="443">
                    <a:moveTo>
                      <a:pt x="488" y="443"/>
                    </a:moveTo>
                    <a:lnTo>
                      <a:pt x="491" y="440"/>
                    </a:lnTo>
                    <a:lnTo>
                      <a:pt x="3" y="0"/>
                    </a:lnTo>
                    <a:lnTo>
                      <a:pt x="0" y="4"/>
                    </a:lnTo>
                    <a:lnTo>
                      <a:pt x="488" y="443"/>
                    </a:lnTo>
                    <a:close/>
                  </a:path>
                </a:pathLst>
              </a:custGeom>
              <a:solidFill>
                <a:srgbClr val="6A6A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57" name="Freeform 714"/>
              <p:cNvSpPr>
                <a:spLocks/>
              </p:cNvSpPr>
              <p:nvPr/>
            </p:nvSpPr>
            <p:spPr bwMode="auto">
              <a:xfrm>
                <a:off x="3136" y="283"/>
                <a:ext cx="164" cy="147"/>
              </a:xfrm>
              <a:custGeom>
                <a:avLst/>
                <a:gdLst>
                  <a:gd name="T0" fmla="*/ 163 w 492"/>
                  <a:gd name="T1" fmla="*/ 147 h 443"/>
                  <a:gd name="T2" fmla="*/ 164 w 492"/>
                  <a:gd name="T3" fmla="*/ 146 h 443"/>
                  <a:gd name="T4" fmla="*/ 1 w 492"/>
                  <a:gd name="T5" fmla="*/ 0 h 443"/>
                  <a:gd name="T6" fmla="*/ 0 w 492"/>
                  <a:gd name="T7" fmla="*/ 1 h 443"/>
                  <a:gd name="T8" fmla="*/ 163 w 492"/>
                  <a:gd name="T9" fmla="*/ 147 h 4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2" h="443">
                    <a:moveTo>
                      <a:pt x="488" y="443"/>
                    </a:moveTo>
                    <a:lnTo>
                      <a:pt x="492" y="439"/>
                    </a:lnTo>
                    <a:lnTo>
                      <a:pt x="4" y="0"/>
                    </a:lnTo>
                    <a:lnTo>
                      <a:pt x="0" y="3"/>
                    </a:lnTo>
                    <a:lnTo>
                      <a:pt x="488" y="443"/>
                    </a:lnTo>
                    <a:close/>
                  </a:path>
                </a:pathLst>
              </a:custGeom>
              <a:solidFill>
                <a:srgbClr val="6B6B6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58" name="Freeform 715"/>
              <p:cNvSpPr>
                <a:spLocks/>
              </p:cNvSpPr>
              <p:nvPr/>
            </p:nvSpPr>
            <p:spPr bwMode="auto">
              <a:xfrm>
                <a:off x="3138" y="281"/>
                <a:ext cx="163" cy="148"/>
              </a:xfrm>
              <a:custGeom>
                <a:avLst/>
                <a:gdLst>
                  <a:gd name="T0" fmla="*/ 162 w 491"/>
                  <a:gd name="T1" fmla="*/ 148 h 443"/>
                  <a:gd name="T2" fmla="*/ 163 w 491"/>
                  <a:gd name="T3" fmla="*/ 146 h 443"/>
                  <a:gd name="T4" fmla="*/ 1 w 491"/>
                  <a:gd name="T5" fmla="*/ 0 h 443"/>
                  <a:gd name="T6" fmla="*/ 0 w 491"/>
                  <a:gd name="T7" fmla="*/ 1 h 443"/>
                  <a:gd name="T8" fmla="*/ 162 w 491"/>
                  <a:gd name="T9" fmla="*/ 148 h 4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1" h="443">
                    <a:moveTo>
                      <a:pt x="488" y="443"/>
                    </a:moveTo>
                    <a:lnTo>
                      <a:pt x="491" y="438"/>
                    </a:lnTo>
                    <a:lnTo>
                      <a:pt x="3" y="0"/>
                    </a:lnTo>
                    <a:lnTo>
                      <a:pt x="0" y="4"/>
                    </a:lnTo>
                    <a:lnTo>
                      <a:pt x="488" y="443"/>
                    </a:lnTo>
                    <a:close/>
                  </a:path>
                </a:pathLst>
              </a:custGeom>
              <a:solidFill>
                <a:srgbClr val="6C6C6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59" name="Freeform 716"/>
              <p:cNvSpPr>
                <a:spLocks/>
              </p:cNvSpPr>
              <p:nvPr/>
            </p:nvSpPr>
            <p:spPr bwMode="auto">
              <a:xfrm>
                <a:off x="3139" y="276"/>
                <a:ext cx="166" cy="151"/>
              </a:xfrm>
              <a:custGeom>
                <a:avLst/>
                <a:gdLst>
                  <a:gd name="T0" fmla="*/ 162 w 500"/>
                  <a:gd name="T1" fmla="*/ 151 h 454"/>
                  <a:gd name="T2" fmla="*/ 166 w 500"/>
                  <a:gd name="T3" fmla="*/ 145 h 454"/>
                  <a:gd name="T4" fmla="*/ 4 w 500"/>
                  <a:gd name="T5" fmla="*/ 0 h 454"/>
                  <a:gd name="T6" fmla="*/ 0 w 500"/>
                  <a:gd name="T7" fmla="*/ 5 h 454"/>
                  <a:gd name="T8" fmla="*/ 162 w 500"/>
                  <a:gd name="T9" fmla="*/ 151 h 4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 h="454">
                    <a:moveTo>
                      <a:pt x="488" y="454"/>
                    </a:moveTo>
                    <a:lnTo>
                      <a:pt x="500" y="437"/>
                    </a:lnTo>
                    <a:lnTo>
                      <a:pt x="11" y="0"/>
                    </a:lnTo>
                    <a:lnTo>
                      <a:pt x="0" y="16"/>
                    </a:lnTo>
                    <a:lnTo>
                      <a:pt x="488" y="454"/>
                    </a:lnTo>
                    <a:close/>
                  </a:path>
                </a:pathLst>
              </a:custGeom>
              <a:solidFill>
                <a:srgbClr val="6D6D6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60" name="Line 717"/>
              <p:cNvSpPr>
                <a:spLocks noChangeShapeType="1"/>
              </p:cNvSpPr>
              <p:nvPr/>
            </p:nvSpPr>
            <p:spPr bwMode="auto">
              <a:xfrm flipH="1" flipV="1">
                <a:off x="3139" y="281"/>
                <a:ext cx="162" cy="146"/>
              </a:xfrm>
              <a:prstGeom prst="line">
                <a:avLst/>
              </a:prstGeom>
              <a:noFill/>
              <a:ln w="0">
                <a:solidFill>
                  <a:srgbClr val="6D6D6D"/>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1" name="Freeform 718"/>
              <p:cNvSpPr>
                <a:spLocks/>
              </p:cNvSpPr>
              <p:nvPr/>
            </p:nvSpPr>
            <p:spPr bwMode="auto">
              <a:xfrm>
                <a:off x="3139" y="280"/>
                <a:ext cx="163" cy="147"/>
              </a:xfrm>
              <a:custGeom>
                <a:avLst/>
                <a:gdLst>
                  <a:gd name="T0" fmla="*/ 162 w 491"/>
                  <a:gd name="T1" fmla="*/ 147 h 442"/>
                  <a:gd name="T2" fmla="*/ 163 w 491"/>
                  <a:gd name="T3" fmla="*/ 146 h 442"/>
                  <a:gd name="T4" fmla="*/ 1 w 491"/>
                  <a:gd name="T5" fmla="*/ 0 h 442"/>
                  <a:gd name="T6" fmla="*/ 0 w 491"/>
                  <a:gd name="T7" fmla="*/ 1 h 442"/>
                  <a:gd name="T8" fmla="*/ 162 w 491"/>
                  <a:gd name="T9" fmla="*/ 147 h 4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1" h="442">
                    <a:moveTo>
                      <a:pt x="488" y="442"/>
                    </a:moveTo>
                    <a:lnTo>
                      <a:pt x="491" y="438"/>
                    </a:lnTo>
                    <a:lnTo>
                      <a:pt x="3" y="0"/>
                    </a:lnTo>
                    <a:lnTo>
                      <a:pt x="0" y="4"/>
                    </a:lnTo>
                    <a:lnTo>
                      <a:pt x="488" y="442"/>
                    </a:lnTo>
                    <a:close/>
                  </a:path>
                </a:pathLst>
              </a:custGeom>
              <a:solidFill>
                <a:srgbClr val="6D6D6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62" name="Freeform 719"/>
              <p:cNvSpPr>
                <a:spLocks/>
              </p:cNvSpPr>
              <p:nvPr/>
            </p:nvSpPr>
            <p:spPr bwMode="auto">
              <a:xfrm>
                <a:off x="3140" y="278"/>
                <a:ext cx="163" cy="148"/>
              </a:xfrm>
              <a:custGeom>
                <a:avLst/>
                <a:gdLst>
                  <a:gd name="T0" fmla="*/ 162 w 491"/>
                  <a:gd name="T1" fmla="*/ 148 h 443"/>
                  <a:gd name="T2" fmla="*/ 163 w 491"/>
                  <a:gd name="T3" fmla="*/ 147 h 443"/>
                  <a:gd name="T4" fmla="*/ 1 w 491"/>
                  <a:gd name="T5" fmla="*/ 0 h 443"/>
                  <a:gd name="T6" fmla="*/ 0 w 491"/>
                  <a:gd name="T7" fmla="*/ 2 h 443"/>
                  <a:gd name="T8" fmla="*/ 162 w 491"/>
                  <a:gd name="T9" fmla="*/ 148 h 4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1" h="443">
                    <a:moveTo>
                      <a:pt x="488" y="443"/>
                    </a:moveTo>
                    <a:lnTo>
                      <a:pt x="491" y="439"/>
                    </a:lnTo>
                    <a:lnTo>
                      <a:pt x="3" y="0"/>
                    </a:lnTo>
                    <a:lnTo>
                      <a:pt x="0" y="5"/>
                    </a:lnTo>
                    <a:lnTo>
                      <a:pt x="488" y="443"/>
                    </a:lnTo>
                    <a:close/>
                  </a:path>
                </a:pathLst>
              </a:custGeom>
              <a:solidFill>
                <a:srgbClr val="6E6E6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63" name="Freeform 720"/>
              <p:cNvSpPr>
                <a:spLocks/>
              </p:cNvSpPr>
              <p:nvPr/>
            </p:nvSpPr>
            <p:spPr bwMode="auto">
              <a:xfrm>
                <a:off x="3141" y="277"/>
                <a:ext cx="163" cy="148"/>
              </a:xfrm>
              <a:custGeom>
                <a:avLst/>
                <a:gdLst>
                  <a:gd name="T0" fmla="*/ 162 w 491"/>
                  <a:gd name="T1" fmla="*/ 148 h 442"/>
                  <a:gd name="T2" fmla="*/ 163 w 491"/>
                  <a:gd name="T3" fmla="*/ 146 h 442"/>
                  <a:gd name="T4" fmla="*/ 1 w 491"/>
                  <a:gd name="T5" fmla="*/ 0 h 442"/>
                  <a:gd name="T6" fmla="*/ 0 w 491"/>
                  <a:gd name="T7" fmla="*/ 1 h 442"/>
                  <a:gd name="T8" fmla="*/ 162 w 491"/>
                  <a:gd name="T9" fmla="*/ 148 h 4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1" h="442">
                    <a:moveTo>
                      <a:pt x="488" y="442"/>
                    </a:moveTo>
                    <a:lnTo>
                      <a:pt x="491" y="437"/>
                    </a:lnTo>
                    <a:lnTo>
                      <a:pt x="2" y="0"/>
                    </a:lnTo>
                    <a:lnTo>
                      <a:pt x="0" y="3"/>
                    </a:lnTo>
                    <a:lnTo>
                      <a:pt x="488" y="442"/>
                    </a:lnTo>
                    <a:close/>
                  </a:path>
                </a:pathLst>
              </a:custGeom>
              <a:solidFill>
                <a:srgbClr val="6F6F6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64" name="Freeform 721"/>
              <p:cNvSpPr>
                <a:spLocks/>
              </p:cNvSpPr>
              <p:nvPr/>
            </p:nvSpPr>
            <p:spPr bwMode="auto">
              <a:xfrm>
                <a:off x="3141" y="276"/>
                <a:ext cx="164" cy="147"/>
              </a:xfrm>
              <a:custGeom>
                <a:avLst/>
                <a:gdLst>
                  <a:gd name="T0" fmla="*/ 163 w 492"/>
                  <a:gd name="T1" fmla="*/ 147 h 441"/>
                  <a:gd name="T2" fmla="*/ 164 w 492"/>
                  <a:gd name="T3" fmla="*/ 146 h 441"/>
                  <a:gd name="T4" fmla="*/ 1 w 492"/>
                  <a:gd name="T5" fmla="*/ 0 h 441"/>
                  <a:gd name="T6" fmla="*/ 0 w 492"/>
                  <a:gd name="T7" fmla="*/ 1 h 441"/>
                  <a:gd name="T8" fmla="*/ 163 w 492"/>
                  <a:gd name="T9" fmla="*/ 147 h 44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2" h="441">
                    <a:moveTo>
                      <a:pt x="489" y="441"/>
                    </a:moveTo>
                    <a:lnTo>
                      <a:pt x="492" y="437"/>
                    </a:lnTo>
                    <a:lnTo>
                      <a:pt x="3" y="0"/>
                    </a:lnTo>
                    <a:lnTo>
                      <a:pt x="0" y="4"/>
                    </a:lnTo>
                    <a:lnTo>
                      <a:pt x="489" y="441"/>
                    </a:lnTo>
                    <a:close/>
                  </a:path>
                </a:pathLst>
              </a:custGeom>
              <a:solidFill>
                <a:srgbClr val="7070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65" name="Freeform 722"/>
              <p:cNvSpPr>
                <a:spLocks/>
              </p:cNvSpPr>
              <p:nvPr/>
            </p:nvSpPr>
            <p:spPr bwMode="auto">
              <a:xfrm>
                <a:off x="3142" y="270"/>
                <a:ext cx="167" cy="152"/>
              </a:xfrm>
              <a:custGeom>
                <a:avLst/>
                <a:gdLst>
                  <a:gd name="T0" fmla="*/ 163 w 500"/>
                  <a:gd name="T1" fmla="*/ 152 h 454"/>
                  <a:gd name="T2" fmla="*/ 167 w 500"/>
                  <a:gd name="T3" fmla="*/ 146 h 454"/>
                  <a:gd name="T4" fmla="*/ 3 w 500"/>
                  <a:gd name="T5" fmla="*/ 0 h 454"/>
                  <a:gd name="T6" fmla="*/ 0 w 500"/>
                  <a:gd name="T7" fmla="*/ 6 h 454"/>
                  <a:gd name="T8" fmla="*/ 163 w 500"/>
                  <a:gd name="T9" fmla="*/ 152 h 4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 h="454">
                    <a:moveTo>
                      <a:pt x="489" y="454"/>
                    </a:moveTo>
                    <a:lnTo>
                      <a:pt x="500" y="437"/>
                    </a:lnTo>
                    <a:lnTo>
                      <a:pt x="10" y="0"/>
                    </a:lnTo>
                    <a:lnTo>
                      <a:pt x="0" y="17"/>
                    </a:lnTo>
                    <a:lnTo>
                      <a:pt x="489" y="454"/>
                    </a:ln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66" name="Line 723"/>
              <p:cNvSpPr>
                <a:spLocks noChangeShapeType="1"/>
              </p:cNvSpPr>
              <p:nvPr/>
            </p:nvSpPr>
            <p:spPr bwMode="auto">
              <a:xfrm flipH="1" flipV="1">
                <a:off x="3142" y="276"/>
                <a:ext cx="163" cy="146"/>
              </a:xfrm>
              <a:prstGeom prst="line">
                <a:avLst/>
              </a:prstGeom>
              <a:noFill/>
              <a:ln w="0">
                <a:solidFill>
                  <a:srgbClr val="71717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7" name="Freeform 724"/>
              <p:cNvSpPr>
                <a:spLocks/>
              </p:cNvSpPr>
              <p:nvPr/>
            </p:nvSpPr>
            <p:spPr bwMode="auto">
              <a:xfrm>
                <a:off x="3142" y="274"/>
                <a:ext cx="165" cy="148"/>
              </a:xfrm>
              <a:custGeom>
                <a:avLst/>
                <a:gdLst>
                  <a:gd name="T0" fmla="*/ 164 w 493"/>
                  <a:gd name="T1" fmla="*/ 148 h 443"/>
                  <a:gd name="T2" fmla="*/ 165 w 493"/>
                  <a:gd name="T3" fmla="*/ 146 h 443"/>
                  <a:gd name="T4" fmla="*/ 1 w 493"/>
                  <a:gd name="T5" fmla="*/ 0 h 443"/>
                  <a:gd name="T6" fmla="*/ 0 w 493"/>
                  <a:gd name="T7" fmla="*/ 2 h 443"/>
                  <a:gd name="T8" fmla="*/ 164 w 493"/>
                  <a:gd name="T9" fmla="*/ 148 h 4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3" h="443">
                    <a:moveTo>
                      <a:pt x="489" y="443"/>
                    </a:moveTo>
                    <a:lnTo>
                      <a:pt x="493" y="437"/>
                    </a:lnTo>
                    <a:lnTo>
                      <a:pt x="3" y="0"/>
                    </a:lnTo>
                    <a:lnTo>
                      <a:pt x="0" y="6"/>
                    </a:lnTo>
                    <a:lnTo>
                      <a:pt x="489" y="443"/>
                    </a:ln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68" name="Freeform 725"/>
              <p:cNvSpPr>
                <a:spLocks/>
              </p:cNvSpPr>
              <p:nvPr/>
            </p:nvSpPr>
            <p:spPr bwMode="auto">
              <a:xfrm>
                <a:off x="3143" y="272"/>
                <a:ext cx="165" cy="148"/>
              </a:xfrm>
              <a:custGeom>
                <a:avLst/>
                <a:gdLst>
                  <a:gd name="T0" fmla="*/ 164 w 494"/>
                  <a:gd name="T1" fmla="*/ 148 h 442"/>
                  <a:gd name="T2" fmla="*/ 165 w 494"/>
                  <a:gd name="T3" fmla="*/ 146 h 442"/>
                  <a:gd name="T4" fmla="*/ 1 w 494"/>
                  <a:gd name="T5" fmla="*/ 0 h 442"/>
                  <a:gd name="T6" fmla="*/ 0 w 494"/>
                  <a:gd name="T7" fmla="*/ 2 h 442"/>
                  <a:gd name="T8" fmla="*/ 164 w 494"/>
                  <a:gd name="T9" fmla="*/ 148 h 4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4" h="442">
                    <a:moveTo>
                      <a:pt x="490" y="442"/>
                    </a:moveTo>
                    <a:lnTo>
                      <a:pt x="494" y="437"/>
                    </a:lnTo>
                    <a:lnTo>
                      <a:pt x="4" y="0"/>
                    </a:lnTo>
                    <a:lnTo>
                      <a:pt x="0" y="5"/>
                    </a:lnTo>
                    <a:lnTo>
                      <a:pt x="490" y="442"/>
                    </a:lnTo>
                    <a:close/>
                  </a:path>
                </a:pathLst>
              </a:custGeom>
              <a:solidFill>
                <a:srgbClr val="72727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69" name="Freeform 726"/>
              <p:cNvSpPr>
                <a:spLocks/>
              </p:cNvSpPr>
              <p:nvPr/>
            </p:nvSpPr>
            <p:spPr bwMode="auto">
              <a:xfrm>
                <a:off x="3145" y="270"/>
                <a:ext cx="164" cy="148"/>
              </a:xfrm>
              <a:custGeom>
                <a:avLst/>
                <a:gdLst>
                  <a:gd name="T0" fmla="*/ 163 w 493"/>
                  <a:gd name="T1" fmla="*/ 148 h 443"/>
                  <a:gd name="T2" fmla="*/ 164 w 493"/>
                  <a:gd name="T3" fmla="*/ 146 h 443"/>
                  <a:gd name="T4" fmla="*/ 1 w 493"/>
                  <a:gd name="T5" fmla="*/ 0 h 443"/>
                  <a:gd name="T6" fmla="*/ 0 w 493"/>
                  <a:gd name="T7" fmla="*/ 2 h 443"/>
                  <a:gd name="T8" fmla="*/ 163 w 493"/>
                  <a:gd name="T9" fmla="*/ 148 h 4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3" h="443">
                    <a:moveTo>
                      <a:pt x="490" y="443"/>
                    </a:moveTo>
                    <a:lnTo>
                      <a:pt x="493" y="437"/>
                    </a:lnTo>
                    <a:lnTo>
                      <a:pt x="3" y="0"/>
                    </a:lnTo>
                    <a:lnTo>
                      <a:pt x="0" y="6"/>
                    </a:lnTo>
                    <a:lnTo>
                      <a:pt x="490" y="443"/>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70" name="Freeform 727"/>
              <p:cNvSpPr>
                <a:spLocks/>
              </p:cNvSpPr>
              <p:nvPr/>
            </p:nvSpPr>
            <p:spPr bwMode="auto">
              <a:xfrm>
                <a:off x="3146" y="265"/>
                <a:ext cx="167" cy="151"/>
              </a:xfrm>
              <a:custGeom>
                <a:avLst/>
                <a:gdLst>
                  <a:gd name="T0" fmla="*/ 163 w 502"/>
                  <a:gd name="T1" fmla="*/ 151 h 454"/>
                  <a:gd name="T2" fmla="*/ 167 w 502"/>
                  <a:gd name="T3" fmla="*/ 145 h 454"/>
                  <a:gd name="T4" fmla="*/ 3 w 502"/>
                  <a:gd name="T5" fmla="*/ 0 h 454"/>
                  <a:gd name="T6" fmla="*/ 0 w 502"/>
                  <a:gd name="T7" fmla="*/ 6 h 454"/>
                  <a:gd name="T8" fmla="*/ 163 w 502"/>
                  <a:gd name="T9" fmla="*/ 151 h 4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2" h="454">
                    <a:moveTo>
                      <a:pt x="490" y="454"/>
                    </a:moveTo>
                    <a:lnTo>
                      <a:pt x="502" y="437"/>
                    </a:lnTo>
                    <a:lnTo>
                      <a:pt x="10" y="0"/>
                    </a:lnTo>
                    <a:lnTo>
                      <a:pt x="0" y="17"/>
                    </a:lnTo>
                    <a:lnTo>
                      <a:pt x="490" y="454"/>
                    </a:lnTo>
                    <a:close/>
                  </a:path>
                </a:pathLst>
              </a:custGeom>
              <a:solidFill>
                <a:srgbClr val="74747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71" name="Line 728"/>
              <p:cNvSpPr>
                <a:spLocks noChangeShapeType="1"/>
              </p:cNvSpPr>
              <p:nvPr/>
            </p:nvSpPr>
            <p:spPr bwMode="auto">
              <a:xfrm flipH="1" flipV="1">
                <a:off x="3146" y="270"/>
                <a:ext cx="163" cy="146"/>
              </a:xfrm>
              <a:prstGeom prst="line">
                <a:avLst/>
              </a:prstGeom>
              <a:noFill/>
              <a:ln w="0">
                <a:solidFill>
                  <a:srgbClr val="747474"/>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72" name="Freeform 729"/>
              <p:cNvSpPr>
                <a:spLocks/>
              </p:cNvSpPr>
              <p:nvPr/>
            </p:nvSpPr>
            <p:spPr bwMode="auto">
              <a:xfrm>
                <a:off x="3146" y="269"/>
                <a:ext cx="164" cy="147"/>
              </a:xfrm>
              <a:custGeom>
                <a:avLst/>
                <a:gdLst>
                  <a:gd name="T0" fmla="*/ 163 w 493"/>
                  <a:gd name="T1" fmla="*/ 147 h 442"/>
                  <a:gd name="T2" fmla="*/ 164 w 493"/>
                  <a:gd name="T3" fmla="*/ 146 h 442"/>
                  <a:gd name="T4" fmla="*/ 1 w 493"/>
                  <a:gd name="T5" fmla="*/ 0 h 442"/>
                  <a:gd name="T6" fmla="*/ 0 w 493"/>
                  <a:gd name="T7" fmla="*/ 2 h 442"/>
                  <a:gd name="T8" fmla="*/ 163 w 493"/>
                  <a:gd name="T9" fmla="*/ 147 h 4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3" h="442">
                    <a:moveTo>
                      <a:pt x="490" y="442"/>
                    </a:moveTo>
                    <a:lnTo>
                      <a:pt x="493" y="438"/>
                    </a:lnTo>
                    <a:lnTo>
                      <a:pt x="3" y="0"/>
                    </a:lnTo>
                    <a:lnTo>
                      <a:pt x="0" y="5"/>
                    </a:lnTo>
                    <a:lnTo>
                      <a:pt x="490" y="442"/>
                    </a:lnTo>
                    <a:close/>
                  </a:path>
                </a:pathLst>
              </a:custGeom>
              <a:solidFill>
                <a:srgbClr val="74747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73" name="Freeform 730"/>
              <p:cNvSpPr>
                <a:spLocks/>
              </p:cNvSpPr>
              <p:nvPr/>
            </p:nvSpPr>
            <p:spPr bwMode="auto">
              <a:xfrm>
                <a:off x="3147" y="267"/>
                <a:ext cx="164" cy="148"/>
              </a:xfrm>
              <a:custGeom>
                <a:avLst/>
                <a:gdLst>
                  <a:gd name="T0" fmla="*/ 163 w 493"/>
                  <a:gd name="T1" fmla="*/ 148 h 442"/>
                  <a:gd name="T2" fmla="*/ 164 w 493"/>
                  <a:gd name="T3" fmla="*/ 146 h 442"/>
                  <a:gd name="T4" fmla="*/ 1 w 493"/>
                  <a:gd name="T5" fmla="*/ 0 h 442"/>
                  <a:gd name="T6" fmla="*/ 0 w 493"/>
                  <a:gd name="T7" fmla="*/ 1 h 442"/>
                  <a:gd name="T8" fmla="*/ 163 w 493"/>
                  <a:gd name="T9" fmla="*/ 148 h 4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3" h="442">
                    <a:moveTo>
                      <a:pt x="490" y="442"/>
                    </a:moveTo>
                    <a:lnTo>
                      <a:pt x="493" y="437"/>
                    </a:lnTo>
                    <a:lnTo>
                      <a:pt x="3" y="0"/>
                    </a:lnTo>
                    <a:lnTo>
                      <a:pt x="0" y="4"/>
                    </a:lnTo>
                    <a:lnTo>
                      <a:pt x="490" y="442"/>
                    </a:lnTo>
                    <a:close/>
                  </a:path>
                </a:pathLst>
              </a:custGeom>
              <a:solidFill>
                <a:srgbClr val="75757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74" name="Freeform 731"/>
              <p:cNvSpPr>
                <a:spLocks/>
              </p:cNvSpPr>
              <p:nvPr/>
            </p:nvSpPr>
            <p:spPr bwMode="auto">
              <a:xfrm>
                <a:off x="3148" y="266"/>
                <a:ext cx="164" cy="147"/>
              </a:xfrm>
              <a:custGeom>
                <a:avLst/>
                <a:gdLst>
                  <a:gd name="T0" fmla="*/ 163 w 493"/>
                  <a:gd name="T1" fmla="*/ 147 h 441"/>
                  <a:gd name="T2" fmla="*/ 164 w 493"/>
                  <a:gd name="T3" fmla="*/ 146 h 441"/>
                  <a:gd name="T4" fmla="*/ 1 w 493"/>
                  <a:gd name="T5" fmla="*/ 0 h 441"/>
                  <a:gd name="T6" fmla="*/ 0 w 493"/>
                  <a:gd name="T7" fmla="*/ 1 h 441"/>
                  <a:gd name="T8" fmla="*/ 163 w 493"/>
                  <a:gd name="T9" fmla="*/ 147 h 44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3" h="441">
                    <a:moveTo>
                      <a:pt x="490" y="441"/>
                    </a:moveTo>
                    <a:lnTo>
                      <a:pt x="493" y="437"/>
                    </a:lnTo>
                    <a:lnTo>
                      <a:pt x="3" y="0"/>
                    </a:lnTo>
                    <a:lnTo>
                      <a:pt x="0" y="4"/>
                    </a:lnTo>
                    <a:lnTo>
                      <a:pt x="490" y="441"/>
                    </a:lnTo>
                    <a:close/>
                  </a:path>
                </a:pathLst>
              </a:custGeom>
              <a:solidFill>
                <a:srgbClr val="76767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75" name="Freeform 732"/>
              <p:cNvSpPr>
                <a:spLocks/>
              </p:cNvSpPr>
              <p:nvPr/>
            </p:nvSpPr>
            <p:spPr bwMode="auto">
              <a:xfrm>
                <a:off x="3149" y="265"/>
                <a:ext cx="164" cy="147"/>
              </a:xfrm>
              <a:custGeom>
                <a:avLst/>
                <a:gdLst>
                  <a:gd name="T0" fmla="*/ 163 w 493"/>
                  <a:gd name="T1" fmla="*/ 147 h 441"/>
                  <a:gd name="T2" fmla="*/ 164 w 493"/>
                  <a:gd name="T3" fmla="*/ 146 h 441"/>
                  <a:gd name="T4" fmla="*/ 0 w 493"/>
                  <a:gd name="T5" fmla="*/ 0 h 441"/>
                  <a:gd name="T6" fmla="*/ 0 w 493"/>
                  <a:gd name="T7" fmla="*/ 1 h 441"/>
                  <a:gd name="T8" fmla="*/ 163 w 493"/>
                  <a:gd name="T9" fmla="*/ 147 h 44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3" h="441">
                    <a:moveTo>
                      <a:pt x="490" y="441"/>
                    </a:moveTo>
                    <a:lnTo>
                      <a:pt x="493" y="437"/>
                    </a:lnTo>
                    <a:lnTo>
                      <a:pt x="1" y="0"/>
                    </a:lnTo>
                    <a:lnTo>
                      <a:pt x="0" y="4"/>
                    </a:lnTo>
                    <a:lnTo>
                      <a:pt x="490" y="441"/>
                    </a:lnTo>
                    <a:close/>
                  </a:path>
                </a:pathLst>
              </a:custGeom>
              <a:solidFill>
                <a:srgbClr val="77777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76" name="Freeform 733"/>
              <p:cNvSpPr>
                <a:spLocks/>
              </p:cNvSpPr>
              <p:nvPr/>
            </p:nvSpPr>
            <p:spPr bwMode="auto">
              <a:xfrm>
                <a:off x="3149" y="259"/>
                <a:ext cx="167" cy="151"/>
              </a:xfrm>
              <a:custGeom>
                <a:avLst/>
                <a:gdLst>
                  <a:gd name="T0" fmla="*/ 164 w 502"/>
                  <a:gd name="T1" fmla="*/ 151 h 455"/>
                  <a:gd name="T2" fmla="*/ 167 w 502"/>
                  <a:gd name="T3" fmla="*/ 145 h 455"/>
                  <a:gd name="T4" fmla="*/ 4 w 502"/>
                  <a:gd name="T5" fmla="*/ 0 h 455"/>
                  <a:gd name="T6" fmla="*/ 0 w 502"/>
                  <a:gd name="T7" fmla="*/ 6 h 455"/>
                  <a:gd name="T8" fmla="*/ 164 w 502"/>
                  <a:gd name="T9" fmla="*/ 151 h 45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2" h="455">
                    <a:moveTo>
                      <a:pt x="492" y="455"/>
                    </a:moveTo>
                    <a:lnTo>
                      <a:pt x="502" y="436"/>
                    </a:lnTo>
                    <a:lnTo>
                      <a:pt x="11" y="0"/>
                    </a:lnTo>
                    <a:lnTo>
                      <a:pt x="0" y="18"/>
                    </a:lnTo>
                    <a:lnTo>
                      <a:pt x="492" y="455"/>
                    </a:lnTo>
                    <a:close/>
                  </a:path>
                </a:pathLst>
              </a:custGeom>
              <a:solidFill>
                <a:srgbClr val="78787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77" name="Line 734"/>
              <p:cNvSpPr>
                <a:spLocks noChangeShapeType="1"/>
              </p:cNvSpPr>
              <p:nvPr/>
            </p:nvSpPr>
            <p:spPr bwMode="auto">
              <a:xfrm flipH="1" flipV="1">
                <a:off x="3149" y="265"/>
                <a:ext cx="164" cy="145"/>
              </a:xfrm>
              <a:prstGeom prst="line">
                <a:avLst/>
              </a:prstGeom>
              <a:noFill/>
              <a:ln w="0">
                <a:solidFill>
                  <a:srgbClr val="787878"/>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78" name="Freeform 735"/>
              <p:cNvSpPr>
                <a:spLocks/>
              </p:cNvSpPr>
              <p:nvPr/>
            </p:nvSpPr>
            <p:spPr bwMode="auto">
              <a:xfrm>
                <a:off x="3149" y="263"/>
                <a:ext cx="165" cy="147"/>
              </a:xfrm>
              <a:custGeom>
                <a:avLst/>
                <a:gdLst>
                  <a:gd name="T0" fmla="*/ 164 w 495"/>
                  <a:gd name="T1" fmla="*/ 147 h 442"/>
                  <a:gd name="T2" fmla="*/ 165 w 495"/>
                  <a:gd name="T3" fmla="*/ 145 h 442"/>
                  <a:gd name="T4" fmla="*/ 1 w 495"/>
                  <a:gd name="T5" fmla="*/ 0 h 442"/>
                  <a:gd name="T6" fmla="*/ 0 w 495"/>
                  <a:gd name="T7" fmla="*/ 2 h 442"/>
                  <a:gd name="T8" fmla="*/ 164 w 495"/>
                  <a:gd name="T9" fmla="*/ 147 h 4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5" h="442">
                    <a:moveTo>
                      <a:pt x="492" y="442"/>
                    </a:moveTo>
                    <a:lnTo>
                      <a:pt x="495" y="436"/>
                    </a:lnTo>
                    <a:lnTo>
                      <a:pt x="3" y="0"/>
                    </a:lnTo>
                    <a:lnTo>
                      <a:pt x="0" y="5"/>
                    </a:lnTo>
                    <a:lnTo>
                      <a:pt x="492" y="442"/>
                    </a:lnTo>
                    <a:close/>
                  </a:path>
                </a:pathLst>
              </a:custGeom>
              <a:solidFill>
                <a:srgbClr val="78787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79" name="Freeform 736"/>
              <p:cNvSpPr>
                <a:spLocks/>
              </p:cNvSpPr>
              <p:nvPr/>
            </p:nvSpPr>
            <p:spPr bwMode="auto">
              <a:xfrm>
                <a:off x="3150" y="262"/>
                <a:ext cx="164" cy="146"/>
              </a:xfrm>
              <a:custGeom>
                <a:avLst/>
                <a:gdLst>
                  <a:gd name="T0" fmla="*/ 164 w 493"/>
                  <a:gd name="T1" fmla="*/ 146 h 440"/>
                  <a:gd name="T2" fmla="*/ 164 w 493"/>
                  <a:gd name="T3" fmla="*/ 145 h 440"/>
                  <a:gd name="T4" fmla="*/ 1 w 493"/>
                  <a:gd name="T5" fmla="*/ 0 h 440"/>
                  <a:gd name="T6" fmla="*/ 0 w 493"/>
                  <a:gd name="T7" fmla="*/ 1 h 440"/>
                  <a:gd name="T8" fmla="*/ 164 w 493"/>
                  <a:gd name="T9" fmla="*/ 146 h 4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3" h="440">
                    <a:moveTo>
                      <a:pt x="492" y="440"/>
                    </a:moveTo>
                    <a:lnTo>
                      <a:pt x="493" y="436"/>
                    </a:lnTo>
                    <a:lnTo>
                      <a:pt x="3" y="0"/>
                    </a:lnTo>
                    <a:lnTo>
                      <a:pt x="0" y="4"/>
                    </a:lnTo>
                    <a:lnTo>
                      <a:pt x="492" y="440"/>
                    </a:lnTo>
                    <a:close/>
                  </a:path>
                </a:pathLst>
              </a:custGeom>
              <a:solidFill>
                <a:srgbClr val="79797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80" name="Freeform 737"/>
              <p:cNvSpPr>
                <a:spLocks/>
              </p:cNvSpPr>
              <p:nvPr/>
            </p:nvSpPr>
            <p:spPr bwMode="auto">
              <a:xfrm>
                <a:off x="3151" y="260"/>
                <a:ext cx="164" cy="147"/>
              </a:xfrm>
              <a:custGeom>
                <a:avLst/>
                <a:gdLst>
                  <a:gd name="T0" fmla="*/ 163 w 493"/>
                  <a:gd name="T1" fmla="*/ 147 h 440"/>
                  <a:gd name="T2" fmla="*/ 164 w 493"/>
                  <a:gd name="T3" fmla="*/ 145 h 440"/>
                  <a:gd name="T4" fmla="*/ 1 w 493"/>
                  <a:gd name="T5" fmla="*/ 0 h 440"/>
                  <a:gd name="T6" fmla="*/ 0 w 493"/>
                  <a:gd name="T7" fmla="*/ 1 h 440"/>
                  <a:gd name="T8" fmla="*/ 163 w 493"/>
                  <a:gd name="T9" fmla="*/ 147 h 4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3" h="440">
                    <a:moveTo>
                      <a:pt x="490" y="440"/>
                    </a:moveTo>
                    <a:lnTo>
                      <a:pt x="493" y="435"/>
                    </a:lnTo>
                    <a:lnTo>
                      <a:pt x="2" y="0"/>
                    </a:lnTo>
                    <a:lnTo>
                      <a:pt x="0" y="4"/>
                    </a:lnTo>
                    <a:lnTo>
                      <a:pt x="490" y="440"/>
                    </a:lnTo>
                    <a:close/>
                  </a:path>
                </a:pathLst>
              </a:custGeom>
              <a:solidFill>
                <a:srgbClr val="7A7A7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81" name="Freeform 738"/>
              <p:cNvSpPr>
                <a:spLocks/>
              </p:cNvSpPr>
              <p:nvPr/>
            </p:nvSpPr>
            <p:spPr bwMode="auto">
              <a:xfrm>
                <a:off x="3152" y="259"/>
                <a:ext cx="164" cy="146"/>
              </a:xfrm>
              <a:custGeom>
                <a:avLst/>
                <a:gdLst>
                  <a:gd name="T0" fmla="*/ 163 w 494"/>
                  <a:gd name="T1" fmla="*/ 146 h 440"/>
                  <a:gd name="T2" fmla="*/ 164 w 494"/>
                  <a:gd name="T3" fmla="*/ 145 h 440"/>
                  <a:gd name="T4" fmla="*/ 1 w 494"/>
                  <a:gd name="T5" fmla="*/ 0 h 440"/>
                  <a:gd name="T6" fmla="*/ 0 w 494"/>
                  <a:gd name="T7" fmla="*/ 2 h 440"/>
                  <a:gd name="T8" fmla="*/ 163 w 494"/>
                  <a:gd name="T9" fmla="*/ 146 h 4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4" h="440">
                    <a:moveTo>
                      <a:pt x="491" y="440"/>
                    </a:moveTo>
                    <a:lnTo>
                      <a:pt x="494" y="436"/>
                    </a:lnTo>
                    <a:lnTo>
                      <a:pt x="3" y="0"/>
                    </a:lnTo>
                    <a:lnTo>
                      <a:pt x="0" y="5"/>
                    </a:lnTo>
                    <a:lnTo>
                      <a:pt x="491" y="440"/>
                    </a:lnTo>
                    <a:close/>
                  </a:path>
                </a:pathLst>
              </a:custGeom>
              <a:solidFill>
                <a:srgbClr val="7B7B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82" name="Freeform 739"/>
              <p:cNvSpPr>
                <a:spLocks/>
              </p:cNvSpPr>
              <p:nvPr/>
            </p:nvSpPr>
            <p:spPr bwMode="auto">
              <a:xfrm>
                <a:off x="3153" y="253"/>
                <a:ext cx="167" cy="151"/>
              </a:xfrm>
              <a:custGeom>
                <a:avLst/>
                <a:gdLst>
                  <a:gd name="T0" fmla="*/ 164 w 501"/>
                  <a:gd name="T1" fmla="*/ 151 h 453"/>
                  <a:gd name="T2" fmla="*/ 167 w 501"/>
                  <a:gd name="T3" fmla="*/ 145 h 453"/>
                  <a:gd name="T4" fmla="*/ 3 w 501"/>
                  <a:gd name="T5" fmla="*/ 0 h 453"/>
                  <a:gd name="T6" fmla="*/ 0 w 501"/>
                  <a:gd name="T7" fmla="*/ 6 h 453"/>
                  <a:gd name="T8" fmla="*/ 164 w 501"/>
                  <a:gd name="T9" fmla="*/ 151 h 4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1" h="453">
                    <a:moveTo>
                      <a:pt x="491" y="453"/>
                    </a:moveTo>
                    <a:lnTo>
                      <a:pt x="501" y="434"/>
                    </a:lnTo>
                    <a:lnTo>
                      <a:pt x="8" y="0"/>
                    </a:lnTo>
                    <a:lnTo>
                      <a:pt x="0" y="17"/>
                    </a:lnTo>
                    <a:lnTo>
                      <a:pt x="491" y="453"/>
                    </a:lnTo>
                    <a:close/>
                  </a:path>
                </a:pathLst>
              </a:custGeom>
              <a:solidFill>
                <a:srgbClr val="7C7C7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83" name="Line 740"/>
              <p:cNvSpPr>
                <a:spLocks noChangeShapeType="1"/>
              </p:cNvSpPr>
              <p:nvPr/>
            </p:nvSpPr>
            <p:spPr bwMode="auto">
              <a:xfrm flipH="1" flipV="1">
                <a:off x="3153" y="259"/>
                <a:ext cx="163" cy="145"/>
              </a:xfrm>
              <a:prstGeom prst="line">
                <a:avLst/>
              </a:prstGeom>
              <a:noFill/>
              <a:ln w="0">
                <a:solidFill>
                  <a:srgbClr val="7C7C7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4" name="Freeform 741"/>
              <p:cNvSpPr>
                <a:spLocks/>
              </p:cNvSpPr>
              <p:nvPr/>
            </p:nvSpPr>
            <p:spPr bwMode="auto">
              <a:xfrm>
                <a:off x="3153" y="257"/>
                <a:ext cx="164" cy="147"/>
              </a:xfrm>
              <a:custGeom>
                <a:avLst/>
                <a:gdLst>
                  <a:gd name="T0" fmla="*/ 163 w 494"/>
                  <a:gd name="T1" fmla="*/ 147 h 440"/>
                  <a:gd name="T2" fmla="*/ 164 w 494"/>
                  <a:gd name="T3" fmla="*/ 145 h 440"/>
                  <a:gd name="T4" fmla="*/ 0 w 494"/>
                  <a:gd name="T5" fmla="*/ 0 h 440"/>
                  <a:gd name="T6" fmla="*/ 0 w 494"/>
                  <a:gd name="T7" fmla="*/ 1 h 440"/>
                  <a:gd name="T8" fmla="*/ 163 w 494"/>
                  <a:gd name="T9" fmla="*/ 147 h 4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4" h="440">
                    <a:moveTo>
                      <a:pt x="491" y="440"/>
                    </a:moveTo>
                    <a:lnTo>
                      <a:pt x="494" y="434"/>
                    </a:lnTo>
                    <a:lnTo>
                      <a:pt x="1" y="0"/>
                    </a:lnTo>
                    <a:lnTo>
                      <a:pt x="0" y="4"/>
                    </a:lnTo>
                    <a:lnTo>
                      <a:pt x="491" y="440"/>
                    </a:lnTo>
                    <a:close/>
                  </a:path>
                </a:pathLst>
              </a:custGeom>
              <a:solidFill>
                <a:srgbClr val="7C7C7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85" name="Freeform 742"/>
              <p:cNvSpPr>
                <a:spLocks/>
              </p:cNvSpPr>
              <p:nvPr/>
            </p:nvSpPr>
            <p:spPr bwMode="auto">
              <a:xfrm>
                <a:off x="3153" y="256"/>
                <a:ext cx="165" cy="146"/>
              </a:xfrm>
              <a:custGeom>
                <a:avLst/>
                <a:gdLst>
                  <a:gd name="T0" fmla="*/ 165 w 494"/>
                  <a:gd name="T1" fmla="*/ 146 h 438"/>
                  <a:gd name="T2" fmla="*/ 165 w 494"/>
                  <a:gd name="T3" fmla="*/ 145 h 438"/>
                  <a:gd name="T4" fmla="*/ 1 w 494"/>
                  <a:gd name="T5" fmla="*/ 0 h 438"/>
                  <a:gd name="T6" fmla="*/ 0 w 494"/>
                  <a:gd name="T7" fmla="*/ 1 h 438"/>
                  <a:gd name="T8" fmla="*/ 165 w 494"/>
                  <a:gd name="T9" fmla="*/ 146 h 4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4" h="438">
                    <a:moveTo>
                      <a:pt x="493" y="438"/>
                    </a:moveTo>
                    <a:lnTo>
                      <a:pt x="494" y="434"/>
                    </a:lnTo>
                    <a:lnTo>
                      <a:pt x="3" y="0"/>
                    </a:lnTo>
                    <a:lnTo>
                      <a:pt x="0" y="4"/>
                    </a:lnTo>
                    <a:lnTo>
                      <a:pt x="493" y="438"/>
                    </a:lnTo>
                    <a:close/>
                  </a:path>
                </a:pathLst>
              </a:custGeom>
              <a:solidFill>
                <a:srgbClr val="7D7D7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86" name="Freeform 743"/>
              <p:cNvSpPr>
                <a:spLocks/>
              </p:cNvSpPr>
              <p:nvPr/>
            </p:nvSpPr>
            <p:spPr bwMode="auto">
              <a:xfrm>
                <a:off x="3154" y="254"/>
                <a:ext cx="165" cy="147"/>
              </a:xfrm>
              <a:custGeom>
                <a:avLst/>
                <a:gdLst>
                  <a:gd name="T0" fmla="*/ 164 w 494"/>
                  <a:gd name="T1" fmla="*/ 147 h 439"/>
                  <a:gd name="T2" fmla="*/ 165 w 494"/>
                  <a:gd name="T3" fmla="*/ 146 h 439"/>
                  <a:gd name="T4" fmla="*/ 0 w 494"/>
                  <a:gd name="T5" fmla="*/ 0 h 439"/>
                  <a:gd name="T6" fmla="*/ 0 w 494"/>
                  <a:gd name="T7" fmla="*/ 2 h 439"/>
                  <a:gd name="T8" fmla="*/ 164 w 494"/>
                  <a:gd name="T9" fmla="*/ 147 h 4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4" h="439">
                    <a:moveTo>
                      <a:pt x="491" y="439"/>
                    </a:moveTo>
                    <a:lnTo>
                      <a:pt x="494" y="435"/>
                    </a:lnTo>
                    <a:lnTo>
                      <a:pt x="1" y="0"/>
                    </a:lnTo>
                    <a:lnTo>
                      <a:pt x="0" y="5"/>
                    </a:lnTo>
                    <a:lnTo>
                      <a:pt x="491" y="439"/>
                    </a:lnTo>
                    <a:close/>
                  </a:path>
                </a:pathLst>
              </a:custGeom>
              <a:solidFill>
                <a:srgbClr val="7E7E7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87" name="Freeform 744"/>
              <p:cNvSpPr>
                <a:spLocks/>
              </p:cNvSpPr>
              <p:nvPr/>
            </p:nvSpPr>
            <p:spPr bwMode="auto">
              <a:xfrm>
                <a:off x="3154" y="253"/>
                <a:ext cx="166" cy="146"/>
              </a:xfrm>
              <a:custGeom>
                <a:avLst/>
                <a:gdLst>
                  <a:gd name="T0" fmla="*/ 165 w 496"/>
                  <a:gd name="T1" fmla="*/ 146 h 439"/>
                  <a:gd name="T2" fmla="*/ 166 w 496"/>
                  <a:gd name="T3" fmla="*/ 144 h 439"/>
                  <a:gd name="T4" fmla="*/ 1 w 496"/>
                  <a:gd name="T5" fmla="*/ 0 h 439"/>
                  <a:gd name="T6" fmla="*/ 0 w 496"/>
                  <a:gd name="T7" fmla="*/ 1 h 439"/>
                  <a:gd name="T8" fmla="*/ 165 w 496"/>
                  <a:gd name="T9" fmla="*/ 146 h 4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6" h="439">
                    <a:moveTo>
                      <a:pt x="493" y="439"/>
                    </a:moveTo>
                    <a:lnTo>
                      <a:pt x="496" y="434"/>
                    </a:lnTo>
                    <a:lnTo>
                      <a:pt x="3" y="0"/>
                    </a:lnTo>
                    <a:lnTo>
                      <a:pt x="0" y="4"/>
                    </a:lnTo>
                    <a:lnTo>
                      <a:pt x="493" y="439"/>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88" name="Freeform 745"/>
              <p:cNvSpPr>
                <a:spLocks/>
              </p:cNvSpPr>
              <p:nvPr/>
            </p:nvSpPr>
            <p:spPr bwMode="auto">
              <a:xfrm>
                <a:off x="3155" y="247"/>
                <a:ext cx="167" cy="151"/>
              </a:xfrm>
              <a:custGeom>
                <a:avLst/>
                <a:gdLst>
                  <a:gd name="T0" fmla="*/ 165 w 500"/>
                  <a:gd name="T1" fmla="*/ 151 h 453"/>
                  <a:gd name="T2" fmla="*/ 167 w 500"/>
                  <a:gd name="T3" fmla="*/ 144 h 453"/>
                  <a:gd name="T4" fmla="*/ 3 w 500"/>
                  <a:gd name="T5" fmla="*/ 0 h 453"/>
                  <a:gd name="T6" fmla="*/ 0 w 500"/>
                  <a:gd name="T7" fmla="*/ 6 h 453"/>
                  <a:gd name="T8" fmla="*/ 165 w 500"/>
                  <a:gd name="T9" fmla="*/ 151 h 4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 h="453">
                    <a:moveTo>
                      <a:pt x="493" y="453"/>
                    </a:moveTo>
                    <a:lnTo>
                      <a:pt x="500" y="433"/>
                    </a:lnTo>
                    <a:lnTo>
                      <a:pt x="9" y="0"/>
                    </a:lnTo>
                    <a:lnTo>
                      <a:pt x="0" y="19"/>
                    </a:lnTo>
                    <a:lnTo>
                      <a:pt x="493" y="453"/>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89" name="Line 746"/>
              <p:cNvSpPr>
                <a:spLocks noChangeShapeType="1"/>
              </p:cNvSpPr>
              <p:nvPr/>
            </p:nvSpPr>
            <p:spPr bwMode="auto">
              <a:xfrm flipH="1" flipV="1">
                <a:off x="3155" y="253"/>
                <a:ext cx="165" cy="145"/>
              </a:xfrm>
              <a:prstGeom prst="line">
                <a:avLst/>
              </a:prstGeom>
              <a:noFill/>
              <a:ln w="0">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90" name="Freeform 747"/>
              <p:cNvSpPr>
                <a:spLocks/>
              </p:cNvSpPr>
              <p:nvPr/>
            </p:nvSpPr>
            <p:spPr bwMode="auto">
              <a:xfrm>
                <a:off x="3155" y="251"/>
                <a:ext cx="166" cy="147"/>
              </a:xfrm>
              <a:custGeom>
                <a:avLst/>
                <a:gdLst>
                  <a:gd name="T0" fmla="*/ 165 w 496"/>
                  <a:gd name="T1" fmla="*/ 147 h 441"/>
                  <a:gd name="T2" fmla="*/ 166 w 496"/>
                  <a:gd name="T3" fmla="*/ 145 h 441"/>
                  <a:gd name="T4" fmla="*/ 1 w 496"/>
                  <a:gd name="T5" fmla="*/ 0 h 441"/>
                  <a:gd name="T6" fmla="*/ 0 w 496"/>
                  <a:gd name="T7" fmla="*/ 2 h 441"/>
                  <a:gd name="T8" fmla="*/ 165 w 496"/>
                  <a:gd name="T9" fmla="*/ 147 h 44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6" h="441">
                    <a:moveTo>
                      <a:pt x="493" y="441"/>
                    </a:moveTo>
                    <a:lnTo>
                      <a:pt x="496" y="434"/>
                    </a:lnTo>
                    <a:lnTo>
                      <a:pt x="3" y="0"/>
                    </a:lnTo>
                    <a:lnTo>
                      <a:pt x="0" y="7"/>
                    </a:lnTo>
                    <a:lnTo>
                      <a:pt x="493" y="441"/>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91" name="Freeform 748"/>
              <p:cNvSpPr>
                <a:spLocks/>
              </p:cNvSpPr>
              <p:nvPr/>
            </p:nvSpPr>
            <p:spPr bwMode="auto">
              <a:xfrm>
                <a:off x="3156" y="249"/>
                <a:ext cx="166" cy="146"/>
              </a:xfrm>
              <a:custGeom>
                <a:avLst/>
                <a:gdLst>
                  <a:gd name="T0" fmla="*/ 165 w 496"/>
                  <a:gd name="T1" fmla="*/ 146 h 440"/>
                  <a:gd name="T2" fmla="*/ 166 w 496"/>
                  <a:gd name="T3" fmla="*/ 144 h 440"/>
                  <a:gd name="T4" fmla="*/ 1 w 496"/>
                  <a:gd name="T5" fmla="*/ 0 h 440"/>
                  <a:gd name="T6" fmla="*/ 0 w 496"/>
                  <a:gd name="T7" fmla="*/ 2 h 440"/>
                  <a:gd name="T8" fmla="*/ 165 w 496"/>
                  <a:gd name="T9" fmla="*/ 146 h 4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6" h="440">
                    <a:moveTo>
                      <a:pt x="493" y="440"/>
                    </a:moveTo>
                    <a:lnTo>
                      <a:pt x="496" y="434"/>
                    </a:lnTo>
                    <a:lnTo>
                      <a:pt x="3" y="0"/>
                    </a:lnTo>
                    <a:lnTo>
                      <a:pt x="0" y="6"/>
                    </a:lnTo>
                    <a:lnTo>
                      <a:pt x="493" y="440"/>
                    </a:lnTo>
                    <a:close/>
                  </a:path>
                </a:pathLst>
              </a:custGeom>
              <a:solidFill>
                <a:srgbClr val="81818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92" name="Freeform 749"/>
              <p:cNvSpPr>
                <a:spLocks/>
              </p:cNvSpPr>
              <p:nvPr/>
            </p:nvSpPr>
            <p:spPr bwMode="auto">
              <a:xfrm>
                <a:off x="3157" y="247"/>
                <a:ext cx="165" cy="146"/>
              </a:xfrm>
              <a:custGeom>
                <a:avLst/>
                <a:gdLst>
                  <a:gd name="T0" fmla="*/ 165 w 494"/>
                  <a:gd name="T1" fmla="*/ 146 h 440"/>
                  <a:gd name="T2" fmla="*/ 165 w 494"/>
                  <a:gd name="T3" fmla="*/ 144 h 440"/>
                  <a:gd name="T4" fmla="*/ 1 w 494"/>
                  <a:gd name="T5" fmla="*/ 0 h 440"/>
                  <a:gd name="T6" fmla="*/ 0 w 494"/>
                  <a:gd name="T7" fmla="*/ 2 h 440"/>
                  <a:gd name="T8" fmla="*/ 165 w 494"/>
                  <a:gd name="T9" fmla="*/ 146 h 4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4" h="440">
                    <a:moveTo>
                      <a:pt x="493" y="440"/>
                    </a:moveTo>
                    <a:lnTo>
                      <a:pt x="494" y="433"/>
                    </a:lnTo>
                    <a:lnTo>
                      <a:pt x="3" y="0"/>
                    </a:lnTo>
                    <a:lnTo>
                      <a:pt x="0" y="6"/>
                    </a:lnTo>
                    <a:lnTo>
                      <a:pt x="493" y="440"/>
                    </a:lnTo>
                    <a:close/>
                  </a:path>
                </a:pathLst>
              </a:custGeom>
              <a:solidFill>
                <a:srgbClr val="82828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93" name="Freeform 750"/>
              <p:cNvSpPr>
                <a:spLocks/>
              </p:cNvSpPr>
              <p:nvPr/>
            </p:nvSpPr>
            <p:spPr bwMode="auto">
              <a:xfrm>
                <a:off x="3158" y="241"/>
                <a:ext cx="167" cy="150"/>
              </a:xfrm>
              <a:custGeom>
                <a:avLst/>
                <a:gdLst>
                  <a:gd name="T0" fmla="*/ 164 w 500"/>
                  <a:gd name="T1" fmla="*/ 150 h 451"/>
                  <a:gd name="T2" fmla="*/ 167 w 500"/>
                  <a:gd name="T3" fmla="*/ 143 h 451"/>
                  <a:gd name="T4" fmla="*/ 2 w 500"/>
                  <a:gd name="T5" fmla="*/ 0 h 451"/>
                  <a:gd name="T6" fmla="*/ 0 w 500"/>
                  <a:gd name="T7" fmla="*/ 6 h 451"/>
                  <a:gd name="T8" fmla="*/ 164 w 500"/>
                  <a:gd name="T9" fmla="*/ 150 h 4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 h="451">
                    <a:moveTo>
                      <a:pt x="491" y="451"/>
                    </a:moveTo>
                    <a:lnTo>
                      <a:pt x="500" y="431"/>
                    </a:lnTo>
                    <a:lnTo>
                      <a:pt x="7" y="0"/>
                    </a:lnTo>
                    <a:lnTo>
                      <a:pt x="0" y="18"/>
                    </a:lnTo>
                    <a:lnTo>
                      <a:pt x="491" y="451"/>
                    </a:lnTo>
                    <a:close/>
                  </a:path>
                </a:pathLst>
              </a:custGeom>
              <a:solidFill>
                <a:srgbClr val="8383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94" name="Line 751"/>
              <p:cNvSpPr>
                <a:spLocks noChangeShapeType="1"/>
              </p:cNvSpPr>
              <p:nvPr/>
            </p:nvSpPr>
            <p:spPr bwMode="auto">
              <a:xfrm flipH="1" flipV="1">
                <a:off x="3158" y="247"/>
                <a:ext cx="164" cy="144"/>
              </a:xfrm>
              <a:prstGeom prst="line">
                <a:avLst/>
              </a:prstGeom>
              <a:noFill/>
              <a:ln w="0">
                <a:solidFill>
                  <a:srgbClr val="838383"/>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95" name="Freeform 752"/>
              <p:cNvSpPr>
                <a:spLocks/>
              </p:cNvSpPr>
              <p:nvPr/>
            </p:nvSpPr>
            <p:spPr bwMode="auto">
              <a:xfrm>
                <a:off x="3158" y="245"/>
                <a:ext cx="165" cy="146"/>
              </a:xfrm>
              <a:custGeom>
                <a:avLst/>
                <a:gdLst>
                  <a:gd name="T0" fmla="*/ 164 w 494"/>
                  <a:gd name="T1" fmla="*/ 146 h 437"/>
                  <a:gd name="T2" fmla="*/ 165 w 494"/>
                  <a:gd name="T3" fmla="*/ 145 h 437"/>
                  <a:gd name="T4" fmla="*/ 0 w 494"/>
                  <a:gd name="T5" fmla="*/ 0 h 437"/>
                  <a:gd name="T6" fmla="*/ 0 w 494"/>
                  <a:gd name="T7" fmla="*/ 1 h 437"/>
                  <a:gd name="T8" fmla="*/ 164 w 494"/>
                  <a:gd name="T9" fmla="*/ 146 h 4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4" h="437">
                    <a:moveTo>
                      <a:pt x="491" y="437"/>
                    </a:moveTo>
                    <a:lnTo>
                      <a:pt x="494" y="433"/>
                    </a:lnTo>
                    <a:lnTo>
                      <a:pt x="1" y="0"/>
                    </a:lnTo>
                    <a:lnTo>
                      <a:pt x="0" y="4"/>
                    </a:lnTo>
                    <a:lnTo>
                      <a:pt x="491" y="437"/>
                    </a:lnTo>
                    <a:close/>
                  </a:path>
                </a:pathLst>
              </a:custGeom>
              <a:solidFill>
                <a:srgbClr val="8383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96" name="Freeform 753"/>
              <p:cNvSpPr>
                <a:spLocks/>
              </p:cNvSpPr>
              <p:nvPr/>
            </p:nvSpPr>
            <p:spPr bwMode="auto">
              <a:xfrm>
                <a:off x="3159" y="243"/>
                <a:ext cx="164" cy="147"/>
              </a:xfrm>
              <a:custGeom>
                <a:avLst/>
                <a:gdLst>
                  <a:gd name="T0" fmla="*/ 164 w 494"/>
                  <a:gd name="T1" fmla="*/ 147 h 439"/>
                  <a:gd name="T2" fmla="*/ 164 w 494"/>
                  <a:gd name="T3" fmla="*/ 145 h 439"/>
                  <a:gd name="T4" fmla="*/ 1 w 494"/>
                  <a:gd name="T5" fmla="*/ 0 h 439"/>
                  <a:gd name="T6" fmla="*/ 0 w 494"/>
                  <a:gd name="T7" fmla="*/ 2 h 439"/>
                  <a:gd name="T8" fmla="*/ 164 w 494"/>
                  <a:gd name="T9" fmla="*/ 147 h 4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4" h="439">
                    <a:moveTo>
                      <a:pt x="493" y="439"/>
                    </a:moveTo>
                    <a:lnTo>
                      <a:pt x="494" y="433"/>
                    </a:lnTo>
                    <a:lnTo>
                      <a:pt x="2" y="0"/>
                    </a:lnTo>
                    <a:lnTo>
                      <a:pt x="0" y="6"/>
                    </a:lnTo>
                    <a:lnTo>
                      <a:pt x="493" y="439"/>
                    </a:lnTo>
                    <a:close/>
                  </a:path>
                </a:pathLst>
              </a:custGeom>
              <a:solidFill>
                <a:srgbClr val="84848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97" name="Freeform 754"/>
              <p:cNvSpPr>
                <a:spLocks/>
              </p:cNvSpPr>
              <p:nvPr/>
            </p:nvSpPr>
            <p:spPr bwMode="auto">
              <a:xfrm>
                <a:off x="3159" y="242"/>
                <a:ext cx="165" cy="146"/>
              </a:xfrm>
              <a:custGeom>
                <a:avLst/>
                <a:gdLst>
                  <a:gd name="T0" fmla="*/ 164 w 495"/>
                  <a:gd name="T1" fmla="*/ 146 h 437"/>
                  <a:gd name="T2" fmla="*/ 165 w 495"/>
                  <a:gd name="T3" fmla="*/ 145 h 437"/>
                  <a:gd name="T4" fmla="*/ 0 w 495"/>
                  <a:gd name="T5" fmla="*/ 0 h 437"/>
                  <a:gd name="T6" fmla="*/ 0 w 495"/>
                  <a:gd name="T7" fmla="*/ 1 h 437"/>
                  <a:gd name="T8" fmla="*/ 164 w 495"/>
                  <a:gd name="T9" fmla="*/ 146 h 4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5" h="437">
                    <a:moveTo>
                      <a:pt x="492" y="437"/>
                    </a:moveTo>
                    <a:lnTo>
                      <a:pt x="495" y="433"/>
                    </a:lnTo>
                    <a:lnTo>
                      <a:pt x="1" y="0"/>
                    </a:lnTo>
                    <a:lnTo>
                      <a:pt x="0" y="4"/>
                    </a:lnTo>
                    <a:lnTo>
                      <a:pt x="492" y="437"/>
                    </a:lnTo>
                    <a:close/>
                  </a:path>
                </a:pathLst>
              </a:custGeom>
              <a:solidFill>
                <a:srgbClr val="85858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98" name="Freeform 755"/>
              <p:cNvSpPr>
                <a:spLocks/>
              </p:cNvSpPr>
              <p:nvPr/>
            </p:nvSpPr>
            <p:spPr bwMode="auto">
              <a:xfrm>
                <a:off x="3160" y="241"/>
                <a:ext cx="165" cy="145"/>
              </a:xfrm>
              <a:custGeom>
                <a:avLst/>
                <a:gdLst>
                  <a:gd name="T0" fmla="*/ 164 w 496"/>
                  <a:gd name="T1" fmla="*/ 145 h 437"/>
                  <a:gd name="T2" fmla="*/ 165 w 496"/>
                  <a:gd name="T3" fmla="*/ 143 h 437"/>
                  <a:gd name="T4" fmla="*/ 1 w 496"/>
                  <a:gd name="T5" fmla="*/ 0 h 437"/>
                  <a:gd name="T6" fmla="*/ 0 w 496"/>
                  <a:gd name="T7" fmla="*/ 1 h 437"/>
                  <a:gd name="T8" fmla="*/ 164 w 496"/>
                  <a:gd name="T9" fmla="*/ 145 h 4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6" h="437">
                    <a:moveTo>
                      <a:pt x="494" y="437"/>
                    </a:moveTo>
                    <a:lnTo>
                      <a:pt x="496" y="431"/>
                    </a:lnTo>
                    <a:lnTo>
                      <a:pt x="3" y="0"/>
                    </a:lnTo>
                    <a:lnTo>
                      <a:pt x="0" y="4"/>
                    </a:lnTo>
                    <a:lnTo>
                      <a:pt x="494" y="437"/>
                    </a:lnTo>
                    <a:close/>
                  </a:path>
                </a:pathLst>
              </a:custGeom>
              <a:solidFill>
                <a:srgbClr val="86868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99" name="Freeform 756"/>
              <p:cNvSpPr>
                <a:spLocks/>
              </p:cNvSpPr>
              <p:nvPr/>
            </p:nvSpPr>
            <p:spPr bwMode="auto">
              <a:xfrm>
                <a:off x="3161" y="234"/>
                <a:ext cx="166" cy="150"/>
              </a:xfrm>
              <a:custGeom>
                <a:avLst/>
                <a:gdLst>
                  <a:gd name="T0" fmla="*/ 164 w 500"/>
                  <a:gd name="T1" fmla="*/ 150 h 451"/>
                  <a:gd name="T2" fmla="*/ 166 w 500"/>
                  <a:gd name="T3" fmla="*/ 143 h 451"/>
                  <a:gd name="T4" fmla="*/ 2 w 500"/>
                  <a:gd name="T5" fmla="*/ 0 h 451"/>
                  <a:gd name="T6" fmla="*/ 0 w 500"/>
                  <a:gd name="T7" fmla="*/ 7 h 451"/>
                  <a:gd name="T8" fmla="*/ 164 w 500"/>
                  <a:gd name="T9" fmla="*/ 150 h 4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 h="451">
                    <a:moveTo>
                      <a:pt x="493" y="451"/>
                    </a:moveTo>
                    <a:lnTo>
                      <a:pt x="500" y="431"/>
                    </a:lnTo>
                    <a:lnTo>
                      <a:pt x="6" y="0"/>
                    </a:lnTo>
                    <a:lnTo>
                      <a:pt x="0" y="20"/>
                    </a:lnTo>
                    <a:lnTo>
                      <a:pt x="493" y="451"/>
                    </a:lnTo>
                    <a:close/>
                  </a:path>
                </a:pathLst>
              </a:custGeom>
              <a:solidFill>
                <a:srgbClr val="87878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00" name="Line 757"/>
              <p:cNvSpPr>
                <a:spLocks noChangeShapeType="1"/>
              </p:cNvSpPr>
              <p:nvPr/>
            </p:nvSpPr>
            <p:spPr bwMode="auto">
              <a:xfrm flipH="1" flipV="1">
                <a:off x="3161" y="241"/>
                <a:ext cx="164" cy="143"/>
              </a:xfrm>
              <a:prstGeom prst="line">
                <a:avLst/>
              </a:prstGeom>
              <a:noFill/>
              <a:ln w="0">
                <a:solidFill>
                  <a:srgbClr val="8787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01" name="Freeform 758"/>
              <p:cNvSpPr>
                <a:spLocks/>
              </p:cNvSpPr>
              <p:nvPr/>
            </p:nvSpPr>
            <p:spPr bwMode="auto">
              <a:xfrm>
                <a:off x="3161" y="239"/>
                <a:ext cx="164" cy="145"/>
              </a:xfrm>
              <a:custGeom>
                <a:avLst/>
                <a:gdLst>
                  <a:gd name="T0" fmla="*/ 164 w 494"/>
                  <a:gd name="T1" fmla="*/ 145 h 437"/>
                  <a:gd name="T2" fmla="*/ 164 w 494"/>
                  <a:gd name="T3" fmla="*/ 144 h 437"/>
                  <a:gd name="T4" fmla="*/ 0 w 494"/>
                  <a:gd name="T5" fmla="*/ 0 h 437"/>
                  <a:gd name="T6" fmla="*/ 0 w 494"/>
                  <a:gd name="T7" fmla="*/ 2 h 437"/>
                  <a:gd name="T8" fmla="*/ 164 w 494"/>
                  <a:gd name="T9" fmla="*/ 145 h 4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4" h="437">
                    <a:moveTo>
                      <a:pt x="493" y="437"/>
                    </a:moveTo>
                    <a:lnTo>
                      <a:pt x="494" y="433"/>
                    </a:lnTo>
                    <a:lnTo>
                      <a:pt x="1" y="0"/>
                    </a:lnTo>
                    <a:lnTo>
                      <a:pt x="0" y="6"/>
                    </a:lnTo>
                    <a:lnTo>
                      <a:pt x="493" y="437"/>
                    </a:lnTo>
                    <a:close/>
                  </a:path>
                </a:pathLst>
              </a:custGeom>
              <a:solidFill>
                <a:srgbClr val="87878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02" name="Freeform 759"/>
              <p:cNvSpPr>
                <a:spLocks/>
              </p:cNvSpPr>
              <p:nvPr/>
            </p:nvSpPr>
            <p:spPr bwMode="auto">
              <a:xfrm>
                <a:off x="3161" y="237"/>
                <a:ext cx="165" cy="146"/>
              </a:xfrm>
              <a:custGeom>
                <a:avLst/>
                <a:gdLst>
                  <a:gd name="T0" fmla="*/ 164 w 495"/>
                  <a:gd name="T1" fmla="*/ 146 h 437"/>
                  <a:gd name="T2" fmla="*/ 165 w 495"/>
                  <a:gd name="T3" fmla="*/ 144 h 437"/>
                  <a:gd name="T4" fmla="*/ 1 w 495"/>
                  <a:gd name="T5" fmla="*/ 0 h 437"/>
                  <a:gd name="T6" fmla="*/ 0 w 495"/>
                  <a:gd name="T7" fmla="*/ 1 h 437"/>
                  <a:gd name="T8" fmla="*/ 164 w 495"/>
                  <a:gd name="T9" fmla="*/ 146 h 4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5" h="437">
                    <a:moveTo>
                      <a:pt x="493" y="437"/>
                    </a:moveTo>
                    <a:lnTo>
                      <a:pt x="495" y="431"/>
                    </a:lnTo>
                    <a:lnTo>
                      <a:pt x="2" y="0"/>
                    </a:lnTo>
                    <a:lnTo>
                      <a:pt x="0" y="4"/>
                    </a:lnTo>
                    <a:lnTo>
                      <a:pt x="493" y="437"/>
                    </a:lnTo>
                    <a:close/>
                  </a:path>
                </a:pathLst>
              </a:custGeom>
              <a:solidFill>
                <a:srgbClr val="88888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03" name="Freeform 760"/>
              <p:cNvSpPr>
                <a:spLocks/>
              </p:cNvSpPr>
              <p:nvPr/>
            </p:nvSpPr>
            <p:spPr bwMode="auto">
              <a:xfrm>
                <a:off x="3162" y="236"/>
                <a:ext cx="164" cy="145"/>
              </a:xfrm>
              <a:custGeom>
                <a:avLst/>
                <a:gdLst>
                  <a:gd name="T0" fmla="*/ 164 w 494"/>
                  <a:gd name="T1" fmla="*/ 145 h 436"/>
                  <a:gd name="T2" fmla="*/ 164 w 494"/>
                  <a:gd name="T3" fmla="*/ 144 h 436"/>
                  <a:gd name="T4" fmla="*/ 0 w 494"/>
                  <a:gd name="T5" fmla="*/ 0 h 436"/>
                  <a:gd name="T6" fmla="*/ 0 w 494"/>
                  <a:gd name="T7" fmla="*/ 2 h 436"/>
                  <a:gd name="T8" fmla="*/ 164 w 494"/>
                  <a:gd name="T9" fmla="*/ 145 h 4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4" h="436">
                    <a:moveTo>
                      <a:pt x="493" y="436"/>
                    </a:moveTo>
                    <a:lnTo>
                      <a:pt x="494" y="432"/>
                    </a:lnTo>
                    <a:lnTo>
                      <a:pt x="1" y="0"/>
                    </a:lnTo>
                    <a:lnTo>
                      <a:pt x="0" y="5"/>
                    </a:lnTo>
                    <a:lnTo>
                      <a:pt x="493" y="436"/>
                    </a:lnTo>
                    <a:close/>
                  </a:path>
                </a:pathLst>
              </a:custGeom>
              <a:solidFill>
                <a:srgbClr val="8989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04" name="Freeform 761"/>
              <p:cNvSpPr>
                <a:spLocks/>
              </p:cNvSpPr>
              <p:nvPr/>
            </p:nvSpPr>
            <p:spPr bwMode="auto">
              <a:xfrm>
                <a:off x="3162" y="234"/>
                <a:ext cx="165" cy="146"/>
              </a:xfrm>
              <a:custGeom>
                <a:avLst/>
                <a:gdLst>
                  <a:gd name="T0" fmla="*/ 164 w 496"/>
                  <a:gd name="T1" fmla="*/ 146 h 437"/>
                  <a:gd name="T2" fmla="*/ 165 w 496"/>
                  <a:gd name="T3" fmla="*/ 144 h 437"/>
                  <a:gd name="T4" fmla="*/ 1 w 496"/>
                  <a:gd name="T5" fmla="*/ 0 h 437"/>
                  <a:gd name="T6" fmla="*/ 0 w 496"/>
                  <a:gd name="T7" fmla="*/ 2 h 437"/>
                  <a:gd name="T8" fmla="*/ 164 w 496"/>
                  <a:gd name="T9" fmla="*/ 146 h 4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6" h="437">
                    <a:moveTo>
                      <a:pt x="493" y="437"/>
                    </a:moveTo>
                    <a:lnTo>
                      <a:pt x="496" y="431"/>
                    </a:lnTo>
                    <a:lnTo>
                      <a:pt x="2" y="0"/>
                    </a:lnTo>
                    <a:lnTo>
                      <a:pt x="0" y="5"/>
                    </a:lnTo>
                    <a:lnTo>
                      <a:pt x="493" y="437"/>
                    </a:lnTo>
                    <a:close/>
                  </a:path>
                </a:pathLst>
              </a:custGeom>
              <a:solidFill>
                <a:srgbClr val="8A8A8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05" name="Freeform 762"/>
              <p:cNvSpPr>
                <a:spLocks/>
              </p:cNvSpPr>
              <p:nvPr/>
            </p:nvSpPr>
            <p:spPr bwMode="auto">
              <a:xfrm>
                <a:off x="3163" y="228"/>
                <a:ext cx="166" cy="150"/>
              </a:xfrm>
              <a:custGeom>
                <a:avLst/>
                <a:gdLst>
                  <a:gd name="T0" fmla="*/ 164 w 500"/>
                  <a:gd name="T1" fmla="*/ 150 h 450"/>
                  <a:gd name="T2" fmla="*/ 166 w 500"/>
                  <a:gd name="T3" fmla="*/ 144 h 450"/>
                  <a:gd name="T4" fmla="*/ 2 w 500"/>
                  <a:gd name="T5" fmla="*/ 0 h 450"/>
                  <a:gd name="T6" fmla="*/ 0 w 500"/>
                  <a:gd name="T7" fmla="*/ 6 h 450"/>
                  <a:gd name="T8" fmla="*/ 164 w 500"/>
                  <a:gd name="T9" fmla="*/ 150 h 4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 h="450">
                    <a:moveTo>
                      <a:pt x="494" y="450"/>
                    </a:moveTo>
                    <a:lnTo>
                      <a:pt x="500" y="431"/>
                    </a:lnTo>
                    <a:lnTo>
                      <a:pt x="6" y="0"/>
                    </a:lnTo>
                    <a:lnTo>
                      <a:pt x="0" y="19"/>
                    </a:lnTo>
                    <a:lnTo>
                      <a:pt x="494" y="450"/>
                    </a:lnTo>
                    <a:close/>
                  </a:path>
                </a:pathLst>
              </a:custGeom>
              <a:solidFill>
                <a:srgbClr val="8B8B8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06" name="Line 763"/>
              <p:cNvSpPr>
                <a:spLocks noChangeShapeType="1"/>
              </p:cNvSpPr>
              <p:nvPr/>
            </p:nvSpPr>
            <p:spPr bwMode="auto">
              <a:xfrm flipH="1" flipV="1">
                <a:off x="3163" y="234"/>
                <a:ext cx="164" cy="144"/>
              </a:xfrm>
              <a:prstGeom prst="line">
                <a:avLst/>
              </a:prstGeom>
              <a:noFill/>
              <a:ln w="0">
                <a:solidFill>
                  <a:srgbClr val="8B8B8B"/>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07" name="Freeform 764"/>
              <p:cNvSpPr>
                <a:spLocks/>
              </p:cNvSpPr>
              <p:nvPr/>
            </p:nvSpPr>
            <p:spPr bwMode="auto">
              <a:xfrm>
                <a:off x="3163" y="232"/>
                <a:ext cx="165" cy="146"/>
              </a:xfrm>
              <a:custGeom>
                <a:avLst/>
                <a:gdLst>
                  <a:gd name="T0" fmla="*/ 165 w 495"/>
                  <a:gd name="T1" fmla="*/ 146 h 437"/>
                  <a:gd name="T2" fmla="*/ 165 w 495"/>
                  <a:gd name="T3" fmla="*/ 144 h 437"/>
                  <a:gd name="T4" fmla="*/ 0 w 495"/>
                  <a:gd name="T5" fmla="*/ 0 h 437"/>
                  <a:gd name="T6" fmla="*/ 0 w 495"/>
                  <a:gd name="T7" fmla="*/ 2 h 437"/>
                  <a:gd name="T8" fmla="*/ 165 w 495"/>
                  <a:gd name="T9" fmla="*/ 146 h 4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5" h="437">
                    <a:moveTo>
                      <a:pt x="494" y="437"/>
                    </a:moveTo>
                    <a:lnTo>
                      <a:pt x="495" y="431"/>
                    </a:lnTo>
                    <a:lnTo>
                      <a:pt x="1" y="0"/>
                    </a:lnTo>
                    <a:lnTo>
                      <a:pt x="0" y="6"/>
                    </a:lnTo>
                    <a:lnTo>
                      <a:pt x="494" y="437"/>
                    </a:lnTo>
                    <a:close/>
                  </a:path>
                </a:pathLst>
              </a:custGeom>
              <a:solidFill>
                <a:srgbClr val="8B8B8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08" name="Freeform 765"/>
              <p:cNvSpPr>
                <a:spLocks/>
              </p:cNvSpPr>
              <p:nvPr/>
            </p:nvSpPr>
            <p:spPr bwMode="auto">
              <a:xfrm>
                <a:off x="3163" y="230"/>
                <a:ext cx="165" cy="146"/>
              </a:xfrm>
              <a:custGeom>
                <a:avLst/>
                <a:gdLst>
                  <a:gd name="T0" fmla="*/ 164 w 496"/>
                  <a:gd name="T1" fmla="*/ 146 h 437"/>
                  <a:gd name="T2" fmla="*/ 165 w 496"/>
                  <a:gd name="T3" fmla="*/ 144 h 437"/>
                  <a:gd name="T4" fmla="*/ 1 w 496"/>
                  <a:gd name="T5" fmla="*/ 0 h 437"/>
                  <a:gd name="T6" fmla="*/ 0 w 496"/>
                  <a:gd name="T7" fmla="*/ 2 h 437"/>
                  <a:gd name="T8" fmla="*/ 164 w 496"/>
                  <a:gd name="T9" fmla="*/ 146 h 4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6" h="437">
                    <a:moveTo>
                      <a:pt x="494" y="437"/>
                    </a:moveTo>
                    <a:lnTo>
                      <a:pt x="496" y="430"/>
                    </a:lnTo>
                    <a:lnTo>
                      <a:pt x="2" y="0"/>
                    </a:lnTo>
                    <a:lnTo>
                      <a:pt x="0" y="6"/>
                    </a:lnTo>
                    <a:lnTo>
                      <a:pt x="494" y="437"/>
                    </a:lnTo>
                    <a:close/>
                  </a:path>
                </a:pathLst>
              </a:custGeom>
              <a:solidFill>
                <a:srgbClr val="8C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09" name="Freeform 766"/>
              <p:cNvSpPr>
                <a:spLocks/>
              </p:cNvSpPr>
              <p:nvPr/>
            </p:nvSpPr>
            <p:spPr bwMode="auto">
              <a:xfrm>
                <a:off x="3164" y="228"/>
                <a:ext cx="165" cy="145"/>
              </a:xfrm>
              <a:custGeom>
                <a:avLst/>
                <a:gdLst>
                  <a:gd name="T0" fmla="*/ 164 w 497"/>
                  <a:gd name="T1" fmla="*/ 145 h 437"/>
                  <a:gd name="T2" fmla="*/ 165 w 497"/>
                  <a:gd name="T3" fmla="*/ 143 h 437"/>
                  <a:gd name="T4" fmla="*/ 1 w 497"/>
                  <a:gd name="T5" fmla="*/ 0 h 437"/>
                  <a:gd name="T6" fmla="*/ 0 w 497"/>
                  <a:gd name="T7" fmla="*/ 2 h 437"/>
                  <a:gd name="T8" fmla="*/ 164 w 497"/>
                  <a:gd name="T9" fmla="*/ 145 h 4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7" h="437">
                    <a:moveTo>
                      <a:pt x="494" y="437"/>
                    </a:moveTo>
                    <a:lnTo>
                      <a:pt x="497" y="431"/>
                    </a:lnTo>
                    <a:lnTo>
                      <a:pt x="3" y="0"/>
                    </a:lnTo>
                    <a:lnTo>
                      <a:pt x="0" y="7"/>
                    </a:lnTo>
                    <a:lnTo>
                      <a:pt x="494" y="437"/>
                    </a:lnTo>
                    <a:close/>
                  </a:path>
                </a:pathLst>
              </a:custGeom>
              <a:solidFill>
                <a:srgbClr val="8D8D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10" name="Freeform 767"/>
              <p:cNvSpPr>
                <a:spLocks/>
              </p:cNvSpPr>
              <p:nvPr/>
            </p:nvSpPr>
            <p:spPr bwMode="auto">
              <a:xfrm>
                <a:off x="3165" y="221"/>
                <a:ext cx="166" cy="150"/>
              </a:xfrm>
              <a:custGeom>
                <a:avLst/>
                <a:gdLst>
                  <a:gd name="T0" fmla="*/ 165 w 498"/>
                  <a:gd name="T1" fmla="*/ 150 h 450"/>
                  <a:gd name="T2" fmla="*/ 166 w 498"/>
                  <a:gd name="T3" fmla="*/ 143 h 450"/>
                  <a:gd name="T4" fmla="*/ 1 w 498"/>
                  <a:gd name="T5" fmla="*/ 0 h 450"/>
                  <a:gd name="T6" fmla="*/ 0 w 498"/>
                  <a:gd name="T7" fmla="*/ 6 h 450"/>
                  <a:gd name="T8" fmla="*/ 165 w 498"/>
                  <a:gd name="T9" fmla="*/ 150 h 4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8" h="450">
                    <a:moveTo>
                      <a:pt x="494" y="450"/>
                    </a:moveTo>
                    <a:lnTo>
                      <a:pt x="498" y="430"/>
                    </a:lnTo>
                    <a:lnTo>
                      <a:pt x="4" y="0"/>
                    </a:lnTo>
                    <a:lnTo>
                      <a:pt x="0" y="19"/>
                    </a:lnTo>
                    <a:lnTo>
                      <a:pt x="494" y="450"/>
                    </a:lnTo>
                    <a:close/>
                  </a:path>
                </a:pathLst>
              </a:custGeom>
              <a:solidFill>
                <a:srgbClr val="8E8E8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11" name="Line 768"/>
              <p:cNvSpPr>
                <a:spLocks noChangeShapeType="1"/>
              </p:cNvSpPr>
              <p:nvPr/>
            </p:nvSpPr>
            <p:spPr bwMode="auto">
              <a:xfrm flipH="1" flipV="1">
                <a:off x="3165" y="228"/>
                <a:ext cx="164" cy="143"/>
              </a:xfrm>
              <a:prstGeom prst="line">
                <a:avLst/>
              </a:prstGeom>
              <a:noFill/>
              <a:ln w="0">
                <a:solidFill>
                  <a:srgbClr val="8E8E8E"/>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2" name="Freeform 769"/>
              <p:cNvSpPr>
                <a:spLocks/>
              </p:cNvSpPr>
              <p:nvPr/>
            </p:nvSpPr>
            <p:spPr bwMode="auto">
              <a:xfrm>
                <a:off x="3165" y="226"/>
                <a:ext cx="165" cy="145"/>
              </a:xfrm>
              <a:custGeom>
                <a:avLst/>
                <a:gdLst>
                  <a:gd name="T0" fmla="*/ 165 w 495"/>
                  <a:gd name="T1" fmla="*/ 145 h 435"/>
                  <a:gd name="T2" fmla="*/ 165 w 495"/>
                  <a:gd name="T3" fmla="*/ 143 h 435"/>
                  <a:gd name="T4" fmla="*/ 0 w 495"/>
                  <a:gd name="T5" fmla="*/ 0 h 435"/>
                  <a:gd name="T6" fmla="*/ 0 w 495"/>
                  <a:gd name="T7" fmla="*/ 1 h 435"/>
                  <a:gd name="T8" fmla="*/ 165 w 495"/>
                  <a:gd name="T9" fmla="*/ 145 h 4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5" h="435">
                    <a:moveTo>
                      <a:pt x="494" y="435"/>
                    </a:moveTo>
                    <a:lnTo>
                      <a:pt x="495" y="429"/>
                    </a:lnTo>
                    <a:lnTo>
                      <a:pt x="0" y="0"/>
                    </a:lnTo>
                    <a:lnTo>
                      <a:pt x="0" y="4"/>
                    </a:lnTo>
                    <a:lnTo>
                      <a:pt x="494" y="435"/>
                    </a:lnTo>
                    <a:close/>
                  </a:path>
                </a:pathLst>
              </a:custGeom>
              <a:solidFill>
                <a:srgbClr val="8E8E8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13" name="Freeform 770"/>
              <p:cNvSpPr>
                <a:spLocks/>
              </p:cNvSpPr>
              <p:nvPr/>
            </p:nvSpPr>
            <p:spPr bwMode="auto">
              <a:xfrm>
                <a:off x="3165" y="225"/>
                <a:ext cx="165" cy="144"/>
              </a:xfrm>
              <a:custGeom>
                <a:avLst/>
                <a:gdLst>
                  <a:gd name="T0" fmla="*/ 165 w 495"/>
                  <a:gd name="T1" fmla="*/ 144 h 434"/>
                  <a:gd name="T2" fmla="*/ 165 w 495"/>
                  <a:gd name="T3" fmla="*/ 143 h 434"/>
                  <a:gd name="T4" fmla="*/ 0 w 495"/>
                  <a:gd name="T5" fmla="*/ 0 h 434"/>
                  <a:gd name="T6" fmla="*/ 0 w 495"/>
                  <a:gd name="T7" fmla="*/ 2 h 434"/>
                  <a:gd name="T8" fmla="*/ 165 w 495"/>
                  <a:gd name="T9" fmla="*/ 144 h 4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5" h="434">
                    <a:moveTo>
                      <a:pt x="495" y="434"/>
                    </a:moveTo>
                    <a:lnTo>
                      <a:pt x="495" y="430"/>
                    </a:lnTo>
                    <a:lnTo>
                      <a:pt x="1" y="0"/>
                    </a:lnTo>
                    <a:lnTo>
                      <a:pt x="0" y="5"/>
                    </a:lnTo>
                    <a:lnTo>
                      <a:pt x="495" y="434"/>
                    </a:lnTo>
                    <a:close/>
                  </a:path>
                </a:pathLst>
              </a:custGeom>
              <a:solidFill>
                <a:srgbClr val="8F8F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14" name="Freeform 771"/>
              <p:cNvSpPr>
                <a:spLocks/>
              </p:cNvSpPr>
              <p:nvPr/>
            </p:nvSpPr>
            <p:spPr bwMode="auto">
              <a:xfrm>
                <a:off x="3165" y="223"/>
                <a:ext cx="165" cy="145"/>
              </a:xfrm>
              <a:custGeom>
                <a:avLst/>
                <a:gdLst>
                  <a:gd name="T0" fmla="*/ 164 w 496"/>
                  <a:gd name="T1" fmla="*/ 145 h 436"/>
                  <a:gd name="T2" fmla="*/ 165 w 496"/>
                  <a:gd name="T3" fmla="*/ 143 h 436"/>
                  <a:gd name="T4" fmla="*/ 0 w 496"/>
                  <a:gd name="T5" fmla="*/ 0 h 436"/>
                  <a:gd name="T6" fmla="*/ 0 w 496"/>
                  <a:gd name="T7" fmla="*/ 2 h 436"/>
                  <a:gd name="T8" fmla="*/ 164 w 496"/>
                  <a:gd name="T9" fmla="*/ 145 h 4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6" h="436">
                    <a:moveTo>
                      <a:pt x="494" y="436"/>
                    </a:moveTo>
                    <a:lnTo>
                      <a:pt x="496" y="430"/>
                    </a:lnTo>
                    <a:lnTo>
                      <a:pt x="1" y="0"/>
                    </a:lnTo>
                    <a:lnTo>
                      <a:pt x="0" y="6"/>
                    </a:lnTo>
                    <a:lnTo>
                      <a:pt x="494" y="436"/>
                    </a:lnTo>
                    <a:close/>
                  </a:path>
                </a:pathLst>
              </a:custGeom>
              <a:solidFill>
                <a:srgbClr val="9090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15" name="Freeform 772"/>
              <p:cNvSpPr>
                <a:spLocks/>
              </p:cNvSpPr>
              <p:nvPr/>
            </p:nvSpPr>
            <p:spPr bwMode="auto">
              <a:xfrm>
                <a:off x="3165" y="221"/>
                <a:ext cx="166" cy="145"/>
              </a:xfrm>
              <a:custGeom>
                <a:avLst/>
                <a:gdLst>
                  <a:gd name="T0" fmla="*/ 166 w 496"/>
                  <a:gd name="T1" fmla="*/ 145 h 434"/>
                  <a:gd name="T2" fmla="*/ 166 w 496"/>
                  <a:gd name="T3" fmla="*/ 144 h 434"/>
                  <a:gd name="T4" fmla="*/ 1 w 496"/>
                  <a:gd name="T5" fmla="*/ 0 h 434"/>
                  <a:gd name="T6" fmla="*/ 0 w 496"/>
                  <a:gd name="T7" fmla="*/ 1 h 434"/>
                  <a:gd name="T8" fmla="*/ 166 w 496"/>
                  <a:gd name="T9" fmla="*/ 145 h 4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6" h="434">
                    <a:moveTo>
                      <a:pt x="495" y="434"/>
                    </a:moveTo>
                    <a:lnTo>
                      <a:pt x="496" y="430"/>
                    </a:lnTo>
                    <a:lnTo>
                      <a:pt x="2" y="0"/>
                    </a:lnTo>
                    <a:lnTo>
                      <a:pt x="0" y="4"/>
                    </a:lnTo>
                    <a:lnTo>
                      <a:pt x="495" y="434"/>
                    </a:lnTo>
                    <a:close/>
                  </a:path>
                </a:pathLst>
              </a:custGeom>
              <a:solidFill>
                <a:srgbClr val="91919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16" name="Freeform 773"/>
              <p:cNvSpPr>
                <a:spLocks/>
              </p:cNvSpPr>
              <p:nvPr/>
            </p:nvSpPr>
            <p:spPr bwMode="auto">
              <a:xfrm>
                <a:off x="3166" y="215"/>
                <a:ext cx="166" cy="150"/>
              </a:xfrm>
              <a:custGeom>
                <a:avLst/>
                <a:gdLst>
                  <a:gd name="T0" fmla="*/ 165 w 498"/>
                  <a:gd name="T1" fmla="*/ 150 h 449"/>
                  <a:gd name="T2" fmla="*/ 166 w 498"/>
                  <a:gd name="T3" fmla="*/ 143 h 449"/>
                  <a:gd name="T4" fmla="*/ 1 w 498"/>
                  <a:gd name="T5" fmla="*/ 0 h 449"/>
                  <a:gd name="T6" fmla="*/ 0 w 498"/>
                  <a:gd name="T7" fmla="*/ 6 h 449"/>
                  <a:gd name="T8" fmla="*/ 165 w 498"/>
                  <a:gd name="T9" fmla="*/ 150 h 44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8" h="449">
                    <a:moveTo>
                      <a:pt x="494" y="449"/>
                    </a:moveTo>
                    <a:lnTo>
                      <a:pt x="498" y="429"/>
                    </a:lnTo>
                    <a:lnTo>
                      <a:pt x="3" y="0"/>
                    </a:lnTo>
                    <a:lnTo>
                      <a:pt x="0" y="19"/>
                    </a:lnTo>
                    <a:lnTo>
                      <a:pt x="494" y="449"/>
                    </a:lnTo>
                    <a:close/>
                  </a:path>
                </a:pathLst>
              </a:custGeom>
              <a:solidFill>
                <a:srgbClr val="92929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17" name="Line 774"/>
              <p:cNvSpPr>
                <a:spLocks noChangeShapeType="1"/>
              </p:cNvSpPr>
              <p:nvPr/>
            </p:nvSpPr>
            <p:spPr bwMode="auto">
              <a:xfrm flipH="1" flipV="1">
                <a:off x="3166" y="221"/>
                <a:ext cx="165" cy="144"/>
              </a:xfrm>
              <a:prstGeom prst="line">
                <a:avLst/>
              </a:prstGeom>
              <a:noFill/>
              <a:ln w="0">
                <a:solidFill>
                  <a:srgbClr val="92929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 name="Freeform 775"/>
              <p:cNvSpPr>
                <a:spLocks/>
              </p:cNvSpPr>
              <p:nvPr/>
            </p:nvSpPr>
            <p:spPr bwMode="auto">
              <a:xfrm>
                <a:off x="3166" y="219"/>
                <a:ext cx="165" cy="146"/>
              </a:xfrm>
              <a:custGeom>
                <a:avLst/>
                <a:gdLst>
                  <a:gd name="T0" fmla="*/ 165 w 495"/>
                  <a:gd name="T1" fmla="*/ 146 h 436"/>
                  <a:gd name="T2" fmla="*/ 165 w 495"/>
                  <a:gd name="T3" fmla="*/ 144 h 436"/>
                  <a:gd name="T4" fmla="*/ 0 w 495"/>
                  <a:gd name="T5" fmla="*/ 0 h 436"/>
                  <a:gd name="T6" fmla="*/ 0 w 495"/>
                  <a:gd name="T7" fmla="*/ 2 h 436"/>
                  <a:gd name="T8" fmla="*/ 165 w 495"/>
                  <a:gd name="T9" fmla="*/ 146 h 4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5" h="436">
                    <a:moveTo>
                      <a:pt x="494" y="436"/>
                    </a:moveTo>
                    <a:lnTo>
                      <a:pt x="495" y="429"/>
                    </a:lnTo>
                    <a:lnTo>
                      <a:pt x="1" y="0"/>
                    </a:lnTo>
                    <a:lnTo>
                      <a:pt x="0" y="6"/>
                    </a:lnTo>
                    <a:lnTo>
                      <a:pt x="494" y="436"/>
                    </a:lnTo>
                    <a:close/>
                  </a:path>
                </a:pathLst>
              </a:custGeom>
              <a:solidFill>
                <a:srgbClr val="92929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19" name="Freeform 776"/>
              <p:cNvSpPr>
                <a:spLocks/>
              </p:cNvSpPr>
              <p:nvPr/>
            </p:nvSpPr>
            <p:spPr bwMode="auto">
              <a:xfrm>
                <a:off x="3166" y="217"/>
                <a:ext cx="166" cy="145"/>
              </a:xfrm>
              <a:custGeom>
                <a:avLst/>
                <a:gdLst>
                  <a:gd name="T0" fmla="*/ 165 w 496"/>
                  <a:gd name="T1" fmla="*/ 145 h 436"/>
                  <a:gd name="T2" fmla="*/ 166 w 496"/>
                  <a:gd name="T3" fmla="*/ 143 h 436"/>
                  <a:gd name="T4" fmla="*/ 0 w 496"/>
                  <a:gd name="T5" fmla="*/ 0 h 436"/>
                  <a:gd name="T6" fmla="*/ 0 w 496"/>
                  <a:gd name="T7" fmla="*/ 2 h 436"/>
                  <a:gd name="T8" fmla="*/ 165 w 496"/>
                  <a:gd name="T9" fmla="*/ 145 h 4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6" h="436">
                    <a:moveTo>
                      <a:pt x="494" y="436"/>
                    </a:moveTo>
                    <a:lnTo>
                      <a:pt x="496" y="430"/>
                    </a:lnTo>
                    <a:lnTo>
                      <a:pt x="0" y="0"/>
                    </a:lnTo>
                    <a:lnTo>
                      <a:pt x="0" y="7"/>
                    </a:lnTo>
                    <a:lnTo>
                      <a:pt x="494" y="436"/>
                    </a:lnTo>
                    <a:close/>
                  </a:path>
                </a:pathLst>
              </a:custGeom>
              <a:solidFill>
                <a:srgbClr val="93939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0" name="Freeform 777"/>
              <p:cNvSpPr>
                <a:spLocks/>
              </p:cNvSpPr>
              <p:nvPr/>
            </p:nvSpPr>
            <p:spPr bwMode="auto">
              <a:xfrm>
                <a:off x="3166" y="215"/>
                <a:ext cx="166" cy="145"/>
              </a:xfrm>
              <a:custGeom>
                <a:avLst/>
                <a:gdLst>
                  <a:gd name="T0" fmla="*/ 166 w 497"/>
                  <a:gd name="T1" fmla="*/ 145 h 436"/>
                  <a:gd name="T2" fmla="*/ 166 w 497"/>
                  <a:gd name="T3" fmla="*/ 143 h 436"/>
                  <a:gd name="T4" fmla="*/ 1 w 497"/>
                  <a:gd name="T5" fmla="*/ 0 h 436"/>
                  <a:gd name="T6" fmla="*/ 0 w 497"/>
                  <a:gd name="T7" fmla="*/ 2 h 436"/>
                  <a:gd name="T8" fmla="*/ 166 w 497"/>
                  <a:gd name="T9" fmla="*/ 145 h 4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7" h="436">
                    <a:moveTo>
                      <a:pt x="496" y="436"/>
                    </a:moveTo>
                    <a:lnTo>
                      <a:pt x="497" y="429"/>
                    </a:lnTo>
                    <a:lnTo>
                      <a:pt x="2" y="0"/>
                    </a:lnTo>
                    <a:lnTo>
                      <a:pt x="0" y="6"/>
                    </a:lnTo>
                    <a:lnTo>
                      <a:pt x="496" y="436"/>
                    </a:lnTo>
                    <a:close/>
                  </a:path>
                </a:pathLst>
              </a:custGeom>
              <a:solidFill>
                <a:srgbClr val="94949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1" name="Freeform 778"/>
              <p:cNvSpPr>
                <a:spLocks/>
              </p:cNvSpPr>
              <p:nvPr/>
            </p:nvSpPr>
            <p:spPr bwMode="auto">
              <a:xfrm>
                <a:off x="3167" y="209"/>
                <a:ext cx="166" cy="149"/>
              </a:xfrm>
              <a:custGeom>
                <a:avLst/>
                <a:gdLst>
                  <a:gd name="T0" fmla="*/ 165 w 498"/>
                  <a:gd name="T1" fmla="*/ 149 h 447"/>
                  <a:gd name="T2" fmla="*/ 166 w 498"/>
                  <a:gd name="T3" fmla="*/ 142 h 447"/>
                  <a:gd name="T4" fmla="*/ 1 w 498"/>
                  <a:gd name="T5" fmla="*/ 0 h 447"/>
                  <a:gd name="T6" fmla="*/ 0 w 498"/>
                  <a:gd name="T7" fmla="*/ 6 h 447"/>
                  <a:gd name="T8" fmla="*/ 165 w 498"/>
                  <a:gd name="T9" fmla="*/ 149 h 4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8" h="447">
                    <a:moveTo>
                      <a:pt x="495" y="447"/>
                    </a:moveTo>
                    <a:lnTo>
                      <a:pt x="498" y="427"/>
                    </a:lnTo>
                    <a:lnTo>
                      <a:pt x="3" y="0"/>
                    </a:lnTo>
                    <a:lnTo>
                      <a:pt x="0" y="18"/>
                    </a:lnTo>
                    <a:lnTo>
                      <a:pt x="495" y="447"/>
                    </a:lnTo>
                    <a:close/>
                  </a:path>
                </a:pathLst>
              </a:custGeom>
              <a:solidFill>
                <a:srgbClr val="95959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2" name="Line 779"/>
              <p:cNvSpPr>
                <a:spLocks noChangeShapeType="1"/>
              </p:cNvSpPr>
              <p:nvPr/>
            </p:nvSpPr>
            <p:spPr bwMode="auto">
              <a:xfrm flipH="1" flipV="1">
                <a:off x="3167" y="215"/>
                <a:ext cx="165" cy="143"/>
              </a:xfrm>
              <a:prstGeom prst="line">
                <a:avLst/>
              </a:prstGeom>
              <a:noFill/>
              <a:ln w="0">
                <a:solidFill>
                  <a:srgbClr val="959595"/>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3" name="Freeform 780"/>
              <p:cNvSpPr>
                <a:spLocks/>
              </p:cNvSpPr>
              <p:nvPr/>
            </p:nvSpPr>
            <p:spPr bwMode="auto">
              <a:xfrm>
                <a:off x="3167" y="213"/>
                <a:ext cx="166" cy="145"/>
              </a:xfrm>
              <a:custGeom>
                <a:avLst/>
                <a:gdLst>
                  <a:gd name="T0" fmla="*/ 165 w 497"/>
                  <a:gd name="T1" fmla="*/ 145 h 434"/>
                  <a:gd name="T2" fmla="*/ 166 w 497"/>
                  <a:gd name="T3" fmla="*/ 143 h 434"/>
                  <a:gd name="T4" fmla="*/ 0 w 497"/>
                  <a:gd name="T5" fmla="*/ 0 h 434"/>
                  <a:gd name="T6" fmla="*/ 0 w 497"/>
                  <a:gd name="T7" fmla="*/ 2 h 434"/>
                  <a:gd name="T8" fmla="*/ 165 w 497"/>
                  <a:gd name="T9" fmla="*/ 145 h 4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7" h="434">
                    <a:moveTo>
                      <a:pt x="495" y="434"/>
                    </a:moveTo>
                    <a:lnTo>
                      <a:pt x="497" y="427"/>
                    </a:lnTo>
                    <a:lnTo>
                      <a:pt x="1" y="0"/>
                    </a:lnTo>
                    <a:lnTo>
                      <a:pt x="0" y="5"/>
                    </a:lnTo>
                    <a:lnTo>
                      <a:pt x="495" y="434"/>
                    </a:lnTo>
                    <a:close/>
                  </a:path>
                </a:pathLst>
              </a:custGeom>
              <a:solidFill>
                <a:srgbClr val="95959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4" name="Freeform 781"/>
              <p:cNvSpPr>
                <a:spLocks/>
              </p:cNvSpPr>
              <p:nvPr/>
            </p:nvSpPr>
            <p:spPr bwMode="auto">
              <a:xfrm>
                <a:off x="3167" y="211"/>
                <a:ext cx="166" cy="145"/>
              </a:xfrm>
              <a:custGeom>
                <a:avLst/>
                <a:gdLst>
                  <a:gd name="T0" fmla="*/ 166 w 496"/>
                  <a:gd name="T1" fmla="*/ 145 h 435"/>
                  <a:gd name="T2" fmla="*/ 166 w 496"/>
                  <a:gd name="T3" fmla="*/ 143 h 435"/>
                  <a:gd name="T4" fmla="*/ 0 w 496"/>
                  <a:gd name="T5" fmla="*/ 0 h 435"/>
                  <a:gd name="T6" fmla="*/ 0 w 496"/>
                  <a:gd name="T7" fmla="*/ 3 h 435"/>
                  <a:gd name="T8" fmla="*/ 166 w 496"/>
                  <a:gd name="T9" fmla="*/ 145 h 4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6" h="435">
                    <a:moveTo>
                      <a:pt x="496" y="435"/>
                    </a:moveTo>
                    <a:lnTo>
                      <a:pt x="496" y="429"/>
                    </a:lnTo>
                    <a:lnTo>
                      <a:pt x="0" y="0"/>
                    </a:lnTo>
                    <a:lnTo>
                      <a:pt x="0" y="8"/>
                    </a:lnTo>
                    <a:lnTo>
                      <a:pt x="496" y="435"/>
                    </a:lnTo>
                    <a:close/>
                  </a:path>
                </a:pathLst>
              </a:cu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5" name="Freeform 782"/>
              <p:cNvSpPr>
                <a:spLocks/>
              </p:cNvSpPr>
              <p:nvPr/>
            </p:nvSpPr>
            <p:spPr bwMode="auto">
              <a:xfrm>
                <a:off x="3167" y="209"/>
                <a:ext cx="166" cy="145"/>
              </a:xfrm>
              <a:custGeom>
                <a:avLst/>
                <a:gdLst>
                  <a:gd name="T0" fmla="*/ 166 w 497"/>
                  <a:gd name="T1" fmla="*/ 145 h 434"/>
                  <a:gd name="T2" fmla="*/ 166 w 497"/>
                  <a:gd name="T3" fmla="*/ 143 h 434"/>
                  <a:gd name="T4" fmla="*/ 1 w 497"/>
                  <a:gd name="T5" fmla="*/ 0 h 434"/>
                  <a:gd name="T6" fmla="*/ 0 w 497"/>
                  <a:gd name="T7" fmla="*/ 2 h 434"/>
                  <a:gd name="T8" fmla="*/ 166 w 497"/>
                  <a:gd name="T9" fmla="*/ 145 h 4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7" h="434">
                    <a:moveTo>
                      <a:pt x="496" y="434"/>
                    </a:moveTo>
                    <a:lnTo>
                      <a:pt x="497" y="427"/>
                    </a:lnTo>
                    <a:lnTo>
                      <a:pt x="2" y="0"/>
                    </a:lnTo>
                    <a:lnTo>
                      <a:pt x="0" y="5"/>
                    </a:lnTo>
                    <a:lnTo>
                      <a:pt x="496" y="434"/>
                    </a:lnTo>
                    <a:close/>
                  </a:path>
                </a:pathLst>
              </a:custGeom>
              <a:solidFill>
                <a:srgbClr val="97979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6" name="Freeform 783"/>
              <p:cNvSpPr>
                <a:spLocks/>
              </p:cNvSpPr>
              <p:nvPr/>
            </p:nvSpPr>
            <p:spPr bwMode="auto">
              <a:xfrm>
                <a:off x="3168" y="203"/>
                <a:ext cx="166" cy="148"/>
              </a:xfrm>
              <a:custGeom>
                <a:avLst/>
                <a:gdLst>
                  <a:gd name="T0" fmla="*/ 165 w 497"/>
                  <a:gd name="T1" fmla="*/ 148 h 446"/>
                  <a:gd name="T2" fmla="*/ 166 w 497"/>
                  <a:gd name="T3" fmla="*/ 142 h 446"/>
                  <a:gd name="T4" fmla="*/ 0 w 497"/>
                  <a:gd name="T5" fmla="*/ 0 h 446"/>
                  <a:gd name="T6" fmla="*/ 0 w 497"/>
                  <a:gd name="T7" fmla="*/ 6 h 446"/>
                  <a:gd name="T8" fmla="*/ 165 w 497"/>
                  <a:gd name="T9" fmla="*/ 148 h 44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7" h="446">
                    <a:moveTo>
                      <a:pt x="495" y="446"/>
                    </a:moveTo>
                    <a:lnTo>
                      <a:pt x="497" y="427"/>
                    </a:lnTo>
                    <a:lnTo>
                      <a:pt x="1" y="0"/>
                    </a:lnTo>
                    <a:lnTo>
                      <a:pt x="0" y="19"/>
                    </a:lnTo>
                    <a:lnTo>
                      <a:pt x="495" y="446"/>
                    </a:lnTo>
                    <a:close/>
                  </a:path>
                </a:pathLst>
              </a:cu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 name="Line 784"/>
              <p:cNvSpPr>
                <a:spLocks noChangeShapeType="1"/>
              </p:cNvSpPr>
              <p:nvPr/>
            </p:nvSpPr>
            <p:spPr bwMode="auto">
              <a:xfrm flipH="1" flipV="1">
                <a:off x="3168" y="209"/>
                <a:ext cx="165" cy="142"/>
              </a:xfrm>
              <a:prstGeom prst="line">
                <a:avLst/>
              </a:prstGeom>
              <a:noFill/>
              <a:ln w="0">
                <a:solidFill>
                  <a:srgbClr val="989898"/>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8" name="Freeform 785"/>
              <p:cNvSpPr>
                <a:spLocks/>
              </p:cNvSpPr>
              <p:nvPr/>
            </p:nvSpPr>
            <p:spPr bwMode="auto">
              <a:xfrm>
                <a:off x="3168" y="207"/>
                <a:ext cx="165" cy="144"/>
              </a:xfrm>
              <a:custGeom>
                <a:avLst/>
                <a:gdLst>
                  <a:gd name="T0" fmla="*/ 165 w 495"/>
                  <a:gd name="T1" fmla="*/ 144 h 433"/>
                  <a:gd name="T2" fmla="*/ 165 w 495"/>
                  <a:gd name="T3" fmla="*/ 142 h 433"/>
                  <a:gd name="T4" fmla="*/ 0 w 495"/>
                  <a:gd name="T5" fmla="*/ 0 h 433"/>
                  <a:gd name="T6" fmla="*/ 0 w 495"/>
                  <a:gd name="T7" fmla="*/ 2 h 433"/>
                  <a:gd name="T8" fmla="*/ 165 w 495"/>
                  <a:gd name="T9" fmla="*/ 144 h 4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5" h="433">
                    <a:moveTo>
                      <a:pt x="495" y="433"/>
                    </a:moveTo>
                    <a:lnTo>
                      <a:pt x="495" y="427"/>
                    </a:lnTo>
                    <a:lnTo>
                      <a:pt x="0" y="0"/>
                    </a:lnTo>
                    <a:lnTo>
                      <a:pt x="0" y="6"/>
                    </a:lnTo>
                    <a:lnTo>
                      <a:pt x="495" y="433"/>
                    </a:lnTo>
                    <a:close/>
                  </a:path>
                </a:pathLst>
              </a:cu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9" name="Freeform 786"/>
              <p:cNvSpPr>
                <a:spLocks/>
              </p:cNvSpPr>
              <p:nvPr/>
            </p:nvSpPr>
            <p:spPr bwMode="auto">
              <a:xfrm>
                <a:off x="3168" y="205"/>
                <a:ext cx="166" cy="144"/>
              </a:xfrm>
              <a:custGeom>
                <a:avLst/>
                <a:gdLst>
                  <a:gd name="T0" fmla="*/ 165 w 497"/>
                  <a:gd name="T1" fmla="*/ 144 h 434"/>
                  <a:gd name="T2" fmla="*/ 166 w 497"/>
                  <a:gd name="T3" fmla="*/ 142 h 434"/>
                  <a:gd name="T4" fmla="*/ 0 w 497"/>
                  <a:gd name="T5" fmla="*/ 0 h 434"/>
                  <a:gd name="T6" fmla="*/ 0 w 497"/>
                  <a:gd name="T7" fmla="*/ 2 h 434"/>
                  <a:gd name="T8" fmla="*/ 165 w 497"/>
                  <a:gd name="T9" fmla="*/ 144 h 4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7" h="434">
                    <a:moveTo>
                      <a:pt x="495" y="434"/>
                    </a:moveTo>
                    <a:lnTo>
                      <a:pt x="497" y="427"/>
                    </a:lnTo>
                    <a:lnTo>
                      <a:pt x="1" y="0"/>
                    </a:lnTo>
                    <a:lnTo>
                      <a:pt x="0" y="7"/>
                    </a:lnTo>
                    <a:lnTo>
                      <a:pt x="495" y="434"/>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0" name="Freeform 787"/>
              <p:cNvSpPr>
                <a:spLocks/>
              </p:cNvSpPr>
              <p:nvPr/>
            </p:nvSpPr>
            <p:spPr bwMode="auto">
              <a:xfrm>
                <a:off x="3168" y="203"/>
                <a:ext cx="166" cy="144"/>
              </a:xfrm>
              <a:custGeom>
                <a:avLst/>
                <a:gdLst>
                  <a:gd name="T0" fmla="*/ 166 w 496"/>
                  <a:gd name="T1" fmla="*/ 144 h 433"/>
                  <a:gd name="T2" fmla="*/ 166 w 496"/>
                  <a:gd name="T3" fmla="*/ 142 h 433"/>
                  <a:gd name="T4" fmla="*/ 0 w 496"/>
                  <a:gd name="T5" fmla="*/ 0 h 433"/>
                  <a:gd name="T6" fmla="*/ 0 w 496"/>
                  <a:gd name="T7" fmla="*/ 2 h 433"/>
                  <a:gd name="T8" fmla="*/ 166 w 496"/>
                  <a:gd name="T9" fmla="*/ 144 h 4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6" h="433">
                    <a:moveTo>
                      <a:pt x="496" y="433"/>
                    </a:moveTo>
                    <a:lnTo>
                      <a:pt x="496" y="427"/>
                    </a:lnTo>
                    <a:lnTo>
                      <a:pt x="0" y="0"/>
                    </a:lnTo>
                    <a:lnTo>
                      <a:pt x="0" y="6"/>
                    </a:lnTo>
                    <a:lnTo>
                      <a:pt x="496" y="433"/>
                    </a:lnTo>
                    <a:close/>
                  </a:path>
                </a:pathLst>
              </a:custGeom>
              <a:solidFill>
                <a:srgbClr val="9A9A9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1" name="Freeform 788"/>
              <p:cNvSpPr>
                <a:spLocks/>
              </p:cNvSpPr>
              <p:nvPr/>
            </p:nvSpPr>
            <p:spPr bwMode="auto">
              <a:xfrm>
                <a:off x="3168" y="196"/>
                <a:ext cx="166" cy="149"/>
              </a:xfrm>
              <a:custGeom>
                <a:avLst/>
                <a:gdLst>
                  <a:gd name="T0" fmla="*/ 166 w 497"/>
                  <a:gd name="T1" fmla="*/ 149 h 446"/>
                  <a:gd name="T2" fmla="*/ 166 w 497"/>
                  <a:gd name="T3" fmla="*/ 143 h 446"/>
                  <a:gd name="T4" fmla="*/ 0 w 497"/>
                  <a:gd name="T5" fmla="*/ 0 h 446"/>
                  <a:gd name="T6" fmla="*/ 0 w 497"/>
                  <a:gd name="T7" fmla="*/ 6 h 446"/>
                  <a:gd name="T8" fmla="*/ 166 w 497"/>
                  <a:gd name="T9" fmla="*/ 149 h 44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7" h="446">
                    <a:moveTo>
                      <a:pt x="496" y="446"/>
                    </a:moveTo>
                    <a:lnTo>
                      <a:pt x="497" y="427"/>
                    </a:lnTo>
                    <a:lnTo>
                      <a:pt x="1" y="0"/>
                    </a:lnTo>
                    <a:lnTo>
                      <a:pt x="0" y="19"/>
                    </a:lnTo>
                    <a:lnTo>
                      <a:pt x="496" y="446"/>
                    </a:lnTo>
                    <a:close/>
                  </a:path>
                </a:pathLst>
              </a:custGeom>
              <a:solidFill>
                <a:srgbClr val="9B9B9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2" name="Line 789"/>
              <p:cNvSpPr>
                <a:spLocks noChangeShapeType="1"/>
              </p:cNvSpPr>
              <p:nvPr/>
            </p:nvSpPr>
            <p:spPr bwMode="auto">
              <a:xfrm flipH="1" flipV="1">
                <a:off x="3168" y="203"/>
                <a:ext cx="166" cy="142"/>
              </a:xfrm>
              <a:prstGeom prst="line">
                <a:avLst/>
              </a:prstGeom>
              <a:noFill/>
              <a:ln w="0">
                <a:solidFill>
                  <a:srgbClr val="9B9B9B"/>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3" name="Freeform 790"/>
              <p:cNvSpPr>
                <a:spLocks/>
              </p:cNvSpPr>
              <p:nvPr/>
            </p:nvSpPr>
            <p:spPr bwMode="auto">
              <a:xfrm>
                <a:off x="3168" y="201"/>
                <a:ext cx="166" cy="144"/>
              </a:xfrm>
              <a:custGeom>
                <a:avLst/>
                <a:gdLst>
                  <a:gd name="T0" fmla="*/ 166 w 497"/>
                  <a:gd name="T1" fmla="*/ 144 h 433"/>
                  <a:gd name="T2" fmla="*/ 166 w 497"/>
                  <a:gd name="T3" fmla="*/ 142 h 433"/>
                  <a:gd name="T4" fmla="*/ 0 w 497"/>
                  <a:gd name="T5" fmla="*/ 0 h 433"/>
                  <a:gd name="T6" fmla="*/ 0 w 497"/>
                  <a:gd name="T7" fmla="*/ 2 h 433"/>
                  <a:gd name="T8" fmla="*/ 166 w 497"/>
                  <a:gd name="T9" fmla="*/ 144 h 4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7" h="433">
                    <a:moveTo>
                      <a:pt x="496" y="433"/>
                    </a:moveTo>
                    <a:lnTo>
                      <a:pt x="497" y="426"/>
                    </a:lnTo>
                    <a:lnTo>
                      <a:pt x="0" y="0"/>
                    </a:lnTo>
                    <a:lnTo>
                      <a:pt x="0" y="6"/>
                    </a:lnTo>
                    <a:lnTo>
                      <a:pt x="496" y="433"/>
                    </a:lnTo>
                    <a:close/>
                  </a:path>
                </a:pathLst>
              </a:custGeom>
              <a:solidFill>
                <a:srgbClr val="9B9B9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4" name="Freeform 791"/>
              <p:cNvSpPr>
                <a:spLocks/>
              </p:cNvSpPr>
              <p:nvPr/>
            </p:nvSpPr>
            <p:spPr bwMode="auto">
              <a:xfrm>
                <a:off x="3168" y="199"/>
                <a:ext cx="166" cy="144"/>
              </a:xfrm>
              <a:custGeom>
                <a:avLst/>
                <a:gdLst>
                  <a:gd name="T0" fmla="*/ 166 w 497"/>
                  <a:gd name="T1" fmla="*/ 144 h 431"/>
                  <a:gd name="T2" fmla="*/ 166 w 497"/>
                  <a:gd name="T3" fmla="*/ 142 h 431"/>
                  <a:gd name="T4" fmla="*/ 0 w 497"/>
                  <a:gd name="T5" fmla="*/ 0 h 431"/>
                  <a:gd name="T6" fmla="*/ 0 w 497"/>
                  <a:gd name="T7" fmla="*/ 2 h 431"/>
                  <a:gd name="T8" fmla="*/ 166 w 497"/>
                  <a:gd name="T9" fmla="*/ 144 h 4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7" h="431">
                    <a:moveTo>
                      <a:pt x="497" y="431"/>
                    </a:moveTo>
                    <a:lnTo>
                      <a:pt x="497" y="425"/>
                    </a:lnTo>
                    <a:lnTo>
                      <a:pt x="0" y="0"/>
                    </a:lnTo>
                    <a:lnTo>
                      <a:pt x="0" y="5"/>
                    </a:lnTo>
                    <a:lnTo>
                      <a:pt x="497" y="431"/>
                    </a:lnTo>
                    <a:close/>
                  </a:path>
                </a:pathLst>
              </a:custGeom>
              <a:solidFill>
                <a:srgbClr val="9C9C9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5" name="Freeform 792"/>
              <p:cNvSpPr>
                <a:spLocks/>
              </p:cNvSpPr>
              <p:nvPr/>
            </p:nvSpPr>
            <p:spPr bwMode="auto">
              <a:xfrm>
                <a:off x="3168" y="196"/>
                <a:ext cx="166" cy="145"/>
              </a:xfrm>
              <a:custGeom>
                <a:avLst/>
                <a:gdLst>
                  <a:gd name="T0" fmla="*/ 166 w 497"/>
                  <a:gd name="T1" fmla="*/ 145 h 433"/>
                  <a:gd name="T2" fmla="*/ 166 w 497"/>
                  <a:gd name="T3" fmla="*/ 143 h 433"/>
                  <a:gd name="T4" fmla="*/ 0 w 497"/>
                  <a:gd name="T5" fmla="*/ 0 h 433"/>
                  <a:gd name="T6" fmla="*/ 0 w 497"/>
                  <a:gd name="T7" fmla="*/ 3 h 433"/>
                  <a:gd name="T8" fmla="*/ 166 w 497"/>
                  <a:gd name="T9" fmla="*/ 145 h 4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7" h="433">
                    <a:moveTo>
                      <a:pt x="497" y="433"/>
                    </a:moveTo>
                    <a:lnTo>
                      <a:pt x="497" y="427"/>
                    </a:lnTo>
                    <a:lnTo>
                      <a:pt x="1" y="0"/>
                    </a:lnTo>
                    <a:lnTo>
                      <a:pt x="0" y="8"/>
                    </a:lnTo>
                    <a:lnTo>
                      <a:pt x="497" y="433"/>
                    </a:lnTo>
                    <a:close/>
                  </a:path>
                </a:pathLst>
              </a:custGeom>
              <a:solidFill>
                <a:srgbClr val="9D9D9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6" name="Freeform 793"/>
              <p:cNvSpPr>
                <a:spLocks/>
              </p:cNvSpPr>
              <p:nvPr/>
            </p:nvSpPr>
            <p:spPr bwMode="auto">
              <a:xfrm>
                <a:off x="3169" y="191"/>
                <a:ext cx="165" cy="148"/>
              </a:xfrm>
              <a:custGeom>
                <a:avLst/>
                <a:gdLst>
                  <a:gd name="T0" fmla="*/ 165 w 496"/>
                  <a:gd name="T1" fmla="*/ 148 h 444"/>
                  <a:gd name="T2" fmla="*/ 165 w 496"/>
                  <a:gd name="T3" fmla="*/ 141 h 444"/>
                  <a:gd name="T4" fmla="*/ 0 w 496"/>
                  <a:gd name="T5" fmla="*/ 0 h 444"/>
                  <a:gd name="T6" fmla="*/ 0 w 496"/>
                  <a:gd name="T7" fmla="*/ 6 h 444"/>
                  <a:gd name="T8" fmla="*/ 165 w 496"/>
                  <a:gd name="T9" fmla="*/ 148 h 4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6" h="444">
                    <a:moveTo>
                      <a:pt x="496" y="444"/>
                    </a:moveTo>
                    <a:lnTo>
                      <a:pt x="496" y="424"/>
                    </a:lnTo>
                    <a:lnTo>
                      <a:pt x="0" y="0"/>
                    </a:lnTo>
                    <a:lnTo>
                      <a:pt x="0" y="17"/>
                    </a:lnTo>
                    <a:lnTo>
                      <a:pt x="496" y="444"/>
                    </a:lnTo>
                    <a:close/>
                  </a:path>
                </a:pathLst>
              </a:custGeom>
              <a:solidFill>
                <a:srgbClr val="9E9E9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7" name="Line 794"/>
              <p:cNvSpPr>
                <a:spLocks noChangeShapeType="1"/>
              </p:cNvSpPr>
              <p:nvPr/>
            </p:nvSpPr>
            <p:spPr bwMode="auto">
              <a:xfrm flipH="1" flipV="1">
                <a:off x="3169" y="196"/>
                <a:ext cx="165" cy="143"/>
              </a:xfrm>
              <a:prstGeom prst="line">
                <a:avLst/>
              </a:prstGeom>
              <a:noFill/>
              <a:ln w="0">
                <a:solidFill>
                  <a:srgbClr val="9E9E9E"/>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8" name="Freeform 795"/>
              <p:cNvSpPr>
                <a:spLocks/>
              </p:cNvSpPr>
              <p:nvPr/>
            </p:nvSpPr>
            <p:spPr bwMode="auto">
              <a:xfrm>
                <a:off x="3169" y="195"/>
                <a:ext cx="165" cy="144"/>
              </a:xfrm>
              <a:custGeom>
                <a:avLst/>
                <a:gdLst>
                  <a:gd name="T0" fmla="*/ 165 w 496"/>
                  <a:gd name="T1" fmla="*/ 144 h 432"/>
                  <a:gd name="T2" fmla="*/ 165 w 496"/>
                  <a:gd name="T3" fmla="*/ 142 h 432"/>
                  <a:gd name="T4" fmla="*/ 0 w 496"/>
                  <a:gd name="T5" fmla="*/ 0 h 432"/>
                  <a:gd name="T6" fmla="*/ 0 w 496"/>
                  <a:gd name="T7" fmla="*/ 2 h 432"/>
                  <a:gd name="T8" fmla="*/ 165 w 496"/>
                  <a:gd name="T9" fmla="*/ 144 h 4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6" h="432">
                    <a:moveTo>
                      <a:pt x="496" y="432"/>
                    </a:moveTo>
                    <a:lnTo>
                      <a:pt x="496" y="425"/>
                    </a:lnTo>
                    <a:lnTo>
                      <a:pt x="0" y="0"/>
                    </a:lnTo>
                    <a:lnTo>
                      <a:pt x="0" y="5"/>
                    </a:lnTo>
                    <a:lnTo>
                      <a:pt x="496" y="432"/>
                    </a:lnTo>
                    <a:close/>
                  </a:path>
                </a:pathLst>
              </a:custGeom>
              <a:solidFill>
                <a:srgbClr val="9E9E9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9" name="Freeform 796"/>
              <p:cNvSpPr>
                <a:spLocks/>
              </p:cNvSpPr>
              <p:nvPr/>
            </p:nvSpPr>
            <p:spPr bwMode="auto">
              <a:xfrm>
                <a:off x="3169" y="193"/>
                <a:ext cx="165" cy="143"/>
              </a:xfrm>
              <a:custGeom>
                <a:avLst/>
                <a:gdLst>
                  <a:gd name="T0" fmla="*/ 165 w 496"/>
                  <a:gd name="T1" fmla="*/ 143 h 431"/>
                  <a:gd name="T2" fmla="*/ 165 w 496"/>
                  <a:gd name="T3" fmla="*/ 141 h 431"/>
                  <a:gd name="T4" fmla="*/ 0 w 496"/>
                  <a:gd name="T5" fmla="*/ 0 h 431"/>
                  <a:gd name="T6" fmla="*/ 0 w 496"/>
                  <a:gd name="T7" fmla="*/ 2 h 431"/>
                  <a:gd name="T8" fmla="*/ 165 w 496"/>
                  <a:gd name="T9" fmla="*/ 143 h 4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6" h="431">
                    <a:moveTo>
                      <a:pt x="496" y="431"/>
                    </a:moveTo>
                    <a:lnTo>
                      <a:pt x="496" y="425"/>
                    </a:lnTo>
                    <a:lnTo>
                      <a:pt x="0" y="0"/>
                    </a:lnTo>
                    <a:lnTo>
                      <a:pt x="0" y="6"/>
                    </a:lnTo>
                    <a:lnTo>
                      <a:pt x="496" y="431"/>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40" name="Freeform 797"/>
              <p:cNvSpPr>
                <a:spLocks/>
              </p:cNvSpPr>
              <p:nvPr/>
            </p:nvSpPr>
            <p:spPr bwMode="auto">
              <a:xfrm>
                <a:off x="3169" y="191"/>
                <a:ext cx="165" cy="143"/>
              </a:xfrm>
              <a:custGeom>
                <a:avLst/>
                <a:gdLst>
                  <a:gd name="T0" fmla="*/ 165 w 496"/>
                  <a:gd name="T1" fmla="*/ 143 h 431"/>
                  <a:gd name="T2" fmla="*/ 165 w 496"/>
                  <a:gd name="T3" fmla="*/ 141 h 431"/>
                  <a:gd name="T4" fmla="*/ 0 w 496"/>
                  <a:gd name="T5" fmla="*/ 0 h 431"/>
                  <a:gd name="T6" fmla="*/ 0 w 496"/>
                  <a:gd name="T7" fmla="*/ 2 h 431"/>
                  <a:gd name="T8" fmla="*/ 165 w 496"/>
                  <a:gd name="T9" fmla="*/ 143 h 4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6" h="431">
                    <a:moveTo>
                      <a:pt x="496" y="431"/>
                    </a:moveTo>
                    <a:lnTo>
                      <a:pt x="496" y="424"/>
                    </a:lnTo>
                    <a:lnTo>
                      <a:pt x="0" y="0"/>
                    </a:lnTo>
                    <a:lnTo>
                      <a:pt x="0" y="6"/>
                    </a:lnTo>
                    <a:lnTo>
                      <a:pt x="496" y="431"/>
                    </a:lnTo>
                    <a:close/>
                  </a:path>
                </a:pathLst>
              </a:custGeom>
              <a:solidFill>
                <a:srgbClr val="A0A0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41" name="Freeform 798"/>
              <p:cNvSpPr>
                <a:spLocks/>
              </p:cNvSpPr>
              <p:nvPr/>
            </p:nvSpPr>
            <p:spPr bwMode="auto">
              <a:xfrm>
                <a:off x="3168" y="184"/>
                <a:ext cx="166" cy="148"/>
              </a:xfrm>
              <a:custGeom>
                <a:avLst/>
                <a:gdLst>
                  <a:gd name="T0" fmla="*/ 166 w 497"/>
                  <a:gd name="T1" fmla="*/ 148 h 443"/>
                  <a:gd name="T2" fmla="*/ 166 w 497"/>
                  <a:gd name="T3" fmla="*/ 142 h 443"/>
                  <a:gd name="T4" fmla="*/ 0 w 497"/>
                  <a:gd name="T5" fmla="*/ 0 h 443"/>
                  <a:gd name="T6" fmla="*/ 0 w 497"/>
                  <a:gd name="T7" fmla="*/ 6 h 443"/>
                  <a:gd name="T8" fmla="*/ 166 w 497"/>
                  <a:gd name="T9" fmla="*/ 148 h 4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7" h="443">
                    <a:moveTo>
                      <a:pt x="497" y="443"/>
                    </a:moveTo>
                    <a:lnTo>
                      <a:pt x="497" y="425"/>
                    </a:lnTo>
                    <a:lnTo>
                      <a:pt x="0" y="0"/>
                    </a:lnTo>
                    <a:lnTo>
                      <a:pt x="1" y="19"/>
                    </a:lnTo>
                    <a:lnTo>
                      <a:pt x="497" y="443"/>
                    </a:lnTo>
                    <a:close/>
                  </a:path>
                </a:pathLst>
              </a:custGeom>
              <a:solidFill>
                <a:srgbClr val="A1A1A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42" name="Line 799"/>
              <p:cNvSpPr>
                <a:spLocks noChangeShapeType="1"/>
              </p:cNvSpPr>
              <p:nvPr/>
            </p:nvSpPr>
            <p:spPr bwMode="auto">
              <a:xfrm flipH="1" flipV="1">
                <a:off x="3169" y="191"/>
                <a:ext cx="165" cy="141"/>
              </a:xfrm>
              <a:prstGeom prst="line">
                <a:avLst/>
              </a:prstGeom>
              <a:noFill/>
              <a:ln w="0">
                <a:solidFill>
                  <a:srgbClr val="A1A1A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43" name="Freeform 800"/>
              <p:cNvSpPr>
                <a:spLocks/>
              </p:cNvSpPr>
              <p:nvPr/>
            </p:nvSpPr>
            <p:spPr bwMode="auto">
              <a:xfrm>
                <a:off x="3168" y="188"/>
                <a:ext cx="166" cy="144"/>
              </a:xfrm>
              <a:custGeom>
                <a:avLst/>
                <a:gdLst>
                  <a:gd name="T0" fmla="*/ 166 w 497"/>
                  <a:gd name="T1" fmla="*/ 144 h 431"/>
                  <a:gd name="T2" fmla="*/ 166 w 497"/>
                  <a:gd name="T3" fmla="*/ 142 h 431"/>
                  <a:gd name="T4" fmla="*/ 0 w 497"/>
                  <a:gd name="T5" fmla="*/ 0 h 431"/>
                  <a:gd name="T6" fmla="*/ 0 w 497"/>
                  <a:gd name="T7" fmla="*/ 2 h 431"/>
                  <a:gd name="T8" fmla="*/ 166 w 497"/>
                  <a:gd name="T9" fmla="*/ 144 h 4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7" h="431">
                    <a:moveTo>
                      <a:pt x="497" y="431"/>
                    </a:moveTo>
                    <a:lnTo>
                      <a:pt x="497" y="426"/>
                    </a:lnTo>
                    <a:lnTo>
                      <a:pt x="0" y="0"/>
                    </a:lnTo>
                    <a:lnTo>
                      <a:pt x="1" y="7"/>
                    </a:lnTo>
                    <a:lnTo>
                      <a:pt x="497" y="431"/>
                    </a:lnTo>
                    <a:close/>
                  </a:path>
                </a:pathLst>
              </a:custGeom>
              <a:solidFill>
                <a:srgbClr val="A1A1A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44" name="Freeform 801"/>
              <p:cNvSpPr>
                <a:spLocks/>
              </p:cNvSpPr>
              <p:nvPr/>
            </p:nvSpPr>
            <p:spPr bwMode="auto">
              <a:xfrm>
                <a:off x="3168" y="186"/>
                <a:ext cx="166" cy="144"/>
              </a:xfrm>
              <a:custGeom>
                <a:avLst/>
                <a:gdLst>
                  <a:gd name="T0" fmla="*/ 166 w 497"/>
                  <a:gd name="T1" fmla="*/ 144 h 432"/>
                  <a:gd name="T2" fmla="*/ 166 w 497"/>
                  <a:gd name="T3" fmla="*/ 142 h 432"/>
                  <a:gd name="T4" fmla="*/ 0 w 497"/>
                  <a:gd name="T5" fmla="*/ 0 h 432"/>
                  <a:gd name="T6" fmla="*/ 0 w 497"/>
                  <a:gd name="T7" fmla="*/ 2 h 432"/>
                  <a:gd name="T8" fmla="*/ 166 w 497"/>
                  <a:gd name="T9" fmla="*/ 144 h 4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7" h="432">
                    <a:moveTo>
                      <a:pt x="497" y="432"/>
                    </a:moveTo>
                    <a:lnTo>
                      <a:pt x="497" y="426"/>
                    </a:lnTo>
                    <a:lnTo>
                      <a:pt x="0" y="0"/>
                    </a:lnTo>
                    <a:lnTo>
                      <a:pt x="0" y="6"/>
                    </a:lnTo>
                    <a:lnTo>
                      <a:pt x="497" y="432"/>
                    </a:lnTo>
                    <a:close/>
                  </a:path>
                </a:pathLst>
              </a:custGeom>
              <a:solidFill>
                <a:srgbClr val="A2A2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45" name="Freeform 802"/>
              <p:cNvSpPr>
                <a:spLocks/>
              </p:cNvSpPr>
              <p:nvPr/>
            </p:nvSpPr>
            <p:spPr bwMode="auto">
              <a:xfrm>
                <a:off x="3168" y="184"/>
                <a:ext cx="166" cy="144"/>
              </a:xfrm>
              <a:custGeom>
                <a:avLst/>
                <a:gdLst>
                  <a:gd name="T0" fmla="*/ 166 w 497"/>
                  <a:gd name="T1" fmla="*/ 144 h 432"/>
                  <a:gd name="T2" fmla="*/ 166 w 497"/>
                  <a:gd name="T3" fmla="*/ 142 h 432"/>
                  <a:gd name="T4" fmla="*/ 0 w 497"/>
                  <a:gd name="T5" fmla="*/ 0 h 432"/>
                  <a:gd name="T6" fmla="*/ 0 w 497"/>
                  <a:gd name="T7" fmla="*/ 2 h 432"/>
                  <a:gd name="T8" fmla="*/ 166 w 497"/>
                  <a:gd name="T9" fmla="*/ 144 h 4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7" h="432">
                    <a:moveTo>
                      <a:pt x="497" y="432"/>
                    </a:moveTo>
                    <a:lnTo>
                      <a:pt x="497" y="425"/>
                    </a:lnTo>
                    <a:lnTo>
                      <a:pt x="0" y="0"/>
                    </a:lnTo>
                    <a:lnTo>
                      <a:pt x="0" y="6"/>
                    </a:lnTo>
                    <a:lnTo>
                      <a:pt x="497" y="432"/>
                    </a:lnTo>
                    <a:close/>
                  </a:path>
                </a:pathLst>
              </a:custGeom>
              <a:solidFill>
                <a:srgbClr val="A3A3A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46" name="Freeform 803"/>
              <p:cNvSpPr>
                <a:spLocks/>
              </p:cNvSpPr>
              <p:nvPr/>
            </p:nvSpPr>
            <p:spPr bwMode="auto">
              <a:xfrm>
                <a:off x="3168" y="179"/>
                <a:ext cx="166" cy="147"/>
              </a:xfrm>
              <a:custGeom>
                <a:avLst/>
                <a:gdLst>
                  <a:gd name="T0" fmla="*/ 166 w 498"/>
                  <a:gd name="T1" fmla="*/ 147 h 442"/>
                  <a:gd name="T2" fmla="*/ 165 w 498"/>
                  <a:gd name="T3" fmla="*/ 141 h 442"/>
                  <a:gd name="T4" fmla="*/ 0 w 498"/>
                  <a:gd name="T5" fmla="*/ 0 h 442"/>
                  <a:gd name="T6" fmla="*/ 0 w 498"/>
                  <a:gd name="T7" fmla="*/ 6 h 442"/>
                  <a:gd name="T8" fmla="*/ 166 w 498"/>
                  <a:gd name="T9" fmla="*/ 147 h 4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8" h="442">
                    <a:moveTo>
                      <a:pt x="498" y="442"/>
                    </a:moveTo>
                    <a:lnTo>
                      <a:pt x="495" y="424"/>
                    </a:lnTo>
                    <a:lnTo>
                      <a:pt x="0" y="0"/>
                    </a:lnTo>
                    <a:lnTo>
                      <a:pt x="1" y="17"/>
                    </a:lnTo>
                    <a:lnTo>
                      <a:pt x="498" y="442"/>
                    </a:lnTo>
                    <a:close/>
                  </a:path>
                </a:pathLst>
              </a:custGeom>
              <a:solidFill>
                <a:srgbClr val="A4A4A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47" name="Line 804"/>
              <p:cNvSpPr>
                <a:spLocks noChangeShapeType="1"/>
              </p:cNvSpPr>
              <p:nvPr/>
            </p:nvSpPr>
            <p:spPr bwMode="auto">
              <a:xfrm flipH="1" flipV="1">
                <a:off x="3168" y="184"/>
                <a:ext cx="166" cy="142"/>
              </a:xfrm>
              <a:prstGeom prst="line">
                <a:avLst/>
              </a:prstGeom>
              <a:noFill/>
              <a:ln w="0">
                <a:solidFill>
                  <a:srgbClr val="A4A4A4"/>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48" name="Freeform 805"/>
              <p:cNvSpPr>
                <a:spLocks/>
              </p:cNvSpPr>
              <p:nvPr/>
            </p:nvSpPr>
            <p:spPr bwMode="auto">
              <a:xfrm>
                <a:off x="3168" y="183"/>
                <a:ext cx="166" cy="143"/>
              </a:xfrm>
              <a:custGeom>
                <a:avLst/>
                <a:gdLst>
                  <a:gd name="T0" fmla="*/ 166 w 498"/>
                  <a:gd name="T1" fmla="*/ 143 h 430"/>
                  <a:gd name="T2" fmla="*/ 166 w 498"/>
                  <a:gd name="T3" fmla="*/ 141 h 430"/>
                  <a:gd name="T4" fmla="*/ 0 w 498"/>
                  <a:gd name="T5" fmla="*/ 0 h 430"/>
                  <a:gd name="T6" fmla="*/ 0 w 498"/>
                  <a:gd name="T7" fmla="*/ 2 h 430"/>
                  <a:gd name="T8" fmla="*/ 166 w 498"/>
                  <a:gd name="T9" fmla="*/ 143 h 4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8" h="430">
                    <a:moveTo>
                      <a:pt x="498" y="430"/>
                    </a:moveTo>
                    <a:lnTo>
                      <a:pt x="497" y="424"/>
                    </a:lnTo>
                    <a:lnTo>
                      <a:pt x="0" y="0"/>
                    </a:lnTo>
                    <a:lnTo>
                      <a:pt x="1" y="5"/>
                    </a:lnTo>
                    <a:lnTo>
                      <a:pt x="498" y="430"/>
                    </a:lnTo>
                    <a:close/>
                  </a:path>
                </a:pathLst>
              </a:custGeom>
              <a:solidFill>
                <a:srgbClr val="A4A4A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49" name="Freeform 806"/>
              <p:cNvSpPr>
                <a:spLocks/>
              </p:cNvSpPr>
              <p:nvPr/>
            </p:nvSpPr>
            <p:spPr bwMode="auto">
              <a:xfrm>
                <a:off x="3168" y="181"/>
                <a:ext cx="166" cy="143"/>
              </a:xfrm>
              <a:custGeom>
                <a:avLst/>
                <a:gdLst>
                  <a:gd name="T0" fmla="*/ 166 w 497"/>
                  <a:gd name="T1" fmla="*/ 143 h 430"/>
                  <a:gd name="T2" fmla="*/ 166 w 497"/>
                  <a:gd name="T3" fmla="*/ 141 h 430"/>
                  <a:gd name="T4" fmla="*/ 0 w 497"/>
                  <a:gd name="T5" fmla="*/ 0 h 430"/>
                  <a:gd name="T6" fmla="*/ 0 w 497"/>
                  <a:gd name="T7" fmla="*/ 2 h 430"/>
                  <a:gd name="T8" fmla="*/ 166 w 497"/>
                  <a:gd name="T9" fmla="*/ 143 h 4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7" h="430">
                    <a:moveTo>
                      <a:pt x="497" y="430"/>
                    </a:moveTo>
                    <a:lnTo>
                      <a:pt x="497" y="424"/>
                    </a:lnTo>
                    <a:lnTo>
                      <a:pt x="0" y="0"/>
                    </a:lnTo>
                    <a:lnTo>
                      <a:pt x="0" y="6"/>
                    </a:lnTo>
                    <a:lnTo>
                      <a:pt x="497" y="430"/>
                    </a:lnTo>
                    <a:close/>
                  </a:path>
                </a:pathLst>
              </a:custGeom>
              <a:solidFill>
                <a:srgbClr val="A5A5A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50" name="Freeform 807"/>
              <p:cNvSpPr>
                <a:spLocks/>
              </p:cNvSpPr>
              <p:nvPr/>
            </p:nvSpPr>
            <p:spPr bwMode="auto">
              <a:xfrm>
                <a:off x="3168" y="179"/>
                <a:ext cx="166" cy="143"/>
              </a:xfrm>
              <a:custGeom>
                <a:avLst/>
                <a:gdLst>
                  <a:gd name="T0" fmla="*/ 166 w 497"/>
                  <a:gd name="T1" fmla="*/ 143 h 430"/>
                  <a:gd name="T2" fmla="*/ 165 w 497"/>
                  <a:gd name="T3" fmla="*/ 141 h 430"/>
                  <a:gd name="T4" fmla="*/ 0 w 497"/>
                  <a:gd name="T5" fmla="*/ 0 h 430"/>
                  <a:gd name="T6" fmla="*/ 0 w 497"/>
                  <a:gd name="T7" fmla="*/ 2 h 430"/>
                  <a:gd name="T8" fmla="*/ 166 w 497"/>
                  <a:gd name="T9" fmla="*/ 143 h 4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7" h="430">
                    <a:moveTo>
                      <a:pt x="497" y="430"/>
                    </a:moveTo>
                    <a:lnTo>
                      <a:pt x="495" y="424"/>
                    </a:lnTo>
                    <a:lnTo>
                      <a:pt x="0" y="0"/>
                    </a:lnTo>
                    <a:lnTo>
                      <a:pt x="0" y="6"/>
                    </a:lnTo>
                    <a:lnTo>
                      <a:pt x="497" y="430"/>
                    </a:lnTo>
                    <a:close/>
                  </a:path>
                </a:pathLst>
              </a:custGeom>
              <a:solidFill>
                <a:srgbClr val="A6A6A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51" name="Freeform 808"/>
              <p:cNvSpPr>
                <a:spLocks/>
              </p:cNvSpPr>
              <p:nvPr/>
            </p:nvSpPr>
            <p:spPr bwMode="auto">
              <a:xfrm>
                <a:off x="3167" y="173"/>
                <a:ext cx="166" cy="147"/>
              </a:xfrm>
              <a:custGeom>
                <a:avLst/>
                <a:gdLst>
                  <a:gd name="T0" fmla="*/ 166 w 498"/>
                  <a:gd name="T1" fmla="*/ 147 h 441"/>
                  <a:gd name="T2" fmla="*/ 166 w 498"/>
                  <a:gd name="T3" fmla="*/ 141 h 441"/>
                  <a:gd name="T4" fmla="*/ 0 w 498"/>
                  <a:gd name="T5" fmla="*/ 0 h 441"/>
                  <a:gd name="T6" fmla="*/ 1 w 498"/>
                  <a:gd name="T7" fmla="*/ 6 h 441"/>
                  <a:gd name="T8" fmla="*/ 166 w 498"/>
                  <a:gd name="T9" fmla="*/ 147 h 44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8" h="441">
                    <a:moveTo>
                      <a:pt x="498" y="441"/>
                    </a:moveTo>
                    <a:lnTo>
                      <a:pt x="497" y="423"/>
                    </a:lnTo>
                    <a:lnTo>
                      <a:pt x="0" y="0"/>
                    </a:lnTo>
                    <a:lnTo>
                      <a:pt x="3" y="17"/>
                    </a:lnTo>
                    <a:lnTo>
                      <a:pt x="498" y="441"/>
                    </a:lnTo>
                    <a:close/>
                  </a:path>
                </a:pathLst>
              </a:custGeom>
              <a:solidFill>
                <a:srgbClr val="A7A7A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52" name="Line 809"/>
              <p:cNvSpPr>
                <a:spLocks noChangeShapeType="1"/>
              </p:cNvSpPr>
              <p:nvPr/>
            </p:nvSpPr>
            <p:spPr bwMode="auto">
              <a:xfrm flipH="1" flipV="1">
                <a:off x="3168" y="179"/>
                <a:ext cx="165" cy="141"/>
              </a:xfrm>
              <a:prstGeom prst="line">
                <a:avLst/>
              </a:prstGeom>
              <a:noFill/>
              <a:ln w="0">
                <a:solidFill>
                  <a:srgbClr val="A7A7A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3" name="Freeform 810"/>
              <p:cNvSpPr>
                <a:spLocks/>
              </p:cNvSpPr>
              <p:nvPr/>
            </p:nvSpPr>
            <p:spPr bwMode="auto">
              <a:xfrm>
                <a:off x="3167" y="176"/>
                <a:ext cx="166" cy="144"/>
              </a:xfrm>
              <a:custGeom>
                <a:avLst/>
                <a:gdLst>
                  <a:gd name="T0" fmla="*/ 166 w 497"/>
                  <a:gd name="T1" fmla="*/ 144 h 432"/>
                  <a:gd name="T2" fmla="*/ 166 w 497"/>
                  <a:gd name="T3" fmla="*/ 141 h 432"/>
                  <a:gd name="T4" fmla="*/ 0 w 497"/>
                  <a:gd name="T5" fmla="*/ 0 h 432"/>
                  <a:gd name="T6" fmla="*/ 1 w 497"/>
                  <a:gd name="T7" fmla="*/ 3 h 432"/>
                  <a:gd name="T8" fmla="*/ 166 w 497"/>
                  <a:gd name="T9" fmla="*/ 144 h 4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7" h="432">
                    <a:moveTo>
                      <a:pt x="497" y="432"/>
                    </a:moveTo>
                    <a:lnTo>
                      <a:pt x="496" y="422"/>
                    </a:lnTo>
                    <a:lnTo>
                      <a:pt x="0" y="0"/>
                    </a:lnTo>
                    <a:lnTo>
                      <a:pt x="2" y="8"/>
                    </a:lnTo>
                    <a:lnTo>
                      <a:pt x="497" y="432"/>
                    </a:lnTo>
                    <a:close/>
                  </a:path>
                </a:pathLst>
              </a:custGeom>
              <a:solidFill>
                <a:srgbClr val="A7A7A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54" name="Freeform 811"/>
              <p:cNvSpPr>
                <a:spLocks/>
              </p:cNvSpPr>
              <p:nvPr/>
            </p:nvSpPr>
            <p:spPr bwMode="auto">
              <a:xfrm>
                <a:off x="3167" y="173"/>
                <a:ext cx="166" cy="144"/>
              </a:xfrm>
              <a:custGeom>
                <a:avLst/>
                <a:gdLst>
                  <a:gd name="T0" fmla="*/ 166 w 497"/>
                  <a:gd name="T1" fmla="*/ 144 h 431"/>
                  <a:gd name="T2" fmla="*/ 166 w 497"/>
                  <a:gd name="T3" fmla="*/ 141 h 431"/>
                  <a:gd name="T4" fmla="*/ 0 w 497"/>
                  <a:gd name="T5" fmla="*/ 0 h 431"/>
                  <a:gd name="T6" fmla="*/ 0 w 497"/>
                  <a:gd name="T7" fmla="*/ 3 h 431"/>
                  <a:gd name="T8" fmla="*/ 166 w 497"/>
                  <a:gd name="T9" fmla="*/ 144 h 4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7" h="431">
                    <a:moveTo>
                      <a:pt x="497" y="431"/>
                    </a:moveTo>
                    <a:lnTo>
                      <a:pt x="497" y="423"/>
                    </a:lnTo>
                    <a:lnTo>
                      <a:pt x="0" y="0"/>
                    </a:lnTo>
                    <a:lnTo>
                      <a:pt x="1" y="9"/>
                    </a:lnTo>
                    <a:lnTo>
                      <a:pt x="497" y="431"/>
                    </a:lnTo>
                    <a:close/>
                  </a:path>
                </a:pathLst>
              </a:custGeom>
              <a:solidFill>
                <a:srgbClr val="A8A8A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234" name="Group 812"/>
            <p:cNvGrpSpPr>
              <a:grpSpLocks/>
            </p:cNvGrpSpPr>
            <p:nvPr/>
          </p:nvGrpSpPr>
          <p:grpSpPr bwMode="auto">
            <a:xfrm>
              <a:off x="3057525" y="4937125"/>
              <a:ext cx="652463" cy="417513"/>
              <a:chOff x="2922" y="89"/>
              <a:chExt cx="411" cy="263"/>
            </a:xfrm>
          </p:grpSpPr>
          <p:sp>
            <p:nvSpPr>
              <p:cNvPr id="355" name="Freeform 813"/>
              <p:cNvSpPr>
                <a:spLocks/>
              </p:cNvSpPr>
              <p:nvPr/>
            </p:nvSpPr>
            <p:spPr bwMode="auto">
              <a:xfrm>
                <a:off x="3165" y="167"/>
                <a:ext cx="168" cy="147"/>
              </a:xfrm>
              <a:custGeom>
                <a:avLst/>
                <a:gdLst>
                  <a:gd name="T0" fmla="*/ 168 w 502"/>
                  <a:gd name="T1" fmla="*/ 147 h 440"/>
                  <a:gd name="T2" fmla="*/ 166 w 502"/>
                  <a:gd name="T3" fmla="*/ 141 h 440"/>
                  <a:gd name="T4" fmla="*/ 0 w 502"/>
                  <a:gd name="T5" fmla="*/ 0 h 440"/>
                  <a:gd name="T6" fmla="*/ 2 w 502"/>
                  <a:gd name="T7" fmla="*/ 6 h 440"/>
                  <a:gd name="T8" fmla="*/ 168 w 502"/>
                  <a:gd name="T9" fmla="*/ 147 h 4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2" h="440">
                    <a:moveTo>
                      <a:pt x="502" y="440"/>
                    </a:moveTo>
                    <a:lnTo>
                      <a:pt x="497" y="422"/>
                    </a:lnTo>
                    <a:lnTo>
                      <a:pt x="0" y="0"/>
                    </a:lnTo>
                    <a:lnTo>
                      <a:pt x="5" y="17"/>
                    </a:lnTo>
                    <a:lnTo>
                      <a:pt x="502" y="440"/>
                    </a:lnTo>
                    <a:close/>
                  </a:path>
                </a:pathLst>
              </a:custGeom>
              <a:solidFill>
                <a:srgbClr val="A9A9A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56" name="Line 814"/>
              <p:cNvSpPr>
                <a:spLocks noChangeShapeType="1"/>
              </p:cNvSpPr>
              <p:nvPr/>
            </p:nvSpPr>
            <p:spPr bwMode="auto">
              <a:xfrm flipH="1" flipV="1">
                <a:off x="3167" y="173"/>
                <a:ext cx="166" cy="141"/>
              </a:xfrm>
              <a:prstGeom prst="line">
                <a:avLst/>
              </a:prstGeom>
              <a:noFill/>
              <a:ln w="0">
                <a:solidFill>
                  <a:srgbClr val="A9A9A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7" name="Freeform 815"/>
              <p:cNvSpPr>
                <a:spLocks/>
              </p:cNvSpPr>
              <p:nvPr/>
            </p:nvSpPr>
            <p:spPr bwMode="auto">
              <a:xfrm>
                <a:off x="3166" y="171"/>
                <a:ext cx="167" cy="143"/>
              </a:xfrm>
              <a:custGeom>
                <a:avLst/>
                <a:gdLst>
                  <a:gd name="T0" fmla="*/ 167 w 499"/>
                  <a:gd name="T1" fmla="*/ 143 h 429"/>
                  <a:gd name="T2" fmla="*/ 166 w 499"/>
                  <a:gd name="T3" fmla="*/ 141 h 429"/>
                  <a:gd name="T4" fmla="*/ 0 w 499"/>
                  <a:gd name="T5" fmla="*/ 0 h 429"/>
                  <a:gd name="T6" fmla="*/ 1 w 499"/>
                  <a:gd name="T7" fmla="*/ 2 h 429"/>
                  <a:gd name="T8" fmla="*/ 167 w 499"/>
                  <a:gd name="T9" fmla="*/ 143 h 4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9" h="429">
                    <a:moveTo>
                      <a:pt x="499" y="429"/>
                    </a:moveTo>
                    <a:lnTo>
                      <a:pt x="497" y="423"/>
                    </a:lnTo>
                    <a:lnTo>
                      <a:pt x="0" y="0"/>
                    </a:lnTo>
                    <a:lnTo>
                      <a:pt x="2" y="6"/>
                    </a:lnTo>
                    <a:lnTo>
                      <a:pt x="499" y="429"/>
                    </a:lnTo>
                    <a:close/>
                  </a:path>
                </a:pathLst>
              </a:custGeom>
              <a:solidFill>
                <a:srgbClr val="A9A9A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58" name="Freeform 816"/>
              <p:cNvSpPr>
                <a:spLocks/>
              </p:cNvSpPr>
              <p:nvPr/>
            </p:nvSpPr>
            <p:spPr bwMode="auto">
              <a:xfrm>
                <a:off x="3166" y="169"/>
                <a:ext cx="166" cy="143"/>
              </a:xfrm>
              <a:custGeom>
                <a:avLst/>
                <a:gdLst>
                  <a:gd name="T0" fmla="*/ 166 w 498"/>
                  <a:gd name="T1" fmla="*/ 143 h 429"/>
                  <a:gd name="T2" fmla="*/ 166 w 498"/>
                  <a:gd name="T3" fmla="*/ 141 h 429"/>
                  <a:gd name="T4" fmla="*/ 0 w 498"/>
                  <a:gd name="T5" fmla="*/ 0 h 429"/>
                  <a:gd name="T6" fmla="*/ 0 w 498"/>
                  <a:gd name="T7" fmla="*/ 2 h 429"/>
                  <a:gd name="T8" fmla="*/ 166 w 498"/>
                  <a:gd name="T9" fmla="*/ 143 h 4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8" h="429">
                    <a:moveTo>
                      <a:pt x="498" y="429"/>
                    </a:moveTo>
                    <a:lnTo>
                      <a:pt x="497" y="423"/>
                    </a:lnTo>
                    <a:lnTo>
                      <a:pt x="0" y="0"/>
                    </a:lnTo>
                    <a:lnTo>
                      <a:pt x="1" y="6"/>
                    </a:lnTo>
                    <a:lnTo>
                      <a:pt x="498" y="429"/>
                    </a:lnTo>
                    <a:close/>
                  </a:path>
                </a:pathLst>
              </a:custGeom>
              <a:solidFill>
                <a:srgbClr val="AAAAA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59" name="Freeform 817"/>
              <p:cNvSpPr>
                <a:spLocks/>
              </p:cNvSpPr>
              <p:nvPr/>
            </p:nvSpPr>
            <p:spPr bwMode="auto">
              <a:xfrm>
                <a:off x="3165" y="167"/>
                <a:ext cx="167" cy="143"/>
              </a:xfrm>
              <a:custGeom>
                <a:avLst/>
                <a:gdLst>
                  <a:gd name="T0" fmla="*/ 167 w 499"/>
                  <a:gd name="T1" fmla="*/ 143 h 428"/>
                  <a:gd name="T2" fmla="*/ 166 w 499"/>
                  <a:gd name="T3" fmla="*/ 141 h 428"/>
                  <a:gd name="T4" fmla="*/ 0 w 499"/>
                  <a:gd name="T5" fmla="*/ 0 h 428"/>
                  <a:gd name="T6" fmla="*/ 1 w 499"/>
                  <a:gd name="T7" fmla="*/ 2 h 428"/>
                  <a:gd name="T8" fmla="*/ 167 w 499"/>
                  <a:gd name="T9" fmla="*/ 143 h 4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9" h="428">
                    <a:moveTo>
                      <a:pt x="499" y="428"/>
                    </a:moveTo>
                    <a:lnTo>
                      <a:pt x="497" y="422"/>
                    </a:lnTo>
                    <a:lnTo>
                      <a:pt x="0" y="0"/>
                    </a:lnTo>
                    <a:lnTo>
                      <a:pt x="2" y="5"/>
                    </a:lnTo>
                    <a:lnTo>
                      <a:pt x="499" y="428"/>
                    </a:lnTo>
                    <a:close/>
                  </a:path>
                </a:pathLst>
              </a:custGeom>
              <a:solidFill>
                <a:srgbClr val="ABABA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60" name="Freeform 818"/>
              <p:cNvSpPr>
                <a:spLocks/>
              </p:cNvSpPr>
              <p:nvPr/>
            </p:nvSpPr>
            <p:spPr bwMode="auto">
              <a:xfrm>
                <a:off x="3164" y="162"/>
                <a:ext cx="167" cy="146"/>
              </a:xfrm>
              <a:custGeom>
                <a:avLst/>
                <a:gdLst>
                  <a:gd name="T0" fmla="*/ 167 w 501"/>
                  <a:gd name="T1" fmla="*/ 146 h 438"/>
                  <a:gd name="T2" fmla="*/ 166 w 501"/>
                  <a:gd name="T3" fmla="*/ 140 h 438"/>
                  <a:gd name="T4" fmla="*/ 0 w 501"/>
                  <a:gd name="T5" fmla="*/ 0 h 438"/>
                  <a:gd name="T6" fmla="*/ 1 w 501"/>
                  <a:gd name="T7" fmla="*/ 5 h 438"/>
                  <a:gd name="T8" fmla="*/ 167 w 501"/>
                  <a:gd name="T9" fmla="*/ 146 h 4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1" h="438">
                    <a:moveTo>
                      <a:pt x="501" y="438"/>
                    </a:moveTo>
                    <a:lnTo>
                      <a:pt x="497" y="421"/>
                    </a:lnTo>
                    <a:lnTo>
                      <a:pt x="0" y="0"/>
                    </a:lnTo>
                    <a:lnTo>
                      <a:pt x="4" y="16"/>
                    </a:lnTo>
                    <a:lnTo>
                      <a:pt x="501" y="438"/>
                    </a:lnTo>
                    <a:close/>
                  </a:path>
                </a:pathLst>
              </a:custGeom>
              <a:solidFill>
                <a:srgbClr val="ACACA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61" name="Line 819"/>
              <p:cNvSpPr>
                <a:spLocks noChangeShapeType="1"/>
              </p:cNvSpPr>
              <p:nvPr/>
            </p:nvSpPr>
            <p:spPr bwMode="auto">
              <a:xfrm flipH="1" flipV="1">
                <a:off x="3165" y="167"/>
                <a:ext cx="166" cy="141"/>
              </a:xfrm>
              <a:prstGeom prst="line">
                <a:avLst/>
              </a:prstGeom>
              <a:noFill/>
              <a:ln w="0">
                <a:solidFill>
                  <a:srgbClr val="ACACA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2" name="Freeform 820"/>
              <p:cNvSpPr>
                <a:spLocks/>
              </p:cNvSpPr>
              <p:nvPr/>
            </p:nvSpPr>
            <p:spPr bwMode="auto">
              <a:xfrm>
                <a:off x="3165" y="164"/>
                <a:ext cx="166" cy="144"/>
              </a:xfrm>
              <a:custGeom>
                <a:avLst/>
                <a:gdLst>
                  <a:gd name="T0" fmla="*/ 166 w 498"/>
                  <a:gd name="T1" fmla="*/ 144 h 431"/>
                  <a:gd name="T2" fmla="*/ 166 w 498"/>
                  <a:gd name="T3" fmla="*/ 141 h 431"/>
                  <a:gd name="T4" fmla="*/ 0 w 498"/>
                  <a:gd name="T5" fmla="*/ 0 h 431"/>
                  <a:gd name="T6" fmla="*/ 0 w 498"/>
                  <a:gd name="T7" fmla="*/ 3 h 431"/>
                  <a:gd name="T8" fmla="*/ 166 w 498"/>
                  <a:gd name="T9" fmla="*/ 144 h 4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8" h="431">
                    <a:moveTo>
                      <a:pt x="498" y="431"/>
                    </a:moveTo>
                    <a:lnTo>
                      <a:pt x="497" y="423"/>
                    </a:lnTo>
                    <a:lnTo>
                      <a:pt x="0" y="0"/>
                    </a:lnTo>
                    <a:lnTo>
                      <a:pt x="1" y="9"/>
                    </a:lnTo>
                    <a:lnTo>
                      <a:pt x="498" y="431"/>
                    </a:lnTo>
                    <a:close/>
                  </a:path>
                </a:pathLst>
              </a:custGeom>
              <a:solidFill>
                <a:srgbClr val="ACACA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63" name="Freeform 821"/>
              <p:cNvSpPr>
                <a:spLocks/>
              </p:cNvSpPr>
              <p:nvPr/>
            </p:nvSpPr>
            <p:spPr bwMode="auto">
              <a:xfrm>
                <a:off x="3164" y="162"/>
                <a:ext cx="167" cy="143"/>
              </a:xfrm>
              <a:custGeom>
                <a:avLst/>
                <a:gdLst>
                  <a:gd name="T0" fmla="*/ 167 w 500"/>
                  <a:gd name="T1" fmla="*/ 143 h 430"/>
                  <a:gd name="T2" fmla="*/ 166 w 500"/>
                  <a:gd name="T3" fmla="*/ 140 h 430"/>
                  <a:gd name="T4" fmla="*/ 0 w 500"/>
                  <a:gd name="T5" fmla="*/ 0 h 430"/>
                  <a:gd name="T6" fmla="*/ 1 w 500"/>
                  <a:gd name="T7" fmla="*/ 2 h 430"/>
                  <a:gd name="T8" fmla="*/ 167 w 500"/>
                  <a:gd name="T9" fmla="*/ 143 h 4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 h="430">
                    <a:moveTo>
                      <a:pt x="500" y="430"/>
                    </a:moveTo>
                    <a:lnTo>
                      <a:pt x="497" y="421"/>
                    </a:lnTo>
                    <a:lnTo>
                      <a:pt x="0" y="0"/>
                    </a:lnTo>
                    <a:lnTo>
                      <a:pt x="3" y="7"/>
                    </a:lnTo>
                    <a:lnTo>
                      <a:pt x="500" y="430"/>
                    </a:lnTo>
                    <a:close/>
                  </a:path>
                </a:pathLst>
              </a:custGeom>
              <a:solidFill>
                <a:srgbClr val="ADADA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64" name="Freeform 822"/>
              <p:cNvSpPr>
                <a:spLocks/>
              </p:cNvSpPr>
              <p:nvPr/>
            </p:nvSpPr>
            <p:spPr bwMode="auto">
              <a:xfrm>
                <a:off x="3163" y="156"/>
                <a:ext cx="167" cy="146"/>
              </a:xfrm>
              <a:custGeom>
                <a:avLst/>
                <a:gdLst>
                  <a:gd name="T0" fmla="*/ 167 w 501"/>
                  <a:gd name="T1" fmla="*/ 146 h 438"/>
                  <a:gd name="T2" fmla="*/ 166 w 501"/>
                  <a:gd name="T3" fmla="*/ 140 h 438"/>
                  <a:gd name="T4" fmla="*/ 0 w 501"/>
                  <a:gd name="T5" fmla="*/ 0 h 438"/>
                  <a:gd name="T6" fmla="*/ 1 w 501"/>
                  <a:gd name="T7" fmla="*/ 6 h 438"/>
                  <a:gd name="T8" fmla="*/ 167 w 501"/>
                  <a:gd name="T9" fmla="*/ 146 h 4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1" h="438">
                    <a:moveTo>
                      <a:pt x="501" y="438"/>
                    </a:moveTo>
                    <a:lnTo>
                      <a:pt x="497" y="421"/>
                    </a:lnTo>
                    <a:lnTo>
                      <a:pt x="0" y="0"/>
                    </a:lnTo>
                    <a:lnTo>
                      <a:pt x="4" y="17"/>
                    </a:lnTo>
                    <a:lnTo>
                      <a:pt x="501" y="438"/>
                    </a:lnTo>
                    <a:close/>
                  </a:path>
                </a:pathLst>
              </a:custGeom>
              <a:solidFill>
                <a:srgbClr val="AEAEA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65" name="Line 823"/>
              <p:cNvSpPr>
                <a:spLocks noChangeShapeType="1"/>
              </p:cNvSpPr>
              <p:nvPr/>
            </p:nvSpPr>
            <p:spPr bwMode="auto">
              <a:xfrm flipH="1" flipV="1">
                <a:off x="3164" y="162"/>
                <a:ext cx="166" cy="140"/>
              </a:xfrm>
              <a:prstGeom prst="line">
                <a:avLst/>
              </a:prstGeom>
              <a:noFill/>
              <a:ln w="0">
                <a:solidFill>
                  <a:srgbClr val="AEAEAE"/>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6" name="Freeform 824"/>
              <p:cNvSpPr>
                <a:spLocks/>
              </p:cNvSpPr>
              <p:nvPr/>
            </p:nvSpPr>
            <p:spPr bwMode="auto">
              <a:xfrm>
                <a:off x="3163" y="159"/>
                <a:ext cx="167" cy="143"/>
              </a:xfrm>
              <a:custGeom>
                <a:avLst/>
                <a:gdLst>
                  <a:gd name="T0" fmla="*/ 167 w 500"/>
                  <a:gd name="T1" fmla="*/ 143 h 430"/>
                  <a:gd name="T2" fmla="*/ 166 w 500"/>
                  <a:gd name="T3" fmla="*/ 140 h 430"/>
                  <a:gd name="T4" fmla="*/ 0 w 500"/>
                  <a:gd name="T5" fmla="*/ 0 h 430"/>
                  <a:gd name="T6" fmla="*/ 1 w 500"/>
                  <a:gd name="T7" fmla="*/ 3 h 430"/>
                  <a:gd name="T8" fmla="*/ 167 w 500"/>
                  <a:gd name="T9" fmla="*/ 143 h 4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 h="430">
                    <a:moveTo>
                      <a:pt x="500" y="430"/>
                    </a:moveTo>
                    <a:lnTo>
                      <a:pt x="497" y="421"/>
                    </a:lnTo>
                    <a:lnTo>
                      <a:pt x="0" y="0"/>
                    </a:lnTo>
                    <a:lnTo>
                      <a:pt x="3" y="9"/>
                    </a:lnTo>
                    <a:lnTo>
                      <a:pt x="500" y="430"/>
                    </a:lnTo>
                    <a:close/>
                  </a:path>
                </a:pathLst>
              </a:custGeom>
              <a:solidFill>
                <a:srgbClr val="AEAEA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67" name="Freeform 825"/>
              <p:cNvSpPr>
                <a:spLocks/>
              </p:cNvSpPr>
              <p:nvPr/>
            </p:nvSpPr>
            <p:spPr bwMode="auto">
              <a:xfrm>
                <a:off x="3163" y="156"/>
                <a:ext cx="166" cy="143"/>
              </a:xfrm>
              <a:custGeom>
                <a:avLst/>
                <a:gdLst>
                  <a:gd name="T0" fmla="*/ 166 w 498"/>
                  <a:gd name="T1" fmla="*/ 143 h 429"/>
                  <a:gd name="T2" fmla="*/ 166 w 498"/>
                  <a:gd name="T3" fmla="*/ 140 h 429"/>
                  <a:gd name="T4" fmla="*/ 0 w 498"/>
                  <a:gd name="T5" fmla="*/ 0 h 429"/>
                  <a:gd name="T6" fmla="*/ 0 w 498"/>
                  <a:gd name="T7" fmla="*/ 3 h 429"/>
                  <a:gd name="T8" fmla="*/ 166 w 498"/>
                  <a:gd name="T9" fmla="*/ 143 h 4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8" h="429">
                    <a:moveTo>
                      <a:pt x="498" y="429"/>
                    </a:moveTo>
                    <a:lnTo>
                      <a:pt x="497" y="421"/>
                    </a:lnTo>
                    <a:lnTo>
                      <a:pt x="0" y="0"/>
                    </a:lnTo>
                    <a:lnTo>
                      <a:pt x="1" y="8"/>
                    </a:lnTo>
                    <a:lnTo>
                      <a:pt x="498" y="429"/>
                    </a:lnTo>
                    <a:close/>
                  </a:path>
                </a:pathLst>
              </a:custGeom>
              <a:solidFill>
                <a:srgbClr val="AFAFA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68" name="Freeform 826"/>
              <p:cNvSpPr>
                <a:spLocks/>
              </p:cNvSpPr>
              <p:nvPr/>
            </p:nvSpPr>
            <p:spPr bwMode="auto">
              <a:xfrm>
                <a:off x="3160" y="151"/>
                <a:ext cx="168" cy="146"/>
              </a:xfrm>
              <a:custGeom>
                <a:avLst/>
                <a:gdLst>
                  <a:gd name="T0" fmla="*/ 168 w 504"/>
                  <a:gd name="T1" fmla="*/ 146 h 437"/>
                  <a:gd name="T2" fmla="*/ 166 w 504"/>
                  <a:gd name="T3" fmla="*/ 140 h 437"/>
                  <a:gd name="T4" fmla="*/ 0 w 504"/>
                  <a:gd name="T5" fmla="*/ 0 h 437"/>
                  <a:gd name="T6" fmla="*/ 2 w 504"/>
                  <a:gd name="T7" fmla="*/ 5 h 437"/>
                  <a:gd name="T8" fmla="*/ 168 w 504"/>
                  <a:gd name="T9" fmla="*/ 146 h 4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4" h="437">
                    <a:moveTo>
                      <a:pt x="504" y="437"/>
                    </a:moveTo>
                    <a:lnTo>
                      <a:pt x="497" y="420"/>
                    </a:lnTo>
                    <a:lnTo>
                      <a:pt x="0" y="0"/>
                    </a:lnTo>
                    <a:lnTo>
                      <a:pt x="7" y="16"/>
                    </a:lnTo>
                    <a:lnTo>
                      <a:pt x="504" y="437"/>
                    </a:lnTo>
                    <a:close/>
                  </a:path>
                </a:pathLst>
              </a:custGeom>
              <a:solidFill>
                <a:srgbClr val="B0B0B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69" name="Line 827"/>
              <p:cNvSpPr>
                <a:spLocks noChangeShapeType="1"/>
              </p:cNvSpPr>
              <p:nvPr/>
            </p:nvSpPr>
            <p:spPr bwMode="auto">
              <a:xfrm flipH="1" flipV="1">
                <a:off x="3163" y="156"/>
                <a:ext cx="165" cy="141"/>
              </a:xfrm>
              <a:prstGeom prst="line">
                <a:avLst/>
              </a:prstGeom>
              <a:noFill/>
              <a:ln w="0">
                <a:solidFill>
                  <a:srgbClr val="B0B0B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0" name="Freeform 828"/>
              <p:cNvSpPr>
                <a:spLocks/>
              </p:cNvSpPr>
              <p:nvPr/>
            </p:nvSpPr>
            <p:spPr bwMode="auto">
              <a:xfrm>
                <a:off x="3161" y="154"/>
                <a:ext cx="167" cy="143"/>
              </a:xfrm>
              <a:custGeom>
                <a:avLst/>
                <a:gdLst>
                  <a:gd name="T0" fmla="*/ 167 w 502"/>
                  <a:gd name="T1" fmla="*/ 143 h 429"/>
                  <a:gd name="T2" fmla="*/ 165 w 502"/>
                  <a:gd name="T3" fmla="*/ 140 h 429"/>
                  <a:gd name="T4" fmla="*/ 0 w 502"/>
                  <a:gd name="T5" fmla="*/ 0 h 429"/>
                  <a:gd name="T6" fmla="*/ 2 w 502"/>
                  <a:gd name="T7" fmla="*/ 3 h 429"/>
                  <a:gd name="T8" fmla="*/ 167 w 502"/>
                  <a:gd name="T9" fmla="*/ 143 h 4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2" h="429">
                    <a:moveTo>
                      <a:pt x="502" y="429"/>
                    </a:moveTo>
                    <a:lnTo>
                      <a:pt x="497" y="420"/>
                    </a:lnTo>
                    <a:lnTo>
                      <a:pt x="0" y="0"/>
                    </a:lnTo>
                    <a:lnTo>
                      <a:pt x="5" y="8"/>
                    </a:lnTo>
                    <a:lnTo>
                      <a:pt x="502" y="429"/>
                    </a:lnTo>
                    <a:close/>
                  </a:path>
                </a:pathLst>
              </a:custGeom>
              <a:solidFill>
                <a:srgbClr val="B0B0B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71" name="Freeform 829"/>
              <p:cNvSpPr>
                <a:spLocks/>
              </p:cNvSpPr>
              <p:nvPr/>
            </p:nvSpPr>
            <p:spPr bwMode="auto">
              <a:xfrm>
                <a:off x="3160" y="151"/>
                <a:ext cx="167" cy="143"/>
              </a:xfrm>
              <a:custGeom>
                <a:avLst/>
                <a:gdLst>
                  <a:gd name="T0" fmla="*/ 167 w 499"/>
                  <a:gd name="T1" fmla="*/ 143 h 428"/>
                  <a:gd name="T2" fmla="*/ 166 w 499"/>
                  <a:gd name="T3" fmla="*/ 140 h 428"/>
                  <a:gd name="T4" fmla="*/ 0 w 499"/>
                  <a:gd name="T5" fmla="*/ 0 h 428"/>
                  <a:gd name="T6" fmla="*/ 1 w 499"/>
                  <a:gd name="T7" fmla="*/ 3 h 428"/>
                  <a:gd name="T8" fmla="*/ 167 w 499"/>
                  <a:gd name="T9" fmla="*/ 143 h 4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9" h="428">
                    <a:moveTo>
                      <a:pt x="499" y="428"/>
                    </a:moveTo>
                    <a:lnTo>
                      <a:pt x="497" y="420"/>
                    </a:lnTo>
                    <a:lnTo>
                      <a:pt x="0" y="0"/>
                    </a:lnTo>
                    <a:lnTo>
                      <a:pt x="2" y="8"/>
                    </a:lnTo>
                    <a:lnTo>
                      <a:pt x="499" y="428"/>
                    </a:lnTo>
                    <a:close/>
                  </a:path>
                </a:pathLst>
              </a:custGeom>
              <a:solidFill>
                <a:srgbClr val="B1B1B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72" name="Freeform 830"/>
              <p:cNvSpPr>
                <a:spLocks/>
              </p:cNvSpPr>
              <p:nvPr/>
            </p:nvSpPr>
            <p:spPr bwMode="auto">
              <a:xfrm>
                <a:off x="3158" y="146"/>
                <a:ext cx="168" cy="145"/>
              </a:xfrm>
              <a:custGeom>
                <a:avLst/>
                <a:gdLst>
                  <a:gd name="T0" fmla="*/ 168 w 503"/>
                  <a:gd name="T1" fmla="*/ 145 h 436"/>
                  <a:gd name="T2" fmla="*/ 166 w 503"/>
                  <a:gd name="T3" fmla="*/ 140 h 436"/>
                  <a:gd name="T4" fmla="*/ 0 w 503"/>
                  <a:gd name="T5" fmla="*/ 0 h 436"/>
                  <a:gd name="T6" fmla="*/ 2 w 503"/>
                  <a:gd name="T7" fmla="*/ 5 h 436"/>
                  <a:gd name="T8" fmla="*/ 168 w 503"/>
                  <a:gd name="T9" fmla="*/ 145 h 4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3" h="436">
                    <a:moveTo>
                      <a:pt x="503" y="436"/>
                    </a:moveTo>
                    <a:lnTo>
                      <a:pt x="497" y="420"/>
                    </a:lnTo>
                    <a:lnTo>
                      <a:pt x="0" y="0"/>
                    </a:lnTo>
                    <a:lnTo>
                      <a:pt x="6" y="16"/>
                    </a:lnTo>
                    <a:lnTo>
                      <a:pt x="503" y="436"/>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73" name="Line 831"/>
              <p:cNvSpPr>
                <a:spLocks noChangeShapeType="1"/>
              </p:cNvSpPr>
              <p:nvPr/>
            </p:nvSpPr>
            <p:spPr bwMode="auto">
              <a:xfrm flipH="1" flipV="1">
                <a:off x="3160" y="151"/>
                <a:ext cx="166" cy="140"/>
              </a:xfrm>
              <a:prstGeom prst="line">
                <a:avLst/>
              </a:prstGeom>
              <a:noFill/>
              <a:ln w="0">
                <a:solidFill>
                  <a:srgbClr val="B2B2B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4" name="Freeform 832"/>
              <p:cNvSpPr>
                <a:spLocks/>
              </p:cNvSpPr>
              <p:nvPr/>
            </p:nvSpPr>
            <p:spPr bwMode="auto">
              <a:xfrm>
                <a:off x="3159" y="149"/>
                <a:ext cx="167" cy="142"/>
              </a:xfrm>
              <a:custGeom>
                <a:avLst/>
                <a:gdLst>
                  <a:gd name="T0" fmla="*/ 167 w 500"/>
                  <a:gd name="T1" fmla="*/ 142 h 427"/>
                  <a:gd name="T2" fmla="*/ 166 w 500"/>
                  <a:gd name="T3" fmla="*/ 139 h 427"/>
                  <a:gd name="T4" fmla="*/ 0 w 500"/>
                  <a:gd name="T5" fmla="*/ 0 h 427"/>
                  <a:gd name="T6" fmla="*/ 1 w 500"/>
                  <a:gd name="T7" fmla="*/ 2 h 427"/>
                  <a:gd name="T8" fmla="*/ 167 w 500"/>
                  <a:gd name="T9" fmla="*/ 142 h 4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 h="427">
                    <a:moveTo>
                      <a:pt x="500" y="427"/>
                    </a:moveTo>
                    <a:lnTo>
                      <a:pt x="497" y="419"/>
                    </a:lnTo>
                    <a:lnTo>
                      <a:pt x="0" y="0"/>
                    </a:lnTo>
                    <a:lnTo>
                      <a:pt x="3" y="7"/>
                    </a:lnTo>
                    <a:lnTo>
                      <a:pt x="500" y="427"/>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75" name="Freeform 833"/>
              <p:cNvSpPr>
                <a:spLocks/>
              </p:cNvSpPr>
              <p:nvPr/>
            </p:nvSpPr>
            <p:spPr bwMode="auto">
              <a:xfrm>
                <a:off x="3158" y="146"/>
                <a:ext cx="167" cy="142"/>
              </a:xfrm>
              <a:custGeom>
                <a:avLst/>
                <a:gdLst>
                  <a:gd name="T0" fmla="*/ 167 w 500"/>
                  <a:gd name="T1" fmla="*/ 142 h 428"/>
                  <a:gd name="T2" fmla="*/ 166 w 500"/>
                  <a:gd name="T3" fmla="*/ 139 h 428"/>
                  <a:gd name="T4" fmla="*/ 0 w 500"/>
                  <a:gd name="T5" fmla="*/ 0 h 428"/>
                  <a:gd name="T6" fmla="*/ 1 w 500"/>
                  <a:gd name="T7" fmla="*/ 3 h 428"/>
                  <a:gd name="T8" fmla="*/ 167 w 500"/>
                  <a:gd name="T9" fmla="*/ 142 h 4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 h="428">
                    <a:moveTo>
                      <a:pt x="500" y="428"/>
                    </a:moveTo>
                    <a:lnTo>
                      <a:pt x="497" y="420"/>
                    </a:lnTo>
                    <a:lnTo>
                      <a:pt x="0" y="0"/>
                    </a:lnTo>
                    <a:lnTo>
                      <a:pt x="3" y="9"/>
                    </a:lnTo>
                    <a:lnTo>
                      <a:pt x="500" y="428"/>
                    </a:ln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76" name="Freeform 834"/>
              <p:cNvSpPr>
                <a:spLocks/>
              </p:cNvSpPr>
              <p:nvPr/>
            </p:nvSpPr>
            <p:spPr bwMode="auto">
              <a:xfrm>
                <a:off x="3155" y="141"/>
                <a:ext cx="169" cy="145"/>
              </a:xfrm>
              <a:custGeom>
                <a:avLst/>
                <a:gdLst>
                  <a:gd name="T0" fmla="*/ 169 w 506"/>
                  <a:gd name="T1" fmla="*/ 145 h 434"/>
                  <a:gd name="T2" fmla="*/ 166 w 506"/>
                  <a:gd name="T3" fmla="*/ 140 h 434"/>
                  <a:gd name="T4" fmla="*/ 0 w 506"/>
                  <a:gd name="T5" fmla="*/ 0 h 434"/>
                  <a:gd name="T6" fmla="*/ 3 w 506"/>
                  <a:gd name="T7" fmla="*/ 5 h 434"/>
                  <a:gd name="T8" fmla="*/ 169 w 506"/>
                  <a:gd name="T9" fmla="*/ 145 h 4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6" h="434">
                    <a:moveTo>
                      <a:pt x="506" y="434"/>
                    </a:moveTo>
                    <a:lnTo>
                      <a:pt x="497" y="418"/>
                    </a:lnTo>
                    <a:lnTo>
                      <a:pt x="0" y="0"/>
                    </a:lnTo>
                    <a:lnTo>
                      <a:pt x="9" y="14"/>
                    </a:lnTo>
                    <a:lnTo>
                      <a:pt x="506" y="434"/>
                    </a:lnTo>
                    <a:close/>
                  </a:path>
                </a:pathLst>
              </a:custGeom>
              <a:solidFill>
                <a:srgbClr val="B4B4B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77" name="Line 835"/>
              <p:cNvSpPr>
                <a:spLocks noChangeShapeType="1"/>
              </p:cNvSpPr>
              <p:nvPr/>
            </p:nvSpPr>
            <p:spPr bwMode="auto">
              <a:xfrm flipH="1" flipV="1">
                <a:off x="3158" y="146"/>
                <a:ext cx="166" cy="140"/>
              </a:xfrm>
              <a:prstGeom prst="line">
                <a:avLst/>
              </a:prstGeom>
              <a:noFill/>
              <a:ln w="0">
                <a:solidFill>
                  <a:srgbClr val="B4B4B4"/>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8" name="Freeform 836"/>
              <p:cNvSpPr>
                <a:spLocks/>
              </p:cNvSpPr>
              <p:nvPr/>
            </p:nvSpPr>
            <p:spPr bwMode="auto">
              <a:xfrm>
                <a:off x="3153" y="136"/>
                <a:ext cx="168" cy="144"/>
              </a:xfrm>
              <a:custGeom>
                <a:avLst/>
                <a:gdLst>
                  <a:gd name="T0" fmla="*/ 168 w 504"/>
                  <a:gd name="T1" fmla="*/ 144 h 433"/>
                  <a:gd name="T2" fmla="*/ 165 w 504"/>
                  <a:gd name="T3" fmla="*/ 139 h 433"/>
                  <a:gd name="T4" fmla="*/ 0 w 504"/>
                  <a:gd name="T5" fmla="*/ 0 h 433"/>
                  <a:gd name="T6" fmla="*/ 2 w 504"/>
                  <a:gd name="T7" fmla="*/ 5 h 433"/>
                  <a:gd name="T8" fmla="*/ 168 w 504"/>
                  <a:gd name="T9" fmla="*/ 144 h 4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4" h="433">
                    <a:moveTo>
                      <a:pt x="504" y="433"/>
                    </a:moveTo>
                    <a:lnTo>
                      <a:pt x="496" y="419"/>
                    </a:lnTo>
                    <a:lnTo>
                      <a:pt x="0" y="0"/>
                    </a:lnTo>
                    <a:lnTo>
                      <a:pt x="7" y="15"/>
                    </a:lnTo>
                    <a:lnTo>
                      <a:pt x="504" y="433"/>
                    </a:lnTo>
                    <a:close/>
                  </a:path>
                </a:pathLst>
              </a:custGeom>
              <a:solidFill>
                <a:srgbClr val="B5B5B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79" name="Line 837"/>
              <p:cNvSpPr>
                <a:spLocks noChangeShapeType="1"/>
              </p:cNvSpPr>
              <p:nvPr/>
            </p:nvSpPr>
            <p:spPr bwMode="auto">
              <a:xfrm flipH="1" flipV="1">
                <a:off x="3155" y="141"/>
                <a:ext cx="166" cy="139"/>
              </a:xfrm>
              <a:prstGeom prst="line">
                <a:avLst/>
              </a:prstGeom>
              <a:noFill/>
              <a:ln w="0">
                <a:solidFill>
                  <a:srgbClr val="B5B5B5"/>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0" name="Freeform 838"/>
              <p:cNvSpPr>
                <a:spLocks/>
              </p:cNvSpPr>
              <p:nvPr/>
            </p:nvSpPr>
            <p:spPr bwMode="auto">
              <a:xfrm>
                <a:off x="3154" y="138"/>
                <a:ext cx="167" cy="142"/>
              </a:xfrm>
              <a:custGeom>
                <a:avLst/>
                <a:gdLst>
                  <a:gd name="T0" fmla="*/ 167 w 501"/>
                  <a:gd name="T1" fmla="*/ 142 h 426"/>
                  <a:gd name="T2" fmla="*/ 166 w 501"/>
                  <a:gd name="T3" fmla="*/ 140 h 426"/>
                  <a:gd name="T4" fmla="*/ 0 w 501"/>
                  <a:gd name="T5" fmla="*/ 0 h 426"/>
                  <a:gd name="T6" fmla="*/ 1 w 501"/>
                  <a:gd name="T7" fmla="*/ 3 h 426"/>
                  <a:gd name="T8" fmla="*/ 167 w 501"/>
                  <a:gd name="T9" fmla="*/ 142 h 42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1" h="426">
                    <a:moveTo>
                      <a:pt x="501" y="426"/>
                    </a:moveTo>
                    <a:lnTo>
                      <a:pt x="497" y="419"/>
                    </a:lnTo>
                    <a:lnTo>
                      <a:pt x="0" y="0"/>
                    </a:lnTo>
                    <a:lnTo>
                      <a:pt x="4" y="8"/>
                    </a:lnTo>
                    <a:lnTo>
                      <a:pt x="501" y="426"/>
                    </a:lnTo>
                    <a:close/>
                  </a:path>
                </a:pathLst>
              </a:custGeom>
              <a:solidFill>
                <a:srgbClr val="B5B5B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81" name="Freeform 839"/>
              <p:cNvSpPr>
                <a:spLocks/>
              </p:cNvSpPr>
              <p:nvPr/>
            </p:nvSpPr>
            <p:spPr bwMode="auto">
              <a:xfrm>
                <a:off x="3153" y="136"/>
                <a:ext cx="167" cy="142"/>
              </a:xfrm>
              <a:custGeom>
                <a:avLst/>
                <a:gdLst>
                  <a:gd name="T0" fmla="*/ 167 w 500"/>
                  <a:gd name="T1" fmla="*/ 142 h 426"/>
                  <a:gd name="T2" fmla="*/ 166 w 500"/>
                  <a:gd name="T3" fmla="*/ 140 h 426"/>
                  <a:gd name="T4" fmla="*/ 0 w 500"/>
                  <a:gd name="T5" fmla="*/ 0 h 426"/>
                  <a:gd name="T6" fmla="*/ 1 w 500"/>
                  <a:gd name="T7" fmla="*/ 2 h 426"/>
                  <a:gd name="T8" fmla="*/ 167 w 500"/>
                  <a:gd name="T9" fmla="*/ 142 h 42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 h="426">
                    <a:moveTo>
                      <a:pt x="500" y="426"/>
                    </a:moveTo>
                    <a:lnTo>
                      <a:pt x="496" y="419"/>
                    </a:lnTo>
                    <a:lnTo>
                      <a:pt x="0" y="0"/>
                    </a:lnTo>
                    <a:lnTo>
                      <a:pt x="3" y="7"/>
                    </a:lnTo>
                    <a:lnTo>
                      <a:pt x="500" y="426"/>
                    </a:lnTo>
                    <a:close/>
                  </a:path>
                </a:pathLst>
              </a:custGeom>
              <a:solidFill>
                <a:srgbClr val="B6B6B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82" name="Freeform 840"/>
              <p:cNvSpPr>
                <a:spLocks/>
              </p:cNvSpPr>
              <p:nvPr/>
            </p:nvSpPr>
            <p:spPr bwMode="auto">
              <a:xfrm>
                <a:off x="3150" y="131"/>
                <a:ext cx="168" cy="145"/>
              </a:xfrm>
              <a:custGeom>
                <a:avLst/>
                <a:gdLst>
                  <a:gd name="T0" fmla="*/ 168 w 506"/>
                  <a:gd name="T1" fmla="*/ 145 h 433"/>
                  <a:gd name="T2" fmla="*/ 165 w 506"/>
                  <a:gd name="T3" fmla="*/ 140 h 433"/>
                  <a:gd name="T4" fmla="*/ 0 w 506"/>
                  <a:gd name="T5" fmla="*/ 0 h 433"/>
                  <a:gd name="T6" fmla="*/ 3 w 506"/>
                  <a:gd name="T7" fmla="*/ 5 h 433"/>
                  <a:gd name="T8" fmla="*/ 168 w 506"/>
                  <a:gd name="T9" fmla="*/ 145 h 4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6" h="433">
                    <a:moveTo>
                      <a:pt x="506" y="433"/>
                    </a:moveTo>
                    <a:lnTo>
                      <a:pt x="497" y="418"/>
                    </a:lnTo>
                    <a:lnTo>
                      <a:pt x="0" y="0"/>
                    </a:lnTo>
                    <a:lnTo>
                      <a:pt x="10" y="14"/>
                    </a:lnTo>
                    <a:lnTo>
                      <a:pt x="506" y="433"/>
                    </a:lnTo>
                    <a:close/>
                  </a:path>
                </a:pathLst>
              </a:custGeom>
              <a:solidFill>
                <a:srgbClr val="B7B7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83" name="Line 841"/>
              <p:cNvSpPr>
                <a:spLocks noChangeShapeType="1"/>
              </p:cNvSpPr>
              <p:nvPr/>
            </p:nvSpPr>
            <p:spPr bwMode="auto">
              <a:xfrm flipH="1" flipV="1">
                <a:off x="3153" y="136"/>
                <a:ext cx="165" cy="140"/>
              </a:xfrm>
              <a:prstGeom prst="line">
                <a:avLst/>
              </a:prstGeom>
              <a:noFill/>
              <a:ln w="0">
                <a:solidFill>
                  <a:srgbClr val="B7B7B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4" name="Freeform 842"/>
              <p:cNvSpPr>
                <a:spLocks/>
              </p:cNvSpPr>
              <p:nvPr/>
            </p:nvSpPr>
            <p:spPr bwMode="auto">
              <a:xfrm>
                <a:off x="3146" y="127"/>
                <a:ext cx="169" cy="144"/>
              </a:xfrm>
              <a:custGeom>
                <a:avLst/>
                <a:gdLst>
                  <a:gd name="T0" fmla="*/ 169 w 507"/>
                  <a:gd name="T1" fmla="*/ 144 h 431"/>
                  <a:gd name="T2" fmla="*/ 166 w 507"/>
                  <a:gd name="T3" fmla="*/ 139 h 431"/>
                  <a:gd name="T4" fmla="*/ 0 w 507"/>
                  <a:gd name="T5" fmla="*/ 0 h 431"/>
                  <a:gd name="T6" fmla="*/ 3 w 507"/>
                  <a:gd name="T7" fmla="*/ 4 h 431"/>
                  <a:gd name="T8" fmla="*/ 169 w 507"/>
                  <a:gd name="T9" fmla="*/ 144 h 4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7" h="431">
                    <a:moveTo>
                      <a:pt x="507" y="431"/>
                    </a:moveTo>
                    <a:lnTo>
                      <a:pt x="497" y="417"/>
                    </a:lnTo>
                    <a:lnTo>
                      <a:pt x="0" y="0"/>
                    </a:lnTo>
                    <a:lnTo>
                      <a:pt x="10" y="13"/>
                    </a:lnTo>
                    <a:lnTo>
                      <a:pt x="507" y="431"/>
                    </a:lnTo>
                    <a:close/>
                  </a:path>
                </a:pathLst>
              </a:cu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85" name="Line 843"/>
              <p:cNvSpPr>
                <a:spLocks noChangeShapeType="1"/>
              </p:cNvSpPr>
              <p:nvPr/>
            </p:nvSpPr>
            <p:spPr bwMode="auto">
              <a:xfrm flipH="1" flipV="1">
                <a:off x="3150" y="131"/>
                <a:ext cx="165" cy="140"/>
              </a:xfrm>
              <a:prstGeom prst="line">
                <a:avLst/>
              </a:prstGeom>
              <a:noFill/>
              <a:ln w="0">
                <a:solidFill>
                  <a:srgbClr val="B8B8B8"/>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6" name="Freeform 844"/>
              <p:cNvSpPr>
                <a:spLocks/>
              </p:cNvSpPr>
              <p:nvPr/>
            </p:nvSpPr>
            <p:spPr bwMode="auto">
              <a:xfrm>
                <a:off x="3143" y="123"/>
                <a:ext cx="169" cy="143"/>
              </a:xfrm>
              <a:custGeom>
                <a:avLst/>
                <a:gdLst>
                  <a:gd name="T0" fmla="*/ 169 w 507"/>
                  <a:gd name="T1" fmla="*/ 143 h 430"/>
                  <a:gd name="T2" fmla="*/ 165 w 507"/>
                  <a:gd name="T3" fmla="*/ 139 h 430"/>
                  <a:gd name="T4" fmla="*/ 0 w 507"/>
                  <a:gd name="T5" fmla="*/ 0 h 430"/>
                  <a:gd name="T6" fmla="*/ 3 w 507"/>
                  <a:gd name="T7" fmla="*/ 4 h 430"/>
                  <a:gd name="T8" fmla="*/ 169 w 507"/>
                  <a:gd name="T9" fmla="*/ 143 h 4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7" h="430">
                    <a:moveTo>
                      <a:pt x="507" y="430"/>
                    </a:moveTo>
                    <a:lnTo>
                      <a:pt x="495" y="417"/>
                    </a:lnTo>
                    <a:lnTo>
                      <a:pt x="0" y="0"/>
                    </a:lnTo>
                    <a:lnTo>
                      <a:pt x="10" y="13"/>
                    </a:lnTo>
                    <a:lnTo>
                      <a:pt x="507" y="430"/>
                    </a:ln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87" name="Line 845"/>
              <p:cNvSpPr>
                <a:spLocks noChangeShapeType="1"/>
              </p:cNvSpPr>
              <p:nvPr/>
            </p:nvSpPr>
            <p:spPr bwMode="auto">
              <a:xfrm flipH="1" flipV="1">
                <a:off x="3146" y="127"/>
                <a:ext cx="166" cy="139"/>
              </a:xfrm>
              <a:prstGeom prst="line">
                <a:avLst/>
              </a:prstGeom>
              <a:noFill/>
              <a:ln w="0">
                <a:solidFill>
                  <a:srgbClr val="BABABA"/>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8" name="Freeform 846"/>
              <p:cNvSpPr>
                <a:spLocks/>
              </p:cNvSpPr>
              <p:nvPr/>
            </p:nvSpPr>
            <p:spPr bwMode="auto">
              <a:xfrm>
                <a:off x="3139" y="119"/>
                <a:ext cx="169" cy="143"/>
              </a:xfrm>
              <a:custGeom>
                <a:avLst/>
                <a:gdLst>
                  <a:gd name="T0" fmla="*/ 169 w 507"/>
                  <a:gd name="T1" fmla="*/ 143 h 429"/>
                  <a:gd name="T2" fmla="*/ 165 w 507"/>
                  <a:gd name="T3" fmla="*/ 139 h 429"/>
                  <a:gd name="T4" fmla="*/ 0 w 507"/>
                  <a:gd name="T5" fmla="*/ 0 h 429"/>
                  <a:gd name="T6" fmla="*/ 4 w 507"/>
                  <a:gd name="T7" fmla="*/ 4 h 429"/>
                  <a:gd name="T8" fmla="*/ 169 w 507"/>
                  <a:gd name="T9" fmla="*/ 143 h 4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7" h="429">
                    <a:moveTo>
                      <a:pt x="507" y="429"/>
                    </a:moveTo>
                    <a:lnTo>
                      <a:pt x="496" y="416"/>
                    </a:lnTo>
                    <a:lnTo>
                      <a:pt x="0" y="0"/>
                    </a:lnTo>
                    <a:lnTo>
                      <a:pt x="12" y="12"/>
                    </a:lnTo>
                    <a:lnTo>
                      <a:pt x="507" y="429"/>
                    </a:lnTo>
                    <a:close/>
                  </a:path>
                </a:pathLst>
              </a:custGeom>
              <a:solidFill>
                <a:srgbClr val="BBBBB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89" name="Line 847"/>
              <p:cNvSpPr>
                <a:spLocks noChangeShapeType="1"/>
              </p:cNvSpPr>
              <p:nvPr/>
            </p:nvSpPr>
            <p:spPr bwMode="auto">
              <a:xfrm flipH="1" flipV="1">
                <a:off x="3143" y="123"/>
                <a:ext cx="165" cy="139"/>
              </a:xfrm>
              <a:prstGeom prst="line">
                <a:avLst/>
              </a:prstGeom>
              <a:noFill/>
              <a:ln w="0">
                <a:solidFill>
                  <a:srgbClr val="BBBBBB"/>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90" name="Freeform 848"/>
              <p:cNvSpPr>
                <a:spLocks/>
              </p:cNvSpPr>
              <p:nvPr/>
            </p:nvSpPr>
            <p:spPr bwMode="auto">
              <a:xfrm>
                <a:off x="3135" y="115"/>
                <a:ext cx="169" cy="142"/>
              </a:xfrm>
              <a:custGeom>
                <a:avLst/>
                <a:gdLst>
                  <a:gd name="T0" fmla="*/ 169 w 507"/>
                  <a:gd name="T1" fmla="*/ 142 h 427"/>
                  <a:gd name="T2" fmla="*/ 165 w 507"/>
                  <a:gd name="T3" fmla="*/ 138 h 427"/>
                  <a:gd name="T4" fmla="*/ 0 w 507"/>
                  <a:gd name="T5" fmla="*/ 0 h 427"/>
                  <a:gd name="T6" fmla="*/ 4 w 507"/>
                  <a:gd name="T7" fmla="*/ 4 h 427"/>
                  <a:gd name="T8" fmla="*/ 169 w 507"/>
                  <a:gd name="T9" fmla="*/ 142 h 4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7" h="427">
                    <a:moveTo>
                      <a:pt x="507" y="427"/>
                    </a:moveTo>
                    <a:lnTo>
                      <a:pt x="495" y="415"/>
                    </a:lnTo>
                    <a:lnTo>
                      <a:pt x="0" y="0"/>
                    </a:lnTo>
                    <a:lnTo>
                      <a:pt x="11" y="11"/>
                    </a:lnTo>
                    <a:lnTo>
                      <a:pt x="507" y="427"/>
                    </a:lnTo>
                    <a:close/>
                  </a:path>
                </a:pathLst>
              </a:custGeom>
              <a:solidFill>
                <a:srgbClr val="BBBBB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1" name="Line 849"/>
              <p:cNvSpPr>
                <a:spLocks noChangeShapeType="1"/>
              </p:cNvSpPr>
              <p:nvPr/>
            </p:nvSpPr>
            <p:spPr bwMode="auto">
              <a:xfrm flipH="1" flipV="1">
                <a:off x="3139" y="119"/>
                <a:ext cx="165" cy="138"/>
              </a:xfrm>
              <a:prstGeom prst="line">
                <a:avLst/>
              </a:prstGeom>
              <a:noFill/>
              <a:ln w="0">
                <a:solidFill>
                  <a:srgbClr val="BBBBBB"/>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92" name="Freeform 850"/>
              <p:cNvSpPr>
                <a:spLocks/>
              </p:cNvSpPr>
              <p:nvPr/>
            </p:nvSpPr>
            <p:spPr bwMode="auto">
              <a:xfrm>
                <a:off x="3131" y="111"/>
                <a:ext cx="169" cy="142"/>
              </a:xfrm>
              <a:custGeom>
                <a:avLst/>
                <a:gdLst>
                  <a:gd name="T0" fmla="*/ 169 w 508"/>
                  <a:gd name="T1" fmla="*/ 142 h 427"/>
                  <a:gd name="T2" fmla="*/ 164 w 508"/>
                  <a:gd name="T3" fmla="*/ 138 h 427"/>
                  <a:gd name="T4" fmla="*/ 0 w 508"/>
                  <a:gd name="T5" fmla="*/ 0 h 427"/>
                  <a:gd name="T6" fmla="*/ 4 w 508"/>
                  <a:gd name="T7" fmla="*/ 4 h 427"/>
                  <a:gd name="T8" fmla="*/ 169 w 508"/>
                  <a:gd name="T9" fmla="*/ 142 h 4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8" h="427">
                    <a:moveTo>
                      <a:pt x="508" y="427"/>
                    </a:moveTo>
                    <a:lnTo>
                      <a:pt x="494" y="416"/>
                    </a:lnTo>
                    <a:lnTo>
                      <a:pt x="0" y="0"/>
                    </a:lnTo>
                    <a:lnTo>
                      <a:pt x="13" y="12"/>
                    </a:lnTo>
                    <a:lnTo>
                      <a:pt x="508" y="427"/>
                    </a:lnTo>
                    <a:close/>
                  </a:path>
                </a:pathLst>
              </a:custGeom>
              <a:solidFill>
                <a:srgbClr val="BCBCB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3" name="Line 851"/>
              <p:cNvSpPr>
                <a:spLocks noChangeShapeType="1"/>
              </p:cNvSpPr>
              <p:nvPr/>
            </p:nvSpPr>
            <p:spPr bwMode="auto">
              <a:xfrm flipH="1" flipV="1">
                <a:off x="3135" y="115"/>
                <a:ext cx="165" cy="138"/>
              </a:xfrm>
              <a:prstGeom prst="line">
                <a:avLst/>
              </a:prstGeom>
              <a:noFill/>
              <a:ln w="0">
                <a:solidFill>
                  <a:srgbClr val="BCBCB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94" name="Freeform 852"/>
              <p:cNvSpPr>
                <a:spLocks/>
              </p:cNvSpPr>
              <p:nvPr/>
            </p:nvSpPr>
            <p:spPr bwMode="auto">
              <a:xfrm>
                <a:off x="3083" y="91"/>
                <a:ext cx="169" cy="139"/>
              </a:xfrm>
              <a:custGeom>
                <a:avLst/>
                <a:gdLst>
                  <a:gd name="T0" fmla="*/ 169 w 508"/>
                  <a:gd name="T1" fmla="*/ 139 h 417"/>
                  <a:gd name="T2" fmla="*/ 163 w 508"/>
                  <a:gd name="T3" fmla="*/ 138 h 417"/>
                  <a:gd name="T4" fmla="*/ 0 w 508"/>
                  <a:gd name="T5" fmla="*/ 0 h 417"/>
                  <a:gd name="T6" fmla="*/ 6 w 508"/>
                  <a:gd name="T7" fmla="*/ 1 h 417"/>
                  <a:gd name="T8" fmla="*/ 169 w 508"/>
                  <a:gd name="T9" fmla="*/ 139 h 4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8" h="417">
                    <a:moveTo>
                      <a:pt x="508" y="417"/>
                    </a:moveTo>
                    <a:lnTo>
                      <a:pt x="489" y="414"/>
                    </a:lnTo>
                    <a:lnTo>
                      <a:pt x="0" y="0"/>
                    </a:lnTo>
                    <a:lnTo>
                      <a:pt x="18" y="2"/>
                    </a:lnTo>
                    <a:lnTo>
                      <a:pt x="508" y="417"/>
                    </a:lnTo>
                    <a:close/>
                  </a:path>
                </a:pathLst>
              </a:custGeom>
              <a:solidFill>
                <a:srgbClr val="87878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5" name="Line 853"/>
              <p:cNvSpPr>
                <a:spLocks noChangeShapeType="1"/>
              </p:cNvSpPr>
              <p:nvPr/>
            </p:nvSpPr>
            <p:spPr bwMode="auto">
              <a:xfrm flipH="1" flipV="1">
                <a:off x="3089" y="91"/>
                <a:ext cx="163" cy="139"/>
              </a:xfrm>
              <a:prstGeom prst="line">
                <a:avLst/>
              </a:prstGeom>
              <a:noFill/>
              <a:ln w="0">
                <a:solidFill>
                  <a:srgbClr val="8787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96" name="Freeform 854"/>
              <p:cNvSpPr>
                <a:spLocks/>
              </p:cNvSpPr>
              <p:nvPr/>
            </p:nvSpPr>
            <p:spPr bwMode="auto">
              <a:xfrm>
                <a:off x="3086" y="91"/>
                <a:ext cx="166" cy="139"/>
              </a:xfrm>
              <a:custGeom>
                <a:avLst/>
                <a:gdLst>
                  <a:gd name="T0" fmla="*/ 166 w 500"/>
                  <a:gd name="T1" fmla="*/ 139 h 416"/>
                  <a:gd name="T2" fmla="*/ 163 w 500"/>
                  <a:gd name="T3" fmla="*/ 138 h 416"/>
                  <a:gd name="T4" fmla="*/ 0 w 500"/>
                  <a:gd name="T5" fmla="*/ 0 h 416"/>
                  <a:gd name="T6" fmla="*/ 3 w 500"/>
                  <a:gd name="T7" fmla="*/ 0 h 416"/>
                  <a:gd name="T8" fmla="*/ 166 w 500"/>
                  <a:gd name="T9" fmla="*/ 139 h 4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 h="416">
                    <a:moveTo>
                      <a:pt x="500" y="416"/>
                    </a:moveTo>
                    <a:lnTo>
                      <a:pt x="490" y="414"/>
                    </a:lnTo>
                    <a:lnTo>
                      <a:pt x="0" y="0"/>
                    </a:lnTo>
                    <a:lnTo>
                      <a:pt x="10" y="1"/>
                    </a:lnTo>
                    <a:lnTo>
                      <a:pt x="500" y="416"/>
                    </a:lnTo>
                    <a:close/>
                  </a:path>
                </a:pathLst>
              </a:custGeom>
              <a:solidFill>
                <a:srgbClr val="87878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7" name="Freeform 855"/>
              <p:cNvSpPr>
                <a:spLocks/>
              </p:cNvSpPr>
              <p:nvPr/>
            </p:nvSpPr>
            <p:spPr bwMode="auto">
              <a:xfrm>
                <a:off x="3083" y="91"/>
                <a:ext cx="166" cy="138"/>
              </a:xfrm>
              <a:custGeom>
                <a:avLst/>
                <a:gdLst>
                  <a:gd name="T0" fmla="*/ 166 w 498"/>
                  <a:gd name="T1" fmla="*/ 138 h 415"/>
                  <a:gd name="T2" fmla="*/ 163 w 498"/>
                  <a:gd name="T3" fmla="*/ 138 h 415"/>
                  <a:gd name="T4" fmla="*/ 0 w 498"/>
                  <a:gd name="T5" fmla="*/ 0 h 415"/>
                  <a:gd name="T6" fmla="*/ 3 w 498"/>
                  <a:gd name="T7" fmla="*/ 0 h 415"/>
                  <a:gd name="T8" fmla="*/ 166 w 498"/>
                  <a:gd name="T9" fmla="*/ 138 h 4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8" h="415">
                    <a:moveTo>
                      <a:pt x="498" y="415"/>
                    </a:moveTo>
                    <a:lnTo>
                      <a:pt x="489" y="414"/>
                    </a:lnTo>
                    <a:lnTo>
                      <a:pt x="0" y="0"/>
                    </a:lnTo>
                    <a:lnTo>
                      <a:pt x="8" y="1"/>
                    </a:lnTo>
                    <a:lnTo>
                      <a:pt x="498" y="415"/>
                    </a:lnTo>
                    <a:close/>
                  </a:path>
                </a:pathLst>
              </a:custGeom>
              <a:solidFill>
                <a:srgbClr val="86868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8" name="Freeform 856"/>
              <p:cNvSpPr>
                <a:spLocks/>
              </p:cNvSpPr>
              <p:nvPr/>
            </p:nvSpPr>
            <p:spPr bwMode="auto">
              <a:xfrm>
                <a:off x="3077" y="90"/>
                <a:ext cx="169" cy="139"/>
              </a:xfrm>
              <a:custGeom>
                <a:avLst/>
                <a:gdLst>
                  <a:gd name="T0" fmla="*/ 169 w 508"/>
                  <a:gd name="T1" fmla="*/ 139 h 417"/>
                  <a:gd name="T2" fmla="*/ 163 w 508"/>
                  <a:gd name="T3" fmla="*/ 138 h 417"/>
                  <a:gd name="T4" fmla="*/ 0 w 508"/>
                  <a:gd name="T5" fmla="*/ 0 h 417"/>
                  <a:gd name="T6" fmla="*/ 6 w 508"/>
                  <a:gd name="T7" fmla="*/ 1 h 417"/>
                  <a:gd name="T8" fmla="*/ 169 w 508"/>
                  <a:gd name="T9" fmla="*/ 139 h 4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8" h="417">
                    <a:moveTo>
                      <a:pt x="508" y="417"/>
                    </a:moveTo>
                    <a:lnTo>
                      <a:pt x="490" y="414"/>
                    </a:lnTo>
                    <a:lnTo>
                      <a:pt x="0" y="0"/>
                    </a:lnTo>
                    <a:lnTo>
                      <a:pt x="19" y="3"/>
                    </a:lnTo>
                    <a:lnTo>
                      <a:pt x="508" y="417"/>
                    </a:lnTo>
                    <a:close/>
                  </a:path>
                </a:pathLst>
              </a:custGeom>
              <a:solidFill>
                <a:srgbClr val="85858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9" name="Line 857"/>
              <p:cNvSpPr>
                <a:spLocks noChangeShapeType="1"/>
              </p:cNvSpPr>
              <p:nvPr/>
            </p:nvSpPr>
            <p:spPr bwMode="auto">
              <a:xfrm flipH="1" flipV="1">
                <a:off x="3083" y="91"/>
                <a:ext cx="163" cy="138"/>
              </a:xfrm>
              <a:prstGeom prst="line">
                <a:avLst/>
              </a:prstGeom>
              <a:noFill/>
              <a:ln w="0">
                <a:solidFill>
                  <a:srgbClr val="858585"/>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0" name="Freeform 858"/>
              <p:cNvSpPr>
                <a:spLocks/>
              </p:cNvSpPr>
              <p:nvPr/>
            </p:nvSpPr>
            <p:spPr bwMode="auto">
              <a:xfrm>
                <a:off x="3080" y="90"/>
                <a:ext cx="166" cy="139"/>
              </a:xfrm>
              <a:custGeom>
                <a:avLst/>
                <a:gdLst>
                  <a:gd name="T0" fmla="*/ 166 w 498"/>
                  <a:gd name="T1" fmla="*/ 139 h 416"/>
                  <a:gd name="T2" fmla="*/ 163 w 498"/>
                  <a:gd name="T3" fmla="*/ 138 h 416"/>
                  <a:gd name="T4" fmla="*/ 0 w 498"/>
                  <a:gd name="T5" fmla="*/ 0 h 416"/>
                  <a:gd name="T6" fmla="*/ 3 w 498"/>
                  <a:gd name="T7" fmla="*/ 1 h 416"/>
                  <a:gd name="T8" fmla="*/ 166 w 498"/>
                  <a:gd name="T9" fmla="*/ 139 h 4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8" h="416">
                    <a:moveTo>
                      <a:pt x="498" y="416"/>
                    </a:moveTo>
                    <a:lnTo>
                      <a:pt x="488" y="414"/>
                    </a:lnTo>
                    <a:lnTo>
                      <a:pt x="0" y="0"/>
                    </a:lnTo>
                    <a:lnTo>
                      <a:pt x="9" y="2"/>
                    </a:lnTo>
                    <a:lnTo>
                      <a:pt x="498" y="416"/>
                    </a:lnTo>
                    <a:close/>
                  </a:path>
                </a:pathLst>
              </a:custGeom>
              <a:solidFill>
                <a:srgbClr val="85858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1" name="Freeform 859"/>
              <p:cNvSpPr>
                <a:spLocks/>
              </p:cNvSpPr>
              <p:nvPr/>
            </p:nvSpPr>
            <p:spPr bwMode="auto">
              <a:xfrm>
                <a:off x="3077" y="90"/>
                <a:ext cx="166" cy="138"/>
              </a:xfrm>
              <a:custGeom>
                <a:avLst/>
                <a:gdLst>
                  <a:gd name="T0" fmla="*/ 166 w 498"/>
                  <a:gd name="T1" fmla="*/ 138 h 415"/>
                  <a:gd name="T2" fmla="*/ 163 w 498"/>
                  <a:gd name="T3" fmla="*/ 138 h 415"/>
                  <a:gd name="T4" fmla="*/ 0 w 498"/>
                  <a:gd name="T5" fmla="*/ 0 h 415"/>
                  <a:gd name="T6" fmla="*/ 3 w 498"/>
                  <a:gd name="T7" fmla="*/ 0 h 415"/>
                  <a:gd name="T8" fmla="*/ 166 w 498"/>
                  <a:gd name="T9" fmla="*/ 138 h 4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8" h="415">
                    <a:moveTo>
                      <a:pt x="498" y="415"/>
                    </a:moveTo>
                    <a:lnTo>
                      <a:pt x="490" y="414"/>
                    </a:lnTo>
                    <a:lnTo>
                      <a:pt x="0" y="0"/>
                    </a:lnTo>
                    <a:lnTo>
                      <a:pt x="10" y="1"/>
                    </a:lnTo>
                    <a:lnTo>
                      <a:pt x="498" y="415"/>
                    </a:lnTo>
                    <a:close/>
                  </a:path>
                </a:pathLst>
              </a:custGeom>
              <a:solidFill>
                <a:srgbClr val="84848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2" name="Freeform 860"/>
              <p:cNvSpPr>
                <a:spLocks/>
              </p:cNvSpPr>
              <p:nvPr/>
            </p:nvSpPr>
            <p:spPr bwMode="auto">
              <a:xfrm>
                <a:off x="3070" y="89"/>
                <a:ext cx="170" cy="139"/>
              </a:xfrm>
              <a:custGeom>
                <a:avLst/>
                <a:gdLst>
                  <a:gd name="T0" fmla="*/ 170 w 509"/>
                  <a:gd name="T1" fmla="*/ 139 h 416"/>
                  <a:gd name="T2" fmla="*/ 163 w 509"/>
                  <a:gd name="T3" fmla="*/ 139 h 416"/>
                  <a:gd name="T4" fmla="*/ 0 w 509"/>
                  <a:gd name="T5" fmla="*/ 0 h 416"/>
                  <a:gd name="T6" fmla="*/ 6 w 509"/>
                  <a:gd name="T7" fmla="*/ 1 h 416"/>
                  <a:gd name="T8" fmla="*/ 170 w 509"/>
                  <a:gd name="T9" fmla="*/ 139 h 4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9" h="416">
                    <a:moveTo>
                      <a:pt x="509" y="416"/>
                    </a:moveTo>
                    <a:lnTo>
                      <a:pt x="489" y="416"/>
                    </a:lnTo>
                    <a:lnTo>
                      <a:pt x="0" y="0"/>
                    </a:lnTo>
                    <a:lnTo>
                      <a:pt x="19" y="2"/>
                    </a:lnTo>
                    <a:lnTo>
                      <a:pt x="509" y="416"/>
                    </a:lnTo>
                    <a:close/>
                  </a:path>
                </a:pathLst>
              </a:custGeom>
              <a:solidFill>
                <a:srgbClr val="8383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3" name="Line 861"/>
              <p:cNvSpPr>
                <a:spLocks noChangeShapeType="1"/>
              </p:cNvSpPr>
              <p:nvPr/>
            </p:nvSpPr>
            <p:spPr bwMode="auto">
              <a:xfrm flipH="1" flipV="1">
                <a:off x="3077" y="90"/>
                <a:ext cx="163" cy="138"/>
              </a:xfrm>
              <a:prstGeom prst="line">
                <a:avLst/>
              </a:prstGeom>
              <a:noFill/>
              <a:ln w="0">
                <a:solidFill>
                  <a:srgbClr val="838383"/>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4" name="Freeform 862"/>
              <p:cNvSpPr>
                <a:spLocks/>
              </p:cNvSpPr>
              <p:nvPr/>
            </p:nvSpPr>
            <p:spPr bwMode="auto">
              <a:xfrm>
                <a:off x="3074" y="89"/>
                <a:ext cx="166" cy="139"/>
              </a:xfrm>
              <a:custGeom>
                <a:avLst/>
                <a:gdLst>
                  <a:gd name="T0" fmla="*/ 166 w 499"/>
                  <a:gd name="T1" fmla="*/ 139 h 416"/>
                  <a:gd name="T2" fmla="*/ 163 w 499"/>
                  <a:gd name="T3" fmla="*/ 139 h 416"/>
                  <a:gd name="T4" fmla="*/ 0 w 499"/>
                  <a:gd name="T5" fmla="*/ 0 h 416"/>
                  <a:gd name="T6" fmla="*/ 3 w 499"/>
                  <a:gd name="T7" fmla="*/ 1 h 416"/>
                  <a:gd name="T8" fmla="*/ 166 w 499"/>
                  <a:gd name="T9" fmla="*/ 139 h 4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9" h="416">
                    <a:moveTo>
                      <a:pt x="499" y="416"/>
                    </a:moveTo>
                    <a:lnTo>
                      <a:pt x="489" y="416"/>
                    </a:lnTo>
                    <a:lnTo>
                      <a:pt x="0" y="0"/>
                    </a:lnTo>
                    <a:lnTo>
                      <a:pt x="9" y="2"/>
                    </a:lnTo>
                    <a:lnTo>
                      <a:pt x="499" y="416"/>
                    </a:lnTo>
                    <a:close/>
                  </a:path>
                </a:pathLst>
              </a:custGeom>
              <a:solidFill>
                <a:srgbClr val="8383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5" name="Freeform 863"/>
              <p:cNvSpPr>
                <a:spLocks/>
              </p:cNvSpPr>
              <p:nvPr/>
            </p:nvSpPr>
            <p:spPr bwMode="auto">
              <a:xfrm>
                <a:off x="3070" y="89"/>
                <a:ext cx="167" cy="139"/>
              </a:xfrm>
              <a:custGeom>
                <a:avLst/>
                <a:gdLst>
                  <a:gd name="T0" fmla="*/ 167 w 499"/>
                  <a:gd name="T1" fmla="*/ 139 h 416"/>
                  <a:gd name="T2" fmla="*/ 164 w 499"/>
                  <a:gd name="T3" fmla="*/ 139 h 416"/>
                  <a:gd name="T4" fmla="*/ 0 w 499"/>
                  <a:gd name="T5" fmla="*/ 0 h 416"/>
                  <a:gd name="T6" fmla="*/ 3 w 499"/>
                  <a:gd name="T7" fmla="*/ 0 h 416"/>
                  <a:gd name="T8" fmla="*/ 167 w 499"/>
                  <a:gd name="T9" fmla="*/ 139 h 4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9" h="416">
                    <a:moveTo>
                      <a:pt x="499" y="416"/>
                    </a:moveTo>
                    <a:lnTo>
                      <a:pt x="489" y="416"/>
                    </a:lnTo>
                    <a:lnTo>
                      <a:pt x="0" y="0"/>
                    </a:lnTo>
                    <a:lnTo>
                      <a:pt x="10" y="0"/>
                    </a:lnTo>
                    <a:lnTo>
                      <a:pt x="499" y="416"/>
                    </a:lnTo>
                    <a:close/>
                  </a:path>
                </a:pathLst>
              </a:custGeom>
              <a:solidFill>
                <a:srgbClr val="82828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6" name="Freeform 864"/>
              <p:cNvSpPr>
                <a:spLocks/>
              </p:cNvSpPr>
              <p:nvPr/>
            </p:nvSpPr>
            <p:spPr bwMode="auto">
              <a:xfrm>
                <a:off x="3065" y="89"/>
                <a:ext cx="168" cy="139"/>
              </a:xfrm>
              <a:custGeom>
                <a:avLst/>
                <a:gdLst>
                  <a:gd name="T0" fmla="*/ 168 w 506"/>
                  <a:gd name="T1" fmla="*/ 139 h 416"/>
                  <a:gd name="T2" fmla="*/ 162 w 506"/>
                  <a:gd name="T3" fmla="*/ 138 h 416"/>
                  <a:gd name="T4" fmla="*/ 0 w 506"/>
                  <a:gd name="T5" fmla="*/ 0 h 416"/>
                  <a:gd name="T6" fmla="*/ 6 w 506"/>
                  <a:gd name="T7" fmla="*/ 0 h 416"/>
                  <a:gd name="T8" fmla="*/ 168 w 506"/>
                  <a:gd name="T9" fmla="*/ 139 h 4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6" h="416">
                    <a:moveTo>
                      <a:pt x="506" y="416"/>
                    </a:moveTo>
                    <a:lnTo>
                      <a:pt x="487" y="414"/>
                    </a:lnTo>
                    <a:lnTo>
                      <a:pt x="0" y="0"/>
                    </a:lnTo>
                    <a:lnTo>
                      <a:pt x="17" y="0"/>
                    </a:lnTo>
                    <a:lnTo>
                      <a:pt x="506" y="416"/>
                    </a:lnTo>
                    <a:close/>
                  </a:path>
                </a:pathLst>
              </a:custGeom>
              <a:solidFill>
                <a:srgbClr val="81818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7" name="Line 865"/>
              <p:cNvSpPr>
                <a:spLocks noChangeShapeType="1"/>
              </p:cNvSpPr>
              <p:nvPr/>
            </p:nvSpPr>
            <p:spPr bwMode="auto">
              <a:xfrm flipH="1" flipV="1">
                <a:off x="3070" y="89"/>
                <a:ext cx="163" cy="139"/>
              </a:xfrm>
              <a:prstGeom prst="line">
                <a:avLst/>
              </a:prstGeom>
              <a:noFill/>
              <a:ln w="0">
                <a:solidFill>
                  <a:srgbClr val="81818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8" name="Freeform 866"/>
              <p:cNvSpPr>
                <a:spLocks/>
              </p:cNvSpPr>
              <p:nvPr/>
            </p:nvSpPr>
            <p:spPr bwMode="auto">
              <a:xfrm>
                <a:off x="3068" y="89"/>
                <a:ext cx="165" cy="139"/>
              </a:xfrm>
              <a:custGeom>
                <a:avLst/>
                <a:gdLst>
                  <a:gd name="T0" fmla="*/ 165 w 495"/>
                  <a:gd name="T1" fmla="*/ 139 h 416"/>
                  <a:gd name="T2" fmla="*/ 163 w 495"/>
                  <a:gd name="T3" fmla="*/ 138 h 416"/>
                  <a:gd name="T4" fmla="*/ 0 w 495"/>
                  <a:gd name="T5" fmla="*/ 0 h 416"/>
                  <a:gd name="T6" fmla="*/ 2 w 495"/>
                  <a:gd name="T7" fmla="*/ 0 h 416"/>
                  <a:gd name="T8" fmla="*/ 165 w 495"/>
                  <a:gd name="T9" fmla="*/ 139 h 4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5" h="416">
                    <a:moveTo>
                      <a:pt x="495" y="416"/>
                    </a:moveTo>
                    <a:lnTo>
                      <a:pt x="489" y="414"/>
                    </a:lnTo>
                    <a:lnTo>
                      <a:pt x="0" y="0"/>
                    </a:lnTo>
                    <a:lnTo>
                      <a:pt x="6" y="0"/>
                    </a:lnTo>
                    <a:lnTo>
                      <a:pt x="495" y="416"/>
                    </a:lnTo>
                    <a:close/>
                  </a:path>
                </a:pathLst>
              </a:custGeom>
              <a:solidFill>
                <a:srgbClr val="81818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9" name="Freeform 867"/>
              <p:cNvSpPr>
                <a:spLocks/>
              </p:cNvSpPr>
              <p:nvPr/>
            </p:nvSpPr>
            <p:spPr bwMode="auto">
              <a:xfrm>
                <a:off x="3067" y="89"/>
                <a:ext cx="164" cy="138"/>
              </a:xfrm>
              <a:custGeom>
                <a:avLst/>
                <a:gdLst>
                  <a:gd name="T0" fmla="*/ 164 w 494"/>
                  <a:gd name="T1" fmla="*/ 138 h 414"/>
                  <a:gd name="T2" fmla="*/ 162 w 494"/>
                  <a:gd name="T3" fmla="*/ 138 h 414"/>
                  <a:gd name="T4" fmla="*/ 0 w 494"/>
                  <a:gd name="T5" fmla="*/ 0 h 414"/>
                  <a:gd name="T6" fmla="*/ 2 w 494"/>
                  <a:gd name="T7" fmla="*/ 0 h 414"/>
                  <a:gd name="T8" fmla="*/ 164 w 494"/>
                  <a:gd name="T9" fmla="*/ 138 h 4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4" h="414">
                    <a:moveTo>
                      <a:pt x="494" y="414"/>
                    </a:moveTo>
                    <a:lnTo>
                      <a:pt x="487" y="414"/>
                    </a:lnTo>
                    <a:lnTo>
                      <a:pt x="0" y="0"/>
                    </a:lnTo>
                    <a:lnTo>
                      <a:pt x="5" y="0"/>
                    </a:lnTo>
                    <a:lnTo>
                      <a:pt x="494" y="414"/>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10" name="Freeform 868"/>
              <p:cNvSpPr>
                <a:spLocks/>
              </p:cNvSpPr>
              <p:nvPr/>
            </p:nvSpPr>
            <p:spPr bwMode="auto">
              <a:xfrm>
                <a:off x="3065" y="89"/>
                <a:ext cx="164" cy="138"/>
              </a:xfrm>
              <a:custGeom>
                <a:avLst/>
                <a:gdLst>
                  <a:gd name="T0" fmla="*/ 164 w 493"/>
                  <a:gd name="T1" fmla="*/ 138 h 414"/>
                  <a:gd name="T2" fmla="*/ 162 w 493"/>
                  <a:gd name="T3" fmla="*/ 138 h 414"/>
                  <a:gd name="T4" fmla="*/ 0 w 493"/>
                  <a:gd name="T5" fmla="*/ 0 h 414"/>
                  <a:gd name="T6" fmla="*/ 2 w 493"/>
                  <a:gd name="T7" fmla="*/ 0 h 414"/>
                  <a:gd name="T8" fmla="*/ 164 w 493"/>
                  <a:gd name="T9" fmla="*/ 138 h 4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3" h="414">
                    <a:moveTo>
                      <a:pt x="493" y="414"/>
                    </a:moveTo>
                    <a:lnTo>
                      <a:pt x="487" y="414"/>
                    </a:lnTo>
                    <a:lnTo>
                      <a:pt x="0" y="0"/>
                    </a:lnTo>
                    <a:lnTo>
                      <a:pt x="6" y="0"/>
                    </a:lnTo>
                    <a:lnTo>
                      <a:pt x="493" y="414"/>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11" name="Freeform 869"/>
              <p:cNvSpPr>
                <a:spLocks/>
              </p:cNvSpPr>
              <p:nvPr/>
            </p:nvSpPr>
            <p:spPr bwMode="auto">
              <a:xfrm>
                <a:off x="3058" y="89"/>
                <a:ext cx="169" cy="139"/>
              </a:xfrm>
              <a:custGeom>
                <a:avLst/>
                <a:gdLst>
                  <a:gd name="T0" fmla="*/ 169 w 506"/>
                  <a:gd name="T1" fmla="*/ 138 h 416"/>
                  <a:gd name="T2" fmla="*/ 162 w 506"/>
                  <a:gd name="T3" fmla="*/ 139 h 416"/>
                  <a:gd name="T4" fmla="*/ 0 w 506"/>
                  <a:gd name="T5" fmla="*/ 0 h 416"/>
                  <a:gd name="T6" fmla="*/ 6 w 506"/>
                  <a:gd name="T7" fmla="*/ 0 h 416"/>
                  <a:gd name="T8" fmla="*/ 169 w 506"/>
                  <a:gd name="T9" fmla="*/ 138 h 4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6" h="416">
                    <a:moveTo>
                      <a:pt x="506" y="414"/>
                    </a:moveTo>
                    <a:lnTo>
                      <a:pt x="486" y="416"/>
                    </a:lnTo>
                    <a:lnTo>
                      <a:pt x="0" y="0"/>
                    </a:lnTo>
                    <a:lnTo>
                      <a:pt x="19" y="0"/>
                    </a:lnTo>
                    <a:lnTo>
                      <a:pt x="506" y="414"/>
                    </a:lnTo>
                    <a:close/>
                  </a:path>
                </a:pathLst>
              </a:custGeom>
              <a:solidFill>
                <a:srgbClr val="7E7E7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12" name="Line 870"/>
              <p:cNvSpPr>
                <a:spLocks noChangeShapeType="1"/>
              </p:cNvSpPr>
              <p:nvPr/>
            </p:nvSpPr>
            <p:spPr bwMode="auto">
              <a:xfrm flipH="1" flipV="1">
                <a:off x="3065" y="89"/>
                <a:ext cx="162" cy="138"/>
              </a:xfrm>
              <a:prstGeom prst="line">
                <a:avLst/>
              </a:prstGeom>
              <a:noFill/>
              <a:ln w="0">
                <a:solidFill>
                  <a:srgbClr val="7E7E7E"/>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3" name="Freeform 871"/>
              <p:cNvSpPr>
                <a:spLocks/>
              </p:cNvSpPr>
              <p:nvPr/>
            </p:nvSpPr>
            <p:spPr bwMode="auto">
              <a:xfrm>
                <a:off x="3061" y="89"/>
                <a:ext cx="166" cy="139"/>
              </a:xfrm>
              <a:custGeom>
                <a:avLst/>
                <a:gdLst>
                  <a:gd name="T0" fmla="*/ 166 w 497"/>
                  <a:gd name="T1" fmla="*/ 138 h 416"/>
                  <a:gd name="T2" fmla="*/ 163 w 497"/>
                  <a:gd name="T3" fmla="*/ 139 h 416"/>
                  <a:gd name="T4" fmla="*/ 0 w 497"/>
                  <a:gd name="T5" fmla="*/ 0 h 416"/>
                  <a:gd name="T6" fmla="*/ 3 w 497"/>
                  <a:gd name="T7" fmla="*/ 0 h 416"/>
                  <a:gd name="T8" fmla="*/ 166 w 497"/>
                  <a:gd name="T9" fmla="*/ 138 h 4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7" h="416">
                    <a:moveTo>
                      <a:pt x="497" y="414"/>
                    </a:moveTo>
                    <a:lnTo>
                      <a:pt x="487" y="416"/>
                    </a:lnTo>
                    <a:lnTo>
                      <a:pt x="0" y="0"/>
                    </a:lnTo>
                    <a:lnTo>
                      <a:pt x="10" y="0"/>
                    </a:lnTo>
                    <a:lnTo>
                      <a:pt x="497" y="414"/>
                    </a:lnTo>
                    <a:close/>
                  </a:path>
                </a:pathLst>
              </a:custGeom>
              <a:solidFill>
                <a:srgbClr val="7E7E7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14" name="Freeform 872"/>
              <p:cNvSpPr>
                <a:spLocks/>
              </p:cNvSpPr>
              <p:nvPr/>
            </p:nvSpPr>
            <p:spPr bwMode="auto">
              <a:xfrm>
                <a:off x="3058" y="89"/>
                <a:ext cx="166" cy="139"/>
              </a:xfrm>
              <a:custGeom>
                <a:avLst/>
                <a:gdLst>
                  <a:gd name="T0" fmla="*/ 166 w 496"/>
                  <a:gd name="T1" fmla="*/ 139 h 416"/>
                  <a:gd name="T2" fmla="*/ 163 w 496"/>
                  <a:gd name="T3" fmla="*/ 139 h 416"/>
                  <a:gd name="T4" fmla="*/ 0 w 496"/>
                  <a:gd name="T5" fmla="*/ 0 h 416"/>
                  <a:gd name="T6" fmla="*/ 3 w 496"/>
                  <a:gd name="T7" fmla="*/ 0 h 416"/>
                  <a:gd name="T8" fmla="*/ 166 w 496"/>
                  <a:gd name="T9" fmla="*/ 139 h 4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6" h="416">
                    <a:moveTo>
                      <a:pt x="496" y="416"/>
                    </a:moveTo>
                    <a:lnTo>
                      <a:pt x="486" y="416"/>
                    </a:lnTo>
                    <a:lnTo>
                      <a:pt x="0" y="0"/>
                    </a:lnTo>
                    <a:lnTo>
                      <a:pt x="9" y="0"/>
                    </a:lnTo>
                    <a:lnTo>
                      <a:pt x="496" y="416"/>
                    </a:lnTo>
                    <a:close/>
                  </a:path>
                </a:pathLst>
              </a:custGeom>
              <a:solidFill>
                <a:srgbClr val="7D7D7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15" name="Freeform 873"/>
              <p:cNvSpPr>
                <a:spLocks/>
              </p:cNvSpPr>
              <p:nvPr/>
            </p:nvSpPr>
            <p:spPr bwMode="auto">
              <a:xfrm>
                <a:off x="3052" y="89"/>
                <a:ext cx="168" cy="139"/>
              </a:xfrm>
              <a:custGeom>
                <a:avLst/>
                <a:gdLst>
                  <a:gd name="T0" fmla="*/ 168 w 505"/>
                  <a:gd name="T1" fmla="*/ 139 h 417"/>
                  <a:gd name="T2" fmla="*/ 162 w 505"/>
                  <a:gd name="T3" fmla="*/ 139 h 417"/>
                  <a:gd name="T4" fmla="*/ 0 w 505"/>
                  <a:gd name="T5" fmla="*/ 1 h 417"/>
                  <a:gd name="T6" fmla="*/ 6 w 505"/>
                  <a:gd name="T7" fmla="*/ 0 h 417"/>
                  <a:gd name="T8" fmla="*/ 168 w 505"/>
                  <a:gd name="T9" fmla="*/ 139 h 4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5" h="417">
                    <a:moveTo>
                      <a:pt x="505" y="416"/>
                    </a:moveTo>
                    <a:lnTo>
                      <a:pt x="486" y="417"/>
                    </a:lnTo>
                    <a:lnTo>
                      <a:pt x="0" y="2"/>
                    </a:lnTo>
                    <a:lnTo>
                      <a:pt x="19" y="0"/>
                    </a:lnTo>
                    <a:lnTo>
                      <a:pt x="505" y="416"/>
                    </a:lnTo>
                    <a:close/>
                  </a:path>
                </a:pathLst>
              </a:custGeom>
              <a:solidFill>
                <a:srgbClr val="7C7C7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16" name="Line 874"/>
              <p:cNvSpPr>
                <a:spLocks noChangeShapeType="1"/>
              </p:cNvSpPr>
              <p:nvPr/>
            </p:nvSpPr>
            <p:spPr bwMode="auto">
              <a:xfrm flipH="1" flipV="1">
                <a:off x="3058" y="89"/>
                <a:ext cx="162" cy="139"/>
              </a:xfrm>
              <a:prstGeom prst="line">
                <a:avLst/>
              </a:prstGeom>
              <a:noFill/>
              <a:ln w="0">
                <a:solidFill>
                  <a:srgbClr val="7C7C7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7" name="Freeform 875"/>
              <p:cNvSpPr>
                <a:spLocks/>
              </p:cNvSpPr>
              <p:nvPr/>
            </p:nvSpPr>
            <p:spPr bwMode="auto">
              <a:xfrm>
                <a:off x="3055" y="89"/>
                <a:ext cx="165" cy="139"/>
              </a:xfrm>
              <a:custGeom>
                <a:avLst/>
                <a:gdLst>
                  <a:gd name="T0" fmla="*/ 165 w 496"/>
                  <a:gd name="T1" fmla="*/ 139 h 417"/>
                  <a:gd name="T2" fmla="*/ 162 w 496"/>
                  <a:gd name="T3" fmla="*/ 139 h 417"/>
                  <a:gd name="T4" fmla="*/ 0 w 496"/>
                  <a:gd name="T5" fmla="*/ 0 h 417"/>
                  <a:gd name="T6" fmla="*/ 3 w 496"/>
                  <a:gd name="T7" fmla="*/ 0 h 417"/>
                  <a:gd name="T8" fmla="*/ 165 w 496"/>
                  <a:gd name="T9" fmla="*/ 139 h 4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6" h="417">
                    <a:moveTo>
                      <a:pt x="496" y="416"/>
                    </a:moveTo>
                    <a:lnTo>
                      <a:pt x="487" y="417"/>
                    </a:lnTo>
                    <a:lnTo>
                      <a:pt x="0" y="0"/>
                    </a:lnTo>
                    <a:lnTo>
                      <a:pt x="10" y="0"/>
                    </a:lnTo>
                    <a:lnTo>
                      <a:pt x="496" y="416"/>
                    </a:lnTo>
                    <a:close/>
                  </a:path>
                </a:pathLst>
              </a:custGeom>
              <a:solidFill>
                <a:srgbClr val="7C7C7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18" name="Freeform 876"/>
              <p:cNvSpPr>
                <a:spLocks/>
              </p:cNvSpPr>
              <p:nvPr/>
            </p:nvSpPr>
            <p:spPr bwMode="auto">
              <a:xfrm>
                <a:off x="3052" y="89"/>
                <a:ext cx="165" cy="139"/>
              </a:xfrm>
              <a:custGeom>
                <a:avLst/>
                <a:gdLst>
                  <a:gd name="T0" fmla="*/ 165 w 496"/>
                  <a:gd name="T1" fmla="*/ 139 h 417"/>
                  <a:gd name="T2" fmla="*/ 162 w 496"/>
                  <a:gd name="T3" fmla="*/ 139 h 417"/>
                  <a:gd name="T4" fmla="*/ 0 w 496"/>
                  <a:gd name="T5" fmla="*/ 1 h 417"/>
                  <a:gd name="T6" fmla="*/ 3 w 496"/>
                  <a:gd name="T7" fmla="*/ 0 h 417"/>
                  <a:gd name="T8" fmla="*/ 165 w 496"/>
                  <a:gd name="T9" fmla="*/ 139 h 4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6" h="417">
                    <a:moveTo>
                      <a:pt x="496" y="417"/>
                    </a:moveTo>
                    <a:lnTo>
                      <a:pt x="486" y="417"/>
                    </a:lnTo>
                    <a:lnTo>
                      <a:pt x="0" y="2"/>
                    </a:lnTo>
                    <a:lnTo>
                      <a:pt x="9" y="0"/>
                    </a:lnTo>
                    <a:lnTo>
                      <a:pt x="496" y="417"/>
                    </a:lnTo>
                    <a:close/>
                  </a:path>
                </a:pathLst>
              </a:custGeom>
              <a:solidFill>
                <a:srgbClr val="7B7B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19" name="Freeform 877"/>
              <p:cNvSpPr>
                <a:spLocks/>
              </p:cNvSpPr>
              <p:nvPr/>
            </p:nvSpPr>
            <p:spPr bwMode="auto">
              <a:xfrm>
                <a:off x="3046" y="90"/>
                <a:ext cx="168" cy="139"/>
              </a:xfrm>
              <a:custGeom>
                <a:avLst/>
                <a:gdLst>
                  <a:gd name="T0" fmla="*/ 168 w 504"/>
                  <a:gd name="T1" fmla="*/ 138 h 418"/>
                  <a:gd name="T2" fmla="*/ 161 w 504"/>
                  <a:gd name="T3" fmla="*/ 139 h 418"/>
                  <a:gd name="T4" fmla="*/ 0 w 504"/>
                  <a:gd name="T5" fmla="*/ 1 h 418"/>
                  <a:gd name="T6" fmla="*/ 6 w 504"/>
                  <a:gd name="T7" fmla="*/ 0 h 418"/>
                  <a:gd name="T8" fmla="*/ 168 w 504"/>
                  <a:gd name="T9" fmla="*/ 138 h 4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4" h="418">
                    <a:moveTo>
                      <a:pt x="504" y="415"/>
                    </a:moveTo>
                    <a:lnTo>
                      <a:pt x="484" y="418"/>
                    </a:lnTo>
                    <a:lnTo>
                      <a:pt x="0" y="3"/>
                    </a:lnTo>
                    <a:lnTo>
                      <a:pt x="18" y="0"/>
                    </a:lnTo>
                    <a:lnTo>
                      <a:pt x="504" y="415"/>
                    </a:lnTo>
                    <a:close/>
                  </a:path>
                </a:pathLst>
              </a:custGeom>
              <a:solidFill>
                <a:srgbClr val="7A7A7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20" name="Line 878"/>
              <p:cNvSpPr>
                <a:spLocks noChangeShapeType="1"/>
              </p:cNvSpPr>
              <p:nvPr/>
            </p:nvSpPr>
            <p:spPr bwMode="auto">
              <a:xfrm flipH="1" flipV="1">
                <a:off x="3052" y="90"/>
                <a:ext cx="162" cy="138"/>
              </a:xfrm>
              <a:prstGeom prst="line">
                <a:avLst/>
              </a:prstGeom>
              <a:noFill/>
              <a:ln w="0">
                <a:solidFill>
                  <a:srgbClr val="7A7A7A"/>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1" name="Freeform 879"/>
              <p:cNvSpPr>
                <a:spLocks/>
              </p:cNvSpPr>
              <p:nvPr/>
            </p:nvSpPr>
            <p:spPr bwMode="auto">
              <a:xfrm>
                <a:off x="3049" y="90"/>
                <a:ext cx="165" cy="139"/>
              </a:xfrm>
              <a:custGeom>
                <a:avLst/>
                <a:gdLst>
                  <a:gd name="T0" fmla="*/ 165 w 496"/>
                  <a:gd name="T1" fmla="*/ 138 h 417"/>
                  <a:gd name="T2" fmla="*/ 162 w 496"/>
                  <a:gd name="T3" fmla="*/ 139 h 417"/>
                  <a:gd name="T4" fmla="*/ 0 w 496"/>
                  <a:gd name="T5" fmla="*/ 0 h 417"/>
                  <a:gd name="T6" fmla="*/ 3 w 496"/>
                  <a:gd name="T7" fmla="*/ 0 h 417"/>
                  <a:gd name="T8" fmla="*/ 165 w 496"/>
                  <a:gd name="T9" fmla="*/ 138 h 4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6" h="417">
                    <a:moveTo>
                      <a:pt x="496" y="415"/>
                    </a:moveTo>
                    <a:lnTo>
                      <a:pt x="486" y="417"/>
                    </a:lnTo>
                    <a:lnTo>
                      <a:pt x="0" y="1"/>
                    </a:lnTo>
                    <a:lnTo>
                      <a:pt x="10" y="0"/>
                    </a:lnTo>
                    <a:lnTo>
                      <a:pt x="496" y="415"/>
                    </a:lnTo>
                    <a:close/>
                  </a:path>
                </a:pathLst>
              </a:custGeom>
              <a:solidFill>
                <a:srgbClr val="7A7A7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22" name="Freeform 880"/>
              <p:cNvSpPr>
                <a:spLocks/>
              </p:cNvSpPr>
              <p:nvPr/>
            </p:nvSpPr>
            <p:spPr bwMode="auto">
              <a:xfrm>
                <a:off x="3046" y="90"/>
                <a:ext cx="165" cy="139"/>
              </a:xfrm>
              <a:custGeom>
                <a:avLst/>
                <a:gdLst>
                  <a:gd name="T0" fmla="*/ 165 w 494"/>
                  <a:gd name="T1" fmla="*/ 139 h 417"/>
                  <a:gd name="T2" fmla="*/ 162 w 494"/>
                  <a:gd name="T3" fmla="*/ 139 h 417"/>
                  <a:gd name="T4" fmla="*/ 0 w 494"/>
                  <a:gd name="T5" fmla="*/ 1 h 417"/>
                  <a:gd name="T6" fmla="*/ 3 w 494"/>
                  <a:gd name="T7" fmla="*/ 0 h 417"/>
                  <a:gd name="T8" fmla="*/ 165 w 494"/>
                  <a:gd name="T9" fmla="*/ 139 h 4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4" h="417">
                    <a:moveTo>
                      <a:pt x="494" y="416"/>
                    </a:moveTo>
                    <a:lnTo>
                      <a:pt x="484" y="417"/>
                    </a:lnTo>
                    <a:lnTo>
                      <a:pt x="0" y="2"/>
                    </a:lnTo>
                    <a:lnTo>
                      <a:pt x="8" y="0"/>
                    </a:lnTo>
                    <a:lnTo>
                      <a:pt x="494" y="416"/>
                    </a:lnTo>
                    <a:close/>
                  </a:path>
                </a:pathLst>
              </a:custGeom>
              <a:solidFill>
                <a:srgbClr val="79797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23" name="Freeform 881"/>
              <p:cNvSpPr>
                <a:spLocks/>
              </p:cNvSpPr>
              <p:nvPr/>
            </p:nvSpPr>
            <p:spPr bwMode="auto">
              <a:xfrm>
                <a:off x="3040" y="91"/>
                <a:ext cx="167" cy="139"/>
              </a:xfrm>
              <a:custGeom>
                <a:avLst/>
                <a:gdLst>
                  <a:gd name="T0" fmla="*/ 167 w 503"/>
                  <a:gd name="T1" fmla="*/ 138 h 419"/>
                  <a:gd name="T2" fmla="*/ 161 w 503"/>
                  <a:gd name="T3" fmla="*/ 139 h 419"/>
                  <a:gd name="T4" fmla="*/ 0 w 503"/>
                  <a:gd name="T5" fmla="*/ 1 h 419"/>
                  <a:gd name="T6" fmla="*/ 6 w 503"/>
                  <a:gd name="T7" fmla="*/ 0 h 419"/>
                  <a:gd name="T8" fmla="*/ 167 w 503"/>
                  <a:gd name="T9" fmla="*/ 138 h 4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3" h="419">
                    <a:moveTo>
                      <a:pt x="503" y="415"/>
                    </a:moveTo>
                    <a:lnTo>
                      <a:pt x="484" y="419"/>
                    </a:lnTo>
                    <a:lnTo>
                      <a:pt x="0" y="2"/>
                    </a:lnTo>
                    <a:lnTo>
                      <a:pt x="19" y="0"/>
                    </a:lnTo>
                    <a:lnTo>
                      <a:pt x="503" y="415"/>
                    </a:lnTo>
                    <a:close/>
                  </a:path>
                </a:pathLst>
              </a:custGeom>
              <a:solidFill>
                <a:srgbClr val="78787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24" name="Line 882"/>
              <p:cNvSpPr>
                <a:spLocks noChangeShapeType="1"/>
              </p:cNvSpPr>
              <p:nvPr/>
            </p:nvSpPr>
            <p:spPr bwMode="auto">
              <a:xfrm flipH="1" flipV="1">
                <a:off x="3046" y="91"/>
                <a:ext cx="161" cy="138"/>
              </a:xfrm>
              <a:prstGeom prst="line">
                <a:avLst/>
              </a:prstGeom>
              <a:noFill/>
              <a:ln w="0">
                <a:solidFill>
                  <a:srgbClr val="787878"/>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5" name="Freeform 883"/>
              <p:cNvSpPr>
                <a:spLocks/>
              </p:cNvSpPr>
              <p:nvPr/>
            </p:nvSpPr>
            <p:spPr bwMode="auto">
              <a:xfrm>
                <a:off x="3044" y="91"/>
                <a:ext cx="163" cy="139"/>
              </a:xfrm>
              <a:custGeom>
                <a:avLst/>
                <a:gdLst>
                  <a:gd name="T0" fmla="*/ 163 w 490"/>
                  <a:gd name="T1" fmla="*/ 138 h 417"/>
                  <a:gd name="T2" fmla="*/ 161 w 490"/>
                  <a:gd name="T3" fmla="*/ 139 h 417"/>
                  <a:gd name="T4" fmla="*/ 0 w 490"/>
                  <a:gd name="T5" fmla="*/ 0 h 417"/>
                  <a:gd name="T6" fmla="*/ 2 w 490"/>
                  <a:gd name="T7" fmla="*/ 0 h 417"/>
                  <a:gd name="T8" fmla="*/ 163 w 490"/>
                  <a:gd name="T9" fmla="*/ 138 h 4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0" h="417">
                    <a:moveTo>
                      <a:pt x="490" y="415"/>
                    </a:moveTo>
                    <a:lnTo>
                      <a:pt x="484" y="417"/>
                    </a:lnTo>
                    <a:lnTo>
                      <a:pt x="0" y="0"/>
                    </a:lnTo>
                    <a:lnTo>
                      <a:pt x="6" y="0"/>
                    </a:lnTo>
                    <a:lnTo>
                      <a:pt x="490" y="415"/>
                    </a:lnTo>
                    <a:close/>
                  </a:path>
                </a:pathLst>
              </a:custGeom>
              <a:solidFill>
                <a:srgbClr val="78787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26" name="Freeform 884"/>
              <p:cNvSpPr>
                <a:spLocks/>
              </p:cNvSpPr>
              <p:nvPr/>
            </p:nvSpPr>
            <p:spPr bwMode="auto">
              <a:xfrm>
                <a:off x="3042" y="91"/>
                <a:ext cx="163" cy="139"/>
              </a:xfrm>
              <a:custGeom>
                <a:avLst/>
                <a:gdLst>
                  <a:gd name="T0" fmla="*/ 163 w 491"/>
                  <a:gd name="T1" fmla="*/ 139 h 418"/>
                  <a:gd name="T2" fmla="*/ 161 w 491"/>
                  <a:gd name="T3" fmla="*/ 139 h 418"/>
                  <a:gd name="T4" fmla="*/ 0 w 491"/>
                  <a:gd name="T5" fmla="*/ 0 h 418"/>
                  <a:gd name="T6" fmla="*/ 2 w 491"/>
                  <a:gd name="T7" fmla="*/ 0 h 418"/>
                  <a:gd name="T8" fmla="*/ 163 w 491"/>
                  <a:gd name="T9" fmla="*/ 139 h 4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1" h="418">
                    <a:moveTo>
                      <a:pt x="491" y="417"/>
                    </a:moveTo>
                    <a:lnTo>
                      <a:pt x="484" y="418"/>
                    </a:lnTo>
                    <a:lnTo>
                      <a:pt x="0" y="1"/>
                    </a:lnTo>
                    <a:lnTo>
                      <a:pt x="7" y="0"/>
                    </a:lnTo>
                    <a:lnTo>
                      <a:pt x="491" y="417"/>
                    </a:lnTo>
                    <a:close/>
                  </a:path>
                </a:pathLst>
              </a:custGeom>
              <a:solidFill>
                <a:srgbClr val="77777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27" name="Freeform 885"/>
              <p:cNvSpPr>
                <a:spLocks/>
              </p:cNvSpPr>
              <p:nvPr/>
            </p:nvSpPr>
            <p:spPr bwMode="auto">
              <a:xfrm>
                <a:off x="3040" y="91"/>
                <a:ext cx="163" cy="139"/>
              </a:xfrm>
              <a:custGeom>
                <a:avLst/>
                <a:gdLst>
                  <a:gd name="T0" fmla="*/ 163 w 490"/>
                  <a:gd name="T1" fmla="*/ 139 h 418"/>
                  <a:gd name="T2" fmla="*/ 161 w 490"/>
                  <a:gd name="T3" fmla="*/ 139 h 418"/>
                  <a:gd name="T4" fmla="*/ 0 w 490"/>
                  <a:gd name="T5" fmla="*/ 0 h 418"/>
                  <a:gd name="T6" fmla="*/ 2 w 490"/>
                  <a:gd name="T7" fmla="*/ 0 h 418"/>
                  <a:gd name="T8" fmla="*/ 163 w 490"/>
                  <a:gd name="T9" fmla="*/ 139 h 4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0" h="418">
                    <a:moveTo>
                      <a:pt x="490" y="417"/>
                    </a:moveTo>
                    <a:lnTo>
                      <a:pt x="484" y="418"/>
                    </a:lnTo>
                    <a:lnTo>
                      <a:pt x="0" y="1"/>
                    </a:lnTo>
                    <a:lnTo>
                      <a:pt x="6" y="0"/>
                    </a:lnTo>
                    <a:lnTo>
                      <a:pt x="490" y="417"/>
                    </a:lnTo>
                    <a:close/>
                  </a:path>
                </a:pathLst>
              </a:custGeom>
              <a:solidFill>
                <a:srgbClr val="76767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28" name="Freeform 886"/>
              <p:cNvSpPr>
                <a:spLocks/>
              </p:cNvSpPr>
              <p:nvPr/>
            </p:nvSpPr>
            <p:spPr bwMode="auto">
              <a:xfrm>
                <a:off x="3033" y="91"/>
                <a:ext cx="168" cy="141"/>
              </a:xfrm>
              <a:custGeom>
                <a:avLst/>
                <a:gdLst>
                  <a:gd name="T0" fmla="*/ 168 w 503"/>
                  <a:gd name="T1" fmla="*/ 139 h 422"/>
                  <a:gd name="T2" fmla="*/ 162 w 503"/>
                  <a:gd name="T3" fmla="*/ 141 h 422"/>
                  <a:gd name="T4" fmla="*/ 0 w 503"/>
                  <a:gd name="T5" fmla="*/ 2 h 422"/>
                  <a:gd name="T6" fmla="*/ 6 w 503"/>
                  <a:gd name="T7" fmla="*/ 0 h 422"/>
                  <a:gd name="T8" fmla="*/ 168 w 503"/>
                  <a:gd name="T9" fmla="*/ 139 h 4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3" h="422">
                    <a:moveTo>
                      <a:pt x="503" y="417"/>
                    </a:moveTo>
                    <a:lnTo>
                      <a:pt x="484" y="422"/>
                    </a:lnTo>
                    <a:lnTo>
                      <a:pt x="0" y="5"/>
                    </a:lnTo>
                    <a:lnTo>
                      <a:pt x="19" y="0"/>
                    </a:lnTo>
                    <a:lnTo>
                      <a:pt x="503" y="417"/>
                    </a:lnTo>
                    <a:close/>
                  </a:path>
                </a:pathLst>
              </a:custGeom>
              <a:solidFill>
                <a:srgbClr val="75757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29" name="Line 887"/>
              <p:cNvSpPr>
                <a:spLocks noChangeShapeType="1"/>
              </p:cNvSpPr>
              <p:nvPr/>
            </p:nvSpPr>
            <p:spPr bwMode="auto">
              <a:xfrm flipH="1" flipV="1">
                <a:off x="3040" y="91"/>
                <a:ext cx="161" cy="139"/>
              </a:xfrm>
              <a:prstGeom prst="line">
                <a:avLst/>
              </a:prstGeom>
              <a:noFill/>
              <a:ln w="0">
                <a:solidFill>
                  <a:srgbClr val="757575"/>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30" name="Freeform 888"/>
              <p:cNvSpPr>
                <a:spLocks/>
              </p:cNvSpPr>
              <p:nvPr/>
            </p:nvSpPr>
            <p:spPr bwMode="auto">
              <a:xfrm>
                <a:off x="3037" y="91"/>
                <a:ext cx="164" cy="140"/>
              </a:xfrm>
              <a:custGeom>
                <a:avLst/>
                <a:gdLst>
                  <a:gd name="T0" fmla="*/ 164 w 493"/>
                  <a:gd name="T1" fmla="*/ 139 h 419"/>
                  <a:gd name="T2" fmla="*/ 161 w 493"/>
                  <a:gd name="T3" fmla="*/ 140 h 419"/>
                  <a:gd name="T4" fmla="*/ 0 w 493"/>
                  <a:gd name="T5" fmla="*/ 1 h 419"/>
                  <a:gd name="T6" fmla="*/ 3 w 493"/>
                  <a:gd name="T7" fmla="*/ 0 h 419"/>
                  <a:gd name="T8" fmla="*/ 164 w 493"/>
                  <a:gd name="T9" fmla="*/ 139 h 4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3" h="419">
                    <a:moveTo>
                      <a:pt x="493" y="417"/>
                    </a:moveTo>
                    <a:lnTo>
                      <a:pt x="483" y="419"/>
                    </a:lnTo>
                    <a:lnTo>
                      <a:pt x="0" y="2"/>
                    </a:lnTo>
                    <a:lnTo>
                      <a:pt x="9" y="0"/>
                    </a:lnTo>
                    <a:lnTo>
                      <a:pt x="493" y="417"/>
                    </a:lnTo>
                    <a:close/>
                  </a:path>
                </a:pathLst>
              </a:custGeom>
              <a:solidFill>
                <a:srgbClr val="75757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31" name="Freeform 889"/>
              <p:cNvSpPr>
                <a:spLocks/>
              </p:cNvSpPr>
              <p:nvPr/>
            </p:nvSpPr>
            <p:spPr bwMode="auto">
              <a:xfrm>
                <a:off x="3033" y="92"/>
                <a:ext cx="165" cy="140"/>
              </a:xfrm>
              <a:custGeom>
                <a:avLst/>
                <a:gdLst>
                  <a:gd name="T0" fmla="*/ 165 w 493"/>
                  <a:gd name="T1" fmla="*/ 139 h 420"/>
                  <a:gd name="T2" fmla="*/ 162 w 493"/>
                  <a:gd name="T3" fmla="*/ 140 h 420"/>
                  <a:gd name="T4" fmla="*/ 0 w 493"/>
                  <a:gd name="T5" fmla="*/ 1 h 420"/>
                  <a:gd name="T6" fmla="*/ 3 w 493"/>
                  <a:gd name="T7" fmla="*/ 0 h 420"/>
                  <a:gd name="T8" fmla="*/ 165 w 493"/>
                  <a:gd name="T9" fmla="*/ 139 h 4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3" h="420">
                    <a:moveTo>
                      <a:pt x="493" y="417"/>
                    </a:moveTo>
                    <a:lnTo>
                      <a:pt x="484" y="420"/>
                    </a:lnTo>
                    <a:lnTo>
                      <a:pt x="0" y="3"/>
                    </a:lnTo>
                    <a:lnTo>
                      <a:pt x="10" y="0"/>
                    </a:lnTo>
                    <a:lnTo>
                      <a:pt x="493" y="417"/>
                    </a:lnTo>
                    <a:close/>
                  </a:path>
                </a:pathLst>
              </a:custGeom>
              <a:solidFill>
                <a:srgbClr val="74747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32" name="Freeform 890"/>
              <p:cNvSpPr>
                <a:spLocks/>
              </p:cNvSpPr>
              <p:nvPr/>
            </p:nvSpPr>
            <p:spPr bwMode="auto">
              <a:xfrm>
                <a:off x="3028" y="93"/>
                <a:ext cx="167" cy="141"/>
              </a:xfrm>
              <a:custGeom>
                <a:avLst/>
                <a:gdLst>
                  <a:gd name="T0" fmla="*/ 167 w 501"/>
                  <a:gd name="T1" fmla="*/ 139 h 423"/>
                  <a:gd name="T2" fmla="*/ 160 w 501"/>
                  <a:gd name="T3" fmla="*/ 141 h 423"/>
                  <a:gd name="T4" fmla="*/ 0 w 501"/>
                  <a:gd name="T5" fmla="*/ 1 h 423"/>
                  <a:gd name="T6" fmla="*/ 6 w 501"/>
                  <a:gd name="T7" fmla="*/ 0 h 423"/>
                  <a:gd name="T8" fmla="*/ 167 w 501"/>
                  <a:gd name="T9" fmla="*/ 139 h 4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1" h="423">
                    <a:moveTo>
                      <a:pt x="501" y="417"/>
                    </a:moveTo>
                    <a:lnTo>
                      <a:pt x="481" y="423"/>
                    </a:lnTo>
                    <a:lnTo>
                      <a:pt x="0" y="4"/>
                    </a:lnTo>
                    <a:lnTo>
                      <a:pt x="17" y="0"/>
                    </a:lnTo>
                    <a:lnTo>
                      <a:pt x="501" y="417"/>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33" name="Line 891"/>
              <p:cNvSpPr>
                <a:spLocks noChangeShapeType="1"/>
              </p:cNvSpPr>
              <p:nvPr/>
            </p:nvSpPr>
            <p:spPr bwMode="auto">
              <a:xfrm flipH="1" flipV="1">
                <a:off x="3033" y="93"/>
                <a:ext cx="162" cy="139"/>
              </a:xfrm>
              <a:prstGeom prst="line">
                <a:avLst/>
              </a:prstGeom>
              <a:noFill/>
              <a:ln w="0">
                <a:solidFill>
                  <a:srgbClr val="737373"/>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34" name="Freeform 892"/>
              <p:cNvSpPr>
                <a:spLocks/>
              </p:cNvSpPr>
              <p:nvPr/>
            </p:nvSpPr>
            <p:spPr bwMode="auto">
              <a:xfrm>
                <a:off x="3031" y="93"/>
                <a:ext cx="164" cy="140"/>
              </a:xfrm>
              <a:custGeom>
                <a:avLst/>
                <a:gdLst>
                  <a:gd name="T0" fmla="*/ 164 w 492"/>
                  <a:gd name="T1" fmla="*/ 139 h 420"/>
                  <a:gd name="T2" fmla="*/ 161 w 492"/>
                  <a:gd name="T3" fmla="*/ 140 h 420"/>
                  <a:gd name="T4" fmla="*/ 0 w 492"/>
                  <a:gd name="T5" fmla="*/ 1 h 420"/>
                  <a:gd name="T6" fmla="*/ 3 w 492"/>
                  <a:gd name="T7" fmla="*/ 0 h 420"/>
                  <a:gd name="T8" fmla="*/ 164 w 492"/>
                  <a:gd name="T9" fmla="*/ 139 h 4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2" h="420">
                    <a:moveTo>
                      <a:pt x="492" y="417"/>
                    </a:moveTo>
                    <a:lnTo>
                      <a:pt x="482" y="420"/>
                    </a:lnTo>
                    <a:lnTo>
                      <a:pt x="0" y="3"/>
                    </a:lnTo>
                    <a:lnTo>
                      <a:pt x="8" y="0"/>
                    </a:lnTo>
                    <a:lnTo>
                      <a:pt x="492" y="417"/>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35" name="Freeform 893"/>
              <p:cNvSpPr>
                <a:spLocks/>
              </p:cNvSpPr>
              <p:nvPr/>
            </p:nvSpPr>
            <p:spPr bwMode="auto">
              <a:xfrm>
                <a:off x="3028" y="94"/>
                <a:ext cx="163" cy="140"/>
              </a:xfrm>
              <a:custGeom>
                <a:avLst/>
                <a:gdLst>
                  <a:gd name="T0" fmla="*/ 163 w 491"/>
                  <a:gd name="T1" fmla="*/ 139 h 420"/>
                  <a:gd name="T2" fmla="*/ 160 w 491"/>
                  <a:gd name="T3" fmla="*/ 140 h 420"/>
                  <a:gd name="T4" fmla="*/ 0 w 491"/>
                  <a:gd name="T5" fmla="*/ 0 h 420"/>
                  <a:gd name="T6" fmla="*/ 3 w 491"/>
                  <a:gd name="T7" fmla="*/ 0 h 420"/>
                  <a:gd name="T8" fmla="*/ 163 w 491"/>
                  <a:gd name="T9" fmla="*/ 139 h 4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1" h="420">
                    <a:moveTo>
                      <a:pt x="491" y="417"/>
                    </a:moveTo>
                    <a:lnTo>
                      <a:pt x="481" y="420"/>
                    </a:lnTo>
                    <a:lnTo>
                      <a:pt x="0" y="1"/>
                    </a:lnTo>
                    <a:lnTo>
                      <a:pt x="9" y="0"/>
                    </a:lnTo>
                    <a:lnTo>
                      <a:pt x="491" y="417"/>
                    </a:lnTo>
                    <a:close/>
                  </a:path>
                </a:pathLst>
              </a:custGeom>
              <a:solidFill>
                <a:srgbClr val="72727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36" name="Freeform 894"/>
              <p:cNvSpPr>
                <a:spLocks/>
              </p:cNvSpPr>
              <p:nvPr/>
            </p:nvSpPr>
            <p:spPr bwMode="auto">
              <a:xfrm>
                <a:off x="3021" y="94"/>
                <a:ext cx="167" cy="142"/>
              </a:xfrm>
              <a:custGeom>
                <a:avLst/>
                <a:gdLst>
                  <a:gd name="T0" fmla="*/ 167 w 500"/>
                  <a:gd name="T1" fmla="*/ 140 h 424"/>
                  <a:gd name="T2" fmla="*/ 161 w 500"/>
                  <a:gd name="T3" fmla="*/ 142 h 424"/>
                  <a:gd name="T4" fmla="*/ 0 w 500"/>
                  <a:gd name="T5" fmla="*/ 2 h 424"/>
                  <a:gd name="T6" fmla="*/ 6 w 500"/>
                  <a:gd name="T7" fmla="*/ 0 h 424"/>
                  <a:gd name="T8" fmla="*/ 167 w 500"/>
                  <a:gd name="T9" fmla="*/ 140 h 4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 h="424">
                    <a:moveTo>
                      <a:pt x="500" y="419"/>
                    </a:moveTo>
                    <a:lnTo>
                      <a:pt x="481" y="424"/>
                    </a:lnTo>
                    <a:lnTo>
                      <a:pt x="0" y="7"/>
                    </a:lnTo>
                    <a:lnTo>
                      <a:pt x="19" y="0"/>
                    </a:lnTo>
                    <a:lnTo>
                      <a:pt x="500" y="419"/>
                    </a:ln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37" name="Line 895"/>
              <p:cNvSpPr>
                <a:spLocks noChangeShapeType="1"/>
              </p:cNvSpPr>
              <p:nvPr/>
            </p:nvSpPr>
            <p:spPr bwMode="auto">
              <a:xfrm flipH="1" flipV="1">
                <a:off x="3028" y="94"/>
                <a:ext cx="160" cy="140"/>
              </a:xfrm>
              <a:prstGeom prst="line">
                <a:avLst/>
              </a:prstGeom>
              <a:noFill/>
              <a:ln w="0">
                <a:solidFill>
                  <a:srgbClr val="71717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38" name="Freeform 896"/>
              <p:cNvSpPr>
                <a:spLocks/>
              </p:cNvSpPr>
              <p:nvPr/>
            </p:nvSpPr>
            <p:spPr bwMode="auto">
              <a:xfrm>
                <a:off x="3024" y="94"/>
                <a:ext cx="164" cy="141"/>
              </a:xfrm>
              <a:custGeom>
                <a:avLst/>
                <a:gdLst>
                  <a:gd name="T0" fmla="*/ 164 w 491"/>
                  <a:gd name="T1" fmla="*/ 140 h 421"/>
                  <a:gd name="T2" fmla="*/ 161 w 491"/>
                  <a:gd name="T3" fmla="*/ 141 h 421"/>
                  <a:gd name="T4" fmla="*/ 0 w 491"/>
                  <a:gd name="T5" fmla="*/ 1 h 421"/>
                  <a:gd name="T6" fmla="*/ 3 w 491"/>
                  <a:gd name="T7" fmla="*/ 0 h 421"/>
                  <a:gd name="T8" fmla="*/ 164 w 491"/>
                  <a:gd name="T9" fmla="*/ 140 h 4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1" h="421">
                    <a:moveTo>
                      <a:pt x="491" y="419"/>
                    </a:moveTo>
                    <a:lnTo>
                      <a:pt x="482" y="421"/>
                    </a:lnTo>
                    <a:lnTo>
                      <a:pt x="0" y="3"/>
                    </a:lnTo>
                    <a:lnTo>
                      <a:pt x="10" y="0"/>
                    </a:lnTo>
                    <a:lnTo>
                      <a:pt x="491" y="419"/>
                    </a:ln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39" name="Freeform 897"/>
              <p:cNvSpPr>
                <a:spLocks/>
              </p:cNvSpPr>
              <p:nvPr/>
            </p:nvSpPr>
            <p:spPr bwMode="auto">
              <a:xfrm>
                <a:off x="3021" y="95"/>
                <a:ext cx="164" cy="141"/>
              </a:xfrm>
              <a:custGeom>
                <a:avLst/>
                <a:gdLst>
                  <a:gd name="T0" fmla="*/ 164 w 491"/>
                  <a:gd name="T1" fmla="*/ 140 h 421"/>
                  <a:gd name="T2" fmla="*/ 161 w 491"/>
                  <a:gd name="T3" fmla="*/ 141 h 421"/>
                  <a:gd name="T4" fmla="*/ 0 w 491"/>
                  <a:gd name="T5" fmla="*/ 1 h 421"/>
                  <a:gd name="T6" fmla="*/ 3 w 491"/>
                  <a:gd name="T7" fmla="*/ 0 h 421"/>
                  <a:gd name="T8" fmla="*/ 164 w 491"/>
                  <a:gd name="T9" fmla="*/ 140 h 4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1" h="421">
                    <a:moveTo>
                      <a:pt x="491" y="418"/>
                    </a:moveTo>
                    <a:lnTo>
                      <a:pt x="481" y="421"/>
                    </a:lnTo>
                    <a:lnTo>
                      <a:pt x="0" y="4"/>
                    </a:lnTo>
                    <a:lnTo>
                      <a:pt x="9" y="0"/>
                    </a:lnTo>
                    <a:lnTo>
                      <a:pt x="491" y="418"/>
                    </a:lnTo>
                    <a:close/>
                  </a:path>
                </a:pathLst>
              </a:custGeom>
              <a:solidFill>
                <a:srgbClr val="7070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0" name="Freeform 898"/>
              <p:cNvSpPr>
                <a:spLocks/>
              </p:cNvSpPr>
              <p:nvPr/>
            </p:nvSpPr>
            <p:spPr bwMode="auto">
              <a:xfrm>
                <a:off x="3016" y="97"/>
                <a:ext cx="166" cy="141"/>
              </a:xfrm>
              <a:custGeom>
                <a:avLst/>
                <a:gdLst>
                  <a:gd name="T0" fmla="*/ 166 w 498"/>
                  <a:gd name="T1" fmla="*/ 139 h 424"/>
                  <a:gd name="T2" fmla="*/ 160 w 498"/>
                  <a:gd name="T3" fmla="*/ 141 h 424"/>
                  <a:gd name="T4" fmla="*/ 0 w 498"/>
                  <a:gd name="T5" fmla="*/ 2 h 424"/>
                  <a:gd name="T6" fmla="*/ 6 w 498"/>
                  <a:gd name="T7" fmla="*/ 0 h 424"/>
                  <a:gd name="T8" fmla="*/ 166 w 498"/>
                  <a:gd name="T9" fmla="*/ 139 h 4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8" h="424">
                    <a:moveTo>
                      <a:pt x="498" y="417"/>
                    </a:moveTo>
                    <a:lnTo>
                      <a:pt x="480" y="424"/>
                    </a:lnTo>
                    <a:lnTo>
                      <a:pt x="0" y="6"/>
                    </a:lnTo>
                    <a:lnTo>
                      <a:pt x="17" y="0"/>
                    </a:lnTo>
                    <a:lnTo>
                      <a:pt x="498" y="417"/>
                    </a:lnTo>
                    <a:close/>
                  </a:path>
                </a:pathLst>
              </a:custGeom>
              <a:solidFill>
                <a:srgbClr val="6F6F6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1" name="Line 899"/>
              <p:cNvSpPr>
                <a:spLocks noChangeShapeType="1"/>
              </p:cNvSpPr>
              <p:nvPr/>
            </p:nvSpPr>
            <p:spPr bwMode="auto">
              <a:xfrm flipH="1" flipV="1">
                <a:off x="3021" y="97"/>
                <a:ext cx="161" cy="139"/>
              </a:xfrm>
              <a:prstGeom prst="line">
                <a:avLst/>
              </a:prstGeom>
              <a:noFill/>
              <a:ln w="0">
                <a:solidFill>
                  <a:srgbClr val="6F6F6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2" name="Freeform 900"/>
              <p:cNvSpPr>
                <a:spLocks/>
              </p:cNvSpPr>
              <p:nvPr/>
            </p:nvSpPr>
            <p:spPr bwMode="auto">
              <a:xfrm>
                <a:off x="3019" y="97"/>
                <a:ext cx="163" cy="140"/>
              </a:xfrm>
              <a:custGeom>
                <a:avLst/>
                <a:gdLst>
                  <a:gd name="T0" fmla="*/ 163 w 489"/>
                  <a:gd name="T1" fmla="*/ 138 h 422"/>
                  <a:gd name="T2" fmla="*/ 160 w 489"/>
                  <a:gd name="T3" fmla="*/ 140 h 422"/>
                  <a:gd name="T4" fmla="*/ 0 w 489"/>
                  <a:gd name="T5" fmla="*/ 1 h 422"/>
                  <a:gd name="T6" fmla="*/ 3 w 489"/>
                  <a:gd name="T7" fmla="*/ 0 h 422"/>
                  <a:gd name="T8" fmla="*/ 163 w 489"/>
                  <a:gd name="T9" fmla="*/ 138 h 4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9" h="422">
                    <a:moveTo>
                      <a:pt x="489" y="417"/>
                    </a:moveTo>
                    <a:lnTo>
                      <a:pt x="481" y="422"/>
                    </a:lnTo>
                    <a:lnTo>
                      <a:pt x="0" y="3"/>
                    </a:lnTo>
                    <a:lnTo>
                      <a:pt x="8" y="0"/>
                    </a:lnTo>
                    <a:lnTo>
                      <a:pt x="489" y="417"/>
                    </a:lnTo>
                    <a:close/>
                  </a:path>
                </a:pathLst>
              </a:custGeom>
              <a:solidFill>
                <a:srgbClr val="6F6F6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3" name="Freeform 901"/>
              <p:cNvSpPr>
                <a:spLocks/>
              </p:cNvSpPr>
              <p:nvPr/>
            </p:nvSpPr>
            <p:spPr bwMode="auto">
              <a:xfrm>
                <a:off x="3016" y="98"/>
                <a:ext cx="163" cy="140"/>
              </a:xfrm>
              <a:custGeom>
                <a:avLst/>
                <a:gdLst>
                  <a:gd name="T0" fmla="*/ 163 w 490"/>
                  <a:gd name="T1" fmla="*/ 139 h 421"/>
                  <a:gd name="T2" fmla="*/ 160 w 490"/>
                  <a:gd name="T3" fmla="*/ 140 h 421"/>
                  <a:gd name="T4" fmla="*/ 0 w 490"/>
                  <a:gd name="T5" fmla="*/ 1 h 421"/>
                  <a:gd name="T6" fmla="*/ 3 w 490"/>
                  <a:gd name="T7" fmla="*/ 0 h 421"/>
                  <a:gd name="T8" fmla="*/ 163 w 490"/>
                  <a:gd name="T9" fmla="*/ 139 h 4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0" h="421">
                    <a:moveTo>
                      <a:pt x="490" y="419"/>
                    </a:moveTo>
                    <a:lnTo>
                      <a:pt x="480" y="421"/>
                    </a:lnTo>
                    <a:lnTo>
                      <a:pt x="0" y="3"/>
                    </a:lnTo>
                    <a:lnTo>
                      <a:pt x="9" y="0"/>
                    </a:lnTo>
                    <a:lnTo>
                      <a:pt x="490" y="419"/>
                    </a:lnTo>
                    <a:close/>
                  </a:path>
                </a:pathLst>
              </a:custGeom>
              <a:solidFill>
                <a:srgbClr val="6E6E6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4" name="Freeform 902"/>
              <p:cNvSpPr>
                <a:spLocks/>
              </p:cNvSpPr>
              <p:nvPr/>
            </p:nvSpPr>
            <p:spPr bwMode="auto">
              <a:xfrm>
                <a:off x="3009" y="99"/>
                <a:ext cx="167" cy="142"/>
              </a:xfrm>
              <a:custGeom>
                <a:avLst/>
                <a:gdLst>
                  <a:gd name="T0" fmla="*/ 167 w 499"/>
                  <a:gd name="T1" fmla="*/ 139 h 427"/>
                  <a:gd name="T2" fmla="*/ 161 w 499"/>
                  <a:gd name="T3" fmla="*/ 142 h 427"/>
                  <a:gd name="T4" fmla="*/ 0 w 499"/>
                  <a:gd name="T5" fmla="*/ 3 h 427"/>
                  <a:gd name="T6" fmla="*/ 6 w 499"/>
                  <a:gd name="T7" fmla="*/ 0 h 427"/>
                  <a:gd name="T8" fmla="*/ 167 w 499"/>
                  <a:gd name="T9" fmla="*/ 139 h 4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9" h="427">
                    <a:moveTo>
                      <a:pt x="499" y="418"/>
                    </a:moveTo>
                    <a:lnTo>
                      <a:pt x="480" y="427"/>
                    </a:lnTo>
                    <a:lnTo>
                      <a:pt x="0" y="9"/>
                    </a:lnTo>
                    <a:lnTo>
                      <a:pt x="19" y="0"/>
                    </a:lnTo>
                    <a:lnTo>
                      <a:pt x="499" y="418"/>
                    </a:lnTo>
                    <a:close/>
                  </a:path>
                </a:pathLst>
              </a:custGeom>
              <a:solidFill>
                <a:srgbClr val="6D6D6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5" name="Line 903"/>
              <p:cNvSpPr>
                <a:spLocks noChangeShapeType="1"/>
              </p:cNvSpPr>
              <p:nvPr/>
            </p:nvSpPr>
            <p:spPr bwMode="auto">
              <a:xfrm flipH="1" flipV="1">
                <a:off x="3016" y="99"/>
                <a:ext cx="160" cy="139"/>
              </a:xfrm>
              <a:prstGeom prst="line">
                <a:avLst/>
              </a:prstGeom>
              <a:noFill/>
              <a:ln w="0">
                <a:solidFill>
                  <a:srgbClr val="6D6D6D"/>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6" name="Freeform 904"/>
              <p:cNvSpPr>
                <a:spLocks/>
              </p:cNvSpPr>
              <p:nvPr/>
            </p:nvSpPr>
            <p:spPr bwMode="auto">
              <a:xfrm>
                <a:off x="3014" y="99"/>
                <a:ext cx="162" cy="140"/>
              </a:xfrm>
              <a:custGeom>
                <a:avLst/>
                <a:gdLst>
                  <a:gd name="T0" fmla="*/ 162 w 486"/>
                  <a:gd name="T1" fmla="*/ 139 h 421"/>
                  <a:gd name="T2" fmla="*/ 160 w 486"/>
                  <a:gd name="T3" fmla="*/ 140 h 421"/>
                  <a:gd name="T4" fmla="*/ 0 w 486"/>
                  <a:gd name="T5" fmla="*/ 1 h 421"/>
                  <a:gd name="T6" fmla="*/ 2 w 486"/>
                  <a:gd name="T7" fmla="*/ 0 h 421"/>
                  <a:gd name="T8" fmla="*/ 162 w 486"/>
                  <a:gd name="T9" fmla="*/ 139 h 4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6" h="421">
                    <a:moveTo>
                      <a:pt x="486" y="418"/>
                    </a:moveTo>
                    <a:lnTo>
                      <a:pt x="480" y="421"/>
                    </a:lnTo>
                    <a:lnTo>
                      <a:pt x="0" y="3"/>
                    </a:lnTo>
                    <a:lnTo>
                      <a:pt x="6" y="0"/>
                    </a:lnTo>
                    <a:lnTo>
                      <a:pt x="486" y="418"/>
                    </a:lnTo>
                    <a:close/>
                  </a:path>
                </a:pathLst>
              </a:custGeom>
              <a:solidFill>
                <a:srgbClr val="6D6D6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7" name="Freeform 905"/>
              <p:cNvSpPr>
                <a:spLocks/>
              </p:cNvSpPr>
              <p:nvPr/>
            </p:nvSpPr>
            <p:spPr bwMode="auto">
              <a:xfrm>
                <a:off x="3011" y="100"/>
                <a:ext cx="163" cy="140"/>
              </a:xfrm>
              <a:custGeom>
                <a:avLst/>
                <a:gdLst>
                  <a:gd name="T0" fmla="*/ 163 w 487"/>
                  <a:gd name="T1" fmla="*/ 139 h 421"/>
                  <a:gd name="T2" fmla="*/ 161 w 487"/>
                  <a:gd name="T3" fmla="*/ 140 h 421"/>
                  <a:gd name="T4" fmla="*/ 0 w 487"/>
                  <a:gd name="T5" fmla="*/ 1 h 421"/>
                  <a:gd name="T6" fmla="*/ 2 w 487"/>
                  <a:gd name="T7" fmla="*/ 0 h 421"/>
                  <a:gd name="T8" fmla="*/ 163 w 487"/>
                  <a:gd name="T9" fmla="*/ 139 h 4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7" h="421">
                    <a:moveTo>
                      <a:pt x="487" y="418"/>
                    </a:moveTo>
                    <a:lnTo>
                      <a:pt x="481" y="421"/>
                    </a:lnTo>
                    <a:lnTo>
                      <a:pt x="0" y="3"/>
                    </a:lnTo>
                    <a:lnTo>
                      <a:pt x="7" y="0"/>
                    </a:lnTo>
                    <a:lnTo>
                      <a:pt x="487" y="418"/>
                    </a:lnTo>
                    <a:close/>
                  </a:path>
                </a:pathLst>
              </a:custGeom>
              <a:solidFill>
                <a:srgbClr val="6C6C6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8" name="Freeform 906"/>
              <p:cNvSpPr>
                <a:spLocks/>
              </p:cNvSpPr>
              <p:nvPr/>
            </p:nvSpPr>
            <p:spPr bwMode="auto">
              <a:xfrm>
                <a:off x="3009" y="101"/>
                <a:ext cx="163" cy="140"/>
              </a:xfrm>
              <a:custGeom>
                <a:avLst/>
                <a:gdLst>
                  <a:gd name="T0" fmla="*/ 163 w 487"/>
                  <a:gd name="T1" fmla="*/ 139 h 421"/>
                  <a:gd name="T2" fmla="*/ 161 w 487"/>
                  <a:gd name="T3" fmla="*/ 140 h 421"/>
                  <a:gd name="T4" fmla="*/ 0 w 487"/>
                  <a:gd name="T5" fmla="*/ 1 h 421"/>
                  <a:gd name="T6" fmla="*/ 2 w 487"/>
                  <a:gd name="T7" fmla="*/ 0 h 421"/>
                  <a:gd name="T8" fmla="*/ 163 w 487"/>
                  <a:gd name="T9" fmla="*/ 139 h 4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7" h="421">
                    <a:moveTo>
                      <a:pt x="487" y="418"/>
                    </a:moveTo>
                    <a:lnTo>
                      <a:pt x="480" y="421"/>
                    </a:lnTo>
                    <a:lnTo>
                      <a:pt x="0" y="3"/>
                    </a:lnTo>
                    <a:lnTo>
                      <a:pt x="6" y="0"/>
                    </a:lnTo>
                    <a:lnTo>
                      <a:pt x="487" y="418"/>
                    </a:lnTo>
                    <a:close/>
                  </a:path>
                </a:pathLst>
              </a:custGeom>
              <a:solidFill>
                <a:srgbClr val="6B6B6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9" name="Freeform 907"/>
              <p:cNvSpPr>
                <a:spLocks/>
              </p:cNvSpPr>
              <p:nvPr/>
            </p:nvSpPr>
            <p:spPr bwMode="auto">
              <a:xfrm>
                <a:off x="3004" y="102"/>
                <a:ext cx="165" cy="142"/>
              </a:xfrm>
              <a:custGeom>
                <a:avLst/>
                <a:gdLst>
                  <a:gd name="T0" fmla="*/ 165 w 497"/>
                  <a:gd name="T1" fmla="*/ 139 h 427"/>
                  <a:gd name="T2" fmla="*/ 159 w 497"/>
                  <a:gd name="T3" fmla="*/ 142 h 427"/>
                  <a:gd name="T4" fmla="*/ 0 w 497"/>
                  <a:gd name="T5" fmla="*/ 2 h 427"/>
                  <a:gd name="T6" fmla="*/ 6 w 497"/>
                  <a:gd name="T7" fmla="*/ 0 h 427"/>
                  <a:gd name="T8" fmla="*/ 165 w 497"/>
                  <a:gd name="T9" fmla="*/ 139 h 4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7" h="427">
                    <a:moveTo>
                      <a:pt x="497" y="418"/>
                    </a:moveTo>
                    <a:lnTo>
                      <a:pt x="480" y="427"/>
                    </a:lnTo>
                    <a:lnTo>
                      <a:pt x="0" y="7"/>
                    </a:lnTo>
                    <a:lnTo>
                      <a:pt x="17" y="0"/>
                    </a:lnTo>
                    <a:lnTo>
                      <a:pt x="497" y="418"/>
                    </a:lnTo>
                    <a:close/>
                  </a:path>
                </a:pathLst>
              </a:custGeom>
              <a:solidFill>
                <a:srgbClr val="6A6A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0" name="Line 908"/>
              <p:cNvSpPr>
                <a:spLocks noChangeShapeType="1"/>
              </p:cNvSpPr>
              <p:nvPr/>
            </p:nvSpPr>
            <p:spPr bwMode="auto">
              <a:xfrm flipH="1" flipV="1">
                <a:off x="3009" y="102"/>
                <a:ext cx="160" cy="139"/>
              </a:xfrm>
              <a:prstGeom prst="line">
                <a:avLst/>
              </a:prstGeom>
              <a:noFill/>
              <a:ln w="0">
                <a:solidFill>
                  <a:srgbClr val="6A6A6A"/>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51" name="Freeform 909"/>
              <p:cNvSpPr>
                <a:spLocks/>
              </p:cNvSpPr>
              <p:nvPr/>
            </p:nvSpPr>
            <p:spPr bwMode="auto">
              <a:xfrm>
                <a:off x="3007" y="102"/>
                <a:ext cx="162" cy="140"/>
              </a:xfrm>
              <a:custGeom>
                <a:avLst/>
                <a:gdLst>
                  <a:gd name="T0" fmla="*/ 162 w 488"/>
                  <a:gd name="T1" fmla="*/ 139 h 422"/>
                  <a:gd name="T2" fmla="*/ 159 w 488"/>
                  <a:gd name="T3" fmla="*/ 140 h 422"/>
                  <a:gd name="T4" fmla="*/ 0 w 488"/>
                  <a:gd name="T5" fmla="*/ 1 h 422"/>
                  <a:gd name="T6" fmla="*/ 3 w 488"/>
                  <a:gd name="T7" fmla="*/ 0 h 422"/>
                  <a:gd name="T8" fmla="*/ 162 w 488"/>
                  <a:gd name="T9" fmla="*/ 139 h 4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8" h="422">
                    <a:moveTo>
                      <a:pt x="488" y="418"/>
                    </a:moveTo>
                    <a:lnTo>
                      <a:pt x="479" y="422"/>
                    </a:lnTo>
                    <a:lnTo>
                      <a:pt x="0" y="3"/>
                    </a:lnTo>
                    <a:lnTo>
                      <a:pt x="8" y="0"/>
                    </a:lnTo>
                    <a:lnTo>
                      <a:pt x="488" y="418"/>
                    </a:lnTo>
                    <a:close/>
                  </a:path>
                </a:pathLst>
              </a:custGeom>
              <a:solidFill>
                <a:srgbClr val="6A6A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2" name="Freeform 910"/>
              <p:cNvSpPr>
                <a:spLocks/>
              </p:cNvSpPr>
              <p:nvPr/>
            </p:nvSpPr>
            <p:spPr bwMode="auto">
              <a:xfrm>
                <a:off x="3004" y="103"/>
                <a:ext cx="162" cy="141"/>
              </a:xfrm>
              <a:custGeom>
                <a:avLst/>
                <a:gdLst>
                  <a:gd name="T0" fmla="*/ 162 w 488"/>
                  <a:gd name="T1" fmla="*/ 139 h 424"/>
                  <a:gd name="T2" fmla="*/ 159 w 488"/>
                  <a:gd name="T3" fmla="*/ 141 h 424"/>
                  <a:gd name="T4" fmla="*/ 0 w 488"/>
                  <a:gd name="T5" fmla="*/ 1 h 424"/>
                  <a:gd name="T6" fmla="*/ 3 w 488"/>
                  <a:gd name="T7" fmla="*/ 0 h 424"/>
                  <a:gd name="T8" fmla="*/ 162 w 488"/>
                  <a:gd name="T9" fmla="*/ 139 h 4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8" h="424">
                    <a:moveTo>
                      <a:pt x="488" y="419"/>
                    </a:moveTo>
                    <a:lnTo>
                      <a:pt x="480" y="424"/>
                    </a:lnTo>
                    <a:lnTo>
                      <a:pt x="0" y="4"/>
                    </a:lnTo>
                    <a:lnTo>
                      <a:pt x="9" y="0"/>
                    </a:lnTo>
                    <a:lnTo>
                      <a:pt x="488" y="419"/>
                    </a:lnTo>
                    <a:close/>
                  </a:path>
                </a:pathLst>
              </a:custGeom>
              <a:solidFill>
                <a:srgbClr val="69696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3" name="Freeform 911"/>
              <p:cNvSpPr>
                <a:spLocks/>
              </p:cNvSpPr>
              <p:nvPr/>
            </p:nvSpPr>
            <p:spPr bwMode="auto">
              <a:xfrm>
                <a:off x="2998" y="104"/>
                <a:ext cx="166" cy="143"/>
              </a:xfrm>
              <a:custGeom>
                <a:avLst/>
                <a:gdLst>
                  <a:gd name="T0" fmla="*/ 166 w 497"/>
                  <a:gd name="T1" fmla="*/ 140 h 430"/>
                  <a:gd name="T2" fmla="*/ 160 w 497"/>
                  <a:gd name="T3" fmla="*/ 143 h 430"/>
                  <a:gd name="T4" fmla="*/ 0 w 497"/>
                  <a:gd name="T5" fmla="*/ 3 h 430"/>
                  <a:gd name="T6" fmla="*/ 6 w 497"/>
                  <a:gd name="T7" fmla="*/ 0 h 430"/>
                  <a:gd name="T8" fmla="*/ 166 w 497"/>
                  <a:gd name="T9" fmla="*/ 140 h 4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7" h="430">
                    <a:moveTo>
                      <a:pt x="497" y="420"/>
                    </a:moveTo>
                    <a:lnTo>
                      <a:pt x="478" y="430"/>
                    </a:lnTo>
                    <a:lnTo>
                      <a:pt x="0" y="10"/>
                    </a:lnTo>
                    <a:lnTo>
                      <a:pt x="17" y="0"/>
                    </a:lnTo>
                    <a:lnTo>
                      <a:pt x="497" y="420"/>
                    </a:lnTo>
                    <a:close/>
                  </a:path>
                </a:pathLst>
              </a:custGeom>
              <a:solidFill>
                <a:srgbClr val="68686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4" name="Line 912"/>
              <p:cNvSpPr>
                <a:spLocks noChangeShapeType="1"/>
              </p:cNvSpPr>
              <p:nvPr/>
            </p:nvSpPr>
            <p:spPr bwMode="auto">
              <a:xfrm flipH="1" flipV="1">
                <a:off x="3004" y="104"/>
                <a:ext cx="160" cy="140"/>
              </a:xfrm>
              <a:prstGeom prst="line">
                <a:avLst/>
              </a:prstGeom>
              <a:noFill/>
              <a:ln w="0">
                <a:solidFill>
                  <a:srgbClr val="686868"/>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55" name="Freeform 913"/>
              <p:cNvSpPr>
                <a:spLocks/>
              </p:cNvSpPr>
              <p:nvPr/>
            </p:nvSpPr>
            <p:spPr bwMode="auto">
              <a:xfrm>
                <a:off x="3001" y="104"/>
                <a:ext cx="163" cy="142"/>
              </a:xfrm>
              <a:custGeom>
                <a:avLst/>
                <a:gdLst>
                  <a:gd name="T0" fmla="*/ 163 w 489"/>
                  <a:gd name="T1" fmla="*/ 140 h 425"/>
                  <a:gd name="T2" fmla="*/ 160 w 489"/>
                  <a:gd name="T3" fmla="*/ 142 h 425"/>
                  <a:gd name="T4" fmla="*/ 0 w 489"/>
                  <a:gd name="T5" fmla="*/ 2 h 425"/>
                  <a:gd name="T6" fmla="*/ 3 w 489"/>
                  <a:gd name="T7" fmla="*/ 0 h 425"/>
                  <a:gd name="T8" fmla="*/ 163 w 489"/>
                  <a:gd name="T9" fmla="*/ 140 h 4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9" h="425">
                    <a:moveTo>
                      <a:pt x="489" y="420"/>
                    </a:moveTo>
                    <a:lnTo>
                      <a:pt x="479" y="425"/>
                    </a:lnTo>
                    <a:lnTo>
                      <a:pt x="0" y="6"/>
                    </a:lnTo>
                    <a:lnTo>
                      <a:pt x="9" y="0"/>
                    </a:lnTo>
                    <a:lnTo>
                      <a:pt x="489" y="420"/>
                    </a:lnTo>
                    <a:close/>
                  </a:path>
                </a:pathLst>
              </a:custGeom>
              <a:solidFill>
                <a:srgbClr val="68686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6" name="Freeform 914"/>
              <p:cNvSpPr>
                <a:spLocks/>
              </p:cNvSpPr>
              <p:nvPr/>
            </p:nvSpPr>
            <p:spPr bwMode="auto">
              <a:xfrm>
                <a:off x="2998" y="106"/>
                <a:ext cx="162" cy="141"/>
              </a:xfrm>
              <a:custGeom>
                <a:avLst/>
                <a:gdLst>
                  <a:gd name="T0" fmla="*/ 162 w 487"/>
                  <a:gd name="T1" fmla="*/ 139 h 424"/>
                  <a:gd name="T2" fmla="*/ 159 w 487"/>
                  <a:gd name="T3" fmla="*/ 141 h 424"/>
                  <a:gd name="T4" fmla="*/ 0 w 487"/>
                  <a:gd name="T5" fmla="*/ 1 h 424"/>
                  <a:gd name="T6" fmla="*/ 3 w 487"/>
                  <a:gd name="T7" fmla="*/ 0 h 424"/>
                  <a:gd name="T8" fmla="*/ 162 w 487"/>
                  <a:gd name="T9" fmla="*/ 139 h 4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7" h="424">
                    <a:moveTo>
                      <a:pt x="487" y="419"/>
                    </a:moveTo>
                    <a:lnTo>
                      <a:pt x="478" y="424"/>
                    </a:lnTo>
                    <a:lnTo>
                      <a:pt x="0" y="4"/>
                    </a:lnTo>
                    <a:lnTo>
                      <a:pt x="8" y="0"/>
                    </a:lnTo>
                    <a:lnTo>
                      <a:pt x="487" y="419"/>
                    </a:lnTo>
                    <a:close/>
                  </a:path>
                </a:pathLst>
              </a:custGeom>
              <a:solidFill>
                <a:srgbClr val="67676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7" name="Freeform 915"/>
              <p:cNvSpPr>
                <a:spLocks/>
              </p:cNvSpPr>
              <p:nvPr/>
            </p:nvSpPr>
            <p:spPr bwMode="auto">
              <a:xfrm>
                <a:off x="2993" y="107"/>
                <a:ext cx="164" cy="144"/>
              </a:xfrm>
              <a:custGeom>
                <a:avLst/>
                <a:gdLst>
                  <a:gd name="T0" fmla="*/ 164 w 494"/>
                  <a:gd name="T1" fmla="*/ 140 h 431"/>
                  <a:gd name="T2" fmla="*/ 158 w 494"/>
                  <a:gd name="T3" fmla="*/ 144 h 431"/>
                  <a:gd name="T4" fmla="*/ 0 w 494"/>
                  <a:gd name="T5" fmla="*/ 3 h 431"/>
                  <a:gd name="T6" fmla="*/ 5 w 494"/>
                  <a:gd name="T7" fmla="*/ 0 h 431"/>
                  <a:gd name="T8" fmla="*/ 164 w 494"/>
                  <a:gd name="T9" fmla="*/ 140 h 4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4" h="431">
                    <a:moveTo>
                      <a:pt x="494" y="420"/>
                    </a:moveTo>
                    <a:lnTo>
                      <a:pt x="477" y="431"/>
                    </a:lnTo>
                    <a:lnTo>
                      <a:pt x="0" y="10"/>
                    </a:lnTo>
                    <a:lnTo>
                      <a:pt x="16" y="0"/>
                    </a:lnTo>
                    <a:lnTo>
                      <a:pt x="494" y="420"/>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8" name="Line 916"/>
              <p:cNvSpPr>
                <a:spLocks noChangeShapeType="1"/>
              </p:cNvSpPr>
              <p:nvPr/>
            </p:nvSpPr>
            <p:spPr bwMode="auto">
              <a:xfrm flipH="1" flipV="1">
                <a:off x="2998" y="107"/>
                <a:ext cx="159" cy="140"/>
              </a:xfrm>
              <a:prstGeom prst="line">
                <a:avLst/>
              </a:prstGeom>
              <a:noFill/>
              <a:ln w="0">
                <a:solidFill>
                  <a:srgbClr val="66666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59" name="Freeform 917"/>
              <p:cNvSpPr>
                <a:spLocks/>
              </p:cNvSpPr>
              <p:nvPr/>
            </p:nvSpPr>
            <p:spPr bwMode="auto">
              <a:xfrm>
                <a:off x="2995" y="107"/>
                <a:ext cx="162" cy="142"/>
              </a:xfrm>
              <a:custGeom>
                <a:avLst/>
                <a:gdLst>
                  <a:gd name="T0" fmla="*/ 162 w 486"/>
                  <a:gd name="T1" fmla="*/ 140 h 426"/>
                  <a:gd name="T2" fmla="*/ 159 w 486"/>
                  <a:gd name="T3" fmla="*/ 142 h 426"/>
                  <a:gd name="T4" fmla="*/ 0 w 486"/>
                  <a:gd name="T5" fmla="*/ 1 h 426"/>
                  <a:gd name="T6" fmla="*/ 3 w 486"/>
                  <a:gd name="T7" fmla="*/ 0 h 426"/>
                  <a:gd name="T8" fmla="*/ 162 w 486"/>
                  <a:gd name="T9" fmla="*/ 140 h 42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6" h="426">
                    <a:moveTo>
                      <a:pt x="486" y="420"/>
                    </a:moveTo>
                    <a:lnTo>
                      <a:pt x="477" y="426"/>
                    </a:lnTo>
                    <a:lnTo>
                      <a:pt x="0" y="4"/>
                    </a:lnTo>
                    <a:lnTo>
                      <a:pt x="8" y="0"/>
                    </a:lnTo>
                    <a:lnTo>
                      <a:pt x="486" y="420"/>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60" name="Freeform 918"/>
              <p:cNvSpPr>
                <a:spLocks/>
              </p:cNvSpPr>
              <p:nvPr/>
            </p:nvSpPr>
            <p:spPr bwMode="auto">
              <a:xfrm>
                <a:off x="2993" y="109"/>
                <a:ext cx="161" cy="142"/>
              </a:xfrm>
              <a:custGeom>
                <a:avLst/>
                <a:gdLst>
                  <a:gd name="T0" fmla="*/ 161 w 485"/>
                  <a:gd name="T1" fmla="*/ 140 h 427"/>
                  <a:gd name="T2" fmla="*/ 158 w 485"/>
                  <a:gd name="T3" fmla="*/ 142 h 427"/>
                  <a:gd name="T4" fmla="*/ 0 w 485"/>
                  <a:gd name="T5" fmla="*/ 2 h 427"/>
                  <a:gd name="T6" fmla="*/ 3 w 485"/>
                  <a:gd name="T7" fmla="*/ 0 h 427"/>
                  <a:gd name="T8" fmla="*/ 161 w 485"/>
                  <a:gd name="T9" fmla="*/ 140 h 4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5" h="427">
                    <a:moveTo>
                      <a:pt x="485" y="422"/>
                    </a:moveTo>
                    <a:lnTo>
                      <a:pt x="477" y="427"/>
                    </a:lnTo>
                    <a:lnTo>
                      <a:pt x="0" y="6"/>
                    </a:lnTo>
                    <a:lnTo>
                      <a:pt x="8" y="0"/>
                    </a:lnTo>
                    <a:lnTo>
                      <a:pt x="485" y="422"/>
                    </a:lnTo>
                    <a:close/>
                  </a:path>
                </a:pathLst>
              </a:custGeom>
              <a:solidFill>
                <a:srgbClr val="65656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61" name="Freeform 919"/>
              <p:cNvSpPr>
                <a:spLocks/>
              </p:cNvSpPr>
              <p:nvPr/>
            </p:nvSpPr>
            <p:spPr bwMode="auto">
              <a:xfrm>
                <a:off x="2987" y="111"/>
                <a:ext cx="165" cy="144"/>
              </a:xfrm>
              <a:custGeom>
                <a:avLst/>
                <a:gdLst>
                  <a:gd name="T0" fmla="*/ 165 w 494"/>
                  <a:gd name="T1" fmla="*/ 140 h 433"/>
                  <a:gd name="T2" fmla="*/ 159 w 494"/>
                  <a:gd name="T3" fmla="*/ 144 h 433"/>
                  <a:gd name="T4" fmla="*/ 0 w 494"/>
                  <a:gd name="T5" fmla="*/ 3 h 433"/>
                  <a:gd name="T6" fmla="*/ 6 w 494"/>
                  <a:gd name="T7" fmla="*/ 0 h 433"/>
                  <a:gd name="T8" fmla="*/ 165 w 494"/>
                  <a:gd name="T9" fmla="*/ 140 h 4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4" h="433">
                    <a:moveTo>
                      <a:pt x="494" y="421"/>
                    </a:moveTo>
                    <a:lnTo>
                      <a:pt x="476" y="433"/>
                    </a:lnTo>
                    <a:lnTo>
                      <a:pt x="0" y="10"/>
                    </a:lnTo>
                    <a:lnTo>
                      <a:pt x="17" y="0"/>
                    </a:lnTo>
                    <a:lnTo>
                      <a:pt x="494" y="421"/>
                    </a:lnTo>
                    <a:close/>
                  </a:path>
                </a:pathLst>
              </a:custGeom>
              <a:solidFill>
                <a:srgbClr val="64646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62" name="Line 920"/>
              <p:cNvSpPr>
                <a:spLocks noChangeShapeType="1"/>
              </p:cNvSpPr>
              <p:nvPr/>
            </p:nvSpPr>
            <p:spPr bwMode="auto">
              <a:xfrm flipH="1" flipV="1">
                <a:off x="2993" y="111"/>
                <a:ext cx="159" cy="140"/>
              </a:xfrm>
              <a:prstGeom prst="line">
                <a:avLst/>
              </a:prstGeom>
              <a:noFill/>
              <a:ln w="0">
                <a:solidFill>
                  <a:srgbClr val="646464"/>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3" name="Freeform 921"/>
              <p:cNvSpPr>
                <a:spLocks/>
              </p:cNvSpPr>
              <p:nvPr/>
            </p:nvSpPr>
            <p:spPr bwMode="auto">
              <a:xfrm>
                <a:off x="2990" y="111"/>
                <a:ext cx="162" cy="142"/>
              </a:xfrm>
              <a:custGeom>
                <a:avLst/>
                <a:gdLst>
                  <a:gd name="T0" fmla="*/ 162 w 486"/>
                  <a:gd name="T1" fmla="*/ 140 h 427"/>
                  <a:gd name="T2" fmla="*/ 159 w 486"/>
                  <a:gd name="T3" fmla="*/ 142 h 427"/>
                  <a:gd name="T4" fmla="*/ 0 w 486"/>
                  <a:gd name="T5" fmla="*/ 1 h 427"/>
                  <a:gd name="T6" fmla="*/ 3 w 486"/>
                  <a:gd name="T7" fmla="*/ 0 h 427"/>
                  <a:gd name="T8" fmla="*/ 162 w 486"/>
                  <a:gd name="T9" fmla="*/ 140 h 4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6" h="427">
                    <a:moveTo>
                      <a:pt x="486" y="421"/>
                    </a:moveTo>
                    <a:lnTo>
                      <a:pt x="477" y="427"/>
                    </a:lnTo>
                    <a:lnTo>
                      <a:pt x="0" y="4"/>
                    </a:lnTo>
                    <a:lnTo>
                      <a:pt x="9" y="0"/>
                    </a:lnTo>
                    <a:lnTo>
                      <a:pt x="486" y="421"/>
                    </a:lnTo>
                    <a:close/>
                  </a:path>
                </a:pathLst>
              </a:custGeom>
              <a:solidFill>
                <a:srgbClr val="64646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64" name="Freeform 922"/>
              <p:cNvSpPr>
                <a:spLocks/>
              </p:cNvSpPr>
              <p:nvPr/>
            </p:nvSpPr>
            <p:spPr bwMode="auto">
              <a:xfrm>
                <a:off x="2987" y="112"/>
                <a:ext cx="162" cy="143"/>
              </a:xfrm>
              <a:custGeom>
                <a:avLst/>
                <a:gdLst>
                  <a:gd name="T0" fmla="*/ 162 w 485"/>
                  <a:gd name="T1" fmla="*/ 141 h 429"/>
                  <a:gd name="T2" fmla="*/ 159 w 485"/>
                  <a:gd name="T3" fmla="*/ 143 h 429"/>
                  <a:gd name="T4" fmla="*/ 0 w 485"/>
                  <a:gd name="T5" fmla="*/ 2 h 429"/>
                  <a:gd name="T6" fmla="*/ 3 w 485"/>
                  <a:gd name="T7" fmla="*/ 0 h 429"/>
                  <a:gd name="T8" fmla="*/ 162 w 485"/>
                  <a:gd name="T9" fmla="*/ 141 h 4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5" h="429">
                    <a:moveTo>
                      <a:pt x="485" y="423"/>
                    </a:moveTo>
                    <a:lnTo>
                      <a:pt x="476" y="429"/>
                    </a:lnTo>
                    <a:lnTo>
                      <a:pt x="0" y="6"/>
                    </a:lnTo>
                    <a:lnTo>
                      <a:pt x="8" y="0"/>
                    </a:lnTo>
                    <a:lnTo>
                      <a:pt x="485" y="423"/>
                    </a:lnTo>
                    <a:close/>
                  </a:path>
                </a:pathLst>
              </a:custGeom>
              <a:solidFill>
                <a:srgbClr val="63636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65" name="Freeform 923"/>
              <p:cNvSpPr>
                <a:spLocks/>
              </p:cNvSpPr>
              <p:nvPr/>
            </p:nvSpPr>
            <p:spPr bwMode="auto">
              <a:xfrm>
                <a:off x="2982" y="114"/>
                <a:ext cx="164" cy="145"/>
              </a:xfrm>
              <a:custGeom>
                <a:avLst/>
                <a:gdLst>
                  <a:gd name="T0" fmla="*/ 164 w 492"/>
                  <a:gd name="T1" fmla="*/ 141 h 434"/>
                  <a:gd name="T2" fmla="*/ 158 w 492"/>
                  <a:gd name="T3" fmla="*/ 145 h 434"/>
                  <a:gd name="T4" fmla="*/ 0 w 492"/>
                  <a:gd name="T5" fmla="*/ 4 h 434"/>
                  <a:gd name="T6" fmla="*/ 5 w 492"/>
                  <a:gd name="T7" fmla="*/ 0 h 434"/>
                  <a:gd name="T8" fmla="*/ 164 w 492"/>
                  <a:gd name="T9" fmla="*/ 141 h 4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2" h="434">
                    <a:moveTo>
                      <a:pt x="492" y="423"/>
                    </a:moveTo>
                    <a:lnTo>
                      <a:pt x="475" y="434"/>
                    </a:lnTo>
                    <a:lnTo>
                      <a:pt x="0" y="12"/>
                    </a:lnTo>
                    <a:lnTo>
                      <a:pt x="16" y="0"/>
                    </a:lnTo>
                    <a:lnTo>
                      <a:pt x="492" y="423"/>
                    </a:lnTo>
                    <a:close/>
                  </a:path>
                </a:pathLst>
              </a:custGeom>
              <a:solidFill>
                <a:srgbClr val="62626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66" name="Line 924"/>
              <p:cNvSpPr>
                <a:spLocks noChangeShapeType="1"/>
              </p:cNvSpPr>
              <p:nvPr/>
            </p:nvSpPr>
            <p:spPr bwMode="auto">
              <a:xfrm flipH="1" flipV="1">
                <a:off x="2987" y="114"/>
                <a:ext cx="159" cy="141"/>
              </a:xfrm>
              <a:prstGeom prst="line">
                <a:avLst/>
              </a:prstGeom>
              <a:noFill/>
              <a:ln w="0">
                <a:solidFill>
                  <a:srgbClr val="62626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7" name="Freeform 925"/>
              <p:cNvSpPr>
                <a:spLocks/>
              </p:cNvSpPr>
              <p:nvPr/>
            </p:nvSpPr>
            <p:spPr bwMode="auto">
              <a:xfrm>
                <a:off x="2984" y="114"/>
                <a:ext cx="162" cy="143"/>
              </a:xfrm>
              <a:custGeom>
                <a:avLst/>
                <a:gdLst>
                  <a:gd name="T0" fmla="*/ 162 w 484"/>
                  <a:gd name="T1" fmla="*/ 141 h 429"/>
                  <a:gd name="T2" fmla="*/ 159 w 484"/>
                  <a:gd name="T3" fmla="*/ 143 h 429"/>
                  <a:gd name="T4" fmla="*/ 0 w 484"/>
                  <a:gd name="T5" fmla="*/ 2 h 429"/>
                  <a:gd name="T6" fmla="*/ 3 w 484"/>
                  <a:gd name="T7" fmla="*/ 0 h 429"/>
                  <a:gd name="T8" fmla="*/ 162 w 484"/>
                  <a:gd name="T9" fmla="*/ 141 h 4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4" h="429">
                    <a:moveTo>
                      <a:pt x="484" y="423"/>
                    </a:moveTo>
                    <a:lnTo>
                      <a:pt x="476" y="429"/>
                    </a:lnTo>
                    <a:lnTo>
                      <a:pt x="0" y="6"/>
                    </a:lnTo>
                    <a:lnTo>
                      <a:pt x="8" y="0"/>
                    </a:lnTo>
                    <a:lnTo>
                      <a:pt x="484" y="423"/>
                    </a:lnTo>
                    <a:close/>
                  </a:path>
                </a:pathLst>
              </a:custGeom>
              <a:solidFill>
                <a:srgbClr val="62626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68" name="Freeform 926"/>
              <p:cNvSpPr>
                <a:spLocks/>
              </p:cNvSpPr>
              <p:nvPr/>
            </p:nvSpPr>
            <p:spPr bwMode="auto">
              <a:xfrm>
                <a:off x="2982" y="116"/>
                <a:ext cx="161" cy="143"/>
              </a:xfrm>
              <a:custGeom>
                <a:avLst/>
                <a:gdLst>
                  <a:gd name="T0" fmla="*/ 161 w 484"/>
                  <a:gd name="T1" fmla="*/ 141 h 428"/>
                  <a:gd name="T2" fmla="*/ 158 w 484"/>
                  <a:gd name="T3" fmla="*/ 143 h 428"/>
                  <a:gd name="T4" fmla="*/ 0 w 484"/>
                  <a:gd name="T5" fmla="*/ 2 h 428"/>
                  <a:gd name="T6" fmla="*/ 3 w 484"/>
                  <a:gd name="T7" fmla="*/ 0 h 428"/>
                  <a:gd name="T8" fmla="*/ 161 w 484"/>
                  <a:gd name="T9" fmla="*/ 141 h 4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4" h="428">
                    <a:moveTo>
                      <a:pt x="484" y="423"/>
                    </a:moveTo>
                    <a:lnTo>
                      <a:pt x="475" y="428"/>
                    </a:lnTo>
                    <a:lnTo>
                      <a:pt x="0" y="6"/>
                    </a:lnTo>
                    <a:lnTo>
                      <a:pt x="8" y="0"/>
                    </a:lnTo>
                    <a:lnTo>
                      <a:pt x="484" y="423"/>
                    </a:lnTo>
                    <a:close/>
                  </a:path>
                </a:pathLst>
              </a:custGeom>
              <a:solidFill>
                <a:srgbClr val="61616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69" name="Freeform 927"/>
              <p:cNvSpPr>
                <a:spLocks/>
              </p:cNvSpPr>
              <p:nvPr/>
            </p:nvSpPr>
            <p:spPr bwMode="auto">
              <a:xfrm>
                <a:off x="2976" y="118"/>
                <a:ext cx="164" cy="145"/>
              </a:xfrm>
              <a:custGeom>
                <a:avLst/>
                <a:gdLst>
                  <a:gd name="T0" fmla="*/ 164 w 491"/>
                  <a:gd name="T1" fmla="*/ 141 h 435"/>
                  <a:gd name="T2" fmla="*/ 159 w 491"/>
                  <a:gd name="T3" fmla="*/ 145 h 435"/>
                  <a:gd name="T4" fmla="*/ 0 w 491"/>
                  <a:gd name="T5" fmla="*/ 4 h 435"/>
                  <a:gd name="T6" fmla="*/ 5 w 491"/>
                  <a:gd name="T7" fmla="*/ 0 h 435"/>
                  <a:gd name="T8" fmla="*/ 164 w 491"/>
                  <a:gd name="T9" fmla="*/ 141 h 4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1" h="435">
                    <a:moveTo>
                      <a:pt x="491" y="422"/>
                    </a:moveTo>
                    <a:lnTo>
                      <a:pt x="475" y="435"/>
                    </a:lnTo>
                    <a:lnTo>
                      <a:pt x="0" y="13"/>
                    </a:lnTo>
                    <a:lnTo>
                      <a:pt x="16" y="0"/>
                    </a:lnTo>
                    <a:lnTo>
                      <a:pt x="491" y="422"/>
                    </a:lnTo>
                    <a:close/>
                  </a:path>
                </a:pathLst>
              </a:custGeom>
              <a:solidFill>
                <a:srgbClr val="60606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70" name="Line 928"/>
              <p:cNvSpPr>
                <a:spLocks noChangeShapeType="1"/>
              </p:cNvSpPr>
              <p:nvPr/>
            </p:nvSpPr>
            <p:spPr bwMode="auto">
              <a:xfrm flipH="1" flipV="1">
                <a:off x="2982" y="118"/>
                <a:ext cx="158" cy="141"/>
              </a:xfrm>
              <a:prstGeom prst="line">
                <a:avLst/>
              </a:prstGeom>
              <a:noFill/>
              <a:ln w="0">
                <a:solidFill>
                  <a:srgbClr val="60606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1" name="Freeform 929"/>
              <p:cNvSpPr>
                <a:spLocks/>
              </p:cNvSpPr>
              <p:nvPr/>
            </p:nvSpPr>
            <p:spPr bwMode="auto">
              <a:xfrm>
                <a:off x="2979" y="118"/>
                <a:ext cx="161" cy="143"/>
              </a:xfrm>
              <a:custGeom>
                <a:avLst/>
                <a:gdLst>
                  <a:gd name="T0" fmla="*/ 161 w 483"/>
                  <a:gd name="T1" fmla="*/ 141 h 428"/>
                  <a:gd name="T2" fmla="*/ 158 w 483"/>
                  <a:gd name="T3" fmla="*/ 143 h 428"/>
                  <a:gd name="T4" fmla="*/ 0 w 483"/>
                  <a:gd name="T5" fmla="*/ 2 h 428"/>
                  <a:gd name="T6" fmla="*/ 3 w 483"/>
                  <a:gd name="T7" fmla="*/ 0 h 428"/>
                  <a:gd name="T8" fmla="*/ 161 w 483"/>
                  <a:gd name="T9" fmla="*/ 141 h 4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3" h="428">
                    <a:moveTo>
                      <a:pt x="483" y="422"/>
                    </a:moveTo>
                    <a:lnTo>
                      <a:pt x="474" y="428"/>
                    </a:lnTo>
                    <a:lnTo>
                      <a:pt x="0" y="5"/>
                    </a:lnTo>
                    <a:lnTo>
                      <a:pt x="8" y="0"/>
                    </a:lnTo>
                    <a:lnTo>
                      <a:pt x="483" y="422"/>
                    </a:lnTo>
                    <a:close/>
                  </a:path>
                </a:pathLst>
              </a:custGeom>
              <a:solidFill>
                <a:srgbClr val="60606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72" name="Freeform 930"/>
              <p:cNvSpPr>
                <a:spLocks/>
              </p:cNvSpPr>
              <p:nvPr/>
            </p:nvSpPr>
            <p:spPr bwMode="auto">
              <a:xfrm>
                <a:off x="2976" y="120"/>
                <a:ext cx="161" cy="143"/>
              </a:xfrm>
              <a:custGeom>
                <a:avLst/>
                <a:gdLst>
                  <a:gd name="T0" fmla="*/ 161 w 482"/>
                  <a:gd name="T1" fmla="*/ 141 h 430"/>
                  <a:gd name="T2" fmla="*/ 159 w 482"/>
                  <a:gd name="T3" fmla="*/ 143 h 430"/>
                  <a:gd name="T4" fmla="*/ 0 w 482"/>
                  <a:gd name="T5" fmla="*/ 3 h 430"/>
                  <a:gd name="T6" fmla="*/ 3 w 482"/>
                  <a:gd name="T7" fmla="*/ 0 h 430"/>
                  <a:gd name="T8" fmla="*/ 161 w 482"/>
                  <a:gd name="T9" fmla="*/ 141 h 4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2" h="430">
                    <a:moveTo>
                      <a:pt x="482" y="423"/>
                    </a:moveTo>
                    <a:lnTo>
                      <a:pt x="475" y="430"/>
                    </a:lnTo>
                    <a:lnTo>
                      <a:pt x="0" y="8"/>
                    </a:lnTo>
                    <a:lnTo>
                      <a:pt x="8" y="0"/>
                    </a:lnTo>
                    <a:lnTo>
                      <a:pt x="482" y="423"/>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73" name="Freeform 931"/>
              <p:cNvSpPr>
                <a:spLocks/>
              </p:cNvSpPr>
              <p:nvPr/>
            </p:nvSpPr>
            <p:spPr bwMode="auto">
              <a:xfrm>
                <a:off x="2971" y="122"/>
                <a:ext cx="164" cy="145"/>
              </a:xfrm>
              <a:custGeom>
                <a:avLst/>
                <a:gdLst>
                  <a:gd name="T0" fmla="*/ 164 w 490"/>
                  <a:gd name="T1" fmla="*/ 141 h 435"/>
                  <a:gd name="T2" fmla="*/ 159 w 490"/>
                  <a:gd name="T3" fmla="*/ 145 h 435"/>
                  <a:gd name="T4" fmla="*/ 0 w 490"/>
                  <a:gd name="T5" fmla="*/ 4 h 435"/>
                  <a:gd name="T6" fmla="*/ 5 w 490"/>
                  <a:gd name="T7" fmla="*/ 0 h 435"/>
                  <a:gd name="T8" fmla="*/ 164 w 490"/>
                  <a:gd name="T9" fmla="*/ 141 h 4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0" h="435">
                    <a:moveTo>
                      <a:pt x="490" y="422"/>
                    </a:moveTo>
                    <a:lnTo>
                      <a:pt x="474" y="435"/>
                    </a:lnTo>
                    <a:lnTo>
                      <a:pt x="0" y="11"/>
                    </a:lnTo>
                    <a:lnTo>
                      <a:pt x="15" y="0"/>
                    </a:lnTo>
                    <a:lnTo>
                      <a:pt x="490" y="422"/>
                    </a:lnTo>
                    <a:close/>
                  </a:path>
                </a:pathLst>
              </a:custGeom>
              <a:solidFill>
                <a:srgbClr val="5E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74" name="Line 932"/>
              <p:cNvSpPr>
                <a:spLocks noChangeShapeType="1"/>
              </p:cNvSpPr>
              <p:nvPr/>
            </p:nvSpPr>
            <p:spPr bwMode="auto">
              <a:xfrm flipH="1" flipV="1">
                <a:off x="2976" y="122"/>
                <a:ext cx="159" cy="141"/>
              </a:xfrm>
              <a:prstGeom prst="line">
                <a:avLst/>
              </a:prstGeom>
              <a:noFill/>
              <a:ln w="0">
                <a:solidFill>
                  <a:srgbClr val="5E5E5E"/>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5" name="Freeform 933"/>
              <p:cNvSpPr>
                <a:spLocks/>
              </p:cNvSpPr>
              <p:nvPr/>
            </p:nvSpPr>
            <p:spPr bwMode="auto">
              <a:xfrm>
                <a:off x="2974" y="122"/>
                <a:ext cx="161" cy="143"/>
              </a:xfrm>
              <a:custGeom>
                <a:avLst/>
                <a:gdLst>
                  <a:gd name="T0" fmla="*/ 161 w 482"/>
                  <a:gd name="T1" fmla="*/ 141 h 429"/>
                  <a:gd name="T2" fmla="*/ 158 w 482"/>
                  <a:gd name="T3" fmla="*/ 143 h 429"/>
                  <a:gd name="T4" fmla="*/ 0 w 482"/>
                  <a:gd name="T5" fmla="*/ 2 h 429"/>
                  <a:gd name="T6" fmla="*/ 2 w 482"/>
                  <a:gd name="T7" fmla="*/ 0 h 429"/>
                  <a:gd name="T8" fmla="*/ 161 w 482"/>
                  <a:gd name="T9" fmla="*/ 141 h 4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2" h="429">
                    <a:moveTo>
                      <a:pt x="482" y="422"/>
                    </a:moveTo>
                    <a:lnTo>
                      <a:pt x="474" y="429"/>
                    </a:lnTo>
                    <a:lnTo>
                      <a:pt x="0" y="5"/>
                    </a:lnTo>
                    <a:lnTo>
                      <a:pt x="7" y="0"/>
                    </a:lnTo>
                    <a:lnTo>
                      <a:pt x="482" y="422"/>
                    </a:lnTo>
                    <a:close/>
                  </a:path>
                </a:pathLst>
              </a:custGeom>
              <a:solidFill>
                <a:srgbClr val="5E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76" name="Freeform 934"/>
              <p:cNvSpPr>
                <a:spLocks/>
              </p:cNvSpPr>
              <p:nvPr/>
            </p:nvSpPr>
            <p:spPr bwMode="auto">
              <a:xfrm>
                <a:off x="2971" y="124"/>
                <a:ext cx="161" cy="143"/>
              </a:xfrm>
              <a:custGeom>
                <a:avLst/>
                <a:gdLst>
                  <a:gd name="T0" fmla="*/ 161 w 482"/>
                  <a:gd name="T1" fmla="*/ 141 h 430"/>
                  <a:gd name="T2" fmla="*/ 158 w 482"/>
                  <a:gd name="T3" fmla="*/ 143 h 430"/>
                  <a:gd name="T4" fmla="*/ 0 w 482"/>
                  <a:gd name="T5" fmla="*/ 2 h 430"/>
                  <a:gd name="T6" fmla="*/ 3 w 482"/>
                  <a:gd name="T7" fmla="*/ 0 h 430"/>
                  <a:gd name="T8" fmla="*/ 161 w 482"/>
                  <a:gd name="T9" fmla="*/ 141 h 4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2" h="430">
                    <a:moveTo>
                      <a:pt x="482" y="424"/>
                    </a:moveTo>
                    <a:lnTo>
                      <a:pt x="474" y="430"/>
                    </a:lnTo>
                    <a:lnTo>
                      <a:pt x="0" y="6"/>
                    </a:lnTo>
                    <a:lnTo>
                      <a:pt x="8" y="0"/>
                    </a:lnTo>
                    <a:lnTo>
                      <a:pt x="482" y="424"/>
                    </a:lnTo>
                    <a:close/>
                  </a:path>
                </a:pathLst>
              </a:custGeom>
              <a:solidFill>
                <a:srgbClr val="5D5D5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77" name="Freeform 935"/>
              <p:cNvSpPr>
                <a:spLocks/>
              </p:cNvSpPr>
              <p:nvPr/>
            </p:nvSpPr>
            <p:spPr bwMode="auto">
              <a:xfrm>
                <a:off x="2967" y="126"/>
                <a:ext cx="162" cy="146"/>
              </a:xfrm>
              <a:custGeom>
                <a:avLst/>
                <a:gdLst>
                  <a:gd name="T0" fmla="*/ 162 w 488"/>
                  <a:gd name="T1" fmla="*/ 141 h 439"/>
                  <a:gd name="T2" fmla="*/ 157 w 488"/>
                  <a:gd name="T3" fmla="*/ 146 h 439"/>
                  <a:gd name="T4" fmla="*/ 0 w 488"/>
                  <a:gd name="T5" fmla="*/ 5 h 439"/>
                  <a:gd name="T6" fmla="*/ 5 w 488"/>
                  <a:gd name="T7" fmla="*/ 0 h 439"/>
                  <a:gd name="T8" fmla="*/ 162 w 488"/>
                  <a:gd name="T9" fmla="*/ 141 h 4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8" h="439">
                    <a:moveTo>
                      <a:pt x="488" y="424"/>
                    </a:moveTo>
                    <a:lnTo>
                      <a:pt x="473" y="439"/>
                    </a:lnTo>
                    <a:lnTo>
                      <a:pt x="0" y="14"/>
                    </a:lnTo>
                    <a:lnTo>
                      <a:pt x="14" y="0"/>
                    </a:lnTo>
                    <a:lnTo>
                      <a:pt x="488" y="424"/>
                    </a:lnTo>
                    <a:close/>
                  </a:path>
                </a:pathLst>
              </a:custGeom>
              <a:solidFill>
                <a:srgbClr val="5C5C5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78" name="Line 936"/>
              <p:cNvSpPr>
                <a:spLocks noChangeShapeType="1"/>
              </p:cNvSpPr>
              <p:nvPr/>
            </p:nvSpPr>
            <p:spPr bwMode="auto">
              <a:xfrm flipH="1" flipV="1">
                <a:off x="2971" y="126"/>
                <a:ext cx="158" cy="141"/>
              </a:xfrm>
              <a:prstGeom prst="line">
                <a:avLst/>
              </a:prstGeom>
              <a:noFill/>
              <a:ln w="0">
                <a:solidFill>
                  <a:srgbClr val="5C5C5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9" name="Freeform 937"/>
              <p:cNvSpPr>
                <a:spLocks/>
              </p:cNvSpPr>
              <p:nvPr/>
            </p:nvSpPr>
            <p:spPr bwMode="auto">
              <a:xfrm>
                <a:off x="2970" y="126"/>
                <a:ext cx="159" cy="143"/>
              </a:xfrm>
              <a:custGeom>
                <a:avLst/>
                <a:gdLst>
                  <a:gd name="T0" fmla="*/ 159 w 479"/>
                  <a:gd name="T1" fmla="*/ 141 h 430"/>
                  <a:gd name="T2" fmla="*/ 157 w 479"/>
                  <a:gd name="T3" fmla="*/ 143 h 430"/>
                  <a:gd name="T4" fmla="*/ 0 w 479"/>
                  <a:gd name="T5" fmla="*/ 2 h 430"/>
                  <a:gd name="T6" fmla="*/ 2 w 479"/>
                  <a:gd name="T7" fmla="*/ 0 h 430"/>
                  <a:gd name="T8" fmla="*/ 159 w 479"/>
                  <a:gd name="T9" fmla="*/ 141 h 4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9" h="430">
                    <a:moveTo>
                      <a:pt x="479" y="424"/>
                    </a:moveTo>
                    <a:lnTo>
                      <a:pt x="474" y="430"/>
                    </a:lnTo>
                    <a:lnTo>
                      <a:pt x="0" y="6"/>
                    </a:lnTo>
                    <a:lnTo>
                      <a:pt x="5" y="0"/>
                    </a:lnTo>
                    <a:lnTo>
                      <a:pt x="479" y="424"/>
                    </a:lnTo>
                    <a:close/>
                  </a:path>
                </a:pathLst>
              </a:custGeom>
              <a:solidFill>
                <a:srgbClr val="5C5C5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80" name="Freeform 938"/>
              <p:cNvSpPr>
                <a:spLocks/>
              </p:cNvSpPr>
              <p:nvPr/>
            </p:nvSpPr>
            <p:spPr bwMode="auto">
              <a:xfrm>
                <a:off x="2968" y="128"/>
                <a:ext cx="160" cy="143"/>
              </a:xfrm>
              <a:custGeom>
                <a:avLst/>
                <a:gdLst>
                  <a:gd name="T0" fmla="*/ 160 w 479"/>
                  <a:gd name="T1" fmla="*/ 142 h 428"/>
                  <a:gd name="T2" fmla="*/ 158 w 479"/>
                  <a:gd name="T3" fmla="*/ 143 h 428"/>
                  <a:gd name="T4" fmla="*/ 0 w 479"/>
                  <a:gd name="T5" fmla="*/ 1 h 428"/>
                  <a:gd name="T6" fmla="*/ 2 w 479"/>
                  <a:gd name="T7" fmla="*/ 0 h 428"/>
                  <a:gd name="T8" fmla="*/ 160 w 479"/>
                  <a:gd name="T9" fmla="*/ 142 h 4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9" h="428">
                    <a:moveTo>
                      <a:pt x="479" y="424"/>
                    </a:moveTo>
                    <a:lnTo>
                      <a:pt x="473" y="428"/>
                    </a:lnTo>
                    <a:lnTo>
                      <a:pt x="0" y="4"/>
                    </a:lnTo>
                    <a:lnTo>
                      <a:pt x="5" y="0"/>
                    </a:lnTo>
                    <a:lnTo>
                      <a:pt x="479" y="424"/>
                    </a:lnTo>
                    <a:close/>
                  </a:path>
                </a:pathLst>
              </a:custGeom>
              <a:solidFill>
                <a:srgbClr val="5D5D5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81" name="Freeform 939"/>
              <p:cNvSpPr>
                <a:spLocks/>
              </p:cNvSpPr>
              <p:nvPr/>
            </p:nvSpPr>
            <p:spPr bwMode="auto">
              <a:xfrm>
                <a:off x="2967" y="129"/>
                <a:ext cx="159" cy="143"/>
              </a:xfrm>
              <a:custGeom>
                <a:avLst/>
                <a:gdLst>
                  <a:gd name="T0" fmla="*/ 159 w 477"/>
                  <a:gd name="T1" fmla="*/ 141 h 429"/>
                  <a:gd name="T2" fmla="*/ 158 w 477"/>
                  <a:gd name="T3" fmla="*/ 143 h 429"/>
                  <a:gd name="T4" fmla="*/ 0 w 477"/>
                  <a:gd name="T5" fmla="*/ 1 h 429"/>
                  <a:gd name="T6" fmla="*/ 1 w 477"/>
                  <a:gd name="T7" fmla="*/ 0 h 429"/>
                  <a:gd name="T8" fmla="*/ 159 w 477"/>
                  <a:gd name="T9" fmla="*/ 141 h 4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7" h="429">
                    <a:moveTo>
                      <a:pt x="477" y="424"/>
                    </a:moveTo>
                    <a:lnTo>
                      <a:pt x="473" y="429"/>
                    </a:lnTo>
                    <a:lnTo>
                      <a:pt x="0" y="4"/>
                    </a:lnTo>
                    <a:lnTo>
                      <a:pt x="4" y="0"/>
                    </a:lnTo>
                    <a:lnTo>
                      <a:pt x="477" y="424"/>
                    </a:lnTo>
                    <a:close/>
                  </a:path>
                </a:pathLst>
              </a:custGeom>
              <a:solidFill>
                <a:srgbClr val="5E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82" name="Freeform 940"/>
              <p:cNvSpPr>
                <a:spLocks/>
              </p:cNvSpPr>
              <p:nvPr/>
            </p:nvSpPr>
            <p:spPr bwMode="auto">
              <a:xfrm>
                <a:off x="2962" y="131"/>
                <a:ext cx="162" cy="146"/>
              </a:xfrm>
              <a:custGeom>
                <a:avLst/>
                <a:gdLst>
                  <a:gd name="T0" fmla="*/ 162 w 487"/>
                  <a:gd name="T1" fmla="*/ 141 h 440"/>
                  <a:gd name="T2" fmla="*/ 157 w 487"/>
                  <a:gd name="T3" fmla="*/ 146 h 440"/>
                  <a:gd name="T4" fmla="*/ 0 w 487"/>
                  <a:gd name="T5" fmla="*/ 5 h 440"/>
                  <a:gd name="T6" fmla="*/ 5 w 487"/>
                  <a:gd name="T7" fmla="*/ 0 h 440"/>
                  <a:gd name="T8" fmla="*/ 162 w 487"/>
                  <a:gd name="T9" fmla="*/ 141 h 4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7" h="440">
                    <a:moveTo>
                      <a:pt x="487" y="425"/>
                    </a:moveTo>
                    <a:lnTo>
                      <a:pt x="471" y="440"/>
                    </a:lnTo>
                    <a:lnTo>
                      <a:pt x="0" y="15"/>
                    </a:lnTo>
                    <a:lnTo>
                      <a:pt x="14" y="0"/>
                    </a:lnTo>
                    <a:lnTo>
                      <a:pt x="487" y="425"/>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83" name="Line 941"/>
              <p:cNvSpPr>
                <a:spLocks noChangeShapeType="1"/>
              </p:cNvSpPr>
              <p:nvPr/>
            </p:nvSpPr>
            <p:spPr bwMode="auto">
              <a:xfrm flipH="1" flipV="1">
                <a:off x="2967" y="131"/>
                <a:ext cx="157" cy="141"/>
              </a:xfrm>
              <a:prstGeom prst="line">
                <a:avLst/>
              </a:prstGeom>
              <a:noFill/>
              <a:ln w="0">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4" name="Freeform 942"/>
              <p:cNvSpPr>
                <a:spLocks/>
              </p:cNvSpPr>
              <p:nvPr/>
            </p:nvSpPr>
            <p:spPr bwMode="auto">
              <a:xfrm>
                <a:off x="2965" y="131"/>
                <a:ext cx="159" cy="143"/>
              </a:xfrm>
              <a:custGeom>
                <a:avLst/>
                <a:gdLst>
                  <a:gd name="T0" fmla="*/ 159 w 479"/>
                  <a:gd name="T1" fmla="*/ 141 h 430"/>
                  <a:gd name="T2" fmla="*/ 157 w 479"/>
                  <a:gd name="T3" fmla="*/ 143 h 430"/>
                  <a:gd name="T4" fmla="*/ 0 w 479"/>
                  <a:gd name="T5" fmla="*/ 2 h 430"/>
                  <a:gd name="T6" fmla="*/ 2 w 479"/>
                  <a:gd name="T7" fmla="*/ 0 h 430"/>
                  <a:gd name="T8" fmla="*/ 159 w 479"/>
                  <a:gd name="T9" fmla="*/ 141 h 4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9" h="430">
                    <a:moveTo>
                      <a:pt x="479" y="425"/>
                    </a:moveTo>
                    <a:lnTo>
                      <a:pt x="473" y="430"/>
                    </a:lnTo>
                    <a:lnTo>
                      <a:pt x="0" y="5"/>
                    </a:lnTo>
                    <a:lnTo>
                      <a:pt x="6" y="0"/>
                    </a:lnTo>
                    <a:lnTo>
                      <a:pt x="479" y="425"/>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85" name="Freeform 943"/>
              <p:cNvSpPr>
                <a:spLocks/>
              </p:cNvSpPr>
              <p:nvPr/>
            </p:nvSpPr>
            <p:spPr bwMode="auto">
              <a:xfrm>
                <a:off x="2963" y="132"/>
                <a:ext cx="159" cy="144"/>
              </a:xfrm>
              <a:custGeom>
                <a:avLst/>
                <a:gdLst>
                  <a:gd name="T0" fmla="*/ 159 w 477"/>
                  <a:gd name="T1" fmla="*/ 142 h 430"/>
                  <a:gd name="T2" fmla="*/ 157 w 477"/>
                  <a:gd name="T3" fmla="*/ 144 h 430"/>
                  <a:gd name="T4" fmla="*/ 0 w 477"/>
                  <a:gd name="T5" fmla="*/ 1 h 430"/>
                  <a:gd name="T6" fmla="*/ 1 w 477"/>
                  <a:gd name="T7" fmla="*/ 0 h 430"/>
                  <a:gd name="T8" fmla="*/ 159 w 477"/>
                  <a:gd name="T9" fmla="*/ 142 h 4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7" h="430">
                    <a:moveTo>
                      <a:pt x="477" y="425"/>
                    </a:moveTo>
                    <a:lnTo>
                      <a:pt x="472" y="430"/>
                    </a:lnTo>
                    <a:lnTo>
                      <a:pt x="0" y="4"/>
                    </a:lnTo>
                    <a:lnTo>
                      <a:pt x="4" y="0"/>
                    </a:lnTo>
                    <a:lnTo>
                      <a:pt x="477" y="425"/>
                    </a:lnTo>
                    <a:close/>
                  </a:path>
                </a:pathLst>
              </a:custGeom>
              <a:solidFill>
                <a:srgbClr val="60606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86" name="Freeform 944"/>
              <p:cNvSpPr>
                <a:spLocks/>
              </p:cNvSpPr>
              <p:nvPr/>
            </p:nvSpPr>
            <p:spPr bwMode="auto">
              <a:xfrm>
                <a:off x="2962" y="134"/>
                <a:ext cx="159" cy="143"/>
              </a:xfrm>
              <a:custGeom>
                <a:avLst/>
                <a:gdLst>
                  <a:gd name="T0" fmla="*/ 159 w 476"/>
                  <a:gd name="T1" fmla="*/ 141 h 431"/>
                  <a:gd name="T2" fmla="*/ 157 w 476"/>
                  <a:gd name="T3" fmla="*/ 143 h 431"/>
                  <a:gd name="T4" fmla="*/ 0 w 476"/>
                  <a:gd name="T5" fmla="*/ 2 h 431"/>
                  <a:gd name="T6" fmla="*/ 1 w 476"/>
                  <a:gd name="T7" fmla="*/ 0 h 431"/>
                  <a:gd name="T8" fmla="*/ 159 w 476"/>
                  <a:gd name="T9" fmla="*/ 141 h 4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6" h="431">
                    <a:moveTo>
                      <a:pt x="476" y="426"/>
                    </a:moveTo>
                    <a:lnTo>
                      <a:pt x="471" y="431"/>
                    </a:lnTo>
                    <a:lnTo>
                      <a:pt x="0" y="6"/>
                    </a:lnTo>
                    <a:lnTo>
                      <a:pt x="4" y="0"/>
                    </a:lnTo>
                    <a:lnTo>
                      <a:pt x="476" y="426"/>
                    </a:lnTo>
                    <a:close/>
                  </a:path>
                </a:pathLst>
              </a:custGeom>
              <a:solidFill>
                <a:srgbClr val="61616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87" name="Freeform 945"/>
              <p:cNvSpPr>
                <a:spLocks/>
              </p:cNvSpPr>
              <p:nvPr/>
            </p:nvSpPr>
            <p:spPr bwMode="auto">
              <a:xfrm>
                <a:off x="2957" y="136"/>
                <a:ext cx="162" cy="147"/>
              </a:xfrm>
              <a:custGeom>
                <a:avLst/>
                <a:gdLst>
                  <a:gd name="T0" fmla="*/ 162 w 486"/>
                  <a:gd name="T1" fmla="*/ 142 h 441"/>
                  <a:gd name="T2" fmla="*/ 157 w 486"/>
                  <a:gd name="T3" fmla="*/ 147 h 441"/>
                  <a:gd name="T4" fmla="*/ 0 w 486"/>
                  <a:gd name="T5" fmla="*/ 5 h 441"/>
                  <a:gd name="T6" fmla="*/ 5 w 486"/>
                  <a:gd name="T7" fmla="*/ 0 h 441"/>
                  <a:gd name="T8" fmla="*/ 162 w 486"/>
                  <a:gd name="T9" fmla="*/ 142 h 44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6" h="441">
                    <a:moveTo>
                      <a:pt x="486" y="425"/>
                    </a:moveTo>
                    <a:lnTo>
                      <a:pt x="471" y="441"/>
                    </a:lnTo>
                    <a:lnTo>
                      <a:pt x="0" y="14"/>
                    </a:lnTo>
                    <a:lnTo>
                      <a:pt x="15" y="0"/>
                    </a:lnTo>
                    <a:lnTo>
                      <a:pt x="486" y="425"/>
                    </a:lnTo>
                    <a:close/>
                  </a:path>
                </a:pathLst>
              </a:custGeom>
              <a:solidFill>
                <a:srgbClr val="62626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88" name="Line 946"/>
              <p:cNvSpPr>
                <a:spLocks noChangeShapeType="1"/>
              </p:cNvSpPr>
              <p:nvPr/>
            </p:nvSpPr>
            <p:spPr bwMode="auto">
              <a:xfrm flipH="1" flipV="1">
                <a:off x="2962" y="136"/>
                <a:ext cx="157" cy="141"/>
              </a:xfrm>
              <a:prstGeom prst="line">
                <a:avLst/>
              </a:prstGeom>
              <a:noFill/>
              <a:ln w="0">
                <a:solidFill>
                  <a:srgbClr val="62626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9" name="Freeform 947"/>
              <p:cNvSpPr>
                <a:spLocks/>
              </p:cNvSpPr>
              <p:nvPr/>
            </p:nvSpPr>
            <p:spPr bwMode="auto">
              <a:xfrm>
                <a:off x="2960" y="136"/>
                <a:ext cx="159" cy="143"/>
              </a:xfrm>
              <a:custGeom>
                <a:avLst/>
                <a:gdLst>
                  <a:gd name="T0" fmla="*/ 159 w 476"/>
                  <a:gd name="T1" fmla="*/ 141 h 430"/>
                  <a:gd name="T2" fmla="*/ 158 w 476"/>
                  <a:gd name="T3" fmla="*/ 143 h 430"/>
                  <a:gd name="T4" fmla="*/ 0 w 476"/>
                  <a:gd name="T5" fmla="*/ 1 h 430"/>
                  <a:gd name="T6" fmla="*/ 2 w 476"/>
                  <a:gd name="T7" fmla="*/ 0 h 430"/>
                  <a:gd name="T8" fmla="*/ 159 w 476"/>
                  <a:gd name="T9" fmla="*/ 141 h 4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6" h="430">
                    <a:moveTo>
                      <a:pt x="476" y="425"/>
                    </a:moveTo>
                    <a:lnTo>
                      <a:pt x="473" y="430"/>
                    </a:lnTo>
                    <a:lnTo>
                      <a:pt x="0" y="3"/>
                    </a:lnTo>
                    <a:lnTo>
                      <a:pt x="5" y="0"/>
                    </a:lnTo>
                    <a:lnTo>
                      <a:pt x="476" y="425"/>
                    </a:lnTo>
                    <a:close/>
                  </a:path>
                </a:pathLst>
              </a:custGeom>
              <a:solidFill>
                <a:srgbClr val="62626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90" name="Freeform 948"/>
              <p:cNvSpPr>
                <a:spLocks/>
              </p:cNvSpPr>
              <p:nvPr/>
            </p:nvSpPr>
            <p:spPr bwMode="auto">
              <a:xfrm>
                <a:off x="2959" y="137"/>
                <a:ext cx="159" cy="143"/>
              </a:xfrm>
              <a:custGeom>
                <a:avLst/>
                <a:gdLst>
                  <a:gd name="T0" fmla="*/ 159 w 476"/>
                  <a:gd name="T1" fmla="*/ 142 h 430"/>
                  <a:gd name="T2" fmla="*/ 157 w 476"/>
                  <a:gd name="T3" fmla="*/ 143 h 430"/>
                  <a:gd name="T4" fmla="*/ 0 w 476"/>
                  <a:gd name="T5" fmla="*/ 1 h 430"/>
                  <a:gd name="T6" fmla="*/ 1 w 476"/>
                  <a:gd name="T7" fmla="*/ 0 h 430"/>
                  <a:gd name="T8" fmla="*/ 159 w 476"/>
                  <a:gd name="T9" fmla="*/ 142 h 4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6" h="430">
                    <a:moveTo>
                      <a:pt x="476" y="427"/>
                    </a:moveTo>
                    <a:lnTo>
                      <a:pt x="471" y="430"/>
                    </a:lnTo>
                    <a:lnTo>
                      <a:pt x="0" y="4"/>
                    </a:lnTo>
                    <a:lnTo>
                      <a:pt x="3" y="0"/>
                    </a:lnTo>
                    <a:lnTo>
                      <a:pt x="476" y="427"/>
                    </a:lnTo>
                    <a:close/>
                  </a:path>
                </a:pathLst>
              </a:custGeom>
              <a:solidFill>
                <a:srgbClr val="63636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91" name="Freeform 949"/>
              <p:cNvSpPr>
                <a:spLocks/>
              </p:cNvSpPr>
              <p:nvPr/>
            </p:nvSpPr>
            <p:spPr bwMode="auto">
              <a:xfrm>
                <a:off x="2959" y="138"/>
                <a:ext cx="157" cy="143"/>
              </a:xfrm>
              <a:custGeom>
                <a:avLst/>
                <a:gdLst>
                  <a:gd name="T0" fmla="*/ 157 w 473"/>
                  <a:gd name="T1" fmla="*/ 142 h 430"/>
                  <a:gd name="T2" fmla="*/ 156 w 473"/>
                  <a:gd name="T3" fmla="*/ 143 h 430"/>
                  <a:gd name="T4" fmla="*/ 0 w 473"/>
                  <a:gd name="T5" fmla="*/ 1 h 430"/>
                  <a:gd name="T6" fmla="*/ 1 w 473"/>
                  <a:gd name="T7" fmla="*/ 0 h 430"/>
                  <a:gd name="T8" fmla="*/ 157 w 473"/>
                  <a:gd name="T9" fmla="*/ 142 h 4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3" h="430">
                    <a:moveTo>
                      <a:pt x="473" y="426"/>
                    </a:moveTo>
                    <a:lnTo>
                      <a:pt x="471" y="430"/>
                    </a:lnTo>
                    <a:lnTo>
                      <a:pt x="0" y="3"/>
                    </a:lnTo>
                    <a:lnTo>
                      <a:pt x="2" y="0"/>
                    </a:lnTo>
                    <a:lnTo>
                      <a:pt x="473" y="426"/>
                    </a:lnTo>
                    <a:close/>
                  </a:path>
                </a:pathLst>
              </a:custGeom>
              <a:solidFill>
                <a:srgbClr val="64646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92" name="Freeform 950"/>
              <p:cNvSpPr>
                <a:spLocks/>
              </p:cNvSpPr>
              <p:nvPr/>
            </p:nvSpPr>
            <p:spPr bwMode="auto">
              <a:xfrm>
                <a:off x="2957" y="139"/>
                <a:ext cx="159" cy="144"/>
              </a:xfrm>
              <a:custGeom>
                <a:avLst/>
                <a:gdLst>
                  <a:gd name="T0" fmla="*/ 159 w 476"/>
                  <a:gd name="T1" fmla="*/ 143 h 431"/>
                  <a:gd name="T2" fmla="*/ 157 w 476"/>
                  <a:gd name="T3" fmla="*/ 144 h 431"/>
                  <a:gd name="T4" fmla="*/ 0 w 476"/>
                  <a:gd name="T5" fmla="*/ 1 h 431"/>
                  <a:gd name="T6" fmla="*/ 2 w 476"/>
                  <a:gd name="T7" fmla="*/ 0 h 431"/>
                  <a:gd name="T8" fmla="*/ 159 w 476"/>
                  <a:gd name="T9" fmla="*/ 143 h 4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6" h="431">
                    <a:moveTo>
                      <a:pt x="476" y="427"/>
                    </a:moveTo>
                    <a:lnTo>
                      <a:pt x="471" y="431"/>
                    </a:lnTo>
                    <a:lnTo>
                      <a:pt x="0" y="4"/>
                    </a:lnTo>
                    <a:lnTo>
                      <a:pt x="5" y="0"/>
                    </a:lnTo>
                    <a:lnTo>
                      <a:pt x="476" y="427"/>
                    </a:lnTo>
                    <a:close/>
                  </a:path>
                </a:pathLst>
              </a:custGeom>
              <a:solidFill>
                <a:srgbClr val="65656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93" name="Freeform 951"/>
              <p:cNvSpPr>
                <a:spLocks/>
              </p:cNvSpPr>
              <p:nvPr/>
            </p:nvSpPr>
            <p:spPr bwMode="auto">
              <a:xfrm>
                <a:off x="2953" y="140"/>
                <a:ext cx="161" cy="148"/>
              </a:xfrm>
              <a:custGeom>
                <a:avLst/>
                <a:gdLst>
                  <a:gd name="T0" fmla="*/ 161 w 484"/>
                  <a:gd name="T1" fmla="*/ 143 h 443"/>
                  <a:gd name="T2" fmla="*/ 157 w 484"/>
                  <a:gd name="T3" fmla="*/ 148 h 443"/>
                  <a:gd name="T4" fmla="*/ 0 w 484"/>
                  <a:gd name="T5" fmla="*/ 5 h 443"/>
                  <a:gd name="T6" fmla="*/ 4 w 484"/>
                  <a:gd name="T7" fmla="*/ 0 h 443"/>
                  <a:gd name="T8" fmla="*/ 161 w 484"/>
                  <a:gd name="T9" fmla="*/ 143 h 4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4" h="443">
                    <a:moveTo>
                      <a:pt x="484" y="427"/>
                    </a:moveTo>
                    <a:lnTo>
                      <a:pt x="471" y="443"/>
                    </a:lnTo>
                    <a:lnTo>
                      <a:pt x="0" y="16"/>
                    </a:lnTo>
                    <a:lnTo>
                      <a:pt x="13" y="0"/>
                    </a:lnTo>
                    <a:lnTo>
                      <a:pt x="484" y="427"/>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94" name="Line 952"/>
              <p:cNvSpPr>
                <a:spLocks noChangeShapeType="1"/>
              </p:cNvSpPr>
              <p:nvPr/>
            </p:nvSpPr>
            <p:spPr bwMode="auto">
              <a:xfrm flipH="1" flipV="1">
                <a:off x="2957" y="140"/>
                <a:ext cx="157" cy="143"/>
              </a:xfrm>
              <a:prstGeom prst="line">
                <a:avLst/>
              </a:prstGeom>
              <a:noFill/>
              <a:ln w="0">
                <a:solidFill>
                  <a:srgbClr val="66666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95" name="Freeform 953"/>
              <p:cNvSpPr>
                <a:spLocks/>
              </p:cNvSpPr>
              <p:nvPr/>
            </p:nvSpPr>
            <p:spPr bwMode="auto">
              <a:xfrm>
                <a:off x="2956" y="140"/>
                <a:ext cx="158" cy="144"/>
              </a:xfrm>
              <a:custGeom>
                <a:avLst/>
                <a:gdLst>
                  <a:gd name="T0" fmla="*/ 158 w 475"/>
                  <a:gd name="T1" fmla="*/ 143 h 431"/>
                  <a:gd name="T2" fmla="*/ 157 w 475"/>
                  <a:gd name="T3" fmla="*/ 144 h 431"/>
                  <a:gd name="T4" fmla="*/ 0 w 475"/>
                  <a:gd name="T5" fmla="*/ 2 h 431"/>
                  <a:gd name="T6" fmla="*/ 1 w 475"/>
                  <a:gd name="T7" fmla="*/ 0 h 431"/>
                  <a:gd name="T8" fmla="*/ 158 w 475"/>
                  <a:gd name="T9" fmla="*/ 143 h 4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5" h="431">
                    <a:moveTo>
                      <a:pt x="475" y="427"/>
                    </a:moveTo>
                    <a:lnTo>
                      <a:pt x="471" y="431"/>
                    </a:lnTo>
                    <a:lnTo>
                      <a:pt x="0" y="6"/>
                    </a:lnTo>
                    <a:lnTo>
                      <a:pt x="4" y="0"/>
                    </a:lnTo>
                    <a:lnTo>
                      <a:pt x="475" y="427"/>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96" name="Freeform 954"/>
              <p:cNvSpPr>
                <a:spLocks/>
              </p:cNvSpPr>
              <p:nvPr/>
            </p:nvSpPr>
            <p:spPr bwMode="auto">
              <a:xfrm>
                <a:off x="2954" y="142"/>
                <a:ext cx="159" cy="144"/>
              </a:xfrm>
              <a:custGeom>
                <a:avLst/>
                <a:gdLst>
                  <a:gd name="T0" fmla="*/ 159 w 475"/>
                  <a:gd name="T1" fmla="*/ 142 h 431"/>
                  <a:gd name="T2" fmla="*/ 158 w 475"/>
                  <a:gd name="T3" fmla="*/ 144 h 431"/>
                  <a:gd name="T4" fmla="*/ 0 w 475"/>
                  <a:gd name="T5" fmla="*/ 1 h 431"/>
                  <a:gd name="T6" fmla="*/ 1 w 475"/>
                  <a:gd name="T7" fmla="*/ 0 h 431"/>
                  <a:gd name="T8" fmla="*/ 159 w 475"/>
                  <a:gd name="T9" fmla="*/ 142 h 4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5" h="431">
                    <a:moveTo>
                      <a:pt x="475" y="425"/>
                    </a:moveTo>
                    <a:lnTo>
                      <a:pt x="471" y="431"/>
                    </a:lnTo>
                    <a:lnTo>
                      <a:pt x="0" y="4"/>
                    </a:lnTo>
                    <a:lnTo>
                      <a:pt x="4" y="0"/>
                    </a:lnTo>
                    <a:lnTo>
                      <a:pt x="475" y="425"/>
                    </a:lnTo>
                    <a:close/>
                  </a:path>
                </a:pathLst>
              </a:custGeom>
              <a:solidFill>
                <a:srgbClr val="67676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97" name="Freeform 955"/>
              <p:cNvSpPr>
                <a:spLocks/>
              </p:cNvSpPr>
              <p:nvPr/>
            </p:nvSpPr>
            <p:spPr bwMode="auto">
              <a:xfrm>
                <a:off x="2953" y="144"/>
                <a:ext cx="158" cy="144"/>
              </a:xfrm>
              <a:custGeom>
                <a:avLst/>
                <a:gdLst>
                  <a:gd name="T0" fmla="*/ 158 w 476"/>
                  <a:gd name="T1" fmla="*/ 142 h 433"/>
                  <a:gd name="T2" fmla="*/ 156 w 476"/>
                  <a:gd name="T3" fmla="*/ 144 h 433"/>
                  <a:gd name="T4" fmla="*/ 0 w 476"/>
                  <a:gd name="T5" fmla="*/ 2 h 433"/>
                  <a:gd name="T6" fmla="*/ 2 w 476"/>
                  <a:gd name="T7" fmla="*/ 0 h 433"/>
                  <a:gd name="T8" fmla="*/ 158 w 476"/>
                  <a:gd name="T9" fmla="*/ 142 h 4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6" h="433">
                    <a:moveTo>
                      <a:pt x="476" y="427"/>
                    </a:moveTo>
                    <a:lnTo>
                      <a:pt x="471" y="433"/>
                    </a:lnTo>
                    <a:lnTo>
                      <a:pt x="0" y="6"/>
                    </a:lnTo>
                    <a:lnTo>
                      <a:pt x="5" y="0"/>
                    </a:lnTo>
                    <a:lnTo>
                      <a:pt x="476" y="427"/>
                    </a:lnTo>
                    <a:close/>
                  </a:path>
                </a:pathLst>
              </a:custGeom>
              <a:solidFill>
                <a:srgbClr val="68686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98" name="Freeform 956"/>
              <p:cNvSpPr>
                <a:spLocks/>
              </p:cNvSpPr>
              <p:nvPr/>
            </p:nvSpPr>
            <p:spPr bwMode="auto">
              <a:xfrm>
                <a:off x="2949" y="146"/>
                <a:ext cx="161" cy="148"/>
              </a:xfrm>
              <a:custGeom>
                <a:avLst/>
                <a:gdLst>
                  <a:gd name="T0" fmla="*/ 161 w 482"/>
                  <a:gd name="T1" fmla="*/ 142 h 444"/>
                  <a:gd name="T2" fmla="*/ 157 w 482"/>
                  <a:gd name="T3" fmla="*/ 148 h 444"/>
                  <a:gd name="T4" fmla="*/ 0 w 482"/>
                  <a:gd name="T5" fmla="*/ 5 h 444"/>
                  <a:gd name="T6" fmla="*/ 4 w 482"/>
                  <a:gd name="T7" fmla="*/ 0 h 444"/>
                  <a:gd name="T8" fmla="*/ 161 w 482"/>
                  <a:gd name="T9" fmla="*/ 142 h 4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2" h="444">
                    <a:moveTo>
                      <a:pt x="482" y="427"/>
                    </a:moveTo>
                    <a:lnTo>
                      <a:pt x="469" y="444"/>
                    </a:lnTo>
                    <a:lnTo>
                      <a:pt x="0" y="16"/>
                    </a:lnTo>
                    <a:lnTo>
                      <a:pt x="11" y="0"/>
                    </a:lnTo>
                    <a:lnTo>
                      <a:pt x="482" y="427"/>
                    </a:lnTo>
                    <a:close/>
                  </a:path>
                </a:pathLst>
              </a:custGeom>
              <a:solidFill>
                <a:srgbClr val="69696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99" name="Line 957"/>
              <p:cNvSpPr>
                <a:spLocks noChangeShapeType="1"/>
              </p:cNvSpPr>
              <p:nvPr/>
            </p:nvSpPr>
            <p:spPr bwMode="auto">
              <a:xfrm flipH="1" flipV="1">
                <a:off x="2953" y="146"/>
                <a:ext cx="157" cy="142"/>
              </a:xfrm>
              <a:prstGeom prst="line">
                <a:avLst/>
              </a:prstGeom>
              <a:noFill/>
              <a:ln w="0">
                <a:solidFill>
                  <a:srgbClr val="69696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00" name="Freeform 958"/>
              <p:cNvSpPr>
                <a:spLocks/>
              </p:cNvSpPr>
              <p:nvPr/>
            </p:nvSpPr>
            <p:spPr bwMode="auto">
              <a:xfrm>
                <a:off x="2952" y="146"/>
                <a:ext cx="158" cy="143"/>
              </a:xfrm>
              <a:custGeom>
                <a:avLst/>
                <a:gdLst>
                  <a:gd name="T0" fmla="*/ 158 w 474"/>
                  <a:gd name="T1" fmla="*/ 142 h 431"/>
                  <a:gd name="T2" fmla="*/ 157 w 474"/>
                  <a:gd name="T3" fmla="*/ 143 h 431"/>
                  <a:gd name="T4" fmla="*/ 0 w 474"/>
                  <a:gd name="T5" fmla="*/ 1 h 431"/>
                  <a:gd name="T6" fmla="*/ 1 w 474"/>
                  <a:gd name="T7" fmla="*/ 0 h 431"/>
                  <a:gd name="T8" fmla="*/ 158 w 474"/>
                  <a:gd name="T9" fmla="*/ 142 h 4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4" h="431">
                    <a:moveTo>
                      <a:pt x="474" y="427"/>
                    </a:moveTo>
                    <a:lnTo>
                      <a:pt x="471" y="431"/>
                    </a:lnTo>
                    <a:lnTo>
                      <a:pt x="0" y="3"/>
                    </a:lnTo>
                    <a:lnTo>
                      <a:pt x="3" y="0"/>
                    </a:lnTo>
                    <a:lnTo>
                      <a:pt x="474" y="427"/>
                    </a:lnTo>
                    <a:close/>
                  </a:path>
                </a:pathLst>
              </a:custGeom>
              <a:solidFill>
                <a:srgbClr val="69696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01" name="Freeform 959"/>
              <p:cNvSpPr>
                <a:spLocks/>
              </p:cNvSpPr>
              <p:nvPr/>
            </p:nvSpPr>
            <p:spPr bwMode="auto">
              <a:xfrm>
                <a:off x="2951" y="147"/>
                <a:ext cx="158" cy="144"/>
              </a:xfrm>
              <a:custGeom>
                <a:avLst/>
                <a:gdLst>
                  <a:gd name="T0" fmla="*/ 158 w 474"/>
                  <a:gd name="T1" fmla="*/ 142 h 433"/>
                  <a:gd name="T2" fmla="*/ 157 w 474"/>
                  <a:gd name="T3" fmla="*/ 144 h 433"/>
                  <a:gd name="T4" fmla="*/ 0 w 474"/>
                  <a:gd name="T5" fmla="*/ 1 h 433"/>
                  <a:gd name="T6" fmla="*/ 1 w 474"/>
                  <a:gd name="T7" fmla="*/ 0 h 433"/>
                  <a:gd name="T8" fmla="*/ 158 w 474"/>
                  <a:gd name="T9" fmla="*/ 142 h 4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4" h="433">
                    <a:moveTo>
                      <a:pt x="474" y="428"/>
                    </a:moveTo>
                    <a:lnTo>
                      <a:pt x="470" y="433"/>
                    </a:lnTo>
                    <a:lnTo>
                      <a:pt x="0" y="4"/>
                    </a:lnTo>
                    <a:lnTo>
                      <a:pt x="3" y="0"/>
                    </a:lnTo>
                    <a:lnTo>
                      <a:pt x="474" y="428"/>
                    </a:lnTo>
                    <a:close/>
                  </a:path>
                </a:pathLst>
              </a:custGeom>
              <a:solidFill>
                <a:srgbClr val="6A6A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02" name="Freeform 960"/>
              <p:cNvSpPr>
                <a:spLocks/>
              </p:cNvSpPr>
              <p:nvPr/>
            </p:nvSpPr>
            <p:spPr bwMode="auto">
              <a:xfrm>
                <a:off x="2950" y="148"/>
                <a:ext cx="157" cy="144"/>
              </a:xfrm>
              <a:custGeom>
                <a:avLst/>
                <a:gdLst>
                  <a:gd name="T0" fmla="*/ 157 w 472"/>
                  <a:gd name="T1" fmla="*/ 143 h 433"/>
                  <a:gd name="T2" fmla="*/ 156 w 472"/>
                  <a:gd name="T3" fmla="*/ 144 h 433"/>
                  <a:gd name="T4" fmla="*/ 0 w 472"/>
                  <a:gd name="T5" fmla="*/ 1 h 433"/>
                  <a:gd name="T6" fmla="*/ 1 w 472"/>
                  <a:gd name="T7" fmla="*/ 0 h 433"/>
                  <a:gd name="T8" fmla="*/ 157 w 472"/>
                  <a:gd name="T9" fmla="*/ 143 h 4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2" h="433">
                    <a:moveTo>
                      <a:pt x="472" y="429"/>
                    </a:moveTo>
                    <a:lnTo>
                      <a:pt x="469" y="433"/>
                    </a:lnTo>
                    <a:lnTo>
                      <a:pt x="0" y="4"/>
                    </a:lnTo>
                    <a:lnTo>
                      <a:pt x="2" y="0"/>
                    </a:lnTo>
                    <a:lnTo>
                      <a:pt x="472" y="429"/>
                    </a:lnTo>
                    <a:close/>
                  </a:path>
                </a:pathLst>
              </a:custGeom>
              <a:solidFill>
                <a:srgbClr val="6B6B6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03" name="Freeform 961"/>
              <p:cNvSpPr>
                <a:spLocks/>
              </p:cNvSpPr>
              <p:nvPr/>
            </p:nvSpPr>
            <p:spPr bwMode="auto">
              <a:xfrm>
                <a:off x="2949" y="149"/>
                <a:ext cx="157" cy="145"/>
              </a:xfrm>
              <a:custGeom>
                <a:avLst/>
                <a:gdLst>
                  <a:gd name="T0" fmla="*/ 157 w 472"/>
                  <a:gd name="T1" fmla="*/ 144 h 433"/>
                  <a:gd name="T2" fmla="*/ 156 w 472"/>
                  <a:gd name="T3" fmla="*/ 145 h 433"/>
                  <a:gd name="T4" fmla="*/ 0 w 472"/>
                  <a:gd name="T5" fmla="*/ 2 h 433"/>
                  <a:gd name="T6" fmla="*/ 1 w 472"/>
                  <a:gd name="T7" fmla="*/ 0 h 433"/>
                  <a:gd name="T8" fmla="*/ 157 w 472"/>
                  <a:gd name="T9" fmla="*/ 144 h 4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2" h="433">
                    <a:moveTo>
                      <a:pt x="472" y="429"/>
                    </a:moveTo>
                    <a:lnTo>
                      <a:pt x="469" y="433"/>
                    </a:lnTo>
                    <a:lnTo>
                      <a:pt x="0" y="5"/>
                    </a:lnTo>
                    <a:lnTo>
                      <a:pt x="3" y="0"/>
                    </a:lnTo>
                    <a:lnTo>
                      <a:pt x="472" y="429"/>
                    </a:lnTo>
                    <a:close/>
                  </a:path>
                </a:pathLst>
              </a:custGeom>
              <a:solidFill>
                <a:srgbClr val="6C6C6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04" name="Freeform 962"/>
              <p:cNvSpPr>
                <a:spLocks/>
              </p:cNvSpPr>
              <p:nvPr/>
            </p:nvSpPr>
            <p:spPr bwMode="auto">
              <a:xfrm>
                <a:off x="2945" y="151"/>
                <a:ext cx="160" cy="148"/>
              </a:xfrm>
              <a:custGeom>
                <a:avLst/>
                <a:gdLst>
                  <a:gd name="T0" fmla="*/ 160 w 481"/>
                  <a:gd name="T1" fmla="*/ 142 h 445"/>
                  <a:gd name="T2" fmla="*/ 156 w 481"/>
                  <a:gd name="T3" fmla="*/ 148 h 445"/>
                  <a:gd name="T4" fmla="*/ 0 w 481"/>
                  <a:gd name="T5" fmla="*/ 5 h 445"/>
                  <a:gd name="T6" fmla="*/ 4 w 481"/>
                  <a:gd name="T7" fmla="*/ 0 h 445"/>
                  <a:gd name="T8" fmla="*/ 160 w 481"/>
                  <a:gd name="T9" fmla="*/ 142 h 44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1" h="445">
                    <a:moveTo>
                      <a:pt x="481" y="428"/>
                    </a:moveTo>
                    <a:lnTo>
                      <a:pt x="468" y="445"/>
                    </a:lnTo>
                    <a:lnTo>
                      <a:pt x="0" y="16"/>
                    </a:lnTo>
                    <a:lnTo>
                      <a:pt x="12" y="0"/>
                    </a:lnTo>
                    <a:lnTo>
                      <a:pt x="481" y="428"/>
                    </a:lnTo>
                    <a:close/>
                  </a:path>
                </a:pathLst>
              </a:custGeom>
              <a:solidFill>
                <a:srgbClr val="6D6D6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05" name="Line 963"/>
              <p:cNvSpPr>
                <a:spLocks noChangeShapeType="1"/>
              </p:cNvSpPr>
              <p:nvPr/>
            </p:nvSpPr>
            <p:spPr bwMode="auto">
              <a:xfrm flipH="1" flipV="1">
                <a:off x="2949" y="151"/>
                <a:ext cx="156" cy="143"/>
              </a:xfrm>
              <a:prstGeom prst="line">
                <a:avLst/>
              </a:prstGeom>
              <a:noFill/>
              <a:ln w="0">
                <a:solidFill>
                  <a:srgbClr val="6D6D6D"/>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06" name="Freeform 964"/>
              <p:cNvSpPr>
                <a:spLocks/>
              </p:cNvSpPr>
              <p:nvPr/>
            </p:nvSpPr>
            <p:spPr bwMode="auto">
              <a:xfrm>
                <a:off x="2948" y="151"/>
                <a:ext cx="157" cy="144"/>
              </a:xfrm>
              <a:custGeom>
                <a:avLst/>
                <a:gdLst>
                  <a:gd name="T0" fmla="*/ 157 w 472"/>
                  <a:gd name="T1" fmla="*/ 142 h 433"/>
                  <a:gd name="T2" fmla="*/ 156 w 472"/>
                  <a:gd name="T3" fmla="*/ 144 h 433"/>
                  <a:gd name="T4" fmla="*/ 0 w 472"/>
                  <a:gd name="T5" fmla="*/ 1 h 433"/>
                  <a:gd name="T6" fmla="*/ 1 w 472"/>
                  <a:gd name="T7" fmla="*/ 0 h 433"/>
                  <a:gd name="T8" fmla="*/ 157 w 472"/>
                  <a:gd name="T9" fmla="*/ 142 h 4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2" h="433">
                    <a:moveTo>
                      <a:pt x="472" y="428"/>
                    </a:moveTo>
                    <a:lnTo>
                      <a:pt x="468" y="433"/>
                    </a:lnTo>
                    <a:lnTo>
                      <a:pt x="0" y="4"/>
                    </a:lnTo>
                    <a:lnTo>
                      <a:pt x="3" y="0"/>
                    </a:lnTo>
                    <a:lnTo>
                      <a:pt x="472" y="428"/>
                    </a:lnTo>
                    <a:close/>
                  </a:path>
                </a:pathLst>
              </a:custGeom>
              <a:solidFill>
                <a:srgbClr val="6D6D6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07" name="Freeform 965"/>
              <p:cNvSpPr>
                <a:spLocks/>
              </p:cNvSpPr>
              <p:nvPr/>
            </p:nvSpPr>
            <p:spPr bwMode="auto">
              <a:xfrm>
                <a:off x="2947" y="152"/>
                <a:ext cx="157" cy="145"/>
              </a:xfrm>
              <a:custGeom>
                <a:avLst/>
                <a:gdLst>
                  <a:gd name="T0" fmla="*/ 157 w 471"/>
                  <a:gd name="T1" fmla="*/ 144 h 433"/>
                  <a:gd name="T2" fmla="*/ 156 w 471"/>
                  <a:gd name="T3" fmla="*/ 145 h 433"/>
                  <a:gd name="T4" fmla="*/ 0 w 471"/>
                  <a:gd name="T5" fmla="*/ 1 h 433"/>
                  <a:gd name="T6" fmla="*/ 1 w 471"/>
                  <a:gd name="T7" fmla="*/ 0 h 433"/>
                  <a:gd name="T8" fmla="*/ 157 w 471"/>
                  <a:gd name="T9" fmla="*/ 144 h 4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1" h="433">
                    <a:moveTo>
                      <a:pt x="471" y="429"/>
                    </a:moveTo>
                    <a:lnTo>
                      <a:pt x="468" y="433"/>
                    </a:lnTo>
                    <a:lnTo>
                      <a:pt x="0" y="3"/>
                    </a:lnTo>
                    <a:lnTo>
                      <a:pt x="3" y="0"/>
                    </a:lnTo>
                    <a:lnTo>
                      <a:pt x="471" y="429"/>
                    </a:lnTo>
                    <a:close/>
                  </a:path>
                </a:pathLst>
              </a:custGeom>
              <a:solidFill>
                <a:srgbClr val="6E6E6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08" name="Freeform 966"/>
              <p:cNvSpPr>
                <a:spLocks/>
              </p:cNvSpPr>
              <p:nvPr/>
            </p:nvSpPr>
            <p:spPr bwMode="auto">
              <a:xfrm>
                <a:off x="2946" y="153"/>
                <a:ext cx="157" cy="145"/>
              </a:xfrm>
              <a:custGeom>
                <a:avLst/>
                <a:gdLst>
                  <a:gd name="T0" fmla="*/ 157 w 471"/>
                  <a:gd name="T1" fmla="*/ 144 h 434"/>
                  <a:gd name="T2" fmla="*/ 156 w 471"/>
                  <a:gd name="T3" fmla="*/ 145 h 434"/>
                  <a:gd name="T4" fmla="*/ 0 w 471"/>
                  <a:gd name="T5" fmla="*/ 1 h 434"/>
                  <a:gd name="T6" fmla="*/ 1 w 471"/>
                  <a:gd name="T7" fmla="*/ 0 h 434"/>
                  <a:gd name="T8" fmla="*/ 157 w 471"/>
                  <a:gd name="T9" fmla="*/ 144 h 4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1" h="434">
                    <a:moveTo>
                      <a:pt x="471" y="430"/>
                    </a:moveTo>
                    <a:lnTo>
                      <a:pt x="468" y="434"/>
                    </a:lnTo>
                    <a:lnTo>
                      <a:pt x="0" y="4"/>
                    </a:lnTo>
                    <a:lnTo>
                      <a:pt x="3" y="0"/>
                    </a:lnTo>
                    <a:lnTo>
                      <a:pt x="471" y="430"/>
                    </a:lnTo>
                    <a:close/>
                  </a:path>
                </a:pathLst>
              </a:custGeom>
              <a:solidFill>
                <a:srgbClr val="6F6F6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09" name="Freeform 967"/>
              <p:cNvSpPr>
                <a:spLocks/>
              </p:cNvSpPr>
              <p:nvPr/>
            </p:nvSpPr>
            <p:spPr bwMode="auto">
              <a:xfrm>
                <a:off x="2945" y="155"/>
                <a:ext cx="157" cy="144"/>
              </a:xfrm>
              <a:custGeom>
                <a:avLst/>
                <a:gdLst>
                  <a:gd name="T0" fmla="*/ 157 w 471"/>
                  <a:gd name="T1" fmla="*/ 143 h 434"/>
                  <a:gd name="T2" fmla="*/ 156 w 471"/>
                  <a:gd name="T3" fmla="*/ 144 h 434"/>
                  <a:gd name="T4" fmla="*/ 0 w 471"/>
                  <a:gd name="T5" fmla="*/ 2 h 434"/>
                  <a:gd name="T6" fmla="*/ 1 w 471"/>
                  <a:gd name="T7" fmla="*/ 0 h 434"/>
                  <a:gd name="T8" fmla="*/ 157 w 471"/>
                  <a:gd name="T9" fmla="*/ 143 h 4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1" h="434">
                    <a:moveTo>
                      <a:pt x="471" y="430"/>
                    </a:moveTo>
                    <a:lnTo>
                      <a:pt x="468" y="434"/>
                    </a:lnTo>
                    <a:lnTo>
                      <a:pt x="0" y="5"/>
                    </a:lnTo>
                    <a:lnTo>
                      <a:pt x="3" y="0"/>
                    </a:lnTo>
                    <a:lnTo>
                      <a:pt x="471" y="430"/>
                    </a:lnTo>
                    <a:close/>
                  </a:path>
                </a:pathLst>
              </a:custGeom>
              <a:solidFill>
                <a:srgbClr val="7070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10" name="Freeform 968"/>
              <p:cNvSpPr>
                <a:spLocks/>
              </p:cNvSpPr>
              <p:nvPr/>
            </p:nvSpPr>
            <p:spPr bwMode="auto">
              <a:xfrm>
                <a:off x="2941" y="156"/>
                <a:ext cx="160" cy="149"/>
              </a:xfrm>
              <a:custGeom>
                <a:avLst/>
                <a:gdLst>
                  <a:gd name="T0" fmla="*/ 160 w 479"/>
                  <a:gd name="T1" fmla="*/ 143 h 447"/>
                  <a:gd name="T2" fmla="*/ 156 w 479"/>
                  <a:gd name="T3" fmla="*/ 149 h 447"/>
                  <a:gd name="T4" fmla="*/ 0 w 479"/>
                  <a:gd name="T5" fmla="*/ 6 h 447"/>
                  <a:gd name="T6" fmla="*/ 4 w 479"/>
                  <a:gd name="T7" fmla="*/ 0 h 447"/>
                  <a:gd name="T8" fmla="*/ 160 w 479"/>
                  <a:gd name="T9" fmla="*/ 143 h 4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9" h="447">
                    <a:moveTo>
                      <a:pt x="479" y="429"/>
                    </a:moveTo>
                    <a:lnTo>
                      <a:pt x="468" y="447"/>
                    </a:lnTo>
                    <a:lnTo>
                      <a:pt x="0" y="17"/>
                    </a:lnTo>
                    <a:lnTo>
                      <a:pt x="11" y="0"/>
                    </a:lnTo>
                    <a:lnTo>
                      <a:pt x="479" y="429"/>
                    </a:ln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11" name="Line 969"/>
              <p:cNvSpPr>
                <a:spLocks noChangeShapeType="1"/>
              </p:cNvSpPr>
              <p:nvPr/>
            </p:nvSpPr>
            <p:spPr bwMode="auto">
              <a:xfrm flipH="1" flipV="1">
                <a:off x="2945" y="156"/>
                <a:ext cx="156" cy="143"/>
              </a:xfrm>
              <a:prstGeom prst="line">
                <a:avLst/>
              </a:prstGeom>
              <a:noFill/>
              <a:ln w="0">
                <a:solidFill>
                  <a:srgbClr val="71717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 name="Freeform 970"/>
              <p:cNvSpPr>
                <a:spLocks/>
              </p:cNvSpPr>
              <p:nvPr/>
            </p:nvSpPr>
            <p:spPr bwMode="auto">
              <a:xfrm>
                <a:off x="2944" y="156"/>
                <a:ext cx="157" cy="145"/>
              </a:xfrm>
              <a:custGeom>
                <a:avLst/>
                <a:gdLst>
                  <a:gd name="T0" fmla="*/ 157 w 472"/>
                  <a:gd name="T1" fmla="*/ 143 h 435"/>
                  <a:gd name="T2" fmla="*/ 156 w 472"/>
                  <a:gd name="T3" fmla="*/ 145 h 435"/>
                  <a:gd name="T4" fmla="*/ 0 w 472"/>
                  <a:gd name="T5" fmla="*/ 2 h 435"/>
                  <a:gd name="T6" fmla="*/ 1 w 472"/>
                  <a:gd name="T7" fmla="*/ 0 h 435"/>
                  <a:gd name="T8" fmla="*/ 157 w 472"/>
                  <a:gd name="T9" fmla="*/ 143 h 4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2" h="435">
                    <a:moveTo>
                      <a:pt x="472" y="429"/>
                    </a:moveTo>
                    <a:lnTo>
                      <a:pt x="468" y="435"/>
                    </a:lnTo>
                    <a:lnTo>
                      <a:pt x="0" y="5"/>
                    </a:lnTo>
                    <a:lnTo>
                      <a:pt x="4" y="0"/>
                    </a:lnTo>
                    <a:lnTo>
                      <a:pt x="472" y="429"/>
                    </a:lnTo>
                    <a:close/>
                  </a:path>
                </a:pathLst>
              </a:custGeom>
              <a:solidFill>
                <a:srgbClr val="71717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13" name="Freeform 971"/>
              <p:cNvSpPr>
                <a:spLocks/>
              </p:cNvSpPr>
              <p:nvPr/>
            </p:nvSpPr>
            <p:spPr bwMode="auto">
              <a:xfrm>
                <a:off x="2942" y="158"/>
                <a:ext cx="158" cy="145"/>
              </a:xfrm>
              <a:custGeom>
                <a:avLst/>
                <a:gdLst>
                  <a:gd name="T0" fmla="*/ 158 w 472"/>
                  <a:gd name="T1" fmla="*/ 143 h 436"/>
                  <a:gd name="T2" fmla="*/ 157 w 472"/>
                  <a:gd name="T3" fmla="*/ 145 h 436"/>
                  <a:gd name="T4" fmla="*/ 0 w 472"/>
                  <a:gd name="T5" fmla="*/ 2 h 436"/>
                  <a:gd name="T6" fmla="*/ 1 w 472"/>
                  <a:gd name="T7" fmla="*/ 0 h 436"/>
                  <a:gd name="T8" fmla="*/ 158 w 472"/>
                  <a:gd name="T9" fmla="*/ 143 h 4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2" h="436">
                    <a:moveTo>
                      <a:pt x="472" y="430"/>
                    </a:moveTo>
                    <a:lnTo>
                      <a:pt x="469" y="436"/>
                    </a:lnTo>
                    <a:lnTo>
                      <a:pt x="0" y="6"/>
                    </a:lnTo>
                    <a:lnTo>
                      <a:pt x="4" y="0"/>
                    </a:lnTo>
                    <a:lnTo>
                      <a:pt x="472" y="430"/>
                    </a:lnTo>
                    <a:close/>
                  </a:path>
                </a:pathLst>
              </a:custGeom>
              <a:solidFill>
                <a:srgbClr val="72727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14" name="Freeform 972"/>
              <p:cNvSpPr>
                <a:spLocks/>
              </p:cNvSpPr>
              <p:nvPr/>
            </p:nvSpPr>
            <p:spPr bwMode="auto">
              <a:xfrm>
                <a:off x="2941" y="160"/>
                <a:ext cx="158" cy="145"/>
              </a:xfrm>
              <a:custGeom>
                <a:avLst/>
                <a:gdLst>
                  <a:gd name="T0" fmla="*/ 158 w 472"/>
                  <a:gd name="T1" fmla="*/ 143 h 436"/>
                  <a:gd name="T2" fmla="*/ 157 w 472"/>
                  <a:gd name="T3" fmla="*/ 145 h 436"/>
                  <a:gd name="T4" fmla="*/ 0 w 472"/>
                  <a:gd name="T5" fmla="*/ 2 h 436"/>
                  <a:gd name="T6" fmla="*/ 1 w 472"/>
                  <a:gd name="T7" fmla="*/ 0 h 436"/>
                  <a:gd name="T8" fmla="*/ 158 w 472"/>
                  <a:gd name="T9" fmla="*/ 143 h 4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2" h="436">
                    <a:moveTo>
                      <a:pt x="472" y="430"/>
                    </a:moveTo>
                    <a:lnTo>
                      <a:pt x="468" y="436"/>
                    </a:lnTo>
                    <a:lnTo>
                      <a:pt x="0" y="6"/>
                    </a:lnTo>
                    <a:lnTo>
                      <a:pt x="3" y="0"/>
                    </a:lnTo>
                    <a:lnTo>
                      <a:pt x="472" y="430"/>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15" name="Freeform 973"/>
              <p:cNvSpPr>
                <a:spLocks/>
              </p:cNvSpPr>
              <p:nvPr/>
            </p:nvSpPr>
            <p:spPr bwMode="auto">
              <a:xfrm>
                <a:off x="2938" y="162"/>
                <a:ext cx="159" cy="149"/>
              </a:xfrm>
              <a:custGeom>
                <a:avLst/>
                <a:gdLst>
                  <a:gd name="T0" fmla="*/ 159 w 478"/>
                  <a:gd name="T1" fmla="*/ 143 h 448"/>
                  <a:gd name="T2" fmla="*/ 155 w 478"/>
                  <a:gd name="T3" fmla="*/ 149 h 448"/>
                  <a:gd name="T4" fmla="*/ 0 w 478"/>
                  <a:gd name="T5" fmla="*/ 6 h 448"/>
                  <a:gd name="T6" fmla="*/ 3 w 478"/>
                  <a:gd name="T7" fmla="*/ 0 h 448"/>
                  <a:gd name="T8" fmla="*/ 159 w 478"/>
                  <a:gd name="T9" fmla="*/ 143 h 4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8" h="448">
                    <a:moveTo>
                      <a:pt x="478" y="430"/>
                    </a:moveTo>
                    <a:lnTo>
                      <a:pt x="466" y="448"/>
                    </a:lnTo>
                    <a:lnTo>
                      <a:pt x="0" y="17"/>
                    </a:lnTo>
                    <a:lnTo>
                      <a:pt x="10" y="0"/>
                    </a:lnTo>
                    <a:lnTo>
                      <a:pt x="478" y="430"/>
                    </a:lnTo>
                    <a:close/>
                  </a:path>
                </a:pathLst>
              </a:custGeom>
              <a:solidFill>
                <a:srgbClr val="74747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16" name="Line 974"/>
              <p:cNvSpPr>
                <a:spLocks noChangeShapeType="1"/>
              </p:cNvSpPr>
              <p:nvPr/>
            </p:nvSpPr>
            <p:spPr bwMode="auto">
              <a:xfrm flipH="1" flipV="1">
                <a:off x="2941" y="162"/>
                <a:ext cx="156" cy="143"/>
              </a:xfrm>
              <a:prstGeom prst="line">
                <a:avLst/>
              </a:prstGeom>
              <a:noFill/>
              <a:ln w="0">
                <a:solidFill>
                  <a:srgbClr val="747474"/>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7" name="Freeform 975"/>
              <p:cNvSpPr>
                <a:spLocks/>
              </p:cNvSpPr>
              <p:nvPr/>
            </p:nvSpPr>
            <p:spPr bwMode="auto">
              <a:xfrm>
                <a:off x="2940" y="162"/>
                <a:ext cx="157" cy="145"/>
              </a:xfrm>
              <a:custGeom>
                <a:avLst/>
                <a:gdLst>
                  <a:gd name="T0" fmla="*/ 157 w 471"/>
                  <a:gd name="T1" fmla="*/ 143 h 436"/>
                  <a:gd name="T2" fmla="*/ 156 w 471"/>
                  <a:gd name="T3" fmla="*/ 145 h 436"/>
                  <a:gd name="T4" fmla="*/ 0 w 471"/>
                  <a:gd name="T5" fmla="*/ 1 h 436"/>
                  <a:gd name="T6" fmla="*/ 1 w 471"/>
                  <a:gd name="T7" fmla="*/ 0 h 436"/>
                  <a:gd name="T8" fmla="*/ 157 w 471"/>
                  <a:gd name="T9" fmla="*/ 143 h 4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1" h="436">
                    <a:moveTo>
                      <a:pt x="471" y="430"/>
                    </a:moveTo>
                    <a:lnTo>
                      <a:pt x="468" y="436"/>
                    </a:lnTo>
                    <a:lnTo>
                      <a:pt x="0" y="4"/>
                    </a:lnTo>
                    <a:lnTo>
                      <a:pt x="3" y="0"/>
                    </a:lnTo>
                    <a:lnTo>
                      <a:pt x="471" y="430"/>
                    </a:lnTo>
                    <a:close/>
                  </a:path>
                </a:pathLst>
              </a:custGeom>
              <a:solidFill>
                <a:srgbClr val="74747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18" name="Freeform 976"/>
              <p:cNvSpPr>
                <a:spLocks/>
              </p:cNvSpPr>
              <p:nvPr/>
            </p:nvSpPr>
            <p:spPr bwMode="auto">
              <a:xfrm>
                <a:off x="2939" y="163"/>
                <a:ext cx="157" cy="146"/>
              </a:xfrm>
              <a:custGeom>
                <a:avLst/>
                <a:gdLst>
                  <a:gd name="T0" fmla="*/ 157 w 471"/>
                  <a:gd name="T1" fmla="*/ 145 h 436"/>
                  <a:gd name="T2" fmla="*/ 156 w 471"/>
                  <a:gd name="T3" fmla="*/ 146 h 436"/>
                  <a:gd name="T4" fmla="*/ 0 w 471"/>
                  <a:gd name="T5" fmla="*/ 1 h 436"/>
                  <a:gd name="T6" fmla="*/ 1 w 471"/>
                  <a:gd name="T7" fmla="*/ 0 h 436"/>
                  <a:gd name="T8" fmla="*/ 157 w 471"/>
                  <a:gd name="T9" fmla="*/ 145 h 4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1" h="436">
                    <a:moveTo>
                      <a:pt x="471" y="432"/>
                    </a:moveTo>
                    <a:lnTo>
                      <a:pt x="468" y="436"/>
                    </a:lnTo>
                    <a:lnTo>
                      <a:pt x="0" y="4"/>
                    </a:lnTo>
                    <a:lnTo>
                      <a:pt x="3" y="0"/>
                    </a:lnTo>
                    <a:lnTo>
                      <a:pt x="471" y="432"/>
                    </a:lnTo>
                    <a:close/>
                  </a:path>
                </a:pathLst>
              </a:custGeom>
              <a:solidFill>
                <a:srgbClr val="75757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19" name="Freeform 977"/>
              <p:cNvSpPr>
                <a:spLocks/>
              </p:cNvSpPr>
              <p:nvPr/>
            </p:nvSpPr>
            <p:spPr bwMode="auto">
              <a:xfrm>
                <a:off x="2938" y="165"/>
                <a:ext cx="157" cy="145"/>
              </a:xfrm>
              <a:custGeom>
                <a:avLst/>
                <a:gdLst>
                  <a:gd name="T0" fmla="*/ 157 w 471"/>
                  <a:gd name="T1" fmla="*/ 144 h 436"/>
                  <a:gd name="T2" fmla="*/ 156 w 471"/>
                  <a:gd name="T3" fmla="*/ 145 h 436"/>
                  <a:gd name="T4" fmla="*/ 0 w 471"/>
                  <a:gd name="T5" fmla="*/ 2 h 436"/>
                  <a:gd name="T6" fmla="*/ 1 w 471"/>
                  <a:gd name="T7" fmla="*/ 0 h 436"/>
                  <a:gd name="T8" fmla="*/ 157 w 471"/>
                  <a:gd name="T9" fmla="*/ 144 h 4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1" h="436">
                    <a:moveTo>
                      <a:pt x="471" y="432"/>
                    </a:moveTo>
                    <a:lnTo>
                      <a:pt x="468" y="436"/>
                    </a:lnTo>
                    <a:lnTo>
                      <a:pt x="0" y="5"/>
                    </a:lnTo>
                    <a:lnTo>
                      <a:pt x="3" y="0"/>
                    </a:lnTo>
                    <a:lnTo>
                      <a:pt x="471" y="432"/>
                    </a:lnTo>
                    <a:close/>
                  </a:path>
                </a:pathLst>
              </a:custGeom>
              <a:solidFill>
                <a:srgbClr val="76767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0" name="Freeform 978"/>
              <p:cNvSpPr>
                <a:spLocks/>
              </p:cNvSpPr>
              <p:nvPr/>
            </p:nvSpPr>
            <p:spPr bwMode="auto">
              <a:xfrm>
                <a:off x="2938" y="166"/>
                <a:ext cx="156" cy="145"/>
              </a:xfrm>
              <a:custGeom>
                <a:avLst/>
                <a:gdLst>
                  <a:gd name="T0" fmla="*/ 156 w 469"/>
                  <a:gd name="T1" fmla="*/ 144 h 435"/>
                  <a:gd name="T2" fmla="*/ 155 w 469"/>
                  <a:gd name="T3" fmla="*/ 145 h 435"/>
                  <a:gd name="T4" fmla="*/ 0 w 469"/>
                  <a:gd name="T5" fmla="*/ 1 h 435"/>
                  <a:gd name="T6" fmla="*/ 0 w 469"/>
                  <a:gd name="T7" fmla="*/ 0 h 435"/>
                  <a:gd name="T8" fmla="*/ 156 w 469"/>
                  <a:gd name="T9" fmla="*/ 144 h 4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9" h="435">
                    <a:moveTo>
                      <a:pt x="469" y="431"/>
                    </a:moveTo>
                    <a:lnTo>
                      <a:pt x="466" y="435"/>
                    </a:lnTo>
                    <a:lnTo>
                      <a:pt x="0" y="4"/>
                    </a:lnTo>
                    <a:lnTo>
                      <a:pt x="1" y="0"/>
                    </a:lnTo>
                    <a:lnTo>
                      <a:pt x="469" y="431"/>
                    </a:lnTo>
                    <a:close/>
                  </a:path>
                </a:pathLst>
              </a:custGeom>
              <a:solidFill>
                <a:srgbClr val="77777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1" name="Freeform 979"/>
              <p:cNvSpPr>
                <a:spLocks/>
              </p:cNvSpPr>
              <p:nvPr/>
            </p:nvSpPr>
            <p:spPr bwMode="auto">
              <a:xfrm>
                <a:off x="2935" y="168"/>
                <a:ext cx="158" cy="150"/>
              </a:xfrm>
              <a:custGeom>
                <a:avLst/>
                <a:gdLst>
                  <a:gd name="T0" fmla="*/ 158 w 476"/>
                  <a:gd name="T1" fmla="*/ 144 h 450"/>
                  <a:gd name="T2" fmla="*/ 155 w 476"/>
                  <a:gd name="T3" fmla="*/ 150 h 450"/>
                  <a:gd name="T4" fmla="*/ 0 w 476"/>
                  <a:gd name="T5" fmla="*/ 6 h 450"/>
                  <a:gd name="T6" fmla="*/ 3 w 476"/>
                  <a:gd name="T7" fmla="*/ 0 h 450"/>
                  <a:gd name="T8" fmla="*/ 158 w 476"/>
                  <a:gd name="T9" fmla="*/ 144 h 4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6" h="450">
                    <a:moveTo>
                      <a:pt x="476" y="431"/>
                    </a:moveTo>
                    <a:lnTo>
                      <a:pt x="466" y="450"/>
                    </a:lnTo>
                    <a:lnTo>
                      <a:pt x="0" y="19"/>
                    </a:lnTo>
                    <a:lnTo>
                      <a:pt x="10" y="0"/>
                    </a:lnTo>
                    <a:lnTo>
                      <a:pt x="476" y="431"/>
                    </a:lnTo>
                    <a:close/>
                  </a:path>
                </a:pathLst>
              </a:custGeom>
              <a:solidFill>
                <a:srgbClr val="78787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2" name="Line 980"/>
              <p:cNvSpPr>
                <a:spLocks noChangeShapeType="1"/>
              </p:cNvSpPr>
              <p:nvPr/>
            </p:nvSpPr>
            <p:spPr bwMode="auto">
              <a:xfrm flipH="1" flipV="1">
                <a:off x="2938" y="168"/>
                <a:ext cx="155" cy="143"/>
              </a:xfrm>
              <a:prstGeom prst="line">
                <a:avLst/>
              </a:prstGeom>
              <a:noFill/>
              <a:ln w="0">
                <a:solidFill>
                  <a:srgbClr val="787878"/>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3" name="Freeform 981"/>
              <p:cNvSpPr>
                <a:spLocks/>
              </p:cNvSpPr>
              <p:nvPr/>
            </p:nvSpPr>
            <p:spPr bwMode="auto">
              <a:xfrm>
                <a:off x="2937" y="168"/>
                <a:ext cx="156" cy="145"/>
              </a:xfrm>
              <a:custGeom>
                <a:avLst/>
                <a:gdLst>
                  <a:gd name="T0" fmla="*/ 156 w 469"/>
                  <a:gd name="T1" fmla="*/ 143 h 436"/>
                  <a:gd name="T2" fmla="*/ 155 w 469"/>
                  <a:gd name="T3" fmla="*/ 145 h 436"/>
                  <a:gd name="T4" fmla="*/ 0 w 469"/>
                  <a:gd name="T5" fmla="*/ 1 h 436"/>
                  <a:gd name="T6" fmla="*/ 1 w 469"/>
                  <a:gd name="T7" fmla="*/ 0 h 436"/>
                  <a:gd name="T8" fmla="*/ 156 w 469"/>
                  <a:gd name="T9" fmla="*/ 143 h 4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9" h="436">
                    <a:moveTo>
                      <a:pt x="469" y="431"/>
                    </a:moveTo>
                    <a:lnTo>
                      <a:pt x="466" y="436"/>
                    </a:lnTo>
                    <a:lnTo>
                      <a:pt x="0" y="4"/>
                    </a:lnTo>
                    <a:lnTo>
                      <a:pt x="3" y="0"/>
                    </a:lnTo>
                    <a:lnTo>
                      <a:pt x="469" y="431"/>
                    </a:lnTo>
                    <a:close/>
                  </a:path>
                </a:pathLst>
              </a:custGeom>
              <a:solidFill>
                <a:srgbClr val="78787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4" name="Freeform 982"/>
              <p:cNvSpPr>
                <a:spLocks/>
              </p:cNvSpPr>
              <p:nvPr/>
            </p:nvSpPr>
            <p:spPr bwMode="auto">
              <a:xfrm>
                <a:off x="2936" y="169"/>
                <a:ext cx="156" cy="146"/>
              </a:xfrm>
              <a:custGeom>
                <a:avLst/>
                <a:gdLst>
                  <a:gd name="T0" fmla="*/ 156 w 469"/>
                  <a:gd name="T1" fmla="*/ 144 h 438"/>
                  <a:gd name="T2" fmla="*/ 156 w 469"/>
                  <a:gd name="T3" fmla="*/ 146 h 438"/>
                  <a:gd name="T4" fmla="*/ 0 w 469"/>
                  <a:gd name="T5" fmla="*/ 2 h 438"/>
                  <a:gd name="T6" fmla="*/ 1 w 469"/>
                  <a:gd name="T7" fmla="*/ 0 h 438"/>
                  <a:gd name="T8" fmla="*/ 156 w 469"/>
                  <a:gd name="T9" fmla="*/ 144 h 4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9" h="438">
                    <a:moveTo>
                      <a:pt x="469" y="432"/>
                    </a:moveTo>
                    <a:lnTo>
                      <a:pt x="468" y="438"/>
                    </a:lnTo>
                    <a:lnTo>
                      <a:pt x="0" y="6"/>
                    </a:lnTo>
                    <a:lnTo>
                      <a:pt x="3" y="0"/>
                    </a:lnTo>
                    <a:lnTo>
                      <a:pt x="469" y="432"/>
                    </a:lnTo>
                    <a:close/>
                  </a:path>
                </a:pathLst>
              </a:custGeom>
              <a:solidFill>
                <a:srgbClr val="79797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5" name="Freeform 983"/>
              <p:cNvSpPr>
                <a:spLocks/>
              </p:cNvSpPr>
              <p:nvPr/>
            </p:nvSpPr>
            <p:spPr bwMode="auto">
              <a:xfrm>
                <a:off x="2935" y="171"/>
                <a:ext cx="157" cy="145"/>
              </a:xfrm>
              <a:custGeom>
                <a:avLst/>
                <a:gdLst>
                  <a:gd name="T0" fmla="*/ 157 w 470"/>
                  <a:gd name="T1" fmla="*/ 144 h 436"/>
                  <a:gd name="T2" fmla="*/ 156 w 470"/>
                  <a:gd name="T3" fmla="*/ 145 h 436"/>
                  <a:gd name="T4" fmla="*/ 0 w 470"/>
                  <a:gd name="T5" fmla="*/ 1 h 436"/>
                  <a:gd name="T6" fmla="*/ 1 w 470"/>
                  <a:gd name="T7" fmla="*/ 0 h 436"/>
                  <a:gd name="T8" fmla="*/ 157 w 470"/>
                  <a:gd name="T9" fmla="*/ 144 h 4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0" h="436">
                    <a:moveTo>
                      <a:pt x="470" y="432"/>
                    </a:moveTo>
                    <a:lnTo>
                      <a:pt x="467" y="436"/>
                    </a:lnTo>
                    <a:lnTo>
                      <a:pt x="0" y="4"/>
                    </a:lnTo>
                    <a:lnTo>
                      <a:pt x="2" y="0"/>
                    </a:lnTo>
                    <a:lnTo>
                      <a:pt x="470" y="432"/>
                    </a:lnTo>
                    <a:close/>
                  </a:path>
                </a:pathLst>
              </a:custGeom>
              <a:solidFill>
                <a:srgbClr val="7A7A7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6" name="Freeform 984"/>
              <p:cNvSpPr>
                <a:spLocks/>
              </p:cNvSpPr>
              <p:nvPr/>
            </p:nvSpPr>
            <p:spPr bwMode="auto">
              <a:xfrm>
                <a:off x="2935" y="172"/>
                <a:ext cx="156" cy="146"/>
              </a:xfrm>
              <a:custGeom>
                <a:avLst/>
                <a:gdLst>
                  <a:gd name="T0" fmla="*/ 156 w 469"/>
                  <a:gd name="T1" fmla="*/ 145 h 436"/>
                  <a:gd name="T2" fmla="*/ 155 w 469"/>
                  <a:gd name="T3" fmla="*/ 146 h 436"/>
                  <a:gd name="T4" fmla="*/ 0 w 469"/>
                  <a:gd name="T5" fmla="*/ 2 h 436"/>
                  <a:gd name="T6" fmla="*/ 1 w 469"/>
                  <a:gd name="T7" fmla="*/ 0 h 436"/>
                  <a:gd name="T8" fmla="*/ 156 w 469"/>
                  <a:gd name="T9" fmla="*/ 145 h 4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9" h="436">
                    <a:moveTo>
                      <a:pt x="469" y="432"/>
                    </a:moveTo>
                    <a:lnTo>
                      <a:pt x="466" y="436"/>
                    </a:lnTo>
                    <a:lnTo>
                      <a:pt x="0" y="5"/>
                    </a:lnTo>
                    <a:lnTo>
                      <a:pt x="2" y="0"/>
                    </a:lnTo>
                    <a:lnTo>
                      <a:pt x="469" y="432"/>
                    </a:lnTo>
                    <a:close/>
                  </a:path>
                </a:pathLst>
              </a:custGeom>
              <a:solidFill>
                <a:srgbClr val="7B7B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7" name="Freeform 985"/>
              <p:cNvSpPr>
                <a:spLocks/>
              </p:cNvSpPr>
              <p:nvPr/>
            </p:nvSpPr>
            <p:spPr bwMode="auto">
              <a:xfrm>
                <a:off x="2932" y="174"/>
                <a:ext cx="158" cy="150"/>
              </a:xfrm>
              <a:custGeom>
                <a:avLst/>
                <a:gdLst>
                  <a:gd name="T0" fmla="*/ 158 w 475"/>
                  <a:gd name="T1" fmla="*/ 143 h 451"/>
                  <a:gd name="T2" fmla="*/ 155 w 475"/>
                  <a:gd name="T3" fmla="*/ 150 h 451"/>
                  <a:gd name="T4" fmla="*/ 0 w 475"/>
                  <a:gd name="T5" fmla="*/ 6 h 451"/>
                  <a:gd name="T6" fmla="*/ 3 w 475"/>
                  <a:gd name="T7" fmla="*/ 0 h 451"/>
                  <a:gd name="T8" fmla="*/ 158 w 475"/>
                  <a:gd name="T9" fmla="*/ 143 h 4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5" h="451">
                    <a:moveTo>
                      <a:pt x="475" y="431"/>
                    </a:moveTo>
                    <a:lnTo>
                      <a:pt x="465" y="451"/>
                    </a:lnTo>
                    <a:lnTo>
                      <a:pt x="0" y="18"/>
                    </a:lnTo>
                    <a:lnTo>
                      <a:pt x="9" y="0"/>
                    </a:lnTo>
                    <a:lnTo>
                      <a:pt x="475" y="431"/>
                    </a:lnTo>
                    <a:close/>
                  </a:path>
                </a:pathLst>
              </a:custGeom>
              <a:solidFill>
                <a:srgbClr val="7C7C7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8" name="Line 986"/>
              <p:cNvSpPr>
                <a:spLocks noChangeShapeType="1"/>
              </p:cNvSpPr>
              <p:nvPr/>
            </p:nvSpPr>
            <p:spPr bwMode="auto">
              <a:xfrm flipH="1" flipV="1">
                <a:off x="2935" y="174"/>
                <a:ext cx="155" cy="144"/>
              </a:xfrm>
              <a:prstGeom prst="line">
                <a:avLst/>
              </a:prstGeom>
              <a:noFill/>
              <a:ln w="0">
                <a:solidFill>
                  <a:srgbClr val="7C7C7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9" name="Freeform 987"/>
              <p:cNvSpPr>
                <a:spLocks/>
              </p:cNvSpPr>
              <p:nvPr/>
            </p:nvSpPr>
            <p:spPr bwMode="auto">
              <a:xfrm>
                <a:off x="2934" y="174"/>
                <a:ext cx="156" cy="146"/>
              </a:xfrm>
              <a:custGeom>
                <a:avLst/>
                <a:gdLst>
                  <a:gd name="T0" fmla="*/ 156 w 469"/>
                  <a:gd name="T1" fmla="*/ 144 h 437"/>
                  <a:gd name="T2" fmla="*/ 155 w 469"/>
                  <a:gd name="T3" fmla="*/ 146 h 437"/>
                  <a:gd name="T4" fmla="*/ 0 w 469"/>
                  <a:gd name="T5" fmla="*/ 1 h 437"/>
                  <a:gd name="T6" fmla="*/ 1 w 469"/>
                  <a:gd name="T7" fmla="*/ 0 h 437"/>
                  <a:gd name="T8" fmla="*/ 156 w 469"/>
                  <a:gd name="T9" fmla="*/ 144 h 4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9" h="437">
                    <a:moveTo>
                      <a:pt x="469" y="431"/>
                    </a:moveTo>
                    <a:lnTo>
                      <a:pt x="466" y="437"/>
                    </a:lnTo>
                    <a:lnTo>
                      <a:pt x="0" y="4"/>
                    </a:lnTo>
                    <a:lnTo>
                      <a:pt x="3" y="0"/>
                    </a:lnTo>
                    <a:lnTo>
                      <a:pt x="469" y="431"/>
                    </a:lnTo>
                    <a:close/>
                  </a:path>
                </a:pathLst>
              </a:custGeom>
              <a:solidFill>
                <a:srgbClr val="7C7C7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30" name="Freeform 988"/>
              <p:cNvSpPr>
                <a:spLocks/>
              </p:cNvSpPr>
              <p:nvPr/>
            </p:nvSpPr>
            <p:spPr bwMode="auto">
              <a:xfrm>
                <a:off x="2933" y="175"/>
                <a:ext cx="156" cy="146"/>
              </a:xfrm>
              <a:custGeom>
                <a:avLst/>
                <a:gdLst>
                  <a:gd name="T0" fmla="*/ 156 w 468"/>
                  <a:gd name="T1" fmla="*/ 145 h 437"/>
                  <a:gd name="T2" fmla="*/ 156 w 468"/>
                  <a:gd name="T3" fmla="*/ 146 h 437"/>
                  <a:gd name="T4" fmla="*/ 0 w 468"/>
                  <a:gd name="T5" fmla="*/ 1 h 437"/>
                  <a:gd name="T6" fmla="*/ 1 w 468"/>
                  <a:gd name="T7" fmla="*/ 0 h 437"/>
                  <a:gd name="T8" fmla="*/ 156 w 468"/>
                  <a:gd name="T9" fmla="*/ 145 h 4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8" h="437">
                    <a:moveTo>
                      <a:pt x="468" y="433"/>
                    </a:moveTo>
                    <a:lnTo>
                      <a:pt x="467" y="437"/>
                    </a:lnTo>
                    <a:lnTo>
                      <a:pt x="0" y="4"/>
                    </a:lnTo>
                    <a:lnTo>
                      <a:pt x="2" y="0"/>
                    </a:lnTo>
                    <a:lnTo>
                      <a:pt x="468" y="433"/>
                    </a:lnTo>
                    <a:close/>
                  </a:path>
                </a:pathLst>
              </a:custGeom>
              <a:solidFill>
                <a:srgbClr val="7D7D7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31" name="Freeform 989"/>
              <p:cNvSpPr>
                <a:spLocks/>
              </p:cNvSpPr>
              <p:nvPr/>
            </p:nvSpPr>
            <p:spPr bwMode="auto">
              <a:xfrm>
                <a:off x="2932" y="177"/>
                <a:ext cx="157" cy="146"/>
              </a:xfrm>
              <a:custGeom>
                <a:avLst/>
                <a:gdLst>
                  <a:gd name="T0" fmla="*/ 157 w 470"/>
                  <a:gd name="T1" fmla="*/ 144 h 439"/>
                  <a:gd name="T2" fmla="*/ 156 w 470"/>
                  <a:gd name="T3" fmla="*/ 146 h 439"/>
                  <a:gd name="T4" fmla="*/ 0 w 470"/>
                  <a:gd name="T5" fmla="*/ 2 h 439"/>
                  <a:gd name="T6" fmla="*/ 1 w 470"/>
                  <a:gd name="T7" fmla="*/ 0 h 439"/>
                  <a:gd name="T8" fmla="*/ 157 w 470"/>
                  <a:gd name="T9" fmla="*/ 144 h 4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0" h="439">
                    <a:moveTo>
                      <a:pt x="470" y="433"/>
                    </a:moveTo>
                    <a:lnTo>
                      <a:pt x="467" y="439"/>
                    </a:lnTo>
                    <a:lnTo>
                      <a:pt x="0" y="5"/>
                    </a:lnTo>
                    <a:lnTo>
                      <a:pt x="3" y="0"/>
                    </a:lnTo>
                    <a:lnTo>
                      <a:pt x="470" y="433"/>
                    </a:lnTo>
                    <a:close/>
                  </a:path>
                </a:pathLst>
              </a:custGeom>
              <a:solidFill>
                <a:srgbClr val="7E7E7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32" name="Freeform 990"/>
              <p:cNvSpPr>
                <a:spLocks/>
              </p:cNvSpPr>
              <p:nvPr/>
            </p:nvSpPr>
            <p:spPr bwMode="auto">
              <a:xfrm>
                <a:off x="2932" y="178"/>
                <a:ext cx="156" cy="146"/>
              </a:xfrm>
              <a:custGeom>
                <a:avLst/>
                <a:gdLst>
                  <a:gd name="T0" fmla="*/ 156 w 468"/>
                  <a:gd name="T1" fmla="*/ 145 h 438"/>
                  <a:gd name="T2" fmla="*/ 155 w 468"/>
                  <a:gd name="T3" fmla="*/ 146 h 438"/>
                  <a:gd name="T4" fmla="*/ 0 w 468"/>
                  <a:gd name="T5" fmla="*/ 2 h 438"/>
                  <a:gd name="T6" fmla="*/ 0 w 468"/>
                  <a:gd name="T7" fmla="*/ 0 h 438"/>
                  <a:gd name="T8" fmla="*/ 156 w 468"/>
                  <a:gd name="T9" fmla="*/ 145 h 4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8" h="438">
                    <a:moveTo>
                      <a:pt x="468" y="434"/>
                    </a:moveTo>
                    <a:lnTo>
                      <a:pt x="465" y="438"/>
                    </a:lnTo>
                    <a:lnTo>
                      <a:pt x="0" y="5"/>
                    </a:lnTo>
                    <a:lnTo>
                      <a:pt x="1" y="0"/>
                    </a:lnTo>
                    <a:lnTo>
                      <a:pt x="468" y="434"/>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33" name="Freeform 991"/>
              <p:cNvSpPr>
                <a:spLocks/>
              </p:cNvSpPr>
              <p:nvPr/>
            </p:nvSpPr>
            <p:spPr bwMode="auto">
              <a:xfrm>
                <a:off x="2929" y="180"/>
                <a:ext cx="158" cy="151"/>
              </a:xfrm>
              <a:custGeom>
                <a:avLst/>
                <a:gdLst>
                  <a:gd name="T0" fmla="*/ 158 w 474"/>
                  <a:gd name="T1" fmla="*/ 144 h 453"/>
                  <a:gd name="T2" fmla="*/ 155 w 474"/>
                  <a:gd name="T3" fmla="*/ 151 h 453"/>
                  <a:gd name="T4" fmla="*/ 0 w 474"/>
                  <a:gd name="T5" fmla="*/ 6 h 453"/>
                  <a:gd name="T6" fmla="*/ 3 w 474"/>
                  <a:gd name="T7" fmla="*/ 0 h 453"/>
                  <a:gd name="T8" fmla="*/ 158 w 474"/>
                  <a:gd name="T9" fmla="*/ 144 h 4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4" h="453">
                    <a:moveTo>
                      <a:pt x="474" y="433"/>
                    </a:moveTo>
                    <a:lnTo>
                      <a:pt x="466" y="453"/>
                    </a:lnTo>
                    <a:lnTo>
                      <a:pt x="0" y="19"/>
                    </a:lnTo>
                    <a:lnTo>
                      <a:pt x="9" y="0"/>
                    </a:lnTo>
                    <a:lnTo>
                      <a:pt x="474" y="433"/>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34" name="Line 992"/>
              <p:cNvSpPr>
                <a:spLocks noChangeShapeType="1"/>
              </p:cNvSpPr>
              <p:nvPr/>
            </p:nvSpPr>
            <p:spPr bwMode="auto">
              <a:xfrm flipH="1" flipV="1">
                <a:off x="2932" y="180"/>
                <a:ext cx="155" cy="144"/>
              </a:xfrm>
              <a:prstGeom prst="line">
                <a:avLst/>
              </a:prstGeom>
              <a:noFill/>
              <a:ln w="0">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5" name="Freeform 993"/>
              <p:cNvSpPr>
                <a:spLocks/>
              </p:cNvSpPr>
              <p:nvPr/>
            </p:nvSpPr>
            <p:spPr bwMode="auto">
              <a:xfrm>
                <a:off x="2931" y="180"/>
                <a:ext cx="156" cy="147"/>
              </a:xfrm>
              <a:custGeom>
                <a:avLst/>
                <a:gdLst>
                  <a:gd name="T0" fmla="*/ 156 w 468"/>
                  <a:gd name="T1" fmla="*/ 145 h 440"/>
                  <a:gd name="T2" fmla="*/ 155 w 468"/>
                  <a:gd name="T3" fmla="*/ 147 h 440"/>
                  <a:gd name="T4" fmla="*/ 0 w 468"/>
                  <a:gd name="T5" fmla="*/ 2 h 440"/>
                  <a:gd name="T6" fmla="*/ 1 w 468"/>
                  <a:gd name="T7" fmla="*/ 0 h 440"/>
                  <a:gd name="T8" fmla="*/ 156 w 468"/>
                  <a:gd name="T9" fmla="*/ 145 h 4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8" h="440">
                    <a:moveTo>
                      <a:pt x="468" y="433"/>
                    </a:moveTo>
                    <a:lnTo>
                      <a:pt x="465" y="440"/>
                    </a:lnTo>
                    <a:lnTo>
                      <a:pt x="0" y="6"/>
                    </a:lnTo>
                    <a:lnTo>
                      <a:pt x="3" y="0"/>
                    </a:lnTo>
                    <a:lnTo>
                      <a:pt x="468" y="433"/>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36" name="Freeform 994"/>
              <p:cNvSpPr>
                <a:spLocks/>
              </p:cNvSpPr>
              <p:nvPr/>
            </p:nvSpPr>
            <p:spPr bwMode="auto">
              <a:xfrm>
                <a:off x="2930" y="182"/>
                <a:ext cx="156" cy="147"/>
              </a:xfrm>
              <a:custGeom>
                <a:avLst/>
                <a:gdLst>
                  <a:gd name="T0" fmla="*/ 156 w 468"/>
                  <a:gd name="T1" fmla="*/ 145 h 440"/>
                  <a:gd name="T2" fmla="*/ 155 w 468"/>
                  <a:gd name="T3" fmla="*/ 147 h 440"/>
                  <a:gd name="T4" fmla="*/ 0 w 468"/>
                  <a:gd name="T5" fmla="*/ 2 h 440"/>
                  <a:gd name="T6" fmla="*/ 1 w 468"/>
                  <a:gd name="T7" fmla="*/ 0 h 440"/>
                  <a:gd name="T8" fmla="*/ 156 w 468"/>
                  <a:gd name="T9" fmla="*/ 145 h 4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8" h="440">
                    <a:moveTo>
                      <a:pt x="468" y="434"/>
                    </a:moveTo>
                    <a:lnTo>
                      <a:pt x="465" y="440"/>
                    </a:lnTo>
                    <a:lnTo>
                      <a:pt x="0" y="6"/>
                    </a:lnTo>
                    <a:lnTo>
                      <a:pt x="3" y="0"/>
                    </a:lnTo>
                    <a:lnTo>
                      <a:pt x="468" y="434"/>
                    </a:lnTo>
                    <a:close/>
                  </a:path>
                </a:pathLst>
              </a:custGeom>
              <a:solidFill>
                <a:srgbClr val="81818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37" name="Freeform 995"/>
              <p:cNvSpPr>
                <a:spLocks/>
              </p:cNvSpPr>
              <p:nvPr/>
            </p:nvSpPr>
            <p:spPr bwMode="auto">
              <a:xfrm>
                <a:off x="2929" y="184"/>
                <a:ext cx="156" cy="147"/>
              </a:xfrm>
              <a:custGeom>
                <a:avLst/>
                <a:gdLst>
                  <a:gd name="T0" fmla="*/ 156 w 468"/>
                  <a:gd name="T1" fmla="*/ 145 h 441"/>
                  <a:gd name="T2" fmla="*/ 155 w 468"/>
                  <a:gd name="T3" fmla="*/ 147 h 441"/>
                  <a:gd name="T4" fmla="*/ 0 w 468"/>
                  <a:gd name="T5" fmla="*/ 2 h 441"/>
                  <a:gd name="T6" fmla="*/ 1 w 468"/>
                  <a:gd name="T7" fmla="*/ 0 h 441"/>
                  <a:gd name="T8" fmla="*/ 156 w 468"/>
                  <a:gd name="T9" fmla="*/ 145 h 44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8" h="441">
                    <a:moveTo>
                      <a:pt x="468" y="434"/>
                    </a:moveTo>
                    <a:lnTo>
                      <a:pt x="466" y="441"/>
                    </a:lnTo>
                    <a:lnTo>
                      <a:pt x="0" y="7"/>
                    </a:lnTo>
                    <a:lnTo>
                      <a:pt x="3" y="0"/>
                    </a:lnTo>
                    <a:lnTo>
                      <a:pt x="468" y="434"/>
                    </a:lnTo>
                    <a:close/>
                  </a:path>
                </a:pathLst>
              </a:custGeom>
              <a:solidFill>
                <a:srgbClr val="82828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38" name="Freeform 996"/>
              <p:cNvSpPr>
                <a:spLocks/>
              </p:cNvSpPr>
              <p:nvPr/>
            </p:nvSpPr>
            <p:spPr bwMode="auto">
              <a:xfrm>
                <a:off x="2926" y="186"/>
                <a:ext cx="158" cy="152"/>
              </a:xfrm>
              <a:custGeom>
                <a:avLst/>
                <a:gdLst>
                  <a:gd name="T0" fmla="*/ 158 w 473"/>
                  <a:gd name="T1" fmla="*/ 145 h 455"/>
                  <a:gd name="T2" fmla="*/ 155 w 473"/>
                  <a:gd name="T3" fmla="*/ 152 h 455"/>
                  <a:gd name="T4" fmla="*/ 0 w 473"/>
                  <a:gd name="T5" fmla="*/ 6 h 455"/>
                  <a:gd name="T6" fmla="*/ 2 w 473"/>
                  <a:gd name="T7" fmla="*/ 0 h 455"/>
                  <a:gd name="T8" fmla="*/ 158 w 473"/>
                  <a:gd name="T9" fmla="*/ 145 h 45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3" h="455">
                    <a:moveTo>
                      <a:pt x="473" y="434"/>
                    </a:moveTo>
                    <a:lnTo>
                      <a:pt x="465" y="455"/>
                    </a:lnTo>
                    <a:lnTo>
                      <a:pt x="0" y="19"/>
                    </a:lnTo>
                    <a:lnTo>
                      <a:pt x="7" y="0"/>
                    </a:lnTo>
                    <a:lnTo>
                      <a:pt x="473" y="434"/>
                    </a:lnTo>
                    <a:close/>
                  </a:path>
                </a:pathLst>
              </a:custGeom>
              <a:solidFill>
                <a:srgbClr val="8383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39" name="Line 997"/>
              <p:cNvSpPr>
                <a:spLocks noChangeShapeType="1"/>
              </p:cNvSpPr>
              <p:nvPr/>
            </p:nvSpPr>
            <p:spPr bwMode="auto">
              <a:xfrm flipH="1" flipV="1">
                <a:off x="2929" y="186"/>
                <a:ext cx="155" cy="145"/>
              </a:xfrm>
              <a:prstGeom prst="line">
                <a:avLst/>
              </a:prstGeom>
              <a:noFill/>
              <a:ln w="0">
                <a:solidFill>
                  <a:srgbClr val="838383"/>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40" name="Freeform 998"/>
              <p:cNvSpPr>
                <a:spLocks/>
              </p:cNvSpPr>
              <p:nvPr/>
            </p:nvSpPr>
            <p:spPr bwMode="auto">
              <a:xfrm>
                <a:off x="2928" y="186"/>
                <a:ext cx="156" cy="147"/>
              </a:xfrm>
              <a:custGeom>
                <a:avLst/>
                <a:gdLst>
                  <a:gd name="T0" fmla="*/ 156 w 467"/>
                  <a:gd name="T1" fmla="*/ 145 h 439"/>
                  <a:gd name="T2" fmla="*/ 155 w 467"/>
                  <a:gd name="T3" fmla="*/ 147 h 439"/>
                  <a:gd name="T4" fmla="*/ 0 w 467"/>
                  <a:gd name="T5" fmla="*/ 1 h 439"/>
                  <a:gd name="T6" fmla="*/ 0 w 467"/>
                  <a:gd name="T7" fmla="*/ 0 h 439"/>
                  <a:gd name="T8" fmla="*/ 156 w 467"/>
                  <a:gd name="T9" fmla="*/ 145 h 4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7" h="439">
                    <a:moveTo>
                      <a:pt x="467" y="434"/>
                    </a:moveTo>
                    <a:lnTo>
                      <a:pt x="465" y="439"/>
                    </a:lnTo>
                    <a:lnTo>
                      <a:pt x="0" y="4"/>
                    </a:lnTo>
                    <a:lnTo>
                      <a:pt x="1" y="0"/>
                    </a:lnTo>
                    <a:lnTo>
                      <a:pt x="467" y="434"/>
                    </a:lnTo>
                    <a:close/>
                  </a:path>
                </a:pathLst>
              </a:custGeom>
              <a:solidFill>
                <a:srgbClr val="8383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41" name="Freeform 999"/>
              <p:cNvSpPr>
                <a:spLocks/>
              </p:cNvSpPr>
              <p:nvPr/>
            </p:nvSpPr>
            <p:spPr bwMode="auto">
              <a:xfrm>
                <a:off x="2928" y="188"/>
                <a:ext cx="155" cy="146"/>
              </a:xfrm>
              <a:custGeom>
                <a:avLst/>
                <a:gdLst>
                  <a:gd name="T0" fmla="*/ 155 w 467"/>
                  <a:gd name="T1" fmla="*/ 144 h 440"/>
                  <a:gd name="T2" fmla="*/ 155 w 467"/>
                  <a:gd name="T3" fmla="*/ 146 h 440"/>
                  <a:gd name="T4" fmla="*/ 0 w 467"/>
                  <a:gd name="T5" fmla="*/ 2 h 440"/>
                  <a:gd name="T6" fmla="*/ 1 w 467"/>
                  <a:gd name="T7" fmla="*/ 0 h 440"/>
                  <a:gd name="T8" fmla="*/ 155 w 467"/>
                  <a:gd name="T9" fmla="*/ 144 h 4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7" h="440">
                    <a:moveTo>
                      <a:pt x="467" y="435"/>
                    </a:moveTo>
                    <a:lnTo>
                      <a:pt x="466" y="440"/>
                    </a:lnTo>
                    <a:lnTo>
                      <a:pt x="0" y="6"/>
                    </a:lnTo>
                    <a:lnTo>
                      <a:pt x="2" y="0"/>
                    </a:lnTo>
                    <a:lnTo>
                      <a:pt x="467" y="435"/>
                    </a:lnTo>
                    <a:close/>
                  </a:path>
                </a:pathLst>
              </a:custGeom>
              <a:solidFill>
                <a:srgbClr val="84848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42" name="Freeform 1000"/>
              <p:cNvSpPr>
                <a:spLocks/>
              </p:cNvSpPr>
              <p:nvPr/>
            </p:nvSpPr>
            <p:spPr bwMode="auto">
              <a:xfrm>
                <a:off x="2927" y="190"/>
                <a:ext cx="156" cy="146"/>
              </a:xfrm>
              <a:custGeom>
                <a:avLst/>
                <a:gdLst>
                  <a:gd name="T0" fmla="*/ 156 w 467"/>
                  <a:gd name="T1" fmla="*/ 144 h 440"/>
                  <a:gd name="T2" fmla="*/ 155 w 467"/>
                  <a:gd name="T3" fmla="*/ 146 h 440"/>
                  <a:gd name="T4" fmla="*/ 0 w 467"/>
                  <a:gd name="T5" fmla="*/ 2 h 440"/>
                  <a:gd name="T6" fmla="*/ 0 w 467"/>
                  <a:gd name="T7" fmla="*/ 0 h 440"/>
                  <a:gd name="T8" fmla="*/ 156 w 467"/>
                  <a:gd name="T9" fmla="*/ 144 h 4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7" h="440">
                    <a:moveTo>
                      <a:pt x="467" y="434"/>
                    </a:moveTo>
                    <a:lnTo>
                      <a:pt x="464" y="440"/>
                    </a:lnTo>
                    <a:lnTo>
                      <a:pt x="0" y="5"/>
                    </a:lnTo>
                    <a:lnTo>
                      <a:pt x="1" y="0"/>
                    </a:lnTo>
                    <a:lnTo>
                      <a:pt x="467" y="434"/>
                    </a:lnTo>
                    <a:close/>
                  </a:path>
                </a:pathLst>
              </a:custGeom>
              <a:solidFill>
                <a:srgbClr val="85858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43" name="Freeform 1001"/>
              <p:cNvSpPr>
                <a:spLocks/>
              </p:cNvSpPr>
              <p:nvPr/>
            </p:nvSpPr>
            <p:spPr bwMode="auto">
              <a:xfrm>
                <a:off x="2926" y="191"/>
                <a:ext cx="156" cy="147"/>
              </a:xfrm>
              <a:custGeom>
                <a:avLst/>
                <a:gdLst>
                  <a:gd name="T0" fmla="*/ 156 w 467"/>
                  <a:gd name="T1" fmla="*/ 145 h 440"/>
                  <a:gd name="T2" fmla="*/ 155 w 467"/>
                  <a:gd name="T3" fmla="*/ 147 h 440"/>
                  <a:gd name="T4" fmla="*/ 0 w 467"/>
                  <a:gd name="T5" fmla="*/ 1 h 440"/>
                  <a:gd name="T6" fmla="*/ 1 w 467"/>
                  <a:gd name="T7" fmla="*/ 0 h 440"/>
                  <a:gd name="T8" fmla="*/ 156 w 467"/>
                  <a:gd name="T9" fmla="*/ 145 h 4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7" h="440">
                    <a:moveTo>
                      <a:pt x="467" y="435"/>
                    </a:moveTo>
                    <a:lnTo>
                      <a:pt x="465" y="440"/>
                    </a:lnTo>
                    <a:lnTo>
                      <a:pt x="0" y="4"/>
                    </a:lnTo>
                    <a:lnTo>
                      <a:pt x="3" y="0"/>
                    </a:lnTo>
                    <a:lnTo>
                      <a:pt x="467" y="435"/>
                    </a:lnTo>
                    <a:close/>
                  </a:path>
                </a:pathLst>
              </a:custGeom>
              <a:solidFill>
                <a:srgbClr val="86868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44" name="Freeform 1002"/>
              <p:cNvSpPr>
                <a:spLocks/>
              </p:cNvSpPr>
              <p:nvPr/>
            </p:nvSpPr>
            <p:spPr bwMode="auto">
              <a:xfrm>
                <a:off x="2924" y="193"/>
                <a:ext cx="157" cy="152"/>
              </a:xfrm>
              <a:custGeom>
                <a:avLst/>
                <a:gdLst>
                  <a:gd name="T0" fmla="*/ 157 w 471"/>
                  <a:gd name="T1" fmla="*/ 145 h 456"/>
                  <a:gd name="T2" fmla="*/ 155 w 471"/>
                  <a:gd name="T3" fmla="*/ 152 h 456"/>
                  <a:gd name="T4" fmla="*/ 0 w 471"/>
                  <a:gd name="T5" fmla="*/ 7 h 456"/>
                  <a:gd name="T6" fmla="*/ 2 w 471"/>
                  <a:gd name="T7" fmla="*/ 0 h 456"/>
                  <a:gd name="T8" fmla="*/ 157 w 471"/>
                  <a:gd name="T9" fmla="*/ 145 h 4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1" h="456">
                    <a:moveTo>
                      <a:pt x="471" y="436"/>
                    </a:moveTo>
                    <a:lnTo>
                      <a:pt x="464" y="456"/>
                    </a:lnTo>
                    <a:lnTo>
                      <a:pt x="0" y="20"/>
                    </a:lnTo>
                    <a:lnTo>
                      <a:pt x="6" y="0"/>
                    </a:lnTo>
                    <a:lnTo>
                      <a:pt x="471" y="436"/>
                    </a:lnTo>
                    <a:close/>
                  </a:path>
                </a:pathLst>
              </a:custGeom>
              <a:solidFill>
                <a:srgbClr val="87878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45" name="Line 1003"/>
              <p:cNvSpPr>
                <a:spLocks noChangeShapeType="1"/>
              </p:cNvSpPr>
              <p:nvPr/>
            </p:nvSpPr>
            <p:spPr bwMode="auto">
              <a:xfrm flipH="1" flipV="1">
                <a:off x="2926" y="193"/>
                <a:ext cx="155" cy="145"/>
              </a:xfrm>
              <a:prstGeom prst="line">
                <a:avLst/>
              </a:prstGeom>
              <a:noFill/>
              <a:ln w="0">
                <a:solidFill>
                  <a:srgbClr val="8787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46" name="Freeform 1004"/>
              <p:cNvSpPr>
                <a:spLocks/>
              </p:cNvSpPr>
              <p:nvPr/>
            </p:nvSpPr>
            <p:spPr bwMode="auto">
              <a:xfrm>
                <a:off x="2926" y="193"/>
                <a:ext cx="155" cy="147"/>
              </a:xfrm>
              <a:custGeom>
                <a:avLst/>
                <a:gdLst>
                  <a:gd name="T0" fmla="*/ 155 w 466"/>
                  <a:gd name="T1" fmla="*/ 145 h 441"/>
                  <a:gd name="T2" fmla="*/ 155 w 466"/>
                  <a:gd name="T3" fmla="*/ 147 h 441"/>
                  <a:gd name="T4" fmla="*/ 0 w 466"/>
                  <a:gd name="T5" fmla="*/ 2 h 441"/>
                  <a:gd name="T6" fmla="*/ 0 w 466"/>
                  <a:gd name="T7" fmla="*/ 0 h 441"/>
                  <a:gd name="T8" fmla="*/ 155 w 466"/>
                  <a:gd name="T9" fmla="*/ 145 h 44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6" h="441">
                    <a:moveTo>
                      <a:pt x="466" y="436"/>
                    </a:moveTo>
                    <a:lnTo>
                      <a:pt x="465" y="441"/>
                    </a:lnTo>
                    <a:lnTo>
                      <a:pt x="0" y="6"/>
                    </a:lnTo>
                    <a:lnTo>
                      <a:pt x="1" y="0"/>
                    </a:lnTo>
                    <a:lnTo>
                      <a:pt x="466" y="436"/>
                    </a:lnTo>
                    <a:close/>
                  </a:path>
                </a:pathLst>
              </a:custGeom>
              <a:solidFill>
                <a:srgbClr val="87878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47" name="Freeform 1005"/>
              <p:cNvSpPr>
                <a:spLocks/>
              </p:cNvSpPr>
              <p:nvPr/>
            </p:nvSpPr>
            <p:spPr bwMode="auto">
              <a:xfrm>
                <a:off x="2925" y="195"/>
                <a:ext cx="156" cy="146"/>
              </a:xfrm>
              <a:custGeom>
                <a:avLst/>
                <a:gdLst>
                  <a:gd name="T0" fmla="*/ 156 w 467"/>
                  <a:gd name="T1" fmla="*/ 144 h 440"/>
                  <a:gd name="T2" fmla="*/ 155 w 467"/>
                  <a:gd name="T3" fmla="*/ 146 h 440"/>
                  <a:gd name="T4" fmla="*/ 0 w 467"/>
                  <a:gd name="T5" fmla="*/ 1 h 440"/>
                  <a:gd name="T6" fmla="*/ 1 w 467"/>
                  <a:gd name="T7" fmla="*/ 0 h 440"/>
                  <a:gd name="T8" fmla="*/ 156 w 467"/>
                  <a:gd name="T9" fmla="*/ 144 h 4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7" h="440">
                    <a:moveTo>
                      <a:pt x="467" y="435"/>
                    </a:moveTo>
                    <a:lnTo>
                      <a:pt x="465" y="440"/>
                    </a:lnTo>
                    <a:lnTo>
                      <a:pt x="0" y="4"/>
                    </a:lnTo>
                    <a:lnTo>
                      <a:pt x="2" y="0"/>
                    </a:lnTo>
                    <a:lnTo>
                      <a:pt x="467" y="435"/>
                    </a:lnTo>
                    <a:close/>
                  </a:path>
                </a:pathLst>
              </a:custGeom>
              <a:solidFill>
                <a:srgbClr val="88888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48" name="Freeform 1006"/>
              <p:cNvSpPr>
                <a:spLocks/>
              </p:cNvSpPr>
              <p:nvPr/>
            </p:nvSpPr>
            <p:spPr bwMode="auto">
              <a:xfrm>
                <a:off x="2925" y="196"/>
                <a:ext cx="155" cy="147"/>
              </a:xfrm>
              <a:custGeom>
                <a:avLst/>
                <a:gdLst>
                  <a:gd name="T0" fmla="*/ 155 w 466"/>
                  <a:gd name="T1" fmla="*/ 145 h 441"/>
                  <a:gd name="T2" fmla="*/ 154 w 466"/>
                  <a:gd name="T3" fmla="*/ 147 h 441"/>
                  <a:gd name="T4" fmla="*/ 0 w 466"/>
                  <a:gd name="T5" fmla="*/ 2 h 441"/>
                  <a:gd name="T6" fmla="*/ 0 w 466"/>
                  <a:gd name="T7" fmla="*/ 0 h 441"/>
                  <a:gd name="T8" fmla="*/ 155 w 466"/>
                  <a:gd name="T9" fmla="*/ 145 h 44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6" h="441">
                    <a:moveTo>
                      <a:pt x="466" y="436"/>
                    </a:moveTo>
                    <a:lnTo>
                      <a:pt x="464" y="441"/>
                    </a:lnTo>
                    <a:lnTo>
                      <a:pt x="0" y="6"/>
                    </a:lnTo>
                    <a:lnTo>
                      <a:pt x="1" y="0"/>
                    </a:lnTo>
                    <a:lnTo>
                      <a:pt x="466" y="436"/>
                    </a:lnTo>
                    <a:close/>
                  </a:path>
                </a:pathLst>
              </a:custGeom>
              <a:solidFill>
                <a:srgbClr val="8989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49" name="Freeform 1007"/>
              <p:cNvSpPr>
                <a:spLocks/>
              </p:cNvSpPr>
              <p:nvPr/>
            </p:nvSpPr>
            <p:spPr bwMode="auto">
              <a:xfrm>
                <a:off x="2924" y="198"/>
                <a:ext cx="156" cy="147"/>
              </a:xfrm>
              <a:custGeom>
                <a:avLst/>
                <a:gdLst>
                  <a:gd name="T0" fmla="*/ 156 w 466"/>
                  <a:gd name="T1" fmla="*/ 145 h 440"/>
                  <a:gd name="T2" fmla="*/ 155 w 466"/>
                  <a:gd name="T3" fmla="*/ 147 h 440"/>
                  <a:gd name="T4" fmla="*/ 0 w 466"/>
                  <a:gd name="T5" fmla="*/ 1 h 440"/>
                  <a:gd name="T6" fmla="*/ 1 w 466"/>
                  <a:gd name="T7" fmla="*/ 0 h 440"/>
                  <a:gd name="T8" fmla="*/ 156 w 466"/>
                  <a:gd name="T9" fmla="*/ 145 h 4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6" h="440">
                    <a:moveTo>
                      <a:pt x="466" y="435"/>
                    </a:moveTo>
                    <a:lnTo>
                      <a:pt x="464" y="440"/>
                    </a:lnTo>
                    <a:lnTo>
                      <a:pt x="0" y="4"/>
                    </a:lnTo>
                    <a:lnTo>
                      <a:pt x="2" y="0"/>
                    </a:lnTo>
                    <a:lnTo>
                      <a:pt x="466" y="435"/>
                    </a:lnTo>
                    <a:close/>
                  </a:path>
                </a:pathLst>
              </a:custGeom>
              <a:solidFill>
                <a:srgbClr val="8A8A8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50" name="Freeform 1008"/>
              <p:cNvSpPr>
                <a:spLocks/>
              </p:cNvSpPr>
              <p:nvPr/>
            </p:nvSpPr>
            <p:spPr bwMode="auto">
              <a:xfrm>
                <a:off x="2922" y="199"/>
                <a:ext cx="157" cy="153"/>
              </a:xfrm>
              <a:custGeom>
                <a:avLst/>
                <a:gdLst>
                  <a:gd name="T0" fmla="*/ 157 w 470"/>
                  <a:gd name="T1" fmla="*/ 146 h 457"/>
                  <a:gd name="T2" fmla="*/ 155 w 470"/>
                  <a:gd name="T3" fmla="*/ 153 h 457"/>
                  <a:gd name="T4" fmla="*/ 0 w 470"/>
                  <a:gd name="T5" fmla="*/ 7 h 457"/>
                  <a:gd name="T6" fmla="*/ 2 w 470"/>
                  <a:gd name="T7" fmla="*/ 0 h 457"/>
                  <a:gd name="T8" fmla="*/ 157 w 470"/>
                  <a:gd name="T9" fmla="*/ 146 h 45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0" h="457">
                    <a:moveTo>
                      <a:pt x="470" y="436"/>
                    </a:moveTo>
                    <a:lnTo>
                      <a:pt x="464" y="457"/>
                    </a:lnTo>
                    <a:lnTo>
                      <a:pt x="0" y="20"/>
                    </a:lnTo>
                    <a:lnTo>
                      <a:pt x="6" y="0"/>
                    </a:lnTo>
                    <a:lnTo>
                      <a:pt x="470" y="436"/>
                    </a:lnTo>
                    <a:close/>
                  </a:path>
                </a:pathLst>
              </a:custGeom>
              <a:solidFill>
                <a:srgbClr val="8B8B8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51" name="Line 1009"/>
              <p:cNvSpPr>
                <a:spLocks noChangeShapeType="1"/>
              </p:cNvSpPr>
              <p:nvPr/>
            </p:nvSpPr>
            <p:spPr bwMode="auto">
              <a:xfrm flipH="1" flipV="1">
                <a:off x="2924" y="199"/>
                <a:ext cx="155" cy="146"/>
              </a:xfrm>
              <a:prstGeom prst="line">
                <a:avLst/>
              </a:prstGeom>
              <a:noFill/>
              <a:ln w="0">
                <a:solidFill>
                  <a:srgbClr val="8B8B8B"/>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2" name="Freeform 1010"/>
              <p:cNvSpPr>
                <a:spLocks/>
              </p:cNvSpPr>
              <p:nvPr/>
            </p:nvSpPr>
            <p:spPr bwMode="auto">
              <a:xfrm>
                <a:off x="2924" y="199"/>
                <a:ext cx="155" cy="148"/>
              </a:xfrm>
              <a:custGeom>
                <a:avLst/>
                <a:gdLst>
                  <a:gd name="T0" fmla="*/ 155 w 465"/>
                  <a:gd name="T1" fmla="*/ 146 h 443"/>
                  <a:gd name="T2" fmla="*/ 155 w 465"/>
                  <a:gd name="T3" fmla="*/ 148 h 443"/>
                  <a:gd name="T4" fmla="*/ 0 w 465"/>
                  <a:gd name="T5" fmla="*/ 2 h 443"/>
                  <a:gd name="T6" fmla="*/ 0 w 465"/>
                  <a:gd name="T7" fmla="*/ 0 h 443"/>
                  <a:gd name="T8" fmla="*/ 155 w 465"/>
                  <a:gd name="T9" fmla="*/ 146 h 4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5" h="443">
                    <a:moveTo>
                      <a:pt x="465" y="436"/>
                    </a:moveTo>
                    <a:lnTo>
                      <a:pt x="464" y="443"/>
                    </a:lnTo>
                    <a:lnTo>
                      <a:pt x="0" y="7"/>
                    </a:lnTo>
                    <a:lnTo>
                      <a:pt x="1" y="0"/>
                    </a:lnTo>
                    <a:lnTo>
                      <a:pt x="465" y="436"/>
                    </a:lnTo>
                    <a:close/>
                  </a:path>
                </a:pathLst>
              </a:custGeom>
              <a:solidFill>
                <a:srgbClr val="8B8B8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53" name="Freeform 1011"/>
              <p:cNvSpPr>
                <a:spLocks/>
              </p:cNvSpPr>
              <p:nvPr/>
            </p:nvSpPr>
            <p:spPr bwMode="auto">
              <a:xfrm>
                <a:off x="2923" y="202"/>
                <a:ext cx="156" cy="147"/>
              </a:xfrm>
              <a:custGeom>
                <a:avLst/>
                <a:gdLst>
                  <a:gd name="T0" fmla="*/ 156 w 467"/>
                  <a:gd name="T1" fmla="*/ 145 h 443"/>
                  <a:gd name="T2" fmla="*/ 155 w 467"/>
                  <a:gd name="T3" fmla="*/ 147 h 443"/>
                  <a:gd name="T4" fmla="*/ 0 w 467"/>
                  <a:gd name="T5" fmla="*/ 2 h 443"/>
                  <a:gd name="T6" fmla="*/ 1 w 467"/>
                  <a:gd name="T7" fmla="*/ 0 h 443"/>
                  <a:gd name="T8" fmla="*/ 156 w 467"/>
                  <a:gd name="T9" fmla="*/ 145 h 4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7" h="443">
                    <a:moveTo>
                      <a:pt x="467" y="436"/>
                    </a:moveTo>
                    <a:lnTo>
                      <a:pt x="465" y="443"/>
                    </a:lnTo>
                    <a:lnTo>
                      <a:pt x="0" y="6"/>
                    </a:lnTo>
                    <a:lnTo>
                      <a:pt x="3" y="0"/>
                    </a:lnTo>
                    <a:lnTo>
                      <a:pt x="467" y="436"/>
                    </a:lnTo>
                    <a:close/>
                  </a:path>
                </a:pathLst>
              </a:custGeom>
              <a:solidFill>
                <a:srgbClr val="8C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54" name="Freeform 1012"/>
              <p:cNvSpPr>
                <a:spLocks/>
              </p:cNvSpPr>
              <p:nvPr/>
            </p:nvSpPr>
            <p:spPr bwMode="auto">
              <a:xfrm>
                <a:off x="2922" y="204"/>
                <a:ext cx="156" cy="148"/>
              </a:xfrm>
              <a:custGeom>
                <a:avLst/>
                <a:gdLst>
                  <a:gd name="T0" fmla="*/ 156 w 467"/>
                  <a:gd name="T1" fmla="*/ 146 h 444"/>
                  <a:gd name="T2" fmla="*/ 155 w 467"/>
                  <a:gd name="T3" fmla="*/ 148 h 444"/>
                  <a:gd name="T4" fmla="*/ 0 w 467"/>
                  <a:gd name="T5" fmla="*/ 2 h 444"/>
                  <a:gd name="T6" fmla="*/ 1 w 467"/>
                  <a:gd name="T7" fmla="*/ 0 h 444"/>
                  <a:gd name="T8" fmla="*/ 156 w 467"/>
                  <a:gd name="T9" fmla="*/ 146 h 4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7" h="444">
                    <a:moveTo>
                      <a:pt x="467" y="437"/>
                    </a:moveTo>
                    <a:lnTo>
                      <a:pt x="464" y="444"/>
                    </a:lnTo>
                    <a:lnTo>
                      <a:pt x="0" y="7"/>
                    </a:lnTo>
                    <a:lnTo>
                      <a:pt x="2" y="0"/>
                    </a:lnTo>
                    <a:lnTo>
                      <a:pt x="467" y="437"/>
                    </a:lnTo>
                    <a:close/>
                  </a:path>
                </a:pathLst>
              </a:custGeom>
              <a:solidFill>
                <a:srgbClr val="8D8D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235" name="Freeform 1013"/>
            <p:cNvSpPr>
              <a:spLocks/>
            </p:cNvSpPr>
            <p:nvPr/>
          </p:nvSpPr>
          <p:spPr bwMode="auto">
            <a:xfrm>
              <a:off x="3055938" y="5122863"/>
              <a:ext cx="247650" cy="241300"/>
            </a:xfrm>
            <a:custGeom>
              <a:avLst/>
              <a:gdLst>
                <a:gd name="T0" fmla="*/ 247650 w 468"/>
                <a:gd name="T1" fmla="*/ 230740 h 457"/>
                <a:gd name="T2" fmla="*/ 245533 w 468"/>
                <a:gd name="T3" fmla="*/ 241300 h 457"/>
                <a:gd name="T4" fmla="*/ 0 w 468"/>
                <a:gd name="T5" fmla="*/ 10032 h 457"/>
                <a:gd name="T6" fmla="*/ 2117 w 468"/>
                <a:gd name="T7" fmla="*/ 0 h 457"/>
                <a:gd name="T8" fmla="*/ 247650 w 468"/>
                <a:gd name="T9" fmla="*/ 230740 h 45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8" h="457">
                  <a:moveTo>
                    <a:pt x="468" y="437"/>
                  </a:moveTo>
                  <a:lnTo>
                    <a:pt x="464" y="457"/>
                  </a:lnTo>
                  <a:lnTo>
                    <a:pt x="0" y="19"/>
                  </a:lnTo>
                  <a:lnTo>
                    <a:pt x="4" y="0"/>
                  </a:lnTo>
                  <a:lnTo>
                    <a:pt x="468" y="437"/>
                  </a:lnTo>
                  <a:close/>
                </a:path>
              </a:pathLst>
            </a:custGeom>
            <a:solidFill>
              <a:srgbClr val="8E8E8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6" name="Line 1014"/>
            <p:cNvSpPr>
              <a:spLocks noChangeShapeType="1"/>
            </p:cNvSpPr>
            <p:nvPr/>
          </p:nvSpPr>
          <p:spPr bwMode="auto">
            <a:xfrm flipH="1" flipV="1">
              <a:off x="3057525" y="5122863"/>
              <a:ext cx="246063" cy="231775"/>
            </a:xfrm>
            <a:prstGeom prst="line">
              <a:avLst/>
            </a:prstGeom>
            <a:noFill/>
            <a:ln w="0">
              <a:solidFill>
                <a:srgbClr val="8E8E8E"/>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7" name="Freeform 1015"/>
            <p:cNvSpPr>
              <a:spLocks/>
            </p:cNvSpPr>
            <p:nvPr/>
          </p:nvSpPr>
          <p:spPr bwMode="auto">
            <a:xfrm>
              <a:off x="3057525" y="5122863"/>
              <a:ext cx="246063" cy="233362"/>
            </a:xfrm>
            <a:custGeom>
              <a:avLst/>
              <a:gdLst>
                <a:gd name="T0" fmla="*/ 246063 w 464"/>
                <a:gd name="T1" fmla="*/ 230722 h 442"/>
                <a:gd name="T2" fmla="*/ 245533 w 464"/>
                <a:gd name="T3" fmla="*/ 233362 h 442"/>
                <a:gd name="T4" fmla="*/ 0 w 464"/>
                <a:gd name="T5" fmla="*/ 2112 h 442"/>
                <a:gd name="T6" fmla="*/ 0 w 464"/>
                <a:gd name="T7" fmla="*/ 0 h 442"/>
                <a:gd name="T8" fmla="*/ 246063 w 464"/>
                <a:gd name="T9" fmla="*/ 230722 h 4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4" h="442">
                  <a:moveTo>
                    <a:pt x="464" y="437"/>
                  </a:moveTo>
                  <a:lnTo>
                    <a:pt x="463" y="442"/>
                  </a:lnTo>
                  <a:lnTo>
                    <a:pt x="0" y="4"/>
                  </a:lnTo>
                  <a:lnTo>
                    <a:pt x="0" y="0"/>
                  </a:lnTo>
                  <a:lnTo>
                    <a:pt x="464" y="437"/>
                  </a:lnTo>
                  <a:close/>
                </a:path>
              </a:pathLst>
            </a:custGeom>
            <a:solidFill>
              <a:srgbClr val="8E8E8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8" name="Freeform 1016"/>
            <p:cNvSpPr>
              <a:spLocks/>
            </p:cNvSpPr>
            <p:nvPr/>
          </p:nvSpPr>
          <p:spPr bwMode="auto">
            <a:xfrm>
              <a:off x="3057525" y="5124450"/>
              <a:ext cx="246063" cy="234950"/>
            </a:xfrm>
            <a:custGeom>
              <a:avLst/>
              <a:gdLst>
                <a:gd name="T0" fmla="*/ 246063 w 464"/>
                <a:gd name="T1" fmla="*/ 232298 h 443"/>
                <a:gd name="T2" fmla="*/ 246063 w 464"/>
                <a:gd name="T3" fmla="*/ 234950 h 443"/>
                <a:gd name="T4" fmla="*/ 0 w 464"/>
                <a:gd name="T5" fmla="*/ 2652 h 443"/>
                <a:gd name="T6" fmla="*/ 530 w 464"/>
                <a:gd name="T7" fmla="*/ 0 h 443"/>
                <a:gd name="T8" fmla="*/ 246063 w 464"/>
                <a:gd name="T9" fmla="*/ 232298 h 4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4" h="443">
                  <a:moveTo>
                    <a:pt x="464" y="438"/>
                  </a:moveTo>
                  <a:lnTo>
                    <a:pt x="464" y="443"/>
                  </a:lnTo>
                  <a:lnTo>
                    <a:pt x="0" y="5"/>
                  </a:lnTo>
                  <a:lnTo>
                    <a:pt x="1" y="0"/>
                  </a:lnTo>
                  <a:lnTo>
                    <a:pt x="464" y="438"/>
                  </a:lnTo>
                  <a:close/>
                </a:path>
              </a:pathLst>
            </a:custGeom>
            <a:solidFill>
              <a:srgbClr val="8F8F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9" name="Freeform 1017"/>
            <p:cNvSpPr>
              <a:spLocks/>
            </p:cNvSpPr>
            <p:nvPr/>
          </p:nvSpPr>
          <p:spPr bwMode="auto">
            <a:xfrm>
              <a:off x="3057525" y="5127625"/>
              <a:ext cx="246063" cy="234950"/>
            </a:xfrm>
            <a:custGeom>
              <a:avLst/>
              <a:gdLst>
                <a:gd name="T0" fmla="*/ 246063 w 465"/>
                <a:gd name="T1" fmla="*/ 232298 h 443"/>
                <a:gd name="T2" fmla="*/ 245005 w 465"/>
                <a:gd name="T3" fmla="*/ 234950 h 443"/>
                <a:gd name="T4" fmla="*/ 0 w 465"/>
                <a:gd name="T5" fmla="*/ 2652 h 443"/>
                <a:gd name="T6" fmla="*/ 529 w 465"/>
                <a:gd name="T7" fmla="*/ 0 h 443"/>
                <a:gd name="T8" fmla="*/ 246063 w 465"/>
                <a:gd name="T9" fmla="*/ 232298 h 4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5" h="443">
                  <a:moveTo>
                    <a:pt x="465" y="438"/>
                  </a:moveTo>
                  <a:lnTo>
                    <a:pt x="463" y="443"/>
                  </a:lnTo>
                  <a:lnTo>
                    <a:pt x="0" y="5"/>
                  </a:lnTo>
                  <a:lnTo>
                    <a:pt x="1" y="0"/>
                  </a:lnTo>
                  <a:lnTo>
                    <a:pt x="465" y="438"/>
                  </a:lnTo>
                  <a:close/>
                </a:path>
              </a:pathLst>
            </a:custGeom>
            <a:solidFill>
              <a:srgbClr val="9090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0" name="Freeform 1018"/>
            <p:cNvSpPr>
              <a:spLocks/>
            </p:cNvSpPr>
            <p:nvPr/>
          </p:nvSpPr>
          <p:spPr bwMode="auto">
            <a:xfrm>
              <a:off x="3055938" y="5130800"/>
              <a:ext cx="246062" cy="233363"/>
            </a:xfrm>
            <a:custGeom>
              <a:avLst/>
              <a:gdLst>
                <a:gd name="T0" fmla="*/ 246062 w 465"/>
                <a:gd name="T1" fmla="*/ 230729 h 443"/>
                <a:gd name="T2" fmla="*/ 245533 w 465"/>
                <a:gd name="T3" fmla="*/ 233363 h 443"/>
                <a:gd name="T4" fmla="*/ 0 w 465"/>
                <a:gd name="T5" fmla="*/ 2634 h 443"/>
                <a:gd name="T6" fmla="*/ 1058 w 465"/>
                <a:gd name="T7" fmla="*/ 0 h 443"/>
                <a:gd name="T8" fmla="*/ 246062 w 465"/>
                <a:gd name="T9" fmla="*/ 230729 h 4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5" h="443">
                  <a:moveTo>
                    <a:pt x="465" y="438"/>
                  </a:moveTo>
                  <a:lnTo>
                    <a:pt x="464" y="443"/>
                  </a:lnTo>
                  <a:lnTo>
                    <a:pt x="0" y="5"/>
                  </a:lnTo>
                  <a:lnTo>
                    <a:pt x="2" y="0"/>
                  </a:lnTo>
                  <a:lnTo>
                    <a:pt x="465" y="438"/>
                  </a:lnTo>
                  <a:close/>
                </a:path>
              </a:pathLst>
            </a:custGeom>
            <a:solidFill>
              <a:srgbClr val="91919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1" name="Freeform 1019"/>
            <p:cNvSpPr>
              <a:spLocks/>
            </p:cNvSpPr>
            <p:nvPr/>
          </p:nvSpPr>
          <p:spPr bwMode="auto">
            <a:xfrm>
              <a:off x="3054350" y="5132388"/>
              <a:ext cx="247650" cy="242887"/>
            </a:xfrm>
            <a:custGeom>
              <a:avLst/>
              <a:gdLst>
                <a:gd name="T0" fmla="*/ 247650 w 467"/>
                <a:gd name="T1" fmla="*/ 232281 h 458"/>
                <a:gd name="T2" fmla="*/ 246059 w 467"/>
                <a:gd name="T3" fmla="*/ 242887 h 458"/>
                <a:gd name="T4" fmla="*/ 0 w 467"/>
                <a:gd name="T5" fmla="*/ 10076 h 458"/>
                <a:gd name="T6" fmla="*/ 1591 w 467"/>
                <a:gd name="T7" fmla="*/ 0 h 458"/>
                <a:gd name="T8" fmla="*/ 247650 w 467"/>
                <a:gd name="T9" fmla="*/ 232281 h 4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7" h="458">
                  <a:moveTo>
                    <a:pt x="467" y="438"/>
                  </a:moveTo>
                  <a:lnTo>
                    <a:pt x="464" y="458"/>
                  </a:lnTo>
                  <a:lnTo>
                    <a:pt x="0" y="19"/>
                  </a:lnTo>
                  <a:lnTo>
                    <a:pt x="3" y="0"/>
                  </a:lnTo>
                  <a:lnTo>
                    <a:pt x="467" y="438"/>
                  </a:lnTo>
                  <a:close/>
                </a:path>
              </a:pathLst>
            </a:custGeom>
            <a:solidFill>
              <a:srgbClr val="92929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2" name="Line 1020"/>
            <p:cNvSpPr>
              <a:spLocks noChangeShapeType="1"/>
            </p:cNvSpPr>
            <p:nvPr/>
          </p:nvSpPr>
          <p:spPr bwMode="auto">
            <a:xfrm flipH="1" flipV="1">
              <a:off x="3055938" y="5132388"/>
              <a:ext cx="246062" cy="231775"/>
            </a:xfrm>
            <a:prstGeom prst="line">
              <a:avLst/>
            </a:prstGeom>
            <a:noFill/>
            <a:ln w="0">
              <a:solidFill>
                <a:srgbClr val="92929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3" name="Freeform 1021"/>
            <p:cNvSpPr>
              <a:spLocks/>
            </p:cNvSpPr>
            <p:nvPr/>
          </p:nvSpPr>
          <p:spPr bwMode="auto">
            <a:xfrm>
              <a:off x="3055938" y="5132388"/>
              <a:ext cx="246062" cy="234950"/>
            </a:xfrm>
            <a:custGeom>
              <a:avLst/>
              <a:gdLst>
                <a:gd name="T0" fmla="*/ 246062 w 464"/>
                <a:gd name="T1" fmla="*/ 231775 h 444"/>
                <a:gd name="T2" fmla="*/ 245532 w 464"/>
                <a:gd name="T3" fmla="*/ 234950 h 444"/>
                <a:gd name="T4" fmla="*/ 0 w 464"/>
                <a:gd name="T5" fmla="*/ 3704 h 444"/>
                <a:gd name="T6" fmla="*/ 0 w 464"/>
                <a:gd name="T7" fmla="*/ 0 h 444"/>
                <a:gd name="T8" fmla="*/ 246062 w 464"/>
                <a:gd name="T9" fmla="*/ 231775 h 4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4" h="444">
                  <a:moveTo>
                    <a:pt x="464" y="438"/>
                  </a:moveTo>
                  <a:lnTo>
                    <a:pt x="463" y="444"/>
                  </a:lnTo>
                  <a:lnTo>
                    <a:pt x="0" y="7"/>
                  </a:lnTo>
                  <a:lnTo>
                    <a:pt x="0" y="0"/>
                  </a:lnTo>
                  <a:lnTo>
                    <a:pt x="464" y="438"/>
                  </a:lnTo>
                  <a:close/>
                </a:path>
              </a:pathLst>
            </a:custGeom>
            <a:solidFill>
              <a:srgbClr val="92929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4" name="Freeform 1022"/>
            <p:cNvSpPr>
              <a:spLocks/>
            </p:cNvSpPr>
            <p:nvPr/>
          </p:nvSpPr>
          <p:spPr bwMode="auto">
            <a:xfrm>
              <a:off x="3055938" y="5137150"/>
              <a:ext cx="244475" cy="234950"/>
            </a:xfrm>
            <a:custGeom>
              <a:avLst/>
              <a:gdLst>
                <a:gd name="T0" fmla="*/ 244475 w 464"/>
                <a:gd name="T1" fmla="*/ 231246 h 444"/>
                <a:gd name="T2" fmla="*/ 243421 w 464"/>
                <a:gd name="T3" fmla="*/ 234950 h 444"/>
                <a:gd name="T4" fmla="*/ 0 w 464"/>
                <a:gd name="T5" fmla="*/ 3175 h 444"/>
                <a:gd name="T6" fmla="*/ 527 w 464"/>
                <a:gd name="T7" fmla="*/ 0 h 444"/>
                <a:gd name="T8" fmla="*/ 244475 w 464"/>
                <a:gd name="T9" fmla="*/ 231246 h 4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4" h="444">
                  <a:moveTo>
                    <a:pt x="464" y="437"/>
                  </a:moveTo>
                  <a:lnTo>
                    <a:pt x="462" y="444"/>
                  </a:lnTo>
                  <a:lnTo>
                    <a:pt x="0" y="6"/>
                  </a:lnTo>
                  <a:lnTo>
                    <a:pt x="1" y="0"/>
                  </a:lnTo>
                  <a:lnTo>
                    <a:pt x="464" y="437"/>
                  </a:lnTo>
                  <a:close/>
                </a:path>
              </a:pathLst>
            </a:custGeom>
            <a:solidFill>
              <a:srgbClr val="93939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5" name="Freeform 1023"/>
            <p:cNvSpPr>
              <a:spLocks/>
            </p:cNvSpPr>
            <p:nvPr/>
          </p:nvSpPr>
          <p:spPr bwMode="auto">
            <a:xfrm>
              <a:off x="3054350" y="5140325"/>
              <a:ext cx="246063" cy="234950"/>
            </a:xfrm>
            <a:custGeom>
              <a:avLst/>
              <a:gdLst>
                <a:gd name="T0" fmla="*/ 246063 w 464"/>
                <a:gd name="T1" fmla="*/ 231254 h 445"/>
                <a:gd name="T2" fmla="*/ 245533 w 464"/>
                <a:gd name="T3" fmla="*/ 234950 h 445"/>
                <a:gd name="T4" fmla="*/ 0 w 464"/>
                <a:gd name="T5" fmla="*/ 3168 h 445"/>
                <a:gd name="T6" fmla="*/ 1061 w 464"/>
                <a:gd name="T7" fmla="*/ 0 h 445"/>
                <a:gd name="T8" fmla="*/ 246063 w 464"/>
                <a:gd name="T9" fmla="*/ 231254 h 44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4" h="445">
                  <a:moveTo>
                    <a:pt x="464" y="438"/>
                  </a:moveTo>
                  <a:lnTo>
                    <a:pt x="463" y="445"/>
                  </a:lnTo>
                  <a:lnTo>
                    <a:pt x="0" y="6"/>
                  </a:lnTo>
                  <a:lnTo>
                    <a:pt x="2" y="0"/>
                  </a:lnTo>
                  <a:lnTo>
                    <a:pt x="464" y="438"/>
                  </a:lnTo>
                  <a:close/>
                </a:path>
              </a:pathLst>
            </a:custGeom>
            <a:solidFill>
              <a:srgbClr val="94949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6" name="Freeform 1024"/>
            <p:cNvSpPr>
              <a:spLocks/>
            </p:cNvSpPr>
            <p:nvPr/>
          </p:nvSpPr>
          <p:spPr bwMode="auto">
            <a:xfrm>
              <a:off x="3052763" y="5143500"/>
              <a:ext cx="247650" cy="242888"/>
            </a:xfrm>
            <a:custGeom>
              <a:avLst/>
              <a:gdLst>
                <a:gd name="T0" fmla="*/ 247650 w 467"/>
                <a:gd name="T1" fmla="*/ 231800 h 460"/>
                <a:gd name="T2" fmla="*/ 246059 w 467"/>
                <a:gd name="T3" fmla="*/ 242888 h 460"/>
                <a:gd name="T4" fmla="*/ 0 w 467"/>
                <a:gd name="T5" fmla="*/ 10560 h 460"/>
                <a:gd name="T6" fmla="*/ 1591 w 467"/>
                <a:gd name="T7" fmla="*/ 0 h 460"/>
                <a:gd name="T8" fmla="*/ 247650 w 467"/>
                <a:gd name="T9" fmla="*/ 231800 h 4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7" h="460">
                  <a:moveTo>
                    <a:pt x="467" y="439"/>
                  </a:moveTo>
                  <a:lnTo>
                    <a:pt x="464" y="460"/>
                  </a:lnTo>
                  <a:lnTo>
                    <a:pt x="0" y="20"/>
                  </a:lnTo>
                  <a:lnTo>
                    <a:pt x="3" y="0"/>
                  </a:lnTo>
                  <a:lnTo>
                    <a:pt x="467" y="439"/>
                  </a:lnTo>
                  <a:close/>
                </a:path>
              </a:pathLst>
            </a:custGeom>
            <a:solidFill>
              <a:srgbClr val="95959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7" name="Line 1025"/>
            <p:cNvSpPr>
              <a:spLocks noChangeShapeType="1"/>
            </p:cNvSpPr>
            <p:nvPr/>
          </p:nvSpPr>
          <p:spPr bwMode="auto">
            <a:xfrm flipH="1" flipV="1">
              <a:off x="3054350" y="5143500"/>
              <a:ext cx="246063" cy="231775"/>
            </a:xfrm>
            <a:prstGeom prst="line">
              <a:avLst/>
            </a:prstGeom>
            <a:noFill/>
            <a:ln w="0">
              <a:solidFill>
                <a:srgbClr val="959595"/>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8" name="Freeform 1026"/>
            <p:cNvSpPr>
              <a:spLocks/>
            </p:cNvSpPr>
            <p:nvPr/>
          </p:nvSpPr>
          <p:spPr bwMode="auto">
            <a:xfrm>
              <a:off x="3054350" y="5143500"/>
              <a:ext cx="246063" cy="234950"/>
            </a:xfrm>
            <a:custGeom>
              <a:avLst/>
              <a:gdLst>
                <a:gd name="T0" fmla="*/ 246063 w 464"/>
                <a:gd name="T1" fmla="*/ 231782 h 445"/>
                <a:gd name="T2" fmla="*/ 245533 w 464"/>
                <a:gd name="T3" fmla="*/ 234950 h 445"/>
                <a:gd name="T4" fmla="*/ 0 w 464"/>
                <a:gd name="T5" fmla="*/ 3696 h 445"/>
                <a:gd name="T6" fmla="*/ 0 w 464"/>
                <a:gd name="T7" fmla="*/ 0 h 445"/>
                <a:gd name="T8" fmla="*/ 246063 w 464"/>
                <a:gd name="T9" fmla="*/ 231782 h 44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4" h="445">
                  <a:moveTo>
                    <a:pt x="464" y="439"/>
                  </a:moveTo>
                  <a:lnTo>
                    <a:pt x="463" y="445"/>
                  </a:lnTo>
                  <a:lnTo>
                    <a:pt x="0" y="7"/>
                  </a:lnTo>
                  <a:lnTo>
                    <a:pt x="0" y="0"/>
                  </a:lnTo>
                  <a:lnTo>
                    <a:pt x="464" y="439"/>
                  </a:lnTo>
                  <a:close/>
                </a:path>
              </a:pathLst>
            </a:custGeom>
            <a:solidFill>
              <a:srgbClr val="95959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9" name="Freeform 1027"/>
            <p:cNvSpPr>
              <a:spLocks/>
            </p:cNvSpPr>
            <p:nvPr/>
          </p:nvSpPr>
          <p:spPr bwMode="auto">
            <a:xfrm>
              <a:off x="3054350" y="5146675"/>
              <a:ext cx="244475" cy="234950"/>
            </a:xfrm>
            <a:custGeom>
              <a:avLst/>
              <a:gdLst>
                <a:gd name="T0" fmla="*/ 244475 w 464"/>
                <a:gd name="T1" fmla="*/ 231254 h 445"/>
                <a:gd name="T2" fmla="*/ 243421 w 464"/>
                <a:gd name="T3" fmla="*/ 234950 h 445"/>
                <a:gd name="T4" fmla="*/ 0 w 464"/>
                <a:gd name="T5" fmla="*/ 2640 h 445"/>
                <a:gd name="T6" fmla="*/ 527 w 464"/>
                <a:gd name="T7" fmla="*/ 0 h 445"/>
                <a:gd name="T8" fmla="*/ 244475 w 464"/>
                <a:gd name="T9" fmla="*/ 231254 h 44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4" h="445">
                  <a:moveTo>
                    <a:pt x="464" y="438"/>
                  </a:moveTo>
                  <a:lnTo>
                    <a:pt x="462" y="445"/>
                  </a:lnTo>
                  <a:lnTo>
                    <a:pt x="0" y="5"/>
                  </a:lnTo>
                  <a:lnTo>
                    <a:pt x="1" y="0"/>
                  </a:lnTo>
                  <a:lnTo>
                    <a:pt x="464" y="438"/>
                  </a:lnTo>
                  <a:close/>
                </a:path>
              </a:pathLst>
            </a:cu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0" name="Freeform 1028"/>
            <p:cNvSpPr>
              <a:spLocks/>
            </p:cNvSpPr>
            <p:nvPr/>
          </p:nvSpPr>
          <p:spPr bwMode="auto">
            <a:xfrm>
              <a:off x="3052763" y="5149850"/>
              <a:ext cx="246062" cy="236538"/>
            </a:xfrm>
            <a:custGeom>
              <a:avLst/>
              <a:gdLst>
                <a:gd name="T0" fmla="*/ 246062 w 464"/>
                <a:gd name="T1" fmla="*/ 232314 h 448"/>
                <a:gd name="T2" fmla="*/ 246062 w 464"/>
                <a:gd name="T3" fmla="*/ 236538 h 448"/>
                <a:gd name="T4" fmla="*/ 0 w 464"/>
                <a:gd name="T5" fmla="*/ 4224 h 448"/>
                <a:gd name="T6" fmla="*/ 1061 w 464"/>
                <a:gd name="T7" fmla="*/ 0 h 448"/>
                <a:gd name="T8" fmla="*/ 246062 w 464"/>
                <a:gd name="T9" fmla="*/ 232314 h 4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4" h="448">
                  <a:moveTo>
                    <a:pt x="464" y="440"/>
                  </a:moveTo>
                  <a:lnTo>
                    <a:pt x="464" y="448"/>
                  </a:lnTo>
                  <a:lnTo>
                    <a:pt x="0" y="8"/>
                  </a:lnTo>
                  <a:lnTo>
                    <a:pt x="2" y="0"/>
                  </a:lnTo>
                  <a:lnTo>
                    <a:pt x="464" y="440"/>
                  </a:lnTo>
                  <a:close/>
                </a:path>
              </a:pathLst>
            </a:custGeom>
            <a:solidFill>
              <a:srgbClr val="97979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1" name="Freeform 1029"/>
            <p:cNvSpPr>
              <a:spLocks/>
            </p:cNvSpPr>
            <p:nvPr/>
          </p:nvSpPr>
          <p:spPr bwMode="auto">
            <a:xfrm>
              <a:off x="3052763" y="5153025"/>
              <a:ext cx="246062" cy="244475"/>
            </a:xfrm>
            <a:custGeom>
              <a:avLst/>
              <a:gdLst>
                <a:gd name="T0" fmla="*/ 246062 w 464"/>
                <a:gd name="T1" fmla="*/ 233846 h 460"/>
                <a:gd name="T2" fmla="*/ 245532 w 464"/>
                <a:gd name="T3" fmla="*/ 244475 h 460"/>
                <a:gd name="T4" fmla="*/ 0 w 464"/>
                <a:gd name="T5" fmla="*/ 9566 h 460"/>
                <a:gd name="T6" fmla="*/ 0 w 464"/>
                <a:gd name="T7" fmla="*/ 0 h 460"/>
                <a:gd name="T8" fmla="*/ 246062 w 464"/>
                <a:gd name="T9" fmla="*/ 233846 h 4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4" h="460">
                  <a:moveTo>
                    <a:pt x="464" y="440"/>
                  </a:moveTo>
                  <a:lnTo>
                    <a:pt x="463" y="460"/>
                  </a:lnTo>
                  <a:lnTo>
                    <a:pt x="0" y="18"/>
                  </a:lnTo>
                  <a:lnTo>
                    <a:pt x="0" y="0"/>
                  </a:lnTo>
                  <a:lnTo>
                    <a:pt x="464" y="440"/>
                  </a:lnTo>
                  <a:close/>
                </a:path>
              </a:pathLst>
            </a:cu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2" name="Line 1030"/>
            <p:cNvSpPr>
              <a:spLocks noChangeShapeType="1"/>
            </p:cNvSpPr>
            <p:nvPr/>
          </p:nvSpPr>
          <p:spPr bwMode="auto">
            <a:xfrm flipH="1" flipV="1">
              <a:off x="3052763" y="5153025"/>
              <a:ext cx="246062" cy="233363"/>
            </a:xfrm>
            <a:prstGeom prst="line">
              <a:avLst/>
            </a:prstGeom>
            <a:noFill/>
            <a:ln w="0">
              <a:solidFill>
                <a:srgbClr val="989898"/>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3" name="Freeform 1031"/>
            <p:cNvSpPr>
              <a:spLocks/>
            </p:cNvSpPr>
            <p:nvPr/>
          </p:nvSpPr>
          <p:spPr bwMode="auto">
            <a:xfrm>
              <a:off x="3052763" y="5153025"/>
              <a:ext cx="246062" cy="236538"/>
            </a:xfrm>
            <a:custGeom>
              <a:avLst/>
              <a:gdLst>
                <a:gd name="T0" fmla="*/ 246062 w 464"/>
                <a:gd name="T1" fmla="*/ 233880 h 445"/>
                <a:gd name="T2" fmla="*/ 245532 w 464"/>
                <a:gd name="T3" fmla="*/ 236538 h 445"/>
                <a:gd name="T4" fmla="*/ 0 w 464"/>
                <a:gd name="T5" fmla="*/ 2658 h 445"/>
                <a:gd name="T6" fmla="*/ 0 w 464"/>
                <a:gd name="T7" fmla="*/ 0 h 445"/>
                <a:gd name="T8" fmla="*/ 246062 w 464"/>
                <a:gd name="T9" fmla="*/ 233880 h 44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4" h="445">
                  <a:moveTo>
                    <a:pt x="464" y="440"/>
                  </a:moveTo>
                  <a:lnTo>
                    <a:pt x="463" y="445"/>
                  </a:lnTo>
                  <a:lnTo>
                    <a:pt x="0" y="5"/>
                  </a:lnTo>
                  <a:lnTo>
                    <a:pt x="0" y="0"/>
                  </a:lnTo>
                  <a:lnTo>
                    <a:pt x="464" y="440"/>
                  </a:lnTo>
                  <a:close/>
                </a:path>
              </a:pathLst>
            </a:cu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4" name="Freeform 1032"/>
            <p:cNvSpPr>
              <a:spLocks/>
            </p:cNvSpPr>
            <p:nvPr/>
          </p:nvSpPr>
          <p:spPr bwMode="auto">
            <a:xfrm>
              <a:off x="3052763" y="5156200"/>
              <a:ext cx="244475" cy="236538"/>
            </a:xfrm>
            <a:custGeom>
              <a:avLst/>
              <a:gdLst>
                <a:gd name="T0" fmla="*/ 244475 w 463"/>
                <a:gd name="T1" fmla="*/ 232314 h 448"/>
                <a:gd name="T2" fmla="*/ 244475 w 463"/>
                <a:gd name="T3" fmla="*/ 236538 h 448"/>
                <a:gd name="T4" fmla="*/ 0 w 463"/>
                <a:gd name="T5" fmla="*/ 4224 h 448"/>
                <a:gd name="T6" fmla="*/ 0 w 463"/>
                <a:gd name="T7" fmla="*/ 0 h 448"/>
                <a:gd name="T8" fmla="*/ 244475 w 463"/>
                <a:gd name="T9" fmla="*/ 232314 h 4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3" h="448">
                  <a:moveTo>
                    <a:pt x="463" y="440"/>
                  </a:moveTo>
                  <a:lnTo>
                    <a:pt x="463" y="448"/>
                  </a:lnTo>
                  <a:lnTo>
                    <a:pt x="0" y="8"/>
                  </a:lnTo>
                  <a:lnTo>
                    <a:pt x="0" y="0"/>
                  </a:lnTo>
                  <a:lnTo>
                    <a:pt x="463" y="440"/>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5" name="Freeform 1033"/>
            <p:cNvSpPr>
              <a:spLocks/>
            </p:cNvSpPr>
            <p:nvPr/>
          </p:nvSpPr>
          <p:spPr bwMode="auto">
            <a:xfrm>
              <a:off x="3052763" y="5160963"/>
              <a:ext cx="244475" cy="236537"/>
            </a:xfrm>
            <a:custGeom>
              <a:avLst/>
              <a:gdLst>
                <a:gd name="T0" fmla="*/ 244475 w 463"/>
                <a:gd name="T1" fmla="*/ 232833 h 447"/>
                <a:gd name="T2" fmla="*/ 244475 w 463"/>
                <a:gd name="T3" fmla="*/ 236537 h 447"/>
                <a:gd name="T4" fmla="*/ 0 w 463"/>
                <a:gd name="T5" fmla="*/ 2646 h 447"/>
                <a:gd name="T6" fmla="*/ 0 w 463"/>
                <a:gd name="T7" fmla="*/ 0 h 447"/>
                <a:gd name="T8" fmla="*/ 244475 w 463"/>
                <a:gd name="T9" fmla="*/ 232833 h 4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3" h="447">
                  <a:moveTo>
                    <a:pt x="463" y="440"/>
                  </a:moveTo>
                  <a:lnTo>
                    <a:pt x="463" y="447"/>
                  </a:lnTo>
                  <a:lnTo>
                    <a:pt x="0" y="5"/>
                  </a:lnTo>
                  <a:lnTo>
                    <a:pt x="0" y="0"/>
                  </a:lnTo>
                  <a:lnTo>
                    <a:pt x="463" y="440"/>
                  </a:lnTo>
                  <a:close/>
                </a:path>
              </a:pathLst>
            </a:custGeom>
            <a:solidFill>
              <a:srgbClr val="9A9A9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6" name="Freeform 1034"/>
            <p:cNvSpPr>
              <a:spLocks/>
            </p:cNvSpPr>
            <p:nvPr/>
          </p:nvSpPr>
          <p:spPr bwMode="auto">
            <a:xfrm>
              <a:off x="3052763" y="5162550"/>
              <a:ext cx="244475" cy="244475"/>
            </a:xfrm>
            <a:custGeom>
              <a:avLst/>
              <a:gdLst>
                <a:gd name="T0" fmla="*/ 244475 w 464"/>
                <a:gd name="T1" fmla="*/ 234909 h 460"/>
                <a:gd name="T2" fmla="*/ 243421 w 464"/>
                <a:gd name="T3" fmla="*/ 244475 h 460"/>
                <a:gd name="T4" fmla="*/ 0 w 464"/>
                <a:gd name="T5" fmla="*/ 10098 h 460"/>
                <a:gd name="T6" fmla="*/ 527 w 464"/>
                <a:gd name="T7" fmla="*/ 0 h 460"/>
                <a:gd name="T8" fmla="*/ 244475 w 464"/>
                <a:gd name="T9" fmla="*/ 234909 h 4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4" h="460">
                  <a:moveTo>
                    <a:pt x="464" y="442"/>
                  </a:moveTo>
                  <a:lnTo>
                    <a:pt x="462" y="460"/>
                  </a:lnTo>
                  <a:lnTo>
                    <a:pt x="0" y="19"/>
                  </a:lnTo>
                  <a:lnTo>
                    <a:pt x="1" y="0"/>
                  </a:lnTo>
                  <a:lnTo>
                    <a:pt x="464" y="442"/>
                  </a:lnTo>
                  <a:close/>
                </a:path>
              </a:pathLst>
            </a:custGeom>
            <a:solidFill>
              <a:srgbClr val="9B9B9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7" name="Line 1035"/>
            <p:cNvSpPr>
              <a:spLocks noChangeShapeType="1"/>
            </p:cNvSpPr>
            <p:nvPr/>
          </p:nvSpPr>
          <p:spPr bwMode="auto">
            <a:xfrm flipH="1" flipV="1">
              <a:off x="3052763" y="5162550"/>
              <a:ext cx="244475" cy="234950"/>
            </a:xfrm>
            <a:prstGeom prst="line">
              <a:avLst/>
            </a:prstGeom>
            <a:noFill/>
            <a:ln w="0">
              <a:solidFill>
                <a:srgbClr val="9B9B9B"/>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8" name="Freeform 1036"/>
            <p:cNvSpPr>
              <a:spLocks/>
            </p:cNvSpPr>
            <p:nvPr/>
          </p:nvSpPr>
          <p:spPr bwMode="auto">
            <a:xfrm>
              <a:off x="3052763" y="5162550"/>
              <a:ext cx="244475" cy="236538"/>
            </a:xfrm>
            <a:custGeom>
              <a:avLst/>
              <a:gdLst>
                <a:gd name="T0" fmla="*/ 244475 w 464"/>
                <a:gd name="T1" fmla="*/ 233892 h 447"/>
                <a:gd name="T2" fmla="*/ 243421 w 464"/>
                <a:gd name="T3" fmla="*/ 236538 h 447"/>
                <a:gd name="T4" fmla="*/ 0 w 464"/>
                <a:gd name="T5" fmla="*/ 3175 h 447"/>
                <a:gd name="T6" fmla="*/ 527 w 464"/>
                <a:gd name="T7" fmla="*/ 0 h 447"/>
                <a:gd name="T8" fmla="*/ 244475 w 464"/>
                <a:gd name="T9" fmla="*/ 233892 h 4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4" h="447">
                  <a:moveTo>
                    <a:pt x="464" y="442"/>
                  </a:moveTo>
                  <a:lnTo>
                    <a:pt x="462" y="447"/>
                  </a:lnTo>
                  <a:lnTo>
                    <a:pt x="0" y="6"/>
                  </a:lnTo>
                  <a:lnTo>
                    <a:pt x="1" y="0"/>
                  </a:lnTo>
                  <a:lnTo>
                    <a:pt x="464" y="442"/>
                  </a:lnTo>
                  <a:close/>
                </a:path>
              </a:pathLst>
            </a:custGeom>
            <a:solidFill>
              <a:srgbClr val="9B9B9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9" name="Freeform 1037"/>
            <p:cNvSpPr>
              <a:spLocks/>
            </p:cNvSpPr>
            <p:nvPr/>
          </p:nvSpPr>
          <p:spPr bwMode="auto">
            <a:xfrm>
              <a:off x="3052763" y="5165725"/>
              <a:ext cx="244475" cy="238125"/>
            </a:xfrm>
            <a:custGeom>
              <a:avLst/>
              <a:gdLst>
                <a:gd name="T0" fmla="*/ 244475 w 462"/>
                <a:gd name="T1" fmla="*/ 233882 h 449"/>
                <a:gd name="T2" fmla="*/ 244475 w 462"/>
                <a:gd name="T3" fmla="*/ 238125 h 449"/>
                <a:gd name="T4" fmla="*/ 0 w 462"/>
                <a:gd name="T5" fmla="*/ 3712 h 449"/>
                <a:gd name="T6" fmla="*/ 0 w 462"/>
                <a:gd name="T7" fmla="*/ 0 h 449"/>
                <a:gd name="T8" fmla="*/ 244475 w 462"/>
                <a:gd name="T9" fmla="*/ 233882 h 44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2" h="449">
                  <a:moveTo>
                    <a:pt x="462" y="441"/>
                  </a:moveTo>
                  <a:lnTo>
                    <a:pt x="462" y="449"/>
                  </a:lnTo>
                  <a:lnTo>
                    <a:pt x="0" y="7"/>
                  </a:lnTo>
                  <a:lnTo>
                    <a:pt x="0" y="0"/>
                  </a:lnTo>
                  <a:lnTo>
                    <a:pt x="462" y="441"/>
                  </a:lnTo>
                  <a:close/>
                </a:path>
              </a:pathLst>
            </a:custGeom>
            <a:solidFill>
              <a:srgbClr val="9C9C9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0" name="Freeform 1038"/>
            <p:cNvSpPr>
              <a:spLocks/>
            </p:cNvSpPr>
            <p:nvPr/>
          </p:nvSpPr>
          <p:spPr bwMode="auto">
            <a:xfrm>
              <a:off x="3052763" y="5170488"/>
              <a:ext cx="244475" cy="236537"/>
            </a:xfrm>
            <a:custGeom>
              <a:avLst/>
              <a:gdLst>
                <a:gd name="T0" fmla="*/ 244475 w 462"/>
                <a:gd name="T1" fmla="*/ 233891 h 447"/>
                <a:gd name="T2" fmla="*/ 244475 w 462"/>
                <a:gd name="T3" fmla="*/ 236537 h 447"/>
                <a:gd name="T4" fmla="*/ 0 w 462"/>
                <a:gd name="T5" fmla="*/ 3175 h 447"/>
                <a:gd name="T6" fmla="*/ 0 w 462"/>
                <a:gd name="T7" fmla="*/ 0 h 447"/>
                <a:gd name="T8" fmla="*/ 244475 w 462"/>
                <a:gd name="T9" fmla="*/ 233891 h 4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2" h="447">
                  <a:moveTo>
                    <a:pt x="462" y="442"/>
                  </a:moveTo>
                  <a:lnTo>
                    <a:pt x="462" y="447"/>
                  </a:lnTo>
                  <a:lnTo>
                    <a:pt x="0" y="6"/>
                  </a:lnTo>
                  <a:lnTo>
                    <a:pt x="0" y="0"/>
                  </a:lnTo>
                  <a:lnTo>
                    <a:pt x="462" y="442"/>
                  </a:lnTo>
                  <a:close/>
                </a:path>
              </a:pathLst>
            </a:custGeom>
            <a:solidFill>
              <a:srgbClr val="9D9D9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1" name="Freeform 1039"/>
            <p:cNvSpPr>
              <a:spLocks/>
            </p:cNvSpPr>
            <p:nvPr/>
          </p:nvSpPr>
          <p:spPr bwMode="auto">
            <a:xfrm>
              <a:off x="3052763" y="5173663"/>
              <a:ext cx="244475" cy="242887"/>
            </a:xfrm>
            <a:custGeom>
              <a:avLst/>
              <a:gdLst>
                <a:gd name="T0" fmla="*/ 244475 w 462"/>
                <a:gd name="T1" fmla="*/ 232855 h 460"/>
                <a:gd name="T2" fmla="*/ 244475 w 462"/>
                <a:gd name="T3" fmla="*/ 242887 h 460"/>
                <a:gd name="T4" fmla="*/ 529 w 462"/>
                <a:gd name="T5" fmla="*/ 10032 h 460"/>
                <a:gd name="T6" fmla="*/ 0 w 462"/>
                <a:gd name="T7" fmla="*/ 0 h 460"/>
                <a:gd name="T8" fmla="*/ 244475 w 462"/>
                <a:gd name="T9" fmla="*/ 232855 h 4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2" h="460">
                  <a:moveTo>
                    <a:pt x="462" y="441"/>
                  </a:moveTo>
                  <a:lnTo>
                    <a:pt x="462" y="460"/>
                  </a:lnTo>
                  <a:lnTo>
                    <a:pt x="1" y="19"/>
                  </a:lnTo>
                  <a:lnTo>
                    <a:pt x="0" y="0"/>
                  </a:lnTo>
                  <a:lnTo>
                    <a:pt x="462" y="441"/>
                  </a:lnTo>
                  <a:close/>
                </a:path>
              </a:pathLst>
            </a:custGeom>
            <a:solidFill>
              <a:srgbClr val="9E9E9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2" name="Line 1040"/>
            <p:cNvSpPr>
              <a:spLocks noChangeShapeType="1"/>
            </p:cNvSpPr>
            <p:nvPr/>
          </p:nvSpPr>
          <p:spPr bwMode="auto">
            <a:xfrm flipH="1" flipV="1">
              <a:off x="3052763" y="5173663"/>
              <a:ext cx="244475" cy="233362"/>
            </a:xfrm>
            <a:prstGeom prst="line">
              <a:avLst/>
            </a:prstGeom>
            <a:noFill/>
            <a:ln w="0">
              <a:solidFill>
                <a:srgbClr val="9E9E9E"/>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3" name="Freeform 1041"/>
            <p:cNvSpPr>
              <a:spLocks/>
            </p:cNvSpPr>
            <p:nvPr/>
          </p:nvSpPr>
          <p:spPr bwMode="auto">
            <a:xfrm>
              <a:off x="3052763" y="5173663"/>
              <a:ext cx="244475" cy="236537"/>
            </a:xfrm>
            <a:custGeom>
              <a:avLst/>
              <a:gdLst>
                <a:gd name="T0" fmla="*/ 244475 w 462"/>
                <a:gd name="T1" fmla="*/ 232323 h 449"/>
                <a:gd name="T2" fmla="*/ 244475 w 462"/>
                <a:gd name="T3" fmla="*/ 236537 h 449"/>
                <a:gd name="T4" fmla="*/ 0 w 462"/>
                <a:gd name="T5" fmla="*/ 3161 h 449"/>
                <a:gd name="T6" fmla="*/ 0 w 462"/>
                <a:gd name="T7" fmla="*/ 0 h 449"/>
                <a:gd name="T8" fmla="*/ 244475 w 462"/>
                <a:gd name="T9" fmla="*/ 232323 h 44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2" h="449">
                  <a:moveTo>
                    <a:pt x="462" y="441"/>
                  </a:moveTo>
                  <a:lnTo>
                    <a:pt x="462" y="449"/>
                  </a:lnTo>
                  <a:lnTo>
                    <a:pt x="0" y="6"/>
                  </a:lnTo>
                  <a:lnTo>
                    <a:pt x="0" y="0"/>
                  </a:lnTo>
                  <a:lnTo>
                    <a:pt x="462" y="441"/>
                  </a:lnTo>
                  <a:close/>
                </a:path>
              </a:pathLst>
            </a:custGeom>
            <a:solidFill>
              <a:srgbClr val="9E9E9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4" name="Freeform 1042"/>
            <p:cNvSpPr>
              <a:spLocks/>
            </p:cNvSpPr>
            <p:nvPr/>
          </p:nvSpPr>
          <p:spPr bwMode="auto">
            <a:xfrm>
              <a:off x="3052763" y="5176838"/>
              <a:ext cx="244475" cy="236537"/>
            </a:xfrm>
            <a:custGeom>
              <a:avLst/>
              <a:gdLst>
                <a:gd name="T0" fmla="*/ 244475 w 462"/>
                <a:gd name="T1" fmla="*/ 233897 h 448"/>
                <a:gd name="T2" fmla="*/ 244475 w 462"/>
                <a:gd name="T3" fmla="*/ 236537 h 448"/>
                <a:gd name="T4" fmla="*/ 0 w 462"/>
                <a:gd name="T5" fmla="*/ 3168 h 448"/>
                <a:gd name="T6" fmla="*/ 0 w 462"/>
                <a:gd name="T7" fmla="*/ 0 h 448"/>
                <a:gd name="T8" fmla="*/ 244475 w 462"/>
                <a:gd name="T9" fmla="*/ 233897 h 4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2" h="448">
                  <a:moveTo>
                    <a:pt x="462" y="443"/>
                  </a:moveTo>
                  <a:lnTo>
                    <a:pt x="462" y="448"/>
                  </a:lnTo>
                  <a:lnTo>
                    <a:pt x="0" y="6"/>
                  </a:lnTo>
                  <a:lnTo>
                    <a:pt x="0" y="0"/>
                  </a:lnTo>
                  <a:lnTo>
                    <a:pt x="462" y="443"/>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5" name="Freeform 1043"/>
            <p:cNvSpPr>
              <a:spLocks/>
            </p:cNvSpPr>
            <p:nvPr/>
          </p:nvSpPr>
          <p:spPr bwMode="auto">
            <a:xfrm>
              <a:off x="3052763" y="5180013"/>
              <a:ext cx="244475" cy="236537"/>
            </a:xfrm>
            <a:custGeom>
              <a:avLst/>
              <a:gdLst>
                <a:gd name="T0" fmla="*/ 244475 w 462"/>
                <a:gd name="T1" fmla="*/ 233369 h 448"/>
                <a:gd name="T2" fmla="*/ 244475 w 462"/>
                <a:gd name="T3" fmla="*/ 236537 h 448"/>
                <a:gd name="T4" fmla="*/ 529 w 462"/>
                <a:gd name="T5" fmla="*/ 3696 h 448"/>
                <a:gd name="T6" fmla="*/ 0 w 462"/>
                <a:gd name="T7" fmla="*/ 0 h 448"/>
                <a:gd name="T8" fmla="*/ 244475 w 462"/>
                <a:gd name="T9" fmla="*/ 233369 h 4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2" h="448">
                  <a:moveTo>
                    <a:pt x="462" y="442"/>
                  </a:moveTo>
                  <a:lnTo>
                    <a:pt x="462" y="448"/>
                  </a:lnTo>
                  <a:lnTo>
                    <a:pt x="1" y="7"/>
                  </a:lnTo>
                  <a:lnTo>
                    <a:pt x="0" y="0"/>
                  </a:lnTo>
                  <a:lnTo>
                    <a:pt x="462" y="442"/>
                  </a:lnTo>
                  <a:close/>
                </a:path>
              </a:pathLst>
            </a:custGeom>
            <a:solidFill>
              <a:srgbClr val="A0A0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6" name="Freeform 1044"/>
            <p:cNvSpPr>
              <a:spLocks/>
            </p:cNvSpPr>
            <p:nvPr/>
          </p:nvSpPr>
          <p:spPr bwMode="auto">
            <a:xfrm>
              <a:off x="3052763" y="5183188"/>
              <a:ext cx="244475" cy="244475"/>
            </a:xfrm>
            <a:custGeom>
              <a:avLst/>
              <a:gdLst>
                <a:gd name="T0" fmla="*/ 243419 w 463"/>
                <a:gd name="T1" fmla="*/ 233869 h 461"/>
                <a:gd name="T2" fmla="*/ 244475 w 463"/>
                <a:gd name="T3" fmla="*/ 244475 h 461"/>
                <a:gd name="T4" fmla="*/ 1056 w 463"/>
                <a:gd name="T5" fmla="*/ 9015 h 461"/>
                <a:gd name="T6" fmla="*/ 0 w 463"/>
                <a:gd name="T7" fmla="*/ 0 h 461"/>
                <a:gd name="T8" fmla="*/ 243419 w 463"/>
                <a:gd name="T9" fmla="*/ 233869 h 46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3" h="461">
                  <a:moveTo>
                    <a:pt x="461" y="441"/>
                  </a:moveTo>
                  <a:lnTo>
                    <a:pt x="463" y="461"/>
                  </a:lnTo>
                  <a:lnTo>
                    <a:pt x="2" y="17"/>
                  </a:lnTo>
                  <a:lnTo>
                    <a:pt x="0" y="0"/>
                  </a:lnTo>
                  <a:lnTo>
                    <a:pt x="461" y="441"/>
                  </a:lnTo>
                  <a:close/>
                </a:path>
              </a:pathLst>
            </a:custGeom>
            <a:solidFill>
              <a:srgbClr val="A1A1A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7" name="Line 1045"/>
            <p:cNvSpPr>
              <a:spLocks noChangeShapeType="1"/>
            </p:cNvSpPr>
            <p:nvPr/>
          </p:nvSpPr>
          <p:spPr bwMode="auto">
            <a:xfrm flipH="1" flipV="1">
              <a:off x="3052763" y="5183188"/>
              <a:ext cx="244475" cy="233362"/>
            </a:xfrm>
            <a:prstGeom prst="line">
              <a:avLst/>
            </a:prstGeom>
            <a:noFill/>
            <a:ln w="0">
              <a:solidFill>
                <a:srgbClr val="A1A1A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8" name="Freeform 1046"/>
            <p:cNvSpPr>
              <a:spLocks/>
            </p:cNvSpPr>
            <p:nvPr/>
          </p:nvSpPr>
          <p:spPr bwMode="auto">
            <a:xfrm>
              <a:off x="3052763" y="5183188"/>
              <a:ext cx="244475" cy="236537"/>
            </a:xfrm>
            <a:custGeom>
              <a:avLst/>
              <a:gdLst>
                <a:gd name="T0" fmla="*/ 243419 w 463"/>
                <a:gd name="T1" fmla="*/ 232841 h 448"/>
                <a:gd name="T2" fmla="*/ 244475 w 463"/>
                <a:gd name="T3" fmla="*/ 236537 h 448"/>
                <a:gd name="T4" fmla="*/ 0 w 463"/>
                <a:gd name="T5" fmla="*/ 2640 h 448"/>
                <a:gd name="T6" fmla="*/ 0 w 463"/>
                <a:gd name="T7" fmla="*/ 0 h 448"/>
                <a:gd name="T8" fmla="*/ 243419 w 463"/>
                <a:gd name="T9" fmla="*/ 232841 h 4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3" h="448">
                  <a:moveTo>
                    <a:pt x="461" y="441"/>
                  </a:moveTo>
                  <a:lnTo>
                    <a:pt x="463" y="448"/>
                  </a:lnTo>
                  <a:lnTo>
                    <a:pt x="0" y="5"/>
                  </a:lnTo>
                  <a:lnTo>
                    <a:pt x="0" y="0"/>
                  </a:lnTo>
                  <a:lnTo>
                    <a:pt x="461" y="441"/>
                  </a:lnTo>
                  <a:close/>
                </a:path>
              </a:pathLst>
            </a:custGeom>
            <a:solidFill>
              <a:srgbClr val="A1A1A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9" name="Freeform 1047"/>
            <p:cNvSpPr>
              <a:spLocks/>
            </p:cNvSpPr>
            <p:nvPr/>
          </p:nvSpPr>
          <p:spPr bwMode="auto">
            <a:xfrm>
              <a:off x="3052763" y="5186363"/>
              <a:ext cx="244475" cy="236537"/>
            </a:xfrm>
            <a:custGeom>
              <a:avLst/>
              <a:gdLst>
                <a:gd name="T0" fmla="*/ 244475 w 463"/>
                <a:gd name="T1" fmla="*/ 233376 h 449"/>
                <a:gd name="T2" fmla="*/ 244475 w 463"/>
                <a:gd name="T3" fmla="*/ 236537 h 449"/>
                <a:gd name="T4" fmla="*/ 0 w 463"/>
                <a:gd name="T5" fmla="*/ 3161 h 449"/>
                <a:gd name="T6" fmla="*/ 0 w 463"/>
                <a:gd name="T7" fmla="*/ 0 h 449"/>
                <a:gd name="T8" fmla="*/ 244475 w 463"/>
                <a:gd name="T9" fmla="*/ 233376 h 44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3" h="449">
                  <a:moveTo>
                    <a:pt x="463" y="443"/>
                  </a:moveTo>
                  <a:lnTo>
                    <a:pt x="463" y="449"/>
                  </a:lnTo>
                  <a:lnTo>
                    <a:pt x="0" y="6"/>
                  </a:lnTo>
                  <a:lnTo>
                    <a:pt x="0" y="0"/>
                  </a:lnTo>
                  <a:lnTo>
                    <a:pt x="463" y="443"/>
                  </a:lnTo>
                  <a:close/>
                </a:path>
              </a:pathLst>
            </a:custGeom>
            <a:solidFill>
              <a:srgbClr val="A2A2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0" name="Freeform 1048"/>
            <p:cNvSpPr>
              <a:spLocks/>
            </p:cNvSpPr>
            <p:nvPr/>
          </p:nvSpPr>
          <p:spPr bwMode="auto">
            <a:xfrm>
              <a:off x="3052763" y="5189538"/>
              <a:ext cx="244475" cy="238125"/>
            </a:xfrm>
            <a:custGeom>
              <a:avLst/>
              <a:gdLst>
                <a:gd name="T0" fmla="*/ 244475 w 463"/>
                <a:gd name="T1" fmla="*/ 234421 h 450"/>
                <a:gd name="T2" fmla="*/ 244475 w 463"/>
                <a:gd name="T3" fmla="*/ 238125 h 450"/>
                <a:gd name="T4" fmla="*/ 1056 w 463"/>
                <a:gd name="T5" fmla="*/ 3175 h 450"/>
                <a:gd name="T6" fmla="*/ 0 w 463"/>
                <a:gd name="T7" fmla="*/ 0 h 450"/>
                <a:gd name="T8" fmla="*/ 244475 w 463"/>
                <a:gd name="T9" fmla="*/ 234421 h 4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3" h="450">
                  <a:moveTo>
                    <a:pt x="463" y="443"/>
                  </a:moveTo>
                  <a:lnTo>
                    <a:pt x="463" y="450"/>
                  </a:lnTo>
                  <a:lnTo>
                    <a:pt x="2" y="6"/>
                  </a:lnTo>
                  <a:lnTo>
                    <a:pt x="0" y="0"/>
                  </a:lnTo>
                  <a:lnTo>
                    <a:pt x="463" y="443"/>
                  </a:lnTo>
                  <a:close/>
                </a:path>
              </a:pathLst>
            </a:custGeom>
            <a:solidFill>
              <a:srgbClr val="A3A3A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1" name="Freeform 1049"/>
            <p:cNvSpPr>
              <a:spLocks/>
            </p:cNvSpPr>
            <p:nvPr/>
          </p:nvSpPr>
          <p:spPr bwMode="auto">
            <a:xfrm>
              <a:off x="3054350" y="5192713"/>
              <a:ext cx="244475" cy="244475"/>
            </a:xfrm>
            <a:custGeom>
              <a:avLst/>
              <a:gdLst>
                <a:gd name="T0" fmla="*/ 242894 w 464"/>
                <a:gd name="T1" fmla="*/ 234443 h 463"/>
                <a:gd name="T2" fmla="*/ 244475 w 464"/>
                <a:gd name="T3" fmla="*/ 244475 h 463"/>
                <a:gd name="T4" fmla="*/ 527 w 464"/>
                <a:gd name="T5" fmla="*/ 10032 h 463"/>
                <a:gd name="T6" fmla="*/ 0 w 464"/>
                <a:gd name="T7" fmla="*/ 0 h 463"/>
                <a:gd name="T8" fmla="*/ 242894 w 464"/>
                <a:gd name="T9" fmla="*/ 234443 h 46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4" h="463">
                  <a:moveTo>
                    <a:pt x="461" y="444"/>
                  </a:moveTo>
                  <a:lnTo>
                    <a:pt x="464" y="463"/>
                  </a:lnTo>
                  <a:lnTo>
                    <a:pt x="1" y="19"/>
                  </a:lnTo>
                  <a:lnTo>
                    <a:pt x="0" y="0"/>
                  </a:lnTo>
                  <a:lnTo>
                    <a:pt x="461" y="444"/>
                  </a:lnTo>
                  <a:close/>
                </a:path>
              </a:pathLst>
            </a:custGeom>
            <a:solidFill>
              <a:srgbClr val="A4A4A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2" name="Line 1050"/>
            <p:cNvSpPr>
              <a:spLocks noChangeShapeType="1"/>
            </p:cNvSpPr>
            <p:nvPr/>
          </p:nvSpPr>
          <p:spPr bwMode="auto">
            <a:xfrm flipH="1" flipV="1">
              <a:off x="3054350" y="5192713"/>
              <a:ext cx="242888" cy="234950"/>
            </a:xfrm>
            <a:prstGeom prst="line">
              <a:avLst/>
            </a:prstGeom>
            <a:noFill/>
            <a:ln w="0">
              <a:solidFill>
                <a:srgbClr val="A4A4A4"/>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3" name="Freeform 1051"/>
            <p:cNvSpPr>
              <a:spLocks/>
            </p:cNvSpPr>
            <p:nvPr/>
          </p:nvSpPr>
          <p:spPr bwMode="auto">
            <a:xfrm>
              <a:off x="3054350" y="5192713"/>
              <a:ext cx="244475" cy="238125"/>
            </a:xfrm>
            <a:custGeom>
              <a:avLst/>
              <a:gdLst>
                <a:gd name="T0" fmla="*/ 243946 w 462"/>
                <a:gd name="T1" fmla="*/ 234950 h 450"/>
                <a:gd name="T2" fmla="*/ 244475 w 462"/>
                <a:gd name="T3" fmla="*/ 238125 h 450"/>
                <a:gd name="T4" fmla="*/ 0 w 462"/>
                <a:gd name="T5" fmla="*/ 3175 h 450"/>
                <a:gd name="T6" fmla="*/ 0 w 462"/>
                <a:gd name="T7" fmla="*/ 0 h 450"/>
                <a:gd name="T8" fmla="*/ 243946 w 462"/>
                <a:gd name="T9" fmla="*/ 234950 h 4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2" h="450">
                  <a:moveTo>
                    <a:pt x="461" y="444"/>
                  </a:moveTo>
                  <a:lnTo>
                    <a:pt x="462" y="450"/>
                  </a:lnTo>
                  <a:lnTo>
                    <a:pt x="0" y="6"/>
                  </a:lnTo>
                  <a:lnTo>
                    <a:pt x="0" y="0"/>
                  </a:lnTo>
                  <a:lnTo>
                    <a:pt x="461" y="444"/>
                  </a:lnTo>
                  <a:close/>
                </a:path>
              </a:pathLst>
            </a:custGeom>
            <a:solidFill>
              <a:srgbClr val="A4A4A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4" name="Freeform 1052"/>
            <p:cNvSpPr>
              <a:spLocks/>
            </p:cNvSpPr>
            <p:nvPr/>
          </p:nvSpPr>
          <p:spPr bwMode="auto">
            <a:xfrm>
              <a:off x="3054350" y="5195888"/>
              <a:ext cx="244475" cy="238125"/>
            </a:xfrm>
            <a:custGeom>
              <a:avLst/>
              <a:gdLst>
                <a:gd name="T0" fmla="*/ 244475 w 462"/>
                <a:gd name="T1" fmla="*/ 234950 h 450"/>
                <a:gd name="T2" fmla="*/ 244475 w 462"/>
                <a:gd name="T3" fmla="*/ 238125 h 450"/>
                <a:gd name="T4" fmla="*/ 529 w 462"/>
                <a:gd name="T5" fmla="*/ 2646 h 450"/>
                <a:gd name="T6" fmla="*/ 0 w 462"/>
                <a:gd name="T7" fmla="*/ 0 h 450"/>
                <a:gd name="T8" fmla="*/ 244475 w 462"/>
                <a:gd name="T9" fmla="*/ 234950 h 4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2" h="450">
                  <a:moveTo>
                    <a:pt x="462" y="444"/>
                  </a:moveTo>
                  <a:lnTo>
                    <a:pt x="462" y="450"/>
                  </a:lnTo>
                  <a:lnTo>
                    <a:pt x="1" y="5"/>
                  </a:lnTo>
                  <a:lnTo>
                    <a:pt x="0" y="0"/>
                  </a:lnTo>
                  <a:lnTo>
                    <a:pt x="462" y="444"/>
                  </a:lnTo>
                  <a:close/>
                </a:path>
              </a:pathLst>
            </a:custGeom>
            <a:solidFill>
              <a:srgbClr val="A5A5A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5" name="Freeform 1053"/>
            <p:cNvSpPr>
              <a:spLocks/>
            </p:cNvSpPr>
            <p:nvPr/>
          </p:nvSpPr>
          <p:spPr bwMode="auto">
            <a:xfrm>
              <a:off x="3054350" y="5197475"/>
              <a:ext cx="244475" cy="239713"/>
            </a:xfrm>
            <a:custGeom>
              <a:avLst/>
              <a:gdLst>
                <a:gd name="T0" fmla="*/ 243419 w 463"/>
                <a:gd name="T1" fmla="*/ 236001 h 452"/>
                <a:gd name="T2" fmla="*/ 244475 w 463"/>
                <a:gd name="T3" fmla="*/ 239713 h 452"/>
                <a:gd name="T4" fmla="*/ 0 w 463"/>
                <a:gd name="T5" fmla="*/ 4243 h 452"/>
                <a:gd name="T6" fmla="*/ 0 w 463"/>
                <a:gd name="T7" fmla="*/ 0 h 452"/>
                <a:gd name="T8" fmla="*/ 243419 w 463"/>
                <a:gd name="T9" fmla="*/ 236001 h 4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3" h="452">
                  <a:moveTo>
                    <a:pt x="461" y="445"/>
                  </a:moveTo>
                  <a:lnTo>
                    <a:pt x="463" y="452"/>
                  </a:lnTo>
                  <a:lnTo>
                    <a:pt x="0" y="8"/>
                  </a:lnTo>
                  <a:lnTo>
                    <a:pt x="0" y="0"/>
                  </a:lnTo>
                  <a:lnTo>
                    <a:pt x="461" y="445"/>
                  </a:lnTo>
                  <a:close/>
                </a:path>
              </a:pathLst>
            </a:custGeom>
            <a:solidFill>
              <a:srgbClr val="A6A6A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6" name="Freeform 1054"/>
            <p:cNvSpPr>
              <a:spLocks/>
            </p:cNvSpPr>
            <p:nvPr/>
          </p:nvSpPr>
          <p:spPr bwMode="auto">
            <a:xfrm>
              <a:off x="3054350" y="5202238"/>
              <a:ext cx="246063" cy="244475"/>
            </a:xfrm>
            <a:custGeom>
              <a:avLst/>
              <a:gdLst>
                <a:gd name="T0" fmla="*/ 244479 w 466"/>
                <a:gd name="T1" fmla="*/ 235460 h 461"/>
                <a:gd name="T2" fmla="*/ 246063 w 466"/>
                <a:gd name="T3" fmla="*/ 244475 h 461"/>
                <a:gd name="T4" fmla="*/ 1584 w 466"/>
                <a:gd name="T5" fmla="*/ 9015 h 461"/>
                <a:gd name="T6" fmla="*/ 0 w 466"/>
                <a:gd name="T7" fmla="*/ 0 h 461"/>
                <a:gd name="T8" fmla="*/ 244479 w 466"/>
                <a:gd name="T9" fmla="*/ 235460 h 46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6" h="461">
                  <a:moveTo>
                    <a:pt x="463" y="444"/>
                  </a:moveTo>
                  <a:lnTo>
                    <a:pt x="466" y="461"/>
                  </a:lnTo>
                  <a:lnTo>
                    <a:pt x="3" y="17"/>
                  </a:lnTo>
                  <a:lnTo>
                    <a:pt x="0" y="0"/>
                  </a:lnTo>
                  <a:lnTo>
                    <a:pt x="463" y="444"/>
                  </a:lnTo>
                  <a:close/>
                </a:path>
              </a:pathLst>
            </a:custGeom>
            <a:solidFill>
              <a:srgbClr val="A7A7A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 name="Line 1055"/>
            <p:cNvSpPr>
              <a:spLocks noChangeShapeType="1"/>
            </p:cNvSpPr>
            <p:nvPr/>
          </p:nvSpPr>
          <p:spPr bwMode="auto">
            <a:xfrm flipH="1" flipV="1">
              <a:off x="3054350" y="5202238"/>
              <a:ext cx="244475" cy="234950"/>
            </a:xfrm>
            <a:prstGeom prst="line">
              <a:avLst/>
            </a:prstGeom>
            <a:noFill/>
            <a:ln w="0">
              <a:solidFill>
                <a:srgbClr val="A7A7A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 name="Freeform 1056"/>
            <p:cNvSpPr>
              <a:spLocks/>
            </p:cNvSpPr>
            <p:nvPr/>
          </p:nvSpPr>
          <p:spPr bwMode="auto">
            <a:xfrm>
              <a:off x="3054350" y="5202238"/>
              <a:ext cx="246063" cy="239712"/>
            </a:xfrm>
            <a:custGeom>
              <a:avLst/>
              <a:gdLst>
                <a:gd name="T0" fmla="*/ 245533 w 464"/>
                <a:gd name="T1" fmla="*/ 234950 h 453"/>
                <a:gd name="T2" fmla="*/ 246063 w 464"/>
                <a:gd name="T3" fmla="*/ 239712 h 453"/>
                <a:gd name="T4" fmla="*/ 1061 w 464"/>
                <a:gd name="T5" fmla="*/ 4233 h 453"/>
                <a:gd name="T6" fmla="*/ 0 w 464"/>
                <a:gd name="T7" fmla="*/ 0 h 453"/>
                <a:gd name="T8" fmla="*/ 245533 w 464"/>
                <a:gd name="T9" fmla="*/ 234950 h 4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4" h="453">
                  <a:moveTo>
                    <a:pt x="463" y="444"/>
                  </a:moveTo>
                  <a:lnTo>
                    <a:pt x="464" y="453"/>
                  </a:lnTo>
                  <a:lnTo>
                    <a:pt x="2" y="8"/>
                  </a:lnTo>
                  <a:lnTo>
                    <a:pt x="0" y="0"/>
                  </a:lnTo>
                  <a:lnTo>
                    <a:pt x="463" y="444"/>
                  </a:lnTo>
                  <a:close/>
                </a:path>
              </a:pathLst>
            </a:custGeom>
            <a:solidFill>
              <a:srgbClr val="A7A7A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9" name="Freeform 1057"/>
            <p:cNvSpPr>
              <a:spLocks/>
            </p:cNvSpPr>
            <p:nvPr/>
          </p:nvSpPr>
          <p:spPr bwMode="auto">
            <a:xfrm>
              <a:off x="3055938" y="5207000"/>
              <a:ext cx="244475" cy="239713"/>
            </a:xfrm>
            <a:custGeom>
              <a:avLst/>
              <a:gdLst>
                <a:gd name="T0" fmla="*/ 243421 w 464"/>
                <a:gd name="T1" fmla="*/ 235480 h 453"/>
                <a:gd name="T2" fmla="*/ 244475 w 464"/>
                <a:gd name="T3" fmla="*/ 239713 h 453"/>
                <a:gd name="T4" fmla="*/ 527 w 464"/>
                <a:gd name="T5" fmla="*/ 4763 h 453"/>
                <a:gd name="T6" fmla="*/ 0 w 464"/>
                <a:gd name="T7" fmla="*/ 0 h 453"/>
                <a:gd name="T8" fmla="*/ 243421 w 464"/>
                <a:gd name="T9" fmla="*/ 235480 h 4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4" h="453">
                  <a:moveTo>
                    <a:pt x="462" y="445"/>
                  </a:moveTo>
                  <a:lnTo>
                    <a:pt x="464" y="453"/>
                  </a:lnTo>
                  <a:lnTo>
                    <a:pt x="1" y="9"/>
                  </a:lnTo>
                  <a:lnTo>
                    <a:pt x="0" y="0"/>
                  </a:lnTo>
                  <a:lnTo>
                    <a:pt x="462" y="445"/>
                  </a:lnTo>
                  <a:close/>
                </a:path>
              </a:pathLst>
            </a:custGeom>
            <a:solidFill>
              <a:srgbClr val="A8A8A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0" name="Freeform 1058"/>
            <p:cNvSpPr>
              <a:spLocks/>
            </p:cNvSpPr>
            <p:nvPr/>
          </p:nvSpPr>
          <p:spPr bwMode="auto">
            <a:xfrm>
              <a:off x="3055938" y="5211763"/>
              <a:ext cx="247650" cy="244475"/>
            </a:xfrm>
            <a:custGeom>
              <a:avLst/>
              <a:gdLst>
                <a:gd name="T0" fmla="*/ 245529 w 467"/>
                <a:gd name="T1" fmla="*/ 234443 h 463"/>
                <a:gd name="T2" fmla="*/ 247650 w 467"/>
                <a:gd name="T3" fmla="*/ 244475 h 463"/>
                <a:gd name="T4" fmla="*/ 2121 w 467"/>
                <a:gd name="T5" fmla="*/ 8976 h 463"/>
                <a:gd name="T6" fmla="*/ 0 w 467"/>
                <a:gd name="T7" fmla="*/ 0 h 463"/>
                <a:gd name="T8" fmla="*/ 245529 w 467"/>
                <a:gd name="T9" fmla="*/ 234443 h 46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7" h="463">
                  <a:moveTo>
                    <a:pt x="463" y="444"/>
                  </a:moveTo>
                  <a:lnTo>
                    <a:pt x="467" y="463"/>
                  </a:lnTo>
                  <a:lnTo>
                    <a:pt x="4" y="17"/>
                  </a:lnTo>
                  <a:lnTo>
                    <a:pt x="0" y="0"/>
                  </a:lnTo>
                  <a:lnTo>
                    <a:pt x="463" y="444"/>
                  </a:lnTo>
                  <a:close/>
                </a:path>
              </a:pathLst>
            </a:custGeom>
            <a:solidFill>
              <a:srgbClr val="A9A9A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1" name="Line 1059"/>
            <p:cNvSpPr>
              <a:spLocks noChangeShapeType="1"/>
            </p:cNvSpPr>
            <p:nvPr/>
          </p:nvSpPr>
          <p:spPr bwMode="auto">
            <a:xfrm flipH="1" flipV="1">
              <a:off x="3055938" y="5211763"/>
              <a:ext cx="244475" cy="234950"/>
            </a:xfrm>
            <a:prstGeom prst="line">
              <a:avLst/>
            </a:prstGeom>
            <a:noFill/>
            <a:ln w="0">
              <a:solidFill>
                <a:srgbClr val="A9A9A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 name="Freeform 1060"/>
            <p:cNvSpPr>
              <a:spLocks/>
            </p:cNvSpPr>
            <p:nvPr/>
          </p:nvSpPr>
          <p:spPr bwMode="auto">
            <a:xfrm>
              <a:off x="3055938" y="5211763"/>
              <a:ext cx="246062" cy="238125"/>
            </a:xfrm>
            <a:custGeom>
              <a:avLst/>
              <a:gdLst>
                <a:gd name="T0" fmla="*/ 245532 w 464"/>
                <a:gd name="T1" fmla="*/ 234950 h 450"/>
                <a:gd name="T2" fmla="*/ 246062 w 464"/>
                <a:gd name="T3" fmla="*/ 238125 h 450"/>
                <a:gd name="T4" fmla="*/ 1061 w 464"/>
                <a:gd name="T5" fmla="*/ 3175 h 450"/>
                <a:gd name="T6" fmla="*/ 0 w 464"/>
                <a:gd name="T7" fmla="*/ 0 h 450"/>
                <a:gd name="T8" fmla="*/ 245532 w 464"/>
                <a:gd name="T9" fmla="*/ 234950 h 4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4" h="450">
                  <a:moveTo>
                    <a:pt x="463" y="444"/>
                  </a:moveTo>
                  <a:lnTo>
                    <a:pt x="464" y="450"/>
                  </a:lnTo>
                  <a:lnTo>
                    <a:pt x="2" y="6"/>
                  </a:lnTo>
                  <a:lnTo>
                    <a:pt x="0" y="0"/>
                  </a:lnTo>
                  <a:lnTo>
                    <a:pt x="463" y="444"/>
                  </a:lnTo>
                  <a:close/>
                </a:path>
              </a:pathLst>
            </a:custGeom>
            <a:solidFill>
              <a:srgbClr val="A9A9A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3" name="Freeform 1061"/>
            <p:cNvSpPr>
              <a:spLocks/>
            </p:cNvSpPr>
            <p:nvPr/>
          </p:nvSpPr>
          <p:spPr bwMode="auto">
            <a:xfrm>
              <a:off x="3057525" y="5214938"/>
              <a:ext cx="244475" cy="238125"/>
            </a:xfrm>
            <a:custGeom>
              <a:avLst/>
              <a:gdLst>
                <a:gd name="T0" fmla="*/ 243947 w 463"/>
                <a:gd name="T1" fmla="*/ 234950 h 450"/>
                <a:gd name="T2" fmla="*/ 244475 w 463"/>
                <a:gd name="T3" fmla="*/ 238125 h 450"/>
                <a:gd name="T4" fmla="*/ 528 w 463"/>
                <a:gd name="T5" fmla="*/ 2646 h 450"/>
                <a:gd name="T6" fmla="*/ 0 w 463"/>
                <a:gd name="T7" fmla="*/ 0 h 450"/>
                <a:gd name="T8" fmla="*/ 243947 w 463"/>
                <a:gd name="T9" fmla="*/ 234950 h 4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3" h="450">
                  <a:moveTo>
                    <a:pt x="462" y="444"/>
                  </a:moveTo>
                  <a:lnTo>
                    <a:pt x="463" y="450"/>
                  </a:lnTo>
                  <a:lnTo>
                    <a:pt x="1" y="5"/>
                  </a:lnTo>
                  <a:lnTo>
                    <a:pt x="0" y="0"/>
                  </a:lnTo>
                  <a:lnTo>
                    <a:pt x="462" y="444"/>
                  </a:lnTo>
                  <a:close/>
                </a:path>
              </a:pathLst>
            </a:custGeom>
            <a:solidFill>
              <a:srgbClr val="AAAAA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4" name="Freeform 1062"/>
            <p:cNvSpPr>
              <a:spLocks/>
            </p:cNvSpPr>
            <p:nvPr/>
          </p:nvSpPr>
          <p:spPr bwMode="auto">
            <a:xfrm>
              <a:off x="3057525" y="5216525"/>
              <a:ext cx="246063" cy="239713"/>
            </a:xfrm>
            <a:custGeom>
              <a:avLst/>
              <a:gdLst>
                <a:gd name="T0" fmla="*/ 245002 w 464"/>
                <a:gd name="T1" fmla="*/ 236001 h 452"/>
                <a:gd name="T2" fmla="*/ 246063 w 464"/>
                <a:gd name="T3" fmla="*/ 239713 h 452"/>
                <a:gd name="T4" fmla="*/ 530 w 464"/>
                <a:gd name="T5" fmla="*/ 3182 h 452"/>
                <a:gd name="T6" fmla="*/ 0 w 464"/>
                <a:gd name="T7" fmla="*/ 0 h 452"/>
                <a:gd name="T8" fmla="*/ 245002 w 464"/>
                <a:gd name="T9" fmla="*/ 236001 h 4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4" h="452">
                  <a:moveTo>
                    <a:pt x="462" y="445"/>
                  </a:moveTo>
                  <a:lnTo>
                    <a:pt x="464" y="452"/>
                  </a:lnTo>
                  <a:lnTo>
                    <a:pt x="1" y="6"/>
                  </a:lnTo>
                  <a:lnTo>
                    <a:pt x="0" y="0"/>
                  </a:lnTo>
                  <a:lnTo>
                    <a:pt x="462" y="445"/>
                  </a:lnTo>
                  <a:close/>
                </a:path>
              </a:pathLst>
            </a:custGeom>
            <a:solidFill>
              <a:srgbClr val="ABABA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5" name="Freeform 1063"/>
            <p:cNvSpPr>
              <a:spLocks/>
            </p:cNvSpPr>
            <p:nvPr/>
          </p:nvSpPr>
          <p:spPr bwMode="auto">
            <a:xfrm>
              <a:off x="3057525" y="5219700"/>
              <a:ext cx="247650" cy="246063"/>
            </a:xfrm>
            <a:custGeom>
              <a:avLst/>
              <a:gdLst>
                <a:gd name="T0" fmla="*/ 245529 w 467"/>
                <a:gd name="T1" fmla="*/ 237028 h 463"/>
                <a:gd name="T2" fmla="*/ 247650 w 467"/>
                <a:gd name="T3" fmla="*/ 246063 h 463"/>
                <a:gd name="T4" fmla="*/ 3182 w 467"/>
                <a:gd name="T5" fmla="*/ 8503 h 463"/>
                <a:gd name="T6" fmla="*/ 0 w 467"/>
                <a:gd name="T7" fmla="*/ 0 h 463"/>
                <a:gd name="T8" fmla="*/ 245529 w 467"/>
                <a:gd name="T9" fmla="*/ 237028 h 46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7" h="463">
                  <a:moveTo>
                    <a:pt x="463" y="446"/>
                  </a:moveTo>
                  <a:lnTo>
                    <a:pt x="467" y="463"/>
                  </a:lnTo>
                  <a:lnTo>
                    <a:pt x="6" y="16"/>
                  </a:lnTo>
                  <a:lnTo>
                    <a:pt x="0" y="0"/>
                  </a:lnTo>
                  <a:lnTo>
                    <a:pt x="463" y="446"/>
                  </a:lnTo>
                  <a:close/>
                </a:path>
              </a:pathLst>
            </a:custGeom>
            <a:solidFill>
              <a:srgbClr val="ACACA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6" name="Line 1064"/>
            <p:cNvSpPr>
              <a:spLocks noChangeShapeType="1"/>
            </p:cNvSpPr>
            <p:nvPr/>
          </p:nvSpPr>
          <p:spPr bwMode="auto">
            <a:xfrm flipH="1" flipV="1">
              <a:off x="3057525" y="5219700"/>
              <a:ext cx="246063" cy="236538"/>
            </a:xfrm>
            <a:prstGeom prst="line">
              <a:avLst/>
            </a:prstGeom>
            <a:noFill/>
            <a:ln w="0">
              <a:solidFill>
                <a:srgbClr val="ACACA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 name="Freeform 1065"/>
            <p:cNvSpPr>
              <a:spLocks/>
            </p:cNvSpPr>
            <p:nvPr/>
          </p:nvSpPr>
          <p:spPr bwMode="auto">
            <a:xfrm>
              <a:off x="3057525" y="5219700"/>
              <a:ext cx="246063" cy="241300"/>
            </a:xfrm>
            <a:custGeom>
              <a:avLst/>
              <a:gdLst>
                <a:gd name="T0" fmla="*/ 245533 w 464"/>
                <a:gd name="T1" fmla="*/ 236527 h 455"/>
                <a:gd name="T2" fmla="*/ 246063 w 464"/>
                <a:gd name="T3" fmla="*/ 241300 h 455"/>
                <a:gd name="T4" fmla="*/ 1591 w 464"/>
                <a:gd name="T5" fmla="*/ 3712 h 455"/>
                <a:gd name="T6" fmla="*/ 0 w 464"/>
                <a:gd name="T7" fmla="*/ 0 h 455"/>
                <a:gd name="T8" fmla="*/ 245533 w 464"/>
                <a:gd name="T9" fmla="*/ 236527 h 45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4" h="455">
                  <a:moveTo>
                    <a:pt x="463" y="446"/>
                  </a:moveTo>
                  <a:lnTo>
                    <a:pt x="464" y="455"/>
                  </a:lnTo>
                  <a:lnTo>
                    <a:pt x="3" y="7"/>
                  </a:lnTo>
                  <a:lnTo>
                    <a:pt x="0" y="0"/>
                  </a:lnTo>
                  <a:lnTo>
                    <a:pt x="463" y="446"/>
                  </a:lnTo>
                  <a:close/>
                </a:path>
              </a:pathLst>
            </a:custGeom>
            <a:solidFill>
              <a:srgbClr val="ACACA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8" name="Freeform 1066"/>
            <p:cNvSpPr>
              <a:spLocks/>
            </p:cNvSpPr>
            <p:nvPr/>
          </p:nvSpPr>
          <p:spPr bwMode="auto">
            <a:xfrm>
              <a:off x="3059113" y="5224463"/>
              <a:ext cx="246062" cy="241300"/>
            </a:xfrm>
            <a:custGeom>
              <a:avLst/>
              <a:gdLst>
                <a:gd name="T0" fmla="*/ 244471 w 464"/>
                <a:gd name="T1" fmla="*/ 237067 h 456"/>
                <a:gd name="T2" fmla="*/ 246062 w 464"/>
                <a:gd name="T3" fmla="*/ 241300 h 456"/>
                <a:gd name="T4" fmla="*/ 1591 w 464"/>
                <a:gd name="T5" fmla="*/ 4763 h 456"/>
                <a:gd name="T6" fmla="*/ 0 w 464"/>
                <a:gd name="T7" fmla="*/ 0 h 456"/>
                <a:gd name="T8" fmla="*/ 244471 w 464"/>
                <a:gd name="T9" fmla="*/ 237067 h 4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4" h="456">
                  <a:moveTo>
                    <a:pt x="461" y="448"/>
                  </a:moveTo>
                  <a:lnTo>
                    <a:pt x="464" y="456"/>
                  </a:lnTo>
                  <a:lnTo>
                    <a:pt x="3" y="9"/>
                  </a:lnTo>
                  <a:lnTo>
                    <a:pt x="0" y="0"/>
                  </a:lnTo>
                  <a:lnTo>
                    <a:pt x="461" y="448"/>
                  </a:lnTo>
                  <a:close/>
                </a:path>
              </a:pathLst>
            </a:custGeom>
            <a:solidFill>
              <a:srgbClr val="ADADA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9" name="Freeform 1067"/>
            <p:cNvSpPr>
              <a:spLocks/>
            </p:cNvSpPr>
            <p:nvPr/>
          </p:nvSpPr>
          <p:spPr bwMode="auto">
            <a:xfrm>
              <a:off x="3060700" y="5229225"/>
              <a:ext cx="247650" cy="244475"/>
            </a:xfrm>
            <a:custGeom>
              <a:avLst/>
              <a:gdLst>
                <a:gd name="T0" fmla="*/ 244468 w 467"/>
                <a:gd name="T1" fmla="*/ 236027 h 463"/>
                <a:gd name="T2" fmla="*/ 247650 w 467"/>
                <a:gd name="T3" fmla="*/ 244475 h 463"/>
                <a:gd name="T4" fmla="*/ 2651 w 467"/>
                <a:gd name="T5" fmla="*/ 8448 h 463"/>
                <a:gd name="T6" fmla="*/ 0 w 467"/>
                <a:gd name="T7" fmla="*/ 0 h 463"/>
                <a:gd name="T8" fmla="*/ 244468 w 467"/>
                <a:gd name="T9" fmla="*/ 236027 h 46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7" h="463">
                  <a:moveTo>
                    <a:pt x="461" y="447"/>
                  </a:moveTo>
                  <a:lnTo>
                    <a:pt x="467" y="463"/>
                  </a:lnTo>
                  <a:lnTo>
                    <a:pt x="5" y="16"/>
                  </a:lnTo>
                  <a:lnTo>
                    <a:pt x="0" y="0"/>
                  </a:lnTo>
                  <a:lnTo>
                    <a:pt x="461" y="447"/>
                  </a:lnTo>
                  <a:close/>
                </a:path>
              </a:pathLst>
            </a:custGeom>
            <a:solidFill>
              <a:srgbClr val="AEAEA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0" name="Line 1068"/>
            <p:cNvSpPr>
              <a:spLocks noChangeShapeType="1"/>
            </p:cNvSpPr>
            <p:nvPr/>
          </p:nvSpPr>
          <p:spPr bwMode="auto">
            <a:xfrm flipH="1" flipV="1">
              <a:off x="3060700" y="5229225"/>
              <a:ext cx="244475" cy="236538"/>
            </a:xfrm>
            <a:prstGeom prst="line">
              <a:avLst/>
            </a:prstGeom>
            <a:noFill/>
            <a:ln w="0">
              <a:solidFill>
                <a:srgbClr val="AEAEAE"/>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1" name="Freeform 1069"/>
            <p:cNvSpPr>
              <a:spLocks/>
            </p:cNvSpPr>
            <p:nvPr/>
          </p:nvSpPr>
          <p:spPr bwMode="auto">
            <a:xfrm>
              <a:off x="3060700" y="5229225"/>
              <a:ext cx="246063" cy="241300"/>
            </a:xfrm>
            <a:custGeom>
              <a:avLst/>
              <a:gdLst>
                <a:gd name="T0" fmla="*/ 244472 w 464"/>
                <a:gd name="T1" fmla="*/ 236537 h 456"/>
                <a:gd name="T2" fmla="*/ 246063 w 464"/>
                <a:gd name="T3" fmla="*/ 241300 h 456"/>
                <a:gd name="T4" fmla="*/ 1591 w 464"/>
                <a:gd name="T5" fmla="*/ 4763 h 456"/>
                <a:gd name="T6" fmla="*/ 0 w 464"/>
                <a:gd name="T7" fmla="*/ 0 h 456"/>
                <a:gd name="T8" fmla="*/ 244472 w 464"/>
                <a:gd name="T9" fmla="*/ 236537 h 4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4" h="456">
                  <a:moveTo>
                    <a:pt x="461" y="447"/>
                  </a:moveTo>
                  <a:lnTo>
                    <a:pt x="464" y="456"/>
                  </a:lnTo>
                  <a:lnTo>
                    <a:pt x="3" y="9"/>
                  </a:lnTo>
                  <a:lnTo>
                    <a:pt x="0" y="0"/>
                  </a:lnTo>
                  <a:lnTo>
                    <a:pt x="461" y="447"/>
                  </a:lnTo>
                  <a:close/>
                </a:path>
              </a:pathLst>
            </a:custGeom>
            <a:solidFill>
              <a:srgbClr val="AEAEA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2" name="Freeform 1070"/>
            <p:cNvSpPr>
              <a:spLocks/>
            </p:cNvSpPr>
            <p:nvPr/>
          </p:nvSpPr>
          <p:spPr bwMode="auto">
            <a:xfrm>
              <a:off x="3062288" y="5233988"/>
              <a:ext cx="246062" cy="239712"/>
            </a:xfrm>
            <a:custGeom>
              <a:avLst/>
              <a:gdLst>
                <a:gd name="T0" fmla="*/ 244471 w 464"/>
                <a:gd name="T1" fmla="*/ 236016 h 454"/>
                <a:gd name="T2" fmla="*/ 246062 w 464"/>
                <a:gd name="T3" fmla="*/ 239712 h 454"/>
                <a:gd name="T4" fmla="*/ 1061 w 464"/>
                <a:gd name="T5" fmla="*/ 3696 h 454"/>
                <a:gd name="T6" fmla="*/ 0 w 464"/>
                <a:gd name="T7" fmla="*/ 0 h 454"/>
                <a:gd name="T8" fmla="*/ 244471 w 464"/>
                <a:gd name="T9" fmla="*/ 236016 h 4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4" h="454">
                  <a:moveTo>
                    <a:pt x="461" y="447"/>
                  </a:moveTo>
                  <a:lnTo>
                    <a:pt x="464" y="454"/>
                  </a:lnTo>
                  <a:lnTo>
                    <a:pt x="2" y="7"/>
                  </a:lnTo>
                  <a:lnTo>
                    <a:pt x="0" y="0"/>
                  </a:lnTo>
                  <a:lnTo>
                    <a:pt x="461" y="447"/>
                  </a:lnTo>
                  <a:close/>
                </a:path>
              </a:pathLst>
            </a:custGeom>
            <a:solidFill>
              <a:srgbClr val="AFAFA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3" name="Freeform 1071"/>
            <p:cNvSpPr>
              <a:spLocks/>
            </p:cNvSpPr>
            <p:nvPr/>
          </p:nvSpPr>
          <p:spPr bwMode="auto">
            <a:xfrm>
              <a:off x="3063875" y="5237163"/>
              <a:ext cx="247650" cy="246062"/>
            </a:xfrm>
            <a:custGeom>
              <a:avLst/>
              <a:gdLst>
                <a:gd name="T0" fmla="*/ 244475 w 468"/>
                <a:gd name="T1" fmla="*/ 237047 h 464"/>
                <a:gd name="T2" fmla="*/ 247650 w 468"/>
                <a:gd name="T3" fmla="*/ 246062 h 464"/>
                <a:gd name="T4" fmla="*/ 3704 w 468"/>
                <a:gd name="T5" fmla="*/ 8485 h 464"/>
                <a:gd name="T6" fmla="*/ 0 w 468"/>
                <a:gd name="T7" fmla="*/ 0 h 464"/>
                <a:gd name="T8" fmla="*/ 244475 w 468"/>
                <a:gd name="T9" fmla="*/ 237047 h 46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8" h="464">
                  <a:moveTo>
                    <a:pt x="462" y="447"/>
                  </a:moveTo>
                  <a:lnTo>
                    <a:pt x="468" y="464"/>
                  </a:lnTo>
                  <a:lnTo>
                    <a:pt x="7" y="16"/>
                  </a:lnTo>
                  <a:lnTo>
                    <a:pt x="0" y="0"/>
                  </a:lnTo>
                  <a:lnTo>
                    <a:pt x="462" y="447"/>
                  </a:lnTo>
                  <a:close/>
                </a:path>
              </a:pathLst>
            </a:custGeom>
            <a:solidFill>
              <a:srgbClr val="B0B0B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4" name="Line 1072"/>
            <p:cNvSpPr>
              <a:spLocks noChangeShapeType="1"/>
            </p:cNvSpPr>
            <p:nvPr/>
          </p:nvSpPr>
          <p:spPr bwMode="auto">
            <a:xfrm flipH="1" flipV="1">
              <a:off x="3063875" y="5237163"/>
              <a:ext cx="244475" cy="236537"/>
            </a:xfrm>
            <a:prstGeom prst="line">
              <a:avLst/>
            </a:prstGeom>
            <a:noFill/>
            <a:ln w="0">
              <a:solidFill>
                <a:srgbClr val="B0B0B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5" name="Freeform 1073"/>
            <p:cNvSpPr>
              <a:spLocks/>
            </p:cNvSpPr>
            <p:nvPr/>
          </p:nvSpPr>
          <p:spPr bwMode="auto">
            <a:xfrm>
              <a:off x="3063875" y="5237163"/>
              <a:ext cx="246063" cy="241300"/>
            </a:xfrm>
            <a:custGeom>
              <a:avLst/>
              <a:gdLst>
                <a:gd name="T0" fmla="*/ 244475 w 465"/>
                <a:gd name="T1" fmla="*/ 236537 h 456"/>
                <a:gd name="T2" fmla="*/ 246063 w 465"/>
                <a:gd name="T3" fmla="*/ 241300 h 456"/>
                <a:gd name="T4" fmla="*/ 2117 w 465"/>
                <a:gd name="T5" fmla="*/ 4233 h 456"/>
                <a:gd name="T6" fmla="*/ 0 w 465"/>
                <a:gd name="T7" fmla="*/ 0 h 456"/>
                <a:gd name="T8" fmla="*/ 244475 w 465"/>
                <a:gd name="T9" fmla="*/ 236537 h 4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5" h="456">
                  <a:moveTo>
                    <a:pt x="462" y="447"/>
                  </a:moveTo>
                  <a:lnTo>
                    <a:pt x="465" y="456"/>
                  </a:lnTo>
                  <a:lnTo>
                    <a:pt x="4" y="8"/>
                  </a:lnTo>
                  <a:lnTo>
                    <a:pt x="0" y="0"/>
                  </a:lnTo>
                  <a:lnTo>
                    <a:pt x="462" y="447"/>
                  </a:lnTo>
                  <a:close/>
                </a:path>
              </a:pathLst>
            </a:custGeom>
            <a:solidFill>
              <a:srgbClr val="B0B0B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6" name="Freeform 1074"/>
            <p:cNvSpPr>
              <a:spLocks/>
            </p:cNvSpPr>
            <p:nvPr/>
          </p:nvSpPr>
          <p:spPr bwMode="auto">
            <a:xfrm>
              <a:off x="3065463" y="5241925"/>
              <a:ext cx="246062" cy="241300"/>
            </a:xfrm>
            <a:custGeom>
              <a:avLst/>
              <a:gdLst>
                <a:gd name="T0" fmla="*/ 244471 w 464"/>
                <a:gd name="T1" fmla="*/ 237067 h 456"/>
                <a:gd name="T2" fmla="*/ 246062 w 464"/>
                <a:gd name="T3" fmla="*/ 241300 h 456"/>
                <a:gd name="T4" fmla="*/ 1591 w 464"/>
                <a:gd name="T5" fmla="*/ 4233 h 456"/>
                <a:gd name="T6" fmla="*/ 0 w 464"/>
                <a:gd name="T7" fmla="*/ 0 h 456"/>
                <a:gd name="T8" fmla="*/ 244471 w 464"/>
                <a:gd name="T9" fmla="*/ 237067 h 4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4" h="456">
                  <a:moveTo>
                    <a:pt x="461" y="448"/>
                  </a:moveTo>
                  <a:lnTo>
                    <a:pt x="464" y="456"/>
                  </a:lnTo>
                  <a:lnTo>
                    <a:pt x="3" y="8"/>
                  </a:lnTo>
                  <a:lnTo>
                    <a:pt x="0" y="0"/>
                  </a:lnTo>
                  <a:lnTo>
                    <a:pt x="461" y="448"/>
                  </a:lnTo>
                  <a:close/>
                </a:path>
              </a:pathLst>
            </a:custGeom>
            <a:solidFill>
              <a:srgbClr val="B1B1B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7" name="Freeform 1075"/>
            <p:cNvSpPr>
              <a:spLocks/>
            </p:cNvSpPr>
            <p:nvPr/>
          </p:nvSpPr>
          <p:spPr bwMode="auto">
            <a:xfrm>
              <a:off x="3067050" y="5245100"/>
              <a:ext cx="249238" cy="246063"/>
            </a:xfrm>
            <a:custGeom>
              <a:avLst/>
              <a:gdLst>
                <a:gd name="T0" fmla="*/ 244987 w 469"/>
                <a:gd name="T1" fmla="*/ 237578 h 464"/>
                <a:gd name="T2" fmla="*/ 249238 w 469"/>
                <a:gd name="T3" fmla="*/ 246063 h 464"/>
                <a:gd name="T4" fmla="*/ 3720 w 469"/>
                <a:gd name="T5" fmla="*/ 7955 h 464"/>
                <a:gd name="T6" fmla="*/ 0 w 469"/>
                <a:gd name="T7" fmla="*/ 0 h 464"/>
                <a:gd name="T8" fmla="*/ 244987 w 469"/>
                <a:gd name="T9" fmla="*/ 237578 h 46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9" h="464">
                  <a:moveTo>
                    <a:pt x="461" y="448"/>
                  </a:moveTo>
                  <a:lnTo>
                    <a:pt x="469" y="464"/>
                  </a:lnTo>
                  <a:lnTo>
                    <a:pt x="7" y="15"/>
                  </a:lnTo>
                  <a:lnTo>
                    <a:pt x="0" y="0"/>
                  </a:lnTo>
                  <a:lnTo>
                    <a:pt x="461" y="448"/>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8" name="Line 1076"/>
            <p:cNvSpPr>
              <a:spLocks noChangeShapeType="1"/>
            </p:cNvSpPr>
            <p:nvPr/>
          </p:nvSpPr>
          <p:spPr bwMode="auto">
            <a:xfrm flipH="1" flipV="1">
              <a:off x="3067050" y="5245100"/>
              <a:ext cx="244475" cy="238125"/>
            </a:xfrm>
            <a:prstGeom prst="line">
              <a:avLst/>
            </a:prstGeom>
            <a:noFill/>
            <a:ln w="0">
              <a:solidFill>
                <a:srgbClr val="B2B2B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9" name="Freeform 1077"/>
            <p:cNvSpPr>
              <a:spLocks/>
            </p:cNvSpPr>
            <p:nvPr/>
          </p:nvSpPr>
          <p:spPr bwMode="auto">
            <a:xfrm>
              <a:off x="3067050" y="5245100"/>
              <a:ext cx="246063" cy="241300"/>
            </a:xfrm>
            <a:custGeom>
              <a:avLst/>
              <a:gdLst>
                <a:gd name="T0" fmla="*/ 243946 w 465"/>
                <a:gd name="T1" fmla="*/ 237588 h 455"/>
                <a:gd name="T2" fmla="*/ 246063 w 465"/>
                <a:gd name="T3" fmla="*/ 241300 h 455"/>
                <a:gd name="T4" fmla="*/ 2117 w 465"/>
                <a:gd name="T5" fmla="*/ 4243 h 455"/>
                <a:gd name="T6" fmla="*/ 0 w 465"/>
                <a:gd name="T7" fmla="*/ 0 h 455"/>
                <a:gd name="T8" fmla="*/ 243946 w 465"/>
                <a:gd name="T9" fmla="*/ 237588 h 45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5" h="455">
                  <a:moveTo>
                    <a:pt x="461" y="448"/>
                  </a:moveTo>
                  <a:lnTo>
                    <a:pt x="465" y="455"/>
                  </a:lnTo>
                  <a:lnTo>
                    <a:pt x="4" y="8"/>
                  </a:lnTo>
                  <a:lnTo>
                    <a:pt x="0" y="0"/>
                  </a:lnTo>
                  <a:lnTo>
                    <a:pt x="461" y="448"/>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0" name="Freeform 1078"/>
            <p:cNvSpPr>
              <a:spLocks/>
            </p:cNvSpPr>
            <p:nvPr/>
          </p:nvSpPr>
          <p:spPr bwMode="auto">
            <a:xfrm>
              <a:off x="3070225" y="5249863"/>
              <a:ext cx="246063" cy="241300"/>
            </a:xfrm>
            <a:custGeom>
              <a:avLst/>
              <a:gdLst>
                <a:gd name="T0" fmla="*/ 243946 w 465"/>
                <a:gd name="T1" fmla="*/ 236537 h 456"/>
                <a:gd name="T2" fmla="*/ 246063 w 465"/>
                <a:gd name="T3" fmla="*/ 241300 h 456"/>
                <a:gd name="T4" fmla="*/ 1588 w 465"/>
                <a:gd name="T5" fmla="*/ 3704 h 456"/>
                <a:gd name="T6" fmla="*/ 0 w 465"/>
                <a:gd name="T7" fmla="*/ 0 h 456"/>
                <a:gd name="T8" fmla="*/ 243946 w 465"/>
                <a:gd name="T9" fmla="*/ 236537 h 4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5" h="456">
                  <a:moveTo>
                    <a:pt x="461" y="447"/>
                  </a:moveTo>
                  <a:lnTo>
                    <a:pt x="465" y="456"/>
                  </a:lnTo>
                  <a:lnTo>
                    <a:pt x="3" y="7"/>
                  </a:lnTo>
                  <a:lnTo>
                    <a:pt x="0" y="0"/>
                  </a:lnTo>
                  <a:lnTo>
                    <a:pt x="461" y="447"/>
                  </a:ln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1" name="Freeform 1079"/>
            <p:cNvSpPr>
              <a:spLocks/>
            </p:cNvSpPr>
            <p:nvPr/>
          </p:nvSpPr>
          <p:spPr bwMode="auto">
            <a:xfrm>
              <a:off x="3071813" y="5253038"/>
              <a:ext cx="247650" cy="246062"/>
            </a:xfrm>
            <a:custGeom>
              <a:avLst/>
              <a:gdLst>
                <a:gd name="T0" fmla="*/ 243435 w 470"/>
                <a:gd name="T1" fmla="*/ 237595 h 465"/>
                <a:gd name="T2" fmla="*/ 247650 w 470"/>
                <a:gd name="T3" fmla="*/ 246062 h 465"/>
                <a:gd name="T4" fmla="*/ 4742 w 470"/>
                <a:gd name="T5" fmla="*/ 7937 h 465"/>
                <a:gd name="T6" fmla="*/ 0 w 470"/>
                <a:gd name="T7" fmla="*/ 0 h 465"/>
                <a:gd name="T8" fmla="*/ 243435 w 470"/>
                <a:gd name="T9" fmla="*/ 237595 h 46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0" h="465">
                  <a:moveTo>
                    <a:pt x="462" y="449"/>
                  </a:moveTo>
                  <a:lnTo>
                    <a:pt x="470" y="465"/>
                  </a:lnTo>
                  <a:lnTo>
                    <a:pt x="9" y="15"/>
                  </a:lnTo>
                  <a:lnTo>
                    <a:pt x="0" y="0"/>
                  </a:lnTo>
                  <a:lnTo>
                    <a:pt x="462" y="449"/>
                  </a:lnTo>
                  <a:close/>
                </a:path>
              </a:pathLst>
            </a:custGeom>
            <a:solidFill>
              <a:srgbClr val="B4B4B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2" name="Line 1080"/>
            <p:cNvSpPr>
              <a:spLocks noChangeShapeType="1"/>
            </p:cNvSpPr>
            <p:nvPr/>
          </p:nvSpPr>
          <p:spPr bwMode="auto">
            <a:xfrm flipH="1" flipV="1">
              <a:off x="3071813" y="5253038"/>
              <a:ext cx="244475" cy="238125"/>
            </a:xfrm>
            <a:prstGeom prst="line">
              <a:avLst/>
            </a:prstGeom>
            <a:noFill/>
            <a:ln w="0">
              <a:solidFill>
                <a:srgbClr val="B4B4B4"/>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3" name="Freeform 1081"/>
            <p:cNvSpPr>
              <a:spLocks/>
            </p:cNvSpPr>
            <p:nvPr/>
          </p:nvSpPr>
          <p:spPr bwMode="auto">
            <a:xfrm>
              <a:off x="3076575" y="5260975"/>
              <a:ext cx="249238" cy="246063"/>
            </a:xfrm>
            <a:custGeom>
              <a:avLst/>
              <a:gdLst>
                <a:gd name="T0" fmla="*/ 243946 w 471"/>
                <a:gd name="T1" fmla="*/ 238639 h 464"/>
                <a:gd name="T2" fmla="*/ 249238 w 471"/>
                <a:gd name="T3" fmla="*/ 246063 h 464"/>
                <a:gd name="T4" fmla="*/ 4233 w 471"/>
                <a:gd name="T5" fmla="*/ 7424 h 464"/>
                <a:gd name="T6" fmla="*/ 0 w 471"/>
                <a:gd name="T7" fmla="*/ 0 h 464"/>
                <a:gd name="T8" fmla="*/ 243946 w 471"/>
                <a:gd name="T9" fmla="*/ 238639 h 46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1" h="464">
                  <a:moveTo>
                    <a:pt x="461" y="450"/>
                  </a:moveTo>
                  <a:lnTo>
                    <a:pt x="471" y="464"/>
                  </a:lnTo>
                  <a:lnTo>
                    <a:pt x="8" y="14"/>
                  </a:lnTo>
                  <a:lnTo>
                    <a:pt x="0" y="0"/>
                  </a:lnTo>
                  <a:lnTo>
                    <a:pt x="461" y="450"/>
                  </a:lnTo>
                  <a:close/>
                </a:path>
              </a:pathLst>
            </a:custGeom>
            <a:solidFill>
              <a:srgbClr val="B5B5B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4" name="Line 1082"/>
            <p:cNvSpPr>
              <a:spLocks noChangeShapeType="1"/>
            </p:cNvSpPr>
            <p:nvPr/>
          </p:nvSpPr>
          <p:spPr bwMode="auto">
            <a:xfrm flipH="1" flipV="1">
              <a:off x="3076575" y="5260975"/>
              <a:ext cx="242888" cy="238125"/>
            </a:xfrm>
            <a:prstGeom prst="line">
              <a:avLst/>
            </a:prstGeom>
            <a:noFill/>
            <a:ln w="0">
              <a:solidFill>
                <a:srgbClr val="B5B5B5"/>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5" name="Freeform 1083"/>
            <p:cNvSpPr>
              <a:spLocks/>
            </p:cNvSpPr>
            <p:nvPr/>
          </p:nvSpPr>
          <p:spPr bwMode="auto">
            <a:xfrm>
              <a:off x="3076575" y="5260975"/>
              <a:ext cx="246063" cy="242888"/>
            </a:xfrm>
            <a:custGeom>
              <a:avLst/>
              <a:gdLst>
                <a:gd name="T0" fmla="*/ 243946 w 465"/>
                <a:gd name="T1" fmla="*/ 239168 h 457"/>
                <a:gd name="T2" fmla="*/ 246063 w 465"/>
                <a:gd name="T3" fmla="*/ 242888 h 457"/>
                <a:gd name="T4" fmla="*/ 2117 w 465"/>
                <a:gd name="T5" fmla="*/ 3720 h 457"/>
                <a:gd name="T6" fmla="*/ 0 w 465"/>
                <a:gd name="T7" fmla="*/ 0 h 457"/>
                <a:gd name="T8" fmla="*/ 243946 w 465"/>
                <a:gd name="T9" fmla="*/ 239168 h 45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5" h="457">
                  <a:moveTo>
                    <a:pt x="461" y="450"/>
                  </a:moveTo>
                  <a:lnTo>
                    <a:pt x="465" y="457"/>
                  </a:lnTo>
                  <a:lnTo>
                    <a:pt x="4" y="7"/>
                  </a:lnTo>
                  <a:lnTo>
                    <a:pt x="0" y="0"/>
                  </a:lnTo>
                  <a:lnTo>
                    <a:pt x="461" y="450"/>
                  </a:lnTo>
                  <a:close/>
                </a:path>
              </a:pathLst>
            </a:custGeom>
            <a:solidFill>
              <a:srgbClr val="B5B5B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6" name="Freeform 1084"/>
            <p:cNvSpPr>
              <a:spLocks/>
            </p:cNvSpPr>
            <p:nvPr/>
          </p:nvSpPr>
          <p:spPr bwMode="auto">
            <a:xfrm>
              <a:off x="3078163" y="5265738"/>
              <a:ext cx="247650" cy="241300"/>
            </a:xfrm>
            <a:custGeom>
              <a:avLst/>
              <a:gdLst>
                <a:gd name="T0" fmla="*/ 244468 w 467"/>
                <a:gd name="T1" fmla="*/ 237604 h 457"/>
                <a:gd name="T2" fmla="*/ 247650 w 467"/>
                <a:gd name="T3" fmla="*/ 241300 h 457"/>
                <a:gd name="T4" fmla="*/ 2121 w 467"/>
                <a:gd name="T5" fmla="*/ 3696 h 457"/>
                <a:gd name="T6" fmla="*/ 0 w 467"/>
                <a:gd name="T7" fmla="*/ 0 h 457"/>
                <a:gd name="T8" fmla="*/ 244468 w 467"/>
                <a:gd name="T9" fmla="*/ 237604 h 45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7" h="457">
                  <a:moveTo>
                    <a:pt x="461" y="450"/>
                  </a:moveTo>
                  <a:lnTo>
                    <a:pt x="467" y="457"/>
                  </a:lnTo>
                  <a:lnTo>
                    <a:pt x="4" y="7"/>
                  </a:lnTo>
                  <a:lnTo>
                    <a:pt x="0" y="0"/>
                  </a:lnTo>
                  <a:lnTo>
                    <a:pt x="461" y="450"/>
                  </a:lnTo>
                  <a:close/>
                </a:path>
              </a:pathLst>
            </a:custGeom>
            <a:solidFill>
              <a:srgbClr val="B6B6B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 name="Freeform 1085"/>
            <p:cNvSpPr>
              <a:spLocks/>
            </p:cNvSpPr>
            <p:nvPr/>
          </p:nvSpPr>
          <p:spPr bwMode="auto">
            <a:xfrm>
              <a:off x="3079750" y="5268913"/>
              <a:ext cx="249238" cy="246062"/>
            </a:xfrm>
            <a:custGeom>
              <a:avLst/>
              <a:gdLst>
                <a:gd name="T0" fmla="*/ 245005 w 471"/>
                <a:gd name="T1" fmla="*/ 238125 h 465"/>
                <a:gd name="T2" fmla="*/ 249238 w 471"/>
                <a:gd name="T3" fmla="*/ 246062 h 465"/>
                <a:gd name="T4" fmla="*/ 4763 w 471"/>
                <a:gd name="T5" fmla="*/ 7937 h 465"/>
                <a:gd name="T6" fmla="*/ 0 w 471"/>
                <a:gd name="T7" fmla="*/ 0 h 465"/>
                <a:gd name="T8" fmla="*/ 245005 w 471"/>
                <a:gd name="T9" fmla="*/ 238125 h 46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1" h="465">
                  <a:moveTo>
                    <a:pt x="463" y="450"/>
                  </a:moveTo>
                  <a:lnTo>
                    <a:pt x="471" y="465"/>
                  </a:lnTo>
                  <a:lnTo>
                    <a:pt x="9" y="15"/>
                  </a:lnTo>
                  <a:lnTo>
                    <a:pt x="0" y="0"/>
                  </a:lnTo>
                  <a:lnTo>
                    <a:pt x="463" y="450"/>
                  </a:lnTo>
                  <a:close/>
                </a:path>
              </a:pathLst>
            </a:custGeom>
            <a:solidFill>
              <a:srgbClr val="B7B7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8" name="Line 1086"/>
            <p:cNvSpPr>
              <a:spLocks noChangeShapeType="1"/>
            </p:cNvSpPr>
            <p:nvPr/>
          </p:nvSpPr>
          <p:spPr bwMode="auto">
            <a:xfrm flipH="1" flipV="1">
              <a:off x="3079750" y="5268913"/>
              <a:ext cx="246063" cy="238125"/>
            </a:xfrm>
            <a:prstGeom prst="line">
              <a:avLst/>
            </a:prstGeom>
            <a:noFill/>
            <a:ln w="0">
              <a:solidFill>
                <a:srgbClr val="B7B7B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9" name="Freeform 1087"/>
            <p:cNvSpPr>
              <a:spLocks/>
            </p:cNvSpPr>
            <p:nvPr/>
          </p:nvSpPr>
          <p:spPr bwMode="auto">
            <a:xfrm>
              <a:off x="3084513" y="5276850"/>
              <a:ext cx="250825" cy="244475"/>
            </a:xfrm>
            <a:custGeom>
              <a:avLst/>
              <a:gdLst>
                <a:gd name="T0" fmla="*/ 244475 w 474"/>
                <a:gd name="T1" fmla="*/ 237611 h 463"/>
                <a:gd name="T2" fmla="*/ 250825 w 474"/>
                <a:gd name="T3" fmla="*/ 244475 h 463"/>
                <a:gd name="T4" fmla="*/ 5821 w 474"/>
                <a:gd name="T5" fmla="*/ 6864 h 463"/>
                <a:gd name="T6" fmla="*/ 0 w 474"/>
                <a:gd name="T7" fmla="*/ 0 h 463"/>
                <a:gd name="T8" fmla="*/ 244475 w 474"/>
                <a:gd name="T9" fmla="*/ 237611 h 46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4" h="463">
                  <a:moveTo>
                    <a:pt x="462" y="450"/>
                  </a:moveTo>
                  <a:lnTo>
                    <a:pt x="474" y="463"/>
                  </a:lnTo>
                  <a:lnTo>
                    <a:pt x="11" y="13"/>
                  </a:lnTo>
                  <a:lnTo>
                    <a:pt x="0" y="0"/>
                  </a:lnTo>
                  <a:lnTo>
                    <a:pt x="462" y="450"/>
                  </a:lnTo>
                  <a:close/>
                </a:path>
              </a:pathLst>
            </a:cu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0" name="Line 1088"/>
            <p:cNvSpPr>
              <a:spLocks noChangeShapeType="1"/>
            </p:cNvSpPr>
            <p:nvPr/>
          </p:nvSpPr>
          <p:spPr bwMode="auto">
            <a:xfrm flipH="1" flipV="1">
              <a:off x="3084513" y="5276850"/>
              <a:ext cx="244475" cy="238125"/>
            </a:xfrm>
            <a:prstGeom prst="line">
              <a:avLst/>
            </a:prstGeom>
            <a:noFill/>
            <a:ln w="0">
              <a:solidFill>
                <a:srgbClr val="B8B8B8"/>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1" name="Freeform 1089"/>
            <p:cNvSpPr>
              <a:spLocks/>
            </p:cNvSpPr>
            <p:nvPr/>
          </p:nvSpPr>
          <p:spPr bwMode="auto">
            <a:xfrm>
              <a:off x="3090863" y="5283200"/>
              <a:ext cx="250825" cy="244475"/>
            </a:xfrm>
            <a:custGeom>
              <a:avLst/>
              <a:gdLst>
                <a:gd name="T0" fmla="*/ 245004 w 474"/>
                <a:gd name="T1" fmla="*/ 238125 h 462"/>
                <a:gd name="T2" fmla="*/ 250825 w 474"/>
                <a:gd name="T3" fmla="*/ 244475 h 462"/>
                <a:gd name="T4" fmla="*/ 5821 w 474"/>
                <a:gd name="T5" fmla="*/ 6350 h 462"/>
                <a:gd name="T6" fmla="*/ 0 w 474"/>
                <a:gd name="T7" fmla="*/ 0 h 462"/>
                <a:gd name="T8" fmla="*/ 245004 w 474"/>
                <a:gd name="T9" fmla="*/ 238125 h 46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4" h="462">
                  <a:moveTo>
                    <a:pt x="463" y="450"/>
                  </a:moveTo>
                  <a:lnTo>
                    <a:pt x="474" y="462"/>
                  </a:lnTo>
                  <a:lnTo>
                    <a:pt x="11" y="12"/>
                  </a:lnTo>
                  <a:lnTo>
                    <a:pt x="0" y="0"/>
                  </a:lnTo>
                  <a:lnTo>
                    <a:pt x="463" y="450"/>
                  </a:lnTo>
                  <a:close/>
                </a:path>
              </a:pathLst>
            </a:custGeom>
            <a:solidFill>
              <a:srgbClr val="BABAB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2" name="Line 1090"/>
            <p:cNvSpPr>
              <a:spLocks noChangeShapeType="1"/>
            </p:cNvSpPr>
            <p:nvPr/>
          </p:nvSpPr>
          <p:spPr bwMode="auto">
            <a:xfrm flipH="1" flipV="1">
              <a:off x="3090863" y="5283200"/>
              <a:ext cx="244475" cy="238125"/>
            </a:xfrm>
            <a:prstGeom prst="line">
              <a:avLst/>
            </a:prstGeom>
            <a:noFill/>
            <a:ln w="0">
              <a:solidFill>
                <a:srgbClr val="BABABA"/>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3" name="Freeform 1091"/>
            <p:cNvSpPr>
              <a:spLocks/>
            </p:cNvSpPr>
            <p:nvPr/>
          </p:nvSpPr>
          <p:spPr bwMode="auto">
            <a:xfrm>
              <a:off x="3097213" y="5289550"/>
              <a:ext cx="250825" cy="244475"/>
            </a:xfrm>
            <a:custGeom>
              <a:avLst/>
              <a:gdLst>
                <a:gd name="T0" fmla="*/ 244488 w 475"/>
                <a:gd name="T1" fmla="*/ 238125 h 462"/>
                <a:gd name="T2" fmla="*/ 250825 w 475"/>
                <a:gd name="T3" fmla="*/ 244475 h 462"/>
                <a:gd name="T4" fmla="*/ 5809 w 475"/>
                <a:gd name="T5" fmla="*/ 6350 h 462"/>
                <a:gd name="T6" fmla="*/ 0 w 475"/>
                <a:gd name="T7" fmla="*/ 0 h 462"/>
                <a:gd name="T8" fmla="*/ 244488 w 475"/>
                <a:gd name="T9" fmla="*/ 238125 h 46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5" h="462">
                  <a:moveTo>
                    <a:pt x="463" y="450"/>
                  </a:moveTo>
                  <a:lnTo>
                    <a:pt x="475" y="462"/>
                  </a:lnTo>
                  <a:lnTo>
                    <a:pt x="11" y="12"/>
                  </a:lnTo>
                  <a:lnTo>
                    <a:pt x="0" y="0"/>
                  </a:lnTo>
                  <a:lnTo>
                    <a:pt x="463" y="450"/>
                  </a:lnTo>
                  <a:close/>
                </a:path>
              </a:pathLst>
            </a:custGeom>
            <a:solidFill>
              <a:srgbClr val="BBBBB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4" name="Line 1092"/>
            <p:cNvSpPr>
              <a:spLocks noChangeShapeType="1"/>
            </p:cNvSpPr>
            <p:nvPr/>
          </p:nvSpPr>
          <p:spPr bwMode="auto">
            <a:xfrm flipH="1" flipV="1">
              <a:off x="3097213" y="5289550"/>
              <a:ext cx="244475" cy="238125"/>
            </a:xfrm>
            <a:prstGeom prst="line">
              <a:avLst/>
            </a:prstGeom>
            <a:noFill/>
            <a:ln w="0">
              <a:solidFill>
                <a:srgbClr val="BBBBBB"/>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5" name="Freeform 1093"/>
            <p:cNvSpPr>
              <a:spLocks/>
            </p:cNvSpPr>
            <p:nvPr/>
          </p:nvSpPr>
          <p:spPr bwMode="auto">
            <a:xfrm>
              <a:off x="3382963" y="4967288"/>
              <a:ext cx="268287" cy="225425"/>
            </a:xfrm>
            <a:custGeom>
              <a:avLst/>
              <a:gdLst>
                <a:gd name="T0" fmla="*/ 268287 w 507"/>
                <a:gd name="T1" fmla="*/ 225425 h 426"/>
                <a:gd name="T2" fmla="*/ 261408 w 507"/>
                <a:gd name="T3" fmla="*/ 220133 h 426"/>
                <a:gd name="T4" fmla="*/ 0 w 507"/>
                <a:gd name="T5" fmla="*/ 0 h 426"/>
                <a:gd name="T6" fmla="*/ 6879 w 507"/>
                <a:gd name="T7" fmla="*/ 5292 h 426"/>
                <a:gd name="T8" fmla="*/ 268287 w 507"/>
                <a:gd name="T9" fmla="*/ 225425 h 42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7" h="426">
                  <a:moveTo>
                    <a:pt x="507" y="426"/>
                  </a:moveTo>
                  <a:lnTo>
                    <a:pt x="494" y="416"/>
                  </a:lnTo>
                  <a:lnTo>
                    <a:pt x="0" y="0"/>
                  </a:lnTo>
                  <a:lnTo>
                    <a:pt x="13" y="10"/>
                  </a:lnTo>
                  <a:lnTo>
                    <a:pt x="507" y="426"/>
                  </a:lnTo>
                  <a:close/>
                </a:path>
              </a:pathLst>
            </a:cu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6" name="Line 1094"/>
            <p:cNvSpPr>
              <a:spLocks noChangeShapeType="1"/>
            </p:cNvSpPr>
            <p:nvPr/>
          </p:nvSpPr>
          <p:spPr bwMode="auto">
            <a:xfrm flipH="1" flipV="1">
              <a:off x="3389313" y="4972050"/>
              <a:ext cx="261937" cy="220663"/>
            </a:xfrm>
            <a:prstGeom prst="line">
              <a:avLst/>
            </a:prstGeom>
            <a:noFill/>
            <a:ln w="0">
              <a:solidFill>
                <a:srgbClr val="96969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 name="Freeform 1095"/>
            <p:cNvSpPr>
              <a:spLocks/>
            </p:cNvSpPr>
            <p:nvPr/>
          </p:nvSpPr>
          <p:spPr bwMode="auto">
            <a:xfrm>
              <a:off x="3375025" y="4960938"/>
              <a:ext cx="268288" cy="225425"/>
            </a:xfrm>
            <a:custGeom>
              <a:avLst/>
              <a:gdLst>
                <a:gd name="T0" fmla="*/ 268288 w 509"/>
                <a:gd name="T1" fmla="*/ 225425 h 426"/>
                <a:gd name="T2" fmla="*/ 260382 w 509"/>
                <a:gd name="T3" fmla="*/ 220133 h 426"/>
                <a:gd name="T4" fmla="*/ 0 w 509"/>
                <a:gd name="T5" fmla="*/ 0 h 426"/>
                <a:gd name="T6" fmla="*/ 7906 w 509"/>
                <a:gd name="T7" fmla="*/ 5292 h 426"/>
                <a:gd name="T8" fmla="*/ 268288 w 509"/>
                <a:gd name="T9" fmla="*/ 225425 h 42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9" h="426">
                  <a:moveTo>
                    <a:pt x="509" y="426"/>
                  </a:moveTo>
                  <a:lnTo>
                    <a:pt x="494" y="416"/>
                  </a:lnTo>
                  <a:lnTo>
                    <a:pt x="0" y="0"/>
                  </a:lnTo>
                  <a:lnTo>
                    <a:pt x="15" y="10"/>
                  </a:lnTo>
                  <a:lnTo>
                    <a:pt x="509" y="426"/>
                  </a:lnTo>
                  <a:close/>
                </a:path>
              </a:pathLst>
            </a:custGeom>
            <a:solidFill>
              <a:srgbClr val="94949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8" name="Line 1096"/>
            <p:cNvSpPr>
              <a:spLocks noChangeShapeType="1"/>
            </p:cNvSpPr>
            <p:nvPr/>
          </p:nvSpPr>
          <p:spPr bwMode="auto">
            <a:xfrm flipH="1" flipV="1">
              <a:off x="3382963" y="4967288"/>
              <a:ext cx="260350" cy="219075"/>
            </a:xfrm>
            <a:prstGeom prst="line">
              <a:avLst/>
            </a:prstGeom>
            <a:noFill/>
            <a:ln w="0">
              <a:solidFill>
                <a:srgbClr val="949494"/>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9" name="Freeform 1097"/>
            <p:cNvSpPr>
              <a:spLocks/>
            </p:cNvSpPr>
            <p:nvPr/>
          </p:nvSpPr>
          <p:spPr bwMode="auto">
            <a:xfrm>
              <a:off x="3367088" y="4957763"/>
              <a:ext cx="268287" cy="223837"/>
            </a:xfrm>
            <a:custGeom>
              <a:avLst/>
              <a:gdLst>
                <a:gd name="T0" fmla="*/ 268287 w 508"/>
                <a:gd name="T1" fmla="*/ 223837 h 424"/>
                <a:gd name="T2" fmla="*/ 260365 w 508"/>
                <a:gd name="T3" fmla="*/ 219086 h 424"/>
                <a:gd name="T4" fmla="*/ 0 w 508"/>
                <a:gd name="T5" fmla="*/ 0 h 424"/>
                <a:gd name="T6" fmla="*/ 7394 w 508"/>
                <a:gd name="T7" fmla="*/ 4223 h 424"/>
                <a:gd name="T8" fmla="*/ 268287 w 508"/>
                <a:gd name="T9" fmla="*/ 223837 h 4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8" h="424">
                  <a:moveTo>
                    <a:pt x="508" y="424"/>
                  </a:moveTo>
                  <a:lnTo>
                    <a:pt x="493" y="415"/>
                  </a:lnTo>
                  <a:lnTo>
                    <a:pt x="0" y="0"/>
                  </a:lnTo>
                  <a:lnTo>
                    <a:pt x="14" y="8"/>
                  </a:lnTo>
                  <a:lnTo>
                    <a:pt x="508" y="424"/>
                  </a:lnTo>
                  <a:close/>
                </a:path>
              </a:pathLst>
            </a:custGeom>
            <a:solidFill>
              <a:srgbClr val="92929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20" name="Line 1098"/>
            <p:cNvSpPr>
              <a:spLocks noChangeShapeType="1"/>
            </p:cNvSpPr>
            <p:nvPr/>
          </p:nvSpPr>
          <p:spPr bwMode="auto">
            <a:xfrm flipH="1" flipV="1">
              <a:off x="3375025" y="4960938"/>
              <a:ext cx="260350" cy="220662"/>
            </a:xfrm>
            <a:prstGeom prst="line">
              <a:avLst/>
            </a:prstGeom>
            <a:noFill/>
            <a:ln w="0">
              <a:solidFill>
                <a:srgbClr val="92929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1" name="Freeform 1099"/>
            <p:cNvSpPr>
              <a:spLocks/>
            </p:cNvSpPr>
            <p:nvPr/>
          </p:nvSpPr>
          <p:spPr bwMode="auto">
            <a:xfrm>
              <a:off x="3359150" y="4953000"/>
              <a:ext cx="268288" cy="223838"/>
            </a:xfrm>
            <a:custGeom>
              <a:avLst/>
              <a:gdLst>
                <a:gd name="T0" fmla="*/ 268288 w 509"/>
                <a:gd name="T1" fmla="*/ 223838 h 423"/>
                <a:gd name="T2" fmla="*/ 259855 w 509"/>
                <a:gd name="T3" fmla="*/ 219605 h 423"/>
                <a:gd name="T4" fmla="*/ 0 w 509"/>
                <a:gd name="T5" fmla="*/ 0 h 423"/>
                <a:gd name="T6" fmla="*/ 8433 w 509"/>
                <a:gd name="T7" fmla="*/ 4233 h 423"/>
                <a:gd name="T8" fmla="*/ 268288 w 509"/>
                <a:gd name="T9" fmla="*/ 223838 h 4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9" h="423">
                  <a:moveTo>
                    <a:pt x="509" y="423"/>
                  </a:moveTo>
                  <a:lnTo>
                    <a:pt x="493" y="415"/>
                  </a:lnTo>
                  <a:lnTo>
                    <a:pt x="0" y="0"/>
                  </a:lnTo>
                  <a:lnTo>
                    <a:pt x="16" y="8"/>
                  </a:lnTo>
                  <a:lnTo>
                    <a:pt x="509" y="423"/>
                  </a:lnTo>
                  <a:close/>
                </a:path>
              </a:pathLst>
            </a:custGeom>
            <a:solidFill>
              <a:srgbClr val="9090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22" name="Line 1100"/>
            <p:cNvSpPr>
              <a:spLocks noChangeShapeType="1"/>
            </p:cNvSpPr>
            <p:nvPr/>
          </p:nvSpPr>
          <p:spPr bwMode="auto">
            <a:xfrm flipH="1" flipV="1">
              <a:off x="3367088" y="4957763"/>
              <a:ext cx="260350" cy="219075"/>
            </a:xfrm>
            <a:prstGeom prst="line">
              <a:avLst/>
            </a:prstGeom>
            <a:noFill/>
            <a:ln w="0">
              <a:solidFill>
                <a:srgbClr val="90909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3" name="Freeform 1101"/>
            <p:cNvSpPr>
              <a:spLocks/>
            </p:cNvSpPr>
            <p:nvPr/>
          </p:nvSpPr>
          <p:spPr bwMode="auto">
            <a:xfrm>
              <a:off x="3349625" y="4949825"/>
              <a:ext cx="269875" cy="222250"/>
            </a:xfrm>
            <a:custGeom>
              <a:avLst/>
              <a:gdLst>
                <a:gd name="T0" fmla="*/ 269875 w 509"/>
                <a:gd name="T1" fmla="*/ 222250 h 422"/>
                <a:gd name="T2" fmla="*/ 260331 w 509"/>
                <a:gd name="T3" fmla="*/ 218037 h 422"/>
                <a:gd name="T4" fmla="*/ 0 w 509"/>
                <a:gd name="T5" fmla="*/ 0 h 422"/>
                <a:gd name="T6" fmla="*/ 8483 w 509"/>
                <a:gd name="T7" fmla="*/ 3687 h 422"/>
                <a:gd name="T8" fmla="*/ 269875 w 509"/>
                <a:gd name="T9" fmla="*/ 222250 h 4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9" h="422">
                  <a:moveTo>
                    <a:pt x="509" y="422"/>
                  </a:moveTo>
                  <a:lnTo>
                    <a:pt x="491" y="414"/>
                  </a:lnTo>
                  <a:lnTo>
                    <a:pt x="0" y="0"/>
                  </a:lnTo>
                  <a:lnTo>
                    <a:pt x="16" y="7"/>
                  </a:lnTo>
                  <a:lnTo>
                    <a:pt x="509" y="422"/>
                  </a:lnTo>
                  <a:close/>
                </a:path>
              </a:pathLst>
            </a:custGeom>
            <a:solidFill>
              <a:srgbClr val="8F8F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24" name="Line 1102"/>
            <p:cNvSpPr>
              <a:spLocks noChangeShapeType="1"/>
            </p:cNvSpPr>
            <p:nvPr/>
          </p:nvSpPr>
          <p:spPr bwMode="auto">
            <a:xfrm flipH="1" flipV="1">
              <a:off x="3359150" y="4953000"/>
              <a:ext cx="260350" cy="219075"/>
            </a:xfrm>
            <a:prstGeom prst="line">
              <a:avLst/>
            </a:prstGeom>
            <a:noFill/>
            <a:ln w="0">
              <a:solidFill>
                <a:srgbClr val="8F8F8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5" name="Freeform 1103"/>
            <p:cNvSpPr>
              <a:spLocks/>
            </p:cNvSpPr>
            <p:nvPr/>
          </p:nvSpPr>
          <p:spPr bwMode="auto">
            <a:xfrm>
              <a:off x="3354388" y="4951413"/>
              <a:ext cx="265112" cy="220662"/>
            </a:xfrm>
            <a:custGeom>
              <a:avLst/>
              <a:gdLst>
                <a:gd name="T0" fmla="*/ 265112 w 502"/>
                <a:gd name="T1" fmla="*/ 220662 h 417"/>
                <a:gd name="T2" fmla="*/ 260359 w 502"/>
                <a:gd name="T3" fmla="*/ 219075 h 417"/>
                <a:gd name="T4" fmla="*/ 0 w 502"/>
                <a:gd name="T5" fmla="*/ 0 h 417"/>
                <a:gd name="T6" fmla="*/ 4753 w 502"/>
                <a:gd name="T7" fmla="*/ 1058 h 417"/>
                <a:gd name="T8" fmla="*/ 265112 w 502"/>
                <a:gd name="T9" fmla="*/ 220662 h 4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2" h="417">
                  <a:moveTo>
                    <a:pt x="502" y="417"/>
                  </a:moveTo>
                  <a:lnTo>
                    <a:pt x="493" y="414"/>
                  </a:lnTo>
                  <a:lnTo>
                    <a:pt x="0" y="0"/>
                  </a:lnTo>
                  <a:lnTo>
                    <a:pt x="9" y="2"/>
                  </a:lnTo>
                  <a:lnTo>
                    <a:pt x="502" y="417"/>
                  </a:lnTo>
                  <a:close/>
                </a:path>
              </a:pathLst>
            </a:custGeom>
            <a:solidFill>
              <a:srgbClr val="8F8F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26" name="Freeform 1104"/>
            <p:cNvSpPr>
              <a:spLocks/>
            </p:cNvSpPr>
            <p:nvPr/>
          </p:nvSpPr>
          <p:spPr bwMode="auto">
            <a:xfrm>
              <a:off x="3349625" y="4949825"/>
              <a:ext cx="265113" cy="220663"/>
            </a:xfrm>
            <a:custGeom>
              <a:avLst/>
              <a:gdLst>
                <a:gd name="T0" fmla="*/ 265113 w 500"/>
                <a:gd name="T1" fmla="*/ 220663 h 419"/>
                <a:gd name="T2" fmla="*/ 260341 w 500"/>
                <a:gd name="T3" fmla="*/ 218030 h 419"/>
                <a:gd name="T4" fmla="*/ 0 w 500"/>
                <a:gd name="T5" fmla="*/ 0 h 419"/>
                <a:gd name="T6" fmla="*/ 3712 w 500"/>
                <a:gd name="T7" fmla="*/ 2633 h 419"/>
                <a:gd name="T8" fmla="*/ 265113 w 500"/>
                <a:gd name="T9" fmla="*/ 220663 h 4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 h="419">
                  <a:moveTo>
                    <a:pt x="500" y="419"/>
                  </a:moveTo>
                  <a:lnTo>
                    <a:pt x="491" y="414"/>
                  </a:lnTo>
                  <a:lnTo>
                    <a:pt x="0" y="0"/>
                  </a:lnTo>
                  <a:lnTo>
                    <a:pt x="7" y="5"/>
                  </a:lnTo>
                  <a:lnTo>
                    <a:pt x="500" y="419"/>
                  </a:lnTo>
                  <a:close/>
                </a:path>
              </a:pathLst>
            </a:custGeom>
            <a:solidFill>
              <a:srgbClr val="8E8E8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27" name="Freeform 1105"/>
            <p:cNvSpPr>
              <a:spLocks/>
            </p:cNvSpPr>
            <p:nvPr/>
          </p:nvSpPr>
          <p:spPr bwMode="auto">
            <a:xfrm>
              <a:off x="3341688" y="4946650"/>
              <a:ext cx="268287" cy="222250"/>
            </a:xfrm>
            <a:custGeom>
              <a:avLst/>
              <a:gdLst>
                <a:gd name="T0" fmla="*/ 268287 w 508"/>
                <a:gd name="T1" fmla="*/ 222250 h 419"/>
                <a:gd name="T2" fmla="*/ 259309 w 508"/>
                <a:gd name="T3" fmla="*/ 219598 h 419"/>
                <a:gd name="T4" fmla="*/ 0 w 508"/>
                <a:gd name="T5" fmla="*/ 0 h 419"/>
                <a:gd name="T6" fmla="*/ 8978 w 508"/>
                <a:gd name="T7" fmla="*/ 2652 h 419"/>
                <a:gd name="T8" fmla="*/ 268287 w 508"/>
                <a:gd name="T9" fmla="*/ 222250 h 4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8" h="419">
                  <a:moveTo>
                    <a:pt x="508" y="419"/>
                  </a:moveTo>
                  <a:lnTo>
                    <a:pt x="491" y="414"/>
                  </a:lnTo>
                  <a:lnTo>
                    <a:pt x="0" y="0"/>
                  </a:lnTo>
                  <a:lnTo>
                    <a:pt x="17" y="5"/>
                  </a:lnTo>
                  <a:lnTo>
                    <a:pt x="508" y="419"/>
                  </a:lnTo>
                  <a:close/>
                </a:path>
              </a:pathLst>
            </a:custGeom>
            <a:solidFill>
              <a:srgbClr val="8D8D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28" name="Line 1106"/>
            <p:cNvSpPr>
              <a:spLocks noChangeShapeType="1"/>
            </p:cNvSpPr>
            <p:nvPr/>
          </p:nvSpPr>
          <p:spPr bwMode="auto">
            <a:xfrm flipH="1" flipV="1">
              <a:off x="3349625" y="4949825"/>
              <a:ext cx="260350" cy="219075"/>
            </a:xfrm>
            <a:prstGeom prst="line">
              <a:avLst/>
            </a:prstGeom>
            <a:noFill/>
            <a:ln w="0">
              <a:solidFill>
                <a:srgbClr val="8D8D8D"/>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9" name="Freeform 1107"/>
            <p:cNvSpPr>
              <a:spLocks/>
            </p:cNvSpPr>
            <p:nvPr/>
          </p:nvSpPr>
          <p:spPr bwMode="auto">
            <a:xfrm>
              <a:off x="3346450" y="4948238"/>
              <a:ext cx="263525" cy="220662"/>
            </a:xfrm>
            <a:custGeom>
              <a:avLst/>
              <a:gdLst>
                <a:gd name="T0" fmla="*/ 263525 w 499"/>
                <a:gd name="T1" fmla="*/ 220662 h 417"/>
                <a:gd name="T2" fmla="*/ 259300 w 499"/>
                <a:gd name="T3" fmla="*/ 219604 h 417"/>
                <a:gd name="T4" fmla="*/ 0 w 499"/>
                <a:gd name="T5" fmla="*/ 0 h 417"/>
                <a:gd name="T6" fmla="*/ 4225 w 499"/>
                <a:gd name="T7" fmla="*/ 1587 h 417"/>
                <a:gd name="T8" fmla="*/ 263525 w 499"/>
                <a:gd name="T9" fmla="*/ 220662 h 4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9" h="417">
                  <a:moveTo>
                    <a:pt x="499" y="417"/>
                  </a:moveTo>
                  <a:lnTo>
                    <a:pt x="491" y="415"/>
                  </a:lnTo>
                  <a:lnTo>
                    <a:pt x="0" y="0"/>
                  </a:lnTo>
                  <a:lnTo>
                    <a:pt x="8" y="3"/>
                  </a:lnTo>
                  <a:lnTo>
                    <a:pt x="499" y="417"/>
                  </a:lnTo>
                  <a:close/>
                </a:path>
              </a:pathLst>
            </a:custGeom>
            <a:solidFill>
              <a:srgbClr val="8D8D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30" name="Freeform 1108"/>
            <p:cNvSpPr>
              <a:spLocks/>
            </p:cNvSpPr>
            <p:nvPr/>
          </p:nvSpPr>
          <p:spPr bwMode="auto">
            <a:xfrm>
              <a:off x="3341688" y="4946650"/>
              <a:ext cx="263525" cy="220663"/>
            </a:xfrm>
            <a:custGeom>
              <a:avLst/>
              <a:gdLst>
                <a:gd name="T0" fmla="*/ 263525 w 500"/>
                <a:gd name="T1" fmla="*/ 220663 h 417"/>
                <a:gd name="T2" fmla="*/ 258782 w 500"/>
                <a:gd name="T3" fmla="*/ 219075 h 417"/>
                <a:gd name="T4" fmla="*/ 0 w 500"/>
                <a:gd name="T5" fmla="*/ 0 h 417"/>
                <a:gd name="T6" fmla="*/ 4743 w 500"/>
                <a:gd name="T7" fmla="*/ 1058 h 417"/>
                <a:gd name="T8" fmla="*/ 263525 w 500"/>
                <a:gd name="T9" fmla="*/ 220663 h 4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 h="417">
                  <a:moveTo>
                    <a:pt x="500" y="417"/>
                  </a:moveTo>
                  <a:lnTo>
                    <a:pt x="491" y="414"/>
                  </a:lnTo>
                  <a:lnTo>
                    <a:pt x="0" y="0"/>
                  </a:lnTo>
                  <a:lnTo>
                    <a:pt x="9" y="2"/>
                  </a:lnTo>
                  <a:lnTo>
                    <a:pt x="500" y="417"/>
                  </a:lnTo>
                  <a:close/>
                </a:path>
              </a:pathLst>
            </a:custGeom>
            <a:solidFill>
              <a:srgbClr val="8C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31" name="Freeform 1109"/>
            <p:cNvSpPr>
              <a:spLocks/>
            </p:cNvSpPr>
            <p:nvPr/>
          </p:nvSpPr>
          <p:spPr bwMode="auto">
            <a:xfrm>
              <a:off x="3332163" y="4943475"/>
              <a:ext cx="268287" cy="222250"/>
            </a:xfrm>
            <a:custGeom>
              <a:avLst/>
              <a:gdLst>
                <a:gd name="T0" fmla="*/ 268287 w 508"/>
                <a:gd name="T1" fmla="*/ 222250 h 420"/>
                <a:gd name="T2" fmla="*/ 259309 w 508"/>
                <a:gd name="T3" fmla="*/ 219075 h 420"/>
                <a:gd name="T4" fmla="*/ 0 w 508"/>
                <a:gd name="T5" fmla="*/ 0 h 420"/>
                <a:gd name="T6" fmla="*/ 8978 w 508"/>
                <a:gd name="T7" fmla="*/ 3175 h 420"/>
                <a:gd name="T8" fmla="*/ 268287 w 508"/>
                <a:gd name="T9" fmla="*/ 222250 h 4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8" h="420">
                  <a:moveTo>
                    <a:pt x="508" y="420"/>
                  </a:moveTo>
                  <a:lnTo>
                    <a:pt x="491" y="414"/>
                  </a:lnTo>
                  <a:lnTo>
                    <a:pt x="0" y="0"/>
                  </a:lnTo>
                  <a:lnTo>
                    <a:pt x="17" y="6"/>
                  </a:lnTo>
                  <a:lnTo>
                    <a:pt x="508" y="420"/>
                  </a:lnTo>
                  <a:close/>
                </a:path>
              </a:pathLst>
            </a:custGeom>
            <a:solidFill>
              <a:srgbClr val="8B8B8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32" name="Line 1110"/>
            <p:cNvSpPr>
              <a:spLocks noChangeShapeType="1"/>
            </p:cNvSpPr>
            <p:nvPr/>
          </p:nvSpPr>
          <p:spPr bwMode="auto">
            <a:xfrm flipH="1" flipV="1">
              <a:off x="3341688" y="4946650"/>
              <a:ext cx="258762" cy="219075"/>
            </a:xfrm>
            <a:prstGeom prst="line">
              <a:avLst/>
            </a:prstGeom>
            <a:noFill/>
            <a:ln w="0">
              <a:solidFill>
                <a:srgbClr val="8B8B8B"/>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3" name="Freeform 1111"/>
            <p:cNvSpPr>
              <a:spLocks/>
            </p:cNvSpPr>
            <p:nvPr/>
          </p:nvSpPr>
          <p:spPr bwMode="auto">
            <a:xfrm>
              <a:off x="3336925" y="4945063"/>
              <a:ext cx="263525" cy="220662"/>
            </a:xfrm>
            <a:custGeom>
              <a:avLst/>
              <a:gdLst>
                <a:gd name="T0" fmla="*/ 263525 w 500"/>
                <a:gd name="T1" fmla="*/ 220662 h 417"/>
                <a:gd name="T2" fmla="*/ 259309 w 500"/>
                <a:gd name="T3" fmla="*/ 219075 h 417"/>
                <a:gd name="T4" fmla="*/ 0 w 500"/>
                <a:gd name="T5" fmla="*/ 0 h 417"/>
                <a:gd name="T6" fmla="*/ 4743 w 500"/>
                <a:gd name="T7" fmla="*/ 1587 h 417"/>
                <a:gd name="T8" fmla="*/ 263525 w 500"/>
                <a:gd name="T9" fmla="*/ 220662 h 4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 h="417">
                  <a:moveTo>
                    <a:pt x="500" y="417"/>
                  </a:moveTo>
                  <a:lnTo>
                    <a:pt x="492" y="414"/>
                  </a:lnTo>
                  <a:lnTo>
                    <a:pt x="0" y="0"/>
                  </a:lnTo>
                  <a:lnTo>
                    <a:pt x="9" y="3"/>
                  </a:lnTo>
                  <a:lnTo>
                    <a:pt x="500" y="417"/>
                  </a:lnTo>
                  <a:close/>
                </a:path>
              </a:pathLst>
            </a:custGeom>
            <a:solidFill>
              <a:srgbClr val="8B8B8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34" name="Freeform 1112"/>
            <p:cNvSpPr>
              <a:spLocks/>
            </p:cNvSpPr>
            <p:nvPr/>
          </p:nvSpPr>
          <p:spPr bwMode="auto">
            <a:xfrm>
              <a:off x="3332163" y="4943475"/>
              <a:ext cx="265112" cy="220663"/>
            </a:xfrm>
            <a:custGeom>
              <a:avLst/>
              <a:gdLst>
                <a:gd name="T0" fmla="*/ 265112 w 500"/>
                <a:gd name="T1" fmla="*/ 220663 h 417"/>
                <a:gd name="T2" fmla="*/ 260340 w 500"/>
                <a:gd name="T3" fmla="*/ 219075 h 417"/>
                <a:gd name="T4" fmla="*/ 0 w 500"/>
                <a:gd name="T5" fmla="*/ 0 h 417"/>
                <a:gd name="T6" fmla="*/ 4242 w 500"/>
                <a:gd name="T7" fmla="*/ 1588 h 417"/>
                <a:gd name="T8" fmla="*/ 265112 w 500"/>
                <a:gd name="T9" fmla="*/ 220663 h 4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 h="417">
                  <a:moveTo>
                    <a:pt x="500" y="417"/>
                  </a:moveTo>
                  <a:lnTo>
                    <a:pt x="491" y="414"/>
                  </a:lnTo>
                  <a:lnTo>
                    <a:pt x="0" y="0"/>
                  </a:lnTo>
                  <a:lnTo>
                    <a:pt x="8" y="3"/>
                  </a:lnTo>
                  <a:lnTo>
                    <a:pt x="500" y="417"/>
                  </a:lnTo>
                  <a:close/>
                </a:path>
              </a:pathLst>
            </a:custGeom>
            <a:solidFill>
              <a:srgbClr val="8A8A8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35" name="Freeform 1113"/>
            <p:cNvSpPr>
              <a:spLocks/>
            </p:cNvSpPr>
            <p:nvPr/>
          </p:nvSpPr>
          <p:spPr bwMode="auto">
            <a:xfrm>
              <a:off x="3322638" y="4940300"/>
              <a:ext cx="269875" cy="222250"/>
            </a:xfrm>
            <a:custGeom>
              <a:avLst/>
              <a:gdLst>
                <a:gd name="T0" fmla="*/ 269875 w 509"/>
                <a:gd name="T1" fmla="*/ 222250 h 419"/>
                <a:gd name="T2" fmla="*/ 259801 w 509"/>
                <a:gd name="T3" fmla="*/ 220128 h 419"/>
                <a:gd name="T4" fmla="*/ 0 w 509"/>
                <a:gd name="T5" fmla="*/ 0 h 419"/>
                <a:gd name="T6" fmla="*/ 9544 w 509"/>
                <a:gd name="T7" fmla="*/ 2652 h 419"/>
                <a:gd name="T8" fmla="*/ 269875 w 509"/>
                <a:gd name="T9" fmla="*/ 222250 h 4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9" h="419">
                  <a:moveTo>
                    <a:pt x="509" y="419"/>
                  </a:moveTo>
                  <a:lnTo>
                    <a:pt x="490" y="415"/>
                  </a:lnTo>
                  <a:lnTo>
                    <a:pt x="0" y="0"/>
                  </a:lnTo>
                  <a:lnTo>
                    <a:pt x="18" y="5"/>
                  </a:lnTo>
                  <a:lnTo>
                    <a:pt x="509" y="419"/>
                  </a:lnTo>
                  <a:close/>
                </a:path>
              </a:pathLst>
            </a:custGeom>
            <a:solidFill>
              <a:srgbClr val="8989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36" name="Line 1114"/>
            <p:cNvSpPr>
              <a:spLocks noChangeShapeType="1"/>
            </p:cNvSpPr>
            <p:nvPr/>
          </p:nvSpPr>
          <p:spPr bwMode="auto">
            <a:xfrm flipH="1" flipV="1">
              <a:off x="3332163" y="4943475"/>
              <a:ext cx="260350" cy="219075"/>
            </a:xfrm>
            <a:prstGeom prst="line">
              <a:avLst/>
            </a:prstGeom>
            <a:noFill/>
            <a:ln w="0">
              <a:solidFill>
                <a:srgbClr val="89898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7" name="Freeform 1115"/>
            <p:cNvSpPr>
              <a:spLocks/>
            </p:cNvSpPr>
            <p:nvPr/>
          </p:nvSpPr>
          <p:spPr bwMode="auto">
            <a:xfrm>
              <a:off x="3327400" y="4941888"/>
              <a:ext cx="265113" cy="220662"/>
            </a:xfrm>
            <a:custGeom>
              <a:avLst/>
              <a:gdLst>
                <a:gd name="T0" fmla="*/ 265113 w 500"/>
                <a:gd name="T1" fmla="*/ 220662 h 417"/>
                <a:gd name="T2" fmla="*/ 260341 w 500"/>
                <a:gd name="T3" fmla="*/ 219604 h 417"/>
                <a:gd name="T4" fmla="*/ 0 w 500"/>
                <a:gd name="T5" fmla="*/ 0 h 417"/>
                <a:gd name="T6" fmla="*/ 4772 w 500"/>
                <a:gd name="T7" fmla="*/ 1587 h 417"/>
                <a:gd name="T8" fmla="*/ 265113 w 500"/>
                <a:gd name="T9" fmla="*/ 220662 h 4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 h="417">
                  <a:moveTo>
                    <a:pt x="500" y="417"/>
                  </a:moveTo>
                  <a:lnTo>
                    <a:pt x="491" y="415"/>
                  </a:lnTo>
                  <a:lnTo>
                    <a:pt x="0" y="0"/>
                  </a:lnTo>
                  <a:lnTo>
                    <a:pt x="9" y="3"/>
                  </a:lnTo>
                  <a:lnTo>
                    <a:pt x="500" y="417"/>
                  </a:lnTo>
                  <a:close/>
                </a:path>
              </a:pathLst>
            </a:custGeom>
            <a:solidFill>
              <a:srgbClr val="8989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38" name="Freeform 1116"/>
            <p:cNvSpPr>
              <a:spLocks/>
            </p:cNvSpPr>
            <p:nvPr/>
          </p:nvSpPr>
          <p:spPr bwMode="auto">
            <a:xfrm>
              <a:off x="3322638" y="4940300"/>
              <a:ext cx="265112" cy="220663"/>
            </a:xfrm>
            <a:custGeom>
              <a:avLst/>
              <a:gdLst>
                <a:gd name="T0" fmla="*/ 265112 w 500"/>
                <a:gd name="T1" fmla="*/ 220663 h 417"/>
                <a:gd name="T2" fmla="*/ 259810 w 500"/>
                <a:gd name="T3" fmla="*/ 219605 h 417"/>
                <a:gd name="T4" fmla="*/ 0 w 500"/>
                <a:gd name="T5" fmla="*/ 0 h 417"/>
                <a:gd name="T6" fmla="*/ 4772 w 500"/>
                <a:gd name="T7" fmla="*/ 1058 h 417"/>
                <a:gd name="T8" fmla="*/ 265112 w 500"/>
                <a:gd name="T9" fmla="*/ 220663 h 4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 h="417">
                  <a:moveTo>
                    <a:pt x="500" y="417"/>
                  </a:moveTo>
                  <a:lnTo>
                    <a:pt x="490" y="415"/>
                  </a:lnTo>
                  <a:lnTo>
                    <a:pt x="0" y="0"/>
                  </a:lnTo>
                  <a:lnTo>
                    <a:pt x="9" y="2"/>
                  </a:lnTo>
                  <a:lnTo>
                    <a:pt x="500" y="417"/>
                  </a:lnTo>
                  <a:close/>
                </a:path>
              </a:pathLst>
            </a:custGeom>
            <a:solidFill>
              <a:srgbClr val="88888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39" name="Rectangle 1117"/>
            <p:cNvSpPr>
              <a:spLocks noChangeArrowheads="1"/>
            </p:cNvSpPr>
            <p:nvPr/>
          </p:nvSpPr>
          <p:spPr bwMode="auto">
            <a:xfrm>
              <a:off x="3297238" y="5156200"/>
              <a:ext cx="414337" cy="423863"/>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40" name="Freeform 1118"/>
            <p:cNvSpPr>
              <a:spLocks/>
            </p:cNvSpPr>
            <p:nvPr/>
          </p:nvSpPr>
          <p:spPr bwMode="auto">
            <a:xfrm>
              <a:off x="3297238" y="5156200"/>
              <a:ext cx="414337" cy="422275"/>
            </a:xfrm>
            <a:custGeom>
              <a:avLst/>
              <a:gdLst>
                <a:gd name="T0" fmla="*/ 265303 w 784"/>
                <a:gd name="T1" fmla="*/ 1058 h 798"/>
                <a:gd name="T2" fmla="*/ 234122 w 784"/>
                <a:gd name="T3" fmla="*/ 1058 h 798"/>
                <a:gd name="T4" fmla="*/ 203469 w 784"/>
                <a:gd name="T5" fmla="*/ 5292 h 798"/>
                <a:gd name="T6" fmla="*/ 172817 w 784"/>
                <a:gd name="T7" fmla="*/ 13758 h 798"/>
                <a:gd name="T8" fmla="*/ 144278 w 784"/>
                <a:gd name="T9" fmla="*/ 26987 h 798"/>
                <a:gd name="T10" fmla="*/ 115740 w 784"/>
                <a:gd name="T11" fmla="*/ 44450 h 798"/>
                <a:gd name="T12" fmla="*/ 89843 w 784"/>
                <a:gd name="T13" fmla="*/ 64029 h 798"/>
                <a:gd name="T14" fmla="*/ 65533 w 784"/>
                <a:gd name="T15" fmla="*/ 88371 h 798"/>
                <a:gd name="T16" fmla="*/ 44922 w 784"/>
                <a:gd name="T17" fmla="*/ 114829 h 798"/>
                <a:gd name="T18" fmla="*/ 27482 w 784"/>
                <a:gd name="T19" fmla="*/ 143933 h 798"/>
                <a:gd name="T20" fmla="*/ 13741 w 784"/>
                <a:gd name="T21" fmla="*/ 176213 h 798"/>
                <a:gd name="T22" fmla="*/ 4756 w 784"/>
                <a:gd name="T23" fmla="*/ 208492 h 798"/>
                <a:gd name="T24" fmla="*/ 1057 w 784"/>
                <a:gd name="T25" fmla="*/ 240771 h 798"/>
                <a:gd name="T26" fmla="*/ 1057 w 784"/>
                <a:gd name="T27" fmla="*/ 270933 h 798"/>
                <a:gd name="T28" fmla="*/ 6342 w 784"/>
                <a:gd name="T29" fmla="*/ 300038 h 798"/>
                <a:gd name="T30" fmla="*/ 14798 w 784"/>
                <a:gd name="T31" fmla="*/ 326496 h 798"/>
                <a:gd name="T32" fmla="*/ 28539 w 784"/>
                <a:gd name="T33" fmla="*/ 350838 h 798"/>
                <a:gd name="T34" fmla="*/ 44922 w 784"/>
                <a:gd name="T35" fmla="*/ 372004 h 798"/>
                <a:gd name="T36" fmla="*/ 65004 w 784"/>
                <a:gd name="T37" fmla="*/ 390525 h 798"/>
                <a:gd name="T38" fmla="*/ 88258 w 784"/>
                <a:gd name="T39" fmla="*/ 404813 h 798"/>
                <a:gd name="T40" fmla="*/ 115211 w 784"/>
                <a:gd name="T41" fmla="*/ 415396 h 798"/>
                <a:gd name="T42" fmla="*/ 144807 w 784"/>
                <a:gd name="T43" fmla="*/ 421746 h 798"/>
                <a:gd name="T44" fmla="*/ 175459 w 784"/>
                <a:gd name="T45" fmla="*/ 422275 h 798"/>
                <a:gd name="T46" fmla="*/ 205055 w 784"/>
                <a:gd name="T47" fmla="*/ 419629 h 798"/>
                <a:gd name="T48" fmla="*/ 234650 w 784"/>
                <a:gd name="T49" fmla="*/ 411692 h 798"/>
                <a:gd name="T50" fmla="*/ 263717 w 784"/>
                <a:gd name="T51" fmla="*/ 399521 h 798"/>
                <a:gd name="T52" fmla="*/ 291727 w 784"/>
                <a:gd name="T53" fmla="*/ 384175 h 798"/>
                <a:gd name="T54" fmla="*/ 317623 w 784"/>
                <a:gd name="T55" fmla="*/ 365654 h 798"/>
                <a:gd name="T56" fmla="*/ 341405 w 784"/>
                <a:gd name="T57" fmla="*/ 343429 h 798"/>
                <a:gd name="T58" fmla="*/ 362545 w 784"/>
                <a:gd name="T59" fmla="*/ 318029 h 798"/>
                <a:gd name="T60" fmla="*/ 381042 w 784"/>
                <a:gd name="T61" fmla="*/ 291042 h 798"/>
                <a:gd name="T62" fmla="*/ 395311 w 784"/>
                <a:gd name="T63" fmla="*/ 260350 h 798"/>
                <a:gd name="T64" fmla="*/ 406938 w 784"/>
                <a:gd name="T65" fmla="*/ 229129 h 798"/>
                <a:gd name="T66" fmla="*/ 412752 w 784"/>
                <a:gd name="T67" fmla="*/ 197379 h 798"/>
                <a:gd name="T68" fmla="*/ 414337 w 784"/>
                <a:gd name="T69" fmla="*/ 166688 h 798"/>
                <a:gd name="T70" fmla="*/ 412223 w 784"/>
                <a:gd name="T71" fmla="*/ 138113 h 798"/>
                <a:gd name="T72" fmla="*/ 405353 w 784"/>
                <a:gd name="T73" fmla="*/ 110596 h 798"/>
                <a:gd name="T74" fmla="*/ 393726 w 784"/>
                <a:gd name="T75" fmla="*/ 84667 h 798"/>
                <a:gd name="T76" fmla="*/ 379457 w 784"/>
                <a:gd name="T77" fmla="*/ 61912 h 798"/>
                <a:gd name="T78" fmla="*/ 360959 w 784"/>
                <a:gd name="T79" fmla="*/ 41804 h 798"/>
                <a:gd name="T80" fmla="*/ 338763 w 784"/>
                <a:gd name="T81" fmla="*/ 25400 h 798"/>
                <a:gd name="T82" fmla="*/ 312867 w 784"/>
                <a:gd name="T83" fmla="*/ 12171 h 798"/>
                <a:gd name="T84" fmla="*/ 284857 w 784"/>
                <a:gd name="T85" fmla="*/ 4233 h 79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84" h="798">
                  <a:moveTo>
                    <a:pt x="539" y="8"/>
                  </a:moveTo>
                  <a:lnTo>
                    <a:pt x="520" y="5"/>
                  </a:lnTo>
                  <a:lnTo>
                    <a:pt x="502" y="2"/>
                  </a:lnTo>
                  <a:lnTo>
                    <a:pt x="482" y="2"/>
                  </a:lnTo>
                  <a:lnTo>
                    <a:pt x="463" y="0"/>
                  </a:lnTo>
                  <a:lnTo>
                    <a:pt x="443" y="2"/>
                  </a:lnTo>
                  <a:lnTo>
                    <a:pt x="424" y="3"/>
                  </a:lnTo>
                  <a:lnTo>
                    <a:pt x="404" y="6"/>
                  </a:lnTo>
                  <a:lnTo>
                    <a:pt x="385" y="10"/>
                  </a:lnTo>
                  <a:lnTo>
                    <a:pt x="366" y="15"/>
                  </a:lnTo>
                  <a:lnTo>
                    <a:pt x="346" y="21"/>
                  </a:lnTo>
                  <a:lnTo>
                    <a:pt x="327" y="26"/>
                  </a:lnTo>
                  <a:lnTo>
                    <a:pt x="309" y="33"/>
                  </a:lnTo>
                  <a:lnTo>
                    <a:pt x="290" y="42"/>
                  </a:lnTo>
                  <a:lnTo>
                    <a:pt x="273" y="51"/>
                  </a:lnTo>
                  <a:lnTo>
                    <a:pt x="254" y="61"/>
                  </a:lnTo>
                  <a:lnTo>
                    <a:pt x="237" y="72"/>
                  </a:lnTo>
                  <a:lnTo>
                    <a:pt x="219" y="84"/>
                  </a:lnTo>
                  <a:lnTo>
                    <a:pt x="202" y="95"/>
                  </a:lnTo>
                  <a:lnTo>
                    <a:pt x="186" y="108"/>
                  </a:lnTo>
                  <a:lnTo>
                    <a:pt x="170" y="121"/>
                  </a:lnTo>
                  <a:lnTo>
                    <a:pt x="155" y="136"/>
                  </a:lnTo>
                  <a:lnTo>
                    <a:pt x="139" y="151"/>
                  </a:lnTo>
                  <a:lnTo>
                    <a:pt x="124" y="167"/>
                  </a:lnTo>
                  <a:lnTo>
                    <a:pt x="111" y="183"/>
                  </a:lnTo>
                  <a:lnTo>
                    <a:pt x="98" y="200"/>
                  </a:lnTo>
                  <a:lnTo>
                    <a:pt x="85" y="217"/>
                  </a:lnTo>
                  <a:lnTo>
                    <a:pt x="74" y="235"/>
                  </a:lnTo>
                  <a:lnTo>
                    <a:pt x="62" y="253"/>
                  </a:lnTo>
                  <a:lnTo>
                    <a:pt x="52" y="272"/>
                  </a:lnTo>
                  <a:lnTo>
                    <a:pt x="42" y="292"/>
                  </a:lnTo>
                  <a:lnTo>
                    <a:pt x="34" y="312"/>
                  </a:lnTo>
                  <a:lnTo>
                    <a:pt x="26" y="333"/>
                  </a:lnTo>
                  <a:lnTo>
                    <a:pt x="19" y="353"/>
                  </a:lnTo>
                  <a:lnTo>
                    <a:pt x="13" y="374"/>
                  </a:lnTo>
                  <a:lnTo>
                    <a:pt x="9" y="394"/>
                  </a:lnTo>
                  <a:lnTo>
                    <a:pt x="6" y="414"/>
                  </a:lnTo>
                  <a:lnTo>
                    <a:pt x="3" y="435"/>
                  </a:lnTo>
                  <a:lnTo>
                    <a:pt x="2" y="455"/>
                  </a:lnTo>
                  <a:lnTo>
                    <a:pt x="0" y="473"/>
                  </a:lnTo>
                  <a:lnTo>
                    <a:pt x="0" y="492"/>
                  </a:lnTo>
                  <a:lnTo>
                    <a:pt x="2" y="512"/>
                  </a:lnTo>
                  <a:lnTo>
                    <a:pt x="5" y="531"/>
                  </a:lnTo>
                  <a:lnTo>
                    <a:pt x="8" y="548"/>
                  </a:lnTo>
                  <a:lnTo>
                    <a:pt x="12" y="567"/>
                  </a:lnTo>
                  <a:lnTo>
                    <a:pt x="16" y="584"/>
                  </a:lnTo>
                  <a:lnTo>
                    <a:pt x="22" y="600"/>
                  </a:lnTo>
                  <a:lnTo>
                    <a:pt x="28" y="617"/>
                  </a:lnTo>
                  <a:lnTo>
                    <a:pt x="36" y="633"/>
                  </a:lnTo>
                  <a:lnTo>
                    <a:pt x="44" y="649"/>
                  </a:lnTo>
                  <a:lnTo>
                    <a:pt x="54" y="663"/>
                  </a:lnTo>
                  <a:lnTo>
                    <a:pt x="62" y="678"/>
                  </a:lnTo>
                  <a:lnTo>
                    <a:pt x="74" y="691"/>
                  </a:lnTo>
                  <a:lnTo>
                    <a:pt x="85" y="703"/>
                  </a:lnTo>
                  <a:lnTo>
                    <a:pt x="97" y="715"/>
                  </a:lnTo>
                  <a:lnTo>
                    <a:pt x="110" y="726"/>
                  </a:lnTo>
                  <a:lnTo>
                    <a:pt x="123" y="738"/>
                  </a:lnTo>
                  <a:lnTo>
                    <a:pt x="137" y="748"/>
                  </a:lnTo>
                  <a:lnTo>
                    <a:pt x="153" y="757"/>
                  </a:lnTo>
                  <a:lnTo>
                    <a:pt x="167" y="765"/>
                  </a:lnTo>
                  <a:lnTo>
                    <a:pt x="185" y="772"/>
                  </a:lnTo>
                  <a:lnTo>
                    <a:pt x="201" y="780"/>
                  </a:lnTo>
                  <a:lnTo>
                    <a:pt x="218" y="785"/>
                  </a:lnTo>
                  <a:lnTo>
                    <a:pt x="237" y="790"/>
                  </a:lnTo>
                  <a:lnTo>
                    <a:pt x="255" y="794"/>
                  </a:lnTo>
                  <a:lnTo>
                    <a:pt x="274" y="797"/>
                  </a:lnTo>
                  <a:lnTo>
                    <a:pt x="293" y="798"/>
                  </a:lnTo>
                  <a:lnTo>
                    <a:pt x="312" y="798"/>
                  </a:lnTo>
                  <a:lnTo>
                    <a:pt x="332" y="798"/>
                  </a:lnTo>
                  <a:lnTo>
                    <a:pt x="350" y="797"/>
                  </a:lnTo>
                  <a:lnTo>
                    <a:pt x="369" y="796"/>
                  </a:lnTo>
                  <a:lnTo>
                    <a:pt x="388" y="793"/>
                  </a:lnTo>
                  <a:lnTo>
                    <a:pt x="407" y="788"/>
                  </a:lnTo>
                  <a:lnTo>
                    <a:pt x="425" y="784"/>
                  </a:lnTo>
                  <a:lnTo>
                    <a:pt x="444" y="778"/>
                  </a:lnTo>
                  <a:lnTo>
                    <a:pt x="463" y="771"/>
                  </a:lnTo>
                  <a:lnTo>
                    <a:pt x="482" y="764"/>
                  </a:lnTo>
                  <a:lnTo>
                    <a:pt x="499" y="755"/>
                  </a:lnTo>
                  <a:lnTo>
                    <a:pt x="518" y="747"/>
                  </a:lnTo>
                  <a:lnTo>
                    <a:pt x="535" y="737"/>
                  </a:lnTo>
                  <a:lnTo>
                    <a:pt x="552" y="726"/>
                  </a:lnTo>
                  <a:lnTo>
                    <a:pt x="568" y="715"/>
                  </a:lnTo>
                  <a:lnTo>
                    <a:pt x="585" y="703"/>
                  </a:lnTo>
                  <a:lnTo>
                    <a:pt x="601" y="691"/>
                  </a:lnTo>
                  <a:lnTo>
                    <a:pt x="617" y="678"/>
                  </a:lnTo>
                  <a:lnTo>
                    <a:pt x="631" y="663"/>
                  </a:lnTo>
                  <a:lnTo>
                    <a:pt x="646" y="649"/>
                  </a:lnTo>
                  <a:lnTo>
                    <a:pt x="660" y="633"/>
                  </a:lnTo>
                  <a:lnTo>
                    <a:pt x="673" y="617"/>
                  </a:lnTo>
                  <a:lnTo>
                    <a:pt x="686" y="601"/>
                  </a:lnTo>
                  <a:lnTo>
                    <a:pt x="698" y="584"/>
                  </a:lnTo>
                  <a:lnTo>
                    <a:pt x="709" y="567"/>
                  </a:lnTo>
                  <a:lnTo>
                    <a:pt x="721" y="550"/>
                  </a:lnTo>
                  <a:lnTo>
                    <a:pt x="731" y="531"/>
                  </a:lnTo>
                  <a:lnTo>
                    <a:pt x="741" y="512"/>
                  </a:lnTo>
                  <a:lnTo>
                    <a:pt x="748" y="492"/>
                  </a:lnTo>
                  <a:lnTo>
                    <a:pt x="757" y="472"/>
                  </a:lnTo>
                  <a:lnTo>
                    <a:pt x="764" y="452"/>
                  </a:lnTo>
                  <a:lnTo>
                    <a:pt x="770" y="433"/>
                  </a:lnTo>
                  <a:lnTo>
                    <a:pt x="774" y="413"/>
                  </a:lnTo>
                  <a:lnTo>
                    <a:pt x="778" y="393"/>
                  </a:lnTo>
                  <a:lnTo>
                    <a:pt x="781" y="373"/>
                  </a:lnTo>
                  <a:lnTo>
                    <a:pt x="783" y="354"/>
                  </a:lnTo>
                  <a:lnTo>
                    <a:pt x="784" y="335"/>
                  </a:lnTo>
                  <a:lnTo>
                    <a:pt x="784" y="315"/>
                  </a:lnTo>
                  <a:lnTo>
                    <a:pt x="784" y="297"/>
                  </a:lnTo>
                  <a:lnTo>
                    <a:pt x="781" y="279"/>
                  </a:lnTo>
                  <a:lnTo>
                    <a:pt x="780" y="261"/>
                  </a:lnTo>
                  <a:lnTo>
                    <a:pt x="775" y="243"/>
                  </a:lnTo>
                  <a:lnTo>
                    <a:pt x="771" y="226"/>
                  </a:lnTo>
                  <a:lnTo>
                    <a:pt x="767" y="209"/>
                  </a:lnTo>
                  <a:lnTo>
                    <a:pt x="760" y="192"/>
                  </a:lnTo>
                  <a:lnTo>
                    <a:pt x="754" y="176"/>
                  </a:lnTo>
                  <a:lnTo>
                    <a:pt x="745" y="160"/>
                  </a:lnTo>
                  <a:lnTo>
                    <a:pt x="737" y="146"/>
                  </a:lnTo>
                  <a:lnTo>
                    <a:pt x="728" y="131"/>
                  </a:lnTo>
                  <a:lnTo>
                    <a:pt x="718" y="117"/>
                  </a:lnTo>
                  <a:lnTo>
                    <a:pt x="706" y="104"/>
                  </a:lnTo>
                  <a:lnTo>
                    <a:pt x="695" y="91"/>
                  </a:lnTo>
                  <a:lnTo>
                    <a:pt x="683" y="79"/>
                  </a:lnTo>
                  <a:lnTo>
                    <a:pt x="669" y="68"/>
                  </a:lnTo>
                  <a:lnTo>
                    <a:pt x="656" y="58"/>
                  </a:lnTo>
                  <a:lnTo>
                    <a:pt x="641" y="48"/>
                  </a:lnTo>
                  <a:lnTo>
                    <a:pt x="626" y="39"/>
                  </a:lnTo>
                  <a:lnTo>
                    <a:pt x="610" y="31"/>
                  </a:lnTo>
                  <a:lnTo>
                    <a:pt x="592" y="23"/>
                  </a:lnTo>
                  <a:lnTo>
                    <a:pt x="575" y="18"/>
                  </a:lnTo>
                  <a:lnTo>
                    <a:pt x="558" y="12"/>
                  </a:lnTo>
                  <a:lnTo>
                    <a:pt x="539" y="8"/>
                  </a:lnTo>
                  <a:close/>
                </a:path>
              </a:pathLst>
            </a:custGeom>
            <a:blipFill dpi="0" rotWithShape="0">
              <a:blip r:embed="rId5"/>
              <a:srcRect/>
              <a:tile tx="0" ty="0" sx="100000" sy="100000" flip="none" algn="tl"/>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1" name="Rectangle 1119"/>
            <p:cNvSpPr>
              <a:spLocks noChangeArrowheads="1"/>
            </p:cNvSpPr>
            <p:nvPr/>
          </p:nvSpPr>
          <p:spPr bwMode="auto">
            <a:xfrm>
              <a:off x="3297238" y="5156200"/>
              <a:ext cx="414337" cy="423863"/>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42" name="Line 1120"/>
            <p:cNvSpPr>
              <a:spLocks noChangeShapeType="1"/>
            </p:cNvSpPr>
            <p:nvPr/>
          </p:nvSpPr>
          <p:spPr bwMode="auto">
            <a:xfrm>
              <a:off x="1905000" y="4799013"/>
              <a:ext cx="801688" cy="1587"/>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3" name="Line 1121"/>
            <p:cNvSpPr>
              <a:spLocks noChangeShapeType="1"/>
            </p:cNvSpPr>
            <p:nvPr/>
          </p:nvSpPr>
          <p:spPr bwMode="auto">
            <a:xfrm>
              <a:off x="3392488" y="4799013"/>
              <a:ext cx="569912" cy="1587"/>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4" name="Line 1122"/>
            <p:cNvSpPr>
              <a:spLocks noChangeShapeType="1"/>
            </p:cNvSpPr>
            <p:nvPr/>
          </p:nvSpPr>
          <p:spPr bwMode="auto">
            <a:xfrm>
              <a:off x="533400" y="4799013"/>
              <a:ext cx="800100" cy="1587"/>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5" name="Rectangle 1123"/>
            <p:cNvSpPr>
              <a:spLocks noChangeArrowheads="1"/>
            </p:cNvSpPr>
            <p:nvPr/>
          </p:nvSpPr>
          <p:spPr bwMode="auto">
            <a:xfrm>
              <a:off x="3951288" y="4846638"/>
              <a:ext cx="158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endParaRPr lang="en-US"/>
            </a:p>
          </p:txBody>
        </p:sp>
        <p:sp>
          <p:nvSpPr>
            <p:cNvPr id="346" name="Rectangle 1124"/>
            <p:cNvSpPr>
              <a:spLocks noChangeArrowheads="1"/>
            </p:cNvSpPr>
            <p:nvPr/>
          </p:nvSpPr>
          <p:spPr bwMode="auto">
            <a:xfrm>
              <a:off x="4278313" y="4846638"/>
              <a:ext cx="317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Times New Roman" pitchFamily="18" charset="0"/>
                </a:rPr>
                <a:t> </a:t>
              </a:r>
              <a:endParaRPr lang="en-US"/>
            </a:p>
          </p:txBody>
        </p:sp>
        <p:sp>
          <p:nvSpPr>
            <p:cNvPr id="347" name="Rectangle 1127"/>
            <p:cNvSpPr>
              <a:spLocks noChangeArrowheads="1"/>
            </p:cNvSpPr>
            <p:nvPr/>
          </p:nvSpPr>
          <p:spPr bwMode="auto">
            <a:xfrm>
              <a:off x="2405063" y="5510213"/>
              <a:ext cx="635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Times New Roman" pitchFamily="18" charset="0"/>
                </a:rPr>
                <a:t>3</a:t>
              </a:r>
              <a:endParaRPr lang="en-US"/>
            </a:p>
          </p:txBody>
        </p:sp>
        <p:sp>
          <p:nvSpPr>
            <p:cNvPr id="348" name="Rectangle 1128"/>
            <p:cNvSpPr>
              <a:spLocks noChangeArrowheads="1"/>
            </p:cNvSpPr>
            <p:nvPr/>
          </p:nvSpPr>
          <p:spPr bwMode="auto">
            <a:xfrm>
              <a:off x="2470150" y="5510213"/>
              <a:ext cx="4286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Times New Roman" pitchFamily="18" charset="0"/>
                </a:rPr>
                <a:t>-</a:t>
              </a:r>
              <a:endParaRPr lang="en-US"/>
            </a:p>
          </p:txBody>
        </p:sp>
        <p:sp>
          <p:nvSpPr>
            <p:cNvPr id="349" name="Rectangle 1129"/>
            <p:cNvSpPr>
              <a:spLocks noChangeArrowheads="1"/>
            </p:cNvSpPr>
            <p:nvPr/>
          </p:nvSpPr>
          <p:spPr bwMode="auto">
            <a:xfrm>
              <a:off x="2511425" y="5510213"/>
              <a:ext cx="1587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dirty="0">
                  <a:solidFill>
                    <a:srgbClr val="000000"/>
                  </a:solidFill>
                  <a:latin typeface="Times New Roman" pitchFamily="18" charset="0"/>
                </a:rPr>
                <a:t>4” </a:t>
              </a:r>
              <a:endParaRPr lang="en-US" dirty="0"/>
            </a:p>
          </p:txBody>
        </p:sp>
        <p:sp>
          <p:nvSpPr>
            <p:cNvPr id="350" name="Rectangle 1130"/>
            <p:cNvSpPr>
              <a:spLocks noChangeArrowheads="1"/>
            </p:cNvSpPr>
            <p:nvPr/>
          </p:nvSpPr>
          <p:spPr bwMode="auto">
            <a:xfrm>
              <a:off x="2670175" y="5510213"/>
              <a:ext cx="2825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dirty="0">
                  <a:solidFill>
                    <a:srgbClr val="000000"/>
                  </a:solidFill>
                  <a:latin typeface="Times New Roman" pitchFamily="18" charset="0"/>
                </a:rPr>
                <a:t>PMT</a:t>
              </a:r>
              <a:endParaRPr lang="en-US" dirty="0"/>
            </a:p>
          </p:txBody>
        </p:sp>
        <p:sp>
          <p:nvSpPr>
            <p:cNvPr id="351" name="Rectangle 1131"/>
            <p:cNvSpPr>
              <a:spLocks noChangeArrowheads="1"/>
            </p:cNvSpPr>
            <p:nvPr/>
          </p:nvSpPr>
          <p:spPr bwMode="auto">
            <a:xfrm>
              <a:off x="2952750" y="5510213"/>
              <a:ext cx="317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latin typeface="Times New Roman" pitchFamily="18" charset="0"/>
                </a:rPr>
                <a:t> </a:t>
              </a:r>
              <a:endParaRPr lang="en-US"/>
            </a:p>
          </p:txBody>
        </p:sp>
        <p:sp>
          <p:nvSpPr>
            <p:cNvPr id="352" name="Oval 1152"/>
            <p:cNvSpPr>
              <a:spLocks noChangeArrowheads="1"/>
            </p:cNvSpPr>
            <p:nvPr/>
          </p:nvSpPr>
          <p:spPr bwMode="auto">
            <a:xfrm rot="1275030">
              <a:off x="4572000" y="5105400"/>
              <a:ext cx="457200" cy="457200"/>
            </a:xfrm>
            <a:prstGeom prst="ellipse">
              <a:avLst/>
            </a:prstGeom>
            <a:solidFill>
              <a:srgbClr val="C0C0C0">
                <a:alpha val="54117"/>
              </a:srgbClr>
            </a:solidFill>
            <a:ln w="9525">
              <a:round/>
              <a:headEnd/>
              <a:tailEnd/>
            </a:ln>
            <a:effectLst/>
            <a:scene3d>
              <a:camera prst="legacyPerspectiveFront">
                <a:rot lat="1500000" lon="20099998" rev="0"/>
              </a:camera>
              <a:lightRig rig="legacyFlat4" dir="t"/>
            </a:scene3d>
            <a:sp3d extrusionH="608000" prstMaterial="legacyMatte">
              <a:bevelT w="13500" h="13500" prst="angle"/>
              <a:bevelB w="13500" h="13500" prst="angle"/>
              <a:extrusionClr>
                <a:srgbClr val="C0C0C0"/>
              </a:extrusion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a:flatTx/>
            </a:bodyPr>
            <a:lstStyle/>
            <a:p>
              <a:endParaRPr lang="en-US"/>
            </a:p>
          </p:txBody>
        </p:sp>
        <p:sp>
          <p:nvSpPr>
            <p:cNvPr id="353" name="Rectangle 1153"/>
            <p:cNvSpPr>
              <a:spLocks noChangeArrowheads="1"/>
            </p:cNvSpPr>
            <p:nvPr/>
          </p:nvSpPr>
          <p:spPr bwMode="auto">
            <a:xfrm>
              <a:off x="4614863" y="5105400"/>
              <a:ext cx="414337" cy="423863"/>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54" name="Freeform 1155"/>
            <p:cNvSpPr>
              <a:spLocks noEditPoints="1"/>
            </p:cNvSpPr>
            <p:nvPr/>
          </p:nvSpPr>
          <p:spPr bwMode="auto">
            <a:xfrm>
              <a:off x="2057400" y="5334000"/>
              <a:ext cx="120650" cy="485775"/>
            </a:xfrm>
            <a:custGeom>
              <a:avLst/>
              <a:gdLst>
                <a:gd name="T0" fmla="*/ 79940 w 163"/>
                <a:gd name="T1" fmla="*/ 0 h 1725"/>
                <a:gd name="T2" fmla="*/ 79940 w 163"/>
                <a:gd name="T3" fmla="*/ 417344 h 1725"/>
                <a:gd name="T4" fmla="*/ 40710 w 163"/>
                <a:gd name="T5" fmla="*/ 417344 h 1725"/>
                <a:gd name="T6" fmla="*/ 40710 w 163"/>
                <a:gd name="T7" fmla="*/ 0 h 1725"/>
                <a:gd name="T8" fmla="*/ 79940 w 163"/>
                <a:gd name="T9" fmla="*/ 0 h 1725"/>
                <a:gd name="T10" fmla="*/ 120650 w 163"/>
                <a:gd name="T11" fmla="*/ 409741 h 1725"/>
                <a:gd name="T12" fmla="*/ 61435 w 163"/>
                <a:gd name="T13" fmla="*/ 485775 h 1725"/>
                <a:gd name="T14" fmla="*/ 0 w 163"/>
                <a:gd name="T15" fmla="*/ 409741 h 1725"/>
                <a:gd name="T16" fmla="*/ 120650 w 163"/>
                <a:gd name="T17" fmla="*/ 409741 h 17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3" h="1725">
                  <a:moveTo>
                    <a:pt x="108" y="0"/>
                  </a:moveTo>
                  <a:lnTo>
                    <a:pt x="108" y="1482"/>
                  </a:lnTo>
                  <a:lnTo>
                    <a:pt x="55" y="1482"/>
                  </a:lnTo>
                  <a:lnTo>
                    <a:pt x="55" y="0"/>
                  </a:lnTo>
                  <a:lnTo>
                    <a:pt x="108" y="0"/>
                  </a:lnTo>
                  <a:close/>
                  <a:moveTo>
                    <a:pt x="163" y="1455"/>
                  </a:moveTo>
                  <a:lnTo>
                    <a:pt x="83" y="1725"/>
                  </a:lnTo>
                  <a:lnTo>
                    <a:pt x="0" y="1455"/>
                  </a:lnTo>
                  <a:lnTo>
                    <a:pt x="163" y="1455"/>
                  </a:lnTo>
                  <a:close/>
                </a:path>
              </a:pathLst>
            </a:custGeom>
            <a:solidFill>
              <a:srgbClr val="FF0000"/>
            </a:solidFill>
            <a:ln w="0">
              <a:solidFill>
                <a:srgbClr val="FF0000"/>
              </a:solidFill>
              <a:prstDash val="solid"/>
              <a:round/>
              <a:headEnd/>
              <a:tailEnd/>
            </a:ln>
          </p:spPr>
          <p:txBody>
            <a:bodyPr/>
            <a:lstStyle/>
            <a:p>
              <a:endParaRPr lang="en-US"/>
            </a:p>
          </p:txBody>
        </p:sp>
      </p:grpSp>
      <p:sp>
        <p:nvSpPr>
          <p:cNvPr id="1155" name="Freeform 1156"/>
          <p:cNvSpPr>
            <a:spLocks noEditPoints="1"/>
          </p:cNvSpPr>
          <p:nvPr/>
        </p:nvSpPr>
        <p:spPr bwMode="auto">
          <a:xfrm>
            <a:off x="3526993" y="6107519"/>
            <a:ext cx="120650" cy="485775"/>
          </a:xfrm>
          <a:custGeom>
            <a:avLst/>
            <a:gdLst>
              <a:gd name="T0" fmla="*/ 79940 w 163"/>
              <a:gd name="T1" fmla="*/ 0 h 1725"/>
              <a:gd name="T2" fmla="*/ 79940 w 163"/>
              <a:gd name="T3" fmla="*/ 417344 h 1725"/>
              <a:gd name="T4" fmla="*/ 40710 w 163"/>
              <a:gd name="T5" fmla="*/ 417344 h 1725"/>
              <a:gd name="T6" fmla="*/ 40710 w 163"/>
              <a:gd name="T7" fmla="*/ 0 h 1725"/>
              <a:gd name="T8" fmla="*/ 79940 w 163"/>
              <a:gd name="T9" fmla="*/ 0 h 1725"/>
              <a:gd name="T10" fmla="*/ 120650 w 163"/>
              <a:gd name="T11" fmla="*/ 409741 h 1725"/>
              <a:gd name="T12" fmla="*/ 61435 w 163"/>
              <a:gd name="T13" fmla="*/ 485775 h 1725"/>
              <a:gd name="T14" fmla="*/ 0 w 163"/>
              <a:gd name="T15" fmla="*/ 409741 h 1725"/>
              <a:gd name="T16" fmla="*/ 120650 w 163"/>
              <a:gd name="T17" fmla="*/ 409741 h 17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3" h="1725">
                <a:moveTo>
                  <a:pt x="108" y="0"/>
                </a:moveTo>
                <a:lnTo>
                  <a:pt x="108" y="1482"/>
                </a:lnTo>
                <a:lnTo>
                  <a:pt x="55" y="1482"/>
                </a:lnTo>
                <a:lnTo>
                  <a:pt x="55" y="0"/>
                </a:lnTo>
                <a:lnTo>
                  <a:pt x="108" y="0"/>
                </a:lnTo>
                <a:close/>
                <a:moveTo>
                  <a:pt x="163" y="1455"/>
                </a:moveTo>
                <a:lnTo>
                  <a:pt x="83" y="1725"/>
                </a:lnTo>
                <a:lnTo>
                  <a:pt x="0" y="1455"/>
                </a:lnTo>
                <a:lnTo>
                  <a:pt x="163" y="1455"/>
                </a:lnTo>
                <a:close/>
              </a:path>
            </a:pathLst>
          </a:custGeom>
          <a:solidFill>
            <a:srgbClr val="0000FF"/>
          </a:solidFill>
          <a:ln w="0">
            <a:solidFill>
              <a:srgbClr val="0000FF"/>
            </a:solidFill>
            <a:prstDash val="solid"/>
            <a:round/>
            <a:headEnd/>
            <a:tailEnd/>
          </a:ln>
        </p:spPr>
        <p:txBody>
          <a:bodyPr/>
          <a:lstStyle/>
          <a:p>
            <a:endParaRPr lang="en-US"/>
          </a:p>
        </p:txBody>
      </p:sp>
      <p:sp>
        <p:nvSpPr>
          <p:cNvPr id="1156" name="Freeform 1126"/>
          <p:cNvSpPr>
            <a:spLocks noEditPoints="1"/>
          </p:cNvSpPr>
          <p:nvPr/>
        </p:nvSpPr>
        <p:spPr bwMode="auto">
          <a:xfrm>
            <a:off x="4854143" y="6031319"/>
            <a:ext cx="120650" cy="485775"/>
          </a:xfrm>
          <a:custGeom>
            <a:avLst/>
            <a:gdLst>
              <a:gd name="T0" fmla="*/ 79940 w 163"/>
              <a:gd name="T1" fmla="*/ 0 h 1725"/>
              <a:gd name="T2" fmla="*/ 79940 w 163"/>
              <a:gd name="T3" fmla="*/ 417344 h 1725"/>
              <a:gd name="T4" fmla="*/ 40710 w 163"/>
              <a:gd name="T5" fmla="*/ 417344 h 1725"/>
              <a:gd name="T6" fmla="*/ 40710 w 163"/>
              <a:gd name="T7" fmla="*/ 0 h 1725"/>
              <a:gd name="T8" fmla="*/ 79940 w 163"/>
              <a:gd name="T9" fmla="*/ 0 h 1725"/>
              <a:gd name="T10" fmla="*/ 120650 w 163"/>
              <a:gd name="T11" fmla="*/ 409741 h 1725"/>
              <a:gd name="T12" fmla="*/ 61435 w 163"/>
              <a:gd name="T13" fmla="*/ 485775 h 1725"/>
              <a:gd name="T14" fmla="*/ 0 w 163"/>
              <a:gd name="T15" fmla="*/ 409741 h 1725"/>
              <a:gd name="T16" fmla="*/ 120650 w 163"/>
              <a:gd name="T17" fmla="*/ 409741 h 17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3" h="1725">
                <a:moveTo>
                  <a:pt x="108" y="0"/>
                </a:moveTo>
                <a:lnTo>
                  <a:pt x="108" y="1482"/>
                </a:lnTo>
                <a:lnTo>
                  <a:pt x="55" y="1482"/>
                </a:lnTo>
                <a:lnTo>
                  <a:pt x="55" y="0"/>
                </a:lnTo>
                <a:lnTo>
                  <a:pt x="108" y="0"/>
                </a:lnTo>
                <a:close/>
                <a:moveTo>
                  <a:pt x="163" y="1455"/>
                </a:moveTo>
                <a:lnTo>
                  <a:pt x="83" y="1725"/>
                </a:lnTo>
                <a:lnTo>
                  <a:pt x="0" y="1455"/>
                </a:lnTo>
                <a:lnTo>
                  <a:pt x="163" y="1455"/>
                </a:lnTo>
                <a:close/>
              </a:path>
            </a:pathLst>
          </a:custGeom>
          <a:solidFill>
            <a:srgbClr val="00FF00"/>
          </a:solidFill>
          <a:ln w="0">
            <a:solidFill>
              <a:srgbClr val="00FF00"/>
            </a:solidFill>
            <a:prstDash val="solid"/>
            <a:round/>
            <a:headEnd/>
            <a:tailEnd/>
          </a:ln>
        </p:spPr>
        <p:txBody>
          <a:bodyPr/>
          <a:lstStyle/>
          <a:p>
            <a:endParaRPr lang="en-US"/>
          </a:p>
        </p:txBody>
      </p:sp>
      <p:sp>
        <p:nvSpPr>
          <p:cNvPr id="1157" name="Rectangle 1158"/>
          <p:cNvSpPr>
            <a:spLocks noChangeArrowheads="1"/>
          </p:cNvSpPr>
          <p:nvPr/>
        </p:nvSpPr>
        <p:spPr bwMode="auto">
          <a:xfrm>
            <a:off x="4510024" y="3707013"/>
            <a:ext cx="1896673"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600" dirty="0" smtClean="0"/>
              <a:t>Good performance</a:t>
            </a:r>
          </a:p>
          <a:p>
            <a:r>
              <a:rPr lang="en-US" sz="1600" dirty="0" smtClean="0"/>
              <a:t>on S/N</a:t>
            </a:r>
          </a:p>
        </p:txBody>
      </p:sp>
      <p:pic>
        <p:nvPicPr>
          <p:cNvPr id="1158" name="Picture 1159"/>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688793" y="1981200"/>
            <a:ext cx="1189493" cy="1162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Footer Placeholder 3"/>
          <p:cNvSpPr>
            <a:spLocks noGrp="1"/>
          </p:cNvSpPr>
          <p:nvPr>
            <p:ph type="ftr" sz="quarter" idx="10"/>
          </p:nvPr>
        </p:nvSpPr>
        <p:spPr/>
        <p:txBody>
          <a:bodyPr/>
          <a:lstStyle/>
          <a:p>
            <a:pPr>
              <a:defRPr/>
            </a:pPr>
            <a:r>
              <a:rPr lang="en-US" smtClean="0"/>
              <a:t>Hartmut F.-W. Sadrozinski: Medical applications, VCI 2013</a:t>
            </a:r>
            <a:endParaRPr lang="en-US" dirty="0"/>
          </a:p>
        </p:txBody>
      </p:sp>
      <p:sp>
        <p:nvSpPr>
          <p:cNvPr id="5" name="Slide Number Placeholder 4"/>
          <p:cNvSpPr>
            <a:spLocks noGrp="1"/>
          </p:cNvSpPr>
          <p:nvPr>
            <p:ph type="sldNum" sz="quarter" idx="11"/>
          </p:nvPr>
        </p:nvSpPr>
        <p:spPr/>
        <p:txBody>
          <a:bodyPr/>
          <a:lstStyle/>
          <a:p>
            <a:pPr>
              <a:defRPr/>
            </a:pPr>
            <a:fld id="{D81A8F4D-9F11-4C3F-B199-E4FED77FDE2E}" type="slidenum">
              <a:rPr lang="en-US" smtClean="0"/>
              <a:pPr>
                <a:defRPr/>
              </a:pPr>
              <a:t>28</a:t>
            </a:fld>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Рисунок 25" descr="ms1-3.eps"/>
          <p:cNvPicPr>
            <a:picLocks noChangeAspect="1"/>
          </p:cNvPicPr>
          <p:nvPr/>
        </p:nvPicPr>
        <p:blipFill>
          <a:blip r:embed="rId2" cstate="print"/>
          <a:stretch>
            <a:fillRect/>
          </a:stretch>
        </p:blipFill>
        <p:spPr>
          <a:xfrm>
            <a:off x="5143500" y="1832006"/>
            <a:ext cx="4038600" cy="4038600"/>
          </a:xfrm>
          <a:prstGeom prst="rect">
            <a:avLst/>
          </a:prstGeom>
          <a:solidFill>
            <a:schemeClr val="bg1"/>
          </a:solidFill>
        </p:spPr>
      </p:pic>
      <p:sp>
        <p:nvSpPr>
          <p:cNvPr id="3" name="Footer Placeholder 2"/>
          <p:cNvSpPr>
            <a:spLocks noGrp="1"/>
          </p:cNvSpPr>
          <p:nvPr>
            <p:ph type="ftr" sz="quarter" idx="10"/>
          </p:nvPr>
        </p:nvSpPr>
        <p:spPr/>
        <p:txBody>
          <a:bodyPr/>
          <a:lstStyle/>
          <a:p>
            <a:pPr>
              <a:defRPr/>
            </a:pPr>
            <a:r>
              <a:rPr lang="en-US" smtClean="0"/>
              <a:t>Hartmut F.-W. Sadrozinski: Medical applications, VCI 2013</a:t>
            </a:r>
            <a:endParaRPr lang="en-US" dirty="0"/>
          </a:p>
        </p:txBody>
      </p:sp>
      <p:sp>
        <p:nvSpPr>
          <p:cNvPr id="5" name="Номер слайда 4"/>
          <p:cNvSpPr>
            <a:spLocks noGrp="1"/>
          </p:cNvSpPr>
          <p:nvPr>
            <p:ph type="sldNum" sz="quarter" idx="11"/>
          </p:nvPr>
        </p:nvSpPr>
        <p:spPr>
          <a:prstGeom prst="rect">
            <a:avLst/>
          </a:prstGeom>
        </p:spPr>
        <p:txBody>
          <a:bodyPr/>
          <a:lstStyle/>
          <a:p>
            <a:pPr>
              <a:defRPr/>
            </a:pPr>
            <a:fld id="{E3DD7E95-1640-4727-8925-EF11085100D9}" type="slidenum">
              <a:rPr lang="en-US" smtClean="0"/>
              <a:pPr>
                <a:defRPr/>
              </a:pPr>
              <a:t>29</a:t>
            </a:fld>
            <a:endParaRPr lang="en-US" dirty="0"/>
          </a:p>
        </p:txBody>
      </p:sp>
      <p:sp>
        <p:nvSpPr>
          <p:cNvPr id="2" name="Заголовок 1"/>
          <p:cNvSpPr>
            <a:spLocks noGrp="1"/>
          </p:cNvSpPr>
          <p:nvPr>
            <p:ph type="title"/>
          </p:nvPr>
        </p:nvSpPr>
        <p:spPr>
          <a:xfrm>
            <a:off x="1600201" y="76200"/>
            <a:ext cx="5867400" cy="533400"/>
          </a:xfrm>
          <a:solidFill>
            <a:schemeClr val="accent2">
              <a:lumMod val="60000"/>
              <a:lumOff val="40000"/>
            </a:schemeClr>
          </a:solidFill>
        </p:spPr>
        <p:txBody>
          <a:bodyPr/>
          <a:lstStyle/>
          <a:p>
            <a:r>
              <a:rPr lang="en-US" sz="2800" b="1" dirty="0" smtClean="0">
                <a:solidFill>
                  <a:srgbClr val="002060"/>
                </a:solidFill>
              </a:rPr>
              <a:t>3-Stage Multi-Stage Scintillator</a:t>
            </a:r>
            <a:endParaRPr lang="en-US" sz="2800" b="1" dirty="0">
              <a:solidFill>
                <a:srgbClr val="002060"/>
              </a:solidFill>
            </a:endParaRPr>
          </a:p>
        </p:txBody>
      </p:sp>
      <p:cxnSp>
        <p:nvCxnSpPr>
          <p:cNvPr id="36" name="Прямая со стрелкой 35"/>
          <p:cNvCxnSpPr>
            <a:stCxn id="37" idx="1"/>
          </p:cNvCxnSpPr>
          <p:nvPr/>
        </p:nvCxnSpPr>
        <p:spPr>
          <a:xfrm flipH="1">
            <a:off x="6015342" y="2481530"/>
            <a:ext cx="385458" cy="414070"/>
          </a:xfrm>
          <a:prstGeom prst="straightConnector1">
            <a:avLst/>
          </a:prstGeom>
          <a:ln w="22225">
            <a:solidFill>
              <a:schemeClr val="bg2">
                <a:lumMod val="40000"/>
                <a:lumOff val="60000"/>
              </a:schemeClr>
            </a:solidFill>
            <a:prstDash val="sysDot"/>
            <a:tailEnd type="stealth"/>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6400800" y="2281475"/>
            <a:ext cx="2362199" cy="400110"/>
          </a:xfrm>
          <a:prstGeom prst="rect">
            <a:avLst/>
          </a:prstGeom>
          <a:noFill/>
        </p:spPr>
        <p:txBody>
          <a:bodyPr wrap="square" rtlCol="0">
            <a:spAutoFit/>
          </a:bodyPr>
          <a:lstStyle/>
          <a:p>
            <a:pPr algn="l"/>
            <a:r>
              <a:rPr lang="en-US" sz="1000" dirty="0" err="1" smtClean="0">
                <a:solidFill>
                  <a:schemeClr val="accent1">
                    <a:lumMod val="75000"/>
                  </a:schemeClr>
                </a:solidFill>
              </a:rPr>
              <a:t>pCT</a:t>
            </a:r>
            <a:r>
              <a:rPr lang="en-US" sz="1000" dirty="0" smtClean="0">
                <a:solidFill>
                  <a:schemeClr val="accent1">
                    <a:lumMod val="75000"/>
                  </a:schemeClr>
                </a:solidFill>
              </a:rPr>
              <a:t> Phase I </a:t>
            </a:r>
            <a:r>
              <a:rPr lang="en-US" sz="1000" dirty="0" err="1" smtClean="0">
                <a:solidFill>
                  <a:schemeClr val="accent1">
                    <a:lumMod val="75000"/>
                  </a:schemeClr>
                </a:solidFill>
              </a:rPr>
              <a:t>CsI</a:t>
            </a:r>
            <a:r>
              <a:rPr lang="en-US" sz="1000" dirty="0" smtClean="0">
                <a:solidFill>
                  <a:schemeClr val="accent1">
                    <a:lumMod val="75000"/>
                  </a:schemeClr>
                </a:solidFill>
              </a:rPr>
              <a:t>(</a:t>
            </a:r>
            <a:r>
              <a:rPr lang="en-US" sz="1000" dirty="0" err="1" smtClean="0">
                <a:solidFill>
                  <a:schemeClr val="accent1">
                    <a:lumMod val="75000"/>
                  </a:schemeClr>
                </a:solidFill>
              </a:rPr>
              <a:t>Tl</a:t>
            </a:r>
            <a:r>
              <a:rPr lang="en-US" sz="1000" dirty="0" smtClean="0">
                <a:solidFill>
                  <a:schemeClr val="accent1">
                    <a:lumMod val="75000"/>
                  </a:schemeClr>
                </a:solidFill>
              </a:rPr>
              <a:t>) calorimeter   (</a:t>
            </a:r>
            <a:r>
              <a:rPr lang="en-US" sz="1000" dirty="0" err="1" smtClean="0">
                <a:solidFill>
                  <a:schemeClr val="accent1">
                    <a:lumMod val="75000"/>
                  </a:schemeClr>
                </a:solidFill>
              </a:rPr>
              <a:t>F.Hurley</a:t>
            </a:r>
            <a:r>
              <a:rPr lang="en-US" sz="1000" dirty="0" smtClean="0">
                <a:solidFill>
                  <a:schemeClr val="accent1">
                    <a:lumMod val="75000"/>
                  </a:schemeClr>
                </a:solidFill>
              </a:rPr>
              <a:t> et al, 2012 IEEE NSS- MIC )</a:t>
            </a:r>
            <a:endParaRPr lang="en-US" sz="1000" dirty="0">
              <a:solidFill>
                <a:schemeClr val="accent1">
                  <a:lumMod val="75000"/>
                </a:schemeClr>
              </a:solidFill>
            </a:endParaRPr>
          </a:p>
        </p:txBody>
      </p:sp>
      <p:cxnSp>
        <p:nvCxnSpPr>
          <p:cNvPr id="44" name="Прямая соединительная линия 43"/>
          <p:cNvCxnSpPr/>
          <p:nvPr/>
        </p:nvCxnSpPr>
        <p:spPr>
          <a:xfrm>
            <a:off x="5791200" y="4303862"/>
            <a:ext cx="2750127" cy="0"/>
          </a:xfrm>
          <a:prstGeom prst="line">
            <a:avLst/>
          </a:prstGeom>
          <a:ln w="22225">
            <a:solidFill>
              <a:srgbClr val="7030A0"/>
            </a:solidFill>
            <a:prstDash val="sysDot"/>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6248401" y="4495800"/>
            <a:ext cx="2895600" cy="553998"/>
          </a:xfrm>
          <a:prstGeom prst="rect">
            <a:avLst/>
          </a:prstGeom>
          <a:solidFill>
            <a:schemeClr val="bg1"/>
          </a:solidFill>
        </p:spPr>
        <p:txBody>
          <a:bodyPr wrap="square" rtlCol="0">
            <a:spAutoFit/>
          </a:bodyPr>
          <a:lstStyle/>
          <a:p>
            <a:r>
              <a:rPr lang="en-US" sz="1000" dirty="0" smtClean="0">
                <a:solidFill>
                  <a:srgbClr val="7030A0"/>
                </a:solidFill>
              </a:rPr>
              <a:t>Measured Range Counter 4 mm Plates</a:t>
            </a:r>
          </a:p>
          <a:p>
            <a:r>
              <a:rPr lang="en-US" sz="1000" dirty="0" smtClean="0">
                <a:solidFill>
                  <a:srgbClr val="7030A0"/>
                </a:solidFill>
              </a:rPr>
              <a:t>(Range straggling limit for 200MeV p)</a:t>
            </a:r>
          </a:p>
          <a:p>
            <a:r>
              <a:rPr lang="en-US" sz="1000" dirty="0" smtClean="0">
                <a:solidFill>
                  <a:srgbClr val="7030A0"/>
                </a:solidFill>
              </a:rPr>
              <a:t>(A. </a:t>
            </a:r>
            <a:r>
              <a:rPr lang="en-US" sz="1000" dirty="0" err="1" smtClean="0">
                <a:solidFill>
                  <a:srgbClr val="7030A0"/>
                </a:solidFill>
              </a:rPr>
              <a:t>Zatserklyaniy</a:t>
            </a:r>
            <a:r>
              <a:rPr lang="en-US" sz="1000" dirty="0" smtClean="0">
                <a:solidFill>
                  <a:srgbClr val="7030A0"/>
                </a:solidFill>
              </a:rPr>
              <a:t> et al., </a:t>
            </a:r>
            <a:r>
              <a:rPr lang="en-US" sz="1000" dirty="0">
                <a:solidFill>
                  <a:srgbClr val="7030A0"/>
                </a:solidFill>
              </a:rPr>
              <a:t>2012 IEEE NSS- MIC </a:t>
            </a:r>
            <a:r>
              <a:rPr lang="en-US" sz="1000" dirty="0" smtClean="0">
                <a:solidFill>
                  <a:srgbClr val="7030A0"/>
                </a:solidFill>
              </a:rPr>
              <a:t>)</a:t>
            </a:r>
            <a:endParaRPr lang="en-US" sz="1000" dirty="0">
              <a:solidFill>
                <a:srgbClr val="7030A0"/>
              </a:solidFill>
            </a:endParaRPr>
          </a:p>
        </p:txBody>
      </p:sp>
      <p:cxnSp>
        <p:nvCxnSpPr>
          <p:cNvPr id="32" name="Прямая со стрелкой 35"/>
          <p:cNvCxnSpPr/>
          <p:nvPr/>
        </p:nvCxnSpPr>
        <p:spPr>
          <a:xfrm flipV="1">
            <a:off x="7010400" y="4303862"/>
            <a:ext cx="0" cy="268138"/>
          </a:xfrm>
          <a:prstGeom prst="straightConnector1">
            <a:avLst/>
          </a:prstGeom>
          <a:ln w="22225">
            <a:solidFill>
              <a:srgbClr val="7030A0"/>
            </a:solidFill>
            <a:prstDash val="sysDot"/>
            <a:tailEnd type="stealth"/>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4876800" y="4437931"/>
            <a:ext cx="1524000" cy="553998"/>
          </a:xfrm>
          <a:prstGeom prst="rect">
            <a:avLst/>
          </a:prstGeom>
          <a:solidFill>
            <a:schemeClr val="bg1"/>
          </a:solidFill>
        </p:spPr>
        <p:txBody>
          <a:bodyPr wrap="square" rtlCol="0">
            <a:spAutoFit/>
          </a:bodyPr>
          <a:lstStyle/>
          <a:p>
            <a:pPr algn="l"/>
            <a:r>
              <a:rPr lang="en-US" sz="1000" dirty="0" smtClean="0">
                <a:solidFill>
                  <a:srgbClr val="00B050"/>
                </a:solidFill>
              </a:rPr>
              <a:t>3-Stage MSS</a:t>
            </a:r>
          </a:p>
          <a:p>
            <a:pPr algn="l"/>
            <a:r>
              <a:rPr lang="en-US" sz="1000" dirty="0" smtClean="0">
                <a:solidFill>
                  <a:srgbClr val="00B050"/>
                </a:solidFill>
              </a:rPr>
              <a:t>(V. </a:t>
            </a:r>
            <a:r>
              <a:rPr lang="en-US" sz="1000" dirty="0" err="1" smtClean="0">
                <a:solidFill>
                  <a:srgbClr val="00B050"/>
                </a:solidFill>
              </a:rPr>
              <a:t>Bshkirov</a:t>
            </a:r>
            <a:r>
              <a:rPr lang="en-US" sz="1000" dirty="0" smtClean="0">
                <a:solidFill>
                  <a:srgbClr val="00B050"/>
                </a:solidFill>
              </a:rPr>
              <a:t> et al., </a:t>
            </a:r>
          </a:p>
          <a:p>
            <a:pPr algn="l"/>
            <a:r>
              <a:rPr lang="en-US" sz="1000" dirty="0" smtClean="0">
                <a:solidFill>
                  <a:srgbClr val="00B050"/>
                </a:solidFill>
              </a:rPr>
              <a:t>2012 </a:t>
            </a:r>
            <a:r>
              <a:rPr lang="en-US" sz="1000" dirty="0">
                <a:solidFill>
                  <a:srgbClr val="00B050"/>
                </a:solidFill>
              </a:rPr>
              <a:t>IEEE NSS- MIC </a:t>
            </a:r>
            <a:r>
              <a:rPr lang="en-US" sz="1000" dirty="0" smtClean="0">
                <a:solidFill>
                  <a:srgbClr val="4BF030"/>
                </a:solidFill>
              </a:rPr>
              <a:t>)</a:t>
            </a:r>
            <a:endParaRPr lang="en-US" sz="1000" dirty="0">
              <a:solidFill>
                <a:srgbClr val="4BF030"/>
              </a:solidFill>
            </a:endParaRPr>
          </a:p>
        </p:txBody>
      </p:sp>
      <p:cxnSp>
        <p:nvCxnSpPr>
          <p:cNvPr id="42" name="Прямая со стрелкой 29"/>
          <p:cNvCxnSpPr/>
          <p:nvPr/>
        </p:nvCxnSpPr>
        <p:spPr>
          <a:xfrm flipV="1">
            <a:off x="5143500" y="4247461"/>
            <a:ext cx="762000" cy="324539"/>
          </a:xfrm>
          <a:prstGeom prst="straightConnector1">
            <a:avLst/>
          </a:prstGeom>
          <a:ln w="12700">
            <a:solidFill>
              <a:srgbClr val="4BF030"/>
            </a:solidFill>
            <a:prstDash val="solid"/>
            <a:tailEnd type="stealth" w="med" len="lg"/>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4572000" y="3273691"/>
            <a:ext cx="952500" cy="246221"/>
          </a:xfrm>
          <a:prstGeom prst="rect">
            <a:avLst/>
          </a:prstGeom>
          <a:solidFill>
            <a:schemeClr val="bg1"/>
          </a:solidFill>
        </p:spPr>
        <p:txBody>
          <a:bodyPr wrap="square" rtlCol="0">
            <a:spAutoFit/>
          </a:bodyPr>
          <a:lstStyle/>
          <a:p>
            <a:r>
              <a:rPr lang="en-US" sz="1000" dirty="0" smtClean="0">
                <a:solidFill>
                  <a:srgbClr val="FF0000"/>
                </a:solidFill>
              </a:rPr>
              <a:t>Calorimeter</a:t>
            </a:r>
            <a:endParaRPr lang="en-US" sz="1000" dirty="0">
              <a:solidFill>
                <a:srgbClr val="FF0000"/>
              </a:solidFill>
            </a:endParaRPr>
          </a:p>
        </p:txBody>
      </p:sp>
      <p:pic>
        <p:nvPicPr>
          <p:cNvPr id="28" name="Рисунок 10" descr="iPhone 043m.jpg"/>
          <p:cNvPicPr>
            <a:picLocks noChangeAspect="1"/>
          </p:cNvPicPr>
          <p:nvPr/>
        </p:nvPicPr>
        <p:blipFill>
          <a:blip r:embed="rId3" cstate="print"/>
          <a:srcRect l="12600" r="7200"/>
          <a:stretch>
            <a:fillRect/>
          </a:stretch>
        </p:blipFill>
        <p:spPr>
          <a:xfrm>
            <a:off x="410703" y="1005371"/>
            <a:ext cx="2023496" cy="1892293"/>
          </a:xfrm>
          <a:prstGeom prst="rect">
            <a:avLst/>
          </a:prstGeom>
        </p:spPr>
      </p:pic>
      <p:pic>
        <p:nvPicPr>
          <p:cNvPr id="31" name="Picture 2"/>
          <p:cNvPicPr>
            <a:picLocks noChangeAspect="1" noChangeArrowheads="1"/>
          </p:cNvPicPr>
          <p:nvPr/>
        </p:nvPicPr>
        <p:blipFill>
          <a:blip r:embed="rId4" cstate="print"/>
          <a:srcRect/>
          <a:stretch>
            <a:fillRect/>
          </a:stretch>
        </p:blipFill>
        <p:spPr bwMode="auto">
          <a:xfrm>
            <a:off x="304800" y="3962800"/>
            <a:ext cx="2235303" cy="1676000"/>
          </a:xfrm>
          <a:prstGeom prst="rect">
            <a:avLst/>
          </a:prstGeom>
          <a:noFill/>
          <a:ln w="9525">
            <a:noFill/>
            <a:round/>
            <a:headEnd/>
            <a:tailEnd/>
          </a:ln>
        </p:spPr>
      </p:pic>
      <p:pic>
        <p:nvPicPr>
          <p:cNvPr id="63490"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844614" y="2503766"/>
            <a:ext cx="1854572" cy="12576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3491"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844614" y="3780881"/>
            <a:ext cx="1854572" cy="12576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3492" name="Picture 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837752" y="5031663"/>
            <a:ext cx="1861434" cy="1262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2440900" y="980293"/>
            <a:ext cx="2826415" cy="646331"/>
          </a:xfrm>
          <a:prstGeom prst="rect">
            <a:avLst/>
          </a:prstGeom>
        </p:spPr>
        <p:txBody>
          <a:bodyPr wrap="none">
            <a:spAutoFit/>
          </a:bodyPr>
          <a:lstStyle/>
          <a:p>
            <a:pPr algn="l"/>
            <a:r>
              <a:rPr lang="en-US" dirty="0" smtClean="0">
                <a:solidFill>
                  <a:schemeClr val="accent4"/>
                </a:solidFill>
              </a:rPr>
              <a:t>10x10x36cm Polystyrene </a:t>
            </a:r>
          </a:p>
          <a:p>
            <a:pPr algn="l"/>
            <a:r>
              <a:rPr lang="en-US" dirty="0" smtClean="0">
                <a:solidFill>
                  <a:schemeClr val="accent4"/>
                </a:solidFill>
              </a:rPr>
              <a:t>3</a:t>
            </a:r>
            <a:r>
              <a:rPr lang="en-US" dirty="0">
                <a:solidFill>
                  <a:schemeClr val="accent4"/>
                </a:solidFill>
              </a:rPr>
              <a:t>’ PMT via light-guide</a:t>
            </a:r>
            <a:r>
              <a:rPr lang="en-US" b="1" dirty="0">
                <a:solidFill>
                  <a:srgbClr val="FF0000"/>
                </a:solidFill>
              </a:rPr>
              <a:t>  </a:t>
            </a:r>
          </a:p>
        </p:txBody>
      </p:sp>
      <p:sp>
        <p:nvSpPr>
          <p:cNvPr id="22" name="TextBox 21"/>
          <p:cNvSpPr txBox="1"/>
          <p:nvPr/>
        </p:nvSpPr>
        <p:spPr>
          <a:xfrm>
            <a:off x="183749" y="2963338"/>
            <a:ext cx="2660866" cy="830997"/>
          </a:xfrm>
          <a:prstGeom prst="rect">
            <a:avLst/>
          </a:prstGeom>
          <a:noFill/>
        </p:spPr>
        <p:txBody>
          <a:bodyPr wrap="square" rtlCol="0">
            <a:spAutoFit/>
          </a:bodyPr>
          <a:lstStyle/>
          <a:p>
            <a:pPr algn="l"/>
            <a:r>
              <a:rPr lang="en-US" sz="1600" dirty="0" smtClean="0">
                <a:solidFill>
                  <a:schemeClr val="tx2"/>
                </a:solidFill>
              </a:rPr>
              <a:t>WEPL Calibration  of each stage with</a:t>
            </a:r>
          </a:p>
          <a:p>
            <a:pPr algn="l"/>
            <a:r>
              <a:rPr lang="en-US" sz="1600" dirty="0" smtClean="0">
                <a:solidFill>
                  <a:schemeClr val="tx2"/>
                </a:solidFill>
              </a:rPr>
              <a:t>Polystyrene degraders</a:t>
            </a:r>
            <a:endParaRPr lang="en-US" sz="1600" dirty="0">
              <a:solidFill>
                <a:srgbClr val="FF0000"/>
              </a:solidFill>
            </a:endParaRPr>
          </a:p>
        </p:txBody>
      </p:sp>
      <p:cxnSp>
        <p:nvCxnSpPr>
          <p:cNvPr id="8" name="Straight Arrow Connector 7"/>
          <p:cNvCxnSpPr/>
          <p:nvPr/>
        </p:nvCxnSpPr>
        <p:spPr bwMode="auto">
          <a:xfrm flipV="1">
            <a:off x="1905000" y="3396801"/>
            <a:ext cx="939615" cy="803383"/>
          </a:xfrm>
          <a:prstGeom prst="straightConnector1">
            <a:avLst/>
          </a:prstGeom>
          <a:solidFill>
            <a:schemeClr val="accent1"/>
          </a:solidFill>
          <a:ln w="9525"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Straight Arrow Connector 24"/>
          <p:cNvCxnSpPr/>
          <p:nvPr/>
        </p:nvCxnSpPr>
        <p:spPr bwMode="auto">
          <a:xfrm flipV="1">
            <a:off x="2133600" y="4200184"/>
            <a:ext cx="863414" cy="371816"/>
          </a:xfrm>
          <a:prstGeom prst="straightConnector1">
            <a:avLst/>
          </a:prstGeom>
          <a:solidFill>
            <a:schemeClr val="accent1"/>
          </a:solidFill>
          <a:ln w="9525" cap="flat" cmpd="sng" algn="ctr">
            <a:solidFill>
              <a:schemeClr val="accent5">
                <a:lumMod val="50000"/>
              </a:schemeClr>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Straight Arrow Connector 26"/>
          <p:cNvCxnSpPr/>
          <p:nvPr/>
        </p:nvCxnSpPr>
        <p:spPr bwMode="auto">
          <a:xfrm>
            <a:off x="2209800" y="4800800"/>
            <a:ext cx="634815" cy="685600"/>
          </a:xfrm>
          <a:prstGeom prst="straightConnector1">
            <a:avLst/>
          </a:prstGeom>
          <a:solidFill>
            <a:schemeClr val="accent1"/>
          </a:solidFill>
          <a:ln w="9525" cap="flat" cmpd="sng" algn="ctr">
            <a:solidFill>
              <a:srgbClr val="00B05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9" name="TextBox 28"/>
          <p:cNvSpPr txBox="1"/>
          <p:nvPr/>
        </p:nvSpPr>
        <p:spPr>
          <a:xfrm>
            <a:off x="5791200" y="1345187"/>
            <a:ext cx="2660866" cy="338554"/>
          </a:xfrm>
          <a:prstGeom prst="rect">
            <a:avLst/>
          </a:prstGeom>
          <a:noFill/>
        </p:spPr>
        <p:txBody>
          <a:bodyPr wrap="square" rtlCol="0">
            <a:spAutoFit/>
          </a:bodyPr>
          <a:lstStyle/>
          <a:p>
            <a:pPr algn="l"/>
            <a:r>
              <a:rPr lang="en-US" sz="1600" dirty="0" smtClean="0">
                <a:solidFill>
                  <a:schemeClr val="tx2"/>
                </a:solidFill>
              </a:rPr>
              <a:t>WEPL Resolution [mm]</a:t>
            </a:r>
            <a:endParaRPr lang="en-US" sz="1600" dirty="0">
              <a:solidFill>
                <a:srgbClr val="FF0000"/>
              </a:solidFill>
            </a:endParaRPr>
          </a:p>
        </p:txBody>
      </p:sp>
    </p:spTree>
    <p:extLst>
      <p:ext uri="{BB962C8B-B14F-4D97-AF65-F5344CB8AC3E}">
        <p14:creationId xmlns:p14="http://schemas.microsoft.com/office/powerpoint/2010/main" val="2077557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D81A8F4D-9F11-4C3F-B199-E4FED77FDE2E}" type="slidenum">
              <a:rPr lang="en-US" smtClean="0"/>
              <a:pPr>
                <a:defRPr/>
              </a:pPr>
              <a:t>3</a:t>
            </a:fld>
            <a:endParaRPr lang="en-US"/>
          </a:p>
        </p:txBody>
      </p:sp>
      <p:grpSp>
        <p:nvGrpSpPr>
          <p:cNvPr id="11" name="Group 10"/>
          <p:cNvGrpSpPr/>
          <p:nvPr/>
        </p:nvGrpSpPr>
        <p:grpSpPr>
          <a:xfrm>
            <a:off x="158414" y="3843993"/>
            <a:ext cx="4184986" cy="2722786"/>
            <a:chOff x="847654" y="1066800"/>
            <a:chExt cx="7540376" cy="487680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7654" y="1066800"/>
              <a:ext cx="7540376"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p:nvPr/>
          </p:nvCxnSpPr>
          <p:spPr bwMode="auto">
            <a:xfrm>
              <a:off x="2133600" y="3581400"/>
              <a:ext cx="2895600" cy="0"/>
            </a:xfrm>
            <a:prstGeom prst="line">
              <a:avLst/>
            </a:prstGeom>
            <a:solidFill>
              <a:schemeClr val="accent1"/>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Straight Connector 6"/>
            <p:cNvCxnSpPr/>
            <p:nvPr/>
          </p:nvCxnSpPr>
          <p:spPr bwMode="auto">
            <a:xfrm>
              <a:off x="2133600" y="4267200"/>
              <a:ext cx="4267200" cy="0"/>
            </a:xfrm>
            <a:prstGeom prst="line">
              <a:avLst/>
            </a:prstGeom>
            <a:solidFill>
              <a:schemeClr val="accent1"/>
            </a:solidFill>
            <a:ln w="9525" cap="flat" cmpd="sng" algn="ctr">
              <a:solidFill>
                <a:srgbClr val="FFC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Straight Connector 7"/>
            <p:cNvCxnSpPr/>
            <p:nvPr/>
          </p:nvCxnSpPr>
          <p:spPr bwMode="auto">
            <a:xfrm>
              <a:off x="2133600" y="3352800"/>
              <a:ext cx="2484242" cy="0"/>
            </a:xfrm>
            <a:prstGeom prst="line">
              <a:avLst/>
            </a:prstGeom>
            <a:solidFill>
              <a:schemeClr val="accent1"/>
            </a:solidFill>
            <a:ln w="95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 name="TextBox 5"/>
            <p:cNvSpPr txBox="1"/>
            <p:nvPr/>
          </p:nvSpPr>
          <p:spPr>
            <a:xfrm>
              <a:off x="5099795" y="2955475"/>
              <a:ext cx="958917" cy="369332"/>
            </a:xfrm>
            <a:prstGeom prst="rect">
              <a:avLst/>
            </a:prstGeom>
            <a:noFill/>
          </p:spPr>
          <p:txBody>
            <a:bodyPr wrap="none" rtlCol="0">
              <a:spAutoFit/>
            </a:bodyPr>
            <a:lstStyle/>
            <a:p>
              <a:r>
                <a:rPr lang="en-US" dirty="0" smtClean="0">
                  <a:solidFill>
                    <a:srgbClr val="FF0000"/>
                  </a:solidFill>
                </a:rPr>
                <a:t>300 µm</a:t>
              </a:r>
              <a:endParaRPr lang="en-US" dirty="0">
                <a:solidFill>
                  <a:srgbClr val="FF0000"/>
                </a:solidFill>
              </a:endParaRPr>
            </a:p>
          </p:txBody>
        </p:sp>
        <p:sp>
          <p:nvSpPr>
            <p:cNvPr id="9" name="TextBox 8"/>
            <p:cNvSpPr txBox="1"/>
            <p:nvPr/>
          </p:nvSpPr>
          <p:spPr>
            <a:xfrm>
              <a:off x="5198379" y="3228440"/>
              <a:ext cx="761746" cy="369332"/>
            </a:xfrm>
            <a:prstGeom prst="rect">
              <a:avLst/>
            </a:prstGeom>
            <a:noFill/>
          </p:spPr>
          <p:txBody>
            <a:bodyPr wrap="none" rtlCol="0">
              <a:spAutoFit/>
            </a:bodyPr>
            <a:lstStyle/>
            <a:p>
              <a:r>
                <a:rPr lang="en-US" dirty="0" smtClean="0">
                  <a:solidFill>
                    <a:schemeClr val="accent1"/>
                  </a:solidFill>
                </a:rPr>
                <a:t>1 mm</a:t>
              </a:r>
              <a:endParaRPr lang="en-US" dirty="0">
                <a:solidFill>
                  <a:schemeClr val="accent1"/>
                </a:solidFill>
              </a:endParaRPr>
            </a:p>
          </p:txBody>
        </p:sp>
        <p:sp>
          <p:nvSpPr>
            <p:cNvPr id="10" name="TextBox 9"/>
            <p:cNvSpPr txBox="1"/>
            <p:nvPr/>
          </p:nvSpPr>
          <p:spPr>
            <a:xfrm>
              <a:off x="6439273" y="3774369"/>
              <a:ext cx="684804" cy="369332"/>
            </a:xfrm>
            <a:prstGeom prst="rect">
              <a:avLst/>
            </a:prstGeom>
            <a:noFill/>
          </p:spPr>
          <p:txBody>
            <a:bodyPr wrap="none" rtlCol="0">
              <a:spAutoFit/>
            </a:bodyPr>
            <a:lstStyle/>
            <a:p>
              <a:r>
                <a:rPr lang="en-US" dirty="0" smtClean="0">
                  <a:solidFill>
                    <a:srgbClr val="FFC000"/>
                  </a:solidFill>
                </a:rPr>
                <a:t>2 cm</a:t>
              </a:r>
              <a:endParaRPr lang="en-US" dirty="0">
                <a:solidFill>
                  <a:srgbClr val="FFC000"/>
                </a:solidFill>
              </a:endParaRPr>
            </a:p>
          </p:txBody>
        </p:sp>
      </p:grpSp>
      <p:pic>
        <p:nvPicPr>
          <p:cNvPr id="1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7136" r="9504"/>
          <a:stretch/>
        </p:blipFill>
        <p:spPr bwMode="auto">
          <a:xfrm>
            <a:off x="5486400" y="3981233"/>
            <a:ext cx="3352800" cy="25516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r="5594"/>
          <a:stretch>
            <a:fillRect/>
          </a:stretch>
        </p:blipFill>
        <p:spPr bwMode="auto">
          <a:xfrm>
            <a:off x="109819" y="838200"/>
            <a:ext cx="2586568" cy="2411934"/>
          </a:xfrm>
          <a:prstGeom prst="rect">
            <a:avLst/>
          </a:prstGeom>
          <a:solidFill>
            <a:schemeClr val="bg1"/>
          </a:solidFill>
          <a:ln>
            <a:noFill/>
          </a:ln>
          <a:effectLst/>
          <a:extLst/>
        </p:spPr>
      </p:pic>
      <p:sp>
        <p:nvSpPr>
          <p:cNvPr id="15" name="Text Box 5"/>
          <p:cNvSpPr txBox="1">
            <a:spLocks noChangeArrowheads="1"/>
          </p:cNvSpPr>
          <p:nvPr/>
        </p:nvSpPr>
        <p:spPr bwMode="auto">
          <a:xfrm>
            <a:off x="1066800" y="86380"/>
            <a:ext cx="6781800" cy="523220"/>
          </a:xfrm>
          <a:prstGeom prst="rect">
            <a:avLst/>
          </a:prstGeom>
          <a:solidFill>
            <a:schemeClr val="accent2">
              <a:lumMod val="60000"/>
              <a:lumOff val="40000"/>
            </a:schemeClr>
          </a:solidFill>
          <a:ln w="9525">
            <a:solidFill>
              <a:srgbClr val="9999FF"/>
            </a:solidFill>
            <a:miter lim="800000"/>
            <a:headEnd/>
            <a:tailEnd/>
          </a:ln>
          <a:effectLs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algn="l" eaLnBrk="1" hangingPunct="1"/>
            <a:r>
              <a:rPr lang="en-US" sz="2800" b="1" dirty="0" smtClean="0">
                <a:latin typeface="Arial" pitchFamily="34" charset="0"/>
                <a:cs typeface="Arial" pitchFamily="34" charset="0"/>
              </a:rPr>
              <a:t>Absorption </a:t>
            </a:r>
            <a:r>
              <a:rPr lang="en-US" sz="2800" b="1" dirty="0">
                <a:latin typeface="Arial" pitchFamily="34" charset="0"/>
                <a:cs typeface="Arial" pitchFamily="34" charset="0"/>
              </a:rPr>
              <a:t>of </a:t>
            </a:r>
            <a:r>
              <a:rPr lang="en-US" sz="2800" b="1" dirty="0" smtClean="0">
                <a:latin typeface="Arial" pitchFamily="34" charset="0"/>
                <a:cs typeface="Arial" pitchFamily="34" charset="0"/>
              </a:rPr>
              <a:t>Photons</a:t>
            </a:r>
            <a:r>
              <a:rPr lang="en-US" sz="2800" b="1" dirty="0">
                <a:latin typeface="Arial" pitchFamily="34" charset="0"/>
                <a:cs typeface="Arial" pitchFamily="34" charset="0"/>
              </a:rPr>
              <a:t> </a:t>
            </a:r>
            <a:r>
              <a:rPr lang="en-US" sz="2800" b="1" dirty="0" smtClean="0">
                <a:latin typeface="Arial" pitchFamily="34" charset="0"/>
                <a:cs typeface="Arial" pitchFamily="34" charset="0"/>
              </a:rPr>
              <a:t>    N(x</a:t>
            </a:r>
            <a:r>
              <a:rPr lang="en-US" sz="2800" b="1" dirty="0">
                <a:latin typeface="Arial" pitchFamily="34" charset="0"/>
                <a:cs typeface="Arial" pitchFamily="34" charset="0"/>
              </a:rPr>
              <a:t>) = </a:t>
            </a:r>
            <a:r>
              <a:rPr lang="en-US" sz="2800" b="1" dirty="0" err="1">
                <a:latin typeface="Arial" pitchFamily="34" charset="0"/>
                <a:cs typeface="Arial" pitchFamily="34" charset="0"/>
              </a:rPr>
              <a:t>N</a:t>
            </a:r>
            <a:r>
              <a:rPr lang="en-US" sz="2800" b="1" baseline="-25000" dirty="0" err="1">
                <a:latin typeface="Arial" pitchFamily="34" charset="0"/>
                <a:cs typeface="Arial" pitchFamily="34" charset="0"/>
              </a:rPr>
              <a:t>o</a:t>
            </a:r>
            <a:r>
              <a:rPr lang="en-US" sz="2800" b="1" dirty="0" err="1">
                <a:latin typeface="Arial" pitchFamily="34" charset="0"/>
                <a:cs typeface="Arial" pitchFamily="34" charset="0"/>
              </a:rPr>
              <a:t>e</a:t>
            </a:r>
            <a:r>
              <a:rPr lang="en-US" sz="2800" b="1" baseline="30000" dirty="0">
                <a:latin typeface="Arial" pitchFamily="34" charset="0"/>
                <a:cs typeface="Arial" pitchFamily="34" charset="0"/>
              </a:rPr>
              <a:t>- </a:t>
            </a:r>
            <a:r>
              <a:rPr lang="en-US" sz="2800" b="1" baseline="30000" dirty="0" smtClean="0">
                <a:latin typeface="Arial" pitchFamily="34" charset="0"/>
                <a:cs typeface="Arial" pitchFamily="34" charset="0"/>
              </a:rPr>
              <a:t>µ </a:t>
            </a:r>
            <a:r>
              <a:rPr lang="en-US" sz="2800" b="1" baseline="30000" dirty="0">
                <a:latin typeface="Arial" pitchFamily="34" charset="0"/>
                <a:cs typeface="Arial" pitchFamily="34" charset="0"/>
              </a:rPr>
              <a:t>x</a:t>
            </a:r>
          </a:p>
        </p:txBody>
      </p:sp>
      <p:sp>
        <p:nvSpPr>
          <p:cNvPr id="16" name="Rectangle 15"/>
          <p:cNvSpPr/>
          <p:nvPr/>
        </p:nvSpPr>
        <p:spPr>
          <a:xfrm>
            <a:off x="3217204" y="751820"/>
            <a:ext cx="5926796" cy="1631216"/>
          </a:xfrm>
          <a:prstGeom prst="rect">
            <a:avLst/>
          </a:prstGeom>
        </p:spPr>
        <p:txBody>
          <a:bodyPr wrap="square">
            <a:spAutoFit/>
          </a:bodyPr>
          <a:lstStyle/>
          <a:p>
            <a:pPr algn="l"/>
            <a:r>
              <a:rPr lang="en-US" b="1" dirty="0" smtClean="0"/>
              <a:t>Photons of Medical Interest, Energies &amp; Resolution </a:t>
            </a:r>
          </a:p>
          <a:p>
            <a:pPr marL="285750" indent="-285750" algn="l">
              <a:buFont typeface="Arial" pitchFamily="34" charset="0"/>
              <a:buChar char="•"/>
            </a:pPr>
            <a:r>
              <a:rPr lang="en-US" sz="1600" dirty="0" smtClean="0"/>
              <a:t>µ-waves: 	MRI  			(10’s µm)</a:t>
            </a:r>
            <a:endParaRPr lang="en-US" sz="1600" dirty="0"/>
          </a:p>
          <a:p>
            <a:pPr marL="285750" indent="-285750" algn="l">
              <a:buFont typeface="Arial" pitchFamily="34" charset="0"/>
              <a:buChar char="•"/>
            </a:pPr>
            <a:r>
              <a:rPr lang="en-US" sz="1600" dirty="0" smtClean="0"/>
              <a:t>10-100keV:  	X-ray radiography and </a:t>
            </a:r>
            <a:r>
              <a:rPr lang="en-US" sz="1600" dirty="0"/>
              <a:t>CT </a:t>
            </a:r>
            <a:r>
              <a:rPr lang="en-US" sz="1600" dirty="0" smtClean="0"/>
              <a:t>	(</a:t>
            </a:r>
            <a:r>
              <a:rPr lang="en-US" sz="1600" dirty="0"/>
              <a:t>10’s µm</a:t>
            </a:r>
            <a:r>
              <a:rPr lang="en-US" sz="1600" dirty="0" smtClean="0"/>
              <a:t>)</a:t>
            </a:r>
          </a:p>
          <a:p>
            <a:pPr marL="285750" indent="-285750" algn="l">
              <a:buFont typeface="Arial" pitchFamily="34" charset="0"/>
              <a:buChar char="•"/>
            </a:pPr>
            <a:r>
              <a:rPr lang="en-US" sz="1600" dirty="0" smtClean="0"/>
              <a:t>500 </a:t>
            </a:r>
            <a:r>
              <a:rPr lang="en-US" sz="1600" dirty="0" err="1" smtClean="0"/>
              <a:t>keV</a:t>
            </a:r>
            <a:r>
              <a:rPr lang="en-US" sz="1600" dirty="0" smtClean="0"/>
              <a:t>: 	PET and SPECT		(mm)</a:t>
            </a:r>
            <a:r>
              <a:rPr lang="en-US" dirty="0" smtClean="0"/>
              <a:t>	</a:t>
            </a:r>
          </a:p>
          <a:p>
            <a:pPr algn="l"/>
            <a:r>
              <a:rPr lang="en-US" sz="1600" dirty="0" smtClean="0"/>
              <a:t>No directional information with exception of Compton</a:t>
            </a:r>
          </a:p>
          <a:p>
            <a:pPr algn="l"/>
            <a:r>
              <a:rPr lang="en-US" sz="1600" dirty="0" smtClean="0"/>
              <a:t>High bone contrast 1-100 </a:t>
            </a:r>
            <a:r>
              <a:rPr lang="en-US" sz="1600" dirty="0" err="1" smtClean="0"/>
              <a:t>keV</a:t>
            </a:r>
            <a:endParaRPr lang="en-US" sz="1600" dirty="0" smtClean="0"/>
          </a:p>
        </p:txBody>
      </p:sp>
      <p:sp>
        <p:nvSpPr>
          <p:cNvPr id="17" name="Rectangle 16"/>
          <p:cNvSpPr/>
          <p:nvPr/>
        </p:nvSpPr>
        <p:spPr>
          <a:xfrm>
            <a:off x="152400" y="3429000"/>
            <a:ext cx="4267200" cy="338554"/>
          </a:xfrm>
          <a:prstGeom prst="rect">
            <a:avLst/>
          </a:prstGeom>
        </p:spPr>
        <p:txBody>
          <a:bodyPr wrap="square">
            <a:spAutoFit/>
          </a:bodyPr>
          <a:lstStyle/>
          <a:p>
            <a:pPr algn="l"/>
            <a:r>
              <a:rPr lang="en-US" sz="1600" dirty="0" smtClean="0"/>
              <a:t>Larger energy reach (depends on thickness)  </a:t>
            </a:r>
          </a:p>
        </p:txBody>
      </p:sp>
      <p:sp>
        <p:nvSpPr>
          <p:cNvPr id="19" name="Footer Placeholder 18"/>
          <p:cNvSpPr>
            <a:spLocks noGrp="1"/>
          </p:cNvSpPr>
          <p:nvPr>
            <p:ph type="ftr" sz="quarter" idx="10"/>
          </p:nvPr>
        </p:nvSpPr>
        <p:spPr/>
        <p:txBody>
          <a:bodyPr/>
          <a:lstStyle/>
          <a:p>
            <a:pPr>
              <a:defRPr/>
            </a:pPr>
            <a:r>
              <a:rPr lang="en-US" smtClean="0"/>
              <a:t>Hartmut F.-W. Sadrozinski: Medical applications, VCI 2013</a:t>
            </a:r>
            <a:endParaRPr lang="en-US" dirty="0"/>
          </a:p>
        </p:txBody>
      </p:sp>
      <p:sp>
        <p:nvSpPr>
          <p:cNvPr id="2" name="Rectangle 1"/>
          <p:cNvSpPr/>
          <p:nvPr/>
        </p:nvSpPr>
        <p:spPr>
          <a:xfrm>
            <a:off x="5410200" y="3127906"/>
            <a:ext cx="3581400" cy="830997"/>
          </a:xfrm>
          <a:prstGeom prst="rect">
            <a:avLst/>
          </a:prstGeom>
        </p:spPr>
        <p:txBody>
          <a:bodyPr wrap="square">
            <a:spAutoFit/>
          </a:bodyPr>
          <a:lstStyle/>
          <a:p>
            <a:pPr algn="l"/>
            <a:r>
              <a:rPr lang="en-US" sz="1600" dirty="0"/>
              <a:t>Shift of Compton region to higher E</a:t>
            </a:r>
          </a:p>
          <a:p>
            <a:pPr algn="l"/>
            <a:r>
              <a:rPr lang="en-US" sz="1600" dirty="0"/>
              <a:t>reduced range of Compton electrons</a:t>
            </a:r>
          </a:p>
          <a:p>
            <a:pPr algn="l"/>
            <a:r>
              <a:rPr lang="en-US" sz="1600" dirty="0"/>
              <a:t>reduced range of positron in PET</a:t>
            </a:r>
          </a:p>
        </p:txBody>
      </p:sp>
      <p:sp>
        <p:nvSpPr>
          <p:cNvPr id="20" name="Rectangle 19"/>
          <p:cNvSpPr/>
          <p:nvPr/>
        </p:nvSpPr>
        <p:spPr>
          <a:xfrm>
            <a:off x="3230708" y="2743200"/>
            <a:ext cx="3564558" cy="369332"/>
          </a:xfrm>
          <a:prstGeom prst="rect">
            <a:avLst/>
          </a:prstGeom>
        </p:spPr>
        <p:txBody>
          <a:bodyPr wrap="square">
            <a:spAutoFit/>
          </a:bodyPr>
          <a:lstStyle/>
          <a:p>
            <a:pPr algn="l"/>
            <a:r>
              <a:rPr lang="en-US" b="1" dirty="0" smtClean="0"/>
              <a:t>Advantage of </a:t>
            </a:r>
            <a:r>
              <a:rPr lang="en-US" b="1" dirty="0"/>
              <a:t>h</a:t>
            </a:r>
            <a:r>
              <a:rPr lang="en-US" b="1" dirty="0" smtClean="0"/>
              <a:t>igh-Z detectors: </a:t>
            </a:r>
          </a:p>
        </p:txBody>
      </p:sp>
    </p:spTree>
    <p:extLst>
      <p:ext uri="{BB962C8B-B14F-4D97-AF65-F5344CB8AC3E}">
        <p14:creationId xmlns:p14="http://schemas.microsoft.com/office/powerpoint/2010/main" val="394661269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D81A8F4D-9F11-4C3F-B199-E4FED77FDE2E}" type="slidenum">
              <a:rPr lang="en-US" smtClean="0"/>
              <a:pPr>
                <a:defRPr/>
              </a:pPr>
              <a:t>30</a:t>
            </a:fld>
            <a:endParaRPr lang="en-US"/>
          </a:p>
        </p:txBody>
      </p:sp>
      <p:pic>
        <p:nvPicPr>
          <p:cNvPr id="6451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205" t="3514" r="8325"/>
          <a:stretch/>
        </p:blipFill>
        <p:spPr bwMode="auto">
          <a:xfrm>
            <a:off x="4397898" y="2044353"/>
            <a:ext cx="3928196" cy="3223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1" name="Group 10"/>
          <p:cNvGrpSpPr/>
          <p:nvPr/>
        </p:nvGrpSpPr>
        <p:grpSpPr>
          <a:xfrm>
            <a:off x="5029200" y="3505200"/>
            <a:ext cx="3679240" cy="276999"/>
            <a:chOff x="5159960" y="4247512"/>
            <a:chExt cx="3679240" cy="276999"/>
          </a:xfrm>
        </p:grpSpPr>
        <p:cxnSp>
          <p:nvCxnSpPr>
            <p:cNvPr id="8" name="Straight Connector 7"/>
            <p:cNvCxnSpPr/>
            <p:nvPr/>
          </p:nvCxnSpPr>
          <p:spPr bwMode="auto">
            <a:xfrm>
              <a:off x="5181600" y="4495800"/>
              <a:ext cx="3657600"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 name="Rectangle 8"/>
            <p:cNvSpPr/>
            <p:nvPr/>
          </p:nvSpPr>
          <p:spPr>
            <a:xfrm>
              <a:off x="5159960" y="4247512"/>
              <a:ext cx="2666114" cy="276999"/>
            </a:xfrm>
            <a:prstGeom prst="rect">
              <a:avLst/>
            </a:prstGeom>
          </p:spPr>
          <p:txBody>
            <a:bodyPr wrap="none">
              <a:spAutoFit/>
            </a:bodyPr>
            <a:lstStyle/>
            <a:p>
              <a:r>
                <a:rPr lang="en-US" sz="1200" dirty="0" smtClean="0"/>
                <a:t>Range </a:t>
              </a:r>
              <a:r>
                <a:rPr lang="en-US" sz="1200" dirty="0"/>
                <a:t>straggling limit for </a:t>
              </a:r>
              <a:r>
                <a:rPr lang="en-US" sz="1200" dirty="0" smtClean="0"/>
                <a:t>200 MeV p</a:t>
              </a:r>
              <a:endParaRPr lang="en-US" sz="1200" dirty="0"/>
            </a:p>
          </p:txBody>
        </p:sp>
      </p:grpSp>
      <p:sp>
        <p:nvSpPr>
          <p:cNvPr id="12" name="Rectangle 11"/>
          <p:cNvSpPr/>
          <p:nvPr/>
        </p:nvSpPr>
        <p:spPr>
          <a:xfrm>
            <a:off x="1066800" y="48173"/>
            <a:ext cx="6477000" cy="523220"/>
          </a:xfrm>
          <a:prstGeom prst="rect">
            <a:avLst/>
          </a:prstGeom>
          <a:solidFill>
            <a:schemeClr val="accent2">
              <a:lumMod val="60000"/>
              <a:lumOff val="40000"/>
            </a:schemeClr>
          </a:solidFill>
        </p:spPr>
        <p:txBody>
          <a:bodyPr wrap="square">
            <a:spAutoFit/>
          </a:bodyPr>
          <a:lstStyle/>
          <a:p>
            <a:r>
              <a:rPr lang="en-US" sz="2800" b="1" kern="0" dirty="0" smtClean="0">
                <a:solidFill>
                  <a:srgbClr val="002060"/>
                </a:solidFill>
                <a:latin typeface="Arial"/>
                <a:ea typeface="+mj-ea"/>
                <a:cs typeface="+mj-cs"/>
              </a:rPr>
              <a:t>Future: 4-D Ultra-Fast Si Detectors ?</a:t>
            </a:r>
            <a:endParaRPr lang="en-US" dirty="0">
              <a:solidFill>
                <a:srgbClr val="002060"/>
              </a:solidFill>
            </a:endParaRPr>
          </a:p>
        </p:txBody>
      </p:sp>
      <p:sp>
        <p:nvSpPr>
          <p:cNvPr id="15" name="TextBox 14"/>
          <p:cNvSpPr txBox="1"/>
          <p:nvPr/>
        </p:nvSpPr>
        <p:spPr>
          <a:xfrm>
            <a:off x="4028626" y="5502001"/>
            <a:ext cx="5115374" cy="1077218"/>
          </a:xfrm>
          <a:prstGeom prst="rect">
            <a:avLst/>
          </a:prstGeom>
          <a:noFill/>
        </p:spPr>
        <p:txBody>
          <a:bodyPr wrap="square" rtlCol="0">
            <a:spAutoFit/>
          </a:bodyPr>
          <a:lstStyle/>
          <a:p>
            <a:pPr algn="l"/>
            <a:r>
              <a:rPr lang="en-US" sz="1600" b="1" dirty="0" smtClean="0">
                <a:solidFill>
                  <a:schemeClr val="tx2"/>
                </a:solidFill>
              </a:rPr>
              <a:t>We started a program to develop ultra-fast silicon sensors based on internal charge multiplication, investigated by RD50, with the goal of thin sensors with moderate gain</a:t>
            </a:r>
            <a:r>
              <a:rPr lang="en-US" sz="1400" b="1" dirty="0" smtClean="0">
                <a:solidFill>
                  <a:schemeClr val="tx2"/>
                </a:solidFill>
              </a:rPr>
              <a:t>.</a:t>
            </a:r>
          </a:p>
        </p:txBody>
      </p:sp>
      <p:sp>
        <p:nvSpPr>
          <p:cNvPr id="13" name="Down Arrow 12"/>
          <p:cNvSpPr/>
          <p:nvPr/>
        </p:nvSpPr>
        <p:spPr bwMode="auto">
          <a:xfrm rot="19821212">
            <a:off x="1877028" y="3408271"/>
            <a:ext cx="378108" cy="586603"/>
          </a:xfrm>
          <a:prstGeom prst="downArrow">
            <a:avLst/>
          </a:prstGeom>
          <a:solidFill>
            <a:srgbClr val="FF0066"/>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pic>
        <p:nvPicPr>
          <p:cNvPr id="14" name="Picture 13"/>
          <p:cNvPicPr>
            <a:picLocks noChangeAspect="1"/>
          </p:cNvPicPr>
          <p:nvPr/>
        </p:nvPicPr>
        <p:blipFill rotWithShape="1">
          <a:blip r:embed="rId3" cstate="print">
            <a:extLst>
              <a:ext uri="{28A0092B-C50C-407E-A947-70E740481C1C}">
                <a14:useLocalDpi xmlns:a14="http://schemas.microsoft.com/office/drawing/2010/main" val="0"/>
              </a:ext>
            </a:extLst>
          </a:blip>
          <a:srcRect l="9315" t="7727" r="21825" b="8866"/>
          <a:stretch/>
        </p:blipFill>
        <p:spPr>
          <a:xfrm flipH="1">
            <a:off x="104653" y="1013301"/>
            <a:ext cx="3629147" cy="2394970"/>
          </a:xfrm>
          <a:prstGeom prst="rect">
            <a:avLst/>
          </a:prstGeom>
        </p:spPr>
      </p:pic>
      <p:pic>
        <p:nvPicPr>
          <p:cNvPr id="6656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4034" y="4065847"/>
            <a:ext cx="3644096" cy="24037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Footer Placeholder 3"/>
          <p:cNvSpPr>
            <a:spLocks noGrp="1"/>
          </p:cNvSpPr>
          <p:nvPr>
            <p:ph type="ftr" sz="quarter" idx="10"/>
          </p:nvPr>
        </p:nvSpPr>
        <p:spPr/>
        <p:txBody>
          <a:bodyPr/>
          <a:lstStyle/>
          <a:p>
            <a:pPr>
              <a:defRPr/>
            </a:pPr>
            <a:r>
              <a:rPr lang="en-US" dirty="0" smtClean="0"/>
              <a:t>Hartmut F.-W. Sadrozinski: Medical applications, VCI 2013</a:t>
            </a:r>
            <a:endParaRPr lang="en-US" dirty="0"/>
          </a:p>
        </p:txBody>
      </p:sp>
      <p:sp>
        <p:nvSpPr>
          <p:cNvPr id="5" name="Rectangle 4"/>
          <p:cNvSpPr/>
          <p:nvPr/>
        </p:nvSpPr>
        <p:spPr>
          <a:xfrm>
            <a:off x="3766594" y="720913"/>
            <a:ext cx="5257801" cy="1323439"/>
          </a:xfrm>
          <a:prstGeom prst="rect">
            <a:avLst/>
          </a:prstGeom>
        </p:spPr>
        <p:txBody>
          <a:bodyPr wrap="square">
            <a:spAutoFit/>
          </a:bodyPr>
          <a:lstStyle/>
          <a:p>
            <a:pPr algn="l"/>
            <a:r>
              <a:rPr lang="en-US" sz="1600" dirty="0">
                <a:solidFill>
                  <a:schemeClr val="tx2"/>
                </a:solidFill>
              </a:rPr>
              <a:t>P</a:t>
            </a:r>
            <a:r>
              <a:rPr lang="en-US" sz="1600" dirty="0" smtClean="0">
                <a:solidFill>
                  <a:schemeClr val="tx2"/>
                </a:solidFill>
              </a:rPr>
              <a:t>rotons of 200 MeV have a range of  ~  </a:t>
            </a:r>
            <a:r>
              <a:rPr lang="en-US" sz="1600" dirty="0">
                <a:solidFill>
                  <a:schemeClr val="tx2"/>
                </a:solidFill>
              </a:rPr>
              <a:t>30 cm </a:t>
            </a:r>
            <a:r>
              <a:rPr lang="en-US" sz="1600" dirty="0" smtClean="0">
                <a:solidFill>
                  <a:schemeClr val="tx2"/>
                </a:solidFill>
              </a:rPr>
              <a:t>in plastic scintillator. The straggling limits the WEPL resolution.</a:t>
            </a:r>
          </a:p>
          <a:p>
            <a:pPr algn="l"/>
            <a:endParaRPr lang="en-US" sz="1600" dirty="0">
              <a:solidFill>
                <a:schemeClr val="tx2"/>
              </a:solidFill>
            </a:endParaRPr>
          </a:p>
          <a:p>
            <a:pPr algn="l"/>
            <a:r>
              <a:rPr lang="en-US" sz="1600" b="1" dirty="0">
                <a:solidFill>
                  <a:schemeClr val="tx2"/>
                </a:solidFill>
              </a:rPr>
              <a:t>Replace calorimeter/range counter by TOF:</a:t>
            </a:r>
          </a:p>
          <a:p>
            <a:pPr algn="l"/>
            <a:r>
              <a:rPr lang="en-US" sz="1600" dirty="0" smtClean="0">
                <a:solidFill>
                  <a:schemeClr val="tx2"/>
                </a:solidFill>
              </a:rPr>
              <a:t>Light-weight</a:t>
            </a:r>
            <a:r>
              <a:rPr lang="en-US" sz="1600" dirty="0">
                <a:solidFill>
                  <a:schemeClr val="tx2"/>
                </a:solidFill>
              </a:rPr>
              <a:t>, combine tracking with WEPL </a:t>
            </a:r>
            <a:r>
              <a:rPr lang="en-US" sz="1600" dirty="0" smtClean="0">
                <a:solidFill>
                  <a:schemeClr val="tx2"/>
                </a:solidFill>
              </a:rPr>
              <a:t>determination</a:t>
            </a:r>
            <a:endParaRPr lang="en-US" sz="1600" dirty="0">
              <a:solidFill>
                <a:schemeClr val="tx2"/>
              </a:solidFill>
            </a:endParaRPr>
          </a:p>
        </p:txBody>
      </p:sp>
    </p:spTree>
    <p:extLst>
      <p:ext uri="{BB962C8B-B14F-4D97-AF65-F5344CB8AC3E}">
        <p14:creationId xmlns:p14="http://schemas.microsoft.com/office/powerpoint/2010/main" val="375638610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pPr eaLnBrk="1" hangingPunct="1"/>
            <a:r>
              <a:rPr lang="en-US" smtClean="0"/>
              <a:t>Hartmut F.-W. Sadrozinski: Medical applications, VCI 2013</a:t>
            </a:r>
            <a:endParaRPr lang="en-US" dirty="0"/>
          </a:p>
        </p:txBody>
      </p:sp>
      <p:sp>
        <p:nvSpPr>
          <p:cNvPr id="19459" name="Slide Number Placeholder 6"/>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eaLnBrk="1" hangingPunct="1"/>
            <a:fld id="{A78D6C25-2544-4328-AC06-214A64C0FAAF}" type="slidenum">
              <a:rPr lang="en-US"/>
              <a:pPr eaLnBrk="1" hangingPunct="1"/>
              <a:t>31</a:t>
            </a:fld>
            <a:endParaRPr lang="en-US"/>
          </a:p>
        </p:txBody>
      </p:sp>
      <p:sp>
        <p:nvSpPr>
          <p:cNvPr id="19460" name="Rectangle 2"/>
          <p:cNvSpPr>
            <a:spLocks noGrp="1" noChangeArrowheads="1"/>
          </p:cNvSpPr>
          <p:nvPr>
            <p:ph type="title"/>
          </p:nvPr>
        </p:nvSpPr>
        <p:spPr>
          <a:xfrm>
            <a:off x="685800" y="76200"/>
            <a:ext cx="7239000" cy="457200"/>
          </a:xfrm>
          <a:solidFill>
            <a:schemeClr val="accent2">
              <a:lumMod val="60000"/>
              <a:lumOff val="40000"/>
            </a:schemeClr>
          </a:solidFill>
        </p:spPr>
        <p:txBody>
          <a:bodyPr/>
          <a:lstStyle/>
          <a:p>
            <a:pPr eaLnBrk="1" hangingPunct="1"/>
            <a:r>
              <a:rPr lang="en-US" sz="2800" b="1" dirty="0" err="1">
                <a:solidFill>
                  <a:srgbClr val="002060"/>
                </a:solidFill>
              </a:rPr>
              <a:t>pCT</a:t>
            </a:r>
            <a:r>
              <a:rPr lang="en-US" sz="2800" b="1" dirty="0">
                <a:solidFill>
                  <a:srgbClr val="002060"/>
                </a:solidFill>
              </a:rPr>
              <a:t> Challenge </a:t>
            </a:r>
            <a:r>
              <a:rPr lang="en-US" sz="2800" b="1" dirty="0" smtClean="0">
                <a:solidFill>
                  <a:srgbClr val="002060"/>
                </a:solidFill>
              </a:rPr>
              <a:t>#5: Large Area Si Tracker</a:t>
            </a:r>
            <a:endParaRPr lang="en-US" sz="2800" b="1" dirty="0">
              <a:solidFill>
                <a:srgbClr val="002060"/>
              </a:solidFill>
            </a:endParaRPr>
          </a:p>
        </p:txBody>
      </p:sp>
      <p:pic>
        <p:nvPicPr>
          <p:cNvPr id="19461" name="Picture 8"/>
          <p:cNvPicPr>
            <a:picLocks noGrp="1" noChangeAspect="1" noChangeArrowheads="1"/>
          </p:cNvPicPr>
          <p:nvPr>
            <p:ph sz="half" idx="4294967295"/>
          </p:nvPr>
        </p:nvPicPr>
        <p:blipFill>
          <a:blip r:embed="rId2">
            <a:extLst>
              <a:ext uri="{28A0092B-C50C-407E-A947-70E740481C1C}">
                <a14:useLocalDpi xmlns:a14="http://schemas.microsoft.com/office/drawing/2010/main" val="0"/>
              </a:ext>
            </a:extLst>
          </a:blip>
          <a:srcRect/>
          <a:stretch>
            <a:fillRect/>
          </a:stretch>
        </p:blipFill>
        <p:spPr>
          <a:xfrm>
            <a:off x="0" y="1390650"/>
            <a:ext cx="3924300" cy="198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9466" name="Picture 15"/>
          <p:cNvPicPr>
            <a:picLocks noGrp="1" noChangeAspect="1" noChangeArrowheads="1"/>
          </p:cNvPicPr>
          <p:nvPr>
            <p:ph sz="quarter" idx="4294967295"/>
          </p:nvPr>
        </p:nvPicPr>
        <p:blipFill>
          <a:blip r:embed="rId3">
            <a:extLst>
              <a:ext uri="{28A0092B-C50C-407E-A947-70E740481C1C}">
                <a14:useLocalDpi xmlns:a14="http://schemas.microsoft.com/office/drawing/2010/main" val="0"/>
              </a:ext>
            </a:extLst>
          </a:blip>
          <a:srcRect/>
          <a:stretch>
            <a:fillRect/>
          </a:stretch>
        </p:blipFill>
        <p:spPr>
          <a:xfrm>
            <a:off x="6907213" y="1423988"/>
            <a:ext cx="2236787" cy="2052637"/>
          </a:xfrm>
          <a:noFill/>
        </p:spPr>
      </p:pic>
      <p:pic>
        <p:nvPicPr>
          <p:cNvPr id="26" name="Picture 3"/>
          <p:cNvPicPr>
            <a:picLocks noGrp="1" noChangeAspect="1" noChangeArrowheads="1"/>
          </p:cNvPicPr>
          <p:nvPr>
            <p:ph sz="quarter" idx="4294967295"/>
          </p:nvPr>
        </p:nvPicPr>
        <p:blipFill>
          <a:blip r:embed="rId4" cstate="print">
            <a:lum bright="24000"/>
            <a:extLst>
              <a:ext uri="{28A0092B-C50C-407E-A947-70E740481C1C}">
                <a14:useLocalDpi xmlns:a14="http://schemas.microsoft.com/office/drawing/2010/main" val="0"/>
              </a:ext>
            </a:extLst>
          </a:blip>
          <a:srcRect/>
          <a:stretch>
            <a:fillRect/>
          </a:stretch>
        </p:blipFill>
        <p:spPr>
          <a:xfrm>
            <a:off x="631820" y="4902866"/>
            <a:ext cx="1220788" cy="1627188"/>
          </a:xfrm>
        </p:spPr>
      </p:pic>
      <p:pic>
        <p:nvPicPr>
          <p:cNvPr id="27" name="Picture 5"/>
          <p:cNvPicPr>
            <a:picLocks noGrp="1" noChangeAspect="1" noChangeArrowheads="1"/>
          </p:cNvPicPr>
          <p:nvPr>
            <p:ph sz="quarter" idx="4294967295"/>
          </p:nvPr>
        </p:nvPicPr>
        <p:blipFill>
          <a:blip r:embed="rId5">
            <a:extLst>
              <a:ext uri="{28A0092B-C50C-407E-A947-70E740481C1C}">
                <a14:useLocalDpi xmlns:a14="http://schemas.microsoft.com/office/drawing/2010/main" val="0"/>
              </a:ext>
            </a:extLst>
          </a:blip>
          <a:srcRect t="6885"/>
          <a:stretch>
            <a:fillRect/>
          </a:stretch>
        </p:blipFill>
        <p:spPr>
          <a:xfrm>
            <a:off x="6400800" y="4052888"/>
            <a:ext cx="2743200" cy="2000250"/>
          </a:xfrm>
        </p:spPr>
      </p:pic>
      <p:pic>
        <p:nvPicPr>
          <p:cNvPr id="28" name="Picture 14"/>
          <p:cNvPicPr>
            <a:picLocks noGrp="1" noChangeAspect="1" noChangeArrowheads="1"/>
          </p:cNvPicPr>
          <p:nvPr>
            <p:ph sz="quarter" idx="4294967295"/>
          </p:nvPr>
        </p:nvPicPr>
        <p:blipFill rotWithShape="1">
          <a:blip r:embed="rId6" cstate="print">
            <a:lum bright="18000"/>
            <a:extLst>
              <a:ext uri="{28A0092B-C50C-407E-A947-70E740481C1C}">
                <a14:useLocalDpi xmlns:a14="http://schemas.microsoft.com/office/drawing/2010/main" val="0"/>
              </a:ext>
            </a:extLst>
          </a:blip>
          <a:srcRect l="28572" t="21428" r="10313" b="4230"/>
          <a:stretch/>
        </p:blipFill>
        <p:spPr>
          <a:xfrm>
            <a:off x="4199681" y="4776788"/>
            <a:ext cx="1108075" cy="1544638"/>
          </a:xfrm>
          <a:prstGeom prst="rect">
            <a:avLst/>
          </a:prstGeom>
          <a:noFill/>
        </p:spPr>
      </p:pic>
      <p:sp>
        <p:nvSpPr>
          <p:cNvPr id="19463" name="Text Box 10"/>
          <p:cNvSpPr txBox="1">
            <a:spLocks noChangeArrowheads="1"/>
          </p:cNvSpPr>
          <p:nvPr/>
        </p:nvSpPr>
        <p:spPr bwMode="auto">
          <a:xfrm>
            <a:off x="1295400" y="683304"/>
            <a:ext cx="64770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algn="l" eaLnBrk="1" hangingPunct="1"/>
            <a:r>
              <a:rPr lang="en-US" dirty="0"/>
              <a:t>Large area coverage </a:t>
            </a:r>
            <a:r>
              <a:rPr lang="en-US" dirty="0" smtClean="0"/>
              <a:t>requires </a:t>
            </a:r>
            <a:r>
              <a:rPr lang="en-US" dirty="0"/>
              <a:t>tiling </a:t>
            </a:r>
            <a:r>
              <a:rPr lang="en-US" dirty="0" smtClean="0"/>
              <a:t>of 4 sensors, </a:t>
            </a:r>
          </a:p>
          <a:p>
            <a:pPr algn="l" eaLnBrk="1" hangingPunct="1"/>
            <a:r>
              <a:rPr lang="en-US" dirty="0" smtClean="0"/>
              <a:t>having </a:t>
            </a:r>
            <a:r>
              <a:rPr lang="en-US" dirty="0"/>
              <a:t>~ 1mm </a:t>
            </a:r>
            <a:r>
              <a:rPr lang="en-US" dirty="0" smtClean="0"/>
              <a:t>inactive </a:t>
            </a:r>
            <a:r>
              <a:rPr lang="en-US" dirty="0"/>
              <a:t>edges which create image artifacts.</a:t>
            </a:r>
          </a:p>
        </p:txBody>
      </p:sp>
      <p:sp>
        <p:nvSpPr>
          <p:cNvPr id="19467" name="Text Box 17"/>
          <p:cNvSpPr txBox="1">
            <a:spLocks noChangeArrowheads="1"/>
          </p:cNvSpPr>
          <p:nvPr/>
        </p:nvSpPr>
        <p:spPr bwMode="auto">
          <a:xfrm>
            <a:off x="4199681" y="1752600"/>
            <a:ext cx="2286000"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algn="l" eaLnBrk="1" hangingPunct="1"/>
            <a:r>
              <a:rPr lang="en-US" sz="1600" dirty="0"/>
              <a:t>Overlapping sensors  introduces </a:t>
            </a:r>
            <a:r>
              <a:rPr lang="en-US" sz="1600" dirty="0" smtClean="0"/>
              <a:t>artifacts requiring additional</a:t>
            </a:r>
            <a:r>
              <a:rPr lang="en-US" sz="1600" dirty="0"/>
              <a:t>, non-uniform energy </a:t>
            </a:r>
            <a:r>
              <a:rPr lang="en-US" sz="1600" dirty="0" smtClean="0"/>
              <a:t>corrections </a:t>
            </a:r>
            <a:endParaRPr lang="en-US" sz="1600" dirty="0"/>
          </a:p>
        </p:txBody>
      </p:sp>
      <p:sp>
        <p:nvSpPr>
          <p:cNvPr id="13" name="Rectangle 2"/>
          <p:cNvSpPr txBox="1">
            <a:spLocks noChangeArrowheads="1"/>
          </p:cNvSpPr>
          <p:nvPr/>
        </p:nvSpPr>
        <p:spPr bwMode="auto">
          <a:xfrm>
            <a:off x="381000" y="3581400"/>
            <a:ext cx="47244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cs typeface="Arial" charset="0"/>
              </a:defRPr>
            </a:lvl2pPr>
            <a:lvl3pPr algn="l" rtl="0" eaLnBrk="0" fontAlgn="base" hangingPunct="0">
              <a:spcBef>
                <a:spcPct val="0"/>
              </a:spcBef>
              <a:spcAft>
                <a:spcPct val="0"/>
              </a:spcAft>
              <a:defRPr sz="4400">
                <a:solidFill>
                  <a:schemeClr val="tx1"/>
                </a:solidFill>
                <a:latin typeface="Arial" charset="0"/>
                <a:cs typeface="Arial" charset="0"/>
              </a:defRPr>
            </a:lvl3pPr>
            <a:lvl4pPr algn="l" rtl="0" eaLnBrk="0" fontAlgn="base" hangingPunct="0">
              <a:spcBef>
                <a:spcPct val="0"/>
              </a:spcBef>
              <a:spcAft>
                <a:spcPct val="0"/>
              </a:spcAft>
              <a:defRPr sz="4400">
                <a:solidFill>
                  <a:schemeClr val="tx1"/>
                </a:solidFill>
                <a:latin typeface="Arial" charset="0"/>
                <a:cs typeface="Arial" charset="0"/>
              </a:defRPr>
            </a:lvl4pPr>
            <a:lvl5pPr algn="l" rtl="0" eaLnBrk="0" fontAlgn="base" hangingPunct="0">
              <a:spcBef>
                <a:spcPct val="0"/>
              </a:spcBef>
              <a:spcAft>
                <a:spcPct val="0"/>
              </a:spcAft>
              <a:defRPr sz="4400">
                <a:solidFill>
                  <a:schemeClr val="tx1"/>
                </a:solidFill>
                <a:latin typeface="Arial" charset="0"/>
                <a:cs typeface="Arial" charset="0"/>
              </a:defRPr>
            </a:lvl5pPr>
            <a:lvl6pPr marL="457200" algn="l" rtl="0" fontAlgn="base">
              <a:spcBef>
                <a:spcPct val="0"/>
              </a:spcBef>
              <a:spcAft>
                <a:spcPct val="0"/>
              </a:spcAft>
              <a:defRPr sz="4400">
                <a:solidFill>
                  <a:schemeClr val="tx1"/>
                </a:solidFill>
                <a:latin typeface="Arial" charset="0"/>
                <a:cs typeface="Arial" charset="0"/>
              </a:defRPr>
            </a:lvl6pPr>
            <a:lvl7pPr marL="914400" algn="l" rtl="0" fontAlgn="base">
              <a:spcBef>
                <a:spcPct val="0"/>
              </a:spcBef>
              <a:spcAft>
                <a:spcPct val="0"/>
              </a:spcAft>
              <a:defRPr sz="4400">
                <a:solidFill>
                  <a:schemeClr val="tx1"/>
                </a:solidFill>
                <a:latin typeface="Arial" charset="0"/>
                <a:cs typeface="Arial" charset="0"/>
              </a:defRPr>
            </a:lvl7pPr>
            <a:lvl8pPr marL="1371600" algn="l" rtl="0" fontAlgn="base">
              <a:spcBef>
                <a:spcPct val="0"/>
              </a:spcBef>
              <a:spcAft>
                <a:spcPct val="0"/>
              </a:spcAft>
              <a:defRPr sz="4400">
                <a:solidFill>
                  <a:schemeClr val="tx1"/>
                </a:solidFill>
                <a:latin typeface="Arial" charset="0"/>
                <a:cs typeface="Arial" charset="0"/>
              </a:defRPr>
            </a:lvl8pPr>
            <a:lvl9pPr marL="1828800" algn="l" rtl="0" fontAlgn="base">
              <a:spcBef>
                <a:spcPct val="0"/>
              </a:spcBef>
              <a:spcAft>
                <a:spcPct val="0"/>
              </a:spcAft>
              <a:defRPr sz="4400">
                <a:solidFill>
                  <a:schemeClr val="tx1"/>
                </a:solidFill>
                <a:latin typeface="Arial" charset="0"/>
                <a:cs typeface="Arial" charset="0"/>
              </a:defRPr>
            </a:lvl9pPr>
          </a:lstStyle>
          <a:p>
            <a:pPr eaLnBrk="1" hangingPunct="1"/>
            <a:r>
              <a:rPr lang="en-US" sz="1800" b="1" dirty="0" smtClean="0"/>
              <a:t>For Tiling with no Overlap: “Slim Edges”</a:t>
            </a:r>
          </a:p>
        </p:txBody>
      </p:sp>
      <p:sp>
        <p:nvSpPr>
          <p:cNvPr id="29" name="Text Box 6"/>
          <p:cNvSpPr txBox="1">
            <a:spLocks noChangeArrowheads="1"/>
          </p:cNvSpPr>
          <p:nvPr/>
        </p:nvSpPr>
        <p:spPr bwMode="auto">
          <a:xfrm>
            <a:off x="321129" y="4117797"/>
            <a:ext cx="1842171"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algn="l" eaLnBrk="1" hangingPunct="1"/>
            <a:r>
              <a:rPr lang="en-US" sz="1600" dirty="0"/>
              <a:t>Si SSD with </a:t>
            </a:r>
          </a:p>
          <a:p>
            <a:pPr algn="l" eaLnBrk="1" hangingPunct="1"/>
            <a:r>
              <a:rPr lang="en-US" sz="1600" dirty="0"/>
              <a:t>900</a:t>
            </a:r>
            <a:r>
              <a:rPr lang="en-US" sz="1600" dirty="0">
                <a:latin typeface="Symbol" pitchFamily="18" charset="2"/>
              </a:rPr>
              <a:t>m</a:t>
            </a:r>
            <a:r>
              <a:rPr lang="en-US" sz="1600" dirty="0"/>
              <a:t>m dead edge</a:t>
            </a:r>
          </a:p>
        </p:txBody>
      </p:sp>
      <p:sp>
        <p:nvSpPr>
          <p:cNvPr id="30" name="Text Box 7"/>
          <p:cNvSpPr txBox="1">
            <a:spLocks noChangeArrowheads="1"/>
          </p:cNvSpPr>
          <p:nvPr/>
        </p:nvSpPr>
        <p:spPr bwMode="auto">
          <a:xfrm>
            <a:off x="1981200" y="4970383"/>
            <a:ext cx="2057400" cy="1354217"/>
          </a:xfrm>
          <a:prstGeom prst="rect">
            <a:avLst/>
          </a:prstGeom>
          <a:solidFill>
            <a:schemeClr val="bg1">
              <a:alpha val="50195"/>
            </a:schemeClr>
          </a:solidFill>
          <a:ln w="9525">
            <a:solidFill>
              <a:srgbClr val="99336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eaLnBrk="1" hangingPunct="1"/>
            <a:r>
              <a:rPr lang="en-US" dirty="0" smtClean="0"/>
              <a:t>S-C-P:</a:t>
            </a:r>
          </a:p>
          <a:p>
            <a:pPr eaLnBrk="1" hangingPunct="1"/>
            <a:r>
              <a:rPr lang="en-US" sz="1600" dirty="0" smtClean="0"/>
              <a:t>Scribing </a:t>
            </a:r>
            <a:r>
              <a:rPr lang="en-US" sz="1600" dirty="0"/>
              <a:t>(</a:t>
            </a:r>
            <a:r>
              <a:rPr lang="en-US" sz="1600" dirty="0" smtClean="0"/>
              <a:t>XeF</a:t>
            </a:r>
            <a:r>
              <a:rPr lang="en-US" sz="1600" baseline="-25000" dirty="0" smtClean="0"/>
              <a:t>2</a:t>
            </a:r>
            <a:r>
              <a:rPr lang="en-US" sz="1600" dirty="0" smtClean="0"/>
              <a:t>) </a:t>
            </a:r>
            <a:endParaRPr lang="en-US" sz="1600" dirty="0"/>
          </a:p>
          <a:p>
            <a:pPr eaLnBrk="1" hangingPunct="1"/>
            <a:r>
              <a:rPr lang="en-US" sz="1600" dirty="0"/>
              <a:t>+ Cleaving</a:t>
            </a:r>
          </a:p>
          <a:p>
            <a:pPr eaLnBrk="1" hangingPunct="1"/>
            <a:r>
              <a:rPr lang="en-US" sz="1600" dirty="0"/>
              <a:t>+ </a:t>
            </a:r>
            <a:r>
              <a:rPr lang="en-US" sz="1600" dirty="0" err="1" smtClean="0"/>
              <a:t>Passivating</a:t>
            </a:r>
            <a:r>
              <a:rPr lang="en-US" sz="1600" dirty="0" smtClean="0"/>
              <a:t> </a:t>
            </a:r>
          </a:p>
          <a:p>
            <a:pPr eaLnBrk="1" hangingPunct="1"/>
            <a:r>
              <a:rPr lang="en-US" sz="1600" dirty="0" smtClean="0"/>
              <a:t>(N</a:t>
            </a:r>
            <a:r>
              <a:rPr lang="en-US" sz="1600" baseline="-25000" dirty="0" smtClean="0"/>
              <a:t>2</a:t>
            </a:r>
            <a:r>
              <a:rPr lang="en-US" sz="1600" dirty="0" smtClean="0"/>
              <a:t> PECVD)</a:t>
            </a:r>
            <a:endParaRPr lang="en-US" sz="1600" dirty="0"/>
          </a:p>
        </p:txBody>
      </p:sp>
      <p:sp>
        <p:nvSpPr>
          <p:cNvPr id="31" name="Text Box 8"/>
          <p:cNvSpPr txBox="1">
            <a:spLocks noChangeArrowheads="1"/>
          </p:cNvSpPr>
          <p:nvPr/>
        </p:nvSpPr>
        <p:spPr bwMode="auto">
          <a:xfrm>
            <a:off x="6699250" y="4776788"/>
            <a:ext cx="1682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algn="l" eaLnBrk="1" hangingPunct="1"/>
            <a:r>
              <a:rPr lang="en-US" dirty="0"/>
              <a:t>with guard ring</a:t>
            </a:r>
          </a:p>
        </p:txBody>
      </p:sp>
      <p:sp>
        <p:nvSpPr>
          <p:cNvPr id="32" name="Text Box 9"/>
          <p:cNvSpPr txBox="1">
            <a:spLocks noChangeArrowheads="1"/>
          </p:cNvSpPr>
          <p:nvPr/>
        </p:nvSpPr>
        <p:spPr bwMode="auto">
          <a:xfrm>
            <a:off x="3567836" y="4120433"/>
            <a:ext cx="1774845"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algn="l" eaLnBrk="1" hangingPunct="1"/>
            <a:r>
              <a:rPr lang="en-US" sz="1600" dirty="0"/>
              <a:t>Cut within 50 </a:t>
            </a:r>
            <a:r>
              <a:rPr lang="en-US" sz="1600" dirty="0">
                <a:latin typeface="Symbol" pitchFamily="18" charset="2"/>
              </a:rPr>
              <a:t>m</a:t>
            </a:r>
            <a:r>
              <a:rPr lang="en-US" sz="1600" dirty="0"/>
              <a:t>m </a:t>
            </a:r>
          </a:p>
          <a:p>
            <a:pPr algn="l" eaLnBrk="1" hangingPunct="1"/>
            <a:r>
              <a:rPr lang="en-US" sz="1600" dirty="0"/>
              <a:t>of Guard Ring</a:t>
            </a:r>
          </a:p>
        </p:txBody>
      </p:sp>
      <p:sp>
        <p:nvSpPr>
          <p:cNvPr id="33" name="Line 11"/>
          <p:cNvSpPr>
            <a:spLocks noChangeShapeType="1"/>
          </p:cNvSpPr>
          <p:nvPr/>
        </p:nvSpPr>
        <p:spPr bwMode="auto">
          <a:xfrm flipH="1">
            <a:off x="5105400" y="4606747"/>
            <a:ext cx="0" cy="304800"/>
          </a:xfrm>
          <a:prstGeom prst="line">
            <a:avLst/>
          </a:prstGeom>
          <a:noFill/>
          <a:ln w="50800">
            <a:solidFill>
              <a:srgbClr val="0000FF"/>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5" name="Line 15"/>
          <p:cNvSpPr>
            <a:spLocks noChangeShapeType="1"/>
          </p:cNvSpPr>
          <p:nvPr/>
        </p:nvSpPr>
        <p:spPr bwMode="auto">
          <a:xfrm flipH="1">
            <a:off x="1447800" y="4680201"/>
            <a:ext cx="0" cy="838200"/>
          </a:xfrm>
          <a:prstGeom prst="line">
            <a:avLst/>
          </a:prstGeom>
          <a:noFill/>
          <a:ln w="53975" cap="rnd">
            <a:solidFill>
              <a:srgbClr val="FF000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 name="Rectangle 1"/>
          <p:cNvSpPr/>
          <p:nvPr/>
        </p:nvSpPr>
        <p:spPr>
          <a:xfrm>
            <a:off x="6318050" y="6025852"/>
            <a:ext cx="2514600" cy="461665"/>
          </a:xfrm>
          <a:prstGeom prst="rect">
            <a:avLst/>
          </a:prstGeom>
        </p:spPr>
        <p:txBody>
          <a:bodyPr wrap="square">
            <a:spAutoFit/>
          </a:bodyPr>
          <a:lstStyle/>
          <a:p>
            <a:r>
              <a:rPr lang="en-US" sz="1200" dirty="0" smtClean="0"/>
              <a:t>M. </a:t>
            </a:r>
            <a:r>
              <a:rPr lang="en-US" sz="1200" dirty="0" err="1" smtClean="0"/>
              <a:t>Christophersen</a:t>
            </a:r>
            <a:r>
              <a:rPr lang="en-US" sz="1200" dirty="0" smtClean="0"/>
              <a:t> et al., </a:t>
            </a:r>
          </a:p>
          <a:p>
            <a:r>
              <a:rPr lang="en-US" sz="1200" dirty="0" smtClean="0"/>
              <a:t>SSE 81</a:t>
            </a:r>
            <a:r>
              <a:rPr lang="en-US" sz="1200" dirty="0"/>
              <a:t>, (</a:t>
            </a:r>
            <a:r>
              <a:rPr lang="en-US" sz="1200" dirty="0" smtClean="0"/>
              <a:t>2013) </a:t>
            </a:r>
            <a:r>
              <a:rPr lang="en-US" sz="1200" dirty="0"/>
              <a:t>8–12</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smtClean="0">
                <a:solidFill>
                  <a:srgbClr val="000000"/>
                </a:solidFill>
              </a:rPr>
              <a:t>Hartmut F.-W. Sadrozinski: Medical applications, VCI 2013</a:t>
            </a:r>
            <a:endParaRPr lang="en-US">
              <a:solidFill>
                <a:srgbClr val="000000"/>
              </a:solidFill>
            </a:endParaRPr>
          </a:p>
        </p:txBody>
      </p:sp>
      <p:sp>
        <p:nvSpPr>
          <p:cNvPr id="6" name="Slide Number Placeholder 6"/>
          <p:cNvSpPr>
            <a:spLocks noGrp="1"/>
          </p:cNvSpPr>
          <p:nvPr>
            <p:ph type="sldNum" sz="quarter" idx="11"/>
          </p:nvPr>
        </p:nvSpPr>
        <p:spPr/>
        <p:txBody>
          <a:bodyPr/>
          <a:lstStyle/>
          <a:p>
            <a:fld id="{1875B362-77F7-44FB-9CBA-F44357A9278E}" type="slidenum">
              <a:rPr lang="en-US">
                <a:solidFill>
                  <a:srgbClr val="000000"/>
                </a:solidFill>
              </a:rPr>
              <a:pPr/>
              <a:t>32</a:t>
            </a:fld>
            <a:endParaRPr lang="en-US">
              <a:solidFill>
                <a:srgbClr val="000000"/>
              </a:solidFill>
            </a:endParaRPr>
          </a:p>
        </p:txBody>
      </p:sp>
      <p:sp>
        <p:nvSpPr>
          <p:cNvPr id="620546" name="Rectangle 2"/>
          <p:cNvSpPr>
            <a:spLocks noGrp="1" noChangeArrowheads="1"/>
          </p:cNvSpPr>
          <p:nvPr>
            <p:ph type="title"/>
          </p:nvPr>
        </p:nvSpPr>
        <p:spPr>
          <a:xfrm>
            <a:off x="1066800" y="76200"/>
            <a:ext cx="6934200" cy="533400"/>
          </a:xfrm>
          <a:solidFill>
            <a:schemeClr val="accent2">
              <a:lumMod val="60000"/>
              <a:lumOff val="40000"/>
            </a:schemeClr>
          </a:solidFill>
        </p:spPr>
        <p:txBody>
          <a:bodyPr/>
          <a:lstStyle/>
          <a:p>
            <a:pPr algn="ctr"/>
            <a:r>
              <a:rPr lang="en-US" sz="2800" b="1" dirty="0">
                <a:solidFill>
                  <a:srgbClr val="002060"/>
                </a:solidFill>
              </a:rPr>
              <a:t>Hand Radiography: Something New (?)</a:t>
            </a:r>
          </a:p>
        </p:txBody>
      </p:sp>
      <p:pic>
        <p:nvPicPr>
          <p:cNvPr id="620547" name="Picture 3"/>
          <p:cNvPicPr>
            <a:picLocks noGrp="1" noChangeAspect="1" noChangeArrowheads="1"/>
          </p:cNvPicPr>
          <p:nvPr>
            <p:ph sz="half" idx="4294967295"/>
          </p:nvPr>
        </p:nvPicPr>
        <p:blipFill rotWithShape="1">
          <a:blip r:embed="rId2">
            <a:extLst>
              <a:ext uri="{28A0092B-C50C-407E-A947-70E740481C1C}">
                <a14:useLocalDpi xmlns:a14="http://schemas.microsoft.com/office/drawing/2010/main" val="0"/>
              </a:ext>
            </a:extLst>
          </a:blip>
          <a:srcRect r="49773" b="27732"/>
          <a:stretch/>
        </p:blipFill>
        <p:spPr>
          <a:xfrm>
            <a:off x="457200" y="914400"/>
            <a:ext cx="2028825" cy="2749550"/>
          </a:xfrm>
          <a:solidFill>
            <a:schemeClr val="accent1"/>
          </a:solidFill>
          <a:ln/>
        </p:spPr>
      </p:pic>
      <p:pic>
        <p:nvPicPr>
          <p:cNvPr id="7" name="Picture 3"/>
          <p:cNvPicPr>
            <a:picLocks noGrp="1" noChangeAspect="1" noChangeArrowheads="1"/>
          </p:cNvPicPr>
          <p:nvPr>
            <p:ph sz="half" idx="4294967295"/>
          </p:nvPr>
        </p:nvPicPr>
        <p:blipFill rotWithShape="1">
          <a:blip r:embed="rId2">
            <a:extLst>
              <a:ext uri="{28A0092B-C50C-407E-A947-70E740481C1C}">
                <a14:useLocalDpi xmlns:a14="http://schemas.microsoft.com/office/drawing/2010/main" val="0"/>
              </a:ext>
            </a:extLst>
          </a:blip>
          <a:srcRect l="40793" t="41444"/>
          <a:stretch/>
        </p:blipFill>
        <p:spPr>
          <a:xfrm>
            <a:off x="228600" y="3886200"/>
            <a:ext cx="2590800" cy="2415327"/>
          </a:xfrm>
          <a:solidFill>
            <a:schemeClr val="accent1"/>
          </a:solidFill>
          <a:ln/>
        </p:spPr>
      </p:pic>
      <p:sp>
        <p:nvSpPr>
          <p:cNvPr id="3" name="TextBox 2"/>
          <p:cNvSpPr txBox="1"/>
          <p:nvPr/>
        </p:nvSpPr>
        <p:spPr>
          <a:xfrm>
            <a:off x="3429000" y="863527"/>
            <a:ext cx="4903907" cy="923330"/>
          </a:xfrm>
          <a:prstGeom prst="rect">
            <a:avLst/>
          </a:prstGeom>
          <a:noFill/>
        </p:spPr>
        <p:txBody>
          <a:bodyPr wrap="none" rtlCol="0">
            <a:spAutoFit/>
          </a:bodyPr>
          <a:lstStyle/>
          <a:p>
            <a:pPr algn="l"/>
            <a:r>
              <a:rPr lang="en-US" dirty="0" smtClean="0"/>
              <a:t>Hand Phantom imaged with 200 MeV protons </a:t>
            </a:r>
          </a:p>
          <a:p>
            <a:pPr algn="l"/>
            <a:r>
              <a:rPr lang="en-US" dirty="0" smtClean="0"/>
              <a:t>at the Loma Linda Synchrotron, </a:t>
            </a:r>
          </a:p>
          <a:p>
            <a:pPr algn="l"/>
            <a:r>
              <a:rPr lang="en-US" dirty="0" smtClean="0"/>
              <a:t>using the existing </a:t>
            </a:r>
            <a:r>
              <a:rPr lang="en-US" dirty="0" err="1" smtClean="0"/>
              <a:t>pCT</a:t>
            </a:r>
            <a:r>
              <a:rPr lang="en-US" dirty="0" smtClean="0"/>
              <a:t> scanner.</a:t>
            </a:r>
            <a:endParaRPr lang="en-US" dirty="0"/>
          </a:p>
        </p:txBody>
      </p:sp>
      <p:sp>
        <p:nvSpPr>
          <p:cNvPr id="10" name="TextBox 9"/>
          <p:cNvSpPr txBox="1"/>
          <p:nvPr/>
        </p:nvSpPr>
        <p:spPr>
          <a:xfrm>
            <a:off x="6922813" y="2540643"/>
            <a:ext cx="2198038" cy="1754326"/>
          </a:xfrm>
          <a:prstGeom prst="rect">
            <a:avLst/>
          </a:prstGeom>
          <a:noFill/>
        </p:spPr>
        <p:txBody>
          <a:bodyPr wrap="none" rtlCol="0">
            <a:spAutoFit/>
          </a:bodyPr>
          <a:lstStyle/>
          <a:p>
            <a:pPr algn="l"/>
            <a:r>
              <a:rPr lang="en-US" dirty="0" smtClean="0"/>
              <a:t>Color-coded image </a:t>
            </a:r>
          </a:p>
          <a:p>
            <a:pPr algn="l"/>
            <a:r>
              <a:rPr lang="en-US" dirty="0" smtClean="0"/>
              <a:t>of the summed-up </a:t>
            </a:r>
          </a:p>
          <a:p>
            <a:pPr algn="l"/>
            <a:r>
              <a:rPr lang="en-US" dirty="0" smtClean="0"/>
              <a:t>stopping power </a:t>
            </a:r>
          </a:p>
          <a:p>
            <a:pPr algn="l"/>
            <a:r>
              <a:rPr lang="en-US" dirty="0"/>
              <a:t>i</a:t>
            </a:r>
            <a:r>
              <a:rPr lang="en-US" dirty="0" smtClean="0"/>
              <a:t>n terms of </a:t>
            </a:r>
          </a:p>
          <a:p>
            <a:pPr algn="l"/>
            <a:r>
              <a:rPr lang="en-US" dirty="0" smtClean="0"/>
              <a:t>water-equivalent </a:t>
            </a:r>
          </a:p>
          <a:p>
            <a:pPr algn="l"/>
            <a:r>
              <a:rPr lang="en-US" dirty="0" smtClean="0"/>
              <a:t>thickness [in mm]. </a:t>
            </a:r>
          </a:p>
        </p:txBody>
      </p:sp>
      <p:pic>
        <p:nvPicPr>
          <p:cNvPr id="634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2039034"/>
            <a:ext cx="3230563" cy="3816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3581400" y="5855384"/>
            <a:ext cx="4572000" cy="646331"/>
          </a:xfrm>
          <a:prstGeom prst="rect">
            <a:avLst/>
          </a:prstGeom>
        </p:spPr>
        <p:txBody>
          <a:bodyPr>
            <a:spAutoFit/>
          </a:bodyPr>
          <a:lstStyle/>
          <a:p>
            <a:pPr algn="l"/>
            <a:r>
              <a:rPr lang="en-US" dirty="0" smtClean="0"/>
              <a:t>Note </a:t>
            </a:r>
            <a:r>
              <a:rPr lang="en-US" dirty="0"/>
              <a:t>the varying thickness </a:t>
            </a:r>
            <a:r>
              <a:rPr lang="en-US" dirty="0" smtClean="0"/>
              <a:t>of </a:t>
            </a:r>
            <a:r>
              <a:rPr lang="en-US" dirty="0"/>
              <a:t>the hand </a:t>
            </a:r>
            <a:endParaRPr lang="en-US" dirty="0" smtClean="0"/>
          </a:p>
          <a:p>
            <a:pPr algn="l"/>
            <a:r>
              <a:rPr lang="en-US" dirty="0" smtClean="0"/>
              <a:t>and </a:t>
            </a:r>
            <a:r>
              <a:rPr lang="en-US" dirty="0"/>
              <a:t>clear structural details.</a:t>
            </a:r>
          </a:p>
        </p:txBody>
      </p:sp>
    </p:spTree>
    <p:extLst>
      <p:ext uri="{BB962C8B-B14F-4D97-AF65-F5344CB8AC3E}">
        <p14:creationId xmlns:p14="http://schemas.microsoft.com/office/powerpoint/2010/main" val="175760950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smtClean="0">
                <a:solidFill>
                  <a:srgbClr val="000000"/>
                </a:solidFill>
              </a:rPr>
              <a:t>Hartmut F.-W. Sadrozinski: Medical applications, VCI 2013</a:t>
            </a:r>
            <a:endParaRPr lang="en-US">
              <a:solidFill>
                <a:srgbClr val="000000"/>
              </a:solidFill>
            </a:endParaRPr>
          </a:p>
        </p:txBody>
      </p:sp>
      <p:sp>
        <p:nvSpPr>
          <p:cNvPr id="15" name="Slide Number Placeholder 6"/>
          <p:cNvSpPr>
            <a:spLocks noGrp="1"/>
          </p:cNvSpPr>
          <p:nvPr>
            <p:ph type="sldNum" sz="quarter" idx="11"/>
          </p:nvPr>
        </p:nvSpPr>
        <p:spPr/>
        <p:txBody>
          <a:bodyPr/>
          <a:lstStyle/>
          <a:p>
            <a:fld id="{43E1AF6A-6D3B-48C2-B6D7-B7BCE8D595AF}" type="slidenum">
              <a:rPr lang="en-US">
                <a:solidFill>
                  <a:srgbClr val="000000"/>
                </a:solidFill>
              </a:rPr>
              <a:pPr/>
              <a:t>33</a:t>
            </a:fld>
            <a:endParaRPr lang="en-US">
              <a:solidFill>
                <a:srgbClr val="000000"/>
              </a:solidFill>
            </a:endParaRPr>
          </a:p>
        </p:txBody>
      </p:sp>
      <p:sp>
        <p:nvSpPr>
          <p:cNvPr id="647170" name="Rectangle 2"/>
          <p:cNvSpPr>
            <a:spLocks noGrp="1" noChangeArrowheads="1"/>
          </p:cNvSpPr>
          <p:nvPr>
            <p:ph type="title"/>
          </p:nvPr>
        </p:nvSpPr>
        <p:spPr>
          <a:xfrm>
            <a:off x="1066800" y="76200"/>
            <a:ext cx="6705600" cy="457200"/>
          </a:xfrm>
          <a:solidFill>
            <a:schemeClr val="accent2">
              <a:lumMod val="60000"/>
              <a:lumOff val="40000"/>
            </a:schemeClr>
          </a:solidFill>
        </p:spPr>
        <p:txBody>
          <a:bodyPr/>
          <a:lstStyle/>
          <a:p>
            <a:pPr algn="ctr"/>
            <a:r>
              <a:rPr lang="en-US" sz="2800" b="1" dirty="0">
                <a:solidFill>
                  <a:srgbClr val="002060"/>
                </a:solidFill>
              </a:rPr>
              <a:t>A step forward into </a:t>
            </a:r>
            <a:r>
              <a:rPr lang="en-US" sz="2800" b="1" dirty="0" smtClean="0">
                <a:solidFill>
                  <a:srgbClr val="002060"/>
                </a:solidFill>
              </a:rPr>
              <a:t>Imaging </a:t>
            </a:r>
            <a:r>
              <a:rPr lang="en-US" sz="2800" b="1" dirty="0">
                <a:solidFill>
                  <a:srgbClr val="002060"/>
                </a:solidFill>
              </a:rPr>
              <a:t>History..</a:t>
            </a:r>
          </a:p>
        </p:txBody>
      </p:sp>
      <p:pic>
        <p:nvPicPr>
          <p:cNvPr id="647171" name="Picture 3"/>
          <p:cNvPicPr>
            <a:picLocks noGrp="1" noChangeAspect="1" noChangeArrowheads="1"/>
          </p:cNvPicPr>
          <p:nvPr>
            <p:ph sz="half" idx="4294967295"/>
          </p:nvPr>
        </p:nvPicPr>
        <p:blipFill>
          <a:blip r:embed="rId2">
            <a:extLst>
              <a:ext uri="{28A0092B-C50C-407E-A947-70E740481C1C}">
                <a14:useLocalDpi xmlns:a14="http://schemas.microsoft.com/office/drawing/2010/main" val="0"/>
              </a:ext>
            </a:extLst>
          </a:blip>
          <a:srcRect l="7462" t="1830" r="5492" b="1219"/>
          <a:stretch>
            <a:fillRect/>
          </a:stretch>
        </p:blipFill>
        <p:spPr>
          <a:xfrm>
            <a:off x="0" y="1143000"/>
            <a:ext cx="3219450" cy="4876800"/>
          </a:xfrm>
          <a:noFill/>
          <a:ln/>
        </p:spPr>
      </p:pic>
      <p:pic>
        <p:nvPicPr>
          <p:cNvPr id="647183" name="Picture 15"/>
          <p:cNvPicPr>
            <a:picLocks noGrp="1" noChangeAspect="1" noChangeArrowheads="1"/>
          </p:cNvPicPr>
          <p:nvPr>
            <p:ph sz="quarter" idx="4294967295"/>
          </p:nvPr>
        </p:nvPicPr>
        <p:blipFill>
          <a:blip r:embed="rId3">
            <a:extLst>
              <a:ext uri="{28A0092B-C50C-407E-A947-70E740481C1C}">
                <a14:useLocalDpi xmlns:a14="http://schemas.microsoft.com/office/drawing/2010/main" val="0"/>
              </a:ext>
            </a:extLst>
          </a:blip>
          <a:srcRect/>
          <a:stretch>
            <a:fillRect/>
          </a:stretch>
        </p:blipFill>
        <p:spPr>
          <a:xfrm>
            <a:off x="3581400" y="1676400"/>
            <a:ext cx="2493962" cy="3962400"/>
          </a:xfrm>
          <a:ln/>
        </p:spPr>
      </p:pic>
      <p:pic>
        <p:nvPicPr>
          <p:cNvPr id="647187" name="Content Placeholder 3" descr="zAngle_20.png"/>
          <p:cNvPicPr>
            <a:picLocks noGrp="1" noChangeAspect="1"/>
          </p:cNvPicPr>
          <p:nvPr>
            <p:ph sz="quarter" idx="4294967295"/>
          </p:nvPr>
        </p:nvPicPr>
        <p:blipFill>
          <a:blip r:embed="rId4">
            <a:extLst>
              <a:ext uri="{28A0092B-C50C-407E-A947-70E740481C1C}">
                <a14:useLocalDpi xmlns:a14="http://schemas.microsoft.com/office/drawing/2010/main" val="0"/>
              </a:ext>
            </a:extLst>
          </a:blip>
          <a:srcRect t="8737" r="10635" b="16287"/>
          <a:stretch>
            <a:fillRect/>
          </a:stretch>
        </p:blipFill>
        <p:spPr>
          <a:xfrm>
            <a:off x="6278563" y="1676400"/>
            <a:ext cx="2865437" cy="39624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47174" name="Rectangle 6"/>
          <p:cNvSpPr>
            <a:spLocks noChangeArrowheads="1"/>
          </p:cNvSpPr>
          <p:nvPr/>
        </p:nvSpPr>
        <p:spPr bwMode="auto">
          <a:xfrm>
            <a:off x="290513" y="6019800"/>
            <a:ext cx="2451312" cy="52322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sz="1400" dirty="0" smtClean="0">
                <a:solidFill>
                  <a:srgbClr val="000000"/>
                </a:solidFill>
              </a:rPr>
              <a:t>Wilhelm Roentgen, </a:t>
            </a:r>
          </a:p>
          <a:p>
            <a:pPr algn="l"/>
            <a:r>
              <a:rPr lang="en-US" sz="1400" dirty="0" smtClean="0">
                <a:solidFill>
                  <a:srgbClr val="000000"/>
                </a:solidFill>
              </a:rPr>
              <a:t>Laboratory Radiology (1895)</a:t>
            </a:r>
          </a:p>
        </p:txBody>
      </p:sp>
      <p:sp>
        <p:nvSpPr>
          <p:cNvPr id="647175" name="Text Box 7"/>
          <p:cNvSpPr txBox="1">
            <a:spLocks noChangeArrowheads="1"/>
          </p:cNvSpPr>
          <p:nvPr/>
        </p:nvSpPr>
        <p:spPr bwMode="auto">
          <a:xfrm>
            <a:off x="5410200" y="762000"/>
            <a:ext cx="22304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sz="2000" b="1" smtClean="0">
                <a:solidFill>
                  <a:srgbClr val="000000"/>
                </a:solidFill>
              </a:rPr>
              <a:t>200 MeV Protons</a:t>
            </a:r>
          </a:p>
        </p:txBody>
      </p:sp>
      <p:sp>
        <p:nvSpPr>
          <p:cNvPr id="647176" name="Text Box 8"/>
          <p:cNvSpPr txBox="1">
            <a:spLocks noChangeArrowheads="1"/>
          </p:cNvSpPr>
          <p:nvPr/>
        </p:nvSpPr>
        <p:spPr bwMode="auto">
          <a:xfrm>
            <a:off x="1447800" y="736600"/>
            <a:ext cx="10461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sz="2000" b="1" smtClean="0">
                <a:solidFill>
                  <a:srgbClr val="000000"/>
                </a:solidFill>
              </a:rPr>
              <a:t>X-Rays</a:t>
            </a:r>
          </a:p>
        </p:txBody>
      </p:sp>
      <p:sp>
        <p:nvSpPr>
          <p:cNvPr id="647179" name="Text Box 11"/>
          <p:cNvSpPr txBox="1">
            <a:spLocks noChangeArrowheads="1"/>
          </p:cNvSpPr>
          <p:nvPr/>
        </p:nvSpPr>
        <p:spPr bwMode="auto">
          <a:xfrm>
            <a:off x="3568052" y="5867400"/>
            <a:ext cx="5194948" cy="30777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sz="1400" dirty="0" smtClean="0">
                <a:solidFill>
                  <a:srgbClr val="000000"/>
                </a:solidFill>
              </a:rPr>
              <a:t>UCSC-LLU-CSUSB 2012, T. </a:t>
            </a:r>
            <a:r>
              <a:rPr lang="en-US" sz="1400" dirty="0" err="1" smtClean="0">
                <a:solidFill>
                  <a:srgbClr val="000000"/>
                </a:solidFill>
              </a:rPr>
              <a:t>Plautz</a:t>
            </a:r>
            <a:r>
              <a:rPr lang="en-US" sz="1400" dirty="0" smtClean="0">
                <a:solidFill>
                  <a:srgbClr val="000000"/>
                </a:solidFill>
              </a:rPr>
              <a:t> et al., 2012 IEEE NSS-MIC</a:t>
            </a:r>
          </a:p>
        </p:txBody>
      </p:sp>
      <p:sp>
        <p:nvSpPr>
          <p:cNvPr id="647185" name="Text Box 17"/>
          <p:cNvSpPr txBox="1">
            <a:spLocks noChangeArrowheads="1"/>
          </p:cNvSpPr>
          <p:nvPr/>
        </p:nvSpPr>
        <p:spPr bwMode="auto">
          <a:xfrm>
            <a:off x="3962400" y="1219200"/>
            <a:ext cx="19240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b="1" smtClean="0">
                <a:solidFill>
                  <a:srgbClr val="000000"/>
                </a:solidFill>
              </a:rPr>
              <a:t>Stopping Power</a:t>
            </a:r>
          </a:p>
        </p:txBody>
      </p:sp>
      <p:sp>
        <p:nvSpPr>
          <p:cNvPr id="647186" name="Text Box 18"/>
          <p:cNvSpPr txBox="1">
            <a:spLocks noChangeArrowheads="1"/>
          </p:cNvSpPr>
          <p:nvPr/>
        </p:nvSpPr>
        <p:spPr bwMode="auto">
          <a:xfrm>
            <a:off x="6781800" y="1219200"/>
            <a:ext cx="2228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b="1" smtClean="0">
                <a:solidFill>
                  <a:srgbClr val="000000"/>
                </a:solidFill>
              </a:rPr>
              <a:t>Multiple Scattering</a:t>
            </a:r>
          </a:p>
        </p:txBody>
      </p:sp>
    </p:spTree>
    <p:extLst>
      <p:ext uri="{BB962C8B-B14F-4D97-AF65-F5344CB8AC3E}">
        <p14:creationId xmlns:p14="http://schemas.microsoft.com/office/powerpoint/2010/main" val="414692018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eaLnBrk="1" hangingPunct="1"/>
            <a:r>
              <a:rPr lang="en-US" smtClean="0"/>
              <a:t>Hartmut F.-W. Sadrozinski: Medical applications, VCI 2013</a:t>
            </a:r>
            <a:endParaRPr lang="en-US" dirty="0"/>
          </a:p>
        </p:txBody>
      </p:sp>
      <p:sp>
        <p:nvSpPr>
          <p:cNvPr id="7" name="Slide Number Placeholder 6"/>
          <p:cNvSpPr>
            <a:spLocks noGrp="1"/>
          </p:cNvSpPr>
          <p:nvPr>
            <p:ph type="sldNum" sz="quarter" idx="11"/>
          </p:nvPr>
        </p:nvSpPr>
        <p:spPr/>
        <p:txBody>
          <a:bodyPr/>
          <a:lstStyle/>
          <a:p>
            <a:pPr>
              <a:defRPr/>
            </a:pPr>
            <a:fld id="{E268F4DA-A0E0-49AD-942F-149857051741}" type="slidenum">
              <a:rPr lang="en-US" smtClean="0"/>
              <a:pPr>
                <a:defRPr/>
              </a:pPr>
              <a:t>34</a:t>
            </a:fld>
            <a:endParaRPr lang="en-US"/>
          </a:p>
        </p:txBody>
      </p:sp>
      <p:sp>
        <p:nvSpPr>
          <p:cNvPr id="2" name="Title 1"/>
          <p:cNvSpPr>
            <a:spLocks noGrp="1"/>
          </p:cNvSpPr>
          <p:nvPr>
            <p:ph type="title"/>
          </p:nvPr>
        </p:nvSpPr>
        <p:spPr>
          <a:xfrm>
            <a:off x="294190" y="762000"/>
            <a:ext cx="8839200" cy="5638800"/>
          </a:xfrm>
        </p:spPr>
        <p:txBody>
          <a:bodyPr/>
          <a:lstStyle/>
          <a:p>
            <a:pPr lvl="1"/>
            <a:r>
              <a:rPr lang="en-US" sz="1400" b="1" dirty="0" smtClean="0"/>
              <a:t>With heritage from HEP and </a:t>
            </a:r>
            <a:r>
              <a:rPr lang="en-US" sz="1400" b="1" dirty="0" err="1" smtClean="0"/>
              <a:t>Astro</a:t>
            </a:r>
            <a:r>
              <a:rPr lang="en-US" sz="1400" b="1" dirty="0" smtClean="0"/>
              <a:t>, medical applications are supported by active targeted R&amp;D.</a:t>
            </a:r>
            <a:br>
              <a:rPr lang="en-US" sz="1400" b="1" dirty="0" smtClean="0"/>
            </a:br>
            <a:r>
              <a:rPr lang="en-US" sz="1400" dirty="0" smtClean="0"/>
              <a:t/>
            </a:r>
            <a:br>
              <a:rPr lang="en-US" sz="1400" dirty="0" smtClean="0"/>
            </a:br>
            <a:r>
              <a:rPr lang="en-US" sz="1400" b="1" dirty="0" smtClean="0"/>
              <a:t>New Materials &amp; ASICS: </a:t>
            </a:r>
            <a:r>
              <a:rPr lang="en-US" sz="1400" dirty="0" smtClean="0"/>
              <a:t/>
            </a:r>
            <a:br>
              <a:rPr lang="en-US" sz="1400" dirty="0" smtClean="0"/>
            </a:br>
            <a:r>
              <a:rPr lang="en-US" sz="1400" dirty="0" smtClean="0"/>
              <a:t>There are new scintillators being developed, and impressive application specific modes for read-out..</a:t>
            </a:r>
            <a:br>
              <a:rPr lang="en-US" sz="1400" dirty="0" smtClean="0"/>
            </a:br>
            <a:r>
              <a:rPr lang="en-US" sz="1400" b="1" dirty="0" err="1" smtClean="0"/>
              <a:t>SiPM</a:t>
            </a:r>
            <a:r>
              <a:rPr lang="en-US" sz="1400" b="1" dirty="0" smtClean="0"/>
              <a:t> / MPPC:</a:t>
            </a:r>
            <a:r>
              <a:rPr lang="en-US" sz="1400" dirty="0" smtClean="0"/>
              <a:t/>
            </a:r>
            <a:br>
              <a:rPr lang="en-US" sz="1400" dirty="0" smtClean="0"/>
            </a:br>
            <a:r>
              <a:rPr lang="en-US" sz="1400" dirty="0" smtClean="0"/>
              <a:t>Very active commercial developments because of the many advantages, like their feature size and insensitivity to magnetic fields.</a:t>
            </a:r>
            <a:br>
              <a:rPr lang="en-US" sz="1400" dirty="0" smtClean="0"/>
            </a:br>
            <a:r>
              <a:rPr lang="en-US" sz="1400" b="1" dirty="0"/>
              <a:t>Multimodality</a:t>
            </a:r>
            <a:r>
              <a:rPr lang="en-US" sz="1400" dirty="0"/>
              <a:t/>
            </a:r>
            <a:br>
              <a:rPr lang="en-US" sz="1400" dirty="0"/>
            </a:br>
            <a:r>
              <a:rPr lang="en-US" sz="1400" dirty="0"/>
              <a:t>PET/CT, </a:t>
            </a:r>
            <a:r>
              <a:rPr lang="en-US" sz="1400" dirty="0" smtClean="0"/>
              <a:t>PET/MR </a:t>
            </a:r>
            <a:r>
              <a:rPr lang="en-US" sz="1400" dirty="0" err="1" smtClean="0"/>
              <a:t>etc</a:t>
            </a:r>
            <a:r>
              <a:rPr lang="en-US" sz="1400" dirty="0" smtClean="0"/>
              <a:t> combine high-resolution structural delineation and localization with the organ specific information. Much like multi-wavelength campaigns in Astrophysics.</a:t>
            </a:r>
            <a:br>
              <a:rPr lang="en-US" sz="1400" dirty="0" smtClean="0"/>
            </a:br>
            <a:r>
              <a:rPr lang="en-US" sz="1400" b="1" dirty="0" smtClean="0"/>
              <a:t>Instrumentation in support of Hadron Therapy (</a:t>
            </a:r>
            <a:r>
              <a:rPr lang="en-US" sz="1400" b="1" dirty="0" err="1" smtClean="0"/>
              <a:t>MedAustron</a:t>
            </a:r>
            <a:r>
              <a:rPr lang="en-US" sz="1400" b="1" dirty="0" smtClean="0"/>
              <a:t>).</a:t>
            </a:r>
            <a:br>
              <a:rPr lang="en-US" sz="1400" b="1" dirty="0" smtClean="0"/>
            </a:br>
            <a:r>
              <a:rPr lang="en-US" sz="1400" dirty="0" smtClean="0"/>
              <a:t>Both Interaction </a:t>
            </a:r>
            <a:r>
              <a:rPr lang="en-US" sz="1400" dirty="0" err="1" smtClean="0"/>
              <a:t>vertexing</a:t>
            </a:r>
            <a:r>
              <a:rPr lang="en-US" sz="1400" dirty="0" smtClean="0"/>
              <a:t> and proton CT are being pursued to reduce the uncertainty in treatment.</a:t>
            </a:r>
            <a:r>
              <a:rPr lang="en-US" sz="1400" b="1" dirty="0" smtClean="0"/>
              <a:t/>
            </a:r>
            <a:br>
              <a:rPr lang="en-US" sz="1400" b="1" dirty="0" smtClean="0"/>
            </a:br>
            <a:r>
              <a:rPr lang="en-US" sz="1400" b="1" dirty="0" smtClean="0"/>
              <a:t>Time measurements</a:t>
            </a:r>
            <a:r>
              <a:rPr lang="en-US" sz="1400" dirty="0" smtClean="0"/>
              <a:t>:</a:t>
            </a:r>
            <a:br>
              <a:rPr lang="en-US" sz="1400" dirty="0" smtClean="0"/>
            </a:br>
            <a:r>
              <a:rPr lang="en-US" sz="1400" dirty="0" smtClean="0"/>
              <a:t>Evolution towards elevating the 4</a:t>
            </a:r>
            <a:r>
              <a:rPr lang="en-US" sz="1400" baseline="30000" dirty="0" smtClean="0"/>
              <a:t>th</a:t>
            </a:r>
            <a:r>
              <a:rPr lang="en-US" sz="1400" dirty="0" smtClean="0"/>
              <a:t> dimension </a:t>
            </a:r>
            <a:br>
              <a:rPr lang="en-US" sz="1400" dirty="0" smtClean="0"/>
            </a:br>
            <a:r>
              <a:rPr lang="en-US" sz="1400" dirty="0" smtClean="0"/>
              <a:t>to equal status, providing a tool for </a:t>
            </a:r>
            <a:br>
              <a:rPr lang="en-US" sz="1400" dirty="0" smtClean="0"/>
            </a:br>
            <a:r>
              <a:rPr lang="en-US" sz="1400" dirty="0" smtClean="0"/>
              <a:t>remote sensing. </a:t>
            </a:r>
            <a:br>
              <a:rPr lang="en-US" sz="1400" dirty="0" smtClean="0"/>
            </a:br>
            <a:r>
              <a:rPr lang="en-US" sz="1400" b="1" dirty="0" smtClean="0"/>
              <a:t>Presentations @ VCI</a:t>
            </a:r>
            <a:r>
              <a:rPr lang="en-US" sz="1400" dirty="0" smtClean="0"/>
              <a:t/>
            </a:r>
            <a:br>
              <a:rPr lang="en-US" sz="1400" dirty="0" smtClean="0"/>
            </a:br>
            <a:r>
              <a:rPr lang="en-US" sz="1400" dirty="0" smtClean="0"/>
              <a:t>2 sessions on Medical Instrumentation,</a:t>
            </a:r>
            <a:br>
              <a:rPr lang="en-US" sz="1400" dirty="0" smtClean="0"/>
            </a:br>
            <a:r>
              <a:rPr lang="en-US" sz="1400" dirty="0" smtClean="0"/>
              <a:t>&amp; posters, but scour all sessions for ideas, </a:t>
            </a:r>
            <a:br>
              <a:rPr lang="en-US" sz="1400" dirty="0" smtClean="0"/>
            </a:br>
            <a:r>
              <a:rPr lang="en-US" sz="1400" dirty="0" smtClean="0"/>
              <a:t>which at the next VCI might appear</a:t>
            </a:r>
            <a:br>
              <a:rPr lang="en-US" sz="1400" dirty="0" smtClean="0"/>
            </a:br>
            <a:r>
              <a:rPr lang="en-US" sz="1400" dirty="0" smtClean="0"/>
              <a:t>in the “Medical Application” sessions.</a:t>
            </a:r>
            <a:br>
              <a:rPr lang="en-US" sz="1400" dirty="0" smtClean="0"/>
            </a:br>
            <a:r>
              <a:rPr lang="en-US" sz="1400" b="1" dirty="0" smtClean="0"/>
              <a:t>Steady </a:t>
            </a:r>
            <a:r>
              <a:rPr lang="en-US" sz="1400" b="1" dirty="0"/>
              <a:t>i</a:t>
            </a:r>
            <a:r>
              <a:rPr lang="en-US" sz="1400" b="1" dirty="0" smtClean="0"/>
              <a:t>nterest in medical applications</a:t>
            </a:r>
            <a:r>
              <a:rPr lang="en-US" sz="1400" dirty="0"/>
              <a:t/>
            </a:r>
            <a:br>
              <a:rPr lang="en-US" sz="1400" dirty="0"/>
            </a:br>
            <a:r>
              <a:rPr lang="en-US" sz="1400" dirty="0" smtClean="0"/>
              <a:t>(It is our body, after all!)</a:t>
            </a:r>
            <a:br>
              <a:rPr lang="en-US" sz="1400" dirty="0" smtClean="0"/>
            </a:br>
            <a:r>
              <a:rPr lang="en-US" sz="1400" dirty="0" smtClean="0"/>
              <a:t>Working on small systems in a small group</a:t>
            </a:r>
            <a:br>
              <a:rPr lang="en-US" sz="1400" dirty="0" smtClean="0"/>
            </a:br>
            <a:r>
              <a:rPr lang="en-US" sz="1400" dirty="0" smtClean="0"/>
              <a:t> is very attractive so is the prospect of</a:t>
            </a:r>
            <a:br>
              <a:rPr lang="en-US" sz="1400" dirty="0" smtClean="0"/>
            </a:br>
            <a:r>
              <a:rPr lang="en-US" sz="1400" dirty="0" smtClean="0"/>
              <a:t> commercialization</a:t>
            </a:r>
            <a:r>
              <a:rPr lang="en-US" sz="1400" dirty="0"/>
              <a:t>!</a:t>
            </a:r>
          </a:p>
        </p:txBody>
      </p:sp>
      <p:sp>
        <p:nvSpPr>
          <p:cNvPr id="8" name="Rectangle 2"/>
          <p:cNvSpPr txBox="1">
            <a:spLocks noChangeArrowheads="1"/>
          </p:cNvSpPr>
          <p:nvPr/>
        </p:nvSpPr>
        <p:spPr>
          <a:xfrm>
            <a:off x="2590800" y="76200"/>
            <a:ext cx="3124200" cy="457200"/>
          </a:xfrm>
          <a:prstGeom prst="rect">
            <a:avLst/>
          </a:prstGeom>
          <a:solidFill>
            <a:schemeClr val="accent2">
              <a:lumMod val="60000"/>
              <a:lumOff val="40000"/>
            </a:schemeClr>
          </a:solidFill>
        </p:spPr>
        <p:txBody>
          <a:bodyPr/>
          <a:lst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cs typeface="Arial" charset="0"/>
              </a:defRPr>
            </a:lvl2pPr>
            <a:lvl3pPr algn="l" rtl="0" eaLnBrk="0" fontAlgn="base" hangingPunct="0">
              <a:spcBef>
                <a:spcPct val="0"/>
              </a:spcBef>
              <a:spcAft>
                <a:spcPct val="0"/>
              </a:spcAft>
              <a:defRPr sz="4400">
                <a:solidFill>
                  <a:schemeClr val="tx1"/>
                </a:solidFill>
                <a:latin typeface="Arial" charset="0"/>
                <a:cs typeface="Arial" charset="0"/>
              </a:defRPr>
            </a:lvl3pPr>
            <a:lvl4pPr algn="l" rtl="0" eaLnBrk="0" fontAlgn="base" hangingPunct="0">
              <a:spcBef>
                <a:spcPct val="0"/>
              </a:spcBef>
              <a:spcAft>
                <a:spcPct val="0"/>
              </a:spcAft>
              <a:defRPr sz="4400">
                <a:solidFill>
                  <a:schemeClr val="tx1"/>
                </a:solidFill>
                <a:latin typeface="Arial" charset="0"/>
                <a:cs typeface="Arial" charset="0"/>
              </a:defRPr>
            </a:lvl4pPr>
            <a:lvl5pPr algn="l" rtl="0" eaLnBrk="0" fontAlgn="base" hangingPunct="0">
              <a:spcBef>
                <a:spcPct val="0"/>
              </a:spcBef>
              <a:spcAft>
                <a:spcPct val="0"/>
              </a:spcAft>
              <a:defRPr sz="4400">
                <a:solidFill>
                  <a:schemeClr val="tx1"/>
                </a:solidFill>
                <a:latin typeface="Arial" charset="0"/>
                <a:cs typeface="Arial" charset="0"/>
              </a:defRPr>
            </a:lvl5pPr>
            <a:lvl6pPr marL="457200" algn="l" rtl="0" fontAlgn="base">
              <a:spcBef>
                <a:spcPct val="0"/>
              </a:spcBef>
              <a:spcAft>
                <a:spcPct val="0"/>
              </a:spcAft>
              <a:defRPr sz="4400">
                <a:solidFill>
                  <a:schemeClr val="tx1"/>
                </a:solidFill>
                <a:latin typeface="Arial" charset="0"/>
                <a:cs typeface="Arial" charset="0"/>
              </a:defRPr>
            </a:lvl6pPr>
            <a:lvl7pPr marL="914400" algn="l" rtl="0" fontAlgn="base">
              <a:spcBef>
                <a:spcPct val="0"/>
              </a:spcBef>
              <a:spcAft>
                <a:spcPct val="0"/>
              </a:spcAft>
              <a:defRPr sz="4400">
                <a:solidFill>
                  <a:schemeClr val="tx1"/>
                </a:solidFill>
                <a:latin typeface="Arial" charset="0"/>
                <a:cs typeface="Arial" charset="0"/>
              </a:defRPr>
            </a:lvl7pPr>
            <a:lvl8pPr marL="1371600" algn="l" rtl="0" fontAlgn="base">
              <a:spcBef>
                <a:spcPct val="0"/>
              </a:spcBef>
              <a:spcAft>
                <a:spcPct val="0"/>
              </a:spcAft>
              <a:defRPr sz="4400">
                <a:solidFill>
                  <a:schemeClr val="tx1"/>
                </a:solidFill>
                <a:latin typeface="Arial" charset="0"/>
                <a:cs typeface="Arial" charset="0"/>
              </a:defRPr>
            </a:lvl8pPr>
            <a:lvl9pPr marL="1828800" algn="l" rtl="0" fontAlgn="base">
              <a:spcBef>
                <a:spcPct val="0"/>
              </a:spcBef>
              <a:spcAft>
                <a:spcPct val="0"/>
              </a:spcAft>
              <a:defRPr sz="4400">
                <a:solidFill>
                  <a:schemeClr val="tx1"/>
                </a:solidFill>
                <a:latin typeface="Arial" charset="0"/>
                <a:cs typeface="Arial" charset="0"/>
              </a:defRPr>
            </a:lvl9pPr>
          </a:lstStyle>
          <a:p>
            <a:pPr algn="ctr"/>
            <a:r>
              <a:rPr lang="en-US" sz="2800" b="1" dirty="0" smtClean="0">
                <a:solidFill>
                  <a:srgbClr val="002060"/>
                </a:solidFill>
              </a:rPr>
              <a:t>Final Remarks</a:t>
            </a:r>
            <a:endParaRPr lang="en-US" sz="2800" b="1" dirty="0">
              <a:solidFill>
                <a:srgbClr val="002060"/>
              </a:solidFill>
            </a:endParaRPr>
          </a:p>
        </p:txBody>
      </p:sp>
      <p:pic>
        <p:nvPicPr>
          <p:cNvPr id="9" name="Picture 4" descr="VCI2013 Progra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6200" y="3480042"/>
            <a:ext cx="5191246" cy="30241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31301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Slide Number Placeholder 4"/>
          <p:cNvSpPr>
            <a:spLocks noGrp="1"/>
          </p:cNvSpPr>
          <p:nvPr>
            <p:ph type="sldNum" sz="quarter" idx="11"/>
          </p:nvPr>
        </p:nvSpPr>
        <p:spPr/>
        <p:txBody>
          <a:bodyPr/>
          <a:lstStyle/>
          <a:p>
            <a:fld id="{233AA997-7CFE-4E6D-8007-52F79145E9A6}" type="slidenum">
              <a:rPr lang="en-US" altLang="ja-JP"/>
              <a:pPr/>
              <a:t>4</a:t>
            </a:fld>
            <a:endParaRPr lang="en-US" altLang="ja-JP" dirty="0"/>
          </a:p>
        </p:txBody>
      </p:sp>
      <p:sp>
        <p:nvSpPr>
          <p:cNvPr id="663554" name="Rectangle 2"/>
          <p:cNvSpPr>
            <a:spLocks noChangeArrowheads="1"/>
          </p:cNvSpPr>
          <p:nvPr/>
        </p:nvSpPr>
        <p:spPr bwMode="auto">
          <a:xfrm>
            <a:off x="2362200" y="0"/>
            <a:ext cx="4343400" cy="609600"/>
          </a:xfrm>
          <a:prstGeom prst="rect">
            <a:avLst/>
          </a:prstGeom>
          <a:solidFill>
            <a:schemeClr val="accent2">
              <a:lumMod val="60000"/>
              <a:lumOff val="40000"/>
            </a:schemeClr>
          </a:solidFill>
          <a:ln>
            <a:noFill/>
          </a:ln>
          <a:effectLst/>
          <a:extLst/>
        </p:spPr>
        <p:txBody>
          <a:bodyPr anchor="ctr"/>
          <a:lstStyle/>
          <a:p>
            <a:pPr algn="ctr"/>
            <a:r>
              <a:rPr kumimoji="0" lang="en-US" sz="2800" b="1" dirty="0">
                <a:solidFill>
                  <a:schemeClr val="tx2"/>
                </a:solidFill>
              </a:rPr>
              <a:t> </a:t>
            </a:r>
            <a:r>
              <a:rPr kumimoji="0" lang="en-US" sz="2800" b="1" dirty="0" smtClean="0">
                <a:solidFill>
                  <a:schemeClr val="tx2"/>
                </a:solidFill>
              </a:rPr>
              <a:t>Clinical </a:t>
            </a:r>
            <a:r>
              <a:rPr kumimoji="0" lang="en-US" sz="2800" b="1" dirty="0" err="1" smtClean="0">
                <a:solidFill>
                  <a:srgbClr val="000066"/>
                </a:solidFill>
              </a:rPr>
              <a:t>Dosimetry</a:t>
            </a:r>
            <a:r>
              <a:rPr kumimoji="0" lang="en-US" sz="2800" b="1" dirty="0" smtClean="0">
                <a:solidFill>
                  <a:srgbClr val="000066"/>
                </a:solidFill>
              </a:rPr>
              <a:t> </a:t>
            </a:r>
            <a:endParaRPr kumimoji="0" lang="en-US" sz="2800" b="1" dirty="0">
              <a:solidFill>
                <a:srgbClr val="000066"/>
              </a:solidFill>
            </a:endParaRPr>
          </a:p>
        </p:txBody>
      </p:sp>
      <p:sp>
        <p:nvSpPr>
          <p:cNvPr id="2" name="TextBox 1"/>
          <p:cNvSpPr txBox="1"/>
          <p:nvPr/>
        </p:nvSpPr>
        <p:spPr>
          <a:xfrm>
            <a:off x="-16482" y="914400"/>
            <a:ext cx="8379217" cy="5324535"/>
          </a:xfrm>
          <a:prstGeom prst="rect">
            <a:avLst/>
          </a:prstGeom>
          <a:noFill/>
        </p:spPr>
        <p:txBody>
          <a:bodyPr wrap="none" rtlCol="0">
            <a:spAutoFit/>
          </a:bodyPr>
          <a:lstStyle/>
          <a:p>
            <a:pPr algn="l"/>
            <a:endParaRPr lang="en-US" dirty="0" smtClean="0"/>
          </a:p>
          <a:p>
            <a:pPr algn="l"/>
            <a:r>
              <a:rPr lang="en-US" dirty="0"/>
              <a:t>	</a:t>
            </a:r>
            <a:r>
              <a:rPr lang="en-US" sz="2400" dirty="0" smtClean="0"/>
              <a:t>Silicon</a:t>
            </a:r>
            <a:r>
              <a:rPr lang="en-US" dirty="0" smtClean="0"/>
              <a:t>: </a:t>
            </a:r>
          </a:p>
          <a:p>
            <a:pPr algn="l"/>
            <a:r>
              <a:rPr lang="en-US" dirty="0" smtClean="0"/>
              <a:t>	Routinely clinical use for Q/A in X-ray therapy</a:t>
            </a:r>
          </a:p>
          <a:p>
            <a:pPr algn="l"/>
            <a:r>
              <a:rPr lang="en-US" dirty="0"/>
              <a:t>	</a:t>
            </a:r>
            <a:r>
              <a:rPr lang="en-US" dirty="0" smtClean="0"/>
              <a:t>High sensitivity, </a:t>
            </a:r>
            <a:r>
              <a:rPr lang="en-US" dirty="0"/>
              <a:t>very reliable, well </a:t>
            </a:r>
            <a:r>
              <a:rPr lang="en-US" dirty="0" smtClean="0"/>
              <a:t>established, </a:t>
            </a:r>
            <a:r>
              <a:rPr lang="en-US" dirty="0"/>
              <a:t>and low cost technology</a:t>
            </a:r>
          </a:p>
          <a:p>
            <a:pPr algn="l"/>
            <a:r>
              <a:rPr lang="en-US" dirty="0" smtClean="0"/>
              <a:t>	</a:t>
            </a:r>
            <a:r>
              <a:rPr lang="en-US" dirty="0"/>
              <a:t>Z</a:t>
            </a:r>
            <a:r>
              <a:rPr lang="en-US" dirty="0" smtClean="0"/>
              <a:t>ero bias operation:: no leakage </a:t>
            </a:r>
            <a:r>
              <a:rPr lang="en-US" dirty="0"/>
              <a:t>current </a:t>
            </a:r>
            <a:r>
              <a:rPr lang="en-US" dirty="0" smtClean="0"/>
              <a:t>&amp; </a:t>
            </a:r>
            <a:r>
              <a:rPr lang="en-US" dirty="0"/>
              <a:t>in-vivo </a:t>
            </a:r>
            <a:r>
              <a:rPr lang="en-US" dirty="0" smtClean="0"/>
              <a:t>applications</a:t>
            </a:r>
            <a:endParaRPr lang="en-US" dirty="0"/>
          </a:p>
          <a:p>
            <a:pPr algn="l"/>
            <a:r>
              <a:rPr lang="en-US" dirty="0" smtClean="0"/>
              <a:t>	</a:t>
            </a:r>
          </a:p>
          <a:p>
            <a:pPr algn="l"/>
            <a:r>
              <a:rPr lang="en-US" dirty="0"/>
              <a:t>	</a:t>
            </a:r>
            <a:r>
              <a:rPr lang="en-US" sz="2000" dirty="0" smtClean="0"/>
              <a:t>New developments: </a:t>
            </a:r>
            <a:r>
              <a:rPr lang="en-US" dirty="0" smtClean="0"/>
              <a:t>	</a:t>
            </a:r>
          </a:p>
          <a:p>
            <a:pPr algn="l"/>
            <a:r>
              <a:rPr lang="en-US" dirty="0"/>
              <a:t>	</a:t>
            </a:r>
            <a:r>
              <a:rPr lang="en-US" dirty="0" smtClean="0"/>
              <a:t>Pre-irradiation (Sensitivity </a:t>
            </a:r>
            <a:r>
              <a:rPr lang="en-US" dirty="0"/>
              <a:t>decrease with </a:t>
            </a:r>
            <a:r>
              <a:rPr lang="en-US" dirty="0" smtClean="0"/>
              <a:t>total dose), 	</a:t>
            </a:r>
          </a:p>
          <a:p>
            <a:pPr algn="l"/>
            <a:r>
              <a:rPr lang="en-US" dirty="0"/>
              <a:t>	</a:t>
            </a:r>
            <a:r>
              <a:rPr lang="en-US" dirty="0" err="1" smtClean="0"/>
              <a:t>Pt</a:t>
            </a:r>
            <a:r>
              <a:rPr lang="en-US" dirty="0" smtClean="0"/>
              <a:t> doping (Total dose and </a:t>
            </a:r>
            <a:r>
              <a:rPr lang="en-US" dirty="0"/>
              <a:t>d</a:t>
            </a:r>
            <a:r>
              <a:rPr lang="en-US" dirty="0" smtClean="0"/>
              <a:t>ose </a:t>
            </a:r>
            <a:r>
              <a:rPr lang="en-US" dirty="0"/>
              <a:t>rate </a:t>
            </a:r>
            <a:r>
              <a:rPr lang="en-US" dirty="0" smtClean="0"/>
              <a:t>dependence)  </a:t>
            </a:r>
          </a:p>
          <a:p>
            <a:pPr algn="l"/>
            <a:r>
              <a:rPr lang="en-US" dirty="0"/>
              <a:t>	</a:t>
            </a:r>
            <a:r>
              <a:rPr lang="en-US" dirty="0" smtClean="0"/>
              <a:t>P-type, low-resistivity and epitaxial </a:t>
            </a:r>
            <a:r>
              <a:rPr lang="en-US" dirty="0"/>
              <a:t>bulk</a:t>
            </a:r>
            <a:r>
              <a:rPr lang="en-US" dirty="0" smtClean="0"/>
              <a:t> (</a:t>
            </a:r>
            <a:r>
              <a:rPr lang="en-US" dirty="0"/>
              <a:t>Dose rate </a:t>
            </a:r>
            <a:r>
              <a:rPr lang="en-US" dirty="0" smtClean="0"/>
              <a:t>dependence)</a:t>
            </a:r>
            <a:endParaRPr lang="en-US" dirty="0"/>
          </a:p>
          <a:p>
            <a:pPr algn="l"/>
            <a:r>
              <a:rPr lang="en-US" dirty="0" smtClean="0"/>
              <a:t>	</a:t>
            </a:r>
          </a:p>
          <a:p>
            <a:pPr algn="l"/>
            <a:r>
              <a:rPr lang="en-US" dirty="0"/>
              <a:t>	</a:t>
            </a:r>
            <a:r>
              <a:rPr lang="en-US" sz="2400" dirty="0" smtClean="0"/>
              <a:t>Diamond</a:t>
            </a:r>
            <a:endParaRPr lang="en-US" sz="2400" dirty="0"/>
          </a:p>
          <a:p>
            <a:pPr algn="l"/>
            <a:r>
              <a:rPr lang="en-US" dirty="0" smtClean="0"/>
              <a:t>	Tissue equivalent</a:t>
            </a:r>
          </a:p>
          <a:p>
            <a:pPr algn="l"/>
            <a:r>
              <a:rPr lang="en-US" dirty="0"/>
              <a:t>	s</a:t>
            </a:r>
            <a:r>
              <a:rPr lang="en-US" dirty="0" smtClean="0"/>
              <a:t>mall </a:t>
            </a:r>
            <a:r>
              <a:rPr lang="en-US" dirty="0"/>
              <a:t>size </a:t>
            </a:r>
            <a:r>
              <a:rPr lang="en-US" dirty="0" smtClean="0"/>
              <a:t>and</a:t>
            </a:r>
            <a:r>
              <a:rPr lang="en-US" dirty="0"/>
              <a:t> </a:t>
            </a:r>
            <a:r>
              <a:rPr lang="en-US" dirty="0" smtClean="0"/>
              <a:t>good </a:t>
            </a:r>
            <a:r>
              <a:rPr lang="en-US" dirty="0" err="1"/>
              <a:t>dosimetric</a:t>
            </a:r>
            <a:r>
              <a:rPr lang="en-US" dirty="0"/>
              <a:t> properties, </a:t>
            </a:r>
            <a:r>
              <a:rPr lang="en-US" dirty="0" smtClean="0"/>
              <a:t>small dose </a:t>
            </a:r>
            <a:r>
              <a:rPr lang="en-US" dirty="0"/>
              <a:t>rate </a:t>
            </a:r>
            <a:r>
              <a:rPr lang="en-US" dirty="0" smtClean="0"/>
              <a:t>dependence</a:t>
            </a:r>
          </a:p>
          <a:p>
            <a:pPr algn="l"/>
            <a:endParaRPr lang="en-US" dirty="0" smtClean="0"/>
          </a:p>
          <a:p>
            <a:pPr algn="l"/>
            <a:r>
              <a:rPr lang="en-US" dirty="0"/>
              <a:t>	</a:t>
            </a:r>
            <a:r>
              <a:rPr lang="en-US" sz="2000" dirty="0"/>
              <a:t>New developments: 	</a:t>
            </a:r>
          </a:p>
          <a:p>
            <a:pPr algn="l"/>
            <a:r>
              <a:rPr lang="en-US" dirty="0" smtClean="0"/>
              <a:t>	Effort to </a:t>
            </a:r>
            <a:r>
              <a:rPr lang="en-US" dirty="0"/>
              <a:t>replace expensive natural diamond </a:t>
            </a:r>
            <a:r>
              <a:rPr lang="en-US" dirty="0" smtClean="0"/>
              <a:t>with CVD grown devices</a:t>
            </a:r>
            <a:endParaRPr lang="en-US" dirty="0"/>
          </a:p>
          <a:p>
            <a:pPr algn="l"/>
            <a:endParaRPr lang="en-US" dirty="0"/>
          </a:p>
        </p:txBody>
      </p:sp>
      <p:sp>
        <p:nvSpPr>
          <p:cNvPr id="3" name="Rectangle 2"/>
          <p:cNvSpPr/>
          <p:nvPr/>
        </p:nvSpPr>
        <p:spPr>
          <a:xfrm>
            <a:off x="544988" y="2771434"/>
            <a:ext cx="7162800" cy="276999"/>
          </a:xfrm>
          <a:prstGeom prst="rect">
            <a:avLst/>
          </a:prstGeom>
        </p:spPr>
        <p:txBody>
          <a:bodyPr wrap="square">
            <a:spAutoFit/>
          </a:bodyPr>
          <a:lstStyle/>
          <a:p>
            <a:r>
              <a:rPr lang="en-US" sz="1200" dirty="0" smtClean="0"/>
              <a:t>.</a:t>
            </a:r>
            <a:endParaRPr lang="en-US" sz="1200" dirty="0"/>
          </a:p>
        </p:txBody>
      </p:sp>
      <p:sp>
        <p:nvSpPr>
          <p:cNvPr id="5" name="Footer Placeholder 4"/>
          <p:cNvSpPr>
            <a:spLocks noGrp="1"/>
          </p:cNvSpPr>
          <p:nvPr>
            <p:ph type="ftr" sz="quarter" idx="10"/>
          </p:nvPr>
        </p:nvSpPr>
        <p:spPr/>
        <p:txBody>
          <a:bodyPr/>
          <a:lstStyle/>
          <a:p>
            <a:pPr>
              <a:defRPr/>
            </a:pPr>
            <a:r>
              <a:rPr lang="en-US" smtClean="0"/>
              <a:t>Hartmut F.-W. Sadrozinski: Medical applications, VCI 2013</a:t>
            </a:r>
            <a:endParaRPr lang="en-US" dirty="0"/>
          </a:p>
        </p:txBody>
      </p:sp>
    </p:spTree>
    <p:extLst>
      <p:ext uri="{BB962C8B-B14F-4D97-AF65-F5344CB8AC3E}">
        <p14:creationId xmlns:p14="http://schemas.microsoft.com/office/powerpoint/2010/main" val="1892151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Slide Number Placeholder 4"/>
          <p:cNvSpPr>
            <a:spLocks noGrp="1"/>
          </p:cNvSpPr>
          <p:nvPr>
            <p:ph type="sldNum" sz="quarter" idx="11"/>
          </p:nvPr>
        </p:nvSpPr>
        <p:spPr/>
        <p:txBody>
          <a:bodyPr/>
          <a:lstStyle/>
          <a:p>
            <a:fld id="{233AA997-7CFE-4E6D-8007-52F79145E9A6}" type="slidenum">
              <a:rPr lang="en-US" altLang="ja-JP"/>
              <a:pPr/>
              <a:t>5</a:t>
            </a:fld>
            <a:endParaRPr lang="en-US" altLang="ja-JP" dirty="0"/>
          </a:p>
        </p:txBody>
      </p:sp>
      <p:sp>
        <p:nvSpPr>
          <p:cNvPr id="663554" name="Rectangle 2"/>
          <p:cNvSpPr>
            <a:spLocks noChangeArrowheads="1"/>
          </p:cNvSpPr>
          <p:nvPr/>
        </p:nvSpPr>
        <p:spPr bwMode="auto">
          <a:xfrm>
            <a:off x="1752601" y="76200"/>
            <a:ext cx="6019800" cy="460387"/>
          </a:xfrm>
          <a:prstGeom prst="rect">
            <a:avLst/>
          </a:prstGeom>
          <a:solidFill>
            <a:schemeClr val="accent2">
              <a:lumMod val="60000"/>
              <a:lumOff val="40000"/>
            </a:schemeClr>
          </a:solidFill>
          <a:ln>
            <a:noFill/>
          </a:ln>
          <a:effectLst/>
          <a:extLst/>
        </p:spPr>
        <p:txBody>
          <a:bodyPr anchor="ctr"/>
          <a:lstStyle/>
          <a:p>
            <a:pPr algn="ctr"/>
            <a:r>
              <a:rPr kumimoji="0" lang="en-US" sz="2800" b="1" dirty="0" smtClean="0">
                <a:solidFill>
                  <a:srgbClr val="002060"/>
                </a:solidFill>
              </a:rPr>
              <a:t>Environmental Health &amp; Safety</a:t>
            </a:r>
            <a:endParaRPr kumimoji="0" lang="en-US" sz="2800" b="1" dirty="0">
              <a:solidFill>
                <a:srgbClr val="002060"/>
              </a:solidFill>
            </a:endParaRPr>
          </a:p>
        </p:txBody>
      </p:sp>
      <p:sp>
        <p:nvSpPr>
          <p:cNvPr id="2" name="TextBox 1"/>
          <p:cNvSpPr txBox="1"/>
          <p:nvPr/>
        </p:nvSpPr>
        <p:spPr>
          <a:xfrm>
            <a:off x="355648" y="896291"/>
            <a:ext cx="4666727" cy="923330"/>
          </a:xfrm>
          <a:prstGeom prst="rect">
            <a:avLst/>
          </a:prstGeom>
          <a:noFill/>
        </p:spPr>
        <p:txBody>
          <a:bodyPr wrap="none" rtlCol="0">
            <a:spAutoFit/>
          </a:bodyPr>
          <a:lstStyle/>
          <a:p>
            <a:pPr algn="l"/>
            <a:r>
              <a:rPr lang="en-US" dirty="0" smtClean="0"/>
              <a:t>Remote </a:t>
            </a:r>
            <a:r>
              <a:rPr lang="en-US" dirty="0"/>
              <a:t>S</a:t>
            </a:r>
            <a:r>
              <a:rPr lang="en-US" dirty="0" smtClean="0"/>
              <a:t>ensing: Emergency </a:t>
            </a:r>
            <a:r>
              <a:rPr lang="en-US" dirty="0" err="1" smtClean="0"/>
              <a:t>Dosimetry</a:t>
            </a:r>
            <a:endParaRPr lang="en-US" dirty="0" smtClean="0"/>
          </a:p>
          <a:p>
            <a:pPr algn="l"/>
            <a:r>
              <a:rPr lang="en-US" dirty="0" smtClean="0"/>
              <a:t>Compton Camera: Tracking + Spectroscopy</a:t>
            </a:r>
          </a:p>
          <a:p>
            <a:pPr algn="l"/>
            <a:r>
              <a:rPr lang="en-US" dirty="0" smtClean="0"/>
              <a:t>(would have been useful at Fukushima)</a:t>
            </a:r>
            <a:endParaRPr lang="en-US"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39782" y="712895"/>
            <a:ext cx="2263140" cy="1809750"/>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5965" y="2595678"/>
            <a:ext cx="3962400" cy="3480203"/>
          </a:xfrm>
          <a:prstGeom prst="rect">
            <a:avLst/>
          </a:prstGeom>
        </p:spPr>
      </p:pic>
      <p:pic>
        <p:nvPicPr>
          <p:cNvPr id="8" name="Picture 7"/>
          <p:cNvPicPr>
            <a:picLocks noChangeAspect="1"/>
          </p:cNvPicPr>
          <p:nvPr/>
        </p:nvPicPr>
        <p:blipFill>
          <a:blip r:embed="rId4">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609599" y="2748474"/>
            <a:ext cx="3581401" cy="3581401"/>
          </a:xfrm>
          <a:prstGeom prst="rect">
            <a:avLst/>
          </a:prstGeom>
        </p:spPr>
      </p:pic>
      <p:sp>
        <p:nvSpPr>
          <p:cNvPr id="9" name="Rectangle 8"/>
          <p:cNvSpPr/>
          <p:nvPr/>
        </p:nvSpPr>
        <p:spPr>
          <a:xfrm>
            <a:off x="4298583" y="6172200"/>
            <a:ext cx="4838383" cy="276999"/>
          </a:xfrm>
          <a:prstGeom prst="rect">
            <a:avLst/>
          </a:prstGeom>
        </p:spPr>
        <p:txBody>
          <a:bodyPr wrap="square">
            <a:spAutoFit/>
          </a:bodyPr>
          <a:lstStyle/>
          <a:p>
            <a:r>
              <a:rPr lang="en-US" sz="1200" dirty="0" smtClean="0"/>
              <a:t>T. Takahashi</a:t>
            </a:r>
            <a:r>
              <a:rPr lang="en-US" sz="1200" dirty="0"/>
              <a:t> </a:t>
            </a:r>
            <a:r>
              <a:rPr lang="en-US" sz="1200" dirty="0" smtClean="0"/>
              <a:t>et al., R05-1 2012 IEEE NSS-MIC</a:t>
            </a:r>
            <a:endParaRPr lang="en-US" sz="1200" dirty="0"/>
          </a:p>
        </p:txBody>
      </p:sp>
      <p:sp>
        <p:nvSpPr>
          <p:cNvPr id="15" name="Rectangle 14"/>
          <p:cNvSpPr/>
          <p:nvPr/>
        </p:nvSpPr>
        <p:spPr>
          <a:xfrm>
            <a:off x="0" y="1857159"/>
            <a:ext cx="4838383" cy="738664"/>
          </a:xfrm>
          <a:prstGeom prst="rect">
            <a:avLst/>
          </a:prstGeom>
        </p:spPr>
        <p:txBody>
          <a:bodyPr wrap="square">
            <a:spAutoFit/>
          </a:bodyPr>
          <a:lstStyle/>
          <a:p>
            <a:r>
              <a:rPr lang="en-US" sz="1400" dirty="0"/>
              <a:t>@ VCI: </a:t>
            </a:r>
            <a:endParaRPr lang="en-US" sz="1400" dirty="0" smtClean="0"/>
          </a:p>
          <a:p>
            <a:r>
              <a:rPr lang="en-US" sz="1400" u="sng" dirty="0" smtClean="0">
                <a:solidFill>
                  <a:schemeClr val="tx2"/>
                </a:solidFill>
              </a:rPr>
              <a:t>Handy</a:t>
            </a:r>
            <a:r>
              <a:rPr lang="en-US" sz="1400" dirty="0" smtClean="0">
                <a:solidFill>
                  <a:srgbClr val="FF0000"/>
                </a:solidFill>
              </a:rPr>
              <a:t> </a:t>
            </a:r>
            <a:r>
              <a:rPr lang="en-US" sz="1400" dirty="0" smtClean="0"/>
              <a:t>Compton camera (1 kg!)</a:t>
            </a:r>
          </a:p>
          <a:p>
            <a:r>
              <a:rPr lang="en-US" sz="1400" dirty="0"/>
              <a:t>J. Takaoka,</a:t>
            </a:r>
            <a:r>
              <a:rPr lang="en-US" sz="1400" dirty="0">
                <a:solidFill>
                  <a:srgbClr val="FF0000"/>
                </a:solidFill>
              </a:rPr>
              <a:t> </a:t>
            </a:r>
            <a:r>
              <a:rPr lang="en-US" sz="1400" dirty="0" smtClean="0"/>
              <a:t>13 Feb 2013  9:25 AM</a:t>
            </a:r>
            <a:endParaRPr lang="en-US" sz="1400" dirty="0"/>
          </a:p>
        </p:txBody>
      </p:sp>
      <p:sp>
        <p:nvSpPr>
          <p:cNvPr id="10" name="TextBox 9"/>
          <p:cNvSpPr txBox="1"/>
          <p:nvPr/>
        </p:nvSpPr>
        <p:spPr>
          <a:xfrm>
            <a:off x="6971610" y="711625"/>
            <a:ext cx="2039341" cy="584775"/>
          </a:xfrm>
          <a:prstGeom prst="rect">
            <a:avLst/>
          </a:prstGeom>
          <a:solidFill>
            <a:schemeClr val="bg1"/>
          </a:solidFill>
        </p:spPr>
        <p:txBody>
          <a:bodyPr wrap="none" rtlCol="0">
            <a:spAutoFit/>
          </a:bodyPr>
          <a:lstStyle/>
          <a:p>
            <a:pPr algn="l"/>
            <a:r>
              <a:rPr lang="en-US" sz="1600" dirty="0" smtClean="0"/>
              <a:t>Compton Camera:</a:t>
            </a:r>
          </a:p>
          <a:p>
            <a:pPr algn="l"/>
            <a:r>
              <a:rPr lang="en-US" sz="1600" dirty="0" smtClean="0"/>
              <a:t>Also used in SPECT</a:t>
            </a:r>
            <a:endParaRPr lang="en-US" sz="1600" dirty="0"/>
          </a:p>
        </p:txBody>
      </p:sp>
      <p:sp>
        <p:nvSpPr>
          <p:cNvPr id="4" name="Footer Placeholder 3"/>
          <p:cNvSpPr>
            <a:spLocks noGrp="1"/>
          </p:cNvSpPr>
          <p:nvPr>
            <p:ph type="ftr" sz="quarter" idx="10"/>
          </p:nvPr>
        </p:nvSpPr>
        <p:spPr/>
        <p:txBody>
          <a:bodyPr/>
          <a:lstStyle/>
          <a:p>
            <a:pPr>
              <a:defRPr/>
            </a:pPr>
            <a:r>
              <a:rPr lang="en-US" smtClean="0"/>
              <a:t>Hartmut F.-W. Sadrozinski: Medical applications, VCI 2013</a:t>
            </a:r>
            <a:endParaRPr lang="en-US" dirty="0"/>
          </a:p>
        </p:txBody>
      </p:sp>
    </p:spTree>
    <p:extLst>
      <p:ext uri="{BB962C8B-B14F-4D97-AF65-F5344CB8AC3E}">
        <p14:creationId xmlns:p14="http://schemas.microsoft.com/office/powerpoint/2010/main" val="24355509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D81A8F4D-9F11-4C3F-B199-E4FED77FDE2E}" type="slidenum">
              <a:rPr lang="en-US" smtClean="0"/>
              <a:pPr>
                <a:defRPr/>
              </a:pPr>
              <a:t>6</a:t>
            </a:fld>
            <a:endParaRPr lang="en-US"/>
          </a:p>
        </p:txBody>
      </p:sp>
      <p:cxnSp>
        <p:nvCxnSpPr>
          <p:cNvPr id="7" name="Straight Connector 6"/>
          <p:cNvCxnSpPr/>
          <p:nvPr/>
        </p:nvCxnSpPr>
        <p:spPr bwMode="auto">
          <a:xfrm>
            <a:off x="1676400" y="1981200"/>
            <a:ext cx="1643382"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Straight Connector 7"/>
          <p:cNvCxnSpPr/>
          <p:nvPr/>
        </p:nvCxnSpPr>
        <p:spPr bwMode="auto">
          <a:xfrm>
            <a:off x="1676400" y="1371600"/>
            <a:ext cx="976859"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62600" y="3804920"/>
            <a:ext cx="3505200" cy="2672079"/>
          </a:xfrm>
          <a:prstGeom prst="rect">
            <a:avLst/>
          </a:prstGeom>
        </p:spPr>
      </p:pic>
      <p:sp>
        <p:nvSpPr>
          <p:cNvPr id="4" name="Rectangle 3"/>
          <p:cNvSpPr/>
          <p:nvPr/>
        </p:nvSpPr>
        <p:spPr>
          <a:xfrm>
            <a:off x="30806" y="4244370"/>
            <a:ext cx="2945222" cy="1569660"/>
          </a:xfrm>
          <a:prstGeom prst="rect">
            <a:avLst/>
          </a:prstGeom>
          <a:ln>
            <a:solidFill>
              <a:schemeClr val="accent5">
                <a:lumMod val="75000"/>
              </a:schemeClr>
            </a:solidFill>
          </a:ln>
        </p:spPr>
        <p:txBody>
          <a:bodyPr wrap="square">
            <a:spAutoFit/>
          </a:bodyPr>
          <a:lstStyle/>
          <a:p>
            <a:pPr algn="l"/>
            <a:r>
              <a:rPr lang="en-US" sz="1200" dirty="0"/>
              <a:t>IEEE </a:t>
            </a:r>
            <a:r>
              <a:rPr lang="en-US" sz="1200" dirty="0" smtClean="0"/>
              <a:t>TRANS.  NUCL. SCI, </a:t>
            </a:r>
            <a:r>
              <a:rPr lang="en-US" sz="1200" dirty="0"/>
              <a:t>VOL. 45, NO. 6, </a:t>
            </a:r>
            <a:r>
              <a:rPr lang="en-US" sz="1200" dirty="0" smtClean="0"/>
              <a:t> (1998) </a:t>
            </a:r>
            <a:r>
              <a:rPr lang="en-US" sz="1200" dirty="0"/>
              <a:t>3059</a:t>
            </a:r>
          </a:p>
          <a:p>
            <a:pPr algn="l"/>
            <a:r>
              <a:rPr lang="en-US" sz="1200" dirty="0"/>
              <a:t>High Resolution X-ray Imaging Using a Silicon Strip </a:t>
            </a:r>
            <a:r>
              <a:rPr lang="en-US" sz="1200" dirty="0" smtClean="0"/>
              <a:t>Detector</a:t>
            </a:r>
            <a:endParaRPr lang="en-US" sz="1200" dirty="0"/>
          </a:p>
          <a:p>
            <a:pPr algn="l"/>
            <a:r>
              <a:rPr lang="en-US" sz="1200" dirty="0"/>
              <a:t>E. </a:t>
            </a:r>
            <a:r>
              <a:rPr lang="en-US" sz="1200" dirty="0" err="1" smtClean="0"/>
              <a:t>Beuville</a:t>
            </a:r>
            <a:r>
              <a:rPr lang="en-US" sz="1200" b="1" dirty="0" smtClean="0"/>
              <a:t>, </a:t>
            </a:r>
            <a:r>
              <a:rPr lang="en-US" sz="1200" b="1" dirty="0"/>
              <a:t>R. </a:t>
            </a:r>
            <a:r>
              <a:rPr lang="en-US" sz="1200" b="1" dirty="0" smtClean="0"/>
              <a:t>Cahn</a:t>
            </a:r>
            <a:r>
              <a:rPr lang="en-US" sz="1200" dirty="0" smtClean="0"/>
              <a:t>, </a:t>
            </a:r>
            <a:r>
              <a:rPr lang="en-US" sz="1200" dirty="0"/>
              <a:t>B. </a:t>
            </a:r>
            <a:r>
              <a:rPr lang="en-US" sz="1200" dirty="0" err="1" smtClean="0"/>
              <a:t>Cederstrom</a:t>
            </a:r>
            <a:r>
              <a:rPr lang="en-US" sz="1200" dirty="0" smtClean="0"/>
              <a:t>, </a:t>
            </a:r>
            <a:r>
              <a:rPr lang="en-US" sz="1200" dirty="0"/>
              <a:t>M. </a:t>
            </a:r>
            <a:r>
              <a:rPr lang="en-US" sz="1200" dirty="0" err="1" smtClean="0"/>
              <a:t>Danielsson</a:t>
            </a:r>
            <a:r>
              <a:rPr lang="en-US" sz="1200" dirty="0" smtClean="0"/>
              <a:t> , </a:t>
            </a:r>
            <a:r>
              <a:rPr lang="en-US" sz="1200" dirty="0"/>
              <a:t>A. </a:t>
            </a:r>
            <a:r>
              <a:rPr lang="en-US" sz="1200" dirty="0" smtClean="0"/>
              <a:t>Hall, </a:t>
            </a:r>
            <a:r>
              <a:rPr lang="en-US" sz="1200" dirty="0"/>
              <a:t>B. </a:t>
            </a:r>
            <a:r>
              <a:rPr lang="en-US" sz="1200" dirty="0" smtClean="0"/>
              <a:t>Hasegawa, L</a:t>
            </a:r>
            <a:r>
              <a:rPr lang="en-US" sz="1200" dirty="0"/>
              <a:t>. </a:t>
            </a:r>
            <a:r>
              <a:rPr lang="en-US" sz="1200" dirty="0" err="1" smtClean="0"/>
              <a:t>Luo</a:t>
            </a:r>
            <a:r>
              <a:rPr lang="en-US" sz="1200" dirty="0" smtClean="0"/>
              <a:t>, M </a:t>
            </a:r>
            <a:r>
              <a:rPr lang="en-US" sz="1200" dirty="0"/>
              <a:t>. </a:t>
            </a:r>
            <a:r>
              <a:rPr lang="en-US" sz="1200" dirty="0" err="1" smtClean="0"/>
              <a:t>Lundqvist</a:t>
            </a:r>
            <a:r>
              <a:rPr lang="en-US" sz="1200" dirty="0" smtClean="0"/>
              <a:t>, </a:t>
            </a:r>
            <a:r>
              <a:rPr lang="en-US" sz="1200" b="1" dirty="0"/>
              <a:t>D. </a:t>
            </a:r>
            <a:r>
              <a:rPr lang="en-US" sz="1200" b="1" dirty="0" err="1" smtClean="0"/>
              <a:t>Nygren</a:t>
            </a:r>
            <a:r>
              <a:rPr lang="en-US" sz="1200" dirty="0" smtClean="0"/>
              <a:t>, </a:t>
            </a:r>
            <a:r>
              <a:rPr lang="en-US" sz="1200" dirty="0"/>
              <a:t>E. </a:t>
            </a:r>
            <a:r>
              <a:rPr lang="en-US" sz="1200" dirty="0" err="1" smtClean="0"/>
              <a:t>Oltman</a:t>
            </a:r>
            <a:r>
              <a:rPr lang="en-US" sz="1200" dirty="0" smtClean="0"/>
              <a:t>, </a:t>
            </a:r>
            <a:r>
              <a:rPr lang="en-US" sz="1200" dirty="0"/>
              <a:t>J. </a:t>
            </a:r>
            <a:r>
              <a:rPr lang="en-US" sz="1200" dirty="0" smtClean="0"/>
              <a:t>Walton, </a:t>
            </a:r>
            <a:endParaRPr lang="en-US" sz="1200" dirty="0"/>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10631" t="27334" r="51324" b="19999"/>
          <a:stretch/>
        </p:blipFill>
        <p:spPr>
          <a:xfrm>
            <a:off x="3449793" y="3200399"/>
            <a:ext cx="1808007" cy="3226191"/>
          </a:xfrm>
          <a:prstGeom prst="rect">
            <a:avLst/>
          </a:prstGeom>
        </p:spPr>
      </p:pic>
      <p:sp>
        <p:nvSpPr>
          <p:cNvPr id="6" name="Rectangle 5"/>
          <p:cNvSpPr/>
          <p:nvPr/>
        </p:nvSpPr>
        <p:spPr>
          <a:xfrm>
            <a:off x="2164829" y="76200"/>
            <a:ext cx="4339651" cy="523220"/>
          </a:xfrm>
          <a:prstGeom prst="rect">
            <a:avLst/>
          </a:prstGeom>
          <a:solidFill>
            <a:schemeClr val="accent2">
              <a:lumMod val="60000"/>
              <a:lumOff val="40000"/>
            </a:schemeClr>
          </a:solidFill>
        </p:spPr>
        <p:txBody>
          <a:bodyPr wrap="none">
            <a:spAutoFit/>
          </a:bodyPr>
          <a:lstStyle/>
          <a:p>
            <a:r>
              <a:rPr lang="en-US" sz="2800" b="1" dirty="0" smtClean="0">
                <a:solidFill>
                  <a:schemeClr val="tx2"/>
                </a:solidFill>
              </a:rPr>
              <a:t>Silicon X-ray Detectors?</a:t>
            </a:r>
            <a:endParaRPr lang="en-US" sz="2800" dirty="0"/>
          </a:p>
        </p:txBody>
      </p:sp>
      <p:grpSp>
        <p:nvGrpSpPr>
          <p:cNvPr id="21" name="Group 20"/>
          <p:cNvGrpSpPr/>
          <p:nvPr/>
        </p:nvGrpSpPr>
        <p:grpSpPr>
          <a:xfrm>
            <a:off x="152399" y="921045"/>
            <a:ext cx="3592089" cy="2050755"/>
            <a:chOff x="152399" y="921045"/>
            <a:chExt cx="4117795" cy="2660355"/>
          </a:xfrm>
        </p:grpSpPr>
        <p:pic>
          <p:nvPicPr>
            <p:cNvPr id="60419"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2399" y="921045"/>
              <a:ext cx="4117795" cy="26603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3" name="Straight Connector 12"/>
            <p:cNvCxnSpPr/>
            <p:nvPr/>
          </p:nvCxnSpPr>
          <p:spPr bwMode="auto">
            <a:xfrm>
              <a:off x="862517" y="1991177"/>
              <a:ext cx="863454"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Straight Connector 15"/>
            <p:cNvCxnSpPr/>
            <p:nvPr/>
          </p:nvCxnSpPr>
          <p:spPr bwMode="auto">
            <a:xfrm>
              <a:off x="872256" y="2667000"/>
              <a:ext cx="1625835"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9" name="Rectangle 18"/>
          <p:cNvSpPr/>
          <p:nvPr/>
        </p:nvSpPr>
        <p:spPr>
          <a:xfrm>
            <a:off x="3973088" y="1143000"/>
            <a:ext cx="5094712" cy="1446550"/>
          </a:xfrm>
          <a:prstGeom prst="rect">
            <a:avLst/>
          </a:prstGeom>
        </p:spPr>
        <p:txBody>
          <a:bodyPr wrap="square">
            <a:spAutoFit/>
          </a:bodyPr>
          <a:lstStyle/>
          <a:p>
            <a:pPr algn="l"/>
            <a:r>
              <a:rPr lang="en-US" sz="2000" dirty="0" smtClean="0"/>
              <a:t>X-ray Radiography with Silicon Sensors:</a:t>
            </a:r>
            <a:endParaRPr lang="en-US" sz="2000" dirty="0"/>
          </a:p>
          <a:p>
            <a:pPr algn="l"/>
            <a:r>
              <a:rPr lang="en-US" dirty="0"/>
              <a:t>	</a:t>
            </a:r>
            <a:r>
              <a:rPr lang="en-US" sz="1600" dirty="0" smtClean="0"/>
              <a:t>300 µm:	 ~10 </a:t>
            </a:r>
            <a:r>
              <a:rPr lang="en-US" sz="1600" dirty="0" err="1" smtClean="0"/>
              <a:t>keV</a:t>
            </a:r>
            <a:endParaRPr lang="en-US" sz="1600" dirty="0" smtClean="0"/>
          </a:p>
          <a:p>
            <a:pPr algn="l"/>
            <a:r>
              <a:rPr lang="en-US" sz="1600" dirty="0"/>
              <a:t>	1</a:t>
            </a:r>
            <a:r>
              <a:rPr lang="en-US" sz="1600" dirty="0" smtClean="0"/>
              <a:t> mm:	 ~30 </a:t>
            </a:r>
            <a:r>
              <a:rPr lang="en-US" sz="1600" dirty="0" err="1" smtClean="0"/>
              <a:t>keV</a:t>
            </a:r>
            <a:r>
              <a:rPr lang="en-US" sz="1600" dirty="0"/>
              <a:t>	</a:t>
            </a:r>
            <a:endParaRPr lang="en-US" sz="1600" dirty="0" smtClean="0"/>
          </a:p>
          <a:p>
            <a:pPr algn="l"/>
            <a:r>
              <a:rPr lang="en-US" sz="1600" dirty="0"/>
              <a:t>	</a:t>
            </a:r>
            <a:r>
              <a:rPr lang="en-US" sz="1600" dirty="0" smtClean="0"/>
              <a:t>3 cm:	 ~500 </a:t>
            </a:r>
            <a:r>
              <a:rPr lang="en-US" sz="1600" dirty="0" err="1" smtClean="0"/>
              <a:t>keV</a:t>
            </a:r>
            <a:r>
              <a:rPr lang="en-US" sz="1600" dirty="0" smtClean="0"/>
              <a:t> </a:t>
            </a:r>
          </a:p>
          <a:p>
            <a:pPr algn="l"/>
            <a:r>
              <a:rPr lang="en-US" sz="1600" dirty="0" smtClean="0"/>
              <a:t>N.B. </a:t>
            </a:r>
            <a:r>
              <a:rPr lang="en-US" sz="1600" dirty="0"/>
              <a:t>t</a:t>
            </a:r>
            <a:r>
              <a:rPr lang="en-US" sz="1600" dirty="0" smtClean="0"/>
              <a:t>ypical  Si wafer thickness 300 µm</a:t>
            </a:r>
            <a:r>
              <a:rPr lang="en-US" dirty="0"/>
              <a:t>	</a:t>
            </a:r>
          </a:p>
        </p:txBody>
      </p:sp>
      <p:sp>
        <p:nvSpPr>
          <p:cNvPr id="9" name="Rectangle 8"/>
          <p:cNvSpPr/>
          <p:nvPr/>
        </p:nvSpPr>
        <p:spPr>
          <a:xfrm>
            <a:off x="5514372" y="3110481"/>
            <a:ext cx="3657600" cy="523220"/>
          </a:xfrm>
          <a:prstGeom prst="rect">
            <a:avLst/>
          </a:prstGeom>
        </p:spPr>
        <p:txBody>
          <a:bodyPr wrap="square">
            <a:spAutoFit/>
          </a:bodyPr>
          <a:lstStyle/>
          <a:p>
            <a:r>
              <a:rPr lang="en-US" sz="1400" dirty="0" smtClean="0"/>
              <a:t>Commercialized </a:t>
            </a:r>
          </a:p>
          <a:p>
            <a:r>
              <a:rPr lang="en-US" sz="1400" dirty="0" smtClean="0"/>
              <a:t>by </a:t>
            </a:r>
            <a:r>
              <a:rPr lang="en-US" sz="1400" dirty="0" err="1" smtClean="0"/>
              <a:t>Sectra</a:t>
            </a:r>
            <a:r>
              <a:rPr lang="en-US" sz="1400" dirty="0" smtClean="0"/>
              <a:t> </a:t>
            </a:r>
            <a:r>
              <a:rPr lang="en-US" sz="1400" dirty="0" err="1"/>
              <a:t>Mamea</a:t>
            </a:r>
            <a:r>
              <a:rPr lang="en-US" sz="1400" dirty="0"/>
              <a:t> </a:t>
            </a:r>
            <a:r>
              <a:rPr lang="en-US" sz="1400" dirty="0" smtClean="0"/>
              <a:t>AB (Philips)</a:t>
            </a:r>
            <a:endParaRPr lang="en-US" sz="1400" dirty="0"/>
          </a:p>
        </p:txBody>
      </p:sp>
      <p:sp>
        <p:nvSpPr>
          <p:cNvPr id="10" name="Footer Placeholder 9"/>
          <p:cNvSpPr>
            <a:spLocks noGrp="1"/>
          </p:cNvSpPr>
          <p:nvPr>
            <p:ph type="ftr" sz="quarter" idx="10"/>
          </p:nvPr>
        </p:nvSpPr>
        <p:spPr/>
        <p:txBody>
          <a:bodyPr/>
          <a:lstStyle/>
          <a:p>
            <a:pPr>
              <a:defRPr/>
            </a:pPr>
            <a:r>
              <a:rPr lang="en-US" smtClean="0"/>
              <a:t>Hartmut F.-W. Sadrozinski: Medical applications, VCI 2013</a:t>
            </a:r>
            <a:endParaRPr lang="en-US" dirty="0"/>
          </a:p>
        </p:txBody>
      </p:sp>
      <p:sp>
        <p:nvSpPr>
          <p:cNvPr id="2" name="Rectangle 1"/>
          <p:cNvSpPr/>
          <p:nvPr/>
        </p:nvSpPr>
        <p:spPr>
          <a:xfrm>
            <a:off x="115226" y="3245078"/>
            <a:ext cx="3334567" cy="830997"/>
          </a:xfrm>
          <a:prstGeom prst="rect">
            <a:avLst/>
          </a:prstGeom>
        </p:spPr>
        <p:txBody>
          <a:bodyPr wrap="none">
            <a:spAutoFit/>
          </a:bodyPr>
          <a:lstStyle/>
          <a:p>
            <a:pPr algn="l"/>
            <a:r>
              <a:rPr lang="en-US" sz="1600" dirty="0" smtClean="0"/>
              <a:t>“Pixels” on “edge-on” strip sensor: </a:t>
            </a:r>
          </a:p>
          <a:p>
            <a:pPr algn="l"/>
            <a:r>
              <a:rPr lang="en-US" sz="1600" dirty="0" smtClean="0"/>
              <a:t>Depth: ~ strip length ( cm’s)</a:t>
            </a:r>
          </a:p>
          <a:p>
            <a:pPr algn="l"/>
            <a:r>
              <a:rPr lang="en-US" sz="1600" dirty="0" smtClean="0"/>
              <a:t>Area: pitch * wafer thickness</a:t>
            </a:r>
          </a:p>
        </p:txBody>
      </p:sp>
    </p:spTree>
    <p:extLst>
      <p:ext uri="{BB962C8B-B14F-4D97-AF65-F5344CB8AC3E}">
        <p14:creationId xmlns:p14="http://schemas.microsoft.com/office/powerpoint/2010/main" val="42485805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D81A8F4D-9F11-4C3F-B199-E4FED77FDE2E}" type="slidenum">
              <a:rPr lang="en-US" smtClean="0"/>
              <a:pPr>
                <a:defRPr/>
              </a:pPr>
              <a:t>7</a:t>
            </a:fld>
            <a:endParaRPr lang="en-US" dirty="0"/>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8923" t="24796" r="8462" b="15541"/>
          <a:stretch/>
        </p:blipFill>
        <p:spPr>
          <a:xfrm>
            <a:off x="0" y="5171315"/>
            <a:ext cx="2590800" cy="1321935"/>
          </a:xfrm>
          <a:prstGeom prst="rect">
            <a:avLst/>
          </a:prstGeom>
        </p:spPr>
      </p:pic>
      <p:sp>
        <p:nvSpPr>
          <p:cNvPr id="6" name="Rectangle 5"/>
          <p:cNvSpPr/>
          <p:nvPr/>
        </p:nvSpPr>
        <p:spPr>
          <a:xfrm>
            <a:off x="6066977" y="6244466"/>
            <a:ext cx="2743200" cy="276999"/>
          </a:xfrm>
          <a:prstGeom prst="rect">
            <a:avLst/>
          </a:prstGeom>
        </p:spPr>
        <p:txBody>
          <a:bodyPr wrap="square">
            <a:spAutoFit/>
          </a:bodyPr>
          <a:lstStyle/>
          <a:p>
            <a:r>
              <a:rPr lang="en-US" sz="1200" dirty="0" smtClean="0"/>
              <a:t>A. Del Guerra, RESMDD12</a:t>
            </a:r>
            <a:endParaRPr lang="en-US" sz="1200" dirty="0"/>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10501" t="21940" r="57000" b="29721"/>
          <a:stretch/>
        </p:blipFill>
        <p:spPr>
          <a:xfrm>
            <a:off x="97543" y="2071420"/>
            <a:ext cx="2885980" cy="3033980"/>
          </a:xfrm>
          <a:prstGeom prst="rect">
            <a:avLst/>
          </a:prstGeom>
        </p:spPr>
      </p:pic>
      <p:pic>
        <p:nvPicPr>
          <p:cNvPr id="8" name="Picture 7"/>
          <p:cNvPicPr>
            <a:picLocks noChangeAspect="1"/>
          </p:cNvPicPr>
          <p:nvPr/>
        </p:nvPicPr>
        <p:blipFill rotWithShape="1">
          <a:blip r:embed="rId4" cstate="print">
            <a:extLst>
              <a:ext uri="{28A0092B-C50C-407E-A947-70E740481C1C}">
                <a14:useLocalDpi xmlns:a14="http://schemas.microsoft.com/office/drawing/2010/main" val="0"/>
              </a:ext>
            </a:extLst>
          </a:blip>
          <a:srcRect l="7333" t="25623" r="48167" b="10985"/>
          <a:stretch/>
        </p:blipFill>
        <p:spPr>
          <a:xfrm>
            <a:off x="3124200" y="2071420"/>
            <a:ext cx="2924450" cy="3033980"/>
          </a:xfrm>
          <a:prstGeom prst="rect">
            <a:avLst/>
          </a:prstGeom>
        </p:spPr>
      </p:pic>
      <p:pic>
        <p:nvPicPr>
          <p:cNvPr id="9" name="Picture 8"/>
          <p:cNvPicPr>
            <a:picLocks noChangeAspect="1"/>
          </p:cNvPicPr>
          <p:nvPr/>
        </p:nvPicPr>
        <p:blipFill rotWithShape="1">
          <a:blip r:embed="rId5" cstate="print">
            <a:extLst>
              <a:ext uri="{28A0092B-C50C-407E-A947-70E740481C1C}">
                <a14:useLocalDpi xmlns:a14="http://schemas.microsoft.com/office/drawing/2010/main" val="0"/>
              </a:ext>
            </a:extLst>
          </a:blip>
          <a:srcRect l="7834" t="23816" r="51332" b="14616"/>
          <a:stretch/>
        </p:blipFill>
        <p:spPr>
          <a:xfrm>
            <a:off x="6219811" y="2071420"/>
            <a:ext cx="2847989" cy="3033980"/>
          </a:xfrm>
          <a:prstGeom prst="rect">
            <a:avLst/>
          </a:prstGeom>
        </p:spPr>
      </p:pic>
      <p:sp>
        <p:nvSpPr>
          <p:cNvPr id="10" name="Rectangle 9"/>
          <p:cNvSpPr/>
          <p:nvPr/>
        </p:nvSpPr>
        <p:spPr>
          <a:xfrm>
            <a:off x="1497622" y="76200"/>
            <a:ext cx="6350977" cy="523220"/>
          </a:xfrm>
          <a:prstGeom prst="rect">
            <a:avLst/>
          </a:prstGeom>
          <a:solidFill>
            <a:schemeClr val="accent2">
              <a:lumMod val="60000"/>
              <a:lumOff val="40000"/>
            </a:schemeClr>
          </a:solidFill>
        </p:spPr>
        <p:txBody>
          <a:bodyPr wrap="square">
            <a:spAutoFit/>
          </a:bodyPr>
          <a:lstStyle/>
          <a:p>
            <a:pPr lvl="0"/>
            <a:r>
              <a:rPr lang="en-US" sz="2800" b="1" dirty="0" smtClean="0">
                <a:solidFill>
                  <a:srgbClr val="000066"/>
                </a:solidFill>
              </a:rPr>
              <a:t>Positron Emission Tomography PET</a:t>
            </a:r>
            <a:endParaRPr lang="en-US" sz="2800" b="1" dirty="0">
              <a:solidFill>
                <a:srgbClr val="000066"/>
              </a:solidFill>
            </a:endParaRPr>
          </a:p>
        </p:txBody>
      </p:sp>
      <p:sp>
        <p:nvSpPr>
          <p:cNvPr id="11" name="TextBox 10"/>
          <p:cNvSpPr txBox="1"/>
          <p:nvPr/>
        </p:nvSpPr>
        <p:spPr>
          <a:xfrm>
            <a:off x="110182" y="685800"/>
            <a:ext cx="8836586" cy="923330"/>
          </a:xfrm>
          <a:prstGeom prst="rect">
            <a:avLst/>
          </a:prstGeom>
          <a:noFill/>
        </p:spPr>
        <p:txBody>
          <a:bodyPr wrap="none" rtlCol="0">
            <a:spAutoFit/>
          </a:bodyPr>
          <a:lstStyle/>
          <a:p>
            <a:pPr algn="l"/>
            <a:r>
              <a:rPr lang="en-US" dirty="0" smtClean="0"/>
              <a:t>Study accumulation of radioactive tracers in specific organs. </a:t>
            </a:r>
          </a:p>
          <a:p>
            <a:pPr algn="l"/>
            <a:r>
              <a:rPr lang="en-US" dirty="0" smtClean="0"/>
              <a:t>The tracer has radioactive positron decay, and the positron annihilates within a short </a:t>
            </a:r>
          </a:p>
          <a:p>
            <a:pPr algn="l"/>
            <a:r>
              <a:rPr lang="en-US" dirty="0" smtClean="0"/>
              <a:t>Distance with emission of 511 </a:t>
            </a:r>
            <a:r>
              <a:rPr lang="en-US" dirty="0" err="1" smtClean="0"/>
              <a:t>keV</a:t>
            </a:r>
            <a:r>
              <a:rPr lang="en-US" dirty="0" smtClean="0"/>
              <a:t> </a:t>
            </a:r>
            <a:r>
              <a:rPr lang="el-GR" dirty="0" smtClean="0"/>
              <a:t>γ</a:t>
            </a:r>
            <a:r>
              <a:rPr lang="en-US" dirty="0" smtClean="0"/>
              <a:t> pair, which are observed in coincidence.</a:t>
            </a:r>
            <a:endParaRPr lang="en-US" dirty="0"/>
          </a:p>
        </p:txBody>
      </p:sp>
      <p:sp>
        <p:nvSpPr>
          <p:cNvPr id="12" name="Rectangle 11"/>
          <p:cNvSpPr/>
          <p:nvPr/>
        </p:nvSpPr>
        <p:spPr>
          <a:xfrm>
            <a:off x="2983523" y="5182637"/>
            <a:ext cx="3112477" cy="1200329"/>
          </a:xfrm>
          <a:prstGeom prst="rect">
            <a:avLst/>
          </a:prstGeom>
        </p:spPr>
        <p:txBody>
          <a:bodyPr wrap="square">
            <a:spAutoFit/>
          </a:bodyPr>
          <a:lstStyle/>
          <a:p>
            <a:pPr algn="l"/>
            <a:r>
              <a:rPr lang="en-US" dirty="0" smtClean="0"/>
              <a:t>Resolution of detector (pitch)</a:t>
            </a:r>
          </a:p>
          <a:p>
            <a:pPr algn="l"/>
            <a:r>
              <a:rPr lang="en-US" dirty="0" smtClean="0"/>
              <a:t>Positron </a:t>
            </a:r>
            <a:r>
              <a:rPr lang="en-US" dirty="0"/>
              <a:t>r</a:t>
            </a:r>
            <a:r>
              <a:rPr lang="en-US" dirty="0" smtClean="0"/>
              <a:t>ange</a:t>
            </a:r>
          </a:p>
          <a:p>
            <a:pPr algn="l"/>
            <a:r>
              <a:rPr lang="en-US" dirty="0" smtClean="0"/>
              <a:t>A-collinearity</a:t>
            </a:r>
          </a:p>
          <a:p>
            <a:pPr algn="l"/>
            <a:r>
              <a:rPr lang="en-US" dirty="0" smtClean="0"/>
              <a:t>Parallax (depth)</a:t>
            </a:r>
            <a:endParaRPr lang="en-US" dirty="0"/>
          </a:p>
        </p:txBody>
      </p:sp>
      <p:sp>
        <p:nvSpPr>
          <p:cNvPr id="13" name="Rectangle 12"/>
          <p:cNvSpPr/>
          <p:nvPr/>
        </p:nvSpPr>
        <p:spPr>
          <a:xfrm>
            <a:off x="6220691" y="5218310"/>
            <a:ext cx="2923309" cy="923330"/>
          </a:xfrm>
          <a:prstGeom prst="rect">
            <a:avLst/>
          </a:prstGeom>
        </p:spPr>
        <p:txBody>
          <a:bodyPr wrap="square">
            <a:spAutoFit/>
          </a:bodyPr>
          <a:lstStyle/>
          <a:p>
            <a:pPr algn="l"/>
            <a:r>
              <a:rPr lang="en-US" dirty="0" smtClean="0"/>
              <a:t>T: true event </a:t>
            </a:r>
          </a:p>
          <a:p>
            <a:pPr algn="l"/>
            <a:r>
              <a:rPr lang="en-US" dirty="0" smtClean="0"/>
              <a:t>S: Compton Scatter</a:t>
            </a:r>
          </a:p>
          <a:p>
            <a:pPr algn="l"/>
            <a:r>
              <a:rPr lang="en-US" dirty="0" smtClean="0"/>
              <a:t>R: Random Coincidence</a:t>
            </a:r>
            <a:endParaRPr lang="en-US" dirty="0"/>
          </a:p>
        </p:txBody>
      </p:sp>
      <p:sp>
        <p:nvSpPr>
          <p:cNvPr id="14" name="TextBox 13"/>
          <p:cNvSpPr txBox="1"/>
          <p:nvPr/>
        </p:nvSpPr>
        <p:spPr>
          <a:xfrm>
            <a:off x="4124530" y="1609130"/>
            <a:ext cx="3942939" cy="461665"/>
          </a:xfrm>
          <a:prstGeom prst="rect">
            <a:avLst/>
          </a:prstGeom>
          <a:noFill/>
        </p:spPr>
        <p:txBody>
          <a:bodyPr wrap="none" rtlCol="0">
            <a:spAutoFit/>
          </a:bodyPr>
          <a:lstStyle/>
          <a:p>
            <a:pPr algn="l"/>
            <a:r>
              <a:rPr lang="en-US" sz="2400" dirty="0" smtClean="0"/>
              <a:t>Resolution and S/N Effects:</a:t>
            </a:r>
            <a:endParaRPr lang="en-US" sz="2400" dirty="0"/>
          </a:p>
        </p:txBody>
      </p:sp>
      <p:sp>
        <p:nvSpPr>
          <p:cNvPr id="5" name="Footer Placeholder 4"/>
          <p:cNvSpPr>
            <a:spLocks noGrp="1"/>
          </p:cNvSpPr>
          <p:nvPr>
            <p:ph type="ftr" sz="quarter" idx="10"/>
          </p:nvPr>
        </p:nvSpPr>
        <p:spPr/>
        <p:txBody>
          <a:bodyPr/>
          <a:lstStyle/>
          <a:p>
            <a:pPr>
              <a:defRPr/>
            </a:pPr>
            <a:r>
              <a:rPr lang="en-US" smtClean="0"/>
              <a:t>Hartmut F.-W. Sadrozinski: Medical applications, VCI 2013</a:t>
            </a:r>
            <a:endParaRPr lang="en-US" dirty="0"/>
          </a:p>
        </p:txBody>
      </p:sp>
      <p:sp>
        <p:nvSpPr>
          <p:cNvPr id="15" name="TextBox 14"/>
          <p:cNvSpPr txBox="1"/>
          <p:nvPr/>
        </p:nvSpPr>
        <p:spPr>
          <a:xfrm>
            <a:off x="97543" y="1609129"/>
            <a:ext cx="2287806" cy="461665"/>
          </a:xfrm>
          <a:prstGeom prst="rect">
            <a:avLst/>
          </a:prstGeom>
          <a:noFill/>
        </p:spPr>
        <p:txBody>
          <a:bodyPr wrap="none" rtlCol="0">
            <a:spAutoFit/>
          </a:bodyPr>
          <a:lstStyle/>
          <a:p>
            <a:pPr algn="l"/>
            <a:r>
              <a:rPr lang="en-US" sz="2400" dirty="0" smtClean="0"/>
              <a:t>Perfect Picture:</a:t>
            </a:r>
            <a:endParaRPr lang="en-US" sz="2400" dirty="0"/>
          </a:p>
        </p:txBody>
      </p:sp>
    </p:spTree>
    <p:extLst>
      <p:ext uri="{BB962C8B-B14F-4D97-AF65-F5344CB8AC3E}">
        <p14:creationId xmlns:p14="http://schemas.microsoft.com/office/powerpoint/2010/main" val="37786791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D81A8F4D-9F11-4C3F-B199-E4FED77FDE2E}" type="slidenum">
              <a:rPr lang="en-US" smtClean="0"/>
              <a:pPr>
                <a:defRPr/>
              </a:pPr>
              <a:t>8</a:t>
            </a:fld>
            <a:endParaRPr lang="en-US"/>
          </a:p>
        </p:txBody>
      </p:sp>
      <p:sp>
        <p:nvSpPr>
          <p:cNvPr id="5" name="Rectangle 2"/>
          <p:cNvSpPr txBox="1">
            <a:spLocks noChangeArrowheads="1"/>
          </p:cNvSpPr>
          <p:nvPr/>
        </p:nvSpPr>
        <p:spPr bwMode="auto">
          <a:xfrm>
            <a:off x="1166149" y="38100"/>
            <a:ext cx="6530051" cy="533400"/>
          </a:xfrm>
          <a:prstGeom prst="rect">
            <a:avLst/>
          </a:prstGeom>
          <a:solidFill>
            <a:schemeClr val="accent2">
              <a:lumMod val="60000"/>
              <a:lumOff val="40000"/>
            </a:schemeClr>
          </a:solidFill>
          <a:ln/>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cs typeface="Arial" charset="0"/>
              </a:defRPr>
            </a:lvl2pPr>
            <a:lvl3pPr algn="l" rtl="0" eaLnBrk="0" fontAlgn="base" hangingPunct="0">
              <a:spcBef>
                <a:spcPct val="0"/>
              </a:spcBef>
              <a:spcAft>
                <a:spcPct val="0"/>
              </a:spcAft>
              <a:defRPr sz="4400">
                <a:solidFill>
                  <a:schemeClr val="tx1"/>
                </a:solidFill>
                <a:latin typeface="Arial" charset="0"/>
                <a:cs typeface="Arial" charset="0"/>
              </a:defRPr>
            </a:lvl3pPr>
            <a:lvl4pPr algn="l" rtl="0" eaLnBrk="0" fontAlgn="base" hangingPunct="0">
              <a:spcBef>
                <a:spcPct val="0"/>
              </a:spcBef>
              <a:spcAft>
                <a:spcPct val="0"/>
              </a:spcAft>
              <a:defRPr sz="4400">
                <a:solidFill>
                  <a:schemeClr val="tx1"/>
                </a:solidFill>
                <a:latin typeface="Arial" charset="0"/>
                <a:cs typeface="Arial" charset="0"/>
              </a:defRPr>
            </a:lvl4pPr>
            <a:lvl5pPr algn="l" rtl="0" eaLnBrk="0" fontAlgn="base" hangingPunct="0">
              <a:spcBef>
                <a:spcPct val="0"/>
              </a:spcBef>
              <a:spcAft>
                <a:spcPct val="0"/>
              </a:spcAft>
              <a:defRPr sz="4400">
                <a:solidFill>
                  <a:schemeClr val="tx1"/>
                </a:solidFill>
                <a:latin typeface="Arial" charset="0"/>
                <a:cs typeface="Arial" charset="0"/>
              </a:defRPr>
            </a:lvl5pPr>
            <a:lvl6pPr marL="457200" algn="l" rtl="0" fontAlgn="base">
              <a:spcBef>
                <a:spcPct val="0"/>
              </a:spcBef>
              <a:spcAft>
                <a:spcPct val="0"/>
              </a:spcAft>
              <a:defRPr sz="4400">
                <a:solidFill>
                  <a:schemeClr val="tx1"/>
                </a:solidFill>
                <a:latin typeface="Arial" charset="0"/>
                <a:cs typeface="Arial" charset="0"/>
              </a:defRPr>
            </a:lvl6pPr>
            <a:lvl7pPr marL="914400" algn="l" rtl="0" fontAlgn="base">
              <a:spcBef>
                <a:spcPct val="0"/>
              </a:spcBef>
              <a:spcAft>
                <a:spcPct val="0"/>
              </a:spcAft>
              <a:defRPr sz="4400">
                <a:solidFill>
                  <a:schemeClr val="tx1"/>
                </a:solidFill>
                <a:latin typeface="Arial" charset="0"/>
                <a:cs typeface="Arial" charset="0"/>
              </a:defRPr>
            </a:lvl7pPr>
            <a:lvl8pPr marL="1371600" algn="l" rtl="0" fontAlgn="base">
              <a:spcBef>
                <a:spcPct val="0"/>
              </a:spcBef>
              <a:spcAft>
                <a:spcPct val="0"/>
              </a:spcAft>
              <a:defRPr sz="4400">
                <a:solidFill>
                  <a:schemeClr val="tx1"/>
                </a:solidFill>
                <a:latin typeface="Arial" charset="0"/>
                <a:cs typeface="Arial" charset="0"/>
              </a:defRPr>
            </a:lvl8pPr>
            <a:lvl9pPr marL="1828800" algn="l" rtl="0" fontAlgn="base">
              <a:spcBef>
                <a:spcPct val="0"/>
              </a:spcBef>
              <a:spcAft>
                <a:spcPct val="0"/>
              </a:spcAft>
              <a:defRPr sz="4400">
                <a:solidFill>
                  <a:schemeClr val="tx1"/>
                </a:solidFill>
                <a:latin typeface="Arial" charset="0"/>
                <a:cs typeface="Arial" charset="0"/>
              </a:defRPr>
            </a:lvl9pPr>
          </a:lstStyle>
          <a:p>
            <a:r>
              <a:rPr lang="en-US" sz="2800" b="1" dirty="0" smtClean="0">
                <a:solidFill>
                  <a:srgbClr val="002060"/>
                </a:solidFill>
              </a:rPr>
              <a:t>Improving Spatial Resolution in PET</a:t>
            </a:r>
            <a:r>
              <a:rPr lang="en-US" sz="2800" dirty="0" smtClean="0">
                <a:solidFill>
                  <a:srgbClr val="002060"/>
                </a:solidFill>
              </a:rPr>
              <a:t> </a:t>
            </a:r>
            <a:endParaRPr lang="en-US" sz="2800" dirty="0">
              <a:solidFill>
                <a:srgbClr val="002060"/>
              </a:solidFill>
            </a:endParaRPr>
          </a:p>
        </p:txBody>
      </p:sp>
      <p:pic>
        <p:nvPicPr>
          <p:cNvPr id="6"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14983" t="2848"/>
          <a:stretch/>
        </p:blipFill>
        <p:spPr bwMode="auto">
          <a:xfrm>
            <a:off x="5486400" y="1493134"/>
            <a:ext cx="3495554" cy="4145666"/>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4"/>
          <p:cNvSpPr>
            <a:spLocks noChangeArrowheads="1"/>
          </p:cNvSpPr>
          <p:nvPr/>
        </p:nvSpPr>
        <p:spPr bwMode="auto">
          <a:xfrm>
            <a:off x="152400" y="1319198"/>
            <a:ext cx="4953000" cy="449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dirty="0" smtClean="0">
                <a:solidFill>
                  <a:srgbClr val="000000"/>
                </a:solidFill>
                <a:latin typeface="Arial" pitchFamily="34" charset="0"/>
                <a:cs typeface="Arial" pitchFamily="34" charset="0"/>
              </a:rPr>
              <a:t>Combination of a standard PET scanner with finely segmented silicon sensors to record the impact position of one or both photons from the annihilation pair.</a:t>
            </a:r>
          </a:p>
          <a:p>
            <a:pPr algn="l"/>
            <a:endParaRPr lang="en-US" dirty="0" smtClean="0">
              <a:solidFill>
                <a:srgbClr val="000000"/>
              </a:solidFill>
              <a:latin typeface="Arial" pitchFamily="34" charset="0"/>
              <a:cs typeface="Arial" pitchFamily="34" charset="0"/>
            </a:endParaRPr>
          </a:p>
          <a:p>
            <a:pPr algn="l"/>
            <a:r>
              <a:rPr lang="en-US" dirty="0" smtClean="0">
                <a:solidFill>
                  <a:srgbClr val="000000"/>
                </a:solidFill>
                <a:latin typeface="Arial" pitchFamily="34" charset="0"/>
                <a:cs typeface="Arial" pitchFamily="34" charset="0"/>
              </a:rPr>
              <a:t>The high-resolution Si detector is expected to capture a relatively small portion of emitted radiation (</a:t>
            </a:r>
            <a:r>
              <a:rPr lang="en-US" b="1" dirty="0" smtClean="0">
                <a:solidFill>
                  <a:srgbClr val="000000"/>
                </a:solidFill>
                <a:latin typeface="Arial" pitchFamily="34" charset="0"/>
                <a:cs typeface="Arial" pitchFamily="34" charset="0"/>
              </a:rPr>
              <a:t>2%</a:t>
            </a:r>
            <a:r>
              <a:rPr lang="en-US" dirty="0" smtClean="0">
                <a:solidFill>
                  <a:srgbClr val="000000"/>
                </a:solidFill>
                <a:latin typeface="Arial" pitchFamily="34" charset="0"/>
                <a:cs typeface="Arial" pitchFamily="34" charset="0"/>
              </a:rPr>
              <a:t>). </a:t>
            </a:r>
          </a:p>
          <a:p>
            <a:pPr algn="l"/>
            <a:endParaRPr lang="en-US" dirty="0" smtClean="0">
              <a:solidFill>
                <a:srgbClr val="000000"/>
              </a:solidFill>
              <a:latin typeface="Arial" pitchFamily="34" charset="0"/>
              <a:cs typeface="Arial" pitchFamily="34" charset="0"/>
            </a:endParaRPr>
          </a:p>
          <a:p>
            <a:pPr algn="l"/>
            <a:r>
              <a:rPr lang="en-US" dirty="0" smtClean="0">
                <a:solidFill>
                  <a:srgbClr val="000000"/>
                </a:solidFill>
                <a:latin typeface="Arial" pitchFamily="34" charset="0"/>
                <a:cs typeface="Arial" pitchFamily="34" charset="0"/>
              </a:rPr>
              <a:t>The standard PET image can be</a:t>
            </a:r>
            <a:r>
              <a:rPr lang="en-US" b="1" dirty="0" smtClean="0">
                <a:solidFill>
                  <a:srgbClr val="000000"/>
                </a:solidFill>
                <a:latin typeface="Arial" pitchFamily="34" charset="0"/>
                <a:cs typeface="Arial" pitchFamily="34" charset="0"/>
              </a:rPr>
              <a:t> locally </a:t>
            </a:r>
            <a:r>
              <a:rPr lang="en-US" dirty="0" smtClean="0">
                <a:solidFill>
                  <a:srgbClr val="000000"/>
                </a:solidFill>
                <a:latin typeface="Arial" pitchFamily="34" charset="0"/>
                <a:cs typeface="Arial" pitchFamily="34" charset="0"/>
              </a:rPr>
              <a:t>improved in areas where there is a substantial probability that at least one of the photon pair will interact in a high-resolution detector.</a:t>
            </a:r>
          </a:p>
          <a:p>
            <a:pPr algn="l"/>
            <a:r>
              <a:rPr lang="en-US" dirty="0" smtClean="0">
                <a:solidFill>
                  <a:srgbClr val="000000"/>
                </a:solidFill>
                <a:latin typeface="Arial" pitchFamily="34" charset="0"/>
                <a:cs typeface="Arial" pitchFamily="34" charset="0"/>
              </a:rPr>
              <a:t> </a:t>
            </a:r>
          </a:p>
          <a:p>
            <a:pPr algn="l"/>
            <a:r>
              <a:rPr lang="en-US" sz="1600" dirty="0" smtClean="0">
                <a:solidFill>
                  <a:srgbClr val="000000"/>
                </a:solidFill>
                <a:latin typeface="Arial" pitchFamily="34" charset="0"/>
                <a:cs typeface="Arial" pitchFamily="34" charset="0"/>
              </a:rPr>
              <a:t>Si detectors 1mm thick, 1 mm x  1 mm pads </a:t>
            </a:r>
          </a:p>
          <a:p>
            <a:pPr algn="l"/>
            <a:r>
              <a:rPr lang="en-US" dirty="0">
                <a:solidFill>
                  <a:srgbClr val="000000"/>
                </a:solidFill>
                <a:latin typeface="Arial" pitchFamily="34" charset="0"/>
                <a:cs typeface="Arial" pitchFamily="34" charset="0"/>
              </a:rPr>
              <a:t>v</a:t>
            </a:r>
            <a:r>
              <a:rPr lang="en-US" dirty="0" smtClean="0">
                <a:solidFill>
                  <a:srgbClr val="000000"/>
                </a:solidFill>
                <a:latin typeface="Arial" pitchFamily="34" charset="0"/>
                <a:cs typeface="Arial" pitchFamily="34" charset="0"/>
              </a:rPr>
              <a:t>s. cm size crystals.</a:t>
            </a:r>
          </a:p>
        </p:txBody>
      </p:sp>
      <p:sp>
        <p:nvSpPr>
          <p:cNvPr id="8" name="Text Box 5"/>
          <p:cNvSpPr txBox="1">
            <a:spLocks noChangeArrowheads="1"/>
          </p:cNvSpPr>
          <p:nvPr/>
        </p:nvSpPr>
        <p:spPr bwMode="auto">
          <a:xfrm>
            <a:off x="5791200" y="5887700"/>
            <a:ext cx="2337499" cy="276999"/>
          </a:xfrm>
          <a:prstGeom prst="rect">
            <a:avLst/>
          </a:prstGeom>
          <a:noFill/>
          <a:ln w="9525">
            <a:noFill/>
            <a:miter lim="800000"/>
            <a:headEnd/>
            <a:tailEnd/>
          </a:ln>
          <a:effectLst/>
          <a:extLst/>
        </p:spPr>
        <p:txBody>
          <a:bodyPr wrap="none">
            <a:spAutoFit/>
          </a:bodyPr>
          <a:lstStyle/>
          <a:p>
            <a:pPr algn="l"/>
            <a:r>
              <a:rPr lang="en-US" sz="1200" dirty="0" smtClean="0">
                <a:solidFill>
                  <a:srgbClr val="000000"/>
                </a:solidFill>
                <a:latin typeface="Arial" pitchFamily="34" charset="0"/>
                <a:cs typeface="Arial" pitchFamily="34" charset="0"/>
              </a:rPr>
              <a:t>N. </a:t>
            </a:r>
            <a:r>
              <a:rPr lang="en-US" sz="1200" dirty="0" err="1" smtClean="0">
                <a:solidFill>
                  <a:srgbClr val="000000"/>
                </a:solidFill>
                <a:latin typeface="Arial" pitchFamily="34" charset="0"/>
                <a:cs typeface="Arial" pitchFamily="34" charset="0"/>
              </a:rPr>
              <a:t>Studen</a:t>
            </a:r>
            <a:r>
              <a:rPr lang="en-US" sz="1200" dirty="0" smtClean="0">
                <a:solidFill>
                  <a:srgbClr val="000000"/>
                </a:solidFill>
                <a:latin typeface="Arial" pitchFamily="34" charset="0"/>
                <a:cs typeface="Arial" pitchFamily="34" charset="0"/>
              </a:rPr>
              <a:t> </a:t>
            </a:r>
            <a:r>
              <a:rPr lang="en-US" sz="1200" dirty="0">
                <a:cs typeface="Arial" pitchFamily="34" charset="0"/>
              </a:rPr>
              <a:t>2012 IEEE NSS-MIC</a:t>
            </a:r>
            <a:endParaRPr lang="en-US" sz="1200" dirty="0" smtClean="0">
              <a:solidFill>
                <a:srgbClr val="000000"/>
              </a:solidFill>
              <a:latin typeface="Arial" pitchFamily="34" charset="0"/>
              <a:cs typeface="Arial" pitchFamily="34" charset="0"/>
            </a:endParaRPr>
          </a:p>
        </p:txBody>
      </p:sp>
      <p:sp>
        <p:nvSpPr>
          <p:cNvPr id="4" name="Footer Placeholder 3"/>
          <p:cNvSpPr>
            <a:spLocks noGrp="1"/>
          </p:cNvSpPr>
          <p:nvPr>
            <p:ph type="ftr" sz="quarter" idx="10"/>
          </p:nvPr>
        </p:nvSpPr>
        <p:spPr/>
        <p:txBody>
          <a:bodyPr/>
          <a:lstStyle/>
          <a:p>
            <a:pPr>
              <a:defRPr/>
            </a:pPr>
            <a:r>
              <a:rPr lang="en-US" smtClean="0"/>
              <a:t>Hartmut F.-W. Sadrozinski: Medical applications, VCI 2013</a:t>
            </a:r>
            <a:endParaRPr lang="en-US" dirty="0"/>
          </a:p>
        </p:txBody>
      </p:sp>
    </p:spTree>
    <p:extLst>
      <p:ext uri="{BB962C8B-B14F-4D97-AF65-F5344CB8AC3E}">
        <p14:creationId xmlns:p14="http://schemas.microsoft.com/office/powerpoint/2010/main" val="22394387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3044" name="Rectangle 4"/>
          <p:cNvSpPr>
            <a:spLocks noChangeArrowheads="1"/>
          </p:cNvSpPr>
          <p:nvPr/>
        </p:nvSpPr>
        <p:spPr bwMode="auto">
          <a:xfrm>
            <a:off x="307814" y="152400"/>
            <a:ext cx="8569325" cy="503238"/>
          </a:xfrm>
          <a:prstGeom prst="rect">
            <a:avLst/>
          </a:prstGeom>
          <a:solidFill>
            <a:schemeClr val="accent2"/>
          </a:solidFill>
          <a:ln w="9525">
            <a:noFill/>
            <a:miter lim="800000"/>
            <a:headEnd/>
            <a:tailEnd/>
          </a:ln>
          <a:effectLst/>
        </p:spPr>
        <p:txBody>
          <a:bodyPr/>
          <a:lstStyle/>
          <a:p>
            <a:pPr marL="342900" indent="-342900" eaLnBrk="0" hangingPunct="0">
              <a:spcBef>
                <a:spcPct val="20000"/>
              </a:spcBef>
              <a:defRPr/>
            </a:pPr>
            <a:r>
              <a:rPr lang="en-US" altLang="ja-JP" sz="2800" b="1" dirty="0" smtClean="0">
                <a:solidFill>
                  <a:srgbClr val="002060"/>
                </a:solidFill>
                <a:effectLst>
                  <a:outerShdw blurRad="38100" dist="38100" dir="2700000" algn="tl">
                    <a:srgbClr val="C0C0C0"/>
                  </a:outerShdw>
                </a:effectLst>
              </a:rPr>
              <a:t>Reduce Accidentals &amp; Improve Image: TOF-PET  </a:t>
            </a:r>
            <a:endParaRPr lang="ja-JP" altLang="en-US" sz="2800" b="1" dirty="0">
              <a:solidFill>
                <a:srgbClr val="002060"/>
              </a:solidFill>
              <a:effectLst>
                <a:outerShdw blurRad="38100" dist="38100" dir="2700000" algn="tl">
                  <a:srgbClr val="C0C0C0"/>
                </a:outerShdw>
              </a:effectLst>
            </a:endParaRPr>
          </a:p>
        </p:txBody>
      </p:sp>
      <p:pic>
        <p:nvPicPr>
          <p:cNvPr id="7171"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80038" y="1062038"/>
            <a:ext cx="3368675" cy="2576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7172" name="Text Box 7"/>
          <p:cNvSpPr txBox="1">
            <a:spLocks noChangeArrowheads="1"/>
          </p:cNvSpPr>
          <p:nvPr/>
        </p:nvSpPr>
        <p:spPr bwMode="auto">
          <a:xfrm>
            <a:off x="6100763" y="1038225"/>
            <a:ext cx="5048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b="1">
                <a:solidFill>
                  <a:schemeClr val="tx1"/>
                </a:solidFill>
                <a:latin typeface="Times New Roman" pitchFamily="18" charset="0"/>
                <a:ea typeface="ＭＳ Ｐゴシック" pitchFamily="50" charset="-128"/>
              </a:defRPr>
            </a:lvl1pPr>
            <a:lvl2pPr marL="742950" indent="-285750" eaLnBrk="0" hangingPunct="0">
              <a:defRPr kumimoji="1" sz="2400" b="1">
                <a:solidFill>
                  <a:schemeClr val="tx1"/>
                </a:solidFill>
                <a:latin typeface="Times New Roman" pitchFamily="18" charset="0"/>
                <a:ea typeface="ＭＳ Ｐゴシック" pitchFamily="50" charset="-128"/>
              </a:defRPr>
            </a:lvl2pPr>
            <a:lvl3pPr marL="1143000" indent="-228600" eaLnBrk="0" hangingPunct="0">
              <a:defRPr kumimoji="1" sz="2400" b="1">
                <a:solidFill>
                  <a:schemeClr val="tx1"/>
                </a:solidFill>
                <a:latin typeface="Times New Roman" pitchFamily="18" charset="0"/>
                <a:ea typeface="ＭＳ Ｐゴシック" pitchFamily="50" charset="-128"/>
              </a:defRPr>
            </a:lvl3pPr>
            <a:lvl4pPr marL="1600200" indent="-228600" eaLnBrk="0" hangingPunct="0">
              <a:defRPr kumimoji="1" sz="2400" b="1">
                <a:solidFill>
                  <a:schemeClr val="tx1"/>
                </a:solidFill>
                <a:latin typeface="Times New Roman" pitchFamily="18" charset="0"/>
                <a:ea typeface="ＭＳ Ｐゴシック" pitchFamily="50" charset="-128"/>
              </a:defRPr>
            </a:lvl4pPr>
            <a:lvl5pPr marL="2057400" indent="-228600" eaLnBrk="0" hangingPunct="0">
              <a:defRPr kumimoji="1" sz="2400" b="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b="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b="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b="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b="1">
                <a:solidFill>
                  <a:schemeClr val="tx1"/>
                </a:solidFill>
                <a:latin typeface="Times New Roman" pitchFamily="18" charset="0"/>
                <a:ea typeface="ＭＳ Ｐゴシック" pitchFamily="50" charset="-128"/>
              </a:defRPr>
            </a:lvl9pPr>
          </a:lstStyle>
          <a:p>
            <a:pPr eaLnBrk="1" hangingPunct="1"/>
            <a:r>
              <a:rPr lang="en-US" altLang="ja-JP" sz="2000">
                <a:latin typeface="Arial" charset="0"/>
                <a:ea typeface="Arial Unicode MS" pitchFamily="50" charset="-128"/>
                <a:cs typeface="Arial Unicode MS" pitchFamily="50" charset="-128"/>
              </a:rPr>
              <a:t>t1</a:t>
            </a:r>
            <a:endParaRPr lang="en-US" altLang="ja-JP" sz="2000" baseline="30000">
              <a:latin typeface="Arial" charset="0"/>
              <a:cs typeface="Arial" charset="0"/>
            </a:endParaRPr>
          </a:p>
        </p:txBody>
      </p:sp>
      <p:sp>
        <p:nvSpPr>
          <p:cNvPr id="7173" name="Text Box 8"/>
          <p:cNvSpPr txBox="1">
            <a:spLocks noChangeArrowheads="1"/>
          </p:cNvSpPr>
          <p:nvPr/>
        </p:nvSpPr>
        <p:spPr bwMode="auto">
          <a:xfrm>
            <a:off x="7467600" y="1636713"/>
            <a:ext cx="5048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b="1">
                <a:solidFill>
                  <a:schemeClr val="tx1"/>
                </a:solidFill>
                <a:latin typeface="Times New Roman" pitchFamily="18" charset="0"/>
                <a:ea typeface="ＭＳ Ｐゴシック" pitchFamily="50" charset="-128"/>
              </a:defRPr>
            </a:lvl1pPr>
            <a:lvl2pPr marL="742950" indent="-285750" eaLnBrk="0" hangingPunct="0">
              <a:defRPr kumimoji="1" sz="2400" b="1">
                <a:solidFill>
                  <a:schemeClr val="tx1"/>
                </a:solidFill>
                <a:latin typeface="Times New Roman" pitchFamily="18" charset="0"/>
                <a:ea typeface="ＭＳ Ｐゴシック" pitchFamily="50" charset="-128"/>
              </a:defRPr>
            </a:lvl2pPr>
            <a:lvl3pPr marL="1143000" indent="-228600" eaLnBrk="0" hangingPunct="0">
              <a:defRPr kumimoji="1" sz="2400" b="1">
                <a:solidFill>
                  <a:schemeClr val="tx1"/>
                </a:solidFill>
                <a:latin typeface="Times New Roman" pitchFamily="18" charset="0"/>
                <a:ea typeface="ＭＳ Ｐゴシック" pitchFamily="50" charset="-128"/>
              </a:defRPr>
            </a:lvl3pPr>
            <a:lvl4pPr marL="1600200" indent="-228600" eaLnBrk="0" hangingPunct="0">
              <a:defRPr kumimoji="1" sz="2400" b="1">
                <a:solidFill>
                  <a:schemeClr val="tx1"/>
                </a:solidFill>
                <a:latin typeface="Times New Roman" pitchFamily="18" charset="0"/>
                <a:ea typeface="ＭＳ Ｐゴシック" pitchFamily="50" charset="-128"/>
              </a:defRPr>
            </a:lvl4pPr>
            <a:lvl5pPr marL="2057400" indent="-228600" eaLnBrk="0" hangingPunct="0">
              <a:defRPr kumimoji="1" sz="2400" b="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b="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b="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b="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b="1">
                <a:solidFill>
                  <a:schemeClr val="tx1"/>
                </a:solidFill>
                <a:latin typeface="Times New Roman" pitchFamily="18" charset="0"/>
                <a:ea typeface="ＭＳ Ｐゴシック" pitchFamily="50" charset="-128"/>
              </a:defRPr>
            </a:lvl9pPr>
          </a:lstStyle>
          <a:p>
            <a:pPr eaLnBrk="1" hangingPunct="1"/>
            <a:r>
              <a:rPr lang="en-US" altLang="ja-JP" sz="2000">
                <a:latin typeface="Arial" charset="0"/>
                <a:ea typeface="Arial Unicode MS" pitchFamily="50" charset="-128"/>
                <a:cs typeface="Arial Unicode MS" pitchFamily="50" charset="-128"/>
              </a:rPr>
              <a:t>t2</a:t>
            </a:r>
            <a:endParaRPr lang="en-US" altLang="ja-JP" sz="2000" baseline="30000">
              <a:latin typeface="Arial" charset="0"/>
              <a:cs typeface="Arial" charset="0"/>
            </a:endParaRPr>
          </a:p>
        </p:txBody>
      </p:sp>
      <p:sp>
        <p:nvSpPr>
          <p:cNvPr id="343049" name="Text Box 9"/>
          <p:cNvSpPr txBox="1">
            <a:spLocks noChangeArrowheads="1"/>
          </p:cNvSpPr>
          <p:nvPr/>
        </p:nvSpPr>
        <p:spPr bwMode="auto">
          <a:xfrm>
            <a:off x="5334179" y="4114800"/>
            <a:ext cx="3616325"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b="1">
                <a:solidFill>
                  <a:schemeClr val="tx1"/>
                </a:solidFill>
                <a:latin typeface="Times New Roman" pitchFamily="18" charset="0"/>
                <a:ea typeface="ＭＳ Ｐゴシック" pitchFamily="50" charset="-128"/>
              </a:defRPr>
            </a:lvl1pPr>
            <a:lvl2pPr marL="742950" indent="-285750" eaLnBrk="0" hangingPunct="0">
              <a:defRPr kumimoji="1" sz="2400" b="1">
                <a:solidFill>
                  <a:schemeClr val="tx1"/>
                </a:solidFill>
                <a:latin typeface="Times New Roman" pitchFamily="18" charset="0"/>
                <a:ea typeface="ＭＳ Ｐゴシック" pitchFamily="50" charset="-128"/>
              </a:defRPr>
            </a:lvl2pPr>
            <a:lvl3pPr marL="1143000" indent="-228600" eaLnBrk="0" hangingPunct="0">
              <a:defRPr kumimoji="1" sz="2400" b="1">
                <a:solidFill>
                  <a:schemeClr val="tx1"/>
                </a:solidFill>
                <a:latin typeface="Times New Roman" pitchFamily="18" charset="0"/>
                <a:ea typeface="ＭＳ Ｐゴシック" pitchFamily="50" charset="-128"/>
              </a:defRPr>
            </a:lvl3pPr>
            <a:lvl4pPr marL="1600200" indent="-228600" eaLnBrk="0" hangingPunct="0">
              <a:defRPr kumimoji="1" sz="2400" b="1">
                <a:solidFill>
                  <a:schemeClr val="tx1"/>
                </a:solidFill>
                <a:latin typeface="Times New Roman" pitchFamily="18" charset="0"/>
                <a:ea typeface="ＭＳ Ｐゴシック" pitchFamily="50" charset="-128"/>
              </a:defRPr>
            </a:lvl4pPr>
            <a:lvl5pPr marL="2057400" indent="-228600" eaLnBrk="0" hangingPunct="0">
              <a:defRPr kumimoji="1" sz="2400" b="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b="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b="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b="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b="1">
                <a:solidFill>
                  <a:schemeClr val="tx1"/>
                </a:solidFill>
                <a:latin typeface="Times New Roman" pitchFamily="18" charset="0"/>
                <a:ea typeface="ＭＳ Ｐゴシック" pitchFamily="50" charset="-128"/>
              </a:defRPr>
            </a:lvl9pPr>
          </a:lstStyle>
          <a:p>
            <a:pPr eaLnBrk="1" hangingPunct="1"/>
            <a:r>
              <a:rPr lang="en-US" altLang="ja-JP" sz="2000" b="0" dirty="0" smtClean="0">
                <a:latin typeface="Arial" pitchFamily="34" charset="0"/>
                <a:ea typeface="Arial Unicode MS" pitchFamily="50" charset="-128"/>
                <a:cs typeface="Arial" pitchFamily="34" charset="0"/>
              </a:rPr>
              <a:t>Localization uncertainty:</a:t>
            </a:r>
          </a:p>
          <a:p>
            <a:pPr eaLnBrk="1" hangingPunct="1"/>
            <a:r>
              <a:rPr lang="en-US" altLang="ja-JP" sz="2000" b="0" dirty="0" err="1" smtClean="0">
                <a:latin typeface="Symbol" pitchFamily="18" charset="2"/>
                <a:ea typeface="Arial Unicode MS" pitchFamily="50" charset="-128"/>
                <a:cs typeface="Arial Unicode MS" pitchFamily="50" charset="-128"/>
              </a:rPr>
              <a:t>D</a:t>
            </a:r>
            <a:r>
              <a:rPr lang="en-US" altLang="ja-JP" sz="2000" b="0" dirty="0" err="1" smtClean="0">
                <a:latin typeface="Arial" charset="0"/>
                <a:ea typeface="Arial Unicode MS" pitchFamily="50" charset="-128"/>
                <a:cs typeface="Arial Unicode MS" pitchFamily="50" charset="-128"/>
              </a:rPr>
              <a:t>d</a:t>
            </a:r>
            <a:r>
              <a:rPr lang="en-US" altLang="ja-JP" sz="2000" b="0" dirty="0" smtClean="0">
                <a:latin typeface="Arial" charset="0"/>
                <a:ea typeface="Arial Unicode MS" pitchFamily="50" charset="-128"/>
                <a:cs typeface="Arial Unicode MS" pitchFamily="50" charset="-128"/>
              </a:rPr>
              <a:t> </a:t>
            </a:r>
            <a:r>
              <a:rPr lang="en-US" altLang="ja-JP" sz="2000" b="0" dirty="0">
                <a:latin typeface="Arial" charset="0"/>
                <a:ea typeface="Arial Unicode MS" pitchFamily="50" charset="-128"/>
                <a:cs typeface="Arial Unicode MS" pitchFamily="50" charset="-128"/>
              </a:rPr>
              <a:t>= c x </a:t>
            </a:r>
            <a:r>
              <a:rPr lang="en-US" altLang="ja-JP" sz="2000" b="0" dirty="0" err="1">
                <a:latin typeface="Symbol" pitchFamily="18" charset="2"/>
                <a:ea typeface="Arial Unicode MS" pitchFamily="50" charset="-128"/>
                <a:cs typeface="Arial Unicode MS" pitchFamily="50" charset="-128"/>
              </a:rPr>
              <a:t>D</a:t>
            </a:r>
            <a:r>
              <a:rPr lang="en-US" altLang="ja-JP" sz="2000" b="0" dirty="0" err="1">
                <a:latin typeface="Arial" charset="0"/>
                <a:ea typeface="Arial Unicode MS" pitchFamily="50" charset="-128"/>
                <a:cs typeface="Arial Unicode MS" pitchFamily="50" charset="-128"/>
              </a:rPr>
              <a:t>t</a:t>
            </a:r>
            <a:r>
              <a:rPr lang="en-US" altLang="ja-JP" sz="2000" b="0" dirty="0">
                <a:latin typeface="Arial" charset="0"/>
                <a:ea typeface="Arial Unicode MS" pitchFamily="50" charset="-128"/>
                <a:cs typeface="Arial Unicode MS" pitchFamily="50" charset="-128"/>
              </a:rPr>
              <a:t> /2</a:t>
            </a:r>
          </a:p>
          <a:p>
            <a:pPr eaLnBrk="1" hangingPunct="1"/>
            <a:r>
              <a:rPr lang="en-US" altLang="ja-JP" sz="2000" b="0" dirty="0">
                <a:latin typeface="Arial" charset="0"/>
                <a:ea typeface="Arial Unicode MS" pitchFamily="50" charset="-128"/>
                <a:cs typeface="Arial Unicode MS" pitchFamily="50" charset="-128"/>
              </a:rPr>
              <a:t>When </a:t>
            </a:r>
            <a:r>
              <a:rPr lang="en-US" altLang="ja-JP" sz="2000" b="0" dirty="0" err="1">
                <a:latin typeface="Symbol" pitchFamily="18" charset="2"/>
                <a:ea typeface="Arial Unicode MS" pitchFamily="50" charset="-128"/>
                <a:cs typeface="Arial Unicode MS" pitchFamily="50" charset="-128"/>
              </a:rPr>
              <a:t>D</a:t>
            </a:r>
            <a:r>
              <a:rPr lang="en-US" altLang="ja-JP" sz="2000" b="0" dirty="0" err="1">
                <a:latin typeface="Arial" charset="0"/>
                <a:ea typeface="Arial Unicode MS" pitchFamily="50" charset="-128"/>
                <a:cs typeface="Arial Unicode MS" pitchFamily="50" charset="-128"/>
              </a:rPr>
              <a:t>t</a:t>
            </a:r>
            <a:r>
              <a:rPr lang="en-US" altLang="ja-JP" sz="2000" b="0" dirty="0">
                <a:latin typeface="Arial" charset="0"/>
                <a:ea typeface="Arial Unicode MS" pitchFamily="50" charset="-128"/>
                <a:cs typeface="Arial Unicode MS" pitchFamily="50" charset="-128"/>
              </a:rPr>
              <a:t> = </a:t>
            </a:r>
            <a:r>
              <a:rPr lang="en-US" altLang="ja-JP" sz="2000" b="0" dirty="0" smtClean="0">
                <a:latin typeface="Arial" charset="0"/>
                <a:ea typeface="Arial Unicode MS" pitchFamily="50" charset="-128"/>
                <a:cs typeface="Arial Unicode MS" pitchFamily="50" charset="-128"/>
              </a:rPr>
              <a:t>200 </a:t>
            </a:r>
            <a:r>
              <a:rPr lang="en-US" altLang="ja-JP" sz="2000" b="0" dirty="0" err="1">
                <a:latin typeface="Arial" charset="0"/>
                <a:ea typeface="Arial Unicode MS" pitchFamily="50" charset="-128"/>
                <a:cs typeface="Arial Unicode MS" pitchFamily="50" charset="-128"/>
              </a:rPr>
              <a:t>ps</a:t>
            </a:r>
            <a:endParaRPr lang="en-US" altLang="ja-JP" sz="2000" b="0" dirty="0">
              <a:latin typeface="Arial" charset="0"/>
              <a:ea typeface="Arial Unicode MS" pitchFamily="50" charset="-128"/>
              <a:cs typeface="Arial Unicode MS" pitchFamily="50" charset="-128"/>
            </a:endParaRPr>
          </a:p>
          <a:p>
            <a:pPr eaLnBrk="1" hangingPunct="1"/>
            <a:r>
              <a:rPr lang="en-US" altLang="ja-JP" sz="2000" b="0" dirty="0">
                <a:latin typeface="Arial" charset="0"/>
                <a:ea typeface="Arial Unicode MS" pitchFamily="50" charset="-128"/>
                <a:cs typeface="Arial Unicode MS" pitchFamily="50" charset="-128"/>
              </a:rPr>
              <a:t>      </a:t>
            </a:r>
            <a:r>
              <a:rPr lang="en-US" altLang="ja-JP" sz="2000" b="0" dirty="0">
                <a:latin typeface="Arial Unicode MS" pitchFamily="50" charset="-128"/>
                <a:ea typeface="Arial Unicode MS" pitchFamily="50" charset="-128"/>
                <a:cs typeface="Arial Unicode MS" pitchFamily="50" charset="-128"/>
              </a:rPr>
              <a:t>➔</a:t>
            </a:r>
            <a:r>
              <a:rPr lang="en-US" altLang="ja-JP" sz="2000" b="0" dirty="0">
                <a:latin typeface="Arial" charset="0"/>
                <a:ea typeface="Arial Unicode MS" pitchFamily="50" charset="-128"/>
                <a:cs typeface="Arial Unicode MS" pitchFamily="50" charset="-128"/>
              </a:rPr>
              <a:t> </a:t>
            </a:r>
            <a:r>
              <a:rPr lang="en-US" altLang="ja-JP" sz="2000" b="0" dirty="0" err="1">
                <a:latin typeface="Symbol" pitchFamily="18" charset="2"/>
                <a:ea typeface="Arial Unicode MS" pitchFamily="50" charset="-128"/>
                <a:cs typeface="Arial Unicode MS" pitchFamily="50" charset="-128"/>
              </a:rPr>
              <a:t>D</a:t>
            </a:r>
            <a:r>
              <a:rPr lang="en-US" altLang="ja-JP" sz="2000" b="0" dirty="0" err="1">
                <a:latin typeface="Arial" charset="0"/>
                <a:ea typeface="Arial Unicode MS" pitchFamily="50" charset="-128"/>
                <a:cs typeface="Arial Unicode MS" pitchFamily="50" charset="-128"/>
              </a:rPr>
              <a:t>d</a:t>
            </a:r>
            <a:r>
              <a:rPr lang="en-US" altLang="ja-JP" sz="2000" b="0" dirty="0">
                <a:latin typeface="Arial" charset="0"/>
                <a:ea typeface="Arial Unicode MS" pitchFamily="50" charset="-128"/>
                <a:cs typeface="Arial Unicode MS" pitchFamily="50" charset="-128"/>
              </a:rPr>
              <a:t> = </a:t>
            </a:r>
            <a:r>
              <a:rPr lang="en-US" altLang="ja-JP" sz="2000" b="0" dirty="0" smtClean="0">
                <a:latin typeface="Arial" charset="0"/>
                <a:ea typeface="Arial Unicode MS" pitchFamily="50" charset="-128"/>
                <a:cs typeface="Arial Unicode MS" pitchFamily="50" charset="-128"/>
              </a:rPr>
              <a:t>3 </a:t>
            </a:r>
            <a:r>
              <a:rPr lang="en-US" altLang="ja-JP" sz="2000" b="0" dirty="0">
                <a:latin typeface="Arial" charset="0"/>
                <a:ea typeface="Arial Unicode MS" pitchFamily="50" charset="-128"/>
                <a:cs typeface="Arial Unicode MS" pitchFamily="50" charset="-128"/>
              </a:rPr>
              <a:t>cm</a:t>
            </a:r>
          </a:p>
          <a:p>
            <a:pPr eaLnBrk="1" hangingPunct="1"/>
            <a:endParaRPr lang="en-US" altLang="ja-JP" baseline="30000" dirty="0">
              <a:latin typeface="Arial" charset="0"/>
              <a:cs typeface="Arial" charset="0"/>
            </a:endParaRPr>
          </a:p>
        </p:txBody>
      </p:sp>
      <p:pic>
        <p:nvPicPr>
          <p:cNvPr id="7176" name="Picture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825" y="1052513"/>
            <a:ext cx="1957388" cy="195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7177" name="Text Box 19"/>
          <p:cNvSpPr txBox="1">
            <a:spLocks noChangeArrowheads="1"/>
          </p:cNvSpPr>
          <p:nvPr/>
        </p:nvSpPr>
        <p:spPr bwMode="auto">
          <a:xfrm>
            <a:off x="1763713" y="836613"/>
            <a:ext cx="13684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b="1">
                <a:solidFill>
                  <a:schemeClr val="tx1"/>
                </a:solidFill>
                <a:latin typeface="Times New Roman" pitchFamily="18" charset="0"/>
                <a:ea typeface="ＭＳ Ｐゴシック" pitchFamily="50" charset="-128"/>
              </a:defRPr>
            </a:lvl1pPr>
            <a:lvl2pPr marL="742950" indent="-285750" eaLnBrk="0" hangingPunct="0">
              <a:defRPr kumimoji="1" sz="2400" b="1">
                <a:solidFill>
                  <a:schemeClr val="tx1"/>
                </a:solidFill>
                <a:latin typeface="Times New Roman" pitchFamily="18" charset="0"/>
                <a:ea typeface="ＭＳ Ｐゴシック" pitchFamily="50" charset="-128"/>
              </a:defRPr>
            </a:lvl2pPr>
            <a:lvl3pPr marL="1143000" indent="-228600" eaLnBrk="0" hangingPunct="0">
              <a:defRPr kumimoji="1" sz="2400" b="1">
                <a:solidFill>
                  <a:schemeClr val="tx1"/>
                </a:solidFill>
                <a:latin typeface="Times New Roman" pitchFamily="18" charset="0"/>
                <a:ea typeface="ＭＳ Ｐゴシック" pitchFamily="50" charset="-128"/>
              </a:defRPr>
            </a:lvl3pPr>
            <a:lvl4pPr marL="1600200" indent="-228600" eaLnBrk="0" hangingPunct="0">
              <a:defRPr kumimoji="1" sz="2400" b="1">
                <a:solidFill>
                  <a:schemeClr val="tx1"/>
                </a:solidFill>
                <a:latin typeface="Times New Roman" pitchFamily="18" charset="0"/>
                <a:ea typeface="ＭＳ Ｐゴシック" pitchFamily="50" charset="-128"/>
              </a:defRPr>
            </a:lvl4pPr>
            <a:lvl5pPr marL="2057400" indent="-228600" eaLnBrk="0" hangingPunct="0">
              <a:defRPr kumimoji="1" sz="2400" b="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b="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b="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b="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b="1">
                <a:solidFill>
                  <a:schemeClr val="tx1"/>
                </a:solidFill>
                <a:latin typeface="Times New Roman" pitchFamily="18" charset="0"/>
                <a:ea typeface="ＭＳ Ｐゴシック" pitchFamily="50" charset="-128"/>
              </a:defRPr>
            </a:lvl9pPr>
          </a:lstStyle>
          <a:p>
            <a:pPr eaLnBrk="1" hangingPunct="1"/>
            <a:r>
              <a:rPr lang="en-US" altLang="ja-JP" sz="2000">
                <a:latin typeface="Arial" charset="0"/>
                <a:ea typeface="Arial Unicode MS" pitchFamily="50" charset="-128"/>
                <a:cs typeface="Arial Unicode MS" pitchFamily="50" charset="-128"/>
              </a:rPr>
              <a:t>PET</a:t>
            </a:r>
            <a:endParaRPr lang="en-US" altLang="ja-JP" sz="2000" baseline="30000">
              <a:latin typeface="Arial" charset="0"/>
              <a:cs typeface="Arial" charset="0"/>
            </a:endParaRPr>
          </a:p>
        </p:txBody>
      </p:sp>
      <p:pic>
        <p:nvPicPr>
          <p:cNvPr id="7178" name="Picture 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850" y="3478213"/>
            <a:ext cx="1957388" cy="195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7179" name="Text Box 21"/>
          <p:cNvSpPr txBox="1">
            <a:spLocks noChangeArrowheads="1"/>
          </p:cNvSpPr>
          <p:nvPr/>
        </p:nvSpPr>
        <p:spPr bwMode="auto">
          <a:xfrm>
            <a:off x="1763713" y="3284538"/>
            <a:ext cx="13684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b="1">
                <a:solidFill>
                  <a:schemeClr val="tx1"/>
                </a:solidFill>
                <a:latin typeface="Times New Roman" pitchFamily="18" charset="0"/>
                <a:ea typeface="ＭＳ Ｐゴシック" pitchFamily="50" charset="-128"/>
              </a:defRPr>
            </a:lvl1pPr>
            <a:lvl2pPr marL="742950" indent="-285750" eaLnBrk="0" hangingPunct="0">
              <a:defRPr kumimoji="1" sz="2400" b="1">
                <a:solidFill>
                  <a:schemeClr val="tx1"/>
                </a:solidFill>
                <a:latin typeface="Times New Roman" pitchFamily="18" charset="0"/>
                <a:ea typeface="ＭＳ Ｐゴシック" pitchFamily="50" charset="-128"/>
              </a:defRPr>
            </a:lvl2pPr>
            <a:lvl3pPr marL="1143000" indent="-228600" eaLnBrk="0" hangingPunct="0">
              <a:defRPr kumimoji="1" sz="2400" b="1">
                <a:solidFill>
                  <a:schemeClr val="tx1"/>
                </a:solidFill>
                <a:latin typeface="Times New Roman" pitchFamily="18" charset="0"/>
                <a:ea typeface="ＭＳ Ｐゴシック" pitchFamily="50" charset="-128"/>
              </a:defRPr>
            </a:lvl3pPr>
            <a:lvl4pPr marL="1600200" indent="-228600" eaLnBrk="0" hangingPunct="0">
              <a:defRPr kumimoji="1" sz="2400" b="1">
                <a:solidFill>
                  <a:schemeClr val="tx1"/>
                </a:solidFill>
                <a:latin typeface="Times New Roman" pitchFamily="18" charset="0"/>
                <a:ea typeface="ＭＳ Ｐゴシック" pitchFamily="50" charset="-128"/>
              </a:defRPr>
            </a:lvl4pPr>
            <a:lvl5pPr marL="2057400" indent="-228600" eaLnBrk="0" hangingPunct="0">
              <a:defRPr kumimoji="1" sz="2400" b="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b="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b="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b="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b="1">
                <a:solidFill>
                  <a:schemeClr val="tx1"/>
                </a:solidFill>
                <a:latin typeface="Times New Roman" pitchFamily="18" charset="0"/>
                <a:ea typeface="ＭＳ Ｐゴシック" pitchFamily="50" charset="-128"/>
              </a:defRPr>
            </a:lvl9pPr>
          </a:lstStyle>
          <a:p>
            <a:pPr eaLnBrk="1" hangingPunct="1"/>
            <a:r>
              <a:rPr lang="en-US" altLang="ja-JP" sz="2000">
                <a:latin typeface="Arial" charset="0"/>
                <a:ea typeface="Arial Unicode MS" pitchFamily="50" charset="-128"/>
                <a:cs typeface="Arial Unicode MS" pitchFamily="50" charset="-128"/>
              </a:rPr>
              <a:t>TOF-PET</a:t>
            </a:r>
            <a:endParaRPr lang="en-US" altLang="ja-JP" sz="2000" baseline="30000">
              <a:latin typeface="Arial" charset="0"/>
              <a:cs typeface="Arial" charset="0"/>
            </a:endParaRPr>
          </a:p>
        </p:txBody>
      </p:sp>
      <p:pic>
        <p:nvPicPr>
          <p:cNvPr id="7180" name="Picture 25"/>
          <p:cNvPicPr>
            <a:picLocks noChangeAspect="1" noChangeArrowheads="1"/>
          </p:cNvPicPr>
          <p:nvPr/>
        </p:nvPicPr>
        <p:blipFill>
          <a:blip r:embed="rId6">
            <a:extLst>
              <a:ext uri="{28A0092B-C50C-407E-A947-70E740481C1C}">
                <a14:useLocalDpi xmlns:a14="http://schemas.microsoft.com/office/drawing/2010/main" val="0"/>
              </a:ext>
            </a:extLst>
          </a:blip>
          <a:srcRect l="19125" t="21497" r="18704" b="18756"/>
          <a:stretch>
            <a:fillRect/>
          </a:stretch>
        </p:blipFill>
        <p:spPr bwMode="auto">
          <a:xfrm>
            <a:off x="2916238" y="1125538"/>
            <a:ext cx="187325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7181" name="Picture 2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32138" y="3860800"/>
            <a:ext cx="1349375" cy="132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7182" name="Freeform 16"/>
          <p:cNvSpPr>
            <a:spLocks/>
          </p:cNvSpPr>
          <p:nvPr/>
        </p:nvSpPr>
        <p:spPr bwMode="auto">
          <a:xfrm>
            <a:off x="107950" y="908050"/>
            <a:ext cx="4968875" cy="2303463"/>
          </a:xfrm>
          <a:custGeom>
            <a:avLst/>
            <a:gdLst>
              <a:gd name="T0" fmla="*/ 0 w 3130"/>
              <a:gd name="T1" fmla="*/ 2147483647 h 1451"/>
              <a:gd name="T2" fmla="*/ 2147483647 w 3130"/>
              <a:gd name="T3" fmla="*/ 2147483647 h 1451"/>
              <a:gd name="T4" fmla="*/ 2147483647 w 3130"/>
              <a:gd name="T5" fmla="*/ 0 h 1451"/>
              <a:gd name="T6" fmla="*/ 0 60000 65536"/>
              <a:gd name="T7" fmla="*/ 0 60000 65536"/>
              <a:gd name="T8" fmla="*/ 0 60000 65536"/>
              <a:gd name="T9" fmla="*/ 0 w 3130"/>
              <a:gd name="T10" fmla="*/ 0 h 1451"/>
              <a:gd name="T11" fmla="*/ 3130 w 3130"/>
              <a:gd name="T12" fmla="*/ 1451 h 1451"/>
            </a:gdLst>
            <a:ahLst/>
            <a:cxnLst>
              <a:cxn ang="T6">
                <a:pos x="T0" y="T1"/>
              </a:cxn>
              <a:cxn ang="T7">
                <a:pos x="T2" y="T3"/>
              </a:cxn>
              <a:cxn ang="T8">
                <a:pos x="T4" y="T5"/>
              </a:cxn>
            </a:cxnLst>
            <a:rect l="T9" t="T10" r="T11" b="T12"/>
            <a:pathLst>
              <a:path w="3130" h="1451">
                <a:moveTo>
                  <a:pt x="0" y="1451"/>
                </a:moveTo>
                <a:lnTo>
                  <a:pt x="3130" y="1451"/>
                </a:lnTo>
                <a:lnTo>
                  <a:pt x="3130" y="0"/>
                </a:lnTo>
              </a:path>
            </a:pathLst>
          </a:custGeom>
          <a:noFill/>
          <a:ln w="9525" cap="flat">
            <a:solidFill>
              <a:schemeClr val="tx1"/>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 name="Rectangle 2"/>
          <p:cNvSpPr/>
          <p:nvPr/>
        </p:nvSpPr>
        <p:spPr>
          <a:xfrm>
            <a:off x="5640008" y="5715000"/>
            <a:ext cx="3032883" cy="523220"/>
          </a:xfrm>
          <a:prstGeom prst="rect">
            <a:avLst/>
          </a:prstGeom>
        </p:spPr>
        <p:txBody>
          <a:bodyPr wrap="none">
            <a:spAutoFit/>
          </a:bodyPr>
          <a:lstStyle/>
          <a:p>
            <a:r>
              <a:rPr lang="en-US" sz="1400" dirty="0"/>
              <a:t>@ </a:t>
            </a:r>
            <a:r>
              <a:rPr lang="en-US" sz="1400" dirty="0" smtClean="0"/>
              <a:t>VCI</a:t>
            </a:r>
          </a:p>
          <a:p>
            <a:r>
              <a:rPr lang="en-US" sz="1400" dirty="0" smtClean="0"/>
              <a:t>K</a:t>
            </a:r>
            <a:r>
              <a:rPr lang="en-US" sz="1400" dirty="0"/>
              <a:t>. </a:t>
            </a:r>
            <a:r>
              <a:rPr lang="en-US" sz="1400" dirty="0" smtClean="0"/>
              <a:t>Yamamoto 2012 IEEE NSS-MIC</a:t>
            </a:r>
          </a:p>
        </p:txBody>
      </p:sp>
      <p:sp>
        <p:nvSpPr>
          <p:cNvPr id="5" name="Footer Placeholder 4"/>
          <p:cNvSpPr>
            <a:spLocks noGrp="1"/>
          </p:cNvSpPr>
          <p:nvPr>
            <p:ph type="ftr" sz="quarter" idx="10"/>
          </p:nvPr>
        </p:nvSpPr>
        <p:spPr/>
        <p:txBody>
          <a:bodyPr/>
          <a:lstStyle/>
          <a:p>
            <a:pPr>
              <a:defRPr/>
            </a:pPr>
            <a:r>
              <a:rPr lang="en-US" altLang="ja-JP" dirty="0" smtClean="0"/>
              <a:t>Hartmut F.-W. Sadrozinski: Medical applications, VCI 2013</a:t>
            </a:r>
            <a:endParaRPr lang="en-US" altLang="ja-JP" dirty="0"/>
          </a:p>
        </p:txBody>
      </p:sp>
      <p:sp>
        <p:nvSpPr>
          <p:cNvPr id="4" name="Slide Number Placeholder 3"/>
          <p:cNvSpPr>
            <a:spLocks noGrp="1"/>
          </p:cNvSpPr>
          <p:nvPr>
            <p:ph type="sldNum" sz="quarter" idx="11"/>
          </p:nvPr>
        </p:nvSpPr>
        <p:spPr/>
        <p:txBody>
          <a:bodyPr/>
          <a:lstStyle/>
          <a:p>
            <a:pPr>
              <a:defRPr/>
            </a:pPr>
            <a:fld id="{AFFF6205-2CEC-40D3-9613-DD21CA59AF2B}" type="slidenum">
              <a:rPr lang="ja-JP" altLang="en-US" smtClean="0"/>
              <a:pPr>
                <a:defRPr/>
              </a:pPr>
              <a:t>9</a:t>
            </a:fld>
            <a:endParaRPr lang="en-US" altLang="ja-JP" dirty="0"/>
          </a:p>
        </p:txBody>
      </p:sp>
      <p:pic>
        <p:nvPicPr>
          <p:cNvPr id="18" name="図 4" descr="copy.jp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5902423" y="6400800"/>
            <a:ext cx="2744787" cy="10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04863471"/>
      </p:ext>
    </p:extLst>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0.7|7.9|1.7"/>
</p:tagLst>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it-IT" altLang="it-IT"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it-IT" altLang="it-IT" sz="24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Pixel</Template>
  <TotalTime>45651</TotalTime>
  <Words>2920</Words>
  <Application>Microsoft Office PowerPoint</Application>
  <PresentationFormat>On-screen Show (4:3)</PresentationFormat>
  <Paragraphs>530</Paragraphs>
  <Slides>34</Slides>
  <Notes>6</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34</vt:i4>
      </vt:variant>
    </vt:vector>
  </HeadingPairs>
  <TitlesOfParts>
    <vt:vector size="37" baseType="lpstr">
      <vt:lpstr>Pixel</vt:lpstr>
      <vt:lpstr>Default Design</vt:lpstr>
      <vt:lpstr>Equation</vt:lpstr>
      <vt:lpstr>Particle Detector  Applications in Medicine</vt:lpstr>
      <vt:lpstr>Medical Applications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Proton CT  (pCT) Concept</vt:lpstr>
      <vt:lpstr>Low Contrast in Proton CT </vt:lpstr>
      <vt:lpstr>PowerPoint Presentation</vt:lpstr>
      <vt:lpstr>pCT Challenges</vt:lpstr>
      <vt:lpstr>PowerPoint Presentation</vt:lpstr>
      <vt:lpstr>3-Stage Multi-Stage Scintillator</vt:lpstr>
      <vt:lpstr>PowerPoint Presentation</vt:lpstr>
      <vt:lpstr>pCT Challenge #5: Large Area Si Tracker</vt:lpstr>
      <vt:lpstr>Hand Radiography: Something New (?)</vt:lpstr>
      <vt:lpstr>A step forward into Imaging History..</vt:lpstr>
      <vt:lpstr>With heritage from HEP and Astro, medical applications are supported by active targeted R&amp;D.  New Materials &amp; ASICS:  There are new scintillators being developed, and impressive application specific modes for read-out.. SiPM / MPPC: Very active commercial developments because of the many advantages, like their feature size and insensitivity to magnetic fields. Multimodality PET/CT, PET/MR etc combine high-resolution structural delineation and localization with the organ specific information. Much like multi-wavelength campaigns in Astrophysics. Instrumentation in support of Hadron Therapy (MedAustron). Both Interaction vertexing and proton CT are being pursued to reduce the uncertainty in treatment. Time measurements: Evolution towards elevating the 4th dimension  to equal status, providing a tool for  remote sensing.  Presentations @ VCI 2 sessions on Medical Instrumentation, &amp; posters, but scour all sessions for ideas,  which at the next VCI might appear in the “Medical Application” sessions. Steady interest in medical applications (It is our body, after all!) Working on small systems in a small group  is very attractive so is the prospect of  commercialization!</vt:lpstr>
    </vt:vector>
  </TitlesOfParts>
  <Company>LLURM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Annual Research Report 2008</dc:title>
  <dc:creator>Hartmut Sadrozinski</dc:creator>
  <cp:lastModifiedBy>Hartmut</cp:lastModifiedBy>
  <cp:revision>517</cp:revision>
  <dcterms:created xsi:type="dcterms:W3CDTF">2008-01-02T18:43:00Z</dcterms:created>
  <dcterms:modified xsi:type="dcterms:W3CDTF">2013-02-11T04:11:50Z</dcterms:modified>
</cp:coreProperties>
</file>