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tiff" ContentType="image/tiff"/>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357" r:id="rId3"/>
    <p:sldId id="379" r:id="rId4"/>
    <p:sldId id="380" r:id="rId5"/>
    <p:sldId id="378" r:id="rId6"/>
    <p:sldId id="364" r:id="rId7"/>
    <p:sldId id="373" r:id="rId8"/>
    <p:sldId id="381" r:id="rId9"/>
    <p:sldId id="377" r:id="rId10"/>
    <p:sldId id="385" r:id="rId11"/>
    <p:sldId id="410" r:id="rId12"/>
    <p:sldId id="414" r:id="rId13"/>
    <p:sldId id="413" r:id="rId14"/>
    <p:sldId id="423" r:id="rId15"/>
    <p:sldId id="424" r:id="rId16"/>
    <p:sldId id="425" r:id="rId17"/>
    <p:sldId id="417" r:id="rId18"/>
    <p:sldId id="418" r:id="rId19"/>
    <p:sldId id="419" r:id="rId20"/>
    <p:sldId id="421" r:id="rId21"/>
    <p:sldId id="422" r:id="rId22"/>
    <p:sldId id="386" r:id="rId23"/>
    <p:sldId id="372" r:id="rId24"/>
    <p:sldId id="463" r:id="rId25"/>
    <p:sldId id="464" r:id="rId26"/>
    <p:sldId id="392" r:id="rId27"/>
    <p:sldId id="393" r:id="rId28"/>
    <p:sldId id="390" r:id="rId29"/>
    <p:sldId id="391" r:id="rId30"/>
    <p:sldId id="426" r:id="rId31"/>
    <p:sldId id="458" r:id="rId32"/>
    <p:sldId id="460" r:id="rId33"/>
    <p:sldId id="432" r:id="rId34"/>
    <p:sldId id="433" r:id="rId35"/>
    <p:sldId id="387" r:id="rId36"/>
    <p:sldId id="428" r:id="rId37"/>
    <p:sldId id="430" r:id="rId38"/>
    <p:sldId id="431" r:id="rId39"/>
    <p:sldId id="434" r:id="rId40"/>
    <p:sldId id="435" r:id="rId41"/>
    <p:sldId id="427" r:id="rId42"/>
    <p:sldId id="436" r:id="rId43"/>
    <p:sldId id="459" r:id="rId44"/>
    <p:sldId id="451" r:id="rId45"/>
    <p:sldId id="452" r:id="rId46"/>
    <p:sldId id="445" r:id="rId47"/>
    <p:sldId id="446" r:id="rId48"/>
    <p:sldId id="453" r:id="rId49"/>
    <p:sldId id="454" r:id="rId50"/>
    <p:sldId id="455" r:id="rId51"/>
    <p:sldId id="438" r:id="rId52"/>
    <p:sldId id="465" r:id="rId53"/>
    <p:sldId id="466" r:id="rId54"/>
    <p:sldId id="467" r:id="rId55"/>
    <p:sldId id="448" r:id="rId56"/>
    <p:sldId id="456" r:id="rId57"/>
    <p:sldId id="396" r:id="rId58"/>
    <p:sldId id="397" r:id="rId59"/>
    <p:sldId id="457" r:id="rId60"/>
    <p:sldId id="405" r:id="rId61"/>
    <p:sldId id="406" r:id="rId62"/>
    <p:sldId id="279" r:id="rId63"/>
    <p:sldId id="356" r:id="rId64"/>
    <p:sldId id="462" r:id="rId65"/>
    <p:sldId id="461" r:id="rId66"/>
    <p:sldId id="411" r:id="rId67"/>
    <p:sldId id="412" r:id="rId68"/>
    <p:sldId id="420" r:id="rId6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E836"/>
    <a:srgbClr val="F6FAFC"/>
    <a:srgbClr val="EDF6F9"/>
    <a:srgbClr val="FF0000"/>
    <a:srgbClr val="D5D5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55" autoAdjust="0"/>
    <p:restoredTop sz="84635" autoAdjust="0"/>
  </p:normalViewPr>
  <p:slideViewPr>
    <p:cSldViewPr>
      <p:cViewPr>
        <p:scale>
          <a:sx n="80" d="100"/>
          <a:sy n="80" d="100"/>
        </p:scale>
        <p:origin x="-432" y="2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gcasse\My%20Documents\Dropbox\Work%20in%20progress\VCI-2013\channel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scatterChart>
        <c:scatterStyle val="lineMarker"/>
        <c:ser>
          <c:idx val="0"/>
          <c:order val="0"/>
          <c:tx>
            <c:v>CMS Strip #</c:v>
          </c:tx>
          <c:xVal>
            <c:numRef>
              <c:f>Sheet1!$A$3:$A$4</c:f>
              <c:numCache>
                <c:formatCode>General</c:formatCode>
                <c:ptCount val="2"/>
                <c:pt idx="0">
                  <c:v>2007</c:v>
                </c:pt>
                <c:pt idx="1">
                  <c:v>2022</c:v>
                </c:pt>
              </c:numCache>
            </c:numRef>
          </c:xVal>
          <c:yVal>
            <c:numRef>
              <c:f>Sheet1!$B$3:$B$4</c:f>
              <c:numCache>
                <c:formatCode>General</c:formatCode>
                <c:ptCount val="2"/>
                <c:pt idx="0">
                  <c:v>9.3000000000000007</c:v>
                </c:pt>
                <c:pt idx="1">
                  <c:v>50</c:v>
                </c:pt>
              </c:numCache>
            </c:numRef>
          </c:yVal>
        </c:ser>
        <c:ser>
          <c:idx val="1"/>
          <c:order val="1"/>
          <c:tx>
            <c:v>ATLAS Strip #</c:v>
          </c:tx>
          <c:xVal>
            <c:numRef>
              <c:f>Sheet1!$A$3:$A$4</c:f>
              <c:numCache>
                <c:formatCode>General</c:formatCode>
                <c:ptCount val="2"/>
                <c:pt idx="0">
                  <c:v>2007</c:v>
                </c:pt>
                <c:pt idx="1">
                  <c:v>2022</c:v>
                </c:pt>
              </c:numCache>
            </c:numRef>
          </c:xVal>
          <c:yVal>
            <c:numRef>
              <c:f>Sheet1!$C$3:$C$4</c:f>
              <c:numCache>
                <c:formatCode>General</c:formatCode>
                <c:ptCount val="2"/>
                <c:pt idx="0">
                  <c:v>3.2</c:v>
                </c:pt>
                <c:pt idx="1">
                  <c:v>74</c:v>
                </c:pt>
              </c:numCache>
            </c:numRef>
          </c:yVal>
        </c:ser>
        <c:ser>
          <c:idx val="2"/>
          <c:order val="2"/>
          <c:tx>
            <c:v>CMS pixel #</c:v>
          </c:tx>
          <c:xVal>
            <c:numRef>
              <c:f>Sheet1!$A$3:$A$4</c:f>
              <c:numCache>
                <c:formatCode>General</c:formatCode>
                <c:ptCount val="2"/>
                <c:pt idx="0">
                  <c:v>2007</c:v>
                </c:pt>
                <c:pt idx="1">
                  <c:v>2022</c:v>
                </c:pt>
              </c:numCache>
            </c:numRef>
          </c:xVal>
          <c:yVal>
            <c:numRef>
              <c:f>Sheet1!$D$3:$D$4</c:f>
              <c:numCache>
                <c:formatCode>General</c:formatCode>
                <c:ptCount val="2"/>
                <c:pt idx="0">
                  <c:v>66</c:v>
                </c:pt>
                <c:pt idx="1">
                  <c:v>125</c:v>
                </c:pt>
              </c:numCache>
            </c:numRef>
          </c:yVal>
        </c:ser>
        <c:ser>
          <c:idx val="3"/>
          <c:order val="3"/>
          <c:tx>
            <c:v>ATLAS Pixel #</c:v>
          </c:tx>
          <c:xVal>
            <c:numRef>
              <c:f>Sheet1!$A$3:$A$4</c:f>
              <c:numCache>
                <c:formatCode>General</c:formatCode>
                <c:ptCount val="2"/>
                <c:pt idx="0">
                  <c:v>2007</c:v>
                </c:pt>
                <c:pt idx="1">
                  <c:v>2022</c:v>
                </c:pt>
              </c:numCache>
            </c:numRef>
          </c:xVal>
          <c:yVal>
            <c:numRef>
              <c:f>Sheet1!$E$3:$E$4</c:f>
              <c:numCache>
                <c:formatCode>General</c:formatCode>
                <c:ptCount val="2"/>
                <c:pt idx="0">
                  <c:v>80</c:v>
                </c:pt>
                <c:pt idx="1">
                  <c:v>638</c:v>
                </c:pt>
              </c:numCache>
            </c:numRef>
          </c:yVal>
        </c:ser>
        <c:ser>
          <c:idx val="4"/>
          <c:order val="4"/>
          <c:tx>
            <c:v>CMS Total #</c:v>
          </c:tx>
          <c:xVal>
            <c:numRef>
              <c:f>Sheet1!$A$3:$A$4</c:f>
              <c:numCache>
                <c:formatCode>General</c:formatCode>
                <c:ptCount val="2"/>
                <c:pt idx="0">
                  <c:v>2007</c:v>
                </c:pt>
                <c:pt idx="1">
                  <c:v>2022</c:v>
                </c:pt>
              </c:numCache>
            </c:numRef>
          </c:xVal>
          <c:yVal>
            <c:numRef>
              <c:f>Sheet1!$F$3:$F$4</c:f>
              <c:numCache>
                <c:formatCode>General</c:formatCode>
                <c:ptCount val="2"/>
                <c:pt idx="0">
                  <c:v>75.3</c:v>
                </c:pt>
                <c:pt idx="1">
                  <c:v>175</c:v>
                </c:pt>
              </c:numCache>
            </c:numRef>
          </c:yVal>
        </c:ser>
        <c:ser>
          <c:idx val="5"/>
          <c:order val="5"/>
          <c:tx>
            <c:v>ATLAS Total #</c:v>
          </c:tx>
          <c:xVal>
            <c:numRef>
              <c:f>Sheet1!$A$3:$A$4</c:f>
              <c:numCache>
                <c:formatCode>General</c:formatCode>
                <c:ptCount val="2"/>
                <c:pt idx="0">
                  <c:v>2007</c:v>
                </c:pt>
                <c:pt idx="1">
                  <c:v>2022</c:v>
                </c:pt>
              </c:numCache>
            </c:numRef>
          </c:xVal>
          <c:yVal>
            <c:numRef>
              <c:f>Sheet1!$G$3:$G$4</c:f>
              <c:numCache>
                <c:formatCode>General</c:formatCode>
                <c:ptCount val="2"/>
                <c:pt idx="0">
                  <c:v>83.2</c:v>
                </c:pt>
                <c:pt idx="1">
                  <c:v>712</c:v>
                </c:pt>
              </c:numCache>
            </c:numRef>
          </c:yVal>
        </c:ser>
        <c:axId val="53682176"/>
        <c:axId val="53684864"/>
      </c:scatterChart>
      <c:valAx>
        <c:axId val="53682176"/>
        <c:scaling>
          <c:orientation val="minMax"/>
        </c:scaling>
        <c:axPos val="b"/>
        <c:numFmt formatCode="General" sourceLinked="1"/>
        <c:tickLblPos val="nextTo"/>
        <c:crossAx val="53684864"/>
        <c:crosses val="autoZero"/>
        <c:crossBetween val="midCat"/>
      </c:valAx>
      <c:valAx>
        <c:axId val="53684864"/>
        <c:scaling>
          <c:orientation val="minMax"/>
        </c:scaling>
        <c:axPos val="l"/>
        <c:majorGridlines/>
        <c:numFmt formatCode="General" sourceLinked="1"/>
        <c:tickLblPos val="nextTo"/>
        <c:crossAx val="53682176"/>
        <c:crosses val="autoZero"/>
        <c:crossBetween val="midCat"/>
      </c:valAx>
    </c:plotArea>
    <c:legend>
      <c:legendPos val="r"/>
      <c:layout>
        <c:manualLayout>
          <c:xMode val="edge"/>
          <c:yMode val="edge"/>
          <c:x val="0.67963888888888935"/>
          <c:y val="0.23958916593759119"/>
          <c:w val="0.23702777777777778"/>
          <c:h val="0.50230314960629896"/>
        </c:manualLayout>
      </c:layout>
    </c:legend>
    <c:plotVisOnly val="1"/>
  </c:chart>
  <c:spPr>
    <a:solidFill>
      <a:schemeClr val="bg1"/>
    </a:solidFill>
  </c:sp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0150C887-994E-45EA-B2F9-01934D06A61D}" type="datetimeFigureOut">
              <a:rPr lang="en-GB"/>
              <a:pPr>
                <a:defRPr/>
              </a:pPr>
              <a:t>11/02/2013</a:t>
            </a:fld>
            <a:endParaRPr lang="en-GB"/>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2CDB8793-9949-48A8-9407-B4D4395ECA89}"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2CDB8793-9949-48A8-9407-B4D4395ECA89}" type="slidenum">
              <a:rPr lang="en-GB" smtClean="0"/>
              <a:pPr>
                <a:defRPr/>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908010-994B-44CE-91F4-B5BEB69CE2EC}" type="slidenum">
              <a:rPr lang="en-GB"/>
              <a:pPr>
                <a:defRPr/>
              </a:pPr>
              <a:t>26</a:t>
            </a:fld>
            <a:endParaRPr lang="en-GB"/>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xfrm>
            <a:off x="684213" y="4344988"/>
            <a:ext cx="5486400" cy="4110037"/>
          </a:xfrm>
          <a:noFill/>
        </p:spPr>
        <p:txBody>
          <a:bodyPr wrap="square" numCol="1" anchor="t" anchorCtr="0" compatLnSpc="1">
            <a:prstTxWarp prst="textNoShape">
              <a:avLst/>
            </a:prstTxWarp>
          </a:bodyPr>
          <a:lstStyle/>
          <a:p>
            <a:r>
              <a:rPr lang="en-GB" smtClean="0"/>
              <a:t>MEMS rather than IC fabrication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ADF0673-24C9-498C-AF03-1F06E1E6FD37}" type="slidenum">
              <a:rPr lang="en-GB"/>
              <a:pPr>
                <a:defRPr/>
              </a:pPr>
              <a:t>27</a:t>
            </a:fld>
            <a:endParaRPr lang="en-GB"/>
          </a:p>
        </p:txBody>
      </p:sp>
      <p:sp>
        <p:nvSpPr>
          <p:cNvPr id="972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4" name="Rectangle 3"/>
          <p:cNvSpPr>
            <a:spLocks noGrp="1" noChangeArrowheads="1"/>
          </p:cNvSpPr>
          <p:nvPr>
            <p:ph type="body" idx="1"/>
          </p:nvPr>
        </p:nvSpPr>
        <p:spPr bwMode="auto">
          <a:xfrm>
            <a:off x="684213" y="4344988"/>
            <a:ext cx="5486400" cy="4110037"/>
          </a:xfrm>
          <a:noFill/>
        </p:spPr>
        <p:txBody>
          <a:bodyPr wrap="square" numCol="1" anchor="t" anchorCtr="0" compatLnSpc="1">
            <a:prstTxWarp prst="textNoShape">
              <a:avLst/>
            </a:prstTxWarp>
          </a:bodyPr>
          <a:lstStyle/>
          <a:p>
            <a:r>
              <a:rPr lang="en-GB" smtClean="0"/>
              <a:t>Note use of F plasma for several seconds to etch, then switch to CF2 to coat inside of hole (Teflon-like) to prevent the hole from widening.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1026"/>
          <p:cNvSpPr>
            <a:spLocks noGrp="1" noRot="1" noChangeAspect="1" noChangeArrowheads="1" noTextEdit="1"/>
          </p:cNvSpPr>
          <p:nvPr>
            <p:ph type="sldImg"/>
          </p:nvPr>
        </p:nvSpPr>
        <p:spPr>
          <a:xfrm>
            <a:off x="-10318750" y="303213"/>
            <a:ext cx="20639088" cy="15479712"/>
          </a:xfrm>
          <a:solidFill>
            <a:srgbClr val="FFFFFF"/>
          </a:solidFill>
          <a:ln/>
        </p:spPr>
      </p:sp>
      <p:sp>
        <p:nvSpPr>
          <p:cNvPr id="25603" name="Text Box 1027"/>
          <p:cNvSpPr>
            <a:spLocks noGrp="1" noChangeArrowheads="1"/>
          </p:cNvSpPr>
          <p:nvPr>
            <p:ph type="body" idx="1"/>
          </p:nvPr>
        </p:nvSpPr>
        <p:spPr>
          <a:xfrm>
            <a:off x="503238" y="4316413"/>
            <a:ext cx="5856287" cy="4060825"/>
          </a:xfrm>
          <a:noFill/>
          <a:ln/>
        </p:spPr>
        <p:txBody>
          <a:bodyPr wrap="none" anchor="ct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sldNum" sz="quarter" idx="5"/>
          </p:nvPr>
        </p:nvSpPr>
        <p:spPr bwMode="auto">
          <a:ln>
            <a:miter lim="800000"/>
            <a:headEnd/>
            <a:tailEnd/>
          </a:ln>
        </p:spPr>
        <p:txBody>
          <a:bodyPr wrap="square" lIns="88191" tIns="44095" rIns="88191" bIns="44095" numCol="1" anchorCtr="0" compatLnSpc="1">
            <a:prstTxWarp prst="textNoShape">
              <a:avLst/>
            </a:prstTxWarp>
          </a:bodyPr>
          <a:lstStyle/>
          <a:p>
            <a:pPr fontAlgn="base">
              <a:spcBef>
                <a:spcPct val="0"/>
              </a:spcBef>
              <a:spcAft>
                <a:spcPct val="0"/>
              </a:spcAft>
              <a:defRPr/>
            </a:pPr>
            <a:fld id="{93262BA8-1BDF-4280-B3D8-C7E2D443DE2B}" type="slidenum">
              <a:rPr lang="en-US" smtClean="0">
                <a:solidFill>
                  <a:srgbClr val="C0504D"/>
                </a:solidFill>
              </a:rPr>
              <a:pPr fontAlgn="base">
                <a:spcBef>
                  <a:spcPct val="0"/>
                </a:spcBef>
                <a:spcAft>
                  <a:spcPct val="0"/>
                </a:spcAft>
                <a:defRPr/>
              </a:pPr>
              <a:t>66</a:t>
            </a:fld>
            <a:endParaRPr lang="en-US" smtClean="0">
              <a:solidFill>
                <a:srgbClr val="C0504D"/>
              </a:solidFill>
            </a:endParaRPr>
          </a:p>
        </p:txBody>
      </p:sp>
      <p:sp>
        <p:nvSpPr>
          <p:cNvPr id="890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5894867E-C26E-49DE-9B97-E63769FF0BCC}" type="datetime1">
              <a:rPr lang="en-US" smtClean="0"/>
              <a:pPr>
                <a:defRPr/>
              </a:pPr>
              <a:t>2/11/2013</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Casse,13th VCI, Vienna 11-15 Feb 2013</a:t>
            </a:r>
            <a:endParaRPr lang="en-GB"/>
          </a:p>
        </p:txBody>
      </p:sp>
      <p:sp>
        <p:nvSpPr>
          <p:cNvPr id="6" name="Slide Number Placeholder 5"/>
          <p:cNvSpPr>
            <a:spLocks noGrp="1"/>
          </p:cNvSpPr>
          <p:nvPr>
            <p:ph type="sldNum" sz="quarter" idx="12"/>
          </p:nvPr>
        </p:nvSpPr>
        <p:spPr/>
        <p:txBody>
          <a:bodyPr/>
          <a:lstStyle>
            <a:lvl1pPr>
              <a:defRPr/>
            </a:lvl1pPr>
          </a:lstStyle>
          <a:p>
            <a:pPr>
              <a:defRPr/>
            </a:pPr>
            <a:fld id="{34C908A8-1208-408D-AB5D-AEF264D0E088}" type="slidenum">
              <a:rPr lang="en-GB"/>
              <a:pPr>
                <a:defRPr/>
              </a:pPr>
              <a:t>‹#›</a:t>
            </a:fld>
            <a:endParaRPr lang="en-GB"/>
          </a:p>
        </p:txBody>
      </p:sp>
      <p:pic>
        <p:nvPicPr>
          <p:cNvPr id="8" name="Picture 6"/>
          <p:cNvPicPr>
            <a:picLocks noChangeAspect="1" noChangeArrowheads="1"/>
          </p:cNvPicPr>
          <p:nvPr userDrawn="1"/>
        </p:nvPicPr>
        <p:blipFill>
          <a:blip r:embed="rId2" cstate="print"/>
          <a:srcRect/>
          <a:stretch>
            <a:fillRect/>
          </a:stretch>
        </p:blipFill>
        <p:spPr bwMode="auto">
          <a:xfrm>
            <a:off x="79408" y="6381328"/>
            <a:ext cx="1468256" cy="369417"/>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9343618-ED53-4553-A781-02EFBB32B180}" type="datetime1">
              <a:rPr lang="en-US" smtClean="0"/>
              <a:pPr>
                <a:defRPr/>
              </a:pPr>
              <a:t>2/11/2013</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Casse,13th VCI, Vienna 11-15 Feb 2013</a:t>
            </a:r>
            <a:endParaRPr lang="en-GB"/>
          </a:p>
        </p:txBody>
      </p:sp>
      <p:sp>
        <p:nvSpPr>
          <p:cNvPr id="6" name="Slide Number Placeholder 5"/>
          <p:cNvSpPr>
            <a:spLocks noGrp="1"/>
          </p:cNvSpPr>
          <p:nvPr>
            <p:ph type="sldNum" sz="quarter" idx="12"/>
          </p:nvPr>
        </p:nvSpPr>
        <p:spPr/>
        <p:txBody>
          <a:bodyPr/>
          <a:lstStyle>
            <a:lvl1pPr>
              <a:defRPr/>
            </a:lvl1pPr>
          </a:lstStyle>
          <a:p>
            <a:pPr>
              <a:defRPr/>
            </a:pPr>
            <a:fld id="{F4508FDA-4E0B-4F33-85D2-5DD1AB4DE6FA}" type="slidenum">
              <a:rPr lang="en-GB"/>
              <a:pPr>
                <a:defRPr/>
              </a:pPr>
              <a:t>‹#›</a:t>
            </a:fld>
            <a:endParaRPr lang="en-GB"/>
          </a:p>
        </p:txBody>
      </p:sp>
      <p:pic>
        <p:nvPicPr>
          <p:cNvPr id="8" name="Picture 6"/>
          <p:cNvPicPr>
            <a:picLocks noChangeAspect="1" noChangeArrowheads="1"/>
          </p:cNvPicPr>
          <p:nvPr userDrawn="1"/>
        </p:nvPicPr>
        <p:blipFill>
          <a:blip r:embed="rId2" cstate="print"/>
          <a:srcRect/>
          <a:stretch>
            <a:fillRect/>
          </a:stretch>
        </p:blipFill>
        <p:spPr bwMode="auto">
          <a:xfrm>
            <a:off x="35496" y="6443959"/>
            <a:ext cx="1468256" cy="369417"/>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25B7120F-0500-4F26-B90B-735DCF7DC562}" type="datetime1">
              <a:rPr lang="en-US" smtClean="0"/>
              <a:pPr>
                <a:defRPr/>
              </a:pPr>
              <a:t>2/11/2013</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G. Casse,13th VCI, Vienna 11-15 Feb 2013</a:t>
            </a:r>
            <a:endParaRPr lang="en-GB"/>
          </a:p>
        </p:txBody>
      </p:sp>
      <p:sp>
        <p:nvSpPr>
          <p:cNvPr id="7" name="Slide Number Placeholder 5"/>
          <p:cNvSpPr>
            <a:spLocks noGrp="1"/>
          </p:cNvSpPr>
          <p:nvPr>
            <p:ph type="sldNum" sz="quarter" idx="12"/>
          </p:nvPr>
        </p:nvSpPr>
        <p:spPr/>
        <p:txBody>
          <a:bodyPr/>
          <a:lstStyle>
            <a:lvl1pPr>
              <a:defRPr/>
            </a:lvl1pPr>
          </a:lstStyle>
          <a:p>
            <a:pPr>
              <a:defRPr/>
            </a:pPr>
            <a:fld id="{A255E138-E895-4086-8F54-69565151D859}" type="slidenum">
              <a:rPr lang="en-GB"/>
              <a:pPr>
                <a:defRPr/>
              </a:pPr>
              <a:t>‹#›</a:t>
            </a:fld>
            <a:endParaRPr lang="en-GB"/>
          </a:p>
        </p:txBody>
      </p:sp>
      <p:pic>
        <p:nvPicPr>
          <p:cNvPr id="8" name="Picture 6"/>
          <p:cNvPicPr>
            <a:picLocks noChangeAspect="1" noChangeArrowheads="1"/>
          </p:cNvPicPr>
          <p:nvPr userDrawn="1"/>
        </p:nvPicPr>
        <p:blipFill>
          <a:blip r:embed="rId2" cstate="print"/>
          <a:srcRect/>
          <a:stretch>
            <a:fillRect/>
          </a:stretch>
        </p:blipFill>
        <p:spPr bwMode="auto">
          <a:xfrm>
            <a:off x="35496" y="6443959"/>
            <a:ext cx="1468256" cy="369417"/>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E849DAF-7E67-4B25-A8DB-70D4ACC4E82E}" type="datetime1">
              <a:rPr lang="en-US" smtClean="0"/>
              <a:pPr>
                <a:defRPr/>
              </a:pPr>
              <a:t>2/11/2013</a:t>
            </a:fld>
            <a:endParaRPr lang="en-GB"/>
          </a:p>
        </p:txBody>
      </p:sp>
      <p:sp>
        <p:nvSpPr>
          <p:cNvPr id="4" name="Footer Placeholder 4"/>
          <p:cNvSpPr>
            <a:spLocks noGrp="1"/>
          </p:cNvSpPr>
          <p:nvPr>
            <p:ph type="ftr" sz="quarter" idx="11"/>
          </p:nvPr>
        </p:nvSpPr>
        <p:spPr/>
        <p:txBody>
          <a:bodyPr/>
          <a:lstStyle>
            <a:lvl1pPr>
              <a:defRPr/>
            </a:lvl1pPr>
          </a:lstStyle>
          <a:p>
            <a:pPr>
              <a:defRPr/>
            </a:pPr>
            <a:r>
              <a:rPr lang="en-GB" smtClean="0"/>
              <a:t>G. Casse,13th VCI, Vienna 11-15 Feb 2013</a:t>
            </a:r>
            <a:endParaRPr lang="en-GB"/>
          </a:p>
        </p:txBody>
      </p:sp>
      <p:sp>
        <p:nvSpPr>
          <p:cNvPr id="5" name="Slide Number Placeholder 5"/>
          <p:cNvSpPr>
            <a:spLocks noGrp="1"/>
          </p:cNvSpPr>
          <p:nvPr>
            <p:ph type="sldNum" sz="quarter" idx="12"/>
          </p:nvPr>
        </p:nvSpPr>
        <p:spPr/>
        <p:txBody>
          <a:bodyPr/>
          <a:lstStyle>
            <a:lvl1pPr>
              <a:defRPr/>
            </a:lvl1pPr>
          </a:lstStyle>
          <a:p>
            <a:pPr>
              <a:defRPr/>
            </a:pPr>
            <a:fld id="{2EB47C54-B952-4055-8A92-1F2B1478D9A9}" type="slidenum">
              <a:rPr lang="en-GB"/>
              <a:pPr>
                <a:defRPr/>
              </a:pPr>
              <a:t>‹#›</a:t>
            </a:fld>
            <a:endParaRPr lang="en-GB"/>
          </a:p>
        </p:txBody>
      </p:sp>
      <p:pic>
        <p:nvPicPr>
          <p:cNvPr id="6" name="Picture 6"/>
          <p:cNvPicPr>
            <a:picLocks noChangeAspect="1" noChangeArrowheads="1"/>
          </p:cNvPicPr>
          <p:nvPr userDrawn="1"/>
        </p:nvPicPr>
        <p:blipFill>
          <a:blip r:embed="rId2" cstate="print"/>
          <a:srcRect/>
          <a:stretch>
            <a:fillRect/>
          </a:stretch>
        </p:blipFill>
        <p:spPr bwMode="auto">
          <a:xfrm>
            <a:off x="79408" y="6443959"/>
            <a:ext cx="1468256" cy="369417"/>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DAF2558-21CE-4FEC-94E3-2B7B5A9DB013}" type="datetime1">
              <a:rPr lang="en-US" smtClean="0"/>
              <a:pPr>
                <a:defRPr/>
              </a:pPr>
              <a:t>2/11/2013</a:t>
            </a:fld>
            <a:endParaRPr lang="en-GB"/>
          </a:p>
        </p:txBody>
      </p:sp>
      <p:sp>
        <p:nvSpPr>
          <p:cNvPr id="3" name="Footer Placeholder 4"/>
          <p:cNvSpPr>
            <a:spLocks noGrp="1"/>
          </p:cNvSpPr>
          <p:nvPr>
            <p:ph type="ftr" sz="quarter" idx="11"/>
          </p:nvPr>
        </p:nvSpPr>
        <p:spPr/>
        <p:txBody>
          <a:bodyPr/>
          <a:lstStyle>
            <a:lvl1pPr>
              <a:defRPr/>
            </a:lvl1pPr>
          </a:lstStyle>
          <a:p>
            <a:pPr>
              <a:defRPr/>
            </a:pPr>
            <a:r>
              <a:rPr lang="en-GB" smtClean="0"/>
              <a:t>G. Casse,13th VCI, Vienna 11-15 Feb 2013</a:t>
            </a:r>
            <a:endParaRPr lang="en-GB"/>
          </a:p>
        </p:txBody>
      </p:sp>
      <p:sp>
        <p:nvSpPr>
          <p:cNvPr id="4" name="Slide Number Placeholder 5"/>
          <p:cNvSpPr>
            <a:spLocks noGrp="1"/>
          </p:cNvSpPr>
          <p:nvPr>
            <p:ph type="sldNum" sz="quarter" idx="12"/>
          </p:nvPr>
        </p:nvSpPr>
        <p:spPr/>
        <p:txBody>
          <a:bodyPr/>
          <a:lstStyle>
            <a:lvl1pPr>
              <a:defRPr/>
            </a:lvl1pPr>
          </a:lstStyle>
          <a:p>
            <a:pPr>
              <a:defRPr/>
            </a:pPr>
            <a:fld id="{8F5D19F8-8CEE-4CE1-AFA6-F5B7F7DB4FA0}" type="slidenum">
              <a:rPr lang="en-GB"/>
              <a:pPr>
                <a:defRPr/>
              </a:pPr>
              <a:t>‹#›</a:t>
            </a:fld>
            <a:endParaRPr lang="en-GB"/>
          </a:p>
        </p:txBody>
      </p:sp>
      <p:pic>
        <p:nvPicPr>
          <p:cNvPr id="5" name="Picture 6"/>
          <p:cNvPicPr>
            <a:picLocks noChangeAspect="1" noChangeArrowheads="1"/>
          </p:cNvPicPr>
          <p:nvPr userDrawn="1"/>
        </p:nvPicPr>
        <p:blipFill>
          <a:blip r:embed="rId2" cstate="print"/>
          <a:srcRect/>
          <a:stretch>
            <a:fillRect/>
          </a:stretch>
        </p:blipFill>
        <p:spPr bwMode="auto">
          <a:xfrm>
            <a:off x="79408" y="6443959"/>
            <a:ext cx="1468256" cy="369417"/>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540" y="275073"/>
            <a:ext cx="8228920" cy="1142039"/>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457543" y="1600008"/>
            <a:ext cx="4048613" cy="4526395"/>
          </a:xfrm>
        </p:spPr>
        <p:txBody>
          <a:bodyPr rtlCol="0">
            <a:normAutofit/>
          </a:bodyPr>
          <a:lstStyle/>
          <a:p>
            <a:pPr lvl="0"/>
            <a:endParaRPr lang="en-GB" noProof="0" smtClean="0"/>
          </a:p>
        </p:txBody>
      </p:sp>
      <p:sp>
        <p:nvSpPr>
          <p:cNvPr id="4" name="Text Placeholder 3"/>
          <p:cNvSpPr>
            <a:spLocks noGrp="1"/>
          </p:cNvSpPr>
          <p:nvPr>
            <p:ph type="body" sz="half" idx="2"/>
          </p:nvPr>
        </p:nvSpPr>
        <p:spPr>
          <a:xfrm>
            <a:off x="4636490" y="1600008"/>
            <a:ext cx="4049970" cy="45263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6"/>
          <p:cNvPicPr>
            <a:picLocks noChangeAspect="1" noChangeArrowheads="1"/>
          </p:cNvPicPr>
          <p:nvPr userDrawn="1"/>
        </p:nvPicPr>
        <p:blipFill>
          <a:blip r:embed="rId2" cstate="print"/>
          <a:srcRect/>
          <a:stretch>
            <a:fillRect/>
          </a:stretch>
        </p:blipFill>
        <p:spPr bwMode="auto">
          <a:xfrm>
            <a:off x="79408" y="6443959"/>
            <a:ext cx="1468256" cy="369417"/>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rgbClr val="F6FAFC">
                <a:alpha val="23922"/>
              </a:srgbClr>
            </a:gs>
            <a:gs pos="50000">
              <a:schemeClr val="accent1">
                <a:tint val="44500"/>
                <a:satMod val="160000"/>
              </a:schemeClr>
            </a:gs>
            <a:gs pos="100000">
              <a:schemeClr val="accent1">
                <a:tint val="23500"/>
                <a:satMod val="160000"/>
              </a:schemeClr>
            </a:gs>
          </a:gsLst>
          <a:lin ang="18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E7F41BF-9E60-4A1A-A216-9B43BFAB6033}" type="datetime1">
              <a:rPr lang="en-US" smtClean="0"/>
              <a:pPr>
                <a:defRPr/>
              </a:pPr>
              <a:t>2/11/2013</a:t>
            </a:fld>
            <a:endParaRPr lang="en-GB"/>
          </a:p>
        </p:txBody>
      </p:sp>
      <p:sp>
        <p:nvSpPr>
          <p:cNvPr id="5" name="Footer Placeholder 4"/>
          <p:cNvSpPr>
            <a:spLocks noGrp="1"/>
          </p:cNvSpPr>
          <p:nvPr>
            <p:ph type="ftr" sz="quarter" idx="3"/>
          </p:nvPr>
        </p:nvSpPr>
        <p:spPr>
          <a:xfrm>
            <a:off x="3203575" y="6492875"/>
            <a:ext cx="3319463" cy="365125"/>
          </a:xfrm>
          <a:prstGeom prst="rect">
            <a:avLst/>
          </a:prstGeom>
        </p:spPr>
        <p:txBody>
          <a:bodyPr vert="horz" wrap="square" lIns="91440" tIns="45720" rIns="91440" bIns="45720" numCol="1" anchor="ctr" anchorCtr="0" compatLnSpc="1">
            <a:prstTxWarp prst="textNoShape">
              <a:avLst/>
            </a:prstTxWarp>
          </a:bodyPr>
          <a:lstStyle>
            <a:lvl1pPr algn="ctr">
              <a:defRPr sz="1200">
                <a:latin typeface="Calibri" pitchFamily="34" charset="0"/>
              </a:defRPr>
            </a:lvl1pPr>
          </a:lstStyle>
          <a:p>
            <a:pPr>
              <a:defRPr/>
            </a:pPr>
            <a:r>
              <a:rPr lang="en-GB" smtClean="0"/>
              <a:t>G. Casse,13th VCI, Vienna 11-15 Feb 2013</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580FEA5-C5AB-40C8-9E12-37B533CD52C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60" r:id="rId6"/>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43.tif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image" Target="../media/image45.tif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9.wmf"/><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2.emf"/><Relationship Id="rId4" Type="http://schemas.openxmlformats.org/officeDocument/2006/relationships/image" Target="../media/image51.wmf"/></Relationships>
</file>

<file path=ppt/slides/_rels/slide2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6.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 Id="rId5" Type="http://schemas.openxmlformats.org/officeDocument/2006/relationships/image" Target="../media/image66.png"/><Relationship Id="rId4" Type="http://schemas.openxmlformats.org/officeDocument/2006/relationships/image" Target="../media/image65.pn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5.xml"/><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5.xml"/><Relationship Id="rId4" Type="http://schemas.openxmlformats.org/officeDocument/2006/relationships/image" Target="../media/image76.png"/></Relationships>
</file>

<file path=ppt/slides/_rels/slide4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5.xml"/><Relationship Id="rId4" Type="http://schemas.openxmlformats.org/officeDocument/2006/relationships/image" Target="../media/image80.png"/></Relationships>
</file>

<file path=ppt/slides/_rels/slide4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83.gif"/><Relationship Id="rId2" Type="http://schemas.openxmlformats.org/officeDocument/2006/relationships/image" Target="../media/image82.jpeg"/><Relationship Id="rId1" Type="http://schemas.openxmlformats.org/officeDocument/2006/relationships/slideLayout" Target="../slideLayouts/slideLayout5.xml"/><Relationship Id="rId6" Type="http://schemas.openxmlformats.org/officeDocument/2006/relationships/image" Target="../media/image86.jpeg"/><Relationship Id="rId5" Type="http://schemas.openxmlformats.org/officeDocument/2006/relationships/image" Target="../media/image85.jpeg"/><Relationship Id="rId4" Type="http://schemas.openxmlformats.org/officeDocument/2006/relationships/image" Target="../media/image84.jpeg"/></Relationships>
</file>

<file path=ppt/slides/_rels/slide4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4.emf"/><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5.xml"/><Relationship Id="rId4" Type="http://schemas.openxmlformats.org/officeDocument/2006/relationships/image" Target="../media/image98.png"/></Relationships>
</file>

<file path=ppt/slides/_rels/slide5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5.xml"/><Relationship Id="rId4" Type="http://schemas.openxmlformats.org/officeDocument/2006/relationships/image" Target="../media/image82.jpeg"/></Relationships>
</file>

<file path=ppt/slides/_rels/slide57.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jpeg"/><Relationship Id="rId1" Type="http://schemas.openxmlformats.org/officeDocument/2006/relationships/slideLayout" Target="../slideLayouts/slideLayout5.xml"/><Relationship Id="rId4" Type="http://schemas.openxmlformats.org/officeDocument/2006/relationships/image" Target="../media/image108.png"/></Relationships>
</file>

<file path=ppt/slides/_rels/slide59.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5.png"/><Relationship Id="rId4" Type="http://schemas.openxmlformats.org/officeDocument/2006/relationships/oleObject" Target="../embeddings/oleObject3.bin"/></Relationships>
</file>

<file path=ppt/slides/_rels/slide6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250825" y="500063"/>
            <a:ext cx="8641656" cy="3144961"/>
          </a:xfrm>
        </p:spPr>
        <p:txBody>
          <a:bodyPr/>
          <a:lstStyle/>
          <a:p>
            <a:r>
              <a:rPr lang="en-GB" sz="4000" b="1" dirty="0" smtClean="0"/>
              <a:t>Recent developments in silicon detectors</a:t>
            </a:r>
            <a:endParaRPr lang="en-GB" sz="4000" dirty="0" smtClean="0"/>
          </a:p>
        </p:txBody>
      </p:sp>
      <p:sp>
        <p:nvSpPr>
          <p:cNvPr id="2051" name="Subtitle 2"/>
          <p:cNvSpPr>
            <a:spLocks noGrp="1"/>
          </p:cNvSpPr>
          <p:nvPr>
            <p:ph type="subTitle" idx="1"/>
          </p:nvPr>
        </p:nvSpPr>
        <p:spPr>
          <a:xfrm>
            <a:off x="467544" y="2780928"/>
            <a:ext cx="8208963" cy="1080120"/>
          </a:xfrm>
        </p:spPr>
        <p:txBody>
          <a:bodyPr/>
          <a:lstStyle/>
          <a:p>
            <a:pPr eaLnBrk="1" hangingPunct="1">
              <a:defRPr/>
            </a:pPr>
            <a:r>
              <a:rPr lang="en-GB" dirty="0" smtClean="0">
                <a:solidFill>
                  <a:srgbClr val="898989"/>
                </a:solidFill>
              </a:rPr>
              <a:t>G. Casse</a:t>
            </a:r>
          </a:p>
        </p:txBody>
      </p:sp>
      <p:sp>
        <p:nvSpPr>
          <p:cNvPr id="4" name="Slide Number Placeholder 3"/>
          <p:cNvSpPr>
            <a:spLocks noGrp="1"/>
          </p:cNvSpPr>
          <p:nvPr>
            <p:ph type="sldNum" sz="quarter" idx="12"/>
          </p:nvPr>
        </p:nvSpPr>
        <p:spPr/>
        <p:txBody>
          <a:bodyPr/>
          <a:lstStyle/>
          <a:p>
            <a:pPr>
              <a:defRPr/>
            </a:pPr>
            <a:fld id="{C02B929F-7CDD-4206-8A69-580A202F0D70}" type="slidenum">
              <a:rPr lang="en-GB" smtClean="0"/>
              <a:pPr>
                <a:defRPr/>
              </a:pPr>
              <a:t>1</a:t>
            </a:fld>
            <a:endParaRPr lang="en-GB"/>
          </a:p>
        </p:txBody>
      </p:sp>
      <p:sp>
        <p:nvSpPr>
          <p:cNvPr id="2053" name="Footer Placeholder 4"/>
          <p:cNvSpPr>
            <a:spLocks noGrp="1"/>
          </p:cNvSpPr>
          <p:nvPr>
            <p:ph type="ftr" sz="quarter" idx="11"/>
          </p:nvPr>
        </p:nvSpPr>
        <p:spPr bwMode="auto">
          <a:xfrm>
            <a:off x="2857500" y="6492875"/>
            <a:ext cx="3929063" cy="365125"/>
          </a:xfrm>
          <a:noFill/>
          <a:ln>
            <a:miter lim="800000"/>
            <a:headEnd/>
            <a:tailEnd/>
          </a:ln>
        </p:spPr>
        <p:txBody>
          <a:bodyPr/>
          <a:lstStyle/>
          <a:p>
            <a:r>
              <a:rPr lang="en-GB" smtClean="0"/>
              <a:t>G. Casse,13th VCI, Vienna 11-15 Feb 2013</a:t>
            </a:r>
            <a:endParaRPr lang="en-GB" dirty="0" smtClean="0"/>
          </a:p>
        </p:txBody>
      </p:sp>
      <p:pic>
        <p:nvPicPr>
          <p:cNvPr id="6" name="Picture 6"/>
          <p:cNvPicPr>
            <a:picLocks noChangeAspect="1" noChangeArrowheads="1"/>
          </p:cNvPicPr>
          <p:nvPr/>
        </p:nvPicPr>
        <p:blipFill>
          <a:blip r:embed="rId3" cstate="print"/>
          <a:srcRect/>
          <a:stretch>
            <a:fillRect/>
          </a:stretch>
        </p:blipFill>
        <p:spPr bwMode="auto">
          <a:xfrm>
            <a:off x="5099970" y="188640"/>
            <a:ext cx="4044030" cy="1017489"/>
          </a:xfrm>
          <a:prstGeom prst="rect">
            <a:avLst/>
          </a:prstGeom>
          <a:noFill/>
          <a:ln w="9525">
            <a:noFill/>
            <a:miter lim="800000"/>
            <a:headEnd/>
            <a:tailEnd/>
          </a:ln>
        </p:spPr>
      </p:pic>
      <p:pic>
        <p:nvPicPr>
          <p:cNvPr id="96258" name="Picture 2" descr="http://media.tchibo-content.de/reisen/de-img/packages/25355/esterreich_wien_stephansdom_peterskirche-25874.jpg"/>
          <p:cNvPicPr>
            <a:picLocks noChangeAspect="1" noChangeArrowheads="1"/>
          </p:cNvPicPr>
          <p:nvPr/>
        </p:nvPicPr>
        <p:blipFill>
          <a:blip r:embed="rId4" cstate="print"/>
          <a:srcRect/>
          <a:stretch>
            <a:fillRect/>
          </a:stretch>
        </p:blipFill>
        <p:spPr bwMode="auto">
          <a:xfrm>
            <a:off x="4139952" y="3429000"/>
            <a:ext cx="4495800" cy="295275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2"/>
          <p:cNvSpPr>
            <a:spLocks noChangeArrowheads="1"/>
          </p:cNvSpPr>
          <p:nvPr/>
        </p:nvSpPr>
        <p:spPr bwMode="auto">
          <a:xfrm>
            <a:off x="14288" y="3886200"/>
            <a:ext cx="5297487" cy="2971800"/>
          </a:xfrm>
          <a:prstGeom prst="rect">
            <a:avLst/>
          </a:prstGeom>
          <a:solidFill>
            <a:schemeClr val="bg1"/>
          </a:solidFill>
          <a:ln w="9525" algn="ctr">
            <a:noFill/>
            <a:round/>
            <a:headEnd/>
            <a:tailEnd/>
          </a:ln>
        </p:spPr>
        <p:txBody>
          <a:bodyPr lIns="80165" tIns="40083" rIns="80165" bIns="40083"/>
          <a:lstStyle/>
          <a:p>
            <a:pPr defTabSz="800100" eaLnBrk="0" hangingPunct="0"/>
            <a:endParaRPr lang="en-GB" sz="1600">
              <a:solidFill>
                <a:srgbClr val="000000"/>
              </a:solidFill>
              <a:latin typeface="Times New Roman" pitchFamily="18" charset="0"/>
            </a:endParaRPr>
          </a:p>
        </p:txBody>
      </p:sp>
      <p:sp>
        <p:nvSpPr>
          <p:cNvPr id="14339" name="TextBox 3"/>
          <p:cNvSpPr txBox="1">
            <a:spLocks noChangeArrowheads="1"/>
          </p:cNvSpPr>
          <p:nvPr/>
        </p:nvSpPr>
        <p:spPr bwMode="auto">
          <a:xfrm>
            <a:off x="2339752" y="53975"/>
            <a:ext cx="4974392" cy="630920"/>
          </a:xfrm>
          <a:prstGeom prst="rect">
            <a:avLst/>
          </a:prstGeom>
          <a:noFill/>
          <a:ln w="9525">
            <a:noFill/>
            <a:miter lim="800000"/>
            <a:headEnd/>
            <a:tailEnd/>
          </a:ln>
        </p:spPr>
        <p:txBody>
          <a:bodyPr wrap="none" lIns="91417" tIns="45709" rIns="91417" bIns="45709">
            <a:spAutoFit/>
          </a:bodyPr>
          <a:lstStyle/>
          <a:p>
            <a:r>
              <a:rPr lang="en-US" sz="3500" b="1" dirty="0">
                <a:solidFill>
                  <a:srgbClr val="008000"/>
                </a:solidFill>
              </a:rPr>
              <a:t>Radiation </a:t>
            </a:r>
            <a:r>
              <a:rPr lang="en-US" sz="3500" b="1" dirty="0" smtClean="0">
                <a:solidFill>
                  <a:srgbClr val="008000"/>
                </a:solidFill>
              </a:rPr>
              <a:t>Background</a:t>
            </a:r>
            <a:endParaRPr lang="en-US" sz="3500" b="1" dirty="0">
              <a:solidFill>
                <a:srgbClr val="008000"/>
              </a:solidFill>
            </a:endParaRPr>
          </a:p>
        </p:txBody>
      </p:sp>
      <p:pic>
        <p:nvPicPr>
          <p:cNvPr id="14340" name="Picture 20" descr="Picture 1.png"/>
          <p:cNvPicPr>
            <a:picLocks noChangeAspect="1"/>
          </p:cNvPicPr>
          <p:nvPr/>
        </p:nvPicPr>
        <p:blipFill>
          <a:blip r:embed="rId2" cstate="print"/>
          <a:srcRect/>
          <a:stretch>
            <a:fillRect/>
          </a:stretch>
        </p:blipFill>
        <p:spPr bwMode="auto">
          <a:xfrm>
            <a:off x="398463" y="4473575"/>
            <a:ext cx="4051300" cy="2157413"/>
          </a:xfrm>
          <a:prstGeom prst="rect">
            <a:avLst/>
          </a:prstGeom>
          <a:noFill/>
          <a:ln w="9525">
            <a:noFill/>
            <a:miter lim="800000"/>
            <a:headEnd/>
            <a:tailEnd/>
          </a:ln>
        </p:spPr>
      </p:pic>
      <p:pic>
        <p:nvPicPr>
          <p:cNvPr id="14341" name="Picture 21" descr="1MeVNeuEqFluence.jpg"/>
          <p:cNvPicPr>
            <a:picLocks/>
          </p:cNvPicPr>
          <p:nvPr/>
        </p:nvPicPr>
        <p:blipFill>
          <a:blip r:embed="rId3" cstate="print"/>
          <a:srcRect/>
          <a:stretch>
            <a:fillRect/>
          </a:stretch>
        </p:blipFill>
        <p:spPr bwMode="auto">
          <a:xfrm>
            <a:off x="4716463" y="3924300"/>
            <a:ext cx="4400550" cy="2909888"/>
          </a:xfrm>
          <a:prstGeom prst="rect">
            <a:avLst/>
          </a:prstGeom>
          <a:noFill/>
          <a:ln w="9525">
            <a:noFill/>
            <a:miter lim="800000"/>
            <a:headEnd/>
            <a:tailEnd/>
          </a:ln>
        </p:spPr>
      </p:pic>
      <p:sp>
        <p:nvSpPr>
          <p:cNvPr id="14342" name="Text Box 8"/>
          <p:cNvSpPr txBox="1">
            <a:spLocks noChangeArrowheads="1"/>
          </p:cNvSpPr>
          <p:nvPr/>
        </p:nvSpPr>
        <p:spPr bwMode="auto">
          <a:xfrm>
            <a:off x="3059832" y="4797152"/>
            <a:ext cx="2232025" cy="1200150"/>
          </a:xfrm>
          <a:prstGeom prst="rect">
            <a:avLst/>
          </a:prstGeom>
          <a:noFill/>
          <a:ln w="9525" algn="ctr">
            <a:noFill/>
            <a:miter lim="800000"/>
            <a:headEnd/>
            <a:tailEnd/>
          </a:ln>
        </p:spPr>
        <p:txBody>
          <a:bodyPr lIns="91260" tIns="45629" rIns="91260" bIns="45629">
            <a:spAutoFit/>
          </a:bodyPr>
          <a:lstStyle/>
          <a:p>
            <a:pPr defTabSz="912813"/>
            <a:r>
              <a:rPr lang="en-GB" b="1" dirty="0">
                <a:solidFill>
                  <a:srgbClr val="CC0000"/>
                </a:solidFill>
                <a:latin typeface="Calibri" pitchFamily="34" charset="0"/>
                <a:cs typeface="Times New Roman" pitchFamily="18" charset="0"/>
              </a:rPr>
              <a:t>For strips 3000fb</a:t>
            </a:r>
            <a:r>
              <a:rPr lang="en-GB" b="1" baseline="30000" dirty="0">
                <a:solidFill>
                  <a:srgbClr val="CC0000"/>
                </a:solidFill>
                <a:latin typeface="Calibri" pitchFamily="34" charset="0"/>
                <a:cs typeface="Times New Roman" pitchFamily="18" charset="0"/>
              </a:rPr>
              <a:t>-1</a:t>
            </a:r>
          </a:p>
          <a:p>
            <a:pPr defTabSz="912813"/>
            <a:r>
              <a:rPr lang="en-GB" dirty="0">
                <a:solidFill>
                  <a:srgbClr val="C00000"/>
                </a:solidFill>
                <a:latin typeface="Arial Rounded MT Bold" pitchFamily="34" charset="0"/>
              </a:rPr>
              <a:t>×</a:t>
            </a:r>
            <a:r>
              <a:rPr lang="en-GB" b="1" dirty="0">
                <a:solidFill>
                  <a:srgbClr val="CC0000"/>
                </a:solidFill>
                <a:latin typeface="Calibri" pitchFamily="34" charset="0"/>
                <a:cs typeface="Times New Roman" pitchFamily="18" charset="0"/>
              </a:rPr>
              <a:t>2 implies survival required up to            </a:t>
            </a:r>
            <a:r>
              <a:rPr lang="en-GB" sz="1400" dirty="0">
                <a:solidFill>
                  <a:srgbClr val="CC0000"/>
                </a:solidFill>
                <a:latin typeface="Arial Black" pitchFamily="34" charset="0"/>
                <a:cs typeface="Times New Roman" pitchFamily="18" charset="0"/>
              </a:rPr>
              <a:t>~</a:t>
            </a:r>
            <a:r>
              <a:rPr lang="en-GB" b="1" dirty="0">
                <a:solidFill>
                  <a:srgbClr val="CC0000"/>
                </a:solidFill>
                <a:latin typeface="Calibri" pitchFamily="34" charset="0"/>
                <a:cs typeface="Times New Roman" pitchFamily="18" charset="0"/>
              </a:rPr>
              <a:t>1.3</a:t>
            </a:r>
            <a:r>
              <a:rPr lang="en-GB" dirty="0">
                <a:solidFill>
                  <a:srgbClr val="C00000"/>
                </a:solidFill>
                <a:latin typeface="Arial Rounded MT Bold" pitchFamily="34" charset="0"/>
              </a:rPr>
              <a:t>×</a:t>
            </a:r>
            <a:r>
              <a:rPr lang="en-GB" b="1" dirty="0">
                <a:solidFill>
                  <a:srgbClr val="CC0000"/>
                </a:solidFill>
                <a:latin typeface="Calibri" pitchFamily="34" charset="0"/>
                <a:cs typeface="Times New Roman" pitchFamily="18" charset="0"/>
              </a:rPr>
              <a:t>10</a:t>
            </a:r>
            <a:r>
              <a:rPr lang="en-GB" b="1" baseline="30000" dirty="0">
                <a:solidFill>
                  <a:srgbClr val="CC0000"/>
                </a:solidFill>
                <a:latin typeface="Calibri" pitchFamily="34" charset="0"/>
                <a:cs typeface="Times New Roman" pitchFamily="18" charset="0"/>
              </a:rPr>
              <a:t>15 </a:t>
            </a:r>
            <a:r>
              <a:rPr lang="en-GB" b="1" dirty="0" err="1">
                <a:solidFill>
                  <a:srgbClr val="CC0000"/>
                </a:solidFill>
                <a:latin typeface="Calibri" pitchFamily="34" charset="0"/>
                <a:cs typeface="Times New Roman" pitchFamily="18" charset="0"/>
              </a:rPr>
              <a:t>n</a:t>
            </a:r>
            <a:r>
              <a:rPr lang="en-GB" b="1" baseline="-25000" dirty="0" err="1">
                <a:solidFill>
                  <a:srgbClr val="CC0000"/>
                </a:solidFill>
                <a:latin typeface="Calibri" pitchFamily="34" charset="0"/>
                <a:cs typeface="Times New Roman" pitchFamily="18" charset="0"/>
              </a:rPr>
              <a:t>eq</a:t>
            </a:r>
            <a:r>
              <a:rPr lang="en-GB" b="1" dirty="0">
                <a:solidFill>
                  <a:srgbClr val="CC0000"/>
                </a:solidFill>
                <a:latin typeface="Calibri" pitchFamily="34" charset="0"/>
                <a:cs typeface="Times New Roman" pitchFamily="18" charset="0"/>
              </a:rPr>
              <a:t>/cm</a:t>
            </a:r>
            <a:r>
              <a:rPr lang="en-GB" b="1" baseline="30000" dirty="0">
                <a:solidFill>
                  <a:srgbClr val="CC0000"/>
                </a:solidFill>
                <a:latin typeface="Calibri" pitchFamily="34" charset="0"/>
                <a:cs typeface="Times New Roman" pitchFamily="18" charset="0"/>
              </a:rPr>
              <a:t>2</a:t>
            </a:r>
          </a:p>
        </p:txBody>
      </p:sp>
      <p:sp>
        <p:nvSpPr>
          <p:cNvPr id="14343" name="TextBox 8"/>
          <p:cNvSpPr txBox="1">
            <a:spLocks noChangeArrowheads="1"/>
          </p:cNvSpPr>
          <p:nvPr/>
        </p:nvSpPr>
        <p:spPr bwMode="auto">
          <a:xfrm>
            <a:off x="392113" y="4094163"/>
            <a:ext cx="5437187" cy="369887"/>
          </a:xfrm>
          <a:prstGeom prst="rect">
            <a:avLst/>
          </a:prstGeom>
          <a:noFill/>
          <a:ln w="9525">
            <a:noFill/>
            <a:miter lim="800000"/>
            <a:headEnd/>
            <a:tailEnd/>
          </a:ln>
        </p:spPr>
        <p:txBody>
          <a:bodyPr wrap="none" lIns="91428" tIns="45715" rIns="91428" bIns="45715">
            <a:spAutoFit/>
          </a:bodyPr>
          <a:lstStyle/>
          <a:p>
            <a:r>
              <a:rPr lang="en-GB" b="1">
                <a:solidFill>
                  <a:srgbClr val="C00000"/>
                </a:solidFill>
                <a:latin typeface="Calibri" pitchFamily="34" charset="0"/>
              </a:rPr>
              <a:t>At inner pixel radii - target survival to 2-3</a:t>
            </a:r>
            <a:r>
              <a:rPr lang="en-GB">
                <a:solidFill>
                  <a:srgbClr val="C00000"/>
                </a:solidFill>
                <a:latin typeface="Arial Rounded MT Bold" pitchFamily="34" charset="0"/>
              </a:rPr>
              <a:t>×</a:t>
            </a:r>
            <a:r>
              <a:rPr lang="en-GB" b="1">
                <a:solidFill>
                  <a:srgbClr val="C00000"/>
                </a:solidFill>
                <a:latin typeface="Calibri" pitchFamily="34" charset="0"/>
                <a:cs typeface="Times New Roman" pitchFamily="18" charset="0"/>
              </a:rPr>
              <a:t>10</a:t>
            </a:r>
            <a:r>
              <a:rPr lang="en-GB" b="1" baseline="30000">
                <a:solidFill>
                  <a:srgbClr val="C00000"/>
                </a:solidFill>
                <a:latin typeface="Calibri" pitchFamily="34" charset="0"/>
                <a:cs typeface="Times New Roman" pitchFamily="18" charset="0"/>
              </a:rPr>
              <a:t>16 </a:t>
            </a:r>
            <a:r>
              <a:rPr lang="en-GB" b="1">
                <a:solidFill>
                  <a:srgbClr val="CC0000"/>
                </a:solidFill>
                <a:latin typeface="Calibri" pitchFamily="34" charset="0"/>
                <a:cs typeface="Times New Roman" pitchFamily="18" charset="0"/>
              </a:rPr>
              <a:t>n</a:t>
            </a:r>
            <a:r>
              <a:rPr lang="en-GB" b="1" baseline="-25000">
                <a:solidFill>
                  <a:srgbClr val="CC0000"/>
                </a:solidFill>
                <a:latin typeface="Calibri" pitchFamily="34" charset="0"/>
                <a:cs typeface="Times New Roman" pitchFamily="18" charset="0"/>
              </a:rPr>
              <a:t>eq</a:t>
            </a:r>
            <a:r>
              <a:rPr lang="en-GB" b="1">
                <a:solidFill>
                  <a:srgbClr val="CC0000"/>
                </a:solidFill>
                <a:latin typeface="Calibri" pitchFamily="34" charset="0"/>
                <a:cs typeface="Times New Roman" pitchFamily="18" charset="0"/>
              </a:rPr>
              <a:t>/cm</a:t>
            </a:r>
            <a:r>
              <a:rPr lang="en-GB" b="1" baseline="30000">
                <a:solidFill>
                  <a:srgbClr val="CC0000"/>
                </a:solidFill>
                <a:latin typeface="Calibri" pitchFamily="34" charset="0"/>
                <a:cs typeface="Times New Roman" pitchFamily="18" charset="0"/>
              </a:rPr>
              <a:t>2</a:t>
            </a:r>
            <a:r>
              <a:rPr lang="en-GB" b="1">
                <a:latin typeface="Calibri" pitchFamily="34" charset="0"/>
              </a:rPr>
              <a:t> </a:t>
            </a:r>
          </a:p>
        </p:txBody>
      </p:sp>
      <p:pic>
        <p:nvPicPr>
          <p:cNvPr id="14344" name="Picture 9" descr="trk_pix_slhc_pileup_5_3.jpg"/>
          <p:cNvPicPr>
            <a:picLocks noChangeAspect="1"/>
          </p:cNvPicPr>
          <p:nvPr/>
        </p:nvPicPr>
        <p:blipFill>
          <a:blip r:embed="rId4" cstate="print"/>
          <a:srcRect/>
          <a:stretch>
            <a:fillRect/>
          </a:stretch>
        </p:blipFill>
        <p:spPr bwMode="auto">
          <a:xfrm>
            <a:off x="71438" y="684213"/>
            <a:ext cx="3880857" cy="2816795"/>
          </a:xfrm>
          <a:prstGeom prst="rect">
            <a:avLst/>
          </a:prstGeom>
          <a:noFill/>
          <a:ln w="9525">
            <a:noFill/>
            <a:miter lim="800000"/>
            <a:headEnd/>
            <a:tailEnd/>
          </a:ln>
        </p:spPr>
      </p:pic>
      <p:sp>
        <p:nvSpPr>
          <p:cNvPr id="14347" name="TextBox 13"/>
          <p:cNvSpPr txBox="1">
            <a:spLocks noChangeArrowheads="1"/>
          </p:cNvSpPr>
          <p:nvPr/>
        </p:nvSpPr>
        <p:spPr bwMode="auto">
          <a:xfrm>
            <a:off x="0" y="6489700"/>
            <a:ext cx="2087562" cy="368300"/>
          </a:xfrm>
          <a:prstGeom prst="rect">
            <a:avLst/>
          </a:prstGeom>
          <a:noFill/>
          <a:ln w="9525">
            <a:noFill/>
            <a:miter lim="800000"/>
            <a:headEnd/>
            <a:tailEnd/>
          </a:ln>
        </p:spPr>
        <p:txBody>
          <a:bodyPr>
            <a:spAutoFit/>
          </a:bodyPr>
          <a:lstStyle/>
          <a:p>
            <a:r>
              <a:rPr lang="en-GB" dirty="0">
                <a:latin typeface="Calibri" pitchFamily="34" charset="0"/>
              </a:rPr>
              <a:t>I. Dawson et al.</a:t>
            </a:r>
          </a:p>
        </p:txBody>
      </p:sp>
      <p:sp>
        <p:nvSpPr>
          <p:cNvPr id="15" name="Slide Number Placeholder 14"/>
          <p:cNvSpPr>
            <a:spLocks noGrp="1"/>
          </p:cNvSpPr>
          <p:nvPr>
            <p:ph type="sldNum" sz="quarter" idx="12"/>
          </p:nvPr>
        </p:nvSpPr>
        <p:spPr/>
        <p:txBody>
          <a:bodyPr/>
          <a:lstStyle/>
          <a:p>
            <a:pPr>
              <a:defRPr/>
            </a:pPr>
            <a:fld id="{B344ECAE-A8B9-4F7E-BB73-FEC43668473B}" type="slidenum">
              <a:rPr lang="en-GB"/>
              <a:pPr>
                <a:defRPr/>
              </a:pPr>
              <a:t>10</a:t>
            </a:fld>
            <a:endParaRPr lang="en-GB"/>
          </a:p>
        </p:txBody>
      </p:sp>
      <p:sp>
        <p:nvSpPr>
          <p:cNvPr id="14"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67586" name="Picture 2" descr="https://twiki.cern.ch/twiki/pub/Atlas/ITkLoIPhase2Plots/transparent_hits_all.png"/>
          <p:cNvPicPr>
            <a:picLocks noChangeAspect="1" noChangeArrowheads="1"/>
          </p:cNvPicPr>
          <p:nvPr/>
        </p:nvPicPr>
        <p:blipFill>
          <a:blip r:embed="rId5" cstate="print"/>
          <a:srcRect/>
          <a:stretch>
            <a:fillRect/>
          </a:stretch>
        </p:blipFill>
        <p:spPr bwMode="auto">
          <a:xfrm>
            <a:off x="4558162" y="764704"/>
            <a:ext cx="4585838" cy="2988984"/>
          </a:xfrm>
          <a:prstGeom prst="rect">
            <a:avLst/>
          </a:prstGeom>
          <a:noFill/>
        </p:spPr>
      </p:pic>
      <p:sp>
        <p:nvSpPr>
          <p:cNvPr id="14346" name="Right Arrow 11"/>
          <p:cNvSpPr>
            <a:spLocks noChangeArrowheads="1"/>
          </p:cNvSpPr>
          <p:nvPr/>
        </p:nvSpPr>
        <p:spPr bwMode="auto">
          <a:xfrm>
            <a:off x="3995936" y="1700808"/>
            <a:ext cx="985838" cy="849313"/>
          </a:xfrm>
          <a:prstGeom prst="rightArrow">
            <a:avLst>
              <a:gd name="adj1" fmla="val 50000"/>
              <a:gd name="adj2" fmla="val 50020"/>
            </a:avLst>
          </a:prstGeom>
          <a:solidFill>
            <a:srgbClr val="FF0000"/>
          </a:solidFill>
          <a:ln w="9525" algn="ctr">
            <a:solidFill>
              <a:schemeClr val="tx1"/>
            </a:solidFill>
            <a:round/>
            <a:headEnd/>
            <a:tailEnd/>
          </a:ln>
        </p:spPr>
        <p:txBody>
          <a:bodyPr lIns="80165" tIns="40083" rIns="80165" bIns="40083"/>
          <a:lstStyle/>
          <a:p>
            <a:pPr defTabSz="800100" eaLnBrk="0" hangingPunct="0"/>
            <a:endParaRPr lang="en-GB" sz="160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764704"/>
          </a:xfrm>
        </p:spPr>
        <p:txBody>
          <a:bodyPr/>
          <a:lstStyle/>
          <a:p>
            <a:r>
              <a:rPr lang="en-GB" sz="3400" dirty="0" smtClean="0"/>
              <a:t>Serious issues: granularity and radiation damage</a:t>
            </a:r>
            <a:endParaRPr lang="en-GB" sz="3400"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11</a:t>
            </a:fld>
            <a:endParaRPr lang="en-GB" dirty="0"/>
          </a:p>
        </p:txBody>
      </p:sp>
      <p:grpSp>
        <p:nvGrpSpPr>
          <p:cNvPr id="10" name="Group 9"/>
          <p:cNvGrpSpPr/>
          <p:nvPr/>
        </p:nvGrpSpPr>
        <p:grpSpPr>
          <a:xfrm>
            <a:off x="3867511" y="2532258"/>
            <a:ext cx="5276489" cy="3921078"/>
            <a:chOff x="3867511" y="1196752"/>
            <a:chExt cx="5276489" cy="3921078"/>
          </a:xfrm>
        </p:grpSpPr>
        <p:pic>
          <p:nvPicPr>
            <p:cNvPr id="6" name="Picture 4"/>
            <p:cNvPicPr>
              <a:picLocks noChangeAspect="1" noChangeArrowheads="1"/>
            </p:cNvPicPr>
            <p:nvPr/>
          </p:nvPicPr>
          <p:blipFill>
            <a:blip r:embed="rId2" cstate="screen"/>
            <a:srcRect/>
            <a:stretch>
              <a:fillRect/>
            </a:stretch>
          </p:blipFill>
          <p:spPr bwMode="auto">
            <a:xfrm>
              <a:off x="3867511" y="1196752"/>
              <a:ext cx="5276489" cy="3921078"/>
            </a:xfrm>
            <a:prstGeom prst="rect">
              <a:avLst/>
            </a:prstGeom>
            <a:noFill/>
            <a:ln w="9525">
              <a:noFill/>
              <a:miter lim="800000"/>
              <a:headEnd/>
              <a:tailEnd/>
            </a:ln>
            <a:effectLst/>
          </p:spPr>
        </p:pic>
        <p:pic>
          <p:nvPicPr>
            <p:cNvPr id="7" name="Picture 8"/>
            <p:cNvPicPr>
              <a:picLocks noChangeAspect="1" noChangeArrowheads="1"/>
            </p:cNvPicPr>
            <p:nvPr/>
          </p:nvPicPr>
          <p:blipFill>
            <a:blip r:embed="rId3" cstate="screen"/>
            <a:srcRect/>
            <a:stretch>
              <a:fillRect/>
            </a:stretch>
          </p:blipFill>
          <p:spPr bwMode="auto">
            <a:xfrm>
              <a:off x="3923928" y="4797152"/>
              <a:ext cx="2266950" cy="239713"/>
            </a:xfrm>
            <a:prstGeom prst="rect">
              <a:avLst/>
            </a:prstGeom>
            <a:noFill/>
            <a:ln w="9525">
              <a:noFill/>
              <a:miter lim="800000"/>
              <a:headEnd/>
              <a:tailEnd/>
            </a:ln>
            <a:effectLst/>
          </p:spPr>
        </p:pic>
      </p:grpSp>
      <p:pic>
        <p:nvPicPr>
          <p:cNvPr id="8" name="Picture 2"/>
          <p:cNvPicPr>
            <a:picLocks noChangeAspect="1" noChangeArrowheads="1"/>
          </p:cNvPicPr>
          <p:nvPr/>
        </p:nvPicPr>
        <p:blipFill>
          <a:blip r:embed="rId4" cstate="screen"/>
          <a:srcRect/>
          <a:stretch>
            <a:fillRect/>
          </a:stretch>
        </p:blipFill>
        <p:spPr bwMode="auto">
          <a:xfrm>
            <a:off x="0" y="2852936"/>
            <a:ext cx="3910035" cy="3456384"/>
          </a:xfrm>
          <a:prstGeom prst="rect">
            <a:avLst/>
          </a:prstGeom>
          <a:noFill/>
          <a:ln w="9525">
            <a:noFill/>
            <a:miter lim="800000"/>
            <a:headEnd/>
            <a:tailEnd/>
          </a:ln>
        </p:spPr>
      </p:pic>
      <p:sp>
        <p:nvSpPr>
          <p:cNvPr id="11" name="TextBox 10"/>
          <p:cNvSpPr txBox="1"/>
          <p:nvPr/>
        </p:nvSpPr>
        <p:spPr>
          <a:xfrm>
            <a:off x="179512" y="1124744"/>
            <a:ext cx="4104456" cy="1200329"/>
          </a:xfrm>
          <a:prstGeom prst="rect">
            <a:avLst/>
          </a:prstGeom>
          <a:noFill/>
        </p:spPr>
        <p:txBody>
          <a:bodyPr wrap="square" rtlCol="0">
            <a:spAutoFit/>
          </a:bodyPr>
          <a:lstStyle/>
          <a:p>
            <a:r>
              <a:rPr lang="en-GB" dirty="0" smtClean="0">
                <a:solidFill>
                  <a:schemeClr val="tx2">
                    <a:lumMod val="60000"/>
                    <a:lumOff val="40000"/>
                  </a:schemeClr>
                </a:solidFill>
              </a:rPr>
              <a:t>The increase in granularity required by the increased multiplicity will impact significantly on the services (power in, cooling, data links ....). </a:t>
            </a:r>
            <a:endParaRPr lang="en-GB" dirty="0">
              <a:solidFill>
                <a:schemeClr val="tx2">
                  <a:lumMod val="60000"/>
                  <a:lumOff val="40000"/>
                </a:schemeClr>
              </a:solidFill>
            </a:endParaRPr>
          </a:p>
        </p:txBody>
      </p:sp>
      <p:sp>
        <p:nvSpPr>
          <p:cNvPr id="12" name="TextBox 11"/>
          <p:cNvSpPr txBox="1"/>
          <p:nvPr/>
        </p:nvSpPr>
        <p:spPr>
          <a:xfrm>
            <a:off x="4788024" y="908720"/>
            <a:ext cx="4104456" cy="1200329"/>
          </a:xfrm>
          <a:prstGeom prst="rect">
            <a:avLst/>
          </a:prstGeom>
          <a:noFill/>
        </p:spPr>
        <p:txBody>
          <a:bodyPr wrap="square" rtlCol="0">
            <a:spAutoFit/>
          </a:bodyPr>
          <a:lstStyle/>
          <a:p>
            <a:r>
              <a:rPr lang="en-GB" dirty="0" smtClean="0">
                <a:solidFill>
                  <a:schemeClr val="accent6">
                    <a:lumMod val="75000"/>
                  </a:schemeClr>
                </a:solidFill>
              </a:rPr>
              <a:t>The increase in radiation dose compromises the ability of the sensors to operate till the and of the physics program. </a:t>
            </a:r>
            <a:endParaRPr lang="en-GB" dirty="0">
              <a:solidFill>
                <a:schemeClr val="accent6">
                  <a:lumMod val="7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12</a:t>
            </a:fld>
            <a:endParaRPr lang="en-GB"/>
          </a:p>
        </p:txBody>
      </p:sp>
      <p:sp>
        <p:nvSpPr>
          <p:cNvPr id="8" name="Rectangle 2"/>
          <p:cNvSpPr txBox="1">
            <a:spLocks noChangeArrowheads="1"/>
          </p:cNvSpPr>
          <p:nvPr/>
        </p:nvSpPr>
        <p:spPr bwMode="auto">
          <a:xfrm>
            <a:off x="0" y="836712"/>
            <a:ext cx="6444208" cy="464691"/>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j-lt"/>
                <a:ea typeface="+mj-ea"/>
                <a:cs typeface="+mj-cs"/>
              </a:rPr>
              <a:t>Summary – defects with strong impact on the device properties</a:t>
            </a:r>
          </a:p>
        </p:txBody>
      </p:sp>
      <p:sp>
        <p:nvSpPr>
          <p:cNvPr id="10" name="Rectangle 3"/>
          <p:cNvSpPr txBox="1">
            <a:spLocks noChangeArrowheads="1"/>
          </p:cNvSpPr>
          <p:nvPr/>
        </p:nvSpPr>
        <p:spPr bwMode="auto">
          <a:xfrm>
            <a:off x="228600" y="1360488"/>
            <a:ext cx="2676525"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r>
              <a:rPr kumimoji="0" lang="en-US" sz="1400" b="0" i="0" u="sng" strike="noStrike" kern="1200" cap="none" spc="0" normalizeH="0" baseline="0" noProof="0" smtClean="0">
                <a:ln>
                  <a:noFill/>
                </a:ln>
                <a:solidFill>
                  <a:schemeClr val="tx1"/>
                </a:solidFill>
                <a:effectLst/>
                <a:uLnTx/>
                <a:uFillTx/>
                <a:latin typeface="+mn-lt"/>
                <a:ea typeface="+mn-ea"/>
                <a:cs typeface="+mn-cs"/>
                <a:sym typeface="Symbol" pitchFamily="18" charset="2"/>
              </a:rPr>
              <a:t>Point defects</a:t>
            </a: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400" b="0" i="0" u="sng"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BD</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c</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0.225 eV </a:t>
            </a: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n</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BD</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=2.3</a:t>
            </a:r>
            <a:r>
              <a:rPr kumimoji="0" lang="en-US" sz="1400" b="0" i="0" u="none" strike="noStrike" kern="1200" cap="none" spc="0" normalizeH="0" baseline="0" noProof="0" smtClean="0">
                <a:ln>
                  <a:noFill/>
                </a:ln>
                <a:solidFill>
                  <a:schemeClr val="tx1"/>
                </a:solidFill>
                <a:effectLst/>
                <a:uLnTx/>
                <a:uFillTx/>
                <a:latin typeface="+mn-lt"/>
                <a:ea typeface="+mn-ea"/>
                <a:cs typeface="+mn-cs"/>
              </a:rPr>
              <a:t>10</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-14</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cm</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2</a:t>
            </a: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c</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0.545 eV</a:t>
            </a:r>
          </a:p>
          <a:p>
            <a:pPr marL="742950" marR="0" lvl="1" indent="-28575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200" b="0" i="0" u="none" strike="noStrike" kern="1200" cap="none" spc="0" normalizeH="0" baseline="0" noProof="0" smtClean="0">
                <a:ln>
                  <a:noFill/>
                </a:ln>
                <a:solidFill>
                  <a:srgbClr val="0000FF"/>
                </a:solidFill>
                <a:effectLst/>
                <a:uLnTx/>
                <a:uFillTx/>
                <a:latin typeface="+mn-lt"/>
                <a:ea typeface="+mn-ea"/>
                <a:cs typeface="+mn-cs"/>
                <a:sym typeface="Symbol" pitchFamily="18" charset="2"/>
              </a:rPr>
              <a:t></a:t>
            </a:r>
            <a:r>
              <a:rPr kumimoji="0" lang="en-US" sz="1200" b="0" i="0" u="none" strike="noStrike" kern="1200" cap="none" spc="0" normalizeH="0" baseline="-25000" noProof="0" smtClean="0">
                <a:ln>
                  <a:noFill/>
                </a:ln>
                <a:solidFill>
                  <a:srgbClr val="0000FF"/>
                </a:solidFill>
                <a:effectLst/>
                <a:uLnTx/>
                <a:uFillTx/>
                <a:latin typeface="+mn-lt"/>
                <a:ea typeface="+mn-ea"/>
                <a:cs typeface="+mn-cs"/>
                <a:sym typeface="Symbol" pitchFamily="18" charset="2"/>
              </a:rPr>
              <a:t>n</a:t>
            </a:r>
            <a:r>
              <a:rPr kumimoji="0" lang="en-US" sz="1200" b="0" i="0" u="none" strike="noStrike" kern="1200" cap="none" spc="0" normalizeH="0" baseline="30000" noProof="0" smtClean="0">
                <a:ln>
                  <a:noFill/>
                </a:ln>
                <a:solidFill>
                  <a:srgbClr val="0000FF"/>
                </a:solidFill>
                <a:effectLst/>
                <a:uLnTx/>
                <a:uFillTx/>
                <a:latin typeface="+mn-lt"/>
                <a:ea typeface="+mn-ea"/>
                <a:cs typeface="+mn-cs"/>
                <a:sym typeface="Symbol" pitchFamily="18" charset="2"/>
              </a:rPr>
              <a:t>I</a:t>
            </a:r>
            <a:r>
              <a:rPr kumimoji="0" lang="en-US" sz="1200" b="0" i="0" u="none" strike="noStrike" kern="1200" cap="none" spc="0" normalizeH="0" baseline="0" noProof="0" smtClean="0">
                <a:ln>
                  <a:noFill/>
                </a:ln>
                <a:solidFill>
                  <a:srgbClr val="0000FF"/>
                </a:solidFill>
                <a:effectLst/>
                <a:uLnTx/>
                <a:uFillTx/>
                <a:latin typeface="+mn-lt"/>
                <a:ea typeface="+mn-ea"/>
                <a:cs typeface="+mn-cs"/>
                <a:sym typeface="Symbol" pitchFamily="18" charset="2"/>
              </a:rPr>
              <a:t> =2.3</a:t>
            </a:r>
            <a:r>
              <a:rPr kumimoji="0" lang="en-US" sz="1200" b="0" i="0" u="none" strike="noStrike" kern="1200" cap="none" spc="0" normalizeH="0" baseline="0" noProof="0" smtClean="0">
                <a:ln>
                  <a:noFill/>
                </a:ln>
                <a:solidFill>
                  <a:srgbClr val="0000FF"/>
                </a:solidFill>
                <a:effectLst/>
                <a:uLnTx/>
                <a:uFillTx/>
                <a:latin typeface="+mn-lt"/>
                <a:ea typeface="+mn-ea"/>
                <a:cs typeface="+mn-cs"/>
              </a:rPr>
              <a:t>10</a:t>
            </a:r>
            <a:r>
              <a:rPr kumimoji="0" lang="en-US" sz="1200" b="0" i="0" u="none" strike="noStrike" kern="1200" cap="none" spc="0" normalizeH="0" baseline="30000" noProof="0" smtClean="0">
                <a:ln>
                  <a:noFill/>
                </a:ln>
                <a:solidFill>
                  <a:srgbClr val="0000FF"/>
                </a:solidFill>
                <a:effectLst/>
                <a:uLnTx/>
                <a:uFillTx/>
                <a:latin typeface="+mn-lt"/>
                <a:ea typeface="+mn-ea"/>
                <a:cs typeface="+mn-cs"/>
                <a:sym typeface="Symbol" pitchFamily="18" charset="2"/>
              </a:rPr>
              <a:t>-14</a:t>
            </a:r>
            <a:r>
              <a:rPr kumimoji="0" lang="en-US" sz="1200" b="0" i="0" u="none" strike="noStrike" kern="1200" cap="none" spc="0" normalizeH="0" baseline="0" noProof="0" smtClean="0">
                <a:ln>
                  <a:noFill/>
                </a:ln>
                <a:solidFill>
                  <a:srgbClr val="0000FF"/>
                </a:solidFill>
                <a:effectLst/>
                <a:uLnTx/>
                <a:uFillTx/>
                <a:latin typeface="+mn-lt"/>
                <a:ea typeface="+mn-ea"/>
                <a:cs typeface="+mn-cs"/>
                <a:sym typeface="Symbol" pitchFamily="18" charset="2"/>
              </a:rPr>
              <a:t> cm</a:t>
            </a:r>
            <a:r>
              <a:rPr kumimoji="0" lang="en-US" sz="1200" b="0" i="0" u="none" strike="noStrike" kern="1200" cap="none" spc="0" normalizeH="0" baseline="30000" noProof="0" smtClean="0">
                <a:ln>
                  <a:noFill/>
                </a:ln>
                <a:solidFill>
                  <a:srgbClr val="0000FF"/>
                </a:solidFill>
                <a:effectLst/>
                <a:uLnTx/>
                <a:uFillTx/>
                <a:latin typeface="+mn-lt"/>
                <a:ea typeface="+mn-ea"/>
                <a:cs typeface="+mn-cs"/>
                <a:sym typeface="Symbol" pitchFamily="18" charset="2"/>
              </a:rPr>
              <a:t>2</a:t>
            </a:r>
          </a:p>
          <a:p>
            <a:pPr marL="742950" marR="0" lvl="1" indent="-28575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200" b="0" i="0" u="none" strike="noStrike" kern="1200" cap="none" spc="0" normalizeH="0" baseline="0" noProof="0" smtClean="0">
                <a:ln>
                  <a:noFill/>
                </a:ln>
                <a:solidFill>
                  <a:srgbClr val="0000FF"/>
                </a:solidFill>
                <a:effectLst/>
                <a:uLnTx/>
                <a:uFillTx/>
                <a:latin typeface="+mn-lt"/>
                <a:ea typeface="+mn-ea"/>
                <a:cs typeface="+mn-cs"/>
                <a:sym typeface="Symbol" pitchFamily="18" charset="2"/>
              </a:rPr>
              <a:t>p</a:t>
            </a:r>
            <a:r>
              <a:rPr kumimoji="0" lang="en-US" sz="1200" b="0" i="0" u="none" strike="noStrike" kern="1200" cap="none" spc="0" normalizeH="0" baseline="30000" noProof="0" smtClean="0">
                <a:ln>
                  <a:noFill/>
                </a:ln>
                <a:solidFill>
                  <a:srgbClr val="0000FF"/>
                </a:solidFill>
                <a:effectLst/>
                <a:uLnTx/>
                <a:uFillTx/>
                <a:latin typeface="+mn-lt"/>
                <a:ea typeface="+mn-ea"/>
                <a:cs typeface="+mn-cs"/>
                <a:sym typeface="Symbol" pitchFamily="18" charset="2"/>
              </a:rPr>
              <a:t>I</a:t>
            </a:r>
            <a:r>
              <a:rPr kumimoji="0" lang="en-US" sz="1200" b="0" i="0" u="none" strike="noStrike" kern="1200" cap="none" spc="0" normalizeH="0" baseline="0" noProof="0" smtClean="0">
                <a:ln>
                  <a:noFill/>
                </a:ln>
                <a:solidFill>
                  <a:srgbClr val="0000FF"/>
                </a:solidFill>
                <a:effectLst/>
                <a:uLnTx/>
                <a:uFillTx/>
                <a:latin typeface="+mn-lt"/>
                <a:ea typeface="+mn-ea"/>
                <a:cs typeface="+mn-cs"/>
                <a:sym typeface="Symbol" pitchFamily="18" charset="2"/>
              </a:rPr>
              <a:t> =2.3</a:t>
            </a:r>
            <a:r>
              <a:rPr kumimoji="0" lang="en-US" sz="1200" b="0" i="0" u="none" strike="noStrike" kern="1200" cap="none" spc="0" normalizeH="0" baseline="0" noProof="0" smtClean="0">
                <a:ln>
                  <a:noFill/>
                </a:ln>
                <a:solidFill>
                  <a:srgbClr val="0000FF"/>
                </a:solidFill>
                <a:effectLst/>
                <a:uLnTx/>
                <a:uFillTx/>
                <a:latin typeface="+mn-lt"/>
                <a:ea typeface="+mn-ea"/>
                <a:cs typeface="+mn-cs"/>
              </a:rPr>
              <a:t>10</a:t>
            </a:r>
            <a:r>
              <a:rPr kumimoji="0" lang="en-US" sz="1200" b="0" i="0" u="none" strike="noStrike" kern="1200" cap="none" spc="0" normalizeH="0" baseline="30000" noProof="0" smtClean="0">
                <a:ln>
                  <a:noFill/>
                </a:ln>
                <a:solidFill>
                  <a:srgbClr val="0000FF"/>
                </a:solidFill>
                <a:effectLst/>
                <a:uLnTx/>
                <a:uFillTx/>
                <a:latin typeface="+mn-lt"/>
                <a:ea typeface="+mn-ea"/>
                <a:cs typeface="+mn-cs"/>
                <a:sym typeface="Symbol" pitchFamily="18" charset="2"/>
              </a:rPr>
              <a:t>-14</a:t>
            </a:r>
            <a:r>
              <a:rPr kumimoji="0" lang="en-US" sz="1200" b="0" i="0" u="none" strike="noStrike" kern="1200" cap="none" spc="0" normalizeH="0" baseline="0" noProof="0" smtClean="0">
                <a:ln>
                  <a:noFill/>
                </a:ln>
                <a:solidFill>
                  <a:srgbClr val="0000FF"/>
                </a:solidFill>
                <a:effectLst/>
                <a:uLnTx/>
                <a:uFillTx/>
                <a:latin typeface="+mn-lt"/>
                <a:ea typeface="+mn-ea"/>
                <a:cs typeface="+mn-cs"/>
                <a:sym typeface="Symbol" pitchFamily="18" charset="2"/>
              </a:rPr>
              <a:t> cm</a:t>
            </a:r>
            <a:r>
              <a:rPr kumimoji="0" lang="en-US" sz="1200" b="0" i="0" u="none" strike="noStrike" kern="1200" cap="none" spc="0" normalizeH="0" baseline="30000" noProof="0" smtClean="0">
                <a:ln>
                  <a:noFill/>
                </a:ln>
                <a:solidFill>
                  <a:srgbClr val="0000FF"/>
                </a:solidFill>
                <a:effectLst/>
                <a:uLnTx/>
                <a:uFillTx/>
                <a:latin typeface="+mn-lt"/>
                <a:ea typeface="+mn-ea"/>
                <a:cs typeface="+mn-cs"/>
                <a:sym typeface="Symbol" pitchFamily="18" charset="2"/>
              </a:rPr>
              <a:t>2</a:t>
            </a:r>
            <a:endParaRPr kumimoji="0" lang="en-US" sz="1000" b="0" i="0" u="none" strike="noStrike" kern="1200" cap="none" spc="0" normalizeH="0" baseline="0" noProof="0" smtClean="0">
              <a:ln>
                <a:noFill/>
              </a:ln>
              <a:solidFill>
                <a:srgbClr val="0000FF"/>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400" b="0" i="0" u="none" strike="noStrike" kern="1200" cap="none" spc="0" normalizeH="0" baseline="0" noProof="0" smtClean="0">
              <a:ln>
                <a:noFill/>
              </a:ln>
              <a:solidFill>
                <a:srgbClr val="CC0000"/>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r>
              <a:rPr kumimoji="0" lang="en-US" sz="1400" b="0" i="0" u="sng" strike="noStrike" kern="1200" cap="none" spc="0" normalizeH="0" baseline="0" noProof="0" smtClean="0">
                <a:ln>
                  <a:noFill/>
                </a:ln>
                <a:solidFill>
                  <a:schemeClr val="tx1"/>
                </a:solidFill>
                <a:effectLst/>
                <a:uLnTx/>
                <a:uFillTx/>
                <a:latin typeface="+mn-lt"/>
                <a:ea typeface="+mn-ea"/>
                <a:cs typeface="+mn-cs"/>
              </a:rPr>
              <a:t>Cluster related centers</a:t>
            </a:r>
            <a:endParaRPr kumimoji="0" lang="en-US" sz="1400" b="0" i="0" u="sng"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742950" marR="0" lvl="1" indent="-28575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116K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v</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+ 0.33eV </a:t>
            </a: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a:t>
            </a:r>
            <a:r>
              <a:rPr kumimoji="0" lang="en-US" sz="1400" b="0" i="0" u="none" strike="noStrike" kern="1200" cap="none" spc="0" normalizeH="0" baseline="-25000" noProof="0" smtClean="0">
                <a:ln>
                  <a:noFill/>
                </a:ln>
                <a:solidFill>
                  <a:schemeClr val="tx1"/>
                </a:solidFill>
                <a:effectLst/>
                <a:uLnTx/>
                <a:uFillTx/>
                <a:latin typeface="+mn-lt"/>
                <a:ea typeface="+mn-ea"/>
                <a:cs typeface="+mn-cs"/>
              </a:rPr>
              <a:t>p</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116K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=4</a:t>
            </a:r>
            <a:r>
              <a:rPr kumimoji="0" lang="en-US" sz="1400" b="0" i="0" u="none" strike="noStrike" kern="1200" cap="none" spc="0" normalizeH="0" baseline="0" noProof="0" smtClean="0">
                <a:ln>
                  <a:noFill/>
                </a:ln>
                <a:solidFill>
                  <a:schemeClr val="tx1"/>
                </a:solidFill>
                <a:effectLst/>
                <a:uLnTx/>
                <a:uFillTx/>
                <a:latin typeface="+mn-lt"/>
                <a:ea typeface="+mn-ea"/>
                <a:cs typeface="+mn-cs"/>
              </a:rPr>
              <a:t>10</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-14</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cm</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2</a:t>
            </a: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140K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v</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+ 0.36eV</a:t>
            </a: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a:t>
            </a:r>
            <a:r>
              <a:rPr kumimoji="0" lang="en-US" sz="1400" b="0" i="0" u="none" strike="noStrike" kern="1200" cap="none" spc="0" normalizeH="0" baseline="-25000" noProof="0" smtClean="0">
                <a:ln>
                  <a:noFill/>
                </a:ln>
                <a:solidFill>
                  <a:schemeClr val="tx1"/>
                </a:solidFill>
                <a:effectLst/>
                <a:uLnTx/>
                <a:uFillTx/>
                <a:latin typeface="+mn-lt"/>
                <a:ea typeface="+mn-ea"/>
                <a:cs typeface="+mn-cs"/>
              </a:rPr>
              <a:t>p</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140K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=2.5</a:t>
            </a:r>
            <a:r>
              <a:rPr kumimoji="0" lang="en-US" sz="1400" b="0" i="0" u="none" strike="noStrike" kern="1200" cap="none" spc="0" normalizeH="0" baseline="0" noProof="0" smtClean="0">
                <a:ln>
                  <a:noFill/>
                </a:ln>
                <a:solidFill>
                  <a:schemeClr val="tx1"/>
                </a:solidFill>
                <a:effectLst/>
                <a:uLnTx/>
                <a:uFillTx/>
                <a:latin typeface="+mn-lt"/>
                <a:ea typeface="+mn-ea"/>
                <a:cs typeface="+mn-cs"/>
              </a:rPr>
              <a:t>10</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-15</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cm</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2</a:t>
            </a: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152K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v</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+ 0.42eV</a:t>
            </a: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a:t>
            </a:r>
            <a:r>
              <a:rPr kumimoji="0" lang="en-US" sz="1400" b="0" i="0" u="none" strike="noStrike" kern="1200" cap="none" spc="0" normalizeH="0" baseline="-25000" noProof="0" smtClean="0">
                <a:ln>
                  <a:noFill/>
                </a:ln>
                <a:solidFill>
                  <a:schemeClr val="tx1"/>
                </a:solidFill>
                <a:effectLst/>
                <a:uLnTx/>
                <a:uFillTx/>
                <a:latin typeface="+mn-lt"/>
                <a:ea typeface="+mn-ea"/>
                <a:cs typeface="+mn-cs"/>
              </a:rPr>
              <a:t>p</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152K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=2.3</a:t>
            </a:r>
            <a:r>
              <a:rPr kumimoji="0" lang="en-US" sz="1400" b="0" i="0" u="none" strike="noStrike" kern="1200" cap="none" spc="0" normalizeH="0" baseline="0" noProof="0" smtClean="0">
                <a:ln>
                  <a:noFill/>
                </a:ln>
                <a:solidFill>
                  <a:schemeClr val="tx1"/>
                </a:solidFill>
                <a:effectLst/>
                <a:uLnTx/>
                <a:uFillTx/>
                <a:latin typeface="+mn-lt"/>
                <a:ea typeface="+mn-ea"/>
                <a:cs typeface="+mn-cs"/>
              </a:rPr>
              <a:t>10</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-14</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cm</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2</a:t>
            </a:r>
            <a:endPar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80000"/>
              </a:lnSpc>
              <a:spcBef>
                <a:spcPct val="20000"/>
              </a:spcBef>
              <a:spcAft>
                <a:spcPct val="0"/>
              </a:spcAft>
              <a:buClrTx/>
              <a:buSzTx/>
              <a:buFont typeface="Symbol" pitchFamily="18" charset="2"/>
              <a:buNone/>
              <a:tabLst/>
              <a:defRPr/>
            </a:pPr>
            <a:endPar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endParaRP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i</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30K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E</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c</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- 0.1eV </a:t>
            </a:r>
          </a:p>
          <a:p>
            <a:pPr marL="342900" marR="0" lvl="0" indent="-342900" algn="l" defTabSz="914400" rtl="0" eaLnBrk="1" fontAlgn="base" latinLnBrk="0" hangingPunct="1">
              <a:lnSpc>
                <a:spcPct val="80000"/>
              </a:lnSpc>
              <a:spcBef>
                <a:spcPct val="20000"/>
              </a:spcBef>
              <a:spcAft>
                <a:spcPct val="0"/>
              </a:spcAft>
              <a:buClrTx/>
              <a:buSzTx/>
              <a:buFont typeface="Arial" charset="0"/>
              <a:buChar char="•"/>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a:t>
            </a:r>
            <a:r>
              <a:rPr kumimoji="0" lang="en-US" sz="1400" b="0" i="0" u="none" strike="noStrike" kern="1200" cap="none" spc="0" normalizeH="0" baseline="-25000" noProof="0" smtClean="0">
                <a:ln>
                  <a:noFill/>
                </a:ln>
                <a:solidFill>
                  <a:schemeClr val="tx1"/>
                </a:solidFill>
                <a:effectLst/>
                <a:uLnTx/>
                <a:uFillTx/>
                <a:latin typeface="+mn-lt"/>
                <a:ea typeface="+mn-ea"/>
                <a:cs typeface="+mn-cs"/>
                <a:sym typeface="Symbol" pitchFamily="18" charset="2"/>
              </a:rPr>
              <a:t>n</a:t>
            </a:r>
            <a:r>
              <a:rPr kumimoji="0" lang="en-US" sz="1400" b="0" i="0" u="none" strike="noStrike" kern="1200" cap="none" spc="0" normalizeH="0" baseline="30000" noProof="0" smtClean="0">
                <a:ln>
                  <a:noFill/>
                </a:ln>
                <a:solidFill>
                  <a:schemeClr val="tx1"/>
                </a:solidFill>
                <a:effectLst/>
                <a:uLnTx/>
                <a:uFillTx/>
                <a:latin typeface="+mn-lt"/>
                <a:ea typeface="+mn-ea"/>
                <a:cs typeface="+mn-cs"/>
              </a:rPr>
              <a:t>30</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K</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=2.3</a:t>
            </a:r>
            <a:r>
              <a:rPr kumimoji="0" lang="en-US" sz="1400" b="0" i="0" u="none" strike="noStrike" kern="1200" cap="none" spc="0" normalizeH="0" baseline="0" noProof="0" smtClean="0">
                <a:ln>
                  <a:noFill/>
                </a:ln>
                <a:solidFill>
                  <a:schemeClr val="tx1"/>
                </a:solidFill>
                <a:effectLst/>
                <a:uLnTx/>
                <a:uFillTx/>
                <a:latin typeface="+mn-lt"/>
                <a:ea typeface="+mn-ea"/>
                <a:cs typeface="+mn-cs"/>
              </a:rPr>
              <a:t>10</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-14</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pitchFamily="18" charset="2"/>
              </a:rPr>
              <a:t> cm</a:t>
            </a:r>
            <a:r>
              <a:rPr kumimoji="0" lang="en-US" sz="1400" b="0" i="0" u="none" strike="noStrike" kern="1200" cap="none" spc="0" normalizeH="0" baseline="30000" noProof="0" smtClean="0">
                <a:ln>
                  <a:noFill/>
                </a:ln>
                <a:solidFill>
                  <a:schemeClr val="tx1"/>
                </a:solidFill>
                <a:effectLst/>
                <a:uLnTx/>
                <a:uFillTx/>
                <a:latin typeface="+mn-lt"/>
                <a:ea typeface="+mn-ea"/>
                <a:cs typeface="+mn-cs"/>
                <a:sym typeface="Symbol" pitchFamily="18" charset="2"/>
              </a:rPr>
              <a:t>2</a:t>
            </a:r>
          </a:p>
        </p:txBody>
      </p:sp>
      <p:grpSp>
        <p:nvGrpSpPr>
          <p:cNvPr id="11" name="Group 5"/>
          <p:cNvGrpSpPr>
            <a:grpSpLocks/>
          </p:cNvGrpSpPr>
          <p:nvPr/>
        </p:nvGrpSpPr>
        <p:grpSpPr bwMode="auto">
          <a:xfrm>
            <a:off x="2400300" y="1295400"/>
            <a:ext cx="4667250" cy="4670425"/>
            <a:chOff x="2400" y="816"/>
            <a:chExt cx="2940" cy="2942"/>
          </a:xfrm>
        </p:grpSpPr>
        <p:sp>
          <p:nvSpPr>
            <p:cNvPr id="12" name="Line 7"/>
            <p:cNvSpPr>
              <a:spLocks noChangeShapeType="1"/>
            </p:cNvSpPr>
            <p:nvPr/>
          </p:nvSpPr>
          <p:spPr bwMode="auto">
            <a:xfrm>
              <a:off x="2544" y="2256"/>
              <a:ext cx="2736" cy="0"/>
            </a:xfrm>
            <a:prstGeom prst="line">
              <a:avLst/>
            </a:prstGeom>
            <a:noFill/>
            <a:ln w="19050" cap="rnd">
              <a:solidFill>
                <a:schemeClr val="tx1"/>
              </a:solidFill>
              <a:prstDash val="sysDot"/>
              <a:round/>
              <a:headEnd/>
              <a:tailEnd/>
            </a:ln>
          </p:spPr>
          <p:txBody>
            <a:bodyPr/>
            <a:lstStyle/>
            <a:p>
              <a:endParaRPr lang="en-GB"/>
            </a:p>
          </p:txBody>
        </p:sp>
        <p:sp>
          <p:nvSpPr>
            <p:cNvPr id="13" name="Line 8"/>
            <p:cNvSpPr>
              <a:spLocks noChangeShapeType="1"/>
            </p:cNvSpPr>
            <p:nvPr/>
          </p:nvSpPr>
          <p:spPr bwMode="auto">
            <a:xfrm>
              <a:off x="4128" y="2448"/>
              <a:ext cx="240" cy="0"/>
            </a:xfrm>
            <a:prstGeom prst="line">
              <a:avLst/>
            </a:prstGeom>
            <a:noFill/>
            <a:ln w="22225">
              <a:solidFill>
                <a:srgbClr val="CC0000"/>
              </a:solidFill>
              <a:round/>
              <a:headEnd/>
              <a:tailEnd/>
            </a:ln>
          </p:spPr>
          <p:txBody>
            <a:bodyPr/>
            <a:lstStyle/>
            <a:p>
              <a:endParaRPr lang="en-GB"/>
            </a:p>
          </p:txBody>
        </p:sp>
        <p:sp>
          <p:nvSpPr>
            <p:cNvPr id="14" name="Line 9"/>
            <p:cNvSpPr>
              <a:spLocks noChangeShapeType="1"/>
            </p:cNvSpPr>
            <p:nvPr/>
          </p:nvSpPr>
          <p:spPr bwMode="auto">
            <a:xfrm>
              <a:off x="4512" y="2592"/>
              <a:ext cx="192" cy="0"/>
            </a:xfrm>
            <a:prstGeom prst="line">
              <a:avLst/>
            </a:prstGeom>
            <a:noFill/>
            <a:ln w="22225">
              <a:solidFill>
                <a:srgbClr val="CC0000"/>
              </a:solidFill>
              <a:round/>
              <a:headEnd/>
              <a:tailEnd/>
            </a:ln>
          </p:spPr>
          <p:txBody>
            <a:bodyPr/>
            <a:lstStyle/>
            <a:p>
              <a:endParaRPr lang="en-GB"/>
            </a:p>
          </p:txBody>
        </p:sp>
        <p:sp>
          <p:nvSpPr>
            <p:cNvPr id="15" name="Line 10"/>
            <p:cNvSpPr>
              <a:spLocks noChangeShapeType="1"/>
            </p:cNvSpPr>
            <p:nvPr/>
          </p:nvSpPr>
          <p:spPr bwMode="auto">
            <a:xfrm>
              <a:off x="4896" y="2688"/>
              <a:ext cx="192" cy="0"/>
            </a:xfrm>
            <a:prstGeom prst="line">
              <a:avLst/>
            </a:prstGeom>
            <a:noFill/>
            <a:ln w="22225">
              <a:solidFill>
                <a:srgbClr val="CC0000"/>
              </a:solidFill>
              <a:round/>
              <a:headEnd/>
              <a:tailEnd/>
            </a:ln>
          </p:spPr>
          <p:txBody>
            <a:bodyPr/>
            <a:lstStyle/>
            <a:p>
              <a:endParaRPr lang="en-GB"/>
            </a:p>
          </p:txBody>
        </p:sp>
        <p:sp>
          <p:nvSpPr>
            <p:cNvPr id="16" name="Rectangle 11" descr="Wide upward diagonal"/>
            <p:cNvSpPr>
              <a:spLocks noChangeArrowheads="1"/>
            </p:cNvSpPr>
            <p:nvPr/>
          </p:nvSpPr>
          <p:spPr bwMode="auto">
            <a:xfrm>
              <a:off x="3312" y="1152"/>
              <a:ext cx="1968" cy="144"/>
            </a:xfrm>
            <a:prstGeom prst="rect">
              <a:avLst/>
            </a:prstGeom>
            <a:pattFill prst="wdUpDiag">
              <a:fgClr>
                <a:schemeClr val="tx1"/>
              </a:fgClr>
              <a:bgClr>
                <a:schemeClr val="bg1"/>
              </a:bgClr>
            </a:pattFill>
            <a:ln w="9525">
              <a:solidFill>
                <a:schemeClr val="tx1"/>
              </a:solidFill>
              <a:miter lim="800000"/>
              <a:headEnd/>
              <a:tailEnd/>
            </a:ln>
          </p:spPr>
          <p:txBody>
            <a:bodyPr wrap="none" anchor="ctr"/>
            <a:lstStyle/>
            <a:p>
              <a:endParaRPr lang="it-IT"/>
            </a:p>
          </p:txBody>
        </p:sp>
        <p:sp>
          <p:nvSpPr>
            <p:cNvPr id="17" name="Rectangle 12" descr="Wide upward diagonal"/>
            <p:cNvSpPr>
              <a:spLocks noChangeArrowheads="1"/>
            </p:cNvSpPr>
            <p:nvPr/>
          </p:nvSpPr>
          <p:spPr bwMode="auto">
            <a:xfrm>
              <a:off x="3312" y="3312"/>
              <a:ext cx="2016" cy="144"/>
            </a:xfrm>
            <a:prstGeom prst="rect">
              <a:avLst/>
            </a:prstGeom>
            <a:pattFill prst="wdUpDiag">
              <a:fgClr>
                <a:schemeClr val="tx1"/>
              </a:fgClr>
              <a:bgClr>
                <a:schemeClr val="bg1"/>
              </a:bgClr>
            </a:pattFill>
            <a:ln w="9525">
              <a:solidFill>
                <a:schemeClr val="tx1"/>
              </a:solidFill>
              <a:miter lim="800000"/>
              <a:headEnd/>
              <a:tailEnd/>
            </a:ln>
          </p:spPr>
          <p:txBody>
            <a:bodyPr wrap="none" anchor="ctr"/>
            <a:lstStyle/>
            <a:p>
              <a:endParaRPr lang="it-IT"/>
            </a:p>
          </p:txBody>
        </p:sp>
        <p:sp>
          <p:nvSpPr>
            <p:cNvPr id="18" name="Line 13"/>
            <p:cNvSpPr>
              <a:spLocks noChangeShapeType="1"/>
            </p:cNvSpPr>
            <p:nvPr/>
          </p:nvSpPr>
          <p:spPr bwMode="auto">
            <a:xfrm>
              <a:off x="2592" y="2064"/>
              <a:ext cx="192" cy="0"/>
            </a:xfrm>
            <a:prstGeom prst="line">
              <a:avLst/>
            </a:prstGeom>
            <a:noFill/>
            <a:ln w="22225">
              <a:solidFill>
                <a:schemeClr val="tx1"/>
              </a:solidFill>
              <a:round/>
              <a:headEnd/>
              <a:tailEnd/>
            </a:ln>
          </p:spPr>
          <p:txBody>
            <a:bodyPr/>
            <a:lstStyle/>
            <a:p>
              <a:endParaRPr lang="en-GB"/>
            </a:p>
          </p:txBody>
        </p:sp>
        <p:sp>
          <p:nvSpPr>
            <p:cNvPr id="19" name="Line 15"/>
            <p:cNvSpPr>
              <a:spLocks noChangeShapeType="1"/>
            </p:cNvSpPr>
            <p:nvPr/>
          </p:nvSpPr>
          <p:spPr bwMode="auto">
            <a:xfrm>
              <a:off x="2592" y="1584"/>
              <a:ext cx="192" cy="0"/>
            </a:xfrm>
            <a:prstGeom prst="line">
              <a:avLst/>
            </a:prstGeom>
            <a:noFill/>
            <a:ln w="22225">
              <a:solidFill>
                <a:schemeClr val="tx1"/>
              </a:solidFill>
              <a:round/>
              <a:headEnd/>
              <a:tailEnd/>
            </a:ln>
          </p:spPr>
          <p:txBody>
            <a:bodyPr/>
            <a:lstStyle/>
            <a:p>
              <a:endParaRPr lang="en-GB"/>
            </a:p>
          </p:txBody>
        </p:sp>
        <p:sp>
          <p:nvSpPr>
            <p:cNvPr id="20" name="Text Box 16"/>
            <p:cNvSpPr txBox="1">
              <a:spLocks noChangeArrowheads="1"/>
            </p:cNvSpPr>
            <p:nvPr/>
          </p:nvSpPr>
          <p:spPr bwMode="auto">
            <a:xfrm>
              <a:off x="2513" y="1826"/>
              <a:ext cx="367" cy="250"/>
            </a:xfrm>
            <a:prstGeom prst="rect">
              <a:avLst/>
            </a:prstGeom>
            <a:noFill/>
            <a:ln w="9525">
              <a:noFill/>
              <a:miter lim="800000"/>
              <a:headEnd/>
              <a:tailEnd/>
            </a:ln>
          </p:spPr>
          <p:txBody>
            <a:bodyPr wrap="none">
              <a:spAutoFit/>
            </a:bodyPr>
            <a:lstStyle/>
            <a:p>
              <a:r>
                <a:rPr lang="en-US" sz="1400">
                  <a:latin typeface="Calibri" pitchFamily="34" charset="0"/>
                </a:rPr>
                <a:t>V</a:t>
              </a:r>
              <a:r>
                <a:rPr lang="en-US" sz="1400" baseline="-25000">
                  <a:latin typeface="Calibri" pitchFamily="34" charset="0"/>
                </a:rPr>
                <a:t>2 </a:t>
              </a:r>
              <a:r>
                <a:rPr lang="en-US" sz="2000" baseline="30000">
                  <a:latin typeface="Calibri" pitchFamily="34" charset="0"/>
                </a:rPr>
                <a:t>-/</a:t>
              </a:r>
              <a:r>
                <a:rPr lang="en-US" sz="2000" baseline="30000">
                  <a:solidFill>
                    <a:srgbClr val="FF3300"/>
                  </a:solidFill>
                  <a:latin typeface="Calibri" pitchFamily="34" charset="0"/>
                </a:rPr>
                <a:t>0</a:t>
              </a:r>
              <a:endParaRPr lang="en-US" sz="2000">
                <a:solidFill>
                  <a:srgbClr val="FF3300"/>
                </a:solidFill>
                <a:latin typeface="Calibri" pitchFamily="34" charset="0"/>
              </a:endParaRPr>
            </a:p>
          </p:txBody>
        </p:sp>
        <p:sp>
          <p:nvSpPr>
            <p:cNvPr id="21" name="Text Box 17"/>
            <p:cNvSpPr txBox="1">
              <a:spLocks noChangeArrowheads="1"/>
            </p:cNvSpPr>
            <p:nvPr/>
          </p:nvSpPr>
          <p:spPr bwMode="auto">
            <a:xfrm>
              <a:off x="2544" y="1382"/>
              <a:ext cx="422" cy="250"/>
            </a:xfrm>
            <a:prstGeom prst="rect">
              <a:avLst/>
            </a:prstGeom>
            <a:noFill/>
            <a:ln w="9525">
              <a:noFill/>
              <a:miter lim="800000"/>
              <a:headEnd/>
              <a:tailEnd/>
            </a:ln>
          </p:spPr>
          <p:txBody>
            <a:bodyPr wrap="none">
              <a:spAutoFit/>
            </a:bodyPr>
            <a:lstStyle/>
            <a:p>
              <a:r>
                <a:rPr lang="en-US" sz="1400">
                  <a:latin typeface="Calibri" pitchFamily="34" charset="0"/>
                </a:rPr>
                <a:t>VO </a:t>
              </a:r>
              <a:r>
                <a:rPr lang="en-US" sz="2000" baseline="30000">
                  <a:latin typeface="Calibri" pitchFamily="34" charset="0"/>
                </a:rPr>
                <a:t>-/</a:t>
              </a:r>
              <a:r>
                <a:rPr lang="en-US" sz="2000" baseline="30000">
                  <a:solidFill>
                    <a:srgbClr val="FF3300"/>
                  </a:solidFill>
                  <a:latin typeface="Calibri" pitchFamily="34" charset="0"/>
                </a:rPr>
                <a:t>0</a:t>
              </a:r>
              <a:endParaRPr lang="en-US" sz="2000">
                <a:solidFill>
                  <a:srgbClr val="FF3300"/>
                </a:solidFill>
                <a:latin typeface="Calibri" pitchFamily="34" charset="0"/>
              </a:endParaRPr>
            </a:p>
          </p:txBody>
        </p:sp>
        <p:sp>
          <p:nvSpPr>
            <p:cNvPr id="22" name="Text Box 18"/>
            <p:cNvSpPr txBox="1">
              <a:spLocks noChangeArrowheads="1"/>
            </p:cNvSpPr>
            <p:nvPr/>
          </p:nvSpPr>
          <p:spPr bwMode="auto">
            <a:xfrm>
              <a:off x="3302" y="1334"/>
              <a:ext cx="346" cy="250"/>
            </a:xfrm>
            <a:prstGeom prst="rect">
              <a:avLst/>
            </a:prstGeom>
            <a:noFill/>
            <a:ln w="9525">
              <a:noFill/>
              <a:miter lim="800000"/>
              <a:headEnd/>
              <a:tailEnd/>
            </a:ln>
          </p:spPr>
          <p:txBody>
            <a:bodyPr wrap="none">
              <a:spAutoFit/>
            </a:bodyPr>
            <a:lstStyle/>
            <a:p>
              <a:r>
                <a:rPr lang="en-US" sz="1400">
                  <a:latin typeface="Calibri" pitchFamily="34" charset="0"/>
                </a:rPr>
                <a:t>P</a:t>
              </a:r>
              <a:r>
                <a:rPr lang="en-US" sz="1400">
                  <a:solidFill>
                    <a:schemeClr val="bg2"/>
                  </a:solidFill>
                  <a:latin typeface="Calibri" pitchFamily="34" charset="0"/>
                </a:rPr>
                <a:t> </a:t>
              </a:r>
              <a:r>
                <a:rPr lang="en-US" sz="2000" baseline="30000">
                  <a:latin typeface="Calibri" pitchFamily="34" charset="0"/>
                </a:rPr>
                <a:t>0/</a:t>
              </a:r>
              <a:r>
                <a:rPr lang="en-US" sz="2000" baseline="30000">
                  <a:solidFill>
                    <a:srgbClr val="FF3300"/>
                  </a:solidFill>
                  <a:latin typeface="Calibri" pitchFamily="34" charset="0"/>
                </a:rPr>
                <a:t>+</a:t>
              </a:r>
              <a:endParaRPr lang="en-US" sz="2000">
                <a:solidFill>
                  <a:srgbClr val="FF3300"/>
                </a:solidFill>
                <a:latin typeface="Calibri" pitchFamily="34" charset="0"/>
              </a:endParaRPr>
            </a:p>
          </p:txBody>
        </p:sp>
        <p:sp>
          <p:nvSpPr>
            <p:cNvPr id="23" name="Text Box 19"/>
            <p:cNvSpPr txBox="1">
              <a:spLocks noChangeArrowheads="1"/>
            </p:cNvSpPr>
            <p:nvPr/>
          </p:nvSpPr>
          <p:spPr bwMode="auto">
            <a:xfrm>
              <a:off x="4032" y="2246"/>
              <a:ext cx="590" cy="250"/>
            </a:xfrm>
            <a:prstGeom prst="rect">
              <a:avLst/>
            </a:prstGeom>
            <a:noFill/>
            <a:ln w="9525">
              <a:noFill/>
              <a:miter lim="800000"/>
              <a:headEnd/>
              <a:tailEnd/>
            </a:ln>
          </p:spPr>
          <p:txBody>
            <a:bodyPr wrap="none">
              <a:spAutoFit/>
            </a:bodyPr>
            <a:lstStyle/>
            <a:p>
              <a:r>
                <a:rPr lang="en-US" sz="1400">
                  <a:solidFill>
                    <a:srgbClr val="CC0000"/>
                  </a:solidFill>
                  <a:latin typeface="Calibri" pitchFamily="34" charset="0"/>
                </a:rPr>
                <a:t>H152K </a:t>
              </a:r>
              <a:r>
                <a:rPr lang="en-US" sz="2000" baseline="30000">
                  <a:latin typeface="Calibri" pitchFamily="34" charset="0"/>
                </a:rPr>
                <a:t>0</a:t>
              </a:r>
              <a:r>
                <a:rPr lang="en-US" sz="2000" baseline="30000">
                  <a:solidFill>
                    <a:schemeClr val="bg2"/>
                  </a:solidFill>
                  <a:latin typeface="Calibri" pitchFamily="34" charset="0"/>
                </a:rPr>
                <a:t>/</a:t>
              </a:r>
              <a:r>
                <a:rPr lang="en-US" sz="2000" baseline="30000">
                  <a:solidFill>
                    <a:srgbClr val="CC0000"/>
                  </a:solidFill>
                  <a:latin typeface="Calibri" pitchFamily="34" charset="0"/>
                </a:rPr>
                <a:t>-</a:t>
              </a:r>
              <a:endParaRPr lang="en-US" sz="2000">
                <a:solidFill>
                  <a:srgbClr val="CC0000"/>
                </a:solidFill>
                <a:latin typeface="Calibri" pitchFamily="34" charset="0"/>
              </a:endParaRPr>
            </a:p>
          </p:txBody>
        </p:sp>
        <p:sp>
          <p:nvSpPr>
            <p:cNvPr id="24" name="Text Box 20"/>
            <p:cNvSpPr txBox="1">
              <a:spLocks noChangeArrowheads="1"/>
            </p:cNvSpPr>
            <p:nvPr/>
          </p:nvSpPr>
          <p:spPr bwMode="auto">
            <a:xfrm>
              <a:off x="4402" y="2352"/>
              <a:ext cx="590" cy="250"/>
            </a:xfrm>
            <a:prstGeom prst="rect">
              <a:avLst/>
            </a:prstGeom>
            <a:noFill/>
            <a:ln w="9525">
              <a:noFill/>
              <a:miter lim="800000"/>
              <a:headEnd/>
              <a:tailEnd/>
            </a:ln>
          </p:spPr>
          <p:txBody>
            <a:bodyPr wrap="none">
              <a:spAutoFit/>
            </a:bodyPr>
            <a:lstStyle/>
            <a:p>
              <a:r>
                <a:rPr lang="en-US" sz="1400">
                  <a:solidFill>
                    <a:srgbClr val="CC0000"/>
                  </a:solidFill>
                  <a:latin typeface="Calibri" pitchFamily="34" charset="0"/>
                </a:rPr>
                <a:t>H140K</a:t>
              </a:r>
              <a:r>
                <a:rPr lang="en-US" sz="1400">
                  <a:latin typeface="Calibri" pitchFamily="34" charset="0"/>
                </a:rPr>
                <a:t> </a:t>
              </a:r>
              <a:r>
                <a:rPr lang="en-US" sz="2000" baseline="30000">
                  <a:latin typeface="Calibri" pitchFamily="34" charset="0"/>
                </a:rPr>
                <a:t>0</a:t>
              </a:r>
              <a:r>
                <a:rPr lang="en-US" sz="2000" baseline="30000">
                  <a:solidFill>
                    <a:srgbClr val="FF3300"/>
                  </a:solidFill>
                  <a:latin typeface="Calibri" pitchFamily="34" charset="0"/>
                </a:rPr>
                <a:t>/-</a:t>
              </a:r>
              <a:endParaRPr lang="en-US" sz="2000">
                <a:solidFill>
                  <a:srgbClr val="FF3300"/>
                </a:solidFill>
                <a:latin typeface="Calibri" pitchFamily="34" charset="0"/>
              </a:endParaRPr>
            </a:p>
          </p:txBody>
        </p:sp>
        <p:sp>
          <p:nvSpPr>
            <p:cNvPr id="25" name="Text Box 21"/>
            <p:cNvSpPr txBox="1">
              <a:spLocks noChangeArrowheads="1"/>
            </p:cNvSpPr>
            <p:nvPr/>
          </p:nvSpPr>
          <p:spPr bwMode="auto">
            <a:xfrm>
              <a:off x="4738" y="2486"/>
              <a:ext cx="590" cy="250"/>
            </a:xfrm>
            <a:prstGeom prst="rect">
              <a:avLst/>
            </a:prstGeom>
            <a:noFill/>
            <a:ln w="9525">
              <a:noFill/>
              <a:miter lim="800000"/>
              <a:headEnd/>
              <a:tailEnd/>
            </a:ln>
          </p:spPr>
          <p:txBody>
            <a:bodyPr wrap="none">
              <a:spAutoFit/>
            </a:bodyPr>
            <a:lstStyle/>
            <a:p>
              <a:r>
                <a:rPr lang="en-US" sz="1400">
                  <a:solidFill>
                    <a:srgbClr val="CC0000"/>
                  </a:solidFill>
                  <a:latin typeface="Calibri" pitchFamily="34" charset="0"/>
                </a:rPr>
                <a:t>H116K</a:t>
              </a:r>
              <a:r>
                <a:rPr lang="en-US" sz="1400">
                  <a:latin typeface="Calibri" pitchFamily="34" charset="0"/>
                </a:rPr>
                <a:t> </a:t>
              </a:r>
              <a:r>
                <a:rPr lang="en-US" sz="2000" baseline="30000">
                  <a:latin typeface="Calibri" pitchFamily="34" charset="0"/>
                </a:rPr>
                <a:t>0</a:t>
              </a:r>
              <a:r>
                <a:rPr lang="en-US" sz="2000" baseline="30000">
                  <a:solidFill>
                    <a:srgbClr val="FF3300"/>
                  </a:solidFill>
                  <a:latin typeface="Calibri" pitchFamily="34" charset="0"/>
                </a:rPr>
                <a:t>/-</a:t>
              </a:r>
              <a:endParaRPr lang="en-US" sz="2000">
                <a:solidFill>
                  <a:srgbClr val="FF3300"/>
                </a:solidFill>
                <a:latin typeface="Calibri" pitchFamily="34" charset="0"/>
              </a:endParaRPr>
            </a:p>
          </p:txBody>
        </p:sp>
        <p:sp>
          <p:nvSpPr>
            <p:cNvPr id="26" name="Line 22"/>
            <p:cNvSpPr>
              <a:spLocks noChangeShapeType="1"/>
            </p:cNvSpPr>
            <p:nvPr/>
          </p:nvSpPr>
          <p:spPr bwMode="auto">
            <a:xfrm>
              <a:off x="2592" y="2592"/>
              <a:ext cx="192" cy="0"/>
            </a:xfrm>
            <a:prstGeom prst="line">
              <a:avLst/>
            </a:prstGeom>
            <a:noFill/>
            <a:ln w="19050">
              <a:solidFill>
                <a:schemeClr val="tx1"/>
              </a:solidFill>
              <a:round/>
              <a:headEnd/>
              <a:tailEnd/>
            </a:ln>
          </p:spPr>
          <p:txBody>
            <a:bodyPr/>
            <a:lstStyle/>
            <a:p>
              <a:endParaRPr lang="en-GB"/>
            </a:p>
          </p:txBody>
        </p:sp>
        <p:sp>
          <p:nvSpPr>
            <p:cNvPr id="27" name="Text Box 23"/>
            <p:cNvSpPr txBox="1">
              <a:spLocks noChangeArrowheads="1"/>
            </p:cNvSpPr>
            <p:nvPr/>
          </p:nvSpPr>
          <p:spPr bwMode="auto">
            <a:xfrm>
              <a:off x="2496" y="2544"/>
              <a:ext cx="428" cy="231"/>
            </a:xfrm>
            <a:prstGeom prst="rect">
              <a:avLst/>
            </a:prstGeom>
            <a:noFill/>
            <a:ln w="9525">
              <a:noFill/>
              <a:miter lim="800000"/>
              <a:headEnd/>
              <a:tailEnd/>
            </a:ln>
          </p:spPr>
          <p:txBody>
            <a:bodyPr wrap="none">
              <a:spAutoFit/>
            </a:bodyPr>
            <a:lstStyle/>
            <a:p>
              <a:r>
                <a:rPr lang="en-US" sz="1400">
                  <a:latin typeface="Calibri" pitchFamily="34" charset="0"/>
                </a:rPr>
                <a:t>C</a:t>
              </a:r>
              <a:r>
                <a:rPr lang="en-US" sz="1400" baseline="-25000">
                  <a:latin typeface="Calibri" pitchFamily="34" charset="0"/>
                </a:rPr>
                <a:t>i</a:t>
              </a:r>
              <a:r>
                <a:rPr lang="en-US" sz="1400">
                  <a:latin typeface="Calibri" pitchFamily="34" charset="0"/>
                </a:rPr>
                <a:t>O</a:t>
              </a:r>
              <a:r>
                <a:rPr lang="en-US" sz="1400" baseline="-25000">
                  <a:latin typeface="Calibri" pitchFamily="34" charset="0"/>
                </a:rPr>
                <a:t>i</a:t>
              </a:r>
              <a:r>
                <a:rPr lang="en-US" sz="1400" baseline="30000">
                  <a:latin typeface="Calibri" pitchFamily="34" charset="0"/>
                </a:rPr>
                <a:t>+</a:t>
              </a:r>
              <a:r>
                <a:rPr lang="en-US" baseline="30000">
                  <a:solidFill>
                    <a:srgbClr val="FF3300"/>
                  </a:solidFill>
                  <a:latin typeface="Calibri" pitchFamily="34" charset="0"/>
                </a:rPr>
                <a:t>/0</a:t>
              </a:r>
              <a:endParaRPr lang="en-US">
                <a:solidFill>
                  <a:srgbClr val="FF3300"/>
                </a:solidFill>
                <a:latin typeface="Calibri" pitchFamily="34" charset="0"/>
              </a:endParaRPr>
            </a:p>
          </p:txBody>
        </p:sp>
        <p:sp>
          <p:nvSpPr>
            <p:cNvPr id="28" name="Line 25"/>
            <p:cNvSpPr>
              <a:spLocks noChangeShapeType="1"/>
            </p:cNvSpPr>
            <p:nvPr/>
          </p:nvSpPr>
          <p:spPr bwMode="auto">
            <a:xfrm>
              <a:off x="3360" y="1392"/>
              <a:ext cx="192" cy="0"/>
            </a:xfrm>
            <a:prstGeom prst="line">
              <a:avLst/>
            </a:prstGeom>
            <a:noFill/>
            <a:ln w="22225">
              <a:solidFill>
                <a:schemeClr val="tx1"/>
              </a:solidFill>
              <a:round/>
              <a:headEnd/>
              <a:tailEnd/>
            </a:ln>
          </p:spPr>
          <p:txBody>
            <a:bodyPr/>
            <a:lstStyle/>
            <a:p>
              <a:endParaRPr lang="en-GB"/>
            </a:p>
          </p:txBody>
        </p:sp>
        <p:sp>
          <p:nvSpPr>
            <p:cNvPr id="29" name="Line 26"/>
            <p:cNvSpPr>
              <a:spLocks noChangeShapeType="1"/>
            </p:cNvSpPr>
            <p:nvPr/>
          </p:nvSpPr>
          <p:spPr bwMode="auto">
            <a:xfrm>
              <a:off x="3360" y="1728"/>
              <a:ext cx="192" cy="0"/>
            </a:xfrm>
            <a:prstGeom prst="line">
              <a:avLst/>
            </a:prstGeom>
            <a:noFill/>
            <a:ln w="22225">
              <a:solidFill>
                <a:schemeClr val="bg2"/>
              </a:solidFill>
              <a:round/>
              <a:headEnd/>
              <a:tailEnd/>
            </a:ln>
          </p:spPr>
          <p:txBody>
            <a:bodyPr/>
            <a:lstStyle/>
            <a:p>
              <a:endParaRPr lang="en-GB"/>
            </a:p>
          </p:txBody>
        </p:sp>
        <p:sp>
          <p:nvSpPr>
            <p:cNvPr id="30" name="Text Box 27"/>
            <p:cNvSpPr txBox="1">
              <a:spLocks noChangeArrowheads="1"/>
            </p:cNvSpPr>
            <p:nvPr/>
          </p:nvSpPr>
          <p:spPr bwMode="auto">
            <a:xfrm>
              <a:off x="3341" y="1490"/>
              <a:ext cx="499" cy="250"/>
            </a:xfrm>
            <a:prstGeom prst="rect">
              <a:avLst/>
            </a:prstGeom>
            <a:noFill/>
            <a:ln w="9525">
              <a:noFill/>
              <a:miter lim="800000"/>
              <a:headEnd/>
              <a:tailEnd/>
            </a:ln>
          </p:spPr>
          <p:txBody>
            <a:bodyPr wrap="none">
              <a:spAutoFit/>
            </a:bodyPr>
            <a:lstStyle/>
            <a:p>
              <a:r>
                <a:rPr lang="en-US" sz="1400">
                  <a:latin typeface="Calibri" pitchFamily="34" charset="0"/>
                </a:rPr>
                <a:t>BD </a:t>
              </a:r>
              <a:r>
                <a:rPr lang="en-US" sz="2000" baseline="30000">
                  <a:latin typeface="Calibri" pitchFamily="34" charset="0"/>
                </a:rPr>
                <a:t>0/</a:t>
              </a:r>
              <a:r>
                <a:rPr lang="en-US" sz="2000" baseline="30000">
                  <a:solidFill>
                    <a:srgbClr val="FF3300"/>
                  </a:solidFill>
                  <a:latin typeface="Calibri" pitchFamily="34" charset="0"/>
                </a:rPr>
                <a:t>++</a:t>
              </a:r>
              <a:endParaRPr lang="en-US" sz="2000">
                <a:solidFill>
                  <a:srgbClr val="FF3300"/>
                </a:solidFill>
                <a:latin typeface="Calibri" pitchFamily="34" charset="0"/>
              </a:endParaRPr>
            </a:p>
          </p:txBody>
        </p:sp>
        <p:sp>
          <p:nvSpPr>
            <p:cNvPr id="31" name="Line 28"/>
            <p:cNvSpPr>
              <a:spLocks noChangeShapeType="1"/>
            </p:cNvSpPr>
            <p:nvPr/>
          </p:nvSpPr>
          <p:spPr bwMode="auto">
            <a:xfrm>
              <a:off x="3360" y="2208"/>
              <a:ext cx="192" cy="0"/>
            </a:xfrm>
            <a:prstGeom prst="line">
              <a:avLst/>
            </a:prstGeom>
            <a:noFill/>
            <a:ln w="22225">
              <a:solidFill>
                <a:srgbClr val="000099"/>
              </a:solidFill>
              <a:round/>
              <a:headEnd/>
              <a:tailEnd/>
            </a:ln>
          </p:spPr>
          <p:txBody>
            <a:bodyPr/>
            <a:lstStyle/>
            <a:p>
              <a:endParaRPr lang="en-GB"/>
            </a:p>
          </p:txBody>
        </p:sp>
        <p:sp>
          <p:nvSpPr>
            <p:cNvPr id="32" name="Text Box 29"/>
            <p:cNvSpPr txBox="1">
              <a:spLocks noChangeArrowheads="1"/>
            </p:cNvSpPr>
            <p:nvPr/>
          </p:nvSpPr>
          <p:spPr bwMode="auto">
            <a:xfrm>
              <a:off x="3351" y="1920"/>
              <a:ext cx="333" cy="250"/>
            </a:xfrm>
            <a:prstGeom prst="rect">
              <a:avLst/>
            </a:prstGeom>
            <a:noFill/>
            <a:ln w="9525">
              <a:noFill/>
              <a:miter lim="800000"/>
              <a:headEnd/>
              <a:tailEnd/>
            </a:ln>
          </p:spPr>
          <p:txBody>
            <a:bodyPr wrap="none">
              <a:spAutoFit/>
            </a:bodyPr>
            <a:lstStyle/>
            <a:p>
              <a:r>
                <a:rPr lang="en-US" sz="1400">
                  <a:latin typeface="Calibri" pitchFamily="34" charset="0"/>
                </a:rPr>
                <a:t>I</a:t>
              </a:r>
              <a:r>
                <a:rPr lang="en-US" sz="1400" baseline="-25000">
                  <a:latin typeface="Calibri" pitchFamily="34" charset="0"/>
                </a:rPr>
                <a:t>p</a:t>
              </a:r>
              <a:r>
                <a:rPr lang="en-US" sz="1400">
                  <a:solidFill>
                    <a:schemeClr val="bg2"/>
                  </a:solidFill>
                  <a:latin typeface="Calibri" pitchFamily="34" charset="0"/>
                </a:rPr>
                <a:t> </a:t>
              </a:r>
              <a:r>
                <a:rPr lang="en-US" sz="2000" baseline="30000">
                  <a:latin typeface="Calibri" pitchFamily="34" charset="0"/>
                </a:rPr>
                <a:t>0</a:t>
              </a:r>
              <a:r>
                <a:rPr lang="en-US" sz="2000" baseline="30000">
                  <a:solidFill>
                    <a:schemeClr val="bg2"/>
                  </a:solidFill>
                  <a:latin typeface="Calibri" pitchFamily="34" charset="0"/>
                </a:rPr>
                <a:t>/</a:t>
              </a:r>
              <a:r>
                <a:rPr lang="en-US" sz="2000" baseline="30000">
                  <a:solidFill>
                    <a:srgbClr val="CC0000"/>
                  </a:solidFill>
                  <a:latin typeface="Calibri" pitchFamily="34" charset="0"/>
                </a:rPr>
                <a:t>-</a:t>
              </a:r>
              <a:endParaRPr lang="en-US" sz="2000">
                <a:solidFill>
                  <a:srgbClr val="CC0000"/>
                </a:solidFill>
                <a:latin typeface="Calibri" pitchFamily="34" charset="0"/>
              </a:endParaRPr>
            </a:p>
          </p:txBody>
        </p:sp>
        <p:sp>
          <p:nvSpPr>
            <p:cNvPr id="33" name="Line 30"/>
            <p:cNvSpPr>
              <a:spLocks noChangeShapeType="1"/>
            </p:cNvSpPr>
            <p:nvPr/>
          </p:nvSpPr>
          <p:spPr bwMode="auto">
            <a:xfrm>
              <a:off x="4512" y="1488"/>
              <a:ext cx="192" cy="0"/>
            </a:xfrm>
            <a:prstGeom prst="line">
              <a:avLst/>
            </a:prstGeom>
            <a:noFill/>
            <a:ln w="22225">
              <a:solidFill>
                <a:srgbClr val="CC0000"/>
              </a:solidFill>
              <a:round/>
              <a:headEnd/>
              <a:tailEnd/>
            </a:ln>
          </p:spPr>
          <p:txBody>
            <a:bodyPr/>
            <a:lstStyle/>
            <a:p>
              <a:endParaRPr lang="en-GB"/>
            </a:p>
          </p:txBody>
        </p:sp>
        <p:sp>
          <p:nvSpPr>
            <p:cNvPr id="34" name="Text Box 31"/>
            <p:cNvSpPr txBox="1">
              <a:spLocks noChangeArrowheads="1"/>
            </p:cNvSpPr>
            <p:nvPr/>
          </p:nvSpPr>
          <p:spPr bwMode="auto">
            <a:xfrm>
              <a:off x="4416" y="1286"/>
              <a:ext cx="545" cy="250"/>
            </a:xfrm>
            <a:prstGeom prst="rect">
              <a:avLst/>
            </a:prstGeom>
            <a:noFill/>
            <a:ln w="9525">
              <a:noFill/>
              <a:miter lim="800000"/>
              <a:headEnd/>
              <a:tailEnd/>
            </a:ln>
          </p:spPr>
          <p:txBody>
            <a:bodyPr wrap="none">
              <a:spAutoFit/>
            </a:bodyPr>
            <a:lstStyle/>
            <a:p>
              <a:r>
                <a:rPr lang="en-US" sz="1400">
                  <a:solidFill>
                    <a:srgbClr val="CC0000"/>
                  </a:solidFill>
                  <a:latin typeface="Calibri" pitchFamily="34" charset="0"/>
                </a:rPr>
                <a:t>E30K </a:t>
              </a:r>
              <a:r>
                <a:rPr lang="en-US" sz="2000" baseline="30000">
                  <a:latin typeface="Calibri" pitchFamily="34" charset="0"/>
                </a:rPr>
                <a:t>0</a:t>
              </a:r>
              <a:r>
                <a:rPr lang="en-US" sz="2000" baseline="30000">
                  <a:solidFill>
                    <a:srgbClr val="CC0000"/>
                  </a:solidFill>
                  <a:latin typeface="Calibri" pitchFamily="34" charset="0"/>
                </a:rPr>
                <a:t>/+</a:t>
              </a:r>
              <a:endParaRPr lang="en-US" sz="2000">
                <a:solidFill>
                  <a:srgbClr val="CC0000"/>
                </a:solidFill>
                <a:latin typeface="Calibri" pitchFamily="34" charset="0"/>
              </a:endParaRPr>
            </a:p>
          </p:txBody>
        </p:sp>
        <p:sp>
          <p:nvSpPr>
            <p:cNvPr id="35" name="Line 32"/>
            <p:cNvSpPr>
              <a:spLocks noChangeShapeType="1"/>
            </p:cNvSpPr>
            <p:nvPr/>
          </p:nvSpPr>
          <p:spPr bwMode="auto">
            <a:xfrm>
              <a:off x="3360" y="3216"/>
              <a:ext cx="192" cy="0"/>
            </a:xfrm>
            <a:prstGeom prst="line">
              <a:avLst/>
            </a:prstGeom>
            <a:noFill/>
            <a:ln w="22225">
              <a:solidFill>
                <a:schemeClr val="tx1"/>
              </a:solidFill>
              <a:round/>
              <a:headEnd/>
              <a:tailEnd/>
            </a:ln>
          </p:spPr>
          <p:txBody>
            <a:bodyPr/>
            <a:lstStyle/>
            <a:p>
              <a:endParaRPr lang="en-GB"/>
            </a:p>
          </p:txBody>
        </p:sp>
        <p:sp>
          <p:nvSpPr>
            <p:cNvPr id="36" name="Text Box 33"/>
            <p:cNvSpPr txBox="1">
              <a:spLocks noChangeArrowheads="1"/>
            </p:cNvSpPr>
            <p:nvPr/>
          </p:nvSpPr>
          <p:spPr bwMode="auto">
            <a:xfrm>
              <a:off x="3265" y="3014"/>
              <a:ext cx="335" cy="250"/>
            </a:xfrm>
            <a:prstGeom prst="rect">
              <a:avLst/>
            </a:prstGeom>
            <a:noFill/>
            <a:ln w="9525">
              <a:noFill/>
              <a:miter lim="800000"/>
              <a:headEnd/>
              <a:tailEnd/>
            </a:ln>
          </p:spPr>
          <p:txBody>
            <a:bodyPr wrap="none">
              <a:spAutoFit/>
            </a:bodyPr>
            <a:lstStyle/>
            <a:p>
              <a:r>
                <a:rPr lang="en-US" sz="1400">
                  <a:latin typeface="Calibri" pitchFamily="34" charset="0"/>
                </a:rPr>
                <a:t>B </a:t>
              </a:r>
              <a:r>
                <a:rPr lang="en-US" sz="2000" baseline="30000">
                  <a:latin typeface="Calibri" pitchFamily="34" charset="0"/>
                </a:rPr>
                <a:t>0/</a:t>
              </a:r>
              <a:r>
                <a:rPr lang="en-US" sz="2000" baseline="30000">
                  <a:solidFill>
                    <a:srgbClr val="FF3300"/>
                  </a:solidFill>
                  <a:latin typeface="Calibri" pitchFamily="34" charset="0"/>
                </a:rPr>
                <a:t>-</a:t>
              </a:r>
              <a:endParaRPr lang="en-US" sz="2000">
                <a:solidFill>
                  <a:srgbClr val="FF3300"/>
                </a:solidFill>
                <a:latin typeface="Calibri" pitchFamily="34" charset="0"/>
              </a:endParaRPr>
            </a:p>
          </p:txBody>
        </p:sp>
        <p:sp>
          <p:nvSpPr>
            <p:cNvPr id="37" name="Text Box 35"/>
            <p:cNvSpPr txBox="1">
              <a:spLocks noChangeArrowheads="1"/>
            </p:cNvSpPr>
            <p:nvPr/>
          </p:nvSpPr>
          <p:spPr bwMode="auto">
            <a:xfrm>
              <a:off x="2400" y="816"/>
              <a:ext cx="720" cy="366"/>
            </a:xfrm>
            <a:prstGeom prst="rect">
              <a:avLst/>
            </a:prstGeom>
            <a:noFill/>
            <a:ln w="9525">
              <a:noFill/>
              <a:miter lim="800000"/>
              <a:headEnd/>
              <a:tailEnd/>
            </a:ln>
          </p:spPr>
          <p:txBody>
            <a:bodyPr>
              <a:spAutoFit/>
            </a:bodyPr>
            <a:lstStyle/>
            <a:p>
              <a:r>
                <a:rPr lang="en-US" sz="1600">
                  <a:solidFill>
                    <a:srgbClr val="CC0000"/>
                  </a:solidFill>
                </a:rPr>
                <a:t>0</a:t>
              </a:r>
              <a:r>
                <a:rPr lang="en-US" sz="1600"/>
                <a:t> charged at RT</a:t>
              </a:r>
            </a:p>
          </p:txBody>
        </p:sp>
        <p:sp>
          <p:nvSpPr>
            <p:cNvPr id="38" name="Text Box 36"/>
            <p:cNvSpPr txBox="1">
              <a:spLocks noChangeArrowheads="1"/>
            </p:cNvSpPr>
            <p:nvPr/>
          </p:nvSpPr>
          <p:spPr bwMode="auto">
            <a:xfrm>
              <a:off x="3792" y="864"/>
              <a:ext cx="1344" cy="212"/>
            </a:xfrm>
            <a:prstGeom prst="rect">
              <a:avLst/>
            </a:prstGeom>
            <a:noFill/>
            <a:ln w="9525">
              <a:noFill/>
              <a:miter lim="800000"/>
              <a:headEnd/>
              <a:tailEnd/>
            </a:ln>
          </p:spPr>
          <p:txBody>
            <a:bodyPr>
              <a:spAutoFit/>
            </a:bodyPr>
            <a:lstStyle/>
            <a:p>
              <a:r>
                <a:rPr lang="en-US" sz="1600">
                  <a:solidFill>
                    <a:srgbClr val="CC0000"/>
                  </a:solidFill>
                </a:rPr>
                <a:t>+/-</a:t>
              </a:r>
              <a:r>
                <a:rPr lang="en-US" sz="1600"/>
                <a:t> charged at RT</a:t>
              </a:r>
            </a:p>
          </p:txBody>
        </p:sp>
        <p:sp>
          <p:nvSpPr>
            <p:cNvPr id="39" name="Line 37"/>
            <p:cNvSpPr>
              <a:spLocks noChangeShapeType="1"/>
            </p:cNvSpPr>
            <p:nvPr/>
          </p:nvSpPr>
          <p:spPr bwMode="auto">
            <a:xfrm>
              <a:off x="4080" y="1296"/>
              <a:ext cx="0" cy="2448"/>
            </a:xfrm>
            <a:prstGeom prst="line">
              <a:avLst/>
            </a:prstGeom>
            <a:noFill/>
            <a:ln w="9525">
              <a:solidFill>
                <a:schemeClr val="tx1"/>
              </a:solidFill>
              <a:round/>
              <a:headEnd/>
              <a:tailEnd/>
            </a:ln>
          </p:spPr>
          <p:txBody>
            <a:bodyPr/>
            <a:lstStyle/>
            <a:p>
              <a:endParaRPr lang="en-GB"/>
            </a:p>
          </p:txBody>
        </p:sp>
        <p:sp>
          <p:nvSpPr>
            <p:cNvPr id="40" name="Rectangle 39" descr="Wide upward diagonal"/>
            <p:cNvSpPr>
              <a:spLocks noChangeArrowheads="1"/>
            </p:cNvSpPr>
            <p:nvPr/>
          </p:nvSpPr>
          <p:spPr bwMode="auto">
            <a:xfrm>
              <a:off x="2400" y="1152"/>
              <a:ext cx="576" cy="144"/>
            </a:xfrm>
            <a:prstGeom prst="rect">
              <a:avLst/>
            </a:prstGeom>
            <a:pattFill prst="wdUpDiag">
              <a:fgClr>
                <a:schemeClr val="tx1"/>
              </a:fgClr>
              <a:bgClr>
                <a:schemeClr val="bg1"/>
              </a:bgClr>
            </a:pattFill>
            <a:ln w="9525">
              <a:solidFill>
                <a:schemeClr val="tx1"/>
              </a:solidFill>
              <a:miter lim="800000"/>
              <a:headEnd/>
              <a:tailEnd/>
            </a:ln>
          </p:spPr>
          <p:txBody>
            <a:bodyPr wrap="none" anchor="ctr"/>
            <a:lstStyle/>
            <a:p>
              <a:endParaRPr lang="it-IT"/>
            </a:p>
          </p:txBody>
        </p:sp>
        <p:sp>
          <p:nvSpPr>
            <p:cNvPr id="41" name="Rectangle 40" descr="Wide upward diagonal"/>
            <p:cNvSpPr>
              <a:spLocks noChangeArrowheads="1"/>
            </p:cNvSpPr>
            <p:nvPr/>
          </p:nvSpPr>
          <p:spPr bwMode="auto">
            <a:xfrm>
              <a:off x="2448" y="3312"/>
              <a:ext cx="576" cy="144"/>
            </a:xfrm>
            <a:prstGeom prst="rect">
              <a:avLst/>
            </a:prstGeom>
            <a:pattFill prst="wdUpDiag">
              <a:fgClr>
                <a:schemeClr val="tx1"/>
              </a:fgClr>
              <a:bgClr>
                <a:schemeClr val="bg1"/>
              </a:bgClr>
            </a:pattFill>
            <a:ln w="9525">
              <a:solidFill>
                <a:schemeClr val="tx1"/>
              </a:solidFill>
              <a:miter lim="800000"/>
              <a:headEnd/>
              <a:tailEnd/>
            </a:ln>
          </p:spPr>
          <p:txBody>
            <a:bodyPr wrap="none" anchor="ctr"/>
            <a:lstStyle/>
            <a:p>
              <a:endParaRPr lang="it-IT"/>
            </a:p>
          </p:txBody>
        </p:sp>
        <p:sp>
          <p:nvSpPr>
            <p:cNvPr id="42" name="Text Box 42"/>
            <p:cNvSpPr txBox="1">
              <a:spLocks noChangeArrowheads="1"/>
            </p:cNvSpPr>
            <p:nvPr/>
          </p:nvSpPr>
          <p:spPr bwMode="auto">
            <a:xfrm>
              <a:off x="2726" y="3527"/>
              <a:ext cx="948" cy="231"/>
            </a:xfrm>
            <a:prstGeom prst="rect">
              <a:avLst/>
            </a:prstGeom>
            <a:noFill/>
            <a:ln w="9525">
              <a:noFill/>
              <a:miter lim="800000"/>
              <a:headEnd/>
              <a:tailEnd/>
            </a:ln>
          </p:spPr>
          <p:txBody>
            <a:bodyPr wrap="none">
              <a:spAutoFit/>
            </a:bodyPr>
            <a:lstStyle/>
            <a:p>
              <a:r>
                <a:rPr lang="en-US"/>
                <a:t>Point defects</a:t>
              </a:r>
            </a:p>
          </p:txBody>
        </p:sp>
        <p:sp>
          <p:nvSpPr>
            <p:cNvPr id="43" name="Text Box 43"/>
            <p:cNvSpPr txBox="1">
              <a:spLocks noChangeArrowheads="1"/>
            </p:cNvSpPr>
            <p:nvPr/>
          </p:nvSpPr>
          <p:spPr bwMode="auto">
            <a:xfrm>
              <a:off x="4128" y="3504"/>
              <a:ext cx="1212" cy="231"/>
            </a:xfrm>
            <a:prstGeom prst="rect">
              <a:avLst/>
            </a:prstGeom>
            <a:noFill/>
            <a:ln w="9525">
              <a:noFill/>
              <a:miter lim="800000"/>
              <a:headEnd/>
              <a:tailEnd/>
            </a:ln>
          </p:spPr>
          <p:txBody>
            <a:bodyPr wrap="none">
              <a:spAutoFit/>
            </a:bodyPr>
            <a:lstStyle/>
            <a:p>
              <a:r>
                <a:rPr lang="en-US">
                  <a:solidFill>
                    <a:srgbClr val="CC0000"/>
                  </a:solidFill>
                </a:rPr>
                <a:t>extended defects</a:t>
              </a:r>
            </a:p>
          </p:txBody>
        </p:sp>
      </p:grpSp>
      <p:sp>
        <p:nvSpPr>
          <p:cNvPr id="44" name="Oval 38"/>
          <p:cNvSpPr>
            <a:spLocks noChangeArrowheads="1"/>
          </p:cNvSpPr>
          <p:nvPr/>
        </p:nvSpPr>
        <p:spPr bwMode="auto">
          <a:xfrm>
            <a:off x="4789488" y="3449638"/>
            <a:ext cx="2374900" cy="1216025"/>
          </a:xfrm>
          <a:prstGeom prst="ellipse">
            <a:avLst/>
          </a:prstGeom>
          <a:noFill/>
          <a:ln w="9525" algn="ctr">
            <a:solidFill>
              <a:srgbClr val="FF0000"/>
            </a:solidFill>
            <a:round/>
            <a:headEnd/>
            <a:tailEnd/>
          </a:ln>
        </p:spPr>
        <p:txBody>
          <a:bodyPr wrap="none" anchor="ctr"/>
          <a:lstStyle/>
          <a:p>
            <a:endParaRPr lang="en-US">
              <a:latin typeface="Calibri" pitchFamily="34" charset="0"/>
            </a:endParaRPr>
          </a:p>
        </p:txBody>
      </p:sp>
      <p:sp>
        <p:nvSpPr>
          <p:cNvPr id="45" name="Text Box 39"/>
          <p:cNvSpPr txBox="1">
            <a:spLocks noChangeArrowheads="1"/>
          </p:cNvSpPr>
          <p:nvPr/>
        </p:nvSpPr>
        <p:spPr bwMode="auto">
          <a:xfrm>
            <a:off x="7343775" y="4316413"/>
            <a:ext cx="1574800" cy="793750"/>
          </a:xfrm>
          <a:prstGeom prst="rect">
            <a:avLst/>
          </a:prstGeom>
          <a:noFill/>
          <a:ln w="9525" algn="ctr">
            <a:noFill/>
            <a:miter lim="800000"/>
            <a:headEnd/>
            <a:tailEnd/>
          </a:ln>
        </p:spPr>
        <p:txBody>
          <a:bodyPr>
            <a:spAutoFit/>
          </a:bodyPr>
          <a:lstStyle/>
          <a:p>
            <a:pPr>
              <a:spcBef>
                <a:spcPct val="50000"/>
              </a:spcBef>
            </a:pPr>
            <a:r>
              <a:rPr lang="en-US">
                <a:latin typeface="Calibri" pitchFamily="34" charset="0"/>
              </a:rPr>
              <a:t>Reverse annealing</a:t>
            </a:r>
            <a:br>
              <a:rPr lang="en-US">
                <a:latin typeface="Calibri" pitchFamily="34" charset="0"/>
              </a:rPr>
            </a:br>
            <a:r>
              <a:rPr lang="en-US" sz="1000">
                <a:latin typeface="Calibri" pitchFamily="34" charset="0"/>
              </a:rPr>
              <a:t>(neg. charge)</a:t>
            </a:r>
          </a:p>
        </p:txBody>
      </p:sp>
      <p:sp>
        <p:nvSpPr>
          <p:cNvPr id="46" name="Line 40"/>
          <p:cNvSpPr>
            <a:spLocks noChangeShapeType="1"/>
          </p:cNvSpPr>
          <p:nvPr/>
        </p:nvSpPr>
        <p:spPr bwMode="auto">
          <a:xfrm flipH="1" flipV="1">
            <a:off x="7116763" y="4289425"/>
            <a:ext cx="481012" cy="196850"/>
          </a:xfrm>
          <a:prstGeom prst="line">
            <a:avLst/>
          </a:prstGeom>
          <a:noFill/>
          <a:ln w="9525">
            <a:solidFill>
              <a:srgbClr val="FF0000"/>
            </a:solidFill>
            <a:round/>
            <a:headEnd/>
            <a:tailEnd type="triangle" w="med" len="med"/>
          </a:ln>
        </p:spPr>
        <p:txBody>
          <a:bodyPr wrap="none" anchor="ctr"/>
          <a:lstStyle/>
          <a:p>
            <a:endParaRPr lang="en-GB"/>
          </a:p>
        </p:txBody>
      </p:sp>
      <p:sp>
        <p:nvSpPr>
          <p:cNvPr id="47" name="Text Box 41"/>
          <p:cNvSpPr txBox="1">
            <a:spLocks noChangeArrowheads="1"/>
          </p:cNvSpPr>
          <p:nvPr/>
        </p:nvSpPr>
        <p:spPr bwMode="auto">
          <a:xfrm>
            <a:off x="7080250" y="2787650"/>
            <a:ext cx="2063750" cy="793750"/>
          </a:xfrm>
          <a:prstGeom prst="rect">
            <a:avLst/>
          </a:prstGeom>
          <a:noFill/>
          <a:ln w="9525" algn="ctr">
            <a:noFill/>
            <a:miter lim="800000"/>
            <a:headEnd/>
            <a:tailEnd/>
          </a:ln>
        </p:spPr>
        <p:txBody>
          <a:bodyPr>
            <a:spAutoFit/>
          </a:bodyPr>
          <a:lstStyle/>
          <a:p>
            <a:pPr>
              <a:spcBef>
                <a:spcPct val="50000"/>
              </a:spcBef>
            </a:pPr>
            <a:r>
              <a:rPr lang="en-US">
                <a:latin typeface="Calibri" pitchFamily="34" charset="0"/>
              </a:rPr>
              <a:t>leakage current</a:t>
            </a:r>
            <a:br>
              <a:rPr lang="en-US">
                <a:latin typeface="Calibri" pitchFamily="34" charset="0"/>
              </a:rPr>
            </a:br>
            <a:r>
              <a:rPr lang="en-US">
                <a:latin typeface="Calibri" pitchFamily="34" charset="0"/>
              </a:rPr>
              <a:t>+ neg. charge</a:t>
            </a:r>
            <a:br>
              <a:rPr lang="en-US">
                <a:latin typeface="Calibri" pitchFamily="34" charset="0"/>
              </a:rPr>
            </a:br>
            <a:r>
              <a:rPr lang="en-US" sz="1000">
                <a:latin typeface="Calibri" pitchFamily="34" charset="0"/>
              </a:rPr>
              <a:t>(current after  </a:t>
            </a:r>
            <a:r>
              <a:rPr lang="en-US" sz="1000">
                <a:latin typeface="Symbol" pitchFamily="18" charset="2"/>
                <a:sym typeface="Symbol" pitchFamily="18" charset="2"/>
              </a:rPr>
              <a:t></a:t>
            </a:r>
            <a:r>
              <a:rPr lang="en-US" sz="1000">
                <a:latin typeface="Calibri" pitchFamily="34" charset="0"/>
              </a:rPr>
              <a:t> irradiation)</a:t>
            </a:r>
          </a:p>
        </p:txBody>
      </p:sp>
      <p:sp>
        <p:nvSpPr>
          <p:cNvPr id="48" name="Oval 42"/>
          <p:cNvSpPr>
            <a:spLocks noChangeArrowheads="1"/>
          </p:cNvSpPr>
          <p:nvPr/>
        </p:nvSpPr>
        <p:spPr bwMode="auto">
          <a:xfrm>
            <a:off x="3714750" y="3006725"/>
            <a:ext cx="914400" cy="727075"/>
          </a:xfrm>
          <a:prstGeom prst="ellipse">
            <a:avLst/>
          </a:prstGeom>
          <a:noFill/>
          <a:ln w="9525" algn="ctr">
            <a:solidFill>
              <a:srgbClr val="0000FF"/>
            </a:solidFill>
            <a:round/>
            <a:headEnd/>
            <a:tailEnd/>
          </a:ln>
        </p:spPr>
        <p:txBody>
          <a:bodyPr wrap="none" anchor="ctr"/>
          <a:lstStyle/>
          <a:p>
            <a:endParaRPr lang="en-US">
              <a:latin typeface="Calibri" pitchFamily="34" charset="0"/>
            </a:endParaRPr>
          </a:p>
        </p:txBody>
      </p:sp>
      <p:sp>
        <p:nvSpPr>
          <p:cNvPr id="49" name="Line 43"/>
          <p:cNvSpPr>
            <a:spLocks noChangeShapeType="1"/>
          </p:cNvSpPr>
          <p:nvPr/>
        </p:nvSpPr>
        <p:spPr bwMode="auto">
          <a:xfrm flipH="1">
            <a:off x="4619625" y="3148013"/>
            <a:ext cx="2884488" cy="179387"/>
          </a:xfrm>
          <a:prstGeom prst="line">
            <a:avLst/>
          </a:prstGeom>
          <a:noFill/>
          <a:ln w="9525">
            <a:solidFill>
              <a:srgbClr val="0000FF"/>
            </a:solidFill>
            <a:round/>
            <a:headEnd/>
            <a:tailEnd type="triangle" w="med" len="med"/>
          </a:ln>
        </p:spPr>
        <p:txBody>
          <a:bodyPr wrap="none" anchor="ctr"/>
          <a:lstStyle/>
          <a:p>
            <a:endParaRPr lang="en-GB"/>
          </a:p>
        </p:txBody>
      </p:sp>
      <p:sp>
        <p:nvSpPr>
          <p:cNvPr id="50" name="Oval 44"/>
          <p:cNvSpPr>
            <a:spLocks noChangeArrowheads="1"/>
          </p:cNvSpPr>
          <p:nvPr/>
        </p:nvSpPr>
        <p:spPr bwMode="auto">
          <a:xfrm>
            <a:off x="5610225" y="2008188"/>
            <a:ext cx="914400" cy="508000"/>
          </a:xfrm>
          <a:prstGeom prst="ellipse">
            <a:avLst/>
          </a:prstGeom>
          <a:noFill/>
          <a:ln w="9525" algn="ctr">
            <a:solidFill>
              <a:srgbClr val="008000"/>
            </a:solidFill>
            <a:round/>
            <a:headEnd/>
            <a:tailEnd/>
          </a:ln>
        </p:spPr>
        <p:txBody>
          <a:bodyPr wrap="none" anchor="ctr"/>
          <a:lstStyle/>
          <a:p>
            <a:endParaRPr lang="en-US">
              <a:latin typeface="Calibri" pitchFamily="34" charset="0"/>
            </a:endParaRPr>
          </a:p>
        </p:txBody>
      </p:sp>
      <p:sp>
        <p:nvSpPr>
          <p:cNvPr id="51" name="Text Box 45"/>
          <p:cNvSpPr txBox="1">
            <a:spLocks noChangeArrowheads="1"/>
          </p:cNvSpPr>
          <p:nvPr/>
        </p:nvSpPr>
        <p:spPr bwMode="auto">
          <a:xfrm>
            <a:off x="7267575" y="933450"/>
            <a:ext cx="1876425" cy="823913"/>
          </a:xfrm>
          <a:prstGeom prst="rect">
            <a:avLst/>
          </a:prstGeom>
          <a:noFill/>
          <a:ln w="9525" algn="ctr">
            <a:noFill/>
            <a:miter lim="800000"/>
            <a:headEnd/>
            <a:tailEnd/>
          </a:ln>
        </p:spPr>
        <p:txBody>
          <a:bodyPr>
            <a:spAutoFit/>
          </a:bodyPr>
          <a:lstStyle/>
          <a:p>
            <a:pPr>
              <a:spcBef>
                <a:spcPct val="50000"/>
              </a:spcBef>
            </a:pPr>
            <a:r>
              <a:rPr lang="en-US">
                <a:latin typeface="Calibri" pitchFamily="34" charset="0"/>
              </a:rPr>
              <a:t>positive charge </a:t>
            </a:r>
            <a:r>
              <a:rPr lang="en-US" sz="1000">
                <a:latin typeface="Calibri" pitchFamily="34" charset="0"/>
              </a:rPr>
              <a:t>(higher introduction after proton irradiation than after neutron irradiation)</a:t>
            </a:r>
          </a:p>
        </p:txBody>
      </p:sp>
      <p:sp>
        <p:nvSpPr>
          <p:cNvPr id="52" name="Line 46"/>
          <p:cNvSpPr>
            <a:spLocks noChangeShapeType="1"/>
          </p:cNvSpPr>
          <p:nvPr/>
        </p:nvSpPr>
        <p:spPr bwMode="auto">
          <a:xfrm flipH="1">
            <a:off x="6561138" y="1423988"/>
            <a:ext cx="828675" cy="754062"/>
          </a:xfrm>
          <a:prstGeom prst="line">
            <a:avLst/>
          </a:prstGeom>
          <a:noFill/>
          <a:ln w="9525">
            <a:solidFill>
              <a:srgbClr val="008000"/>
            </a:solidFill>
            <a:round/>
            <a:headEnd/>
            <a:tailEnd type="triangle" w="med" len="med"/>
          </a:ln>
        </p:spPr>
        <p:txBody>
          <a:bodyPr wrap="none" anchor="ctr"/>
          <a:lstStyle/>
          <a:p>
            <a:endParaRPr lang="en-GB"/>
          </a:p>
        </p:txBody>
      </p:sp>
      <p:sp>
        <p:nvSpPr>
          <p:cNvPr id="53" name="Text Box 47"/>
          <p:cNvSpPr txBox="1">
            <a:spLocks noChangeArrowheads="1"/>
          </p:cNvSpPr>
          <p:nvPr/>
        </p:nvSpPr>
        <p:spPr bwMode="auto">
          <a:xfrm>
            <a:off x="7146925" y="2187575"/>
            <a:ext cx="1876425" cy="671513"/>
          </a:xfrm>
          <a:prstGeom prst="rect">
            <a:avLst/>
          </a:prstGeom>
          <a:noFill/>
          <a:ln w="9525" algn="ctr">
            <a:noFill/>
            <a:miter lim="800000"/>
            <a:headEnd/>
            <a:tailEnd/>
          </a:ln>
        </p:spPr>
        <p:txBody>
          <a:bodyPr>
            <a:spAutoFit/>
          </a:bodyPr>
          <a:lstStyle/>
          <a:p>
            <a:pPr>
              <a:spcBef>
                <a:spcPct val="50000"/>
              </a:spcBef>
            </a:pPr>
            <a:r>
              <a:rPr lang="en-US">
                <a:latin typeface="Calibri" pitchFamily="34" charset="0"/>
              </a:rPr>
              <a:t>positive charge </a:t>
            </a:r>
            <a:r>
              <a:rPr lang="en-US" sz="1000">
                <a:latin typeface="Calibri" pitchFamily="34" charset="0"/>
              </a:rPr>
              <a:t>(high concentration in oxygen rich material)</a:t>
            </a:r>
          </a:p>
        </p:txBody>
      </p:sp>
      <p:sp>
        <p:nvSpPr>
          <p:cNvPr id="54" name="Line 48"/>
          <p:cNvSpPr>
            <a:spLocks noChangeShapeType="1"/>
          </p:cNvSpPr>
          <p:nvPr/>
        </p:nvSpPr>
        <p:spPr bwMode="auto">
          <a:xfrm flipH="1" flipV="1">
            <a:off x="4694238" y="2630488"/>
            <a:ext cx="2592387" cy="38100"/>
          </a:xfrm>
          <a:prstGeom prst="line">
            <a:avLst/>
          </a:prstGeom>
          <a:noFill/>
          <a:ln w="9525">
            <a:solidFill>
              <a:srgbClr val="008000"/>
            </a:solidFill>
            <a:round/>
            <a:headEnd/>
            <a:tailEnd type="triangle" w="med" len="med"/>
          </a:ln>
        </p:spPr>
        <p:txBody>
          <a:bodyPr wrap="none" anchor="ctr"/>
          <a:lstStyle/>
          <a:p>
            <a:endParaRPr lang="en-GB"/>
          </a:p>
        </p:txBody>
      </p:sp>
      <p:sp>
        <p:nvSpPr>
          <p:cNvPr id="55" name="Oval 49"/>
          <p:cNvSpPr>
            <a:spLocks noChangeArrowheads="1"/>
          </p:cNvSpPr>
          <p:nvPr/>
        </p:nvSpPr>
        <p:spPr bwMode="auto">
          <a:xfrm>
            <a:off x="3790950" y="2393950"/>
            <a:ext cx="914400" cy="530225"/>
          </a:xfrm>
          <a:prstGeom prst="ellipse">
            <a:avLst/>
          </a:prstGeom>
          <a:noFill/>
          <a:ln w="9525" algn="ctr">
            <a:solidFill>
              <a:srgbClr val="008000"/>
            </a:solidFill>
            <a:round/>
            <a:headEnd/>
            <a:tailEnd/>
          </a:ln>
        </p:spPr>
        <p:txBody>
          <a:bodyPr wrap="none" anchor="ctr"/>
          <a:lstStyle/>
          <a:p>
            <a:endParaRPr lang="en-US">
              <a:latin typeface="Calibri" pitchFamily="34" charset="0"/>
            </a:endParaRPr>
          </a:p>
        </p:txBody>
      </p:sp>
      <p:sp>
        <p:nvSpPr>
          <p:cNvPr id="57" name="Title 1"/>
          <p:cNvSpPr>
            <a:spLocks noGrp="1"/>
          </p:cNvSpPr>
          <p:nvPr>
            <p:ph type="title"/>
          </p:nvPr>
        </p:nvSpPr>
        <p:spPr>
          <a:xfrm>
            <a:off x="395536" y="0"/>
            <a:ext cx="8229600" cy="764704"/>
          </a:xfrm>
        </p:spPr>
        <p:txBody>
          <a:bodyPr/>
          <a:lstStyle/>
          <a:p>
            <a:r>
              <a:rPr lang="en-GB" dirty="0" smtClean="0"/>
              <a:t>Radiation damage</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016"/>
            <a:ext cx="8229600" cy="476672"/>
          </a:xfrm>
        </p:spPr>
        <p:txBody>
          <a:bodyPr/>
          <a:lstStyle/>
          <a:p>
            <a:r>
              <a:rPr lang="en-GB" dirty="0" smtClean="0"/>
              <a:t>Can silicon survive these doses?</a:t>
            </a:r>
            <a:endParaRPr lang="en-GB"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a:xfrm>
            <a:off x="6444208" y="6675437"/>
            <a:ext cx="2133600" cy="365125"/>
          </a:xfrm>
        </p:spPr>
        <p:txBody>
          <a:bodyPr/>
          <a:lstStyle/>
          <a:p>
            <a:pPr>
              <a:defRPr/>
            </a:pPr>
            <a:fld id="{F4508FDA-4E0B-4F33-85D2-5DD1AB4DE6FA}" type="slidenum">
              <a:rPr lang="en-GB" smtClean="0"/>
              <a:pPr>
                <a:defRPr/>
              </a:pPr>
              <a:t>13</a:t>
            </a:fld>
            <a:endParaRPr lang="en-GB"/>
          </a:p>
        </p:txBody>
      </p:sp>
      <p:pic>
        <p:nvPicPr>
          <p:cNvPr id="9" name="Picture 2"/>
          <p:cNvPicPr>
            <a:picLocks noChangeAspect="1" noChangeArrowheads="1"/>
          </p:cNvPicPr>
          <p:nvPr/>
        </p:nvPicPr>
        <p:blipFill>
          <a:blip r:embed="rId2" cstate="screen"/>
          <a:srcRect/>
          <a:stretch>
            <a:fillRect/>
          </a:stretch>
        </p:blipFill>
        <p:spPr bwMode="auto">
          <a:xfrm>
            <a:off x="971600" y="1124744"/>
            <a:ext cx="6768752" cy="2637920"/>
          </a:xfrm>
          <a:prstGeom prst="rect">
            <a:avLst/>
          </a:prstGeom>
          <a:noFill/>
          <a:ln w="9525">
            <a:noFill/>
            <a:miter lim="800000"/>
            <a:headEnd/>
            <a:tailEnd/>
          </a:ln>
        </p:spPr>
      </p:pic>
      <p:sp>
        <p:nvSpPr>
          <p:cNvPr id="10" name="TextBox 9"/>
          <p:cNvSpPr txBox="1"/>
          <p:nvPr/>
        </p:nvSpPr>
        <p:spPr>
          <a:xfrm>
            <a:off x="611560" y="692696"/>
            <a:ext cx="3240360" cy="369332"/>
          </a:xfrm>
          <a:prstGeom prst="rect">
            <a:avLst/>
          </a:prstGeom>
          <a:noFill/>
        </p:spPr>
        <p:txBody>
          <a:bodyPr wrap="square" rtlCol="0">
            <a:spAutoFit/>
          </a:bodyPr>
          <a:lstStyle/>
          <a:p>
            <a:r>
              <a:rPr lang="en-GB" dirty="0" smtClean="0"/>
              <a:t>Reverse current increase </a:t>
            </a:r>
            <a:endParaRPr lang="en-GB" dirty="0"/>
          </a:p>
        </p:txBody>
      </p:sp>
      <p:sp>
        <p:nvSpPr>
          <p:cNvPr id="17" name="TextBox 16"/>
          <p:cNvSpPr txBox="1"/>
          <p:nvPr/>
        </p:nvSpPr>
        <p:spPr>
          <a:xfrm>
            <a:off x="395536" y="3789040"/>
            <a:ext cx="3240360" cy="369332"/>
          </a:xfrm>
          <a:prstGeom prst="rect">
            <a:avLst/>
          </a:prstGeom>
          <a:noFill/>
        </p:spPr>
        <p:txBody>
          <a:bodyPr wrap="square" rtlCol="0">
            <a:spAutoFit/>
          </a:bodyPr>
          <a:lstStyle/>
          <a:p>
            <a:r>
              <a:rPr lang="en-GB" dirty="0" smtClean="0"/>
              <a:t>N</a:t>
            </a:r>
            <a:r>
              <a:rPr lang="en-GB" baseline="-25000" dirty="0" smtClean="0"/>
              <a:t>eff</a:t>
            </a:r>
            <a:r>
              <a:rPr lang="en-GB" dirty="0" smtClean="0"/>
              <a:t> changes, V</a:t>
            </a:r>
            <a:r>
              <a:rPr lang="en-GB" baseline="-25000" dirty="0" smtClean="0"/>
              <a:t>FD</a:t>
            </a:r>
            <a:r>
              <a:rPr lang="en-GB" dirty="0" smtClean="0"/>
              <a:t> increase</a:t>
            </a:r>
            <a:endParaRPr lang="en-GB" dirty="0"/>
          </a:p>
        </p:txBody>
      </p:sp>
      <p:pic>
        <p:nvPicPr>
          <p:cNvPr id="18" name="Picture 2"/>
          <p:cNvPicPr>
            <a:picLocks noChangeAspect="1" noChangeArrowheads="1"/>
          </p:cNvPicPr>
          <p:nvPr/>
        </p:nvPicPr>
        <p:blipFill>
          <a:blip r:embed="rId3" cstate="screen"/>
          <a:srcRect/>
          <a:stretch>
            <a:fillRect/>
          </a:stretch>
        </p:blipFill>
        <p:spPr bwMode="auto">
          <a:xfrm>
            <a:off x="1259632" y="4221088"/>
            <a:ext cx="6393495" cy="223224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14</a:t>
            </a:fld>
            <a:endParaRPr lang="en-GB"/>
          </a:p>
        </p:txBody>
      </p:sp>
      <p:pic>
        <p:nvPicPr>
          <p:cNvPr id="19" name="Picture 18" descr="p-and-b-detector.png"/>
          <p:cNvPicPr>
            <a:picLocks noChangeAspect="1"/>
          </p:cNvPicPr>
          <p:nvPr/>
        </p:nvPicPr>
        <p:blipFill>
          <a:blip r:embed="rId2" cstate="print"/>
          <a:stretch>
            <a:fillRect/>
          </a:stretch>
        </p:blipFill>
        <p:spPr>
          <a:xfrm>
            <a:off x="1691680" y="1124744"/>
            <a:ext cx="6148572" cy="2613334"/>
          </a:xfrm>
          <a:prstGeom prst="rect">
            <a:avLst/>
          </a:prstGeom>
        </p:spPr>
      </p:pic>
      <p:sp>
        <p:nvSpPr>
          <p:cNvPr id="10" name="Text Box 4"/>
          <p:cNvSpPr txBox="1">
            <a:spLocks noChangeArrowheads="1"/>
          </p:cNvSpPr>
          <p:nvPr/>
        </p:nvSpPr>
        <p:spPr bwMode="auto">
          <a:xfrm>
            <a:off x="755576" y="1340768"/>
            <a:ext cx="1371600" cy="396875"/>
          </a:xfrm>
          <a:prstGeom prst="rect">
            <a:avLst/>
          </a:prstGeom>
          <a:noFill/>
          <a:ln w="9525">
            <a:noFill/>
            <a:miter lim="800000"/>
            <a:headEnd/>
            <a:tailEnd/>
          </a:ln>
        </p:spPr>
        <p:txBody>
          <a:bodyPr>
            <a:spAutoFit/>
          </a:bodyPr>
          <a:lstStyle/>
          <a:p>
            <a:pPr eaLnBrk="0" hangingPunct="0">
              <a:spcBef>
                <a:spcPct val="50000"/>
              </a:spcBef>
            </a:pPr>
            <a:r>
              <a:rPr lang="en-US" sz="2000" b="1" dirty="0" err="1">
                <a:solidFill>
                  <a:srgbClr val="3333FF"/>
                </a:solidFill>
                <a:latin typeface="Verdana" pitchFamily="34" charset="0"/>
              </a:rPr>
              <a:t>p</a:t>
            </a:r>
            <a:r>
              <a:rPr lang="en-US" sz="2000" b="1" baseline="30000" dirty="0" err="1">
                <a:solidFill>
                  <a:srgbClr val="3333FF"/>
                </a:solidFill>
                <a:latin typeface="Verdana" pitchFamily="34" charset="0"/>
              </a:rPr>
              <a:t>+</a:t>
            </a:r>
            <a:r>
              <a:rPr lang="en-US" sz="2000" b="1" dirty="0" err="1">
                <a:solidFill>
                  <a:srgbClr val="3333FF"/>
                </a:solidFill>
                <a:latin typeface="Verdana" pitchFamily="34" charset="0"/>
              </a:rPr>
              <a:t>on</a:t>
            </a:r>
            <a:r>
              <a:rPr lang="en-US" sz="2000" b="1" dirty="0">
                <a:solidFill>
                  <a:srgbClr val="3333FF"/>
                </a:solidFill>
                <a:latin typeface="Verdana" pitchFamily="34" charset="0"/>
              </a:rPr>
              <a:t>-n</a:t>
            </a:r>
          </a:p>
        </p:txBody>
      </p:sp>
      <p:sp>
        <p:nvSpPr>
          <p:cNvPr id="13" name="Text Box 7"/>
          <p:cNvSpPr txBox="1">
            <a:spLocks noChangeArrowheads="1"/>
          </p:cNvSpPr>
          <p:nvPr/>
        </p:nvSpPr>
        <p:spPr bwMode="auto">
          <a:xfrm>
            <a:off x="7308304" y="1196752"/>
            <a:ext cx="1371600" cy="396875"/>
          </a:xfrm>
          <a:prstGeom prst="rect">
            <a:avLst/>
          </a:prstGeom>
          <a:noFill/>
          <a:ln w="9525">
            <a:noFill/>
            <a:miter lim="800000"/>
            <a:headEnd/>
            <a:tailEnd/>
          </a:ln>
        </p:spPr>
        <p:txBody>
          <a:bodyPr>
            <a:spAutoFit/>
          </a:bodyPr>
          <a:lstStyle/>
          <a:p>
            <a:pPr eaLnBrk="0" hangingPunct="0">
              <a:spcBef>
                <a:spcPct val="50000"/>
              </a:spcBef>
            </a:pPr>
            <a:r>
              <a:rPr lang="en-US" sz="2000" b="1" dirty="0" err="1">
                <a:solidFill>
                  <a:srgbClr val="3333FF"/>
                </a:solidFill>
                <a:latin typeface="Verdana" pitchFamily="34" charset="0"/>
              </a:rPr>
              <a:t>n</a:t>
            </a:r>
            <a:r>
              <a:rPr lang="en-US" sz="2000" b="1" baseline="30000" dirty="0" err="1">
                <a:solidFill>
                  <a:srgbClr val="3333FF"/>
                </a:solidFill>
                <a:latin typeface="Verdana" pitchFamily="34" charset="0"/>
              </a:rPr>
              <a:t>+</a:t>
            </a:r>
            <a:r>
              <a:rPr lang="en-US" sz="2000" b="1" dirty="0" err="1">
                <a:solidFill>
                  <a:srgbClr val="3333FF"/>
                </a:solidFill>
                <a:latin typeface="Verdana" pitchFamily="34" charset="0"/>
              </a:rPr>
              <a:t>on</a:t>
            </a:r>
            <a:r>
              <a:rPr lang="en-US" sz="2000" b="1" dirty="0">
                <a:solidFill>
                  <a:srgbClr val="3333FF"/>
                </a:solidFill>
                <a:latin typeface="Verdana" pitchFamily="34" charset="0"/>
              </a:rPr>
              <a:t>-p</a:t>
            </a:r>
            <a:endParaRPr lang="en-US" sz="2000" b="1" baseline="30000" dirty="0">
              <a:solidFill>
                <a:srgbClr val="3333FF"/>
              </a:solidFill>
              <a:latin typeface="Verdana" pitchFamily="34" charset="0"/>
            </a:endParaRPr>
          </a:p>
        </p:txBody>
      </p:sp>
      <p:pic>
        <p:nvPicPr>
          <p:cNvPr id="20" name="Picture 19" descr="double-sided-detector.png"/>
          <p:cNvPicPr>
            <a:picLocks noChangeAspect="1"/>
          </p:cNvPicPr>
          <p:nvPr/>
        </p:nvPicPr>
        <p:blipFill>
          <a:blip r:embed="rId3" cstate="print"/>
          <a:stretch>
            <a:fillRect/>
          </a:stretch>
        </p:blipFill>
        <p:spPr>
          <a:xfrm>
            <a:off x="3995936" y="3789040"/>
            <a:ext cx="3528392" cy="2208245"/>
          </a:xfrm>
          <a:prstGeom prst="rect">
            <a:avLst/>
          </a:prstGeom>
        </p:spPr>
      </p:pic>
      <p:sp>
        <p:nvSpPr>
          <p:cNvPr id="12" name="Text Box 6"/>
          <p:cNvSpPr txBox="1">
            <a:spLocks noChangeArrowheads="1"/>
          </p:cNvSpPr>
          <p:nvPr/>
        </p:nvSpPr>
        <p:spPr bwMode="auto">
          <a:xfrm>
            <a:off x="7020272" y="3933056"/>
            <a:ext cx="1537568" cy="338554"/>
          </a:xfrm>
          <a:prstGeom prst="rect">
            <a:avLst/>
          </a:prstGeom>
          <a:solidFill>
            <a:schemeClr val="bg1"/>
          </a:solidFill>
          <a:ln w="19050" algn="ctr">
            <a:noFill/>
            <a:miter lim="800000"/>
            <a:headEnd/>
            <a:tailEnd/>
          </a:ln>
        </p:spPr>
        <p:txBody>
          <a:bodyPr wrap="square">
            <a:spAutoFit/>
          </a:bodyPr>
          <a:lstStyle/>
          <a:p>
            <a:pPr>
              <a:spcBef>
                <a:spcPct val="50000"/>
              </a:spcBef>
            </a:pPr>
            <a:r>
              <a:rPr lang="en-GB" sz="1600" b="1" dirty="0" smtClean="0">
                <a:solidFill>
                  <a:srgbClr val="3333FF"/>
                </a:solidFill>
              </a:rPr>
              <a:t>Double sided</a:t>
            </a:r>
            <a:endParaRPr lang="en-GB" sz="1600" b="1" dirty="0">
              <a:solidFill>
                <a:schemeClr val="tx2"/>
              </a:solidFill>
            </a:endParaRPr>
          </a:p>
        </p:txBody>
      </p:sp>
      <p:sp>
        <p:nvSpPr>
          <p:cNvPr id="21" name="Title 1"/>
          <p:cNvSpPr>
            <a:spLocks noGrp="1"/>
          </p:cNvSpPr>
          <p:nvPr>
            <p:ph type="title"/>
          </p:nvPr>
        </p:nvSpPr>
        <p:spPr>
          <a:xfrm>
            <a:off x="457200" y="274638"/>
            <a:ext cx="8229600" cy="562074"/>
          </a:xfrm>
        </p:spPr>
        <p:txBody>
          <a:bodyPr/>
          <a:lstStyle/>
          <a:p>
            <a:r>
              <a:rPr lang="en-GB" sz="3200" dirty="0" smtClean="0"/>
              <a:t>Operation of high resistivity Si detectors</a:t>
            </a:r>
            <a:endParaRPr lang="en-GB" sz="3200" dirty="0"/>
          </a:p>
        </p:txBody>
      </p:sp>
      <p:sp>
        <p:nvSpPr>
          <p:cNvPr id="22" name="TextBox 21"/>
          <p:cNvSpPr txBox="1"/>
          <p:nvPr/>
        </p:nvSpPr>
        <p:spPr>
          <a:xfrm>
            <a:off x="179512" y="4509120"/>
            <a:ext cx="3168352" cy="646331"/>
          </a:xfrm>
          <a:prstGeom prst="rect">
            <a:avLst/>
          </a:prstGeom>
          <a:noFill/>
        </p:spPr>
        <p:txBody>
          <a:bodyPr wrap="square" rtlCol="0">
            <a:spAutoFit/>
          </a:bodyPr>
          <a:lstStyle/>
          <a:p>
            <a:r>
              <a:rPr lang="en-GB" b="1" dirty="0" smtClean="0">
                <a:solidFill>
                  <a:srgbClr val="00B050"/>
                </a:solidFill>
              </a:rPr>
              <a:t>Full depletion for optimal operation!</a:t>
            </a:r>
            <a:endParaRPr lang="en-GB" b="1" dirty="0">
              <a:solidFill>
                <a:srgbClr val="00B05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15</a:t>
            </a:fld>
            <a:endParaRPr lang="en-GB"/>
          </a:p>
        </p:txBody>
      </p:sp>
      <p:pic>
        <p:nvPicPr>
          <p:cNvPr id="102402" name="Picture 2"/>
          <p:cNvPicPr>
            <a:picLocks noChangeAspect="1" noChangeArrowheads="1"/>
          </p:cNvPicPr>
          <p:nvPr/>
        </p:nvPicPr>
        <p:blipFill>
          <a:blip r:embed="rId2" cstate="print"/>
          <a:srcRect/>
          <a:stretch>
            <a:fillRect/>
          </a:stretch>
        </p:blipFill>
        <p:spPr bwMode="auto">
          <a:xfrm>
            <a:off x="1547664" y="1484784"/>
            <a:ext cx="6035188" cy="4341862"/>
          </a:xfrm>
          <a:prstGeom prst="rect">
            <a:avLst/>
          </a:prstGeom>
          <a:noFill/>
          <a:ln w="9525">
            <a:noFill/>
            <a:miter lim="800000"/>
            <a:headEnd/>
            <a:tailEnd/>
          </a:ln>
        </p:spPr>
      </p:pic>
      <p:sp>
        <p:nvSpPr>
          <p:cNvPr id="9" name="Title 1"/>
          <p:cNvSpPr>
            <a:spLocks noGrp="1"/>
          </p:cNvSpPr>
          <p:nvPr>
            <p:ph type="title"/>
          </p:nvPr>
        </p:nvSpPr>
        <p:spPr>
          <a:xfrm>
            <a:off x="457200" y="274638"/>
            <a:ext cx="8229600" cy="562074"/>
          </a:xfrm>
        </p:spPr>
        <p:txBody>
          <a:bodyPr/>
          <a:lstStyle/>
          <a:p>
            <a:r>
              <a:rPr lang="en-GB" sz="3200" dirty="0" smtClean="0"/>
              <a:t>Radiation damage: operation scenario (LHC)</a:t>
            </a:r>
            <a:endParaRPr lang="en-GB"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16</a:t>
            </a:fld>
            <a:endParaRPr lang="en-GB"/>
          </a:p>
        </p:txBody>
      </p:sp>
      <p:pic>
        <p:nvPicPr>
          <p:cNvPr id="8" name="Picture 2" descr="p-in-n-strip"/>
          <p:cNvPicPr>
            <a:picLocks noChangeAspect="1" noChangeArrowheads="1"/>
          </p:cNvPicPr>
          <p:nvPr/>
        </p:nvPicPr>
        <p:blipFill>
          <a:blip r:embed="rId2" cstate="print"/>
          <a:srcRect/>
          <a:stretch>
            <a:fillRect/>
          </a:stretch>
        </p:blipFill>
        <p:spPr bwMode="auto">
          <a:xfrm>
            <a:off x="534988" y="1379538"/>
            <a:ext cx="4351337" cy="3128962"/>
          </a:xfrm>
          <a:prstGeom prst="rect">
            <a:avLst/>
          </a:prstGeom>
          <a:noFill/>
          <a:ln w="9525">
            <a:noFill/>
            <a:miter lim="800000"/>
            <a:headEnd/>
            <a:tailEnd/>
          </a:ln>
        </p:spPr>
      </p:pic>
      <p:sp>
        <p:nvSpPr>
          <p:cNvPr id="9" name="Text Box 3"/>
          <p:cNvSpPr txBox="1">
            <a:spLocks noChangeArrowheads="1"/>
          </p:cNvSpPr>
          <p:nvPr/>
        </p:nvSpPr>
        <p:spPr bwMode="auto">
          <a:xfrm>
            <a:off x="341313" y="4519613"/>
            <a:ext cx="3913187" cy="1069975"/>
          </a:xfrm>
          <a:prstGeom prst="rect">
            <a:avLst/>
          </a:prstGeom>
          <a:noFill/>
          <a:ln w="19050" algn="ctr">
            <a:noFill/>
            <a:miter lim="800000"/>
            <a:headEnd/>
            <a:tailEnd/>
          </a:ln>
        </p:spPr>
        <p:txBody>
          <a:bodyPr wrap="none">
            <a:spAutoFit/>
          </a:bodyPr>
          <a:lstStyle/>
          <a:p>
            <a:pPr>
              <a:spcBef>
                <a:spcPct val="50000"/>
              </a:spcBef>
            </a:pPr>
            <a:r>
              <a:rPr lang="en-GB" sz="1600" b="1">
                <a:solidFill>
                  <a:srgbClr val="3333FF"/>
                </a:solidFill>
              </a:rPr>
              <a:t>p-on-n silicon, under-depleted:</a:t>
            </a:r>
          </a:p>
          <a:p>
            <a:pPr>
              <a:spcBef>
                <a:spcPct val="50000"/>
              </a:spcBef>
              <a:buFontTx/>
              <a:buChar char="•"/>
            </a:pPr>
            <a:r>
              <a:rPr lang="en-GB" sz="1600" b="1">
                <a:solidFill>
                  <a:schemeClr val="tx2"/>
                </a:solidFill>
              </a:rPr>
              <a:t> Charge spread – degraded resolution</a:t>
            </a:r>
          </a:p>
          <a:p>
            <a:pPr>
              <a:spcBef>
                <a:spcPct val="50000"/>
              </a:spcBef>
              <a:buFontTx/>
              <a:buChar char="•"/>
            </a:pPr>
            <a:r>
              <a:rPr lang="en-GB" sz="1600" b="1">
                <a:solidFill>
                  <a:schemeClr val="tx2"/>
                </a:solidFill>
              </a:rPr>
              <a:t> Charge loss – reduced CCE</a:t>
            </a:r>
          </a:p>
        </p:txBody>
      </p:sp>
      <p:sp>
        <p:nvSpPr>
          <p:cNvPr id="10" name="Text Box 4"/>
          <p:cNvSpPr txBox="1">
            <a:spLocks noChangeArrowheads="1"/>
          </p:cNvSpPr>
          <p:nvPr/>
        </p:nvSpPr>
        <p:spPr bwMode="auto">
          <a:xfrm>
            <a:off x="50800" y="1628775"/>
            <a:ext cx="1371600" cy="396875"/>
          </a:xfrm>
          <a:prstGeom prst="rect">
            <a:avLst/>
          </a:prstGeom>
          <a:noFill/>
          <a:ln w="9525">
            <a:noFill/>
            <a:miter lim="800000"/>
            <a:headEnd/>
            <a:tailEnd/>
          </a:ln>
        </p:spPr>
        <p:txBody>
          <a:bodyPr>
            <a:spAutoFit/>
          </a:bodyPr>
          <a:lstStyle/>
          <a:p>
            <a:pPr eaLnBrk="0" hangingPunct="0">
              <a:spcBef>
                <a:spcPct val="50000"/>
              </a:spcBef>
            </a:pPr>
            <a:r>
              <a:rPr lang="en-US" sz="2000" b="1">
                <a:solidFill>
                  <a:srgbClr val="3333FF"/>
                </a:solidFill>
                <a:latin typeface="Verdana" pitchFamily="34" charset="0"/>
              </a:rPr>
              <a:t>p</a:t>
            </a:r>
            <a:r>
              <a:rPr lang="en-US" sz="2000" b="1" baseline="30000">
                <a:solidFill>
                  <a:srgbClr val="3333FF"/>
                </a:solidFill>
                <a:latin typeface="Verdana" pitchFamily="34" charset="0"/>
              </a:rPr>
              <a:t>+</a:t>
            </a:r>
            <a:r>
              <a:rPr lang="en-US" sz="2000" b="1">
                <a:solidFill>
                  <a:srgbClr val="3333FF"/>
                </a:solidFill>
                <a:latin typeface="Verdana" pitchFamily="34" charset="0"/>
              </a:rPr>
              <a:t>on-n</a:t>
            </a:r>
          </a:p>
        </p:txBody>
      </p:sp>
      <p:sp>
        <p:nvSpPr>
          <p:cNvPr id="11" name="Rectangle 5"/>
          <p:cNvSpPr>
            <a:spLocks noGrp="1" noChangeArrowheads="1"/>
          </p:cNvSpPr>
          <p:nvPr>
            <p:ph type="title" idx="4294967295"/>
          </p:nvPr>
        </p:nvSpPr>
        <p:spPr>
          <a:xfrm>
            <a:off x="611560" y="188640"/>
            <a:ext cx="7488831" cy="641350"/>
          </a:xfrm>
        </p:spPr>
        <p:txBody>
          <a:bodyPr>
            <a:normAutofit fontScale="90000"/>
          </a:bodyPr>
          <a:lstStyle/>
          <a:p>
            <a:pPr eaLnBrk="1" hangingPunct="1"/>
            <a:r>
              <a:rPr lang="en-US" sz="2800" dirty="0" smtClean="0">
                <a:solidFill>
                  <a:schemeClr val="tx1"/>
                </a:solidFill>
              </a:rPr>
              <a:t>For improved </a:t>
            </a:r>
            <a:r>
              <a:rPr lang="en-US" sz="2800" dirty="0" err="1" smtClean="0">
                <a:solidFill>
                  <a:schemeClr val="tx1"/>
                </a:solidFill>
              </a:rPr>
              <a:t>mip</a:t>
            </a:r>
            <a:r>
              <a:rPr lang="en-US" sz="2800" dirty="0" smtClean="0">
                <a:solidFill>
                  <a:schemeClr val="tx1"/>
                </a:solidFill>
              </a:rPr>
              <a:t> charge collection after irradiation</a:t>
            </a:r>
            <a:r>
              <a:rPr lang="en-US" sz="2400" dirty="0" smtClean="0">
                <a:solidFill>
                  <a:schemeClr val="tx1"/>
                </a:solidFill>
              </a:rPr>
              <a:t/>
            </a:r>
            <a:br>
              <a:rPr lang="en-US" sz="2400" dirty="0" smtClean="0">
                <a:solidFill>
                  <a:schemeClr val="tx1"/>
                </a:solidFill>
              </a:rPr>
            </a:br>
            <a:r>
              <a:rPr lang="en-US" sz="2000" dirty="0" smtClean="0">
                <a:solidFill>
                  <a:schemeClr val="tx1"/>
                </a:solidFill>
              </a:rPr>
              <a:t>p-in-n versus n-in-p (or n-in-n) detectors</a:t>
            </a:r>
          </a:p>
        </p:txBody>
      </p:sp>
      <p:sp>
        <p:nvSpPr>
          <p:cNvPr id="12" name="Text Box 6"/>
          <p:cNvSpPr txBox="1">
            <a:spLocks noChangeArrowheads="1"/>
          </p:cNvSpPr>
          <p:nvPr/>
        </p:nvSpPr>
        <p:spPr bwMode="auto">
          <a:xfrm>
            <a:off x="4546600" y="4513263"/>
            <a:ext cx="4191000" cy="1436687"/>
          </a:xfrm>
          <a:prstGeom prst="rect">
            <a:avLst/>
          </a:prstGeom>
          <a:solidFill>
            <a:schemeClr val="bg1"/>
          </a:solidFill>
          <a:ln w="19050" algn="ctr">
            <a:noFill/>
            <a:miter lim="800000"/>
            <a:headEnd/>
            <a:tailEnd/>
          </a:ln>
        </p:spPr>
        <p:txBody>
          <a:bodyPr>
            <a:spAutoFit/>
          </a:bodyPr>
          <a:lstStyle/>
          <a:p>
            <a:pPr>
              <a:spcBef>
                <a:spcPct val="50000"/>
              </a:spcBef>
            </a:pPr>
            <a:r>
              <a:rPr lang="en-GB" sz="1600" b="1" dirty="0">
                <a:solidFill>
                  <a:srgbClr val="3333FF"/>
                </a:solidFill>
              </a:rPr>
              <a:t>n-on-p silicon, under-depleted:</a:t>
            </a:r>
          </a:p>
          <a:p>
            <a:pPr>
              <a:spcBef>
                <a:spcPct val="50000"/>
              </a:spcBef>
              <a:buFontTx/>
              <a:buChar char="•"/>
            </a:pPr>
            <a:r>
              <a:rPr lang="en-GB" sz="1600" b="1" dirty="0">
                <a:solidFill>
                  <a:schemeClr val="tx2"/>
                </a:solidFill>
              </a:rPr>
              <a:t>Limited loss in CCE</a:t>
            </a:r>
          </a:p>
          <a:p>
            <a:pPr>
              <a:spcBef>
                <a:spcPct val="50000"/>
              </a:spcBef>
              <a:buFontTx/>
              <a:buChar char="•"/>
            </a:pPr>
            <a:r>
              <a:rPr lang="en-GB" sz="1600" b="1" dirty="0">
                <a:solidFill>
                  <a:schemeClr val="tx2"/>
                </a:solidFill>
              </a:rPr>
              <a:t>Less degradation with under-depletion</a:t>
            </a:r>
          </a:p>
          <a:p>
            <a:pPr>
              <a:spcBef>
                <a:spcPct val="50000"/>
              </a:spcBef>
              <a:buFontTx/>
              <a:buChar char="•"/>
            </a:pPr>
            <a:r>
              <a:rPr lang="en-GB" sz="1600" b="1" dirty="0">
                <a:solidFill>
                  <a:schemeClr val="tx2"/>
                </a:solidFill>
              </a:rPr>
              <a:t>Collect electrons </a:t>
            </a:r>
            <a:r>
              <a:rPr lang="en-GB" sz="1600" b="1" dirty="0" smtClean="0">
                <a:solidFill>
                  <a:schemeClr val="tx2"/>
                </a:solidFill>
              </a:rPr>
              <a:t>(faster </a:t>
            </a:r>
            <a:r>
              <a:rPr lang="en-GB" sz="1600" b="1" dirty="0">
                <a:solidFill>
                  <a:schemeClr val="tx2"/>
                </a:solidFill>
              </a:rPr>
              <a:t>than holes)</a:t>
            </a:r>
          </a:p>
        </p:txBody>
      </p:sp>
      <p:sp>
        <p:nvSpPr>
          <p:cNvPr id="13" name="Text Box 7"/>
          <p:cNvSpPr txBox="1">
            <a:spLocks noChangeArrowheads="1"/>
          </p:cNvSpPr>
          <p:nvPr/>
        </p:nvSpPr>
        <p:spPr bwMode="auto">
          <a:xfrm>
            <a:off x="4322763" y="1592263"/>
            <a:ext cx="1371600" cy="396875"/>
          </a:xfrm>
          <a:prstGeom prst="rect">
            <a:avLst/>
          </a:prstGeom>
          <a:noFill/>
          <a:ln w="9525">
            <a:noFill/>
            <a:miter lim="800000"/>
            <a:headEnd/>
            <a:tailEnd/>
          </a:ln>
        </p:spPr>
        <p:txBody>
          <a:bodyPr>
            <a:spAutoFit/>
          </a:bodyPr>
          <a:lstStyle/>
          <a:p>
            <a:pPr eaLnBrk="0" hangingPunct="0">
              <a:spcBef>
                <a:spcPct val="50000"/>
              </a:spcBef>
            </a:pPr>
            <a:r>
              <a:rPr lang="en-US" sz="2000" b="1">
                <a:solidFill>
                  <a:srgbClr val="3333FF"/>
                </a:solidFill>
                <a:latin typeface="Verdana" pitchFamily="34" charset="0"/>
              </a:rPr>
              <a:t>n</a:t>
            </a:r>
            <a:r>
              <a:rPr lang="en-US" sz="2000" b="1" baseline="30000">
                <a:solidFill>
                  <a:srgbClr val="3333FF"/>
                </a:solidFill>
                <a:latin typeface="Verdana" pitchFamily="34" charset="0"/>
              </a:rPr>
              <a:t>+</a:t>
            </a:r>
            <a:r>
              <a:rPr lang="en-US" sz="2000" b="1">
                <a:solidFill>
                  <a:srgbClr val="3333FF"/>
                </a:solidFill>
                <a:latin typeface="Verdana" pitchFamily="34" charset="0"/>
              </a:rPr>
              <a:t>on-p</a:t>
            </a:r>
            <a:endParaRPr lang="en-US" sz="2000" b="1" baseline="30000">
              <a:solidFill>
                <a:srgbClr val="3333FF"/>
              </a:solidFill>
              <a:latin typeface="Verdana" pitchFamily="34" charset="0"/>
            </a:endParaRPr>
          </a:p>
        </p:txBody>
      </p:sp>
      <p:sp>
        <p:nvSpPr>
          <p:cNvPr id="14" name="Text Box 8"/>
          <p:cNvSpPr txBox="1">
            <a:spLocks noChangeArrowheads="1"/>
          </p:cNvSpPr>
          <p:nvPr/>
        </p:nvSpPr>
        <p:spPr bwMode="auto">
          <a:xfrm>
            <a:off x="234950" y="792163"/>
            <a:ext cx="4051300" cy="701675"/>
          </a:xfrm>
          <a:prstGeom prst="rect">
            <a:avLst/>
          </a:prstGeom>
          <a:noFill/>
          <a:ln w="9525" algn="ctr">
            <a:noFill/>
            <a:miter lim="800000"/>
            <a:headEnd/>
            <a:tailEnd/>
          </a:ln>
        </p:spPr>
        <p:txBody>
          <a:bodyPr>
            <a:spAutoFit/>
          </a:bodyPr>
          <a:lstStyle/>
          <a:p>
            <a:pPr algn="ctr" eaLnBrk="0" hangingPunct="0">
              <a:spcBef>
                <a:spcPct val="50000"/>
              </a:spcBef>
            </a:pPr>
            <a:r>
              <a:rPr lang="en-US" sz="2000" b="1">
                <a:solidFill>
                  <a:schemeClr val="tx2"/>
                </a:solidFill>
                <a:latin typeface="Times New Roman" pitchFamily="18" charset="0"/>
              </a:rPr>
              <a:t>n-type silicon after high fluences:</a:t>
            </a:r>
            <a:br>
              <a:rPr lang="en-US" sz="2000" b="1">
                <a:solidFill>
                  <a:schemeClr val="tx2"/>
                </a:solidFill>
                <a:latin typeface="Times New Roman" pitchFamily="18" charset="0"/>
              </a:rPr>
            </a:br>
            <a:r>
              <a:rPr lang="en-US" sz="2000">
                <a:solidFill>
                  <a:schemeClr val="tx2"/>
                </a:solidFill>
                <a:latin typeface="Times New Roman" pitchFamily="18" charset="0"/>
              </a:rPr>
              <a:t>(type inverted)</a:t>
            </a:r>
          </a:p>
        </p:txBody>
      </p:sp>
      <p:sp>
        <p:nvSpPr>
          <p:cNvPr id="15" name="Text Box 9"/>
          <p:cNvSpPr txBox="1">
            <a:spLocks noChangeArrowheads="1"/>
          </p:cNvSpPr>
          <p:nvPr/>
        </p:nvSpPr>
        <p:spPr bwMode="auto">
          <a:xfrm>
            <a:off x="4572000" y="773113"/>
            <a:ext cx="4051300" cy="701675"/>
          </a:xfrm>
          <a:prstGeom prst="rect">
            <a:avLst/>
          </a:prstGeom>
          <a:noFill/>
          <a:ln w="9525" algn="ctr">
            <a:noFill/>
            <a:miter lim="800000"/>
            <a:headEnd/>
            <a:tailEnd/>
          </a:ln>
        </p:spPr>
        <p:txBody>
          <a:bodyPr>
            <a:spAutoFit/>
          </a:bodyPr>
          <a:lstStyle/>
          <a:p>
            <a:pPr algn="ctr" eaLnBrk="0" hangingPunct="0">
              <a:spcBef>
                <a:spcPct val="50000"/>
              </a:spcBef>
            </a:pPr>
            <a:r>
              <a:rPr lang="en-US" sz="2000" b="1">
                <a:solidFill>
                  <a:schemeClr val="tx2"/>
                </a:solidFill>
                <a:latin typeface="Times New Roman" pitchFamily="18" charset="0"/>
              </a:rPr>
              <a:t>p-type silicon after high fluences:</a:t>
            </a:r>
            <a:br>
              <a:rPr lang="en-US" sz="2000" b="1">
                <a:solidFill>
                  <a:schemeClr val="tx2"/>
                </a:solidFill>
                <a:latin typeface="Times New Roman" pitchFamily="18" charset="0"/>
              </a:rPr>
            </a:br>
            <a:r>
              <a:rPr lang="en-US" sz="2000">
                <a:solidFill>
                  <a:schemeClr val="tx2"/>
                </a:solidFill>
                <a:latin typeface="Times New Roman" pitchFamily="18" charset="0"/>
              </a:rPr>
              <a:t>(still p-type)</a:t>
            </a:r>
          </a:p>
        </p:txBody>
      </p:sp>
      <p:sp>
        <p:nvSpPr>
          <p:cNvPr id="16" name="Text Box 10"/>
          <p:cNvSpPr txBox="1">
            <a:spLocks noChangeArrowheads="1"/>
          </p:cNvSpPr>
          <p:nvPr/>
        </p:nvSpPr>
        <p:spPr bwMode="auto">
          <a:xfrm>
            <a:off x="152400" y="5867400"/>
            <a:ext cx="6867525" cy="825500"/>
          </a:xfrm>
          <a:prstGeom prst="rect">
            <a:avLst/>
          </a:prstGeom>
          <a:noFill/>
          <a:ln w="9525" algn="ctr">
            <a:noFill/>
            <a:miter lim="800000"/>
            <a:headEnd/>
            <a:tailEnd/>
          </a:ln>
        </p:spPr>
        <p:txBody>
          <a:bodyPr>
            <a:spAutoFit/>
          </a:bodyPr>
          <a:lstStyle/>
          <a:p>
            <a:pPr eaLnBrk="0" hangingPunct="0">
              <a:spcBef>
                <a:spcPct val="50000"/>
              </a:spcBef>
            </a:pPr>
            <a:r>
              <a:rPr lang="en-US" sz="1600" b="1" i="1" dirty="0">
                <a:solidFill>
                  <a:srgbClr val="FF0000"/>
                </a:solidFill>
                <a:latin typeface="Times New Roman" pitchFamily="18" charset="0"/>
              </a:rPr>
              <a:t>Comments:</a:t>
            </a:r>
            <a:br>
              <a:rPr lang="en-US" sz="1600" b="1" i="1" dirty="0">
                <a:solidFill>
                  <a:srgbClr val="FF0000"/>
                </a:solidFill>
                <a:latin typeface="Times New Roman" pitchFamily="18" charset="0"/>
              </a:rPr>
            </a:br>
            <a:r>
              <a:rPr lang="en-US" sz="1600" b="1" i="1" dirty="0">
                <a:solidFill>
                  <a:srgbClr val="FF0000"/>
                </a:solidFill>
                <a:latin typeface="Times New Roman" pitchFamily="18" charset="0"/>
              </a:rPr>
              <a:t>- Instead of n-on-p also n-on-n devices could be used</a:t>
            </a:r>
            <a:br>
              <a:rPr lang="en-US" sz="1600" b="1" i="1" dirty="0">
                <a:solidFill>
                  <a:srgbClr val="FF0000"/>
                </a:solidFill>
                <a:latin typeface="Times New Roman" pitchFamily="18" charset="0"/>
              </a:rPr>
            </a:br>
            <a:endParaRPr lang="en-US" sz="1600" b="1" i="1" dirty="0">
              <a:solidFill>
                <a:srgbClr val="FF0000"/>
              </a:solidFill>
              <a:latin typeface="Times New Roman" pitchFamily="18" charset="0"/>
            </a:endParaRPr>
          </a:p>
        </p:txBody>
      </p:sp>
      <p:pic>
        <p:nvPicPr>
          <p:cNvPr id="17" name="Picture 11" descr="n-in-p-strip"/>
          <p:cNvPicPr>
            <a:picLocks noChangeAspect="1" noChangeArrowheads="1"/>
          </p:cNvPicPr>
          <p:nvPr/>
        </p:nvPicPr>
        <p:blipFill>
          <a:blip r:embed="rId3" cstate="print"/>
          <a:srcRect/>
          <a:stretch>
            <a:fillRect/>
          </a:stretch>
        </p:blipFill>
        <p:spPr bwMode="auto">
          <a:xfrm>
            <a:off x="4746625" y="1327150"/>
            <a:ext cx="4368800" cy="31369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3"/>
          <p:cNvSpPr>
            <a:spLocks noGrp="1"/>
          </p:cNvSpPr>
          <p:nvPr>
            <p:ph type="sldNum" sz="quarter" idx="12"/>
          </p:nvPr>
        </p:nvSpPr>
        <p:spPr/>
        <p:txBody>
          <a:bodyPr/>
          <a:lstStyle/>
          <a:p>
            <a:pPr>
              <a:defRPr/>
            </a:pPr>
            <a:fld id="{27CED006-A799-4586-9ECB-ED81AF522F81}" type="slidenum">
              <a:rPr lang="en-GB"/>
              <a:pPr>
                <a:defRPr/>
              </a:pPr>
              <a:t>17</a:t>
            </a:fld>
            <a:endParaRPr lang="en-GB"/>
          </a:p>
        </p:txBody>
      </p:sp>
      <p:sp>
        <p:nvSpPr>
          <p:cNvPr id="25603" name="Text Box 6"/>
          <p:cNvSpPr txBox="1">
            <a:spLocks noChangeArrowheads="1"/>
          </p:cNvSpPr>
          <p:nvPr/>
        </p:nvSpPr>
        <p:spPr bwMode="auto">
          <a:xfrm>
            <a:off x="0" y="188640"/>
            <a:ext cx="9144000" cy="492443"/>
          </a:xfrm>
          <a:prstGeom prst="rect">
            <a:avLst/>
          </a:prstGeom>
          <a:noFill/>
          <a:ln w="9525">
            <a:noFill/>
            <a:miter lim="800000"/>
            <a:headEnd/>
            <a:tailEnd/>
          </a:ln>
        </p:spPr>
        <p:txBody>
          <a:bodyPr>
            <a:spAutoFit/>
          </a:bodyPr>
          <a:lstStyle/>
          <a:p>
            <a:pPr algn="ctr">
              <a:spcBef>
                <a:spcPct val="50000"/>
              </a:spcBef>
            </a:pPr>
            <a:r>
              <a:rPr lang="en-GB" sz="2600" dirty="0">
                <a:solidFill>
                  <a:srgbClr val="FF3300"/>
                </a:solidFill>
                <a:latin typeface="Times New Roman" pitchFamily="18" charset="0"/>
                <a:cs typeface="Times New Roman" pitchFamily="18" charset="0"/>
              </a:rPr>
              <a:t>N-side read-out </a:t>
            </a:r>
            <a:r>
              <a:rPr lang="en-GB" sz="2600" dirty="0" smtClean="0">
                <a:solidFill>
                  <a:srgbClr val="FF3300"/>
                </a:solidFill>
                <a:latin typeface="Times New Roman" pitchFamily="18" charset="0"/>
                <a:cs typeface="Times New Roman" pitchFamily="18" charset="0"/>
              </a:rPr>
              <a:t>helps radiation tolerance of Si detectors.</a:t>
            </a:r>
            <a:endParaRPr lang="en-GB" sz="2600" dirty="0">
              <a:solidFill>
                <a:srgbClr val="FF3300"/>
              </a:solidFill>
              <a:latin typeface="Times New Roman" pitchFamily="18" charset="0"/>
              <a:cs typeface="Times New Roman" pitchFamily="18" charset="0"/>
            </a:endParaRPr>
          </a:p>
        </p:txBody>
      </p:sp>
      <p:sp>
        <p:nvSpPr>
          <p:cNvPr id="25604" name="Text Box 7"/>
          <p:cNvSpPr txBox="1">
            <a:spLocks noChangeArrowheads="1"/>
          </p:cNvSpPr>
          <p:nvPr/>
        </p:nvSpPr>
        <p:spPr bwMode="auto">
          <a:xfrm>
            <a:off x="900113" y="1557338"/>
            <a:ext cx="2665412" cy="1187450"/>
          </a:xfrm>
          <a:prstGeom prst="rect">
            <a:avLst/>
          </a:prstGeom>
          <a:noFill/>
          <a:ln w="9525">
            <a:noFill/>
            <a:miter lim="800000"/>
            <a:headEnd/>
            <a:tailEnd/>
          </a:ln>
        </p:spPr>
        <p:txBody>
          <a:bodyPr>
            <a:spAutoFit/>
          </a:bodyPr>
          <a:lstStyle/>
          <a:p>
            <a:pPr algn="ctr">
              <a:spcBef>
                <a:spcPct val="50000"/>
              </a:spcBef>
            </a:pPr>
            <a:r>
              <a:rPr lang="en-GB" sz="2400">
                <a:latin typeface="Times New Roman" pitchFamily="18" charset="0"/>
                <a:cs typeface="Times New Roman" pitchFamily="18" charset="0"/>
              </a:rPr>
              <a:t>Schematic changes of Electric field after irradiation</a:t>
            </a:r>
          </a:p>
        </p:txBody>
      </p:sp>
      <p:sp>
        <p:nvSpPr>
          <p:cNvPr id="25605" name="Text Box 8"/>
          <p:cNvSpPr txBox="1">
            <a:spLocks noChangeArrowheads="1"/>
          </p:cNvSpPr>
          <p:nvPr/>
        </p:nvSpPr>
        <p:spPr bwMode="auto">
          <a:xfrm>
            <a:off x="179388" y="3213100"/>
            <a:ext cx="3095625" cy="1187450"/>
          </a:xfrm>
          <a:prstGeom prst="rect">
            <a:avLst/>
          </a:prstGeom>
          <a:noFill/>
          <a:ln w="9525">
            <a:noFill/>
            <a:miter lim="800000"/>
            <a:headEnd/>
            <a:tailEnd/>
          </a:ln>
        </p:spPr>
        <p:txBody>
          <a:bodyPr>
            <a:spAutoFit/>
          </a:bodyPr>
          <a:lstStyle/>
          <a:p>
            <a:pPr algn="ctr">
              <a:spcBef>
                <a:spcPct val="50000"/>
              </a:spcBef>
            </a:pPr>
            <a:r>
              <a:rPr lang="en-GB" sz="2400">
                <a:latin typeface="Times New Roman" pitchFamily="18" charset="0"/>
                <a:cs typeface="Times New Roman" pitchFamily="18" charset="0"/>
              </a:rPr>
              <a:t>Effect of trapping on the Charge Collection Efficiency (CCE)</a:t>
            </a:r>
          </a:p>
        </p:txBody>
      </p:sp>
      <p:sp>
        <p:nvSpPr>
          <p:cNvPr id="25606" name="Text Box 9"/>
          <p:cNvSpPr txBox="1">
            <a:spLocks noChangeArrowheads="1"/>
          </p:cNvSpPr>
          <p:nvPr/>
        </p:nvSpPr>
        <p:spPr bwMode="auto">
          <a:xfrm>
            <a:off x="179388" y="4437063"/>
            <a:ext cx="6265862" cy="1552575"/>
          </a:xfrm>
          <a:prstGeom prst="rect">
            <a:avLst/>
          </a:prstGeom>
          <a:noFill/>
          <a:ln w="9525">
            <a:noFill/>
            <a:miter lim="800000"/>
            <a:headEnd/>
            <a:tailEnd/>
          </a:ln>
        </p:spPr>
        <p:txBody>
          <a:bodyPr>
            <a:spAutoFit/>
          </a:bodyPr>
          <a:lstStyle/>
          <a:p>
            <a:pPr algn="ctr">
              <a:spcBef>
                <a:spcPct val="50000"/>
              </a:spcBef>
            </a:pPr>
            <a:r>
              <a:rPr lang="en-GB" sz="2400">
                <a:latin typeface="Times New Roman" pitchFamily="18" charset="0"/>
                <a:cs typeface="Times New Roman" pitchFamily="18" charset="0"/>
              </a:rPr>
              <a:t>Collecting electrons provide a sensitive advantage with respect to holes due to a much shorter t</a:t>
            </a:r>
            <a:r>
              <a:rPr lang="en-GB" sz="2400" baseline="-25000">
                <a:latin typeface="Times New Roman" pitchFamily="18" charset="0"/>
                <a:cs typeface="Times New Roman" pitchFamily="18" charset="0"/>
              </a:rPr>
              <a:t>c</a:t>
            </a:r>
            <a:r>
              <a:rPr lang="en-GB" sz="2400">
                <a:latin typeface="Times New Roman" pitchFamily="18" charset="0"/>
                <a:cs typeface="Times New Roman" pitchFamily="18" charset="0"/>
              </a:rPr>
              <a:t>. P-type detectors are the most natural solution for </a:t>
            </a:r>
            <a:r>
              <a:rPr lang="en-GB" sz="2400" i="1">
                <a:latin typeface="Times New Roman" pitchFamily="18" charset="0"/>
                <a:cs typeface="Times New Roman" pitchFamily="18" charset="0"/>
              </a:rPr>
              <a:t>e</a:t>
            </a:r>
            <a:r>
              <a:rPr lang="en-GB" sz="2400">
                <a:latin typeface="Times New Roman" pitchFamily="18" charset="0"/>
                <a:cs typeface="Times New Roman" pitchFamily="18" charset="0"/>
              </a:rPr>
              <a:t> collection on the segmented side.</a:t>
            </a:r>
          </a:p>
        </p:txBody>
      </p:sp>
      <p:pic>
        <p:nvPicPr>
          <p:cNvPr id="25607" name="Picture 10"/>
          <p:cNvPicPr>
            <a:picLocks noChangeAspect="1" noChangeArrowheads="1"/>
          </p:cNvPicPr>
          <p:nvPr/>
        </p:nvPicPr>
        <p:blipFill>
          <a:blip r:embed="rId2" cstate="print"/>
          <a:srcRect l="7433" t="22534" r="5154" b="8804"/>
          <a:stretch>
            <a:fillRect/>
          </a:stretch>
        </p:blipFill>
        <p:spPr bwMode="auto">
          <a:xfrm>
            <a:off x="4786313" y="1428750"/>
            <a:ext cx="3368675" cy="2447925"/>
          </a:xfrm>
          <a:prstGeom prst="rect">
            <a:avLst/>
          </a:prstGeom>
          <a:noFill/>
          <a:ln w="9525">
            <a:noFill/>
            <a:miter lim="800000"/>
            <a:headEnd/>
            <a:tailEnd/>
          </a:ln>
        </p:spPr>
      </p:pic>
      <p:sp>
        <p:nvSpPr>
          <p:cNvPr id="25608" name="Text Box 11"/>
          <p:cNvSpPr txBox="1">
            <a:spLocks noChangeArrowheads="1"/>
          </p:cNvSpPr>
          <p:nvPr/>
        </p:nvSpPr>
        <p:spPr bwMode="auto">
          <a:xfrm>
            <a:off x="3500438" y="3857625"/>
            <a:ext cx="4895850" cy="488950"/>
          </a:xfrm>
          <a:prstGeom prst="rect">
            <a:avLst/>
          </a:prstGeom>
          <a:noFill/>
          <a:ln w="9525">
            <a:noFill/>
            <a:miter lim="800000"/>
            <a:headEnd/>
            <a:tailEnd/>
          </a:ln>
        </p:spPr>
        <p:txBody>
          <a:bodyPr>
            <a:spAutoFit/>
          </a:bodyPr>
          <a:lstStyle/>
          <a:p>
            <a:pPr algn="ctr">
              <a:spcBef>
                <a:spcPct val="50000"/>
              </a:spcBef>
            </a:pPr>
            <a:r>
              <a:rPr lang="en-GB" sz="2600">
                <a:latin typeface="Times New Roman" pitchFamily="18" charset="0"/>
                <a:cs typeface="Times New Roman" pitchFamily="18" charset="0"/>
              </a:rPr>
              <a:t>Q</a:t>
            </a:r>
            <a:r>
              <a:rPr lang="en-GB" sz="2600" baseline="-25000">
                <a:latin typeface="Times New Roman" pitchFamily="18" charset="0"/>
                <a:cs typeface="Times New Roman" pitchFamily="18" charset="0"/>
              </a:rPr>
              <a:t>tc</a:t>
            </a:r>
            <a:r>
              <a:rPr lang="en-GB" sz="2600">
                <a:latin typeface="Times New Roman" pitchFamily="18" charset="0"/>
                <a:cs typeface="Times New Roman" pitchFamily="18" charset="0"/>
              </a:rPr>
              <a:t> </a:t>
            </a:r>
            <a:r>
              <a:rPr lang="en-GB" sz="2600">
                <a:latin typeface="Times New Roman" pitchFamily="18" charset="0"/>
                <a:cs typeface="Times New Roman" pitchFamily="18" charset="0"/>
                <a:sym typeface="Symbol" pitchFamily="18" charset="2"/>
              </a:rPr>
              <a:t> Q</a:t>
            </a:r>
            <a:r>
              <a:rPr lang="en-GB" sz="2600" baseline="-25000">
                <a:latin typeface="Times New Roman" pitchFamily="18" charset="0"/>
                <a:cs typeface="Times New Roman" pitchFamily="18" charset="0"/>
                <a:sym typeface="Symbol" pitchFamily="18" charset="2"/>
              </a:rPr>
              <a:t>0</a:t>
            </a:r>
            <a:r>
              <a:rPr lang="en-GB" sz="2600">
                <a:latin typeface="Times New Roman" pitchFamily="18" charset="0"/>
                <a:cs typeface="Times New Roman" pitchFamily="18" charset="0"/>
                <a:sym typeface="Symbol" pitchFamily="18" charset="2"/>
              </a:rPr>
              <a:t>exp(-t</a:t>
            </a:r>
            <a:r>
              <a:rPr lang="en-GB" sz="2600" baseline="-25000">
                <a:latin typeface="Times New Roman" pitchFamily="18" charset="0"/>
                <a:cs typeface="Times New Roman" pitchFamily="18" charset="0"/>
                <a:sym typeface="Symbol" pitchFamily="18" charset="2"/>
              </a:rPr>
              <a:t>c</a:t>
            </a:r>
            <a:r>
              <a:rPr lang="en-GB" sz="2600">
                <a:latin typeface="Times New Roman" pitchFamily="18" charset="0"/>
                <a:cs typeface="Times New Roman" pitchFamily="18" charset="0"/>
                <a:sym typeface="Symbol" pitchFamily="18" charset="2"/>
              </a:rPr>
              <a:t>/</a:t>
            </a:r>
            <a:r>
              <a:rPr lang="en-GB" sz="2600">
                <a:latin typeface="Symbol" pitchFamily="18" charset="2"/>
                <a:cs typeface="Times New Roman" pitchFamily="18" charset="0"/>
                <a:sym typeface="Symbol" pitchFamily="18" charset="2"/>
              </a:rPr>
              <a:t>t</a:t>
            </a:r>
            <a:r>
              <a:rPr lang="en-GB" sz="2600" baseline="-25000">
                <a:latin typeface="Times New Roman" pitchFamily="18" charset="0"/>
                <a:cs typeface="Times New Roman" pitchFamily="18" charset="0"/>
                <a:sym typeface="Symbol" pitchFamily="18" charset="2"/>
              </a:rPr>
              <a:t>tr</a:t>
            </a:r>
            <a:r>
              <a:rPr lang="en-GB" sz="2600">
                <a:latin typeface="Times New Roman" pitchFamily="18" charset="0"/>
                <a:cs typeface="Times New Roman" pitchFamily="18" charset="0"/>
                <a:sym typeface="Symbol" pitchFamily="18" charset="2"/>
              </a:rPr>
              <a:t>), 1/</a:t>
            </a:r>
            <a:r>
              <a:rPr lang="en-GB" sz="2400">
                <a:latin typeface="Symbol" pitchFamily="18" charset="2"/>
                <a:cs typeface="Times New Roman" pitchFamily="18" charset="0"/>
                <a:sym typeface="Symbol" pitchFamily="18" charset="2"/>
              </a:rPr>
              <a:t>t</a:t>
            </a:r>
            <a:r>
              <a:rPr lang="en-GB" sz="2400" baseline="-25000">
                <a:latin typeface="Times New Roman" pitchFamily="18" charset="0"/>
                <a:cs typeface="Times New Roman" pitchFamily="18" charset="0"/>
                <a:sym typeface="Symbol" pitchFamily="18" charset="2"/>
              </a:rPr>
              <a:t>tr</a:t>
            </a:r>
            <a:r>
              <a:rPr lang="en-GB" sz="2600">
                <a:latin typeface="Times New Roman" pitchFamily="18" charset="0"/>
                <a:cs typeface="Times New Roman" pitchFamily="18" charset="0"/>
                <a:sym typeface="Symbol" pitchFamily="18" charset="2"/>
              </a:rPr>
              <a:t> = </a:t>
            </a:r>
            <a:r>
              <a:rPr lang="en-GB" sz="2600">
                <a:latin typeface="Symbol" pitchFamily="18" charset="2"/>
                <a:cs typeface="Times New Roman" pitchFamily="18" charset="0"/>
                <a:sym typeface="Symbol" pitchFamily="18" charset="2"/>
              </a:rPr>
              <a:t>bF</a:t>
            </a:r>
            <a:r>
              <a:rPr lang="en-GB" sz="2600">
                <a:latin typeface="Times New Roman" pitchFamily="18" charset="0"/>
                <a:cs typeface="Times New Roman" pitchFamily="18" charset="0"/>
                <a:sym typeface="Symbol" pitchFamily="18" charset="2"/>
              </a:rPr>
              <a:t>. </a:t>
            </a:r>
          </a:p>
        </p:txBody>
      </p:sp>
      <p:sp>
        <p:nvSpPr>
          <p:cNvPr id="25609" name="Text Box 12"/>
          <p:cNvSpPr txBox="1">
            <a:spLocks noChangeArrowheads="1"/>
          </p:cNvSpPr>
          <p:nvPr/>
        </p:nvSpPr>
        <p:spPr bwMode="auto">
          <a:xfrm>
            <a:off x="6588125" y="4724400"/>
            <a:ext cx="2233613" cy="1187450"/>
          </a:xfrm>
          <a:prstGeom prst="rect">
            <a:avLst/>
          </a:prstGeom>
          <a:noFill/>
          <a:ln w="9525">
            <a:noFill/>
            <a:miter lim="800000"/>
            <a:headEnd/>
            <a:tailEnd/>
          </a:ln>
        </p:spPr>
        <p:txBody>
          <a:bodyPr>
            <a:spAutoFit/>
          </a:bodyPr>
          <a:lstStyle/>
          <a:p>
            <a:pPr>
              <a:spcBef>
                <a:spcPct val="50000"/>
              </a:spcBef>
            </a:pPr>
            <a:r>
              <a:rPr lang="en-GB" sz="2400">
                <a:solidFill>
                  <a:srgbClr val="FF3300"/>
                </a:solidFill>
                <a:latin typeface="Calibri" pitchFamily="34" charset="0"/>
              </a:rPr>
              <a:t>N-side read out to keep lower t</a:t>
            </a:r>
            <a:r>
              <a:rPr lang="en-GB" sz="2400" baseline="-25000">
                <a:solidFill>
                  <a:srgbClr val="FF3300"/>
                </a:solidFill>
                <a:latin typeface="Calibri" pitchFamily="34" charset="0"/>
              </a:rPr>
              <a:t>c</a:t>
            </a:r>
            <a:r>
              <a:rPr lang="en-GB" sz="2400">
                <a:latin typeface="Calibri" pitchFamily="34" charset="0"/>
              </a:rPr>
              <a:t>   </a:t>
            </a:r>
          </a:p>
        </p:txBody>
      </p:sp>
      <p:sp>
        <p:nvSpPr>
          <p:cNvPr id="12"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2F123943-0439-48D3-8CB2-5055F3595121}" type="slidenum">
              <a:rPr lang="en-US"/>
              <a:pPr>
                <a:defRPr/>
              </a:pPr>
              <a:t>18</a:t>
            </a:fld>
            <a:endParaRPr lang="en-US"/>
          </a:p>
        </p:txBody>
      </p:sp>
      <p:pic>
        <p:nvPicPr>
          <p:cNvPr id="26627" name="Picture 3"/>
          <p:cNvPicPr>
            <a:picLocks noGrp="1" noChangeAspect="1" noChangeArrowheads="1"/>
          </p:cNvPicPr>
          <p:nvPr>
            <p:ph type="body" idx="1"/>
          </p:nvPr>
        </p:nvPicPr>
        <p:blipFill>
          <a:blip r:embed="rId2" cstate="print"/>
          <a:srcRect/>
          <a:stretch>
            <a:fillRect/>
          </a:stretch>
        </p:blipFill>
        <p:spPr>
          <a:xfrm>
            <a:off x="323850" y="620713"/>
            <a:ext cx="8435975" cy="3773487"/>
          </a:xfrm>
        </p:spPr>
      </p:pic>
      <p:sp>
        <p:nvSpPr>
          <p:cNvPr id="26628" name="Text Box 7"/>
          <p:cNvSpPr txBox="1">
            <a:spLocks noChangeArrowheads="1"/>
          </p:cNvSpPr>
          <p:nvPr/>
        </p:nvSpPr>
        <p:spPr bwMode="auto">
          <a:xfrm>
            <a:off x="468313" y="4581525"/>
            <a:ext cx="8208962" cy="915988"/>
          </a:xfrm>
          <a:prstGeom prst="rect">
            <a:avLst/>
          </a:prstGeom>
          <a:noFill/>
          <a:ln w="9525">
            <a:noFill/>
            <a:miter lim="800000"/>
            <a:headEnd/>
            <a:tailEnd/>
          </a:ln>
        </p:spPr>
        <p:txBody>
          <a:bodyPr>
            <a:spAutoFit/>
          </a:bodyPr>
          <a:lstStyle/>
          <a:p>
            <a:r>
              <a:rPr lang="en-US"/>
              <a:t>The Charge Correction Method  (based on TCT) for determination of effective trapping times requires fully (over) depleted detector – so far we were limited to 10</a:t>
            </a:r>
            <a:r>
              <a:rPr lang="en-US" baseline="30000"/>
              <a:t>15</a:t>
            </a:r>
            <a:r>
              <a:rPr lang="en-US"/>
              <a:t> cm</a:t>
            </a:r>
            <a:r>
              <a:rPr lang="en-US" baseline="30000"/>
              <a:t>-2</a:t>
            </a:r>
            <a:r>
              <a:rPr lang="en-US"/>
              <a:t>.</a:t>
            </a:r>
            <a:r>
              <a:rPr lang="en-US">
                <a:latin typeface="Garamond" pitchFamily="18" charset="0"/>
              </a:rPr>
              <a:t> </a:t>
            </a:r>
          </a:p>
        </p:txBody>
      </p:sp>
      <p:sp>
        <p:nvSpPr>
          <p:cNvPr id="26629" name="Rectangle 9"/>
          <p:cNvSpPr>
            <a:spLocks noChangeArrowheads="1"/>
          </p:cNvSpPr>
          <p:nvPr/>
        </p:nvSpPr>
        <p:spPr bwMode="auto">
          <a:xfrm>
            <a:off x="381000" y="6248400"/>
            <a:ext cx="8305800" cy="76200"/>
          </a:xfrm>
          <a:prstGeom prst="rect">
            <a:avLst/>
          </a:prstGeom>
          <a:solidFill>
            <a:srgbClr val="FF0000"/>
          </a:solidFill>
          <a:ln w="9525">
            <a:solidFill>
              <a:schemeClr val="tx1"/>
            </a:solidFill>
            <a:miter lim="800000"/>
            <a:headEnd/>
            <a:tailEnd/>
          </a:ln>
        </p:spPr>
        <p:txBody>
          <a:bodyPr wrap="none" anchor="ctr"/>
          <a:lstStyle/>
          <a:p>
            <a:endParaRPr lang="en-GB"/>
          </a:p>
        </p:txBody>
      </p:sp>
      <p:sp>
        <p:nvSpPr>
          <p:cNvPr id="26630" name="Text Box 10"/>
          <p:cNvSpPr txBox="1">
            <a:spLocks noChangeArrowheads="1"/>
          </p:cNvSpPr>
          <p:nvPr/>
        </p:nvSpPr>
        <p:spPr bwMode="auto">
          <a:xfrm>
            <a:off x="571500" y="6381750"/>
            <a:ext cx="8572500" cy="304800"/>
          </a:xfrm>
          <a:prstGeom prst="rect">
            <a:avLst/>
          </a:prstGeom>
          <a:noFill/>
          <a:ln w="9525">
            <a:noFill/>
            <a:miter lim="800000"/>
            <a:headEnd/>
            <a:tailEnd/>
          </a:ln>
        </p:spPr>
        <p:txBody>
          <a:bodyPr>
            <a:spAutoFit/>
          </a:bodyPr>
          <a:lstStyle/>
          <a:p>
            <a:pPr>
              <a:spcBef>
                <a:spcPct val="50000"/>
              </a:spcBef>
            </a:pPr>
            <a:r>
              <a:rPr lang="en-US" sz="1400" dirty="0">
                <a:latin typeface="Times New Roman" pitchFamily="18" charset="0"/>
              </a:rPr>
              <a:t>G. </a:t>
            </a:r>
            <a:r>
              <a:rPr lang="en-US" sz="1400" dirty="0" err="1">
                <a:latin typeface="Times New Roman" pitchFamily="18" charset="0"/>
              </a:rPr>
              <a:t>Kramberger</a:t>
            </a:r>
            <a:r>
              <a:rPr lang="en-US" sz="1200" dirty="0">
                <a:latin typeface="Times New Roman" pitchFamily="18" charset="0"/>
              </a:rPr>
              <a:t>, </a:t>
            </a:r>
            <a:r>
              <a:rPr lang="sl-SI" sz="1200" dirty="0">
                <a:latin typeface="Times New Roman" pitchFamily="18" charset="0"/>
              </a:rPr>
              <a:t>Trapping in silicon detectors</a:t>
            </a:r>
            <a:r>
              <a:rPr lang="en-US" sz="1200" dirty="0">
                <a:latin typeface="Times New Roman" pitchFamily="18" charset="0"/>
              </a:rPr>
              <a:t>, </a:t>
            </a:r>
            <a:r>
              <a:rPr lang="sl-SI" sz="1200" dirty="0">
                <a:solidFill>
                  <a:schemeClr val="accent2"/>
                </a:solidFill>
                <a:latin typeface="Century" pitchFamily="18" charset="0"/>
              </a:rPr>
              <a:t>Aug.</a:t>
            </a:r>
            <a:r>
              <a:rPr lang="en-US" sz="1200" dirty="0">
                <a:solidFill>
                  <a:schemeClr val="accent2"/>
                </a:solidFill>
                <a:latin typeface="Century" pitchFamily="18" charset="0"/>
              </a:rPr>
              <a:t>  </a:t>
            </a:r>
            <a:r>
              <a:rPr lang="sl-SI" sz="1200" dirty="0">
                <a:solidFill>
                  <a:schemeClr val="accent2"/>
                </a:solidFill>
                <a:latin typeface="Century" pitchFamily="18" charset="0"/>
              </a:rPr>
              <a:t>2</a:t>
            </a:r>
            <a:r>
              <a:rPr lang="en-US" sz="1200" dirty="0">
                <a:solidFill>
                  <a:schemeClr val="accent2"/>
                </a:solidFill>
                <a:latin typeface="Century" pitchFamily="18" charset="0"/>
              </a:rPr>
              <a:t>3-</a:t>
            </a:r>
            <a:r>
              <a:rPr lang="sl-SI" sz="1200" dirty="0">
                <a:solidFill>
                  <a:schemeClr val="accent2"/>
                </a:solidFill>
                <a:latin typeface="Century" pitchFamily="18" charset="0"/>
              </a:rPr>
              <a:t>2</a:t>
            </a:r>
            <a:r>
              <a:rPr lang="en-US" sz="1200" dirty="0">
                <a:solidFill>
                  <a:schemeClr val="accent2"/>
                </a:solidFill>
                <a:latin typeface="Century" pitchFamily="18" charset="0"/>
              </a:rPr>
              <a:t>4, 2006, </a:t>
            </a:r>
            <a:r>
              <a:rPr lang="sl-SI" sz="1200" dirty="0">
                <a:solidFill>
                  <a:schemeClr val="accent2"/>
                </a:solidFill>
                <a:latin typeface="Century" pitchFamily="18" charset="0"/>
              </a:rPr>
              <a:t>Hamburg</a:t>
            </a:r>
            <a:r>
              <a:rPr lang="en-US" sz="1200" dirty="0">
                <a:solidFill>
                  <a:schemeClr val="accent2"/>
                </a:solidFill>
                <a:latin typeface="Century" pitchFamily="18" charset="0"/>
              </a:rPr>
              <a:t>, </a:t>
            </a:r>
            <a:r>
              <a:rPr lang="sl-SI" sz="1200" dirty="0">
                <a:solidFill>
                  <a:schemeClr val="accent2"/>
                </a:solidFill>
                <a:latin typeface="Century" pitchFamily="18" charset="0"/>
              </a:rPr>
              <a:t>Germany</a:t>
            </a:r>
            <a:r>
              <a:rPr lang="en-US" sz="1200" dirty="0">
                <a:solidFill>
                  <a:schemeClr val="accent2"/>
                </a:solidFill>
                <a:latin typeface="Century" pitchFamily="18" charset="0"/>
              </a:rPr>
              <a:t> </a:t>
            </a:r>
            <a:endParaRPr lang="en-US" sz="1200" dirty="0">
              <a:latin typeface="Times New Roman" pitchFamily="18" charset="0"/>
            </a:endParaRPr>
          </a:p>
        </p:txBody>
      </p:sp>
      <p:pic>
        <p:nvPicPr>
          <p:cNvPr id="26631" name="Picture 11" descr="ijs_znak"/>
          <p:cNvPicPr>
            <a:picLocks noChangeAspect="1" noChangeArrowheads="1"/>
          </p:cNvPicPr>
          <p:nvPr/>
        </p:nvPicPr>
        <p:blipFill>
          <a:blip r:embed="rId3" cstate="print"/>
          <a:srcRect/>
          <a:stretch>
            <a:fillRect/>
          </a:stretch>
        </p:blipFill>
        <p:spPr bwMode="auto">
          <a:xfrm>
            <a:off x="165100" y="6400800"/>
            <a:ext cx="277813" cy="311150"/>
          </a:xfrm>
          <a:prstGeom prst="rect">
            <a:avLst/>
          </a:prstGeom>
          <a:noFill/>
          <a:ln w="9525">
            <a:noFill/>
            <a:miter lim="800000"/>
            <a:headEnd/>
            <a:tailEnd/>
          </a:ln>
        </p:spPr>
      </p:pic>
      <p:sp>
        <p:nvSpPr>
          <p:cNvPr id="26632" name="TextBox 7"/>
          <p:cNvSpPr txBox="1">
            <a:spLocks noChangeArrowheads="1"/>
          </p:cNvSpPr>
          <p:nvPr/>
        </p:nvSpPr>
        <p:spPr bwMode="auto">
          <a:xfrm>
            <a:off x="1979613" y="0"/>
            <a:ext cx="4824412" cy="584200"/>
          </a:xfrm>
          <a:prstGeom prst="rect">
            <a:avLst/>
          </a:prstGeom>
          <a:noFill/>
          <a:ln w="9525">
            <a:noFill/>
            <a:miter lim="800000"/>
            <a:headEnd/>
            <a:tailEnd/>
          </a:ln>
        </p:spPr>
        <p:txBody>
          <a:bodyPr>
            <a:spAutoFit/>
          </a:bodyPr>
          <a:lstStyle/>
          <a:p>
            <a:pPr algn="ctr"/>
            <a:r>
              <a:rPr lang="en-GB" sz="3200"/>
              <a:t>Charge trapping</a:t>
            </a:r>
          </a:p>
        </p:txBody>
      </p:sp>
      <p:sp>
        <p:nvSpPr>
          <p:cNvPr id="11"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3"/>
          <p:cNvSpPr>
            <a:spLocks noGrp="1"/>
          </p:cNvSpPr>
          <p:nvPr>
            <p:ph type="sldNum" sz="quarter" idx="12"/>
          </p:nvPr>
        </p:nvSpPr>
        <p:spPr/>
        <p:txBody>
          <a:bodyPr/>
          <a:lstStyle/>
          <a:p>
            <a:pPr>
              <a:defRPr/>
            </a:pPr>
            <a:fld id="{631CE5B8-0A74-45B9-B180-9854EB2F5602}" type="slidenum">
              <a:rPr lang="en-GB"/>
              <a:pPr>
                <a:defRPr/>
              </a:pPr>
              <a:t>19</a:t>
            </a:fld>
            <a:endParaRPr lang="en-GB"/>
          </a:p>
        </p:txBody>
      </p:sp>
      <p:sp>
        <p:nvSpPr>
          <p:cNvPr id="27651" name="Text Box 4"/>
          <p:cNvSpPr txBox="1">
            <a:spLocks noChangeArrowheads="1"/>
          </p:cNvSpPr>
          <p:nvPr/>
        </p:nvSpPr>
        <p:spPr bwMode="auto">
          <a:xfrm>
            <a:off x="179388" y="260350"/>
            <a:ext cx="3095625" cy="1187450"/>
          </a:xfrm>
          <a:prstGeom prst="rect">
            <a:avLst/>
          </a:prstGeom>
          <a:noFill/>
          <a:ln w="9525">
            <a:noFill/>
            <a:miter lim="800000"/>
            <a:headEnd/>
            <a:tailEnd/>
          </a:ln>
        </p:spPr>
        <p:txBody>
          <a:bodyPr>
            <a:spAutoFit/>
          </a:bodyPr>
          <a:lstStyle/>
          <a:p>
            <a:pPr algn="ctr">
              <a:spcBef>
                <a:spcPct val="50000"/>
              </a:spcBef>
            </a:pPr>
            <a:r>
              <a:rPr lang="en-GB" sz="2400" b="1">
                <a:solidFill>
                  <a:srgbClr val="0033CC"/>
                </a:solidFill>
                <a:latin typeface="Times New Roman" pitchFamily="18" charset="0"/>
                <a:cs typeface="Times New Roman" pitchFamily="18" charset="0"/>
              </a:rPr>
              <a:t>Effect of trapping on the Charge Collection Distance</a:t>
            </a:r>
          </a:p>
        </p:txBody>
      </p:sp>
      <p:sp>
        <p:nvSpPr>
          <p:cNvPr id="27652" name="Text Box 6"/>
          <p:cNvSpPr txBox="1">
            <a:spLocks noChangeArrowheads="1"/>
          </p:cNvSpPr>
          <p:nvPr/>
        </p:nvSpPr>
        <p:spPr bwMode="auto">
          <a:xfrm>
            <a:off x="3635375" y="333375"/>
            <a:ext cx="4895850" cy="396875"/>
          </a:xfrm>
          <a:prstGeom prst="rect">
            <a:avLst/>
          </a:prstGeom>
          <a:noFill/>
          <a:ln w="9525">
            <a:noFill/>
            <a:miter lim="800000"/>
            <a:headEnd/>
            <a:tailEnd/>
          </a:ln>
        </p:spPr>
        <p:txBody>
          <a:bodyPr>
            <a:spAutoFit/>
          </a:bodyPr>
          <a:lstStyle/>
          <a:p>
            <a:pPr algn="ctr">
              <a:spcBef>
                <a:spcPct val="50000"/>
              </a:spcBef>
            </a:pPr>
            <a:r>
              <a:rPr lang="en-GB" sz="2000">
                <a:latin typeface="Times New Roman" pitchFamily="18" charset="0"/>
                <a:cs typeface="Times New Roman" pitchFamily="18" charset="0"/>
              </a:rPr>
              <a:t>Q</a:t>
            </a:r>
            <a:r>
              <a:rPr lang="en-GB" sz="2000" baseline="-25000">
                <a:latin typeface="Times New Roman" pitchFamily="18" charset="0"/>
                <a:cs typeface="Times New Roman" pitchFamily="18" charset="0"/>
              </a:rPr>
              <a:t>tc</a:t>
            </a:r>
            <a:r>
              <a:rPr lang="en-GB" sz="2000">
                <a:latin typeface="Times New Roman" pitchFamily="18" charset="0"/>
                <a:cs typeface="Times New Roman" pitchFamily="18" charset="0"/>
              </a:rPr>
              <a:t> </a:t>
            </a:r>
            <a:r>
              <a:rPr lang="en-GB" sz="2000">
                <a:latin typeface="Times New Roman" pitchFamily="18" charset="0"/>
                <a:cs typeface="Times New Roman" pitchFamily="18" charset="0"/>
                <a:sym typeface="Symbol" pitchFamily="18" charset="2"/>
              </a:rPr>
              <a:t> Q</a:t>
            </a:r>
            <a:r>
              <a:rPr lang="en-GB" sz="2000" baseline="-25000">
                <a:latin typeface="Times New Roman" pitchFamily="18" charset="0"/>
                <a:cs typeface="Times New Roman" pitchFamily="18" charset="0"/>
                <a:sym typeface="Symbol" pitchFamily="18" charset="2"/>
              </a:rPr>
              <a:t>0</a:t>
            </a:r>
            <a:r>
              <a:rPr lang="en-GB" sz="2000">
                <a:latin typeface="Times New Roman" pitchFamily="18" charset="0"/>
                <a:cs typeface="Times New Roman" pitchFamily="18" charset="0"/>
                <a:sym typeface="Symbol" pitchFamily="18" charset="2"/>
              </a:rPr>
              <a:t>exp(-t</a:t>
            </a:r>
            <a:r>
              <a:rPr lang="en-GB" sz="2000" baseline="-25000">
                <a:latin typeface="Times New Roman" pitchFamily="18" charset="0"/>
                <a:cs typeface="Times New Roman" pitchFamily="18" charset="0"/>
                <a:sym typeface="Symbol" pitchFamily="18" charset="2"/>
              </a:rPr>
              <a:t>c</a:t>
            </a:r>
            <a:r>
              <a:rPr lang="en-GB" sz="2000">
                <a:latin typeface="Times New Roman" pitchFamily="18" charset="0"/>
                <a:cs typeface="Times New Roman" pitchFamily="18" charset="0"/>
                <a:sym typeface="Symbol" pitchFamily="18" charset="2"/>
              </a:rPr>
              <a:t>/</a:t>
            </a:r>
            <a:r>
              <a:rPr lang="en-GB" sz="2000">
                <a:latin typeface="Symbol" pitchFamily="18" charset="2"/>
                <a:cs typeface="Times New Roman" pitchFamily="18" charset="0"/>
                <a:sym typeface="Symbol" pitchFamily="18" charset="2"/>
              </a:rPr>
              <a:t>t</a:t>
            </a:r>
            <a:r>
              <a:rPr lang="en-GB" sz="2000" baseline="-25000">
                <a:latin typeface="Times New Roman" pitchFamily="18" charset="0"/>
                <a:cs typeface="Times New Roman" pitchFamily="18" charset="0"/>
                <a:sym typeface="Symbol" pitchFamily="18" charset="2"/>
              </a:rPr>
              <a:t>tr</a:t>
            </a:r>
            <a:r>
              <a:rPr lang="en-GB" sz="2000">
                <a:latin typeface="Times New Roman" pitchFamily="18" charset="0"/>
                <a:cs typeface="Times New Roman" pitchFamily="18" charset="0"/>
                <a:sym typeface="Symbol" pitchFamily="18" charset="2"/>
              </a:rPr>
              <a:t>), 1/</a:t>
            </a:r>
            <a:r>
              <a:rPr lang="en-GB" sz="2000">
                <a:latin typeface="Symbol" pitchFamily="18" charset="2"/>
                <a:cs typeface="Times New Roman" pitchFamily="18" charset="0"/>
                <a:sym typeface="Symbol" pitchFamily="18" charset="2"/>
              </a:rPr>
              <a:t>t</a:t>
            </a:r>
            <a:r>
              <a:rPr lang="en-GB" sz="2000" baseline="-25000">
                <a:latin typeface="Times New Roman" pitchFamily="18" charset="0"/>
                <a:cs typeface="Times New Roman" pitchFamily="18" charset="0"/>
                <a:sym typeface="Symbol" pitchFamily="18" charset="2"/>
              </a:rPr>
              <a:t>tr</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bF</a:t>
            </a:r>
            <a:r>
              <a:rPr lang="en-GB" sz="2000">
                <a:latin typeface="Times New Roman" pitchFamily="18" charset="0"/>
                <a:cs typeface="Times New Roman" pitchFamily="18" charset="0"/>
                <a:sym typeface="Symbol" pitchFamily="18" charset="2"/>
              </a:rPr>
              <a:t>. </a:t>
            </a:r>
          </a:p>
        </p:txBody>
      </p:sp>
      <p:sp>
        <p:nvSpPr>
          <p:cNvPr id="27653" name="Text Box 7"/>
          <p:cNvSpPr txBox="1">
            <a:spLocks noChangeArrowheads="1"/>
          </p:cNvSpPr>
          <p:nvPr/>
        </p:nvSpPr>
        <p:spPr bwMode="auto">
          <a:xfrm>
            <a:off x="251520" y="3356992"/>
            <a:ext cx="3960813" cy="1785104"/>
          </a:xfrm>
          <a:prstGeom prst="rect">
            <a:avLst/>
          </a:prstGeom>
          <a:noFill/>
          <a:ln w="9525">
            <a:noFill/>
            <a:miter lim="800000"/>
            <a:headEnd/>
            <a:tailEnd/>
          </a:ln>
        </p:spPr>
        <p:txBody>
          <a:bodyPr>
            <a:spAutoFit/>
          </a:bodyPr>
          <a:lstStyle/>
          <a:p>
            <a:pPr>
              <a:spcBef>
                <a:spcPct val="50000"/>
              </a:spcBef>
            </a:pPr>
            <a:r>
              <a:rPr lang="en-GB" sz="2200" dirty="0">
                <a:solidFill>
                  <a:srgbClr val="FF3300"/>
                </a:solidFill>
                <a:latin typeface="Calibri" pitchFamily="34" charset="0"/>
              </a:rPr>
              <a:t>After heavy irradiation the charge collection distance (CCD) of </a:t>
            </a:r>
            <a:r>
              <a:rPr lang="en-GB" sz="2200" dirty="0" smtClean="0">
                <a:solidFill>
                  <a:srgbClr val="FF3300"/>
                </a:solidFill>
                <a:latin typeface="Calibri" pitchFamily="34" charset="0"/>
              </a:rPr>
              <a:t>silicon sensors becomes much shorter than the detector thickness.</a:t>
            </a:r>
            <a:endParaRPr lang="en-GB" sz="2200" dirty="0">
              <a:solidFill>
                <a:srgbClr val="FF3300"/>
              </a:solidFill>
              <a:latin typeface="Calibri" pitchFamily="34" charset="0"/>
            </a:endParaRPr>
          </a:p>
        </p:txBody>
      </p:sp>
      <p:sp>
        <p:nvSpPr>
          <p:cNvPr id="27654" name="Text Box 8"/>
          <p:cNvSpPr txBox="1">
            <a:spLocks noChangeArrowheads="1"/>
          </p:cNvSpPr>
          <p:nvPr/>
        </p:nvSpPr>
        <p:spPr bwMode="auto">
          <a:xfrm>
            <a:off x="3635375" y="765175"/>
            <a:ext cx="4968875" cy="396875"/>
          </a:xfrm>
          <a:prstGeom prst="rect">
            <a:avLst/>
          </a:prstGeom>
          <a:noFill/>
          <a:ln w="9525">
            <a:noFill/>
            <a:miter lim="800000"/>
            <a:headEnd/>
            <a:tailEnd/>
          </a:ln>
        </p:spPr>
        <p:txBody>
          <a:bodyPr>
            <a:spAutoFit/>
          </a:bodyPr>
          <a:lstStyle/>
          <a:p>
            <a:pPr algn="ctr">
              <a:spcBef>
                <a:spcPct val="50000"/>
              </a:spcBef>
            </a:pPr>
            <a:r>
              <a:rPr lang="en-GB" sz="2000">
                <a:latin typeface="Times New Roman" pitchFamily="18" charset="0"/>
                <a:cs typeface="Times New Roman" pitchFamily="18" charset="0"/>
                <a:sym typeface="Symbol" pitchFamily="18" charset="2"/>
              </a:rPr>
              <a:t>v</a:t>
            </a:r>
            <a:r>
              <a:rPr lang="en-GB" sz="2000" baseline="-25000">
                <a:latin typeface="Times New Roman" pitchFamily="18" charset="0"/>
                <a:cs typeface="Times New Roman" pitchFamily="18" charset="0"/>
                <a:sym typeface="Symbol" pitchFamily="18" charset="2"/>
              </a:rPr>
              <a:t>sat,e</a:t>
            </a:r>
            <a:r>
              <a:rPr lang="en-GB" sz="2000">
                <a:latin typeface="Times New Roman" pitchFamily="18" charset="0"/>
                <a:cs typeface="Times New Roman" pitchFamily="18" charset="0"/>
                <a:sym typeface="Symbol" pitchFamily="18" charset="2"/>
              </a:rPr>
              <a:t> x </a:t>
            </a:r>
            <a:r>
              <a:rPr lang="en-GB" sz="2000">
                <a:latin typeface="Symbol" pitchFamily="18" charset="2"/>
                <a:cs typeface="Times New Roman" pitchFamily="18" charset="0"/>
                <a:sym typeface="Symbol" pitchFamily="18" charset="2"/>
              </a:rPr>
              <a:t>t</a:t>
            </a:r>
            <a:r>
              <a:rPr lang="en-GB" sz="2000" baseline="-25000">
                <a:latin typeface="Times New Roman" pitchFamily="18" charset="0"/>
                <a:cs typeface="Times New Roman" pitchFamily="18" charset="0"/>
                <a:sym typeface="Symbol" pitchFamily="18" charset="2"/>
              </a:rPr>
              <a:t>tr</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l</a:t>
            </a:r>
            <a:r>
              <a:rPr lang="en-GB" sz="2000" baseline="-25000">
                <a:latin typeface="Times New Roman" pitchFamily="18" charset="0"/>
                <a:cs typeface="Times New Roman" pitchFamily="18" charset="0"/>
                <a:sym typeface="Symbol" pitchFamily="18" charset="2"/>
              </a:rPr>
              <a:t>av</a:t>
            </a:r>
            <a:r>
              <a:rPr lang="en-GB" sz="2000">
                <a:latin typeface="Times New Roman" pitchFamily="18" charset="0"/>
                <a:cs typeface="Times New Roman" pitchFamily="18" charset="0"/>
                <a:sym typeface="Symbol" pitchFamily="18" charset="2"/>
              </a:rPr>
              <a:t>  </a:t>
            </a:r>
            <a:endParaRPr lang="en-GB" sz="2000" baseline="-25000">
              <a:latin typeface="Times New Roman" pitchFamily="18" charset="0"/>
              <a:cs typeface="Times New Roman" pitchFamily="18" charset="0"/>
              <a:sym typeface="Symbol" pitchFamily="18" charset="2"/>
            </a:endParaRPr>
          </a:p>
        </p:txBody>
      </p:sp>
      <p:sp>
        <p:nvSpPr>
          <p:cNvPr id="27655" name="Text Box 10"/>
          <p:cNvSpPr txBox="1">
            <a:spLocks noChangeArrowheads="1"/>
          </p:cNvSpPr>
          <p:nvPr/>
        </p:nvSpPr>
        <p:spPr bwMode="auto">
          <a:xfrm>
            <a:off x="4643438" y="2071688"/>
            <a:ext cx="3852862" cy="457200"/>
          </a:xfrm>
          <a:prstGeom prst="rect">
            <a:avLst/>
          </a:prstGeom>
          <a:noFill/>
          <a:ln w="9525">
            <a:noFill/>
            <a:miter lim="800000"/>
            <a:headEnd/>
            <a:tailEnd/>
          </a:ln>
        </p:spPr>
        <p:txBody>
          <a:bodyPr>
            <a:spAutoFit/>
          </a:bodyPr>
          <a:lstStyle/>
          <a:p>
            <a:pPr algn="ctr">
              <a:spcBef>
                <a:spcPct val="50000"/>
              </a:spcBef>
            </a:pPr>
            <a:r>
              <a:rPr lang="en-GB" sz="2400" dirty="0" err="1">
                <a:latin typeface="Symbol" pitchFamily="18" charset="2"/>
                <a:cs typeface="Times New Roman" pitchFamily="18" charset="0"/>
                <a:sym typeface="Symbol" pitchFamily="18" charset="2"/>
              </a:rPr>
              <a:t>l</a:t>
            </a:r>
            <a:r>
              <a:rPr lang="en-GB" sz="2400" baseline="-25000" dirty="0" err="1">
                <a:latin typeface="Times New Roman" pitchFamily="18" charset="0"/>
                <a:cs typeface="Times New Roman" pitchFamily="18" charset="0"/>
                <a:sym typeface="Symbol" pitchFamily="18" charset="2"/>
              </a:rPr>
              <a:t>Max,n</a:t>
            </a:r>
            <a:r>
              <a:rPr lang="en-GB" sz="2400" dirty="0">
                <a:latin typeface="Times New Roman" pitchFamily="18" charset="0"/>
                <a:cs typeface="Times New Roman" pitchFamily="18" charset="0"/>
                <a:sym typeface="Symbol" pitchFamily="18" charset="2"/>
              </a:rPr>
              <a:t> (</a:t>
            </a:r>
            <a:r>
              <a:rPr lang="en-GB" sz="2400" dirty="0">
                <a:latin typeface="Symbol" pitchFamily="18" charset="2"/>
                <a:cs typeface="Times New Roman" pitchFamily="18" charset="0"/>
                <a:sym typeface="Symbol" pitchFamily="18" charset="2"/>
              </a:rPr>
              <a:t>F</a:t>
            </a:r>
            <a:r>
              <a:rPr lang="en-GB" sz="2400" dirty="0">
                <a:latin typeface="Times New Roman" pitchFamily="18" charset="0"/>
                <a:cs typeface="Times New Roman" pitchFamily="18" charset="0"/>
                <a:sym typeface="Symbol" pitchFamily="18" charset="2"/>
              </a:rPr>
              <a:t>=1e14)  2400µm</a:t>
            </a:r>
            <a:endParaRPr lang="en-GB" sz="2400" baseline="-25000" dirty="0">
              <a:latin typeface="Times New Roman" pitchFamily="18" charset="0"/>
              <a:cs typeface="Times New Roman" pitchFamily="18" charset="0"/>
              <a:sym typeface="Symbol" pitchFamily="18" charset="2"/>
            </a:endParaRPr>
          </a:p>
        </p:txBody>
      </p:sp>
      <p:sp>
        <p:nvSpPr>
          <p:cNvPr id="27656" name="Text Box 11"/>
          <p:cNvSpPr txBox="1">
            <a:spLocks noChangeArrowheads="1"/>
          </p:cNvSpPr>
          <p:nvPr/>
        </p:nvSpPr>
        <p:spPr bwMode="auto">
          <a:xfrm>
            <a:off x="4500563" y="2500313"/>
            <a:ext cx="3852862" cy="457200"/>
          </a:xfrm>
          <a:prstGeom prst="rect">
            <a:avLst/>
          </a:prstGeom>
          <a:noFill/>
          <a:ln w="9525">
            <a:noFill/>
            <a:miter lim="800000"/>
            <a:headEnd/>
            <a:tailEnd/>
          </a:ln>
        </p:spPr>
        <p:txBody>
          <a:bodyPr>
            <a:spAutoFit/>
          </a:bodyPr>
          <a:lstStyle/>
          <a:p>
            <a:pPr algn="ctr">
              <a:spcBef>
                <a:spcPct val="50000"/>
              </a:spcBef>
            </a:pPr>
            <a:r>
              <a:rPr lang="en-GB" sz="2400">
                <a:latin typeface="Symbol" pitchFamily="18" charset="2"/>
                <a:cs typeface="Times New Roman" pitchFamily="18" charset="0"/>
                <a:sym typeface="Symbol" pitchFamily="18" charset="2"/>
              </a:rPr>
              <a:t>l</a:t>
            </a:r>
            <a:r>
              <a:rPr lang="en-GB" sz="2400" baseline="-25000">
                <a:latin typeface="Times New Roman" pitchFamily="18" charset="0"/>
                <a:cs typeface="Times New Roman" pitchFamily="18" charset="0"/>
                <a:sym typeface="Symbol" pitchFamily="18" charset="2"/>
              </a:rPr>
              <a:t>Max,n</a:t>
            </a:r>
            <a:r>
              <a:rPr lang="en-GB" sz="2400">
                <a:latin typeface="Times New Roman" pitchFamily="18" charset="0"/>
                <a:cs typeface="Times New Roman" pitchFamily="18" charset="0"/>
                <a:sym typeface="Symbol" pitchFamily="18" charset="2"/>
              </a:rPr>
              <a:t> (</a:t>
            </a:r>
            <a:r>
              <a:rPr lang="en-GB" sz="2400">
                <a:latin typeface="Symbol" pitchFamily="18" charset="2"/>
                <a:cs typeface="Times New Roman" pitchFamily="18" charset="0"/>
                <a:sym typeface="Symbol" pitchFamily="18" charset="2"/>
              </a:rPr>
              <a:t>F</a:t>
            </a:r>
            <a:r>
              <a:rPr lang="en-GB" sz="2400">
                <a:latin typeface="Times New Roman" pitchFamily="18" charset="0"/>
                <a:cs typeface="Times New Roman" pitchFamily="18" charset="0"/>
                <a:sym typeface="Symbol" pitchFamily="18" charset="2"/>
              </a:rPr>
              <a:t>=1e16)  24µm</a:t>
            </a:r>
            <a:endParaRPr lang="en-GB" sz="2400" baseline="-25000">
              <a:latin typeface="Times New Roman" pitchFamily="18" charset="0"/>
              <a:cs typeface="Times New Roman" pitchFamily="18" charset="0"/>
              <a:sym typeface="Symbol" pitchFamily="18" charset="2"/>
            </a:endParaRPr>
          </a:p>
        </p:txBody>
      </p:sp>
      <p:sp>
        <p:nvSpPr>
          <p:cNvPr id="27657" name="Text Box 12"/>
          <p:cNvSpPr txBox="1">
            <a:spLocks noChangeArrowheads="1"/>
          </p:cNvSpPr>
          <p:nvPr/>
        </p:nvSpPr>
        <p:spPr bwMode="auto">
          <a:xfrm>
            <a:off x="6732588" y="1196975"/>
            <a:ext cx="2268537" cy="825500"/>
          </a:xfrm>
          <a:prstGeom prst="rect">
            <a:avLst/>
          </a:prstGeom>
          <a:noFill/>
          <a:ln w="9525">
            <a:noFill/>
            <a:miter lim="800000"/>
            <a:headEnd/>
            <a:tailEnd/>
          </a:ln>
        </p:spPr>
        <p:txBody>
          <a:bodyPr>
            <a:spAutoFit/>
          </a:bodyPr>
          <a:lstStyle/>
          <a:p>
            <a:pPr>
              <a:spcBef>
                <a:spcPct val="50000"/>
              </a:spcBef>
            </a:pPr>
            <a:r>
              <a:rPr lang="en-GB" sz="1600">
                <a:latin typeface="Calibri" pitchFamily="34" charset="0"/>
              </a:rPr>
              <a:t>G. Kramberger et al., NIMA 476(2002), 645-651.</a:t>
            </a:r>
          </a:p>
        </p:txBody>
      </p:sp>
      <p:sp>
        <p:nvSpPr>
          <p:cNvPr id="27658" name="Text Box 14"/>
          <p:cNvSpPr txBox="1">
            <a:spLocks noChangeArrowheads="1"/>
          </p:cNvSpPr>
          <p:nvPr/>
        </p:nvSpPr>
        <p:spPr bwMode="auto">
          <a:xfrm>
            <a:off x="3779838" y="1125538"/>
            <a:ext cx="3168650" cy="396875"/>
          </a:xfrm>
          <a:prstGeom prst="rect">
            <a:avLst/>
          </a:prstGeom>
          <a:noFill/>
          <a:ln w="9525">
            <a:noFill/>
            <a:miter lim="800000"/>
            <a:headEnd/>
            <a:tailEnd/>
          </a:ln>
        </p:spPr>
        <p:txBody>
          <a:bodyPr>
            <a:spAutoFit/>
          </a:bodyPr>
          <a:lstStyle/>
          <a:p>
            <a:pPr algn="ctr">
              <a:spcBef>
                <a:spcPct val="50000"/>
              </a:spcBef>
            </a:pPr>
            <a:r>
              <a:rPr lang="en-GB" sz="2000">
                <a:latin typeface="Symbol" pitchFamily="18" charset="2"/>
                <a:cs typeface="Times New Roman" pitchFamily="18" charset="0"/>
                <a:sym typeface="Symbol" pitchFamily="18" charset="2"/>
              </a:rPr>
              <a:t>b</a:t>
            </a:r>
            <a:r>
              <a:rPr lang="en-GB" sz="2000" baseline="-25000">
                <a:latin typeface="Times New Roman" pitchFamily="18" charset="0"/>
                <a:cs typeface="Times New Roman" pitchFamily="18" charset="0"/>
                <a:sym typeface="Symbol" pitchFamily="18" charset="2"/>
              </a:rPr>
              <a:t>e</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4.2E-16</a:t>
            </a:r>
            <a:r>
              <a:rPr lang="en-GB" sz="2000">
                <a:latin typeface="Calibri" pitchFamily="34" charset="0"/>
                <a:cs typeface="Times New Roman" pitchFamily="18" charset="0"/>
                <a:sym typeface="Symbol" pitchFamily="18" charset="2"/>
              </a:rPr>
              <a:t> cm</a:t>
            </a:r>
            <a:r>
              <a:rPr lang="en-GB" sz="2000" baseline="30000">
                <a:latin typeface="Calibri" pitchFamily="34" charset="0"/>
                <a:cs typeface="Times New Roman" pitchFamily="18" charset="0"/>
                <a:sym typeface="Symbol" pitchFamily="18" charset="2"/>
              </a:rPr>
              <a:t>-2</a:t>
            </a:r>
            <a:r>
              <a:rPr lang="en-GB" sz="2000">
                <a:latin typeface="Calibri" pitchFamily="34" charset="0"/>
                <a:cs typeface="Times New Roman" pitchFamily="18" charset="0"/>
                <a:sym typeface="Symbol" pitchFamily="18" charset="2"/>
              </a:rPr>
              <a:t>/ns</a:t>
            </a:r>
            <a:r>
              <a:rPr lang="en-GB" sz="2000">
                <a:latin typeface="Times New Roman" pitchFamily="18" charset="0"/>
                <a:cs typeface="Times New Roman" pitchFamily="18" charset="0"/>
                <a:sym typeface="Symbol" pitchFamily="18" charset="2"/>
              </a:rPr>
              <a:t> </a:t>
            </a:r>
          </a:p>
        </p:txBody>
      </p:sp>
      <p:sp>
        <p:nvSpPr>
          <p:cNvPr id="27659" name="Text Box 15"/>
          <p:cNvSpPr txBox="1">
            <a:spLocks noChangeArrowheads="1"/>
          </p:cNvSpPr>
          <p:nvPr/>
        </p:nvSpPr>
        <p:spPr bwMode="auto">
          <a:xfrm>
            <a:off x="3779838" y="1557338"/>
            <a:ext cx="3168650" cy="396875"/>
          </a:xfrm>
          <a:prstGeom prst="rect">
            <a:avLst/>
          </a:prstGeom>
          <a:noFill/>
          <a:ln w="9525">
            <a:noFill/>
            <a:miter lim="800000"/>
            <a:headEnd/>
            <a:tailEnd/>
          </a:ln>
        </p:spPr>
        <p:txBody>
          <a:bodyPr>
            <a:spAutoFit/>
          </a:bodyPr>
          <a:lstStyle/>
          <a:p>
            <a:pPr algn="ctr">
              <a:spcBef>
                <a:spcPct val="50000"/>
              </a:spcBef>
            </a:pPr>
            <a:r>
              <a:rPr lang="en-GB" sz="2000">
                <a:latin typeface="Symbol" pitchFamily="18" charset="2"/>
                <a:cs typeface="Times New Roman" pitchFamily="18" charset="0"/>
                <a:sym typeface="Symbol" pitchFamily="18" charset="2"/>
              </a:rPr>
              <a:t>b</a:t>
            </a:r>
            <a:r>
              <a:rPr lang="en-GB" sz="2000" baseline="-25000">
                <a:latin typeface="Times New Roman" pitchFamily="18" charset="0"/>
                <a:cs typeface="Times New Roman" pitchFamily="18" charset="0"/>
                <a:sym typeface="Symbol" pitchFamily="18" charset="2"/>
              </a:rPr>
              <a:t>h</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6.1E-16</a:t>
            </a:r>
            <a:r>
              <a:rPr lang="en-GB" sz="2000">
                <a:latin typeface="Calibri" pitchFamily="34" charset="0"/>
                <a:cs typeface="Times New Roman" pitchFamily="18" charset="0"/>
                <a:sym typeface="Symbol" pitchFamily="18" charset="2"/>
              </a:rPr>
              <a:t> cm</a:t>
            </a:r>
            <a:r>
              <a:rPr lang="en-GB" sz="2000" baseline="30000">
                <a:latin typeface="Calibri" pitchFamily="34" charset="0"/>
                <a:cs typeface="Times New Roman" pitchFamily="18" charset="0"/>
                <a:sym typeface="Symbol" pitchFamily="18" charset="2"/>
              </a:rPr>
              <a:t>-2</a:t>
            </a:r>
            <a:r>
              <a:rPr lang="en-GB" sz="2000">
                <a:latin typeface="Calibri" pitchFamily="34" charset="0"/>
                <a:cs typeface="Times New Roman" pitchFamily="18" charset="0"/>
                <a:sym typeface="Symbol" pitchFamily="18" charset="2"/>
              </a:rPr>
              <a:t>/ns</a:t>
            </a:r>
            <a:r>
              <a:rPr lang="en-GB" sz="2000">
                <a:latin typeface="Times New Roman" pitchFamily="18" charset="0"/>
                <a:cs typeface="Times New Roman" pitchFamily="18" charset="0"/>
                <a:sym typeface="Symbol" pitchFamily="18" charset="2"/>
              </a:rPr>
              <a:t> </a:t>
            </a:r>
          </a:p>
        </p:txBody>
      </p:sp>
      <p:sp>
        <p:nvSpPr>
          <p:cNvPr id="27661" name="Text Box 10"/>
          <p:cNvSpPr txBox="1">
            <a:spLocks noChangeArrowheads="1"/>
          </p:cNvSpPr>
          <p:nvPr/>
        </p:nvSpPr>
        <p:spPr bwMode="auto">
          <a:xfrm>
            <a:off x="4643438" y="2928938"/>
            <a:ext cx="3852862" cy="457200"/>
          </a:xfrm>
          <a:prstGeom prst="rect">
            <a:avLst/>
          </a:prstGeom>
          <a:noFill/>
          <a:ln w="9525">
            <a:noFill/>
            <a:miter lim="800000"/>
            <a:headEnd/>
            <a:tailEnd/>
          </a:ln>
        </p:spPr>
        <p:txBody>
          <a:bodyPr>
            <a:spAutoFit/>
          </a:bodyPr>
          <a:lstStyle/>
          <a:p>
            <a:pPr algn="ctr">
              <a:spcBef>
                <a:spcPct val="50000"/>
              </a:spcBef>
            </a:pPr>
            <a:r>
              <a:rPr lang="en-GB" sz="2400" dirty="0" err="1">
                <a:latin typeface="Symbol" pitchFamily="18" charset="2"/>
                <a:cs typeface="Times New Roman" pitchFamily="18" charset="0"/>
                <a:sym typeface="Symbol" pitchFamily="18" charset="2"/>
              </a:rPr>
              <a:t>l</a:t>
            </a:r>
            <a:r>
              <a:rPr lang="en-GB" sz="2400" baseline="-25000" dirty="0" err="1">
                <a:latin typeface="Times New Roman" pitchFamily="18" charset="0"/>
                <a:cs typeface="Times New Roman" pitchFamily="18" charset="0"/>
                <a:sym typeface="Symbol" pitchFamily="18" charset="2"/>
              </a:rPr>
              <a:t>Max,p</a:t>
            </a:r>
            <a:r>
              <a:rPr lang="en-GB" sz="2400" dirty="0">
                <a:latin typeface="Times New Roman" pitchFamily="18" charset="0"/>
                <a:cs typeface="Times New Roman" pitchFamily="18" charset="0"/>
                <a:sym typeface="Symbol" pitchFamily="18" charset="2"/>
              </a:rPr>
              <a:t> (</a:t>
            </a:r>
            <a:r>
              <a:rPr lang="en-GB" sz="2400" dirty="0">
                <a:latin typeface="Symbol" pitchFamily="18" charset="2"/>
                <a:cs typeface="Times New Roman" pitchFamily="18" charset="0"/>
                <a:sym typeface="Symbol" pitchFamily="18" charset="2"/>
              </a:rPr>
              <a:t>F</a:t>
            </a:r>
            <a:r>
              <a:rPr lang="en-GB" sz="2400" dirty="0">
                <a:latin typeface="Times New Roman" pitchFamily="18" charset="0"/>
                <a:cs typeface="Times New Roman" pitchFamily="18" charset="0"/>
                <a:sym typeface="Symbol" pitchFamily="18" charset="2"/>
              </a:rPr>
              <a:t>=1e14)  1600µm</a:t>
            </a:r>
            <a:endParaRPr lang="en-GB" sz="2400" baseline="-25000" dirty="0">
              <a:latin typeface="Times New Roman" pitchFamily="18" charset="0"/>
              <a:cs typeface="Times New Roman" pitchFamily="18" charset="0"/>
              <a:sym typeface="Symbol" pitchFamily="18" charset="2"/>
            </a:endParaRPr>
          </a:p>
        </p:txBody>
      </p:sp>
      <p:sp>
        <p:nvSpPr>
          <p:cNvPr id="27662" name="Text Box 11"/>
          <p:cNvSpPr txBox="1">
            <a:spLocks noChangeArrowheads="1"/>
          </p:cNvSpPr>
          <p:nvPr/>
        </p:nvSpPr>
        <p:spPr bwMode="auto">
          <a:xfrm>
            <a:off x="4500563" y="3357563"/>
            <a:ext cx="3852862" cy="457200"/>
          </a:xfrm>
          <a:prstGeom prst="rect">
            <a:avLst/>
          </a:prstGeom>
          <a:noFill/>
          <a:ln w="9525">
            <a:noFill/>
            <a:miter lim="800000"/>
            <a:headEnd/>
            <a:tailEnd/>
          </a:ln>
        </p:spPr>
        <p:txBody>
          <a:bodyPr>
            <a:spAutoFit/>
          </a:bodyPr>
          <a:lstStyle/>
          <a:p>
            <a:pPr algn="ctr">
              <a:spcBef>
                <a:spcPct val="50000"/>
              </a:spcBef>
            </a:pPr>
            <a:r>
              <a:rPr lang="en-GB" sz="2400" dirty="0" err="1">
                <a:latin typeface="Symbol" pitchFamily="18" charset="2"/>
                <a:cs typeface="Times New Roman" pitchFamily="18" charset="0"/>
                <a:sym typeface="Symbol" pitchFamily="18" charset="2"/>
              </a:rPr>
              <a:t>l</a:t>
            </a:r>
            <a:r>
              <a:rPr lang="en-GB" sz="2400" baseline="-25000" dirty="0" err="1">
                <a:latin typeface="Times New Roman" pitchFamily="18" charset="0"/>
                <a:cs typeface="Times New Roman" pitchFamily="18" charset="0"/>
                <a:sym typeface="Symbol" pitchFamily="18" charset="2"/>
              </a:rPr>
              <a:t>Max,p</a:t>
            </a:r>
            <a:r>
              <a:rPr lang="en-GB" sz="2400" baseline="-25000" dirty="0">
                <a:latin typeface="Times New Roman" pitchFamily="18" charset="0"/>
                <a:cs typeface="Times New Roman" pitchFamily="18" charset="0"/>
                <a:sym typeface="Symbol" pitchFamily="18" charset="2"/>
              </a:rPr>
              <a:t> </a:t>
            </a:r>
            <a:r>
              <a:rPr lang="en-GB" sz="2400" dirty="0">
                <a:latin typeface="Times New Roman" pitchFamily="18" charset="0"/>
                <a:cs typeface="Times New Roman" pitchFamily="18" charset="0"/>
                <a:sym typeface="Symbol" pitchFamily="18" charset="2"/>
              </a:rPr>
              <a:t>(</a:t>
            </a:r>
            <a:r>
              <a:rPr lang="en-GB" sz="2400" dirty="0">
                <a:latin typeface="Symbol" pitchFamily="18" charset="2"/>
                <a:cs typeface="Times New Roman" pitchFamily="18" charset="0"/>
                <a:sym typeface="Symbol" pitchFamily="18" charset="2"/>
              </a:rPr>
              <a:t>F</a:t>
            </a:r>
            <a:r>
              <a:rPr lang="en-GB" sz="2400" dirty="0">
                <a:latin typeface="Times New Roman" pitchFamily="18" charset="0"/>
                <a:cs typeface="Times New Roman" pitchFamily="18" charset="0"/>
                <a:sym typeface="Symbol" pitchFamily="18" charset="2"/>
              </a:rPr>
              <a:t>=1e16)  16µm</a:t>
            </a:r>
            <a:endParaRPr lang="en-GB" sz="2400" baseline="-25000" dirty="0">
              <a:latin typeface="Times New Roman" pitchFamily="18" charset="0"/>
              <a:cs typeface="Times New Roman" pitchFamily="18" charset="0"/>
              <a:sym typeface="Symbol" pitchFamily="18" charset="2"/>
            </a:endParaRPr>
          </a:p>
        </p:txBody>
      </p:sp>
      <p:sp>
        <p:nvSpPr>
          <p:cNvPr id="16"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8" name="Text Box 7"/>
          <p:cNvSpPr txBox="1">
            <a:spLocks noChangeArrowheads="1"/>
          </p:cNvSpPr>
          <p:nvPr/>
        </p:nvSpPr>
        <p:spPr bwMode="auto">
          <a:xfrm>
            <a:off x="4283968" y="4149080"/>
            <a:ext cx="3960813" cy="2123658"/>
          </a:xfrm>
          <a:prstGeom prst="rect">
            <a:avLst/>
          </a:prstGeom>
          <a:noFill/>
          <a:ln w="9525">
            <a:noFill/>
            <a:miter lim="800000"/>
            <a:headEnd/>
            <a:tailEnd/>
          </a:ln>
        </p:spPr>
        <p:txBody>
          <a:bodyPr>
            <a:spAutoFit/>
          </a:bodyPr>
          <a:lstStyle/>
          <a:p>
            <a:pPr>
              <a:spcBef>
                <a:spcPct val="50000"/>
              </a:spcBef>
            </a:pPr>
            <a:r>
              <a:rPr lang="en-GB" sz="2200" dirty="0" smtClean="0">
                <a:solidFill>
                  <a:srgbClr val="FF3300"/>
                </a:solidFill>
                <a:latin typeface="Calibri" pitchFamily="34" charset="0"/>
              </a:rPr>
              <a:t>A maximum signal of just over 1500 e</a:t>
            </a:r>
            <a:r>
              <a:rPr lang="en-GB" sz="2200" baseline="30000" dirty="0" smtClean="0">
                <a:solidFill>
                  <a:srgbClr val="FF3300"/>
                </a:solidFill>
                <a:latin typeface="Calibri" pitchFamily="34" charset="0"/>
              </a:rPr>
              <a:t>-</a:t>
            </a:r>
            <a:r>
              <a:rPr lang="en-GB" sz="2200" dirty="0" smtClean="0">
                <a:solidFill>
                  <a:srgbClr val="FF3300"/>
                </a:solidFill>
                <a:latin typeface="Calibri" pitchFamily="34" charset="0"/>
              </a:rPr>
              <a:t> should be expected after 1×10</a:t>
            </a:r>
            <a:r>
              <a:rPr lang="en-GB" sz="2200" baseline="30000" dirty="0" smtClean="0">
                <a:solidFill>
                  <a:srgbClr val="FF3300"/>
                </a:solidFill>
                <a:latin typeface="Calibri" pitchFamily="34" charset="0"/>
              </a:rPr>
              <a:t>16</a:t>
            </a:r>
            <a:r>
              <a:rPr lang="en-GB" sz="2200" dirty="0" smtClean="0">
                <a:solidFill>
                  <a:srgbClr val="FF3300"/>
                </a:solidFill>
                <a:latin typeface="Calibri" pitchFamily="34" charset="0"/>
              </a:rPr>
              <a:t> </a:t>
            </a:r>
            <a:r>
              <a:rPr lang="en-GB" sz="2200" dirty="0" err="1" smtClean="0">
                <a:solidFill>
                  <a:srgbClr val="FF3300"/>
                </a:solidFill>
                <a:latin typeface="Calibri" pitchFamily="34" charset="0"/>
              </a:rPr>
              <a:t>n</a:t>
            </a:r>
            <a:r>
              <a:rPr lang="en-GB" sz="2200" baseline="-25000" dirty="0" err="1" smtClean="0">
                <a:solidFill>
                  <a:srgbClr val="FF3300"/>
                </a:solidFill>
                <a:latin typeface="Calibri" pitchFamily="34" charset="0"/>
              </a:rPr>
              <a:t>eq</a:t>
            </a:r>
            <a:r>
              <a:rPr lang="en-GB" sz="2200" dirty="0" smtClean="0">
                <a:solidFill>
                  <a:srgbClr val="FF3300"/>
                </a:solidFill>
                <a:latin typeface="Calibri" pitchFamily="34" charset="0"/>
              </a:rPr>
              <a:t> cm</a:t>
            </a:r>
            <a:r>
              <a:rPr lang="en-GB" sz="2200" baseline="30000" dirty="0" smtClean="0">
                <a:solidFill>
                  <a:srgbClr val="FF3300"/>
                </a:solidFill>
                <a:latin typeface="Calibri" pitchFamily="34" charset="0"/>
              </a:rPr>
              <a:t>-2</a:t>
            </a:r>
            <a:r>
              <a:rPr lang="en-GB" sz="2200" dirty="0" smtClean="0">
                <a:solidFill>
                  <a:srgbClr val="FF3300"/>
                </a:solidFill>
                <a:latin typeface="Calibri" pitchFamily="34" charset="0"/>
              </a:rPr>
              <a:t>. This is a very small signal and it would require extremely low noise electronics for being usable for tracking.</a:t>
            </a:r>
            <a:endParaRPr lang="en-GB" sz="2200" dirty="0">
              <a:solidFill>
                <a:srgbClr val="FF3300"/>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016"/>
            <a:ext cx="8229600" cy="1124744"/>
          </a:xfrm>
        </p:spPr>
        <p:txBody>
          <a:bodyPr/>
          <a:lstStyle/>
          <a:p>
            <a:r>
              <a:rPr lang="en-GB" dirty="0" smtClean="0"/>
              <a:t>Physics and detectors: a virtuous spiral</a:t>
            </a:r>
            <a:endParaRPr lang="en-GB" dirty="0"/>
          </a:p>
        </p:txBody>
      </p:sp>
      <p:sp>
        <p:nvSpPr>
          <p:cNvPr id="3" name="Content Placeholder 2"/>
          <p:cNvSpPr>
            <a:spLocks noGrp="1"/>
          </p:cNvSpPr>
          <p:nvPr>
            <p:ph idx="1"/>
          </p:nvPr>
        </p:nvSpPr>
        <p:spPr>
          <a:xfrm>
            <a:off x="395536" y="1484784"/>
            <a:ext cx="8676456" cy="5040560"/>
          </a:xfrm>
        </p:spPr>
        <p:txBody>
          <a:bodyPr/>
          <a:lstStyle/>
          <a:p>
            <a:pPr marL="0" indent="0">
              <a:spcBef>
                <a:spcPts val="0"/>
              </a:spcBef>
              <a:buNone/>
            </a:pPr>
            <a:r>
              <a:rPr lang="en-GB" sz="2400" b="1" dirty="0" smtClean="0">
                <a:solidFill>
                  <a:schemeClr val="tx2">
                    <a:lumMod val="60000"/>
                    <a:lumOff val="40000"/>
                  </a:schemeClr>
                </a:solidFill>
              </a:rPr>
              <a:t>Physics experiments update their requirements </a:t>
            </a:r>
          </a:p>
          <a:p>
            <a:pPr marL="0" indent="0">
              <a:spcBef>
                <a:spcPts val="0"/>
              </a:spcBef>
              <a:buNone/>
            </a:pPr>
            <a:endParaRPr lang="en-GB" sz="2400" dirty="0" smtClean="0"/>
          </a:p>
          <a:p>
            <a:pPr marL="0" indent="0">
              <a:spcBef>
                <a:spcPts val="0"/>
              </a:spcBef>
              <a:buNone/>
            </a:pPr>
            <a:endParaRPr lang="en-GB" sz="2400" dirty="0" smtClean="0"/>
          </a:p>
          <a:p>
            <a:pPr marL="0" indent="0">
              <a:spcBef>
                <a:spcPts val="0"/>
              </a:spcBef>
              <a:buNone/>
            </a:pPr>
            <a:endParaRPr lang="en-GB" sz="2400" b="1" dirty="0" smtClean="0">
              <a:solidFill>
                <a:schemeClr val="tx2">
                  <a:lumMod val="60000"/>
                  <a:lumOff val="40000"/>
                </a:schemeClr>
              </a:solidFill>
            </a:endParaRPr>
          </a:p>
          <a:p>
            <a:pPr marL="0" indent="0">
              <a:spcBef>
                <a:spcPts val="0"/>
              </a:spcBef>
              <a:buNone/>
            </a:pPr>
            <a:r>
              <a:rPr lang="en-GB" sz="2400" b="1" dirty="0" smtClean="0">
                <a:solidFill>
                  <a:schemeClr val="tx2">
                    <a:lumMod val="60000"/>
                    <a:lumOff val="40000"/>
                  </a:schemeClr>
                </a:solidFill>
              </a:rPr>
              <a:t>Detectors change and enable change of physics interests</a:t>
            </a:r>
          </a:p>
          <a:p>
            <a:pPr marL="0" indent="0">
              <a:spcBef>
                <a:spcPts val="0"/>
              </a:spcBef>
              <a:buNone/>
            </a:pPr>
            <a:r>
              <a:rPr lang="en-GB" sz="2400" b="1" dirty="0" smtClean="0"/>
              <a:t>Detector technologies evolve towards</a:t>
            </a:r>
            <a:r>
              <a:rPr lang="en-GB" sz="2400" dirty="0" smtClean="0"/>
              <a:t>:</a:t>
            </a:r>
          </a:p>
          <a:p>
            <a:pPr marL="0" indent="0">
              <a:spcBef>
                <a:spcPts val="0"/>
              </a:spcBef>
            </a:pPr>
            <a:r>
              <a:rPr lang="en-GB" sz="2200" dirty="0" smtClean="0"/>
              <a:t> Faster rates</a:t>
            </a:r>
          </a:p>
          <a:p>
            <a:pPr marL="0" indent="0">
              <a:spcBef>
                <a:spcPts val="0"/>
              </a:spcBef>
            </a:pPr>
            <a:r>
              <a:rPr lang="en-GB" sz="2200" dirty="0" smtClean="0"/>
              <a:t> Higher resolution</a:t>
            </a:r>
          </a:p>
          <a:p>
            <a:pPr marL="0" indent="0">
              <a:spcBef>
                <a:spcPts val="0"/>
              </a:spcBef>
            </a:pPr>
            <a:r>
              <a:rPr lang="en-GB" sz="2200" dirty="0" smtClean="0"/>
              <a:t> Increase of multiplicities</a:t>
            </a:r>
          </a:p>
          <a:p>
            <a:pPr marL="0" indent="0">
              <a:spcBef>
                <a:spcPts val="0"/>
              </a:spcBef>
              <a:buNone/>
            </a:pPr>
            <a:r>
              <a:rPr lang="en-GB" sz="2000" b="1" dirty="0" smtClean="0"/>
              <a:t>1920-1950</a:t>
            </a:r>
            <a:r>
              <a:rPr lang="en-GB" sz="2000" dirty="0" smtClean="0"/>
              <a:t> nuclear emulsions with </a:t>
            </a:r>
            <a:r>
              <a:rPr lang="en-GB" sz="2000" dirty="0" err="1" smtClean="0"/>
              <a:t>cosmics</a:t>
            </a:r>
            <a:r>
              <a:rPr lang="en-GB" sz="2000" dirty="0" smtClean="0"/>
              <a:t> cloud chambers 1 frame/week</a:t>
            </a:r>
          </a:p>
          <a:p>
            <a:pPr marL="0" indent="0">
              <a:spcBef>
                <a:spcPts val="0"/>
              </a:spcBef>
              <a:buNone/>
            </a:pPr>
            <a:r>
              <a:rPr lang="en-GB" sz="2000" b="1" dirty="0" smtClean="0"/>
              <a:t>1950-1980</a:t>
            </a:r>
            <a:r>
              <a:rPr lang="en-GB" sz="2000" dirty="0" smtClean="0"/>
              <a:t> bubble chambers spark chambers 1 frame/s</a:t>
            </a:r>
            <a:endParaRPr lang="en-GB" sz="2000" b="1" dirty="0" smtClean="0"/>
          </a:p>
          <a:p>
            <a:pPr marL="0" indent="0">
              <a:spcBef>
                <a:spcPts val="0"/>
              </a:spcBef>
              <a:buNone/>
            </a:pPr>
            <a:r>
              <a:rPr lang="en-GB" sz="2000" b="1" dirty="0" smtClean="0"/>
              <a:t>1970-2000</a:t>
            </a:r>
            <a:r>
              <a:rPr lang="en-GB" sz="2000" dirty="0" smtClean="0"/>
              <a:t> wire chambers</a:t>
            </a:r>
          </a:p>
          <a:p>
            <a:pPr marL="0" indent="0">
              <a:spcBef>
                <a:spcPts val="0"/>
              </a:spcBef>
              <a:buNone/>
            </a:pPr>
            <a:r>
              <a:rPr lang="en-GB" sz="2000" b="1" dirty="0" smtClean="0"/>
              <a:t>1980-now</a:t>
            </a:r>
            <a:r>
              <a:rPr lang="en-GB" sz="2000" dirty="0" smtClean="0"/>
              <a:t> calorimeters</a:t>
            </a:r>
          </a:p>
          <a:p>
            <a:pPr marL="0" indent="0">
              <a:spcBef>
                <a:spcPts val="0"/>
              </a:spcBef>
              <a:buNone/>
            </a:pPr>
            <a:r>
              <a:rPr lang="en-GB" sz="2000" b="1" dirty="0" smtClean="0"/>
              <a:t>1980-now</a:t>
            </a:r>
            <a:r>
              <a:rPr lang="en-GB" sz="2000" dirty="0" smtClean="0"/>
              <a:t> silicon trackers LHC 10</a:t>
            </a:r>
            <a:r>
              <a:rPr lang="en-GB" sz="2000" baseline="30000" dirty="0" smtClean="0"/>
              <a:t>7</a:t>
            </a:r>
            <a:r>
              <a:rPr lang="en-GB" sz="2000" dirty="0" smtClean="0"/>
              <a:t> frames/s</a:t>
            </a:r>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2</a:t>
            </a:fld>
            <a:endParaRPr lang="en-GB"/>
          </a:p>
        </p:txBody>
      </p:sp>
      <p:sp>
        <p:nvSpPr>
          <p:cNvPr id="7" name="Up-Down Arrow 6"/>
          <p:cNvSpPr/>
          <p:nvPr/>
        </p:nvSpPr>
        <p:spPr>
          <a:xfrm>
            <a:off x="4211960" y="2060848"/>
            <a:ext cx="288032" cy="792088"/>
          </a:xfrm>
          <a:prstGeom prst="upDownArrow">
            <a:avLst/>
          </a:prstGeom>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EEB5655B-4C97-4BFE-8B3C-B4FA65DE17E0}" type="slidenum">
              <a:rPr lang="en-GB"/>
              <a:pPr>
                <a:defRPr/>
              </a:pPr>
              <a:t>20</a:t>
            </a:fld>
            <a:endParaRPr lang="en-GB"/>
          </a:p>
        </p:txBody>
      </p:sp>
      <p:pic>
        <p:nvPicPr>
          <p:cNvPr id="30723" name="Picture 11" descr="VScan_30e14_RD50"/>
          <p:cNvPicPr>
            <a:picLocks noChangeAspect="1" noChangeArrowheads="1"/>
          </p:cNvPicPr>
          <p:nvPr/>
        </p:nvPicPr>
        <p:blipFill>
          <a:blip r:embed="rId2" cstate="print"/>
          <a:srcRect/>
          <a:stretch>
            <a:fillRect/>
          </a:stretch>
        </p:blipFill>
        <p:spPr bwMode="auto">
          <a:xfrm>
            <a:off x="179388" y="3284538"/>
            <a:ext cx="4500562" cy="3052762"/>
          </a:xfrm>
          <a:prstGeom prst="rect">
            <a:avLst/>
          </a:prstGeom>
          <a:noFill/>
          <a:ln w="9525">
            <a:noFill/>
            <a:miter lim="800000"/>
            <a:headEnd/>
            <a:tailEnd/>
          </a:ln>
        </p:spPr>
      </p:pic>
      <p:sp>
        <p:nvSpPr>
          <p:cNvPr id="30724" name="TextBox 4"/>
          <p:cNvSpPr txBox="1">
            <a:spLocks noChangeArrowheads="1"/>
          </p:cNvSpPr>
          <p:nvPr/>
        </p:nvSpPr>
        <p:spPr bwMode="auto">
          <a:xfrm>
            <a:off x="611560" y="2708920"/>
            <a:ext cx="4432300" cy="769441"/>
          </a:xfrm>
          <a:prstGeom prst="rect">
            <a:avLst/>
          </a:prstGeom>
          <a:noFill/>
          <a:ln w="9525">
            <a:noFill/>
            <a:miter lim="800000"/>
            <a:headEnd/>
            <a:tailEnd/>
          </a:ln>
        </p:spPr>
        <p:txBody>
          <a:bodyPr>
            <a:spAutoFit/>
          </a:bodyPr>
          <a:lstStyle/>
          <a:p>
            <a:r>
              <a:rPr lang="en-GB" sz="2200" dirty="0">
                <a:latin typeface="Calibri" pitchFamily="34" charset="0"/>
              </a:rPr>
              <a:t>I. </a:t>
            </a:r>
            <a:r>
              <a:rPr lang="en-GB" sz="2200" dirty="0" err="1" smtClean="0">
                <a:latin typeface="Calibri" pitchFamily="34" charset="0"/>
              </a:rPr>
              <a:t>Mandic</a:t>
            </a:r>
            <a:r>
              <a:rPr lang="en-GB" sz="2200" dirty="0" smtClean="0">
                <a:latin typeface="Calibri" pitchFamily="34" charset="0"/>
              </a:rPr>
              <a:t> (Ljubljana) </a:t>
            </a:r>
            <a:r>
              <a:rPr lang="en-GB" sz="2200" dirty="0">
                <a:latin typeface="Calibri" pitchFamily="34" charset="0"/>
              </a:rPr>
              <a:t>at the 12</a:t>
            </a:r>
            <a:r>
              <a:rPr lang="en-GB" sz="2200" baseline="30000" dirty="0">
                <a:latin typeface="Calibri" pitchFamily="34" charset="0"/>
              </a:rPr>
              <a:t>th</a:t>
            </a:r>
            <a:r>
              <a:rPr lang="en-GB" sz="2200" dirty="0">
                <a:latin typeface="Calibri" pitchFamily="34" charset="0"/>
              </a:rPr>
              <a:t> RD50 workshop.</a:t>
            </a:r>
          </a:p>
        </p:txBody>
      </p:sp>
      <p:sp>
        <p:nvSpPr>
          <p:cNvPr id="30725" name="TextBox 6"/>
          <p:cNvSpPr txBox="1">
            <a:spLocks noChangeArrowheads="1"/>
          </p:cNvSpPr>
          <p:nvPr/>
        </p:nvSpPr>
        <p:spPr bwMode="auto">
          <a:xfrm>
            <a:off x="683568" y="1268760"/>
            <a:ext cx="7888288" cy="1323439"/>
          </a:xfrm>
          <a:prstGeom prst="rect">
            <a:avLst/>
          </a:prstGeom>
          <a:noFill/>
          <a:ln w="9525">
            <a:noFill/>
            <a:miter lim="800000"/>
            <a:headEnd/>
            <a:tailEnd/>
          </a:ln>
        </p:spPr>
        <p:txBody>
          <a:bodyPr>
            <a:spAutoFit/>
          </a:bodyPr>
          <a:lstStyle/>
          <a:p>
            <a:r>
              <a:rPr lang="en-GB" sz="2000" dirty="0" smtClean="0">
                <a:latin typeface="Times New Roman" pitchFamily="18" charset="0"/>
                <a:cs typeface="Times New Roman" pitchFamily="18" charset="0"/>
              </a:rPr>
              <a:t>... but the measurements of the most probable value for minimum ionising particles crossing irradiated detectors show more charge than expected from the dependence on fluence of the charge trapping time constant. And even more charge than the one actually ionised by the </a:t>
            </a:r>
            <a:r>
              <a:rPr lang="en-GB" sz="2000" dirty="0" err="1" smtClean="0">
                <a:latin typeface="Times New Roman" pitchFamily="18" charset="0"/>
                <a:cs typeface="Times New Roman" pitchFamily="18" charset="0"/>
              </a:rPr>
              <a:t>mip</a:t>
            </a:r>
            <a:r>
              <a:rPr lang="en-GB" sz="2000" dirty="0" smtClean="0">
                <a:latin typeface="Times New Roman" pitchFamily="18" charset="0"/>
                <a:cs typeface="Times New Roman" pitchFamily="18" charset="0"/>
              </a:rPr>
              <a:t>! </a:t>
            </a:r>
            <a:endParaRPr lang="en-GB" sz="2000" dirty="0">
              <a:latin typeface="Times New Roman" pitchFamily="18" charset="0"/>
              <a:cs typeface="Times New Roman" pitchFamily="18" charset="0"/>
            </a:endParaRPr>
          </a:p>
        </p:txBody>
      </p:sp>
      <p:pic>
        <p:nvPicPr>
          <p:cNvPr id="30726" name="Picture 7" descr="APR-APC.jpg"/>
          <p:cNvPicPr>
            <a:picLocks noChangeAspect="1"/>
          </p:cNvPicPr>
          <p:nvPr/>
        </p:nvPicPr>
        <p:blipFill>
          <a:blip r:embed="rId3" cstate="print"/>
          <a:srcRect/>
          <a:stretch>
            <a:fillRect/>
          </a:stretch>
        </p:blipFill>
        <p:spPr bwMode="auto">
          <a:xfrm>
            <a:off x="4679950" y="3284538"/>
            <a:ext cx="4464050" cy="3121025"/>
          </a:xfrm>
          <a:prstGeom prst="rect">
            <a:avLst/>
          </a:prstGeom>
          <a:noFill/>
          <a:ln w="9525">
            <a:noFill/>
            <a:miter lim="800000"/>
            <a:headEnd/>
            <a:tailEnd/>
          </a:ln>
        </p:spPr>
      </p:pic>
      <p:sp>
        <p:nvSpPr>
          <p:cNvPr id="30727" name="TextBox 8"/>
          <p:cNvSpPr txBox="1">
            <a:spLocks noChangeArrowheads="1"/>
          </p:cNvSpPr>
          <p:nvPr/>
        </p:nvSpPr>
        <p:spPr bwMode="auto">
          <a:xfrm>
            <a:off x="6372200" y="2780928"/>
            <a:ext cx="2376487" cy="400110"/>
          </a:xfrm>
          <a:prstGeom prst="rect">
            <a:avLst/>
          </a:prstGeom>
          <a:noFill/>
          <a:ln w="9525">
            <a:noFill/>
            <a:miter lim="800000"/>
            <a:headEnd/>
            <a:tailEnd/>
          </a:ln>
        </p:spPr>
        <p:txBody>
          <a:bodyPr>
            <a:spAutoFit/>
          </a:bodyPr>
          <a:lstStyle/>
          <a:p>
            <a:r>
              <a:rPr lang="en-GB" sz="2000" dirty="0">
                <a:latin typeface="Calibri" pitchFamily="34" charset="0"/>
              </a:rPr>
              <a:t>Liverpool</a:t>
            </a:r>
          </a:p>
        </p:txBody>
      </p:sp>
      <p:sp>
        <p:nvSpPr>
          <p:cNvPr id="9"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9"/>
          <p:cNvSpPr txBox="1">
            <a:spLocks noChangeArrowheads="1"/>
          </p:cNvSpPr>
          <p:nvPr/>
        </p:nvSpPr>
        <p:spPr bwMode="auto">
          <a:xfrm>
            <a:off x="251520" y="1916832"/>
            <a:ext cx="3671888" cy="1323975"/>
          </a:xfrm>
          <a:prstGeom prst="rect">
            <a:avLst/>
          </a:prstGeom>
          <a:noFill/>
          <a:ln w="9525">
            <a:noFill/>
            <a:miter lim="800000"/>
            <a:headEnd/>
            <a:tailEnd/>
          </a:ln>
        </p:spPr>
        <p:txBody>
          <a:bodyPr>
            <a:spAutoFit/>
          </a:bodyPr>
          <a:lstStyle/>
          <a:p>
            <a:r>
              <a:rPr lang="en-GB" sz="2000" b="1" u="sng" dirty="0">
                <a:solidFill>
                  <a:srgbClr val="0070C0"/>
                </a:solidFill>
                <a:latin typeface="Calibri" pitchFamily="34" charset="0"/>
              </a:rPr>
              <a:t>Evidence of a charge multiplication effect: not only the whole charge is recovered, but increased by f = 1.75</a:t>
            </a:r>
          </a:p>
        </p:txBody>
      </p:sp>
      <p:sp>
        <p:nvSpPr>
          <p:cNvPr id="31747" name="TextBox 6"/>
          <p:cNvSpPr txBox="1">
            <a:spLocks noChangeArrowheads="1"/>
          </p:cNvSpPr>
          <p:nvPr/>
        </p:nvSpPr>
        <p:spPr bwMode="auto">
          <a:xfrm>
            <a:off x="395536" y="764704"/>
            <a:ext cx="3743325" cy="1200150"/>
          </a:xfrm>
          <a:prstGeom prst="rect">
            <a:avLst/>
          </a:prstGeom>
          <a:noFill/>
          <a:ln w="9525">
            <a:noFill/>
            <a:miter lim="800000"/>
            <a:headEnd/>
            <a:tailEnd/>
          </a:ln>
        </p:spPr>
        <p:txBody>
          <a:bodyPr>
            <a:spAutoFit/>
          </a:bodyPr>
          <a:lstStyle/>
          <a:p>
            <a:pPr algn="ctr"/>
            <a:r>
              <a:rPr lang="en-GB" sz="2400" b="1" dirty="0">
                <a:solidFill>
                  <a:srgbClr val="FF0000"/>
                </a:solidFill>
                <a:latin typeface="Calibri" pitchFamily="34" charset="0"/>
              </a:rPr>
              <a:t>140 and 300 </a:t>
            </a:r>
            <a:r>
              <a:rPr lang="en-GB" sz="2400" b="1" dirty="0">
                <a:solidFill>
                  <a:srgbClr val="FF0000"/>
                </a:solidFill>
                <a:latin typeface="Symbol" pitchFamily="18" charset="2"/>
              </a:rPr>
              <a:t>m</a:t>
            </a:r>
            <a:r>
              <a:rPr lang="en-GB" sz="2400" b="1" dirty="0">
                <a:solidFill>
                  <a:srgbClr val="FF0000"/>
                </a:solidFill>
                <a:latin typeface="Calibri" pitchFamily="34" charset="0"/>
              </a:rPr>
              <a:t>m n-in-p Micron sensors after 5x10</a:t>
            </a:r>
            <a:r>
              <a:rPr lang="en-GB" sz="2400" b="1" baseline="30000" dirty="0">
                <a:solidFill>
                  <a:srgbClr val="FF0000"/>
                </a:solidFill>
                <a:latin typeface="Calibri" pitchFamily="34" charset="0"/>
              </a:rPr>
              <a:t>15</a:t>
            </a:r>
            <a:r>
              <a:rPr lang="en-GB" sz="2400" b="1" dirty="0">
                <a:solidFill>
                  <a:srgbClr val="FF0000"/>
                </a:solidFill>
                <a:latin typeface="Calibri" pitchFamily="34" charset="0"/>
              </a:rPr>
              <a:t> </a:t>
            </a:r>
            <a:r>
              <a:rPr lang="en-GB" sz="2400" b="1" dirty="0" err="1">
                <a:solidFill>
                  <a:srgbClr val="FF0000"/>
                </a:solidFill>
                <a:latin typeface="Calibri" pitchFamily="34" charset="0"/>
              </a:rPr>
              <a:t>n</a:t>
            </a:r>
            <a:r>
              <a:rPr lang="en-GB" sz="2400" b="1" baseline="-25000" dirty="0" err="1">
                <a:solidFill>
                  <a:srgbClr val="FF0000"/>
                </a:solidFill>
                <a:latin typeface="Calibri" pitchFamily="34" charset="0"/>
              </a:rPr>
              <a:t>eq</a:t>
            </a:r>
            <a:r>
              <a:rPr lang="en-GB" sz="2400" b="1" dirty="0">
                <a:solidFill>
                  <a:srgbClr val="FF0000"/>
                </a:solidFill>
                <a:latin typeface="Calibri" pitchFamily="34" charset="0"/>
              </a:rPr>
              <a:t> 26MeV p</a:t>
            </a:r>
          </a:p>
        </p:txBody>
      </p:sp>
      <p:sp>
        <p:nvSpPr>
          <p:cNvPr id="5" name="Slide Number Placeholder 4"/>
          <p:cNvSpPr>
            <a:spLocks noGrp="1"/>
          </p:cNvSpPr>
          <p:nvPr>
            <p:ph type="sldNum" sz="quarter" idx="12"/>
          </p:nvPr>
        </p:nvSpPr>
        <p:spPr/>
        <p:txBody>
          <a:bodyPr/>
          <a:lstStyle/>
          <a:p>
            <a:pPr>
              <a:defRPr/>
            </a:pPr>
            <a:fld id="{E6AE41FD-C147-4FBA-928A-C36BE003736B}" type="slidenum">
              <a:rPr lang="en-GB"/>
              <a:pPr>
                <a:defRPr/>
              </a:pPr>
              <a:t>21</a:t>
            </a:fld>
            <a:endParaRPr lang="en-GB"/>
          </a:p>
        </p:txBody>
      </p:sp>
      <p:pic>
        <p:nvPicPr>
          <p:cNvPr id="31749" name="Picture 7" descr="5E15-ionisation-line.tif"/>
          <p:cNvPicPr>
            <a:picLocks noChangeAspect="1"/>
          </p:cNvPicPr>
          <p:nvPr/>
        </p:nvPicPr>
        <p:blipFill>
          <a:blip r:embed="rId2" cstate="print"/>
          <a:srcRect/>
          <a:stretch>
            <a:fillRect/>
          </a:stretch>
        </p:blipFill>
        <p:spPr bwMode="auto">
          <a:xfrm>
            <a:off x="3995738" y="981075"/>
            <a:ext cx="4651375" cy="3240088"/>
          </a:xfrm>
          <a:prstGeom prst="rect">
            <a:avLst/>
          </a:prstGeom>
          <a:noFill/>
          <a:ln w="9525">
            <a:noFill/>
            <a:miter lim="800000"/>
            <a:headEnd/>
            <a:tailEnd/>
          </a:ln>
        </p:spPr>
      </p:pic>
      <p:pic>
        <p:nvPicPr>
          <p:cNvPr id="31751" name="Picture 20" descr="CCE_comparison_different_sources_RD50Nov09"/>
          <p:cNvPicPr>
            <a:picLocks noChangeAspect="1" noChangeArrowheads="1"/>
          </p:cNvPicPr>
          <p:nvPr/>
        </p:nvPicPr>
        <p:blipFill>
          <a:blip r:embed="rId3" cstate="print"/>
          <a:srcRect/>
          <a:stretch>
            <a:fillRect/>
          </a:stretch>
        </p:blipFill>
        <p:spPr bwMode="auto">
          <a:xfrm>
            <a:off x="0" y="3284984"/>
            <a:ext cx="3343275" cy="2454275"/>
          </a:xfrm>
          <a:prstGeom prst="rect">
            <a:avLst/>
          </a:prstGeom>
          <a:noFill/>
          <a:ln w="9525">
            <a:noFill/>
            <a:miter lim="800000"/>
            <a:headEnd/>
            <a:tailEnd/>
          </a:ln>
        </p:spPr>
      </p:pic>
      <p:sp>
        <p:nvSpPr>
          <p:cNvPr id="31752" name="TextBox 11"/>
          <p:cNvSpPr txBox="1">
            <a:spLocks noChangeArrowheads="1"/>
          </p:cNvSpPr>
          <p:nvPr/>
        </p:nvSpPr>
        <p:spPr bwMode="auto">
          <a:xfrm>
            <a:off x="3708400" y="4797425"/>
            <a:ext cx="2376488" cy="1016000"/>
          </a:xfrm>
          <a:prstGeom prst="rect">
            <a:avLst/>
          </a:prstGeom>
          <a:noFill/>
          <a:ln w="9525">
            <a:noFill/>
            <a:miter lim="800000"/>
            <a:headEnd/>
            <a:tailEnd/>
          </a:ln>
        </p:spPr>
        <p:txBody>
          <a:bodyPr>
            <a:spAutoFit/>
          </a:bodyPr>
          <a:lstStyle/>
          <a:p>
            <a:r>
              <a:rPr lang="en-GB" sz="2000" b="1">
                <a:latin typeface="Calibri" pitchFamily="34" charset="0"/>
              </a:rPr>
              <a:t>Also CM in diodes (J. Lange, 15</a:t>
            </a:r>
            <a:r>
              <a:rPr lang="en-GB" sz="2000" b="1" baseline="30000">
                <a:latin typeface="Calibri" pitchFamily="34" charset="0"/>
              </a:rPr>
              <a:t>th</a:t>
            </a:r>
            <a:r>
              <a:rPr lang="en-GB" sz="2000" b="1">
                <a:latin typeface="Calibri" pitchFamily="34" charset="0"/>
              </a:rPr>
              <a:t> RD50 workshop).</a:t>
            </a:r>
          </a:p>
        </p:txBody>
      </p:sp>
      <p:sp>
        <p:nvSpPr>
          <p:cNvPr id="10"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22</a:t>
            </a:fld>
            <a:endParaRPr lang="en-GB"/>
          </a:p>
        </p:txBody>
      </p:sp>
      <p:sp>
        <p:nvSpPr>
          <p:cNvPr id="11"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Effect of thickness!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6" name="Picture 15" descr="2e16.jpg"/>
          <p:cNvPicPr>
            <a:picLocks noChangeAspect="1"/>
          </p:cNvPicPr>
          <p:nvPr/>
        </p:nvPicPr>
        <p:blipFill>
          <a:blip r:embed="rId2" cstate="print"/>
          <a:stretch>
            <a:fillRect/>
          </a:stretch>
        </p:blipFill>
        <p:spPr>
          <a:xfrm>
            <a:off x="196762" y="2771285"/>
            <a:ext cx="4339742" cy="3033979"/>
          </a:xfrm>
          <a:prstGeom prst="rect">
            <a:avLst/>
          </a:prstGeom>
        </p:spPr>
      </p:pic>
      <p:pic>
        <p:nvPicPr>
          <p:cNvPr id="17" name="Picture 16" descr="degradation-all-thicnesses.jpg"/>
          <p:cNvPicPr>
            <a:picLocks noChangeAspect="1"/>
          </p:cNvPicPr>
          <p:nvPr/>
        </p:nvPicPr>
        <p:blipFill>
          <a:blip r:embed="rId3" cstate="print"/>
          <a:stretch>
            <a:fillRect/>
          </a:stretch>
        </p:blipFill>
        <p:spPr>
          <a:xfrm>
            <a:off x="4624746" y="2771284"/>
            <a:ext cx="4339742" cy="3033979"/>
          </a:xfrm>
          <a:prstGeom prst="rect">
            <a:avLst/>
          </a:prstGeom>
        </p:spPr>
      </p:pic>
      <p:sp>
        <p:nvSpPr>
          <p:cNvPr id="18" name="TextBox 17"/>
          <p:cNvSpPr txBox="1"/>
          <p:nvPr/>
        </p:nvSpPr>
        <p:spPr>
          <a:xfrm>
            <a:off x="179512" y="1052736"/>
            <a:ext cx="4896544" cy="646331"/>
          </a:xfrm>
          <a:prstGeom prst="rect">
            <a:avLst/>
          </a:prstGeom>
          <a:noFill/>
        </p:spPr>
        <p:txBody>
          <a:bodyPr wrap="square" rtlCol="0">
            <a:spAutoFit/>
          </a:bodyPr>
          <a:lstStyle/>
          <a:p>
            <a:r>
              <a:rPr lang="en-GB" dirty="0" smtClean="0"/>
              <a:t>Preliminary results with 100 and 50µm thick </a:t>
            </a:r>
            <a:r>
              <a:rPr lang="en-GB" dirty="0" err="1" smtClean="0"/>
              <a:t>microstrip</a:t>
            </a:r>
            <a:r>
              <a:rPr lang="en-GB" dirty="0" smtClean="0"/>
              <a:t> sensors are really encouraging.</a:t>
            </a:r>
            <a:endParaRPr lang="en-GB" dirty="0"/>
          </a:p>
        </p:txBody>
      </p:sp>
      <p:sp>
        <p:nvSpPr>
          <p:cNvPr id="19" name="TextBox 18"/>
          <p:cNvSpPr txBox="1"/>
          <p:nvPr/>
        </p:nvSpPr>
        <p:spPr>
          <a:xfrm>
            <a:off x="395536" y="1844824"/>
            <a:ext cx="3816424" cy="923330"/>
          </a:xfrm>
          <a:prstGeom prst="rect">
            <a:avLst/>
          </a:prstGeom>
          <a:noFill/>
        </p:spPr>
        <p:txBody>
          <a:bodyPr wrap="square" rtlCol="0">
            <a:spAutoFit/>
          </a:bodyPr>
          <a:lstStyle/>
          <a:p>
            <a:r>
              <a:rPr lang="en-GB" dirty="0" smtClean="0"/>
              <a:t>MPV (</a:t>
            </a:r>
            <a:r>
              <a:rPr lang="en-GB" dirty="0" err="1" smtClean="0"/>
              <a:t>mip</a:t>
            </a:r>
            <a:r>
              <a:rPr lang="en-GB" dirty="0" smtClean="0"/>
              <a:t> illumination, 40MHz  electronics) of sensors of various thicknesses after 2×10</a:t>
            </a:r>
            <a:r>
              <a:rPr lang="en-GB" baseline="30000" dirty="0" smtClean="0"/>
              <a:t>16</a:t>
            </a:r>
            <a:r>
              <a:rPr lang="en-GB" dirty="0" smtClean="0"/>
              <a:t> </a:t>
            </a:r>
            <a:r>
              <a:rPr lang="en-GB" dirty="0" err="1" smtClean="0"/>
              <a:t>n</a:t>
            </a:r>
            <a:r>
              <a:rPr lang="en-GB" baseline="-25000" dirty="0" err="1" smtClean="0"/>
              <a:t>eq</a:t>
            </a:r>
            <a:r>
              <a:rPr lang="en-GB" dirty="0" smtClean="0"/>
              <a:t> cm</a:t>
            </a:r>
            <a:r>
              <a:rPr lang="en-GB" baseline="30000" dirty="0" smtClean="0"/>
              <a:t>-2</a:t>
            </a:r>
            <a:r>
              <a:rPr lang="en-GB" dirty="0" smtClean="0"/>
              <a:t>.</a:t>
            </a:r>
            <a:endParaRPr lang="en-GB" dirty="0"/>
          </a:p>
        </p:txBody>
      </p:sp>
      <p:sp>
        <p:nvSpPr>
          <p:cNvPr id="20" name="TextBox 19"/>
          <p:cNvSpPr txBox="1"/>
          <p:nvPr/>
        </p:nvSpPr>
        <p:spPr>
          <a:xfrm>
            <a:off x="4932040" y="1772816"/>
            <a:ext cx="3816424" cy="646331"/>
          </a:xfrm>
          <a:prstGeom prst="rect">
            <a:avLst/>
          </a:prstGeom>
          <a:noFill/>
        </p:spPr>
        <p:txBody>
          <a:bodyPr wrap="square" rtlCol="0">
            <a:spAutoFit/>
          </a:bodyPr>
          <a:lstStyle/>
          <a:p>
            <a:r>
              <a:rPr lang="en-GB" dirty="0" smtClean="0"/>
              <a:t>Degradation of the collected charge (MPV) with fluence.</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971600" y="1124744"/>
            <a:ext cx="7992888" cy="5328592"/>
            <a:chOff x="971600" y="1124744"/>
            <a:chExt cx="7992888" cy="5328592"/>
          </a:xfrm>
        </p:grpSpPr>
        <p:grpSp>
          <p:nvGrpSpPr>
            <p:cNvPr id="29" name="Group 28"/>
            <p:cNvGrpSpPr/>
            <p:nvPr/>
          </p:nvGrpSpPr>
          <p:grpSpPr>
            <a:xfrm>
              <a:off x="971600" y="1124744"/>
              <a:ext cx="7992888" cy="5328592"/>
              <a:chOff x="971600" y="1124744"/>
              <a:chExt cx="7992888" cy="5328592"/>
            </a:xfrm>
          </p:grpSpPr>
          <p:grpSp>
            <p:nvGrpSpPr>
              <p:cNvPr id="18" name="Group 13"/>
              <p:cNvGrpSpPr>
                <a:grpSpLocks/>
              </p:cNvGrpSpPr>
              <p:nvPr/>
            </p:nvGrpSpPr>
            <p:grpSpPr bwMode="auto">
              <a:xfrm>
                <a:off x="971600" y="1124744"/>
                <a:ext cx="7992888" cy="5328592"/>
                <a:chOff x="233338" y="683493"/>
                <a:chExt cx="10297144" cy="6572817"/>
              </a:xfrm>
            </p:grpSpPr>
            <p:pic>
              <p:nvPicPr>
                <p:cNvPr id="19" name="Picture 13" descr="ninpFZcompare-hpk-micron-annealed-Liverpool-only-900v-v2.tif"/>
                <p:cNvPicPr>
                  <a:picLocks noChangeAspect="1"/>
                </p:cNvPicPr>
                <p:nvPr/>
              </p:nvPicPr>
              <p:blipFill>
                <a:blip r:embed="rId2" cstate="print"/>
                <a:srcRect/>
                <a:stretch>
                  <a:fillRect/>
                </a:stretch>
              </p:blipFill>
              <p:spPr bwMode="auto">
                <a:xfrm>
                  <a:off x="233338" y="683493"/>
                  <a:ext cx="10297144" cy="6572817"/>
                </a:xfrm>
                <a:prstGeom prst="rect">
                  <a:avLst/>
                </a:prstGeom>
                <a:noFill/>
                <a:ln w="9525">
                  <a:noFill/>
                  <a:miter lim="800000"/>
                  <a:headEnd/>
                  <a:tailEnd/>
                </a:ln>
              </p:spPr>
            </p:pic>
            <p:grpSp>
              <p:nvGrpSpPr>
                <p:cNvPr id="20" name="Group 23"/>
                <p:cNvGrpSpPr>
                  <a:grpSpLocks/>
                </p:cNvGrpSpPr>
                <p:nvPr/>
              </p:nvGrpSpPr>
              <p:grpSpPr bwMode="auto">
                <a:xfrm>
                  <a:off x="3473700" y="2195659"/>
                  <a:ext cx="3974842" cy="2448274"/>
                  <a:chOff x="3473700" y="2195659"/>
                  <a:chExt cx="3974842" cy="2448274"/>
                </a:xfrm>
              </p:grpSpPr>
              <p:sp>
                <p:nvSpPr>
                  <p:cNvPr id="21" name="Oval 16"/>
                  <p:cNvSpPr>
                    <a:spLocks noChangeArrowheads="1"/>
                  </p:cNvSpPr>
                  <p:nvPr/>
                </p:nvSpPr>
                <p:spPr bwMode="auto">
                  <a:xfrm>
                    <a:off x="3473700" y="2195659"/>
                    <a:ext cx="230425" cy="144017"/>
                  </a:xfrm>
                  <a:prstGeom prst="ellipse">
                    <a:avLst/>
                  </a:prstGeom>
                  <a:solidFill>
                    <a:srgbClr val="FFCC00"/>
                  </a:solidFill>
                  <a:ln w="9525" algn="ctr">
                    <a:solidFill>
                      <a:schemeClr val="tx1"/>
                    </a:solidFill>
                    <a:round/>
                    <a:headEnd/>
                    <a:tailEnd/>
                  </a:ln>
                </p:spPr>
                <p:txBody>
                  <a:bodyPr/>
                  <a:lstStyle/>
                  <a:p>
                    <a:pPr eaLnBrk="0" hangingPunct="0"/>
                    <a:endParaRPr lang="en-GB">
                      <a:solidFill>
                        <a:srgbClr val="000000"/>
                      </a:solidFill>
                      <a:latin typeface="Times New Roman" pitchFamily="18" charset="0"/>
                    </a:endParaRPr>
                  </a:p>
                </p:txBody>
              </p:sp>
              <p:sp>
                <p:nvSpPr>
                  <p:cNvPr id="22" name="Oval 17"/>
                  <p:cNvSpPr>
                    <a:spLocks noChangeArrowheads="1"/>
                  </p:cNvSpPr>
                  <p:nvPr/>
                </p:nvSpPr>
                <p:spPr bwMode="auto">
                  <a:xfrm>
                    <a:off x="7218117" y="4499916"/>
                    <a:ext cx="230425" cy="144017"/>
                  </a:xfrm>
                  <a:prstGeom prst="ellipse">
                    <a:avLst/>
                  </a:prstGeom>
                  <a:solidFill>
                    <a:srgbClr val="FFCC00"/>
                  </a:solidFill>
                  <a:ln w="9525" algn="ctr">
                    <a:solidFill>
                      <a:schemeClr val="tx1"/>
                    </a:solidFill>
                    <a:round/>
                    <a:headEnd/>
                    <a:tailEnd/>
                  </a:ln>
                </p:spPr>
                <p:txBody>
                  <a:bodyPr/>
                  <a:lstStyle/>
                  <a:p>
                    <a:pPr eaLnBrk="0" hangingPunct="0"/>
                    <a:endParaRPr lang="en-GB">
                      <a:solidFill>
                        <a:srgbClr val="000000"/>
                      </a:solidFill>
                      <a:latin typeface="Times New Roman" pitchFamily="18" charset="0"/>
                    </a:endParaRPr>
                  </a:p>
                </p:txBody>
              </p:sp>
              <p:sp>
                <p:nvSpPr>
                  <p:cNvPr id="23" name="Oval 18"/>
                  <p:cNvSpPr>
                    <a:spLocks noChangeAspect="1" noChangeArrowheads="1"/>
                  </p:cNvSpPr>
                  <p:nvPr/>
                </p:nvSpPr>
                <p:spPr bwMode="auto">
                  <a:xfrm>
                    <a:off x="5849963" y="3347787"/>
                    <a:ext cx="144016" cy="144017"/>
                  </a:xfrm>
                  <a:prstGeom prst="ellipse">
                    <a:avLst/>
                  </a:prstGeom>
                  <a:solidFill>
                    <a:srgbClr val="FFCC00"/>
                  </a:solidFill>
                  <a:ln w="9525" algn="ctr">
                    <a:solidFill>
                      <a:schemeClr val="tx1"/>
                    </a:solidFill>
                    <a:round/>
                    <a:headEnd/>
                    <a:tailEnd/>
                  </a:ln>
                </p:spPr>
                <p:txBody>
                  <a:bodyPr/>
                  <a:lstStyle/>
                  <a:p>
                    <a:pPr eaLnBrk="0" hangingPunct="0"/>
                    <a:endParaRPr lang="en-GB">
                      <a:solidFill>
                        <a:srgbClr val="000000"/>
                      </a:solidFill>
                      <a:latin typeface="Times New Roman" pitchFamily="18" charset="0"/>
                    </a:endParaRPr>
                  </a:p>
                </p:txBody>
              </p:sp>
              <p:cxnSp>
                <p:nvCxnSpPr>
                  <p:cNvPr id="24" name="Straight Connector 19"/>
                  <p:cNvCxnSpPr>
                    <a:cxnSpLocks noChangeShapeType="1"/>
                    <a:stCxn id="21" idx="5"/>
                  </p:cNvCxnSpPr>
                  <p:nvPr/>
                </p:nvCxnSpPr>
                <p:spPr bwMode="auto">
                  <a:xfrm>
                    <a:off x="3670381" y="2318585"/>
                    <a:ext cx="2323598" cy="1173217"/>
                  </a:xfrm>
                  <a:prstGeom prst="line">
                    <a:avLst/>
                  </a:prstGeom>
                  <a:noFill/>
                  <a:ln w="25400" algn="ctr">
                    <a:solidFill>
                      <a:srgbClr val="FFCC00"/>
                    </a:solidFill>
                    <a:round/>
                    <a:headEnd/>
                    <a:tailEnd/>
                  </a:ln>
                </p:spPr>
              </p:cxnSp>
              <p:cxnSp>
                <p:nvCxnSpPr>
                  <p:cNvPr id="25" name="Straight Connector 20"/>
                  <p:cNvCxnSpPr>
                    <a:cxnSpLocks noChangeShapeType="1"/>
                    <a:stCxn id="23" idx="5"/>
                    <a:endCxn id="22" idx="1"/>
                  </p:cNvCxnSpPr>
                  <p:nvPr/>
                </p:nvCxnSpPr>
                <p:spPr bwMode="auto">
                  <a:xfrm>
                    <a:off x="5972887" y="3470714"/>
                    <a:ext cx="1278974" cy="1050293"/>
                  </a:xfrm>
                  <a:prstGeom prst="line">
                    <a:avLst/>
                  </a:prstGeom>
                  <a:noFill/>
                  <a:ln w="25400" algn="ctr">
                    <a:solidFill>
                      <a:srgbClr val="FFCC00"/>
                    </a:solidFill>
                    <a:round/>
                    <a:headEnd/>
                    <a:tailEnd/>
                  </a:ln>
                </p:spPr>
              </p:cxnSp>
            </p:grpSp>
          </p:grpSp>
          <p:cxnSp>
            <p:nvCxnSpPr>
              <p:cNvPr id="14" name="Straight Connector 13"/>
              <p:cNvCxnSpPr/>
              <p:nvPr/>
            </p:nvCxnSpPr>
            <p:spPr bwMode="auto">
              <a:xfrm flipV="1">
                <a:off x="5364088" y="2708920"/>
                <a:ext cx="0" cy="2974526"/>
              </a:xfrm>
              <a:prstGeom prst="line">
                <a:avLst/>
              </a:prstGeom>
              <a:solidFill>
                <a:srgbClr val="00B8FF"/>
              </a:solidFill>
              <a:ln w="19050" cap="flat" cmpd="sng" algn="ctr">
                <a:solidFill>
                  <a:srgbClr val="FF0000"/>
                </a:solidFill>
                <a:prstDash val="solid"/>
                <a:round/>
                <a:headEnd type="none" w="med" len="med"/>
                <a:tailEnd type="none" w="med" len="med"/>
              </a:ln>
              <a:effectLst/>
            </p:spPr>
          </p:cxnSp>
          <p:sp>
            <p:nvSpPr>
              <p:cNvPr id="15" name="TextBox 14"/>
              <p:cNvSpPr txBox="1"/>
              <p:nvPr/>
            </p:nvSpPr>
            <p:spPr>
              <a:xfrm rot="5400000">
                <a:off x="4698156" y="4598988"/>
                <a:ext cx="1833828" cy="357948"/>
              </a:xfrm>
              <a:prstGeom prst="rect">
                <a:avLst/>
              </a:prstGeom>
              <a:noFill/>
            </p:spPr>
            <p:txBody>
              <a:bodyPr wrap="none" lIns="80165" tIns="40083" rIns="80165" bIns="40083" rtlCol="0">
                <a:spAutoFit/>
              </a:bodyPr>
              <a:lstStyle/>
              <a:p>
                <a:r>
                  <a:rPr lang="en-GB" b="1" dirty="0" smtClean="0">
                    <a:solidFill>
                      <a:srgbClr val="FF0000"/>
                    </a:solidFill>
                  </a:rPr>
                  <a:t>1.3</a:t>
                </a:r>
                <a:r>
                  <a:rPr lang="en-GB" b="1" dirty="0" smtClean="0">
                    <a:solidFill>
                      <a:srgbClr val="FF0000"/>
                    </a:solidFill>
                    <a:latin typeface="Palatino"/>
                  </a:rPr>
                  <a:t>×</a:t>
                </a:r>
                <a:r>
                  <a:rPr lang="en-GB" b="1" dirty="0" smtClean="0">
                    <a:solidFill>
                      <a:srgbClr val="FF0000"/>
                    </a:solidFill>
                  </a:rPr>
                  <a:t>10</a:t>
                </a:r>
                <a:r>
                  <a:rPr lang="en-GB" b="1" baseline="30000" dirty="0" smtClean="0">
                    <a:solidFill>
                      <a:srgbClr val="FF0000"/>
                    </a:solidFill>
                  </a:rPr>
                  <a:t>15</a:t>
                </a:r>
                <a:r>
                  <a:rPr lang="en-GB" b="1" dirty="0" smtClean="0">
                    <a:solidFill>
                      <a:srgbClr val="FF0000"/>
                    </a:solidFill>
                  </a:rPr>
                  <a:t>n</a:t>
                </a:r>
                <a:r>
                  <a:rPr lang="en-GB" b="1" baseline="-25000" dirty="0" smtClean="0">
                    <a:solidFill>
                      <a:srgbClr val="FF0000"/>
                    </a:solidFill>
                  </a:rPr>
                  <a:t>eq</a:t>
                </a:r>
                <a:r>
                  <a:rPr lang="en-GB" b="1" dirty="0" smtClean="0">
                    <a:solidFill>
                      <a:srgbClr val="FF0000"/>
                    </a:solidFill>
                  </a:rPr>
                  <a:t>cm</a:t>
                </a:r>
                <a:r>
                  <a:rPr lang="en-GB" b="1" baseline="30000" dirty="0" smtClean="0">
                    <a:solidFill>
                      <a:srgbClr val="FF0000"/>
                    </a:solidFill>
                  </a:rPr>
                  <a:t>-2</a:t>
                </a:r>
                <a:endParaRPr lang="en-GB" b="1" baseline="30000" dirty="0">
                  <a:solidFill>
                    <a:srgbClr val="FF0000"/>
                  </a:solidFill>
                </a:endParaRPr>
              </a:p>
            </p:txBody>
          </p:sp>
        </p:grpSp>
        <p:sp>
          <p:nvSpPr>
            <p:cNvPr id="9" name="TextBox 8"/>
            <p:cNvSpPr txBox="1"/>
            <p:nvPr/>
          </p:nvSpPr>
          <p:spPr>
            <a:xfrm>
              <a:off x="2195736" y="2708920"/>
              <a:ext cx="1069155" cy="850370"/>
            </a:xfrm>
            <a:prstGeom prst="rect">
              <a:avLst/>
            </a:prstGeom>
            <a:noFill/>
          </p:spPr>
          <p:txBody>
            <a:bodyPr wrap="none" lIns="80145" tIns="40073" rIns="80145" bIns="40073" rtlCol="0">
              <a:spAutoFit/>
            </a:bodyPr>
            <a:lstStyle/>
            <a:p>
              <a:r>
                <a:rPr lang="en-GB" sz="2500" dirty="0" smtClean="0">
                  <a:solidFill>
                    <a:srgbClr val="FF0000"/>
                  </a:solidFill>
                </a:rPr>
                <a:t>Strip </a:t>
              </a:r>
            </a:p>
            <a:p>
              <a:r>
                <a:rPr lang="en-GB" sz="2500" dirty="0" smtClean="0">
                  <a:solidFill>
                    <a:srgbClr val="FF0000"/>
                  </a:solidFill>
                </a:rPr>
                <a:t>Doses</a:t>
              </a:r>
              <a:endParaRPr lang="en-GB" sz="2500" dirty="0">
                <a:solidFill>
                  <a:srgbClr val="FF0000"/>
                </a:solidFill>
              </a:endParaRPr>
            </a:p>
          </p:txBody>
        </p:sp>
        <p:sp>
          <p:nvSpPr>
            <p:cNvPr id="10" name="TextBox 9"/>
            <p:cNvSpPr txBox="1"/>
            <p:nvPr/>
          </p:nvSpPr>
          <p:spPr>
            <a:xfrm>
              <a:off x="7164288" y="3356992"/>
              <a:ext cx="1069155" cy="850370"/>
            </a:xfrm>
            <a:prstGeom prst="rect">
              <a:avLst/>
            </a:prstGeom>
            <a:noFill/>
          </p:spPr>
          <p:txBody>
            <a:bodyPr wrap="none" lIns="80145" tIns="40073" rIns="80145" bIns="40073" rtlCol="0">
              <a:spAutoFit/>
            </a:bodyPr>
            <a:lstStyle/>
            <a:p>
              <a:r>
                <a:rPr lang="en-GB" sz="2500" dirty="0" smtClean="0">
                  <a:solidFill>
                    <a:srgbClr val="FF0000"/>
                  </a:solidFill>
                </a:rPr>
                <a:t>Pixel </a:t>
              </a:r>
            </a:p>
            <a:p>
              <a:r>
                <a:rPr lang="en-GB" sz="2500" dirty="0" smtClean="0">
                  <a:solidFill>
                    <a:srgbClr val="FF0000"/>
                  </a:solidFill>
                </a:rPr>
                <a:t>Doses</a:t>
              </a:r>
              <a:endParaRPr lang="en-GB" sz="2500" dirty="0">
                <a:solidFill>
                  <a:srgbClr val="FF0000"/>
                </a:solidFill>
              </a:endParaRPr>
            </a:p>
          </p:txBody>
        </p:sp>
      </p:grpSp>
      <p:sp>
        <p:nvSpPr>
          <p:cNvPr id="54275" name="Title 1"/>
          <p:cNvSpPr>
            <a:spLocks noGrp="1"/>
          </p:cNvSpPr>
          <p:nvPr>
            <p:ph type="title" idx="4294967295"/>
          </p:nvPr>
        </p:nvSpPr>
        <p:spPr>
          <a:xfrm>
            <a:off x="457540" y="0"/>
            <a:ext cx="8686460" cy="692696"/>
          </a:xfrm>
        </p:spPr>
        <p:txBody>
          <a:bodyPr lIns="91384" tIns="45691" rIns="91384" bIns="45691"/>
          <a:lstStyle/>
          <a:p>
            <a:r>
              <a:rPr lang="en-GB" sz="3600" b="1" dirty="0" smtClean="0">
                <a:solidFill>
                  <a:srgbClr val="008000"/>
                </a:solidFill>
              </a:rPr>
              <a:t>n-in-p Planar FZ Sensor Irradiations</a:t>
            </a:r>
          </a:p>
        </p:txBody>
      </p:sp>
      <p:sp>
        <p:nvSpPr>
          <p:cNvPr id="12" name="TextBox 11"/>
          <p:cNvSpPr txBox="1"/>
          <p:nvPr/>
        </p:nvSpPr>
        <p:spPr>
          <a:xfrm>
            <a:off x="0" y="6309320"/>
            <a:ext cx="3340327" cy="296392"/>
          </a:xfrm>
          <a:prstGeom prst="rect">
            <a:avLst/>
          </a:prstGeom>
          <a:noFill/>
        </p:spPr>
        <p:txBody>
          <a:bodyPr wrap="square" lIns="80165" tIns="40083" rIns="80165" bIns="40083" rtlCol="0">
            <a:spAutoFit/>
          </a:bodyPr>
          <a:lstStyle/>
          <a:p>
            <a:pPr algn="r"/>
            <a:r>
              <a:rPr lang="en-GB" sz="1400" dirty="0" smtClean="0"/>
              <a:t>Gianluigi Casse and Tony Affolder</a:t>
            </a:r>
            <a:r>
              <a:rPr lang="en-GB" sz="1400" dirty="0" smtClean="0">
                <a:solidFill>
                  <a:srgbClr val="FFFF00"/>
                </a:solidFill>
              </a:rPr>
              <a:t>,           </a:t>
            </a:r>
            <a:endParaRPr lang="en-GB" sz="1400" dirty="0">
              <a:solidFill>
                <a:srgbClr val="FFFF00"/>
              </a:solidFill>
            </a:endParaRPr>
          </a:p>
        </p:txBody>
      </p:sp>
      <p:sp>
        <p:nvSpPr>
          <p:cNvPr id="16" name="Slide Number Placeholder 15"/>
          <p:cNvSpPr>
            <a:spLocks noGrp="1"/>
          </p:cNvSpPr>
          <p:nvPr>
            <p:ph type="sldNum" sz="quarter" idx="12"/>
          </p:nvPr>
        </p:nvSpPr>
        <p:spPr/>
        <p:txBody>
          <a:bodyPr/>
          <a:lstStyle/>
          <a:p>
            <a:pPr>
              <a:defRPr/>
            </a:pPr>
            <a:fld id="{8F5D19F8-8CEE-4CE1-AFA6-F5B7F7DB4FA0}" type="slidenum">
              <a:rPr lang="en-GB" smtClean="0"/>
              <a:pPr>
                <a:defRPr/>
              </a:pPr>
              <a:t>23</a:t>
            </a:fld>
            <a:endParaRPr lang="en-GB"/>
          </a:p>
        </p:txBody>
      </p:sp>
      <p:sp>
        <p:nvSpPr>
          <p:cNvPr id="17" name="Footer Placeholder 16"/>
          <p:cNvSpPr>
            <a:spLocks noGrp="1"/>
          </p:cNvSpPr>
          <p:nvPr>
            <p:ph type="ftr" sz="quarter" idx="11"/>
          </p:nvPr>
        </p:nvSpPr>
        <p:spPr/>
        <p:txBody>
          <a:bodyPr/>
          <a:lstStyle/>
          <a:p>
            <a:pPr>
              <a:defRPr/>
            </a:pPr>
            <a:r>
              <a:rPr lang="en-GB" smtClean="0"/>
              <a:t>G. Casse,13th VCI, Vienna 11-15 Feb 2013</a:t>
            </a:r>
            <a:endParaRPr lang="en-GB"/>
          </a:p>
        </p:txBody>
      </p:sp>
      <p:sp>
        <p:nvSpPr>
          <p:cNvPr id="26" name="TextBox 23"/>
          <p:cNvSpPr txBox="1">
            <a:spLocks noChangeArrowheads="1"/>
          </p:cNvSpPr>
          <p:nvPr/>
        </p:nvSpPr>
        <p:spPr bwMode="auto">
          <a:xfrm>
            <a:off x="899592" y="692696"/>
            <a:ext cx="8244408" cy="400110"/>
          </a:xfrm>
          <a:prstGeom prst="rect">
            <a:avLst/>
          </a:prstGeom>
          <a:noFill/>
          <a:ln w="9525">
            <a:noFill/>
            <a:miter lim="800000"/>
            <a:headEnd/>
            <a:tailEnd/>
          </a:ln>
        </p:spPr>
        <p:txBody>
          <a:bodyPr wrap="square">
            <a:spAutoFit/>
          </a:bodyPr>
          <a:lstStyle/>
          <a:p>
            <a:r>
              <a:rPr lang="en-GB" sz="2000" dirty="0" smtClean="0"/>
              <a:t>Measurements </a:t>
            </a:r>
            <a:r>
              <a:rPr lang="en-GB" sz="2000" dirty="0"/>
              <a:t>show consistent results from various manufacturers</a:t>
            </a:r>
          </a:p>
        </p:txBody>
      </p:sp>
      <p:sp>
        <p:nvSpPr>
          <p:cNvPr id="27" name="TextBox 25"/>
          <p:cNvSpPr txBox="1">
            <a:spLocks noChangeArrowheads="1"/>
          </p:cNvSpPr>
          <p:nvPr/>
        </p:nvSpPr>
        <p:spPr bwMode="auto">
          <a:xfrm>
            <a:off x="5724128" y="1484784"/>
            <a:ext cx="1366837" cy="477054"/>
          </a:xfrm>
          <a:prstGeom prst="rect">
            <a:avLst/>
          </a:prstGeom>
          <a:noFill/>
          <a:ln w="9525">
            <a:noFill/>
            <a:miter lim="800000"/>
            <a:headEnd/>
            <a:tailEnd/>
          </a:ln>
        </p:spPr>
        <p:txBody>
          <a:bodyPr>
            <a:spAutoFit/>
          </a:bodyPr>
          <a:lstStyle/>
          <a:p>
            <a:r>
              <a:rPr lang="en-GB" sz="2500" dirty="0"/>
              <a:t>900 V</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827584" y="332656"/>
            <a:ext cx="7429500" cy="1200329"/>
          </a:xfrm>
          <a:prstGeom prst="rect">
            <a:avLst/>
          </a:prstGeom>
          <a:noFill/>
          <a:ln w="9525">
            <a:noFill/>
            <a:miter lim="800000"/>
            <a:headEnd/>
            <a:tailEnd/>
          </a:ln>
        </p:spPr>
        <p:txBody>
          <a:bodyPr>
            <a:spAutoFit/>
          </a:bodyPr>
          <a:lstStyle/>
          <a:p>
            <a:pPr algn="ctr"/>
            <a:r>
              <a:rPr lang="en-GB" sz="2400" b="1" dirty="0" smtClean="0">
                <a:solidFill>
                  <a:srgbClr val="FF0000"/>
                </a:solidFill>
                <a:latin typeface="Calibri" pitchFamily="34" charset="0"/>
              </a:rPr>
              <a:t>Also, good news come from the annealing behaviour of the collected charge: HPK FZ </a:t>
            </a:r>
            <a:r>
              <a:rPr lang="en-GB" sz="2400" b="1" dirty="0">
                <a:solidFill>
                  <a:srgbClr val="FF0000"/>
                </a:solidFill>
                <a:latin typeface="Calibri" pitchFamily="34" charset="0"/>
              </a:rPr>
              <a:t>n-in-p, </a:t>
            </a:r>
            <a:r>
              <a:rPr lang="en-GB" sz="2400" b="1" dirty="0" smtClean="0">
                <a:solidFill>
                  <a:srgbClr val="FF0000"/>
                </a:solidFill>
                <a:latin typeface="Calibri" pitchFamily="34" charset="0"/>
              </a:rPr>
              <a:t>2E15 </a:t>
            </a:r>
            <a:r>
              <a:rPr lang="en-GB" sz="2400" b="1" dirty="0">
                <a:solidFill>
                  <a:srgbClr val="FF0000"/>
                </a:solidFill>
                <a:latin typeface="Calibri" pitchFamily="34" charset="0"/>
              </a:rPr>
              <a:t>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a:t>
            </a:r>
            <a:r>
              <a:rPr lang="en-GB" sz="2400" b="1" dirty="0" smtClean="0">
                <a:solidFill>
                  <a:srgbClr val="FF0000"/>
                </a:solidFill>
                <a:latin typeface="Calibri" pitchFamily="34" charset="0"/>
              </a:rPr>
              <a:t>( 26MeV p irradiation</a:t>
            </a:r>
            <a:r>
              <a:rPr lang="en-GB" sz="2400" b="1" dirty="0">
                <a:solidFill>
                  <a:srgbClr val="FF0000"/>
                </a:solidFill>
                <a:latin typeface="Calibri" pitchFamily="34" charset="0"/>
              </a:rPr>
              <a:t>)</a:t>
            </a:r>
          </a:p>
        </p:txBody>
      </p:sp>
      <p:sp>
        <p:nvSpPr>
          <p:cNvPr id="7" name="Slide Number Placeholder 6"/>
          <p:cNvSpPr>
            <a:spLocks noGrp="1"/>
          </p:cNvSpPr>
          <p:nvPr>
            <p:ph type="sldNum" sz="quarter" idx="12"/>
          </p:nvPr>
        </p:nvSpPr>
        <p:spPr/>
        <p:txBody>
          <a:bodyPr/>
          <a:lstStyle/>
          <a:p>
            <a:pPr>
              <a:defRPr/>
            </a:pPr>
            <a:fld id="{34C908A8-1208-408D-AB5D-AEF264D0E088}" type="slidenum">
              <a:rPr lang="en-GB" smtClean="0"/>
              <a:pPr>
                <a:defRPr/>
              </a:pPr>
              <a:t>24</a:t>
            </a:fld>
            <a:endParaRPr lang="en-GB"/>
          </a:p>
        </p:txBody>
      </p:sp>
      <p:sp>
        <p:nvSpPr>
          <p:cNvPr id="8" name="Footer Placeholder 7"/>
          <p:cNvSpPr>
            <a:spLocks noGrp="1"/>
          </p:cNvSpPr>
          <p:nvPr>
            <p:ph type="ftr" sz="quarter" idx="11"/>
          </p:nvPr>
        </p:nvSpPr>
        <p:spPr>
          <a:xfrm>
            <a:off x="2627785" y="6492875"/>
            <a:ext cx="3895254" cy="365125"/>
          </a:xfrm>
        </p:spPr>
        <p:txBody>
          <a:bodyPr/>
          <a:lstStyle/>
          <a:p>
            <a:pPr>
              <a:defRPr/>
            </a:pPr>
            <a:r>
              <a:rPr lang="en-GB" smtClean="0"/>
              <a:t>G. Casse,18th RD50 Workshop, Liverpool 23-25 July 2011</a:t>
            </a:r>
            <a:endParaRPr lang="en-GB" dirty="0"/>
          </a:p>
        </p:txBody>
      </p:sp>
      <p:pic>
        <p:nvPicPr>
          <p:cNvPr id="11" name="Picture 10" descr="annealing-room-temperature-2e15protons.tif"/>
          <p:cNvPicPr>
            <a:picLocks noChangeAspect="1"/>
          </p:cNvPicPr>
          <p:nvPr/>
        </p:nvPicPr>
        <p:blipFill>
          <a:blip r:embed="rId2" cstate="print"/>
          <a:stretch>
            <a:fillRect/>
          </a:stretch>
        </p:blipFill>
        <p:spPr>
          <a:xfrm>
            <a:off x="539552" y="1772816"/>
            <a:ext cx="3960440" cy="2798395"/>
          </a:xfrm>
          <a:prstGeom prst="rect">
            <a:avLst/>
          </a:prstGeom>
        </p:spPr>
      </p:pic>
      <p:pic>
        <p:nvPicPr>
          <p:cNvPr id="12" name="Picture 11" descr="annealing-room-temperature-2e15protons-norm.tif"/>
          <p:cNvPicPr>
            <a:picLocks noChangeAspect="1"/>
          </p:cNvPicPr>
          <p:nvPr/>
        </p:nvPicPr>
        <p:blipFill>
          <a:blip r:embed="rId3" cstate="print"/>
          <a:stretch>
            <a:fillRect/>
          </a:stretch>
        </p:blipFill>
        <p:spPr>
          <a:xfrm>
            <a:off x="4788024" y="1844824"/>
            <a:ext cx="3848161" cy="271906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827584" y="332656"/>
            <a:ext cx="7429500" cy="830997"/>
          </a:xfrm>
          <a:prstGeom prst="rect">
            <a:avLst/>
          </a:prstGeom>
          <a:noFill/>
          <a:ln w="9525">
            <a:noFill/>
            <a:miter lim="800000"/>
            <a:headEnd/>
            <a:tailEnd/>
          </a:ln>
        </p:spPr>
        <p:txBody>
          <a:bodyPr>
            <a:spAutoFit/>
          </a:bodyPr>
          <a:lstStyle/>
          <a:p>
            <a:pPr algn="ctr"/>
            <a:r>
              <a:rPr lang="en-GB" sz="2400" b="1" dirty="0" smtClean="0">
                <a:solidFill>
                  <a:srgbClr val="FF0000"/>
                </a:solidFill>
                <a:latin typeface="Calibri" pitchFamily="34" charset="0"/>
              </a:rPr>
              <a:t>.. And after very high (pixel) </a:t>
            </a:r>
            <a:r>
              <a:rPr lang="en-GB" sz="2400" b="1" dirty="0" err="1" smtClean="0">
                <a:solidFill>
                  <a:srgbClr val="FF0000"/>
                </a:solidFill>
                <a:latin typeface="Calibri" pitchFamily="34" charset="0"/>
              </a:rPr>
              <a:t>fluences</a:t>
            </a:r>
            <a:r>
              <a:rPr lang="en-GB" sz="2400" b="1" dirty="0" smtClean="0">
                <a:solidFill>
                  <a:srgbClr val="FF0000"/>
                </a:solidFill>
                <a:latin typeface="Calibri" pitchFamily="34" charset="0"/>
              </a:rPr>
              <a:t>: FZ </a:t>
            </a:r>
            <a:r>
              <a:rPr lang="en-GB" sz="2400" b="1" dirty="0">
                <a:solidFill>
                  <a:srgbClr val="FF0000"/>
                </a:solidFill>
                <a:latin typeface="Calibri" pitchFamily="34" charset="0"/>
              </a:rPr>
              <a:t>n-in-p, </a:t>
            </a:r>
            <a:r>
              <a:rPr lang="en-GB" sz="2400" b="1" dirty="0" smtClean="0">
                <a:solidFill>
                  <a:srgbClr val="FF0000"/>
                </a:solidFill>
                <a:latin typeface="Calibri" pitchFamily="34" charset="0"/>
              </a:rPr>
              <a:t>1E16 </a:t>
            </a:r>
            <a:r>
              <a:rPr lang="en-GB" sz="2400" b="1" dirty="0">
                <a:solidFill>
                  <a:srgbClr val="FF0000"/>
                </a:solidFill>
                <a:latin typeface="Calibri" pitchFamily="34" charset="0"/>
              </a:rPr>
              <a:t>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(26MeV p irradiation)</a:t>
            </a:r>
          </a:p>
        </p:txBody>
      </p:sp>
      <p:sp>
        <p:nvSpPr>
          <p:cNvPr id="7" name="Slide Number Placeholder 6"/>
          <p:cNvSpPr>
            <a:spLocks noGrp="1"/>
          </p:cNvSpPr>
          <p:nvPr>
            <p:ph type="sldNum" sz="quarter" idx="12"/>
          </p:nvPr>
        </p:nvSpPr>
        <p:spPr/>
        <p:txBody>
          <a:bodyPr/>
          <a:lstStyle/>
          <a:p>
            <a:pPr>
              <a:defRPr/>
            </a:pPr>
            <a:fld id="{34C908A8-1208-408D-AB5D-AEF264D0E088}" type="slidenum">
              <a:rPr lang="en-GB" smtClean="0"/>
              <a:pPr>
                <a:defRPr/>
              </a:pPr>
              <a:t>25</a:t>
            </a:fld>
            <a:endParaRPr lang="en-GB"/>
          </a:p>
        </p:txBody>
      </p:sp>
      <p:sp>
        <p:nvSpPr>
          <p:cNvPr id="8" name="Footer Placeholder 7"/>
          <p:cNvSpPr>
            <a:spLocks noGrp="1"/>
          </p:cNvSpPr>
          <p:nvPr>
            <p:ph type="ftr" sz="quarter" idx="11"/>
          </p:nvPr>
        </p:nvSpPr>
        <p:spPr>
          <a:xfrm>
            <a:off x="2195737" y="6492875"/>
            <a:ext cx="4327302" cy="365125"/>
          </a:xfrm>
        </p:spPr>
        <p:txBody>
          <a:bodyPr/>
          <a:lstStyle/>
          <a:p>
            <a:pPr>
              <a:defRPr/>
            </a:pPr>
            <a:r>
              <a:rPr lang="en-GB" smtClean="0"/>
              <a:t>G. Casse,18th RD50 Workshop, Liverpool 23-25 July 2011</a:t>
            </a:r>
            <a:endParaRPr lang="en-GB" dirty="0"/>
          </a:p>
        </p:txBody>
      </p:sp>
      <p:pic>
        <p:nvPicPr>
          <p:cNvPr id="11" name="Picture 10" descr="annealing-room-temperature-1e16protons.tif"/>
          <p:cNvPicPr>
            <a:picLocks noChangeAspect="1"/>
          </p:cNvPicPr>
          <p:nvPr/>
        </p:nvPicPr>
        <p:blipFill>
          <a:blip r:embed="rId2" cstate="print"/>
          <a:stretch>
            <a:fillRect/>
          </a:stretch>
        </p:blipFill>
        <p:spPr>
          <a:xfrm>
            <a:off x="395536" y="3212976"/>
            <a:ext cx="4032448" cy="2849274"/>
          </a:xfrm>
          <a:prstGeom prst="rect">
            <a:avLst/>
          </a:prstGeom>
        </p:spPr>
      </p:pic>
      <p:pic>
        <p:nvPicPr>
          <p:cNvPr id="12" name="Picture 11" descr="annealing-room-temperature-1e16protons-norm.tif"/>
          <p:cNvPicPr>
            <a:picLocks noChangeAspect="1"/>
          </p:cNvPicPr>
          <p:nvPr/>
        </p:nvPicPr>
        <p:blipFill>
          <a:blip r:embed="rId3" cstate="print"/>
          <a:stretch>
            <a:fillRect/>
          </a:stretch>
        </p:blipFill>
        <p:spPr>
          <a:xfrm>
            <a:off x="4499992" y="3212976"/>
            <a:ext cx="4162129" cy="294090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4"/>
          <p:cNvSpPr>
            <a:spLocks noGrp="1"/>
          </p:cNvSpPr>
          <p:nvPr>
            <p:ph type="sldNum" sz="quarter" idx="12"/>
          </p:nvPr>
        </p:nvSpPr>
        <p:spPr>
          <a:xfrm>
            <a:off x="2500313" y="6356350"/>
            <a:ext cx="3929062" cy="501650"/>
          </a:xfrm>
        </p:spPr>
        <p:txBody>
          <a:bodyPr/>
          <a:lstStyle/>
          <a:p>
            <a:pPr algn="ctr">
              <a:defRPr/>
            </a:pPr>
            <a:fld id="{36602F02-0FFD-4A67-A2F9-FDCDC6E01454}" type="slidenum">
              <a:rPr lang="en-GB"/>
              <a:pPr algn="ctr">
                <a:defRPr/>
              </a:pPr>
              <a:t>26</a:t>
            </a:fld>
            <a:endParaRPr lang="en-GB"/>
          </a:p>
        </p:txBody>
      </p:sp>
      <p:sp>
        <p:nvSpPr>
          <p:cNvPr id="3077" name="Rectangle 2"/>
          <p:cNvSpPr>
            <a:spLocks noGrp="1" noChangeArrowheads="1"/>
          </p:cNvSpPr>
          <p:nvPr>
            <p:ph type="body" idx="1"/>
          </p:nvPr>
        </p:nvSpPr>
        <p:spPr>
          <a:xfrm>
            <a:off x="0" y="980728"/>
            <a:ext cx="6660232" cy="2448272"/>
          </a:xfrm>
        </p:spPr>
        <p:txBody>
          <a:bodyPr/>
          <a:lstStyle/>
          <a:p>
            <a:pPr>
              <a:spcBef>
                <a:spcPts val="0"/>
              </a:spcBef>
            </a:pPr>
            <a:r>
              <a:rPr lang="en-GB" sz="2000" dirty="0" smtClean="0"/>
              <a:t>Array of electrode columns passing through substrate</a:t>
            </a:r>
          </a:p>
          <a:p>
            <a:pPr>
              <a:spcBef>
                <a:spcPts val="0"/>
              </a:spcBef>
            </a:pPr>
            <a:r>
              <a:rPr lang="en-GB" sz="2000" dirty="0" smtClean="0"/>
              <a:t>Electrode spacing &lt;&lt; wafer thickness (e.g. 30</a:t>
            </a:r>
            <a:r>
              <a:rPr lang="en-GB" sz="2000" dirty="0" smtClean="0">
                <a:sym typeface="Symbol" pitchFamily="18" charset="2"/>
              </a:rPr>
              <a:t>m</a:t>
            </a:r>
            <a:r>
              <a:rPr lang="en-GB" sz="2000" dirty="0" smtClean="0"/>
              <a:t>:300</a:t>
            </a:r>
            <a:r>
              <a:rPr lang="en-GB" sz="2000" dirty="0" smtClean="0">
                <a:sym typeface="Symbol" pitchFamily="18" charset="2"/>
              </a:rPr>
              <a:t>m</a:t>
            </a:r>
            <a:r>
              <a:rPr lang="en-GB" sz="2000" dirty="0" smtClean="0"/>
              <a:t>)</a:t>
            </a:r>
          </a:p>
          <a:p>
            <a:pPr>
              <a:spcBef>
                <a:spcPts val="0"/>
              </a:spcBef>
            </a:pPr>
            <a:r>
              <a:rPr lang="en-GB" sz="2000" dirty="0" smtClean="0">
                <a:sym typeface="Symbol" pitchFamily="18" charset="2"/>
              </a:rPr>
              <a:t>Benefits</a:t>
            </a:r>
          </a:p>
          <a:p>
            <a:pPr lvl="1">
              <a:spcBef>
                <a:spcPts val="0"/>
              </a:spcBef>
            </a:pPr>
            <a:r>
              <a:rPr lang="en-GB" sz="2000" dirty="0" err="1" smtClean="0">
                <a:sym typeface="Symbol" pitchFamily="18" charset="2"/>
              </a:rPr>
              <a:t>V</a:t>
            </a:r>
            <a:r>
              <a:rPr lang="en-GB" sz="2000" baseline="-25000" dirty="0" err="1" smtClean="0">
                <a:sym typeface="Symbol" pitchFamily="18" charset="2"/>
              </a:rPr>
              <a:t>depletion</a:t>
            </a:r>
            <a:r>
              <a:rPr lang="en-GB" sz="2000" baseline="-25000" dirty="0" smtClean="0">
                <a:sym typeface="Symbol" pitchFamily="18" charset="2"/>
              </a:rPr>
              <a:t> 	  </a:t>
            </a:r>
            <a:r>
              <a:rPr lang="en-GB" sz="2000" dirty="0" smtClean="0">
                <a:sym typeface="Symbol" pitchFamily="18" charset="2"/>
              </a:rPr>
              <a:t>(Electrode spacing)</a:t>
            </a:r>
            <a:r>
              <a:rPr lang="en-GB" sz="2000" baseline="30000" dirty="0" smtClean="0">
                <a:sym typeface="Symbol" pitchFamily="18" charset="2"/>
              </a:rPr>
              <a:t>2</a:t>
            </a:r>
          </a:p>
          <a:p>
            <a:pPr lvl="1">
              <a:spcBef>
                <a:spcPts val="0"/>
              </a:spcBef>
            </a:pPr>
            <a:r>
              <a:rPr lang="en-GB" sz="2000" dirty="0" smtClean="0">
                <a:sym typeface="Symbol" pitchFamily="18" charset="2"/>
              </a:rPr>
              <a:t>Collection time 	Electrode spacing</a:t>
            </a:r>
          </a:p>
          <a:p>
            <a:pPr lvl="1">
              <a:spcBef>
                <a:spcPts val="0"/>
              </a:spcBef>
            </a:pPr>
            <a:r>
              <a:rPr lang="en-GB" sz="2000" dirty="0" smtClean="0">
                <a:sym typeface="Symbol" pitchFamily="18" charset="2"/>
              </a:rPr>
              <a:t>Reduced charge sharing</a:t>
            </a:r>
          </a:p>
          <a:p>
            <a:pPr>
              <a:spcBef>
                <a:spcPts val="0"/>
              </a:spcBef>
            </a:pPr>
            <a:r>
              <a:rPr lang="en-GB" sz="2000" dirty="0" smtClean="0">
                <a:sym typeface="Symbol" pitchFamily="18" charset="2"/>
              </a:rPr>
              <a:t>More complicated fabrication - micromachining</a:t>
            </a:r>
          </a:p>
        </p:txBody>
      </p:sp>
      <p:sp>
        <p:nvSpPr>
          <p:cNvPr id="3078" name="Rectangle 3"/>
          <p:cNvSpPr>
            <a:spLocks noGrp="1" noChangeArrowheads="1"/>
          </p:cNvSpPr>
          <p:nvPr>
            <p:ph type="title"/>
          </p:nvPr>
        </p:nvSpPr>
        <p:spPr>
          <a:xfrm>
            <a:off x="0" y="-90264"/>
            <a:ext cx="9144000" cy="1143000"/>
          </a:xfrm>
        </p:spPr>
        <p:txBody>
          <a:bodyPr/>
          <a:lstStyle/>
          <a:p>
            <a:r>
              <a:rPr lang="en-GB" sz="3600" b="1" dirty="0" smtClean="0">
                <a:solidFill>
                  <a:srgbClr val="FF0000"/>
                </a:solidFill>
              </a:rPr>
              <a:t>Different detector structure: 3D Detectors</a:t>
            </a:r>
            <a:br>
              <a:rPr lang="en-GB" sz="3600" b="1" dirty="0" smtClean="0">
                <a:solidFill>
                  <a:srgbClr val="FF0000"/>
                </a:solidFill>
              </a:rPr>
            </a:br>
            <a:r>
              <a:rPr lang="en-GB" sz="3600" b="1" dirty="0" smtClean="0">
                <a:solidFill>
                  <a:srgbClr val="FF0000"/>
                </a:solidFill>
              </a:rPr>
              <a:t>Even more radiation hard.</a:t>
            </a:r>
          </a:p>
        </p:txBody>
      </p:sp>
      <p:graphicFrame>
        <p:nvGraphicFramePr>
          <p:cNvPr id="3074" name="Object 2"/>
          <p:cNvGraphicFramePr>
            <a:graphicFrameLocks noChangeAspect="1"/>
          </p:cNvGraphicFramePr>
          <p:nvPr/>
        </p:nvGraphicFramePr>
        <p:xfrm>
          <a:off x="1692275" y="1989138"/>
          <a:ext cx="306388" cy="255587"/>
        </p:xfrm>
        <a:graphic>
          <a:graphicData uri="http://schemas.openxmlformats.org/presentationml/2006/ole">
            <p:oleObj spid="_x0000_s71682" name="Equation" r:id="rId4" imgW="152280" imgH="126720" progId="Equation.3">
              <p:embed/>
            </p:oleObj>
          </a:graphicData>
        </a:graphic>
      </p:graphicFrame>
      <p:graphicFrame>
        <p:nvGraphicFramePr>
          <p:cNvPr id="3075" name="Object 3"/>
          <p:cNvGraphicFramePr>
            <a:graphicFrameLocks noChangeAspect="1"/>
          </p:cNvGraphicFramePr>
          <p:nvPr/>
        </p:nvGraphicFramePr>
        <p:xfrm>
          <a:off x="2484438" y="2349500"/>
          <a:ext cx="306387" cy="255588"/>
        </p:xfrm>
        <a:graphic>
          <a:graphicData uri="http://schemas.openxmlformats.org/presentationml/2006/ole">
            <p:oleObj spid="_x0000_s71683" name="Equation" r:id="rId5" imgW="152280" imgH="126720" progId="Equation.3">
              <p:embed/>
            </p:oleObj>
          </a:graphicData>
        </a:graphic>
      </p:graphicFrame>
      <p:grpSp>
        <p:nvGrpSpPr>
          <p:cNvPr id="2" name="Group 7"/>
          <p:cNvGrpSpPr>
            <a:grpSpLocks/>
          </p:cNvGrpSpPr>
          <p:nvPr/>
        </p:nvGrpSpPr>
        <p:grpSpPr bwMode="auto">
          <a:xfrm>
            <a:off x="6084168" y="1340768"/>
            <a:ext cx="1981200" cy="2292350"/>
            <a:chOff x="4286" y="436"/>
            <a:chExt cx="1247" cy="1444"/>
          </a:xfrm>
        </p:grpSpPr>
        <p:sp>
          <p:nvSpPr>
            <p:cNvPr id="3267" name="AutoShape 8"/>
            <p:cNvSpPr>
              <a:spLocks noChangeAspect="1" noChangeArrowheads="1" noTextEdit="1"/>
            </p:cNvSpPr>
            <p:nvPr/>
          </p:nvSpPr>
          <p:spPr bwMode="auto">
            <a:xfrm>
              <a:off x="4286" y="436"/>
              <a:ext cx="1247" cy="1444"/>
            </a:xfrm>
            <a:prstGeom prst="rect">
              <a:avLst/>
            </a:prstGeom>
            <a:noFill/>
            <a:ln w="9525">
              <a:noFill/>
              <a:miter lim="800000"/>
              <a:headEnd/>
              <a:tailEnd/>
            </a:ln>
          </p:spPr>
          <p:txBody>
            <a:bodyPr/>
            <a:lstStyle/>
            <a:p>
              <a:endParaRPr lang="en-GB"/>
            </a:p>
          </p:txBody>
        </p:sp>
        <p:sp>
          <p:nvSpPr>
            <p:cNvPr id="3268" name="Freeform 9"/>
            <p:cNvSpPr>
              <a:spLocks/>
            </p:cNvSpPr>
            <p:nvPr/>
          </p:nvSpPr>
          <p:spPr bwMode="auto">
            <a:xfrm>
              <a:off x="5219" y="657"/>
              <a:ext cx="310" cy="698"/>
            </a:xfrm>
            <a:custGeom>
              <a:avLst/>
              <a:gdLst>
                <a:gd name="T0" fmla="*/ 310 w 310"/>
                <a:gd name="T1" fmla="*/ 500 h 698"/>
                <a:gd name="T2" fmla="*/ 258 w 310"/>
                <a:gd name="T3" fmla="*/ 698 h 698"/>
                <a:gd name="T4" fmla="*/ 0 w 310"/>
                <a:gd name="T5" fmla="*/ 380 h 698"/>
                <a:gd name="T6" fmla="*/ 310 w 310"/>
                <a:gd name="T7" fmla="*/ 0 h 698"/>
                <a:gd name="T8" fmla="*/ 310 w 310"/>
                <a:gd name="T9" fmla="*/ 522 h 698"/>
                <a:gd name="T10" fmla="*/ 310 w 310"/>
                <a:gd name="T11" fmla="*/ 500 h 698"/>
                <a:gd name="T12" fmla="*/ 0 60000 65536"/>
                <a:gd name="T13" fmla="*/ 0 60000 65536"/>
                <a:gd name="T14" fmla="*/ 0 60000 65536"/>
                <a:gd name="T15" fmla="*/ 0 60000 65536"/>
                <a:gd name="T16" fmla="*/ 0 60000 65536"/>
                <a:gd name="T17" fmla="*/ 0 60000 65536"/>
                <a:gd name="T18" fmla="*/ 0 w 310"/>
                <a:gd name="T19" fmla="*/ 0 h 698"/>
                <a:gd name="T20" fmla="*/ 310 w 310"/>
                <a:gd name="T21" fmla="*/ 698 h 698"/>
              </a:gdLst>
              <a:ahLst/>
              <a:cxnLst>
                <a:cxn ang="T12">
                  <a:pos x="T0" y="T1"/>
                </a:cxn>
                <a:cxn ang="T13">
                  <a:pos x="T2" y="T3"/>
                </a:cxn>
                <a:cxn ang="T14">
                  <a:pos x="T4" y="T5"/>
                </a:cxn>
                <a:cxn ang="T15">
                  <a:pos x="T6" y="T7"/>
                </a:cxn>
                <a:cxn ang="T16">
                  <a:pos x="T8" y="T9"/>
                </a:cxn>
                <a:cxn ang="T17">
                  <a:pos x="T10" y="T11"/>
                </a:cxn>
              </a:cxnLst>
              <a:rect l="T18" t="T19" r="T20" b="T21"/>
              <a:pathLst>
                <a:path w="310" h="698">
                  <a:moveTo>
                    <a:pt x="310" y="500"/>
                  </a:moveTo>
                  <a:lnTo>
                    <a:pt x="258" y="698"/>
                  </a:lnTo>
                  <a:lnTo>
                    <a:pt x="0" y="380"/>
                  </a:lnTo>
                  <a:lnTo>
                    <a:pt x="310" y="0"/>
                  </a:lnTo>
                  <a:lnTo>
                    <a:pt x="310" y="522"/>
                  </a:lnTo>
                  <a:lnTo>
                    <a:pt x="310" y="500"/>
                  </a:lnTo>
                  <a:close/>
                </a:path>
              </a:pathLst>
            </a:custGeom>
            <a:solidFill>
              <a:srgbClr val="66FF99"/>
            </a:solidFill>
            <a:ln w="9525">
              <a:noFill/>
              <a:round/>
              <a:headEnd/>
              <a:tailEnd/>
            </a:ln>
          </p:spPr>
          <p:txBody>
            <a:bodyPr/>
            <a:lstStyle/>
            <a:p>
              <a:endParaRPr lang="en-GB"/>
            </a:p>
          </p:txBody>
        </p:sp>
        <p:sp>
          <p:nvSpPr>
            <p:cNvPr id="3269" name="Freeform 10"/>
            <p:cNvSpPr>
              <a:spLocks/>
            </p:cNvSpPr>
            <p:nvPr/>
          </p:nvSpPr>
          <p:spPr bwMode="auto">
            <a:xfrm>
              <a:off x="4290" y="958"/>
              <a:ext cx="388" cy="637"/>
            </a:xfrm>
            <a:custGeom>
              <a:avLst/>
              <a:gdLst>
                <a:gd name="T0" fmla="*/ 0 w 388"/>
                <a:gd name="T1" fmla="*/ 119 h 637"/>
                <a:gd name="T2" fmla="*/ 0 w 388"/>
                <a:gd name="T3" fmla="*/ 637 h 637"/>
                <a:gd name="T4" fmla="*/ 388 w 388"/>
                <a:gd name="T5" fmla="*/ 0 h 637"/>
                <a:gd name="T6" fmla="*/ 0 w 388"/>
                <a:gd name="T7" fmla="*/ 119 h 637"/>
                <a:gd name="T8" fmla="*/ 0 60000 65536"/>
                <a:gd name="T9" fmla="*/ 0 60000 65536"/>
                <a:gd name="T10" fmla="*/ 0 60000 65536"/>
                <a:gd name="T11" fmla="*/ 0 60000 65536"/>
                <a:gd name="T12" fmla="*/ 0 w 388"/>
                <a:gd name="T13" fmla="*/ 0 h 637"/>
                <a:gd name="T14" fmla="*/ 388 w 388"/>
                <a:gd name="T15" fmla="*/ 637 h 637"/>
              </a:gdLst>
              <a:ahLst/>
              <a:cxnLst>
                <a:cxn ang="T8">
                  <a:pos x="T0" y="T1"/>
                </a:cxn>
                <a:cxn ang="T9">
                  <a:pos x="T2" y="T3"/>
                </a:cxn>
                <a:cxn ang="T10">
                  <a:pos x="T4" y="T5"/>
                </a:cxn>
                <a:cxn ang="T11">
                  <a:pos x="T6" y="T7"/>
                </a:cxn>
              </a:cxnLst>
              <a:rect l="T12" t="T13" r="T14" b="T15"/>
              <a:pathLst>
                <a:path w="388" h="637">
                  <a:moveTo>
                    <a:pt x="0" y="119"/>
                  </a:moveTo>
                  <a:lnTo>
                    <a:pt x="0" y="637"/>
                  </a:lnTo>
                  <a:lnTo>
                    <a:pt x="388" y="0"/>
                  </a:lnTo>
                  <a:lnTo>
                    <a:pt x="0" y="119"/>
                  </a:lnTo>
                  <a:close/>
                </a:path>
              </a:pathLst>
            </a:custGeom>
            <a:solidFill>
              <a:srgbClr val="66FF99"/>
            </a:solidFill>
            <a:ln w="9525">
              <a:noFill/>
              <a:round/>
              <a:headEnd/>
              <a:tailEnd/>
            </a:ln>
          </p:spPr>
          <p:txBody>
            <a:bodyPr/>
            <a:lstStyle/>
            <a:p>
              <a:endParaRPr lang="en-GB"/>
            </a:p>
          </p:txBody>
        </p:sp>
        <p:sp>
          <p:nvSpPr>
            <p:cNvPr id="3270" name="Freeform 11"/>
            <p:cNvSpPr>
              <a:spLocks/>
            </p:cNvSpPr>
            <p:nvPr/>
          </p:nvSpPr>
          <p:spPr bwMode="auto">
            <a:xfrm>
              <a:off x="4290" y="440"/>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solidFill>
              <a:srgbClr val="99FF99"/>
            </a:solidFill>
            <a:ln w="9525">
              <a:noFill/>
              <a:round/>
              <a:headEnd/>
              <a:tailEnd/>
            </a:ln>
          </p:spPr>
          <p:txBody>
            <a:bodyPr/>
            <a:lstStyle/>
            <a:p>
              <a:endParaRPr lang="en-GB"/>
            </a:p>
          </p:txBody>
        </p:sp>
        <p:sp>
          <p:nvSpPr>
            <p:cNvPr id="3271" name="Freeform 12"/>
            <p:cNvSpPr>
              <a:spLocks/>
            </p:cNvSpPr>
            <p:nvPr/>
          </p:nvSpPr>
          <p:spPr bwMode="auto">
            <a:xfrm>
              <a:off x="4290" y="958"/>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solidFill>
              <a:srgbClr val="99FF99"/>
            </a:solidFill>
            <a:ln w="9525">
              <a:noFill/>
              <a:round/>
              <a:headEnd/>
              <a:tailEnd/>
            </a:ln>
          </p:spPr>
          <p:txBody>
            <a:bodyPr/>
            <a:lstStyle/>
            <a:p>
              <a:endParaRPr lang="en-GB"/>
            </a:p>
          </p:txBody>
        </p:sp>
        <p:sp>
          <p:nvSpPr>
            <p:cNvPr id="3272" name="Freeform 13"/>
            <p:cNvSpPr>
              <a:spLocks/>
            </p:cNvSpPr>
            <p:nvPr/>
          </p:nvSpPr>
          <p:spPr bwMode="auto">
            <a:xfrm>
              <a:off x="4290" y="958"/>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noFill/>
            <a:ln w="4763">
              <a:solidFill>
                <a:srgbClr val="000000"/>
              </a:solidFill>
              <a:prstDash val="solid"/>
              <a:round/>
              <a:headEnd/>
              <a:tailEnd/>
            </a:ln>
          </p:spPr>
          <p:txBody>
            <a:bodyPr/>
            <a:lstStyle/>
            <a:p>
              <a:endParaRPr lang="en-GB"/>
            </a:p>
          </p:txBody>
        </p:sp>
        <p:sp>
          <p:nvSpPr>
            <p:cNvPr id="3273" name="Freeform 14"/>
            <p:cNvSpPr>
              <a:spLocks/>
            </p:cNvSpPr>
            <p:nvPr/>
          </p:nvSpPr>
          <p:spPr bwMode="auto">
            <a:xfrm>
              <a:off x="5039" y="1152"/>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274" name="Freeform 15"/>
            <p:cNvSpPr>
              <a:spLocks/>
            </p:cNvSpPr>
            <p:nvPr/>
          </p:nvSpPr>
          <p:spPr bwMode="auto">
            <a:xfrm>
              <a:off x="5039" y="1152"/>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275" name="Rectangle 16"/>
            <p:cNvSpPr>
              <a:spLocks noChangeArrowheads="1"/>
            </p:cNvSpPr>
            <p:nvPr/>
          </p:nvSpPr>
          <p:spPr bwMode="auto">
            <a:xfrm>
              <a:off x="5039" y="654"/>
              <a:ext cx="78" cy="514"/>
            </a:xfrm>
            <a:prstGeom prst="rect">
              <a:avLst/>
            </a:prstGeom>
            <a:solidFill>
              <a:srgbClr val="FF3300"/>
            </a:solidFill>
            <a:ln w="9525">
              <a:noFill/>
              <a:miter lim="800000"/>
              <a:headEnd/>
              <a:tailEnd/>
            </a:ln>
          </p:spPr>
          <p:txBody>
            <a:bodyPr/>
            <a:lstStyle/>
            <a:p>
              <a:endParaRPr lang="en-GB"/>
            </a:p>
          </p:txBody>
        </p:sp>
        <p:sp>
          <p:nvSpPr>
            <p:cNvPr id="3276" name="Rectangle 17"/>
            <p:cNvSpPr>
              <a:spLocks noChangeArrowheads="1"/>
            </p:cNvSpPr>
            <p:nvPr/>
          </p:nvSpPr>
          <p:spPr bwMode="auto">
            <a:xfrm>
              <a:off x="5039" y="654"/>
              <a:ext cx="78" cy="514"/>
            </a:xfrm>
            <a:prstGeom prst="rect">
              <a:avLst/>
            </a:prstGeom>
            <a:noFill/>
            <a:ln w="4763">
              <a:solidFill>
                <a:srgbClr val="000000"/>
              </a:solidFill>
              <a:miter lim="800000"/>
              <a:headEnd/>
              <a:tailEnd/>
            </a:ln>
          </p:spPr>
          <p:txBody>
            <a:bodyPr/>
            <a:lstStyle/>
            <a:p>
              <a:endParaRPr lang="en-GB"/>
            </a:p>
          </p:txBody>
        </p:sp>
        <p:sp>
          <p:nvSpPr>
            <p:cNvPr id="3277" name="Freeform 18"/>
            <p:cNvSpPr>
              <a:spLocks/>
            </p:cNvSpPr>
            <p:nvPr/>
          </p:nvSpPr>
          <p:spPr bwMode="auto">
            <a:xfrm>
              <a:off x="5039" y="638"/>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6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6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6"/>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6"/>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278" name="Freeform 19"/>
            <p:cNvSpPr>
              <a:spLocks/>
            </p:cNvSpPr>
            <p:nvPr/>
          </p:nvSpPr>
          <p:spPr bwMode="auto">
            <a:xfrm>
              <a:off x="5039" y="638"/>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6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6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6"/>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6"/>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279" name="Line 20"/>
            <p:cNvSpPr>
              <a:spLocks noChangeShapeType="1"/>
            </p:cNvSpPr>
            <p:nvPr/>
          </p:nvSpPr>
          <p:spPr bwMode="auto">
            <a:xfrm>
              <a:off x="5039" y="1168"/>
              <a:ext cx="78" cy="0"/>
            </a:xfrm>
            <a:prstGeom prst="line">
              <a:avLst/>
            </a:prstGeom>
            <a:noFill/>
            <a:ln w="6350">
              <a:solidFill>
                <a:srgbClr val="FF3300"/>
              </a:solidFill>
              <a:round/>
              <a:headEnd/>
              <a:tailEnd/>
            </a:ln>
          </p:spPr>
          <p:txBody>
            <a:bodyPr/>
            <a:lstStyle/>
            <a:p>
              <a:endParaRPr lang="en-GB"/>
            </a:p>
          </p:txBody>
        </p:sp>
        <p:sp>
          <p:nvSpPr>
            <p:cNvPr id="3280" name="Freeform 21"/>
            <p:cNvSpPr>
              <a:spLocks/>
            </p:cNvSpPr>
            <p:nvPr/>
          </p:nvSpPr>
          <p:spPr bwMode="auto">
            <a:xfrm>
              <a:off x="4703" y="1073"/>
              <a:ext cx="78" cy="39"/>
            </a:xfrm>
            <a:custGeom>
              <a:avLst/>
              <a:gdLst>
                <a:gd name="T0" fmla="*/ 39 w 78"/>
                <a:gd name="T1" fmla="*/ 0 h 39"/>
                <a:gd name="T2" fmla="*/ 31 w 78"/>
                <a:gd name="T3" fmla="*/ 0 h 39"/>
                <a:gd name="T4" fmla="*/ 25 w 78"/>
                <a:gd name="T5" fmla="*/ 1 h 39"/>
                <a:gd name="T6" fmla="*/ 18 w 78"/>
                <a:gd name="T7" fmla="*/ 3 h 39"/>
                <a:gd name="T8" fmla="*/ 12 w 78"/>
                <a:gd name="T9" fmla="*/ 5 h 39"/>
                <a:gd name="T10" fmla="*/ 7 w 78"/>
                <a:gd name="T11" fmla="*/ 8 h 39"/>
                <a:gd name="T12" fmla="*/ 3 w 78"/>
                <a:gd name="T13" fmla="*/ 12 h 39"/>
                <a:gd name="T14" fmla="*/ 2 w 78"/>
                <a:gd name="T15" fmla="*/ 13 h 39"/>
                <a:gd name="T16" fmla="*/ 2 w 78"/>
                <a:gd name="T17" fmla="*/ 16 h 39"/>
                <a:gd name="T18" fmla="*/ 0 w 78"/>
                <a:gd name="T19" fmla="*/ 17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5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7 h 39"/>
                <a:gd name="T64" fmla="*/ 77 w 78"/>
                <a:gd name="T65" fmla="*/ 16 h 39"/>
                <a:gd name="T66" fmla="*/ 77 w 78"/>
                <a:gd name="T67" fmla="*/ 13 h 39"/>
                <a:gd name="T68" fmla="*/ 75 w 78"/>
                <a:gd name="T69" fmla="*/ 12 h 39"/>
                <a:gd name="T70" fmla="*/ 71 w 78"/>
                <a:gd name="T71" fmla="*/ 8 h 39"/>
                <a:gd name="T72" fmla="*/ 67 w 78"/>
                <a:gd name="T73" fmla="*/ 5 h 39"/>
                <a:gd name="T74" fmla="*/ 61 w 78"/>
                <a:gd name="T75" fmla="*/ 3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3"/>
                  </a:lnTo>
                  <a:lnTo>
                    <a:pt x="12" y="5"/>
                  </a:lnTo>
                  <a:lnTo>
                    <a:pt x="7" y="8"/>
                  </a:lnTo>
                  <a:lnTo>
                    <a:pt x="3" y="12"/>
                  </a:lnTo>
                  <a:lnTo>
                    <a:pt x="2" y="13"/>
                  </a:lnTo>
                  <a:lnTo>
                    <a:pt x="2" y="16"/>
                  </a:lnTo>
                  <a:lnTo>
                    <a:pt x="0" y="17"/>
                  </a:lnTo>
                  <a:lnTo>
                    <a:pt x="0" y="20"/>
                  </a:lnTo>
                  <a:lnTo>
                    <a:pt x="0" y="21"/>
                  </a:lnTo>
                  <a:lnTo>
                    <a:pt x="2" y="24"/>
                  </a:lnTo>
                  <a:lnTo>
                    <a:pt x="2" y="25"/>
                  </a:lnTo>
                  <a:lnTo>
                    <a:pt x="3" y="28"/>
                  </a:lnTo>
                  <a:lnTo>
                    <a:pt x="7" y="31"/>
                  </a:lnTo>
                  <a:lnTo>
                    <a:pt x="12" y="33"/>
                  </a:lnTo>
                  <a:lnTo>
                    <a:pt x="18" y="36"/>
                  </a:lnTo>
                  <a:lnTo>
                    <a:pt x="25"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7"/>
                  </a:lnTo>
                  <a:lnTo>
                    <a:pt x="77" y="16"/>
                  </a:lnTo>
                  <a:lnTo>
                    <a:pt x="77" y="13"/>
                  </a:lnTo>
                  <a:lnTo>
                    <a:pt x="75" y="12"/>
                  </a:lnTo>
                  <a:lnTo>
                    <a:pt x="71" y="8"/>
                  </a:lnTo>
                  <a:lnTo>
                    <a:pt x="67" y="5"/>
                  </a:lnTo>
                  <a:lnTo>
                    <a:pt x="61" y="3"/>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281" name="Freeform 22"/>
            <p:cNvSpPr>
              <a:spLocks/>
            </p:cNvSpPr>
            <p:nvPr/>
          </p:nvSpPr>
          <p:spPr bwMode="auto">
            <a:xfrm>
              <a:off x="4703" y="1073"/>
              <a:ext cx="78" cy="39"/>
            </a:xfrm>
            <a:custGeom>
              <a:avLst/>
              <a:gdLst>
                <a:gd name="T0" fmla="*/ 39 w 78"/>
                <a:gd name="T1" fmla="*/ 0 h 39"/>
                <a:gd name="T2" fmla="*/ 31 w 78"/>
                <a:gd name="T3" fmla="*/ 0 h 39"/>
                <a:gd name="T4" fmla="*/ 25 w 78"/>
                <a:gd name="T5" fmla="*/ 1 h 39"/>
                <a:gd name="T6" fmla="*/ 18 w 78"/>
                <a:gd name="T7" fmla="*/ 3 h 39"/>
                <a:gd name="T8" fmla="*/ 12 w 78"/>
                <a:gd name="T9" fmla="*/ 5 h 39"/>
                <a:gd name="T10" fmla="*/ 7 w 78"/>
                <a:gd name="T11" fmla="*/ 8 h 39"/>
                <a:gd name="T12" fmla="*/ 3 w 78"/>
                <a:gd name="T13" fmla="*/ 12 h 39"/>
                <a:gd name="T14" fmla="*/ 2 w 78"/>
                <a:gd name="T15" fmla="*/ 13 h 39"/>
                <a:gd name="T16" fmla="*/ 2 w 78"/>
                <a:gd name="T17" fmla="*/ 16 h 39"/>
                <a:gd name="T18" fmla="*/ 0 w 78"/>
                <a:gd name="T19" fmla="*/ 17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5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7 h 39"/>
                <a:gd name="T64" fmla="*/ 77 w 78"/>
                <a:gd name="T65" fmla="*/ 16 h 39"/>
                <a:gd name="T66" fmla="*/ 77 w 78"/>
                <a:gd name="T67" fmla="*/ 13 h 39"/>
                <a:gd name="T68" fmla="*/ 75 w 78"/>
                <a:gd name="T69" fmla="*/ 12 h 39"/>
                <a:gd name="T70" fmla="*/ 71 w 78"/>
                <a:gd name="T71" fmla="*/ 8 h 39"/>
                <a:gd name="T72" fmla="*/ 67 w 78"/>
                <a:gd name="T73" fmla="*/ 5 h 39"/>
                <a:gd name="T74" fmla="*/ 61 w 78"/>
                <a:gd name="T75" fmla="*/ 3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3"/>
                  </a:lnTo>
                  <a:lnTo>
                    <a:pt x="12" y="5"/>
                  </a:lnTo>
                  <a:lnTo>
                    <a:pt x="7" y="8"/>
                  </a:lnTo>
                  <a:lnTo>
                    <a:pt x="3" y="12"/>
                  </a:lnTo>
                  <a:lnTo>
                    <a:pt x="2" y="13"/>
                  </a:lnTo>
                  <a:lnTo>
                    <a:pt x="2" y="16"/>
                  </a:lnTo>
                  <a:lnTo>
                    <a:pt x="0" y="17"/>
                  </a:lnTo>
                  <a:lnTo>
                    <a:pt x="0" y="20"/>
                  </a:lnTo>
                  <a:lnTo>
                    <a:pt x="0" y="21"/>
                  </a:lnTo>
                  <a:lnTo>
                    <a:pt x="2" y="24"/>
                  </a:lnTo>
                  <a:lnTo>
                    <a:pt x="2" y="25"/>
                  </a:lnTo>
                  <a:lnTo>
                    <a:pt x="3" y="28"/>
                  </a:lnTo>
                  <a:lnTo>
                    <a:pt x="7" y="31"/>
                  </a:lnTo>
                  <a:lnTo>
                    <a:pt x="12" y="33"/>
                  </a:lnTo>
                  <a:lnTo>
                    <a:pt x="18" y="36"/>
                  </a:lnTo>
                  <a:lnTo>
                    <a:pt x="25"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7"/>
                  </a:lnTo>
                  <a:lnTo>
                    <a:pt x="77" y="16"/>
                  </a:lnTo>
                  <a:lnTo>
                    <a:pt x="77" y="13"/>
                  </a:lnTo>
                  <a:lnTo>
                    <a:pt x="75" y="12"/>
                  </a:lnTo>
                  <a:lnTo>
                    <a:pt x="71" y="8"/>
                  </a:lnTo>
                  <a:lnTo>
                    <a:pt x="67" y="5"/>
                  </a:lnTo>
                  <a:lnTo>
                    <a:pt x="61" y="3"/>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282" name="Rectangle 23"/>
            <p:cNvSpPr>
              <a:spLocks noChangeArrowheads="1"/>
            </p:cNvSpPr>
            <p:nvPr/>
          </p:nvSpPr>
          <p:spPr bwMode="auto">
            <a:xfrm>
              <a:off x="4703" y="575"/>
              <a:ext cx="78" cy="514"/>
            </a:xfrm>
            <a:prstGeom prst="rect">
              <a:avLst/>
            </a:prstGeom>
            <a:solidFill>
              <a:srgbClr val="FF3300"/>
            </a:solidFill>
            <a:ln w="9525">
              <a:noFill/>
              <a:miter lim="800000"/>
              <a:headEnd/>
              <a:tailEnd/>
            </a:ln>
          </p:spPr>
          <p:txBody>
            <a:bodyPr/>
            <a:lstStyle/>
            <a:p>
              <a:endParaRPr lang="en-GB"/>
            </a:p>
          </p:txBody>
        </p:sp>
        <p:sp>
          <p:nvSpPr>
            <p:cNvPr id="3283" name="Rectangle 24"/>
            <p:cNvSpPr>
              <a:spLocks noChangeArrowheads="1"/>
            </p:cNvSpPr>
            <p:nvPr/>
          </p:nvSpPr>
          <p:spPr bwMode="auto">
            <a:xfrm>
              <a:off x="4703" y="575"/>
              <a:ext cx="78" cy="514"/>
            </a:xfrm>
            <a:prstGeom prst="rect">
              <a:avLst/>
            </a:prstGeom>
            <a:noFill/>
            <a:ln w="4763">
              <a:solidFill>
                <a:srgbClr val="000000"/>
              </a:solidFill>
              <a:miter lim="800000"/>
              <a:headEnd/>
              <a:tailEnd/>
            </a:ln>
          </p:spPr>
          <p:txBody>
            <a:bodyPr/>
            <a:lstStyle/>
            <a:p>
              <a:endParaRPr lang="en-GB"/>
            </a:p>
          </p:txBody>
        </p:sp>
        <p:sp>
          <p:nvSpPr>
            <p:cNvPr id="3284" name="Freeform 25"/>
            <p:cNvSpPr>
              <a:spLocks/>
            </p:cNvSpPr>
            <p:nvPr/>
          </p:nvSpPr>
          <p:spPr bwMode="auto">
            <a:xfrm>
              <a:off x="4703" y="559"/>
              <a:ext cx="78" cy="39"/>
            </a:xfrm>
            <a:custGeom>
              <a:avLst/>
              <a:gdLst>
                <a:gd name="T0" fmla="*/ 39 w 78"/>
                <a:gd name="T1" fmla="*/ 0 h 39"/>
                <a:gd name="T2" fmla="*/ 31 w 78"/>
                <a:gd name="T3" fmla="*/ 0 h 39"/>
                <a:gd name="T4" fmla="*/ 25 w 78"/>
                <a:gd name="T5" fmla="*/ 1 h 39"/>
                <a:gd name="T6" fmla="*/ 18 w 78"/>
                <a:gd name="T7" fmla="*/ 4 h 39"/>
                <a:gd name="T8" fmla="*/ 12 w 78"/>
                <a:gd name="T9" fmla="*/ 7 h 39"/>
                <a:gd name="T10" fmla="*/ 7 w 78"/>
                <a:gd name="T11" fmla="*/ 9 h 39"/>
                <a:gd name="T12" fmla="*/ 3 w 78"/>
                <a:gd name="T13" fmla="*/ 12 h 39"/>
                <a:gd name="T14" fmla="*/ 2 w 78"/>
                <a:gd name="T15" fmla="*/ 15 h 39"/>
                <a:gd name="T16" fmla="*/ 2 w 78"/>
                <a:gd name="T17" fmla="*/ 16 h 39"/>
                <a:gd name="T18" fmla="*/ 0 w 78"/>
                <a:gd name="T19" fmla="*/ 19 h 39"/>
                <a:gd name="T20" fmla="*/ 0 w 78"/>
                <a:gd name="T21" fmla="*/ 20 h 39"/>
                <a:gd name="T22" fmla="*/ 0 w 78"/>
                <a:gd name="T23" fmla="*/ 22 h 39"/>
                <a:gd name="T24" fmla="*/ 2 w 78"/>
                <a:gd name="T25" fmla="*/ 24 h 39"/>
                <a:gd name="T26" fmla="*/ 2 w 78"/>
                <a:gd name="T27" fmla="*/ 26 h 39"/>
                <a:gd name="T28" fmla="*/ 3 w 78"/>
                <a:gd name="T29" fmla="*/ 28 h 39"/>
                <a:gd name="T30" fmla="*/ 7 w 78"/>
                <a:gd name="T31" fmla="*/ 31 h 39"/>
                <a:gd name="T32" fmla="*/ 12 w 78"/>
                <a:gd name="T33" fmla="*/ 34 h 39"/>
                <a:gd name="T34" fmla="*/ 18 w 78"/>
                <a:gd name="T35" fmla="*/ 36 h 39"/>
                <a:gd name="T36" fmla="*/ 25 w 78"/>
                <a:gd name="T37" fmla="*/ 38 h 39"/>
                <a:gd name="T38" fmla="*/ 31 w 78"/>
                <a:gd name="T39" fmla="*/ 39 h 39"/>
                <a:gd name="T40" fmla="*/ 39 w 78"/>
                <a:gd name="T41" fmla="*/ 39 h 39"/>
                <a:gd name="T42" fmla="*/ 47 w 78"/>
                <a:gd name="T43" fmla="*/ 39 h 39"/>
                <a:gd name="T44" fmla="*/ 54 w 78"/>
                <a:gd name="T45" fmla="*/ 38 h 39"/>
                <a:gd name="T46" fmla="*/ 61 w 78"/>
                <a:gd name="T47" fmla="*/ 36 h 39"/>
                <a:gd name="T48" fmla="*/ 67 w 78"/>
                <a:gd name="T49" fmla="*/ 34 h 39"/>
                <a:gd name="T50" fmla="*/ 71 w 78"/>
                <a:gd name="T51" fmla="*/ 31 h 39"/>
                <a:gd name="T52" fmla="*/ 75 w 78"/>
                <a:gd name="T53" fmla="*/ 28 h 39"/>
                <a:gd name="T54" fmla="*/ 77 w 78"/>
                <a:gd name="T55" fmla="*/ 26 h 39"/>
                <a:gd name="T56" fmla="*/ 77 w 78"/>
                <a:gd name="T57" fmla="*/ 24 h 39"/>
                <a:gd name="T58" fmla="*/ 78 w 78"/>
                <a:gd name="T59" fmla="*/ 22 h 39"/>
                <a:gd name="T60" fmla="*/ 78 w 78"/>
                <a:gd name="T61" fmla="*/ 20 h 39"/>
                <a:gd name="T62" fmla="*/ 78 w 78"/>
                <a:gd name="T63" fmla="*/ 19 h 39"/>
                <a:gd name="T64" fmla="*/ 77 w 78"/>
                <a:gd name="T65" fmla="*/ 16 h 39"/>
                <a:gd name="T66" fmla="*/ 77 w 78"/>
                <a:gd name="T67" fmla="*/ 15 h 39"/>
                <a:gd name="T68" fmla="*/ 75 w 78"/>
                <a:gd name="T69" fmla="*/ 12 h 39"/>
                <a:gd name="T70" fmla="*/ 71 w 78"/>
                <a:gd name="T71" fmla="*/ 9 h 39"/>
                <a:gd name="T72" fmla="*/ 67 w 78"/>
                <a:gd name="T73" fmla="*/ 7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4"/>
                  </a:lnTo>
                  <a:lnTo>
                    <a:pt x="12" y="7"/>
                  </a:lnTo>
                  <a:lnTo>
                    <a:pt x="7" y="9"/>
                  </a:lnTo>
                  <a:lnTo>
                    <a:pt x="3" y="12"/>
                  </a:lnTo>
                  <a:lnTo>
                    <a:pt x="2" y="15"/>
                  </a:lnTo>
                  <a:lnTo>
                    <a:pt x="2" y="16"/>
                  </a:lnTo>
                  <a:lnTo>
                    <a:pt x="0" y="19"/>
                  </a:lnTo>
                  <a:lnTo>
                    <a:pt x="0" y="20"/>
                  </a:lnTo>
                  <a:lnTo>
                    <a:pt x="0" y="22"/>
                  </a:lnTo>
                  <a:lnTo>
                    <a:pt x="2" y="24"/>
                  </a:lnTo>
                  <a:lnTo>
                    <a:pt x="2" y="26"/>
                  </a:lnTo>
                  <a:lnTo>
                    <a:pt x="3" y="28"/>
                  </a:lnTo>
                  <a:lnTo>
                    <a:pt x="7" y="31"/>
                  </a:lnTo>
                  <a:lnTo>
                    <a:pt x="12" y="34"/>
                  </a:lnTo>
                  <a:lnTo>
                    <a:pt x="18" y="36"/>
                  </a:lnTo>
                  <a:lnTo>
                    <a:pt x="25" y="38"/>
                  </a:lnTo>
                  <a:lnTo>
                    <a:pt x="31" y="39"/>
                  </a:lnTo>
                  <a:lnTo>
                    <a:pt x="39" y="39"/>
                  </a:lnTo>
                  <a:lnTo>
                    <a:pt x="47" y="39"/>
                  </a:lnTo>
                  <a:lnTo>
                    <a:pt x="54" y="38"/>
                  </a:lnTo>
                  <a:lnTo>
                    <a:pt x="61" y="36"/>
                  </a:lnTo>
                  <a:lnTo>
                    <a:pt x="67" y="34"/>
                  </a:lnTo>
                  <a:lnTo>
                    <a:pt x="71" y="31"/>
                  </a:lnTo>
                  <a:lnTo>
                    <a:pt x="75" y="28"/>
                  </a:lnTo>
                  <a:lnTo>
                    <a:pt x="77" y="26"/>
                  </a:lnTo>
                  <a:lnTo>
                    <a:pt x="77" y="24"/>
                  </a:lnTo>
                  <a:lnTo>
                    <a:pt x="78" y="22"/>
                  </a:lnTo>
                  <a:lnTo>
                    <a:pt x="78" y="20"/>
                  </a:lnTo>
                  <a:lnTo>
                    <a:pt x="78" y="19"/>
                  </a:lnTo>
                  <a:lnTo>
                    <a:pt x="77" y="16"/>
                  </a:lnTo>
                  <a:lnTo>
                    <a:pt x="77" y="15"/>
                  </a:lnTo>
                  <a:lnTo>
                    <a:pt x="75" y="12"/>
                  </a:lnTo>
                  <a:lnTo>
                    <a:pt x="71" y="9"/>
                  </a:lnTo>
                  <a:lnTo>
                    <a:pt x="67" y="7"/>
                  </a:lnTo>
                  <a:lnTo>
                    <a:pt x="61"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285" name="Freeform 26"/>
            <p:cNvSpPr>
              <a:spLocks/>
            </p:cNvSpPr>
            <p:nvPr/>
          </p:nvSpPr>
          <p:spPr bwMode="auto">
            <a:xfrm>
              <a:off x="4703" y="559"/>
              <a:ext cx="78" cy="39"/>
            </a:xfrm>
            <a:custGeom>
              <a:avLst/>
              <a:gdLst>
                <a:gd name="T0" fmla="*/ 39 w 78"/>
                <a:gd name="T1" fmla="*/ 0 h 39"/>
                <a:gd name="T2" fmla="*/ 31 w 78"/>
                <a:gd name="T3" fmla="*/ 0 h 39"/>
                <a:gd name="T4" fmla="*/ 25 w 78"/>
                <a:gd name="T5" fmla="*/ 1 h 39"/>
                <a:gd name="T6" fmla="*/ 18 w 78"/>
                <a:gd name="T7" fmla="*/ 4 h 39"/>
                <a:gd name="T8" fmla="*/ 12 w 78"/>
                <a:gd name="T9" fmla="*/ 7 h 39"/>
                <a:gd name="T10" fmla="*/ 7 w 78"/>
                <a:gd name="T11" fmla="*/ 9 h 39"/>
                <a:gd name="T12" fmla="*/ 3 w 78"/>
                <a:gd name="T13" fmla="*/ 12 h 39"/>
                <a:gd name="T14" fmla="*/ 2 w 78"/>
                <a:gd name="T15" fmla="*/ 15 h 39"/>
                <a:gd name="T16" fmla="*/ 2 w 78"/>
                <a:gd name="T17" fmla="*/ 16 h 39"/>
                <a:gd name="T18" fmla="*/ 0 w 78"/>
                <a:gd name="T19" fmla="*/ 19 h 39"/>
                <a:gd name="T20" fmla="*/ 0 w 78"/>
                <a:gd name="T21" fmla="*/ 20 h 39"/>
                <a:gd name="T22" fmla="*/ 0 w 78"/>
                <a:gd name="T23" fmla="*/ 22 h 39"/>
                <a:gd name="T24" fmla="*/ 2 w 78"/>
                <a:gd name="T25" fmla="*/ 24 h 39"/>
                <a:gd name="T26" fmla="*/ 2 w 78"/>
                <a:gd name="T27" fmla="*/ 26 h 39"/>
                <a:gd name="T28" fmla="*/ 3 w 78"/>
                <a:gd name="T29" fmla="*/ 28 h 39"/>
                <a:gd name="T30" fmla="*/ 7 w 78"/>
                <a:gd name="T31" fmla="*/ 31 h 39"/>
                <a:gd name="T32" fmla="*/ 12 w 78"/>
                <a:gd name="T33" fmla="*/ 34 h 39"/>
                <a:gd name="T34" fmla="*/ 18 w 78"/>
                <a:gd name="T35" fmla="*/ 36 h 39"/>
                <a:gd name="T36" fmla="*/ 25 w 78"/>
                <a:gd name="T37" fmla="*/ 38 h 39"/>
                <a:gd name="T38" fmla="*/ 31 w 78"/>
                <a:gd name="T39" fmla="*/ 39 h 39"/>
                <a:gd name="T40" fmla="*/ 39 w 78"/>
                <a:gd name="T41" fmla="*/ 39 h 39"/>
                <a:gd name="T42" fmla="*/ 47 w 78"/>
                <a:gd name="T43" fmla="*/ 39 h 39"/>
                <a:gd name="T44" fmla="*/ 54 w 78"/>
                <a:gd name="T45" fmla="*/ 38 h 39"/>
                <a:gd name="T46" fmla="*/ 61 w 78"/>
                <a:gd name="T47" fmla="*/ 36 h 39"/>
                <a:gd name="T48" fmla="*/ 67 w 78"/>
                <a:gd name="T49" fmla="*/ 34 h 39"/>
                <a:gd name="T50" fmla="*/ 71 w 78"/>
                <a:gd name="T51" fmla="*/ 31 h 39"/>
                <a:gd name="T52" fmla="*/ 75 w 78"/>
                <a:gd name="T53" fmla="*/ 28 h 39"/>
                <a:gd name="T54" fmla="*/ 77 w 78"/>
                <a:gd name="T55" fmla="*/ 26 h 39"/>
                <a:gd name="T56" fmla="*/ 77 w 78"/>
                <a:gd name="T57" fmla="*/ 24 h 39"/>
                <a:gd name="T58" fmla="*/ 78 w 78"/>
                <a:gd name="T59" fmla="*/ 22 h 39"/>
                <a:gd name="T60" fmla="*/ 78 w 78"/>
                <a:gd name="T61" fmla="*/ 20 h 39"/>
                <a:gd name="T62" fmla="*/ 78 w 78"/>
                <a:gd name="T63" fmla="*/ 19 h 39"/>
                <a:gd name="T64" fmla="*/ 77 w 78"/>
                <a:gd name="T65" fmla="*/ 16 h 39"/>
                <a:gd name="T66" fmla="*/ 77 w 78"/>
                <a:gd name="T67" fmla="*/ 15 h 39"/>
                <a:gd name="T68" fmla="*/ 75 w 78"/>
                <a:gd name="T69" fmla="*/ 12 h 39"/>
                <a:gd name="T70" fmla="*/ 71 w 78"/>
                <a:gd name="T71" fmla="*/ 9 h 39"/>
                <a:gd name="T72" fmla="*/ 67 w 78"/>
                <a:gd name="T73" fmla="*/ 7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4"/>
                  </a:lnTo>
                  <a:lnTo>
                    <a:pt x="12" y="7"/>
                  </a:lnTo>
                  <a:lnTo>
                    <a:pt x="7" y="9"/>
                  </a:lnTo>
                  <a:lnTo>
                    <a:pt x="3" y="12"/>
                  </a:lnTo>
                  <a:lnTo>
                    <a:pt x="2" y="15"/>
                  </a:lnTo>
                  <a:lnTo>
                    <a:pt x="2" y="16"/>
                  </a:lnTo>
                  <a:lnTo>
                    <a:pt x="0" y="19"/>
                  </a:lnTo>
                  <a:lnTo>
                    <a:pt x="0" y="20"/>
                  </a:lnTo>
                  <a:lnTo>
                    <a:pt x="0" y="22"/>
                  </a:lnTo>
                  <a:lnTo>
                    <a:pt x="2" y="24"/>
                  </a:lnTo>
                  <a:lnTo>
                    <a:pt x="2" y="26"/>
                  </a:lnTo>
                  <a:lnTo>
                    <a:pt x="3" y="28"/>
                  </a:lnTo>
                  <a:lnTo>
                    <a:pt x="7" y="31"/>
                  </a:lnTo>
                  <a:lnTo>
                    <a:pt x="12" y="34"/>
                  </a:lnTo>
                  <a:lnTo>
                    <a:pt x="18" y="36"/>
                  </a:lnTo>
                  <a:lnTo>
                    <a:pt x="25" y="38"/>
                  </a:lnTo>
                  <a:lnTo>
                    <a:pt x="31" y="39"/>
                  </a:lnTo>
                  <a:lnTo>
                    <a:pt x="39" y="39"/>
                  </a:lnTo>
                  <a:lnTo>
                    <a:pt x="47" y="39"/>
                  </a:lnTo>
                  <a:lnTo>
                    <a:pt x="54" y="38"/>
                  </a:lnTo>
                  <a:lnTo>
                    <a:pt x="61" y="36"/>
                  </a:lnTo>
                  <a:lnTo>
                    <a:pt x="67" y="34"/>
                  </a:lnTo>
                  <a:lnTo>
                    <a:pt x="71" y="31"/>
                  </a:lnTo>
                  <a:lnTo>
                    <a:pt x="75" y="28"/>
                  </a:lnTo>
                  <a:lnTo>
                    <a:pt x="77" y="26"/>
                  </a:lnTo>
                  <a:lnTo>
                    <a:pt x="77" y="24"/>
                  </a:lnTo>
                  <a:lnTo>
                    <a:pt x="78" y="22"/>
                  </a:lnTo>
                  <a:lnTo>
                    <a:pt x="78" y="20"/>
                  </a:lnTo>
                  <a:lnTo>
                    <a:pt x="78" y="19"/>
                  </a:lnTo>
                  <a:lnTo>
                    <a:pt x="77" y="16"/>
                  </a:lnTo>
                  <a:lnTo>
                    <a:pt x="77" y="15"/>
                  </a:lnTo>
                  <a:lnTo>
                    <a:pt x="75" y="12"/>
                  </a:lnTo>
                  <a:lnTo>
                    <a:pt x="71" y="9"/>
                  </a:lnTo>
                  <a:lnTo>
                    <a:pt x="67" y="7"/>
                  </a:lnTo>
                  <a:lnTo>
                    <a:pt x="61"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286" name="Line 27"/>
            <p:cNvSpPr>
              <a:spLocks noChangeShapeType="1"/>
            </p:cNvSpPr>
            <p:nvPr/>
          </p:nvSpPr>
          <p:spPr bwMode="auto">
            <a:xfrm>
              <a:off x="4703" y="1089"/>
              <a:ext cx="78" cy="0"/>
            </a:xfrm>
            <a:prstGeom prst="line">
              <a:avLst/>
            </a:prstGeom>
            <a:noFill/>
            <a:ln w="6350">
              <a:solidFill>
                <a:srgbClr val="FF3300"/>
              </a:solidFill>
              <a:round/>
              <a:headEnd/>
              <a:tailEnd/>
            </a:ln>
          </p:spPr>
          <p:txBody>
            <a:bodyPr/>
            <a:lstStyle/>
            <a:p>
              <a:endParaRPr lang="en-GB"/>
            </a:p>
          </p:txBody>
        </p:sp>
        <p:sp>
          <p:nvSpPr>
            <p:cNvPr id="3287" name="Freeform 28"/>
            <p:cNvSpPr>
              <a:spLocks/>
            </p:cNvSpPr>
            <p:nvPr/>
          </p:nvSpPr>
          <p:spPr bwMode="auto">
            <a:xfrm>
              <a:off x="4472" y="1188"/>
              <a:ext cx="76" cy="40"/>
            </a:xfrm>
            <a:custGeom>
              <a:avLst/>
              <a:gdLst>
                <a:gd name="T0" fmla="*/ 39 w 76"/>
                <a:gd name="T1" fmla="*/ 0 h 40"/>
                <a:gd name="T2" fmla="*/ 31 w 76"/>
                <a:gd name="T3" fmla="*/ 0 h 40"/>
                <a:gd name="T4" fmla="*/ 24 w 76"/>
                <a:gd name="T5" fmla="*/ 1 h 40"/>
                <a:gd name="T6" fmla="*/ 17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3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7"/>
                  </a:lnTo>
                  <a:lnTo>
                    <a:pt x="7" y="9"/>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9"/>
                  </a:lnTo>
                  <a:lnTo>
                    <a:pt x="66" y="7"/>
                  </a:lnTo>
                  <a:lnTo>
                    <a:pt x="60" y="4"/>
                  </a:lnTo>
                  <a:lnTo>
                    <a:pt x="53" y="1"/>
                  </a:lnTo>
                  <a:lnTo>
                    <a:pt x="47" y="0"/>
                  </a:lnTo>
                  <a:lnTo>
                    <a:pt x="39" y="0"/>
                  </a:lnTo>
                  <a:close/>
                </a:path>
              </a:pathLst>
            </a:custGeom>
            <a:solidFill>
              <a:srgbClr val="0000FF"/>
            </a:solidFill>
            <a:ln w="9525">
              <a:noFill/>
              <a:round/>
              <a:headEnd/>
              <a:tailEnd/>
            </a:ln>
          </p:spPr>
          <p:txBody>
            <a:bodyPr/>
            <a:lstStyle/>
            <a:p>
              <a:endParaRPr lang="en-GB"/>
            </a:p>
          </p:txBody>
        </p:sp>
        <p:sp>
          <p:nvSpPr>
            <p:cNvPr id="3288" name="Freeform 29"/>
            <p:cNvSpPr>
              <a:spLocks/>
            </p:cNvSpPr>
            <p:nvPr/>
          </p:nvSpPr>
          <p:spPr bwMode="auto">
            <a:xfrm>
              <a:off x="4472" y="1188"/>
              <a:ext cx="76" cy="40"/>
            </a:xfrm>
            <a:custGeom>
              <a:avLst/>
              <a:gdLst>
                <a:gd name="T0" fmla="*/ 39 w 76"/>
                <a:gd name="T1" fmla="*/ 0 h 40"/>
                <a:gd name="T2" fmla="*/ 31 w 76"/>
                <a:gd name="T3" fmla="*/ 0 h 40"/>
                <a:gd name="T4" fmla="*/ 24 w 76"/>
                <a:gd name="T5" fmla="*/ 1 h 40"/>
                <a:gd name="T6" fmla="*/ 17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3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7"/>
                  </a:lnTo>
                  <a:lnTo>
                    <a:pt x="7" y="9"/>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9"/>
                  </a:lnTo>
                  <a:lnTo>
                    <a:pt x="66" y="7"/>
                  </a:lnTo>
                  <a:lnTo>
                    <a:pt x="60" y="4"/>
                  </a:lnTo>
                  <a:lnTo>
                    <a:pt x="53"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289" name="Rectangle 30"/>
            <p:cNvSpPr>
              <a:spLocks noChangeArrowheads="1"/>
            </p:cNvSpPr>
            <p:nvPr/>
          </p:nvSpPr>
          <p:spPr bwMode="auto">
            <a:xfrm>
              <a:off x="4472" y="694"/>
              <a:ext cx="76" cy="510"/>
            </a:xfrm>
            <a:prstGeom prst="rect">
              <a:avLst/>
            </a:prstGeom>
            <a:solidFill>
              <a:srgbClr val="0000FF"/>
            </a:solidFill>
            <a:ln w="9525">
              <a:noFill/>
              <a:miter lim="800000"/>
              <a:headEnd/>
              <a:tailEnd/>
            </a:ln>
          </p:spPr>
          <p:txBody>
            <a:bodyPr/>
            <a:lstStyle/>
            <a:p>
              <a:endParaRPr lang="en-GB"/>
            </a:p>
          </p:txBody>
        </p:sp>
        <p:sp>
          <p:nvSpPr>
            <p:cNvPr id="3290" name="Rectangle 31"/>
            <p:cNvSpPr>
              <a:spLocks noChangeArrowheads="1"/>
            </p:cNvSpPr>
            <p:nvPr/>
          </p:nvSpPr>
          <p:spPr bwMode="auto">
            <a:xfrm>
              <a:off x="4472" y="694"/>
              <a:ext cx="76" cy="510"/>
            </a:xfrm>
            <a:prstGeom prst="rect">
              <a:avLst/>
            </a:prstGeom>
            <a:noFill/>
            <a:ln w="4763">
              <a:solidFill>
                <a:srgbClr val="000000"/>
              </a:solidFill>
              <a:miter lim="800000"/>
              <a:headEnd/>
              <a:tailEnd/>
            </a:ln>
          </p:spPr>
          <p:txBody>
            <a:bodyPr/>
            <a:lstStyle/>
            <a:p>
              <a:endParaRPr lang="en-GB"/>
            </a:p>
          </p:txBody>
        </p:sp>
        <p:sp>
          <p:nvSpPr>
            <p:cNvPr id="3291" name="Freeform 32"/>
            <p:cNvSpPr>
              <a:spLocks/>
            </p:cNvSpPr>
            <p:nvPr/>
          </p:nvSpPr>
          <p:spPr bwMode="auto">
            <a:xfrm>
              <a:off x="4472" y="678"/>
              <a:ext cx="76" cy="40"/>
            </a:xfrm>
            <a:custGeom>
              <a:avLst/>
              <a:gdLst>
                <a:gd name="T0" fmla="*/ 39 w 76"/>
                <a:gd name="T1" fmla="*/ 0 h 40"/>
                <a:gd name="T2" fmla="*/ 31 w 76"/>
                <a:gd name="T3" fmla="*/ 0 h 40"/>
                <a:gd name="T4" fmla="*/ 24 w 76"/>
                <a:gd name="T5" fmla="*/ 2 h 40"/>
                <a:gd name="T6" fmla="*/ 17 w 76"/>
                <a:gd name="T7" fmla="*/ 4 h 40"/>
                <a:gd name="T8" fmla="*/ 12 w 76"/>
                <a:gd name="T9" fmla="*/ 7 h 40"/>
                <a:gd name="T10" fmla="*/ 7 w 76"/>
                <a:gd name="T11" fmla="*/ 10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10 h 40"/>
                <a:gd name="T72" fmla="*/ 66 w 76"/>
                <a:gd name="T73" fmla="*/ 7 h 40"/>
                <a:gd name="T74" fmla="*/ 60 w 76"/>
                <a:gd name="T75" fmla="*/ 4 h 40"/>
                <a:gd name="T76" fmla="*/ 53 w 76"/>
                <a:gd name="T77" fmla="*/ 2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2"/>
                  </a:lnTo>
                  <a:lnTo>
                    <a:pt x="17" y="4"/>
                  </a:lnTo>
                  <a:lnTo>
                    <a:pt x="12" y="7"/>
                  </a:lnTo>
                  <a:lnTo>
                    <a:pt x="7" y="10"/>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10"/>
                  </a:lnTo>
                  <a:lnTo>
                    <a:pt x="66" y="7"/>
                  </a:lnTo>
                  <a:lnTo>
                    <a:pt x="60" y="4"/>
                  </a:lnTo>
                  <a:lnTo>
                    <a:pt x="53" y="2"/>
                  </a:lnTo>
                  <a:lnTo>
                    <a:pt x="47" y="0"/>
                  </a:lnTo>
                  <a:lnTo>
                    <a:pt x="39" y="0"/>
                  </a:lnTo>
                  <a:close/>
                </a:path>
              </a:pathLst>
            </a:custGeom>
            <a:solidFill>
              <a:srgbClr val="0000FF"/>
            </a:solidFill>
            <a:ln w="9525">
              <a:noFill/>
              <a:round/>
              <a:headEnd/>
              <a:tailEnd/>
            </a:ln>
          </p:spPr>
          <p:txBody>
            <a:bodyPr/>
            <a:lstStyle/>
            <a:p>
              <a:endParaRPr lang="en-GB"/>
            </a:p>
          </p:txBody>
        </p:sp>
        <p:sp>
          <p:nvSpPr>
            <p:cNvPr id="3292" name="Freeform 33"/>
            <p:cNvSpPr>
              <a:spLocks/>
            </p:cNvSpPr>
            <p:nvPr/>
          </p:nvSpPr>
          <p:spPr bwMode="auto">
            <a:xfrm>
              <a:off x="4472" y="678"/>
              <a:ext cx="76" cy="40"/>
            </a:xfrm>
            <a:custGeom>
              <a:avLst/>
              <a:gdLst>
                <a:gd name="T0" fmla="*/ 39 w 76"/>
                <a:gd name="T1" fmla="*/ 0 h 40"/>
                <a:gd name="T2" fmla="*/ 31 w 76"/>
                <a:gd name="T3" fmla="*/ 0 h 40"/>
                <a:gd name="T4" fmla="*/ 24 w 76"/>
                <a:gd name="T5" fmla="*/ 2 h 40"/>
                <a:gd name="T6" fmla="*/ 17 w 76"/>
                <a:gd name="T7" fmla="*/ 4 h 40"/>
                <a:gd name="T8" fmla="*/ 12 w 76"/>
                <a:gd name="T9" fmla="*/ 7 h 40"/>
                <a:gd name="T10" fmla="*/ 7 w 76"/>
                <a:gd name="T11" fmla="*/ 10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10 h 40"/>
                <a:gd name="T72" fmla="*/ 66 w 76"/>
                <a:gd name="T73" fmla="*/ 7 h 40"/>
                <a:gd name="T74" fmla="*/ 60 w 76"/>
                <a:gd name="T75" fmla="*/ 4 h 40"/>
                <a:gd name="T76" fmla="*/ 53 w 76"/>
                <a:gd name="T77" fmla="*/ 2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2"/>
                  </a:lnTo>
                  <a:lnTo>
                    <a:pt x="17" y="4"/>
                  </a:lnTo>
                  <a:lnTo>
                    <a:pt x="12" y="7"/>
                  </a:lnTo>
                  <a:lnTo>
                    <a:pt x="7" y="10"/>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10"/>
                  </a:lnTo>
                  <a:lnTo>
                    <a:pt x="66" y="7"/>
                  </a:lnTo>
                  <a:lnTo>
                    <a:pt x="60" y="4"/>
                  </a:lnTo>
                  <a:lnTo>
                    <a:pt x="53" y="2"/>
                  </a:lnTo>
                  <a:lnTo>
                    <a:pt x="47" y="0"/>
                  </a:lnTo>
                  <a:lnTo>
                    <a:pt x="39" y="0"/>
                  </a:lnTo>
                </a:path>
              </a:pathLst>
            </a:custGeom>
            <a:noFill/>
            <a:ln w="4763">
              <a:solidFill>
                <a:srgbClr val="000000"/>
              </a:solidFill>
              <a:prstDash val="solid"/>
              <a:round/>
              <a:headEnd/>
              <a:tailEnd/>
            </a:ln>
          </p:spPr>
          <p:txBody>
            <a:bodyPr/>
            <a:lstStyle/>
            <a:p>
              <a:endParaRPr lang="en-GB"/>
            </a:p>
          </p:txBody>
        </p:sp>
        <p:sp>
          <p:nvSpPr>
            <p:cNvPr id="3293" name="Line 34"/>
            <p:cNvSpPr>
              <a:spLocks noChangeShapeType="1"/>
            </p:cNvSpPr>
            <p:nvPr/>
          </p:nvSpPr>
          <p:spPr bwMode="auto">
            <a:xfrm>
              <a:off x="4472" y="1204"/>
              <a:ext cx="76" cy="0"/>
            </a:xfrm>
            <a:prstGeom prst="line">
              <a:avLst/>
            </a:prstGeom>
            <a:noFill/>
            <a:ln w="6350">
              <a:solidFill>
                <a:srgbClr val="0000FF"/>
              </a:solidFill>
              <a:round/>
              <a:headEnd/>
              <a:tailEnd/>
            </a:ln>
          </p:spPr>
          <p:txBody>
            <a:bodyPr/>
            <a:lstStyle/>
            <a:p>
              <a:endParaRPr lang="en-GB"/>
            </a:p>
          </p:txBody>
        </p:sp>
        <p:sp>
          <p:nvSpPr>
            <p:cNvPr id="3294" name="Freeform 35"/>
            <p:cNvSpPr>
              <a:spLocks/>
            </p:cNvSpPr>
            <p:nvPr/>
          </p:nvSpPr>
          <p:spPr bwMode="auto">
            <a:xfrm>
              <a:off x="4575" y="1396"/>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295" name="Freeform 36"/>
            <p:cNvSpPr>
              <a:spLocks/>
            </p:cNvSpPr>
            <p:nvPr/>
          </p:nvSpPr>
          <p:spPr bwMode="auto">
            <a:xfrm>
              <a:off x="4575" y="1396"/>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296" name="Rectangle 37"/>
            <p:cNvSpPr>
              <a:spLocks noChangeArrowheads="1"/>
            </p:cNvSpPr>
            <p:nvPr/>
          </p:nvSpPr>
          <p:spPr bwMode="auto">
            <a:xfrm>
              <a:off x="4575" y="898"/>
              <a:ext cx="76" cy="514"/>
            </a:xfrm>
            <a:prstGeom prst="rect">
              <a:avLst/>
            </a:prstGeom>
            <a:solidFill>
              <a:srgbClr val="FF3300"/>
            </a:solidFill>
            <a:ln w="9525">
              <a:noFill/>
              <a:miter lim="800000"/>
              <a:headEnd/>
              <a:tailEnd/>
            </a:ln>
          </p:spPr>
          <p:txBody>
            <a:bodyPr/>
            <a:lstStyle/>
            <a:p>
              <a:endParaRPr lang="en-GB"/>
            </a:p>
          </p:txBody>
        </p:sp>
        <p:sp>
          <p:nvSpPr>
            <p:cNvPr id="3297" name="Rectangle 38"/>
            <p:cNvSpPr>
              <a:spLocks noChangeArrowheads="1"/>
            </p:cNvSpPr>
            <p:nvPr/>
          </p:nvSpPr>
          <p:spPr bwMode="auto">
            <a:xfrm>
              <a:off x="4575" y="898"/>
              <a:ext cx="76" cy="514"/>
            </a:xfrm>
            <a:prstGeom prst="rect">
              <a:avLst/>
            </a:prstGeom>
            <a:noFill/>
            <a:ln w="4763">
              <a:solidFill>
                <a:srgbClr val="000000"/>
              </a:solidFill>
              <a:miter lim="800000"/>
              <a:headEnd/>
              <a:tailEnd/>
            </a:ln>
          </p:spPr>
          <p:txBody>
            <a:bodyPr/>
            <a:lstStyle/>
            <a:p>
              <a:endParaRPr lang="en-GB"/>
            </a:p>
          </p:txBody>
        </p:sp>
        <p:sp>
          <p:nvSpPr>
            <p:cNvPr id="3298" name="Freeform 39"/>
            <p:cNvSpPr>
              <a:spLocks/>
            </p:cNvSpPr>
            <p:nvPr/>
          </p:nvSpPr>
          <p:spPr bwMode="auto">
            <a:xfrm>
              <a:off x="4575" y="883"/>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7 h 39"/>
                <a:gd name="T20" fmla="*/ 0 w 76"/>
                <a:gd name="T21" fmla="*/ 19 h 39"/>
                <a:gd name="T22" fmla="*/ 0 w 76"/>
                <a:gd name="T23" fmla="*/ 21 h 39"/>
                <a:gd name="T24" fmla="*/ 1 w 76"/>
                <a:gd name="T25" fmla="*/ 23 h 39"/>
                <a:gd name="T26" fmla="*/ 1 w 76"/>
                <a:gd name="T27" fmla="*/ 25 h 39"/>
                <a:gd name="T28" fmla="*/ 3 w 76"/>
                <a:gd name="T29" fmla="*/ 27 h 39"/>
                <a:gd name="T30" fmla="*/ 7 w 76"/>
                <a:gd name="T31" fmla="*/ 31 h 39"/>
                <a:gd name="T32" fmla="*/ 12 w 76"/>
                <a:gd name="T33" fmla="*/ 33 h 39"/>
                <a:gd name="T34" fmla="*/ 17 w 76"/>
                <a:gd name="T35" fmla="*/ 36 h 39"/>
                <a:gd name="T36" fmla="*/ 24 w 76"/>
                <a:gd name="T37" fmla="*/ 37 h 39"/>
                <a:gd name="T38" fmla="*/ 31 w 76"/>
                <a:gd name="T39" fmla="*/ 39 h 39"/>
                <a:gd name="T40" fmla="*/ 39 w 76"/>
                <a:gd name="T41" fmla="*/ 39 h 39"/>
                <a:gd name="T42" fmla="*/ 47 w 76"/>
                <a:gd name="T43" fmla="*/ 39 h 39"/>
                <a:gd name="T44" fmla="*/ 54 w 76"/>
                <a:gd name="T45" fmla="*/ 37 h 39"/>
                <a:gd name="T46" fmla="*/ 59 w 76"/>
                <a:gd name="T47" fmla="*/ 36 h 39"/>
                <a:gd name="T48" fmla="*/ 66 w 76"/>
                <a:gd name="T49" fmla="*/ 33 h 39"/>
                <a:gd name="T50" fmla="*/ 70 w 76"/>
                <a:gd name="T51" fmla="*/ 31 h 39"/>
                <a:gd name="T52" fmla="*/ 74 w 76"/>
                <a:gd name="T53" fmla="*/ 27 h 39"/>
                <a:gd name="T54" fmla="*/ 75 w 76"/>
                <a:gd name="T55" fmla="*/ 25 h 39"/>
                <a:gd name="T56" fmla="*/ 75 w 76"/>
                <a:gd name="T57" fmla="*/ 23 h 39"/>
                <a:gd name="T58" fmla="*/ 76 w 76"/>
                <a:gd name="T59" fmla="*/ 21 h 39"/>
                <a:gd name="T60" fmla="*/ 76 w 76"/>
                <a:gd name="T61" fmla="*/ 19 h 39"/>
                <a:gd name="T62" fmla="*/ 76 w 76"/>
                <a:gd name="T63" fmla="*/ 17 h 39"/>
                <a:gd name="T64" fmla="*/ 75 w 76"/>
                <a:gd name="T65" fmla="*/ 15 h 39"/>
                <a:gd name="T66" fmla="*/ 75 w 76"/>
                <a:gd name="T67" fmla="*/ 13 h 39"/>
                <a:gd name="T68" fmla="*/ 74 w 76"/>
                <a:gd name="T69" fmla="*/ 11 h 39"/>
                <a:gd name="T70" fmla="*/ 70 w 76"/>
                <a:gd name="T71" fmla="*/ 8 h 39"/>
                <a:gd name="T72" fmla="*/ 66 w 76"/>
                <a:gd name="T73" fmla="*/ 5 h 39"/>
                <a:gd name="T74" fmla="*/ 59 w 76"/>
                <a:gd name="T75" fmla="*/ 3 h 39"/>
                <a:gd name="T76" fmla="*/ 54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7"/>
                  </a:lnTo>
                  <a:lnTo>
                    <a:pt x="0" y="19"/>
                  </a:lnTo>
                  <a:lnTo>
                    <a:pt x="0" y="21"/>
                  </a:lnTo>
                  <a:lnTo>
                    <a:pt x="1" y="23"/>
                  </a:lnTo>
                  <a:lnTo>
                    <a:pt x="1" y="25"/>
                  </a:lnTo>
                  <a:lnTo>
                    <a:pt x="3" y="27"/>
                  </a:lnTo>
                  <a:lnTo>
                    <a:pt x="7" y="31"/>
                  </a:lnTo>
                  <a:lnTo>
                    <a:pt x="12" y="33"/>
                  </a:lnTo>
                  <a:lnTo>
                    <a:pt x="17" y="36"/>
                  </a:lnTo>
                  <a:lnTo>
                    <a:pt x="24" y="37"/>
                  </a:lnTo>
                  <a:lnTo>
                    <a:pt x="31" y="39"/>
                  </a:lnTo>
                  <a:lnTo>
                    <a:pt x="39" y="39"/>
                  </a:lnTo>
                  <a:lnTo>
                    <a:pt x="47" y="39"/>
                  </a:lnTo>
                  <a:lnTo>
                    <a:pt x="54" y="37"/>
                  </a:lnTo>
                  <a:lnTo>
                    <a:pt x="59" y="36"/>
                  </a:lnTo>
                  <a:lnTo>
                    <a:pt x="66" y="33"/>
                  </a:lnTo>
                  <a:lnTo>
                    <a:pt x="70" y="31"/>
                  </a:lnTo>
                  <a:lnTo>
                    <a:pt x="74" y="27"/>
                  </a:lnTo>
                  <a:lnTo>
                    <a:pt x="75" y="25"/>
                  </a:lnTo>
                  <a:lnTo>
                    <a:pt x="75" y="23"/>
                  </a:lnTo>
                  <a:lnTo>
                    <a:pt x="76" y="21"/>
                  </a:lnTo>
                  <a:lnTo>
                    <a:pt x="76" y="19"/>
                  </a:lnTo>
                  <a:lnTo>
                    <a:pt x="76" y="17"/>
                  </a:lnTo>
                  <a:lnTo>
                    <a:pt x="75" y="15"/>
                  </a:lnTo>
                  <a:lnTo>
                    <a:pt x="75" y="13"/>
                  </a:lnTo>
                  <a:lnTo>
                    <a:pt x="74" y="11"/>
                  </a:lnTo>
                  <a:lnTo>
                    <a:pt x="70" y="8"/>
                  </a:lnTo>
                  <a:lnTo>
                    <a:pt x="66" y="5"/>
                  </a:lnTo>
                  <a:lnTo>
                    <a:pt x="59" y="3"/>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299" name="Freeform 40"/>
            <p:cNvSpPr>
              <a:spLocks/>
            </p:cNvSpPr>
            <p:nvPr/>
          </p:nvSpPr>
          <p:spPr bwMode="auto">
            <a:xfrm>
              <a:off x="4575" y="883"/>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7 h 39"/>
                <a:gd name="T20" fmla="*/ 0 w 76"/>
                <a:gd name="T21" fmla="*/ 19 h 39"/>
                <a:gd name="T22" fmla="*/ 0 w 76"/>
                <a:gd name="T23" fmla="*/ 21 h 39"/>
                <a:gd name="T24" fmla="*/ 1 w 76"/>
                <a:gd name="T25" fmla="*/ 23 h 39"/>
                <a:gd name="T26" fmla="*/ 1 w 76"/>
                <a:gd name="T27" fmla="*/ 25 h 39"/>
                <a:gd name="T28" fmla="*/ 3 w 76"/>
                <a:gd name="T29" fmla="*/ 27 h 39"/>
                <a:gd name="T30" fmla="*/ 7 w 76"/>
                <a:gd name="T31" fmla="*/ 31 h 39"/>
                <a:gd name="T32" fmla="*/ 12 w 76"/>
                <a:gd name="T33" fmla="*/ 33 h 39"/>
                <a:gd name="T34" fmla="*/ 17 w 76"/>
                <a:gd name="T35" fmla="*/ 36 h 39"/>
                <a:gd name="T36" fmla="*/ 24 w 76"/>
                <a:gd name="T37" fmla="*/ 37 h 39"/>
                <a:gd name="T38" fmla="*/ 31 w 76"/>
                <a:gd name="T39" fmla="*/ 39 h 39"/>
                <a:gd name="T40" fmla="*/ 39 w 76"/>
                <a:gd name="T41" fmla="*/ 39 h 39"/>
                <a:gd name="T42" fmla="*/ 47 w 76"/>
                <a:gd name="T43" fmla="*/ 39 h 39"/>
                <a:gd name="T44" fmla="*/ 54 w 76"/>
                <a:gd name="T45" fmla="*/ 37 h 39"/>
                <a:gd name="T46" fmla="*/ 59 w 76"/>
                <a:gd name="T47" fmla="*/ 36 h 39"/>
                <a:gd name="T48" fmla="*/ 66 w 76"/>
                <a:gd name="T49" fmla="*/ 33 h 39"/>
                <a:gd name="T50" fmla="*/ 70 w 76"/>
                <a:gd name="T51" fmla="*/ 31 h 39"/>
                <a:gd name="T52" fmla="*/ 74 w 76"/>
                <a:gd name="T53" fmla="*/ 27 h 39"/>
                <a:gd name="T54" fmla="*/ 75 w 76"/>
                <a:gd name="T55" fmla="*/ 25 h 39"/>
                <a:gd name="T56" fmla="*/ 75 w 76"/>
                <a:gd name="T57" fmla="*/ 23 h 39"/>
                <a:gd name="T58" fmla="*/ 76 w 76"/>
                <a:gd name="T59" fmla="*/ 21 h 39"/>
                <a:gd name="T60" fmla="*/ 76 w 76"/>
                <a:gd name="T61" fmla="*/ 19 h 39"/>
                <a:gd name="T62" fmla="*/ 76 w 76"/>
                <a:gd name="T63" fmla="*/ 17 h 39"/>
                <a:gd name="T64" fmla="*/ 75 w 76"/>
                <a:gd name="T65" fmla="*/ 15 h 39"/>
                <a:gd name="T66" fmla="*/ 75 w 76"/>
                <a:gd name="T67" fmla="*/ 13 h 39"/>
                <a:gd name="T68" fmla="*/ 74 w 76"/>
                <a:gd name="T69" fmla="*/ 11 h 39"/>
                <a:gd name="T70" fmla="*/ 70 w 76"/>
                <a:gd name="T71" fmla="*/ 8 h 39"/>
                <a:gd name="T72" fmla="*/ 66 w 76"/>
                <a:gd name="T73" fmla="*/ 5 h 39"/>
                <a:gd name="T74" fmla="*/ 59 w 76"/>
                <a:gd name="T75" fmla="*/ 3 h 39"/>
                <a:gd name="T76" fmla="*/ 54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7"/>
                  </a:lnTo>
                  <a:lnTo>
                    <a:pt x="0" y="19"/>
                  </a:lnTo>
                  <a:lnTo>
                    <a:pt x="0" y="21"/>
                  </a:lnTo>
                  <a:lnTo>
                    <a:pt x="1" y="23"/>
                  </a:lnTo>
                  <a:lnTo>
                    <a:pt x="1" y="25"/>
                  </a:lnTo>
                  <a:lnTo>
                    <a:pt x="3" y="27"/>
                  </a:lnTo>
                  <a:lnTo>
                    <a:pt x="7" y="31"/>
                  </a:lnTo>
                  <a:lnTo>
                    <a:pt x="12" y="33"/>
                  </a:lnTo>
                  <a:lnTo>
                    <a:pt x="17" y="36"/>
                  </a:lnTo>
                  <a:lnTo>
                    <a:pt x="24" y="37"/>
                  </a:lnTo>
                  <a:lnTo>
                    <a:pt x="31" y="39"/>
                  </a:lnTo>
                  <a:lnTo>
                    <a:pt x="39" y="39"/>
                  </a:lnTo>
                  <a:lnTo>
                    <a:pt x="47" y="39"/>
                  </a:lnTo>
                  <a:lnTo>
                    <a:pt x="54" y="37"/>
                  </a:lnTo>
                  <a:lnTo>
                    <a:pt x="59" y="36"/>
                  </a:lnTo>
                  <a:lnTo>
                    <a:pt x="66" y="33"/>
                  </a:lnTo>
                  <a:lnTo>
                    <a:pt x="70" y="31"/>
                  </a:lnTo>
                  <a:lnTo>
                    <a:pt x="74" y="27"/>
                  </a:lnTo>
                  <a:lnTo>
                    <a:pt x="75" y="25"/>
                  </a:lnTo>
                  <a:lnTo>
                    <a:pt x="75" y="23"/>
                  </a:lnTo>
                  <a:lnTo>
                    <a:pt x="76" y="21"/>
                  </a:lnTo>
                  <a:lnTo>
                    <a:pt x="76" y="19"/>
                  </a:lnTo>
                  <a:lnTo>
                    <a:pt x="76" y="17"/>
                  </a:lnTo>
                  <a:lnTo>
                    <a:pt x="75" y="15"/>
                  </a:lnTo>
                  <a:lnTo>
                    <a:pt x="75" y="13"/>
                  </a:lnTo>
                  <a:lnTo>
                    <a:pt x="74" y="11"/>
                  </a:lnTo>
                  <a:lnTo>
                    <a:pt x="70" y="8"/>
                  </a:lnTo>
                  <a:lnTo>
                    <a:pt x="66" y="5"/>
                  </a:lnTo>
                  <a:lnTo>
                    <a:pt x="59" y="3"/>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00" name="Line 41"/>
            <p:cNvSpPr>
              <a:spLocks noChangeShapeType="1"/>
            </p:cNvSpPr>
            <p:nvPr/>
          </p:nvSpPr>
          <p:spPr bwMode="auto">
            <a:xfrm>
              <a:off x="4575" y="1412"/>
              <a:ext cx="76" cy="0"/>
            </a:xfrm>
            <a:prstGeom prst="line">
              <a:avLst/>
            </a:prstGeom>
            <a:noFill/>
            <a:ln w="6350">
              <a:solidFill>
                <a:srgbClr val="FF3300"/>
              </a:solidFill>
              <a:round/>
              <a:headEnd/>
              <a:tailEnd/>
            </a:ln>
          </p:spPr>
          <p:txBody>
            <a:bodyPr/>
            <a:lstStyle/>
            <a:p>
              <a:endParaRPr lang="en-GB"/>
            </a:p>
          </p:txBody>
        </p:sp>
        <p:sp>
          <p:nvSpPr>
            <p:cNvPr id="3301" name="Freeform 42"/>
            <p:cNvSpPr>
              <a:spLocks/>
            </p:cNvSpPr>
            <p:nvPr/>
          </p:nvSpPr>
          <p:spPr bwMode="auto">
            <a:xfrm>
              <a:off x="4678" y="159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3 h 39"/>
                <a:gd name="T34" fmla="*/ 16 w 76"/>
                <a:gd name="T35" fmla="*/ 36 h 39"/>
                <a:gd name="T36" fmla="*/ 23 w 76"/>
                <a:gd name="T37" fmla="*/ 37 h 39"/>
                <a:gd name="T38" fmla="*/ 29 w 76"/>
                <a:gd name="T39" fmla="*/ 39 h 39"/>
                <a:gd name="T40" fmla="*/ 37 w 76"/>
                <a:gd name="T41" fmla="*/ 39 h 39"/>
                <a:gd name="T42" fmla="*/ 46 w 76"/>
                <a:gd name="T43" fmla="*/ 39 h 39"/>
                <a:gd name="T44" fmla="*/ 52 w 76"/>
                <a:gd name="T45" fmla="*/ 37 h 39"/>
                <a:gd name="T46" fmla="*/ 59 w 76"/>
                <a:gd name="T47" fmla="*/ 36 h 39"/>
                <a:gd name="T48" fmla="*/ 66 w 76"/>
                <a:gd name="T49" fmla="*/ 33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3"/>
                  </a:lnTo>
                  <a:lnTo>
                    <a:pt x="16" y="36"/>
                  </a:lnTo>
                  <a:lnTo>
                    <a:pt x="23" y="37"/>
                  </a:lnTo>
                  <a:lnTo>
                    <a:pt x="29" y="39"/>
                  </a:lnTo>
                  <a:lnTo>
                    <a:pt x="37" y="39"/>
                  </a:lnTo>
                  <a:lnTo>
                    <a:pt x="46" y="39"/>
                  </a:lnTo>
                  <a:lnTo>
                    <a:pt x="52" y="37"/>
                  </a:lnTo>
                  <a:lnTo>
                    <a:pt x="59" y="36"/>
                  </a:lnTo>
                  <a:lnTo>
                    <a:pt x="66" y="33"/>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close/>
                </a:path>
              </a:pathLst>
            </a:custGeom>
            <a:solidFill>
              <a:srgbClr val="0000FF"/>
            </a:solidFill>
            <a:ln w="9525">
              <a:noFill/>
              <a:round/>
              <a:headEnd/>
              <a:tailEnd/>
            </a:ln>
          </p:spPr>
          <p:txBody>
            <a:bodyPr/>
            <a:lstStyle/>
            <a:p>
              <a:endParaRPr lang="en-GB"/>
            </a:p>
          </p:txBody>
        </p:sp>
        <p:sp>
          <p:nvSpPr>
            <p:cNvPr id="3302" name="Freeform 43"/>
            <p:cNvSpPr>
              <a:spLocks/>
            </p:cNvSpPr>
            <p:nvPr/>
          </p:nvSpPr>
          <p:spPr bwMode="auto">
            <a:xfrm>
              <a:off x="4678" y="159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3 h 39"/>
                <a:gd name="T34" fmla="*/ 16 w 76"/>
                <a:gd name="T35" fmla="*/ 36 h 39"/>
                <a:gd name="T36" fmla="*/ 23 w 76"/>
                <a:gd name="T37" fmla="*/ 37 h 39"/>
                <a:gd name="T38" fmla="*/ 29 w 76"/>
                <a:gd name="T39" fmla="*/ 39 h 39"/>
                <a:gd name="T40" fmla="*/ 37 w 76"/>
                <a:gd name="T41" fmla="*/ 39 h 39"/>
                <a:gd name="T42" fmla="*/ 46 w 76"/>
                <a:gd name="T43" fmla="*/ 39 h 39"/>
                <a:gd name="T44" fmla="*/ 52 w 76"/>
                <a:gd name="T45" fmla="*/ 37 h 39"/>
                <a:gd name="T46" fmla="*/ 59 w 76"/>
                <a:gd name="T47" fmla="*/ 36 h 39"/>
                <a:gd name="T48" fmla="*/ 66 w 76"/>
                <a:gd name="T49" fmla="*/ 33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3"/>
                  </a:lnTo>
                  <a:lnTo>
                    <a:pt x="16" y="36"/>
                  </a:lnTo>
                  <a:lnTo>
                    <a:pt x="23" y="37"/>
                  </a:lnTo>
                  <a:lnTo>
                    <a:pt x="29" y="39"/>
                  </a:lnTo>
                  <a:lnTo>
                    <a:pt x="37" y="39"/>
                  </a:lnTo>
                  <a:lnTo>
                    <a:pt x="46" y="39"/>
                  </a:lnTo>
                  <a:lnTo>
                    <a:pt x="52" y="37"/>
                  </a:lnTo>
                  <a:lnTo>
                    <a:pt x="59" y="36"/>
                  </a:lnTo>
                  <a:lnTo>
                    <a:pt x="66" y="33"/>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path>
              </a:pathLst>
            </a:custGeom>
            <a:noFill/>
            <a:ln w="4763">
              <a:solidFill>
                <a:srgbClr val="000000"/>
              </a:solidFill>
              <a:prstDash val="solid"/>
              <a:round/>
              <a:headEnd/>
              <a:tailEnd/>
            </a:ln>
          </p:spPr>
          <p:txBody>
            <a:bodyPr/>
            <a:lstStyle/>
            <a:p>
              <a:endParaRPr lang="en-GB"/>
            </a:p>
          </p:txBody>
        </p:sp>
        <p:sp>
          <p:nvSpPr>
            <p:cNvPr id="3303" name="Rectangle 44"/>
            <p:cNvSpPr>
              <a:spLocks noChangeArrowheads="1"/>
            </p:cNvSpPr>
            <p:nvPr/>
          </p:nvSpPr>
          <p:spPr bwMode="auto">
            <a:xfrm>
              <a:off x="4678" y="1097"/>
              <a:ext cx="76" cy="510"/>
            </a:xfrm>
            <a:prstGeom prst="rect">
              <a:avLst/>
            </a:prstGeom>
            <a:solidFill>
              <a:srgbClr val="0000FF"/>
            </a:solidFill>
            <a:ln w="9525">
              <a:noFill/>
              <a:miter lim="800000"/>
              <a:headEnd/>
              <a:tailEnd/>
            </a:ln>
          </p:spPr>
          <p:txBody>
            <a:bodyPr/>
            <a:lstStyle/>
            <a:p>
              <a:endParaRPr lang="en-GB"/>
            </a:p>
          </p:txBody>
        </p:sp>
        <p:sp>
          <p:nvSpPr>
            <p:cNvPr id="3304" name="Rectangle 45"/>
            <p:cNvSpPr>
              <a:spLocks noChangeArrowheads="1"/>
            </p:cNvSpPr>
            <p:nvPr/>
          </p:nvSpPr>
          <p:spPr bwMode="auto">
            <a:xfrm>
              <a:off x="4678" y="1097"/>
              <a:ext cx="76" cy="510"/>
            </a:xfrm>
            <a:prstGeom prst="rect">
              <a:avLst/>
            </a:prstGeom>
            <a:noFill/>
            <a:ln w="4763">
              <a:solidFill>
                <a:srgbClr val="000000"/>
              </a:solidFill>
              <a:miter lim="800000"/>
              <a:headEnd/>
              <a:tailEnd/>
            </a:ln>
          </p:spPr>
          <p:txBody>
            <a:bodyPr/>
            <a:lstStyle/>
            <a:p>
              <a:endParaRPr lang="en-GB"/>
            </a:p>
          </p:txBody>
        </p:sp>
        <p:sp>
          <p:nvSpPr>
            <p:cNvPr id="3305" name="Freeform 46"/>
            <p:cNvSpPr>
              <a:spLocks/>
            </p:cNvSpPr>
            <p:nvPr/>
          </p:nvSpPr>
          <p:spPr bwMode="auto">
            <a:xfrm>
              <a:off x="4678" y="108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4 h 39"/>
                <a:gd name="T34" fmla="*/ 16 w 76"/>
                <a:gd name="T35" fmla="*/ 36 h 39"/>
                <a:gd name="T36" fmla="*/ 23 w 76"/>
                <a:gd name="T37" fmla="*/ 38 h 39"/>
                <a:gd name="T38" fmla="*/ 29 w 76"/>
                <a:gd name="T39" fmla="*/ 39 h 39"/>
                <a:gd name="T40" fmla="*/ 37 w 76"/>
                <a:gd name="T41" fmla="*/ 39 h 39"/>
                <a:gd name="T42" fmla="*/ 46 w 76"/>
                <a:gd name="T43" fmla="*/ 39 h 39"/>
                <a:gd name="T44" fmla="*/ 52 w 76"/>
                <a:gd name="T45" fmla="*/ 38 h 39"/>
                <a:gd name="T46" fmla="*/ 59 w 76"/>
                <a:gd name="T47" fmla="*/ 36 h 39"/>
                <a:gd name="T48" fmla="*/ 66 w 76"/>
                <a:gd name="T49" fmla="*/ 34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4"/>
                  </a:lnTo>
                  <a:lnTo>
                    <a:pt x="16" y="36"/>
                  </a:lnTo>
                  <a:lnTo>
                    <a:pt x="23" y="38"/>
                  </a:lnTo>
                  <a:lnTo>
                    <a:pt x="29" y="39"/>
                  </a:lnTo>
                  <a:lnTo>
                    <a:pt x="37" y="39"/>
                  </a:lnTo>
                  <a:lnTo>
                    <a:pt x="46" y="39"/>
                  </a:lnTo>
                  <a:lnTo>
                    <a:pt x="52" y="38"/>
                  </a:lnTo>
                  <a:lnTo>
                    <a:pt x="59" y="36"/>
                  </a:lnTo>
                  <a:lnTo>
                    <a:pt x="66" y="34"/>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close/>
                </a:path>
              </a:pathLst>
            </a:custGeom>
            <a:solidFill>
              <a:srgbClr val="0000FF"/>
            </a:solidFill>
            <a:ln w="9525">
              <a:noFill/>
              <a:round/>
              <a:headEnd/>
              <a:tailEnd/>
            </a:ln>
          </p:spPr>
          <p:txBody>
            <a:bodyPr/>
            <a:lstStyle/>
            <a:p>
              <a:endParaRPr lang="en-GB"/>
            </a:p>
          </p:txBody>
        </p:sp>
        <p:sp>
          <p:nvSpPr>
            <p:cNvPr id="3306" name="Freeform 47"/>
            <p:cNvSpPr>
              <a:spLocks/>
            </p:cNvSpPr>
            <p:nvPr/>
          </p:nvSpPr>
          <p:spPr bwMode="auto">
            <a:xfrm>
              <a:off x="4678" y="108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4 h 39"/>
                <a:gd name="T34" fmla="*/ 16 w 76"/>
                <a:gd name="T35" fmla="*/ 36 h 39"/>
                <a:gd name="T36" fmla="*/ 23 w 76"/>
                <a:gd name="T37" fmla="*/ 38 h 39"/>
                <a:gd name="T38" fmla="*/ 29 w 76"/>
                <a:gd name="T39" fmla="*/ 39 h 39"/>
                <a:gd name="T40" fmla="*/ 37 w 76"/>
                <a:gd name="T41" fmla="*/ 39 h 39"/>
                <a:gd name="T42" fmla="*/ 46 w 76"/>
                <a:gd name="T43" fmla="*/ 39 h 39"/>
                <a:gd name="T44" fmla="*/ 52 w 76"/>
                <a:gd name="T45" fmla="*/ 38 h 39"/>
                <a:gd name="T46" fmla="*/ 59 w 76"/>
                <a:gd name="T47" fmla="*/ 36 h 39"/>
                <a:gd name="T48" fmla="*/ 66 w 76"/>
                <a:gd name="T49" fmla="*/ 34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4"/>
                  </a:lnTo>
                  <a:lnTo>
                    <a:pt x="16" y="36"/>
                  </a:lnTo>
                  <a:lnTo>
                    <a:pt x="23" y="38"/>
                  </a:lnTo>
                  <a:lnTo>
                    <a:pt x="29" y="39"/>
                  </a:lnTo>
                  <a:lnTo>
                    <a:pt x="37" y="39"/>
                  </a:lnTo>
                  <a:lnTo>
                    <a:pt x="46" y="39"/>
                  </a:lnTo>
                  <a:lnTo>
                    <a:pt x="52" y="38"/>
                  </a:lnTo>
                  <a:lnTo>
                    <a:pt x="59" y="36"/>
                  </a:lnTo>
                  <a:lnTo>
                    <a:pt x="66" y="34"/>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path>
              </a:pathLst>
            </a:custGeom>
            <a:noFill/>
            <a:ln w="4763">
              <a:solidFill>
                <a:srgbClr val="000000"/>
              </a:solidFill>
              <a:prstDash val="solid"/>
              <a:round/>
              <a:headEnd/>
              <a:tailEnd/>
            </a:ln>
          </p:spPr>
          <p:txBody>
            <a:bodyPr/>
            <a:lstStyle/>
            <a:p>
              <a:endParaRPr lang="en-GB"/>
            </a:p>
          </p:txBody>
        </p:sp>
        <p:sp>
          <p:nvSpPr>
            <p:cNvPr id="3307" name="Line 48"/>
            <p:cNvSpPr>
              <a:spLocks noChangeShapeType="1"/>
            </p:cNvSpPr>
            <p:nvPr/>
          </p:nvSpPr>
          <p:spPr bwMode="auto">
            <a:xfrm>
              <a:off x="4678" y="1607"/>
              <a:ext cx="76" cy="0"/>
            </a:xfrm>
            <a:prstGeom prst="line">
              <a:avLst/>
            </a:prstGeom>
            <a:noFill/>
            <a:ln w="6350">
              <a:solidFill>
                <a:srgbClr val="0000FF"/>
              </a:solidFill>
              <a:round/>
              <a:headEnd/>
              <a:tailEnd/>
            </a:ln>
          </p:spPr>
          <p:txBody>
            <a:bodyPr/>
            <a:lstStyle/>
            <a:p>
              <a:endParaRPr lang="en-GB"/>
            </a:p>
          </p:txBody>
        </p:sp>
        <p:sp>
          <p:nvSpPr>
            <p:cNvPr id="3308" name="Freeform 49"/>
            <p:cNvSpPr>
              <a:spLocks/>
            </p:cNvSpPr>
            <p:nvPr/>
          </p:nvSpPr>
          <p:spPr bwMode="auto">
            <a:xfrm>
              <a:off x="4342" y="1507"/>
              <a:ext cx="78" cy="38"/>
            </a:xfrm>
            <a:custGeom>
              <a:avLst/>
              <a:gdLst>
                <a:gd name="T0" fmla="*/ 39 w 78"/>
                <a:gd name="T1" fmla="*/ 0 h 38"/>
                <a:gd name="T2" fmla="*/ 31 w 78"/>
                <a:gd name="T3" fmla="*/ 0 h 38"/>
                <a:gd name="T4" fmla="*/ 24 w 78"/>
                <a:gd name="T5" fmla="*/ 1 h 38"/>
                <a:gd name="T6" fmla="*/ 18 w 78"/>
                <a:gd name="T7" fmla="*/ 4 h 38"/>
                <a:gd name="T8" fmla="*/ 12 w 78"/>
                <a:gd name="T9" fmla="*/ 6 h 38"/>
                <a:gd name="T10" fmla="*/ 7 w 78"/>
                <a:gd name="T11" fmla="*/ 9 h 38"/>
                <a:gd name="T12" fmla="*/ 3 w 78"/>
                <a:gd name="T13" fmla="*/ 12 h 38"/>
                <a:gd name="T14" fmla="*/ 2 w 78"/>
                <a:gd name="T15" fmla="*/ 14 h 38"/>
                <a:gd name="T16" fmla="*/ 2 w 78"/>
                <a:gd name="T17" fmla="*/ 16 h 38"/>
                <a:gd name="T18" fmla="*/ 0 w 78"/>
                <a:gd name="T19" fmla="*/ 18 h 38"/>
                <a:gd name="T20" fmla="*/ 0 w 78"/>
                <a:gd name="T21" fmla="*/ 20 h 38"/>
                <a:gd name="T22" fmla="*/ 0 w 78"/>
                <a:gd name="T23" fmla="*/ 21 h 38"/>
                <a:gd name="T24" fmla="*/ 2 w 78"/>
                <a:gd name="T25" fmla="*/ 24 h 38"/>
                <a:gd name="T26" fmla="*/ 2 w 78"/>
                <a:gd name="T27" fmla="*/ 25 h 38"/>
                <a:gd name="T28" fmla="*/ 3 w 78"/>
                <a:gd name="T29" fmla="*/ 28 h 38"/>
                <a:gd name="T30" fmla="*/ 7 w 78"/>
                <a:gd name="T31" fmla="*/ 30 h 38"/>
                <a:gd name="T32" fmla="*/ 12 w 78"/>
                <a:gd name="T33" fmla="*/ 33 h 38"/>
                <a:gd name="T34" fmla="*/ 18 w 78"/>
                <a:gd name="T35" fmla="*/ 36 h 38"/>
                <a:gd name="T36" fmla="*/ 24 w 78"/>
                <a:gd name="T37" fmla="*/ 37 h 38"/>
                <a:gd name="T38" fmla="*/ 31 w 78"/>
                <a:gd name="T39" fmla="*/ 38 h 38"/>
                <a:gd name="T40" fmla="*/ 39 w 78"/>
                <a:gd name="T41" fmla="*/ 38 h 38"/>
                <a:gd name="T42" fmla="*/ 47 w 78"/>
                <a:gd name="T43" fmla="*/ 38 h 38"/>
                <a:gd name="T44" fmla="*/ 54 w 78"/>
                <a:gd name="T45" fmla="*/ 37 h 38"/>
                <a:gd name="T46" fmla="*/ 60 w 78"/>
                <a:gd name="T47" fmla="*/ 36 h 38"/>
                <a:gd name="T48" fmla="*/ 67 w 78"/>
                <a:gd name="T49" fmla="*/ 33 h 38"/>
                <a:gd name="T50" fmla="*/ 71 w 78"/>
                <a:gd name="T51" fmla="*/ 30 h 38"/>
                <a:gd name="T52" fmla="*/ 75 w 78"/>
                <a:gd name="T53" fmla="*/ 28 h 38"/>
                <a:gd name="T54" fmla="*/ 76 w 78"/>
                <a:gd name="T55" fmla="*/ 25 h 38"/>
                <a:gd name="T56" fmla="*/ 76 w 78"/>
                <a:gd name="T57" fmla="*/ 24 h 38"/>
                <a:gd name="T58" fmla="*/ 78 w 78"/>
                <a:gd name="T59" fmla="*/ 21 h 38"/>
                <a:gd name="T60" fmla="*/ 78 w 78"/>
                <a:gd name="T61" fmla="*/ 20 h 38"/>
                <a:gd name="T62" fmla="*/ 78 w 78"/>
                <a:gd name="T63" fmla="*/ 18 h 38"/>
                <a:gd name="T64" fmla="*/ 76 w 78"/>
                <a:gd name="T65" fmla="*/ 16 h 38"/>
                <a:gd name="T66" fmla="*/ 76 w 78"/>
                <a:gd name="T67" fmla="*/ 14 h 38"/>
                <a:gd name="T68" fmla="*/ 75 w 78"/>
                <a:gd name="T69" fmla="*/ 12 h 38"/>
                <a:gd name="T70" fmla="*/ 71 w 78"/>
                <a:gd name="T71" fmla="*/ 9 h 38"/>
                <a:gd name="T72" fmla="*/ 67 w 78"/>
                <a:gd name="T73" fmla="*/ 6 h 38"/>
                <a:gd name="T74" fmla="*/ 60 w 78"/>
                <a:gd name="T75" fmla="*/ 4 h 38"/>
                <a:gd name="T76" fmla="*/ 54 w 78"/>
                <a:gd name="T77" fmla="*/ 1 h 38"/>
                <a:gd name="T78" fmla="*/ 47 w 78"/>
                <a:gd name="T79" fmla="*/ 0 h 38"/>
                <a:gd name="T80" fmla="*/ 39 w 78"/>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8"/>
                <a:gd name="T125" fmla="*/ 78 w 78"/>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8">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0"/>
                  </a:lnTo>
                  <a:lnTo>
                    <a:pt x="12" y="33"/>
                  </a:lnTo>
                  <a:lnTo>
                    <a:pt x="18" y="36"/>
                  </a:lnTo>
                  <a:lnTo>
                    <a:pt x="24" y="37"/>
                  </a:lnTo>
                  <a:lnTo>
                    <a:pt x="31" y="38"/>
                  </a:lnTo>
                  <a:lnTo>
                    <a:pt x="39" y="38"/>
                  </a:lnTo>
                  <a:lnTo>
                    <a:pt x="47" y="38"/>
                  </a:lnTo>
                  <a:lnTo>
                    <a:pt x="54" y="37"/>
                  </a:lnTo>
                  <a:lnTo>
                    <a:pt x="60" y="36"/>
                  </a:lnTo>
                  <a:lnTo>
                    <a:pt x="67" y="33"/>
                  </a:lnTo>
                  <a:lnTo>
                    <a:pt x="71" y="30"/>
                  </a:lnTo>
                  <a:lnTo>
                    <a:pt x="75" y="28"/>
                  </a:lnTo>
                  <a:lnTo>
                    <a:pt x="76" y="25"/>
                  </a:lnTo>
                  <a:lnTo>
                    <a:pt x="76" y="24"/>
                  </a:lnTo>
                  <a:lnTo>
                    <a:pt x="78" y="21"/>
                  </a:lnTo>
                  <a:lnTo>
                    <a:pt x="78" y="20"/>
                  </a:lnTo>
                  <a:lnTo>
                    <a:pt x="78" y="18"/>
                  </a:lnTo>
                  <a:lnTo>
                    <a:pt x="76" y="16"/>
                  </a:lnTo>
                  <a:lnTo>
                    <a:pt x="76" y="14"/>
                  </a:lnTo>
                  <a:lnTo>
                    <a:pt x="75" y="12"/>
                  </a:lnTo>
                  <a:lnTo>
                    <a:pt x="71" y="9"/>
                  </a:lnTo>
                  <a:lnTo>
                    <a:pt x="67" y="6"/>
                  </a:lnTo>
                  <a:lnTo>
                    <a:pt x="60" y="4"/>
                  </a:lnTo>
                  <a:lnTo>
                    <a:pt x="54" y="1"/>
                  </a:lnTo>
                  <a:lnTo>
                    <a:pt x="47" y="0"/>
                  </a:lnTo>
                  <a:lnTo>
                    <a:pt x="39" y="0"/>
                  </a:lnTo>
                  <a:close/>
                </a:path>
              </a:pathLst>
            </a:custGeom>
            <a:solidFill>
              <a:srgbClr val="0000FF"/>
            </a:solidFill>
            <a:ln w="9525">
              <a:noFill/>
              <a:round/>
              <a:headEnd/>
              <a:tailEnd/>
            </a:ln>
          </p:spPr>
          <p:txBody>
            <a:bodyPr/>
            <a:lstStyle/>
            <a:p>
              <a:endParaRPr lang="en-GB"/>
            </a:p>
          </p:txBody>
        </p:sp>
        <p:sp>
          <p:nvSpPr>
            <p:cNvPr id="3309" name="Freeform 50"/>
            <p:cNvSpPr>
              <a:spLocks/>
            </p:cNvSpPr>
            <p:nvPr/>
          </p:nvSpPr>
          <p:spPr bwMode="auto">
            <a:xfrm>
              <a:off x="4342" y="1507"/>
              <a:ext cx="78" cy="38"/>
            </a:xfrm>
            <a:custGeom>
              <a:avLst/>
              <a:gdLst>
                <a:gd name="T0" fmla="*/ 39 w 78"/>
                <a:gd name="T1" fmla="*/ 0 h 38"/>
                <a:gd name="T2" fmla="*/ 31 w 78"/>
                <a:gd name="T3" fmla="*/ 0 h 38"/>
                <a:gd name="T4" fmla="*/ 24 w 78"/>
                <a:gd name="T5" fmla="*/ 1 h 38"/>
                <a:gd name="T6" fmla="*/ 18 w 78"/>
                <a:gd name="T7" fmla="*/ 4 h 38"/>
                <a:gd name="T8" fmla="*/ 12 w 78"/>
                <a:gd name="T9" fmla="*/ 6 h 38"/>
                <a:gd name="T10" fmla="*/ 7 w 78"/>
                <a:gd name="T11" fmla="*/ 9 h 38"/>
                <a:gd name="T12" fmla="*/ 3 w 78"/>
                <a:gd name="T13" fmla="*/ 12 h 38"/>
                <a:gd name="T14" fmla="*/ 2 w 78"/>
                <a:gd name="T15" fmla="*/ 14 h 38"/>
                <a:gd name="T16" fmla="*/ 2 w 78"/>
                <a:gd name="T17" fmla="*/ 16 h 38"/>
                <a:gd name="T18" fmla="*/ 0 w 78"/>
                <a:gd name="T19" fmla="*/ 18 h 38"/>
                <a:gd name="T20" fmla="*/ 0 w 78"/>
                <a:gd name="T21" fmla="*/ 20 h 38"/>
                <a:gd name="T22" fmla="*/ 0 w 78"/>
                <a:gd name="T23" fmla="*/ 21 h 38"/>
                <a:gd name="T24" fmla="*/ 2 w 78"/>
                <a:gd name="T25" fmla="*/ 24 h 38"/>
                <a:gd name="T26" fmla="*/ 2 w 78"/>
                <a:gd name="T27" fmla="*/ 25 h 38"/>
                <a:gd name="T28" fmla="*/ 3 w 78"/>
                <a:gd name="T29" fmla="*/ 28 h 38"/>
                <a:gd name="T30" fmla="*/ 7 w 78"/>
                <a:gd name="T31" fmla="*/ 30 h 38"/>
                <a:gd name="T32" fmla="*/ 12 w 78"/>
                <a:gd name="T33" fmla="*/ 33 h 38"/>
                <a:gd name="T34" fmla="*/ 18 w 78"/>
                <a:gd name="T35" fmla="*/ 36 h 38"/>
                <a:gd name="T36" fmla="*/ 24 w 78"/>
                <a:gd name="T37" fmla="*/ 37 h 38"/>
                <a:gd name="T38" fmla="*/ 31 w 78"/>
                <a:gd name="T39" fmla="*/ 38 h 38"/>
                <a:gd name="T40" fmla="*/ 39 w 78"/>
                <a:gd name="T41" fmla="*/ 38 h 38"/>
                <a:gd name="T42" fmla="*/ 47 w 78"/>
                <a:gd name="T43" fmla="*/ 38 h 38"/>
                <a:gd name="T44" fmla="*/ 54 w 78"/>
                <a:gd name="T45" fmla="*/ 37 h 38"/>
                <a:gd name="T46" fmla="*/ 60 w 78"/>
                <a:gd name="T47" fmla="*/ 36 h 38"/>
                <a:gd name="T48" fmla="*/ 67 w 78"/>
                <a:gd name="T49" fmla="*/ 33 h 38"/>
                <a:gd name="T50" fmla="*/ 71 w 78"/>
                <a:gd name="T51" fmla="*/ 30 h 38"/>
                <a:gd name="T52" fmla="*/ 75 w 78"/>
                <a:gd name="T53" fmla="*/ 28 h 38"/>
                <a:gd name="T54" fmla="*/ 76 w 78"/>
                <a:gd name="T55" fmla="*/ 25 h 38"/>
                <a:gd name="T56" fmla="*/ 76 w 78"/>
                <a:gd name="T57" fmla="*/ 24 h 38"/>
                <a:gd name="T58" fmla="*/ 78 w 78"/>
                <a:gd name="T59" fmla="*/ 21 h 38"/>
                <a:gd name="T60" fmla="*/ 78 w 78"/>
                <a:gd name="T61" fmla="*/ 20 h 38"/>
                <a:gd name="T62" fmla="*/ 78 w 78"/>
                <a:gd name="T63" fmla="*/ 18 h 38"/>
                <a:gd name="T64" fmla="*/ 76 w 78"/>
                <a:gd name="T65" fmla="*/ 16 h 38"/>
                <a:gd name="T66" fmla="*/ 76 w 78"/>
                <a:gd name="T67" fmla="*/ 14 h 38"/>
                <a:gd name="T68" fmla="*/ 75 w 78"/>
                <a:gd name="T69" fmla="*/ 12 h 38"/>
                <a:gd name="T70" fmla="*/ 71 w 78"/>
                <a:gd name="T71" fmla="*/ 9 h 38"/>
                <a:gd name="T72" fmla="*/ 67 w 78"/>
                <a:gd name="T73" fmla="*/ 6 h 38"/>
                <a:gd name="T74" fmla="*/ 60 w 78"/>
                <a:gd name="T75" fmla="*/ 4 h 38"/>
                <a:gd name="T76" fmla="*/ 54 w 78"/>
                <a:gd name="T77" fmla="*/ 1 h 38"/>
                <a:gd name="T78" fmla="*/ 47 w 78"/>
                <a:gd name="T79" fmla="*/ 0 h 38"/>
                <a:gd name="T80" fmla="*/ 39 w 78"/>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8"/>
                <a:gd name="T125" fmla="*/ 78 w 78"/>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8">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0"/>
                  </a:lnTo>
                  <a:lnTo>
                    <a:pt x="12" y="33"/>
                  </a:lnTo>
                  <a:lnTo>
                    <a:pt x="18" y="36"/>
                  </a:lnTo>
                  <a:lnTo>
                    <a:pt x="24" y="37"/>
                  </a:lnTo>
                  <a:lnTo>
                    <a:pt x="31" y="38"/>
                  </a:lnTo>
                  <a:lnTo>
                    <a:pt x="39" y="38"/>
                  </a:lnTo>
                  <a:lnTo>
                    <a:pt x="47" y="38"/>
                  </a:lnTo>
                  <a:lnTo>
                    <a:pt x="54" y="37"/>
                  </a:lnTo>
                  <a:lnTo>
                    <a:pt x="60" y="36"/>
                  </a:lnTo>
                  <a:lnTo>
                    <a:pt x="67" y="33"/>
                  </a:lnTo>
                  <a:lnTo>
                    <a:pt x="71" y="30"/>
                  </a:lnTo>
                  <a:lnTo>
                    <a:pt x="75" y="28"/>
                  </a:lnTo>
                  <a:lnTo>
                    <a:pt x="76" y="25"/>
                  </a:lnTo>
                  <a:lnTo>
                    <a:pt x="76" y="24"/>
                  </a:lnTo>
                  <a:lnTo>
                    <a:pt x="78" y="21"/>
                  </a:lnTo>
                  <a:lnTo>
                    <a:pt x="78" y="20"/>
                  </a:lnTo>
                  <a:lnTo>
                    <a:pt x="78" y="18"/>
                  </a:lnTo>
                  <a:lnTo>
                    <a:pt x="76" y="16"/>
                  </a:lnTo>
                  <a:lnTo>
                    <a:pt x="76" y="14"/>
                  </a:lnTo>
                  <a:lnTo>
                    <a:pt x="75" y="12"/>
                  </a:lnTo>
                  <a:lnTo>
                    <a:pt x="71" y="9"/>
                  </a:lnTo>
                  <a:lnTo>
                    <a:pt x="67" y="6"/>
                  </a:lnTo>
                  <a:lnTo>
                    <a:pt x="60"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10" name="Rectangle 51"/>
            <p:cNvSpPr>
              <a:spLocks noChangeArrowheads="1"/>
            </p:cNvSpPr>
            <p:nvPr/>
          </p:nvSpPr>
          <p:spPr bwMode="auto">
            <a:xfrm>
              <a:off x="4342" y="1013"/>
              <a:ext cx="78" cy="510"/>
            </a:xfrm>
            <a:prstGeom prst="rect">
              <a:avLst/>
            </a:prstGeom>
            <a:solidFill>
              <a:srgbClr val="0000FF"/>
            </a:solidFill>
            <a:ln w="9525">
              <a:noFill/>
              <a:miter lim="800000"/>
              <a:headEnd/>
              <a:tailEnd/>
            </a:ln>
          </p:spPr>
          <p:txBody>
            <a:bodyPr/>
            <a:lstStyle/>
            <a:p>
              <a:endParaRPr lang="en-GB"/>
            </a:p>
          </p:txBody>
        </p:sp>
        <p:sp>
          <p:nvSpPr>
            <p:cNvPr id="3311" name="Rectangle 52"/>
            <p:cNvSpPr>
              <a:spLocks noChangeArrowheads="1"/>
            </p:cNvSpPr>
            <p:nvPr/>
          </p:nvSpPr>
          <p:spPr bwMode="auto">
            <a:xfrm>
              <a:off x="4342" y="1013"/>
              <a:ext cx="78" cy="510"/>
            </a:xfrm>
            <a:prstGeom prst="rect">
              <a:avLst/>
            </a:prstGeom>
            <a:noFill/>
            <a:ln w="4763">
              <a:solidFill>
                <a:srgbClr val="000000"/>
              </a:solidFill>
              <a:miter lim="800000"/>
              <a:headEnd/>
              <a:tailEnd/>
            </a:ln>
          </p:spPr>
          <p:txBody>
            <a:bodyPr/>
            <a:lstStyle/>
            <a:p>
              <a:endParaRPr lang="en-GB"/>
            </a:p>
          </p:txBody>
        </p:sp>
        <p:sp>
          <p:nvSpPr>
            <p:cNvPr id="3312" name="Freeform 53"/>
            <p:cNvSpPr>
              <a:spLocks/>
            </p:cNvSpPr>
            <p:nvPr/>
          </p:nvSpPr>
          <p:spPr bwMode="auto">
            <a:xfrm>
              <a:off x="4342" y="997"/>
              <a:ext cx="78" cy="40"/>
            </a:xfrm>
            <a:custGeom>
              <a:avLst/>
              <a:gdLst>
                <a:gd name="T0" fmla="*/ 39 w 78"/>
                <a:gd name="T1" fmla="*/ 0 h 40"/>
                <a:gd name="T2" fmla="*/ 31 w 78"/>
                <a:gd name="T3" fmla="*/ 0 h 40"/>
                <a:gd name="T4" fmla="*/ 24 w 78"/>
                <a:gd name="T5" fmla="*/ 1 h 40"/>
                <a:gd name="T6" fmla="*/ 18 w 78"/>
                <a:gd name="T7" fmla="*/ 4 h 40"/>
                <a:gd name="T8" fmla="*/ 12 w 78"/>
                <a:gd name="T9" fmla="*/ 6 h 40"/>
                <a:gd name="T10" fmla="*/ 7 w 78"/>
                <a:gd name="T11" fmla="*/ 9 h 40"/>
                <a:gd name="T12" fmla="*/ 3 w 78"/>
                <a:gd name="T13" fmla="*/ 12 h 40"/>
                <a:gd name="T14" fmla="*/ 2 w 78"/>
                <a:gd name="T15" fmla="*/ 14 h 40"/>
                <a:gd name="T16" fmla="*/ 2 w 78"/>
                <a:gd name="T17" fmla="*/ 16 h 40"/>
                <a:gd name="T18" fmla="*/ 0 w 78"/>
                <a:gd name="T19" fmla="*/ 18 h 40"/>
                <a:gd name="T20" fmla="*/ 0 w 78"/>
                <a:gd name="T21" fmla="*/ 20 h 40"/>
                <a:gd name="T22" fmla="*/ 0 w 78"/>
                <a:gd name="T23" fmla="*/ 22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6 w 78"/>
                <a:gd name="T55" fmla="*/ 25 h 40"/>
                <a:gd name="T56" fmla="*/ 76 w 78"/>
                <a:gd name="T57" fmla="*/ 24 h 40"/>
                <a:gd name="T58" fmla="*/ 78 w 78"/>
                <a:gd name="T59" fmla="*/ 22 h 40"/>
                <a:gd name="T60" fmla="*/ 78 w 78"/>
                <a:gd name="T61" fmla="*/ 20 h 40"/>
                <a:gd name="T62" fmla="*/ 78 w 78"/>
                <a:gd name="T63" fmla="*/ 18 h 40"/>
                <a:gd name="T64" fmla="*/ 76 w 78"/>
                <a:gd name="T65" fmla="*/ 16 h 40"/>
                <a:gd name="T66" fmla="*/ 76 w 78"/>
                <a:gd name="T67" fmla="*/ 14 h 40"/>
                <a:gd name="T68" fmla="*/ 75 w 78"/>
                <a:gd name="T69" fmla="*/ 12 h 40"/>
                <a:gd name="T70" fmla="*/ 71 w 78"/>
                <a:gd name="T71" fmla="*/ 9 h 40"/>
                <a:gd name="T72" fmla="*/ 67 w 78"/>
                <a:gd name="T73" fmla="*/ 6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6"/>
                  </a:lnTo>
                  <a:lnTo>
                    <a:pt x="7" y="9"/>
                  </a:lnTo>
                  <a:lnTo>
                    <a:pt x="3" y="12"/>
                  </a:lnTo>
                  <a:lnTo>
                    <a:pt x="2" y="14"/>
                  </a:lnTo>
                  <a:lnTo>
                    <a:pt x="2" y="16"/>
                  </a:lnTo>
                  <a:lnTo>
                    <a:pt x="0" y="18"/>
                  </a:lnTo>
                  <a:lnTo>
                    <a:pt x="0" y="20"/>
                  </a:lnTo>
                  <a:lnTo>
                    <a:pt x="0" y="22"/>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6" y="25"/>
                  </a:lnTo>
                  <a:lnTo>
                    <a:pt x="76" y="24"/>
                  </a:lnTo>
                  <a:lnTo>
                    <a:pt x="78" y="22"/>
                  </a:lnTo>
                  <a:lnTo>
                    <a:pt x="78" y="20"/>
                  </a:lnTo>
                  <a:lnTo>
                    <a:pt x="78" y="18"/>
                  </a:lnTo>
                  <a:lnTo>
                    <a:pt x="76" y="16"/>
                  </a:lnTo>
                  <a:lnTo>
                    <a:pt x="76" y="14"/>
                  </a:lnTo>
                  <a:lnTo>
                    <a:pt x="75" y="12"/>
                  </a:lnTo>
                  <a:lnTo>
                    <a:pt x="71" y="9"/>
                  </a:lnTo>
                  <a:lnTo>
                    <a:pt x="67" y="6"/>
                  </a:lnTo>
                  <a:lnTo>
                    <a:pt x="60" y="4"/>
                  </a:lnTo>
                  <a:lnTo>
                    <a:pt x="54" y="1"/>
                  </a:lnTo>
                  <a:lnTo>
                    <a:pt x="47" y="0"/>
                  </a:lnTo>
                  <a:lnTo>
                    <a:pt x="39" y="0"/>
                  </a:lnTo>
                  <a:close/>
                </a:path>
              </a:pathLst>
            </a:custGeom>
            <a:solidFill>
              <a:srgbClr val="0000FF"/>
            </a:solidFill>
            <a:ln w="9525">
              <a:noFill/>
              <a:round/>
              <a:headEnd/>
              <a:tailEnd/>
            </a:ln>
          </p:spPr>
          <p:txBody>
            <a:bodyPr/>
            <a:lstStyle/>
            <a:p>
              <a:endParaRPr lang="en-GB"/>
            </a:p>
          </p:txBody>
        </p:sp>
        <p:sp>
          <p:nvSpPr>
            <p:cNvPr id="3313" name="Freeform 54"/>
            <p:cNvSpPr>
              <a:spLocks/>
            </p:cNvSpPr>
            <p:nvPr/>
          </p:nvSpPr>
          <p:spPr bwMode="auto">
            <a:xfrm>
              <a:off x="4342" y="997"/>
              <a:ext cx="78" cy="40"/>
            </a:xfrm>
            <a:custGeom>
              <a:avLst/>
              <a:gdLst>
                <a:gd name="T0" fmla="*/ 39 w 78"/>
                <a:gd name="T1" fmla="*/ 0 h 40"/>
                <a:gd name="T2" fmla="*/ 31 w 78"/>
                <a:gd name="T3" fmla="*/ 0 h 40"/>
                <a:gd name="T4" fmla="*/ 24 w 78"/>
                <a:gd name="T5" fmla="*/ 1 h 40"/>
                <a:gd name="T6" fmla="*/ 18 w 78"/>
                <a:gd name="T7" fmla="*/ 4 h 40"/>
                <a:gd name="T8" fmla="*/ 12 w 78"/>
                <a:gd name="T9" fmla="*/ 6 h 40"/>
                <a:gd name="T10" fmla="*/ 7 w 78"/>
                <a:gd name="T11" fmla="*/ 9 h 40"/>
                <a:gd name="T12" fmla="*/ 3 w 78"/>
                <a:gd name="T13" fmla="*/ 12 h 40"/>
                <a:gd name="T14" fmla="*/ 2 w 78"/>
                <a:gd name="T15" fmla="*/ 14 h 40"/>
                <a:gd name="T16" fmla="*/ 2 w 78"/>
                <a:gd name="T17" fmla="*/ 16 h 40"/>
                <a:gd name="T18" fmla="*/ 0 w 78"/>
                <a:gd name="T19" fmla="*/ 18 h 40"/>
                <a:gd name="T20" fmla="*/ 0 w 78"/>
                <a:gd name="T21" fmla="*/ 20 h 40"/>
                <a:gd name="T22" fmla="*/ 0 w 78"/>
                <a:gd name="T23" fmla="*/ 22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6 w 78"/>
                <a:gd name="T55" fmla="*/ 25 h 40"/>
                <a:gd name="T56" fmla="*/ 76 w 78"/>
                <a:gd name="T57" fmla="*/ 24 h 40"/>
                <a:gd name="T58" fmla="*/ 78 w 78"/>
                <a:gd name="T59" fmla="*/ 22 h 40"/>
                <a:gd name="T60" fmla="*/ 78 w 78"/>
                <a:gd name="T61" fmla="*/ 20 h 40"/>
                <a:gd name="T62" fmla="*/ 78 w 78"/>
                <a:gd name="T63" fmla="*/ 18 h 40"/>
                <a:gd name="T64" fmla="*/ 76 w 78"/>
                <a:gd name="T65" fmla="*/ 16 h 40"/>
                <a:gd name="T66" fmla="*/ 76 w 78"/>
                <a:gd name="T67" fmla="*/ 14 h 40"/>
                <a:gd name="T68" fmla="*/ 75 w 78"/>
                <a:gd name="T69" fmla="*/ 12 h 40"/>
                <a:gd name="T70" fmla="*/ 71 w 78"/>
                <a:gd name="T71" fmla="*/ 9 h 40"/>
                <a:gd name="T72" fmla="*/ 67 w 78"/>
                <a:gd name="T73" fmla="*/ 6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6"/>
                  </a:lnTo>
                  <a:lnTo>
                    <a:pt x="7" y="9"/>
                  </a:lnTo>
                  <a:lnTo>
                    <a:pt x="3" y="12"/>
                  </a:lnTo>
                  <a:lnTo>
                    <a:pt x="2" y="14"/>
                  </a:lnTo>
                  <a:lnTo>
                    <a:pt x="2" y="16"/>
                  </a:lnTo>
                  <a:lnTo>
                    <a:pt x="0" y="18"/>
                  </a:lnTo>
                  <a:lnTo>
                    <a:pt x="0" y="20"/>
                  </a:lnTo>
                  <a:lnTo>
                    <a:pt x="0" y="22"/>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6" y="25"/>
                  </a:lnTo>
                  <a:lnTo>
                    <a:pt x="76" y="24"/>
                  </a:lnTo>
                  <a:lnTo>
                    <a:pt x="78" y="22"/>
                  </a:lnTo>
                  <a:lnTo>
                    <a:pt x="78" y="20"/>
                  </a:lnTo>
                  <a:lnTo>
                    <a:pt x="78" y="18"/>
                  </a:lnTo>
                  <a:lnTo>
                    <a:pt x="76" y="16"/>
                  </a:lnTo>
                  <a:lnTo>
                    <a:pt x="76" y="14"/>
                  </a:lnTo>
                  <a:lnTo>
                    <a:pt x="75" y="12"/>
                  </a:lnTo>
                  <a:lnTo>
                    <a:pt x="71" y="9"/>
                  </a:lnTo>
                  <a:lnTo>
                    <a:pt x="67" y="6"/>
                  </a:lnTo>
                  <a:lnTo>
                    <a:pt x="60"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14" name="Line 55"/>
            <p:cNvSpPr>
              <a:spLocks noChangeShapeType="1"/>
            </p:cNvSpPr>
            <p:nvPr/>
          </p:nvSpPr>
          <p:spPr bwMode="auto">
            <a:xfrm>
              <a:off x="4342" y="1523"/>
              <a:ext cx="78" cy="0"/>
            </a:xfrm>
            <a:prstGeom prst="line">
              <a:avLst/>
            </a:prstGeom>
            <a:noFill/>
            <a:ln w="6350">
              <a:solidFill>
                <a:srgbClr val="0000FF"/>
              </a:solidFill>
              <a:round/>
              <a:headEnd/>
              <a:tailEnd/>
            </a:ln>
          </p:spPr>
          <p:txBody>
            <a:bodyPr/>
            <a:lstStyle/>
            <a:p>
              <a:endParaRPr lang="en-GB"/>
            </a:p>
          </p:txBody>
        </p:sp>
        <p:sp>
          <p:nvSpPr>
            <p:cNvPr id="3315" name="Freeform 56"/>
            <p:cNvSpPr>
              <a:spLocks/>
            </p:cNvSpPr>
            <p:nvPr/>
          </p:nvSpPr>
          <p:spPr bwMode="auto">
            <a:xfrm>
              <a:off x="4472" y="1188"/>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3 w 76"/>
                <a:gd name="T29" fmla="*/ 27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3 h 39"/>
                <a:gd name="T68" fmla="*/ 74 w 76"/>
                <a:gd name="T69" fmla="*/ 11 h 39"/>
                <a:gd name="T70" fmla="*/ 70 w 76"/>
                <a:gd name="T71" fmla="*/ 8 h 39"/>
                <a:gd name="T72" fmla="*/ 66 w 76"/>
                <a:gd name="T73" fmla="*/ 5 h 39"/>
                <a:gd name="T74" fmla="*/ 60 w 76"/>
                <a:gd name="T75" fmla="*/ 3 h 39"/>
                <a:gd name="T76" fmla="*/ 53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8"/>
                  </a:lnTo>
                  <a:lnTo>
                    <a:pt x="0" y="19"/>
                  </a:lnTo>
                  <a:lnTo>
                    <a:pt x="0" y="22"/>
                  </a:lnTo>
                  <a:lnTo>
                    <a:pt x="1" y="23"/>
                  </a:lnTo>
                  <a:lnTo>
                    <a:pt x="1" y="26"/>
                  </a:lnTo>
                  <a:lnTo>
                    <a:pt x="3" y="27"/>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7"/>
                  </a:lnTo>
                  <a:lnTo>
                    <a:pt x="75" y="26"/>
                  </a:lnTo>
                  <a:lnTo>
                    <a:pt x="75" y="23"/>
                  </a:lnTo>
                  <a:lnTo>
                    <a:pt x="76" y="22"/>
                  </a:lnTo>
                  <a:lnTo>
                    <a:pt x="76" y="19"/>
                  </a:lnTo>
                  <a:lnTo>
                    <a:pt x="76" y="18"/>
                  </a:lnTo>
                  <a:lnTo>
                    <a:pt x="75" y="15"/>
                  </a:lnTo>
                  <a:lnTo>
                    <a:pt x="75" y="13"/>
                  </a:lnTo>
                  <a:lnTo>
                    <a:pt x="74" y="11"/>
                  </a:lnTo>
                  <a:lnTo>
                    <a:pt x="70" y="8"/>
                  </a:lnTo>
                  <a:lnTo>
                    <a:pt x="66" y="5"/>
                  </a:lnTo>
                  <a:lnTo>
                    <a:pt x="60" y="3"/>
                  </a:lnTo>
                  <a:lnTo>
                    <a:pt x="53" y="1"/>
                  </a:lnTo>
                  <a:lnTo>
                    <a:pt x="47" y="0"/>
                  </a:lnTo>
                  <a:lnTo>
                    <a:pt x="39" y="0"/>
                  </a:lnTo>
                  <a:close/>
                </a:path>
              </a:pathLst>
            </a:custGeom>
            <a:solidFill>
              <a:srgbClr val="0000FF"/>
            </a:solidFill>
            <a:ln w="9525">
              <a:noFill/>
              <a:round/>
              <a:headEnd/>
              <a:tailEnd/>
            </a:ln>
          </p:spPr>
          <p:txBody>
            <a:bodyPr/>
            <a:lstStyle/>
            <a:p>
              <a:endParaRPr lang="en-GB"/>
            </a:p>
          </p:txBody>
        </p:sp>
        <p:sp>
          <p:nvSpPr>
            <p:cNvPr id="3316" name="Freeform 57"/>
            <p:cNvSpPr>
              <a:spLocks/>
            </p:cNvSpPr>
            <p:nvPr/>
          </p:nvSpPr>
          <p:spPr bwMode="auto">
            <a:xfrm>
              <a:off x="4472" y="1188"/>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3 w 76"/>
                <a:gd name="T29" fmla="*/ 27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3 h 39"/>
                <a:gd name="T68" fmla="*/ 74 w 76"/>
                <a:gd name="T69" fmla="*/ 11 h 39"/>
                <a:gd name="T70" fmla="*/ 70 w 76"/>
                <a:gd name="T71" fmla="*/ 8 h 39"/>
                <a:gd name="T72" fmla="*/ 66 w 76"/>
                <a:gd name="T73" fmla="*/ 5 h 39"/>
                <a:gd name="T74" fmla="*/ 60 w 76"/>
                <a:gd name="T75" fmla="*/ 3 h 39"/>
                <a:gd name="T76" fmla="*/ 53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8"/>
                  </a:lnTo>
                  <a:lnTo>
                    <a:pt x="0" y="19"/>
                  </a:lnTo>
                  <a:lnTo>
                    <a:pt x="0" y="22"/>
                  </a:lnTo>
                  <a:lnTo>
                    <a:pt x="1" y="23"/>
                  </a:lnTo>
                  <a:lnTo>
                    <a:pt x="1" y="26"/>
                  </a:lnTo>
                  <a:lnTo>
                    <a:pt x="3" y="27"/>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7"/>
                  </a:lnTo>
                  <a:lnTo>
                    <a:pt x="75" y="26"/>
                  </a:lnTo>
                  <a:lnTo>
                    <a:pt x="75" y="23"/>
                  </a:lnTo>
                  <a:lnTo>
                    <a:pt x="76" y="22"/>
                  </a:lnTo>
                  <a:lnTo>
                    <a:pt x="76" y="19"/>
                  </a:lnTo>
                  <a:lnTo>
                    <a:pt x="76" y="18"/>
                  </a:lnTo>
                  <a:lnTo>
                    <a:pt x="75" y="15"/>
                  </a:lnTo>
                  <a:lnTo>
                    <a:pt x="75" y="13"/>
                  </a:lnTo>
                  <a:lnTo>
                    <a:pt x="74" y="11"/>
                  </a:lnTo>
                  <a:lnTo>
                    <a:pt x="70" y="8"/>
                  </a:lnTo>
                  <a:lnTo>
                    <a:pt x="66" y="5"/>
                  </a:lnTo>
                  <a:lnTo>
                    <a:pt x="60" y="3"/>
                  </a:lnTo>
                  <a:lnTo>
                    <a:pt x="53"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17" name="Rectangle 58"/>
            <p:cNvSpPr>
              <a:spLocks noChangeArrowheads="1"/>
            </p:cNvSpPr>
            <p:nvPr/>
          </p:nvSpPr>
          <p:spPr bwMode="auto">
            <a:xfrm>
              <a:off x="4472" y="694"/>
              <a:ext cx="76" cy="509"/>
            </a:xfrm>
            <a:prstGeom prst="rect">
              <a:avLst/>
            </a:prstGeom>
            <a:solidFill>
              <a:srgbClr val="0000FF"/>
            </a:solidFill>
            <a:ln w="9525">
              <a:noFill/>
              <a:miter lim="800000"/>
              <a:headEnd/>
              <a:tailEnd/>
            </a:ln>
          </p:spPr>
          <p:txBody>
            <a:bodyPr/>
            <a:lstStyle/>
            <a:p>
              <a:endParaRPr lang="en-GB"/>
            </a:p>
          </p:txBody>
        </p:sp>
        <p:sp>
          <p:nvSpPr>
            <p:cNvPr id="3318" name="Rectangle 59"/>
            <p:cNvSpPr>
              <a:spLocks noChangeArrowheads="1"/>
            </p:cNvSpPr>
            <p:nvPr/>
          </p:nvSpPr>
          <p:spPr bwMode="auto">
            <a:xfrm>
              <a:off x="4472" y="694"/>
              <a:ext cx="76" cy="509"/>
            </a:xfrm>
            <a:prstGeom prst="rect">
              <a:avLst/>
            </a:prstGeom>
            <a:noFill/>
            <a:ln w="4763">
              <a:solidFill>
                <a:srgbClr val="000000"/>
              </a:solidFill>
              <a:miter lim="800000"/>
              <a:headEnd/>
              <a:tailEnd/>
            </a:ln>
          </p:spPr>
          <p:txBody>
            <a:bodyPr/>
            <a:lstStyle/>
            <a:p>
              <a:endParaRPr lang="en-GB"/>
            </a:p>
          </p:txBody>
        </p:sp>
        <p:sp>
          <p:nvSpPr>
            <p:cNvPr id="3319" name="Freeform 60"/>
            <p:cNvSpPr>
              <a:spLocks/>
            </p:cNvSpPr>
            <p:nvPr/>
          </p:nvSpPr>
          <p:spPr bwMode="auto">
            <a:xfrm>
              <a:off x="4472" y="678"/>
              <a:ext cx="76" cy="39"/>
            </a:xfrm>
            <a:custGeom>
              <a:avLst/>
              <a:gdLst>
                <a:gd name="T0" fmla="*/ 39 w 76"/>
                <a:gd name="T1" fmla="*/ 0 h 39"/>
                <a:gd name="T2" fmla="*/ 31 w 76"/>
                <a:gd name="T3" fmla="*/ 0 h 39"/>
                <a:gd name="T4" fmla="*/ 24 w 76"/>
                <a:gd name="T5" fmla="*/ 2 h 39"/>
                <a:gd name="T6" fmla="*/ 17 w 76"/>
                <a:gd name="T7" fmla="*/ 4 h 39"/>
                <a:gd name="T8" fmla="*/ 12 w 76"/>
                <a:gd name="T9" fmla="*/ 7 h 39"/>
                <a:gd name="T10" fmla="*/ 7 w 76"/>
                <a:gd name="T11" fmla="*/ 10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2 h 39"/>
                <a:gd name="T24" fmla="*/ 1 w 76"/>
                <a:gd name="T25" fmla="*/ 24 h 39"/>
                <a:gd name="T26" fmla="*/ 1 w 76"/>
                <a:gd name="T27" fmla="*/ 26 h 39"/>
                <a:gd name="T28" fmla="*/ 3 w 76"/>
                <a:gd name="T29" fmla="*/ 28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8 h 39"/>
                <a:gd name="T54" fmla="*/ 75 w 76"/>
                <a:gd name="T55" fmla="*/ 26 h 39"/>
                <a:gd name="T56" fmla="*/ 75 w 76"/>
                <a:gd name="T57" fmla="*/ 24 h 39"/>
                <a:gd name="T58" fmla="*/ 76 w 76"/>
                <a:gd name="T59" fmla="*/ 22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10 h 39"/>
                <a:gd name="T72" fmla="*/ 66 w 76"/>
                <a:gd name="T73" fmla="*/ 7 h 39"/>
                <a:gd name="T74" fmla="*/ 60 w 76"/>
                <a:gd name="T75" fmla="*/ 4 h 39"/>
                <a:gd name="T76" fmla="*/ 53 w 76"/>
                <a:gd name="T77" fmla="*/ 2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2"/>
                  </a:lnTo>
                  <a:lnTo>
                    <a:pt x="17" y="4"/>
                  </a:lnTo>
                  <a:lnTo>
                    <a:pt x="12" y="7"/>
                  </a:lnTo>
                  <a:lnTo>
                    <a:pt x="7" y="10"/>
                  </a:lnTo>
                  <a:lnTo>
                    <a:pt x="3" y="12"/>
                  </a:lnTo>
                  <a:lnTo>
                    <a:pt x="1" y="15"/>
                  </a:lnTo>
                  <a:lnTo>
                    <a:pt x="1" y="16"/>
                  </a:lnTo>
                  <a:lnTo>
                    <a:pt x="0" y="19"/>
                  </a:lnTo>
                  <a:lnTo>
                    <a:pt x="0" y="20"/>
                  </a:lnTo>
                  <a:lnTo>
                    <a:pt x="0" y="22"/>
                  </a:lnTo>
                  <a:lnTo>
                    <a:pt x="1" y="24"/>
                  </a:lnTo>
                  <a:lnTo>
                    <a:pt x="1" y="26"/>
                  </a:lnTo>
                  <a:lnTo>
                    <a:pt x="3" y="28"/>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8"/>
                  </a:lnTo>
                  <a:lnTo>
                    <a:pt x="75" y="26"/>
                  </a:lnTo>
                  <a:lnTo>
                    <a:pt x="75" y="24"/>
                  </a:lnTo>
                  <a:lnTo>
                    <a:pt x="76" y="22"/>
                  </a:lnTo>
                  <a:lnTo>
                    <a:pt x="76" y="20"/>
                  </a:lnTo>
                  <a:lnTo>
                    <a:pt x="76" y="19"/>
                  </a:lnTo>
                  <a:lnTo>
                    <a:pt x="75" y="16"/>
                  </a:lnTo>
                  <a:lnTo>
                    <a:pt x="75" y="15"/>
                  </a:lnTo>
                  <a:lnTo>
                    <a:pt x="74" y="12"/>
                  </a:lnTo>
                  <a:lnTo>
                    <a:pt x="70" y="10"/>
                  </a:lnTo>
                  <a:lnTo>
                    <a:pt x="66" y="7"/>
                  </a:lnTo>
                  <a:lnTo>
                    <a:pt x="60" y="4"/>
                  </a:lnTo>
                  <a:lnTo>
                    <a:pt x="53" y="2"/>
                  </a:lnTo>
                  <a:lnTo>
                    <a:pt x="47" y="0"/>
                  </a:lnTo>
                  <a:lnTo>
                    <a:pt x="39" y="0"/>
                  </a:lnTo>
                  <a:close/>
                </a:path>
              </a:pathLst>
            </a:custGeom>
            <a:solidFill>
              <a:srgbClr val="0000FF"/>
            </a:solidFill>
            <a:ln w="9525">
              <a:noFill/>
              <a:round/>
              <a:headEnd/>
              <a:tailEnd/>
            </a:ln>
          </p:spPr>
          <p:txBody>
            <a:bodyPr/>
            <a:lstStyle/>
            <a:p>
              <a:endParaRPr lang="en-GB"/>
            </a:p>
          </p:txBody>
        </p:sp>
        <p:sp>
          <p:nvSpPr>
            <p:cNvPr id="3320" name="Freeform 61"/>
            <p:cNvSpPr>
              <a:spLocks/>
            </p:cNvSpPr>
            <p:nvPr/>
          </p:nvSpPr>
          <p:spPr bwMode="auto">
            <a:xfrm>
              <a:off x="4472" y="678"/>
              <a:ext cx="76" cy="39"/>
            </a:xfrm>
            <a:custGeom>
              <a:avLst/>
              <a:gdLst>
                <a:gd name="T0" fmla="*/ 39 w 76"/>
                <a:gd name="T1" fmla="*/ 0 h 39"/>
                <a:gd name="T2" fmla="*/ 31 w 76"/>
                <a:gd name="T3" fmla="*/ 0 h 39"/>
                <a:gd name="T4" fmla="*/ 24 w 76"/>
                <a:gd name="T5" fmla="*/ 2 h 39"/>
                <a:gd name="T6" fmla="*/ 17 w 76"/>
                <a:gd name="T7" fmla="*/ 4 h 39"/>
                <a:gd name="T8" fmla="*/ 12 w 76"/>
                <a:gd name="T9" fmla="*/ 7 h 39"/>
                <a:gd name="T10" fmla="*/ 7 w 76"/>
                <a:gd name="T11" fmla="*/ 10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2 h 39"/>
                <a:gd name="T24" fmla="*/ 1 w 76"/>
                <a:gd name="T25" fmla="*/ 24 h 39"/>
                <a:gd name="T26" fmla="*/ 1 w 76"/>
                <a:gd name="T27" fmla="*/ 26 h 39"/>
                <a:gd name="T28" fmla="*/ 3 w 76"/>
                <a:gd name="T29" fmla="*/ 28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8 h 39"/>
                <a:gd name="T54" fmla="*/ 75 w 76"/>
                <a:gd name="T55" fmla="*/ 26 h 39"/>
                <a:gd name="T56" fmla="*/ 75 w 76"/>
                <a:gd name="T57" fmla="*/ 24 h 39"/>
                <a:gd name="T58" fmla="*/ 76 w 76"/>
                <a:gd name="T59" fmla="*/ 22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10 h 39"/>
                <a:gd name="T72" fmla="*/ 66 w 76"/>
                <a:gd name="T73" fmla="*/ 7 h 39"/>
                <a:gd name="T74" fmla="*/ 60 w 76"/>
                <a:gd name="T75" fmla="*/ 4 h 39"/>
                <a:gd name="T76" fmla="*/ 53 w 76"/>
                <a:gd name="T77" fmla="*/ 2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2"/>
                  </a:lnTo>
                  <a:lnTo>
                    <a:pt x="17" y="4"/>
                  </a:lnTo>
                  <a:lnTo>
                    <a:pt x="12" y="7"/>
                  </a:lnTo>
                  <a:lnTo>
                    <a:pt x="7" y="10"/>
                  </a:lnTo>
                  <a:lnTo>
                    <a:pt x="3" y="12"/>
                  </a:lnTo>
                  <a:lnTo>
                    <a:pt x="1" y="15"/>
                  </a:lnTo>
                  <a:lnTo>
                    <a:pt x="1" y="16"/>
                  </a:lnTo>
                  <a:lnTo>
                    <a:pt x="0" y="19"/>
                  </a:lnTo>
                  <a:lnTo>
                    <a:pt x="0" y="20"/>
                  </a:lnTo>
                  <a:lnTo>
                    <a:pt x="0" y="22"/>
                  </a:lnTo>
                  <a:lnTo>
                    <a:pt x="1" y="24"/>
                  </a:lnTo>
                  <a:lnTo>
                    <a:pt x="1" y="26"/>
                  </a:lnTo>
                  <a:lnTo>
                    <a:pt x="3" y="28"/>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8"/>
                  </a:lnTo>
                  <a:lnTo>
                    <a:pt x="75" y="26"/>
                  </a:lnTo>
                  <a:lnTo>
                    <a:pt x="75" y="24"/>
                  </a:lnTo>
                  <a:lnTo>
                    <a:pt x="76" y="22"/>
                  </a:lnTo>
                  <a:lnTo>
                    <a:pt x="76" y="20"/>
                  </a:lnTo>
                  <a:lnTo>
                    <a:pt x="76" y="19"/>
                  </a:lnTo>
                  <a:lnTo>
                    <a:pt x="75" y="16"/>
                  </a:lnTo>
                  <a:lnTo>
                    <a:pt x="75" y="15"/>
                  </a:lnTo>
                  <a:lnTo>
                    <a:pt x="74" y="12"/>
                  </a:lnTo>
                  <a:lnTo>
                    <a:pt x="70" y="10"/>
                  </a:lnTo>
                  <a:lnTo>
                    <a:pt x="66" y="7"/>
                  </a:lnTo>
                  <a:lnTo>
                    <a:pt x="60" y="4"/>
                  </a:lnTo>
                  <a:lnTo>
                    <a:pt x="53" y="2"/>
                  </a:lnTo>
                  <a:lnTo>
                    <a:pt x="47" y="0"/>
                  </a:lnTo>
                  <a:lnTo>
                    <a:pt x="39" y="0"/>
                  </a:lnTo>
                </a:path>
              </a:pathLst>
            </a:custGeom>
            <a:noFill/>
            <a:ln w="4763">
              <a:solidFill>
                <a:srgbClr val="000000"/>
              </a:solidFill>
              <a:prstDash val="solid"/>
              <a:round/>
              <a:headEnd/>
              <a:tailEnd/>
            </a:ln>
          </p:spPr>
          <p:txBody>
            <a:bodyPr/>
            <a:lstStyle/>
            <a:p>
              <a:endParaRPr lang="en-GB"/>
            </a:p>
          </p:txBody>
        </p:sp>
        <p:sp>
          <p:nvSpPr>
            <p:cNvPr id="3321" name="Line 62"/>
            <p:cNvSpPr>
              <a:spLocks noChangeShapeType="1"/>
            </p:cNvSpPr>
            <p:nvPr/>
          </p:nvSpPr>
          <p:spPr bwMode="auto">
            <a:xfrm>
              <a:off x="4472" y="1203"/>
              <a:ext cx="76" cy="0"/>
            </a:xfrm>
            <a:prstGeom prst="line">
              <a:avLst/>
            </a:prstGeom>
            <a:noFill/>
            <a:ln w="6350">
              <a:solidFill>
                <a:srgbClr val="0000FF"/>
              </a:solidFill>
              <a:round/>
              <a:headEnd/>
              <a:tailEnd/>
            </a:ln>
          </p:spPr>
          <p:txBody>
            <a:bodyPr/>
            <a:lstStyle/>
            <a:p>
              <a:endParaRPr lang="en-GB"/>
            </a:p>
          </p:txBody>
        </p:sp>
        <p:sp>
          <p:nvSpPr>
            <p:cNvPr id="3322" name="Freeform 63"/>
            <p:cNvSpPr>
              <a:spLocks/>
            </p:cNvSpPr>
            <p:nvPr/>
          </p:nvSpPr>
          <p:spPr bwMode="auto">
            <a:xfrm>
              <a:off x="5013" y="1666"/>
              <a:ext cx="77" cy="39"/>
            </a:xfrm>
            <a:custGeom>
              <a:avLst/>
              <a:gdLst>
                <a:gd name="T0" fmla="*/ 38 w 77"/>
                <a:gd name="T1" fmla="*/ 0 h 39"/>
                <a:gd name="T2" fmla="*/ 30 w 77"/>
                <a:gd name="T3" fmla="*/ 0 h 39"/>
                <a:gd name="T4" fmla="*/ 24 w 77"/>
                <a:gd name="T5" fmla="*/ 1 h 39"/>
                <a:gd name="T6" fmla="*/ 17 w 77"/>
                <a:gd name="T7" fmla="*/ 4 h 39"/>
                <a:gd name="T8" fmla="*/ 12 w 77"/>
                <a:gd name="T9" fmla="*/ 7 h 39"/>
                <a:gd name="T10" fmla="*/ 6 w 77"/>
                <a:gd name="T11" fmla="*/ 9 h 39"/>
                <a:gd name="T12" fmla="*/ 2 w 77"/>
                <a:gd name="T13" fmla="*/ 12 h 39"/>
                <a:gd name="T14" fmla="*/ 1 w 77"/>
                <a:gd name="T15" fmla="*/ 15 h 39"/>
                <a:gd name="T16" fmla="*/ 1 w 77"/>
                <a:gd name="T17" fmla="*/ 16 h 39"/>
                <a:gd name="T18" fmla="*/ 0 w 77"/>
                <a:gd name="T19" fmla="*/ 19 h 39"/>
                <a:gd name="T20" fmla="*/ 0 w 77"/>
                <a:gd name="T21" fmla="*/ 20 h 39"/>
                <a:gd name="T22" fmla="*/ 0 w 77"/>
                <a:gd name="T23" fmla="*/ 21 h 39"/>
                <a:gd name="T24" fmla="*/ 1 w 77"/>
                <a:gd name="T25" fmla="*/ 24 h 39"/>
                <a:gd name="T26" fmla="*/ 1 w 77"/>
                <a:gd name="T27" fmla="*/ 25 h 39"/>
                <a:gd name="T28" fmla="*/ 2 w 77"/>
                <a:gd name="T29" fmla="*/ 28 h 39"/>
                <a:gd name="T30" fmla="*/ 6 w 77"/>
                <a:gd name="T31" fmla="*/ 31 h 39"/>
                <a:gd name="T32" fmla="*/ 12 w 77"/>
                <a:gd name="T33" fmla="*/ 33 h 39"/>
                <a:gd name="T34" fmla="*/ 17 w 77"/>
                <a:gd name="T35" fmla="*/ 36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6 h 39"/>
                <a:gd name="T48" fmla="*/ 66 w 77"/>
                <a:gd name="T49" fmla="*/ 33 h 39"/>
                <a:gd name="T50" fmla="*/ 70 w 77"/>
                <a:gd name="T51" fmla="*/ 31 h 39"/>
                <a:gd name="T52" fmla="*/ 74 w 77"/>
                <a:gd name="T53" fmla="*/ 28 h 39"/>
                <a:gd name="T54" fmla="*/ 76 w 77"/>
                <a:gd name="T55" fmla="*/ 25 h 39"/>
                <a:gd name="T56" fmla="*/ 76 w 77"/>
                <a:gd name="T57" fmla="*/ 24 h 39"/>
                <a:gd name="T58" fmla="*/ 77 w 77"/>
                <a:gd name="T59" fmla="*/ 21 h 39"/>
                <a:gd name="T60" fmla="*/ 77 w 77"/>
                <a:gd name="T61" fmla="*/ 20 h 39"/>
                <a:gd name="T62" fmla="*/ 77 w 77"/>
                <a:gd name="T63" fmla="*/ 19 h 39"/>
                <a:gd name="T64" fmla="*/ 76 w 77"/>
                <a:gd name="T65" fmla="*/ 16 h 39"/>
                <a:gd name="T66" fmla="*/ 76 w 77"/>
                <a:gd name="T67" fmla="*/ 15 h 39"/>
                <a:gd name="T68" fmla="*/ 74 w 77"/>
                <a:gd name="T69" fmla="*/ 12 h 39"/>
                <a:gd name="T70" fmla="*/ 70 w 77"/>
                <a:gd name="T71" fmla="*/ 9 h 39"/>
                <a:gd name="T72" fmla="*/ 66 w 77"/>
                <a:gd name="T73" fmla="*/ 7 h 39"/>
                <a:gd name="T74" fmla="*/ 60 w 77"/>
                <a:gd name="T75" fmla="*/ 4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4"/>
                  </a:lnTo>
                  <a:lnTo>
                    <a:pt x="12" y="7"/>
                  </a:lnTo>
                  <a:lnTo>
                    <a:pt x="6" y="9"/>
                  </a:lnTo>
                  <a:lnTo>
                    <a:pt x="2" y="12"/>
                  </a:lnTo>
                  <a:lnTo>
                    <a:pt x="1" y="15"/>
                  </a:lnTo>
                  <a:lnTo>
                    <a:pt x="1" y="16"/>
                  </a:lnTo>
                  <a:lnTo>
                    <a:pt x="0" y="19"/>
                  </a:lnTo>
                  <a:lnTo>
                    <a:pt x="0" y="20"/>
                  </a:lnTo>
                  <a:lnTo>
                    <a:pt x="0" y="21"/>
                  </a:lnTo>
                  <a:lnTo>
                    <a:pt x="1" y="24"/>
                  </a:lnTo>
                  <a:lnTo>
                    <a:pt x="1" y="25"/>
                  </a:lnTo>
                  <a:lnTo>
                    <a:pt x="2" y="28"/>
                  </a:lnTo>
                  <a:lnTo>
                    <a:pt x="6" y="31"/>
                  </a:lnTo>
                  <a:lnTo>
                    <a:pt x="12" y="33"/>
                  </a:lnTo>
                  <a:lnTo>
                    <a:pt x="17" y="36"/>
                  </a:lnTo>
                  <a:lnTo>
                    <a:pt x="24" y="37"/>
                  </a:lnTo>
                  <a:lnTo>
                    <a:pt x="30" y="39"/>
                  </a:lnTo>
                  <a:lnTo>
                    <a:pt x="38" y="39"/>
                  </a:lnTo>
                  <a:lnTo>
                    <a:pt x="46" y="39"/>
                  </a:lnTo>
                  <a:lnTo>
                    <a:pt x="53" y="37"/>
                  </a:lnTo>
                  <a:lnTo>
                    <a:pt x="60" y="36"/>
                  </a:lnTo>
                  <a:lnTo>
                    <a:pt x="66" y="33"/>
                  </a:lnTo>
                  <a:lnTo>
                    <a:pt x="70" y="31"/>
                  </a:lnTo>
                  <a:lnTo>
                    <a:pt x="74" y="28"/>
                  </a:lnTo>
                  <a:lnTo>
                    <a:pt x="76" y="25"/>
                  </a:lnTo>
                  <a:lnTo>
                    <a:pt x="76" y="24"/>
                  </a:lnTo>
                  <a:lnTo>
                    <a:pt x="77" y="21"/>
                  </a:lnTo>
                  <a:lnTo>
                    <a:pt x="77" y="20"/>
                  </a:lnTo>
                  <a:lnTo>
                    <a:pt x="77" y="19"/>
                  </a:lnTo>
                  <a:lnTo>
                    <a:pt x="76" y="16"/>
                  </a:lnTo>
                  <a:lnTo>
                    <a:pt x="76" y="15"/>
                  </a:lnTo>
                  <a:lnTo>
                    <a:pt x="74" y="12"/>
                  </a:lnTo>
                  <a:lnTo>
                    <a:pt x="70" y="9"/>
                  </a:lnTo>
                  <a:lnTo>
                    <a:pt x="66" y="7"/>
                  </a:lnTo>
                  <a:lnTo>
                    <a:pt x="60" y="4"/>
                  </a:lnTo>
                  <a:lnTo>
                    <a:pt x="53" y="1"/>
                  </a:lnTo>
                  <a:lnTo>
                    <a:pt x="46" y="0"/>
                  </a:lnTo>
                  <a:lnTo>
                    <a:pt x="38" y="0"/>
                  </a:lnTo>
                  <a:close/>
                </a:path>
              </a:pathLst>
            </a:custGeom>
            <a:solidFill>
              <a:srgbClr val="0000FF"/>
            </a:solidFill>
            <a:ln w="9525">
              <a:noFill/>
              <a:round/>
              <a:headEnd/>
              <a:tailEnd/>
            </a:ln>
          </p:spPr>
          <p:txBody>
            <a:bodyPr/>
            <a:lstStyle/>
            <a:p>
              <a:endParaRPr lang="en-GB"/>
            </a:p>
          </p:txBody>
        </p:sp>
        <p:sp>
          <p:nvSpPr>
            <p:cNvPr id="3323" name="Freeform 64"/>
            <p:cNvSpPr>
              <a:spLocks/>
            </p:cNvSpPr>
            <p:nvPr/>
          </p:nvSpPr>
          <p:spPr bwMode="auto">
            <a:xfrm>
              <a:off x="5013" y="1666"/>
              <a:ext cx="77" cy="39"/>
            </a:xfrm>
            <a:custGeom>
              <a:avLst/>
              <a:gdLst>
                <a:gd name="T0" fmla="*/ 38 w 77"/>
                <a:gd name="T1" fmla="*/ 0 h 39"/>
                <a:gd name="T2" fmla="*/ 30 w 77"/>
                <a:gd name="T3" fmla="*/ 0 h 39"/>
                <a:gd name="T4" fmla="*/ 24 w 77"/>
                <a:gd name="T5" fmla="*/ 1 h 39"/>
                <a:gd name="T6" fmla="*/ 17 w 77"/>
                <a:gd name="T7" fmla="*/ 4 h 39"/>
                <a:gd name="T8" fmla="*/ 12 w 77"/>
                <a:gd name="T9" fmla="*/ 7 h 39"/>
                <a:gd name="T10" fmla="*/ 6 w 77"/>
                <a:gd name="T11" fmla="*/ 9 h 39"/>
                <a:gd name="T12" fmla="*/ 2 w 77"/>
                <a:gd name="T13" fmla="*/ 12 h 39"/>
                <a:gd name="T14" fmla="*/ 1 w 77"/>
                <a:gd name="T15" fmla="*/ 15 h 39"/>
                <a:gd name="T16" fmla="*/ 1 w 77"/>
                <a:gd name="T17" fmla="*/ 16 h 39"/>
                <a:gd name="T18" fmla="*/ 0 w 77"/>
                <a:gd name="T19" fmla="*/ 19 h 39"/>
                <a:gd name="T20" fmla="*/ 0 w 77"/>
                <a:gd name="T21" fmla="*/ 20 h 39"/>
                <a:gd name="T22" fmla="*/ 0 w 77"/>
                <a:gd name="T23" fmla="*/ 21 h 39"/>
                <a:gd name="T24" fmla="*/ 1 w 77"/>
                <a:gd name="T25" fmla="*/ 24 h 39"/>
                <a:gd name="T26" fmla="*/ 1 w 77"/>
                <a:gd name="T27" fmla="*/ 25 h 39"/>
                <a:gd name="T28" fmla="*/ 2 w 77"/>
                <a:gd name="T29" fmla="*/ 28 h 39"/>
                <a:gd name="T30" fmla="*/ 6 w 77"/>
                <a:gd name="T31" fmla="*/ 31 h 39"/>
                <a:gd name="T32" fmla="*/ 12 w 77"/>
                <a:gd name="T33" fmla="*/ 33 h 39"/>
                <a:gd name="T34" fmla="*/ 17 w 77"/>
                <a:gd name="T35" fmla="*/ 36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6 h 39"/>
                <a:gd name="T48" fmla="*/ 66 w 77"/>
                <a:gd name="T49" fmla="*/ 33 h 39"/>
                <a:gd name="T50" fmla="*/ 70 w 77"/>
                <a:gd name="T51" fmla="*/ 31 h 39"/>
                <a:gd name="T52" fmla="*/ 74 w 77"/>
                <a:gd name="T53" fmla="*/ 28 h 39"/>
                <a:gd name="T54" fmla="*/ 76 w 77"/>
                <a:gd name="T55" fmla="*/ 25 h 39"/>
                <a:gd name="T56" fmla="*/ 76 w 77"/>
                <a:gd name="T57" fmla="*/ 24 h 39"/>
                <a:gd name="T58" fmla="*/ 77 w 77"/>
                <a:gd name="T59" fmla="*/ 21 h 39"/>
                <a:gd name="T60" fmla="*/ 77 w 77"/>
                <a:gd name="T61" fmla="*/ 20 h 39"/>
                <a:gd name="T62" fmla="*/ 77 w 77"/>
                <a:gd name="T63" fmla="*/ 19 h 39"/>
                <a:gd name="T64" fmla="*/ 76 w 77"/>
                <a:gd name="T65" fmla="*/ 16 h 39"/>
                <a:gd name="T66" fmla="*/ 76 w 77"/>
                <a:gd name="T67" fmla="*/ 15 h 39"/>
                <a:gd name="T68" fmla="*/ 74 w 77"/>
                <a:gd name="T69" fmla="*/ 12 h 39"/>
                <a:gd name="T70" fmla="*/ 70 w 77"/>
                <a:gd name="T71" fmla="*/ 9 h 39"/>
                <a:gd name="T72" fmla="*/ 66 w 77"/>
                <a:gd name="T73" fmla="*/ 7 h 39"/>
                <a:gd name="T74" fmla="*/ 60 w 77"/>
                <a:gd name="T75" fmla="*/ 4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4"/>
                  </a:lnTo>
                  <a:lnTo>
                    <a:pt x="12" y="7"/>
                  </a:lnTo>
                  <a:lnTo>
                    <a:pt x="6" y="9"/>
                  </a:lnTo>
                  <a:lnTo>
                    <a:pt x="2" y="12"/>
                  </a:lnTo>
                  <a:lnTo>
                    <a:pt x="1" y="15"/>
                  </a:lnTo>
                  <a:lnTo>
                    <a:pt x="1" y="16"/>
                  </a:lnTo>
                  <a:lnTo>
                    <a:pt x="0" y="19"/>
                  </a:lnTo>
                  <a:lnTo>
                    <a:pt x="0" y="20"/>
                  </a:lnTo>
                  <a:lnTo>
                    <a:pt x="0" y="21"/>
                  </a:lnTo>
                  <a:lnTo>
                    <a:pt x="1" y="24"/>
                  </a:lnTo>
                  <a:lnTo>
                    <a:pt x="1" y="25"/>
                  </a:lnTo>
                  <a:lnTo>
                    <a:pt x="2" y="28"/>
                  </a:lnTo>
                  <a:lnTo>
                    <a:pt x="6" y="31"/>
                  </a:lnTo>
                  <a:lnTo>
                    <a:pt x="12" y="33"/>
                  </a:lnTo>
                  <a:lnTo>
                    <a:pt x="17" y="36"/>
                  </a:lnTo>
                  <a:lnTo>
                    <a:pt x="24" y="37"/>
                  </a:lnTo>
                  <a:lnTo>
                    <a:pt x="30" y="39"/>
                  </a:lnTo>
                  <a:lnTo>
                    <a:pt x="38" y="39"/>
                  </a:lnTo>
                  <a:lnTo>
                    <a:pt x="46" y="39"/>
                  </a:lnTo>
                  <a:lnTo>
                    <a:pt x="53" y="37"/>
                  </a:lnTo>
                  <a:lnTo>
                    <a:pt x="60" y="36"/>
                  </a:lnTo>
                  <a:lnTo>
                    <a:pt x="66" y="33"/>
                  </a:lnTo>
                  <a:lnTo>
                    <a:pt x="70" y="31"/>
                  </a:lnTo>
                  <a:lnTo>
                    <a:pt x="74" y="28"/>
                  </a:lnTo>
                  <a:lnTo>
                    <a:pt x="76" y="25"/>
                  </a:lnTo>
                  <a:lnTo>
                    <a:pt x="76" y="24"/>
                  </a:lnTo>
                  <a:lnTo>
                    <a:pt x="77" y="21"/>
                  </a:lnTo>
                  <a:lnTo>
                    <a:pt x="77" y="20"/>
                  </a:lnTo>
                  <a:lnTo>
                    <a:pt x="77" y="19"/>
                  </a:lnTo>
                  <a:lnTo>
                    <a:pt x="76" y="16"/>
                  </a:lnTo>
                  <a:lnTo>
                    <a:pt x="76" y="15"/>
                  </a:lnTo>
                  <a:lnTo>
                    <a:pt x="74" y="12"/>
                  </a:lnTo>
                  <a:lnTo>
                    <a:pt x="70" y="9"/>
                  </a:lnTo>
                  <a:lnTo>
                    <a:pt x="66" y="7"/>
                  </a:lnTo>
                  <a:lnTo>
                    <a:pt x="60" y="4"/>
                  </a:lnTo>
                  <a:lnTo>
                    <a:pt x="53" y="1"/>
                  </a:lnTo>
                  <a:lnTo>
                    <a:pt x="46" y="0"/>
                  </a:lnTo>
                  <a:lnTo>
                    <a:pt x="38" y="0"/>
                  </a:lnTo>
                </a:path>
              </a:pathLst>
            </a:custGeom>
            <a:noFill/>
            <a:ln w="4763">
              <a:solidFill>
                <a:srgbClr val="000000"/>
              </a:solidFill>
              <a:prstDash val="solid"/>
              <a:round/>
              <a:headEnd/>
              <a:tailEnd/>
            </a:ln>
          </p:spPr>
          <p:txBody>
            <a:bodyPr/>
            <a:lstStyle/>
            <a:p>
              <a:endParaRPr lang="en-GB"/>
            </a:p>
          </p:txBody>
        </p:sp>
        <p:sp>
          <p:nvSpPr>
            <p:cNvPr id="3324" name="Rectangle 65"/>
            <p:cNvSpPr>
              <a:spLocks noChangeArrowheads="1"/>
            </p:cNvSpPr>
            <p:nvPr/>
          </p:nvSpPr>
          <p:spPr bwMode="auto">
            <a:xfrm>
              <a:off x="5013" y="1172"/>
              <a:ext cx="77" cy="510"/>
            </a:xfrm>
            <a:prstGeom prst="rect">
              <a:avLst/>
            </a:prstGeom>
            <a:solidFill>
              <a:srgbClr val="0000FF"/>
            </a:solidFill>
            <a:ln w="9525">
              <a:noFill/>
              <a:miter lim="800000"/>
              <a:headEnd/>
              <a:tailEnd/>
            </a:ln>
          </p:spPr>
          <p:txBody>
            <a:bodyPr/>
            <a:lstStyle/>
            <a:p>
              <a:endParaRPr lang="en-GB"/>
            </a:p>
          </p:txBody>
        </p:sp>
        <p:sp>
          <p:nvSpPr>
            <p:cNvPr id="3325" name="Rectangle 66"/>
            <p:cNvSpPr>
              <a:spLocks noChangeArrowheads="1"/>
            </p:cNvSpPr>
            <p:nvPr/>
          </p:nvSpPr>
          <p:spPr bwMode="auto">
            <a:xfrm>
              <a:off x="5013" y="1172"/>
              <a:ext cx="77" cy="510"/>
            </a:xfrm>
            <a:prstGeom prst="rect">
              <a:avLst/>
            </a:prstGeom>
            <a:noFill/>
            <a:ln w="4763">
              <a:solidFill>
                <a:srgbClr val="000000"/>
              </a:solidFill>
              <a:miter lim="800000"/>
              <a:headEnd/>
              <a:tailEnd/>
            </a:ln>
          </p:spPr>
          <p:txBody>
            <a:bodyPr/>
            <a:lstStyle/>
            <a:p>
              <a:endParaRPr lang="en-GB"/>
            </a:p>
          </p:txBody>
        </p:sp>
        <p:sp>
          <p:nvSpPr>
            <p:cNvPr id="3326" name="Freeform 67"/>
            <p:cNvSpPr>
              <a:spLocks/>
            </p:cNvSpPr>
            <p:nvPr/>
          </p:nvSpPr>
          <p:spPr bwMode="auto">
            <a:xfrm>
              <a:off x="5013" y="1156"/>
              <a:ext cx="77" cy="40"/>
            </a:xfrm>
            <a:custGeom>
              <a:avLst/>
              <a:gdLst>
                <a:gd name="T0" fmla="*/ 38 w 77"/>
                <a:gd name="T1" fmla="*/ 0 h 40"/>
                <a:gd name="T2" fmla="*/ 30 w 77"/>
                <a:gd name="T3" fmla="*/ 0 h 40"/>
                <a:gd name="T4" fmla="*/ 24 w 77"/>
                <a:gd name="T5" fmla="*/ 1 h 40"/>
                <a:gd name="T6" fmla="*/ 17 w 77"/>
                <a:gd name="T7" fmla="*/ 4 h 40"/>
                <a:gd name="T8" fmla="*/ 12 w 77"/>
                <a:gd name="T9" fmla="*/ 7 h 40"/>
                <a:gd name="T10" fmla="*/ 6 w 77"/>
                <a:gd name="T11" fmla="*/ 9 h 40"/>
                <a:gd name="T12" fmla="*/ 2 w 77"/>
                <a:gd name="T13" fmla="*/ 12 h 40"/>
                <a:gd name="T14" fmla="*/ 1 w 77"/>
                <a:gd name="T15" fmla="*/ 15 h 40"/>
                <a:gd name="T16" fmla="*/ 1 w 77"/>
                <a:gd name="T17" fmla="*/ 16 h 40"/>
                <a:gd name="T18" fmla="*/ 0 w 77"/>
                <a:gd name="T19" fmla="*/ 19 h 40"/>
                <a:gd name="T20" fmla="*/ 0 w 77"/>
                <a:gd name="T21" fmla="*/ 20 h 40"/>
                <a:gd name="T22" fmla="*/ 0 w 77"/>
                <a:gd name="T23" fmla="*/ 23 h 40"/>
                <a:gd name="T24" fmla="*/ 1 w 77"/>
                <a:gd name="T25" fmla="*/ 24 h 40"/>
                <a:gd name="T26" fmla="*/ 1 w 77"/>
                <a:gd name="T27" fmla="*/ 25 h 40"/>
                <a:gd name="T28" fmla="*/ 2 w 77"/>
                <a:gd name="T29" fmla="*/ 28 h 40"/>
                <a:gd name="T30" fmla="*/ 6 w 77"/>
                <a:gd name="T31" fmla="*/ 31 h 40"/>
                <a:gd name="T32" fmla="*/ 12 w 77"/>
                <a:gd name="T33" fmla="*/ 35 h 40"/>
                <a:gd name="T34" fmla="*/ 17 w 77"/>
                <a:gd name="T35" fmla="*/ 36 h 40"/>
                <a:gd name="T36" fmla="*/ 24 w 77"/>
                <a:gd name="T37" fmla="*/ 39 h 40"/>
                <a:gd name="T38" fmla="*/ 30 w 77"/>
                <a:gd name="T39" fmla="*/ 40 h 40"/>
                <a:gd name="T40" fmla="*/ 38 w 77"/>
                <a:gd name="T41" fmla="*/ 40 h 40"/>
                <a:gd name="T42" fmla="*/ 46 w 77"/>
                <a:gd name="T43" fmla="*/ 40 h 40"/>
                <a:gd name="T44" fmla="*/ 53 w 77"/>
                <a:gd name="T45" fmla="*/ 39 h 40"/>
                <a:gd name="T46" fmla="*/ 60 w 77"/>
                <a:gd name="T47" fmla="*/ 36 h 40"/>
                <a:gd name="T48" fmla="*/ 66 w 77"/>
                <a:gd name="T49" fmla="*/ 35 h 40"/>
                <a:gd name="T50" fmla="*/ 70 w 77"/>
                <a:gd name="T51" fmla="*/ 31 h 40"/>
                <a:gd name="T52" fmla="*/ 74 w 77"/>
                <a:gd name="T53" fmla="*/ 28 h 40"/>
                <a:gd name="T54" fmla="*/ 76 w 77"/>
                <a:gd name="T55" fmla="*/ 25 h 40"/>
                <a:gd name="T56" fmla="*/ 76 w 77"/>
                <a:gd name="T57" fmla="*/ 24 h 40"/>
                <a:gd name="T58" fmla="*/ 77 w 77"/>
                <a:gd name="T59" fmla="*/ 23 h 40"/>
                <a:gd name="T60" fmla="*/ 77 w 77"/>
                <a:gd name="T61" fmla="*/ 20 h 40"/>
                <a:gd name="T62" fmla="*/ 77 w 77"/>
                <a:gd name="T63" fmla="*/ 19 h 40"/>
                <a:gd name="T64" fmla="*/ 76 w 77"/>
                <a:gd name="T65" fmla="*/ 16 h 40"/>
                <a:gd name="T66" fmla="*/ 76 w 77"/>
                <a:gd name="T67" fmla="*/ 15 h 40"/>
                <a:gd name="T68" fmla="*/ 74 w 77"/>
                <a:gd name="T69" fmla="*/ 12 h 40"/>
                <a:gd name="T70" fmla="*/ 70 w 77"/>
                <a:gd name="T71" fmla="*/ 9 h 40"/>
                <a:gd name="T72" fmla="*/ 66 w 77"/>
                <a:gd name="T73" fmla="*/ 7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7"/>
                  </a:lnTo>
                  <a:lnTo>
                    <a:pt x="6" y="9"/>
                  </a:lnTo>
                  <a:lnTo>
                    <a:pt x="2" y="12"/>
                  </a:lnTo>
                  <a:lnTo>
                    <a:pt x="1" y="15"/>
                  </a:lnTo>
                  <a:lnTo>
                    <a:pt x="1" y="16"/>
                  </a:lnTo>
                  <a:lnTo>
                    <a:pt x="0" y="19"/>
                  </a:lnTo>
                  <a:lnTo>
                    <a:pt x="0" y="20"/>
                  </a:lnTo>
                  <a:lnTo>
                    <a:pt x="0" y="23"/>
                  </a:lnTo>
                  <a:lnTo>
                    <a:pt x="1" y="24"/>
                  </a:lnTo>
                  <a:lnTo>
                    <a:pt x="1" y="25"/>
                  </a:lnTo>
                  <a:lnTo>
                    <a:pt x="2" y="28"/>
                  </a:lnTo>
                  <a:lnTo>
                    <a:pt x="6" y="31"/>
                  </a:lnTo>
                  <a:lnTo>
                    <a:pt x="12" y="35"/>
                  </a:lnTo>
                  <a:lnTo>
                    <a:pt x="17" y="36"/>
                  </a:lnTo>
                  <a:lnTo>
                    <a:pt x="24" y="39"/>
                  </a:lnTo>
                  <a:lnTo>
                    <a:pt x="30" y="40"/>
                  </a:lnTo>
                  <a:lnTo>
                    <a:pt x="38" y="40"/>
                  </a:lnTo>
                  <a:lnTo>
                    <a:pt x="46" y="40"/>
                  </a:lnTo>
                  <a:lnTo>
                    <a:pt x="53" y="39"/>
                  </a:lnTo>
                  <a:lnTo>
                    <a:pt x="60" y="36"/>
                  </a:lnTo>
                  <a:lnTo>
                    <a:pt x="66" y="35"/>
                  </a:lnTo>
                  <a:lnTo>
                    <a:pt x="70" y="31"/>
                  </a:lnTo>
                  <a:lnTo>
                    <a:pt x="74" y="28"/>
                  </a:lnTo>
                  <a:lnTo>
                    <a:pt x="76" y="25"/>
                  </a:lnTo>
                  <a:lnTo>
                    <a:pt x="76" y="24"/>
                  </a:lnTo>
                  <a:lnTo>
                    <a:pt x="77" y="23"/>
                  </a:lnTo>
                  <a:lnTo>
                    <a:pt x="77" y="20"/>
                  </a:lnTo>
                  <a:lnTo>
                    <a:pt x="77" y="19"/>
                  </a:lnTo>
                  <a:lnTo>
                    <a:pt x="76" y="16"/>
                  </a:lnTo>
                  <a:lnTo>
                    <a:pt x="76" y="15"/>
                  </a:lnTo>
                  <a:lnTo>
                    <a:pt x="74" y="12"/>
                  </a:lnTo>
                  <a:lnTo>
                    <a:pt x="70" y="9"/>
                  </a:lnTo>
                  <a:lnTo>
                    <a:pt x="66" y="7"/>
                  </a:lnTo>
                  <a:lnTo>
                    <a:pt x="60" y="4"/>
                  </a:lnTo>
                  <a:lnTo>
                    <a:pt x="53" y="1"/>
                  </a:lnTo>
                  <a:lnTo>
                    <a:pt x="46" y="0"/>
                  </a:lnTo>
                  <a:lnTo>
                    <a:pt x="38" y="0"/>
                  </a:lnTo>
                  <a:close/>
                </a:path>
              </a:pathLst>
            </a:custGeom>
            <a:solidFill>
              <a:srgbClr val="0000FF"/>
            </a:solidFill>
            <a:ln w="9525">
              <a:noFill/>
              <a:round/>
              <a:headEnd/>
              <a:tailEnd/>
            </a:ln>
          </p:spPr>
          <p:txBody>
            <a:bodyPr/>
            <a:lstStyle/>
            <a:p>
              <a:endParaRPr lang="en-GB"/>
            </a:p>
          </p:txBody>
        </p:sp>
        <p:sp>
          <p:nvSpPr>
            <p:cNvPr id="3327" name="Freeform 68"/>
            <p:cNvSpPr>
              <a:spLocks/>
            </p:cNvSpPr>
            <p:nvPr/>
          </p:nvSpPr>
          <p:spPr bwMode="auto">
            <a:xfrm>
              <a:off x="5013" y="1156"/>
              <a:ext cx="77" cy="40"/>
            </a:xfrm>
            <a:custGeom>
              <a:avLst/>
              <a:gdLst>
                <a:gd name="T0" fmla="*/ 38 w 77"/>
                <a:gd name="T1" fmla="*/ 0 h 40"/>
                <a:gd name="T2" fmla="*/ 30 w 77"/>
                <a:gd name="T3" fmla="*/ 0 h 40"/>
                <a:gd name="T4" fmla="*/ 24 w 77"/>
                <a:gd name="T5" fmla="*/ 1 h 40"/>
                <a:gd name="T6" fmla="*/ 17 w 77"/>
                <a:gd name="T7" fmla="*/ 4 h 40"/>
                <a:gd name="T8" fmla="*/ 12 w 77"/>
                <a:gd name="T9" fmla="*/ 7 h 40"/>
                <a:gd name="T10" fmla="*/ 6 w 77"/>
                <a:gd name="T11" fmla="*/ 9 h 40"/>
                <a:gd name="T12" fmla="*/ 2 w 77"/>
                <a:gd name="T13" fmla="*/ 12 h 40"/>
                <a:gd name="T14" fmla="*/ 1 w 77"/>
                <a:gd name="T15" fmla="*/ 15 h 40"/>
                <a:gd name="T16" fmla="*/ 1 w 77"/>
                <a:gd name="T17" fmla="*/ 16 h 40"/>
                <a:gd name="T18" fmla="*/ 0 w 77"/>
                <a:gd name="T19" fmla="*/ 19 h 40"/>
                <a:gd name="T20" fmla="*/ 0 w 77"/>
                <a:gd name="T21" fmla="*/ 20 h 40"/>
                <a:gd name="T22" fmla="*/ 0 w 77"/>
                <a:gd name="T23" fmla="*/ 23 h 40"/>
                <a:gd name="T24" fmla="*/ 1 w 77"/>
                <a:gd name="T25" fmla="*/ 24 h 40"/>
                <a:gd name="T26" fmla="*/ 1 w 77"/>
                <a:gd name="T27" fmla="*/ 25 h 40"/>
                <a:gd name="T28" fmla="*/ 2 w 77"/>
                <a:gd name="T29" fmla="*/ 28 h 40"/>
                <a:gd name="T30" fmla="*/ 6 w 77"/>
                <a:gd name="T31" fmla="*/ 31 h 40"/>
                <a:gd name="T32" fmla="*/ 12 w 77"/>
                <a:gd name="T33" fmla="*/ 35 h 40"/>
                <a:gd name="T34" fmla="*/ 17 w 77"/>
                <a:gd name="T35" fmla="*/ 36 h 40"/>
                <a:gd name="T36" fmla="*/ 24 w 77"/>
                <a:gd name="T37" fmla="*/ 39 h 40"/>
                <a:gd name="T38" fmla="*/ 30 w 77"/>
                <a:gd name="T39" fmla="*/ 40 h 40"/>
                <a:gd name="T40" fmla="*/ 38 w 77"/>
                <a:gd name="T41" fmla="*/ 40 h 40"/>
                <a:gd name="T42" fmla="*/ 46 w 77"/>
                <a:gd name="T43" fmla="*/ 40 h 40"/>
                <a:gd name="T44" fmla="*/ 53 w 77"/>
                <a:gd name="T45" fmla="*/ 39 h 40"/>
                <a:gd name="T46" fmla="*/ 60 w 77"/>
                <a:gd name="T47" fmla="*/ 36 h 40"/>
                <a:gd name="T48" fmla="*/ 66 w 77"/>
                <a:gd name="T49" fmla="*/ 35 h 40"/>
                <a:gd name="T50" fmla="*/ 70 w 77"/>
                <a:gd name="T51" fmla="*/ 31 h 40"/>
                <a:gd name="T52" fmla="*/ 74 w 77"/>
                <a:gd name="T53" fmla="*/ 28 h 40"/>
                <a:gd name="T54" fmla="*/ 76 w 77"/>
                <a:gd name="T55" fmla="*/ 25 h 40"/>
                <a:gd name="T56" fmla="*/ 76 w 77"/>
                <a:gd name="T57" fmla="*/ 24 h 40"/>
                <a:gd name="T58" fmla="*/ 77 w 77"/>
                <a:gd name="T59" fmla="*/ 23 h 40"/>
                <a:gd name="T60" fmla="*/ 77 w 77"/>
                <a:gd name="T61" fmla="*/ 20 h 40"/>
                <a:gd name="T62" fmla="*/ 77 w 77"/>
                <a:gd name="T63" fmla="*/ 19 h 40"/>
                <a:gd name="T64" fmla="*/ 76 w 77"/>
                <a:gd name="T65" fmla="*/ 16 h 40"/>
                <a:gd name="T66" fmla="*/ 76 w 77"/>
                <a:gd name="T67" fmla="*/ 15 h 40"/>
                <a:gd name="T68" fmla="*/ 74 w 77"/>
                <a:gd name="T69" fmla="*/ 12 h 40"/>
                <a:gd name="T70" fmla="*/ 70 w 77"/>
                <a:gd name="T71" fmla="*/ 9 h 40"/>
                <a:gd name="T72" fmla="*/ 66 w 77"/>
                <a:gd name="T73" fmla="*/ 7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7"/>
                  </a:lnTo>
                  <a:lnTo>
                    <a:pt x="6" y="9"/>
                  </a:lnTo>
                  <a:lnTo>
                    <a:pt x="2" y="12"/>
                  </a:lnTo>
                  <a:lnTo>
                    <a:pt x="1" y="15"/>
                  </a:lnTo>
                  <a:lnTo>
                    <a:pt x="1" y="16"/>
                  </a:lnTo>
                  <a:lnTo>
                    <a:pt x="0" y="19"/>
                  </a:lnTo>
                  <a:lnTo>
                    <a:pt x="0" y="20"/>
                  </a:lnTo>
                  <a:lnTo>
                    <a:pt x="0" y="23"/>
                  </a:lnTo>
                  <a:lnTo>
                    <a:pt x="1" y="24"/>
                  </a:lnTo>
                  <a:lnTo>
                    <a:pt x="1" y="25"/>
                  </a:lnTo>
                  <a:lnTo>
                    <a:pt x="2" y="28"/>
                  </a:lnTo>
                  <a:lnTo>
                    <a:pt x="6" y="31"/>
                  </a:lnTo>
                  <a:lnTo>
                    <a:pt x="12" y="35"/>
                  </a:lnTo>
                  <a:lnTo>
                    <a:pt x="17" y="36"/>
                  </a:lnTo>
                  <a:lnTo>
                    <a:pt x="24" y="39"/>
                  </a:lnTo>
                  <a:lnTo>
                    <a:pt x="30" y="40"/>
                  </a:lnTo>
                  <a:lnTo>
                    <a:pt x="38" y="40"/>
                  </a:lnTo>
                  <a:lnTo>
                    <a:pt x="46" y="40"/>
                  </a:lnTo>
                  <a:lnTo>
                    <a:pt x="53" y="39"/>
                  </a:lnTo>
                  <a:lnTo>
                    <a:pt x="60" y="36"/>
                  </a:lnTo>
                  <a:lnTo>
                    <a:pt x="66" y="35"/>
                  </a:lnTo>
                  <a:lnTo>
                    <a:pt x="70" y="31"/>
                  </a:lnTo>
                  <a:lnTo>
                    <a:pt x="74" y="28"/>
                  </a:lnTo>
                  <a:lnTo>
                    <a:pt x="76" y="25"/>
                  </a:lnTo>
                  <a:lnTo>
                    <a:pt x="76" y="24"/>
                  </a:lnTo>
                  <a:lnTo>
                    <a:pt x="77" y="23"/>
                  </a:lnTo>
                  <a:lnTo>
                    <a:pt x="77" y="20"/>
                  </a:lnTo>
                  <a:lnTo>
                    <a:pt x="77" y="19"/>
                  </a:lnTo>
                  <a:lnTo>
                    <a:pt x="76" y="16"/>
                  </a:lnTo>
                  <a:lnTo>
                    <a:pt x="76" y="15"/>
                  </a:lnTo>
                  <a:lnTo>
                    <a:pt x="74" y="12"/>
                  </a:lnTo>
                  <a:lnTo>
                    <a:pt x="70" y="9"/>
                  </a:lnTo>
                  <a:lnTo>
                    <a:pt x="66" y="7"/>
                  </a:lnTo>
                  <a:lnTo>
                    <a:pt x="60" y="4"/>
                  </a:lnTo>
                  <a:lnTo>
                    <a:pt x="53" y="1"/>
                  </a:lnTo>
                  <a:lnTo>
                    <a:pt x="46" y="0"/>
                  </a:lnTo>
                  <a:lnTo>
                    <a:pt x="38" y="0"/>
                  </a:lnTo>
                </a:path>
              </a:pathLst>
            </a:custGeom>
            <a:noFill/>
            <a:ln w="4763">
              <a:solidFill>
                <a:srgbClr val="000000"/>
              </a:solidFill>
              <a:prstDash val="solid"/>
              <a:round/>
              <a:headEnd/>
              <a:tailEnd/>
            </a:ln>
          </p:spPr>
          <p:txBody>
            <a:bodyPr/>
            <a:lstStyle/>
            <a:p>
              <a:endParaRPr lang="en-GB"/>
            </a:p>
          </p:txBody>
        </p:sp>
        <p:sp>
          <p:nvSpPr>
            <p:cNvPr id="3328" name="Line 69"/>
            <p:cNvSpPr>
              <a:spLocks noChangeShapeType="1"/>
            </p:cNvSpPr>
            <p:nvPr/>
          </p:nvSpPr>
          <p:spPr bwMode="auto">
            <a:xfrm>
              <a:off x="5013" y="1682"/>
              <a:ext cx="77" cy="0"/>
            </a:xfrm>
            <a:prstGeom prst="line">
              <a:avLst/>
            </a:prstGeom>
            <a:noFill/>
            <a:ln w="6350">
              <a:solidFill>
                <a:srgbClr val="0000FF"/>
              </a:solidFill>
              <a:round/>
              <a:headEnd/>
              <a:tailEnd/>
            </a:ln>
          </p:spPr>
          <p:txBody>
            <a:bodyPr/>
            <a:lstStyle/>
            <a:p>
              <a:endParaRPr lang="en-GB"/>
            </a:p>
          </p:txBody>
        </p:sp>
        <p:sp>
          <p:nvSpPr>
            <p:cNvPr id="3329" name="Freeform 70"/>
            <p:cNvSpPr>
              <a:spLocks/>
            </p:cNvSpPr>
            <p:nvPr/>
          </p:nvSpPr>
          <p:spPr bwMode="auto">
            <a:xfrm>
              <a:off x="5142" y="1357"/>
              <a:ext cx="78" cy="39"/>
            </a:xfrm>
            <a:custGeom>
              <a:avLst/>
              <a:gdLst>
                <a:gd name="T0" fmla="*/ 39 w 78"/>
                <a:gd name="T1" fmla="*/ 0 h 39"/>
                <a:gd name="T2" fmla="*/ 31 w 78"/>
                <a:gd name="T3" fmla="*/ 0 h 39"/>
                <a:gd name="T4" fmla="*/ 24 w 78"/>
                <a:gd name="T5" fmla="*/ 1 h 39"/>
                <a:gd name="T6" fmla="*/ 18 w 78"/>
                <a:gd name="T7" fmla="*/ 4 h 39"/>
                <a:gd name="T8" fmla="*/ 12 w 78"/>
                <a:gd name="T9" fmla="*/ 6 h 39"/>
                <a:gd name="T10" fmla="*/ 7 w 78"/>
                <a:gd name="T11" fmla="*/ 9 h 39"/>
                <a:gd name="T12" fmla="*/ 3 w 78"/>
                <a:gd name="T13" fmla="*/ 12 h 39"/>
                <a:gd name="T14" fmla="*/ 2 w 78"/>
                <a:gd name="T15" fmla="*/ 14 h 39"/>
                <a:gd name="T16" fmla="*/ 2 w 78"/>
                <a:gd name="T17" fmla="*/ 16 h 39"/>
                <a:gd name="T18" fmla="*/ 0 w 78"/>
                <a:gd name="T19" fmla="*/ 18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4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8 h 39"/>
                <a:gd name="T64" fmla="*/ 77 w 78"/>
                <a:gd name="T65" fmla="*/ 16 h 39"/>
                <a:gd name="T66" fmla="*/ 77 w 78"/>
                <a:gd name="T67" fmla="*/ 14 h 39"/>
                <a:gd name="T68" fmla="*/ 75 w 78"/>
                <a:gd name="T69" fmla="*/ 12 h 39"/>
                <a:gd name="T70" fmla="*/ 71 w 78"/>
                <a:gd name="T71" fmla="*/ 9 h 39"/>
                <a:gd name="T72" fmla="*/ 67 w 78"/>
                <a:gd name="T73" fmla="*/ 6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1"/>
                  </a:lnTo>
                  <a:lnTo>
                    <a:pt x="12" y="33"/>
                  </a:lnTo>
                  <a:lnTo>
                    <a:pt x="18" y="36"/>
                  </a:lnTo>
                  <a:lnTo>
                    <a:pt x="24"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8"/>
                  </a:lnTo>
                  <a:lnTo>
                    <a:pt x="77" y="16"/>
                  </a:lnTo>
                  <a:lnTo>
                    <a:pt x="77" y="14"/>
                  </a:lnTo>
                  <a:lnTo>
                    <a:pt x="75" y="12"/>
                  </a:lnTo>
                  <a:lnTo>
                    <a:pt x="71" y="9"/>
                  </a:lnTo>
                  <a:lnTo>
                    <a:pt x="67" y="6"/>
                  </a:lnTo>
                  <a:lnTo>
                    <a:pt x="61" y="4"/>
                  </a:lnTo>
                  <a:lnTo>
                    <a:pt x="54" y="1"/>
                  </a:lnTo>
                  <a:lnTo>
                    <a:pt x="47" y="0"/>
                  </a:lnTo>
                  <a:lnTo>
                    <a:pt x="39" y="0"/>
                  </a:lnTo>
                  <a:close/>
                </a:path>
              </a:pathLst>
            </a:custGeom>
            <a:solidFill>
              <a:srgbClr val="0000FF"/>
            </a:solidFill>
            <a:ln w="9525">
              <a:noFill/>
              <a:round/>
              <a:headEnd/>
              <a:tailEnd/>
            </a:ln>
          </p:spPr>
          <p:txBody>
            <a:bodyPr/>
            <a:lstStyle/>
            <a:p>
              <a:endParaRPr lang="en-GB"/>
            </a:p>
          </p:txBody>
        </p:sp>
        <p:sp>
          <p:nvSpPr>
            <p:cNvPr id="3330" name="Freeform 71"/>
            <p:cNvSpPr>
              <a:spLocks/>
            </p:cNvSpPr>
            <p:nvPr/>
          </p:nvSpPr>
          <p:spPr bwMode="auto">
            <a:xfrm>
              <a:off x="5142" y="1357"/>
              <a:ext cx="78" cy="39"/>
            </a:xfrm>
            <a:custGeom>
              <a:avLst/>
              <a:gdLst>
                <a:gd name="T0" fmla="*/ 39 w 78"/>
                <a:gd name="T1" fmla="*/ 0 h 39"/>
                <a:gd name="T2" fmla="*/ 31 w 78"/>
                <a:gd name="T3" fmla="*/ 0 h 39"/>
                <a:gd name="T4" fmla="*/ 24 w 78"/>
                <a:gd name="T5" fmla="*/ 1 h 39"/>
                <a:gd name="T6" fmla="*/ 18 w 78"/>
                <a:gd name="T7" fmla="*/ 4 h 39"/>
                <a:gd name="T8" fmla="*/ 12 w 78"/>
                <a:gd name="T9" fmla="*/ 6 h 39"/>
                <a:gd name="T10" fmla="*/ 7 w 78"/>
                <a:gd name="T11" fmla="*/ 9 h 39"/>
                <a:gd name="T12" fmla="*/ 3 w 78"/>
                <a:gd name="T13" fmla="*/ 12 h 39"/>
                <a:gd name="T14" fmla="*/ 2 w 78"/>
                <a:gd name="T15" fmla="*/ 14 h 39"/>
                <a:gd name="T16" fmla="*/ 2 w 78"/>
                <a:gd name="T17" fmla="*/ 16 h 39"/>
                <a:gd name="T18" fmla="*/ 0 w 78"/>
                <a:gd name="T19" fmla="*/ 18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4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8 h 39"/>
                <a:gd name="T64" fmla="*/ 77 w 78"/>
                <a:gd name="T65" fmla="*/ 16 h 39"/>
                <a:gd name="T66" fmla="*/ 77 w 78"/>
                <a:gd name="T67" fmla="*/ 14 h 39"/>
                <a:gd name="T68" fmla="*/ 75 w 78"/>
                <a:gd name="T69" fmla="*/ 12 h 39"/>
                <a:gd name="T70" fmla="*/ 71 w 78"/>
                <a:gd name="T71" fmla="*/ 9 h 39"/>
                <a:gd name="T72" fmla="*/ 67 w 78"/>
                <a:gd name="T73" fmla="*/ 6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1"/>
                  </a:lnTo>
                  <a:lnTo>
                    <a:pt x="12" y="33"/>
                  </a:lnTo>
                  <a:lnTo>
                    <a:pt x="18" y="36"/>
                  </a:lnTo>
                  <a:lnTo>
                    <a:pt x="24"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8"/>
                  </a:lnTo>
                  <a:lnTo>
                    <a:pt x="77" y="16"/>
                  </a:lnTo>
                  <a:lnTo>
                    <a:pt x="77" y="14"/>
                  </a:lnTo>
                  <a:lnTo>
                    <a:pt x="75" y="12"/>
                  </a:lnTo>
                  <a:lnTo>
                    <a:pt x="71" y="9"/>
                  </a:lnTo>
                  <a:lnTo>
                    <a:pt x="67" y="6"/>
                  </a:lnTo>
                  <a:lnTo>
                    <a:pt x="61"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31" name="Rectangle 72"/>
            <p:cNvSpPr>
              <a:spLocks noChangeArrowheads="1"/>
            </p:cNvSpPr>
            <p:nvPr/>
          </p:nvSpPr>
          <p:spPr bwMode="auto">
            <a:xfrm>
              <a:off x="5142" y="863"/>
              <a:ext cx="78" cy="510"/>
            </a:xfrm>
            <a:prstGeom prst="rect">
              <a:avLst/>
            </a:prstGeom>
            <a:solidFill>
              <a:srgbClr val="0000FF"/>
            </a:solidFill>
            <a:ln w="9525">
              <a:noFill/>
              <a:miter lim="800000"/>
              <a:headEnd/>
              <a:tailEnd/>
            </a:ln>
          </p:spPr>
          <p:txBody>
            <a:bodyPr/>
            <a:lstStyle/>
            <a:p>
              <a:endParaRPr lang="en-GB"/>
            </a:p>
          </p:txBody>
        </p:sp>
        <p:sp>
          <p:nvSpPr>
            <p:cNvPr id="3332" name="Rectangle 73"/>
            <p:cNvSpPr>
              <a:spLocks noChangeArrowheads="1"/>
            </p:cNvSpPr>
            <p:nvPr/>
          </p:nvSpPr>
          <p:spPr bwMode="auto">
            <a:xfrm>
              <a:off x="5142" y="863"/>
              <a:ext cx="78" cy="510"/>
            </a:xfrm>
            <a:prstGeom prst="rect">
              <a:avLst/>
            </a:prstGeom>
            <a:noFill/>
            <a:ln w="4763">
              <a:solidFill>
                <a:srgbClr val="000000"/>
              </a:solidFill>
              <a:miter lim="800000"/>
              <a:headEnd/>
              <a:tailEnd/>
            </a:ln>
          </p:spPr>
          <p:txBody>
            <a:bodyPr/>
            <a:lstStyle/>
            <a:p>
              <a:endParaRPr lang="en-GB"/>
            </a:p>
          </p:txBody>
        </p:sp>
        <p:sp>
          <p:nvSpPr>
            <p:cNvPr id="3333" name="Freeform 74"/>
            <p:cNvSpPr>
              <a:spLocks/>
            </p:cNvSpPr>
            <p:nvPr/>
          </p:nvSpPr>
          <p:spPr bwMode="auto">
            <a:xfrm>
              <a:off x="5142" y="847"/>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1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1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1"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1" y="4"/>
                  </a:lnTo>
                  <a:lnTo>
                    <a:pt x="54" y="1"/>
                  </a:lnTo>
                  <a:lnTo>
                    <a:pt x="47" y="0"/>
                  </a:lnTo>
                  <a:lnTo>
                    <a:pt x="39" y="0"/>
                  </a:lnTo>
                  <a:close/>
                </a:path>
              </a:pathLst>
            </a:custGeom>
            <a:solidFill>
              <a:srgbClr val="0000FF"/>
            </a:solidFill>
            <a:ln w="9525">
              <a:noFill/>
              <a:round/>
              <a:headEnd/>
              <a:tailEnd/>
            </a:ln>
          </p:spPr>
          <p:txBody>
            <a:bodyPr/>
            <a:lstStyle/>
            <a:p>
              <a:endParaRPr lang="en-GB"/>
            </a:p>
          </p:txBody>
        </p:sp>
        <p:sp>
          <p:nvSpPr>
            <p:cNvPr id="3334" name="Freeform 75"/>
            <p:cNvSpPr>
              <a:spLocks/>
            </p:cNvSpPr>
            <p:nvPr/>
          </p:nvSpPr>
          <p:spPr bwMode="auto">
            <a:xfrm>
              <a:off x="5142" y="847"/>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1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1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1"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1"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35" name="Line 76"/>
            <p:cNvSpPr>
              <a:spLocks noChangeShapeType="1"/>
            </p:cNvSpPr>
            <p:nvPr/>
          </p:nvSpPr>
          <p:spPr bwMode="auto">
            <a:xfrm>
              <a:off x="5142" y="1373"/>
              <a:ext cx="78" cy="0"/>
            </a:xfrm>
            <a:prstGeom prst="line">
              <a:avLst/>
            </a:prstGeom>
            <a:noFill/>
            <a:ln w="6350">
              <a:solidFill>
                <a:srgbClr val="0000FF"/>
              </a:solidFill>
              <a:round/>
              <a:headEnd/>
              <a:tailEnd/>
            </a:ln>
          </p:spPr>
          <p:txBody>
            <a:bodyPr/>
            <a:lstStyle/>
            <a:p>
              <a:endParaRPr lang="en-GB"/>
            </a:p>
          </p:txBody>
        </p:sp>
        <p:sp>
          <p:nvSpPr>
            <p:cNvPr id="3336" name="Freeform 77"/>
            <p:cNvSpPr>
              <a:spLocks/>
            </p:cNvSpPr>
            <p:nvPr/>
          </p:nvSpPr>
          <p:spPr bwMode="auto">
            <a:xfrm>
              <a:off x="4808" y="1268"/>
              <a:ext cx="76" cy="39"/>
            </a:xfrm>
            <a:custGeom>
              <a:avLst/>
              <a:gdLst>
                <a:gd name="T0" fmla="*/ 37 w 76"/>
                <a:gd name="T1" fmla="*/ 0 h 39"/>
                <a:gd name="T2" fmla="*/ 31 w 76"/>
                <a:gd name="T3" fmla="*/ 0 h 39"/>
                <a:gd name="T4" fmla="*/ 23 w 76"/>
                <a:gd name="T5" fmla="*/ 2 h 39"/>
                <a:gd name="T6" fmla="*/ 17 w 76"/>
                <a:gd name="T7" fmla="*/ 3 h 39"/>
                <a:gd name="T8" fmla="*/ 11 w 76"/>
                <a:gd name="T9" fmla="*/ 6 h 39"/>
                <a:gd name="T10" fmla="*/ 7 w 76"/>
                <a:gd name="T11" fmla="*/ 8 h 39"/>
                <a:gd name="T12" fmla="*/ 2 w 76"/>
                <a:gd name="T13" fmla="*/ 11 h 39"/>
                <a:gd name="T14" fmla="*/ 1 w 76"/>
                <a:gd name="T15" fmla="*/ 14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2 w 76"/>
                <a:gd name="T29" fmla="*/ 27 h 39"/>
                <a:gd name="T30" fmla="*/ 7 w 76"/>
                <a:gd name="T31" fmla="*/ 31 h 39"/>
                <a:gd name="T32" fmla="*/ 11 w 76"/>
                <a:gd name="T33" fmla="*/ 34 h 39"/>
                <a:gd name="T34" fmla="*/ 17 w 76"/>
                <a:gd name="T35" fmla="*/ 37 h 39"/>
                <a:gd name="T36" fmla="*/ 23 w 76"/>
                <a:gd name="T37" fmla="*/ 38 h 39"/>
                <a:gd name="T38" fmla="*/ 31 w 76"/>
                <a:gd name="T39" fmla="*/ 39 h 39"/>
                <a:gd name="T40" fmla="*/ 37 w 76"/>
                <a:gd name="T41" fmla="*/ 39 h 39"/>
                <a:gd name="T42" fmla="*/ 45 w 76"/>
                <a:gd name="T43" fmla="*/ 39 h 39"/>
                <a:gd name="T44" fmla="*/ 52 w 76"/>
                <a:gd name="T45" fmla="*/ 38 h 39"/>
                <a:gd name="T46" fmla="*/ 59 w 76"/>
                <a:gd name="T47" fmla="*/ 37 h 39"/>
                <a:gd name="T48" fmla="*/ 65 w 76"/>
                <a:gd name="T49" fmla="*/ 34 h 39"/>
                <a:gd name="T50" fmla="*/ 69 w 76"/>
                <a:gd name="T51" fmla="*/ 31 h 39"/>
                <a:gd name="T52" fmla="*/ 73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4 h 39"/>
                <a:gd name="T68" fmla="*/ 73 w 76"/>
                <a:gd name="T69" fmla="*/ 11 h 39"/>
                <a:gd name="T70" fmla="*/ 69 w 76"/>
                <a:gd name="T71" fmla="*/ 8 h 39"/>
                <a:gd name="T72" fmla="*/ 65 w 76"/>
                <a:gd name="T73" fmla="*/ 6 h 39"/>
                <a:gd name="T74" fmla="*/ 59 w 76"/>
                <a:gd name="T75" fmla="*/ 3 h 39"/>
                <a:gd name="T76" fmla="*/ 52 w 76"/>
                <a:gd name="T77" fmla="*/ 2 h 39"/>
                <a:gd name="T78" fmla="*/ 45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31" y="0"/>
                  </a:lnTo>
                  <a:lnTo>
                    <a:pt x="23" y="2"/>
                  </a:lnTo>
                  <a:lnTo>
                    <a:pt x="17" y="3"/>
                  </a:lnTo>
                  <a:lnTo>
                    <a:pt x="11" y="6"/>
                  </a:lnTo>
                  <a:lnTo>
                    <a:pt x="7" y="8"/>
                  </a:lnTo>
                  <a:lnTo>
                    <a:pt x="2" y="11"/>
                  </a:lnTo>
                  <a:lnTo>
                    <a:pt x="1" y="14"/>
                  </a:lnTo>
                  <a:lnTo>
                    <a:pt x="1" y="15"/>
                  </a:lnTo>
                  <a:lnTo>
                    <a:pt x="0" y="18"/>
                  </a:lnTo>
                  <a:lnTo>
                    <a:pt x="0" y="19"/>
                  </a:lnTo>
                  <a:lnTo>
                    <a:pt x="0" y="22"/>
                  </a:lnTo>
                  <a:lnTo>
                    <a:pt x="1" y="23"/>
                  </a:lnTo>
                  <a:lnTo>
                    <a:pt x="1" y="26"/>
                  </a:lnTo>
                  <a:lnTo>
                    <a:pt x="2" y="27"/>
                  </a:lnTo>
                  <a:lnTo>
                    <a:pt x="7" y="31"/>
                  </a:lnTo>
                  <a:lnTo>
                    <a:pt x="11" y="34"/>
                  </a:lnTo>
                  <a:lnTo>
                    <a:pt x="17" y="37"/>
                  </a:lnTo>
                  <a:lnTo>
                    <a:pt x="23" y="38"/>
                  </a:lnTo>
                  <a:lnTo>
                    <a:pt x="31" y="39"/>
                  </a:lnTo>
                  <a:lnTo>
                    <a:pt x="37" y="39"/>
                  </a:lnTo>
                  <a:lnTo>
                    <a:pt x="45" y="39"/>
                  </a:lnTo>
                  <a:lnTo>
                    <a:pt x="52" y="38"/>
                  </a:lnTo>
                  <a:lnTo>
                    <a:pt x="59" y="37"/>
                  </a:lnTo>
                  <a:lnTo>
                    <a:pt x="65" y="34"/>
                  </a:lnTo>
                  <a:lnTo>
                    <a:pt x="69" y="31"/>
                  </a:lnTo>
                  <a:lnTo>
                    <a:pt x="73" y="27"/>
                  </a:lnTo>
                  <a:lnTo>
                    <a:pt x="75" y="26"/>
                  </a:lnTo>
                  <a:lnTo>
                    <a:pt x="75" y="23"/>
                  </a:lnTo>
                  <a:lnTo>
                    <a:pt x="76" y="22"/>
                  </a:lnTo>
                  <a:lnTo>
                    <a:pt x="76" y="19"/>
                  </a:lnTo>
                  <a:lnTo>
                    <a:pt x="76" y="18"/>
                  </a:lnTo>
                  <a:lnTo>
                    <a:pt x="75" y="15"/>
                  </a:lnTo>
                  <a:lnTo>
                    <a:pt x="75" y="14"/>
                  </a:lnTo>
                  <a:lnTo>
                    <a:pt x="73" y="11"/>
                  </a:lnTo>
                  <a:lnTo>
                    <a:pt x="69" y="8"/>
                  </a:lnTo>
                  <a:lnTo>
                    <a:pt x="65" y="6"/>
                  </a:lnTo>
                  <a:lnTo>
                    <a:pt x="59" y="3"/>
                  </a:lnTo>
                  <a:lnTo>
                    <a:pt x="52" y="2"/>
                  </a:lnTo>
                  <a:lnTo>
                    <a:pt x="45" y="0"/>
                  </a:lnTo>
                  <a:lnTo>
                    <a:pt x="37" y="0"/>
                  </a:lnTo>
                  <a:close/>
                </a:path>
              </a:pathLst>
            </a:custGeom>
            <a:solidFill>
              <a:srgbClr val="0000FF"/>
            </a:solidFill>
            <a:ln w="9525">
              <a:noFill/>
              <a:round/>
              <a:headEnd/>
              <a:tailEnd/>
            </a:ln>
          </p:spPr>
          <p:txBody>
            <a:bodyPr/>
            <a:lstStyle/>
            <a:p>
              <a:endParaRPr lang="en-GB"/>
            </a:p>
          </p:txBody>
        </p:sp>
        <p:sp>
          <p:nvSpPr>
            <p:cNvPr id="3337" name="Freeform 78"/>
            <p:cNvSpPr>
              <a:spLocks/>
            </p:cNvSpPr>
            <p:nvPr/>
          </p:nvSpPr>
          <p:spPr bwMode="auto">
            <a:xfrm>
              <a:off x="4808" y="1268"/>
              <a:ext cx="76" cy="39"/>
            </a:xfrm>
            <a:custGeom>
              <a:avLst/>
              <a:gdLst>
                <a:gd name="T0" fmla="*/ 37 w 76"/>
                <a:gd name="T1" fmla="*/ 0 h 39"/>
                <a:gd name="T2" fmla="*/ 31 w 76"/>
                <a:gd name="T3" fmla="*/ 0 h 39"/>
                <a:gd name="T4" fmla="*/ 23 w 76"/>
                <a:gd name="T5" fmla="*/ 2 h 39"/>
                <a:gd name="T6" fmla="*/ 17 w 76"/>
                <a:gd name="T7" fmla="*/ 3 h 39"/>
                <a:gd name="T8" fmla="*/ 11 w 76"/>
                <a:gd name="T9" fmla="*/ 6 h 39"/>
                <a:gd name="T10" fmla="*/ 7 w 76"/>
                <a:gd name="T11" fmla="*/ 8 h 39"/>
                <a:gd name="T12" fmla="*/ 2 w 76"/>
                <a:gd name="T13" fmla="*/ 11 h 39"/>
                <a:gd name="T14" fmla="*/ 1 w 76"/>
                <a:gd name="T15" fmla="*/ 14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2 w 76"/>
                <a:gd name="T29" fmla="*/ 27 h 39"/>
                <a:gd name="T30" fmla="*/ 7 w 76"/>
                <a:gd name="T31" fmla="*/ 31 h 39"/>
                <a:gd name="T32" fmla="*/ 11 w 76"/>
                <a:gd name="T33" fmla="*/ 34 h 39"/>
                <a:gd name="T34" fmla="*/ 17 w 76"/>
                <a:gd name="T35" fmla="*/ 37 h 39"/>
                <a:gd name="T36" fmla="*/ 23 w 76"/>
                <a:gd name="T37" fmla="*/ 38 h 39"/>
                <a:gd name="T38" fmla="*/ 31 w 76"/>
                <a:gd name="T39" fmla="*/ 39 h 39"/>
                <a:gd name="T40" fmla="*/ 37 w 76"/>
                <a:gd name="T41" fmla="*/ 39 h 39"/>
                <a:gd name="T42" fmla="*/ 45 w 76"/>
                <a:gd name="T43" fmla="*/ 39 h 39"/>
                <a:gd name="T44" fmla="*/ 52 w 76"/>
                <a:gd name="T45" fmla="*/ 38 h 39"/>
                <a:gd name="T46" fmla="*/ 59 w 76"/>
                <a:gd name="T47" fmla="*/ 37 h 39"/>
                <a:gd name="T48" fmla="*/ 65 w 76"/>
                <a:gd name="T49" fmla="*/ 34 h 39"/>
                <a:gd name="T50" fmla="*/ 69 w 76"/>
                <a:gd name="T51" fmla="*/ 31 h 39"/>
                <a:gd name="T52" fmla="*/ 73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4 h 39"/>
                <a:gd name="T68" fmla="*/ 73 w 76"/>
                <a:gd name="T69" fmla="*/ 11 h 39"/>
                <a:gd name="T70" fmla="*/ 69 w 76"/>
                <a:gd name="T71" fmla="*/ 8 h 39"/>
                <a:gd name="T72" fmla="*/ 65 w 76"/>
                <a:gd name="T73" fmla="*/ 6 h 39"/>
                <a:gd name="T74" fmla="*/ 59 w 76"/>
                <a:gd name="T75" fmla="*/ 3 h 39"/>
                <a:gd name="T76" fmla="*/ 52 w 76"/>
                <a:gd name="T77" fmla="*/ 2 h 39"/>
                <a:gd name="T78" fmla="*/ 45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31" y="0"/>
                  </a:lnTo>
                  <a:lnTo>
                    <a:pt x="23" y="2"/>
                  </a:lnTo>
                  <a:lnTo>
                    <a:pt x="17" y="3"/>
                  </a:lnTo>
                  <a:lnTo>
                    <a:pt x="11" y="6"/>
                  </a:lnTo>
                  <a:lnTo>
                    <a:pt x="7" y="8"/>
                  </a:lnTo>
                  <a:lnTo>
                    <a:pt x="2" y="11"/>
                  </a:lnTo>
                  <a:lnTo>
                    <a:pt x="1" y="14"/>
                  </a:lnTo>
                  <a:lnTo>
                    <a:pt x="1" y="15"/>
                  </a:lnTo>
                  <a:lnTo>
                    <a:pt x="0" y="18"/>
                  </a:lnTo>
                  <a:lnTo>
                    <a:pt x="0" y="19"/>
                  </a:lnTo>
                  <a:lnTo>
                    <a:pt x="0" y="22"/>
                  </a:lnTo>
                  <a:lnTo>
                    <a:pt x="1" y="23"/>
                  </a:lnTo>
                  <a:lnTo>
                    <a:pt x="1" y="26"/>
                  </a:lnTo>
                  <a:lnTo>
                    <a:pt x="2" y="27"/>
                  </a:lnTo>
                  <a:lnTo>
                    <a:pt x="7" y="31"/>
                  </a:lnTo>
                  <a:lnTo>
                    <a:pt x="11" y="34"/>
                  </a:lnTo>
                  <a:lnTo>
                    <a:pt x="17" y="37"/>
                  </a:lnTo>
                  <a:lnTo>
                    <a:pt x="23" y="38"/>
                  </a:lnTo>
                  <a:lnTo>
                    <a:pt x="31" y="39"/>
                  </a:lnTo>
                  <a:lnTo>
                    <a:pt x="37" y="39"/>
                  </a:lnTo>
                  <a:lnTo>
                    <a:pt x="45" y="39"/>
                  </a:lnTo>
                  <a:lnTo>
                    <a:pt x="52" y="38"/>
                  </a:lnTo>
                  <a:lnTo>
                    <a:pt x="59" y="37"/>
                  </a:lnTo>
                  <a:lnTo>
                    <a:pt x="65" y="34"/>
                  </a:lnTo>
                  <a:lnTo>
                    <a:pt x="69" y="31"/>
                  </a:lnTo>
                  <a:lnTo>
                    <a:pt x="73" y="27"/>
                  </a:lnTo>
                  <a:lnTo>
                    <a:pt x="75" y="26"/>
                  </a:lnTo>
                  <a:lnTo>
                    <a:pt x="75" y="23"/>
                  </a:lnTo>
                  <a:lnTo>
                    <a:pt x="76" y="22"/>
                  </a:lnTo>
                  <a:lnTo>
                    <a:pt x="76" y="19"/>
                  </a:lnTo>
                  <a:lnTo>
                    <a:pt x="76" y="18"/>
                  </a:lnTo>
                  <a:lnTo>
                    <a:pt x="75" y="15"/>
                  </a:lnTo>
                  <a:lnTo>
                    <a:pt x="75" y="14"/>
                  </a:lnTo>
                  <a:lnTo>
                    <a:pt x="73" y="11"/>
                  </a:lnTo>
                  <a:lnTo>
                    <a:pt x="69" y="8"/>
                  </a:lnTo>
                  <a:lnTo>
                    <a:pt x="65" y="6"/>
                  </a:lnTo>
                  <a:lnTo>
                    <a:pt x="59" y="3"/>
                  </a:lnTo>
                  <a:lnTo>
                    <a:pt x="52" y="2"/>
                  </a:lnTo>
                  <a:lnTo>
                    <a:pt x="45" y="0"/>
                  </a:lnTo>
                  <a:lnTo>
                    <a:pt x="37" y="0"/>
                  </a:lnTo>
                </a:path>
              </a:pathLst>
            </a:custGeom>
            <a:noFill/>
            <a:ln w="4763">
              <a:solidFill>
                <a:srgbClr val="000000"/>
              </a:solidFill>
              <a:prstDash val="solid"/>
              <a:round/>
              <a:headEnd/>
              <a:tailEnd/>
            </a:ln>
          </p:spPr>
          <p:txBody>
            <a:bodyPr/>
            <a:lstStyle/>
            <a:p>
              <a:endParaRPr lang="en-GB"/>
            </a:p>
          </p:txBody>
        </p:sp>
        <p:sp>
          <p:nvSpPr>
            <p:cNvPr id="3338" name="Rectangle 79"/>
            <p:cNvSpPr>
              <a:spLocks noChangeArrowheads="1"/>
            </p:cNvSpPr>
            <p:nvPr/>
          </p:nvSpPr>
          <p:spPr bwMode="auto">
            <a:xfrm>
              <a:off x="4808" y="775"/>
              <a:ext cx="76" cy="508"/>
            </a:xfrm>
            <a:prstGeom prst="rect">
              <a:avLst/>
            </a:prstGeom>
            <a:solidFill>
              <a:srgbClr val="0000FF"/>
            </a:solidFill>
            <a:ln w="9525">
              <a:noFill/>
              <a:miter lim="800000"/>
              <a:headEnd/>
              <a:tailEnd/>
            </a:ln>
          </p:spPr>
          <p:txBody>
            <a:bodyPr/>
            <a:lstStyle/>
            <a:p>
              <a:endParaRPr lang="en-GB"/>
            </a:p>
          </p:txBody>
        </p:sp>
        <p:sp>
          <p:nvSpPr>
            <p:cNvPr id="3339" name="Rectangle 80"/>
            <p:cNvSpPr>
              <a:spLocks noChangeArrowheads="1"/>
            </p:cNvSpPr>
            <p:nvPr/>
          </p:nvSpPr>
          <p:spPr bwMode="auto">
            <a:xfrm>
              <a:off x="4808" y="775"/>
              <a:ext cx="76" cy="508"/>
            </a:xfrm>
            <a:prstGeom prst="rect">
              <a:avLst/>
            </a:prstGeom>
            <a:noFill/>
            <a:ln w="4763">
              <a:solidFill>
                <a:srgbClr val="000000"/>
              </a:solidFill>
              <a:miter lim="800000"/>
              <a:headEnd/>
              <a:tailEnd/>
            </a:ln>
          </p:spPr>
          <p:txBody>
            <a:bodyPr/>
            <a:lstStyle/>
            <a:p>
              <a:endParaRPr lang="en-GB"/>
            </a:p>
          </p:txBody>
        </p:sp>
        <p:sp>
          <p:nvSpPr>
            <p:cNvPr id="3340" name="Freeform 81"/>
            <p:cNvSpPr>
              <a:spLocks/>
            </p:cNvSpPr>
            <p:nvPr/>
          </p:nvSpPr>
          <p:spPr bwMode="auto">
            <a:xfrm>
              <a:off x="4808" y="759"/>
              <a:ext cx="76" cy="38"/>
            </a:xfrm>
            <a:custGeom>
              <a:avLst/>
              <a:gdLst>
                <a:gd name="T0" fmla="*/ 37 w 76"/>
                <a:gd name="T1" fmla="*/ 0 h 38"/>
                <a:gd name="T2" fmla="*/ 31 w 76"/>
                <a:gd name="T3" fmla="*/ 0 h 38"/>
                <a:gd name="T4" fmla="*/ 23 w 76"/>
                <a:gd name="T5" fmla="*/ 1 h 38"/>
                <a:gd name="T6" fmla="*/ 17 w 76"/>
                <a:gd name="T7" fmla="*/ 4 h 38"/>
                <a:gd name="T8" fmla="*/ 11 w 76"/>
                <a:gd name="T9" fmla="*/ 6 h 38"/>
                <a:gd name="T10" fmla="*/ 7 w 76"/>
                <a:gd name="T11" fmla="*/ 9 h 38"/>
                <a:gd name="T12" fmla="*/ 2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2 w 76"/>
                <a:gd name="T29" fmla="*/ 28 h 38"/>
                <a:gd name="T30" fmla="*/ 7 w 76"/>
                <a:gd name="T31" fmla="*/ 30 h 38"/>
                <a:gd name="T32" fmla="*/ 11 w 76"/>
                <a:gd name="T33" fmla="*/ 33 h 38"/>
                <a:gd name="T34" fmla="*/ 17 w 76"/>
                <a:gd name="T35" fmla="*/ 36 h 38"/>
                <a:gd name="T36" fmla="*/ 23 w 76"/>
                <a:gd name="T37" fmla="*/ 37 h 38"/>
                <a:gd name="T38" fmla="*/ 31 w 76"/>
                <a:gd name="T39" fmla="*/ 38 h 38"/>
                <a:gd name="T40" fmla="*/ 37 w 76"/>
                <a:gd name="T41" fmla="*/ 38 h 38"/>
                <a:gd name="T42" fmla="*/ 45 w 76"/>
                <a:gd name="T43" fmla="*/ 38 h 38"/>
                <a:gd name="T44" fmla="*/ 52 w 76"/>
                <a:gd name="T45" fmla="*/ 37 h 38"/>
                <a:gd name="T46" fmla="*/ 59 w 76"/>
                <a:gd name="T47" fmla="*/ 36 h 38"/>
                <a:gd name="T48" fmla="*/ 65 w 76"/>
                <a:gd name="T49" fmla="*/ 33 h 38"/>
                <a:gd name="T50" fmla="*/ 69 w 76"/>
                <a:gd name="T51" fmla="*/ 30 h 38"/>
                <a:gd name="T52" fmla="*/ 73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3 w 76"/>
                <a:gd name="T69" fmla="*/ 12 h 38"/>
                <a:gd name="T70" fmla="*/ 69 w 76"/>
                <a:gd name="T71" fmla="*/ 9 h 38"/>
                <a:gd name="T72" fmla="*/ 65 w 76"/>
                <a:gd name="T73" fmla="*/ 6 h 38"/>
                <a:gd name="T74" fmla="*/ 59 w 76"/>
                <a:gd name="T75" fmla="*/ 4 h 38"/>
                <a:gd name="T76" fmla="*/ 52 w 76"/>
                <a:gd name="T77" fmla="*/ 1 h 38"/>
                <a:gd name="T78" fmla="*/ 45 w 76"/>
                <a:gd name="T79" fmla="*/ 0 h 38"/>
                <a:gd name="T80" fmla="*/ 37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7" y="0"/>
                  </a:moveTo>
                  <a:lnTo>
                    <a:pt x="31" y="0"/>
                  </a:lnTo>
                  <a:lnTo>
                    <a:pt x="23" y="1"/>
                  </a:lnTo>
                  <a:lnTo>
                    <a:pt x="17" y="4"/>
                  </a:lnTo>
                  <a:lnTo>
                    <a:pt x="11" y="6"/>
                  </a:lnTo>
                  <a:lnTo>
                    <a:pt x="7" y="9"/>
                  </a:lnTo>
                  <a:lnTo>
                    <a:pt x="2" y="12"/>
                  </a:lnTo>
                  <a:lnTo>
                    <a:pt x="1" y="14"/>
                  </a:lnTo>
                  <a:lnTo>
                    <a:pt x="1" y="16"/>
                  </a:lnTo>
                  <a:lnTo>
                    <a:pt x="0" y="18"/>
                  </a:lnTo>
                  <a:lnTo>
                    <a:pt x="0" y="20"/>
                  </a:lnTo>
                  <a:lnTo>
                    <a:pt x="0" y="21"/>
                  </a:lnTo>
                  <a:lnTo>
                    <a:pt x="1" y="24"/>
                  </a:lnTo>
                  <a:lnTo>
                    <a:pt x="1" y="25"/>
                  </a:lnTo>
                  <a:lnTo>
                    <a:pt x="2" y="28"/>
                  </a:lnTo>
                  <a:lnTo>
                    <a:pt x="7" y="30"/>
                  </a:lnTo>
                  <a:lnTo>
                    <a:pt x="11" y="33"/>
                  </a:lnTo>
                  <a:lnTo>
                    <a:pt x="17" y="36"/>
                  </a:lnTo>
                  <a:lnTo>
                    <a:pt x="23" y="37"/>
                  </a:lnTo>
                  <a:lnTo>
                    <a:pt x="31" y="38"/>
                  </a:lnTo>
                  <a:lnTo>
                    <a:pt x="37" y="38"/>
                  </a:lnTo>
                  <a:lnTo>
                    <a:pt x="45" y="38"/>
                  </a:lnTo>
                  <a:lnTo>
                    <a:pt x="52" y="37"/>
                  </a:lnTo>
                  <a:lnTo>
                    <a:pt x="59" y="36"/>
                  </a:lnTo>
                  <a:lnTo>
                    <a:pt x="65" y="33"/>
                  </a:lnTo>
                  <a:lnTo>
                    <a:pt x="69" y="30"/>
                  </a:lnTo>
                  <a:lnTo>
                    <a:pt x="73" y="28"/>
                  </a:lnTo>
                  <a:lnTo>
                    <a:pt x="75" y="25"/>
                  </a:lnTo>
                  <a:lnTo>
                    <a:pt x="75" y="24"/>
                  </a:lnTo>
                  <a:lnTo>
                    <a:pt x="76" y="21"/>
                  </a:lnTo>
                  <a:lnTo>
                    <a:pt x="76" y="20"/>
                  </a:lnTo>
                  <a:lnTo>
                    <a:pt x="76" y="18"/>
                  </a:lnTo>
                  <a:lnTo>
                    <a:pt x="75" y="16"/>
                  </a:lnTo>
                  <a:lnTo>
                    <a:pt x="75" y="14"/>
                  </a:lnTo>
                  <a:lnTo>
                    <a:pt x="73" y="12"/>
                  </a:lnTo>
                  <a:lnTo>
                    <a:pt x="69" y="9"/>
                  </a:lnTo>
                  <a:lnTo>
                    <a:pt x="65" y="6"/>
                  </a:lnTo>
                  <a:lnTo>
                    <a:pt x="59" y="4"/>
                  </a:lnTo>
                  <a:lnTo>
                    <a:pt x="52" y="1"/>
                  </a:lnTo>
                  <a:lnTo>
                    <a:pt x="45" y="0"/>
                  </a:lnTo>
                  <a:lnTo>
                    <a:pt x="37" y="0"/>
                  </a:lnTo>
                  <a:close/>
                </a:path>
              </a:pathLst>
            </a:custGeom>
            <a:solidFill>
              <a:srgbClr val="0000FF"/>
            </a:solidFill>
            <a:ln w="9525">
              <a:noFill/>
              <a:round/>
              <a:headEnd/>
              <a:tailEnd/>
            </a:ln>
          </p:spPr>
          <p:txBody>
            <a:bodyPr/>
            <a:lstStyle/>
            <a:p>
              <a:endParaRPr lang="en-GB"/>
            </a:p>
          </p:txBody>
        </p:sp>
        <p:sp>
          <p:nvSpPr>
            <p:cNvPr id="3341" name="Freeform 82"/>
            <p:cNvSpPr>
              <a:spLocks/>
            </p:cNvSpPr>
            <p:nvPr/>
          </p:nvSpPr>
          <p:spPr bwMode="auto">
            <a:xfrm>
              <a:off x="4808" y="759"/>
              <a:ext cx="76" cy="38"/>
            </a:xfrm>
            <a:custGeom>
              <a:avLst/>
              <a:gdLst>
                <a:gd name="T0" fmla="*/ 37 w 76"/>
                <a:gd name="T1" fmla="*/ 0 h 38"/>
                <a:gd name="T2" fmla="*/ 31 w 76"/>
                <a:gd name="T3" fmla="*/ 0 h 38"/>
                <a:gd name="T4" fmla="*/ 23 w 76"/>
                <a:gd name="T5" fmla="*/ 1 h 38"/>
                <a:gd name="T6" fmla="*/ 17 w 76"/>
                <a:gd name="T7" fmla="*/ 4 h 38"/>
                <a:gd name="T8" fmla="*/ 11 w 76"/>
                <a:gd name="T9" fmla="*/ 6 h 38"/>
                <a:gd name="T10" fmla="*/ 7 w 76"/>
                <a:gd name="T11" fmla="*/ 9 h 38"/>
                <a:gd name="T12" fmla="*/ 2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2 w 76"/>
                <a:gd name="T29" fmla="*/ 28 h 38"/>
                <a:gd name="T30" fmla="*/ 7 w 76"/>
                <a:gd name="T31" fmla="*/ 30 h 38"/>
                <a:gd name="T32" fmla="*/ 11 w 76"/>
                <a:gd name="T33" fmla="*/ 33 h 38"/>
                <a:gd name="T34" fmla="*/ 17 w 76"/>
                <a:gd name="T35" fmla="*/ 36 h 38"/>
                <a:gd name="T36" fmla="*/ 23 w 76"/>
                <a:gd name="T37" fmla="*/ 37 h 38"/>
                <a:gd name="T38" fmla="*/ 31 w 76"/>
                <a:gd name="T39" fmla="*/ 38 h 38"/>
                <a:gd name="T40" fmla="*/ 37 w 76"/>
                <a:gd name="T41" fmla="*/ 38 h 38"/>
                <a:gd name="T42" fmla="*/ 45 w 76"/>
                <a:gd name="T43" fmla="*/ 38 h 38"/>
                <a:gd name="T44" fmla="*/ 52 w 76"/>
                <a:gd name="T45" fmla="*/ 37 h 38"/>
                <a:gd name="T46" fmla="*/ 59 w 76"/>
                <a:gd name="T47" fmla="*/ 36 h 38"/>
                <a:gd name="T48" fmla="*/ 65 w 76"/>
                <a:gd name="T49" fmla="*/ 33 h 38"/>
                <a:gd name="T50" fmla="*/ 69 w 76"/>
                <a:gd name="T51" fmla="*/ 30 h 38"/>
                <a:gd name="T52" fmla="*/ 73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3 w 76"/>
                <a:gd name="T69" fmla="*/ 12 h 38"/>
                <a:gd name="T70" fmla="*/ 69 w 76"/>
                <a:gd name="T71" fmla="*/ 9 h 38"/>
                <a:gd name="T72" fmla="*/ 65 w 76"/>
                <a:gd name="T73" fmla="*/ 6 h 38"/>
                <a:gd name="T74" fmla="*/ 59 w 76"/>
                <a:gd name="T75" fmla="*/ 4 h 38"/>
                <a:gd name="T76" fmla="*/ 52 w 76"/>
                <a:gd name="T77" fmla="*/ 1 h 38"/>
                <a:gd name="T78" fmla="*/ 45 w 76"/>
                <a:gd name="T79" fmla="*/ 0 h 38"/>
                <a:gd name="T80" fmla="*/ 37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7" y="0"/>
                  </a:moveTo>
                  <a:lnTo>
                    <a:pt x="31" y="0"/>
                  </a:lnTo>
                  <a:lnTo>
                    <a:pt x="23" y="1"/>
                  </a:lnTo>
                  <a:lnTo>
                    <a:pt x="17" y="4"/>
                  </a:lnTo>
                  <a:lnTo>
                    <a:pt x="11" y="6"/>
                  </a:lnTo>
                  <a:lnTo>
                    <a:pt x="7" y="9"/>
                  </a:lnTo>
                  <a:lnTo>
                    <a:pt x="2" y="12"/>
                  </a:lnTo>
                  <a:lnTo>
                    <a:pt x="1" y="14"/>
                  </a:lnTo>
                  <a:lnTo>
                    <a:pt x="1" y="16"/>
                  </a:lnTo>
                  <a:lnTo>
                    <a:pt x="0" y="18"/>
                  </a:lnTo>
                  <a:lnTo>
                    <a:pt x="0" y="20"/>
                  </a:lnTo>
                  <a:lnTo>
                    <a:pt x="0" y="21"/>
                  </a:lnTo>
                  <a:lnTo>
                    <a:pt x="1" y="24"/>
                  </a:lnTo>
                  <a:lnTo>
                    <a:pt x="1" y="25"/>
                  </a:lnTo>
                  <a:lnTo>
                    <a:pt x="2" y="28"/>
                  </a:lnTo>
                  <a:lnTo>
                    <a:pt x="7" y="30"/>
                  </a:lnTo>
                  <a:lnTo>
                    <a:pt x="11" y="33"/>
                  </a:lnTo>
                  <a:lnTo>
                    <a:pt x="17" y="36"/>
                  </a:lnTo>
                  <a:lnTo>
                    <a:pt x="23" y="37"/>
                  </a:lnTo>
                  <a:lnTo>
                    <a:pt x="31" y="38"/>
                  </a:lnTo>
                  <a:lnTo>
                    <a:pt x="37" y="38"/>
                  </a:lnTo>
                  <a:lnTo>
                    <a:pt x="45" y="38"/>
                  </a:lnTo>
                  <a:lnTo>
                    <a:pt x="52" y="37"/>
                  </a:lnTo>
                  <a:lnTo>
                    <a:pt x="59" y="36"/>
                  </a:lnTo>
                  <a:lnTo>
                    <a:pt x="65" y="33"/>
                  </a:lnTo>
                  <a:lnTo>
                    <a:pt x="69" y="30"/>
                  </a:lnTo>
                  <a:lnTo>
                    <a:pt x="73" y="28"/>
                  </a:lnTo>
                  <a:lnTo>
                    <a:pt x="75" y="25"/>
                  </a:lnTo>
                  <a:lnTo>
                    <a:pt x="75" y="24"/>
                  </a:lnTo>
                  <a:lnTo>
                    <a:pt x="76" y="21"/>
                  </a:lnTo>
                  <a:lnTo>
                    <a:pt x="76" y="20"/>
                  </a:lnTo>
                  <a:lnTo>
                    <a:pt x="76" y="18"/>
                  </a:lnTo>
                  <a:lnTo>
                    <a:pt x="75" y="16"/>
                  </a:lnTo>
                  <a:lnTo>
                    <a:pt x="75" y="14"/>
                  </a:lnTo>
                  <a:lnTo>
                    <a:pt x="73" y="12"/>
                  </a:lnTo>
                  <a:lnTo>
                    <a:pt x="69" y="9"/>
                  </a:lnTo>
                  <a:lnTo>
                    <a:pt x="65" y="6"/>
                  </a:lnTo>
                  <a:lnTo>
                    <a:pt x="59" y="4"/>
                  </a:lnTo>
                  <a:lnTo>
                    <a:pt x="52" y="1"/>
                  </a:lnTo>
                  <a:lnTo>
                    <a:pt x="45" y="0"/>
                  </a:lnTo>
                  <a:lnTo>
                    <a:pt x="37" y="0"/>
                  </a:lnTo>
                </a:path>
              </a:pathLst>
            </a:custGeom>
            <a:noFill/>
            <a:ln w="4763">
              <a:solidFill>
                <a:srgbClr val="000000"/>
              </a:solidFill>
              <a:prstDash val="solid"/>
              <a:round/>
              <a:headEnd/>
              <a:tailEnd/>
            </a:ln>
          </p:spPr>
          <p:txBody>
            <a:bodyPr/>
            <a:lstStyle/>
            <a:p>
              <a:endParaRPr lang="en-GB"/>
            </a:p>
          </p:txBody>
        </p:sp>
        <p:sp>
          <p:nvSpPr>
            <p:cNvPr id="3342" name="Line 83"/>
            <p:cNvSpPr>
              <a:spLocks noChangeShapeType="1"/>
            </p:cNvSpPr>
            <p:nvPr/>
          </p:nvSpPr>
          <p:spPr bwMode="auto">
            <a:xfrm>
              <a:off x="4808" y="1283"/>
              <a:ext cx="76" cy="0"/>
            </a:xfrm>
            <a:prstGeom prst="line">
              <a:avLst/>
            </a:prstGeom>
            <a:noFill/>
            <a:ln w="6350">
              <a:solidFill>
                <a:srgbClr val="0000FF"/>
              </a:solidFill>
              <a:round/>
              <a:headEnd/>
              <a:tailEnd/>
            </a:ln>
          </p:spPr>
          <p:txBody>
            <a:bodyPr/>
            <a:lstStyle/>
            <a:p>
              <a:endParaRPr lang="en-GB"/>
            </a:p>
          </p:txBody>
        </p:sp>
        <p:sp>
          <p:nvSpPr>
            <p:cNvPr id="3343" name="Freeform 84"/>
            <p:cNvSpPr>
              <a:spLocks/>
            </p:cNvSpPr>
            <p:nvPr/>
          </p:nvSpPr>
          <p:spPr bwMode="auto">
            <a:xfrm>
              <a:off x="4910" y="1470"/>
              <a:ext cx="77" cy="41"/>
            </a:xfrm>
            <a:custGeom>
              <a:avLst/>
              <a:gdLst>
                <a:gd name="T0" fmla="*/ 38 w 77"/>
                <a:gd name="T1" fmla="*/ 0 h 41"/>
                <a:gd name="T2" fmla="*/ 30 w 77"/>
                <a:gd name="T3" fmla="*/ 0 h 41"/>
                <a:gd name="T4" fmla="*/ 24 w 77"/>
                <a:gd name="T5" fmla="*/ 2 h 41"/>
                <a:gd name="T6" fmla="*/ 17 w 77"/>
                <a:gd name="T7" fmla="*/ 5 h 41"/>
                <a:gd name="T8" fmla="*/ 12 w 77"/>
                <a:gd name="T9" fmla="*/ 7 h 41"/>
                <a:gd name="T10" fmla="*/ 6 w 77"/>
                <a:gd name="T11" fmla="*/ 10 h 41"/>
                <a:gd name="T12" fmla="*/ 2 w 77"/>
                <a:gd name="T13" fmla="*/ 13 h 41"/>
                <a:gd name="T14" fmla="*/ 1 w 77"/>
                <a:gd name="T15" fmla="*/ 15 h 41"/>
                <a:gd name="T16" fmla="*/ 1 w 77"/>
                <a:gd name="T17" fmla="*/ 17 h 41"/>
                <a:gd name="T18" fmla="*/ 0 w 77"/>
                <a:gd name="T19" fmla="*/ 19 h 41"/>
                <a:gd name="T20" fmla="*/ 0 w 77"/>
                <a:gd name="T21" fmla="*/ 21 h 41"/>
                <a:gd name="T22" fmla="*/ 0 w 77"/>
                <a:gd name="T23" fmla="*/ 23 h 41"/>
                <a:gd name="T24" fmla="*/ 1 w 77"/>
                <a:gd name="T25" fmla="*/ 25 h 41"/>
                <a:gd name="T26" fmla="*/ 1 w 77"/>
                <a:gd name="T27" fmla="*/ 26 h 41"/>
                <a:gd name="T28" fmla="*/ 2 w 77"/>
                <a:gd name="T29" fmla="*/ 29 h 41"/>
                <a:gd name="T30" fmla="*/ 6 w 77"/>
                <a:gd name="T31" fmla="*/ 31 h 41"/>
                <a:gd name="T32" fmla="*/ 12 w 77"/>
                <a:gd name="T33" fmla="*/ 35 h 41"/>
                <a:gd name="T34" fmla="*/ 17 w 77"/>
                <a:gd name="T35" fmla="*/ 37 h 41"/>
                <a:gd name="T36" fmla="*/ 24 w 77"/>
                <a:gd name="T37" fmla="*/ 39 h 41"/>
                <a:gd name="T38" fmla="*/ 30 w 77"/>
                <a:gd name="T39" fmla="*/ 41 h 41"/>
                <a:gd name="T40" fmla="*/ 38 w 77"/>
                <a:gd name="T41" fmla="*/ 41 h 41"/>
                <a:gd name="T42" fmla="*/ 46 w 77"/>
                <a:gd name="T43" fmla="*/ 41 h 41"/>
                <a:gd name="T44" fmla="*/ 53 w 77"/>
                <a:gd name="T45" fmla="*/ 39 h 41"/>
                <a:gd name="T46" fmla="*/ 60 w 77"/>
                <a:gd name="T47" fmla="*/ 37 h 41"/>
                <a:gd name="T48" fmla="*/ 66 w 77"/>
                <a:gd name="T49" fmla="*/ 35 h 41"/>
                <a:gd name="T50" fmla="*/ 70 w 77"/>
                <a:gd name="T51" fmla="*/ 31 h 41"/>
                <a:gd name="T52" fmla="*/ 74 w 77"/>
                <a:gd name="T53" fmla="*/ 29 h 41"/>
                <a:gd name="T54" fmla="*/ 76 w 77"/>
                <a:gd name="T55" fmla="*/ 26 h 41"/>
                <a:gd name="T56" fmla="*/ 76 w 77"/>
                <a:gd name="T57" fmla="*/ 25 h 41"/>
                <a:gd name="T58" fmla="*/ 77 w 77"/>
                <a:gd name="T59" fmla="*/ 23 h 41"/>
                <a:gd name="T60" fmla="*/ 77 w 77"/>
                <a:gd name="T61" fmla="*/ 21 h 41"/>
                <a:gd name="T62" fmla="*/ 77 w 77"/>
                <a:gd name="T63" fmla="*/ 19 h 41"/>
                <a:gd name="T64" fmla="*/ 76 w 77"/>
                <a:gd name="T65" fmla="*/ 17 h 41"/>
                <a:gd name="T66" fmla="*/ 76 w 77"/>
                <a:gd name="T67" fmla="*/ 15 h 41"/>
                <a:gd name="T68" fmla="*/ 74 w 77"/>
                <a:gd name="T69" fmla="*/ 13 h 41"/>
                <a:gd name="T70" fmla="*/ 70 w 77"/>
                <a:gd name="T71" fmla="*/ 10 h 41"/>
                <a:gd name="T72" fmla="*/ 66 w 77"/>
                <a:gd name="T73" fmla="*/ 7 h 41"/>
                <a:gd name="T74" fmla="*/ 60 w 77"/>
                <a:gd name="T75" fmla="*/ 5 h 41"/>
                <a:gd name="T76" fmla="*/ 53 w 77"/>
                <a:gd name="T77" fmla="*/ 2 h 41"/>
                <a:gd name="T78" fmla="*/ 46 w 77"/>
                <a:gd name="T79" fmla="*/ 0 h 41"/>
                <a:gd name="T80" fmla="*/ 38 w 77"/>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1"/>
                <a:gd name="T125" fmla="*/ 77 w 77"/>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1">
                  <a:moveTo>
                    <a:pt x="38" y="0"/>
                  </a:moveTo>
                  <a:lnTo>
                    <a:pt x="30" y="0"/>
                  </a:lnTo>
                  <a:lnTo>
                    <a:pt x="24" y="2"/>
                  </a:lnTo>
                  <a:lnTo>
                    <a:pt x="17" y="5"/>
                  </a:lnTo>
                  <a:lnTo>
                    <a:pt x="12" y="7"/>
                  </a:lnTo>
                  <a:lnTo>
                    <a:pt x="6" y="10"/>
                  </a:lnTo>
                  <a:lnTo>
                    <a:pt x="2" y="13"/>
                  </a:lnTo>
                  <a:lnTo>
                    <a:pt x="1" y="15"/>
                  </a:lnTo>
                  <a:lnTo>
                    <a:pt x="1" y="17"/>
                  </a:lnTo>
                  <a:lnTo>
                    <a:pt x="0" y="19"/>
                  </a:lnTo>
                  <a:lnTo>
                    <a:pt x="0" y="21"/>
                  </a:lnTo>
                  <a:lnTo>
                    <a:pt x="0" y="23"/>
                  </a:lnTo>
                  <a:lnTo>
                    <a:pt x="1" y="25"/>
                  </a:lnTo>
                  <a:lnTo>
                    <a:pt x="1" y="26"/>
                  </a:lnTo>
                  <a:lnTo>
                    <a:pt x="2" y="29"/>
                  </a:lnTo>
                  <a:lnTo>
                    <a:pt x="6" y="31"/>
                  </a:lnTo>
                  <a:lnTo>
                    <a:pt x="12" y="35"/>
                  </a:lnTo>
                  <a:lnTo>
                    <a:pt x="17" y="37"/>
                  </a:lnTo>
                  <a:lnTo>
                    <a:pt x="24" y="39"/>
                  </a:lnTo>
                  <a:lnTo>
                    <a:pt x="30" y="41"/>
                  </a:lnTo>
                  <a:lnTo>
                    <a:pt x="38" y="41"/>
                  </a:lnTo>
                  <a:lnTo>
                    <a:pt x="46" y="41"/>
                  </a:lnTo>
                  <a:lnTo>
                    <a:pt x="53" y="39"/>
                  </a:lnTo>
                  <a:lnTo>
                    <a:pt x="60" y="37"/>
                  </a:lnTo>
                  <a:lnTo>
                    <a:pt x="66" y="35"/>
                  </a:lnTo>
                  <a:lnTo>
                    <a:pt x="70" y="31"/>
                  </a:lnTo>
                  <a:lnTo>
                    <a:pt x="74" y="29"/>
                  </a:lnTo>
                  <a:lnTo>
                    <a:pt x="76" y="26"/>
                  </a:lnTo>
                  <a:lnTo>
                    <a:pt x="76" y="25"/>
                  </a:lnTo>
                  <a:lnTo>
                    <a:pt x="77" y="23"/>
                  </a:lnTo>
                  <a:lnTo>
                    <a:pt x="77" y="21"/>
                  </a:lnTo>
                  <a:lnTo>
                    <a:pt x="77" y="19"/>
                  </a:lnTo>
                  <a:lnTo>
                    <a:pt x="76" y="17"/>
                  </a:lnTo>
                  <a:lnTo>
                    <a:pt x="76" y="15"/>
                  </a:lnTo>
                  <a:lnTo>
                    <a:pt x="74" y="13"/>
                  </a:lnTo>
                  <a:lnTo>
                    <a:pt x="70" y="10"/>
                  </a:lnTo>
                  <a:lnTo>
                    <a:pt x="66" y="7"/>
                  </a:lnTo>
                  <a:lnTo>
                    <a:pt x="60" y="5"/>
                  </a:lnTo>
                  <a:lnTo>
                    <a:pt x="53" y="2"/>
                  </a:lnTo>
                  <a:lnTo>
                    <a:pt x="46" y="0"/>
                  </a:lnTo>
                  <a:lnTo>
                    <a:pt x="38" y="0"/>
                  </a:lnTo>
                  <a:close/>
                </a:path>
              </a:pathLst>
            </a:custGeom>
            <a:solidFill>
              <a:srgbClr val="FF3300"/>
            </a:solidFill>
            <a:ln w="9525">
              <a:noFill/>
              <a:round/>
              <a:headEnd/>
              <a:tailEnd/>
            </a:ln>
          </p:spPr>
          <p:txBody>
            <a:bodyPr/>
            <a:lstStyle/>
            <a:p>
              <a:endParaRPr lang="en-GB"/>
            </a:p>
          </p:txBody>
        </p:sp>
        <p:sp>
          <p:nvSpPr>
            <p:cNvPr id="3344" name="Freeform 85"/>
            <p:cNvSpPr>
              <a:spLocks/>
            </p:cNvSpPr>
            <p:nvPr/>
          </p:nvSpPr>
          <p:spPr bwMode="auto">
            <a:xfrm>
              <a:off x="4910" y="1470"/>
              <a:ext cx="77" cy="41"/>
            </a:xfrm>
            <a:custGeom>
              <a:avLst/>
              <a:gdLst>
                <a:gd name="T0" fmla="*/ 38 w 77"/>
                <a:gd name="T1" fmla="*/ 0 h 41"/>
                <a:gd name="T2" fmla="*/ 30 w 77"/>
                <a:gd name="T3" fmla="*/ 0 h 41"/>
                <a:gd name="T4" fmla="*/ 24 w 77"/>
                <a:gd name="T5" fmla="*/ 2 h 41"/>
                <a:gd name="T6" fmla="*/ 17 w 77"/>
                <a:gd name="T7" fmla="*/ 5 h 41"/>
                <a:gd name="T8" fmla="*/ 12 w 77"/>
                <a:gd name="T9" fmla="*/ 7 h 41"/>
                <a:gd name="T10" fmla="*/ 6 w 77"/>
                <a:gd name="T11" fmla="*/ 10 h 41"/>
                <a:gd name="T12" fmla="*/ 2 w 77"/>
                <a:gd name="T13" fmla="*/ 13 h 41"/>
                <a:gd name="T14" fmla="*/ 1 w 77"/>
                <a:gd name="T15" fmla="*/ 15 h 41"/>
                <a:gd name="T16" fmla="*/ 1 w 77"/>
                <a:gd name="T17" fmla="*/ 17 h 41"/>
                <a:gd name="T18" fmla="*/ 0 w 77"/>
                <a:gd name="T19" fmla="*/ 19 h 41"/>
                <a:gd name="T20" fmla="*/ 0 w 77"/>
                <a:gd name="T21" fmla="*/ 21 h 41"/>
                <a:gd name="T22" fmla="*/ 0 w 77"/>
                <a:gd name="T23" fmla="*/ 23 h 41"/>
                <a:gd name="T24" fmla="*/ 1 w 77"/>
                <a:gd name="T25" fmla="*/ 25 h 41"/>
                <a:gd name="T26" fmla="*/ 1 w 77"/>
                <a:gd name="T27" fmla="*/ 26 h 41"/>
                <a:gd name="T28" fmla="*/ 2 w 77"/>
                <a:gd name="T29" fmla="*/ 29 h 41"/>
                <a:gd name="T30" fmla="*/ 6 w 77"/>
                <a:gd name="T31" fmla="*/ 31 h 41"/>
                <a:gd name="T32" fmla="*/ 12 w 77"/>
                <a:gd name="T33" fmla="*/ 35 h 41"/>
                <a:gd name="T34" fmla="*/ 17 w 77"/>
                <a:gd name="T35" fmla="*/ 37 h 41"/>
                <a:gd name="T36" fmla="*/ 24 w 77"/>
                <a:gd name="T37" fmla="*/ 39 h 41"/>
                <a:gd name="T38" fmla="*/ 30 w 77"/>
                <a:gd name="T39" fmla="*/ 41 h 41"/>
                <a:gd name="T40" fmla="*/ 38 w 77"/>
                <a:gd name="T41" fmla="*/ 41 h 41"/>
                <a:gd name="T42" fmla="*/ 46 w 77"/>
                <a:gd name="T43" fmla="*/ 41 h 41"/>
                <a:gd name="T44" fmla="*/ 53 w 77"/>
                <a:gd name="T45" fmla="*/ 39 h 41"/>
                <a:gd name="T46" fmla="*/ 60 w 77"/>
                <a:gd name="T47" fmla="*/ 37 h 41"/>
                <a:gd name="T48" fmla="*/ 66 w 77"/>
                <a:gd name="T49" fmla="*/ 35 h 41"/>
                <a:gd name="T50" fmla="*/ 70 w 77"/>
                <a:gd name="T51" fmla="*/ 31 h 41"/>
                <a:gd name="T52" fmla="*/ 74 w 77"/>
                <a:gd name="T53" fmla="*/ 29 h 41"/>
                <a:gd name="T54" fmla="*/ 76 w 77"/>
                <a:gd name="T55" fmla="*/ 26 h 41"/>
                <a:gd name="T56" fmla="*/ 76 w 77"/>
                <a:gd name="T57" fmla="*/ 25 h 41"/>
                <a:gd name="T58" fmla="*/ 77 w 77"/>
                <a:gd name="T59" fmla="*/ 23 h 41"/>
                <a:gd name="T60" fmla="*/ 77 w 77"/>
                <a:gd name="T61" fmla="*/ 21 h 41"/>
                <a:gd name="T62" fmla="*/ 77 w 77"/>
                <a:gd name="T63" fmla="*/ 19 h 41"/>
                <a:gd name="T64" fmla="*/ 76 w 77"/>
                <a:gd name="T65" fmla="*/ 17 h 41"/>
                <a:gd name="T66" fmla="*/ 76 w 77"/>
                <a:gd name="T67" fmla="*/ 15 h 41"/>
                <a:gd name="T68" fmla="*/ 74 w 77"/>
                <a:gd name="T69" fmla="*/ 13 h 41"/>
                <a:gd name="T70" fmla="*/ 70 w 77"/>
                <a:gd name="T71" fmla="*/ 10 h 41"/>
                <a:gd name="T72" fmla="*/ 66 w 77"/>
                <a:gd name="T73" fmla="*/ 7 h 41"/>
                <a:gd name="T74" fmla="*/ 60 w 77"/>
                <a:gd name="T75" fmla="*/ 5 h 41"/>
                <a:gd name="T76" fmla="*/ 53 w 77"/>
                <a:gd name="T77" fmla="*/ 2 h 41"/>
                <a:gd name="T78" fmla="*/ 46 w 77"/>
                <a:gd name="T79" fmla="*/ 0 h 41"/>
                <a:gd name="T80" fmla="*/ 38 w 77"/>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1"/>
                <a:gd name="T125" fmla="*/ 77 w 77"/>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1">
                  <a:moveTo>
                    <a:pt x="38" y="0"/>
                  </a:moveTo>
                  <a:lnTo>
                    <a:pt x="30" y="0"/>
                  </a:lnTo>
                  <a:lnTo>
                    <a:pt x="24" y="2"/>
                  </a:lnTo>
                  <a:lnTo>
                    <a:pt x="17" y="5"/>
                  </a:lnTo>
                  <a:lnTo>
                    <a:pt x="12" y="7"/>
                  </a:lnTo>
                  <a:lnTo>
                    <a:pt x="6" y="10"/>
                  </a:lnTo>
                  <a:lnTo>
                    <a:pt x="2" y="13"/>
                  </a:lnTo>
                  <a:lnTo>
                    <a:pt x="1" y="15"/>
                  </a:lnTo>
                  <a:lnTo>
                    <a:pt x="1" y="17"/>
                  </a:lnTo>
                  <a:lnTo>
                    <a:pt x="0" y="19"/>
                  </a:lnTo>
                  <a:lnTo>
                    <a:pt x="0" y="21"/>
                  </a:lnTo>
                  <a:lnTo>
                    <a:pt x="0" y="23"/>
                  </a:lnTo>
                  <a:lnTo>
                    <a:pt x="1" y="25"/>
                  </a:lnTo>
                  <a:lnTo>
                    <a:pt x="1" y="26"/>
                  </a:lnTo>
                  <a:lnTo>
                    <a:pt x="2" y="29"/>
                  </a:lnTo>
                  <a:lnTo>
                    <a:pt x="6" y="31"/>
                  </a:lnTo>
                  <a:lnTo>
                    <a:pt x="12" y="35"/>
                  </a:lnTo>
                  <a:lnTo>
                    <a:pt x="17" y="37"/>
                  </a:lnTo>
                  <a:lnTo>
                    <a:pt x="24" y="39"/>
                  </a:lnTo>
                  <a:lnTo>
                    <a:pt x="30" y="41"/>
                  </a:lnTo>
                  <a:lnTo>
                    <a:pt x="38" y="41"/>
                  </a:lnTo>
                  <a:lnTo>
                    <a:pt x="46" y="41"/>
                  </a:lnTo>
                  <a:lnTo>
                    <a:pt x="53" y="39"/>
                  </a:lnTo>
                  <a:lnTo>
                    <a:pt x="60" y="37"/>
                  </a:lnTo>
                  <a:lnTo>
                    <a:pt x="66" y="35"/>
                  </a:lnTo>
                  <a:lnTo>
                    <a:pt x="70" y="31"/>
                  </a:lnTo>
                  <a:lnTo>
                    <a:pt x="74" y="29"/>
                  </a:lnTo>
                  <a:lnTo>
                    <a:pt x="76" y="26"/>
                  </a:lnTo>
                  <a:lnTo>
                    <a:pt x="76" y="25"/>
                  </a:lnTo>
                  <a:lnTo>
                    <a:pt x="77" y="23"/>
                  </a:lnTo>
                  <a:lnTo>
                    <a:pt x="77" y="21"/>
                  </a:lnTo>
                  <a:lnTo>
                    <a:pt x="77" y="19"/>
                  </a:lnTo>
                  <a:lnTo>
                    <a:pt x="76" y="17"/>
                  </a:lnTo>
                  <a:lnTo>
                    <a:pt x="76" y="15"/>
                  </a:lnTo>
                  <a:lnTo>
                    <a:pt x="74" y="13"/>
                  </a:lnTo>
                  <a:lnTo>
                    <a:pt x="70" y="10"/>
                  </a:lnTo>
                  <a:lnTo>
                    <a:pt x="66" y="7"/>
                  </a:lnTo>
                  <a:lnTo>
                    <a:pt x="60" y="5"/>
                  </a:lnTo>
                  <a:lnTo>
                    <a:pt x="53" y="2"/>
                  </a:lnTo>
                  <a:lnTo>
                    <a:pt x="46" y="0"/>
                  </a:lnTo>
                  <a:lnTo>
                    <a:pt x="38" y="0"/>
                  </a:lnTo>
                </a:path>
              </a:pathLst>
            </a:custGeom>
            <a:noFill/>
            <a:ln w="4763">
              <a:solidFill>
                <a:srgbClr val="000000"/>
              </a:solidFill>
              <a:prstDash val="solid"/>
              <a:round/>
              <a:headEnd/>
              <a:tailEnd/>
            </a:ln>
          </p:spPr>
          <p:txBody>
            <a:bodyPr/>
            <a:lstStyle/>
            <a:p>
              <a:endParaRPr lang="en-GB"/>
            </a:p>
          </p:txBody>
        </p:sp>
        <p:sp>
          <p:nvSpPr>
            <p:cNvPr id="3345" name="Rectangle 86"/>
            <p:cNvSpPr>
              <a:spLocks noChangeArrowheads="1"/>
            </p:cNvSpPr>
            <p:nvPr/>
          </p:nvSpPr>
          <p:spPr bwMode="auto">
            <a:xfrm>
              <a:off x="4910" y="973"/>
              <a:ext cx="77" cy="514"/>
            </a:xfrm>
            <a:prstGeom prst="rect">
              <a:avLst/>
            </a:prstGeom>
            <a:solidFill>
              <a:srgbClr val="FF3300"/>
            </a:solidFill>
            <a:ln w="9525">
              <a:noFill/>
              <a:miter lim="800000"/>
              <a:headEnd/>
              <a:tailEnd/>
            </a:ln>
          </p:spPr>
          <p:txBody>
            <a:bodyPr/>
            <a:lstStyle/>
            <a:p>
              <a:endParaRPr lang="en-GB"/>
            </a:p>
          </p:txBody>
        </p:sp>
        <p:sp>
          <p:nvSpPr>
            <p:cNvPr id="3346" name="Rectangle 87"/>
            <p:cNvSpPr>
              <a:spLocks noChangeArrowheads="1"/>
            </p:cNvSpPr>
            <p:nvPr/>
          </p:nvSpPr>
          <p:spPr bwMode="auto">
            <a:xfrm>
              <a:off x="4910" y="973"/>
              <a:ext cx="77" cy="514"/>
            </a:xfrm>
            <a:prstGeom prst="rect">
              <a:avLst/>
            </a:prstGeom>
            <a:noFill/>
            <a:ln w="4763">
              <a:solidFill>
                <a:srgbClr val="000000"/>
              </a:solidFill>
              <a:miter lim="800000"/>
              <a:headEnd/>
              <a:tailEnd/>
            </a:ln>
          </p:spPr>
          <p:txBody>
            <a:bodyPr/>
            <a:lstStyle/>
            <a:p>
              <a:endParaRPr lang="en-GB"/>
            </a:p>
          </p:txBody>
        </p:sp>
        <p:sp>
          <p:nvSpPr>
            <p:cNvPr id="3347" name="Freeform 88"/>
            <p:cNvSpPr>
              <a:spLocks/>
            </p:cNvSpPr>
            <p:nvPr/>
          </p:nvSpPr>
          <p:spPr bwMode="auto">
            <a:xfrm>
              <a:off x="4910" y="958"/>
              <a:ext cx="77" cy="39"/>
            </a:xfrm>
            <a:custGeom>
              <a:avLst/>
              <a:gdLst>
                <a:gd name="T0" fmla="*/ 38 w 77"/>
                <a:gd name="T1" fmla="*/ 0 h 39"/>
                <a:gd name="T2" fmla="*/ 30 w 77"/>
                <a:gd name="T3" fmla="*/ 0 h 39"/>
                <a:gd name="T4" fmla="*/ 24 w 77"/>
                <a:gd name="T5" fmla="*/ 1 h 39"/>
                <a:gd name="T6" fmla="*/ 17 w 77"/>
                <a:gd name="T7" fmla="*/ 3 h 39"/>
                <a:gd name="T8" fmla="*/ 12 w 77"/>
                <a:gd name="T9" fmla="*/ 5 h 39"/>
                <a:gd name="T10" fmla="*/ 6 w 77"/>
                <a:gd name="T11" fmla="*/ 8 h 39"/>
                <a:gd name="T12" fmla="*/ 2 w 77"/>
                <a:gd name="T13" fmla="*/ 11 h 39"/>
                <a:gd name="T14" fmla="*/ 1 w 77"/>
                <a:gd name="T15" fmla="*/ 13 h 39"/>
                <a:gd name="T16" fmla="*/ 1 w 77"/>
                <a:gd name="T17" fmla="*/ 15 h 39"/>
                <a:gd name="T18" fmla="*/ 0 w 77"/>
                <a:gd name="T19" fmla="*/ 17 h 39"/>
                <a:gd name="T20" fmla="*/ 0 w 77"/>
                <a:gd name="T21" fmla="*/ 19 h 39"/>
                <a:gd name="T22" fmla="*/ 0 w 77"/>
                <a:gd name="T23" fmla="*/ 21 h 39"/>
                <a:gd name="T24" fmla="*/ 1 w 77"/>
                <a:gd name="T25" fmla="*/ 23 h 39"/>
                <a:gd name="T26" fmla="*/ 1 w 77"/>
                <a:gd name="T27" fmla="*/ 24 h 39"/>
                <a:gd name="T28" fmla="*/ 2 w 77"/>
                <a:gd name="T29" fmla="*/ 27 h 39"/>
                <a:gd name="T30" fmla="*/ 6 w 77"/>
                <a:gd name="T31" fmla="*/ 29 h 39"/>
                <a:gd name="T32" fmla="*/ 12 w 77"/>
                <a:gd name="T33" fmla="*/ 33 h 39"/>
                <a:gd name="T34" fmla="*/ 17 w 77"/>
                <a:gd name="T35" fmla="*/ 35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5 h 39"/>
                <a:gd name="T48" fmla="*/ 66 w 77"/>
                <a:gd name="T49" fmla="*/ 33 h 39"/>
                <a:gd name="T50" fmla="*/ 70 w 77"/>
                <a:gd name="T51" fmla="*/ 29 h 39"/>
                <a:gd name="T52" fmla="*/ 74 w 77"/>
                <a:gd name="T53" fmla="*/ 27 h 39"/>
                <a:gd name="T54" fmla="*/ 76 w 77"/>
                <a:gd name="T55" fmla="*/ 24 h 39"/>
                <a:gd name="T56" fmla="*/ 76 w 77"/>
                <a:gd name="T57" fmla="*/ 23 h 39"/>
                <a:gd name="T58" fmla="*/ 77 w 77"/>
                <a:gd name="T59" fmla="*/ 21 h 39"/>
                <a:gd name="T60" fmla="*/ 77 w 77"/>
                <a:gd name="T61" fmla="*/ 19 h 39"/>
                <a:gd name="T62" fmla="*/ 77 w 77"/>
                <a:gd name="T63" fmla="*/ 17 h 39"/>
                <a:gd name="T64" fmla="*/ 76 w 77"/>
                <a:gd name="T65" fmla="*/ 15 h 39"/>
                <a:gd name="T66" fmla="*/ 76 w 77"/>
                <a:gd name="T67" fmla="*/ 13 h 39"/>
                <a:gd name="T68" fmla="*/ 74 w 77"/>
                <a:gd name="T69" fmla="*/ 11 h 39"/>
                <a:gd name="T70" fmla="*/ 70 w 77"/>
                <a:gd name="T71" fmla="*/ 8 h 39"/>
                <a:gd name="T72" fmla="*/ 66 w 77"/>
                <a:gd name="T73" fmla="*/ 5 h 39"/>
                <a:gd name="T74" fmla="*/ 60 w 77"/>
                <a:gd name="T75" fmla="*/ 3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3"/>
                  </a:lnTo>
                  <a:lnTo>
                    <a:pt x="12" y="5"/>
                  </a:lnTo>
                  <a:lnTo>
                    <a:pt x="6" y="8"/>
                  </a:lnTo>
                  <a:lnTo>
                    <a:pt x="2" y="11"/>
                  </a:lnTo>
                  <a:lnTo>
                    <a:pt x="1" y="13"/>
                  </a:lnTo>
                  <a:lnTo>
                    <a:pt x="1" y="15"/>
                  </a:lnTo>
                  <a:lnTo>
                    <a:pt x="0" y="17"/>
                  </a:lnTo>
                  <a:lnTo>
                    <a:pt x="0" y="19"/>
                  </a:lnTo>
                  <a:lnTo>
                    <a:pt x="0" y="21"/>
                  </a:lnTo>
                  <a:lnTo>
                    <a:pt x="1" y="23"/>
                  </a:lnTo>
                  <a:lnTo>
                    <a:pt x="1" y="24"/>
                  </a:lnTo>
                  <a:lnTo>
                    <a:pt x="2" y="27"/>
                  </a:lnTo>
                  <a:lnTo>
                    <a:pt x="6" y="29"/>
                  </a:lnTo>
                  <a:lnTo>
                    <a:pt x="12" y="33"/>
                  </a:lnTo>
                  <a:lnTo>
                    <a:pt x="17" y="35"/>
                  </a:lnTo>
                  <a:lnTo>
                    <a:pt x="24" y="37"/>
                  </a:lnTo>
                  <a:lnTo>
                    <a:pt x="30" y="39"/>
                  </a:lnTo>
                  <a:lnTo>
                    <a:pt x="38" y="39"/>
                  </a:lnTo>
                  <a:lnTo>
                    <a:pt x="46" y="39"/>
                  </a:lnTo>
                  <a:lnTo>
                    <a:pt x="53" y="37"/>
                  </a:lnTo>
                  <a:lnTo>
                    <a:pt x="60" y="35"/>
                  </a:lnTo>
                  <a:lnTo>
                    <a:pt x="66" y="33"/>
                  </a:lnTo>
                  <a:lnTo>
                    <a:pt x="70" y="29"/>
                  </a:lnTo>
                  <a:lnTo>
                    <a:pt x="74" y="27"/>
                  </a:lnTo>
                  <a:lnTo>
                    <a:pt x="76" y="24"/>
                  </a:lnTo>
                  <a:lnTo>
                    <a:pt x="76" y="23"/>
                  </a:lnTo>
                  <a:lnTo>
                    <a:pt x="77" y="21"/>
                  </a:lnTo>
                  <a:lnTo>
                    <a:pt x="77" y="19"/>
                  </a:lnTo>
                  <a:lnTo>
                    <a:pt x="77" y="17"/>
                  </a:lnTo>
                  <a:lnTo>
                    <a:pt x="76" y="15"/>
                  </a:lnTo>
                  <a:lnTo>
                    <a:pt x="76" y="13"/>
                  </a:lnTo>
                  <a:lnTo>
                    <a:pt x="74" y="11"/>
                  </a:lnTo>
                  <a:lnTo>
                    <a:pt x="70" y="8"/>
                  </a:lnTo>
                  <a:lnTo>
                    <a:pt x="66" y="5"/>
                  </a:lnTo>
                  <a:lnTo>
                    <a:pt x="60" y="3"/>
                  </a:lnTo>
                  <a:lnTo>
                    <a:pt x="53" y="1"/>
                  </a:lnTo>
                  <a:lnTo>
                    <a:pt x="46" y="0"/>
                  </a:lnTo>
                  <a:lnTo>
                    <a:pt x="38" y="0"/>
                  </a:lnTo>
                  <a:close/>
                </a:path>
              </a:pathLst>
            </a:custGeom>
            <a:solidFill>
              <a:srgbClr val="FF3300"/>
            </a:solidFill>
            <a:ln w="9525">
              <a:noFill/>
              <a:round/>
              <a:headEnd/>
              <a:tailEnd/>
            </a:ln>
          </p:spPr>
          <p:txBody>
            <a:bodyPr/>
            <a:lstStyle/>
            <a:p>
              <a:endParaRPr lang="en-GB"/>
            </a:p>
          </p:txBody>
        </p:sp>
        <p:sp>
          <p:nvSpPr>
            <p:cNvPr id="3348" name="Freeform 89"/>
            <p:cNvSpPr>
              <a:spLocks/>
            </p:cNvSpPr>
            <p:nvPr/>
          </p:nvSpPr>
          <p:spPr bwMode="auto">
            <a:xfrm>
              <a:off x="4910" y="958"/>
              <a:ext cx="77" cy="39"/>
            </a:xfrm>
            <a:custGeom>
              <a:avLst/>
              <a:gdLst>
                <a:gd name="T0" fmla="*/ 38 w 77"/>
                <a:gd name="T1" fmla="*/ 0 h 39"/>
                <a:gd name="T2" fmla="*/ 30 w 77"/>
                <a:gd name="T3" fmla="*/ 0 h 39"/>
                <a:gd name="T4" fmla="*/ 24 w 77"/>
                <a:gd name="T5" fmla="*/ 1 h 39"/>
                <a:gd name="T6" fmla="*/ 17 w 77"/>
                <a:gd name="T7" fmla="*/ 3 h 39"/>
                <a:gd name="T8" fmla="*/ 12 w 77"/>
                <a:gd name="T9" fmla="*/ 5 h 39"/>
                <a:gd name="T10" fmla="*/ 6 w 77"/>
                <a:gd name="T11" fmla="*/ 8 h 39"/>
                <a:gd name="T12" fmla="*/ 2 w 77"/>
                <a:gd name="T13" fmla="*/ 11 h 39"/>
                <a:gd name="T14" fmla="*/ 1 w 77"/>
                <a:gd name="T15" fmla="*/ 13 h 39"/>
                <a:gd name="T16" fmla="*/ 1 w 77"/>
                <a:gd name="T17" fmla="*/ 15 h 39"/>
                <a:gd name="T18" fmla="*/ 0 w 77"/>
                <a:gd name="T19" fmla="*/ 17 h 39"/>
                <a:gd name="T20" fmla="*/ 0 w 77"/>
                <a:gd name="T21" fmla="*/ 19 h 39"/>
                <a:gd name="T22" fmla="*/ 0 w 77"/>
                <a:gd name="T23" fmla="*/ 21 h 39"/>
                <a:gd name="T24" fmla="*/ 1 w 77"/>
                <a:gd name="T25" fmla="*/ 23 h 39"/>
                <a:gd name="T26" fmla="*/ 1 w 77"/>
                <a:gd name="T27" fmla="*/ 24 h 39"/>
                <a:gd name="T28" fmla="*/ 2 w 77"/>
                <a:gd name="T29" fmla="*/ 27 h 39"/>
                <a:gd name="T30" fmla="*/ 6 w 77"/>
                <a:gd name="T31" fmla="*/ 29 h 39"/>
                <a:gd name="T32" fmla="*/ 12 w 77"/>
                <a:gd name="T33" fmla="*/ 33 h 39"/>
                <a:gd name="T34" fmla="*/ 17 w 77"/>
                <a:gd name="T35" fmla="*/ 35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5 h 39"/>
                <a:gd name="T48" fmla="*/ 66 w 77"/>
                <a:gd name="T49" fmla="*/ 33 h 39"/>
                <a:gd name="T50" fmla="*/ 70 w 77"/>
                <a:gd name="T51" fmla="*/ 29 h 39"/>
                <a:gd name="T52" fmla="*/ 74 w 77"/>
                <a:gd name="T53" fmla="*/ 27 h 39"/>
                <a:gd name="T54" fmla="*/ 76 w 77"/>
                <a:gd name="T55" fmla="*/ 24 h 39"/>
                <a:gd name="T56" fmla="*/ 76 w 77"/>
                <a:gd name="T57" fmla="*/ 23 h 39"/>
                <a:gd name="T58" fmla="*/ 77 w 77"/>
                <a:gd name="T59" fmla="*/ 21 h 39"/>
                <a:gd name="T60" fmla="*/ 77 w 77"/>
                <a:gd name="T61" fmla="*/ 19 h 39"/>
                <a:gd name="T62" fmla="*/ 77 w 77"/>
                <a:gd name="T63" fmla="*/ 17 h 39"/>
                <a:gd name="T64" fmla="*/ 76 w 77"/>
                <a:gd name="T65" fmla="*/ 15 h 39"/>
                <a:gd name="T66" fmla="*/ 76 w 77"/>
                <a:gd name="T67" fmla="*/ 13 h 39"/>
                <a:gd name="T68" fmla="*/ 74 w 77"/>
                <a:gd name="T69" fmla="*/ 11 h 39"/>
                <a:gd name="T70" fmla="*/ 70 w 77"/>
                <a:gd name="T71" fmla="*/ 8 h 39"/>
                <a:gd name="T72" fmla="*/ 66 w 77"/>
                <a:gd name="T73" fmla="*/ 5 h 39"/>
                <a:gd name="T74" fmla="*/ 60 w 77"/>
                <a:gd name="T75" fmla="*/ 3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3"/>
                  </a:lnTo>
                  <a:lnTo>
                    <a:pt x="12" y="5"/>
                  </a:lnTo>
                  <a:lnTo>
                    <a:pt x="6" y="8"/>
                  </a:lnTo>
                  <a:lnTo>
                    <a:pt x="2" y="11"/>
                  </a:lnTo>
                  <a:lnTo>
                    <a:pt x="1" y="13"/>
                  </a:lnTo>
                  <a:lnTo>
                    <a:pt x="1" y="15"/>
                  </a:lnTo>
                  <a:lnTo>
                    <a:pt x="0" y="17"/>
                  </a:lnTo>
                  <a:lnTo>
                    <a:pt x="0" y="19"/>
                  </a:lnTo>
                  <a:lnTo>
                    <a:pt x="0" y="21"/>
                  </a:lnTo>
                  <a:lnTo>
                    <a:pt x="1" y="23"/>
                  </a:lnTo>
                  <a:lnTo>
                    <a:pt x="1" y="24"/>
                  </a:lnTo>
                  <a:lnTo>
                    <a:pt x="2" y="27"/>
                  </a:lnTo>
                  <a:lnTo>
                    <a:pt x="6" y="29"/>
                  </a:lnTo>
                  <a:lnTo>
                    <a:pt x="12" y="33"/>
                  </a:lnTo>
                  <a:lnTo>
                    <a:pt x="17" y="35"/>
                  </a:lnTo>
                  <a:lnTo>
                    <a:pt x="24" y="37"/>
                  </a:lnTo>
                  <a:lnTo>
                    <a:pt x="30" y="39"/>
                  </a:lnTo>
                  <a:lnTo>
                    <a:pt x="38" y="39"/>
                  </a:lnTo>
                  <a:lnTo>
                    <a:pt x="46" y="39"/>
                  </a:lnTo>
                  <a:lnTo>
                    <a:pt x="53" y="37"/>
                  </a:lnTo>
                  <a:lnTo>
                    <a:pt x="60" y="35"/>
                  </a:lnTo>
                  <a:lnTo>
                    <a:pt x="66" y="33"/>
                  </a:lnTo>
                  <a:lnTo>
                    <a:pt x="70" y="29"/>
                  </a:lnTo>
                  <a:lnTo>
                    <a:pt x="74" y="27"/>
                  </a:lnTo>
                  <a:lnTo>
                    <a:pt x="76" y="24"/>
                  </a:lnTo>
                  <a:lnTo>
                    <a:pt x="76" y="23"/>
                  </a:lnTo>
                  <a:lnTo>
                    <a:pt x="77" y="21"/>
                  </a:lnTo>
                  <a:lnTo>
                    <a:pt x="77" y="19"/>
                  </a:lnTo>
                  <a:lnTo>
                    <a:pt x="77" y="17"/>
                  </a:lnTo>
                  <a:lnTo>
                    <a:pt x="76" y="15"/>
                  </a:lnTo>
                  <a:lnTo>
                    <a:pt x="76" y="13"/>
                  </a:lnTo>
                  <a:lnTo>
                    <a:pt x="74" y="11"/>
                  </a:lnTo>
                  <a:lnTo>
                    <a:pt x="70" y="8"/>
                  </a:lnTo>
                  <a:lnTo>
                    <a:pt x="66" y="5"/>
                  </a:lnTo>
                  <a:lnTo>
                    <a:pt x="60" y="3"/>
                  </a:lnTo>
                  <a:lnTo>
                    <a:pt x="53" y="1"/>
                  </a:lnTo>
                  <a:lnTo>
                    <a:pt x="46" y="0"/>
                  </a:lnTo>
                  <a:lnTo>
                    <a:pt x="38" y="0"/>
                  </a:lnTo>
                </a:path>
              </a:pathLst>
            </a:custGeom>
            <a:noFill/>
            <a:ln w="4763">
              <a:solidFill>
                <a:srgbClr val="000000"/>
              </a:solidFill>
              <a:prstDash val="solid"/>
              <a:round/>
              <a:headEnd/>
              <a:tailEnd/>
            </a:ln>
          </p:spPr>
          <p:txBody>
            <a:bodyPr/>
            <a:lstStyle/>
            <a:p>
              <a:endParaRPr lang="en-GB"/>
            </a:p>
          </p:txBody>
        </p:sp>
        <p:sp>
          <p:nvSpPr>
            <p:cNvPr id="3349" name="Line 90"/>
            <p:cNvSpPr>
              <a:spLocks noChangeShapeType="1"/>
            </p:cNvSpPr>
            <p:nvPr/>
          </p:nvSpPr>
          <p:spPr bwMode="auto">
            <a:xfrm>
              <a:off x="4910" y="1487"/>
              <a:ext cx="77" cy="0"/>
            </a:xfrm>
            <a:prstGeom prst="line">
              <a:avLst/>
            </a:prstGeom>
            <a:noFill/>
            <a:ln w="6350">
              <a:solidFill>
                <a:srgbClr val="FF3300"/>
              </a:solidFill>
              <a:round/>
              <a:headEnd/>
              <a:tailEnd/>
            </a:ln>
          </p:spPr>
          <p:txBody>
            <a:bodyPr/>
            <a:lstStyle/>
            <a:p>
              <a:endParaRPr lang="en-GB"/>
            </a:p>
          </p:txBody>
        </p:sp>
        <p:sp>
          <p:nvSpPr>
            <p:cNvPr id="3350" name="Freeform 91"/>
            <p:cNvSpPr>
              <a:spLocks/>
            </p:cNvSpPr>
            <p:nvPr/>
          </p:nvSpPr>
          <p:spPr bwMode="auto">
            <a:xfrm>
              <a:off x="4575" y="1392"/>
              <a:ext cx="76" cy="38"/>
            </a:xfrm>
            <a:custGeom>
              <a:avLst/>
              <a:gdLst>
                <a:gd name="T0" fmla="*/ 39 w 76"/>
                <a:gd name="T1" fmla="*/ 0 h 38"/>
                <a:gd name="T2" fmla="*/ 31 w 76"/>
                <a:gd name="T3" fmla="*/ 0 h 38"/>
                <a:gd name="T4" fmla="*/ 24 w 76"/>
                <a:gd name="T5" fmla="*/ 1 h 38"/>
                <a:gd name="T6" fmla="*/ 17 w 76"/>
                <a:gd name="T7" fmla="*/ 4 h 38"/>
                <a:gd name="T8" fmla="*/ 12 w 76"/>
                <a:gd name="T9" fmla="*/ 6 h 38"/>
                <a:gd name="T10" fmla="*/ 7 w 76"/>
                <a:gd name="T11" fmla="*/ 9 h 38"/>
                <a:gd name="T12" fmla="*/ 3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3 w 76"/>
                <a:gd name="T29" fmla="*/ 28 h 38"/>
                <a:gd name="T30" fmla="*/ 7 w 76"/>
                <a:gd name="T31" fmla="*/ 30 h 38"/>
                <a:gd name="T32" fmla="*/ 12 w 76"/>
                <a:gd name="T33" fmla="*/ 33 h 38"/>
                <a:gd name="T34" fmla="*/ 17 w 76"/>
                <a:gd name="T35" fmla="*/ 36 h 38"/>
                <a:gd name="T36" fmla="*/ 24 w 76"/>
                <a:gd name="T37" fmla="*/ 37 h 38"/>
                <a:gd name="T38" fmla="*/ 31 w 76"/>
                <a:gd name="T39" fmla="*/ 38 h 38"/>
                <a:gd name="T40" fmla="*/ 39 w 76"/>
                <a:gd name="T41" fmla="*/ 38 h 38"/>
                <a:gd name="T42" fmla="*/ 47 w 76"/>
                <a:gd name="T43" fmla="*/ 38 h 38"/>
                <a:gd name="T44" fmla="*/ 54 w 76"/>
                <a:gd name="T45" fmla="*/ 37 h 38"/>
                <a:gd name="T46" fmla="*/ 59 w 76"/>
                <a:gd name="T47" fmla="*/ 36 h 38"/>
                <a:gd name="T48" fmla="*/ 66 w 76"/>
                <a:gd name="T49" fmla="*/ 33 h 38"/>
                <a:gd name="T50" fmla="*/ 70 w 76"/>
                <a:gd name="T51" fmla="*/ 30 h 38"/>
                <a:gd name="T52" fmla="*/ 74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4 w 76"/>
                <a:gd name="T69" fmla="*/ 12 h 38"/>
                <a:gd name="T70" fmla="*/ 70 w 76"/>
                <a:gd name="T71" fmla="*/ 9 h 38"/>
                <a:gd name="T72" fmla="*/ 66 w 76"/>
                <a:gd name="T73" fmla="*/ 6 h 38"/>
                <a:gd name="T74" fmla="*/ 59 w 76"/>
                <a:gd name="T75" fmla="*/ 4 h 38"/>
                <a:gd name="T76" fmla="*/ 54 w 76"/>
                <a:gd name="T77" fmla="*/ 1 h 38"/>
                <a:gd name="T78" fmla="*/ 47 w 76"/>
                <a:gd name="T79" fmla="*/ 0 h 38"/>
                <a:gd name="T80" fmla="*/ 39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9" y="0"/>
                  </a:moveTo>
                  <a:lnTo>
                    <a:pt x="31" y="0"/>
                  </a:lnTo>
                  <a:lnTo>
                    <a:pt x="24" y="1"/>
                  </a:lnTo>
                  <a:lnTo>
                    <a:pt x="17" y="4"/>
                  </a:lnTo>
                  <a:lnTo>
                    <a:pt x="12" y="6"/>
                  </a:lnTo>
                  <a:lnTo>
                    <a:pt x="7" y="9"/>
                  </a:lnTo>
                  <a:lnTo>
                    <a:pt x="3" y="12"/>
                  </a:lnTo>
                  <a:lnTo>
                    <a:pt x="1" y="14"/>
                  </a:lnTo>
                  <a:lnTo>
                    <a:pt x="1" y="16"/>
                  </a:lnTo>
                  <a:lnTo>
                    <a:pt x="0" y="18"/>
                  </a:lnTo>
                  <a:lnTo>
                    <a:pt x="0" y="20"/>
                  </a:lnTo>
                  <a:lnTo>
                    <a:pt x="0" y="21"/>
                  </a:lnTo>
                  <a:lnTo>
                    <a:pt x="1" y="24"/>
                  </a:lnTo>
                  <a:lnTo>
                    <a:pt x="1" y="25"/>
                  </a:lnTo>
                  <a:lnTo>
                    <a:pt x="3" y="28"/>
                  </a:lnTo>
                  <a:lnTo>
                    <a:pt x="7" y="30"/>
                  </a:lnTo>
                  <a:lnTo>
                    <a:pt x="12" y="33"/>
                  </a:lnTo>
                  <a:lnTo>
                    <a:pt x="17" y="36"/>
                  </a:lnTo>
                  <a:lnTo>
                    <a:pt x="24" y="37"/>
                  </a:lnTo>
                  <a:lnTo>
                    <a:pt x="31" y="38"/>
                  </a:lnTo>
                  <a:lnTo>
                    <a:pt x="39" y="38"/>
                  </a:lnTo>
                  <a:lnTo>
                    <a:pt x="47" y="38"/>
                  </a:lnTo>
                  <a:lnTo>
                    <a:pt x="54" y="37"/>
                  </a:lnTo>
                  <a:lnTo>
                    <a:pt x="59" y="36"/>
                  </a:lnTo>
                  <a:lnTo>
                    <a:pt x="66" y="33"/>
                  </a:lnTo>
                  <a:lnTo>
                    <a:pt x="70" y="30"/>
                  </a:lnTo>
                  <a:lnTo>
                    <a:pt x="74" y="28"/>
                  </a:lnTo>
                  <a:lnTo>
                    <a:pt x="75" y="25"/>
                  </a:lnTo>
                  <a:lnTo>
                    <a:pt x="75" y="24"/>
                  </a:lnTo>
                  <a:lnTo>
                    <a:pt x="76" y="21"/>
                  </a:lnTo>
                  <a:lnTo>
                    <a:pt x="76" y="20"/>
                  </a:lnTo>
                  <a:lnTo>
                    <a:pt x="76" y="18"/>
                  </a:lnTo>
                  <a:lnTo>
                    <a:pt x="75" y="16"/>
                  </a:lnTo>
                  <a:lnTo>
                    <a:pt x="75" y="14"/>
                  </a:lnTo>
                  <a:lnTo>
                    <a:pt x="74" y="12"/>
                  </a:lnTo>
                  <a:lnTo>
                    <a:pt x="70" y="9"/>
                  </a:lnTo>
                  <a:lnTo>
                    <a:pt x="66" y="6"/>
                  </a:lnTo>
                  <a:lnTo>
                    <a:pt x="59"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351" name="Freeform 92"/>
            <p:cNvSpPr>
              <a:spLocks/>
            </p:cNvSpPr>
            <p:nvPr/>
          </p:nvSpPr>
          <p:spPr bwMode="auto">
            <a:xfrm>
              <a:off x="4575" y="1392"/>
              <a:ext cx="76" cy="38"/>
            </a:xfrm>
            <a:custGeom>
              <a:avLst/>
              <a:gdLst>
                <a:gd name="T0" fmla="*/ 39 w 76"/>
                <a:gd name="T1" fmla="*/ 0 h 38"/>
                <a:gd name="T2" fmla="*/ 31 w 76"/>
                <a:gd name="T3" fmla="*/ 0 h 38"/>
                <a:gd name="T4" fmla="*/ 24 w 76"/>
                <a:gd name="T5" fmla="*/ 1 h 38"/>
                <a:gd name="T6" fmla="*/ 17 w 76"/>
                <a:gd name="T7" fmla="*/ 4 h 38"/>
                <a:gd name="T8" fmla="*/ 12 w 76"/>
                <a:gd name="T9" fmla="*/ 6 h 38"/>
                <a:gd name="T10" fmla="*/ 7 w 76"/>
                <a:gd name="T11" fmla="*/ 9 h 38"/>
                <a:gd name="T12" fmla="*/ 3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3 w 76"/>
                <a:gd name="T29" fmla="*/ 28 h 38"/>
                <a:gd name="T30" fmla="*/ 7 w 76"/>
                <a:gd name="T31" fmla="*/ 30 h 38"/>
                <a:gd name="T32" fmla="*/ 12 w 76"/>
                <a:gd name="T33" fmla="*/ 33 h 38"/>
                <a:gd name="T34" fmla="*/ 17 w 76"/>
                <a:gd name="T35" fmla="*/ 36 h 38"/>
                <a:gd name="T36" fmla="*/ 24 w 76"/>
                <a:gd name="T37" fmla="*/ 37 h 38"/>
                <a:gd name="T38" fmla="*/ 31 w 76"/>
                <a:gd name="T39" fmla="*/ 38 h 38"/>
                <a:gd name="T40" fmla="*/ 39 w 76"/>
                <a:gd name="T41" fmla="*/ 38 h 38"/>
                <a:gd name="T42" fmla="*/ 47 w 76"/>
                <a:gd name="T43" fmla="*/ 38 h 38"/>
                <a:gd name="T44" fmla="*/ 54 w 76"/>
                <a:gd name="T45" fmla="*/ 37 h 38"/>
                <a:gd name="T46" fmla="*/ 59 w 76"/>
                <a:gd name="T47" fmla="*/ 36 h 38"/>
                <a:gd name="T48" fmla="*/ 66 w 76"/>
                <a:gd name="T49" fmla="*/ 33 h 38"/>
                <a:gd name="T50" fmla="*/ 70 w 76"/>
                <a:gd name="T51" fmla="*/ 30 h 38"/>
                <a:gd name="T52" fmla="*/ 74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4 w 76"/>
                <a:gd name="T69" fmla="*/ 12 h 38"/>
                <a:gd name="T70" fmla="*/ 70 w 76"/>
                <a:gd name="T71" fmla="*/ 9 h 38"/>
                <a:gd name="T72" fmla="*/ 66 w 76"/>
                <a:gd name="T73" fmla="*/ 6 h 38"/>
                <a:gd name="T74" fmla="*/ 59 w 76"/>
                <a:gd name="T75" fmla="*/ 4 h 38"/>
                <a:gd name="T76" fmla="*/ 54 w 76"/>
                <a:gd name="T77" fmla="*/ 1 h 38"/>
                <a:gd name="T78" fmla="*/ 47 w 76"/>
                <a:gd name="T79" fmla="*/ 0 h 38"/>
                <a:gd name="T80" fmla="*/ 39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9" y="0"/>
                  </a:moveTo>
                  <a:lnTo>
                    <a:pt x="31" y="0"/>
                  </a:lnTo>
                  <a:lnTo>
                    <a:pt x="24" y="1"/>
                  </a:lnTo>
                  <a:lnTo>
                    <a:pt x="17" y="4"/>
                  </a:lnTo>
                  <a:lnTo>
                    <a:pt x="12" y="6"/>
                  </a:lnTo>
                  <a:lnTo>
                    <a:pt x="7" y="9"/>
                  </a:lnTo>
                  <a:lnTo>
                    <a:pt x="3" y="12"/>
                  </a:lnTo>
                  <a:lnTo>
                    <a:pt x="1" y="14"/>
                  </a:lnTo>
                  <a:lnTo>
                    <a:pt x="1" y="16"/>
                  </a:lnTo>
                  <a:lnTo>
                    <a:pt x="0" y="18"/>
                  </a:lnTo>
                  <a:lnTo>
                    <a:pt x="0" y="20"/>
                  </a:lnTo>
                  <a:lnTo>
                    <a:pt x="0" y="21"/>
                  </a:lnTo>
                  <a:lnTo>
                    <a:pt x="1" y="24"/>
                  </a:lnTo>
                  <a:lnTo>
                    <a:pt x="1" y="25"/>
                  </a:lnTo>
                  <a:lnTo>
                    <a:pt x="3" y="28"/>
                  </a:lnTo>
                  <a:lnTo>
                    <a:pt x="7" y="30"/>
                  </a:lnTo>
                  <a:lnTo>
                    <a:pt x="12" y="33"/>
                  </a:lnTo>
                  <a:lnTo>
                    <a:pt x="17" y="36"/>
                  </a:lnTo>
                  <a:lnTo>
                    <a:pt x="24" y="37"/>
                  </a:lnTo>
                  <a:lnTo>
                    <a:pt x="31" y="38"/>
                  </a:lnTo>
                  <a:lnTo>
                    <a:pt x="39" y="38"/>
                  </a:lnTo>
                  <a:lnTo>
                    <a:pt x="47" y="38"/>
                  </a:lnTo>
                  <a:lnTo>
                    <a:pt x="54" y="37"/>
                  </a:lnTo>
                  <a:lnTo>
                    <a:pt x="59" y="36"/>
                  </a:lnTo>
                  <a:lnTo>
                    <a:pt x="66" y="33"/>
                  </a:lnTo>
                  <a:lnTo>
                    <a:pt x="70" y="30"/>
                  </a:lnTo>
                  <a:lnTo>
                    <a:pt x="74" y="28"/>
                  </a:lnTo>
                  <a:lnTo>
                    <a:pt x="75" y="25"/>
                  </a:lnTo>
                  <a:lnTo>
                    <a:pt x="75" y="24"/>
                  </a:lnTo>
                  <a:lnTo>
                    <a:pt x="76" y="21"/>
                  </a:lnTo>
                  <a:lnTo>
                    <a:pt x="76" y="20"/>
                  </a:lnTo>
                  <a:lnTo>
                    <a:pt x="76" y="18"/>
                  </a:lnTo>
                  <a:lnTo>
                    <a:pt x="75" y="16"/>
                  </a:lnTo>
                  <a:lnTo>
                    <a:pt x="75" y="14"/>
                  </a:lnTo>
                  <a:lnTo>
                    <a:pt x="74" y="12"/>
                  </a:lnTo>
                  <a:lnTo>
                    <a:pt x="70" y="9"/>
                  </a:lnTo>
                  <a:lnTo>
                    <a:pt x="66" y="6"/>
                  </a:lnTo>
                  <a:lnTo>
                    <a:pt x="59"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52" name="Rectangle 93"/>
            <p:cNvSpPr>
              <a:spLocks noChangeArrowheads="1"/>
            </p:cNvSpPr>
            <p:nvPr/>
          </p:nvSpPr>
          <p:spPr bwMode="auto">
            <a:xfrm>
              <a:off x="4575" y="894"/>
              <a:ext cx="76" cy="514"/>
            </a:xfrm>
            <a:prstGeom prst="rect">
              <a:avLst/>
            </a:prstGeom>
            <a:solidFill>
              <a:srgbClr val="FF3300"/>
            </a:solidFill>
            <a:ln w="9525">
              <a:noFill/>
              <a:miter lim="800000"/>
              <a:headEnd/>
              <a:tailEnd/>
            </a:ln>
          </p:spPr>
          <p:txBody>
            <a:bodyPr/>
            <a:lstStyle/>
            <a:p>
              <a:endParaRPr lang="en-GB"/>
            </a:p>
          </p:txBody>
        </p:sp>
        <p:sp>
          <p:nvSpPr>
            <p:cNvPr id="3353" name="Rectangle 94"/>
            <p:cNvSpPr>
              <a:spLocks noChangeArrowheads="1"/>
            </p:cNvSpPr>
            <p:nvPr/>
          </p:nvSpPr>
          <p:spPr bwMode="auto">
            <a:xfrm>
              <a:off x="4575" y="894"/>
              <a:ext cx="76" cy="514"/>
            </a:xfrm>
            <a:prstGeom prst="rect">
              <a:avLst/>
            </a:prstGeom>
            <a:noFill/>
            <a:ln w="4763">
              <a:solidFill>
                <a:srgbClr val="000000"/>
              </a:solidFill>
              <a:miter lim="800000"/>
              <a:headEnd/>
              <a:tailEnd/>
            </a:ln>
          </p:spPr>
          <p:txBody>
            <a:bodyPr/>
            <a:lstStyle/>
            <a:p>
              <a:endParaRPr lang="en-GB"/>
            </a:p>
          </p:txBody>
        </p:sp>
        <p:sp>
          <p:nvSpPr>
            <p:cNvPr id="3354" name="Freeform 95"/>
            <p:cNvSpPr>
              <a:spLocks/>
            </p:cNvSpPr>
            <p:nvPr/>
          </p:nvSpPr>
          <p:spPr bwMode="auto">
            <a:xfrm>
              <a:off x="4575" y="878"/>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355" name="Freeform 96"/>
            <p:cNvSpPr>
              <a:spLocks/>
            </p:cNvSpPr>
            <p:nvPr/>
          </p:nvSpPr>
          <p:spPr bwMode="auto">
            <a:xfrm>
              <a:off x="4575" y="878"/>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56" name="Line 97"/>
            <p:cNvSpPr>
              <a:spLocks noChangeShapeType="1"/>
            </p:cNvSpPr>
            <p:nvPr/>
          </p:nvSpPr>
          <p:spPr bwMode="auto">
            <a:xfrm>
              <a:off x="4575" y="1408"/>
              <a:ext cx="76" cy="0"/>
            </a:xfrm>
            <a:prstGeom prst="line">
              <a:avLst/>
            </a:prstGeom>
            <a:noFill/>
            <a:ln w="6350">
              <a:solidFill>
                <a:srgbClr val="FF3300"/>
              </a:solidFill>
              <a:round/>
              <a:headEnd/>
              <a:tailEnd/>
            </a:ln>
          </p:spPr>
          <p:txBody>
            <a:bodyPr/>
            <a:lstStyle/>
            <a:p>
              <a:endParaRPr lang="en-GB"/>
            </a:p>
          </p:txBody>
        </p:sp>
        <p:sp>
          <p:nvSpPr>
            <p:cNvPr id="3357" name="Freeform 98"/>
            <p:cNvSpPr>
              <a:spLocks/>
            </p:cNvSpPr>
            <p:nvPr/>
          </p:nvSpPr>
          <p:spPr bwMode="auto">
            <a:xfrm>
              <a:off x="4910" y="1466"/>
              <a:ext cx="77" cy="39"/>
            </a:xfrm>
            <a:custGeom>
              <a:avLst/>
              <a:gdLst>
                <a:gd name="T0" fmla="*/ 38 w 77"/>
                <a:gd name="T1" fmla="*/ 0 h 39"/>
                <a:gd name="T2" fmla="*/ 30 w 77"/>
                <a:gd name="T3" fmla="*/ 0 h 39"/>
                <a:gd name="T4" fmla="*/ 24 w 77"/>
                <a:gd name="T5" fmla="*/ 2 h 39"/>
                <a:gd name="T6" fmla="*/ 17 w 77"/>
                <a:gd name="T7" fmla="*/ 4 h 39"/>
                <a:gd name="T8" fmla="*/ 12 w 77"/>
                <a:gd name="T9" fmla="*/ 7 h 39"/>
                <a:gd name="T10" fmla="*/ 6 w 77"/>
                <a:gd name="T11" fmla="*/ 10 h 39"/>
                <a:gd name="T12" fmla="*/ 2 w 77"/>
                <a:gd name="T13" fmla="*/ 13 h 39"/>
                <a:gd name="T14" fmla="*/ 1 w 77"/>
                <a:gd name="T15" fmla="*/ 15 h 39"/>
                <a:gd name="T16" fmla="*/ 1 w 77"/>
                <a:gd name="T17" fmla="*/ 17 h 39"/>
                <a:gd name="T18" fmla="*/ 0 w 77"/>
                <a:gd name="T19" fmla="*/ 19 h 39"/>
                <a:gd name="T20" fmla="*/ 0 w 77"/>
                <a:gd name="T21" fmla="*/ 21 h 39"/>
                <a:gd name="T22" fmla="*/ 0 w 77"/>
                <a:gd name="T23" fmla="*/ 22 h 39"/>
                <a:gd name="T24" fmla="*/ 1 w 77"/>
                <a:gd name="T25" fmla="*/ 25 h 39"/>
                <a:gd name="T26" fmla="*/ 1 w 77"/>
                <a:gd name="T27" fmla="*/ 26 h 39"/>
                <a:gd name="T28" fmla="*/ 2 w 77"/>
                <a:gd name="T29" fmla="*/ 29 h 39"/>
                <a:gd name="T30" fmla="*/ 6 w 77"/>
                <a:gd name="T31" fmla="*/ 31 h 39"/>
                <a:gd name="T32" fmla="*/ 12 w 77"/>
                <a:gd name="T33" fmla="*/ 34 h 39"/>
                <a:gd name="T34" fmla="*/ 17 w 77"/>
                <a:gd name="T35" fmla="*/ 37 h 39"/>
                <a:gd name="T36" fmla="*/ 24 w 77"/>
                <a:gd name="T37" fmla="*/ 38 h 39"/>
                <a:gd name="T38" fmla="*/ 30 w 77"/>
                <a:gd name="T39" fmla="*/ 39 h 39"/>
                <a:gd name="T40" fmla="*/ 38 w 77"/>
                <a:gd name="T41" fmla="*/ 39 h 39"/>
                <a:gd name="T42" fmla="*/ 46 w 77"/>
                <a:gd name="T43" fmla="*/ 39 h 39"/>
                <a:gd name="T44" fmla="*/ 53 w 77"/>
                <a:gd name="T45" fmla="*/ 38 h 39"/>
                <a:gd name="T46" fmla="*/ 60 w 77"/>
                <a:gd name="T47" fmla="*/ 37 h 39"/>
                <a:gd name="T48" fmla="*/ 66 w 77"/>
                <a:gd name="T49" fmla="*/ 34 h 39"/>
                <a:gd name="T50" fmla="*/ 70 w 77"/>
                <a:gd name="T51" fmla="*/ 31 h 39"/>
                <a:gd name="T52" fmla="*/ 74 w 77"/>
                <a:gd name="T53" fmla="*/ 29 h 39"/>
                <a:gd name="T54" fmla="*/ 76 w 77"/>
                <a:gd name="T55" fmla="*/ 26 h 39"/>
                <a:gd name="T56" fmla="*/ 76 w 77"/>
                <a:gd name="T57" fmla="*/ 25 h 39"/>
                <a:gd name="T58" fmla="*/ 77 w 77"/>
                <a:gd name="T59" fmla="*/ 22 h 39"/>
                <a:gd name="T60" fmla="*/ 77 w 77"/>
                <a:gd name="T61" fmla="*/ 21 h 39"/>
                <a:gd name="T62" fmla="*/ 77 w 77"/>
                <a:gd name="T63" fmla="*/ 19 h 39"/>
                <a:gd name="T64" fmla="*/ 76 w 77"/>
                <a:gd name="T65" fmla="*/ 17 h 39"/>
                <a:gd name="T66" fmla="*/ 76 w 77"/>
                <a:gd name="T67" fmla="*/ 15 h 39"/>
                <a:gd name="T68" fmla="*/ 74 w 77"/>
                <a:gd name="T69" fmla="*/ 13 h 39"/>
                <a:gd name="T70" fmla="*/ 70 w 77"/>
                <a:gd name="T71" fmla="*/ 10 h 39"/>
                <a:gd name="T72" fmla="*/ 66 w 77"/>
                <a:gd name="T73" fmla="*/ 7 h 39"/>
                <a:gd name="T74" fmla="*/ 60 w 77"/>
                <a:gd name="T75" fmla="*/ 4 h 39"/>
                <a:gd name="T76" fmla="*/ 53 w 77"/>
                <a:gd name="T77" fmla="*/ 2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2"/>
                  </a:lnTo>
                  <a:lnTo>
                    <a:pt x="17" y="4"/>
                  </a:lnTo>
                  <a:lnTo>
                    <a:pt x="12" y="7"/>
                  </a:lnTo>
                  <a:lnTo>
                    <a:pt x="6" y="10"/>
                  </a:lnTo>
                  <a:lnTo>
                    <a:pt x="2" y="13"/>
                  </a:lnTo>
                  <a:lnTo>
                    <a:pt x="1" y="15"/>
                  </a:lnTo>
                  <a:lnTo>
                    <a:pt x="1" y="17"/>
                  </a:lnTo>
                  <a:lnTo>
                    <a:pt x="0" y="19"/>
                  </a:lnTo>
                  <a:lnTo>
                    <a:pt x="0" y="21"/>
                  </a:lnTo>
                  <a:lnTo>
                    <a:pt x="0" y="22"/>
                  </a:lnTo>
                  <a:lnTo>
                    <a:pt x="1" y="25"/>
                  </a:lnTo>
                  <a:lnTo>
                    <a:pt x="1" y="26"/>
                  </a:lnTo>
                  <a:lnTo>
                    <a:pt x="2" y="29"/>
                  </a:lnTo>
                  <a:lnTo>
                    <a:pt x="6" y="31"/>
                  </a:lnTo>
                  <a:lnTo>
                    <a:pt x="12" y="34"/>
                  </a:lnTo>
                  <a:lnTo>
                    <a:pt x="17" y="37"/>
                  </a:lnTo>
                  <a:lnTo>
                    <a:pt x="24" y="38"/>
                  </a:lnTo>
                  <a:lnTo>
                    <a:pt x="30" y="39"/>
                  </a:lnTo>
                  <a:lnTo>
                    <a:pt x="38" y="39"/>
                  </a:lnTo>
                  <a:lnTo>
                    <a:pt x="46" y="39"/>
                  </a:lnTo>
                  <a:lnTo>
                    <a:pt x="53" y="38"/>
                  </a:lnTo>
                  <a:lnTo>
                    <a:pt x="60" y="37"/>
                  </a:lnTo>
                  <a:lnTo>
                    <a:pt x="66" y="34"/>
                  </a:lnTo>
                  <a:lnTo>
                    <a:pt x="70" y="31"/>
                  </a:lnTo>
                  <a:lnTo>
                    <a:pt x="74" y="29"/>
                  </a:lnTo>
                  <a:lnTo>
                    <a:pt x="76" y="26"/>
                  </a:lnTo>
                  <a:lnTo>
                    <a:pt x="76" y="25"/>
                  </a:lnTo>
                  <a:lnTo>
                    <a:pt x="77" y="22"/>
                  </a:lnTo>
                  <a:lnTo>
                    <a:pt x="77" y="21"/>
                  </a:lnTo>
                  <a:lnTo>
                    <a:pt x="77" y="19"/>
                  </a:lnTo>
                  <a:lnTo>
                    <a:pt x="76" y="17"/>
                  </a:lnTo>
                  <a:lnTo>
                    <a:pt x="76" y="15"/>
                  </a:lnTo>
                  <a:lnTo>
                    <a:pt x="74" y="13"/>
                  </a:lnTo>
                  <a:lnTo>
                    <a:pt x="70" y="10"/>
                  </a:lnTo>
                  <a:lnTo>
                    <a:pt x="66" y="7"/>
                  </a:lnTo>
                  <a:lnTo>
                    <a:pt x="60" y="4"/>
                  </a:lnTo>
                  <a:lnTo>
                    <a:pt x="53" y="2"/>
                  </a:lnTo>
                  <a:lnTo>
                    <a:pt x="46" y="0"/>
                  </a:lnTo>
                  <a:lnTo>
                    <a:pt x="38" y="0"/>
                  </a:lnTo>
                  <a:close/>
                </a:path>
              </a:pathLst>
            </a:custGeom>
            <a:solidFill>
              <a:srgbClr val="FF3300"/>
            </a:solidFill>
            <a:ln w="9525">
              <a:noFill/>
              <a:round/>
              <a:headEnd/>
              <a:tailEnd/>
            </a:ln>
          </p:spPr>
          <p:txBody>
            <a:bodyPr/>
            <a:lstStyle/>
            <a:p>
              <a:endParaRPr lang="en-GB"/>
            </a:p>
          </p:txBody>
        </p:sp>
        <p:sp>
          <p:nvSpPr>
            <p:cNvPr id="3358" name="Freeform 99"/>
            <p:cNvSpPr>
              <a:spLocks/>
            </p:cNvSpPr>
            <p:nvPr/>
          </p:nvSpPr>
          <p:spPr bwMode="auto">
            <a:xfrm>
              <a:off x="4910" y="1466"/>
              <a:ext cx="77" cy="39"/>
            </a:xfrm>
            <a:custGeom>
              <a:avLst/>
              <a:gdLst>
                <a:gd name="T0" fmla="*/ 38 w 77"/>
                <a:gd name="T1" fmla="*/ 0 h 39"/>
                <a:gd name="T2" fmla="*/ 30 w 77"/>
                <a:gd name="T3" fmla="*/ 0 h 39"/>
                <a:gd name="T4" fmla="*/ 24 w 77"/>
                <a:gd name="T5" fmla="*/ 2 h 39"/>
                <a:gd name="T6" fmla="*/ 17 w 77"/>
                <a:gd name="T7" fmla="*/ 4 h 39"/>
                <a:gd name="T8" fmla="*/ 12 w 77"/>
                <a:gd name="T9" fmla="*/ 7 h 39"/>
                <a:gd name="T10" fmla="*/ 6 w 77"/>
                <a:gd name="T11" fmla="*/ 10 h 39"/>
                <a:gd name="T12" fmla="*/ 2 w 77"/>
                <a:gd name="T13" fmla="*/ 13 h 39"/>
                <a:gd name="T14" fmla="*/ 1 w 77"/>
                <a:gd name="T15" fmla="*/ 15 h 39"/>
                <a:gd name="T16" fmla="*/ 1 w 77"/>
                <a:gd name="T17" fmla="*/ 17 h 39"/>
                <a:gd name="T18" fmla="*/ 0 w 77"/>
                <a:gd name="T19" fmla="*/ 19 h 39"/>
                <a:gd name="T20" fmla="*/ 0 w 77"/>
                <a:gd name="T21" fmla="*/ 21 h 39"/>
                <a:gd name="T22" fmla="*/ 0 w 77"/>
                <a:gd name="T23" fmla="*/ 22 h 39"/>
                <a:gd name="T24" fmla="*/ 1 w 77"/>
                <a:gd name="T25" fmla="*/ 25 h 39"/>
                <a:gd name="T26" fmla="*/ 1 w 77"/>
                <a:gd name="T27" fmla="*/ 26 h 39"/>
                <a:gd name="T28" fmla="*/ 2 w 77"/>
                <a:gd name="T29" fmla="*/ 29 h 39"/>
                <a:gd name="T30" fmla="*/ 6 w 77"/>
                <a:gd name="T31" fmla="*/ 31 h 39"/>
                <a:gd name="T32" fmla="*/ 12 w 77"/>
                <a:gd name="T33" fmla="*/ 34 h 39"/>
                <a:gd name="T34" fmla="*/ 17 w 77"/>
                <a:gd name="T35" fmla="*/ 37 h 39"/>
                <a:gd name="T36" fmla="*/ 24 w 77"/>
                <a:gd name="T37" fmla="*/ 38 h 39"/>
                <a:gd name="T38" fmla="*/ 30 w 77"/>
                <a:gd name="T39" fmla="*/ 39 h 39"/>
                <a:gd name="T40" fmla="*/ 38 w 77"/>
                <a:gd name="T41" fmla="*/ 39 h 39"/>
                <a:gd name="T42" fmla="*/ 46 w 77"/>
                <a:gd name="T43" fmla="*/ 39 h 39"/>
                <a:gd name="T44" fmla="*/ 53 w 77"/>
                <a:gd name="T45" fmla="*/ 38 h 39"/>
                <a:gd name="T46" fmla="*/ 60 w 77"/>
                <a:gd name="T47" fmla="*/ 37 h 39"/>
                <a:gd name="T48" fmla="*/ 66 w 77"/>
                <a:gd name="T49" fmla="*/ 34 h 39"/>
                <a:gd name="T50" fmla="*/ 70 w 77"/>
                <a:gd name="T51" fmla="*/ 31 h 39"/>
                <a:gd name="T52" fmla="*/ 74 w 77"/>
                <a:gd name="T53" fmla="*/ 29 h 39"/>
                <a:gd name="T54" fmla="*/ 76 w 77"/>
                <a:gd name="T55" fmla="*/ 26 h 39"/>
                <a:gd name="T56" fmla="*/ 76 w 77"/>
                <a:gd name="T57" fmla="*/ 25 h 39"/>
                <a:gd name="T58" fmla="*/ 77 w 77"/>
                <a:gd name="T59" fmla="*/ 22 h 39"/>
                <a:gd name="T60" fmla="*/ 77 w 77"/>
                <a:gd name="T61" fmla="*/ 21 h 39"/>
                <a:gd name="T62" fmla="*/ 77 w 77"/>
                <a:gd name="T63" fmla="*/ 19 h 39"/>
                <a:gd name="T64" fmla="*/ 76 w 77"/>
                <a:gd name="T65" fmla="*/ 17 h 39"/>
                <a:gd name="T66" fmla="*/ 76 w 77"/>
                <a:gd name="T67" fmla="*/ 15 h 39"/>
                <a:gd name="T68" fmla="*/ 74 w 77"/>
                <a:gd name="T69" fmla="*/ 13 h 39"/>
                <a:gd name="T70" fmla="*/ 70 w 77"/>
                <a:gd name="T71" fmla="*/ 10 h 39"/>
                <a:gd name="T72" fmla="*/ 66 w 77"/>
                <a:gd name="T73" fmla="*/ 7 h 39"/>
                <a:gd name="T74" fmla="*/ 60 w 77"/>
                <a:gd name="T75" fmla="*/ 4 h 39"/>
                <a:gd name="T76" fmla="*/ 53 w 77"/>
                <a:gd name="T77" fmla="*/ 2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2"/>
                  </a:lnTo>
                  <a:lnTo>
                    <a:pt x="17" y="4"/>
                  </a:lnTo>
                  <a:lnTo>
                    <a:pt x="12" y="7"/>
                  </a:lnTo>
                  <a:lnTo>
                    <a:pt x="6" y="10"/>
                  </a:lnTo>
                  <a:lnTo>
                    <a:pt x="2" y="13"/>
                  </a:lnTo>
                  <a:lnTo>
                    <a:pt x="1" y="15"/>
                  </a:lnTo>
                  <a:lnTo>
                    <a:pt x="1" y="17"/>
                  </a:lnTo>
                  <a:lnTo>
                    <a:pt x="0" y="19"/>
                  </a:lnTo>
                  <a:lnTo>
                    <a:pt x="0" y="21"/>
                  </a:lnTo>
                  <a:lnTo>
                    <a:pt x="0" y="22"/>
                  </a:lnTo>
                  <a:lnTo>
                    <a:pt x="1" y="25"/>
                  </a:lnTo>
                  <a:lnTo>
                    <a:pt x="1" y="26"/>
                  </a:lnTo>
                  <a:lnTo>
                    <a:pt x="2" y="29"/>
                  </a:lnTo>
                  <a:lnTo>
                    <a:pt x="6" y="31"/>
                  </a:lnTo>
                  <a:lnTo>
                    <a:pt x="12" y="34"/>
                  </a:lnTo>
                  <a:lnTo>
                    <a:pt x="17" y="37"/>
                  </a:lnTo>
                  <a:lnTo>
                    <a:pt x="24" y="38"/>
                  </a:lnTo>
                  <a:lnTo>
                    <a:pt x="30" y="39"/>
                  </a:lnTo>
                  <a:lnTo>
                    <a:pt x="38" y="39"/>
                  </a:lnTo>
                  <a:lnTo>
                    <a:pt x="46" y="39"/>
                  </a:lnTo>
                  <a:lnTo>
                    <a:pt x="53" y="38"/>
                  </a:lnTo>
                  <a:lnTo>
                    <a:pt x="60" y="37"/>
                  </a:lnTo>
                  <a:lnTo>
                    <a:pt x="66" y="34"/>
                  </a:lnTo>
                  <a:lnTo>
                    <a:pt x="70" y="31"/>
                  </a:lnTo>
                  <a:lnTo>
                    <a:pt x="74" y="29"/>
                  </a:lnTo>
                  <a:lnTo>
                    <a:pt x="76" y="26"/>
                  </a:lnTo>
                  <a:lnTo>
                    <a:pt x="76" y="25"/>
                  </a:lnTo>
                  <a:lnTo>
                    <a:pt x="77" y="22"/>
                  </a:lnTo>
                  <a:lnTo>
                    <a:pt x="77" y="21"/>
                  </a:lnTo>
                  <a:lnTo>
                    <a:pt x="77" y="19"/>
                  </a:lnTo>
                  <a:lnTo>
                    <a:pt x="76" y="17"/>
                  </a:lnTo>
                  <a:lnTo>
                    <a:pt x="76" y="15"/>
                  </a:lnTo>
                  <a:lnTo>
                    <a:pt x="74" y="13"/>
                  </a:lnTo>
                  <a:lnTo>
                    <a:pt x="70" y="10"/>
                  </a:lnTo>
                  <a:lnTo>
                    <a:pt x="66" y="7"/>
                  </a:lnTo>
                  <a:lnTo>
                    <a:pt x="60" y="4"/>
                  </a:lnTo>
                  <a:lnTo>
                    <a:pt x="53" y="2"/>
                  </a:lnTo>
                  <a:lnTo>
                    <a:pt x="46" y="0"/>
                  </a:lnTo>
                  <a:lnTo>
                    <a:pt x="38" y="0"/>
                  </a:lnTo>
                </a:path>
              </a:pathLst>
            </a:custGeom>
            <a:noFill/>
            <a:ln w="4763">
              <a:solidFill>
                <a:srgbClr val="000000"/>
              </a:solidFill>
              <a:prstDash val="solid"/>
              <a:round/>
              <a:headEnd/>
              <a:tailEnd/>
            </a:ln>
          </p:spPr>
          <p:txBody>
            <a:bodyPr/>
            <a:lstStyle/>
            <a:p>
              <a:endParaRPr lang="en-GB"/>
            </a:p>
          </p:txBody>
        </p:sp>
        <p:sp>
          <p:nvSpPr>
            <p:cNvPr id="3359" name="Rectangle 100"/>
            <p:cNvSpPr>
              <a:spLocks noChangeArrowheads="1"/>
            </p:cNvSpPr>
            <p:nvPr/>
          </p:nvSpPr>
          <p:spPr bwMode="auto">
            <a:xfrm>
              <a:off x="4910" y="969"/>
              <a:ext cx="77" cy="514"/>
            </a:xfrm>
            <a:prstGeom prst="rect">
              <a:avLst/>
            </a:prstGeom>
            <a:solidFill>
              <a:srgbClr val="FF3300"/>
            </a:solidFill>
            <a:ln w="9525">
              <a:noFill/>
              <a:miter lim="800000"/>
              <a:headEnd/>
              <a:tailEnd/>
            </a:ln>
          </p:spPr>
          <p:txBody>
            <a:bodyPr/>
            <a:lstStyle/>
            <a:p>
              <a:endParaRPr lang="en-GB"/>
            </a:p>
          </p:txBody>
        </p:sp>
        <p:sp>
          <p:nvSpPr>
            <p:cNvPr id="3360" name="Rectangle 101"/>
            <p:cNvSpPr>
              <a:spLocks noChangeArrowheads="1"/>
            </p:cNvSpPr>
            <p:nvPr/>
          </p:nvSpPr>
          <p:spPr bwMode="auto">
            <a:xfrm>
              <a:off x="4910" y="969"/>
              <a:ext cx="77" cy="514"/>
            </a:xfrm>
            <a:prstGeom prst="rect">
              <a:avLst/>
            </a:prstGeom>
            <a:noFill/>
            <a:ln w="4763">
              <a:solidFill>
                <a:srgbClr val="000000"/>
              </a:solidFill>
              <a:miter lim="800000"/>
              <a:headEnd/>
              <a:tailEnd/>
            </a:ln>
          </p:spPr>
          <p:txBody>
            <a:bodyPr/>
            <a:lstStyle/>
            <a:p>
              <a:endParaRPr lang="en-GB"/>
            </a:p>
          </p:txBody>
        </p:sp>
        <p:sp>
          <p:nvSpPr>
            <p:cNvPr id="3361" name="Freeform 102"/>
            <p:cNvSpPr>
              <a:spLocks/>
            </p:cNvSpPr>
            <p:nvPr/>
          </p:nvSpPr>
          <p:spPr bwMode="auto">
            <a:xfrm>
              <a:off x="4910" y="953"/>
              <a:ext cx="77" cy="40"/>
            </a:xfrm>
            <a:custGeom>
              <a:avLst/>
              <a:gdLst>
                <a:gd name="T0" fmla="*/ 38 w 77"/>
                <a:gd name="T1" fmla="*/ 0 h 40"/>
                <a:gd name="T2" fmla="*/ 30 w 77"/>
                <a:gd name="T3" fmla="*/ 0 h 40"/>
                <a:gd name="T4" fmla="*/ 24 w 77"/>
                <a:gd name="T5" fmla="*/ 1 h 40"/>
                <a:gd name="T6" fmla="*/ 17 w 77"/>
                <a:gd name="T7" fmla="*/ 4 h 40"/>
                <a:gd name="T8" fmla="*/ 12 w 77"/>
                <a:gd name="T9" fmla="*/ 6 h 40"/>
                <a:gd name="T10" fmla="*/ 6 w 77"/>
                <a:gd name="T11" fmla="*/ 9 h 40"/>
                <a:gd name="T12" fmla="*/ 2 w 77"/>
                <a:gd name="T13" fmla="*/ 12 h 40"/>
                <a:gd name="T14" fmla="*/ 1 w 77"/>
                <a:gd name="T15" fmla="*/ 14 h 40"/>
                <a:gd name="T16" fmla="*/ 1 w 77"/>
                <a:gd name="T17" fmla="*/ 16 h 40"/>
                <a:gd name="T18" fmla="*/ 0 w 77"/>
                <a:gd name="T19" fmla="*/ 18 h 40"/>
                <a:gd name="T20" fmla="*/ 0 w 77"/>
                <a:gd name="T21" fmla="*/ 20 h 40"/>
                <a:gd name="T22" fmla="*/ 0 w 77"/>
                <a:gd name="T23" fmla="*/ 22 h 40"/>
                <a:gd name="T24" fmla="*/ 1 w 77"/>
                <a:gd name="T25" fmla="*/ 24 h 40"/>
                <a:gd name="T26" fmla="*/ 1 w 77"/>
                <a:gd name="T27" fmla="*/ 25 h 40"/>
                <a:gd name="T28" fmla="*/ 2 w 77"/>
                <a:gd name="T29" fmla="*/ 28 h 40"/>
                <a:gd name="T30" fmla="*/ 6 w 77"/>
                <a:gd name="T31" fmla="*/ 30 h 40"/>
                <a:gd name="T32" fmla="*/ 12 w 77"/>
                <a:gd name="T33" fmla="*/ 34 h 40"/>
                <a:gd name="T34" fmla="*/ 17 w 77"/>
                <a:gd name="T35" fmla="*/ 36 h 40"/>
                <a:gd name="T36" fmla="*/ 24 w 77"/>
                <a:gd name="T37" fmla="*/ 38 h 40"/>
                <a:gd name="T38" fmla="*/ 30 w 77"/>
                <a:gd name="T39" fmla="*/ 40 h 40"/>
                <a:gd name="T40" fmla="*/ 38 w 77"/>
                <a:gd name="T41" fmla="*/ 40 h 40"/>
                <a:gd name="T42" fmla="*/ 46 w 77"/>
                <a:gd name="T43" fmla="*/ 40 h 40"/>
                <a:gd name="T44" fmla="*/ 53 w 77"/>
                <a:gd name="T45" fmla="*/ 38 h 40"/>
                <a:gd name="T46" fmla="*/ 60 w 77"/>
                <a:gd name="T47" fmla="*/ 36 h 40"/>
                <a:gd name="T48" fmla="*/ 66 w 77"/>
                <a:gd name="T49" fmla="*/ 34 h 40"/>
                <a:gd name="T50" fmla="*/ 70 w 77"/>
                <a:gd name="T51" fmla="*/ 30 h 40"/>
                <a:gd name="T52" fmla="*/ 74 w 77"/>
                <a:gd name="T53" fmla="*/ 28 h 40"/>
                <a:gd name="T54" fmla="*/ 76 w 77"/>
                <a:gd name="T55" fmla="*/ 25 h 40"/>
                <a:gd name="T56" fmla="*/ 76 w 77"/>
                <a:gd name="T57" fmla="*/ 24 h 40"/>
                <a:gd name="T58" fmla="*/ 77 w 77"/>
                <a:gd name="T59" fmla="*/ 22 h 40"/>
                <a:gd name="T60" fmla="*/ 77 w 77"/>
                <a:gd name="T61" fmla="*/ 20 h 40"/>
                <a:gd name="T62" fmla="*/ 77 w 77"/>
                <a:gd name="T63" fmla="*/ 18 h 40"/>
                <a:gd name="T64" fmla="*/ 76 w 77"/>
                <a:gd name="T65" fmla="*/ 16 h 40"/>
                <a:gd name="T66" fmla="*/ 76 w 77"/>
                <a:gd name="T67" fmla="*/ 14 h 40"/>
                <a:gd name="T68" fmla="*/ 74 w 77"/>
                <a:gd name="T69" fmla="*/ 12 h 40"/>
                <a:gd name="T70" fmla="*/ 70 w 77"/>
                <a:gd name="T71" fmla="*/ 9 h 40"/>
                <a:gd name="T72" fmla="*/ 66 w 77"/>
                <a:gd name="T73" fmla="*/ 6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6"/>
                  </a:lnTo>
                  <a:lnTo>
                    <a:pt x="6" y="9"/>
                  </a:lnTo>
                  <a:lnTo>
                    <a:pt x="2" y="12"/>
                  </a:lnTo>
                  <a:lnTo>
                    <a:pt x="1" y="14"/>
                  </a:lnTo>
                  <a:lnTo>
                    <a:pt x="1" y="16"/>
                  </a:lnTo>
                  <a:lnTo>
                    <a:pt x="0" y="18"/>
                  </a:lnTo>
                  <a:lnTo>
                    <a:pt x="0" y="20"/>
                  </a:lnTo>
                  <a:lnTo>
                    <a:pt x="0" y="22"/>
                  </a:lnTo>
                  <a:lnTo>
                    <a:pt x="1" y="24"/>
                  </a:lnTo>
                  <a:lnTo>
                    <a:pt x="1" y="25"/>
                  </a:lnTo>
                  <a:lnTo>
                    <a:pt x="2" y="28"/>
                  </a:lnTo>
                  <a:lnTo>
                    <a:pt x="6" y="30"/>
                  </a:lnTo>
                  <a:lnTo>
                    <a:pt x="12" y="34"/>
                  </a:lnTo>
                  <a:lnTo>
                    <a:pt x="17" y="36"/>
                  </a:lnTo>
                  <a:lnTo>
                    <a:pt x="24" y="38"/>
                  </a:lnTo>
                  <a:lnTo>
                    <a:pt x="30" y="40"/>
                  </a:lnTo>
                  <a:lnTo>
                    <a:pt x="38" y="40"/>
                  </a:lnTo>
                  <a:lnTo>
                    <a:pt x="46" y="40"/>
                  </a:lnTo>
                  <a:lnTo>
                    <a:pt x="53" y="38"/>
                  </a:lnTo>
                  <a:lnTo>
                    <a:pt x="60" y="36"/>
                  </a:lnTo>
                  <a:lnTo>
                    <a:pt x="66" y="34"/>
                  </a:lnTo>
                  <a:lnTo>
                    <a:pt x="70" y="30"/>
                  </a:lnTo>
                  <a:lnTo>
                    <a:pt x="74" y="28"/>
                  </a:lnTo>
                  <a:lnTo>
                    <a:pt x="76" y="25"/>
                  </a:lnTo>
                  <a:lnTo>
                    <a:pt x="76" y="24"/>
                  </a:lnTo>
                  <a:lnTo>
                    <a:pt x="77" y="22"/>
                  </a:lnTo>
                  <a:lnTo>
                    <a:pt x="77" y="20"/>
                  </a:lnTo>
                  <a:lnTo>
                    <a:pt x="77" y="18"/>
                  </a:lnTo>
                  <a:lnTo>
                    <a:pt x="76" y="16"/>
                  </a:lnTo>
                  <a:lnTo>
                    <a:pt x="76" y="14"/>
                  </a:lnTo>
                  <a:lnTo>
                    <a:pt x="74" y="12"/>
                  </a:lnTo>
                  <a:lnTo>
                    <a:pt x="70" y="9"/>
                  </a:lnTo>
                  <a:lnTo>
                    <a:pt x="66" y="6"/>
                  </a:lnTo>
                  <a:lnTo>
                    <a:pt x="60" y="4"/>
                  </a:lnTo>
                  <a:lnTo>
                    <a:pt x="53" y="1"/>
                  </a:lnTo>
                  <a:lnTo>
                    <a:pt x="46" y="0"/>
                  </a:lnTo>
                  <a:lnTo>
                    <a:pt x="38" y="0"/>
                  </a:lnTo>
                  <a:close/>
                </a:path>
              </a:pathLst>
            </a:custGeom>
            <a:solidFill>
              <a:srgbClr val="FF3300"/>
            </a:solidFill>
            <a:ln w="9525">
              <a:noFill/>
              <a:round/>
              <a:headEnd/>
              <a:tailEnd/>
            </a:ln>
          </p:spPr>
          <p:txBody>
            <a:bodyPr/>
            <a:lstStyle/>
            <a:p>
              <a:endParaRPr lang="en-GB"/>
            </a:p>
          </p:txBody>
        </p:sp>
        <p:sp>
          <p:nvSpPr>
            <p:cNvPr id="3362" name="Freeform 103"/>
            <p:cNvSpPr>
              <a:spLocks/>
            </p:cNvSpPr>
            <p:nvPr/>
          </p:nvSpPr>
          <p:spPr bwMode="auto">
            <a:xfrm>
              <a:off x="4910" y="953"/>
              <a:ext cx="77" cy="40"/>
            </a:xfrm>
            <a:custGeom>
              <a:avLst/>
              <a:gdLst>
                <a:gd name="T0" fmla="*/ 38 w 77"/>
                <a:gd name="T1" fmla="*/ 0 h 40"/>
                <a:gd name="T2" fmla="*/ 30 w 77"/>
                <a:gd name="T3" fmla="*/ 0 h 40"/>
                <a:gd name="T4" fmla="*/ 24 w 77"/>
                <a:gd name="T5" fmla="*/ 1 h 40"/>
                <a:gd name="T6" fmla="*/ 17 w 77"/>
                <a:gd name="T7" fmla="*/ 4 h 40"/>
                <a:gd name="T8" fmla="*/ 12 w 77"/>
                <a:gd name="T9" fmla="*/ 6 h 40"/>
                <a:gd name="T10" fmla="*/ 6 w 77"/>
                <a:gd name="T11" fmla="*/ 9 h 40"/>
                <a:gd name="T12" fmla="*/ 2 w 77"/>
                <a:gd name="T13" fmla="*/ 12 h 40"/>
                <a:gd name="T14" fmla="*/ 1 w 77"/>
                <a:gd name="T15" fmla="*/ 14 h 40"/>
                <a:gd name="T16" fmla="*/ 1 w 77"/>
                <a:gd name="T17" fmla="*/ 16 h 40"/>
                <a:gd name="T18" fmla="*/ 0 w 77"/>
                <a:gd name="T19" fmla="*/ 18 h 40"/>
                <a:gd name="T20" fmla="*/ 0 w 77"/>
                <a:gd name="T21" fmla="*/ 20 h 40"/>
                <a:gd name="T22" fmla="*/ 0 w 77"/>
                <a:gd name="T23" fmla="*/ 22 h 40"/>
                <a:gd name="T24" fmla="*/ 1 w 77"/>
                <a:gd name="T25" fmla="*/ 24 h 40"/>
                <a:gd name="T26" fmla="*/ 1 w 77"/>
                <a:gd name="T27" fmla="*/ 25 h 40"/>
                <a:gd name="T28" fmla="*/ 2 w 77"/>
                <a:gd name="T29" fmla="*/ 28 h 40"/>
                <a:gd name="T30" fmla="*/ 6 w 77"/>
                <a:gd name="T31" fmla="*/ 30 h 40"/>
                <a:gd name="T32" fmla="*/ 12 w 77"/>
                <a:gd name="T33" fmla="*/ 34 h 40"/>
                <a:gd name="T34" fmla="*/ 17 w 77"/>
                <a:gd name="T35" fmla="*/ 36 h 40"/>
                <a:gd name="T36" fmla="*/ 24 w 77"/>
                <a:gd name="T37" fmla="*/ 38 h 40"/>
                <a:gd name="T38" fmla="*/ 30 w 77"/>
                <a:gd name="T39" fmla="*/ 40 h 40"/>
                <a:gd name="T40" fmla="*/ 38 w 77"/>
                <a:gd name="T41" fmla="*/ 40 h 40"/>
                <a:gd name="T42" fmla="*/ 46 w 77"/>
                <a:gd name="T43" fmla="*/ 40 h 40"/>
                <a:gd name="T44" fmla="*/ 53 w 77"/>
                <a:gd name="T45" fmla="*/ 38 h 40"/>
                <a:gd name="T46" fmla="*/ 60 w 77"/>
                <a:gd name="T47" fmla="*/ 36 h 40"/>
                <a:gd name="T48" fmla="*/ 66 w 77"/>
                <a:gd name="T49" fmla="*/ 34 h 40"/>
                <a:gd name="T50" fmla="*/ 70 w 77"/>
                <a:gd name="T51" fmla="*/ 30 h 40"/>
                <a:gd name="T52" fmla="*/ 74 w 77"/>
                <a:gd name="T53" fmla="*/ 28 h 40"/>
                <a:gd name="T54" fmla="*/ 76 w 77"/>
                <a:gd name="T55" fmla="*/ 25 h 40"/>
                <a:gd name="T56" fmla="*/ 76 w 77"/>
                <a:gd name="T57" fmla="*/ 24 h 40"/>
                <a:gd name="T58" fmla="*/ 77 w 77"/>
                <a:gd name="T59" fmla="*/ 22 h 40"/>
                <a:gd name="T60" fmla="*/ 77 w 77"/>
                <a:gd name="T61" fmla="*/ 20 h 40"/>
                <a:gd name="T62" fmla="*/ 77 w 77"/>
                <a:gd name="T63" fmla="*/ 18 h 40"/>
                <a:gd name="T64" fmla="*/ 76 w 77"/>
                <a:gd name="T65" fmla="*/ 16 h 40"/>
                <a:gd name="T66" fmla="*/ 76 w 77"/>
                <a:gd name="T67" fmla="*/ 14 h 40"/>
                <a:gd name="T68" fmla="*/ 74 w 77"/>
                <a:gd name="T69" fmla="*/ 12 h 40"/>
                <a:gd name="T70" fmla="*/ 70 w 77"/>
                <a:gd name="T71" fmla="*/ 9 h 40"/>
                <a:gd name="T72" fmla="*/ 66 w 77"/>
                <a:gd name="T73" fmla="*/ 6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6"/>
                  </a:lnTo>
                  <a:lnTo>
                    <a:pt x="6" y="9"/>
                  </a:lnTo>
                  <a:lnTo>
                    <a:pt x="2" y="12"/>
                  </a:lnTo>
                  <a:lnTo>
                    <a:pt x="1" y="14"/>
                  </a:lnTo>
                  <a:lnTo>
                    <a:pt x="1" y="16"/>
                  </a:lnTo>
                  <a:lnTo>
                    <a:pt x="0" y="18"/>
                  </a:lnTo>
                  <a:lnTo>
                    <a:pt x="0" y="20"/>
                  </a:lnTo>
                  <a:lnTo>
                    <a:pt x="0" y="22"/>
                  </a:lnTo>
                  <a:lnTo>
                    <a:pt x="1" y="24"/>
                  </a:lnTo>
                  <a:lnTo>
                    <a:pt x="1" y="25"/>
                  </a:lnTo>
                  <a:lnTo>
                    <a:pt x="2" y="28"/>
                  </a:lnTo>
                  <a:lnTo>
                    <a:pt x="6" y="30"/>
                  </a:lnTo>
                  <a:lnTo>
                    <a:pt x="12" y="34"/>
                  </a:lnTo>
                  <a:lnTo>
                    <a:pt x="17" y="36"/>
                  </a:lnTo>
                  <a:lnTo>
                    <a:pt x="24" y="38"/>
                  </a:lnTo>
                  <a:lnTo>
                    <a:pt x="30" y="40"/>
                  </a:lnTo>
                  <a:lnTo>
                    <a:pt x="38" y="40"/>
                  </a:lnTo>
                  <a:lnTo>
                    <a:pt x="46" y="40"/>
                  </a:lnTo>
                  <a:lnTo>
                    <a:pt x="53" y="38"/>
                  </a:lnTo>
                  <a:lnTo>
                    <a:pt x="60" y="36"/>
                  </a:lnTo>
                  <a:lnTo>
                    <a:pt x="66" y="34"/>
                  </a:lnTo>
                  <a:lnTo>
                    <a:pt x="70" y="30"/>
                  </a:lnTo>
                  <a:lnTo>
                    <a:pt x="74" y="28"/>
                  </a:lnTo>
                  <a:lnTo>
                    <a:pt x="76" y="25"/>
                  </a:lnTo>
                  <a:lnTo>
                    <a:pt x="76" y="24"/>
                  </a:lnTo>
                  <a:lnTo>
                    <a:pt x="77" y="22"/>
                  </a:lnTo>
                  <a:lnTo>
                    <a:pt x="77" y="20"/>
                  </a:lnTo>
                  <a:lnTo>
                    <a:pt x="77" y="18"/>
                  </a:lnTo>
                  <a:lnTo>
                    <a:pt x="76" y="16"/>
                  </a:lnTo>
                  <a:lnTo>
                    <a:pt x="76" y="14"/>
                  </a:lnTo>
                  <a:lnTo>
                    <a:pt x="74" y="12"/>
                  </a:lnTo>
                  <a:lnTo>
                    <a:pt x="70" y="9"/>
                  </a:lnTo>
                  <a:lnTo>
                    <a:pt x="66" y="6"/>
                  </a:lnTo>
                  <a:lnTo>
                    <a:pt x="60" y="4"/>
                  </a:lnTo>
                  <a:lnTo>
                    <a:pt x="53" y="1"/>
                  </a:lnTo>
                  <a:lnTo>
                    <a:pt x="46" y="0"/>
                  </a:lnTo>
                  <a:lnTo>
                    <a:pt x="38" y="0"/>
                  </a:lnTo>
                </a:path>
              </a:pathLst>
            </a:custGeom>
            <a:noFill/>
            <a:ln w="4763">
              <a:solidFill>
                <a:srgbClr val="000000"/>
              </a:solidFill>
              <a:prstDash val="solid"/>
              <a:round/>
              <a:headEnd/>
              <a:tailEnd/>
            </a:ln>
          </p:spPr>
          <p:txBody>
            <a:bodyPr/>
            <a:lstStyle/>
            <a:p>
              <a:endParaRPr lang="en-GB"/>
            </a:p>
          </p:txBody>
        </p:sp>
        <p:sp>
          <p:nvSpPr>
            <p:cNvPr id="3363" name="Line 104"/>
            <p:cNvSpPr>
              <a:spLocks noChangeShapeType="1"/>
            </p:cNvSpPr>
            <p:nvPr/>
          </p:nvSpPr>
          <p:spPr bwMode="auto">
            <a:xfrm>
              <a:off x="4910" y="1483"/>
              <a:ext cx="77" cy="0"/>
            </a:xfrm>
            <a:prstGeom prst="line">
              <a:avLst/>
            </a:prstGeom>
            <a:noFill/>
            <a:ln w="6350">
              <a:solidFill>
                <a:srgbClr val="FF3300"/>
              </a:solidFill>
              <a:round/>
              <a:headEnd/>
              <a:tailEnd/>
            </a:ln>
          </p:spPr>
          <p:txBody>
            <a:bodyPr/>
            <a:lstStyle/>
            <a:p>
              <a:endParaRPr lang="en-GB"/>
            </a:p>
          </p:txBody>
        </p:sp>
        <p:sp>
          <p:nvSpPr>
            <p:cNvPr id="3364" name="Freeform 105"/>
            <p:cNvSpPr>
              <a:spLocks/>
            </p:cNvSpPr>
            <p:nvPr/>
          </p:nvSpPr>
          <p:spPr bwMode="auto">
            <a:xfrm>
              <a:off x="5247" y="1545"/>
              <a:ext cx="76" cy="41"/>
            </a:xfrm>
            <a:custGeom>
              <a:avLst/>
              <a:gdLst>
                <a:gd name="T0" fmla="*/ 37 w 76"/>
                <a:gd name="T1" fmla="*/ 0 h 41"/>
                <a:gd name="T2" fmla="*/ 29 w 76"/>
                <a:gd name="T3" fmla="*/ 0 h 41"/>
                <a:gd name="T4" fmla="*/ 22 w 76"/>
                <a:gd name="T5" fmla="*/ 2 h 41"/>
                <a:gd name="T6" fmla="*/ 16 w 76"/>
                <a:gd name="T7" fmla="*/ 4 h 41"/>
                <a:gd name="T8" fmla="*/ 10 w 76"/>
                <a:gd name="T9" fmla="*/ 7 h 41"/>
                <a:gd name="T10" fmla="*/ 6 w 76"/>
                <a:gd name="T11" fmla="*/ 10 h 41"/>
                <a:gd name="T12" fmla="*/ 2 w 76"/>
                <a:gd name="T13" fmla="*/ 12 h 41"/>
                <a:gd name="T14" fmla="*/ 1 w 76"/>
                <a:gd name="T15" fmla="*/ 15 h 41"/>
                <a:gd name="T16" fmla="*/ 1 w 76"/>
                <a:gd name="T17" fmla="*/ 16 h 41"/>
                <a:gd name="T18" fmla="*/ 0 w 76"/>
                <a:gd name="T19" fmla="*/ 19 h 41"/>
                <a:gd name="T20" fmla="*/ 0 w 76"/>
                <a:gd name="T21" fmla="*/ 21 h 41"/>
                <a:gd name="T22" fmla="*/ 0 w 76"/>
                <a:gd name="T23" fmla="*/ 23 h 41"/>
                <a:gd name="T24" fmla="*/ 1 w 76"/>
                <a:gd name="T25" fmla="*/ 25 h 41"/>
                <a:gd name="T26" fmla="*/ 1 w 76"/>
                <a:gd name="T27" fmla="*/ 26 h 41"/>
                <a:gd name="T28" fmla="*/ 2 w 76"/>
                <a:gd name="T29" fmla="*/ 29 h 41"/>
                <a:gd name="T30" fmla="*/ 6 w 76"/>
                <a:gd name="T31" fmla="*/ 31 h 41"/>
                <a:gd name="T32" fmla="*/ 10 w 76"/>
                <a:gd name="T33" fmla="*/ 35 h 41"/>
                <a:gd name="T34" fmla="*/ 16 w 76"/>
                <a:gd name="T35" fmla="*/ 37 h 41"/>
                <a:gd name="T36" fmla="*/ 22 w 76"/>
                <a:gd name="T37" fmla="*/ 39 h 41"/>
                <a:gd name="T38" fmla="*/ 29 w 76"/>
                <a:gd name="T39" fmla="*/ 41 h 41"/>
                <a:gd name="T40" fmla="*/ 37 w 76"/>
                <a:gd name="T41" fmla="*/ 41 h 41"/>
                <a:gd name="T42" fmla="*/ 45 w 76"/>
                <a:gd name="T43" fmla="*/ 41 h 41"/>
                <a:gd name="T44" fmla="*/ 52 w 76"/>
                <a:gd name="T45" fmla="*/ 39 h 41"/>
                <a:gd name="T46" fmla="*/ 59 w 76"/>
                <a:gd name="T47" fmla="*/ 37 h 41"/>
                <a:gd name="T48" fmla="*/ 65 w 76"/>
                <a:gd name="T49" fmla="*/ 35 h 41"/>
                <a:gd name="T50" fmla="*/ 69 w 76"/>
                <a:gd name="T51" fmla="*/ 31 h 41"/>
                <a:gd name="T52" fmla="*/ 73 w 76"/>
                <a:gd name="T53" fmla="*/ 29 h 41"/>
                <a:gd name="T54" fmla="*/ 75 w 76"/>
                <a:gd name="T55" fmla="*/ 26 h 41"/>
                <a:gd name="T56" fmla="*/ 75 w 76"/>
                <a:gd name="T57" fmla="*/ 25 h 41"/>
                <a:gd name="T58" fmla="*/ 76 w 76"/>
                <a:gd name="T59" fmla="*/ 23 h 41"/>
                <a:gd name="T60" fmla="*/ 76 w 76"/>
                <a:gd name="T61" fmla="*/ 21 h 41"/>
                <a:gd name="T62" fmla="*/ 76 w 76"/>
                <a:gd name="T63" fmla="*/ 19 h 41"/>
                <a:gd name="T64" fmla="*/ 75 w 76"/>
                <a:gd name="T65" fmla="*/ 16 h 41"/>
                <a:gd name="T66" fmla="*/ 75 w 76"/>
                <a:gd name="T67" fmla="*/ 15 h 41"/>
                <a:gd name="T68" fmla="*/ 73 w 76"/>
                <a:gd name="T69" fmla="*/ 12 h 41"/>
                <a:gd name="T70" fmla="*/ 69 w 76"/>
                <a:gd name="T71" fmla="*/ 10 h 41"/>
                <a:gd name="T72" fmla="*/ 65 w 76"/>
                <a:gd name="T73" fmla="*/ 7 h 41"/>
                <a:gd name="T74" fmla="*/ 59 w 76"/>
                <a:gd name="T75" fmla="*/ 4 h 41"/>
                <a:gd name="T76" fmla="*/ 52 w 76"/>
                <a:gd name="T77" fmla="*/ 2 h 41"/>
                <a:gd name="T78" fmla="*/ 45 w 76"/>
                <a:gd name="T79" fmla="*/ 0 h 41"/>
                <a:gd name="T80" fmla="*/ 37 w 76"/>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1"/>
                <a:gd name="T125" fmla="*/ 76 w 76"/>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1">
                  <a:moveTo>
                    <a:pt x="37" y="0"/>
                  </a:moveTo>
                  <a:lnTo>
                    <a:pt x="29" y="0"/>
                  </a:lnTo>
                  <a:lnTo>
                    <a:pt x="22" y="2"/>
                  </a:lnTo>
                  <a:lnTo>
                    <a:pt x="16" y="4"/>
                  </a:lnTo>
                  <a:lnTo>
                    <a:pt x="10" y="7"/>
                  </a:lnTo>
                  <a:lnTo>
                    <a:pt x="6" y="10"/>
                  </a:lnTo>
                  <a:lnTo>
                    <a:pt x="2" y="12"/>
                  </a:lnTo>
                  <a:lnTo>
                    <a:pt x="1" y="15"/>
                  </a:lnTo>
                  <a:lnTo>
                    <a:pt x="1" y="16"/>
                  </a:lnTo>
                  <a:lnTo>
                    <a:pt x="0" y="19"/>
                  </a:lnTo>
                  <a:lnTo>
                    <a:pt x="0" y="21"/>
                  </a:lnTo>
                  <a:lnTo>
                    <a:pt x="0" y="23"/>
                  </a:lnTo>
                  <a:lnTo>
                    <a:pt x="1" y="25"/>
                  </a:lnTo>
                  <a:lnTo>
                    <a:pt x="1" y="26"/>
                  </a:lnTo>
                  <a:lnTo>
                    <a:pt x="2" y="29"/>
                  </a:lnTo>
                  <a:lnTo>
                    <a:pt x="6" y="31"/>
                  </a:lnTo>
                  <a:lnTo>
                    <a:pt x="10" y="35"/>
                  </a:lnTo>
                  <a:lnTo>
                    <a:pt x="16" y="37"/>
                  </a:lnTo>
                  <a:lnTo>
                    <a:pt x="22" y="39"/>
                  </a:lnTo>
                  <a:lnTo>
                    <a:pt x="29" y="41"/>
                  </a:lnTo>
                  <a:lnTo>
                    <a:pt x="37" y="41"/>
                  </a:lnTo>
                  <a:lnTo>
                    <a:pt x="45" y="41"/>
                  </a:lnTo>
                  <a:lnTo>
                    <a:pt x="52" y="39"/>
                  </a:lnTo>
                  <a:lnTo>
                    <a:pt x="59" y="37"/>
                  </a:lnTo>
                  <a:lnTo>
                    <a:pt x="65" y="35"/>
                  </a:lnTo>
                  <a:lnTo>
                    <a:pt x="69" y="31"/>
                  </a:lnTo>
                  <a:lnTo>
                    <a:pt x="73" y="29"/>
                  </a:lnTo>
                  <a:lnTo>
                    <a:pt x="75" y="26"/>
                  </a:lnTo>
                  <a:lnTo>
                    <a:pt x="75" y="25"/>
                  </a:lnTo>
                  <a:lnTo>
                    <a:pt x="76" y="23"/>
                  </a:lnTo>
                  <a:lnTo>
                    <a:pt x="76" y="21"/>
                  </a:lnTo>
                  <a:lnTo>
                    <a:pt x="76" y="19"/>
                  </a:lnTo>
                  <a:lnTo>
                    <a:pt x="75" y="16"/>
                  </a:lnTo>
                  <a:lnTo>
                    <a:pt x="75" y="15"/>
                  </a:lnTo>
                  <a:lnTo>
                    <a:pt x="73" y="12"/>
                  </a:lnTo>
                  <a:lnTo>
                    <a:pt x="69" y="10"/>
                  </a:lnTo>
                  <a:lnTo>
                    <a:pt x="65" y="7"/>
                  </a:lnTo>
                  <a:lnTo>
                    <a:pt x="59" y="4"/>
                  </a:lnTo>
                  <a:lnTo>
                    <a:pt x="52" y="2"/>
                  </a:lnTo>
                  <a:lnTo>
                    <a:pt x="45" y="0"/>
                  </a:lnTo>
                  <a:lnTo>
                    <a:pt x="37" y="0"/>
                  </a:lnTo>
                  <a:close/>
                </a:path>
              </a:pathLst>
            </a:custGeom>
            <a:solidFill>
              <a:srgbClr val="FF3300"/>
            </a:solidFill>
            <a:ln w="9525">
              <a:noFill/>
              <a:round/>
              <a:headEnd/>
              <a:tailEnd/>
            </a:ln>
          </p:spPr>
          <p:txBody>
            <a:bodyPr/>
            <a:lstStyle/>
            <a:p>
              <a:endParaRPr lang="en-GB"/>
            </a:p>
          </p:txBody>
        </p:sp>
        <p:sp>
          <p:nvSpPr>
            <p:cNvPr id="3365" name="Freeform 106"/>
            <p:cNvSpPr>
              <a:spLocks/>
            </p:cNvSpPr>
            <p:nvPr/>
          </p:nvSpPr>
          <p:spPr bwMode="auto">
            <a:xfrm>
              <a:off x="5247" y="1545"/>
              <a:ext cx="76" cy="41"/>
            </a:xfrm>
            <a:custGeom>
              <a:avLst/>
              <a:gdLst>
                <a:gd name="T0" fmla="*/ 37 w 76"/>
                <a:gd name="T1" fmla="*/ 0 h 41"/>
                <a:gd name="T2" fmla="*/ 29 w 76"/>
                <a:gd name="T3" fmla="*/ 0 h 41"/>
                <a:gd name="T4" fmla="*/ 22 w 76"/>
                <a:gd name="T5" fmla="*/ 2 h 41"/>
                <a:gd name="T6" fmla="*/ 16 w 76"/>
                <a:gd name="T7" fmla="*/ 4 h 41"/>
                <a:gd name="T8" fmla="*/ 10 w 76"/>
                <a:gd name="T9" fmla="*/ 7 h 41"/>
                <a:gd name="T10" fmla="*/ 6 w 76"/>
                <a:gd name="T11" fmla="*/ 10 h 41"/>
                <a:gd name="T12" fmla="*/ 2 w 76"/>
                <a:gd name="T13" fmla="*/ 12 h 41"/>
                <a:gd name="T14" fmla="*/ 1 w 76"/>
                <a:gd name="T15" fmla="*/ 15 h 41"/>
                <a:gd name="T16" fmla="*/ 1 w 76"/>
                <a:gd name="T17" fmla="*/ 16 h 41"/>
                <a:gd name="T18" fmla="*/ 0 w 76"/>
                <a:gd name="T19" fmla="*/ 19 h 41"/>
                <a:gd name="T20" fmla="*/ 0 w 76"/>
                <a:gd name="T21" fmla="*/ 21 h 41"/>
                <a:gd name="T22" fmla="*/ 0 w 76"/>
                <a:gd name="T23" fmla="*/ 23 h 41"/>
                <a:gd name="T24" fmla="*/ 1 w 76"/>
                <a:gd name="T25" fmla="*/ 25 h 41"/>
                <a:gd name="T26" fmla="*/ 1 w 76"/>
                <a:gd name="T27" fmla="*/ 26 h 41"/>
                <a:gd name="T28" fmla="*/ 2 w 76"/>
                <a:gd name="T29" fmla="*/ 29 h 41"/>
                <a:gd name="T30" fmla="*/ 6 w 76"/>
                <a:gd name="T31" fmla="*/ 31 h 41"/>
                <a:gd name="T32" fmla="*/ 10 w 76"/>
                <a:gd name="T33" fmla="*/ 35 h 41"/>
                <a:gd name="T34" fmla="*/ 16 w 76"/>
                <a:gd name="T35" fmla="*/ 37 h 41"/>
                <a:gd name="T36" fmla="*/ 22 w 76"/>
                <a:gd name="T37" fmla="*/ 39 h 41"/>
                <a:gd name="T38" fmla="*/ 29 w 76"/>
                <a:gd name="T39" fmla="*/ 41 h 41"/>
                <a:gd name="T40" fmla="*/ 37 w 76"/>
                <a:gd name="T41" fmla="*/ 41 h 41"/>
                <a:gd name="T42" fmla="*/ 45 w 76"/>
                <a:gd name="T43" fmla="*/ 41 h 41"/>
                <a:gd name="T44" fmla="*/ 52 w 76"/>
                <a:gd name="T45" fmla="*/ 39 h 41"/>
                <a:gd name="T46" fmla="*/ 59 w 76"/>
                <a:gd name="T47" fmla="*/ 37 h 41"/>
                <a:gd name="T48" fmla="*/ 65 w 76"/>
                <a:gd name="T49" fmla="*/ 35 h 41"/>
                <a:gd name="T50" fmla="*/ 69 w 76"/>
                <a:gd name="T51" fmla="*/ 31 h 41"/>
                <a:gd name="T52" fmla="*/ 73 w 76"/>
                <a:gd name="T53" fmla="*/ 29 h 41"/>
                <a:gd name="T54" fmla="*/ 75 w 76"/>
                <a:gd name="T55" fmla="*/ 26 h 41"/>
                <a:gd name="T56" fmla="*/ 75 w 76"/>
                <a:gd name="T57" fmla="*/ 25 h 41"/>
                <a:gd name="T58" fmla="*/ 76 w 76"/>
                <a:gd name="T59" fmla="*/ 23 h 41"/>
                <a:gd name="T60" fmla="*/ 76 w 76"/>
                <a:gd name="T61" fmla="*/ 21 h 41"/>
                <a:gd name="T62" fmla="*/ 76 w 76"/>
                <a:gd name="T63" fmla="*/ 19 h 41"/>
                <a:gd name="T64" fmla="*/ 75 w 76"/>
                <a:gd name="T65" fmla="*/ 16 h 41"/>
                <a:gd name="T66" fmla="*/ 75 w 76"/>
                <a:gd name="T67" fmla="*/ 15 h 41"/>
                <a:gd name="T68" fmla="*/ 73 w 76"/>
                <a:gd name="T69" fmla="*/ 12 h 41"/>
                <a:gd name="T70" fmla="*/ 69 w 76"/>
                <a:gd name="T71" fmla="*/ 10 h 41"/>
                <a:gd name="T72" fmla="*/ 65 w 76"/>
                <a:gd name="T73" fmla="*/ 7 h 41"/>
                <a:gd name="T74" fmla="*/ 59 w 76"/>
                <a:gd name="T75" fmla="*/ 4 h 41"/>
                <a:gd name="T76" fmla="*/ 52 w 76"/>
                <a:gd name="T77" fmla="*/ 2 h 41"/>
                <a:gd name="T78" fmla="*/ 45 w 76"/>
                <a:gd name="T79" fmla="*/ 0 h 41"/>
                <a:gd name="T80" fmla="*/ 37 w 76"/>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1"/>
                <a:gd name="T125" fmla="*/ 76 w 76"/>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1">
                  <a:moveTo>
                    <a:pt x="37" y="0"/>
                  </a:moveTo>
                  <a:lnTo>
                    <a:pt x="29" y="0"/>
                  </a:lnTo>
                  <a:lnTo>
                    <a:pt x="22" y="2"/>
                  </a:lnTo>
                  <a:lnTo>
                    <a:pt x="16" y="4"/>
                  </a:lnTo>
                  <a:lnTo>
                    <a:pt x="10" y="7"/>
                  </a:lnTo>
                  <a:lnTo>
                    <a:pt x="6" y="10"/>
                  </a:lnTo>
                  <a:lnTo>
                    <a:pt x="2" y="12"/>
                  </a:lnTo>
                  <a:lnTo>
                    <a:pt x="1" y="15"/>
                  </a:lnTo>
                  <a:lnTo>
                    <a:pt x="1" y="16"/>
                  </a:lnTo>
                  <a:lnTo>
                    <a:pt x="0" y="19"/>
                  </a:lnTo>
                  <a:lnTo>
                    <a:pt x="0" y="21"/>
                  </a:lnTo>
                  <a:lnTo>
                    <a:pt x="0" y="23"/>
                  </a:lnTo>
                  <a:lnTo>
                    <a:pt x="1" y="25"/>
                  </a:lnTo>
                  <a:lnTo>
                    <a:pt x="1" y="26"/>
                  </a:lnTo>
                  <a:lnTo>
                    <a:pt x="2" y="29"/>
                  </a:lnTo>
                  <a:lnTo>
                    <a:pt x="6" y="31"/>
                  </a:lnTo>
                  <a:lnTo>
                    <a:pt x="10" y="35"/>
                  </a:lnTo>
                  <a:lnTo>
                    <a:pt x="16" y="37"/>
                  </a:lnTo>
                  <a:lnTo>
                    <a:pt x="22" y="39"/>
                  </a:lnTo>
                  <a:lnTo>
                    <a:pt x="29" y="41"/>
                  </a:lnTo>
                  <a:lnTo>
                    <a:pt x="37" y="41"/>
                  </a:lnTo>
                  <a:lnTo>
                    <a:pt x="45" y="41"/>
                  </a:lnTo>
                  <a:lnTo>
                    <a:pt x="52" y="39"/>
                  </a:lnTo>
                  <a:lnTo>
                    <a:pt x="59" y="37"/>
                  </a:lnTo>
                  <a:lnTo>
                    <a:pt x="65" y="35"/>
                  </a:lnTo>
                  <a:lnTo>
                    <a:pt x="69" y="31"/>
                  </a:lnTo>
                  <a:lnTo>
                    <a:pt x="73" y="29"/>
                  </a:lnTo>
                  <a:lnTo>
                    <a:pt x="75" y="26"/>
                  </a:lnTo>
                  <a:lnTo>
                    <a:pt x="75" y="25"/>
                  </a:lnTo>
                  <a:lnTo>
                    <a:pt x="76" y="23"/>
                  </a:lnTo>
                  <a:lnTo>
                    <a:pt x="76" y="21"/>
                  </a:lnTo>
                  <a:lnTo>
                    <a:pt x="76" y="19"/>
                  </a:lnTo>
                  <a:lnTo>
                    <a:pt x="75" y="16"/>
                  </a:lnTo>
                  <a:lnTo>
                    <a:pt x="75" y="15"/>
                  </a:lnTo>
                  <a:lnTo>
                    <a:pt x="73" y="12"/>
                  </a:lnTo>
                  <a:lnTo>
                    <a:pt x="69" y="10"/>
                  </a:lnTo>
                  <a:lnTo>
                    <a:pt x="65" y="7"/>
                  </a:lnTo>
                  <a:lnTo>
                    <a:pt x="59" y="4"/>
                  </a:lnTo>
                  <a:lnTo>
                    <a:pt x="52" y="2"/>
                  </a:lnTo>
                  <a:lnTo>
                    <a:pt x="45" y="0"/>
                  </a:lnTo>
                  <a:lnTo>
                    <a:pt x="37" y="0"/>
                  </a:lnTo>
                </a:path>
              </a:pathLst>
            </a:custGeom>
            <a:noFill/>
            <a:ln w="4763">
              <a:solidFill>
                <a:srgbClr val="000000"/>
              </a:solidFill>
              <a:prstDash val="solid"/>
              <a:round/>
              <a:headEnd/>
              <a:tailEnd/>
            </a:ln>
          </p:spPr>
          <p:txBody>
            <a:bodyPr/>
            <a:lstStyle/>
            <a:p>
              <a:endParaRPr lang="en-GB"/>
            </a:p>
          </p:txBody>
        </p:sp>
        <p:sp>
          <p:nvSpPr>
            <p:cNvPr id="3366" name="Rectangle 107"/>
            <p:cNvSpPr>
              <a:spLocks noChangeArrowheads="1"/>
            </p:cNvSpPr>
            <p:nvPr/>
          </p:nvSpPr>
          <p:spPr bwMode="auto">
            <a:xfrm>
              <a:off x="5247" y="1048"/>
              <a:ext cx="76" cy="513"/>
            </a:xfrm>
            <a:prstGeom prst="rect">
              <a:avLst/>
            </a:prstGeom>
            <a:solidFill>
              <a:srgbClr val="FF3300"/>
            </a:solidFill>
            <a:ln w="9525">
              <a:noFill/>
              <a:miter lim="800000"/>
              <a:headEnd/>
              <a:tailEnd/>
            </a:ln>
          </p:spPr>
          <p:txBody>
            <a:bodyPr/>
            <a:lstStyle/>
            <a:p>
              <a:endParaRPr lang="en-GB"/>
            </a:p>
          </p:txBody>
        </p:sp>
        <p:sp>
          <p:nvSpPr>
            <p:cNvPr id="3367" name="Rectangle 108"/>
            <p:cNvSpPr>
              <a:spLocks noChangeArrowheads="1"/>
            </p:cNvSpPr>
            <p:nvPr/>
          </p:nvSpPr>
          <p:spPr bwMode="auto">
            <a:xfrm>
              <a:off x="5247" y="1048"/>
              <a:ext cx="76" cy="513"/>
            </a:xfrm>
            <a:prstGeom prst="rect">
              <a:avLst/>
            </a:prstGeom>
            <a:noFill/>
            <a:ln w="4763">
              <a:solidFill>
                <a:srgbClr val="000000"/>
              </a:solidFill>
              <a:miter lim="800000"/>
              <a:headEnd/>
              <a:tailEnd/>
            </a:ln>
          </p:spPr>
          <p:txBody>
            <a:bodyPr/>
            <a:lstStyle/>
            <a:p>
              <a:endParaRPr lang="en-GB"/>
            </a:p>
          </p:txBody>
        </p:sp>
        <p:sp>
          <p:nvSpPr>
            <p:cNvPr id="3368" name="Freeform 109"/>
            <p:cNvSpPr>
              <a:spLocks/>
            </p:cNvSpPr>
            <p:nvPr/>
          </p:nvSpPr>
          <p:spPr bwMode="auto">
            <a:xfrm>
              <a:off x="5247" y="1032"/>
              <a:ext cx="76" cy="40"/>
            </a:xfrm>
            <a:custGeom>
              <a:avLst/>
              <a:gdLst>
                <a:gd name="T0" fmla="*/ 37 w 76"/>
                <a:gd name="T1" fmla="*/ 0 h 40"/>
                <a:gd name="T2" fmla="*/ 29 w 76"/>
                <a:gd name="T3" fmla="*/ 0 h 40"/>
                <a:gd name="T4" fmla="*/ 22 w 76"/>
                <a:gd name="T5" fmla="*/ 1 h 40"/>
                <a:gd name="T6" fmla="*/ 16 w 76"/>
                <a:gd name="T7" fmla="*/ 4 h 40"/>
                <a:gd name="T8" fmla="*/ 10 w 76"/>
                <a:gd name="T9" fmla="*/ 6 h 40"/>
                <a:gd name="T10" fmla="*/ 6 w 76"/>
                <a:gd name="T11" fmla="*/ 9 h 40"/>
                <a:gd name="T12" fmla="*/ 2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2 w 76"/>
                <a:gd name="T29" fmla="*/ 28 h 40"/>
                <a:gd name="T30" fmla="*/ 6 w 76"/>
                <a:gd name="T31" fmla="*/ 30 h 40"/>
                <a:gd name="T32" fmla="*/ 10 w 76"/>
                <a:gd name="T33" fmla="*/ 34 h 40"/>
                <a:gd name="T34" fmla="*/ 16 w 76"/>
                <a:gd name="T35" fmla="*/ 36 h 40"/>
                <a:gd name="T36" fmla="*/ 22 w 76"/>
                <a:gd name="T37" fmla="*/ 38 h 40"/>
                <a:gd name="T38" fmla="*/ 29 w 76"/>
                <a:gd name="T39" fmla="*/ 40 h 40"/>
                <a:gd name="T40" fmla="*/ 37 w 76"/>
                <a:gd name="T41" fmla="*/ 40 h 40"/>
                <a:gd name="T42" fmla="*/ 45 w 76"/>
                <a:gd name="T43" fmla="*/ 40 h 40"/>
                <a:gd name="T44" fmla="*/ 52 w 76"/>
                <a:gd name="T45" fmla="*/ 38 h 40"/>
                <a:gd name="T46" fmla="*/ 59 w 76"/>
                <a:gd name="T47" fmla="*/ 36 h 40"/>
                <a:gd name="T48" fmla="*/ 65 w 76"/>
                <a:gd name="T49" fmla="*/ 34 h 40"/>
                <a:gd name="T50" fmla="*/ 69 w 76"/>
                <a:gd name="T51" fmla="*/ 30 h 40"/>
                <a:gd name="T52" fmla="*/ 73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3 w 76"/>
                <a:gd name="T69" fmla="*/ 12 h 40"/>
                <a:gd name="T70" fmla="*/ 69 w 76"/>
                <a:gd name="T71" fmla="*/ 9 h 40"/>
                <a:gd name="T72" fmla="*/ 65 w 76"/>
                <a:gd name="T73" fmla="*/ 6 h 40"/>
                <a:gd name="T74" fmla="*/ 59 w 76"/>
                <a:gd name="T75" fmla="*/ 4 h 40"/>
                <a:gd name="T76" fmla="*/ 52 w 76"/>
                <a:gd name="T77" fmla="*/ 1 h 40"/>
                <a:gd name="T78" fmla="*/ 45 w 76"/>
                <a:gd name="T79" fmla="*/ 0 h 40"/>
                <a:gd name="T80" fmla="*/ 37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7" y="0"/>
                  </a:moveTo>
                  <a:lnTo>
                    <a:pt x="29" y="0"/>
                  </a:lnTo>
                  <a:lnTo>
                    <a:pt x="22" y="1"/>
                  </a:lnTo>
                  <a:lnTo>
                    <a:pt x="16" y="4"/>
                  </a:lnTo>
                  <a:lnTo>
                    <a:pt x="10" y="6"/>
                  </a:lnTo>
                  <a:lnTo>
                    <a:pt x="6" y="9"/>
                  </a:lnTo>
                  <a:lnTo>
                    <a:pt x="2" y="12"/>
                  </a:lnTo>
                  <a:lnTo>
                    <a:pt x="1" y="14"/>
                  </a:lnTo>
                  <a:lnTo>
                    <a:pt x="1" y="16"/>
                  </a:lnTo>
                  <a:lnTo>
                    <a:pt x="0" y="18"/>
                  </a:lnTo>
                  <a:lnTo>
                    <a:pt x="0" y="20"/>
                  </a:lnTo>
                  <a:lnTo>
                    <a:pt x="0" y="22"/>
                  </a:lnTo>
                  <a:lnTo>
                    <a:pt x="1" y="24"/>
                  </a:lnTo>
                  <a:lnTo>
                    <a:pt x="1" y="25"/>
                  </a:lnTo>
                  <a:lnTo>
                    <a:pt x="2" y="28"/>
                  </a:lnTo>
                  <a:lnTo>
                    <a:pt x="6" y="30"/>
                  </a:lnTo>
                  <a:lnTo>
                    <a:pt x="10" y="34"/>
                  </a:lnTo>
                  <a:lnTo>
                    <a:pt x="16" y="36"/>
                  </a:lnTo>
                  <a:lnTo>
                    <a:pt x="22" y="38"/>
                  </a:lnTo>
                  <a:lnTo>
                    <a:pt x="29" y="40"/>
                  </a:lnTo>
                  <a:lnTo>
                    <a:pt x="37" y="40"/>
                  </a:lnTo>
                  <a:lnTo>
                    <a:pt x="45" y="40"/>
                  </a:lnTo>
                  <a:lnTo>
                    <a:pt x="52" y="38"/>
                  </a:lnTo>
                  <a:lnTo>
                    <a:pt x="59" y="36"/>
                  </a:lnTo>
                  <a:lnTo>
                    <a:pt x="65" y="34"/>
                  </a:lnTo>
                  <a:lnTo>
                    <a:pt x="69" y="30"/>
                  </a:lnTo>
                  <a:lnTo>
                    <a:pt x="73" y="28"/>
                  </a:lnTo>
                  <a:lnTo>
                    <a:pt x="75" y="25"/>
                  </a:lnTo>
                  <a:lnTo>
                    <a:pt x="75" y="24"/>
                  </a:lnTo>
                  <a:lnTo>
                    <a:pt x="76" y="22"/>
                  </a:lnTo>
                  <a:lnTo>
                    <a:pt x="76" y="20"/>
                  </a:lnTo>
                  <a:lnTo>
                    <a:pt x="76" y="18"/>
                  </a:lnTo>
                  <a:lnTo>
                    <a:pt x="75" y="16"/>
                  </a:lnTo>
                  <a:lnTo>
                    <a:pt x="75" y="14"/>
                  </a:lnTo>
                  <a:lnTo>
                    <a:pt x="73" y="12"/>
                  </a:lnTo>
                  <a:lnTo>
                    <a:pt x="69" y="9"/>
                  </a:lnTo>
                  <a:lnTo>
                    <a:pt x="65" y="6"/>
                  </a:lnTo>
                  <a:lnTo>
                    <a:pt x="59" y="4"/>
                  </a:lnTo>
                  <a:lnTo>
                    <a:pt x="52" y="1"/>
                  </a:lnTo>
                  <a:lnTo>
                    <a:pt x="45" y="0"/>
                  </a:lnTo>
                  <a:lnTo>
                    <a:pt x="37" y="0"/>
                  </a:lnTo>
                  <a:close/>
                </a:path>
              </a:pathLst>
            </a:custGeom>
            <a:solidFill>
              <a:srgbClr val="FF3300"/>
            </a:solidFill>
            <a:ln w="9525">
              <a:noFill/>
              <a:round/>
              <a:headEnd/>
              <a:tailEnd/>
            </a:ln>
          </p:spPr>
          <p:txBody>
            <a:bodyPr/>
            <a:lstStyle/>
            <a:p>
              <a:endParaRPr lang="en-GB"/>
            </a:p>
          </p:txBody>
        </p:sp>
        <p:sp>
          <p:nvSpPr>
            <p:cNvPr id="3369" name="Freeform 110"/>
            <p:cNvSpPr>
              <a:spLocks/>
            </p:cNvSpPr>
            <p:nvPr/>
          </p:nvSpPr>
          <p:spPr bwMode="auto">
            <a:xfrm>
              <a:off x="5247" y="1032"/>
              <a:ext cx="76" cy="40"/>
            </a:xfrm>
            <a:custGeom>
              <a:avLst/>
              <a:gdLst>
                <a:gd name="T0" fmla="*/ 37 w 76"/>
                <a:gd name="T1" fmla="*/ 0 h 40"/>
                <a:gd name="T2" fmla="*/ 29 w 76"/>
                <a:gd name="T3" fmla="*/ 0 h 40"/>
                <a:gd name="T4" fmla="*/ 22 w 76"/>
                <a:gd name="T5" fmla="*/ 1 h 40"/>
                <a:gd name="T6" fmla="*/ 16 w 76"/>
                <a:gd name="T7" fmla="*/ 4 h 40"/>
                <a:gd name="T8" fmla="*/ 10 w 76"/>
                <a:gd name="T9" fmla="*/ 6 h 40"/>
                <a:gd name="T10" fmla="*/ 6 w 76"/>
                <a:gd name="T11" fmla="*/ 9 h 40"/>
                <a:gd name="T12" fmla="*/ 2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2 w 76"/>
                <a:gd name="T29" fmla="*/ 28 h 40"/>
                <a:gd name="T30" fmla="*/ 6 w 76"/>
                <a:gd name="T31" fmla="*/ 30 h 40"/>
                <a:gd name="T32" fmla="*/ 10 w 76"/>
                <a:gd name="T33" fmla="*/ 34 h 40"/>
                <a:gd name="T34" fmla="*/ 16 w 76"/>
                <a:gd name="T35" fmla="*/ 36 h 40"/>
                <a:gd name="T36" fmla="*/ 22 w 76"/>
                <a:gd name="T37" fmla="*/ 38 h 40"/>
                <a:gd name="T38" fmla="*/ 29 w 76"/>
                <a:gd name="T39" fmla="*/ 40 h 40"/>
                <a:gd name="T40" fmla="*/ 37 w 76"/>
                <a:gd name="T41" fmla="*/ 40 h 40"/>
                <a:gd name="T42" fmla="*/ 45 w 76"/>
                <a:gd name="T43" fmla="*/ 40 h 40"/>
                <a:gd name="T44" fmla="*/ 52 w 76"/>
                <a:gd name="T45" fmla="*/ 38 h 40"/>
                <a:gd name="T46" fmla="*/ 59 w 76"/>
                <a:gd name="T47" fmla="*/ 36 h 40"/>
                <a:gd name="T48" fmla="*/ 65 w 76"/>
                <a:gd name="T49" fmla="*/ 34 h 40"/>
                <a:gd name="T50" fmla="*/ 69 w 76"/>
                <a:gd name="T51" fmla="*/ 30 h 40"/>
                <a:gd name="T52" fmla="*/ 73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3 w 76"/>
                <a:gd name="T69" fmla="*/ 12 h 40"/>
                <a:gd name="T70" fmla="*/ 69 w 76"/>
                <a:gd name="T71" fmla="*/ 9 h 40"/>
                <a:gd name="T72" fmla="*/ 65 w 76"/>
                <a:gd name="T73" fmla="*/ 6 h 40"/>
                <a:gd name="T74" fmla="*/ 59 w 76"/>
                <a:gd name="T75" fmla="*/ 4 h 40"/>
                <a:gd name="T76" fmla="*/ 52 w 76"/>
                <a:gd name="T77" fmla="*/ 1 h 40"/>
                <a:gd name="T78" fmla="*/ 45 w 76"/>
                <a:gd name="T79" fmla="*/ 0 h 40"/>
                <a:gd name="T80" fmla="*/ 37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7" y="0"/>
                  </a:moveTo>
                  <a:lnTo>
                    <a:pt x="29" y="0"/>
                  </a:lnTo>
                  <a:lnTo>
                    <a:pt x="22" y="1"/>
                  </a:lnTo>
                  <a:lnTo>
                    <a:pt x="16" y="4"/>
                  </a:lnTo>
                  <a:lnTo>
                    <a:pt x="10" y="6"/>
                  </a:lnTo>
                  <a:lnTo>
                    <a:pt x="6" y="9"/>
                  </a:lnTo>
                  <a:lnTo>
                    <a:pt x="2" y="12"/>
                  </a:lnTo>
                  <a:lnTo>
                    <a:pt x="1" y="14"/>
                  </a:lnTo>
                  <a:lnTo>
                    <a:pt x="1" y="16"/>
                  </a:lnTo>
                  <a:lnTo>
                    <a:pt x="0" y="18"/>
                  </a:lnTo>
                  <a:lnTo>
                    <a:pt x="0" y="20"/>
                  </a:lnTo>
                  <a:lnTo>
                    <a:pt x="0" y="22"/>
                  </a:lnTo>
                  <a:lnTo>
                    <a:pt x="1" y="24"/>
                  </a:lnTo>
                  <a:lnTo>
                    <a:pt x="1" y="25"/>
                  </a:lnTo>
                  <a:lnTo>
                    <a:pt x="2" y="28"/>
                  </a:lnTo>
                  <a:lnTo>
                    <a:pt x="6" y="30"/>
                  </a:lnTo>
                  <a:lnTo>
                    <a:pt x="10" y="34"/>
                  </a:lnTo>
                  <a:lnTo>
                    <a:pt x="16" y="36"/>
                  </a:lnTo>
                  <a:lnTo>
                    <a:pt x="22" y="38"/>
                  </a:lnTo>
                  <a:lnTo>
                    <a:pt x="29" y="40"/>
                  </a:lnTo>
                  <a:lnTo>
                    <a:pt x="37" y="40"/>
                  </a:lnTo>
                  <a:lnTo>
                    <a:pt x="45" y="40"/>
                  </a:lnTo>
                  <a:lnTo>
                    <a:pt x="52" y="38"/>
                  </a:lnTo>
                  <a:lnTo>
                    <a:pt x="59" y="36"/>
                  </a:lnTo>
                  <a:lnTo>
                    <a:pt x="65" y="34"/>
                  </a:lnTo>
                  <a:lnTo>
                    <a:pt x="69" y="30"/>
                  </a:lnTo>
                  <a:lnTo>
                    <a:pt x="73" y="28"/>
                  </a:lnTo>
                  <a:lnTo>
                    <a:pt x="75" y="25"/>
                  </a:lnTo>
                  <a:lnTo>
                    <a:pt x="75" y="24"/>
                  </a:lnTo>
                  <a:lnTo>
                    <a:pt x="76" y="22"/>
                  </a:lnTo>
                  <a:lnTo>
                    <a:pt x="76" y="20"/>
                  </a:lnTo>
                  <a:lnTo>
                    <a:pt x="76" y="18"/>
                  </a:lnTo>
                  <a:lnTo>
                    <a:pt x="75" y="16"/>
                  </a:lnTo>
                  <a:lnTo>
                    <a:pt x="75" y="14"/>
                  </a:lnTo>
                  <a:lnTo>
                    <a:pt x="73" y="12"/>
                  </a:lnTo>
                  <a:lnTo>
                    <a:pt x="69" y="9"/>
                  </a:lnTo>
                  <a:lnTo>
                    <a:pt x="65" y="6"/>
                  </a:lnTo>
                  <a:lnTo>
                    <a:pt x="59" y="4"/>
                  </a:lnTo>
                  <a:lnTo>
                    <a:pt x="52" y="1"/>
                  </a:lnTo>
                  <a:lnTo>
                    <a:pt x="45" y="0"/>
                  </a:lnTo>
                  <a:lnTo>
                    <a:pt x="37" y="0"/>
                  </a:lnTo>
                </a:path>
              </a:pathLst>
            </a:custGeom>
            <a:noFill/>
            <a:ln w="4763">
              <a:solidFill>
                <a:srgbClr val="000000"/>
              </a:solidFill>
              <a:prstDash val="solid"/>
              <a:round/>
              <a:headEnd/>
              <a:tailEnd/>
            </a:ln>
          </p:spPr>
          <p:txBody>
            <a:bodyPr/>
            <a:lstStyle/>
            <a:p>
              <a:endParaRPr lang="en-GB"/>
            </a:p>
          </p:txBody>
        </p:sp>
        <p:sp>
          <p:nvSpPr>
            <p:cNvPr id="3370" name="Line 111"/>
            <p:cNvSpPr>
              <a:spLocks noChangeShapeType="1"/>
            </p:cNvSpPr>
            <p:nvPr/>
          </p:nvSpPr>
          <p:spPr bwMode="auto">
            <a:xfrm>
              <a:off x="5247" y="1561"/>
              <a:ext cx="76" cy="0"/>
            </a:xfrm>
            <a:prstGeom prst="line">
              <a:avLst/>
            </a:prstGeom>
            <a:noFill/>
            <a:ln w="6350">
              <a:solidFill>
                <a:srgbClr val="FF3300"/>
              </a:solidFill>
              <a:round/>
              <a:headEnd/>
              <a:tailEnd/>
            </a:ln>
          </p:spPr>
          <p:txBody>
            <a:bodyPr/>
            <a:lstStyle/>
            <a:p>
              <a:endParaRPr lang="en-GB"/>
            </a:p>
          </p:txBody>
        </p:sp>
        <p:sp>
          <p:nvSpPr>
            <p:cNvPr id="3371" name="Freeform 112"/>
            <p:cNvSpPr>
              <a:spLocks/>
            </p:cNvSpPr>
            <p:nvPr/>
          </p:nvSpPr>
          <p:spPr bwMode="auto">
            <a:xfrm>
              <a:off x="5375" y="1227"/>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372" name="Freeform 113"/>
            <p:cNvSpPr>
              <a:spLocks/>
            </p:cNvSpPr>
            <p:nvPr/>
          </p:nvSpPr>
          <p:spPr bwMode="auto">
            <a:xfrm>
              <a:off x="5375" y="1227"/>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73" name="Rectangle 114"/>
            <p:cNvSpPr>
              <a:spLocks noChangeArrowheads="1"/>
            </p:cNvSpPr>
            <p:nvPr/>
          </p:nvSpPr>
          <p:spPr bwMode="auto">
            <a:xfrm>
              <a:off x="5375" y="729"/>
              <a:ext cx="76" cy="514"/>
            </a:xfrm>
            <a:prstGeom prst="rect">
              <a:avLst/>
            </a:prstGeom>
            <a:solidFill>
              <a:srgbClr val="FF3300"/>
            </a:solidFill>
            <a:ln w="9525">
              <a:noFill/>
              <a:miter lim="800000"/>
              <a:headEnd/>
              <a:tailEnd/>
            </a:ln>
          </p:spPr>
          <p:txBody>
            <a:bodyPr/>
            <a:lstStyle/>
            <a:p>
              <a:endParaRPr lang="en-GB"/>
            </a:p>
          </p:txBody>
        </p:sp>
        <p:sp>
          <p:nvSpPr>
            <p:cNvPr id="3374" name="Rectangle 115"/>
            <p:cNvSpPr>
              <a:spLocks noChangeArrowheads="1"/>
            </p:cNvSpPr>
            <p:nvPr/>
          </p:nvSpPr>
          <p:spPr bwMode="auto">
            <a:xfrm>
              <a:off x="5375" y="729"/>
              <a:ext cx="76" cy="514"/>
            </a:xfrm>
            <a:prstGeom prst="rect">
              <a:avLst/>
            </a:prstGeom>
            <a:noFill/>
            <a:ln w="4763">
              <a:solidFill>
                <a:srgbClr val="000000"/>
              </a:solidFill>
              <a:miter lim="800000"/>
              <a:headEnd/>
              <a:tailEnd/>
            </a:ln>
          </p:spPr>
          <p:txBody>
            <a:bodyPr/>
            <a:lstStyle/>
            <a:p>
              <a:endParaRPr lang="en-GB"/>
            </a:p>
          </p:txBody>
        </p:sp>
        <p:sp>
          <p:nvSpPr>
            <p:cNvPr id="3375" name="Freeform 116"/>
            <p:cNvSpPr>
              <a:spLocks/>
            </p:cNvSpPr>
            <p:nvPr/>
          </p:nvSpPr>
          <p:spPr bwMode="auto">
            <a:xfrm>
              <a:off x="5375" y="713"/>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close/>
                </a:path>
              </a:pathLst>
            </a:custGeom>
            <a:solidFill>
              <a:srgbClr val="FF3300"/>
            </a:solidFill>
            <a:ln w="9525">
              <a:noFill/>
              <a:round/>
              <a:headEnd/>
              <a:tailEnd/>
            </a:ln>
          </p:spPr>
          <p:txBody>
            <a:bodyPr/>
            <a:lstStyle/>
            <a:p>
              <a:endParaRPr lang="en-GB"/>
            </a:p>
          </p:txBody>
        </p:sp>
        <p:sp>
          <p:nvSpPr>
            <p:cNvPr id="3376" name="Freeform 117"/>
            <p:cNvSpPr>
              <a:spLocks/>
            </p:cNvSpPr>
            <p:nvPr/>
          </p:nvSpPr>
          <p:spPr bwMode="auto">
            <a:xfrm>
              <a:off x="5375" y="713"/>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path>
              </a:pathLst>
            </a:custGeom>
            <a:noFill/>
            <a:ln w="4763">
              <a:solidFill>
                <a:srgbClr val="000000"/>
              </a:solidFill>
              <a:prstDash val="solid"/>
              <a:round/>
              <a:headEnd/>
              <a:tailEnd/>
            </a:ln>
          </p:spPr>
          <p:txBody>
            <a:bodyPr/>
            <a:lstStyle/>
            <a:p>
              <a:endParaRPr lang="en-GB"/>
            </a:p>
          </p:txBody>
        </p:sp>
        <p:sp>
          <p:nvSpPr>
            <p:cNvPr id="3377" name="Line 118"/>
            <p:cNvSpPr>
              <a:spLocks noChangeShapeType="1"/>
            </p:cNvSpPr>
            <p:nvPr/>
          </p:nvSpPr>
          <p:spPr bwMode="auto">
            <a:xfrm>
              <a:off x="5375" y="1243"/>
              <a:ext cx="76" cy="0"/>
            </a:xfrm>
            <a:prstGeom prst="line">
              <a:avLst/>
            </a:prstGeom>
            <a:noFill/>
            <a:ln w="6350">
              <a:solidFill>
                <a:srgbClr val="FF3300"/>
              </a:solidFill>
              <a:round/>
              <a:headEnd/>
              <a:tailEnd/>
            </a:ln>
          </p:spPr>
          <p:txBody>
            <a:bodyPr/>
            <a:lstStyle/>
            <a:p>
              <a:endParaRPr lang="en-GB"/>
            </a:p>
          </p:txBody>
        </p:sp>
        <p:sp>
          <p:nvSpPr>
            <p:cNvPr id="3378" name="Freeform 119"/>
            <p:cNvSpPr>
              <a:spLocks/>
            </p:cNvSpPr>
            <p:nvPr/>
          </p:nvSpPr>
          <p:spPr bwMode="auto">
            <a:xfrm>
              <a:off x="4290" y="440"/>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noFill/>
            <a:ln w="4763">
              <a:solidFill>
                <a:srgbClr val="000000"/>
              </a:solidFill>
              <a:prstDash val="solid"/>
              <a:round/>
              <a:headEnd/>
              <a:tailEnd/>
            </a:ln>
          </p:spPr>
          <p:txBody>
            <a:bodyPr/>
            <a:lstStyle/>
            <a:p>
              <a:endParaRPr lang="en-GB"/>
            </a:p>
          </p:txBody>
        </p:sp>
        <p:sp>
          <p:nvSpPr>
            <p:cNvPr id="3379" name="Line 120"/>
            <p:cNvSpPr>
              <a:spLocks noChangeShapeType="1"/>
            </p:cNvSpPr>
            <p:nvPr/>
          </p:nvSpPr>
          <p:spPr bwMode="auto">
            <a:xfrm>
              <a:off x="4290" y="1077"/>
              <a:ext cx="0" cy="518"/>
            </a:xfrm>
            <a:prstGeom prst="line">
              <a:avLst/>
            </a:prstGeom>
            <a:noFill/>
            <a:ln w="4763">
              <a:solidFill>
                <a:srgbClr val="000000"/>
              </a:solidFill>
              <a:round/>
              <a:headEnd/>
              <a:tailEnd/>
            </a:ln>
          </p:spPr>
          <p:txBody>
            <a:bodyPr/>
            <a:lstStyle/>
            <a:p>
              <a:endParaRPr lang="en-GB"/>
            </a:p>
          </p:txBody>
        </p:sp>
        <p:sp>
          <p:nvSpPr>
            <p:cNvPr id="3380" name="Line 121"/>
            <p:cNvSpPr>
              <a:spLocks noChangeShapeType="1"/>
            </p:cNvSpPr>
            <p:nvPr/>
          </p:nvSpPr>
          <p:spPr bwMode="auto">
            <a:xfrm>
              <a:off x="5348" y="1355"/>
              <a:ext cx="0" cy="510"/>
            </a:xfrm>
            <a:prstGeom prst="line">
              <a:avLst/>
            </a:prstGeom>
            <a:noFill/>
            <a:ln w="4763">
              <a:solidFill>
                <a:srgbClr val="000000"/>
              </a:solidFill>
              <a:round/>
              <a:headEnd/>
              <a:tailEnd/>
            </a:ln>
          </p:spPr>
          <p:txBody>
            <a:bodyPr/>
            <a:lstStyle/>
            <a:p>
              <a:endParaRPr lang="en-GB"/>
            </a:p>
          </p:txBody>
        </p:sp>
        <p:sp>
          <p:nvSpPr>
            <p:cNvPr id="3381" name="Line 122"/>
            <p:cNvSpPr>
              <a:spLocks noChangeShapeType="1"/>
            </p:cNvSpPr>
            <p:nvPr/>
          </p:nvSpPr>
          <p:spPr bwMode="auto">
            <a:xfrm>
              <a:off x="5526" y="655"/>
              <a:ext cx="0" cy="522"/>
            </a:xfrm>
            <a:prstGeom prst="line">
              <a:avLst/>
            </a:prstGeom>
            <a:noFill/>
            <a:ln w="4763">
              <a:solidFill>
                <a:srgbClr val="000000"/>
              </a:solidFill>
              <a:round/>
              <a:headEnd/>
              <a:tailEnd/>
            </a:ln>
          </p:spPr>
          <p:txBody>
            <a:bodyPr/>
            <a:lstStyle/>
            <a:p>
              <a:endParaRPr lang="en-GB"/>
            </a:p>
          </p:txBody>
        </p:sp>
        <p:sp>
          <p:nvSpPr>
            <p:cNvPr id="3382" name="Line 123"/>
            <p:cNvSpPr>
              <a:spLocks noChangeShapeType="1"/>
            </p:cNvSpPr>
            <p:nvPr/>
          </p:nvSpPr>
          <p:spPr bwMode="auto">
            <a:xfrm>
              <a:off x="4548" y="440"/>
              <a:ext cx="0" cy="518"/>
            </a:xfrm>
            <a:prstGeom prst="line">
              <a:avLst/>
            </a:prstGeom>
            <a:noFill/>
            <a:ln w="4763">
              <a:solidFill>
                <a:srgbClr val="000000"/>
              </a:solidFill>
              <a:round/>
              <a:headEnd/>
              <a:tailEnd/>
            </a:ln>
          </p:spPr>
          <p:txBody>
            <a:bodyPr/>
            <a:lstStyle/>
            <a:p>
              <a:endParaRPr lang="en-GB"/>
            </a:p>
          </p:txBody>
        </p:sp>
      </p:grpSp>
      <p:sp>
        <p:nvSpPr>
          <p:cNvPr id="3080" name="Text Box 124"/>
          <p:cNvSpPr txBox="1">
            <a:spLocks noChangeArrowheads="1"/>
          </p:cNvSpPr>
          <p:nvPr/>
        </p:nvSpPr>
        <p:spPr bwMode="auto">
          <a:xfrm>
            <a:off x="558800" y="3284538"/>
            <a:ext cx="882650" cy="347662"/>
          </a:xfrm>
          <a:prstGeom prst="rect">
            <a:avLst/>
          </a:prstGeom>
          <a:noFill/>
          <a:ln w="9525">
            <a:noFill/>
            <a:miter lim="800000"/>
            <a:headEnd/>
            <a:tailEnd/>
          </a:ln>
        </p:spPr>
        <p:txBody>
          <a:bodyPr wrap="none">
            <a:spAutoFit/>
          </a:bodyPr>
          <a:lstStyle/>
          <a:p>
            <a:pPr>
              <a:lnSpc>
                <a:spcPct val="93000"/>
              </a:lnSpc>
              <a:buClr>
                <a:srgbClr val="000000"/>
              </a:buClr>
              <a:buSzPct val="100000"/>
              <a:buFont typeface="Arial" pitchFamily="34" charset="0"/>
              <a:buNone/>
            </a:pPr>
            <a:r>
              <a:rPr lang="en-GB" b="1">
                <a:cs typeface="Lucida Sans Unicode" pitchFamily="34" charset="0"/>
              </a:rPr>
              <a:t>Planar</a:t>
            </a:r>
          </a:p>
        </p:txBody>
      </p:sp>
      <p:sp>
        <p:nvSpPr>
          <p:cNvPr id="3081" name="Text Box 125"/>
          <p:cNvSpPr txBox="1">
            <a:spLocks noChangeArrowheads="1"/>
          </p:cNvSpPr>
          <p:nvPr/>
        </p:nvSpPr>
        <p:spPr bwMode="auto">
          <a:xfrm>
            <a:off x="3924300" y="3284538"/>
            <a:ext cx="476250" cy="347662"/>
          </a:xfrm>
          <a:prstGeom prst="rect">
            <a:avLst/>
          </a:prstGeom>
          <a:noFill/>
          <a:ln w="9525">
            <a:noFill/>
            <a:miter lim="800000"/>
            <a:headEnd/>
            <a:tailEnd/>
          </a:ln>
        </p:spPr>
        <p:txBody>
          <a:bodyPr wrap="none">
            <a:spAutoFit/>
          </a:bodyPr>
          <a:lstStyle/>
          <a:p>
            <a:pPr>
              <a:lnSpc>
                <a:spcPct val="93000"/>
              </a:lnSpc>
              <a:buClr>
                <a:srgbClr val="000000"/>
              </a:buClr>
              <a:buSzPct val="100000"/>
              <a:buFont typeface="Arial" pitchFamily="34" charset="0"/>
              <a:buNone/>
            </a:pPr>
            <a:r>
              <a:rPr lang="en-GB" b="1">
                <a:cs typeface="Lucida Sans Unicode" pitchFamily="34" charset="0"/>
              </a:rPr>
              <a:t>3D</a:t>
            </a:r>
          </a:p>
        </p:txBody>
      </p:sp>
      <p:grpSp>
        <p:nvGrpSpPr>
          <p:cNvPr id="3" name="Group 308"/>
          <p:cNvGrpSpPr>
            <a:grpSpLocks/>
          </p:cNvGrpSpPr>
          <p:nvPr/>
        </p:nvGrpSpPr>
        <p:grpSpPr bwMode="auto">
          <a:xfrm>
            <a:off x="3059113" y="3663950"/>
            <a:ext cx="2846387" cy="3194050"/>
            <a:chOff x="5148263" y="3259138"/>
            <a:chExt cx="2846387" cy="3194050"/>
          </a:xfrm>
        </p:grpSpPr>
        <p:sp>
          <p:nvSpPr>
            <p:cNvPr id="3096" name="AutoShape 126"/>
            <p:cNvSpPr>
              <a:spLocks noChangeAspect="1" noChangeArrowheads="1" noTextEdit="1"/>
            </p:cNvSpPr>
            <p:nvPr/>
          </p:nvSpPr>
          <p:spPr bwMode="auto">
            <a:xfrm>
              <a:off x="5148263" y="3259138"/>
              <a:ext cx="2846387" cy="3194050"/>
            </a:xfrm>
            <a:prstGeom prst="rect">
              <a:avLst/>
            </a:prstGeom>
            <a:noFill/>
            <a:ln w="9525">
              <a:noFill/>
              <a:miter lim="800000"/>
              <a:headEnd/>
              <a:tailEnd/>
            </a:ln>
          </p:spPr>
          <p:txBody>
            <a:bodyPr/>
            <a:lstStyle/>
            <a:p>
              <a:endParaRPr lang="en-GB"/>
            </a:p>
          </p:txBody>
        </p:sp>
        <p:sp>
          <p:nvSpPr>
            <p:cNvPr id="3097" name="Rectangle 127"/>
            <p:cNvSpPr>
              <a:spLocks noChangeArrowheads="1"/>
            </p:cNvSpPr>
            <p:nvPr/>
          </p:nvSpPr>
          <p:spPr bwMode="auto">
            <a:xfrm>
              <a:off x="7167563" y="6046788"/>
              <a:ext cx="517525" cy="392112"/>
            </a:xfrm>
            <a:prstGeom prst="rect">
              <a:avLst/>
            </a:prstGeom>
            <a:solidFill>
              <a:srgbClr val="FFFFFF"/>
            </a:solidFill>
            <a:ln w="9525">
              <a:noFill/>
              <a:miter lim="800000"/>
              <a:headEnd/>
              <a:tailEnd/>
            </a:ln>
          </p:spPr>
          <p:txBody>
            <a:bodyPr/>
            <a:lstStyle/>
            <a:p>
              <a:endParaRPr lang="en-GB"/>
            </a:p>
          </p:txBody>
        </p:sp>
        <p:sp>
          <p:nvSpPr>
            <p:cNvPr id="3098" name="Rectangle 128"/>
            <p:cNvSpPr>
              <a:spLocks noChangeArrowheads="1"/>
            </p:cNvSpPr>
            <p:nvPr/>
          </p:nvSpPr>
          <p:spPr bwMode="auto">
            <a:xfrm>
              <a:off x="7223125" y="6096000"/>
              <a:ext cx="40640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Around</a:t>
              </a:r>
              <a:endParaRPr lang="en-GB">
                <a:solidFill>
                  <a:schemeClr val="bg1"/>
                </a:solidFill>
                <a:cs typeface="Lucida Sans Unicode" pitchFamily="34" charset="0"/>
              </a:endParaRPr>
            </a:p>
          </p:txBody>
        </p:sp>
        <p:sp>
          <p:nvSpPr>
            <p:cNvPr id="3099" name="Rectangle 129"/>
            <p:cNvSpPr>
              <a:spLocks noChangeArrowheads="1"/>
            </p:cNvSpPr>
            <p:nvPr/>
          </p:nvSpPr>
          <p:spPr bwMode="auto">
            <a:xfrm>
              <a:off x="7267575" y="6249988"/>
              <a:ext cx="13970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30</a:t>
              </a:r>
              <a:endParaRPr lang="en-GB">
                <a:solidFill>
                  <a:schemeClr val="bg1"/>
                </a:solidFill>
                <a:cs typeface="Lucida Sans Unicode" pitchFamily="34" charset="0"/>
              </a:endParaRPr>
            </a:p>
          </p:txBody>
        </p:sp>
        <p:sp>
          <p:nvSpPr>
            <p:cNvPr id="3100" name="Rectangle 130"/>
            <p:cNvSpPr>
              <a:spLocks noChangeArrowheads="1"/>
            </p:cNvSpPr>
            <p:nvPr/>
          </p:nvSpPr>
          <p:spPr bwMode="auto">
            <a:xfrm>
              <a:off x="7407275" y="6235700"/>
              <a:ext cx="71438"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µ</a:t>
              </a:r>
              <a:endParaRPr lang="en-GB">
                <a:solidFill>
                  <a:schemeClr val="bg1"/>
                </a:solidFill>
                <a:cs typeface="Lucida Sans Unicode" pitchFamily="34" charset="0"/>
              </a:endParaRPr>
            </a:p>
          </p:txBody>
        </p:sp>
        <p:sp>
          <p:nvSpPr>
            <p:cNvPr id="3101" name="Rectangle 131"/>
            <p:cNvSpPr>
              <a:spLocks noChangeArrowheads="1"/>
            </p:cNvSpPr>
            <p:nvPr/>
          </p:nvSpPr>
          <p:spPr bwMode="auto">
            <a:xfrm>
              <a:off x="7478713" y="6235700"/>
              <a:ext cx="106362"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m</a:t>
              </a:r>
              <a:endParaRPr lang="en-GB">
                <a:solidFill>
                  <a:schemeClr val="bg1"/>
                </a:solidFill>
                <a:cs typeface="Lucida Sans Unicode" pitchFamily="34" charset="0"/>
              </a:endParaRPr>
            </a:p>
          </p:txBody>
        </p:sp>
        <p:sp>
          <p:nvSpPr>
            <p:cNvPr id="3102" name="Rectangle 132"/>
            <p:cNvSpPr>
              <a:spLocks noChangeArrowheads="1"/>
            </p:cNvSpPr>
            <p:nvPr/>
          </p:nvSpPr>
          <p:spPr bwMode="auto">
            <a:xfrm>
              <a:off x="5157788" y="3582988"/>
              <a:ext cx="2432050" cy="2465387"/>
            </a:xfrm>
            <a:prstGeom prst="rect">
              <a:avLst/>
            </a:prstGeom>
            <a:solidFill>
              <a:srgbClr val="99FF99"/>
            </a:solidFill>
            <a:ln w="9525">
              <a:noFill/>
              <a:miter lim="800000"/>
              <a:headEnd/>
              <a:tailEnd/>
            </a:ln>
          </p:spPr>
          <p:txBody>
            <a:bodyPr/>
            <a:lstStyle/>
            <a:p>
              <a:endParaRPr lang="en-GB"/>
            </a:p>
          </p:txBody>
        </p:sp>
        <p:sp>
          <p:nvSpPr>
            <p:cNvPr id="3103" name="Rectangle 133"/>
            <p:cNvSpPr>
              <a:spLocks noChangeArrowheads="1"/>
            </p:cNvSpPr>
            <p:nvPr/>
          </p:nvSpPr>
          <p:spPr bwMode="auto">
            <a:xfrm>
              <a:off x="5157788" y="3582988"/>
              <a:ext cx="2432050" cy="2465387"/>
            </a:xfrm>
            <a:prstGeom prst="rect">
              <a:avLst/>
            </a:prstGeom>
            <a:noFill/>
            <a:ln w="19050">
              <a:solidFill>
                <a:srgbClr val="000000"/>
              </a:solidFill>
              <a:miter lim="800000"/>
              <a:headEnd/>
              <a:tailEnd/>
            </a:ln>
          </p:spPr>
          <p:txBody>
            <a:bodyPr/>
            <a:lstStyle/>
            <a:p>
              <a:endParaRPr lang="en-GB"/>
            </a:p>
          </p:txBody>
        </p:sp>
        <p:sp>
          <p:nvSpPr>
            <p:cNvPr id="3104" name="Rectangle 134"/>
            <p:cNvSpPr>
              <a:spLocks noChangeArrowheads="1"/>
            </p:cNvSpPr>
            <p:nvPr/>
          </p:nvSpPr>
          <p:spPr bwMode="auto">
            <a:xfrm>
              <a:off x="5384800" y="3582988"/>
              <a:ext cx="163513" cy="2465387"/>
            </a:xfrm>
            <a:prstGeom prst="rect">
              <a:avLst/>
            </a:prstGeom>
            <a:solidFill>
              <a:srgbClr val="FF0000"/>
            </a:solidFill>
            <a:ln w="9525">
              <a:noFill/>
              <a:miter lim="800000"/>
              <a:headEnd/>
              <a:tailEnd/>
            </a:ln>
          </p:spPr>
          <p:txBody>
            <a:bodyPr/>
            <a:lstStyle/>
            <a:p>
              <a:endParaRPr lang="en-GB"/>
            </a:p>
          </p:txBody>
        </p:sp>
        <p:sp>
          <p:nvSpPr>
            <p:cNvPr id="3105" name="Rectangle 135"/>
            <p:cNvSpPr>
              <a:spLocks noChangeArrowheads="1"/>
            </p:cNvSpPr>
            <p:nvPr/>
          </p:nvSpPr>
          <p:spPr bwMode="auto">
            <a:xfrm>
              <a:off x="5384800" y="3582988"/>
              <a:ext cx="163513" cy="2465387"/>
            </a:xfrm>
            <a:prstGeom prst="rect">
              <a:avLst/>
            </a:prstGeom>
            <a:noFill/>
            <a:ln w="19050">
              <a:solidFill>
                <a:srgbClr val="000000"/>
              </a:solidFill>
              <a:miter lim="800000"/>
              <a:headEnd/>
              <a:tailEnd/>
            </a:ln>
          </p:spPr>
          <p:txBody>
            <a:bodyPr/>
            <a:lstStyle/>
            <a:p>
              <a:endParaRPr lang="en-GB"/>
            </a:p>
          </p:txBody>
        </p:sp>
        <p:sp>
          <p:nvSpPr>
            <p:cNvPr id="3106" name="Line 136"/>
            <p:cNvSpPr>
              <a:spLocks noChangeShapeType="1"/>
            </p:cNvSpPr>
            <p:nvPr/>
          </p:nvSpPr>
          <p:spPr bwMode="auto">
            <a:xfrm flipV="1">
              <a:off x="5481638" y="3451225"/>
              <a:ext cx="0" cy="134938"/>
            </a:xfrm>
            <a:prstGeom prst="line">
              <a:avLst/>
            </a:prstGeom>
            <a:noFill/>
            <a:ln w="50800">
              <a:solidFill>
                <a:srgbClr val="000000"/>
              </a:solidFill>
              <a:round/>
              <a:headEnd/>
              <a:tailEnd/>
            </a:ln>
          </p:spPr>
          <p:txBody>
            <a:bodyPr/>
            <a:lstStyle/>
            <a:p>
              <a:endParaRPr lang="en-GB"/>
            </a:p>
          </p:txBody>
        </p:sp>
        <p:sp>
          <p:nvSpPr>
            <p:cNvPr id="3107" name="Line 137"/>
            <p:cNvSpPr>
              <a:spLocks noChangeShapeType="1"/>
            </p:cNvSpPr>
            <p:nvPr/>
          </p:nvSpPr>
          <p:spPr bwMode="auto">
            <a:xfrm flipV="1">
              <a:off x="7297738" y="3451225"/>
              <a:ext cx="0" cy="134938"/>
            </a:xfrm>
            <a:prstGeom prst="line">
              <a:avLst/>
            </a:prstGeom>
            <a:noFill/>
            <a:ln w="50800">
              <a:solidFill>
                <a:srgbClr val="000000"/>
              </a:solidFill>
              <a:round/>
              <a:headEnd/>
              <a:tailEnd/>
            </a:ln>
          </p:spPr>
          <p:txBody>
            <a:bodyPr/>
            <a:lstStyle/>
            <a:p>
              <a:endParaRPr lang="en-GB"/>
            </a:p>
          </p:txBody>
        </p:sp>
        <p:sp>
          <p:nvSpPr>
            <p:cNvPr id="3108" name="Rectangle 138"/>
            <p:cNvSpPr>
              <a:spLocks noChangeArrowheads="1"/>
            </p:cNvSpPr>
            <p:nvPr/>
          </p:nvSpPr>
          <p:spPr bwMode="auto">
            <a:xfrm>
              <a:off x="5395913" y="3308350"/>
              <a:ext cx="74612"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109" name="Rectangle 139"/>
            <p:cNvSpPr>
              <a:spLocks noChangeArrowheads="1"/>
            </p:cNvSpPr>
            <p:nvPr/>
          </p:nvSpPr>
          <p:spPr bwMode="auto">
            <a:xfrm>
              <a:off x="5470525" y="3308350"/>
              <a:ext cx="1333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ve</a:t>
              </a:r>
              <a:endParaRPr lang="en-GB">
                <a:solidFill>
                  <a:schemeClr val="bg1"/>
                </a:solidFill>
                <a:cs typeface="Lucida Sans Unicode" pitchFamily="34" charset="0"/>
              </a:endParaRPr>
            </a:p>
          </p:txBody>
        </p:sp>
        <p:sp>
          <p:nvSpPr>
            <p:cNvPr id="3110" name="Rectangle 140"/>
            <p:cNvSpPr>
              <a:spLocks noChangeArrowheads="1"/>
            </p:cNvSpPr>
            <p:nvPr/>
          </p:nvSpPr>
          <p:spPr bwMode="auto">
            <a:xfrm>
              <a:off x="6292850" y="3582988"/>
              <a:ext cx="161925" cy="2465387"/>
            </a:xfrm>
            <a:prstGeom prst="rect">
              <a:avLst/>
            </a:prstGeom>
            <a:solidFill>
              <a:srgbClr val="0000FF"/>
            </a:solidFill>
            <a:ln w="9525">
              <a:noFill/>
              <a:miter lim="800000"/>
              <a:headEnd/>
              <a:tailEnd/>
            </a:ln>
          </p:spPr>
          <p:txBody>
            <a:bodyPr/>
            <a:lstStyle/>
            <a:p>
              <a:endParaRPr lang="en-GB"/>
            </a:p>
          </p:txBody>
        </p:sp>
        <p:sp>
          <p:nvSpPr>
            <p:cNvPr id="3111" name="Rectangle 141"/>
            <p:cNvSpPr>
              <a:spLocks noChangeArrowheads="1"/>
            </p:cNvSpPr>
            <p:nvPr/>
          </p:nvSpPr>
          <p:spPr bwMode="auto">
            <a:xfrm>
              <a:off x="6292850" y="3582988"/>
              <a:ext cx="161925" cy="2465387"/>
            </a:xfrm>
            <a:prstGeom prst="rect">
              <a:avLst/>
            </a:prstGeom>
            <a:noFill/>
            <a:ln w="19050">
              <a:solidFill>
                <a:srgbClr val="000000"/>
              </a:solidFill>
              <a:miter lim="800000"/>
              <a:headEnd/>
              <a:tailEnd/>
            </a:ln>
          </p:spPr>
          <p:txBody>
            <a:bodyPr/>
            <a:lstStyle/>
            <a:p>
              <a:endParaRPr lang="en-GB"/>
            </a:p>
          </p:txBody>
        </p:sp>
        <p:sp>
          <p:nvSpPr>
            <p:cNvPr id="3112" name="Rectangle 142"/>
            <p:cNvSpPr>
              <a:spLocks noChangeArrowheads="1"/>
            </p:cNvSpPr>
            <p:nvPr/>
          </p:nvSpPr>
          <p:spPr bwMode="auto">
            <a:xfrm>
              <a:off x="7202488" y="3582988"/>
              <a:ext cx="160337" cy="2465387"/>
            </a:xfrm>
            <a:prstGeom prst="rect">
              <a:avLst/>
            </a:prstGeom>
            <a:solidFill>
              <a:srgbClr val="FF0000"/>
            </a:solidFill>
            <a:ln w="9525">
              <a:noFill/>
              <a:miter lim="800000"/>
              <a:headEnd/>
              <a:tailEnd/>
            </a:ln>
          </p:spPr>
          <p:txBody>
            <a:bodyPr/>
            <a:lstStyle/>
            <a:p>
              <a:endParaRPr lang="en-GB"/>
            </a:p>
          </p:txBody>
        </p:sp>
        <p:sp>
          <p:nvSpPr>
            <p:cNvPr id="3113" name="Rectangle 143"/>
            <p:cNvSpPr>
              <a:spLocks noChangeArrowheads="1"/>
            </p:cNvSpPr>
            <p:nvPr/>
          </p:nvSpPr>
          <p:spPr bwMode="auto">
            <a:xfrm>
              <a:off x="7202488" y="3582988"/>
              <a:ext cx="160337" cy="2465387"/>
            </a:xfrm>
            <a:prstGeom prst="rect">
              <a:avLst/>
            </a:prstGeom>
            <a:noFill/>
            <a:ln w="19050">
              <a:solidFill>
                <a:srgbClr val="000000"/>
              </a:solidFill>
              <a:miter lim="800000"/>
              <a:headEnd/>
              <a:tailEnd/>
            </a:ln>
          </p:spPr>
          <p:txBody>
            <a:bodyPr/>
            <a:lstStyle/>
            <a:p>
              <a:endParaRPr lang="en-GB"/>
            </a:p>
          </p:txBody>
        </p:sp>
        <p:sp>
          <p:nvSpPr>
            <p:cNvPr id="3114" name="Freeform 144"/>
            <p:cNvSpPr>
              <a:spLocks/>
            </p:cNvSpPr>
            <p:nvPr/>
          </p:nvSpPr>
          <p:spPr bwMode="auto">
            <a:xfrm>
              <a:off x="5973763" y="3836988"/>
              <a:ext cx="98425" cy="98425"/>
            </a:xfrm>
            <a:custGeom>
              <a:avLst/>
              <a:gdLst>
                <a:gd name="T0" fmla="*/ 96850 w 125"/>
                <a:gd name="T1" fmla="*/ 36009 h 123"/>
                <a:gd name="T2" fmla="*/ 96850 w 125"/>
                <a:gd name="T3" fmla="*/ 40010 h 123"/>
                <a:gd name="T4" fmla="*/ 98425 w 125"/>
                <a:gd name="T5" fmla="*/ 46412 h 123"/>
                <a:gd name="T6" fmla="*/ 98425 w 125"/>
                <a:gd name="T7" fmla="*/ 51213 h 123"/>
                <a:gd name="T8" fmla="*/ 98425 w 125"/>
                <a:gd name="T9" fmla="*/ 55214 h 123"/>
                <a:gd name="T10" fmla="*/ 96850 w 125"/>
                <a:gd name="T11" fmla="*/ 60015 h 123"/>
                <a:gd name="T12" fmla="*/ 95275 w 125"/>
                <a:gd name="T13" fmla="*/ 64816 h 123"/>
                <a:gd name="T14" fmla="*/ 93701 w 125"/>
                <a:gd name="T15" fmla="*/ 69618 h 123"/>
                <a:gd name="T16" fmla="*/ 92126 w 125"/>
                <a:gd name="T17" fmla="*/ 72819 h 123"/>
                <a:gd name="T18" fmla="*/ 88976 w 125"/>
                <a:gd name="T19" fmla="*/ 76820 h 123"/>
                <a:gd name="T20" fmla="*/ 86614 w 125"/>
                <a:gd name="T21" fmla="*/ 80020 h 123"/>
                <a:gd name="T22" fmla="*/ 80315 w 125"/>
                <a:gd name="T23" fmla="*/ 88022 h 123"/>
                <a:gd name="T24" fmla="*/ 75590 w 125"/>
                <a:gd name="T25" fmla="*/ 91223 h 123"/>
                <a:gd name="T26" fmla="*/ 72441 w 125"/>
                <a:gd name="T27" fmla="*/ 92824 h 123"/>
                <a:gd name="T28" fmla="*/ 68504 w 125"/>
                <a:gd name="T29" fmla="*/ 95224 h 123"/>
                <a:gd name="T30" fmla="*/ 63779 w 125"/>
                <a:gd name="T31" fmla="*/ 96825 h 123"/>
                <a:gd name="T32" fmla="*/ 57480 w 125"/>
                <a:gd name="T33" fmla="*/ 96825 h 123"/>
                <a:gd name="T34" fmla="*/ 52756 w 125"/>
                <a:gd name="T35" fmla="*/ 98425 h 123"/>
                <a:gd name="T36" fmla="*/ 48819 w 125"/>
                <a:gd name="T37" fmla="*/ 98425 h 123"/>
                <a:gd name="T38" fmla="*/ 44094 w 125"/>
                <a:gd name="T39" fmla="*/ 98425 h 123"/>
                <a:gd name="T40" fmla="*/ 39370 w 125"/>
                <a:gd name="T41" fmla="*/ 96825 h 123"/>
                <a:gd name="T42" fmla="*/ 34646 w 125"/>
                <a:gd name="T43" fmla="*/ 95224 h 123"/>
                <a:gd name="T44" fmla="*/ 30709 w 125"/>
                <a:gd name="T45" fmla="*/ 94424 h 123"/>
                <a:gd name="T46" fmla="*/ 25984 w 125"/>
                <a:gd name="T47" fmla="*/ 92824 h 123"/>
                <a:gd name="T48" fmla="*/ 21260 w 125"/>
                <a:gd name="T49" fmla="*/ 89623 h 123"/>
                <a:gd name="T50" fmla="*/ 18110 w 125"/>
                <a:gd name="T51" fmla="*/ 88022 h 123"/>
                <a:gd name="T52" fmla="*/ 11811 w 125"/>
                <a:gd name="T53" fmla="*/ 80020 h 123"/>
                <a:gd name="T54" fmla="*/ 9449 w 125"/>
                <a:gd name="T55" fmla="*/ 76820 h 123"/>
                <a:gd name="T56" fmla="*/ 6299 w 125"/>
                <a:gd name="T57" fmla="*/ 72819 h 123"/>
                <a:gd name="T58" fmla="*/ 4724 w 125"/>
                <a:gd name="T59" fmla="*/ 68017 h 123"/>
                <a:gd name="T60" fmla="*/ 3150 w 125"/>
                <a:gd name="T61" fmla="*/ 63216 h 123"/>
                <a:gd name="T62" fmla="*/ 1575 w 125"/>
                <a:gd name="T63" fmla="*/ 58415 h 123"/>
                <a:gd name="T64" fmla="*/ 1575 w 125"/>
                <a:gd name="T65" fmla="*/ 54414 h 123"/>
                <a:gd name="T66" fmla="*/ 0 w 125"/>
                <a:gd name="T67" fmla="*/ 49613 h 123"/>
                <a:gd name="T68" fmla="*/ 1575 w 125"/>
                <a:gd name="T69" fmla="*/ 43211 h 123"/>
                <a:gd name="T70" fmla="*/ 1575 w 125"/>
                <a:gd name="T71" fmla="*/ 38410 h 123"/>
                <a:gd name="T72" fmla="*/ 3150 w 125"/>
                <a:gd name="T73" fmla="*/ 34409 h 123"/>
                <a:gd name="T74" fmla="*/ 4724 w 125"/>
                <a:gd name="T75" fmla="*/ 31208 h 123"/>
                <a:gd name="T76" fmla="*/ 7874 w 125"/>
                <a:gd name="T77" fmla="*/ 26407 h 123"/>
                <a:gd name="T78" fmla="*/ 9449 w 125"/>
                <a:gd name="T79" fmla="*/ 21605 h 123"/>
                <a:gd name="T80" fmla="*/ 11811 w 125"/>
                <a:gd name="T81" fmla="*/ 18405 h 123"/>
                <a:gd name="T82" fmla="*/ 19685 w 125"/>
                <a:gd name="T83" fmla="*/ 11203 h 123"/>
                <a:gd name="T84" fmla="*/ 22835 w 125"/>
                <a:gd name="T85" fmla="*/ 9602 h 123"/>
                <a:gd name="T86" fmla="*/ 27559 w 125"/>
                <a:gd name="T87" fmla="*/ 6402 h 123"/>
                <a:gd name="T88" fmla="*/ 31496 w 125"/>
                <a:gd name="T89" fmla="*/ 4801 h 123"/>
                <a:gd name="T90" fmla="*/ 36220 w 125"/>
                <a:gd name="T91" fmla="*/ 3201 h 123"/>
                <a:gd name="T92" fmla="*/ 40945 w 125"/>
                <a:gd name="T93" fmla="*/ 1600 h 123"/>
                <a:gd name="T94" fmla="*/ 45669 w 125"/>
                <a:gd name="T95" fmla="*/ 0 h 123"/>
                <a:gd name="T96" fmla="*/ 51181 w 125"/>
                <a:gd name="T97" fmla="*/ 0 h 123"/>
                <a:gd name="T98" fmla="*/ 55905 w 125"/>
                <a:gd name="T99" fmla="*/ 1600 h 123"/>
                <a:gd name="T100" fmla="*/ 60630 w 125"/>
                <a:gd name="T101" fmla="*/ 1600 h 123"/>
                <a:gd name="T102" fmla="*/ 65354 w 125"/>
                <a:gd name="T103" fmla="*/ 3201 h 123"/>
                <a:gd name="T104" fmla="*/ 69291 w 125"/>
                <a:gd name="T105" fmla="*/ 4801 h 123"/>
                <a:gd name="T106" fmla="*/ 72441 w 125"/>
                <a:gd name="T107" fmla="*/ 6402 h 123"/>
                <a:gd name="T108" fmla="*/ 77165 w 125"/>
                <a:gd name="T109" fmla="*/ 9602 h 123"/>
                <a:gd name="T110" fmla="*/ 80315 w 125"/>
                <a:gd name="T111" fmla="*/ 12803 h 123"/>
                <a:gd name="T112" fmla="*/ 88189 w 125"/>
                <a:gd name="T113" fmla="*/ 18405 h 123"/>
                <a:gd name="T114" fmla="*/ 90551 w 125"/>
                <a:gd name="T115" fmla="*/ 23206 h 123"/>
                <a:gd name="T116" fmla="*/ 92126 w 125"/>
                <a:gd name="T117" fmla="*/ 26407 h 123"/>
                <a:gd name="T118" fmla="*/ 95275 w 125"/>
                <a:gd name="T119" fmla="*/ 31208 h 123"/>
                <a:gd name="T120" fmla="*/ 96850 w 125"/>
                <a:gd name="T121" fmla="*/ 36009 h 1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3"/>
                <a:gd name="T185" fmla="*/ 125 w 125"/>
                <a:gd name="T186" fmla="*/ 123 h 1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3">
                  <a:moveTo>
                    <a:pt x="123" y="45"/>
                  </a:moveTo>
                  <a:lnTo>
                    <a:pt x="123" y="50"/>
                  </a:lnTo>
                  <a:lnTo>
                    <a:pt x="125" y="58"/>
                  </a:lnTo>
                  <a:lnTo>
                    <a:pt x="125" y="64"/>
                  </a:lnTo>
                  <a:lnTo>
                    <a:pt x="125" y="69"/>
                  </a:lnTo>
                  <a:lnTo>
                    <a:pt x="123" y="75"/>
                  </a:lnTo>
                  <a:lnTo>
                    <a:pt x="121" y="81"/>
                  </a:lnTo>
                  <a:lnTo>
                    <a:pt x="119" y="87"/>
                  </a:lnTo>
                  <a:lnTo>
                    <a:pt x="117" y="91"/>
                  </a:lnTo>
                  <a:lnTo>
                    <a:pt x="113" y="96"/>
                  </a:lnTo>
                  <a:lnTo>
                    <a:pt x="110" y="100"/>
                  </a:lnTo>
                  <a:lnTo>
                    <a:pt x="102" y="110"/>
                  </a:lnTo>
                  <a:lnTo>
                    <a:pt x="96" y="114"/>
                  </a:lnTo>
                  <a:lnTo>
                    <a:pt x="92" y="116"/>
                  </a:lnTo>
                  <a:lnTo>
                    <a:pt x="87" y="119"/>
                  </a:lnTo>
                  <a:lnTo>
                    <a:pt x="81" y="121"/>
                  </a:lnTo>
                  <a:lnTo>
                    <a:pt x="73" y="121"/>
                  </a:lnTo>
                  <a:lnTo>
                    <a:pt x="67" y="123"/>
                  </a:lnTo>
                  <a:lnTo>
                    <a:pt x="62" y="123"/>
                  </a:lnTo>
                  <a:lnTo>
                    <a:pt x="56" y="123"/>
                  </a:lnTo>
                  <a:lnTo>
                    <a:pt x="50" y="121"/>
                  </a:lnTo>
                  <a:lnTo>
                    <a:pt x="44" y="119"/>
                  </a:lnTo>
                  <a:lnTo>
                    <a:pt x="39" y="118"/>
                  </a:lnTo>
                  <a:lnTo>
                    <a:pt x="33" y="116"/>
                  </a:lnTo>
                  <a:lnTo>
                    <a:pt x="27" y="112"/>
                  </a:lnTo>
                  <a:lnTo>
                    <a:pt x="23" y="110"/>
                  </a:lnTo>
                  <a:lnTo>
                    <a:pt x="15" y="100"/>
                  </a:lnTo>
                  <a:lnTo>
                    <a:pt x="12" y="96"/>
                  </a:lnTo>
                  <a:lnTo>
                    <a:pt x="8" y="91"/>
                  </a:lnTo>
                  <a:lnTo>
                    <a:pt x="6" y="85"/>
                  </a:lnTo>
                  <a:lnTo>
                    <a:pt x="4" y="79"/>
                  </a:lnTo>
                  <a:lnTo>
                    <a:pt x="2" y="73"/>
                  </a:lnTo>
                  <a:lnTo>
                    <a:pt x="2" y="68"/>
                  </a:lnTo>
                  <a:lnTo>
                    <a:pt x="0" y="62"/>
                  </a:lnTo>
                  <a:lnTo>
                    <a:pt x="2" y="54"/>
                  </a:lnTo>
                  <a:lnTo>
                    <a:pt x="2" y="48"/>
                  </a:lnTo>
                  <a:lnTo>
                    <a:pt x="4" y="43"/>
                  </a:lnTo>
                  <a:lnTo>
                    <a:pt x="6" y="39"/>
                  </a:lnTo>
                  <a:lnTo>
                    <a:pt x="10" y="33"/>
                  </a:lnTo>
                  <a:lnTo>
                    <a:pt x="12" y="27"/>
                  </a:lnTo>
                  <a:lnTo>
                    <a:pt x="15" y="23"/>
                  </a:lnTo>
                  <a:lnTo>
                    <a:pt x="25" y="14"/>
                  </a:lnTo>
                  <a:lnTo>
                    <a:pt x="29" y="12"/>
                  </a:lnTo>
                  <a:lnTo>
                    <a:pt x="35" y="8"/>
                  </a:lnTo>
                  <a:lnTo>
                    <a:pt x="40" y="6"/>
                  </a:lnTo>
                  <a:lnTo>
                    <a:pt x="46" y="4"/>
                  </a:lnTo>
                  <a:lnTo>
                    <a:pt x="52" y="2"/>
                  </a:lnTo>
                  <a:lnTo>
                    <a:pt x="58" y="0"/>
                  </a:lnTo>
                  <a:lnTo>
                    <a:pt x="65" y="0"/>
                  </a:lnTo>
                  <a:lnTo>
                    <a:pt x="71" y="2"/>
                  </a:lnTo>
                  <a:lnTo>
                    <a:pt x="77" y="2"/>
                  </a:lnTo>
                  <a:lnTo>
                    <a:pt x="83" y="4"/>
                  </a:lnTo>
                  <a:lnTo>
                    <a:pt x="88" y="6"/>
                  </a:lnTo>
                  <a:lnTo>
                    <a:pt x="92" y="8"/>
                  </a:lnTo>
                  <a:lnTo>
                    <a:pt x="98" y="12"/>
                  </a:lnTo>
                  <a:lnTo>
                    <a:pt x="102" y="16"/>
                  </a:lnTo>
                  <a:lnTo>
                    <a:pt x="112" y="23"/>
                  </a:lnTo>
                  <a:lnTo>
                    <a:pt x="115" y="29"/>
                  </a:lnTo>
                  <a:lnTo>
                    <a:pt x="117" y="33"/>
                  </a:lnTo>
                  <a:lnTo>
                    <a:pt x="121" y="39"/>
                  </a:lnTo>
                  <a:lnTo>
                    <a:pt x="123" y="45"/>
                  </a:lnTo>
                  <a:close/>
                </a:path>
              </a:pathLst>
            </a:custGeom>
            <a:solidFill>
              <a:srgbClr val="FFFFFF"/>
            </a:solidFill>
            <a:ln w="9525">
              <a:noFill/>
              <a:round/>
              <a:headEnd/>
              <a:tailEnd/>
            </a:ln>
          </p:spPr>
          <p:txBody>
            <a:bodyPr/>
            <a:lstStyle/>
            <a:p>
              <a:endParaRPr lang="en-GB"/>
            </a:p>
          </p:txBody>
        </p:sp>
        <p:sp>
          <p:nvSpPr>
            <p:cNvPr id="3115" name="Freeform 145"/>
            <p:cNvSpPr>
              <a:spLocks/>
            </p:cNvSpPr>
            <p:nvPr/>
          </p:nvSpPr>
          <p:spPr bwMode="auto">
            <a:xfrm>
              <a:off x="5973763" y="3836988"/>
              <a:ext cx="98425" cy="98425"/>
            </a:xfrm>
            <a:custGeom>
              <a:avLst/>
              <a:gdLst>
                <a:gd name="T0" fmla="*/ 96850 w 125"/>
                <a:gd name="T1" fmla="*/ 36009 h 123"/>
                <a:gd name="T2" fmla="*/ 96850 w 125"/>
                <a:gd name="T3" fmla="*/ 40010 h 123"/>
                <a:gd name="T4" fmla="*/ 98425 w 125"/>
                <a:gd name="T5" fmla="*/ 46412 h 123"/>
                <a:gd name="T6" fmla="*/ 98425 w 125"/>
                <a:gd name="T7" fmla="*/ 51213 h 123"/>
                <a:gd name="T8" fmla="*/ 98425 w 125"/>
                <a:gd name="T9" fmla="*/ 55214 h 123"/>
                <a:gd name="T10" fmla="*/ 96850 w 125"/>
                <a:gd name="T11" fmla="*/ 60015 h 123"/>
                <a:gd name="T12" fmla="*/ 95275 w 125"/>
                <a:gd name="T13" fmla="*/ 64816 h 123"/>
                <a:gd name="T14" fmla="*/ 93701 w 125"/>
                <a:gd name="T15" fmla="*/ 69618 h 123"/>
                <a:gd name="T16" fmla="*/ 92126 w 125"/>
                <a:gd name="T17" fmla="*/ 72819 h 123"/>
                <a:gd name="T18" fmla="*/ 88976 w 125"/>
                <a:gd name="T19" fmla="*/ 76820 h 123"/>
                <a:gd name="T20" fmla="*/ 86614 w 125"/>
                <a:gd name="T21" fmla="*/ 80020 h 123"/>
                <a:gd name="T22" fmla="*/ 80315 w 125"/>
                <a:gd name="T23" fmla="*/ 88022 h 123"/>
                <a:gd name="T24" fmla="*/ 75590 w 125"/>
                <a:gd name="T25" fmla="*/ 91223 h 123"/>
                <a:gd name="T26" fmla="*/ 72441 w 125"/>
                <a:gd name="T27" fmla="*/ 92824 h 123"/>
                <a:gd name="T28" fmla="*/ 68504 w 125"/>
                <a:gd name="T29" fmla="*/ 95224 h 123"/>
                <a:gd name="T30" fmla="*/ 63779 w 125"/>
                <a:gd name="T31" fmla="*/ 96825 h 123"/>
                <a:gd name="T32" fmla="*/ 57480 w 125"/>
                <a:gd name="T33" fmla="*/ 96825 h 123"/>
                <a:gd name="T34" fmla="*/ 52756 w 125"/>
                <a:gd name="T35" fmla="*/ 98425 h 123"/>
                <a:gd name="T36" fmla="*/ 48819 w 125"/>
                <a:gd name="T37" fmla="*/ 98425 h 123"/>
                <a:gd name="T38" fmla="*/ 44094 w 125"/>
                <a:gd name="T39" fmla="*/ 98425 h 123"/>
                <a:gd name="T40" fmla="*/ 39370 w 125"/>
                <a:gd name="T41" fmla="*/ 96825 h 123"/>
                <a:gd name="T42" fmla="*/ 34646 w 125"/>
                <a:gd name="T43" fmla="*/ 95224 h 123"/>
                <a:gd name="T44" fmla="*/ 30709 w 125"/>
                <a:gd name="T45" fmla="*/ 94424 h 123"/>
                <a:gd name="T46" fmla="*/ 25984 w 125"/>
                <a:gd name="T47" fmla="*/ 92824 h 123"/>
                <a:gd name="T48" fmla="*/ 21260 w 125"/>
                <a:gd name="T49" fmla="*/ 89623 h 123"/>
                <a:gd name="T50" fmla="*/ 18110 w 125"/>
                <a:gd name="T51" fmla="*/ 88022 h 123"/>
                <a:gd name="T52" fmla="*/ 11811 w 125"/>
                <a:gd name="T53" fmla="*/ 80020 h 123"/>
                <a:gd name="T54" fmla="*/ 9449 w 125"/>
                <a:gd name="T55" fmla="*/ 76820 h 123"/>
                <a:gd name="T56" fmla="*/ 6299 w 125"/>
                <a:gd name="T57" fmla="*/ 72819 h 123"/>
                <a:gd name="T58" fmla="*/ 4724 w 125"/>
                <a:gd name="T59" fmla="*/ 68017 h 123"/>
                <a:gd name="T60" fmla="*/ 3150 w 125"/>
                <a:gd name="T61" fmla="*/ 63216 h 123"/>
                <a:gd name="T62" fmla="*/ 1575 w 125"/>
                <a:gd name="T63" fmla="*/ 58415 h 123"/>
                <a:gd name="T64" fmla="*/ 1575 w 125"/>
                <a:gd name="T65" fmla="*/ 54414 h 123"/>
                <a:gd name="T66" fmla="*/ 0 w 125"/>
                <a:gd name="T67" fmla="*/ 49613 h 123"/>
                <a:gd name="T68" fmla="*/ 1575 w 125"/>
                <a:gd name="T69" fmla="*/ 43211 h 123"/>
                <a:gd name="T70" fmla="*/ 1575 w 125"/>
                <a:gd name="T71" fmla="*/ 38410 h 123"/>
                <a:gd name="T72" fmla="*/ 3150 w 125"/>
                <a:gd name="T73" fmla="*/ 34409 h 123"/>
                <a:gd name="T74" fmla="*/ 4724 w 125"/>
                <a:gd name="T75" fmla="*/ 31208 h 123"/>
                <a:gd name="T76" fmla="*/ 7874 w 125"/>
                <a:gd name="T77" fmla="*/ 26407 h 123"/>
                <a:gd name="T78" fmla="*/ 9449 w 125"/>
                <a:gd name="T79" fmla="*/ 21605 h 123"/>
                <a:gd name="T80" fmla="*/ 11811 w 125"/>
                <a:gd name="T81" fmla="*/ 18405 h 123"/>
                <a:gd name="T82" fmla="*/ 19685 w 125"/>
                <a:gd name="T83" fmla="*/ 11203 h 123"/>
                <a:gd name="T84" fmla="*/ 22835 w 125"/>
                <a:gd name="T85" fmla="*/ 9602 h 123"/>
                <a:gd name="T86" fmla="*/ 27559 w 125"/>
                <a:gd name="T87" fmla="*/ 6402 h 123"/>
                <a:gd name="T88" fmla="*/ 31496 w 125"/>
                <a:gd name="T89" fmla="*/ 4801 h 123"/>
                <a:gd name="T90" fmla="*/ 36220 w 125"/>
                <a:gd name="T91" fmla="*/ 3201 h 123"/>
                <a:gd name="T92" fmla="*/ 40945 w 125"/>
                <a:gd name="T93" fmla="*/ 1600 h 123"/>
                <a:gd name="T94" fmla="*/ 45669 w 125"/>
                <a:gd name="T95" fmla="*/ 0 h 123"/>
                <a:gd name="T96" fmla="*/ 51181 w 125"/>
                <a:gd name="T97" fmla="*/ 0 h 123"/>
                <a:gd name="T98" fmla="*/ 55905 w 125"/>
                <a:gd name="T99" fmla="*/ 1600 h 123"/>
                <a:gd name="T100" fmla="*/ 60630 w 125"/>
                <a:gd name="T101" fmla="*/ 1600 h 123"/>
                <a:gd name="T102" fmla="*/ 65354 w 125"/>
                <a:gd name="T103" fmla="*/ 3201 h 123"/>
                <a:gd name="T104" fmla="*/ 69291 w 125"/>
                <a:gd name="T105" fmla="*/ 4801 h 123"/>
                <a:gd name="T106" fmla="*/ 72441 w 125"/>
                <a:gd name="T107" fmla="*/ 6402 h 123"/>
                <a:gd name="T108" fmla="*/ 77165 w 125"/>
                <a:gd name="T109" fmla="*/ 9602 h 123"/>
                <a:gd name="T110" fmla="*/ 80315 w 125"/>
                <a:gd name="T111" fmla="*/ 12803 h 123"/>
                <a:gd name="T112" fmla="*/ 88189 w 125"/>
                <a:gd name="T113" fmla="*/ 18405 h 123"/>
                <a:gd name="T114" fmla="*/ 90551 w 125"/>
                <a:gd name="T115" fmla="*/ 23206 h 123"/>
                <a:gd name="T116" fmla="*/ 92126 w 125"/>
                <a:gd name="T117" fmla="*/ 26407 h 123"/>
                <a:gd name="T118" fmla="*/ 95275 w 125"/>
                <a:gd name="T119" fmla="*/ 31208 h 123"/>
                <a:gd name="T120" fmla="*/ 96850 w 125"/>
                <a:gd name="T121" fmla="*/ 36009 h 1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3"/>
                <a:gd name="T185" fmla="*/ 125 w 125"/>
                <a:gd name="T186" fmla="*/ 123 h 1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3">
                  <a:moveTo>
                    <a:pt x="123" y="45"/>
                  </a:moveTo>
                  <a:lnTo>
                    <a:pt x="123" y="50"/>
                  </a:lnTo>
                  <a:lnTo>
                    <a:pt x="125" y="58"/>
                  </a:lnTo>
                  <a:lnTo>
                    <a:pt x="125" y="64"/>
                  </a:lnTo>
                  <a:lnTo>
                    <a:pt x="125" y="69"/>
                  </a:lnTo>
                  <a:lnTo>
                    <a:pt x="123" y="75"/>
                  </a:lnTo>
                  <a:lnTo>
                    <a:pt x="121" y="81"/>
                  </a:lnTo>
                  <a:lnTo>
                    <a:pt x="119" y="87"/>
                  </a:lnTo>
                  <a:lnTo>
                    <a:pt x="117" y="91"/>
                  </a:lnTo>
                  <a:lnTo>
                    <a:pt x="113" y="96"/>
                  </a:lnTo>
                  <a:lnTo>
                    <a:pt x="110" y="100"/>
                  </a:lnTo>
                  <a:lnTo>
                    <a:pt x="102" y="110"/>
                  </a:lnTo>
                  <a:lnTo>
                    <a:pt x="96" y="114"/>
                  </a:lnTo>
                  <a:lnTo>
                    <a:pt x="92" y="116"/>
                  </a:lnTo>
                  <a:lnTo>
                    <a:pt x="87" y="119"/>
                  </a:lnTo>
                  <a:lnTo>
                    <a:pt x="81" y="121"/>
                  </a:lnTo>
                  <a:lnTo>
                    <a:pt x="73" y="121"/>
                  </a:lnTo>
                  <a:lnTo>
                    <a:pt x="67" y="123"/>
                  </a:lnTo>
                  <a:lnTo>
                    <a:pt x="62" y="123"/>
                  </a:lnTo>
                  <a:lnTo>
                    <a:pt x="56" y="123"/>
                  </a:lnTo>
                  <a:lnTo>
                    <a:pt x="50" y="121"/>
                  </a:lnTo>
                  <a:lnTo>
                    <a:pt x="44" y="119"/>
                  </a:lnTo>
                  <a:lnTo>
                    <a:pt x="39" y="118"/>
                  </a:lnTo>
                  <a:lnTo>
                    <a:pt x="33" y="116"/>
                  </a:lnTo>
                  <a:lnTo>
                    <a:pt x="27" y="112"/>
                  </a:lnTo>
                  <a:lnTo>
                    <a:pt x="23" y="110"/>
                  </a:lnTo>
                  <a:lnTo>
                    <a:pt x="15" y="100"/>
                  </a:lnTo>
                  <a:lnTo>
                    <a:pt x="12" y="96"/>
                  </a:lnTo>
                  <a:lnTo>
                    <a:pt x="8" y="91"/>
                  </a:lnTo>
                  <a:lnTo>
                    <a:pt x="6" y="85"/>
                  </a:lnTo>
                  <a:lnTo>
                    <a:pt x="4" y="79"/>
                  </a:lnTo>
                  <a:lnTo>
                    <a:pt x="2" y="73"/>
                  </a:lnTo>
                  <a:lnTo>
                    <a:pt x="2" y="68"/>
                  </a:lnTo>
                  <a:lnTo>
                    <a:pt x="0" y="62"/>
                  </a:lnTo>
                  <a:lnTo>
                    <a:pt x="2" y="54"/>
                  </a:lnTo>
                  <a:lnTo>
                    <a:pt x="2" y="48"/>
                  </a:lnTo>
                  <a:lnTo>
                    <a:pt x="4" y="43"/>
                  </a:lnTo>
                  <a:lnTo>
                    <a:pt x="6" y="39"/>
                  </a:lnTo>
                  <a:lnTo>
                    <a:pt x="10" y="33"/>
                  </a:lnTo>
                  <a:lnTo>
                    <a:pt x="12" y="27"/>
                  </a:lnTo>
                  <a:lnTo>
                    <a:pt x="15" y="23"/>
                  </a:lnTo>
                  <a:lnTo>
                    <a:pt x="25" y="14"/>
                  </a:lnTo>
                  <a:lnTo>
                    <a:pt x="29" y="12"/>
                  </a:lnTo>
                  <a:lnTo>
                    <a:pt x="35" y="8"/>
                  </a:lnTo>
                  <a:lnTo>
                    <a:pt x="40" y="6"/>
                  </a:lnTo>
                  <a:lnTo>
                    <a:pt x="46" y="4"/>
                  </a:lnTo>
                  <a:lnTo>
                    <a:pt x="52" y="2"/>
                  </a:lnTo>
                  <a:lnTo>
                    <a:pt x="58" y="0"/>
                  </a:lnTo>
                  <a:lnTo>
                    <a:pt x="65" y="0"/>
                  </a:lnTo>
                  <a:lnTo>
                    <a:pt x="71" y="2"/>
                  </a:lnTo>
                  <a:lnTo>
                    <a:pt x="77" y="2"/>
                  </a:lnTo>
                  <a:lnTo>
                    <a:pt x="83" y="4"/>
                  </a:lnTo>
                  <a:lnTo>
                    <a:pt x="88" y="6"/>
                  </a:lnTo>
                  <a:lnTo>
                    <a:pt x="92" y="8"/>
                  </a:lnTo>
                  <a:lnTo>
                    <a:pt x="98" y="12"/>
                  </a:lnTo>
                  <a:lnTo>
                    <a:pt x="102" y="16"/>
                  </a:lnTo>
                  <a:lnTo>
                    <a:pt x="112" y="23"/>
                  </a:lnTo>
                  <a:lnTo>
                    <a:pt x="115" y="29"/>
                  </a:lnTo>
                  <a:lnTo>
                    <a:pt x="117" y="33"/>
                  </a:lnTo>
                  <a:lnTo>
                    <a:pt x="121" y="39"/>
                  </a:lnTo>
                  <a:lnTo>
                    <a:pt x="123" y="45"/>
                  </a:lnTo>
                </a:path>
              </a:pathLst>
            </a:custGeom>
            <a:noFill/>
            <a:ln w="19050">
              <a:solidFill>
                <a:srgbClr val="000000"/>
              </a:solidFill>
              <a:prstDash val="solid"/>
              <a:round/>
              <a:headEnd/>
              <a:tailEnd/>
            </a:ln>
          </p:spPr>
          <p:txBody>
            <a:bodyPr/>
            <a:lstStyle/>
            <a:p>
              <a:endParaRPr lang="en-GB"/>
            </a:p>
          </p:txBody>
        </p:sp>
        <p:sp>
          <p:nvSpPr>
            <p:cNvPr id="3116" name="Freeform 146"/>
            <p:cNvSpPr>
              <a:spLocks noEditPoints="1"/>
            </p:cNvSpPr>
            <p:nvPr/>
          </p:nvSpPr>
          <p:spPr bwMode="auto">
            <a:xfrm>
              <a:off x="6061075" y="3802063"/>
              <a:ext cx="198438" cy="77787"/>
            </a:xfrm>
            <a:custGeom>
              <a:avLst/>
              <a:gdLst>
                <a:gd name="T0" fmla="*/ 3985 w 249"/>
                <a:gd name="T1" fmla="*/ 65881 h 98"/>
                <a:gd name="T2" fmla="*/ 134683 w 249"/>
                <a:gd name="T3" fmla="*/ 27781 h 98"/>
                <a:gd name="T4" fmla="*/ 137074 w 249"/>
                <a:gd name="T5" fmla="*/ 27781 h 98"/>
                <a:gd name="T6" fmla="*/ 138668 w 249"/>
                <a:gd name="T7" fmla="*/ 27781 h 98"/>
                <a:gd name="T8" fmla="*/ 141855 w 249"/>
                <a:gd name="T9" fmla="*/ 30956 h 98"/>
                <a:gd name="T10" fmla="*/ 143449 w 249"/>
                <a:gd name="T11" fmla="*/ 31750 h 98"/>
                <a:gd name="T12" fmla="*/ 143449 w 249"/>
                <a:gd name="T13" fmla="*/ 34925 h 98"/>
                <a:gd name="T14" fmla="*/ 141855 w 249"/>
                <a:gd name="T15" fmla="*/ 36512 h 98"/>
                <a:gd name="T16" fmla="*/ 140261 w 249"/>
                <a:gd name="T17" fmla="*/ 38100 h 98"/>
                <a:gd name="T18" fmla="*/ 138668 w 249"/>
                <a:gd name="T19" fmla="*/ 39687 h 98"/>
                <a:gd name="T20" fmla="*/ 8766 w 249"/>
                <a:gd name="T21" fmla="*/ 77787 h 98"/>
                <a:gd name="T22" fmla="*/ 5579 w 249"/>
                <a:gd name="T23" fmla="*/ 77787 h 98"/>
                <a:gd name="T24" fmla="*/ 2391 w 249"/>
                <a:gd name="T25" fmla="*/ 76200 h 98"/>
                <a:gd name="T26" fmla="*/ 797 w 249"/>
                <a:gd name="T27" fmla="*/ 74612 h 98"/>
                <a:gd name="T28" fmla="*/ 0 w 249"/>
                <a:gd name="T29" fmla="*/ 73025 h 98"/>
                <a:gd name="T30" fmla="*/ 0 w 249"/>
                <a:gd name="T31" fmla="*/ 70643 h 98"/>
                <a:gd name="T32" fmla="*/ 797 w 249"/>
                <a:gd name="T33" fmla="*/ 69056 h 98"/>
                <a:gd name="T34" fmla="*/ 2391 w 249"/>
                <a:gd name="T35" fmla="*/ 65881 h 98"/>
                <a:gd name="T36" fmla="*/ 3985 w 249"/>
                <a:gd name="T37" fmla="*/ 65881 h 98"/>
                <a:gd name="T38" fmla="*/ 3985 w 249"/>
                <a:gd name="T39" fmla="*/ 65881 h 98"/>
                <a:gd name="T40" fmla="*/ 114759 w 249"/>
                <a:gd name="T41" fmla="*/ 0 h 98"/>
                <a:gd name="T42" fmla="*/ 198438 w 249"/>
                <a:gd name="T43" fmla="*/ 16669 h 98"/>
                <a:gd name="T44" fmla="*/ 134683 w 249"/>
                <a:gd name="T45" fmla="*/ 74612 h 98"/>
                <a:gd name="T46" fmla="*/ 114759 w 249"/>
                <a:gd name="T47" fmla="*/ 0 h 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9"/>
                <a:gd name="T73" fmla="*/ 0 h 98"/>
                <a:gd name="T74" fmla="*/ 249 w 249"/>
                <a:gd name="T75" fmla="*/ 98 h 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9" h="98">
                  <a:moveTo>
                    <a:pt x="5" y="83"/>
                  </a:moveTo>
                  <a:lnTo>
                    <a:pt x="169" y="35"/>
                  </a:lnTo>
                  <a:lnTo>
                    <a:pt x="172" y="35"/>
                  </a:lnTo>
                  <a:lnTo>
                    <a:pt x="174" y="35"/>
                  </a:lnTo>
                  <a:lnTo>
                    <a:pt x="178" y="39"/>
                  </a:lnTo>
                  <a:lnTo>
                    <a:pt x="180" y="40"/>
                  </a:lnTo>
                  <a:lnTo>
                    <a:pt x="180" y="44"/>
                  </a:lnTo>
                  <a:lnTo>
                    <a:pt x="178" y="46"/>
                  </a:lnTo>
                  <a:lnTo>
                    <a:pt x="176" y="48"/>
                  </a:lnTo>
                  <a:lnTo>
                    <a:pt x="174" y="50"/>
                  </a:lnTo>
                  <a:lnTo>
                    <a:pt x="11" y="98"/>
                  </a:lnTo>
                  <a:lnTo>
                    <a:pt x="7" y="98"/>
                  </a:lnTo>
                  <a:lnTo>
                    <a:pt x="3" y="96"/>
                  </a:lnTo>
                  <a:lnTo>
                    <a:pt x="1" y="94"/>
                  </a:lnTo>
                  <a:lnTo>
                    <a:pt x="0" y="92"/>
                  </a:lnTo>
                  <a:lnTo>
                    <a:pt x="0" y="89"/>
                  </a:lnTo>
                  <a:lnTo>
                    <a:pt x="1" y="87"/>
                  </a:lnTo>
                  <a:lnTo>
                    <a:pt x="3" y="83"/>
                  </a:lnTo>
                  <a:lnTo>
                    <a:pt x="5" y="83"/>
                  </a:lnTo>
                  <a:close/>
                  <a:moveTo>
                    <a:pt x="144" y="0"/>
                  </a:moveTo>
                  <a:lnTo>
                    <a:pt x="249" y="21"/>
                  </a:lnTo>
                  <a:lnTo>
                    <a:pt x="169" y="94"/>
                  </a:lnTo>
                  <a:lnTo>
                    <a:pt x="144" y="0"/>
                  </a:lnTo>
                  <a:close/>
                </a:path>
              </a:pathLst>
            </a:custGeom>
            <a:solidFill>
              <a:srgbClr val="000000"/>
            </a:solidFill>
            <a:ln w="1588">
              <a:solidFill>
                <a:srgbClr val="000000"/>
              </a:solidFill>
              <a:prstDash val="solid"/>
              <a:round/>
              <a:headEnd/>
              <a:tailEnd/>
            </a:ln>
          </p:spPr>
          <p:txBody>
            <a:bodyPr/>
            <a:lstStyle/>
            <a:p>
              <a:endParaRPr lang="en-GB"/>
            </a:p>
          </p:txBody>
        </p:sp>
        <p:sp>
          <p:nvSpPr>
            <p:cNvPr id="3117" name="Freeform 147"/>
            <p:cNvSpPr>
              <a:spLocks/>
            </p:cNvSpPr>
            <p:nvPr/>
          </p:nvSpPr>
          <p:spPr bwMode="auto">
            <a:xfrm>
              <a:off x="5962650" y="4679950"/>
              <a:ext cx="98425" cy="98425"/>
            </a:xfrm>
            <a:custGeom>
              <a:avLst/>
              <a:gdLst>
                <a:gd name="T0" fmla="*/ 96850 w 125"/>
                <a:gd name="T1" fmla="*/ 63779 h 125"/>
                <a:gd name="T2" fmla="*/ 96850 w 125"/>
                <a:gd name="T3" fmla="*/ 59055 h 125"/>
                <a:gd name="T4" fmla="*/ 98425 w 125"/>
                <a:gd name="T5" fmla="*/ 52756 h 125"/>
                <a:gd name="T6" fmla="*/ 98425 w 125"/>
                <a:gd name="T7" fmla="*/ 48819 h 125"/>
                <a:gd name="T8" fmla="*/ 98425 w 125"/>
                <a:gd name="T9" fmla="*/ 44094 h 125"/>
                <a:gd name="T10" fmla="*/ 96850 w 125"/>
                <a:gd name="T11" fmla="*/ 39370 h 125"/>
                <a:gd name="T12" fmla="*/ 95275 w 125"/>
                <a:gd name="T13" fmla="*/ 34646 h 125"/>
                <a:gd name="T14" fmla="*/ 93701 w 125"/>
                <a:gd name="T15" fmla="*/ 30709 h 125"/>
                <a:gd name="T16" fmla="*/ 92126 w 125"/>
                <a:gd name="T17" fmla="*/ 25984 h 125"/>
                <a:gd name="T18" fmla="*/ 88976 w 125"/>
                <a:gd name="T19" fmla="*/ 22835 h 125"/>
                <a:gd name="T20" fmla="*/ 85827 w 125"/>
                <a:gd name="T21" fmla="*/ 18110 h 125"/>
                <a:gd name="T22" fmla="*/ 79527 w 125"/>
                <a:gd name="T23" fmla="*/ 11811 h 125"/>
                <a:gd name="T24" fmla="*/ 75590 w 125"/>
                <a:gd name="T25" fmla="*/ 9449 h 125"/>
                <a:gd name="T26" fmla="*/ 70866 w 125"/>
                <a:gd name="T27" fmla="*/ 6299 h 125"/>
                <a:gd name="T28" fmla="*/ 66142 w 125"/>
                <a:gd name="T29" fmla="*/ 4724 h 125"/>
                <a:gd name="T30" fmla="*/ 61417 w 125"/>
                <a:gd name="T31" fmla="*/ 3150 h 125"/>
                <a:gd name="T32" fmla="*/ 57480 w 125"/>
                <a:gd name="T33" fmla="*/ 1575 h 125"/>
                <a:gd name="T34" fmla="*/ 52756 w 125"/>
                <a:gd name="T35" fmla="*/ 1575 h 125"/>
                <a:gd name="T36" fmla="*/ 48031 w 125"/>
                <a:gd name="T37" fmla="*/ 0 h 125"/>
                <a:gd name="T38" fmla="*/ 43307 w 125"/>
                <a:gd name="T39" fmla="*/ 1575 h 125"/>
                <a:gd name="T40" fmla="*/ 37795 w 125"/>
                <a:gd name="T41" fmla="*/ 1575 h 125"/>
                <a:gd name="T42" fmla="*/ 33071 w 125"/>
                <a:gd name="T43" fmla="*/ 3150 h 125"/>
                <a:gd name="T44" fmla="*/ 29921 w 125"/>
                <a:gd name="T45" fmla="*/ 4724 h 125"/>
                <a:gd name="T46" fmla="*/ 25197 w 125"/>
                <a:gd name="T47" fmla="*/ 7874 h 125"/>
                <a:gd name="T48" fmla="*/ 21260 w 125"/>
                <a:gd name="T49" fmla="*/ 9449 h 125"/>
                <a:gd name="T50" fmla="*/ 18110 w 125"/>
                <a:gd name="T51" fmla="*/ 11811 h 125"/>
                <a:gd name="T52" fmla="*/ 10236 w 125"/>
                <a:gd name="T53" fmla="*/ 18110 h 125"/>
                <a:gd name="T54" fmla="*/ 7087 w 125"/>
                <a:gd name="T55" fmla="*/ 22835 h 125"/>
                <a:gd name="T56" fmla="*/ 5512 w 125"/>
                <a:gd name="T57" fmla="*/ 27559 h 125"/>
                <a:gd name="T58" fmla="*/ 3937 w 125"/>
                <a:gd name="T59" fmla="*/ 31496 h 125"/>
                <a:gd name="T60" fmla="*/ 3150 w 125"/>
                <a:gd name="T61" fmla="*/ 36220 h 125"/>
                <a:gd name="T62" fmla="*/ 1575 w 125"/>
                <a:gd name="T63" fmla="*/ 40945 h 125"/>
                <a:gd name="T64" fmla="*/ 0 w 125"/>
                <a:gd name="T65" fmla="*/ 45669 h 125"/>
                <a:gd name="T66" fmla="*/ 0 w 125"/>
                <a:gd name="T67" fmla="*/ 50394 h 125"/>
                <a:gd name="T68" fmla="*/ 0 w 125"/>
                <a:gd name="T69" fmla="*/ 55905 h 125"/>
                <a:gd name="T70" fmla="*/ 1575 w 125"/>
                <a:gd name="T71" fmla="*/ 60630 h 125"/>
                <a:gd name="T72" fmla="*/ 3150 w 125"/>
                <a:gd name="T73" fmla="*/ 65354 h 125"/>
                <a:gd name="T74" fmla="*/ 3937 w 125"/>
                <a:gd name="T75" fmla="*/ 69291 h 125"/>
                <a:gd name="T76" fmla="*/ 5512 w 125"/>
                <a:gd name="T77" fmla="*/ 72441 h 125"/>
                <a:gd name="T78" fmla="*/ 8661 w 125"/>
                <a:gd name="T79" fmla="*/ 77165 h 125"/>
                <a:gd name="T80" fmla="*/ 11811 w 125"/>
                <a:gd name="T81" fmla="*/ 80315 h 125"/>
                <a:gd name="T82" fmla="*/ 18110 w 125"/>
                <a:gd name="T83" fmla="*/ 88189 h 125"/>
                <a:gd name="T84" fmla="*/ 22047 w 125"/>
                <a:gd name="T85" fmla="*/ 90551 h 125"/>
                <a:gd name="T86" fmla="*/ 25197 w 125"/>
                <a:gd name="T87" fmla="*/ 92126 h 125"/>
                <a:gd name="T88" fmla="*/ 29921 w 125"/>
                <a:gd name="T89" fmla="*/ 95275 h 125"/>
                <a:gd name="T90" fmla="*/ 36220 w 125"/>
                <a:gd name="T91" fmla="*/ 96850 h 125"/>
                <a:gd name="T92" fmla="*/ 40945 w 125"/>
                <a:gd name="T93" fmla="*/ 98425 h 125"/>
                <a:gd name="T94" fmla="*/ 44882 w 125"/>
                <a:gd name="T95" fmla="*/ 98425 h 125"/>
                <a:gd name="T96" fmla="*/ 49606 w 125"/>
                <a:gd name="T97" fmla="*/ 98425 h 125"/>
                <a:gd name="T98" fmla="*/ 54331 w 125"/>
                <a:gd name="T99" fmla="*/ 98425 h 125"/>
                <a:gd name="T100" fmla="*/ 59055 w 125"/>
                <a:gd name="T101" fmla="*/ 96850 h 125"/>
                <a:gd name="T102" fmla="*/ 62992 w 125"/>
                <a:gd name="T103" fmla="*/ 95275 h 125"/>
                <a:gd name="T104" fmla="*/ 67716 w 125"/>
                <a:gd name="T105" fmla="*/ 93701 h 125"/>
                <a:gd name="T106" fmla="*/ 72441 w 125"/>
                <a:gd name="T107" fmla="*/ 92126 h 125"/>
                <a:gd name="T108" fmla="*/ 77165 w 125"/>
                <a:gd name="T109" fmla="*/ 88976 h 125"/>
                <a:gd name="T110" fmla="*/ 79527 w 125"/>
                <a:gd name="T111" fmla="*/ 88189 h 125"/>
                <a:gd name="T112" fmla="*/ 87401 w 125"/>
                <a:gd name="T113" fmla="*/ 80315 h 125"/>
                <a:gd name="T114" fmla="*/ 88976 w 125"/>
                <a:gd name="T115" fmla="*/ 77165 h 125"/>
                <a:gd name="T116" fmla="*/ 92126 w 125"/>
                <a:gd name="T117" fmla="*/ 72441 h 125"/>
                <a:gd name="T118" fmla="*/ 93701 w 125"/>
                <a:gd name="T119" fmla="*/ 68504 h 125"/>
                <a:gd name="T120" fmla="*/ 96850 w 125"/>
                <a:gd name="T121" fmla="*/ 63779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3" y="81"/>
                  </a:moveTo>
                  <a:lnTo>
                    <a:pt x="123" y="75"/>
                  </a:lnTo>
                  <a:lnTo>
                    <a:pt x="125" y="67"/>
                  </a:lnTo>
                  <a:lnTo>
                    <a:pt x="125" y="62"/>
                  </a:lnTo>
                  <a:lnTo>
                    <a:pt x="125" y="56"/>
                  </a:lnTo>
                  <a:lnTo>
                    <a:pt x="123" y="50"/>
                  </a:lnTo>
                  <a:lnTo>
                    <a:pt x="121" y="44"/>
                  </a:lnTo>
                  <a:lnTo>
                    <a:pt x="119" y="39"/>
                  </a:lnTo>
                  <a:lnTo>
                    <a:pt x="117" y="33"/>
                  </a:lnTo>
                  <a:lnTo>
                    <a:pt x="113" y="29"/>
                  </a:lnTo>
                  <a:lnTo>
                    <a:pt x="109" y="23"/>
                  </a:lnTo>
                  <a:lnTo>
                    <a:pt x="101" y="15"/>
                  </a:lnTo>
                  <a:lnTo>
                    <a:pt x="96" y="12"/>
                  </a:lnTo>
                  <a:lnTo>
                    <a:pt x="90" y="8"/>
                  </a:lnTo>
                  <a:lnTo>
                    <a:pt x="84" y="6"/>
                  </a:lnTo>
                  <a:lnTo>
                    <a:pt x="78" y="4"/>
                  </a:lnTo>
                  <a:lnTo>
                    <a:pt x="73" y="2"/>
                  </a:lnTo>
                  <a:lnTo>
                    <a:pt x="67" y="2"/>
                  </a:lnTo>
                  <a:lnTo>
                    <a:pt x="61" y="0"/>
                  </a:lnTo>
                  <a:lnTo>
                    <a:pt x="55" y="2"/>
                  </a:lnTo>
                  <a:lnTo>
                    <a:pt x="48" y="2"/>
                  </a:lnTo>
                  <a:lnTo>
                    <a:pt x="42" y="4"/>
                  </a:lnTo>
                  <a:lnTo>
                    <a:pt x="38" y="6"/>
                  </a:lnTo>
                  <a:lnTo>
                    <a:pt x="32" y="10"/>
                  </a:lnTo>
                  <a:lnTo>
                    <a:pt x="27" y="12"/>
                  </a:lnTo>
                  <a:lnTo>
                    <a:pt x="23" y="15"/>
                  </a:lnTo>
                  <a:lnTo>
                    <a:pt x="13" y="23"/>
                  </a:lnTo>
                  <a:lnTo>
                    <a:pt x="9" y="29"/>
                  </a:lnTo>
                  <a:lnTo>
                    <a:pt x="7" y="35"/>
                  </a:lnTo>
                  <a:lnTo>
                    <a:pt x="5" y="40"/>
                  </a:lnTo>
                  <a:lnTo>
                    <a:pt x="4" y="46"/>
                  </a:lnTo>
                  <a:lnTo>
                    <a:pt x="2" y="52"/>
                  </a:lnTo>
                  <a:lnTo>
                    <a:pt x="0" y="58"/>
                  </a:lnTo>
                  <a:lnTo>
                    <a:pt x="0" y="64"/>
                  </a:lnTo>
                  <a:lnTo>
                    <a:pt x="0" y="71"/>
                  </a:lnTo>
                  <a:lnTo>
                    <a:pt x="2" y="77"/>
                  </a:lnTo>
                  <a:lnTo>
                    <a:pt x="4" y="83"/>
                  </a:lnTo>
                  <a:lnTo>
                    <a:pt x="5" y="88"/>
                  </a:lnTo>
                  <a:lnTo>
                    <a:pt x="7" y="92"/>
                  </a:lnTo>
                  <a:lnTo>
                    <a:pt x="11" y="98"/>
                  </a:lnTo>
                  <a:lnTo>
                    <a:pt x="15" y="102"/>
                  </a:lnTo>
                  <a:lnTo>
                    <a:pt x="23" y="112"/>
                  </a:lnTo>
                  <a:lnTo>
                    <a:pt x="28" y="115"/>
                  </a:lnTo>
                  <a:lnTo>
                    <a:pt x="32" y="117"/>
                  </a:lnTo>
                  <a:lnTo>
                    <a:pt x="38" y="121"/>
                  </a:lnTo>
                  <a:lnTo>
                    <a:pt x="46" y="123"/>
                  </a:lnTo>
                  <a:lnTo>
                    <a:pt x="52" y="125"/>
                  </a:lnTo>
                  <a:lnTo>
                    <a:pt x="57" y="125"/>
                  </a:lnTo>
                  <a:lnTo>
                    <a:pt x="63" y="125"/>
                  </a:lnTo>
                  <a:lnTo>
                    <a:pt x="69" y="125"/>
                  </a:lnTo>
                  <a:lnTo>
                    <a:pt x="75" y="123"/>
                  </a:lnTo>
                  <a:lnTo>
                    <a:pt x="80" y="121"/>
                  </a:lnTo>
                  <a:lnTo>
                    <a:pt x="86" y="119"/>
                  </a:lnTo>
                  <a:lnTo>
                    <a:pt x="92" y="117"/>
                  </a:lnTo>
                  <a:lnTo>
                    <a:pt x="98" y="113"/>
                  </a:lnTo>
                  <a:lnTo>
                    <a:pt x="101" y="112"/>
                  </a:lnTo>
                  <a:lnTo>
                    <a:pt x="111" y="102"/>
                  </a:lnTo>
                  <a:lnTo>
                    <a:pt x="113" y="98"/>
                  </a:lnTo>
                  <a:lnTo>
                    <a:pt x="117" y="92"/>
                  </a:lnTo>
                  <a:lnTo>
                    <a:pt x="119" y="87"/>
                  </a:lnTo>
                  <a:lnTo>
                    <a:pt x="123" y="81"/>
                  </a:lnTo>
                  <a:close/>
                </a:path>
              </a:pathLst>
            </a:custGeom>
            <a:solidFill>
              <a:srgbClr val="FFFFFF"/>
            </a:solidFill>
            <a:ln w="9525">
              <a:noFill/>
              <a:round/>
              <a:headEnd/>
              <a:tailEnd/>
            </a:ln>
          </p:spPr>
          <p:txBody>
            <a:bodyPr/>
            <a:lstStyle/>
            <a:p>
              <a:endParaRPr lang="en-GB"/>
            </a:p>
          </p:txBody>
        </p:sp>
        <p:sp>
          <p:nvSpPr>
            <p:cNvPr id="3118" name="Freeform 148"/>
            <p:cNvSpPr>
              <a:spLocks/>
            </p:cNvSpPr>
            <p:nvPr/>
          </p:nvSpPr>
          <p:spPr bwMode="auto">
            <a:xfrm>
              <a:off x="5962650" y="4679950"/>
              <a:ext cx="98425" cy="98425"/>
            </a:xfrm>
            <a:custGeom>
              <a:avLst/>
              <a:gdLst>
                <a:gd name="T0" fmla="*/ 96850 w 125"/>
                <a:gd name="T1" fmla="*/ 63779 h 125"/>
                <a:gd name="T2" fmla="*/ 96850 w 125"/>
                <a:gd name="T3" fmla="*/ 59055 h 125"/>
                <a:gd name="T4" fmla="*/ 98425 w 125"/>
                <a:gd name="T5" fmla="*/ 52756 h 125"/>
                <a:gd name="T6" fmla="*/ 98425 w 125"/>
                <a:gd name="T7" fmla="*/ 48819 h 125"/>
                <a:gd name="T8" fmla="*/ 98425 w 125"/>
                <a:gd name="T9" fmla="*/ 44094 h 125"/>
                <a:gd name="T10" fmla="*/ 96850 w 125"/>
                <a:gd name="T11" fmla="*/ 39370 h 125"/>
                <a:gd name="T12" fmla="*/ 95275 w 125"/>
                <a:gd name="T13" fmla="*/ 34646 h 125"/>
                <a:gd name="T14" fmla="*/ 93701 w 125"/>
                <a:gd name="T15" fmla="*/ 30709 h 125"/>
                <a:gd name="T16" fmla="*/ 92126 w 125"/>
                <a:gd name="T17" fmla="*/ 25984 h 125"/>
                <a:gd name="T18" fmla="*/ 88976 w 125"/>
                <a:gd name="T19" fmla="*/ 22835 h 125"/>
                <a:gd name="T20" fmla="*/ 85827 w 125"/>
                <a:gd name="T21" fmla="*/ 18110 h 125"/>
                <a:gd name="T22" fmla="*/ 79527 w 125"/>
                <a:gd name="T23" fmla="*/ 11811 h 125"/>
                <a:gd name="T24" fmla="*/ 75590 w 125"/>
                <a:gd name="T25" fmla="*/ 9449 h 125"/>
                <a:gd name="T26" fmla="*/ 70866 w 125"/>
                <a:gd name="T27" fmla="*/ 6299 h 125"/>
                <a:gd name="T28" fmla="*/ 66142 w 125"/>
                <a:gd name="T29" fmla="*/ 4724 h 125"/>
                <a:gd name="T30" fmla="*/ 61417 w 125"/>
                <a:gd name="T31" fmla="*/ 3150 h 125"/>
                <a:gd name="T32" fmla="*/ 57480 w 125"/>
                <a:gd name="T33" fmla="*/ 1575 h 125"/>
                <a:gd name="T34" fmla="*/ 52756 w 125"/>
                <a:gd name="T35" fmla="*/ 1575 h 125"/>
                <a:gd name="T36" fmla="*/ 48031 w 125"/>
                <a:gd name="T37" fmla="*/ 0 h 125"/>
                <a:gd name="T38" fmla="*/ 43307 w 125"/>
                <a:gd name="T39" fmla="*/ 1575 h 125"/>
                <a:gd name="T40" fmla="*/ 37795 w 125"/>
                <a:gd name="T41" fmla="*/ 1575 h 125"/>
                <a:gd name="T42" fmla="*/ 33071 w 125"/>
                <a:gd name="T43" fmla="*/ 3150 h 125"/>
                <a:gd name="T44" fmla="*/ 29921 w 125"/>
                <a:gd name="T45" fmla="*/ 4724 h 125"/>
                <a:gd name="T46" fmla="*/ 25197 w 125"/>
                <a:gd name="T47" fmla="*/ 7874 h 125"/>
                <a:gd name="T48" fmla="*/ 21260 w 125"/>
                <a:gd name="T49" fmla="*/ 9449 h 125"/>
                <a:gd name="T50" fmla="*/ 18110 w 125"/>
                <a:gd name="T51" fmla="*/ 11811 h 125"/>
                <a:gd name="T52" fmla="*/ 10236 w 125"/>
                <a:gd name="T53" fmla="*/ 18110 h 125"/>
                <a:gd name="T54" fmla="*/ 7087 w 125"/>
                <a:gd name="T55" fmla="*/ 22835 h 125"/>
                <a:gd name="T56" fmla="*/ 5512 w 125"/>
                <a:gd name="T57" fmla="*/ 27559 h 125"/>
                <a:gd name="T58" fmla="*/ 3937 w 125"/>
                <a:gd name="T59" fmla="*/ 31496 h 125"/>
                <a:gd name="T60" fmla="*/ 3150 w 125"/>
                <a:gd name="T61" fmla="*/ 36220 h 125"/>
                <a:gd name="T62" fmla="*/ 1575 w 125"/>
                <a:gd name="T63" fmla="*/ 40945 h 125"/>
                <a:gd name="T64" fmla="*/ 0 w 125"/>
                <a:gd name="T65" fmla="*/ 45669 h 125"/>
                <a:gd name="T66" fmla="*/ 0 w 125"/>
                <a:gd name="T67" fmla="*/ 50394 h 125"/>
                <a:gd name="T68" fmla="*/ 0 w 125"/>
                <a:gd name="T69" fmla="*/ 55905 h 125"/>
                <a:gd name="T70" fmla="*/ 1575 w 125"/>
                <a:gd name="T71" fmla="*/ 60630 h 125"/>
                <a:gd name="T72" fmla="*/ 3150 w 125"/>
                <a:gd name="T73" fmla="*/ 65354 h 125"/>
                <a:gd name="T74" fmla="*/ 3937 w 125"/>
                <a:gd name="T75" fmla="*/ 69291 h 125"/>
                <a:gd name="T76" fmla="*/ 5512 w 125"/>
                <a:gd name="T77" fmla="*/ 72441 h 125"/>
                <a:gd name="T78" fmla="*/ 8661 w 125"/>
                <a:gd name="T79" fmla="*/ 77165 h 125"/>
                <a:gd name="T80" fmla="*/ 11811 w 125"/>
                <a:gd name="T81" fmla="*/ 80315 h 125"/>
                <a:gd name="T82" fmla="*/ 18110 w 125"/>
                <a:gd name="T83" fmla="*/ 88189 h 125"/>
                <a:gd name="T84" fmla="*/ 22047 w 125"/>
                <a:gd name="T85" fmla="*/ 90551 h 125"/>
                <a:gd name="T86" fmla="*/ 25197 w 125"/>
                <a:gd name="T87" fmla="*/ 92126 h 125"/>
                <a:gd name="T88" fmla="*/ 29921 w 125"/>
                <a:gd name="T89" fmla="*/ 95275 h 125"/>
                <a:gd name="T90" fmla="*/ 36220 w 125"/>
                <a:gd name="T91" fmla="*/ 96850 h 125"/>
                <a:gd name="T92" fmla="*/ 40945 w 125"/>
                <a:gd name="T93" fmla="*/ 98425 h 125"/>
                <a:gd name="T94" fmla="*/ 44882 w 125"/>
                <a:gd name="T95" fmla="*/ 98425 h 125"/>
                <a:gd name="T96" fmla="*/ 49606 w 125"/>
                <a:gd name="T97" fmla="*/ 98425 h 125"/>
                <a:gd name="T98" fmla="*/ 54331 w 125"/>
                <a:gd name="T99" fmla="*/ 98425 h 125"/>
                <a:gd name="T100" fmla="*/ 59055 w 125"/>
                <a:gd name="T101" fmla="*/ 96850 h 125"/>
                <a:gd name="T102" fmla="*/ 62992 w 125"/>
                <a:gd name="T103" fmla="*/ 95275 h 125"/>
                <a:gd name="T104" fmla="*/ 67716 w 125"/>
                <a:gd name="T105" fmla="*/ 93701 h 125"/>
                <a:gd name="T106" fmla="*/ 72441 w 125"/>
                <a:gd name="T107" fmla="*/ 92126 h 125"/>
                <a:gd name="T108" fmla="*/ 77165 w 125"/>
                <a:gd name="T109" fmla="*/ 88976 h 125"/>
                <a:gd name="T110" fmla="*/ 79527 w 125"/>
                <a:gd name="T111" fmla="*/ 88189 h 125"/>
                <a:gd name="T112" fmla="*/ 87401 w 125"/>
                <a:gd name="T113" fmla="*/ 80315 h 125"/>
                <a:gd name="T114" fmla="*/ 88976 w 125"/>
                <a:gd name="T115" fmla="*/ 77165 h 125"/>
                <a:gd name="T116" fmla="*/ 92126 w 125"/>
                <a:gd name="T117" fmla="*/ 72441 h 125"/>
                <a:gd name="T118" fmla="*/ 93701 w 125"/>
                <a:gd name="T119" fmla="*/ 68504 h 125"/>
                <a:gd name="T120" fmla="*/ 96850 w 125"/>
                <a:gd name="T121" fmla="*/ 63779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3" y="81"/>
                  </a:moveTo>
                  <a:lnTo>
                    <a:pt x="123" y="75"/>
                  </a:lnTo>
                  <a:lnTo>
                    <a:pt x="125" y="67"/>
                  </a:lnTo>
                  <a:lnTo>
                    <a:pt x="125" y="62"/>
                  </a:lnTo>
                  <a:lnTo>
                    <a:pt x="125" y="56"/>
                  </a:lnTo>
                  <a:lnTo>
                    <a:pt x="123" y="50"/>
                  </a:lnTo>
                  <a:lnTo>
                    <a:pt x="121" y="44"/>
                  </a:lnTo>
                  <a:lnTo>
                    <a:pt x="119" y="39"/>
                  </a:lnTo>
                  <a:lnTo>
                    <a:pt x="117" y="33"/>
                  </a:lnTo>
                  <a:lnTo>
                    <a:pt x="113" y="29"/>
                  </a:lnTo>
                  <a:lnTo>
                    <a:pt x="109" y="23"/>
                  </a:lnTo>
                  <a:lnTo>
                    <a:pt x="101" y="15"/>
                  </a:lnTo>
                  <a:lnTo>
                    <a:pt x="96" y="12"/>
                  </a:lnTo>
                  <a:lnTo>
                    <a:pt x="90" y="8"/>
                  </a:lnTo>
                  <a:lnTo>
                    <a:pt x="84" y="6"/>
                  </a:lnTo>
                  <a:lnTo>
                    <a:pt x="78" y="4"/>
                  </a:lnTo>
                  <a:lnTo>
                    <a:pt x="73" y="2"/>
                  </a:lnTo>
                  <a:lnTo>
                    <a:pt x="67" y="2"/>
                  </a:lnTo>
                  <a:lnTo>
                    <a:pt x="61" y="0"/>
                  </a:lnTo>
                  <a:lnTo>
                    <a:pt x="55" y="2"/>
                  </a:lnTo>
                  <a:lnTo>
                    <a:pt x="48" y="2"/>
                  </a:lnTo>
                  <a:lnTo>
                    <a:pt x="42" y="4"/>
                  </a:lnTo>
                  <a:lnTo>
                    <a:pt x="38" y="6"/>
                  </a:lnTo>
                  <a:lnTo>
                    <a:pt x="32" y="10"/>
                  </a:lnTo>
                  <a:lnTo>
                    <a:pt x="27" y="12"/>
                  </a:lnTo>
                  <a:lnTo>
                    <a:pt x="23" y="15"/>
                  </a:lnTo>
                  <a:lnTo>
                    <a:pt x="13" y="23"/>
                  </a:lnTo>
                  <a:lnTo>
                    <a:pt x="9" y="29"/>
                  </a:lnTo>
                  <a:lnTo>
                    <a:pt x="7" y="35"/>
                  </a:lnTo>
                  <a:lnTo>
                    <a:pt x="5" y="40"/>
                  </a:lnTo>
                  <a:lnTo>
                    <a:pt x="4" y="46"/>
                  </a:lnTo>
                  <a:lnTo>
                    <a:pt x="2" y="52"/>
                  </a:lnTo>
                  <a:lnTo>
                    <a:pt x="0" y="58"/>
                  </a:lnTo>
                  <a:lnTo>
                    <a:pt x="0" y="64"/>
                  </a:lnTo>
                  <a:lnTo>
                    <a:pt x="0" y="71"/>
                  </a:lnTo>
                  <a:lnTo>
                    <a:pt x="2" y="77"/>
                  </a:lnTo>
                  <a:lnTo>
                    <a:pt x="4" y="83"/>
                  </a:lnTo>
                  <a:lnTo>
                    <a:pt x="5" y="88"/>
                  </a:lnTo>
                  <a:lnTo>
                    <a:pt x="7" y="92"/>
                  </a:lnTo>
                  <a:lnTo>
                    <a:pt x="11" y="98"/>
                  </a:lnTo>
                  <a:lnTo>
                    <a:pt x="15" y="102"/>
                  </a:lnTo>
                  <a:lnTo>
                    <a:pt x="23" y="112"/>
                  </a:lnTo>
                  <a:lnTo>
                    <a:pt x="28" y="115"/>
                  </a:lnTo>
                  <a:lnTo>
                    <a:pt x="32" y="117"/>
                  </a:lnTo>
                  <a:lnTo>
                    <a:pt x="38" y="121"/>
                  </a:lnTo>
                  <a:lnTo>
                    <a:pt x="46" y="123"/>
                  </a:lnTo>
                  <a:lnTo>
                    <a:pt x="52" y="125"/>
                  </a:lnTo>
                  <a:lnTo>
                    <a:pt x="57" y="125"/>
                  </a:lnTo>
                  <a:lnTo>
                    <a:pt x="63" y="125"/>
                  </a:lnTo>
                  <a:lnTo>
                    <a:pt x="69" y="125"/>
                  </a:lnTo>
                  <a:lnTo>
                    <a:pt x="75" y="123"/>
                  </a:lnTo>
                  <a:lnTo>
                    <a:pt x="80" y="121"/>
                  </a:lnTo>
                  <a:lnTo>
                    <a:pt x="86" y="119"/>
                  </a:lnTo>
                  <a:lnTo>
                    <a:pt x="92" y="117"/>
                  </a:lnTo>
                  <a:lnTo>
                    <a:pt x="98" y="113"/>
                  </a:lnTo>
                  <a:lnTo>
                    <a:pt x="101" y="112"/>
                  </a:lnTo>
                  <a:lnTo>
                    <a:pt x="111" y="102"/>
                  </a:lnTo>
                  <a:lnTo>
                    <a:pt x="113" y="98"/>
                  </a:lnTo>
                  <a:lnTo>
                    <a:pt x="117" y="92"/>
                  </a:lnTo>
                  <a:lnTo>
                    <a:pt x="119" y="87"/>
                  </a:lnTo>
                  <a:lnTo>
                    <a:pt x="123" y="81"/>
                  </a:lnTo>
                </a:path>
              </a:pathLst>
            </a:custGeom>
            <a:noFill/>
            <a:ln w="19050">
              <a:solidFill>
                <a:srgbClr val="000000"/>
              </a:solidFill>
              <a:prstDash val="solid"/>
              <a:round/>
              <a:headEnd/>
              <a:tailEnd/>
            </a:ln>
          </p:spPr>
          <p:txBody>
            <a:bodyPr/>
            <a:lstStyle/>
            <a:p>
              <a:endParaRPr lang="en-GB"/>
            </a:p>
          </p:txBody>
        </p:sp>
        <p:sp>
          <p:nvSpPr>
            <p:cNvPr id="3119" name="Freeform 149"/>
            <p:cNvSpPr>
              <a:spLocks noEditPoints="1"/>
            </p:cNvSpPr>
            <p:nvPr/>
          </p:nvSpPr>
          <p:spPr bwMode="auto">
            <a:xfrm>
              <a:off x="6051550" y="4737100"/>
              <a:ext cx="196850" cy="76200"/>
            </a:xfrm>
            <a:custGeom>
              <a:avLst/>
              <a:gdLst>
                <a:gd name="T0" fmla="*/ 7938 w 248"/>
                <a:gd name="T1" fmla="*/ 0 h 96"/>
                <a:gd name="T2" fmla="*/ 137319 w 248"/>
                <a:gd name="T3" fmla="*/ 36513 h 96"/>
                <a:gd name="T4" fmla="*/ 140494 w 248"/>
                <a:gd name="T5" fmla="*/ 38100 h 96"/>
                <a:gd name="T6" fmla="*/ 142081 w 248"/>
                <a:gd name="T7" fmla="*/ 39687 h 96"/>
                <a:gd name="T8" fmla="*/ 142081 w 248"/>
                <a:gd name="T9" fmla="*/ 42862 h 96"/>
                <a:gd name="T10" fmla="*/ 142081 w 248"/>
                <a:gd name="T11" fmla="*/ 46037 h 96"/>
                <a:gd name="T12" fmla="*/ 140494 w 248"/>
                <a:gd name="T13" fmla="*/ 47625 h 96"/>
                <a:gd name="T14" fmla="*/ 138906 w 248"/>
                <a:gd name="T15" fmla="*/ 49212 h 96"/>
                <a:gd name="T16" fmla="*/ 137319 w 248"/>
                <a:gd name="T17" fmla="*/ 49212 h 96"/>
                <a:gd name="T18" fmla="*/ 134144 w 248"/>
                <a:gd name="T19" fmla="*/ 49212 h 96"/>
                <a:gd name="T20" fmla="*/ 4763 w 248"/>
                <a:gd name="T21" fmla="*/ 11906 h 96"/>
                <a:gd name="T22" fmla="*/ 3175 w 248"/>
                <a:gd name="T23" fmla="*/ 11112 h 96"/>
                <a:gd name="T24" fmla="*/ 0 w 248"/>
                <a:gd name="T25" fmla="*/ 9525 h 96"/>
                <a:gd name="T26" fmla="*/ 0 w 248"/>
                <a:gd name="T27" fmla="*/ 6350 h 96"/>
                <a:gd name="T28" fmla="*/ 0 w 248"/>
                <a:gd name="T29" fmla="*/ 4763 h 96"/>
                <a:gd name="T30" fmla="*/ 1588 w 248"/>
                <a:gd name="T31" fmla="*/ 1588 h 96"/>
                <a:gd name="T32" fmla="*/ 3175 w 248"/>
                <a:gd name="T33" fmla="*/ 0 h 96"/>
                <a:gd name="T34" fmla="*/ 6350 w 248"/>
                <a:gd name="T35" fmla="*/ 0 h 96"/>
                <a:gd name="T36" fmla="*/ 7938 w 248"/>
                <a:gd name="T37" fmla="*/ 0 h 96"/>
                <a:gd name="T38" fmla="*/ 7938 w 248"/>
                <a:gd name="T39" fmla="*/ 0 h 96"/>
                <a:gd name="T40" fmla="*/ 134144 w 248"/>
                <a:gd name="T41" fmla="*/ 3175 h 96"/>
                <a:gd name="T42" fmla="*/ 196850 w 248"/>
                <a:gd name="T43" fmla="*/ 61119 h 96"/>
                <a:gd name="T44" fmla="*/ 112713 w 248"/>
                <a:gd name="T45" fmla="*/ 76200 h 96"/>
                <a:gd name="T46" fmla="*/ 134144 w 248"/>
                <a:gd name="T47" fmla="*/ 3175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8"/>
                <a:gd name="T73" fmla="*/ 0 h 96"/>
                <a:gd name="T74" fmla="*/ 248 w 248"/>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8" h="96">
                  <a:moveTo>
                    <a:pt x="10" y="0"/>
                  </a:moveTo>
                  <a:lnTo>
                    <a:pt x="173" y="46"/>
                  </a:lnTo>
                  <a:lnTo>
                    <a:pt x="177" y="48"/>
                  </a:lnTo>
                  <a:lnTo>
                    <a:pt x="179" y="50"/>
                  </a:lnTo>
                  <a:lnTo>
                    <a:pt x="179" y="54"/>
                  </a:lnTo>
                  <a:lnTo>
                    <a:pt x="179" y="58"/>
                  </a:lnTo>
                  <a:lnTo>
                    <a:pt x="177" y="60"/>
                  </a:lnTo>
                  <a:lnTo>
                    <a:pt x="175" y="62"/>
                  </a:lnTo>
                  <a:lnTo>
                    <a:pt x="173" y="62"/>
                  </a:lnTo>
                  <a:lnTo>
                    <a:pt x="169" y="62"/>
                  </a:lnTo>
                  <a:lnTo>
                    <a:pt x="6" y="15"/>
                  </a:lnTo>
                  <a:lnTo>
                    <a:pt x="4" y="14"/>
                  </a:lnTo>
                  <a:lnTo>
                    <a:pt x="0" y="12"/>
                  </a:lnTo>
                  <a:lnTo>
                    <a:pt x="0" y="8"/>
                  </a:lnTo>
                  <a:lnTo>
                    <a:pt x="0" y="6"/>
                  </a:lnTo>
                  <a:lnTo>
                    <a:pt x="2" y="2"/>
                  </a:lnTo>
                  <a:lnTo>
                    <a:pt x="4" y="0"/>
                  </a:lnTo>
                  <a:lnTo>
                    <a:pt x="8" y="0"/>
                  </a:lnTo>
                  <a:lnTo>
                    <a:pt x="10" y="0"/>
                  </a:lnTo>
                  <a:close/>
                  <a:moveTo>
                    <a:pt x="169" y="4"/>
                  </a:moveTo>
                  <a:lnTo>
                    <a:pt x="248" y="77"/>
                  </a:lnTo>
                  <a:lnTo>
                    <a:pt x="142" y="96"/>
                  </a:lnTo>
                  <a:lnTo>
                    <a:pt x="169" y="4"/>
                  </a:lnTo>
                  <a:close/>
                </a:path>
              </a:pathLst>
            </a:custGeom>
            <a:solidFill>
              <a:srgbClr val="000000"/>
            </a:solidFill>
            <a:ln w="1588">
              <a:solidFill>
                <a:srgbClr val="000000"/>
              </a:solidFill>
              <a:prstDash val="solid"/>
              <a:round/>
              <a:headEnd/>
              <a:tailEnd/>
            </a:ln>
          </p:spPr>
          <p:txBody>
            <a:bodyPr/>
            <a:lstStyle/>
            <a:p>
              <a:endParaRPr lang="en-GB"/>
            </a:p>
          </p:txBody>
        </p:sp>
        <p:sp>
          <p:nvSpPr>
            <p:cNvPr id="3120" name="Freeform 150"/>
            <p:cNvSpPr>
              <a:spLocks/>
            </p:cNvSpPr>
            <p:nvPr/>
          </p:nvSpPr>
          <p:spPr bwMode="auto">
            <a:xfrm>
              <a:off x="5961063" y="5694363"/>
              <a:ext cx="98425" cy="98425"/>
            </a:xfrm>
            <a:custGeom>
              <a:avLst/>
              <a:gdLst>
                <a:gd name="T0" fmla="*/ 98425 w 125"/>
                <a:gd name="T1" fmla="*/ 44094 h 125"/>
                <a:gd name="T2" fmla="*/ 98425 w 125"/>
                <a:gd name="T3" fmla="*/ 48031 h 125"/>
                <a:gd name="T4" fmla="*/ 98425 w 125"/>
                <a:gd name="T5" fmla="*/ 52756 h 125"/>
                <a:gd name="T6" fmla="*/ 96850 w 125"/>
                <a:gd name="T7" fmla="*/ 57480 h 125"/>
                <a:gd name="T8" fmla="*/ 95275 w 125"/>
                <a:gd name="T9" fmla="*/ 62205 h 125"/>
                <a:gd name="T10" fmla="*/ 93701 w 125"/>
                <a:gd name="T11" fmla="*/ 66929 h 125"/>
                <a:gd name="T12" fmla="*/ 92126 w 125"/>
                <a:gd name="T13" fmla="*/ 70866 h 125"/>
                <a:gd name="T14" fmla="*/ 90551 w 125"/>
                <a:gd name="T15" fmla="*/ 75590 h 125"/>
                <a:gd name="T16" fmla="*/ 87401 w 125"/>
                <a:gd name="T17" fmla="*/ 78740 h 125"/>
                <a:gd name="T18" fmla="*/ 81102 w 125"/>
                <a:gd name="T19" fmla="*/ 86614 h 125"/>
                <a:gd name="T20" fmla="*/ 77165 w 125"/>
                <a:gd name="T21" fmla="*/ 88976 h 125"/>
                <a:gd name="T22" fmla="*/ 72441 w 125"/>
                <a:gd name="T23" fmla="*/ 90551 h 125"/>
                <a:gd name="T24" fmla="*/ 69291 w 125"/>
                <a:gd name="T25" fmla="*/ 93701 h 125"/>
                <a:gd name="T26" fmla="*/ 64567 w 125"/>
                <a:gd name="T27" fmla="*/ 95275 h 125"/>
                <a:gd name="T28" fmla="*/ 60630 w 125"/>
                <a:gd name="T29" fmla="*/ 96850 h 125"/>
                <a:gd name="T30" fmla="*/ 54331 w 125"/>
                <a:gd name="T31" fmla="*/ 98425 h 125"/>
                <a:gd name="T32" fmla="*/ 49606 w 125"/>
                <a:gd name="T33" fmla="*/ 98425 h 125"/>
                <a:gd name="T34" fmla="*/ 44882 w 125"/>
                <a:gd name="T35" fmla="*/ 98425 h 125"/>
                <a:gd name="T36" fmla="*/ 40945 w 125"/>
                <a:gd name="T37" fmla="*/ 96850 h 125"/>
                <a:gd name="T38" fmla="*/ 34646 w 125"/>
                <a:gd name="T39" fmla="*/ 95275 h 125"/>
                <a:gd name="T40" fmla="*/ 31496 w 125"/>
                <a:gd name="T41" fmla="*/ 93701 h 125"/>
                <a:gd name="T42" fmla="*/ 26772 w 125"/>
                <a:gd name="T43" fmla="*/ 92126 h 125"/>
                <a:gd name="T44" fmla="*/ 22835 w 125"/>
                <a:gd name="T45" fmla="*/ 90551 h 125"/>
                <a:gd name="T46" fmla="*/ 18110 w 125"/>
                <a:gd name="T47" fmla="*/ 87401 h 125"/>
                <a:gd name="T48" fmla="*/ 11811 w 125"/>
                <a:gd name="T49" fmla="*/ 80315 h 125"/>
                <a:gd name="T50" fmla="*/ 8661 w 125"/>
                <a:gd name="T51" fmla="*/ 77165 h 125"/>
                <a:gd name="T52" fmla="*/ 5512 w 125"/>
                <a:gd name="T53" fmla="*/ 72441 h 125"/>
                <a:gd name="T54" fmla="*/ 4724 w 125"/>
                <a:gd name="T55" fmla="*/ 69291 h 125"/>
                <a:gd name="T56" fmla="*/ 3150 w 125"/>
                <a:gd name="T57" fmla="*/ 65354 h 125"/>
                <a:gd name="T58" fmla="*/ 1575 w 125"/>
                <a:gd name="T59" fmla="*/ 59055 h 125"/>
                <a:gd name="T60" fmla="*/ 0 w 125"/>
                <a:gd name="T61" fmla="*/ 54331 h 125"/>
                <a:gd name="T62" fmla="*/ 0 w 125"/>
                <a:gd name="T63" fmla="*/ 49606 h 125"/>
                <a:gd name="T64" fmla="*/ 0 w 125"/>
                <a:gd name="T65" fmla="*/ 45669 h 125"/>
                <a:gd name="T66" fmla="*/ 1575 w 125"/>
                <a:gd name="T67" fmla="*/ 40945 h 125"/>
                <a:gd name="T68" fmla="*/ 1575 w 125"/>
                <a:gd name="T69" fmla="*/ 34646 h 125"/>
                <a:gd name="T70" fmla="*/ 3150 w 125"/>
                <a:gd name="T71" fmla="*/ 29921 h 125"/>
                <a:gd name="T72" fmla="*/ 5512 w 125"/>
                <a:gd name="T73" fmla="*/ 27559 h 125"/>
                <a:gd name="T74" fmla="*/ 7087 w 125"/>
                <a:gd name="T75" fmla="*/ 22835 h 125"/>
                <a:gd name="T76" fmla="*/ 10236 w 125"/>
                <a:gd name="T77" fmla="*/ 18110 h 125"/>
                <a:gd name="T78" fmla="*/ 16535 w 125"/>
                <a:gd name="T79" fmla="*/ 11811 h 125"/>
                <a:gd name="T80" fmla="*/ 21260 w 125"/>
                <a:gd name="T81" fmla="*/ 9449 h 125"/>
                <a:gd name="T82" fmla="*/ 23622 w 125"/>
                <a:gd name="T83" fmla="*/ 6299 h 125"/>
                <a:gd name="T84" fmla="*/ 28346 w 125"/>
                <a:gd name="T85" fmla="*/ 4724 h 125"/>
                <a:gd name="T86" fmla="*/ 33071 w 125"/>
                <a:gd name="T87" fmla="*/ 3150 h 125"/>
                <a:gd name="T88" fmla="*/ 37795 w 125"/>
                <a:gd name="T89" fmla="*/ 1575 h 125"/>
                <a:gd name="T90" fmla="*/ 43307 w 125"/>
                <a:gd name="T91" fmla="*/ 0 h 125"/>
                <a:gd name="T92" fmla="*/ 48031 w 125"/>
                <a:gd name="T93" fmla="*/ 0 h 125"/>
                <a:gd name="T94" fmla="*/ 52756 w 125"/>
                <a:gd name="T95" fmla="*/ 0 h 125"/>
                <a:gd name="T96" fmla="*/ 57480 w 125"/>
                <a:gd name="T97" fmla="*/ 1575 h 125"/>
                <a:gd name="T98" fmla="*/ 61417 w 125"/>
                <a:gd name="T99" fmla="*/ 1575 h 125"/>
                <a:gd name="T100" fmla="*/ 66142 w 125"/>
                <a:gd name="T101" fmla="*/ 3150 h 125"/>
                <a:gd name="T102" fmla="*/ 70866 w 125"/>
                <a:gd name="T103" fmla="*/ 6299 h 125"/>
                <a:gd name="T104" fmla="*/ 75590 w 125"/>
                <a:gd name="T105" fmla="*/ 7874 h 125"/>
                <a:gd name="T106" fmla="*/ 78740 w 125"/>
                <a:gd name="T107" fmla="*/ 10236 h 125"/>
                <a:gd name="T108" fmla="*/ 85827 w 125"/>
                <a:gd name="T109" fmla="*/ 16535 h 125"/>
                <a:gd name="T110" fmla="*/ 88976 w 125"/>
                <a:gd name="T111" fmla="*/ 21260 h 125"/>
                <a:gd name="T112" fmla="*/ 90551 w 125"/>
                <a:gd name="T113" fmla="*/ 24409 h 125"/>
                <a:gd name="T114" fmla="*/ 93701 w 125"/>
                <a:gd name="T115" fmla="*/ 29134 h 125"/>
                <a:gd name="T116" fmla="*/ 95275 w 125"/>
                <a:gd name="T117" fmla="*/ 33071 h 125"/>
                <a:gd name="T118" fmla="*/ 96850 w 125"/>
                <a:gd name="T119" fmla="*/ 37795 h 125"/>
                <a:gd name="T120" fmla="*/ 98425 w 125"/>
                <a:gd name="T121" fmla="*/ 44094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5" y="56"/>
                  </a:moveTo>
                  <a:lnTo>
                    <a:pt x="125" y="61"/>
                  </a:lnTo>
                  <a:lnTo>
                    <a:pt x="125" y="67"/>
                  </a:lnTo>
                  <a:lnTo>
                    <a:pt x="123" y="73"/>
                  </a:lnTo>
                  <a:lnTo>
                    <a:pt x="121" y="79"/>
                  </a:lnTo>
                  <a:lnTo>
                    <a:pt x="119" y="85"/>
                  </a:lnTo>
                  <a:lnTo>
                    <a:pt x="117" y="90"/>
                  </a:lnTo>
                  <a:lnTo>
                    <a:pt x="115" y="96"/>
                  </a:lnTo>
                  <a:lnTo>
                    <a:pt x="111" y="100"/>
                  </a:lnTo>
                  <a:lnTo>
                    <a:pt x="103" y="110"/>
                  </a:lnTo>
                  <a:lnTo>
                    <a:pt x="98" y="113"/>
                  </a:lnTo>
                  <a:lnTo>
                    <a:pt x="92" y="115"/>
                  </a:lnTo>
                  <a:lnTo>
                    <a:pt x="88" y="119"/>
                  </a:lnTo>
                  <a:lnTo>
                    <a:pt x="82" y="121"/>
                  </a:lnTo>
                  <a:lnTo>
                    <a:pt x="77" y="123"/>
                  </a:lnTo>
                  <a:lnTo>
                    <a:pt x="69" y="125"/>
                  </a:lnTo>
                  <a:lnTo>
                    <a:pt x="63" y="125"/>
                  </a:lnTo>
                  <a:lnTo>
                    <a:pt x="57" y="125"/>
                  </a:lnTo>
                  <a:lnTo>
                    <a:pt x="52" y="123"/>
                  </a:lnTo>
                  <a:lnTo>
                    <a:pt x="44" y="121"/>
                  </a:lnTo>
                  <a:lnTo>
                    <a:pt x="40" y="119"/>
                  </a:lnTo>
                  <a:lnTo>
                    <a:pt x="34" y="117"/>
                  </a:lnTo>
                  <a:lnTo>
                    <a:pt x="29" y="115"/>
                  </a:lnTo>
                  <a:lnTo>
                    <a:pt x="23" y="111"/>
                  </a:lnTo>
                  <a:lnTo>
                    <a:pt x="15" y="102"/>
                  </a:lnTo>
                  <a:lnTo>
                    <a:pt x="11" y="98"/>
                  </a:lnTo>
                  <a:lnTo>
                    <a:pt x="7" y="92"/>
                  </a:lnTo>
                  <a:lnTo>
                    <a:pt x="6" y="88"/>
                  </a:lnTo>
                  <a:lnTo>
                    <a:pt x="4" y="83"/>
                  </a:lnTo>
                  <a:lnTo>
                    <a:pt x="2" y="75"/>
                  </a:lnTo>
                  <a:lnTo>
                    <a:pt x="0" y="69"/>
                  </a:lnTo>
                  <a:lnTo>
                    <a:pt x="0" y="63"/>
                  </a:lnTo>
                  <a:lnTo>
                    <a:pt x="0" y="58"/>
                  </a:lnTo>
                  <a:lnTo>
                    <a:pt x="2" y="52"/>
                  </a:lnTo>
                  <a:lnTo>
                    <a:pt x="2" y="44"/>
                  </a:lnTo>
                  <a:lnTo>
                    <a:pt x="4" y="38"/>
                  </a:lnTo>
                  <a:lnTo>
                    <a:pt x="7" y="35"/>
                  </a:lnTo>
                  <a:lnTo>
                    <a:pt x="9" y="29"/>
                  </a:lnTo>
                  <a:lnTo>
                    <a:pt x="13" y="23"/>
                  </a:lnTo>
                  <a:lnTo>
                    <a:pt x="21" y="15"/>
                  </a:lnTo>
                  <a:lnTo>
                    <a:pt x="27" y="12"/>
                  </a:lnTo>
                  <a:lnTo>
                    <a:pt x="30" y="8"/>
                  </a:lnTo>
                  <a:lnTo>
                    <a:pt x="36" y="6"/>
                  </a:lnTo>
                  <a:lnTo>
                    <a:pt x="42" y="4"/>
                  </a:lnTo>
                  <a:lnTo>
                    <a:pt x="48" y="2"/>
                  </a:lnTo>
                  <a:lnTo>
                    <a:pt x="55" y="0"/>
                  </a:lnTo>
                  <a:lnTo>
                    <a:pt x="61" y="0"/>
                  </a:lnTo>
                  <a:lnTo>
                    <a:pt x="67" y="0"/>
                  </a:lnTo>
                  <a:lnTo>
                    <a:pt x="73" y="2"/>
                  </a:lnTo>
                  <a:lnTo>
                    <a:pt x="78" y="2"/>
                  </a:lnTo>
                  <a:lnTo>
                    <a:pt x="84" y="4"/>
                  </a:lnTo>
                  <a:lnTo>
                    <a:pt x="90" y="8"/>
                  </a:lnTo>
                  <a:lnTo>
                    <a:pt x="96" y="10"/>
                  </a:lnTo>
                  <a:lnTo>
                    <a:pt x="100" y="13"/>
                  </a:lnTo>
                  <a:lnTo>
                    <a:pt x="109" y="21"/>
                  </a:lnTo>
                  <a:lnTo>
                    <a:pt x="113" y="27"/>
                  </a:lnTo>
                  <a:lnTo>
                    <a:pt x="115" y="31"/>
                  </a:lnTo>
                  <a:lnTo>
                    <a:pt x="119" y="37"/>
                  </a:lnTo>
                  <a:lnTo>
                    <a:pt x="121" y="42"/>
                  </a:lnTo>
                  <a:lnTo>
                    <a:pt x="123" y="48"/>
                  </a:lnTo>
                  <a:lnTo>
                    <a:pt x="125" y="56"/>
                  </a:lnTo>
                  <a:close/>
                </a:path>
              </a:pathLst>
            </a:custGeom>
            <a:solidFill>
              <a:srgbClr val="FFFFFF"/>
            </a:solidFill>
            <a:ln w="9525">
              <a:noFill/>
              <a:round/>
              <a:headEnd/>
              <a:tailEnd/>
            </a:ln>
          </p:spPr>
          <p:txBody>
            <a:bodyPr/>
            <a:lstStyle/>
            <a:p>
              <a:endParaRPr lang="en-GB"/>
            </a:p>
          </p:txBody>
        </p:sp>
        <p:sp>
          <p:nvSpPr>
            <p:cNvPr id="3121" name="Freeform 151"/>
            <p:cNvSpPr>
              <a:spLocks/>
            </p:cNvSpPr>
            <p:nvPr/>
          </p:nvSpPr>
          <p:spPr bwMode="auto">
            <a:xfrm>
              <a:off x="5961063" y="5694363"/>
              <a:ext cx="98425" cy="98425"/>
            </a:xfrm>
            <a:custGeom>
              <a:avLst/>
              <a:gdLst>
                <a:gd name="T0" fmla="*/ 98425 w 125"/>
                <a:gd name="T1" fmla="*/ 44094 h 125"/>
                <a:gd name="T2" fmla="*/ 98425 w 125"/>
                <a:gd name="T3" fmla="*/ 48031 h 125"/>
                <a:gd name="T4" fmla="*/ 98425 w 125"/>
                <a:gd name="T5" fmla="*/ 52756 h 125"/>
                <a:gd name="T6" fmla="*/ 96850 w 125"/>
                <a:gd name="T7" fmla="*/ 57480 h 125"/>
                <a:gd name="T8" fmla="*/ 95275 w 125"/>
                <a:gd name="T9" fmla="*/ 62205 h 125"/>
                <a:gd name="T10" fmla="*/ 93701 w 125"/>
                <a:gd name="T11" fmla="*/ 66929 h 125"/>
                <a:gd name="T12" fmla="*/ 92126 w 125"/>
                <a:gd name="T13" fmla="*/ 70866 h 125"/>
                <a:gd name="T14" fmla="*/ 90551 w 125"/>
                <a:gd name="T15" fmla="*/ 75590 h 125"/>
                <a:gd name="T16" fmla="*/ 87401 w 125"/>
                <a:gd name="T17" fmla="*/ 78740 h 125"/>
                <a:gd name="T18" fmla="*/ 81102 w 125"/>
                <a:gd name="T19" fmla="*/ 86614 h 125"/>
                <a:gd name="T20" fmla="*/ 77165 w 125"/>
                <a:gd name="T21" fmla="*/ 88976 h 125"/>
                <a:gd name="T22" fmla="*/ 72441 w 125"/>
                <a:gd name="T23" fmla="*/ 90551 h 125"/>
                <a:gd name="T24" fmla="*/ 69291 w 125"/>
                <a:gd name="T25" fmla="*/ 93701 h 125"/>
                <a:gd name="T26" fmla="*/ 64567 w 125"/>
                <a:gd name="T27" fmla="*/ 95275 h 125"/>
                <a:gd name="T28" fmla="*/ 60630 w 125"/>
                <a:gd name="T29" fmla="*/ 96850 h 125"/>
                <a:gd name="T30" fmla="*/ 54331 w 125"/>
                <a:gd name="T31" fmla="*/ 98425 h 125"/>
                <a:gd name="T32" fmla="*/ 49606 w 125"/>
                <a:gd name="T33" fmla="*/ 98425 h 125"/>
                <a:gd name="T34" fmla="*/ 44882 w 125"/>
                <a:gd name="T35" fmla="*/ 98425 h 125"/>
                <a:gd name="T36" fmla="*/ 40945 w 125"/>
                <a:gd name="T37" fmla="*/ 96850 h 125"/>
                <a:gd name="T38" fmla="*/ 34646 w 125"/>
                <a:gd name="T39" fmla="*/ 95275 h 125"/>
                <a:gd name="T40" fmla="*/ 31496 w 125"/>
                <a:gd name="T41" fmla="*/ 93701 h 125"/>
                <a:gd name="T42" fmla="*/ 26772 w 125"/>
                <a:gd name="T43" fmla="*/ 92126 h 125"/>
                <a:gd name="T44" fmla="*/ 22835 w 125"/>
                <a:gd name="T45" fmla="*/ 90551 h 125"/>
                <a:gd name="T46" fmla="*/ 18110 w 125"/>
                <a:gd name="T47" fmla="*/ 87401 h 125"/>
                <a:gd name="T48" fmla="*/ 11811 w 125"/>
                <a:gd name="T49" fmla="*/ 80315 h 125"/>
                <a:gd name="T50" fmla="*/ 8661 w 125"/>
                <a:gd name="T51" fmla="*/ 77165 h 125"/>
                <a:gd name="T52" fmla="*/ 5512 w 125"/>
                <a:gd name="T53" fmla="*/ 72441 h 125"/>
                <a:gd name="T54" fmla="*/ 4724 w 125"/>
                <a:gd name="T55" fmla="*/ 69291 h 125"/>
                <a:gd name="T56" fmla="*/ 3150 w 125"/>
                <a:gd name="T57" fmla="*/ 65354 h 125"/>
                <a:gd name="T58" fmla="*/ 1575 w 125"/>
                <a:gd name="T59" fmla="*/ 59055 h 125"/>
                <a:gd name="T60" fmla="*/ 0 w 125"/>
                <a:gd name="T61" fmla="*/ 54331 h 125"/>
                <a:gd name="T62" fmla="*/ 0 w 125"/>
                <a:gd name="T63" fmla="*/ 49606 h 125"/>
                <a:gd name="T64" fmla="*/ 0 w 125"/>
                <a:gd name="T65" fmla="*/ 45669 h 125"/>
                <a:gd name="T66" fmla="*/ 1575 w 125"/>
                <a:gd name="T67" fmla="*/ 40945 h 125"/>
                <a:gd name="T68" fmla="*/ 1575 w 125"/>
                <a:gd name="T69" fmla="*/ 34646 h 125"/>
                <a:gd name="T70" fmla="*/ 3150 w 125"/>
                <a:gd name="T71" fmla="*/ 29921 h 125"/>
                <a:gd name="T72" fmla="*/ 5512 w 125"/>
                <a:gd name="T73" fmla="*/ 27559 h 125"/>
                <a:gd name="T74" fmla="*/ 7087 w 125"/>
                <a:gd name="T75" fmla="*/ 22835 h 125"/>
                <a:gd name="T76" fmla="*/ 10236 w 125"/>
                <a:gd name="T77" fmla="*/ 18110 h 125"/>
                <a:gd name="T78" fmla="*/ 16535 w 125"/>
                <a:gd name="T79" fmla="*/ 11811 h 125"/>
                <a:gd name="T80" fmla="*/ 21260 w 125"/>
                <a:gd name="T81" fmla="*/ 9449 h 125"/>
                <a:gd name="T82" fmla="*/ 23622 w 125"/>
                <a:gd name="T83" fmla="*/ 6299 h 125"/>
                <a:gd name="T84" fmla="*/ 28346 w 125"/>
                <a:gd name="T85" fmla="*/ 4724 h 125"/>
                <a:gd name="T86" fmla="*/ 33071 w 125"/>
                <a:gd name="T87" fmla="*/ 3150 h 125"/>
                <a:gd name="T88" fmla="*/ 37795 w 125"/>
                <a:gd name="T89" fmla="*/ 1575 h 125"/>
                <a:gd name="T90" fmla="*/ 43307 w 125"/>
                <a:gd name="T91" fmla="*/ 0 h 125"/>
                <a:gd name="T92" fmla="*/ 48031 w 125"/>
                <a:gd name="T93" fmla="*/ 0 h 125"/>
                <a:gd name="T94" fmla="*/ 52756 w 125"/>
                <a:gd name="T95" fmla="*/ 0 h 125"/>
                <a:gd name="T96" fmla="*/ 57480 w 125"/>
                <a:gd name="T97" fmla="*/ 1575 h 125"/>
                <a:gd name="T98" fmla="*/ 61417 w 125"/>
                <a:gd name="T99" fmla="*/ 1575 h 125"/>
                <a:gd name="T100" fmla="*/ 66142 w 125"/>
                <a:gd name="T101" fmla="*/ 3150 h 125"/>
                <a:gd name="T102" fmla="*/ 70866 w 125"/>
                <a:gd name="T103" fmla="*/ 6299 h 125"/>
                <a:gd name="T104" fmla="*/ 75590 w 125"/>
                <a:gd name="T105" fmla="*/ 7874 h 125"/>
                <a:gd name="T106" fmla="*/ 78740 w 125"/>
                <a:gd name="T107" fmla="*/ 10236 h 125"/>
                <a:gd name="T108" fmla="*/ 85827 w 125"/>
                <a:gd name="T109" fmla="*/ 16535 h 125"/>
                <a:gd name="T110" fmla="*/ 88976 w 125"/>
                <a:gd name="T111" fmla="*/ 21260 h 125"/>
                <a:gd name="T112" fmla="*/ 90551 w 125"/>
                <a:gd name="T113" fmla="*/ 24409 h 125"/>
                <a:gd name="T114" fmla="*/ 93701 w 125"/>
                <a:gd name="T115" fmla="*/ 29134 h 125"/>
                <a:gd name="T116" fmla="*/ 95275 w 125"/>
                <a:gd name="T117" fmla="*/ 33071 h 125"/>
                <a:gd name="T118" fmla="*/ 96850 w 125"/>
                <a:gd name="T119" fmla="*/ 37795 h 125"/>
                <a:gd name="T120" fmla="*/ 98425 w 125"/>
                <a:gd name="T121" fmla="*/ 44094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5" y="56"/>
                  </a:moveTo>
                  <a:lnTo>
                    <a:pt x="125" y="61"/>
                  </a:lnTo>
                  <a:lnTo>
                    <a:pt x="125" y="67"/>
                  </a:lnTo>
                  <a:lnTo>
                    <a:pt x="123" y="73"/>
                  </a:lnTo>
                  <a:lnTo>
                    <a:pt x="121" y="79"/>
                  </a:lnTo>
                  <a:lnTo>
                    <a:pt x="119" y="85"/>
                  </a:lnTo>
                  <a:lnTo>
                    <a:pt x="117" y="90"/>
                  </a:lnTo>
                  <a:lnTo>
                    <a:pt x="115" y="96"/>
                  </a:lnTo>
                  <a:lnTo>
                    <a:pt x="111" y="100"/>
                  </a:lnTo>
                  <a:lnTo>
                    <a:pt x="103" y="110"/>
                  </a:lnTo>
                  <a:lnTo>
                    <a:pt x="98" y="113"/>
                  </a:lnTo>
                  <a:lnTo>
                    <a:pt x="92" y="115"/>
                  </a:lnTo>
                  <a:lnTo>
                    <a:pt x="88" y="119"/>
                  </a:lnTo>
                  <a:lnTo>
                    <a:pt x="82" y="121"/>
                  </a:lnTo>
                  <a:lnTo>
                    <a:pt x="77" y="123"/>
                  </a:lnTo>
                  <a:lnTo>
                    <a:pt x="69" y="125"/>
                  </a:lnTo>
                  <a:lnTo>
                    <a:pt x="63" y="125"/>
                  </a:lnTo>
                  <a:lnTo>
                    <a:pt x="57" y="125"/>
                  </a:lnTo>
                  <a:lnTo>
                    <a:pt x="52" y="123"/>
                  </a:lnTo>
                  <a:lnTo>
                    <a:pt x="44" y="121"/>
                  </a:lnTo>
                  <a:lnTo>
                    <a:pt x="40" y="119"/>
                  </a:lnTo>
                  <a:lnTo>
                    <a:pt x="34" y="117"/>
                  </a:lnTo>
                  <a:lnTo>
                    <a:pt x="29" y="115"/>
                  </a:lnTo>
                  <a:lnTo>
                    <a:pt x="23" y="111"/>
                  </a:lnTo>
                  <a:lnTo>
                    <a:pt x="15" y="102"/>
                  </a:lnTo>
                  <a:lnTo>
                    <a:pt x="11" y="98"/>
                  </a:lnTo>
                  <a:lnTo>
                    <a:pt x="7" y="92"/>
                  </a:lnTo>
                  <a:lnTo>
                    <a:pt x="6" y="88"/>
                  </a:lnTo>
                  <a:lnTo>
                    <a:pt x="4" y="83"/>
                  </a:lnTo>
                  <a:lnTo>
                    <a:pt x="2" y="75"/>
                  </a:lnTo>
                  <a:lnTo>
                    <a:pt x="0" y="69"/>
                  </a:lnTo>
                  <a:lnTo>
                    <a:pt x="0" y="63"/>
                  </a:lnTo>
                  <a:lnTo>
                    <a:pt x="0" y="58"/>
                  </a:lnTo>
                  <a:lnTo>
                    <a:pt x="2" y="52"/>
                  </a:lnTo>
                  <a:lnTo>
                    <a:pt x="2" y="44"/>
                  </a:lnTo>
                  <a:lnTo>
                    <a:pt x="4" y="38"/>
                  </a:lnTo>
                  <a:lnTo>
                    <a:pt x="7" y="35"/>
                  </a:lnTo>
                  <a:lnTo>
                    <a:pt x="9" y="29"/>
                  </a:lnTo>
                  <a:lnTo>
                    <a:pt x="13" y="23"/>
                  </a:lnTo>
                  <a:lnTo>
                    <a:pt x="21" y="15"/>
                  </a:lnTo>
                  <a:lnTo>
                    <a:pt x="27" y="12"/>
                  </a:lnTo>
                  <a:lnTo>
                    <a:pt x="30" y="8"/>
                  </a:lnTo>
                  <a:lnTo>
                    <a:pt x="36" y="6"/>
                  </a:lnTo>
                  <a:lnTo>
                    <a:pt x="42" y="4"/>
                  </a:lnTo>
                  <a:lnTo>
                    <a:pt x="48" y="2"/>
                  </a:lnTo>
                  <a:lnTo>
                    <a:pt x="55" y="0"/>
                  </a:lnTo>
                  <a:lnTo>
                    <a:pt x="61" y="0"/>
                  </a:lnTo>
                  <a:lnTo>
                    <a:pt x="67" y="0"/>
                  </a:lnTo>
                  <a:lnTo>
                    <a:pt x="73" y="2"/>
                  </a:lnTo>
                  <a:lnTo>
                    <a:pt x="78" y="2"/>
                  </a:lnTo>
                  <a:lnTo>
                    <a:pt x="84" y="4"/>
                  </a:lnTo>
                  <a:lnTo>
                    <a:pt x="90" y="8"/>
                  </a:lnTo>
                  <a:lnTo>
                    <a:pt x="96" y="10"/>
                  </a:lnTo>
                  <a:lnTo>
                    <a:pt x="100" y="13"/>
                  </a:lnTo>
                  <a:lnTo>
                    <a:pt x="109" y="21"/>
                  </a:lnTo>
                  <a:lnTo>
                    <a:pt x="113" y="27"/>
                  </a:lnTo>
                  <a:lnTo>
                    <a:pt x="115" y="31"/>
                  </a:lnTo>
                  <a:lnTo>
                    <a:pt x="119" y="37"/>
                  </a:lnTo>
                  <a:lnTo>
                    <a:pt x="121" y="42"/>
                  </a:lnTo>
                  <a:lnTo>
                    <a:pt x="123" y="48"/>
                  </a:lnTo>
                  <a:lnTo>
                    <a:pt x="125" y="56"/>
                  </a:lnTo>
                </a:path>
              </a:pathLst>
            </a:custGeom>
            <a:noFill/>
            <a:ln w="19050">
              <a:solidFill>
                <a:srgbClr val="000000"/>
              </a:solidFill>
              <a:prstDash val="solid"/>
              <a:round/>
              <a:headEnd/>
              <a:tailEnd/>
            </a:ln>
          </p:spPr>
          <p:txBody>
            <a:bodyPr/>
            <a:lstStyle/>
            <a:p>
              <a:endParaRPr lang="en-GB"/>
            </a:p>
          </p:txBody>
        </p:sp>
        <p:sp>
          <p:nvSpPr>
            <p:cNvPr id="3122" name="Freeform 152"/>
            <p:cNvSpPr>
              <a:spLocks noEditPoints="1"/>
            </p:cNvSpPr>
            <p:nvPr/>
          </p:nvSpPr>
          <p:spPr bwMode="auto">
            <a:xfrm>
              <a:off x="6051550" y="5684838"/>
              <a:ext cx="201613" cy="76200"/>
            </a:xfrm>
            <a:custGeom>
              <a:avLst/>
              <a:gdLst>
                <a:gd name="T0" fmla="*/ 6300 w 256"/>
                <a:gd name="T1" fmla="*/ 47134 h 97"/>
                <a:gd name="T2" fmla="*/ 139396 w 256"/>
                <a:gd name="T3" fmla="*/ 30637 h 97"/>
                <a:gd name="T4" fmla="*/ 140972 w 256"/>
                <a:gd name="T5" fmla="*/ 30637 h 97"/>
                <a:gd name="T6" fmla="*/ 144122 w 256"/>
                <a:gd name="T7" fmla="*/ 32208 h 97"/>
                <a:gd name="T8" fmla="*/ 144909 w 256"/>
                <a:gd name="T9" fmla="*/ 33779 h 97"/>
                <a:gd name="T10" fmla="*/ 144909 w 256"/>
                <a:gd name="T11" fmla="*/ 36922 h 97"/>
                <a:gd name="T12" fmla="*/ 144909 w 256"/>
                <a:gd name="T13" fmla="*/ 38493 h 97"/>
                <a:gd name="T14" fmla="*/ 144122 w 256"/>
                <a:gd name="T15" fmla="*/ 40849 h 97"/>
                <a:gd name="T16" fmla="*/ 142547 w 256"/>
                <a:gd name="T17" fmla="*/ 42421 h 97"/>
                <a:gd name="T18" fmla="*/ 140972 w 256"/>
                <a:gd name="T19" fmla="*/ 42421 h 97"/>
                <a:gd name="T20" fmla="*/ 7876 w 256"/>
                <a:gd name="T21" fmla="*/ 58918 h 97"/>
                <a:gd name="T22" fmla="*/ 4725 w 256"/>
                <a:gd name="T23" fmla="*/ 58918 h 97"/>
                <a:gd name="T24" fmla="*/ 3150 w 256"/>
                <a:gd name="T25" fmla="*/ 57346 h 97"/>
                <a:gd name="T26" fmla="*/ 1575 w 256"/>
                <a:gd name="T27" fmla="*/ 56561 h 97"/>
                <a:gd name="T28" fmla="*/ 0 w 256"/>
                <a:gd name="T29" fmla="*/ 53419 h 97"/>
                <a:gd name="T30" fmla="*/ 0 w 256"/>
                <a:gd name="T31" fmla="*/ 50276 h 97"/>
                <a:gd name="T32" fmla="*/ 1575 w 256"/>
                <a:gd name="T33" fmla="*/ 48705 h 97"/>
                <a:gd name="T34" fmla="*/ 3150 w 256"/>
                <a:gd name="T35" fmla="*/ 47134 h 97"/>
                <a:gd name="T36" fmla="*/ 6300 w 256"/>
                <a:gd name="T37" fmla="*/ 47134 h 97"/>
                <a:gd name="T38" fmla="*/ 6300 w 256"/>
                <a:gd name="T39" fmla="*/ 47134 h 97"/>
                <a:gd name="T40" fmla="*/ 122858 w 256"/>
                <a:gd name="T41" fmla="*/ 0 h 97"/>
                <a:gd name="T42" fmla="*/ 201613 w 256"/>
                <a:gd name="T43" fmla="*/ 29066 h 97"/>
                <a:gd name="T44" fmla="*/ 131521 w 256"/>
                <a:gd name="T45" fmla="*/ 76200 h 97"/>
                <a:gd name="T46" fmla="*/ 122858 w 256"/>
                <a:gd name="T47" fmla="*/ 0 h 9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6"/>
                <a:gd name="T73" fmla="*/ 0 h 97"/>
                <a:gd name="T74" fmla="*/ 256 w 256"/>
                <a:gd name="T75" fmla="*/ 97 h 9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6" h="97">
                  <a:moveTo>
                    <a:pt x="8" y="60"/>
                  </a:moveTo>
                  <a:lnTo>
                    <a:pt x="177" y="39"/>
                  </a:lnTo>
                  <a:lnTo>
                    <a:pt x="179" y="39"/>
                  </a:lnTo>
                  <a:lnTo>
                    <a:pt x="183" y="41"/>
                  </a:lnTo>
                  <a:lnTo>
                    <a:pt x="184" y="43"/>
                  </a:lnTo>
                  <a:lnTo>
                    <a:pt x="184" y="47"/>
                  </a:lnTo>
                  <a:lnTo>
                    <a:pt x="184" y="49"/>
                  </a:lnTo>
                  <a:lnTo>
                    <a:pt x="183" y="52"/>
                  </a:lnTo>
                  <a:lnTo>
                    <a:pt x="181" y="54"/>
                  </a:lnTo>
                  <a:lnTo>
                    <a:pt x="179" y="54"/>
                  </a:lnTo>
                  <a:lnTo>
                    <a:pt x="10" y="75"/>
                  </a:lnTo>
                  <a:lnTo>
                    <a:pt x="6" y="75"/>
                  </a:lnTo>
                  <a:lnTo>
                    <a:pt x="4" y="73"/>
                  </a:lnTo>
                  <a:lnTo>
                    <a:pt x="2" y="72"/>
                  </a:lnTo>
                  <a:lnTo>
                    <a:pt x="0" y="68"/>
                  </a:lnTo>
                  <a:lnTo>
                    <a:pt x="0" y="64"/>
                  </a:lnTo>
                  <a:lnTo>
                    <a:pt x="2" y="62"/>
                  </a:lnTo>
                  <a:lnTo>
                    <a:pt x="4" y="60"/>
                  </a:lnTo>
                  <a:lnTo>
                    <a:pt x="8" y="60"/>
                  </a:lnTo>
                  <a:close/>
                  <a:moveTo>
                    <a:pt x="156" y="0"/>
                  </a:moveTo>
                  <a:lnTo>
                    <a:pt x="256" y="37"/>
                  </a:lnTo>
                  <a:lnTo>
                    <a:pt x="167" y="97"/>
                  </a:lnTo>
                  <a:lnTo>
                    <a:pt x="156" y="0"/>
                  </a:lnTo>
                  <a:close/>
                </a:path>
              </a:pathLst>
            </a:custGeom>
            <a:solidFill>
              <a:srgbClr val="000000"/>
            </a:solidFill>
            <a:ln w="1588">
              <a:solidFill>
                <a:srgbClr val="000000"/>
              </a:solidFill>
              <a:prstDash val="solid"/>
              <a:round/>
              <a:headEnd/>
              <a:tailEnd/>
            </a:ln>
          </p:spPr>
          <p:txBody>
            <a:bodyPr/>
            <a:lstStyle/>
            <a:p>
              <a:endParaRPr lang="en-GB"/>
            </a:p>
          </p:txBody>
        </p:sp>
        <p:sp>
          <p:nvSpPr>
            <p:cNvPr id="3123" name="Freeform 153"/>
            <p:cNvSpPr>
              <a:spLocks/>
            </p:cNvSpPr>
            <p:nvPr/>
          </p:nvSpPr>
          <p:spPr bwMode="auto">
            <a:xfrm>
              <a:off x="5959475" y="4373563"/>
              <a:ext cx="98425" cy="96837"/>
            </a:xfrm>
            <a:custGeom>
              <a:avLst/>
              <a:gdLst>
                <a:gd name="T0" fmla="*/ 98425 w 125"/>
                <a:gd name="T1" fmla="*/ 53620 h 121"/>
                <a:gd name="T2" fmla="*/ 98425 w 125"/>
                <a:gd name="T3" fmla="*/ 48819 h 121"/>
                <a:gd name="T4" fmla="*/ 98425 w 125"/>
                <a:gd name="T5" fmla="*/ 44017 h 121"/>
                <a:gd name="T6" fmla="*/ 96850 w 125"/>
                <a:gd name="T7" fmla="*/ 38415 h 121"/>
                <a:gd name="T8" fmla="*/ 95275 w 125"/>
                <a:gd name="T9" fmla="*/ 33613 h 121"/>
                <a:gd name="T10" fmla="*/ 93701 w 125"/>
                <a:gd name="T11" fmla="*/ 28811 h 121"/>
                <a:gd name="T12" fmla="*/ 92126 w 125"/>
                <a:gd name="T13" fmla="*/ 25610 h 121"/>
                <a:gd name="T14" fmla="*/ 88976 w 125"/>
                <a:gd name="T15" fmla="*/ 21608 h 121"/>
                <a:gd name="T16" fmla="*/ 87401 w 125"/>
                <a:gd name="T17" fmla="*/ 18407 h 121"/>
                <a:gd name="T18" fmla="*/ 80315 w 125"/>
                <a:gd name="T19" fmla="*/ 10404 h 121"/>
                <a:gd name="T20" fmla="*/ 77165 w 125"/>
                <a:gd name="T21" fmla="*/ 7203 h 121"/>
                <a:gd name="T22" fmla="*/ 72441 w 125"/>
                <a:gd name="T23" fmla="*/ 5602 h 121"/>
                <a:gd name="T24" fmla="*/ 67716 w 125"/>
                <a:gd name="T25" fmla="*/ 3201 h 121"/>
                <a:gd name="T26" fmla="*/ 62992 w 125"/>
                <a:gd name="T27" fmla="*/ 1601 h 121"/>
                <a:gd name="T28" fmla="*/ 59055 w 125"/>
                <a:gd name="T29" fmla="*/ 0 h 121"/>
                <a:gd name="T30" fmla="*/ 54331 w 125"/>
                <a:gd name="T31" fmla="*/ 0 h 121"/>
                <a:gd name="T32" fmla="*/ 49606 w 125"/>
                <a:gd name="T33" fmla="*/ 0 h 121"/>
                <a:gd name="T34" fmla="*/ 44094 w 125"/>
                <a:gd name="T35" fmla="*/ 0 h 121"/>
                <a:gd name="T36" fmla="*/ 39370 w 125"/>
                <a:gd name="T37" fmla="*/ 0 h 121"/>
                <a:gd name="T38" fmla="*/ 34646 w 125"/>
                <a:gd name="T39" fmla="*/ 1601 h 121"/>
                <a:gd name="T40" fmla="*/ 29921 w 125"/>
                <a:gd name="T41" fmla="*/ 3201 h 121"/>
                <a:gd name="T42" fmla="*/ 25197 w 125"/>
                <a:gd name="T43" fmla="*/ 4802 h 121"/>
                <a:gd name="T44" fmla="*/ 22835 w 125"/>
                <a:gd name="T45" fmla="*/ 5602 h 121"/>
                <a:gd name="T46" fmla="*/ 18110 w 125"/>
                <a:gd name="T47" fmla="*/ 8803 h 121"/>
                <a:gd name="T48" fmla="*/ 11811 w 125"/>
                <a:gd name="T49" fmla="*/ 15206 h 121"/>
                <a:gd name="T50" fmla="*/ 8661 w 125"/>
                <a:gd name="T51" fmla="*/ 20008 h 121"/>
                <a:gd name="T52" fmla="*/ 6299 w 125"/>
                <a:gd name="T53" fmla="*/ 23209 h 121"/>
                <a:gd name="T54" fmla="*/ 4724 w 125"/>
                <a:gd name="T55" fmla="*/ 27210 h 121"/>
                <a:gd name="T56" fmla="*/ 3150 w 125"/>
                <a:gd name="T57" fmla="*/ 32012 h 121"/>
                <a:gd name="T58" fmla="*/ 1575 w 125"/>
                <a:gd name="T59" fmla="*/ 36814 h 121"/>
                <a:gd name="T60" fmla="*/ 0 w 125"/>
                <a:gd name="T61" fmla="*/ 41616 h 121"/>
                <a:gd name="T62" fmla="*/ 0 w 125"/>
                <a:gd name="T63" fmla="*/ 47218 h 121"/>
                <a:gd name="T64" fmla="*/ 0 w 125"/>
                <a:gd name="T65" fmla="*/ 52020 h 121"/>
                <a:gd name="T66" fmla="*/ 1575 w 125"/>
                <a:gd name="T67" fmla="*/ 56822 h 121"/>
                <a:gd name="T68" fmla="*/ 1575 w 125"/>
                <a:gd name="T69" fmla="*/ 61624 h 121"/>
                <a:gd name="T70" fmla="*/ 3150 w 125"/>
                <a:gd name="T71" fmla="*/ 65625 h 121"/>
                <a:gd name="T72" fmla="*/ 6299 w 125"/>
                <a:gd name="T73" fmla="*/ 70427 h 121"/>
                <a:gd name="T74" fmla="*/ 7087 w 125"/>
                <a:gd name="T75" fmla="*/ 73628 h 121"/>
                <a:gd name="T76" fmla="*/ 10236 w 125"/>
                <a:gd name="T77" fmla="*/ 78430 h 121"/>
                <a:gd name="T78" fmla="*/ 16535 w 125"/>
                <a:gd name="T79" fmla="*/ 84032 h 121"/>
                <a:gd name="T80" fmla="*/ 24409 w 125"/>
                <a:gd name="T81" fmla="*/ 90435 h 121"/>
                <a:gd name="T82" fmla="*/ 28346 w 125"/>
                <a:gd name="T83" fmla="*/ 92035 h 121"/>
                <a:gd name="T84" fmla="*/ 33071 w 125"/>
                <a:gd name="T85" fmla="*/ 93636 h 121"/>
                <a:gd name="T86" fmla="*/ 37795 w 125"/>
                <a:gd name="T87" fmla="*/ 95236 h 121"/>
                <a:gd name="T88" fmla="*/ 44094 w 125"/>
                <a:gd name="T89" fmla="*/ 96837 h 121"/>
                <a:gd name="T90" fmla="*/ 48031 w 125"/>
                <a:gd name="T91" fmla="*/ 96837 h 121"/>
                <a:gd name="T92" fmla="*/ 52756 w 125"/>
                <a:gd name="T93" fmla="*/ 96837 h 121"/>
                <a:gd name="T94" fmla="*/ 57480 w 125"/>
                <a:gd name="T95" fmla="*/ 95236 h 121"/>
                <a:gd name="T96" fmla="*/ 62205 w 125"/>
                <a:gd name="T97" fmla="*/ 95236 h 121"/>
                <a:gd name="T98" fmla="*/ 66142 w 125"/>
                <a:gd name="T99" fmla="*/ 93636 h 121"/>
                <a:gd name="T100" fmla="*/ 70866 w 125"/>
                <a:gd name="T101" fmla="*/ 90435 h 121"/>
                <a:gd name="T102" fmla="*/ 75590 w 125"/>
                <a:gd name="T103" fmla="*/ 88834 h 121"/>
                <a:gd name="T104" fmla="*/ 78740 w 125"/>
                <a:gd name="T105" fmla="*/ 85633 h 121"/>
                <a:gd name="T106" fmla="*/ 85827 w 125"/>
                <a:gd name="T107" fmla="*/ 80031 h 121"/>
                <a:gd name="T108" fmla="*/ 88976 w 125"/>
                <a:gd name="T109" fmla="*/ 76829 h 121"/>
                <a:gd name="T110" fmla="*/ 90551 w 125"/>
                <a:gd name="T111" fmla="*/ 72028 h 121"/>
                <a:gd name="T112" fmla="*/ 93701 w 125"/>
                <a:gd name="T113" fmla="*/ 67226 h 121"/>
                <a:gd name="T114" fmla="*/ 95275 w 125"/>
                <a:gd name="T115" fmla="*/ 63224 h 121"/>
                <a:gd name="T116" fmla="*/ 96850 w 125"/>
                <a:gd name="T117" fmla="*/ 58422 h 121"/>
                <a:gd name="T118" fmla="*/ 98425 w 125"/>
                <a:gd name="T119" fmla="*/ 53620 h 1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21"/>
                <a:gd name="T182" fmla="*/ 125 w 125"/>
                <a:gd name="T183" fmla="*/ 121 h 1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21">
                  <a:moveTo>
                    <a:pt x="125" y="67"/>
                  </a:moveTo>
                  <a:lnTo>
                    <a:pt x="125" y="61"/>
                  </a:lnTo>
                  <a:lnTo>
                    <a:pt x="125" y="55"/>
                  </a:lnTo>
                  <a:lnTo>
                    <a:pt x="123" y="48"/>
                  </a:lnTo>
                  <a:lnTo>
                    <a:pt x="121" y="42"/>
                  </a:lnTo>
                  <a:lnTo>
                    <a:pt x="119" y="36"/>
                  </a:lnTo>
                  <a:lnTo>
                    <a:pt x="117" y="32"/>
                  </a:lnTo>
                  <a:lnTo>
                    <a:pt x="113" y="27"/>
                  </a:lnTo>
                  <a:lnTo>
                    <a:pt x="111" y="23"/>
                  </a:lnTo>
                  <a:lnTo>
                    <a:pt x="102" y="13"/>
                  </a:lnTo>
                  <a:lnTo>
                    <a:pt x="98" y="9"/>
                  </a:lnTo>
                  <a:lnTo>
                    <a:pt x="92" y="7"/>
                  </a:lnTo>
                  <a:lnTo>
                    <a:pt x="86" y="4"/>
                  </a:lnTo>
                  <a:lnTo>
                    <a:pt x="80" y="2"/>
                  </a:lnTo>
                  <a:lnTo>
                    <a:pt x="75" y="0"/>
                  </a:lnTo>
                  <a:lnTo>
                    <a:pt x="69" y="0"/>
                  </a:lnTo>
                  <a:lnTo>
                    <a:pt x="63" y="0"/>
                  </a:lnTo>
                  <a:lnTo>
                    <a:pt x="56" y="0"/>
                  </a:lnTo>
                  <a:lnTo>
                    <a:pt x="50" y="0"/>
                  </a:lnTo>
                  <a:lnTo>
                    <a:pt x="44" y="2"/>
                  </a:lnTo>
                  <a:lnTo>
                    <a:pt x="38" y="4"/>
                  </a:lnTo>
                  <a:lnTo>
                    <a:pt x="32" y="6"/>
                  </a:lnTo>
                  <a:lnTo>
                    <a:pt x="29" y="7"/>
                  </a:lnTo>
                  <a:lnTo>
                    <a:pt x="23" y="11"/>
                  </a:lnTo>
                  <a:lnTo>
                    <a:pt x="15" y="19"/>
                  </a:lnTo>
                  <a:lnTo>
                    <a:pt x="11" y="25"/>
                  </a:lnTo>
                  <a:lnTo>
                    <a:pt x="8" y="29"/>
                  </a:lnTo>
                  <a:lnTo>
                    <a:pt x="6" y="34"/>
                  </a:lnTo>
                  <a:lnTo>
                    <a:pt x="4" y="40"/>
                  </a:lnTo>
                  <a:lnTo>
                    <a:pt x="2" y="46"/>
                  </a:lnTo>
                  <a:lnTo>
                    <a:pt x="0" y="52"/>
                  </a:lnTo>
                  <a:lnTo>
                    <a:pt x="0" y="59"/>
                  </a:lnTo>
                  <a:lnTo>
                    <a:pt x="0" y="65"/>
                  </a:lnTo>
                  <a:lnTo>
                    <a:pt x="2" y="71"/>
                  </a:lnTo>
                  <a:lnTo>
                    <a:pt x="2" y="77"/>
                  </a:lnTo>
                  <a:lnTo>
                    <a:pt x="4" y="82"/>
                  </a:lnTo>
                  <a:lnTo>
                    <a:pt x="8" y="88"/>
                  </a:lnTo>
                  <a:lnTo>
                    <a:pt x="9" y="92"/>
                  </a:lnTo>
                  <a:lnTo>
                    <a:pt x="13" y="98"/>
                  </a:lnTo>
                  <a:lnTo>
                    <a:pt x="21" y="105"/>
                  </a:lnTo>
                  <a:lnTo>
                    <a:pt x="31" y="113"/>
                  </a:lnTo>
                  <a:lnTo>
                    <a:pt x="36" y="115"/>
                  </a:lnTo>
                  <a:lnTo>
                    <a:pt x="42" y="117"/>
                  </a:lnTo>
                  <a:lnTo>
                    <a:pt x="48" y="119"/>
                  </a:lnTo>
                  <a:lnTo>
                    <a:pt x="56" y="121"/>
                  </a:lnTo>
                  <a:lnTo>
                    <a:pt x="61" y="121"/>
                  </a:lnTo>
                  <a:lnTo>
                    <a:pt x="67" y="121"/>
                  </a:lnTo>
                  <a:lnTo>
                    <a:pt x="73" y="119"/>
                  </a:lnTo>
                  <a:lnTo>
                    <a:pt x="79" y="119"/>
                  </a:lnTo>
                  <a:lnTo>
                    <a:pt x="84" y="117"/>
                  </a:lnTo>
                  <a:lnTo>
                    <a:pt x="90" y="113"/>
                  </a:lnTo>
                  <a:lnTo>
                    <a:pt x="96" y="111"/>
                  </a:lnTo>
                  <a:lnTo>
                    <a:pt x="100" y="107"/>
                  </a:lnTo>
                  <a:lnTo>
                    <a:pt x="109" y="100"/>
                  </a:lnTo>
                  <a:lnTo>
                    <a:pt x="113" y="96"/>
                  </a:lnTo>
                  <a:lnTo>
                    <a:pt x="115" y="90"/>
                  </a:lnTo>
                  <a:lnTo>
                    <a:pt x="119" y="84"/>
                  </a:lnTo>
                  <a:lnTo>
                    <a:pt x="121" y="79"/>
                  </a:lnTo>
                  <a:lnTo>
                    <a:pt x="123" y="73"/>
                  </a:lnTo>
                  <a:lnTo>
                    <a:pt x="125" y="67"/>
                  </a:lnTo>
                  <a:close/>
                </a:path>
              </a:pathLst>
            </a:custGeom>
            <a:solidFill>
              <a:srgbClr val="FFFFFF"/>
            </a:solidFill>
            <a:ln w="9525">
              <a:noFill/>
              <a:round/>
              <a:headEnd/>
              <a:tailEnd/>
            </a:ln>
          </p:spPr>
          <p:txBody>
            <a:bodyPr/>
            <a:lstStyle/>
            <a:p>
              <a:endParaRPr lang="en-GB"/>
            </a:p>
          </p:txBody>
        </p:sp>
        <p:sp>
          <p:nvSpPr>
            <p:cNvPr id="3124" name="Freeform 154"/>
            <p:cNvSpPr>
              <a:spLocks/>
            </p:cNvSpPr>
            <p:nvPr/>
          </p:nvSpPr>
          <p:spPr bwMode="auto">
            <a:xfrm>
              <a:off x="5959475" y="4373563"/>
              <a:ext cx="98425" cy="96837"/>
            </a:xfrm>
            <a:custGeom>
              <a:avLst/>
              <a:gdLst>
                <a:gd name="T0" fmla="*/ 98425 w 125"/>
                <a:gd name="T1" fmla="*/ 53620 h 121"/>
                <a:gd name="T2" fmla="*/ 98425 w 125"/>
                <a:gd name="T3" fmla="*/ 48819 h 121"/>
                <a:gd name="T4" fmla="*/ 98425 w 125"/>
                <a:gd name="T5" fmla="*/ 44017 h 121"/>
                <a:gd name="T6" fmla="*/ 96850 w 125"/>
                <a:gd name="T7" fmla="*/ 38415 h 121"/>
                <a:gd name="T8" fmla="*/ 95275 w 125"/>
                <a:gd name="T9" fmla="*/ 33613 h 121"/>
                <a:gd name="T10" fmla="*/ 93701 w 125"/>
                <a:gd name="T11" fmla="*/ 28811 h 121"/>
                <a:gd name="T12" fmla="*/ 92126 w 125"/>
                <a:gd name="T13" fmla="*/ 25610 h 121"/>
                <a:gd name="T14" fmla="*/ 88976 w 125"/>
                <a:gd name="T15" fmla="*/ 21608 h 121"/>
                <a:gd name="T16" fmla="*/ 87401 w 125"/>
                <a:gd name="T17" fmla="*/ 18407 h 121"/>
                <a:gd name="T18" fmla="*/ 80315 w 125"/>
                <a:gd name="T19" fmla="*/ 10404 h 121"/>
                <a:gd name="T20" fmla="*/ 77165 w 125"/>
                <a:gd name="T21" fmla="*/ 7203 h 121"/>
                <a:gd name="T22" fmla="*/ 72441 w 125"/>
                <a:gd name="T23" fmla="*/ 5602 h 121"/>
                <a:gd name="T24" fmla="*/ 67716 w 125"/>
                <a:gd name="T25" fmla="*/ 3201 h 121"/>
                <a:gd name="T26" fmla="*/ 62992 w 125"/>
                <a:gd name="T27" fmla="*/ 1601 h 121"/>
                <a:gd name="T28" fmla="*/ 59055 w 125"/>
                <a:gd name="T29" fmla="*/ 0 h 121"/>
                <a:gd name="T30" fmla="*/ 54331 w 125"/>
                <a:gd name="T31" fmla="*/ 0 h 121"/>
                <a:gd name="T32" fmla="*/ 49606 w 125"/>
                <a:gd name="T33" fmla="*/ 0 h 121"/>
                <a:gd name="T34" fmla="*/ 44094 w 125"/>
                <a:gd name="T35" fmla="*/ 0 h 121"/>
                <a:gd name="T36" fmla="*/ 39370 w 125"/>
                <a:gd name="T37" fmla="*/ 0 h 121"/>
                <a:gd name="T38" fmla="*/ 34646 w 125"/>
                <a:gd name="T39" fmla="*/ 1601 h 121"/>
                <a:gd name="T40" fmla="*/ 29921 w 125"/>
                <a:gd name="T41" fmla="*/ 3201 h 121"/>
                <a:gd name="T42" fmla="*/ 25197 w 125"/>
                <a:gd name="T43" fmla="*/ 4802 h 121"/>
                <a:gd name="T44" fmla="*/ 22835 w 125"/>
                <a:gd name="T45" fmla="*/ 5602 h 121"/>
                <a:gd name="T46" fmla="*/ 18110 w 125"/>
                <a:gd name="T47" fmla="*/ 8803 h 121"/>
                <a:gd name="T48" fmla="*/ 11811 w 125"/>
                <a:gd name="T49" fmla="*/ 15206 h 121"/>
                <a:gd name="T50" fmla="*/ 8661 w 125"/>
                <a:gd name="T51" fmla="*/ 20008 h 121"/>
                <a:gd name="T52" fmla="*/ 6299 w 125"/>
                <a:gd name="T53" fmla="*/ 23209 h 121"/>
                <a:gd name="T54" fmla="*/ 4724 w 125"/>
                <a:gd name="T55" fmla="*/ 27210 h 121"/>
                <a:gd name="T56" fmla="*/ 3150 w 125"/>
                <a:gd name="T57" fmla="*/ 32012 h 121"/>
                <a:gd name="T58" fmla="*/ 1575 w 125"/>
                <a:gd name="T59" fmla="*/ 36814 h 121"/>
                <a:gd name="T60" fmla="*/ 0 w 125"/>
                <a:gd name="T61" fmla="*/ 41616 h 121"/>
                <a:gd name="T62" fmla="*/ 0 w 125"/>
                <a:gd name="T63" fmla="*/ 47218 h 121"/>
                <a:gd name="T64" fmla="*/ 0 w 125"/>
                <a:gd name="T65" fmla="*/ 52020 h 121"/>
                <a:gd name="T66" fmla="*/ 1575 w 125"/>
                <a:gd name="T67" fmla="*/ 56822 h 121"/>
                <a:gd name="T68" fmla="*/ 1575 w 125"/>
                <a:gd name="T69" fmla="*/ 61624 h 121"/>
                <a:gd name="T70" fmla="*/ 3150 w 125"/>
                <a:gd name="T71" fmla="*/ 65625 h 121"/>
                <a:gd name="T72" fmla="*/ 6299 w 125"/>
                <a:gd name="T73" fmla="*/ 70427 h 121"/>
                <a:gd name="T74" fmla="*/ 7087 w 125"/>
                <a:gd name="T75" fmla="*/ 73628 h 121"/>
                <a:gd name="T76" fmla="*/ 10236 w 125"/>
                <a:gd name="T77" fmla="*/ 78430 h 121"/>
                <a:gd name="T78" fmla="*/ 16535 w 125"/>
                <a:gd name="T79" fmla="*/ 84032 h 121"/>
                <a:gd name="T80" fmla="*/ 24409 w 125"/>
                <a:gd name="T81" fmla="*/ 90435 h 121"/>
                <a:gd name="T82" fmla="*/ 28346 w 125"/>
                <a:gd name="T83" fmla="*/ 92035 h 121"/>
                <a:gd name="T84" fmla="*/ 33071 w 125"/>
                <a:gd name="T85" fmla="*/ 93636 h 121"/>
                <a:gd name="T86" fmla="*/ 37795 w 125"/>
                <a:gd name="T87" fmla="*/ 95236 h 121"/>
                <a:gd name="T88" fmla="*/ 44094 w 125"/>
                <a:gd name="T89" fmla="*/ 96837 h 121"/>
                <a:gd name="T90" fmla="*/ 48031 w 125"/>
                <a:gd name="T91" fmla="*/ 96837 h 121"/>
                <a:gd name="T92" fmla="*/ 52756 w 125"/>
                <a:gd name="T93" fmla="*/ 96837 h 121"/>
                <a:gd name="T94" fmla="*/ 57480 w 125"/>
                <a:gd name="T95" fmla="*/ 95236 h 121"/>
                <a:gd name="T96" fmla="*/ 62205 w 125"/>
                <a:gd name="T97" fmla="*/ 95236 h 121"/>
                <a:gd name="T98" fmla="*/ 66142 w 125"/>
                <a:gd name="T99" fmla="*/ 93636 h 121"/>
                <a:gd name="T100" fmla="*/ 70866 w 125"/>
                <a:gd name="T101" fmla="*/ 90435 h 121"/>
                <a:gd name="T102" fmla="*/ 75590 w 125"/>
                <a:gd name="T103" fmla="*/ 88834 h 121"/>
                <a:gd name="T104" fmla="*/ 78740 w 125"/>
                <a:gd name="T105" fmla="*/ 85633 h 121"/>
                <a:gd name="T106" fmla="*/ 85827 w 125"/>
                <a:gd name="T107" fmla="*/ 80031 h 121"/>
                <a:gd name="T108" fmla="*/ 88976 w 125"/>
                <a:gd name="T109" fmla="*/ 76829 h 121"/>
                <a:gd name="T110" fmla="*/ 90551 w 125"/>
                <a:gd name="T111" fmla="*/ 72028 h 121"/>
                <a:gd name="T112" fmla="*/ 93701 w 125"/>
                <a:gd name="T113" fmla="*/ 67226 h 121"/>
                <a:gd name="T114" fmla="*/ 95275 w 125"/>
                <a:gd name="T115" fmla="*/ 63224 h 121"/>
                <a:gd name="T116" fmla="*/ 96850 w 125"/>
                <a:gd name="T117" fmla="*/ 58422 h 121"/>
                <a:gd name="T118" fmla="*/ 98425 w 125"/>
                <a:gd name="T119" fmla="*/ 53620 h 1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21"/>
                <a:gd name="T182" fmla="*/ 125 w 125"/>
                <a:gd name="T183" fmla="*/ 121 h 1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21">
                  <a:moveTo>
                    <a:pt x="125" y="67"/>
                  </a:moveTo>
                  <a:lnTo>
                    <a:pt x="125" y="61"/>
                  </a:lnTo>
                  <a:lnTo>
                    <a:pt x="125" y="55"/>
                  </a:lnTo>
                  <a:lnTo>
                    <a:pt x="123" y="48"/>
                  </a:lnTo>
                  <a:lnTo>
                    <a:pt x="121" y="42"/>
                  </a:lnTo>
                  <a:lnTo>
                    <a:pt x="119" y="36"/>
                  </a:lnTo>
                  <a:lnTo>
                    <a:pt x="117" y="32"/>
                  </a:lnTo>
                  <a:lnTo>
                    <a:pt x="113" y="27"/>
                  </a:lnTo>
                  <a:lnTo>
                    <a:pt x="111" y="23"/>
                  </a:lnTo>
                  <a:lnTo>
                    <a:pt x="102" y="13"/>
                  </a:lnTo>
                  <a:lnTo>
                    <a:pt x="98" y="9"/>
                  </a:lnTo>
                  <a:lnTo>
                    <a:pt x="92" y="7"/>
                  </a:lnTo>
                  <a:lnTo>
                    <a:pt x="86" y="4"/>
                  </a:lnTo>
                  <a:lnTo>
                    <a:pt x="80" y="2"/>
                  </a:lnTo>
                  <a:lnTo>
                    <a:pt x="75" y="0"/>
                  </a:lnTo>
                  <a:lnTo>
                    <a:pt x="69" y="0"/>
                  </a:lnTo>
                  <a:lnTo>
                    <a:pt x="63" y="0"/>
                  </a:lnTo>
                  <a:lnTo>
                    <a:pt x="56" y="0"/>
                  </a:lnTo>
                  <a:lnTo>
                    <a:pt x="50" y="0"/>
                  </a:lnTo>
                  <a:lnTo>
                    <a:pt x="44" y="2"/>
                  </a:lnTo>
                  <a:lnTo>
                    <a:pt x="38" y="4"/>
                  </a:lnTo>
                  <a:lnTo>
                    <a:pt x="32" y="6"/>
                  </a:lnTo>
                  <a:lnTo>
                    <a:pt x="29" y="7"/>
                  </a:lnTo>
                  <a:lnTo>
                    <a:pt x="23" y="11"/>
                  </a:lnTo>
                  <a:lnTo>
                    <a:pt x="15" y="19"/>
                  </a:lnTo>
                  <a:lnTo>
                    <a:pt x="11" y="25"/>
                  </a:lnTo>
                  <a:lnTo>
                    <a:pt x="8" y="29"/>
                  </a:lnTo>
                  <a:lnTo>
                    <a:pt x="6" y="34"/>
                  </a:lnTo>
                  <a:lnTo>
                    <a:pt x="4" y="40"/>
                  </a:lnTo>
                  <a:lnTo>
                    <a:pt x="2" y="46"/>
                  </a:lnTo>
                  <a:lnTo>
                    <a:pt x="0" y="52"/>
                  </a:lnTo>
                  <a:lnTo>
                    <a:pt x="0" y="59"/>
                  </a:lnTo>
                  <a:lnTo>
                    <a:pt x="0" y="65"/>
                  </a:lnTo>
                  <a:lnTo>
                    <a:pt x="2" y="71"/>
                  </a:lnTo>
                  <a:lnTo>
                    <a:pt x="2" y="77"/>
                  </a:lnTo>
                  <a:lnTo>
                    <a:pt x="4" y="82"/>
                  </a:lnTo>
                  <a:lnTo>
                    <a:pt x="8" y="88"/>
                  </a:lnTo>
                  <a:lnTo>
                    <a:pt x="9" y="92"/>
                  </a:lnTo>
                  <a:lnTo>
                    <a:pt x="13" y="98"/>
                  </a:lnTo>
                  <a:lnTo>
                    <a:pt x="21" y="105"/>
                  </a:lnTo>
                  <a:lnTo>
                    <a:pt x="31" y="113"/>
                  </a:lnTo>
                  <a:lnTo>
                    <a:pt x="36" y="115"/>
                  </a:lnTo>
                  <a:lnTo>
                    <a:pt x="42" y="117"/>
                  </a:lnTo>
                  <a:lnTo>
                    <a:pt x="48" y="119"/>
                  </a:lnTo>
                  <a:lnTo>
                    <a:pt x="56" y="121"/>
                  </a:lnTo>
                  <a:lnTo>
                    <a:pt x="61" y="121"/>
                  </a:lnTo>
                  <a:lnTo>
                    <a:pt x="67" y="121"/>
                  </a:lnTo>
                  <a:lnTo>
                    <a:pt x="73" y="119"/>
                  </a:lnTo>
                  <a:lnTo>
                    <a:pt x="79" y="119"/>
                  </a:lnTo>
                  <a:lnTo>
                    <a:pt x="84" y="117"/>
                  </a:lnTo>
                  <a:lnTo>
                    <a:pt x="90" y="113"/>
                  </a:lnTo>
                  <a:lnTo>
                    <a:pt x="96" y="111"/>
                  </a:lnTo>
                  <a:lnTo>
                    <a:pt x="100" y="107"/>
                  </a:lnTo>
                  <a:lnTo>
                    <a:pt x="109" y="100"/>
                  </a:lnTo>
                  <a:lnTo>
                    <a:pt x="113" y="96"/>
                  </a:lnTo>
                  <a:lnTo>
                    <a:pt x="115" y="90"/>
                  </a:lnTo>
                  <a:lnTo>
                    <a:pt x="119" y="84"/>
                  </a:lnTo>
                  <a:lnTo>
                    <a:pt x="121" y="79"/>
                  </a:lnTo>
                  <a:lnTo>
                    <a:pt x="123" y="73"/>
                  </a:lnTo>
                  <a:lnTo>
                    <a:pt x="125" y="67"/>
                  </a:lnTo>
                </a:path>
              </a:pathLst>
            </a:custGeom>
            <a:noFill/>
            <a:ln w="19050">
              <a:solidFill>
                <a:srgbClr val="000000"/>
              </a:solidFill>
              <a:prstDash val="solid"/>
              <a:round/>
              <a:headEnd/>
              <a:tailEnd/>
            </a:ln>
          </p:spPr>
          <p:txBody>
            <a:bodyPr/>
            <a:lstStyle/>
            <a:p>
              <a:endParaRPr lang="en-GB"/>
            </a:p>
          </p:txBody>
        </p:sp>
        <p:sp>
          <p:nvSpPr>
            <p:cNvPr id="3125" name="Freeform 155"/>
            <p:cNvSpPr>
              <a:spLocks noEditPoints="1"/>
            </p:cNvSpPr>
            <p:nvPr/>
          </p:nvSpPr>
          <p:spPr bwMode="auto">
            <a:xfrm>
              <a:off x="6051550" y="4405313"/>
              <a:ext cx="200025" cy="76200"/>
            </a:xfrm>
            <a:custGeom>
              <a:avLst/>
              <a:gdLst>
                <a:gd name="T0" fmla="*/ 7875 w 254"/>
                <a:gd name="T1" fmla="*/ 18256 h 96"/>
                <a:gd name="T2" fmla="*/ 139388 w 254"/>
                <a:gd name="T3" fmla="*/ 33338 h 96"/>
                <a:gd name="T4" fmla="*/ 140963 w 254"/>
                <a:gd name="T5" fmla="*/ 33338 h 96"/>
                <a:gd name="T6" fmla="*/ 142538 w 254"/>
                <a:gd name="T7" fmla="*/ 34925 h 96"/>
                <a:gd name="T8" fmla="*/ 144113 w 254"/>
                <a:gd name="T9" fmla="*/ 38100 h 96"/>
                <a:gd name="T10" fmla="*/ 144113 w 254"/>
                <a:gd name="T11" fmla="*/ 39687 h 96"/>
                <a:gd name="T12" fmla="*/ 144113 w 254"/>
                <a:gd name="T13" fmla="*/ 42862 h 96"/>
                <a:gd name="T14" fmla="*/ 142538 w 254"/>
                <a:gd name="T15" fmla="*/ 44450 h 96"/>
                <a:gd name="T16" fmla="*/ 139388 w 254"/>
                <a:gd name="T17" fmla="*/ 46037 h 96"/>
                <a:gd name="T18" fmla="*/ 137813 w 254"/>
                <a:gd name="T19" fmla="*/ 46037 h 96"/>
                <a:gd name="T20" fmla="*/ 6300 w 254"/>
                <a:gd name="T21" fmla="*/ 30956 h 96"/>
                <a:gd name="T22" fmla="*/ 3150 w 254"/>
                <a:gd name="T23" fmla="*/ 29369 h 96"/>
                <a:gd name="T24" fmla="*/ 1575 w 254"/>
                <a:gd name="T25" fmla="*/ 27781 h 96"/>
                <a:gd name="T26" fmla="*/ 0 w 254"/>
                <a:gd name="T27" fmla="*/ 26194 h 96"/>
                <a:gd name="T28" fmla="*/ 0 w 254"/>
                <a:gd name="T29" fmla="*/ 23019 h 96"/>
                <a:gd name="T30" fmla="*/ 1575 w 254"/>
                <a:gd name="T31" fmla="*/ 19844 h 96"/>
                <a:gd name="T32" fmla="*/ 3150 w 254"/>
                <a:gd name="T33" fmla="*/ 18256 h 96"/>
                <a:gd name="T34" fmla="*/ 4725 w 254"/>
                <a:gd name="T35" fmla="*/ 18256 h 96"/>
                <a:gd name="T36" fmla="*/ 7875 w 254"/>
                <a:gd name="T37" fmla="*/ 18256 h 96"/>
                <a:gd name="T38" fmla="*/ 7875 w 254"/>
                <a:gd name="T39" fmla="*/ 18256 h 96"/>
                <a:gd name="T40" fmla="*/ 129938 w 254"/>
                <a:gd name="T41" fmla="*/ 0 h 96"/>
                <a:gd name="T42" fmla="*/ 200025 w 254"/>
                <a:gd name="T43" fmla="*/ 47625 h 96"/>
                <a:gd name="T44" fmla="*/ 121275 w 254"/>
                <a:gd name="T45" fmla="*/ 76200 h 96"/>
                <a:gd name="T46" fmla="*/ 129938 w 254"/>
                <a:gd name="T47" fmla="*/ 0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6"/>
                <a:gd name="T74" fmla="*/ 254 w 254"/>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6">
                  <a:moveTo>
                    <a:pt x="10" y="23"/>
                  </a:moveTo>
                  <a:lnTo>
                    <a:pt x="177" y="42"/>
                  </a:lnTo>
                  <a:lnTo>
                    <a:pt x="179" y="42"/>
                  </a:lnTo>
                  <a:lnTo>
                    <a:pt x="181" y="44"/>
                  </a:lnTo>
                  <a:lnTo>
                    <a:pt x="183" y="48"/>
                  </a:lnTo>
                  <a:lnTo>
                    <a:pt x="183" y="50"/>
                  </a:lnTo>
                  <a:lnTo>
                    <a:pt x="183" y="54"/>
                  </a:lnTo>
                  <a:lnTo>
                    <a:pt x="181" y="56"/>
                  </a:lnTo>
                  <a:lnTo>
                    <a:pt x="177" y="58"/>
                  </a:lnTo>
                  <a:lnTo>
                    <a:pt x="175" y="58"/>
                  </a:lnTo>
                  <a:lnTo>
                    <a:pt x="8" y="39"/>
                  </a:lnTo>
                  <a:lnTo>
                    <a:pt x="4" y="37"/>
                  </a:lnTo>
                  <a:lnTo>
                    <a:pt x="2" y="35"/>
                  </a:lnTo>
                  <a:lnTo>
                    <a:pt x="0" y="33"/>
                  </a:lnTo>
                  <a:lnTo>
                    <a:pt x="0" y="29"/>
                  </a:lnTo>
                  <a:lnTo>
                    <a:pt x="2" y="25"/>
                  </a:lnTo>
                  <a:lnTo>
                    <a:pt x="4" y="23"/>
                  </a:lnTo>
                  <a:lnTo>
                    <a:pt x="6" y="23"/>
                  </a:lnTo>
                  <a:lnTo>
                    <a:pt x="10" y="23"/>
                  </a:lnTo>
                  <a:close/>
                  <a:moveTo>
                    <a:pt x="165" y="0"/>
                  </a:moveTo>
                  <a:lnTo>
                    <a:pt x="254" y="60"/>
                  </a:lnTo>
                  <a:lnTo>
                    <a:pt x="154" y="96"/>
                  </a:lnTo>
                  <a:lnTo>
                    <a:pt x="165" y="0"/>
                  </a:lnTo>
                  <a:close/>
                </a:path>
              </a:pathLst>
            </a:custGeom>
            <a:solidFill>
              <a:srgbClr val="000000"/>
            </a:solidFill>
            <a:ln w="1588">
              <a:solidFill>
                <a:srgbClr val="000000"/>
              </a:solidFill>
              <a:prstDash val="solid"/>
              <a:round/>
              <a:headEnd/>
              <a:tailEnd/>
            </a:ln>
          </p:spPr>
          <p:txBody>
            <a:bodyPr/>
            <a:lstStyle/>
            <a:p>
              <a:endParaRPr lang="en-GB"/>
            </a:p>
          </p:txBody>
        </p:sp>
        <p:sp>
          <p:nvSpPr>
            <p:cNvPr id="3126" name="Freeform 156"/>
            <p:cNvSpPr>
              <a:spLocks/>
            </p:cNvSpPr>
            <p:nvPr/>
          </p:nvSpPr>
          <p:spPr bwMode="auto">
            <a:xfrm>
              <a:off x="5775325" y="4643438"/>
              <a:ext cx="98425" cy="96837"/>
            </a:xfrm>
            <a:custGeom>
              <a:avLst/>
              <a:gdLst>
                <a:gd name="T0" fmla="*/ 1575 w 125"/>
                <a:gd name="T1" fmla="*/ 40015 h 121"/>
                <a:gd name="T2" fmla="*/ 1575 w 125"/>
                <a:gd name="T3" fmla="*/ 35213 h 121"/>
                <a:gd name="T4" fmla="*/ 3150 w 125"/>
                <a:gd name="T5" fmla="*/ 30412 h 121"/>
                <a:gd name="T6" fmla="*/ 6299 w 125"/>
                <a:gd name="T7" fmla="*/ 26410 h 121"/>
                <a:gd name="T8" fmla="*/ 7874 w 125"/>
                <a:gd name="T9" fmla="*/ 21608 h 121"/>
                <a:gd name="T10" fmla="*/ 14173 w 125"/>
                <a:gd name="T11" fmla="*/ 13605 h 121"/>
                <a:gd name="T12" fmla="*/ 21260 w 125"/>
                <a:gd name="T13" fmla="*/ 7203 h 121"/>
                <a:gd name="T14" fmla="*/ 24409 w 125"/>
                <a:gd name="T15" fmla="*/ 6402 h 121"/>
                <a:gd name="T16" fmla="*/ 29134 w 125"/>
                <a:gd name="T17" fmla="*/ 3201 h 121"/>
                <a:gd name="T18" fmla="*/ 33858 w 125"/>
                <a:gd name="T19" fmla="*/ 1601 h 121"/>
                <a:gd name="T20" fmla="*/ 37795 w 125"/>
                <a:gd name="T21" fmla="*/ 0 h 121"/>
                <a:gd name="T22" fmla="*/ 42520 w 125"/>
                <a:gd name="T23" fmla="*/ 0 h 121"/>
                <a:gd name="T24" fmla="*/ 47244 w 125"/>
                <a:gd name="T25" fmla="*/ 0 h 121"/>
                <a:gd name="T26" fmla="*/ 51968 w 125"/>
                <a:gd name="T27" fmla="*/ 0 h 121"/>
                <a:gd name="T28" fmla="*/ 57480 w 125"/>
                <a:gd name="T29" fmla="*/ 0 h 121"/>
                <a:gd name="T30" fmla="*/ 62205 w 125"/>
                <a:gd name="T31" fmla="*/ 1601 h 121"/>
                <a:gd name="T32" fmla="*/ 66929 w 125"/>
                <a:gd name="T33" fmla="*/ 3201 h 121"/>
                <a:gd name="T34" fmla="*/ 71653 w 125"/>
                <a:gd name="T35" fmla="*/ 4802 h 121"/>
                <a:gd name="T36" fmla="*/ 75590 w 125"/>
                <a:gd name="T37" fmla="*/ 6402 h 121"/>
                <a:gd name="T38" fmla="*/ 83464 w 125"/>
                <a:gd name="T39" fmla="*/ 12005 h 121"/>
                <a:gd name="T40" fmla="*/ 89764 w 125"/>
                <a:gd name="T41" fmla="*/ 20008 h 121"/>
                <a:gd name="T42" fmla="*/ 91338 w 125"/>
                <a:gd name="T43" fmla="*/ 23209 h 121"/>
                <a:gd name="T44" fmla="*/ 94488 w 125"/>
                <a:gd name="T45" fmla="*/ 27210 h 121"/>
                <a:gd name="T46" fmla="*/ 95275 w 125"/>
                <a:gd name="T47" fmla="*/ 32012 h 121"/>
                <a:gd name="T48" fmla="*/ 96850 w 125"/>
                <a:gd name="T49" fmla="*/ 36814 h 121"/>
                <a:gd name="T50" fmla="*/ 96850 w 125"/>
                <a:gd name="T51" fmla="*/ 41616 h 121"/>
                <a:gd name="T52" fmla="*/ 98425 w 125"/>
                <a:gd name="T53" fmla="*/ 46418 h 121"/>
                <a:gd name="T54" fmla="*/ 98425 w 125"/>
                <a:gd name="T55" fmla="*/ 50419 h 121"/>
                <a:gd name="T56" fmla="*/ 96850 w 125"/>
                <a:gd name="T57" fmla="*/ 56822 h 121"/>
                <a:gd name="T58" fmla="*/ 96850 w 125"/>
                <a:gd name="T59" fmla="*/ 61624 h 121"/>
                <a:gd name="T60" fmla="*/ 95275 w 125"/>
                <a:gd name="T61" fmla="*/ 66425 h 121"/>
                <a:gd name="T62" fmla="*/ 92913 w 125"/>
                <a:gd name="T63" fmla="*/ 70427 h 121"/>
                <a:gd name="T64" fmla="*/ 91338 w 125"/>
                <a:gd name="T65" fmla="*/ 73628 h 121"/>
                <a:gd name="T66" fmla="*/ 85039 w 125"/>
                <a:gd name="T67" fmla="*/ 81631 h 121"/>
                <a:gd name="T68" fmla="*/ 77165 w 125"/>
                <a:gd name="T69" fmla="*/ 87233 h 121"/>
                <a:gd name="T70" fmla="*/ 74803 w 125"/>
                <a:gd name="T71" fmla="*/ 90435 h 121"/>
                <a:gd name="T72" fmla="*/ 70079 w 125"/>
                <a:gd name="T73" fmla="*/ 92035 h 121"/>
                <a:gd name="T74" fmla="*/ 65354 w 125"/>
                <a:gd name="T75" fmla="*/ 93636 h 121"/>
                <a:gd name="T76" fmla="*/ 60630 w 125"/>
                <a:gd name="T77" fmla="*/ 95236 h 121"/>
                <a:gd name="T78" fmla="*/ 55905 w 125"/>
                <a:gd name="T79" fmla="*/ 96837 h 121"/>
                <a:gd name="T80" fmla="*/ 51968 w 125"/>
                <a:gd name="T81" fmla="*/ 96837 h 121"/>
                <a:gd name="T82" fmla="*/ 47244 w 125"/>
                <a:gd name="T83" fmla="*/ 96837 h 121"/>
                <a:gd name="T84" fmla="*/ 40945 w 125"/>
                <a:gd name="T85" fmla="*/ 96837 h 121"/>
                <a:gd name="T86" fmla="*/ 37008 w 125"/>
                <a:gd name="T87" fmla="*/ 95236 h 121"/>
                <a:gd name="T88" fmla="*/ 32283 w 125"/>
                <a:gd name="T89" fmla="*/ 93636 h 121"/>
                <a:gd name="T90" fmla="*/ 27559 w 125"/>
                <a:gd name="T91" fmla="*/ 92035 h 121"/>
                <a:gd name="T92" fmla="*/ 22835 w 125"/>
                <a:gd name="T93" fmla="*/ 88834 h 121"/>
                <a:gd name="T94" fmla="*/ 15748 w 125"/>
                <a:gd name="T95" fmla="*/ 83232 h 121"/>
                <a:gd name="T96" fmla="*/ 9449 w 125"/>
                <a:gd name="T97" fmla="*/ 76829 h 121"/>
                <a:gd name="T98" fmla="*/ 7874 w 125"/>
                <a:gd name="T99" fmla="*/ 72028 h 121"/>
                <a:gd name="T100" fmla="*/ 4724 w 125"/>
                <a:gd name="T101" fmla="*/ 67226 h 121"/>
                <a:gd name="T102" fmla="*/ 3150 w 125"/>
                <a:gd name="T103" fmla="*/ 64825 h 121"/>
                <a:gd name="T104" fmla="*/ 1575 w 125"/>
                <a:gd name="T105" fmla="*/ 60023 h 121"/>
                <a:gd name="T106" fmla="*/ 1575 w 125"/>
                <a:gd name="T107" fmla="*/ 55221 h 121"/>
                <a:gd name="T108" fmla="*/ 0 w 125"/>
                <a:gd name="T109" fmla="*/ 48819 h 121"/>
                <a:gd name="T110" fmla="*/ 0 w 125"/>
                <a:gd name="T111" fmla="*/ 44817 h 121"/>
                <a:gd name="T112" fmla="*/ 1575 w 125"/>
                <a:gd name="T113" fmla="*/ 40015 h 1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5"/>
                <a:gd name="T172" fmla="*/ 0 h 121"/>
                <a:gd name="T173" fmla="*/ 125 w 125"/>
                <a:gd name="T174" fmla="*/ 121 h 1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5" h="121">
                  <a:moveTo>
                    <a:pt x="2" y="50"/>
                  </a:moveTo>
                  <a:lnTo>
                    <a:pt x="2" y="44"/>
                  </a:lnTo>
                  <a:lnTo>
                    <a:pt x="4" y="38"/>
                  </a:lnTo>
                  <a:lnTo>
                    <a:pt x="8" y="33"/>
                  </a:lnTo>
                  <a:lnTo>
                    <a:pt x="10" y="27"/>
                  </a:lnTo>
                  <a:lnTo>
                    <a:pt x="18" y="17"/>
                  </a:lnTo>
                  <a:lnTo>
                    <a:pt x="27" y="9"/>
                  </a:lnTo>
                  <a:lnTo>
                    <a:pt x="31" y="8"/>
                  </a:lnTo>
                  <a:lnTo>
                    <a:pt x="37" y="4"/>
                  </a:lnTo>
                  <a:lnTo>
                    <a:pt x="43" y="2"/>
                  </a:lnTo>
                  <a:lnTo>
                    <a:pt x="48" y="0"/>
                  </a:lnTo>
                  <a:lnTo>
                    <a:pt x="54" y="0"/>
                  </a:lnTo>
                  <a:lnTo>
                    <a:pt x="60" y="0"/>
                  </a:lnTo>
                  <a:lnTo>
                    <a:pt x="66" y="0"/>
                  </a:lnTo>
                  <a:lnTo>
                    <a:pt x="73" y="0"/>
                  </a:lnTo>
                  <a:lnTo>
                    <a:pt x="79" y="2"/>
                  </a:lnTo>
                  <a:lnTo>
                    <a:pt x="85" y="4"/>
                  </a:lnTo>
                  <a:lnTo>
                    <a:pt x="91" y="6"/>
                  </a:lnTo>
                  <a:lnTo>
                    <a:pt x="96" y="8"/>
                  </a:lnTo>
                  <a:lnTo>
                    <a:pt x="106" y="15"/>
                  </a:lnTo>
                  <a:lnTo>
                    <a:pt x="114" y="25"/>
                  </a:lnTo>
                  <a:lnTo>
                    <a:pt x="116" y="29"/>
                  </a:lnTo>
                  <a:lnTo>
                    <a:pt x="120" y="34"/>
                  </a:lnTo>
                  <a:lnTo>
                    <a:pt x="121" y="40"/>
                  </a:lnTo>
                  <a:lnTo>
                    <a:pt x="123" y="46"/>
                  </a:lnTo>
                  <a:lnTo>
                    <a:pt x="123" y="52"/>
                  </a:lnTo>
                  <a:lnTo>
                    <a:pt x="125" y="58"/>
                  </a:lnTo>
                  <a:lnTo>
                    <a:pt x="125" y="63"/>
                  </a:lnTo>
                  <a:lnTo>
                    <a:pt x="123" y="71"/>
                  </a:lnTo>
                  <a:lnTo>
                    <a:pt x="123" y="77"/>
                  </a:lnTo>
                  <a:lnTo>
                    <a:pt x="121" y="83"/>
                  </a:lnTo>
                  <a:lnTo>
                    <a:pt x="118" y="88"/>
                  </a:lnTo>
                  <a:lnTo>
                    <a:pt x="116" y="92"/>
                  </a:lnTo>
                  <a:lnTo>
                    <a:pt x="108" y="102"/>
                  </a:lnTo>
                  <a:lnTo>
                    <a:pt x="98" y="109"/>
                  </a:lnTo>
                  <a:lnTo>
                    <a:pt x="95" y="113"/>
                  </a:lnTo>
                  <a:lnTo>
                    <a:pt x="89" y="115"/>
                  </a:lnTo>
                  <a:lnTo>
                    <a:pt x="83" y="117"/>
                  </a:lnTo>
                  <a:lnTo>
                    <a:pt x="77" y="119"/>
                  </a:lnTo>
                  <a:lnTo>
                    <a:pt x="71" y="121"/>
                  </a:lnTo>
                  <a:lnTo>
                    <a:pt x="66" y="121"/>
                  </a:lnTo>
                  <a:lnTo>
                    <a:pt x="60" y="121"/>
                  </a:lnTo>
                  <a:lnTo>
                    <a:pt x="52" y="121"/>
                  </a:lnTo>
                  <a:lnTo>
                    <a:pt x="47" y="119"/>
                  </a:lnTo>
                  <a:lnTo>
                    <a:pt x="41" y="117"/>
                  </a:lnTo>
                  <a:lnTo>
                    <a:pt x="35" y="115"/>
                  </a:lnTo>
                  <a:lnTo>
                    <a:pt x="29" y="111"/>
                  </a:lnTo>
                  <a:lnTo>
                    <a:pt x="20" y="104"/>
                  </a:lnTo>
                  <a:lnTo>
                    <a:pt x="12" y="96"/>
                  </a:lnTo>
                  <a:lnTo>
                    <a:pt x="10" y="90"/>
                  </a:lnTo>
                  <a:lnTo>
                    <a:pt x="6" y="84"/>
                  </a:lnTo>
                  <a:lnTo>
                    <a:pt x="4" y="81"/>
                  </a:lnTo>
                  <a:lnTo>
                    <a:pt x="2" y="75"/>
                  </a:lnTo>
                  <a:lnTo>
                    <a:pt x="2" y="69"/>
                  </a:lnTo>
                  <a:lnTo>
                    <a:pt x="0" y="61"/>
                  </a:lnTo>
                  <a:lnTo>
                    <a:pt x="0" y="56"/>
                  </a:lnTo>
                  <a:lnTo>
                    <a:pt x="2" y="50"/>
                  </a:lnTo>
                  <a:close/>
                </a:path>
              </a:pathLst>
            </a:custGeom>
            <a:solidFill>
              <a:srgbClr val="000000"/>
            </a:solidFill>
            <a:ln w="9525">
              <a:noFill/>
              <a:round/>
              <a:headEnd/>
              <a:tailEnd/>
            </a:ln>
          </p:spPr>
          <p:txBody>
            <a:bodyPr/>
            <a:lstStyle/>
            <a:p>
              <a:endParaRPr lang="en-GB"/>
            </a:p>
          </p:txBody>
        </p:sp>
        <p:sp>
          <p:nvSpPr>
            <p:cNvPr id="3127" name="Freeform 157"/>
            <p:cNvSpPr>
              <a:spLocks/>
            </p:cNvSpPr>
            <p:nvPr/>
          </p:nvSpPr>
          <p:spPr bwMode="auto">
            <a:xfrm>
              <a:off x="5775325" y="4643438"/>
              <a:ext cx="98425" cy="96837"/>
            </a:xfrm>
            <a:custGeom>
              <a:avLst/>
              <a:gdLst>
                <a:gd name="T0" fmla="*/ 1575 w 125"/>
                <a:gd name="T1" fmla="*/ 40015 h 121"/>
                <a:gd name="T2" fmla="*/ 1575 w 125"/>
                <a:gd name="T3" fmla="*/ 35213 h 121"/>
                <a:gd name="T4" fmla="*/ 3150 w 125"/>
                <a:gd name="T5" fmla="*/ 30412 h 121"/>
                <a:gd name="T6" fmla="*/ 6299 w 125"/>
                <a:gd name="T7" fmla="*/ 26410 h 121"/>
                <a:gd name="T8" fmla="*/ 7874 w 125"/>
                <a:gd name="T9" fmla="*/ 21608 h 121"/>
                <a:gd name="T10" fmla="*/ 14173 w 125"/>
                <a:gd name="T11" fmla="*/ 13605 h 121"/>
                <a:gd name="T12" fmla="*/ 21260 w 125"/>
                <a:gd name="T13" fmla="*/ 7203 h 121"/>
                <a:gd name="T14" fmla="*/ 24409 w 125"/>
                <a:gd name="T15" fmla="*/ 6402 h 121"/>
                <a:gd name="T16" fmla="*/ 29134 w 125"/>
                <a:gd name="T17" fmla="*/ 3201 h 121"/>
                <a:gd name="T18" fmla="*/ 33858 w 125"/>
                <a:gd name="T19" fmla="*/ 1601 h 121"/>
                <a:gd name="T20" fmla="*/ 37795 w 125"/>
                <a:gd name="T21" fmla="*/ 0 h 121"/>
                <a:gd name="T22" fmla="*/ 42520 w 125"/>
                <a:gd name="T23" fmla="*/ 0 h 121"/>
                <a:gd name="T24" fmla="*/ 47244 w 125"/>
                <a:gd name="T25" fmla="*/ 0 h 121"/>
                <a:gd name="T26" fmla="*/ 51968 w 125"/>
                <a:gd name="T27" fmla="*/ 0 h 121"/>
                <a:gd name="T28" fmla="*/ 57480 w 125"/>
                <a:gd name="T29" fmla="*/ 0 h 121"/>
                <a:gd name="T30" fmla="*/ 62205 w 125"/>
                <a:gd name="T31" fmla="*/ 1601 h 121"/>
                <a:gd name="T32" fmla="*/ 66929 w 125"/>
                <a:gd name="T33" fmla="*/ 3201 h 121"/>
                <a:gd name="T34" fmla="*/ 71653 w 125"/>
                <a:gd name="T35" fmla="*/ 4802 h 121"/>
                <a:gd name="T36" fmla="*/ 75590 w 125"/>
                <a:gd name="T37" fmla="*/ 6402 h 121"/>
                <a:gd name="T38" fmla="*/ 83464 w 125"/>
                <a:gd name="T39" fmla="*/ 12005 h 121"/>
                <a:gd name="T40" fmla="*/ 89764 w 125"/>
                <a:gd name="T41" fmla="*/ 20008 h 121"/>
                <a:gd name="T42" fmla="*/ 91338 w 125"/>
                <a:gd name="T43" fmla="*/ 23209 h 121"/>
                <a:gd name="T44" fmla="*/ 94488 w 125"/>
                <a:gd name="T45" fmla="*/ 27210 h 121"/>
                <a:gd name="T46" fmla="*/ 95275 w 125"/>
                <a:gd name="T47" fmla="*/ 32012 h 121"/>
                <a:gd name="T48" fmla="*/ 96850 w 125"/>
                <a:gd name="T49" fmla="*/ 36814 h 121"/>
                <a:gd name="T50" fmla="*/ 96850 w 125"/>
                <a:gd name="T51" fmla="*/ 41616 h 121"/>
                <a:gd name="T52" fmla="*/ 98425 w 125"/>
                <a:gd name="T53" fmla="*/ 46418 h 121"/>
                <a:gd name="T54" fmla="*/ 98425 w 125"/>
                <a:gd name="T55" fmla="*/ 50419 h 121"/>
                <a:gd name="T56" fmla="*/ 96850 w 125"/>
                <a:gd name="T57" fmla="*/ 56822 h 121"/>
                <a:gd name="T58" fmla="*/ 96850 w 125"/>
                <a:gd name="T59" fmla="*/ 61624 h 121"/>
                <a:gd name="T60" fmla="*/ 95275 w 125"/>
                <a:gd name="T61" fmla="*/ 66425 h 121"/>
                <a:gd name="T62" fmla="*/ 92913 w 125"/>
                <a:gd name="T63" fmla="*/ 70427 h 121"/>
                <a:gd name="T64" fmla="*/ 91338 w 125"/>
                <a:gd name="T65" fmla="*/ 73628 h 121"/>
                <a:gd name="T66" fmla="*/ 85039 w 125"/>
                <a:gd name="T67" fmla="*/ 81631 h 121"/>
                <a:gd name="T68" fmla="*/ 77165 w 125"/>
                <a:gd name="T69" fmla="*/ 87233 h 121"/>
                <a:gd name="T70" fmla="*/ 74803 w 125"/>
                <a:gd name="T71" fmla="*/ 90435 h 121"/>
                <a:gd name="T72" fmla="*/ 70079 w 125"/>
                <a:gd name="T73" fmla="*/ 92035 h 121"/>
                <a:gd name="T74" fmla="*/ 65354 w 125"/>
                <a:gd name="T75" fmla="*/ 93636 h 121"/>
                <a:gd name="T76" fmla="*/ 60630 w 125"/>
                <a:gd name="T77" fmla="*/ 95236 h 121"/>
                <a:gd name="T78" fmla="*/ 55905 w 125"/>
                <a:gd name="T79" fmla="*/ 96837 h 121"/>
                <a:gd name="T80" fmla="*/ 51968 w 125"/>
                <a:gd name="T81" fmla="*/ 96837 h 121"/>
                <a:gd name="T82" fmla="*/ 47244 w 125"/>
                <a:gd name="T83" fmla="*/ 96837 h 121"/>
                <a:gd name="T84" fmla="*/ 40945 w 125"/>
                <a:gd name="T85" fmla="*/ 96837 h 121"/>
                <a:gd name="T86" fmla="*/ 37008 w 125"/>
                <a:gd name="T87" fmla="*/ 95236 h 121"/>
                <a:gd name="T88" fmla="*/ 32283 w 125"/>
                <a:gd name="T89" fmla="*/ 93636 h 121"/>
                <a:gd name="T90" fmla="*/ 27559 w 125"/>
                <a:gd name="T91" fmla="*/ 92035 h 121"/>
                <a:gd name="T92" fmla="*/ 22835 w 125"/>
                <a:gd name="T93" fmla="*/ 88834 h 121"/>
                <a:gd name="T94" fmla="*/ 15748 w 125"/>
                <a:gd name="T95" fmla="*/ 83232 h 121"/>
                <a:gd name="T96" fmla="*/ 9449 w 125"/>
                <a:gd name="T97" fmla="*/ 76829 h 121"/>
                <a:gd name="T98" fmla="*/ 7874 w 125"/>
                <a:gd name="T99" fmla="*/ 72028 h 121"/>
                <a:gd name="T100" fmla="*/ 4724 w 125"/>
                <a:gd name="T101" fmla="*/ 67226 h 121"/>
                <a:gd name="T102" fmla="*/ 3150 w 125"/>
                <a:gd name="T103" fmla="*/ 64825 h 121"/>
                <a:gd name="T104" fmla="*/ 1575 w 125"/>
                <a:gd name="T105" fmla="*/ 60023 h 121"/>
                <a:gd name="T106" fmla="*/ 1575 w 125"/>
                <a:gd name="T107" fmla="*/ 55221 h 121"/>
                <a:gd name="T108" fmla="*/ 0 w 125"/>
                <a:gd name="T109" fmla="*/ 48819 h 121"/>
                <a:gd name="T110" fmla="*/ 0 w 125"/>
                <a:gd name="T111" fmla="*/ 44817 h 121"/>
                <a:gd name="T112" fmla="*/ 1575 w 125"/>
                <a:gd name="T113" fmla="*/ 40015 h 1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5"/>
                <a:gd name="T172" fmla="*/ 0 h 121"/>
                <a:gd name="T173" fmla="*/ 125 w 125"/>
                <a:gd name="T174" fmla="*/ 121 h 1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5" h="121">
                  <a:moveTo>
                    <a:pt x="2" y="50"/>
                  </a:moveTo>
                  <a:lnTo>
                    <a:pt x="2" y="44"/>
                  </a:lnTo>
                  <a:lnTo>
                    <a:pt x="4" y="38"/>
                  </a:lnTo>
                  <a:lnTo>
                    <a:pt x="8" y="33"/>
                  </a:lnTo>
                  <a:lnTo>
                    <a:pt x="10" y="27"/>
                  </a:lnTo>
                  <a:lnTo>
                    <a:pt x="18" y="17"/>
                  </a:lnTo>
                  <a:lnTo>
                    <a:pt x="27" y="9"/>
                  </a:lnTo>
                  <a:lnTo>
                    <a:pt x="31" y="8"/>
                  </a:lnTo>
                  <a:lnTo>
                    <a:pt x="37" y="4"/>
                  </a:lnTo>
                  <a:lnTo>
                    <a:pt x="43" y="2"/>
                  </a:lnTo>
                  <a:lnTo>
                    <a:pt x="48" y="0"/>
                  </a:lnTo>
                  <a:lnTo>
                    <a:pt x="54" y="0"/>
                  </a:lnTo>
                  <a:lnTo>
                    <a:pt x="60" y="0"/>
                  </a:lnTo>
                  <a:lnTo>
                    <a:pt x="66" y="0"/>
                  </a:lnTo>
                  <a:lnTo>
                    <a:pt x="73" y="0"/>
                  </a:lnTo>
                  <a:lnTo>
                    <a:pt x="79" y="2"/>
                  </a:lnTo>
                  <a:lnTo>
                    <a:pt x="85" y="4"/>
                  </a:lnTo>
                  <a:lnTo>
                    <a:pt x="91" y="6"/>
                  </a:lnTo>
                  <a:lnTo>
                    <a:pt x="96" y="8"/>
                  </a:lnTo>
                  <a:lnTo>
                    <a:pt x="106" y="15"/>
                  </a:lnTo>
                  <a:lnTo>
                    <a:pt x="114" y="25"/>
                  </a:lnTo>
                  <a:lnTo>
                    <a:pt x="116" y="29"/>
                  </a:lnTo>
                  <a:lnTo>
                    <a:pt x="120" y="34"/>
                  </a:lnTo>
                  <a:lnTo>
                    <a:pt x="121" y="40"/>
                  </a:lnTo>
                  <a:lnTo>
                    <a:pt x="123" y="46"/>
                  </a:lnTo>
                  <a:lnTo>
                    <a:pt x="123" y="52"/>
                  </a:lnTo>
                  <a:lnTo>
                    <a:pt x="125" y="58"/>
                  </a:lnTo>
                  <a:lnTo>
                    <a:pt x="125" y="63"/>
                  </a:lnTo>
                  <a:lnTo>
                    <a:pt x="123" y="71"/>
                  </a:lnTo>
                  <a:lnTo>
                    <a:pt x="123" y="77"/>
                  </a:lnTo>
                  <a:lnTo>
                    <a:pt x="121" y="83"/>
                  </a:lnTo>
                  <a:lnTo>
                    <a:pt x="118" y="88"/>
                  </a:lnTo>
                  <a:lnTo>
                    <a:pt x="116" y="92"/>
                  </a:lnTo>
                  <a:lnTo>
                    <a:pt x="108" y="102"/>
                  </a:lnTo>
                  <a:lnTo>
                    <a:pt x="98" y="109"/>
                  </a:lnTo>
                  <a:lnTo>
                    <a:pt x="95" y="113"/>
                  </a:lnTo>
                  <a:lnTo>
                    <a:pt x="89" y="115"/>
                  </a:lnTo>
                  <a:lnTo>
                    <a:pt x="83" y="117"/>
                  </a:lnTo>
                  <a:lnTo>
                    <a:pt x="77" y="119"/>
                  </a:lnTo>
                  <a:lnTo>
                    <a:pt x="71" y="121"/>
                  </a:lnTo>
                  <a:lnTo>
                    <a:pt x="66" y="121"/>
                  </a:lnTo>
                  <a:lnTo>
                    <a:pt x="60" y="121"/>
                  </a:lnTo>
                  <a:lnTo>
                    <a:pt x="52" y="121"/>
                  </a:lnTo>
                  <a:lnTo>
                    <a:pt x="47" y="119"/>
                  </a:lnTo>
                  <a:lnTo>
                    <a:pt x="41" y="117"/>
                  </a:lnTo>
                  <a:lnTo>
                    <a:pt x="35" y="115"/>
                  </a:lnTo>
                  <a:lnTo>
                    <a:pt x="29" y="111"/>
                  </a:lnTo>
                  <a:lnTo>
                    <a:pt x="20" y="104"/>
                  </a:lnTo>
                  <a:lnTo>
                    <a:pt x="12" y="96"/>
                  </a:lnTo>
                  <a:lnTo>
                    <a:pt x="10" y="90"/>
                  </a:lnTo>
                  <a:lnTo>
                    <a:pt x="6" y="84"/>
                  </a:lnTo>
                  <a:lnTo>
                    <a:pt x="4" y="81"/>
                  </a:lnTo>
                  <a:lnTo>
                    <a:pt x="2" y="75"/>
                  </a:lnTo>
                  <a:lnTo>
                    <a:pt x="2" y="69"/>
                  </a:lnTo>
                  <a:lnTo>
                    <a:pt x="0" y="61"/>
                  </a:lnTo>
                  <a:lnTo>
                    <a:pt x="0" y="56"/>
                  </a:lnTo>
                  <a:lnTo>
                    <a:pt x="2" y="50"/>
                  </a:lnTo>
                </a:path>
              </a:pathLst>
            </a:custGeom>
            <a:noFill/>
            <a:ln w="19050">
              <a:solidFill>
                <a:srgbClr val="000000"/>
              </a:solidFill>
              <a:prstDash val="solid"/>
              <a:round/>
              <a:headEnd/>
              <a:tailEnd/>
            </a:ln>
          </p:spPr>
          <p:txBody>
            <a:bodyPr/>
            <a:lstStyle/>
            <a:p>
              <a:endParaRPr lang="en-GB"/>
            </a:p>
          </p:txBody>
        </p:sp>
        <p:sp>
          <p:nvSpPr>
            <p:cNvPr id="3128" name="Freeform 158"/>
            <p:cNvSpPr>
              <a:spLocks noEditPoints="1"/>
            </p:cNvSpPr>
            <p:nvPr/>
          </p:nvSpPr>
          <p:spPr bwMode="auto">
            <a:xfrm>
              <a:off x="5580063" y="4625975"/>
              <a:ext cx="203200" cy="74613"/>
            </a:xfrm>
            <a:custGeom>
              <a:avLst/>
              <a:gdLst>
                <a:gd name="T0" fmla="*/ 195231 w 255"/>
                <a:gd name="T1" fmla="*/ 64294 h 94"/>
                <a:gd name="T2" fmla="*/ 60562 w 255"/>
                <a:gd name="T3" fmla="*/ 42863 h 94"/>
                <a:gd name="T4" fmla="*/ 58968 w 255"/>
                <a:gd name="T5" fmla="*/ 41275 h 94"/>
                <a:gd name="T6" fmla="*/ 58171 w 255"/>
                <a:gd name="T7" fmla="*/ 39688 h 94"/>
                <a:gd name="T8" fmla="*/ 56577 w 255"/>
                <a:gd name="T9" fmla="*/ 36513 h 94"/>
                <a:gd name="T10" fmla="*/ 56577 w 255"/>
                <a:gd name="T11" fmla="*/ 34925 h 94"/>
                <a:gd name="T12" fmla="*/ 58171 w 255"/>
                <a:gd name="T13" fmla="*/ 31750 h 94"/>
                <a:gd name="T14" fmla="*/ 58968 w 255"/>
                <a:gd name="T15" fmla="*/ 30163 h 94"/>
                <a:gd name="T16" fmla="*/ 60562 w 255"/>
                <a:gd name="T17" fmla="*/ 28575 h 94"/>
                <a:gd name="T18" fmla="*/ 63749 w 255"/>
                <a:gd name="T19" fmla="*/ 28575 h 94"/>
                <a:gd name="T20" fmla="*/ 196825 w 255"/>
                <a:gd name="T21" fmla="*/ 51594 h 94"/>
                <a:gd name="T22" fmla="*/ 200013 w 255"/>
                <a:gd name="T23" fmla="*/ 51594 h 94"/>
                <a:gd name="T24" fmla="*/ 201606 w 255"/>
                <a:gd name="T25" fmla="*/ 53182 h 94"/>
                <a:gd name="T26" fmla="*/ 201606 w 255"/>
                <a:gd name="T27" fmla="*/ 56357 h 94"/>
                <a:gd name="T28" fmla="*/ 203200 w 255"/>
                <a:gd name="T29" fmla="*/ 59532 h 94"/>
                <a:gd name="T30" fmla="*/ 201606 w 255"/>
                <a:gd name="T31" fmla="*/ 61119 h 94"/>
                <a:gd name="T32" fmla="*/ 200013 w 255"/>
                <a:gd name="T33" fmla="*/ 62707 h 94"/>
                <a:gd name="T34" fmla="*/ 196825 w 255"/>
                <a:gd name="T35" fmla="*/ 64294 h 94"/>
                <a:gd name="T36" fmla="*/ 195231 w 255"/>
                <a:gd name="T37" fmla="*/ 64294 h 94"/>
                <a:gd name="T38" fmla="*/ 195231 w 255"/>
                <a:gd name="T39" fmla="*/ 64294 h 94"/>
                <a:gd name="T40" fmla="*/ 68530 w 255"/>
                <a:gd name="T41" fmla="*/ 74613 h 94"/>
                <a:gd name="T42" fmla="*/ 0 w 255"/>
                <a:gd name="T43" fmla="*/ 25400 h 94"/>
                <a:gd name="T44" fmla="*/ 80483 w 255"/>
                <a:gd name="T45" fmla="*/ 0 h 94"/>
                <a:gd name="T46" fmla="*/ 68530 w 255"/>
                <a:gd name="T47" fmla="*/ 74613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4"/>
                <a:gd name="T74" fmla="*/ 255 w 255"/>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4">
                  <a:moveTo>
                    <a:pt x="245" y="81"/>
                  </a:moveTo>
                  <a:lnTo>
                    <a:pt x="76" y="54"/>
                  </a:lnTo>
                  <a:lnTo>
                    <a:pt x="74" y="52"/>
                  </a:lnTo>
                  <a:lnTo>
                    <a:pt x="73" y="50"/>
                  </a:lnTo>
                  <a:lnTo>
                    <a:pt x="71" y="46"/>
                  </a:lnTo>
                  <a:lnTo>
                    <a:pt x="71" y="44"/>
                  </a:lnTo>
                  <a:lnTo>
                    <a:pt x="73" y="40"/>
                  </a:lnTo>
                  <a:lnTo>
                    <a:pt x="74" y="38"/>
                  </a:lnTo>
                  <a:lnTo>
                    <a:pt x="76" y="36"/>
                  </a:lnTo>
                  <a:lnTo>
                    <a:pt x="80" y="36"/>
                  </a:lnTo>
                  <a:lnTo>
                    <a:pt x="247" y="65"/>
                  </a:lnTo>
                  <a:lnTo>
                    <a:pt x="251" y="65"/>
                  </a:lnTo>
                  <a:lnTo>
                    <a:pt x="253" y="67"/>
                  </a:lnTo>
                  <a:lnTo>
                    <a:pt x="253" y="71"/>
                  </a:lnTo>
                  <a:lnTo>
                    <a:pt x="255" y="75"/>
                  </a:lnTo>
                  <a:lnTo>
                    <a:pt x="253" y="77"/>
                  </a:lnTo>
                  <a:lnTo>
                    <a:pt x="251" y="79"/>
                  </a:lnTo>
                  <a:lnTo>
                    <a:pt x="247" y="81"/>
                  </a:lnTo>
                  <a:lnTo>
                    <a:pt x="245" y="81"/>
                  </a:lnTo>
                  <a:close/>
                  <a:moveTo>
                    <a:pt x="86" y="94"/>
                  </a:moveTo>
                  <a:lnTo>
                    <a:pt x="0" y="32"/>
                  </a:lnTo>
                  <a:lnTo>
                    <a:pt x="101" y="0"/>
                  </a:lnTo>
                  <a:lnTo>
                    <a:pt x="86" y="94"/>
                  </a:lnTo>
                  <a:close/>
                </a:path>
              </a:pathLst>
            </a:custGeom>
            <a:solidFill>
              <a:srgbClr val="000000"/>
            </a:solidFill>
            <a:ln w="1588">
              <a:solidFill>
                <a:srgbClr val="000000"/>
              </a:solidFill>
              <a:prstDash val="solid"/>
              <a:round/>
              <a:headEnd/>
              <a:tailEnd/>
            </a:ln>
          </p:spPr>
          <p:txBody>
            <a:bodyPr/>
            <a:lstStyle/>
            <a:p>
              <a:endParaRPr lang="en-GB"/>
            </a:p>
          </p:txBody>
        </p:sp>
        <p:sp>
          <p:nvSpPr>
            <p:cNvPr id="3129" name="Freeform 159"/>
            <p:cNvSpPr>
              <a:spLocks/>
            </p:cNvSpPr>
            <p:nvPr/>
          </p:nvSpPr>
          <p:spPr bwMode="auto">
            <a:xfrm>
              <a:off x="5773738" y="5041900"/>
              <a:ext cx="98425" cy="96838"/>
            </a:xfrm>
            <a:custGeom>
              <a:avLst/>
              <a:gdLst>
                <a:gd name="T0" fmla="*/ 1575 w 125"/>
                <a:gd name="T1" fmla="*/ 57150 h 122"/>
                <a:gd name="T2" fmla="*/ 1575 w 125"/>
                <a:gd name="T3" fmla="*/ 61119 h 122"/>
                <a:gd name="T4" fmla="*/ 3150 w 125"/>
                <a:gd name="T5" fmla="*/ 65882 h 122"/>
                <a:gd name="T6" fmla="*/ 6299 w 125"/>
                <a:gd name="T7" fmla="*/ 70644 h 122"/>
                <a:gd name="T8" fmla="*/ 7874 w 125"/>
                <a:gd name="T9" fmla="*/ 75407 h 122"/>
                <a:gd name="T10" fmla="*/ 14173 w 125"/>
                <a:gd name="T11" fmla="*/ 82550 h 122"/>
                <a:gd name="T12" fmla="*/ 21260 w 125"/>
                <a:gd name="T13" fmla="*/ 88900 h 122"/>
                <a:gd name="T14" fmla="*/ 24409 w 125"/>
                <a:gd name="T15" fmla="*/ 90488 h 122"/>
                <a:gd name="T16" fmla="*/ 29134 w 125"/>
                <a:gd name="T17" fmla="*/ 93663 h 122"/>
                <a:gd name="T18" fmla="*/ 33858 w 125"/>
                <a:gd name="T19" fmla="*/ 95250 h 122"/>
                <a:gd name="T20" fmla="*/ 38583 w 125"/>
                <a:gd name="T21" fmla="*/ 96838 h 122"/>
                <a:gd name="T22" fmla="*/ 42520 w 125"/>
                <a:gd name="T23" fmla="*/ 96838 h 122"/>
                <a:gd name="T24" fmla="*/ 47244 w 125"/>
                <a:gd name="T25" fmla="*/ 96838 h 122"/>
                <a:gd name="T26" fmla="*/ 51968 w 125"/>
                <a:gd name="T27" fmla="*/ 96838 h 122"/>
                <a:gd name="T28" fmla="*/ 57480 w 125"/>
                <a:gd name="T29" fmla="*/ 96838 h 122"/>
                <a:gd name="T30" fmla="*/ 62205 w 125"/>
                <a:gd name="T31" fmla="*/ 95250 h 122"/>
                <a:gd name="T32" fmla="*/ 66929 w 125"/>
                <a:gd name="T33" fmla="*/ 93663 h 122"/>
                <a:gd name="T34" fmla="*/ 71653 w 125"/>
                <a:gd name="T35" fmla="*/ 92075 h 122"/>
                <a:gd name="T36" fmla="*/ 76378 w 125"/>
                <a:gd name="T37" fmla="*/ 90488 h 122"/>
                <a:gd name="T38" fmla="*/ 83464 w 125"/>
                <a:gd name="T39" fmla="*/ 84138 h 122"/>
                <a:gd name="T40" fmla="*/ 89764 w 125"/>
                <a:gd name="T41" fmla="*/ 76994 h 122"/>
                <a:gd name="T42" fmla="*/ 91338 w 125"/>
                <a:gd name="T43" fmla="*/ 73819 h 122"/>
                <a:gd name="T44" fmla="*/ 94488 w 125"/>
                <a:gd name="T45" fmla="*/ 69057 h 122"/>
                <a:gd name="T46" fmla="*/ 96063 w 125"/>
                <a:gd name="T47" fmla="*/ 64294 h 122"/>
                <a:gd name="T48" fmla="*/ 96850 w 125"/>
                <a:gd name="T49" fmla="*/ 59532 h 122"/>
                <a:gd name="T50" fmla="*/ 96850 w 125"/>
                <a:gd name="T51" fmla="*/ 55563 h 122"/>
                <a:gd name="T52" fmla="*/ 98425 w 125"/>
                <a:gd name="T53" fmla="*/ 50800 h 122"/>
                <a:gd name="T54" fmla="*/ 98425 w 125"/>
                <a:gd name="T55" fmla="*/ 46038 h 122"/>
                <a:gd name="T56" fmla="*/ 96850 w 125"/>
                <a:gd name="T57" fmla="*/ 41275 h 122"/>
                <a:gd name="T58" fmla="*/ 96850 w 125"/>
                <a:gd name="T59" fmla="*/ 35719 h 122"/>
                <a:gd name="T60" fmla="*/ 96063 w 125"/>
                <a:gd name="T61" fmla="*/ 30956 h 122"/>
                <a:gd name="T62" fmla="*/ 92913 w 125"/>
                <a:gd name="T63" fmla="*/ 26194 h 122"/>
                <a:gd name="T64" fmla="*/ 91338 w 125"/>
                <a:gd name="T65" fmla="*/ 23019 h 122"/>
                <a:gd name="T66" fmla="*/ 88189 w 125"/>
                <a:gd name="T67" fmla="*/ 19050 h 122"/>
                <a:gd name="T68" fmla="*/ 85039 w 125"/>
                <a:gd name="T69" fmla="*/ 15875 h 122"/>
                <a:gd name="T70" fmla="*/ 77165 w 125"/>
                <a:gd name="T71" fmla="*/ 9525 h 122"/>
                <a:gd name="T72" fmla="*/ 74803 w 125"/>
                <a:gd name="T73" fmla="*/ 6350 h 122"/>
                <a:gd name="T74" fmla="*/ 70079 w 125"/>
                <a:gd name="T75" fmla="*/ 4763 h 122"/>
                <a:gd name="T76" fmla="*/ 65354 w 125"/>
                <a:gd name="T77" fmla="*/ 3175 h 122"/>
                <a:gd name="T78" fmla="*/ 60630 w 125"/>
                <a:gd name="T79" fmla="*/ 1588 h 122"/>
                <a:gd name="T80" fmla="*/ 56693 w 125"/>
                <a:gd name="T81" fmla="*/ 0 h 122"/>
                <a:gd name="T82" fmla="*/ 51968 w 125"/>
                <a:gd name="T83" fmla="*/ 0 h 122"/>
                <a:gd name="T84" fmla="*/ 47244 w 125"/>
                <a:gd name="T85" fmla="*/ 0 h 122"/>
                <a:gd name="T86" fmla="*/ 40945 w 125"/>
                <a:gd name="T87" fmla="*/ 1588 h 122"/>
                <a:gd name="T88" fmla="*/ 37008 w 125"/>
                <a:gd name="T89" fmla="*/ 1588 h 122"/>
                <a:gd name="T90" fmla="*/ 32283 w 125"/>
                <a:gd name="T91" fmla="*/ 3175 h 122"/>
                <a:gd name="T92" fmla="*/ 27559 w 125"/>
                <a:gd name="T93" fmla="*/ 4763 h 122"/>
                <a:gd name="T94" fmla="*/ 22835 w 125"/>
                <a:gd name="T95" fmla="*/ 7938 h 122"/>
                <a:gd name="T96" fmla="*/ 15748 w 125"/>
                <a:gd name="T97" fmla="*/ 14288 h 122"/>
                <a:gd name="T98" fmla="*/ 9449 w 125"/>
                <a:gd name="T99" fmla="*/ 19844 h 122"/>
                <a:gd name="T100" fmla="*/ 7874 w 125"/>
                <a:gd name="T101" fmla="*/ 24606 h 122"/>
                <a:gd name="T102" fmla="*/ 4724 w 125"/>
                <a:gd name="T103" fmla="*/ 29369 h 122"/>
                <a:gd name="T104" fmla="*/ 3150 w 125"/>
                <a:gd name="T105" fmla="*/ 32544 h 122"/>
                <a:gd name="T106" fmla="*/ 1575 w 125"/>
                <a:gd name="T107" fmla="*/ 37306 h 122"/>
                <a:gd name="T108" fmla="*/ 0 w 125"/>
                <a:gd name="T109" fmla="*/ 41275 h 122"/>
                <a:gd name="T110" fmla="*/ 0 w 125"/>
                <a:gd name="T111" fmla="*/ 47625 h 122"/>
                <a:gd name="T112" fmla="*/ 0 w 125"/>
                <a:gd name="T113" fmla="*/ 52388 h 122"/>
                <a:gd name="T114" fmla="*/ 1575 w 125"/>
                <a:gd name="T115" fmla="*/ 57150 h 1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2"/>
                <a:gd name="T176" fmla="*/ 125 w 125"/>
                <a:gd name="T177" fmla="*/ 122 h 1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2">
                  <a:moveTo>
                    <a:pt x="2" y="72"/>
                  </a:moveTo>
                  <a:lnTo>
                    <a:pt x="2" y="77"/>
                  </a:lnTo>
                  <a:lnTo>
                    <a:pt x="4" y="83"/>
                  </a:lnTo>
                  <a:lnTo>
                    <a:pt x="8" y="89"/>
                  </a:lnTo>
                  <a:lnTo>
                    <a:pt x="10" y="95"/>
                  </a:lnTo>
                  <a:lnTo>
                    <a:pt x="18" y="104"/>
                  </a:lnTo>
                  <a:lnTo>
                    <a:pt x="27" y="112"/>
                  </a:lnTo>
                  <a:lnTo>
                    <a:pt x="31" y="114"/>
                  </a:lnTo>
                  <a:lnTo>
                    <a:pt x="37" y="118"/>
                  </a:lnTo>
                  <a:lnTo>
                    <a:pt x="43" y="120"/>
                  </a:lnTo>
                  <a:lnTo>
                    <a:pt x="49" y="122"/>
                  </a:lnTo>
                  <a:lnTo>
                    <a:pt x="54" y="122"/>
                  </a:lnTo>
                  <a:lnTo>
                    <a:pt x="60" y="122"/>
                  </a:lnTo>
                  <a:lnTo>
                    <a:pt x="66" y="122"/>
                  </a:lnTo>
                  <a:lnTo>
                    <a:pt x="73" y="122"/>
                  </a:lnTo>
                  <a:lnTo>
                    <a:pt x="79" y="120"/>
                  </a:lnTo>
                  <a:lnTo>
                    <a:pt x="85" y="118"/>
                  </a:lnTo>
                  <a:lnTo>
                    <a:pt x="91" y="116"/>
                  </a:lnTo>
                  <a:lnTo>
                    <a:pt x="97" y="114"/>
                  </a:lnTo>
                  <a:lnTo>
                    <a:pt x="106" y="106"/>
                  </a:lnTo>
                  <a:lnTo>
                    <a:pt x="114" y="97"/>
                  </a:lnTo>
                  <a:lnTo>
                    <a:pt x="116" y="93"/>
                  </a:lnTo>
                  <a:lnTo>
                    <a:pt x="120" y="87"/>
                  </a:lnTo>
                  <a:lnTo>
                    <a:pt x="122" y="81"/>
                  </a:lnTo>
                  <a:lnTo>
                    <a:pt x="123" y="75"/>
                  </a:lnTo>
                  <a:lnTo>
                    <a:pt x="123" y="70"/>
                  </a:lnTo>
                  <a:lnTo>
                    <a:pt x="125" y="64"/>
                  </a:lnTo>
                  <a:lnTo>
                    <a:pt x="125" y="58"/>
                  </a:lnTo>
                  <a:lnTo>
                    <a:pt x="123" y="52"/>
                  </a:lnTo>
                  <a:lnTo>
                    <a:pt x="123" y="45"/>
                  </a:lnTo>
                  <a:lnTo>
                    <a:pt x="122" y="39"/>
                  </a:lnTo>
                  <a:lnTo>
                    <a:pt x="118" y="33"/>
                  </a:lnTo>
                  <a:lnTo>
                    <a:pt x="116" y="29"/>
                  </a:lnTo>
                  <a:lnTo>
                    <a:pt x="112" y="24"/>
                  </a:lnTo>
                  <a:lnTo>
                    <a:pt x="108" y="20"/>
                  </a:lnTo>
                  <a:lnTo>
                    <a:pt x="98" y="12"/>
                  </a:lnTo>
                  <a:lnTo>
                    <a:pt x="95" y="8"/>
                  </a:lnTo>
                  <a:lnTo>
                    <a:pt x="89" y="6"/>
                  </a:lnTo>
                  <a:lnTo>
                    <a:pt x="83" y="4"/>
                  </a:lnTo>
                  <a:lnTo>
                    <a:pt x="77" y="2"/>
                  </a:lnTo>
                  <a:lnTo>
                    <a:pt x="72" y="0"/>
                  </a:lnTo>
                  <a:lnTo>
                    <a:pt x="66" y="0"/>
                  </a:lnTo>
                  <a:lnTo>
                    <a:pt x="60" y="0"/>
                  </a:lnTo>
                  <a:lnTo>
                    <a:pt x="52" y="2"/>
                  </a:lnTo>
                  <a:lnTo>
                    <a:pt x="47" y="2"/>
                  </a:lnTo>
                  <a:lnTo>
                    <a:pt x="41" y="4"/>
                  </a:lnTo>
                  <a:lnTo>
                    <a:pt x="35" y="6"/>
                  </a:lnTo>
                  <a:lnTo>
                    <a:pt x="29" y="10"/>
                  </a:lnTo>
                  <a:lnTo>
                    <a:pt x="20" y="18"/>
                  </a:lnTo>
                  <a:lnTo>
                    <a:pt x="12" y="25"/>
                  </a:lnTo>
                  <a:lnTo>
                    <a:pt x="10" y="31"/>
                  </a:lnTo>
                  <a:lnTo>
                    <a:pt x="6" y="37"/>
                  </a:lnTo>
                  <a:lnTo>
                    <a:pt x="4" y="41"/>
                  </a:lnTo>
                  <a:lnTo>
                    <a:pt x="2" y="47"/>
                  </a:lnTo>
                  <a:lnTo>
                    <a:pt x="0" y="52"/>
                  </a:lnTo>
                  <a:lnTo>
                    <a:pt x="0" y="60"/>
                  </a:lnTo>
                  <a:lnTo>
                    <a:pt x="0" y="66"/>
                  </a:lnTo>
                  <a:lnTo>
                    <a:pt x="2" y="72"/>
                  </a:lnTo>
                  <a:close/>
                </a:path>
              </a:pathLst>
            </a:custGeom>
            <a:solidFill>
              <a:srgbClr val="000000"/>
            </a:solidFill>
            <a:ln w="9525">
              <a:noFill/>
              <a:round/>
              <a:headEnd/>
              <a:tailEnd/>
            </a:ln>
          </p:spPr>
          <p:txBody>
            <a:bodyPr/>
            <a:lstStyle/>
            <a:p>
              <a:endParaRPr lang="en-GB"/>
            </a:p>
          </p:txBody>
        </p:sp>
        <p:sp>
          <p:nvSpPr>
            <p:cNvPr id="3130" name="Freeform 160"/>
            <p:cNvSpPr>
              <a:spLocks/>
            </p:cNvSpPr>
            <p:nvPr/>
          </p:nvSpPr>
          <p:spPr bwMode="auto">
            <a:xfrm>
              <a:off x="5773738" y="5041900"/>
              <a:ext cx="98425" cy="96838"/>
            </a:xfrm>
            <a:custGeom>
              <a:avLst/>
              <a:gdLst>
                <a:gd name="T0" fmla="*/ 1575 w 125"/>
                <a:gd name="T1" fmla="*/ 57150 h 122"/>
                <a:gd name="T2" fmla="*/ 1575 w 125"/>
                <a:gd name="T3" fmla="*/ 61119 h 122"/>
                <a:gd name="T4" fmla="*/ 3150 w 125"/>
                <a:gd name="T5" fmla="*/ 65882 h 122"/>
                <a:gd name="T6" fmla="*/ 6299 w 125"/>
                <a:gd name="T7" fmla="*/ 70644 h 122"/>
                <a:gd name="T8" fmla="*/ 7874 w 125"/>
                <a:gd name="T9" fmla="*/ 75407 h 122"/>
                <a:gd name="T10" fmla="*/ 14173 w 125"/>
                <a:gd name="T11" fmla="*/ 82550 h 122"/>
                <a:gd name="T12" fmla="*/ 21260 w 125"/>
                <a:gd name="T13" fmla="*/ 88900 h 122"/>
                <a:gd name="T14" fmla="*/ 24409 w 125"/>
                <a:gd name="T15" fmla="*/ 90488 h 122"/>
                <a:gd name="T16" fmla="*/ 29134 w 125"/>
                <a:gd name="T17" fmla="*/ 93663 h 122"/>
                <a:gd name="T18" fmla="*/ 33858 w 125"/>
                <a:gd name="T19" fmla="*/ 95250 h 122"/>
                <a:gd name="T20" fmla="*/ 38583 w 125"/>
                <a:gd name="T21" fmla="*/ 96838 h 122"/>
                <a:gd name="T22" fmla="*/ 42520 w 125"/>
                <a:gd name="T23" fmla="*/ 96838 h 122"/>
                <a:gd name="T24" fmla="*/ 47244 w 125"/>
                <a:gd name="T25" fmla="*/ 96838 h 122"/>
                <a:gd name="T26" fmla="*/ 51968 w 125"/>
                <a:gd name="T27" fmla="*/ 96838 h 122"/>
                <a:gd name="T28" fmla="*/ 57480 w 125"/>
                <a:gd name="T29" fmla="*/ 96838 h 122"/>
                <a:gd name="T30" fmla="*/ 62205 w 125"/>
                <a:gd name="T31" fmla="*/ 95250 h 122"/>
                <a:gd name="T32" fmla="*/ 66929 w 125"/>
                <a:gd name="T33" fmla="*/ 93663 h 122"/>
                <a:gd name="T34" fmla="*/ 71653 w 125"/>
                <a:gd name="T35" fmla="*/ 92075 h 122"/>
                <a:gd name="T36" fmla="*/ 76378 w 125"/>
                <a:gd name="T37" fmla="*/ 90488 h 122"/>
                <a:gd name="T38" fmla="*/ 83464 w 125"/>
                <a:gd name="T39" fmla="*/ 84138 h 122"/>
                <a:gd name="T40" fmla="*/ 89764 w 125"/>
                <a:gd name="T41" fmla="*/ 76994 h 122"/>
                <a:gd name="T42" fmla="*/ 91338 w 125"/>
                <a:gd name="T43" fmla="*/ 73819 h 122"/>
                <a:gd name="T44" fmla="*/ 94488 w 125"/>
                <a:gd name="T45" fmla="*/ 69057 h 122"/>
                <a:gd name="T46" fmla="*/ 96063 w 125"/>
                <a:gd name="T47" fmla="*/ 64294 h 122"/>
                <a:gd name="T48" fmla="*/ 96850 w 125"/>
                <a:gd name="T49" fmla="*/ 59532 h 122"/>
                <a:gd name="T50" fmla="*/ 96850 w 125"/>
                <a:gd name="T51" fmla="*/ 55563 h 122"/>
                <a:gd name="T52" fmla="*/ 98425 w 125"/>
                <a:gd name="T53" fmla="*/ 50800 h 122"/>
                <a:gd name="T54" fmla="*/ 98425 w 125"/>
                <a:gd name="T55" fmla="*/ 46038 h 122"/>
                <a:gd name="T56" fmla="*/ 96850 w 125"/>
                <a:gd name="T57" fmla="*/ 41275 h 122"/>
                <a:gd name="T58" fmla="*/ 96850 w 125"/>
                <a:gd name="T59" fmla="*/ 35719 h 122"/>
                <a:gd name="T60" fmla="*/ 96063 w 125"/>
                <a:gd name="T61" fmla="*/ 30956 h 122"/>
                <a:gd name="T62" fmla="*/ 92913 w 125"/>
                <a:gd name="T63" fmla="*/ 26194 h 122"/>
                <a:gd name="T64" fmla="*/ 91338 w 125"/>
                <a:gd name="T65" fmla="*/ 23019 h 122"/>
                <a:gd name="T66" fmla="*/ 88189 w 125"/>
                <a:gd name="T67" fmla="*/ 19050 h 122"/>
                <a:gd name="T68" fmla="*/ 85039 w 125"/>
                <a:gd name="T69" fmla="*/ 15875 h 122"/>
                <a:gd name="T70" fmla="*/ 77165 w 125"/>
                <a:gd name="T71" fmla="*/ 9525 h 122"/>
                <a:gd name="T72" fmla="*/ 74803 w 125"/>
                <a:gd name="T73" fmla="*/ 6350 h 122"/>
                <a:gd name="T74" fmla="*/ 70079 w 125"/>
                <a:gd name="T75" fmla="*/ 4763 h 122"/>
                <a:gd name="T76" fmla="*/ 65354 w 125"/>
                <a:gd name="T77" fmla="*/ 3175 h 122"/>
                <a:gd name="T78" fmla="*/ 60630 w 125"/>
                <a:gd name="T79" fmla="*/ 1588 h 122"/>
                <a:gd name="T80" fmla="*/ 56693 w 125"/>
                <a:gd name="T81" fmla="*/ 0 h 122"/>
                <a:gd name="T82" fmla="*/ 51968 w 125"/>
                <a:gd name="T83" fmla="*/ 0 h 122"/>
                <a:gd name="T84" fmla="*/ 47244 w 125"/>
                <a:gd name="T85" fmla="*/ 0 h 122"/>
                <a:gd name="T86" fmla="*/ 40945 w 125"/>
                <a:gd name="T87" fmla="*/ 1588 h 122"/>
                <a:gd name="T88" fmla="*/ 37008 w 125"/>
                <a:gd name="T89" fmla="*/ 1588 h 122"/>
                <a:gd name="T90" fmla="*/ 32283 w 125"/>
                <a:gd name="T91" fmla="*/ 3175 h 122"/>
                <a:gd name="T92" fmla="*/ 27559 w 125"/>
                <a:gd name="T93" fmla="*/ 4763 h 122"/>
                <a:gd name="T94" fmla="*/ 22835 w 125"/>
                <a:gd name="T95" fmla="*/ 7938 h 122"/>
                <a:gd name="T96" fmla="*/ 15748 w 125"/>
                <a:gd name="T97" fmla="*/ 14288 h 122"/>
                <a:gd name="T98" fmla="*/ 9449 w 125"/>
                <a:gd name="T99" fmla="*/ 19844 h 122"/>
                <a:gd name="T100" fmla="*/ 7874 w 125"/>
                <a:gd name="T101" fmla="*/ 24606 h 122"/>
                <a:gd name="T102" fmla="*/ 4724 w 125"/>
                <a:gd name="T103" fmla="*/ 29369 h 122"/>
                <a:gd name="T104" fmla="*/ 3150 w 125"/>
                <a:gd name="T105" fmla="*/ 32544 h 122"/>
                <a:gd name="T106" fmla="*/ 1575 w 125"/>
                <a:gd name="T107" fmla="*/ 37306 h 122"/>
                <a:gd name="T108" fmla="*/ 0 w 125"/>
                <a:gd name="T109" fmla="*/ 41275 h 122"/>
                <a:gd name="T110" fmla="*/ 0 w 125"/>
                <a:gd name="T111" fmla="*/ 47625 h 122"/>
                <a:gd name="T112" fmla="*/ 0 w 125"/>
                <a:gd name="T113" fmla="*/ 52388 h 122"/>
                <a:gd name="T114" fmla="*/ 1575 w 125"/>
                <a:gd name="T115" fmla="*/ 57150 h 1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2"/>
                <a:gd name="T176" fmla="*/ 125 w 125"/>
                <a:gd name="T177" fmla="*/ 122 h 1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2">
                  <a:moveTo>
                    <a:pt x="2" y="72"/>
                  </a:moveTo>
                  <a:lnTo>
                    <a:pt x="2" y="77"/>
                  </a:lnTo>
                  <a:lnTo>
                    <a:pt x="4" y="83"/>
                  </a:lnTo>
                  <a:lnTo>
                    <a:pt x="8" y="89"/>
                  </a:lnTo>
                  <a:lnTo>
                    <a:pt x="10" y="95"/>
                  </a:lnTo>
                  <a:lnTo>
                    <a:pt x="18" y="104"/>
                  </a:lnTo>
                  <a:lnTo>
                    <a:pt x="27" y="112"/>
                  </a:lnTo>
                  <a:lnTo>
                    <a:pt x="31" y="114"/>
                  </a:lnTo>
                  <a:lnTo>
                    <a:pt x="37" y="118"/>
                  </a:lnTo>
                  <a:lnTo>
                    <a:pt x="43" y="120"/>
                  </a:lnTo>
                  <a:lnTo>
                    <a:pt x="49" y="122"/>
                  </a:lnTo>
                  <a:lnTo>
                    <a:pt x="54" y="122"/>
                  </a:lnTo>
                  <a:lnTo>
                    <a:pt x="60" y="122"/>
                  </a:lnTo>
                  <a:lnTo>
                    <a:pt x="66" y="122"/>
                  </a:lnTo>
                  <a:lnTo>
                    <a:pt x="73" y="122"/>
                  </a:lnTo>
                  <a:lnTo>
                    <a:pt x="79" y="120"/>
                  </a:lnTo>
                  <a:lnTo>
                    <a:pt x="85" y="118"/>
                  </a:lnTo>
                  <a:lnTo>
                    <a:pt x="91" y="116"/>
                  </a:lnTo>
                  <a:lnTo>
                    <a:pt x="97" y="114"/>
                  </a:lnTo>
                  <a:lnTo>
                    <a:pt x="106" y="106"/>
                  </a:lnTo>
                  <a:lnTo>
                    <a:pt x="114" y="97"/>
                  </a:lnTo>
                  <a:lnTo>
                    <a:pt x="116" y="93"/>
                  </a:lnTo>
                  <a:lnTo>
                    <a:pt x="120" y="87"/>
                  </a:lnTo>
                  <a:lnTo>
                    <a:pt x="122" y="81"/>
                  </a:lnTo>
                  <a:lnTo>
                    <a:pt x="123" y="75"/>
                  </a:lnTo>
                  <a:lnTo>
                    <a:pt x="123" y="70"/>
                  </a:lnTo>
                  <a:lnTo>
                    <a:pt x="125" y="64"/>
                  </a:lnTo>
                  <a:lnTo>
                    <a:pt x="125" y="58"/>
                  </a:lnTo>
                  <a:lnTo>
                    <a:pt x="123" y="52"/>
                  </a:lnTo>
                  <a:lnTo>
                    <a:pt x="123" y="45"/>
                  </a:lnTo>
                  <a:lnTo>
                    <a:pt x="122" y="39"/>
                  </a:lnTo>
                  <a:lnTo>
                    <a:pt x="118" y="33"/>
                  </a:lnTo>
                  <a:lnTo>
                    <a:pt x="116" y="29"/>
                  </a:lnTo>
                  <a:lnTo>
                    <a:pt x="112" y="24"/>
                  </a:lnTo>
                  <a:lnTo>
                    <a:pt x="108" y="20"/>
                  </a:lnTo>
                  <a:lnTo>
                    <a:pt x="98" y="12"/>
                  </a:lnTo>
                  <a:lnTo>
                    <a:pt x="95" y="8"/>
                  </a:lnTo>
                  <a:lnTo>
                    <a:pt x="89" y="6"/>
                  </a:lnTo>
                  <a:lnTo>
                    <a:pt x="83" y="4"/>
                  </a:lnTo>
                  <a:lnTo>
                    <a:pt x="77" y="2"/>
                  </a:lnTo>
                  <a:lnTo>
                    <a:pt x="72" y="0"/>
                  </a:lnTo>
                  <a:lnTo>
                    <a:pt x="66" y="0"/>
                  </a:lnTo>
                  <a:lnTo>
                    <a:pt x="60" y="0"/>
                  </a:lnTo>
                  <a:lnTo>
                    <a:pt x="52" y="2"/>
                  </a:lnTo>
                  <a:lnTo>
                    <a:pt x="47" y="2"/>
                  </a:lnTo>
                  <a:lnTo>
                    <a:pt x="41" y="4"/>
                  </a:lnTo>
                  <a:lnTo>
                    <a:pt x="35" y="6"/>
                  </a:lnTo>
                  <a:lnTo>
                    <a:pt x="29" y="10"/>
                  </a:lnTo>
                  <a:lnTo>
                    <a:pt x="20" y="18"/>
                  </a:lnTo>
                  <a:lnTo>
                    <a:pt x="12" y="25"/>
                  </a:lnTo>
                  <a:lnTo>
                    <a:pt x="10" y="31"/>
                  </a:lnTo>
                  <a:lnTo>
                    <a:pt x="6" y="37"/>
                  </a:lnTo>
                  <a:lnTo>
                    <a:pt x="4" y="41"/>
                  </a:lnTo>
                  <a:lnTo>
                    <a:pt x="2" y="47"/>
                  </a:lnTo>
                  <a:lnTo>
                    <a:pt x="0" y="52"/>
                  </a:lnTo>
                  <a:lnTo>
                    <a:pt x="0" y="60"/>
                  </a:lnTo>
                  <a:lnTo>
                    <a:pt x="0" y="66"/>
                  </a:lnTo>
                  <a:lnTo>
                    <a:pt x="2" y="72"/>
                  </a:lnTo>
                </a:path>
              </a:pathLst>
            </a:custGeom>
            <a:noFill/>
            <a:ln w="19050">
              <a:solidFill>
                <a:srgbClr val="000000"/>
              </a:solidFill>
              <a:prstDash val="solid"/>
              <a:round/>
              <a:headEnd/>
              <a:tailEnd/>
            </a:ln>
          </p:spPr>
          <p:txBody>
            <a:bodyPr/>
            <a:lstStyle/>
            <a:p>
              <a:endParaRPr lang="en-GB"/>
            </a:p>
          </p:txBody>
        </p:sp>
        <p:sp>
          <p:nvSpPr>
            <p:cNvPr id="3131" name="Freeform 161"/>
            <p:cNvSpPr>
              <a:spLocks noEditPoints="1"/>
            </p:cNvSpPr>
            <p:nvPr/>
          </p:nvSpPr>
          <p:spPr bwMode="auto">
            <a:xfrm>
              <a:off x="5580063" y="5083175"/>
              <a:ext cx="201612" cy="74613"/>
            </a:xfrm>
            <a:custGeom>
              <a:avLst/>
              <a:gdLst>
                <a:gd name="T0" fmla="*/ 195237 w 253"/>
                <a:gd name="T1" fmla="*/ 24606 h 94"/>
                <a:gd name="T2" fmla="*/ 63751 w 253"/>
                <a:gd name="T3" fmla="*/ 46038 h 94"/>
                <a:gd name="T4" fmla="*/ 60563 w 253"/>
                <a:gd name="T5" fmla="*/ 46038 h 94"/>
                <a:gd name="T6" fmla="*/ 58970 w 253"/>
                <a:gd name="T7" fmla="*/ 44450 h 94"/>
                <a:gd name="T8" fmla="*/ 58173 w 253"/>
                <a:gd name="T9" fmla="*/ 42863 h 94"/>
                <a:gd name="T10" fmla="*/ 56579 w 253"/>
                <a:gd name="T11" fmla="*/ 39688 h 94"/>
                <a:gd name="T12" fmla="*/ 56579 w 253"/>
                <a:gd name="T13" fmla="*/ 38100 h 94"/>
                <a:gd name="T14" fmla="*/ 58173 w 253"/>
                <a:gd name="T15" fmla="*/ 35719 h 94"/>
                <a:gd name="T16" fmla="*/ 58970 w 253"/>
                <a:gd name="T17" fmla="*/ 34131 h 94"/>
                <a:gd name="T18" fmla="*/ 60563 w 253"/>
                <a:gd name="T19" fmla="*/ 34131 h 94"/>
                <a:gd name="T20" fmla="*/ 193643 w 253"/>
                <a:gd name="T21" fmla="*/ 11113 h 94"/>
                <a:gd name="T22" fmla="*/ 195237 w 253"/>
                <a:gd name="T23" fmla="*/ 11113 h 94"/>
                <a:gd name="T24" fmla="*/ 198424 w 253"/>
                <a:gd name="T25" fmla="*/ 12700 h 94"/>
                <a:gd name="T26" fmla="*/ 200018 w 253"/>
                <a:gd name="T27" fmla="*/ 14288 h 94"/>
                <a:gd name="T28" fmla="*/ 201612 w 253"/>
                <a:gd name="T29" fmla="*/ 16669 h 94"/>
                <a:gd name="T30" fmla="*/ 200018 w 253"/>
                <a:gd name="T31" fmla="*/ 18256 h 94"/>
                <a:gd name="T32" fmla="*/ 200018 w 253"/>
                <a:gd name="T33" fmla="*/ 21431 h 94"/>
                <a:gd name="T34" fmla="*/ 198424 w 253"/>
                <a:gd name="T35" fmla="*/ 23019 h 94"/>
                <a:gd name="T36" fmla="*/ 195237 w 253"/>
                <a:gd name="T37" fmla="*/ 24606 h 94"/>
                <a:gd name="T38" fmla="*/ 195237 w 253"/>
                <a:gd name="T39" fmla="*/ 24606 h 94"/>
                <a:gd name="T40" fmla="*/ 80485 w 253"/>
                <a:gd name="T41" fmla="*/ 74613 h 94"/>
                <a:gd name="T42" fmla="*/ 0 w 253"/>
                <a:gd name="T43" fmla="*/ 50800 h 94"/>
                <a:gd name="T44" fmla="*/ 68532 w 253"/>
                <a:gd name="T45" fmla="*/ 0 h 94"/>
                <a:gd name="T46" fmla="*/ 80485 w 253"/>
                <a:gd name="T47" fmla="*/ 74613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3"/>
                <a:gd name="T73" fmla="*/ 0 h 94"/>
                <a:gd name="T74" fmla="*/ 253 w 253"/>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3" h="94">
                  <a:moveTo>
                    <a:pt x="245" y="31"/>
                  </a:moveTo>
                  <a:lnTo>
                    <a:pt x="80" y="58"/>
                  </a:lnTo>
                  <a:lnTo>
                    <a:pt x="76" y="58"/>
                  </a:lnTo>
                  <a:lnTo>
                    <a:pt x="74" y="56"/>
                  </a:lnTo>
                  <a:lnTo>
                    <a:pt x="73" y="54"/>
                  </a:lnTo>
                  <a:lnTo>
                    <a:pt x="71" y="50"/>
                  </a:lnTo>
                  <a:lnTo>
                    <a:pt x="71" y="48"/>
                  </a:lnTo>
                  <a:lnTo>
                    <a:pt x="73" y="45"/>
                  </a:lnTo>
                  <a:lnTo>
                    <a:pt x="74" y="43"/>
                  </a:lnTo>
                  <a:lnTo>
                    <a:pt x="76" y="43"/>
                  </a:lnTo>
                  <a:lnTo>
                    <a:pt x="243" y="14"/>
                  </a:lnTo>
                  <a:lnTo>
                    <a:pt x="245" y="14"/>
                  </a:lnTo>
                  <a:lnTo>
                    <a:pt x="249" y="16"/>
                  </a:lnTo>
                  <a:lnTo>
                    <a:pt x="251" y="18"/>
                  </a:lnTo>
                  <a:lnTo>
                    <a:pt x="253" y="21"/>
                  </a:lnTo>
                  <a:lnTo>
                    <a:pt x="251" y="23"/>
                  </a:lnTo>
                  <a:lnTo>
                    <a:pt x="251" y="27"/>
                  </a:lnTo>
                  <a:lnTo>
                    <a:pt x="249" y="29"/>
                  </a:lnTo>
                  <a:lnTo>
                    <a:pt x="245" y="31"/>
                  </a:lnTo>
                  <a:close/>
                  <a:moveTo>
                    <a:pt x="101" y="94"/>
                  </a:moveTo>
                  <a:lnTo>
                    <a:pt x="0" y="64"/>
                  </a:lnTo>
                  <a:lnTo>
                    <a:pt x="86" y="0"/>
                  </a:lnTo>
                  <a:lnTo>
                    <a:pt x="101" y="94"/>
                  </a:lnTo>
                  <a:close/>
                </a:path>
              </a:pathLst>
            </a:custGeom>
            <a:solidFill>
              <a:srgbClr val="000000"/>
            </a:solidFill>
            <a:ln w="1588">
              <a:solidFill>
                <a:srgbClr val="000000"/>
              </a:solidFill>
              <a:prstDash val="solid"/>
              <a:round/>
              <a:headEnd/>
              <a:tailEnd/>
            </a:ln>
          </p:spPr>
          <p:txBody>
            <a:bodyPr/>
            <a:lstStyle/>
            <a:p>
              <a:endParaRPr lang="en-GB"/>
            </a:p>
          </p:txBody>
        </p:sp>
        <p:sp>
          <p:nvSpPr>
            <p:cNvPr id="3132" name="Freeform 162"/>
            <p:cNvSpPr>
              <a:spLocks/>
            </p:cNvSpPr>
            <p:nvPr/>
          </p:nvSpPr>
          <p:spPr bwMode="auto">
            <a:xfrm>
              <a:off x="5776913" y="5692775"/>
              <a:ext cx="98425" cy="95250"/>
            </a:xfrm>
            <a:custGeom>
              <a:avLst/>
              <a:gdLst>
                <a:gd name="T0" fmla="*/ 1575 w 125"/>
                <a:gd name="T1" fmla="*/ 55891 h 121"/>
                <a:gd name="T2" fmla="*/ 1575 w 125"/>
                <a:gd name="T3" fmla="*/ 60614 h 121"/>
                <a:gd name="T4" fmla="*/ 3150 w 125"/>
                <a:gd name="T5" fmla="*/ 65337 h 121"/>
                <a:gd name="T6" fmla="*/ 6299 w 125"/>
                <a:gd name="T7" fmla="*/ 69273 h 121"/>
                <a:gd name="T8" fmla="*/ 7874 w 125"/>
                <a:gd name="T9" fmla="*/ 73996 h 121"/>
                <a:gd name="T10" fmla="*/ 11024 w 125"/>
                <a:gd name="T11" fmla="*/ 77145 h 121"/>
                <a:gd name="T12" fmla="*/ 14173 w 125"/>
                <a:gd name="T13" fmla="*/ 81868 h 121"/>
                <a:gd name="T14" fmla="*/ 21260 w 125"/>
                <a:gd name="T15" fmla="*/ 88165 h 121"/>
                <a:gd name="T16" fmla="*/ 24409 w 125"/>
                <a:gd name="T17" fmla="*/ 88952 h 121"/>
                <a:gd name="T18" fmla="*/ 29134 w 125"/>
                <a:gd name="T19" fmla="*/ 92101 h 121"/>
                <a:gd name="T20" fmla="*/ 33858 w 125"/>
                <a:gd name="T21" fmla="*/ 93676 h 121"/>
                <a:gd name="T22" fmla="*/ 37795 w 125"/>
                <a:gd name="T23" fmla="*/ 95250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8952 h 121"/>
                <a:gd name="T40" fmla="*/ 83464 w 125"/>
                <a:gd name="T41" fmla="*/ 83442 h 121"/>
                <a:gd name="T42" fmla="*/ 89764 w 125"/>
                <a:gd name="T43" fmla="*/ 75570 h 121"/>
                <a:gd name="T44" fmla="*/ 91338 w 125"/>
                <a:gd name="T45" fmla="*/ 72421 h 121"/>
                <a:gd name="T46" fmla="*/ 93701 w 125"/>
                <a:gd name="T47" fmla="*/ 68486 h 121"/>
                <a:gd name="T48" fmla="*/ 95275 w 125"/>
                <a:gd name="T49" fmla="*/ 63762 h 121"/>
                <a:gd name="T50" fmla="*/ 96850 w 125"/>
                <a:gd name="T51" fmla="*/ 59039 h 121"/>
                <a:gd name="T52" fmla="*/ 98425 w 125"/>
                <a:gd name="T53" fmla="*/ 54316 h 121"/>
                <a:gd name="T54" fmla="*/ 98425 w 125"/>
                <a:gd name="T55" fmla="*/ 49593 h 121"/>
                <a:gd name="T56" fmla="*/ 98425 w 125"/>
                <a:gd name="T57" fmla="*/ 45657 h 121"/>
                <a:gd name="T58" fmla="*/ 98425 w 125"/>
                <a:gd name="T59" fmla="*/ 40934 h 121"/>
                <a:gd name="T60" fmla="*/ 96850 w 125"/>
                <a:gd name="T61" fmla="*/ 34636 h 121"/>
                <a:gd name="T62" fmla="*/ 95275 w 125"/>
                <a:gd name="T63" fmla="*/ 30700 h 121"/>
                <a:gd name="T64" fmla="*/ 92913 w 125"/>
                <a:gd name="T65" fmla="*/ 25977 h 121"/>
                <a:gd name="T66" fmla="*/ 91338 w 125"/>
                <a:gd name="T67" fmla="*/ 22829 h 121"/>
                <a:gd name="T68" fmla="*/ 85039 w 125"/>
                <a:gd name="T69" fmla="*/ 14957 h 121"/>
                <a:gd name="T70" fmla="*/ 77165 w 125"/>
                <a:gd name="T71" fmla="*/ 9446 h 121"/>
                <a:gd name="T72" fmla="*/ 74016 w 125"/>
                <a:gd name="T73" fmla="*/ 6298 h 121"/>
                <a:gd name="T74" fmla="*/ 70079 w 125"/>
                <a:gd name="T75" fmla="*/ 4723 h 121"/>
                <a:gd name="T76" fmla="*/ 65354 w 125"/>
                <a:gd name="T77" fmla="*/ 3149 h 121"/>
                <a:gd name="T78" fmla="*/ 60630 w 125"/>
                <a:gd name="T79" fmla="*/ 1574 h 121"/>
                <a:gd name="T80" fmla="*/ 55905 w 125"/>
                <a:gd name="T81" fmla="*/ 0 h 121"/>
                <a:gd name="T82" fmla="*/ 51968 w 125"/>
                <a:gd name="T83" fmla="*/ 0 h 121"/>
                <a:gd name="T84" fmla="*/ 47244 w 125"/>
                <a:gd name="T85" fmla="*/ 0 h 121"/>
                <a:gd name="T86" fmla="*/ 40945 w 125"/>
                <a:gd name="T87" fmla="*/ 1574 h 121"/>
                <a:gd name="T88" fmla="*/ 36220 w 125"/>
                <a:gd name="T89" fmla="*/ 1574 h 121"/>
                <a:gd name="T90" fmla="*/ 32283 w 125"/>
                <a:gd name="T91" fmla="*/ 3149 h 121"/>
                <a:gd name="T92" fmla="*/ 27559 w 125"/>
                <a:gd name="T93" fmla="*/ 4723 h 121"/>
                <a:gd name="T94" fmla="*/ 22835 w 125"/>
                <a:gd name="T95" fmla="*/ 7872 h 121"/>
                <a:gd name="T96" fmla="*/ 15748 w 125"/>
                <a:gd name="T97" fmla="*/ 13382 h 121"/>
                <a:gd name="T98" fmla="*/ 9449 w 125"/>
                <a:gd name="T99" fmla="*/ 19680 h 121"/>
                <a:gd name="T100" fmla="*/ 7874 w 125"/>
                <a:gd name="T101" fmla="*/ 24403 h 121"/>
                <a:gd name="T102" fmla="*/ 4724 w 125"/>
                <a:gd name="T103" fmla="*/ 29126 h 121"/>
                <a:gd name="T104" fmla="*/ 3150 w 125"/>
                <a:gd name="T105" fmla="*/ 31488 h 121"/>
                <a:gd name="T106" fmla="*/ 1575 w 125"/>
                <a:gd name="T107" fmla="*/ 36211 h 121"/>
                <a:gd name="T108" fmla="*/ 1575 w 125"/>
                <a:gd name="T109" fmla="*/ 40934 h 121"/>
                <a:gd name="T110" fmla="*/ 0 w 125"/>
                <a:gd name="T111" fmla="*/ 47231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7"/>
                  </a:lnTo>
                  <a:lnTo>
                    <a:pt x="4" y="83"/>
                  </a:lnTo>
                  <a:lnTo>
                    <a:pt x="8" y="88"/>
                  </a:lnTo>
                  <a:lnTo>
                    <a:pt x="10" y="94"/>
                  </a:lnTo>
                  <a:lnTo>
                    <a:pt x="14" y="98"/>
                  </a:lnTo>
                  <a:lnTo>
                    <a:pt x="18" y="104"/>
                  </a:lnTo>
                  <a:lnTo>
                    <a:pt x="27" y="112"/>
                  </a:lnTo>
                  <a:lnTo>
                    <a:pt x="31" y="113"/>
                  </a:lnTo>
                  <a:lnTo>
                    <a:pt x="37" y="117"/>
                  </a:lnTo>
                  <a:lnTo>
                    <a:pt x="43" y="119"/>
                  </a:lnTo>
                  <a:lnTo>
                    <a:pt x="48" y="121"/>
                  </a:lnTo>
                  <a:lnTo>
                    <a:pt x="54" y="121"/>
                  </a:lnTo>
                  <a:lnTo>
                    <a:pt x="60" y="121"/>
                  </a:lnTo>
                  <a:lnTo>
                    <a:pt x="68" y="121"/>
                  </a:lnTo>
                  <a:lnTo>
                    <a:pt x="73" y="121"/>
                  </a:lnTo>
                  <a:lnTo>
                    <a:pt x="79" y="119"/>
                  </a:lnTo>
                  <a:lnTo>
                    <a:pt x="85" y="117"/>
                  </a:lnTo>
                  <a:lnTo>
                    <a:pt x="91" y="115"/>
                  </a:lnTo>
                  <a:lnTo>
                    <a:pt x="96" y="113"/>
                  </a:lnTo>
                  <a:lnTo>
                    <a:pt x="106" y="106"/>
                  </a:lnTo>
                  <a:lnTo>
                    <a:pt x="114" y="96"/>
                  </a:lnTo>
                  <a:lnTo>
                    <a:pt x="116" y="92"/>
                  </a:lnTo>
                  <a:lnTo>
                    <a:pt x="119" y="87"/>
                  </a:lnTo>
                  <a:lnTo>
                    <a:pt x="121" y="81"/>
                  </a:lnTo>
                  <a:lnTo>
                    <a:pt x="123" y="75"/>
                  </a:lnTo>
                  <a:lnTo>
                    <a:pt x="125" y="69"/>
                  </a:lnTo>
                  <a:lnTo>
                    <a:pt x="125" y="63"/>
                  </a:lnTo>
                  <a:lnTo>
                    <a:pt x="125" y="58"/>
                  </a:lnTo>
                  <a:lnTo>
                    <a:pt x="125" y="52"/>
                  </a:lnTo>
                  <a:lnTo>
                    <a:pt x="123" y="44"/>
                  </a:lnTo>
                  <a:lnTo>
                    <a:pt x="121" y="39"/>
                  </a:lnTo>
                  <a:lnTo>
                    <a:pt x="118" y="33"/>
                  </a:lnTo>
                  <a:lnTo>
                    <a:pt x="116" y="29"/>
                  </a:lnTo>
                  <a:lnTo>
                    <a:pt x="108" y="19"/>
                  </a:lnTo>
                  <a:lnTo>
                    <a:pt x="98" y="12"/>
                  </a:lnTo>
                  <a:lnTo>
                    <a:pt x="94" y="8"/>
                  </a:lnTo>
                  <a:lnTo>
                    <a:pt x="89" y="6"/>
                  </a:lnTo>
                  <a:lnTo>
                    <a:pt x="83" y="4"/>
                  </a:lnTo>
                  <a:lnTo>
                    <a:pt x="77" y="2"/>
                  </a:lnTo>
                  <a:lnTo>
                    <a:pt x="71" y="0"/>
                  </a:lnTo>
                  <a:lnTo>
                    <a:pt x="66" y="0"/>
                  </a:lnTo>
                  <a:lnTo>
                    <a:pt x="60" y="0"/>
                  </a:lnTo>
                  <a:lnTo>
                    <a:pt x="52" y="2"/>
                  </a:lnTo>
                  <a:lnTo>
                    <a:pt x="46" y="2"/>
                  </a:lnTo>
                  <a:lnTo>
                    <a:pt x="41" y="4"/>
                  </a:lnTo>
                  <a:lnTo>
                    <a:pt x="35" y="6"/>
                  </a:lnTo>
                  <a:lnTo>
                    <a:pt x="29" y="10"/>
                  </a:lnTo>
                  <a:lnTo>
                    <a:pt x="20" y="17"/>
                  </a:lnTo>
                  <a:lnTo>
                    <a:pt x="12" y="25"/>
                  </a:lnTo>
                  <a:lnTo>
                    <a:pt x="10" y="31"/>
                  </a:lnTo>
                  <a:lnTo>
                    <a:pt x="6" y="37"/>
                  </a:lnTo>
                  <a:lnTo>
                    <a:pt x="4" y="40"/>
                  </a:lnTo>
                  <a:lnTo>
                    <a:pt x="2" y="46"/>
                  </a:lnTo>
                  <a:lnTo>
                    <a:pt x="2" y="52"/>
                  </a:lnTo>
                  <a:lnTo>
                    <a:pt x="0" y="60"/>
                  </a:lnTo>
                  <a:lnTo>
                    <a:pt x="0" y="65"/>
                  </a:lnTo>
                  <a:lnTo>
                    <a:pt x="2" y="71"/>
                  </a:lnTo>
                  <a:close/>
                </a:path>
              </a:pathLst>
            </a:custGeom>
            <a:solidFill>
              <a:srgbClr val="000000"/>
            </a:solidFill>
            <a:ln w="9525">
              <a:noFill/>
              <a:round/>
              <a:headEnd/>
              <a:tailEnd/>
            </a:ln>
          </p:spPr>
          <p:txBody>
            <a:bodyPr/>
            <a:lstStyle/>
            <a:p>
              <a:endParaRPr lang="en-GB"/>
            </a:p>
          </p:txBody>
        </p:sp>
        <p:sp>
          <p:nvSpPr>
            <p:cNvPr id="3133" name="Freeform 163"/>
            <p:cNvSpPr>
              <a:spLocks/>
            </p:cNvSpPr>
            <p:nvPr/>
          </p:nvSpPr>
          <p:spPr bwMode="auto">
            <a:xfrm>
              <a:off x="5776913" y="5692775"/>
              <a:ext cx="98425" cy="95250"/>
            </a:xfrm>
            <a:custGeom>
              <a:avLst/>
              <a:gdLst>
                <a:gd name="T0" fmla="*/ 1575 w 125"/>
                <a:gd name="T1" fmla="*/ 55891 h 121"/>
                <a:gd name="T2" fmla="*/ 1575 w 125"/>
                <a:gd name="T3" fmla="*/ 60614 h 121"/>
                <a:gd name="T4" fmla="*/ 3150 w 125"/>
                <a:gd name="T5" fmla="*/ 65337 h 121"/>
                <a:gd name="T6" fmla="*/ 6299 w 125"/>
                <a:gd name="T7" fmla="*/ 69273 h 121"/>
                <a:gd name="T8" fmla="*/ 7874 w 125"/>
                <a:gd name="T9" fmla="*/ 73996 h 121"/>
                <a:gd name="T10" fmla="*/ 11024 w 125"/>
                <a:gd name="T11" fmla="*/ 77145 h 121"/>
                <a:gd name="T12" fmla="*/ 14173 w 125"/>
                <a:gd name="T13" fmla="*/ 81868 h 121"/>
                <a:gd name="T14" fmla="*/ 21260 w 125"/>
                <a:gd name="T15" fmla="*/ 88165 h 121"/>
                <a:gd name="T16" fmla="*/ 24409 w 125"/>
                <a:gd name="T17" fmla="*/ 88952 h 121"/>
                <a:gd name="T18" fmla="*/ 29134 w 125"/>
                <a:gd name="T19" fmla="*/ 92101 h 121"/>
                <a:gd name="T20" fmla="*/ 33858 w 125"/>
                <a:gd name="T21" fmla="*/ 93676 h 121"/>
                <a:gd name="T22" fmla="*/ 37795 w 125"/>
                <a:gd name="T23" fmla="*/ 95250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8952 h 121"/>
                <a:gd name="T40" fmla="*/ 83464 w 125"/>
                <a:gd name="T41" fmla="*/ 83442 h 121"/>
                <a:gd name="T42" fmla="*/ 89764 w 125"/>
                <a:gd name="T43" fmla="*/ 75570 h 121"/>
                <a:gd name="T44" fmla="*/ 91338 w 125"/>
                <a:gd name="T45" fmla="*/ 72421 h 121"/>
                <a:gd name="T46" fmla="*/ 93701 w 125"/>
                <a:gd name="T47" fmla="*/ 68486 h 121"/>
                <a:gd name="T48" fmla="*/ 95275 w 125"/>
                <a:gd name="T49" fmla="*/ 63762 h 121"/>
                <a:gd name="T50" fmla="*/ 96850 w 125"/>
                <a:gd name="T51" fmla="*/ 59039 h 121"/>
                <a:gd name="T52" fmla="*/ 98425 w 125"/>
                <a:gd name="T53" fmla="*/ 54316 h 121"/>
                <a:gd name="T54" fmla="*/ 98425 w 125"/>
                <a:gd name="T55" fmla="*/ 49593 h 121"/>
                <a:gd name="T56" fmla="*/ 98425 w 125"/>
                <a:gd name="T57" fmla="*/ 45657 h 121"/>
                <a:gd name="T58" fmla="*/ 98425 w 125"/>
                <a:gd name="T59" fmla="*/ 40934 h 121"/>
                <a:gd name="T60" fmla="*/ 96850 w 125"/>
                <a:gd name="T61" fmla="*/ 34636 h 121"/>
                <a:gd name="T62" fmla="*/ 95275 w 125"/>
                <a:gd name="T63" fmla="*/ 30700 h 121"/>
                <a:gd name="T64" fmla="*/ 92913 w 125"/>
                <a:gd name="T65" fmla="*/ 25977 h 121"/>
                <a:gd name="T66" fmla="*/ 91338 w 125"/>
                <a:gd name="T67" fmla="*/ 22829 h 121"/>
                <a:gd name="T68" fmla="*/ 85039 w 125"/>
                <a:gd name="T69" fmla="*/ 14957 h 121"/>
                <a:gd name="T70" fmla="*/ 77165 w 125"/>
                <a:gd name="T71" fmla="*/ 9446 h 121"/>
                <a:gd name="T72" fmla="*/ 74016 w 125"/>
                <a:gd name="T73" fmla="*/ 6298 h 121"/>
                <a:gd name="T74" fmla="*/ 70079 w 125"/>
                <a:gd name="T75" fmla="*/ 4723 h 121"/>
                <a:gd name="T76" fmla="*/ 65354 w 125"/>
                <a:gd name="T77" fmla="*/ 3149 h 121"/>
                <a:gd name="T78" fmla="*/ 60630 w 125"/>
                <a:gd name="T79" fmla="*/ 1574 h 121"/>
                <a:gd name="T80" fmla="*/ 55905 w 125"/>
                <a:gd name="T81" fmla="*/ 0 h 121"/>
                <a:gd name="T82" fmla="*/ 51968 w 125"/>
                <a:gd name="T83" fmla="*/ 0 h 121"/>
                <a:gd name="T84" fmla="*/ 47244 w 125"/>
                <a:gd name="T85" fmla="*/ 0 h 121"/>
                <a:gd name="T86" fmla="*/ 40945 w 125"/>
                <a:gd name="T87" fmla="*/ 1574 h 121"/>
                <a:gd name="T88" fmla="*/ 36220 w 125"/>
                <a:gd name="T89" fmla="*/ 1574 h 121"/>
                <a:gd name="T90" fmla="*/ 32283 w 125"/>
                <a:gd name="T91" fmla="*/ 3149 h 121"/>
                <a:gd name="T92" fmla="*/ 27559 w 125"/>
                <a:gd name="T93" fmla="*/ 4723 h 121"/>
                <a:gd name="T94" fmla="*/ 22835 w 125"/>
                <a:gd name="T95" fmla="*/ 7872 h 121"/>
                <a:gd name="T96" fmla="*/ 15748 w 125"/>
                <a:gd name="T97" fmla="*/ 13382 h 121"/>
                <a:gd name="T98" fmla="*/ 9449 w 125"/>
                <a:gd name="T99" fmla="*/ 19680 h 121"/>
                <a:gd name="T100" fmla="*/ 7874 w 125"/>
                <a:gd name="T101" fmla="*/ 24403 h 121"/>
                <a:gd name="T102" fmla="*/ 4724 w 125"/>
                <a:gd name="T103" fmla="*/ 29126 h 121"/>
                <a:gd name="T104" fmla="*/ 3150 w 125"/>
                <a:gd name="T105" fmla="*/ 31488 h 121"/>
                <a:gd name="T106" fmla="*/ 1575 w 125"/>
                <a:gd name="T107" fmla="*/ 36211 h 121"/>
                <a:gd name="T108" fmla="*/ 1575 w 125"/>
                <a:gd name="T109" fmla="*/ 40934 h 121"/>
                <a:gd name="T110" fmla="*/ 0 w 125"/>
                <a:gd name="T111" fmla="*/ 47231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7"/>
                  </a:lnTo>
                  <a:lnTo>
                    <a:pt x="4" y="83"/>
                  </a:lnTo>
                  <a:lnTo>
                    <a:pt x="8" y="88"/>
                  </a:lnTo>
                  <a:lnTo>
                    <a:pt x="10" y="94"/>
                  </a:lnTo>
                  <a:lnTo>
                    <a:pt x="14" y="98"/>
                  </a:lnTo>
                  <a:lnTo>
                    <a:pt x="18" y="104"/>
                  </a:lnTo>
                  <a:lnTo>
                    <a:pt x="27" y="112"/>
                  </a:lnTo>
                  <a:lnTo>
                    <a:pt x="31" y="113"/>
                  </a:lnTo>
                  <a:lnTo>
                    <a:pt x="37" y="117"/>
                  </a:lnTo>
                  <a:lnTo>
                    <a:pt x="43" y="119"/>
                  </a:lnTo>
                  <a:lnTo>
                    <a:pt x="48" y="121"/>
                  </a:lnTo>
                  <a:lnTo>
                    <a:pt x="54" y="121"/>
                  </a:lnTo>
                  <a:lnTo>
                    <a:pt x="60" y="121"/>
                  </a:lnTo>
                  <a:lnTo>
                    <a:pt x="68" y="121"/>
                  </a:lnTo>
                  <a:lnTo>
                    <a:pt x="73" y="121"/>
                  </a:lnTo>
                  <a:lnTo>
                    <a:pt x="79" y="119"/>
                  </a:lnTo>
                  <a:lnTo>
                    <a:pt x="85" y="117"/>
                  </a:lnTo>
                  <a:lnTo>
                    <a:pt x="91" y="115"/>
                  </a:lnTo>
                  <a:lnTo>
                    <a:pt x="96" y="113"/>
                  </a:lnTo>
                  <a:lnTo>
                    <a:pt x="106" y="106"/>
                  </a:lnTo>
                  <a:lnTo>
                    <a:pt x="114" y="96"/>
                  </a:lnTo>
                  <a:lnTo>
                    <a:pt x="116" y="92"/>
                  </a:lnTo>
                  <a:lnTo>
                    <a:pt x="119" y="87"/>
                  </a:lnTo>
                  <a:lnTo>
                    <a:pt x="121" y="81"/>
                  </a:lnTo>
                  <a:lnTo>
                    <a:pt x="123" y="75"/>
                  </a:lnTo>
                  <a:lnTo>
                    <a:pt x="125" y="69"/>
                  </a:lnTo>
                  <a:lnTo>
                    <a:pt x="125" y="63"/>
                  </a:lnTo>
                  <a:lnTo>
                    <a:pt x="125" y="58"/>
                  </a:lnTo>
                  <a:lnTo>
                    <a:pt x="125" y="52"/>
                  </a:lnTo>
                  <a:lnTo>
                    <a:pt x="123" y="44"/>
                  </a:lnTo>
                  <a:lnTo>
                    <a:pt x="121" y="39"/>
                  </a:lnTo>
                  <a:lnTo>
                    <a:pt x="118" y="33"/>
                  </a:lnTo>
                  <a:lnTo>
                    <a:pt x="116" y="29"/>
                  </a:lnTo>
                  <a:lnTo>
                    <a:pt x="108" y="19"/>
                  </a:lnTo>
                  <a:lnTo>
                    <a:pt x="98" y="12"/>
                  </a:lnTo>
                  <a:lnTo>
                    <a:pt x="94" y="8"/>
                  </a:lnTo>
                  <a:lnTo>
                    <a:pt x="89" y="6"/>
                  </a:lnTo>
                  <a:lnTo>
                    <a:pt x="83" y="4"/>
                  </a:lnTo>
                  <a:lnTo>
                    <a:pt x="77" y="2"/>
                  </a:lnTo>
                  <a:lnTo>
                    <a:pt x="71" y="0"/>
                  </a:lnTo>
                  <a:lnTo>
                    <a:pt x="66" y="0"/>
                  </a:lnTo>
                  <a:lnTo>
                    <a:pt x="60" y="0"/>
                  </a:lnTo>
                  <a:lnTo>
                    <a:pt x="52" y="2"/>
                  </a:lnTo>
                  <a:lnTo>
                    <a:pt x="46" y="2"/>
                  </a:lnTo>
                  <a:lnTo>
                    <a:pt x="41" y="4"/>
                  </a:lnTo>
                  <a:lnTo>
                    <a:pt x="35" y="6"/>
                  </a:lnTo>
                  <a:lnTo>
                    <a:pt x="29" y="10"/>
                  </a:lnTo>
                  <a:lnTo>
                    <a:pt x="20" y="17"/>
                  </a:lnTo>
                  <a:lnTo>
                    <a:pt x="12" y="25"/>
                  </a:lnTo>
                  <a:lnTo>
                    <a:pt x="10" y="31"/>
                  </a:lnTo>
                  <a:lnTo>
                    <a:pt x="6" y="37"/>
                  </a:lnTo>
                  <a:lnTo>
                    <a:pt x="4" y="40"/>
                  </a:lnTo>
                  <a:lnTo>
                    <a:pt x="2" y="46"/>
                  </a:lnTo>
                  <a:lnTo>
                    <a:pt x="2" y="52"/>
                  </a:lnTo>
                  <a:lnTo>
                    <a:pt x="0" y="60"/>
                  </a:lnTo>
                  <a:lnTo>
                    <a:pt x="0" y="65"/>
                  </a:lnTo>
                  <a:lnTo>
                    <a:pt x="2" y="71"/>
                  </a:lnTo>
                </a:path>
              </a:pathLst>
            </a:custGeom>
            <a:noFill/>
            <a:ln w="19050">
              <a:solidFill>
                <a:srgbClr val="000000"/>
              </a:solidFill>
              <a:prstDash val="solid"/>
              <a:round/>
              <a:headEnd/>
              <a:tailEnd/>
            </a:ln>
          </p:spPr>
          <p:txBody>
            <a:bodyPr/>
            <a:lstStyle/>
            <a:p>
              <a:endParaRPr lang="en-GB"/>
            </a:p>
          </p:txBody>
        </p:sp>
        <p:sp>
          <p:nvSpPr>
            <p:cNvPr id="3134" name="Freeform 164"/>
            <p:cNvSpPr>
              <a:spLocks noEditPoints="1"/>
            </p:cNvSpPr>
            <p:nvPr/>
          </p:nvSpPr>
          <p:spPr bwMode="auto">
            <a:xfrm>
              <a:off x="5580063" y="5732463"/>
              <a:ext cx="203200" cy="76200"/>
            </a:xfrm>
            <a:custGeom>
              <a:avLst/>
              <a:gdLst>
                <a:gd name="T0" fmla="*/ 196825 w 255"/>
                <a:gd name="T1" fmla="*/ 25130 h 94"/>
                <a:gd name="T2" fmla="*/ 63749 w 255"/>
                <a:gd name="T3" fmla="*/ 47017 h 94"/>
                <a:gd name="T4" fmla="*/ 60562 w 255"/>
                <a:gd name="T5" fmla="*/ 47017 h 94"/>
                <a:gd name="T6" fmla="*/ 58968 w 255"/>
                <a:gd name="T7" fmla="*/ 45396 h 94"/>
                <a:gd name="T8" fmla="*/ 58171 w 255"/>
                <a:gd name="T9" fmla="*/ 43774 h 94"/>
                <a:gd name="T10" fmla="*/ 56577 w 255"/>
                <a:gd name="T11" fmla="*/ 42153 h 94"/>
                <a:gd name="T12" fmla="*/ 56577 w 255"/>
                <a:gd name="T13" fmla="*/ 38911 h 94"/>
                <a:gd name="T14" fmla="*/ 58171 w 255"/>
                <a:gd name="T15" fmla="*/ 35668 h 94"/>
                <a:gd name="T16" fmla="*/ 58968 w 255"/>
                <a:gd name="T17" fmla="*/ 34047 h 94"/>
                <a:gd name="T18" fmla="*/ 60562 w 255"/>
                <a:gd name="T19" fmla="*/ 34047 h 94"/>
                <a:gd name="T20" fmla="*/ 195231 w 255"/>
                <a:gd name="T21" fmla="*/ 10538 h 94"/>
                <a:gd name="T22" fmla="*/ 196825 w 255"/>
                <a:gd name="T23" fmla="*/ 10538 h 94"/>
                <a:gd name="T24" fmla="*/ 200013 w 255"/>
                <a:gd name="T25" fmla="*/ 12160 h 94"/>
                <a:gd name="T26" fmla="*/ 201606 w 255"/>
                <a:gd name="T27" fmla="*/ 13781 h 94"/>
                <a:gd name="T28" fmla="*/ 203200 w 255"/>
                <a:gd name="T29" fmla="*/ 17023 h 94"/>
                <a:gd name="T30" fmla="*/ 201606 w 255"/>
                <a:gd name="T31" fmla="*/ 18645 h 94"/>
                <a:gd name="T32" fmla="*/ 201606 w 255"/>
                <a:gd name="T33" fmla="*/ 21887 h 94"/>
                <a:gd name="T34" fmla="*/ 200013 w 255"/>
                <a:gd name="T35" fmla="*/ 23509 h 94"/>
                <a:gd name="T36" fmla="*/ 196825 w 255"/>
                <a:gd name="T37" fmla="*/ 25130 h 94"/>
                <a:gd name="T38" fmla="*/ 196825 w 255"/>
                <a:gd name="T39" fmla="*/ 25130 h 94"/>
                <a:gd name="T40" fmla="*/ 80483 w 255"/>
                <a:gd name="T41" fmla="*/ 76200 h 94"/>
                <a:gd name="T42" fmla="*/ 0 w 255"/>
                <a:gd name="T43" fmla="*/ 51070 h 94"/>
                <a:gd name="T44" fmla="*/ 68530 w 255"/>
                <a:gd name="T45" fmla="*/ 0 h 94"/>
                <a:gd name="T46" fmla="*/ 80483 w 255"/>
                <a:gd name="T47" fmla="*/ 76200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4"/>
                <a:gd name="T74" fmla="*/ 255 w 255"/>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4">
                  <a:moveTo>
                    <a:pt x="247" y="31"/>
                  </a:moveTo>
                  <a:lnTo>
                    <a:pt x="80" y="58"/>
                  </a:lnTo>
                  <a:lnTo>
                    <a:pt x="76" y="58"/>
                  </a:lnTo>
                  <a:lnTo>
                    <a:pt x="74" y="56"/>
                  </a:lnTo>
                  <a:lnTo>
                    <a:pt x="73" y="54"/>
                  </a:lnTo>
                  <a:lnTo>
                    <a:pt x="71" y="52"/>
                  </a:lnTo>
                  <a:lnTo>
                    <a:pt x="71" y="48"/>
                  </a:lnTo>
                  <a:lnTo>
                    <a:pt x="73" y="44"/>
                  </a:lnTo>
                  <a:lnTo>
                    <a:pt x="74" y="42"/>
                  </a:lnTo>
                  <a:lnTo>
                    <a:pt x="76" y="42"/>
                  </a:lnTo>
                  <a:lnTo>
                    <a:pt x="245" y="13"/>
                  </a:lnTo>
                  <a:lnTo>
                    <a:pt x="247" y="13"/>
                  </a:lnTo>
                  <a:lnTo>
                    <a:pt x="251" y="15"/>
                  </a:lnTo>
                  <a:lnTo>
                    <a:pt x="253" y="17"/>
                  </a:lnTo>
                  <a:lnTo>
                    <a:pt x="255" y="21"/>
                  </a:lnTo>
                  <a:lnTo>
                    <a:pt x="253" y="23"/>
                  </a:lnTo>
                  <a:lnTo>
                    <a:pt x="253" y="27"/>
                  </a:lnTo>
                  <a:lnTo>
                    <a:pt x="251" y="29"/>
                  </a:lnTo>
                  <a:lnTo>
                    <a:pt x="247" y="31"/>
                  </a:lnTo>
                  <a:close/>
                  <a:moveTo>
                    <a:pt x="101" y="94"/>
                  </a:moveTo>
                  <a:lnTo>
                    <a:pt x="0" y="63"/>
                  </a:lnTo>
                  <a:lnTo>
                    <a:pt x="86" y="0"/>
                  </a:lnTo>
                  <a:lnTo>
                    <a:pt x="101" y="94"/>
                  </a:lnTo>
                  <a:close/>
                </a:path>
              </a:pathLst>
            </a:custGeom>
            <a:solidFill>
              <a:srgbClr val="000000"/>
            </a:solidFill>
            <a:ln w="1588">
              <a:solidFill>
                <a:srgbClr val="000000"/>
              </a:solidFill>
              <a:prstDash val="solid"/>
              <a:round/>
              <a:headEnd/>
              <a:tailEnd/>
            </a:ln>
          </p:spPr>
          <p:txBody>
            <a:bodyPr/>
            <a:lstStyle/>
            <a:p>
              <a:endParaRPr lang="en-GB"/>
            </a:p>
          </p:txBody>
        </p:sp>
        <p:sp>
          <p:nvSpPr>
            <p:cNvPr id="3135" name="Freeform 165"/>
            <p:cNvSpPr>
              <a:spLocks/>
            </p:cNvSpPr>
            <p:nvPr/>
          </p:nvSpPr>
          <p:spPr bwMode="auto">
            <a:xfrm>
              <a:off x="5724525" y="4283075"/>
              <a:ext cx="96838" cy="96838"/>
            </a:xfrm>
            <a:custGeom>
              <a:avLst/>
              <a:gdLst>
                <a:gd name="T0" fmla="*/ 0 w 123"/>
                <a:gd name="T1" fmla="*/ 40940 h 123"/>
                <a:gd name="T2" fmla="*/ 1575 w 123"/>
                <a:gd name="T3" fmla="*/ 35429 h 123"/>
                <a:gd name="T4" fmla="*/ 3149 w 123"/>
                <a:gd name="T5" fmla="*/ 30705 h 123"/>
                <a:gd name="T6" fmla="*/ 4724 w 123"/>
                <a:gd name="T7" fmla="*/ 25981 h 123"/>
                <a:gd name="T8" fmla="*/ 7873 w 123"/>
                <a:gd name="T9" fmla="*/ 22832 h 123"/>
                <a:gd name="T10" fmla="*/ 13384 w 123"/>
                <a:gd name="T11" fmla="*/ 15746 h 123"/>
                <a:gd name="T12" fmla="*/ 19683 w 123"/>
                <a:gd name="T13" fmla="*/ 9448 h 123"/>
                <a:gd name="T14" fmla="*/ 24406 w 123"/>
                <a:gd name="T15" fmla="*/ 6298 h 123"/>
                <a:gd name="T16" fmla="*/ 29130 w 123"/>
                <a:gd name="T17" fmla="*/ 4724 h 123"/>
                <a:gd name="T18" fmla="*/ 33067 w 123"/>
                <a:gd name="T19" fmla="*/ 3149 h 123"/>
                <a:gd name="T20" fmla="*/ 37790 w 123"/>
                <a:gd name="T21" fmla="*/ 1575 h 123"/>
                <a:gd name="T22" fmla="*/ 42514 w 123"/>
                <a:gd name="T23" fmla="*/ 0 h 123"/>
                <a:gd name="T24" fmla="*/ 47238 w 123"/>
                <a:gd name="T25" fmla="*/ 0 h 123"/>
                <a:gd name="T26" fmla="*/ 51175 w 123"/>
                <a:gd name="T27" fmla="*/ 0 h 123"/>
                <a:gd name="T28" fmla="*/ 55898 w 123"/>
                <a:gd name="T29" fmla="*/ 1575 h 123"/>
                <a:gd name="T30" fmla="*/ 62197 w 123"/>
                <a:gd name="T31" fmla="*/ 1575 h 123"/>
                <a:gd name="T32" fmla="*/ 66921 w 123"/>
                <a:gd name="T33" fmla="*/ 3149 h 123"/>
                <a:gd name="T34" fmla="*/ 70857 w 123"/>
                <a:gd name="T35" fmla="*/ 6298 h 123"/>
                <a:gd name="T36" fmla="*/ 74006 w 123"/>
                <a:gd name="T37" fmla="*/ 7873 h 123"/>
                <a:gd name="T38" fmla="*/ 81879 w 123"/>
                <a:gd name="T39" fmla="*/ 14171 h 123"/>
                <a:gd name="T40" fmla="*/ 87390 w 123"/>
                <a:gd name="T41" fmla="*/ 19683 h 123"/>
                <a:gd name="T42" fmla="*/ 90540 w 123"/>
                <a:gd name="T43" fmla="*/ 24406 h 123"/>
                <a:gd name="T44" fmla="*/ 93689 w 123"/>
                <a:gd name="T45" fmla="*/ 29130 h 123"/>
                <a:gd name="T46" fmla="*/ 95263 w 123"/>
                <a:gd name="T47" fmla="*/ 33854 h 123"/>
                <a:gd name="T48" fmla="*/ 96838 w 123"/>
                <a:gd name="T49" fmla="*/ 37003 h 123"/>
                <a:gd name="T50" fmla="*/ 96838 w 123"/>
                <a:gd name="T51" fmla="*/ 42514 h 123"/>
                <a:gd name="T52" fmla="*/ 96838 w 123"/>
                <a:gd name="T53" fmla="*/ 47238 h 123"/>
                <a:gd name="T54" fmla="*/ 96838 w 123"/>
                <a:gd name="T55" fmla="*/ 51962 h 123"/>
                <a:gd name="T56" fmla="*/ 96838 w 123"/>
                <a:gd name="T57" fmla="*/ 56686 h 123"/>
                <a:gd name="T58" fmla="*/ 95263 w 123"/>
                <a:gd name="T59" fmla="*/ 60622 h 123"/>
                <a:gd name="T60" fmla="*/ 93689 w 123"/>
                <a:gd name="T61" fmla="*/ 65346 h 123"/>
                <a:gd name="T62" fmla="*/ 92114 w 123"/>
                <a:gd name="T63" fmla="*/ 70070 h 123"/>
                <a:gd name="T64" fmla="*/ 90540 w 123"/>
                <a:gd name="T65" fmla="*/ 74794 h 123"/>
                <a:gd name="T66" fmla="*/ 87390 w 123"/>
                <a:gd name="T67" fmla="*/ 77155 h 123"/>
                <a:gd name="T68" fmla="*/ 85028 w 123"/>
                <a:gd name="T69" fmla="*/ 81879 h 123"/>
                <a:gd name="T70" fmla="*/ 77155 w 123"/>
                <a:gd name="T71" fmla="*/ 88178 h 123"/>
                <a:gd name="T72" fmla="*/ 72432 w 123"/>
                <a:gd name="T73" fmla="*/ 89752 h 123"/>
                <a:gd name="T74" fmla="*/ 69282 w 123"/>
                <a:gd name="T75" fmla="*/ 92901 h 123"/>
                <a:gd name="T76" fmla="*/ 65346 w 123"/>
                <a:gd name="T77" fmla="*/ 94476 h 123"/>
                <a:gd name="T78" fmla="*/ 60622 w 123"/>
                <a:gd name="T79" fmla="*/ 96051 h 123"/>
                <a:gd name="T80" fmla="*/ 55898 w 123"/>
                <a:gd name="T81" fmla="*/ 96051 h 123"/>
                <a:gd name="T82" fmla="*/ 51175 w 123"/>
                <a:gd name="T83" fmla="*/ 96838 h 123"/>
                <a:gd name="T84" fmla="*/ 45663 w 123"/>
                <a:gd name="T85" fmla="*/ 96838 h 123"/>
                <a:gd name="T86" fmla="*/ 40940 w 123"/>
                <a:gd name="T87" fmla="*/ 96051 h 123"/>
                <a:gd name="T88" fmla="*/ 36216 w 123"/>
                <a:gd name="T89" fmla="*/ 96051 h 123"/>
                <a:gd name="T90" fmla="*/ 31492 w 123"/>
                <a:gd name="T91" fmla="*/ 94476 h 123"/>
                <a:gd name="T92" fmla="*/ 27556 w 123"/>
                <a:gd name="T93" fmla="*/ 91327 h 123"/>
                <a:gd name="T94" fmla="*/ 22832 w 123"/>
                <a:gd name="T95" fmla="*/ 89752 h 123"/>
                <a:gd name="T96" fmla="*/ 14959 w 123"/>
                <a:gd name="T97" fmla="*/ 83454 h 123"/>
                <a:gd name="T98" fmla="*/ 9448 w 123"/>
                <a:gd name="T99" fmla="*/ 76368 h 123"/>
                <a:gd name="T100" fmla="*/ 6298 w 123"/>
                <a:gd name="T101" fmla="*/ 73219 h 123"/>
                <a:gd name="T102" fmla="*/ 4724 w 123"/>
                <a:gd name="T103" fmla="*/ 68495 h 123"/>
                <a:gd name="T104" fmla="*/ 3149 w 123"/>
                <a:gd name="T105" fmla="*/ 63771 h 123"/>
                <a:gd name="T106" fmla="*/ 1575 w 123"/>
                <a:gd name="T107" fmla="*/ 59048 h 123"/>
                <a:gd name="T108" fmla="*/ 0 w 123"/>
                <a:gd name="T109" fmla="*/ 55111 h 123"/>
                <a:gd name="T110" fmla="*/ 0 w 123"/>
                <a:gd name="T111" fmla="*/ 50387 h 123"/>
                <a:gd name="T112" fmla="*/ 0 w 123"/>
                <a:gd name="T113" fmla="*/ 45663 h 123"/>
                <a:gd name="T114" fmla="*/ 0 w 123"/>
                <a:gd name="T115" fmla="*/ 40940 h 1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3"/>
                <a:gd name="T175" fmla="*/ 0 h 123"/>
                <a:gd name="T176" fmla="*/ 123 w 123"/>
                <a:gd name="T177" fmla="*/ 123 h 1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3" h="123">
                  <a:moveTo>
                    <a:pt x="0" y="52"/>
                  </a:moveTo>
                  <a:lnTo>
                    <a:pt x="2" y="45"/>
                  </a:lnTo>
                  <a:lnTo>
                    <a:pt x="4" y="39"/>
                  </a:lnTo>
                  <a:lnTo>
                    <a:pt x="6" y="33"/>
                  </a:lnTo>
                  <a:lnTo>
                    <a:pt x="10" y="29"/>
                  </a:lnTo>
                  <a:lnTo>
                    <a:pt x="17" y="20"/>
                  </a:lnTo>
                  <a:lnTo>
                    <a:pt x="25" y="12"/>
                  </a:lnTo>
                  <a:lnTo>
                    <a:pt x="31" y="8"/>
                  </a:lnTo>
                  <a:lnTo>
                    <a:pt x="37" y="6"/>
                  </a:lnTo>
                  <a:lnTo>
                    <a:pt x="42" y="4"/>
                  </a:lnTo>
                  <a:lnTo>
                    <a:pt x="48" y="2"/>
                  </a:lnTo>
                  <a:lnTo>
                    <a:pt x="54" y="0"/>
                  </a:lnTo>
                  <a:lnTo>
                    <a:pt x="60" y="0"/>
                  </a:lnTo>
                  <a:lnTo>
                    <a:pt x="65" y="0"/>
                  </a:lnTo>
                  <a:lnTo>
                    <a:pt x="71" y="2"/>
                  </a:lnTo>
                  <a:lnTo>
                    <a:pt x="79" y="2"/>
                  </a:lnTo>
                  <a:lnTo>
                    <a:pt x="85" y="4"/>
                  </a:lnTo>
                  <a:lnTo>
                    <a:pt x="90" y="8"/>
                  </a:lnTo>
                  <a:lnTo>
                    <a:pt x="94" y="10"/>
                  </a:lnTo>
                  <a:lnTo>
                    <a:pt x="104" y="18"/>
                  </a:lnTo>
                  <a:lnTo>
                    <a:pt x="111" y="25"/>
                  </a:lnTo>
                  <a:lnTo>
                    <a:pt x="115" y="31"/>
                  </a:lnTo>
                  <a:lnTo>
                    <a:pt x="119" y="37"/>
                  </a:lnTo>
                  <a:lnTo>
                    <a:pt x="121" y="43"/>
                  </a:lnTo>
                  <a:lnTo>
                    <a:pt x="123" y="47"/>
                  </a:lnTo>
                  <a:lnTo>
                    <a:pt x="123" y="54"/>
                  </a:lnTo>
                  <a:lnTo>
                    <a:pt x="123" y="60"/>
                  </a:lnTo>
                  <a:lnTo>
                    <a:pt x="123" y="66"/>
                  </a:lnTo>
                  <a:lnTo>
                    <a:pt x="123" y="72"/>
                  </a:lnTo>
                  <a:lnTo>
                    <a:pt x="121" y="77"/>
                  </a:lnTo>
                  <a:lnTo>
                    <a:pt x="119" y="83"/>
                  </a:lnTo>
                  <a:lnTo>
                    <a:pt x="117" y="89"/>
                  </a:lnTo>
                  <a:lnTo>
                    <a:pt x="115" y="95"/>
                  </a:lnTo>
                  <a:lnTo>
                    <a:pt x="111" y="98"/>
                  </a:lnTo>
                  <a:lnTo>
                    <a:pt x="108" y="104"/>
                  </a:lnTo>
                  <a:lnTo>
                    <a:pt x="98" y="112"/>
                  </a:lnTo>
                  <a:lnTo>
                    <a:pt x="92" y="114"/>
                  </a:lnTo>
                  <a:lnTo>
                    <a:pt x="88" y="118"/>
                  </a:lnTo>
                  <a:lnTo>
                    <a:pt x="83" y="120"/>
                  </a:lnTo>
                  <a:lnTo>
                    <a:pt x="77" y="122"/>
                  </a:lnTo>
                  <a:lnTo>
                    <a:pt x="71" y="122"/>
                  </a:lnTo>
                  <a:lnTo>
                    <a:pt x="65" y="123"/>
                  </a:lnTo>
                  <a:lnTo>
                    <a:pt x="58" y="123"/>
                  </a:lnTo>
                  <a:lnTo>
                    <a:pt x="52" y="122"/>
                  </a:lnTo>
                  <a:lnTo>
                    <a:pt x="46" y="122"/>
                  </a:lnTo>
                  <a:lnTo>
                    <a:pt x="40" y="120"/>
                  </a:lnTo>
                  <a:lnTo>
                    <a:pt x="35" y="116"/>
                  </a:lnTo>
                  <a:lnTo>
                    <a:pt x="29" y="114"/>
                  </a:lnTo>
                  <a:lnTo>
                    <a:pt x="19" y="106"/>
                  </a:lnTo>
                  <a:lnTo>
                    <a:pt x="12" y="97"/>
                  </a:lnTo>
                  <a:lnTo>
                    <a:pt x="8" y="93"/>
                  </a:lnTo>
                  <a:lnTo>
                    <a:pt x="6" y="87"/>
                  </a:lnTo>
                  <a:lnTo>
                    <a:pt x="4" y="81"/>
                  </a:lnTo>
                  <a:lnTo>
                    <a:pt x="2" y="75"/>
                  </a:lnTo>
                  <a:lnTo>
                    <a:pt x="0" y="70"/>
                  </a:lnTo>
                  <a:lnTo>
                    <a:pt x="0" y="64"/>
                  </a:lnTo>
                  <a:lnTo>
                    <a:pt x="0" y="58"/>
                  </a:lnTo>
                  <a:lnTo>
                    <a:pt x="0" y="52"/>
                  </a:lnTo>
                  <a:close/>
                </a:path>
              </a:pathLst>
            </a:custGeom>
            <a:solidFill>
              <a:srgbClr val="000000"/>
            </a:solidFill>
            <a:ln w="9525">
              <a:noFill/>
              <a:round/>
              <a:headEnd/>
              <a:tailEnd/>
            </a:ln>
          </p:spPr>
          <p:txBody>
            <a:bodyPr/>
            <a:lstStyle/>
            <a:p>
              <a:endParaRPr lang="en-GB"/>
            </a:p>
          </p:txBody>
        </p:sp>
        <p:sp>
          <p:nvSpPr>
            <p:cNvPr id="3136" name="Freeform 166"/>
            <p:cNvSpPr>
              <a:spLocks/>
            </p:cNvSpPr>
            <p:nvPr/>
          </p:nvSpPr>
          <p:spPr bwMode="auto">
            <a:xfrm>
              <a:off x="5724525" y="4283075"/>
              <a:ext cx="96838" cy="96838"/>
            </a:xfrm>
            <a:custGeom>
              <a:avLst/>
              <a:gdLst>
                <a:gd name="T0" fmla="*/ 0 w 123"/>
                <a:gd name="T1" fmla="*/ 40940 h 123"/>
                <a:gd name="T2" fmla="*/ 1575 w 123"/>
                <a:gd name="T3" fmla="*/ 35429 h 123"/>
                <a:gd name="T4" fmla="*/ 3149 w 123"/>
                <a:gd name="T5" fmla="*/ 30705 h 123"/>
                <a:gd name="T6" fmla="*/ 4724 w 123"/>
                <a:gd name="T7" fmla="*/ 25981 h 123"/>
                <a:gd name="T8" fmla="*/ 7873 w 123"/>
                <a:gd name="T9" fmla="*/ 22832 h 123"/>
                <a:gd name="T10" fmla="*/ 13384 w 123"/>
                <a:gd name="T11" fmla="*/ 15746 h 123"/>
                <a:gd name="T12" fmla="*/ 19683 w 123"/>
                <a:gd name="T13" fmla="*/ 9448 h 123"/>
                <a:gd name="T14" fmla="*/ 24406 w 123"/>
                <a:gd name="T15" fmla="*/ 6298 h 123"/>
                <a:gd name="T16" fmla="*/ 29130 w 123"/>
                <a:gd name="T17" fmla="*/ 4724 h 123"/>
                <a:gd name="T18" fmla="*/ 33067 w 123"/>
                <a:gd name="T19" fmla="*/ 3149 h 123"/>
                <a:gd name="T20" fmla="*/ 37790 w 123"/>
                <a:gd name="T21" fmla="*/ 1575 h 123"/>
                <a:gd name="T22" fmla="*/ 42514 w 123"/>
                <a:gd name="T23" fmla="*/ 0 h 123"/>
                <a:gd name="T24" fmla="*/ 47238 w 123"/>
                <a:gd name="T25" fmla="*/ 0 h 123"/>
                <a:gd name="T26" fmla="*/ 51175 w 123"/>
                <a:gd name="T27" fmla="*/ 0 h 123"/>
                <a:gd name="T28" fmla="*/ 55898 w 123"/>
                <a:gd name="T29" fmla="*/ 1575 h 123"/>
                <a:gd name="T30" fmla="*/ 62197 w 123"/>
                <a:gd name="T31" fmla="*/ 1575 h 123"/>
                <a:gd name="T32" fmla="*/ 66921 w 123"/>
                <a:gd name="T33" fmla="*/ 3149 h 123"/>
                <a:gd name="T34" fmla="*/ 70857 w 123"/>
                <a:gd name="T35" fmla="*/ 6298 h 123"/>
                <a:gd name="T36" fmla="*/ 74006 w 123"/>
                <a:gd name="T37" fmla="*/ 7873 h 123"/>
                <a:gd name="T38" fmla="*/ 81879 w 123"/>
                <a:gd name="T39" fmla="*/ 14171 h 123"/>
                <a:gd name="T40" fmla="*/ 87390 w 123"/>
                <a:gd name="T41" fmla="*/ 19683 h 123"/>
                <a:gd name="T42" fmla="*/ 90540 w 123"/>
                <a:gd name="T43" fmla="*/ 24406 h 123"/>
                <a:gd name="T44" fmla="*/ 93689 w 123"/>
                <a:gd name="T45" fmla="*/ 29130 h 123"/>
                <a:gd name="T46" fmla="*/ 95263 w 123"/>
                <a:gd name="T47" fmla="*/ 33854 h 123"/>
                <a:gd name="T48" fmla="*/ 96838 w 123"/>
                <a:gd name="T49" fmla="*/ 37003 h 123"/>
                <a:gd name="T50" fmla="*/ 96838 w 123"/>
                <a:gd name="T51" fmla="*/ 42514 h 123"/>
                <a:gd name="T52" fmla="*/ 96838 w 123"/>
                <a:gd name="T53" fmla="*/ 47238 h 123"/>
                <a:gd name="T54" fmla="*/ 96838 w 123"/>
                <a:gd name="T55" fmla="*/ 51962 h 123"/>
                <a:gd name="T56" fmla="*/ 96838 w 123"/>
                <a:gd name="T57" fmla="*/ 56686 h 123"/>
                <a:gd name="T58" fmla="*/ 95263 w 123"/>
                <a:gd name="T59" fmla="*/ 60622 h 123"/>
                <a:gd name="T60" fmla="*/ 93689 w 123"/>
                <a:gd name="T61" fmla="*/ 65346 h 123"/>
                <a:gd name="T62" fmla="*/ 92114 w 123"/>
                <a:gd name="T63" fmla="*/ 70070 h 123"/>
                <a:gd name="T64" fmla="*/ 90540 w 123"/>
                <a:gd name="T65" fmla="*/ 74794 h 123"/>
                <a:gd name="T66" fmla="*/ 87390 w 123"/>
                <a:gd name="T67" fmla="*/ 77155 h 123"/>
                <a:gd name="T68" fmla="*/ 85028 w 123"/>
                <a:gd name="T69" fmla="*/ 81879 h 123"/>
                <a:gd name="T70" fmla="*/ 77155 w 123"/>
                <a:gd name="T71" fmla="*/ 88178 h 123"/>
                <a:gd name="T72" fmla="*/ 72432 w 123"/>
                <a:gd name="T73" fmla="*/ 89752 h 123"/>
                <a:gd name="T74" fmla="*/ 69282 w 123"/>
                <a:gd name="T75" fmla="*/ 92901 h 123"/>
                <a:gd name="T76" fmla="*/ 65346 w 123"/>
                <a:gd name="T77" fmla="*/ 94476 h 123"/>
                <a:gd name="T78" fmla="*/ 60622 w 123"/>
                <a:gd name="T79" fmla="*/ 96051 h 123"/>
                <a:gd name="T80" fmla="*/ 55898 w 123"/>
                <a:gd name="T81" fmla="*/ 96051 h 123"/>
                <a:gd name="T82" fmla="*/ 51175 w 123"/>
                <a:gd name="T83" fmla="*/ 96838 h 123"/>
                <a:gd name="T84" fmla="*/ 45663 w 123"/>
                <a:gd name="T85" fmla="*/ 96838 h 123"/>
                <a:gd name="T86" fmla="*/ 40940 w 123"/>
                <a:gd name="T87" fmla="*/ 96051 h 123"/>
                <a:gd name="T88" fmla="*/ 36216 w 123"/>
                <a:gd name="T89" fmla="*/ 96051 h 123"/>
                <a:gd name="T90" fmla="*/ 31492 w 123"/>
                <a:gd name="T91" fmla="*/ 94476 h 123"/>
                <a:gd name="T92" fmla="*/ 27556 w 123"/>
                <a:gd name="T93" fmla="*/ 91327 h 123"/>
                <a:gd name="T94" fmla="*/ 22832 w 123"/>
                <a:gd name="T95" fmla="*/ 89752 h 123"/>
                <a:gd name="T96" fmla="*/ 14959 w 123"/>
                <a:gd name="T97" fmla="*/ 83454 h 123"/>
                <a:gd name="T98" fmla="*/ 9448 w 123"/>
                <a:gd name="T99" fmla="*/ 76368 h 123"/>
                <a:gd name="T100" fmla="*/ 6298 w 123"/>
                <a:gd name="T101" fmla="*/ 73219 h 123"/>
                <a:gd name="T102" fmla="*/ 4724 w 123"/>
                <a:gd name="T103" fmla="*/ 68495 h 123"/>
                <a:gd name="T104" fmla="*/ 3149 w 123"/>
                <a:gd name="T105" fmla="*/ 63771 h 123"/>
                <a:gd name="T106" fmla="*/ 1575 w 123"/>
                <a:gd name="T107" fmla="*/ 59048 h 123"/>
                <a:gd name="T108" fmla="*/ 0 w 123"/>
                <a:gd name="T109" fmla="*/ 55111 h 123"/>
                <a:gd name="T110" fmla="*/ 0 w 123"/>
                <a:gd name="T111" fmla="*/ 50387 h 123"/>
                <a:gd name="T112" fmla="*/ 0 w 123"/>
                <a:gd name="T113" fmla="*/ 45663 h 123"/>
                <a:gd name="T114" fmla="*/ 0 w 123"/>
                <a:gd name="T115" fmla="*/ 40940 h 1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3"/>
                <a:gd name="T175" fmla="*/ 0 h 123"/>
                <a:gd name="T176" fmla="*/ 123 w 123"/>
                <a:gd name="T177" fmla="*/ 123 h 1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3" h="123">
                  <a:moveTo>
                    <a:pt x="0" y="52"/>
                  </a:moveTo>
                  <a:lnTo>
                    <a:pt x="2" y="45"/>
                  </a:lnTo>
                  <a:lnTo>
                    <a:pt x="4" y="39"/>
                  </a:lnTo>
                  <a:lnTo>
                    <a:pt x="6" y="33"/>
                  </a:lnTo>
                  <a:lnTo>
                    <a:pt x="10" y="29"/>
                  </a:lnTo>
                  <a:lnTo>
                    <a:pt x="17" y="20"/>
                  </a:lnTo>
                  <a:lnTo>
                    <a:pt x="25" y="12"/>
                  </a:lnTo>
                  <a:lnTo>
                    <a:pt x="31" y="8"/>
                  </a:lnTo>
                  <a:lnTo>
                    <a:pt x="37" y="6"/>
                  </a:lnTo>
                  <a:lnTo>
                    <a:pt x="42" y="4"/>
                  </a:lnTo>
                  <a:lnTo>
                    <a:pt x="48" y="2"/>
                  </a:lnTo>
                  <a:lnTo>
                    <a:pt x="54" y="0"/>
                  </a:lnTo>
                  <a:lnTo>
                    <a:pt x="60" y="0"/>
                  </a:lnTo>
                  <a:lnTo>
                    <a:pt x="65" y="0"/>
                  </a:lnTo>
                  <a:lnTo>
                    <a:pt x="71" y="2"/>
                  </a:lnTo>
                  <a:lnTo>
                    <a:pt x="79" y="2"/>
                  </a:lnTo>
                  <a:lnTo>
                    <a:pt x="85" y="4"/>
                  </a:lnTo>
                  <a:lnTo>
                    <a:pt x="90" y="8"/>
                  </a:lnTo>
                  <a:lnTo>
                    <a:pt x="94" y="10"/>
                  </a:lnTo>
                  <a:lnTo>
                    <a:pt x="104" y="18"/>
                  </a:lnTo>
                  <a:lnTo>
                    <a:pt x="111" y="25"/>
                  </a:lnTo>
                  <a:lnTo>
                    <a:pt x="115" y="31"/>
                  </a:lnTo>
                  <a:lnTo>
                    <a:pt x="119" y="37"/>
                  </a:lnTo>
                  <a:lnTo>
                    <a:pt x="121" y="43"/>
                  </a:lnTo>
                  <a:lnTo>
                    <a:pt x="123" y="47"/>
                  </a:lnTo>
                  <a:lnTo>
                    <a:pt x="123" y="54"/>
                  </a:lnTo>
                  <a:lnTo>
                    <a:pt x="123" y="60"/>
                  </a:lnTo>
                  <a:lnTo>
                    <a:pt x="123" y="66"/>
                  </a:lnTo>
                  <a:lnTo>
                    <a:pt x="123" y="72"/>
                  </a:lnTo>
                  <a:lnTo>
                    <a:pt x="121" y="77"/>
                  </a:lnTo>
                  <a:lnTo>
                    <a:pt x="119" y="83"/>
                  </a:lnTo>
                  <a:lnTo>
                    <a:pt x="117" y="89"/>
                  </a:lnTo>
                  <a:lnTo>
                    <a:pt x="115" y="95"/>
                  </a:lnTo>
                  <a:lnTo>
                    <a:pt x="111" y="98"/>
                  </a:lnTo>
                  <a:lnTo>
                    <a:pt x="108" y="104"/>
                  </a:lnTo>
                  <a:lnTo>
                    <a:pt x="98" y="112"/>
                  </a:lnTo>
                  <a:lnTo>
                    <a:pt x="92" y="114"/>
                  </a:lnTo>
                  <a:lnTo>
                    <a:pt x="88" y="118"/>
                  </a:lnTo>
                  <a:lnTo>
                    <a:pt x="83" y="120"/>
                  </a:lnTo>
                  <a:lnTo>
                    <a:pt x="77" y="122"/>
                  </a:lnTo>
                  <a:lnTo>
                    <a:pt x="71" y="122"/>
                  </a:lnTo>
                  <a:lnTo>
                    <a:pt x="65" y="123"/>
                  </a:lnTo>
                  <a:lnTo>
                    <a:pt x="58" y="123"/>
                  </a:lnTo>
                  <a:lnTo>
                    <a:pt x="52" y="122"/>
                  </a:lnTo>
                  <a:lnTo>
                    <a:pt x="46" y="122"/>
                  </a:lnTo>
                  <a:lnTo>
                    <a:pt x="40" y="120"/>
                  </a:lnTo>
                  <a:lnTo>
                    <a:pt x="35" y="116"/>
                  </a:lnTo>
                  <a:lnTo>
                    <a:pt x="29" y="114"/>
                  </a:lnTo>
                  <a:lnTo>
                    <a:pt x="19" y="106"/>
                  </a:lnTo>
                  <a:lnTo>
                    <a:pt x="12" y="97"/>
                  </a:lnTo>
                  <a:lnTo>
                    <a:pt x="8" y="93"/>
                  </a:lnTo>
                  <a:lnTo>
                    <a:pt x="6" y="87"/>
                  </a:lnTo>
                  <a:lnTo>
                    <a:pt x="4" y="81"/>
                  </a:lnTo>
                  <a:lnTo>
                    <a:pt x="2" y="75"/>
                  </a:lnTo>
                  <a:lnTo>
                    <a:pt x="0" y="70"/>
                  </a:lnTo>
                  <a:lnTo>
                    <a:pt x="0" y="64"/>
                  </a:lnTo>
                  <a:lnTo>
                    <a:pt x="0" y="58"/>
                  </a:lnTo>
                  <a:lnTo>
                    <a:pt x="0" y="52"/>
                  </a:lnTo>
                </a:path>
              </a:pathLst>
            </a:custGeom>
            <a:noFill/>
            <a:ln w="19050">
              <a:solidFill>
                <a:srgbClr val="000000"/>
              </a:solidFill>
              <a:prstDash val="solid"/>
              <a:round/>
              <a:headEnd/>
              <a:tailEnd/>
            </a:ln>
          </p:spPr>
          <p:txBody>
            <a:bodyPr/>
            <a:lstStyle/>
            <a:p>
              <a:endParaRPr lang="en-GB"/>
            </a:p>
          </p:txBody>
        </p:sp>
        <p:sp>
          <p:nvSpPr>
            <p:cNvPr id="3137" name="Freeform 167"/>
            <p:cNvSpPr>
              <a:spLocks noEditPoints="1"/>
            </p:cNvSpPr>
            <p:nvPr/>
          </p:nvSpPr>
          <p:spPr bwMode="auto">
            <a:xfrm>
              <a:off x="5529263" y="4265613"/>
              <a:ext cx="201612" cy="74612"/>
            </a:xfrm>
            <a:custGeom>
              <a:avLst/>
              <a:gdLst>
                <a:gd name="T0" fmla="*/ 193675 w 254"/>
                <a:gd name="T1" fmla="*/ 64293 h 94"/>
                <a:gd name="T2" fmla="*/ 61119 w 254"/>
                <a:gd name="T3" fmla="*/ 41275 h 94"/>
                <a:gd name="T4" fmla="*/ 57944 w 254"/>
                <a:gd name="T5" fmla="*/ 39687 h 94"/>
                <a:gd name="T6" fmla="*/ 56356 w 254"/>
                <a:gd name="T7" fmla="*/ 38100 h 94"/>
                <a:gd name="T8" fmla="*/ 56356 w 254"/>
                <a:gd name="T9" fmla="*/ 36512 h 94"/>
                <a:gd name="T10" fmla="*/ 56356 w 254"/>
                <a:gd name="T11" fmla="*/ 34131 h 94"/>
                <a:gd name="T12" fmla="*/ 56356 w 254"/>
                <a:gd name="T13" fmla="*/ 32544 h 94"/>
                <a:gd name="T14" fmla="*/ 57944 w 254"/>
                <a:gd name="T15" fmla="*/ 29369 h 94"/>
                <a:gd name="T16" fmla="*/ 61119 w 254"/>
                <a:gd name="T17" fmla="*/ 29369 h 94"/>
                <a:gd name="T18" fmla="*/ 62706 w 254"/>
                <a:gd name="T19" fmla="*/ 29369 h 94"/>
                <a:gd name="T20" fmla="*/ 196850 w 254"/>
                <a:gd name="T21" fmla="*/ 50800 h 94"/>
                <a:gd name="T22" fmla="*/ 198437 w 254"/>
                <a:gd name="T23" fmla="*/ 52387 h 94"/>
                <a:gd name="T24" fmla="*/ 200025 w 254"/>
                <a:gd name="T25" fmla="*/ 53975 h 94"/>
                <a:gd name="T26" fmla="*/ 201612 w 254"/>
                <a:gd name="T27" fmla="*/ 54768 h 94"/>
                <a:gd name="T28" fmla="*/ 201612 w 254"/>
                <a:gd name="T29" fmla="*/ 57943 h 94"/>
                <a:gd name="T30" fmla="*/ 201612 w 254"/>
                <a:gd name="T31" fmla="*/ 61118 h 94"/>
                <a:gd name="T32" fmla="*/ 198437 w 254"/>
                <a:gd name="T33" fmla="*/ 62706 h 94"/>
                <a:gd name="T34" fmla="*/ 196850 w 254"/>
                <a:gd name="T35" fmla="*/ 62706 h 94"/>
                <a:gd name="T36" fmla="*/ 193675 w 254"/>
                <a:gd name="T37" fmla="*/ 64293 h 94"/>
                <a:gd name="T38" fmla="*/ 193675 w 254"/>
                <a:gd name="T39" fmla="*/ 64293 h 94"/>
                <a:gd name="T40" fmla="*/ 69056 w 254"/>
                <a:gd name="T41" fmla="*/ 74612 h 94"/>
                <a:gd name="T42" fmla="*/ 0 w 254"/>
                <a:gd name="T43" fmla="*/ 24606 h 94"/>
                <a:gd name="T44" fmla="*/ 80962 w 254"/>
                <a:gd name="T45" fmla="*/ 0 h 94"/>
                <a:gd name="T46" fmla="*/ 69056 w 254"/>
                <a:gd name="T47" fmla="*/ 74612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4"/>
                <a:gd name="T74" fmla="*/ 254 w 254"/>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4">
                  <a:moveTo>
                    <a:pt x="244" y="81"/>
                  </a:moveTo>
                  <a:lnTo>
                    <a:pt x="77" y="52"/>
                  </a:lnTo>
                  <a:lnTo>
                    <a:pt x="73" y="50"/>
                  </a:lnTo>
                  <a:lnTo>
                    <a:pt x="71" y="48"/>
                  </a:lnTo>
                  <a:lnTo>
                    <a:pt x="71" y="46"/>
                  </a:lnTo>
                  <a:lnTo>
                    <a:pt x="71" y="43"/>
                  </a:lnTo>
                  <a:lnTo>
                    <a:pt x="71" y="41"/>
                  </a:lnTo>
                  <a:lnTo>
                    <a:pt x="73" y="37"/>
                  </a:lnTo>
                  <a:lnTo>
                    <a:pt x="77" y="37"/>
                  </a:lnTo>
                  <a:lnTo>
                    <a:pt x="79" y="37"/>
                  </a:lnTo>
                  <a:lnTo>
                    <a:pt x="248" y="64"/>
                  </a:lnTo>
                  <a:lnTo>
                    <a:pt x="250" y="66"/>
                  </a:lnTo>
                  <a:lnTo>
                    <a:pt x="252" y="68"/>
                  </a:lnTo>
                  <a:lnTo>
                    <a:pt x="254" y="69"/>
                  </a:lnTo>
                  <a:lnTo>
                    <a:pt x="254" y="73"/>
                  </a:lnTo>
                  <a:lnTo>
                    <a:pt x="254" y="77"/>
                  </a:lnTo>
                  <a:lnTo>
                    <a:pt x="250" y="79"/>
                  </a:lnTo>
                  <a:lnTo>
                    <a:pt x="248" y="79"/>
                  </a:lnTo>
                  <a:lnTo>
                    <a:pt x="244" y="81"/>
                  </a:lnTo>
                  <a:close/>
                  <a:moveTo>
                    <a:pt x="87" y="94"/>
                  </a:moveTo>
                  <a:lnTo>
                    <a:pt x="0" y="31"/>
                  </a:lnTo>
                  <a:lnTo>
                    <a:pt x="102" y="0"/>
                  </a:lnTo>
                  <a:lnTo>
                    <a:pt x="87" y="94"/>
                  </a:lnTo>
                  <a:close/>
                </a:path>
              </a:pathLst>
            </a:custGeom>
            <a:solidFill>
              <a:srgbClr val="000000"/>
            </a:solidFill>
            <a:ln w="1588">
              <a:solidFill>
                <a:srgbClr val="000000"/>
              </a:solidFill>
              <a:prstDash val="solid"/>
              <a:round/>
              <a:headEnd/>
              <a:tailEnd/>
            </a:ln>
          </p:spPr>
          <p:txBody>
            <a:bodyPr/>
            <a:lstStyle/>
            <a:p>
              <a:endParaRPr lang="en-GB"/>
            </a:p>
          </p:txBody>
        </p:sp>
        <p:sp>
          <p:nvSpPr>
            <p:cNvPr id="3138" name="Line 168"/>
            <p:cNvSpPr>
              <a:spLocks noChangeShapeType="1"/>
            </p:cNvSpPr>
            <p:nvPr/>
          </p:nvSpPr>
          <p:spPr bwMode="auto">
            <a:xfrm flipV="1">
              <a:off x="6389688" y="3451225"/>
              <a:ext cx="0" cy="134938"/>
            </a:xfrm>
            <a:prstGeom prst="line">
              <a:avLst/>
            </a:prstGeom>
            <a:noFill/>
            <a:ln w="50800">
              <a:solidFill>
                <a:srgbClr val="000000"/>
              </a:solidFill>
              <a:round/>
              <a:headEnd/>
              <a:tailEnd/>
            </a:ln>
          </p:spPr>
          <p:txBody>
            <a:bodyPr/>
            <a:lstStyle/>
            <a:p>
              <a:endParaRPr lang="en-GB"/>
            </a:p>
          </p:txBody>
        </p:sp>
        <p:sp>
          <p:nvSpPr>
            <p:cNvPr id="3139" name="Rectangle 169"/>
            <p:cNvSpPr>
              <a:spLocks noChangeArrowheads="1"/>
            </p:cNvSpPr>
            <p:nvPr/>
          </p:nvSpPr>
          <p:spPr bwMode="auto">
            <a:xfrm>
              <a:off x="7177088" y="3308350"/>
              <a:ext cx="74612"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140" name="Rectangle 170"/>
            <p:cNvSpPr>
              <a:spLocks noChangeArrowheads="1"/>
            </p:cNvSpPr>
            <p:nvPr/>
          </p:nvSpPr>
          <p:spPr bwMode="auto">
            <a:xfrm>
              <a:off x="7251700" y="3308350"/>
              <a:ext cx="1333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ve</a:t>
              </a:r>
              <a:endParaRPr lang="en-GB">
                <a:solidFill>
                  <a:schemeClr val="bg1"/>
                </a:solidFill>
                <a:cs typeface="Lucida Sans Unicode" pitchFamily="34" charset="0"/>
              </a:endParaRPr>
            </a:p>
          </p:txBody>
        </p:sp>
        <p:sp>
          <p:nvSpPr>
            <p:cNvPr id="3141" name="Rectangle 171"/>
            <p:cNvSpPr>
              <a:spLocks noChangeArrowheads="1"/>
            </p:cNvSpPr>
            <p:nvPr/>
          </p:nvSpPr>
          <p:spPr bwMode="auto">
            <a:xfrm>
              <a:off x="6286500" y="3308350"/>
              <a:ext cx="42863"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142" name="Rectangle 172"/>
            <p:cNvSpPr>
              <a:spLocks noChangeArrowheads="1"/>
            </p:cNvSpPr>
            <p:nvPr/>
          </p:nvSpPr>
          <p:spPr bwMode="auto">
            <a:xfrm>
              <a:off x="6329363" y="3308350"/>
              <a:ext cx="1333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ve</a:t>
              </a:r>
              <a:endParaRPr lang="en-GB">
                <a:solidFill>
                  <a:schemeClr val="bg1"/>
                </a:solidFill>
                <a:cs typeface="Lucida Sans Unicode" pitchFamily="34" charset="0"/>
              </a:endParaRPr>
            </a:p>
          </p:txBody>
        </p:sp>
        <p:sp>
          <p:nvSpPr>
            <p:cNvPr id="3143" name="Rectangle 173"/>
            <p:cNvSpPr>
              <a:spLocks noChangeArrowheads="1"/>
            </p:cNvSpPr>
            <p:nvPr/>
          </p:nvSpPr>
          <p:spPr bwMode="auto">
            <a:xfrm>
              <a:off x="5962650" y="5311775"/>
              <a:ext cx="301625"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holes</a:t>
              </a:r>
              <a:endParaRPr lang="en-GB">
                <a:solidFill>
                  <a:schemeClr val="bg1"/>
                </a:solidFill>
                <a:cs typeface="Lucida Sans Unicode" pitchFamily="34" charset="0"/>
              </a:endParaRPr>
            </a:p>
          </p:txBody>
        </p:sp>
        <p:sp>
          <p:nvSpPr>
            <p:cNvPr id="3144" name="Freeform 174"/>
            <p:cNvSpPr>
              <a:spLocks noEditPoints="1"/>
            </p:cNvSpPr>
            <p:nvPr/>
          </p:nvSpPr>
          <p:spPr bwMode="auto">
            <a:xfrm>
              <a:off x="7751763" y="3582988"/>
              <a:ext cx="128587" cy="2433637"/>
            </a:xfrm>
            <a:custGeom>
              <a:avLst/>
              <a:gdLst>
                <a:gd name="T0" fmla="*/ 70284 w 161"/>
                <a:gd name="T1" fmla="*/ 115056 h 3067"/>
                <a:gd name="T2" fmla="*/ 70284 w 161"/>
                <a:gd name="T3" fmla="*/ 2319374 h 3067"/>
                <a:gd name="T4" fmla="*/ 70284 w 161"/>
                <a:gd name="T5" fmla="*/ 2320961 h 3067"/>
                <a:gd name="T6" fmla="*/ 68686 w 161"/>
                <a:gd name="T7" fmla="*/ 2322548 h 3067"/>
                <a:gd name="T8" fmla="*/ 65492 w 161"/>
                <a:gd name="T9" fmla="*/ 2324135 h 3067"/>
                <a:gd name="T10" fmla="*/ 63894 w 161"/>
                <a:gd name="T11" fmla="*/ 2325722 h 3067"/>
                <a:gd name="T12" fmla="*/ 60699 w 161"/>
                <a:gd name="T13" fmla="*/ 2324135 h 3067"/>
                <a:gd name="T14" fmla="*/ 59901 w 161"/>
                <a:gd name="T15" fmla="*/ 2322548 h 3067"/>
                <a:gd name="T16" fmla="*/ 58303 w 161"/>
                <a:gd name="T17" fmla="*/ 2320961 h 3067"/>
                <a:gd name="T18" fmla="*/ 58303 w 161"/>
                <a:gd name="T19" fmla="*/ 2319374 h 3067"/>
                <a:gd name="T20" fmla="*/ 58303 w 161"/>
                <a:gd name="T21" fmla="*/ 115056 h 3067"/>
                <a:gd name="T22" fmla="*/ 58303 w 161"/>
                <a:gd name="T23" fmla="*/ 111882 h 3067"/>
                <a:gd name="T24" fmla="*/ 59901 w 161"/>
                <a:gd name="T25" fmla="*/ 110295 h 3067"/>
                <a:gd name="T26" fmla="*/ 60699 w 161"/>
                <a:gd name="T27" fmla="*/ 108708 h 3067"/>
                <a:gd name="T28" fmla="*/ 63894 w 161"/>
                <a:gd name="T29" fmla="*/ 108708 h 3067"/>
                <a:gd name="T30" fmla="*/ 65492 w 161"/>
                <a:gd name="T31" fmla="*/ 108708 h 3067"/>
                <a:gd name="T32" fmla="*/ 68686 w 161"/>
                <a:gd name="T33" fmla="*/ 110295 h 3067"/>
                <a:gd name="T34" fmla="*/ 70284 w 161"/>
                <a:gd name="T35" fmla="*/ 111882 h 3067"/>
                <a:gd name="T36" fmla="*/ 70284 w 161"/>
                <a:gd name="T37" fmla="*/ 115056 h 3067"/>
                <a:gd name="T38" fmla="*/ 70284 w 161"/>
                <a:gd name="T39" fmla="*/ 115056 h 3067"/>
                <a:gd name="T40" fmla="*/ 0 w 161"/>
                <a:gd name="T41" fmla="*/ 126959 h 3067"/>
                <a:gd name="T42" fmla="*/ 63894 w 161"/>
                <a:gd name="T43" fmla="*/ 0 h 3067"/>
                <a:gd name="T44" fmla="*/ 128587 w 161"/>
                <a:gd name="T45" fmla="*/ 126959 h 3067"/>
                <a:gd name="T46" fmla="*/ 0 w 161"/>
                <a:gd name="T47" fmla="*/ 126959 h 3067"/>
                <a:gd name="T48" fmla="*/ 128587 w 161"/>
                <a:gd name="T49" fmla="*/ 2305885 h 3067"/>
                <a:gd name="T50" fmla="*/ 63894 w 161"/>
                <a:gd name="T51" fmla="*/ 2433637 h 3067"/>
                <a:gd name="T52" fmla="*/ 0 w 161"/>
                <a:gd name="T53" fmla="*/ 2305885 h 3067"/>
                <a:gd name="T54" fmla="*/ 128587 w 161"/>
                <a:gd name="T55" fmla="*/ 2305885 h 30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1"/>
                <a:gd name="T85" fmla="*/ 0 h 3067"/>
                <a:gd name="T86" fmla="*/ 161 w 161"/>
                <a:gd name="T87" fmla="*/ 3067 h 306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1" h="3067">
                  <a:moveTo>
                    <a:pt x="88" y="145"/>
                  </a:moveTo>
                  <a:lnTo>
                    <a:pt x="88" y="2923"/>
                  </a:lnTo>
                  <a:lnTo>
                    <a:pt x="88" y="2925"/>
                  </a:lnTo>
                  <a:lnTo>
                    <a:pt x="86" y="2927"/>
                  </a:lnTo>
                  <a:lnTo>
                    <a:pt x="82" y="2929"/>
                  </a:lnTo>
                  <a:lnTo>
                    <a:pt x="80" y="2931"/>
                  </a:lnTo>
                  <a:lnTo>
                    <a:pt x="76" y="2929"/>
                  </a:lnTo>
                  <a:lnTo>
                    <a:pt x="75" y="2927"/>
                  </a:lnTo>
                  <a:lnTo>
                    <a:pt x="73" y="2925"/>
                  </a:lnTo>
                  <a:lnTo>
                    <a:pt x="73" y="2923"/>
                  </a:lnTo>
                  <a:lnTo>
                    <a:pt x="73" y="145"/>
                  </a:lnTo>
                  <a:lnTo>
                    <a:pt x="73" y="141"/>
                  </a:lnTo>
                  <a:lnTo>
                    <a:pt x="75" y="139"/>
                  </a:lnTo>
                  <a:lnTo>
                    <a:pt x="76" y="137"/>
                  </a:lnTo>
                  <a:lnTo>
                    <a:pt x="80" y="137"/>
                  </a:lnTo>
                  <a:lnTo>
                    <a:pt x="82" y="137"/>
                  </a:lnTo>
                  <a:lnTo>
                    <a:pt x="86" y="139"/>
                  </a:lnTo>
                  <a:lnTo>
                    <a:pt x="88" y="141"/>
                  </a:lnTo>
                  <a:lnTo>
                    <a:pt x="88" y="145"/>
                  </a:lnTo>
                  <a:close/>
                  <a:moveTo>
                    <a:pt x="0" y="160"/>
                  </a:moveTo>
                  <a:lnTo>
                    <a:pt x="80" y="0"/>
                  </a:lnTo>
                  <a:lnTo>
                    <a:pt x="161" y="160"/>
                  </a:lnTo>
                  <a:lnTo>
                    <a:pt x="0" y="160"/>
                  </a:lnTo>
                  <a:close/>
                  <a:moveTo>
                    <a:pt x="161" y="2906"/>
                  </a:moveTo>
                  <a:lnTo>
                    <a:pt x="80" y="3067"/>
                  </a:lnTo>
                  <a:lnTo>
                    <a:pt x="0" y="2906"/>
                  </a:lnTo>
                  <a:lnTo>
                    <a:pt x="161" y="2906"/>
                  </a:lnTo>
                  <a:close/>
                </a:path>
              </a:pathLst>
            </a:custGeom>
            <a:solidFill>
              <a:srgbClr val="000000"/>
            </a:solidFill>
            <a:ln w="1588">
              <a:solidFill>
                <a:srgbClr val="000000"/>
              </a:solidFill>
              <a:prstDash val="solid"/>
              <a:round/>
              <a:headEnd/>
              <a:tailEnd/>
            </a:ln>
          </p:spPr>
          <p:txBody>
            <a:bodyPr/>
            <a:lstStyle/>
            <a:p>
              <a:endParaRPr lang="en-GB"/>
            </a:p>
          </p:txBody>
        </p:sp>
        <p:sp>
          <p:nvSpPr>
            <p:cNvPr id="3145" name="Rectangle 175"/>
            <p:cNvSpPr>
              <a:spLocks noChangeArrowheads="1"/>
            </p:cNvSpPr>
            <p:nvPr/>
          </p:nvSpPr>
          <p:spPr bwMode="auto">
            <a:xfrm>
              <a:off x="7656513" y="4524375"/>
              <a:ext cx="322262" cy="390525"/>
            </a:xfrm>
            <a:prstGeom prst="rect">
              <a:avLst/>
            </a:prstGeom>
            <a:solidFill>
              <a:srgbClr val="FFFFFF"/>
            </a:solidFill>
            <a:ln w="9525">
              <a:noFill/>
              <a:miter lim="800000"/>
              <a:headEnd/>
              <a:tailEnd/>
            </a:ln>
          </p:spPr>
          <p:txBody>
            <a:bodyPr/>
            <a:lstStyle/>
            <a:p>
              <a:endParaRPr lang="en-GB"/>
            </a:p>
          </p:txBody>
        </p:sp>
        <p:sp>
          <p:nvSpPr>
            <p:cNvPr id="3146" name="Rectangle 176"/>
            <p:cNvSpPr>
              <a:spLocks noChangeArrowheads="1"/>
            </p:cNvSpPr>
            <p:nvPr/>
          </p:nvSpPr>
          <p:spPr bwMode="auto">
            <a:xfrm>
              <a:off x="7712075" y="4572000"/>
              <a:ext cx="2095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300</a:t>
              </a:r>
              <a:endParaRPr lang="en-GB">
                <a:solidFill>
                  <a:schemeClr val="bg1"/>
                </a:solidFill>
                <a:cs typeface="Lucida Sans Unicode" pitchFamily="34" charset="0"/>
              </a:endParaRPr>
            </a:p>
          </p:txBody>
        </p:sp>
        <p:sp>
          <p:nvSpPr>
            <p:cNvPr id="3147" name="Rectangle 177"/>
            <p:cNvSpPr>
              <a:spLocks noChangeArrowheads="1"/>
            </p:cNvSpPr>
            <p:nvPr/>
          </p:nvSpPr>
          <p:spPr bwMode="auto">
            <a:xfrm>
              <a:off x="7729538" y="4711700"/>
              <a:ext cx="71437"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µ</a:t>
              </a:r>
              <a:endParaRPr lang="en-GB">
                <a:solidFill>
                  <a:schemeClr val="bg1"/>
                </a:solidFill>
                <a:cs typeface="Lucida Sans Unicode" pitchFamily="34" charset="0"/>
              </a:endParaRPr>
            </a:p>
          </p:txBody>
        </p:sp>
        <p:sp>
          <p:nvSpPr>
            <p:cNvPr id="3148" name="Rectangle 178"/>
            <p:cNvSpPr>
              <a:spLocks noChangeArrowheads="1"/>
            </p:cNvSpPr>
            <p:nvPr/>
          </p:nvSpPr>
          <p:spPr bwMode="auto">
            <a:xfrm>
              <a:off x="7800975" y="4711700"/>
              <a:ext cx="106363"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m</a:t>
              </a:r>
              <a:endParaRPr lang="en-GB">
                <a:solidFill>
                  <a:schemeClr val="bg1"/>
                </a:solidFill>
                <a:cs typeface="Lucida Sans Unicode" pitchFamily="34" charset="0"/>
              </a:endParaRPr>
            </a:p>
          </p:txBody>
        </p:sp>
        <p:sp>
          <p:nvSpPr>
            <p:cNvPr id="3149" name="Freeform 179"/>
            <p:cNvSpPr>
              <a:spLocks noEditPoints="1"/>
            </p:cNvSpPr>
            <p:nvPr/>
          </p:nvSpPr>
          <p:spPr bwMode="auto">
            <a:xfrm>
              <a:off x="6324600" y="6048375"/>
              <a:ext cx="908050" cy="128588"/>
            </a:xfrm>
            <a:custGeom>
              <a:avLst/>
              <a:gdLst>
                <a:gd name="T0" fmla="*/ 793650 w 1143"/>
                <a:gd name="T1" fmla="*/ 70284 h 161"/>
                <a:gd name="T2" fmla="*/ 114400 w 1143"/>
                <a:gd name="T3" fmla="*/ 70284 h 161"/>
                <a:gd name="T4" fmla="*/ 111222 w 1143"/>
                <a:gd name="T5" fmla="*/ 70284 h 161"/>
                <a:gd name="T6" fmla="*/ 109633 w 1143"/>
                <a:gd name="T7" fmla="*/ 68687 h 161"/>
                <a:gd name="T8" fmla="*/ 108044 w 1143"/>
                <a:gd name="T9" fmla="*/ 67089 h 161"/>
                <a:gd name="T10" fmla="*/ 108044 w 1143"/>
                <a:gd name="T11" fmla="*/ 63895 h 161"/>
                <a:gd name="T12" fmla="*/ 108044 w 1143"/>
                <a:gd name="T13" fmla="*/ 61499 h 161"/>
                <a:gd name="T14" fmla="*/ 109633 w 1143"/>
                <a:gd name="T15" fmla="*/ 59901 h 161"/>
                <a:gd name="T16" fmla="*/ 111222 w 1143"/>
                <a:gd name="T17" fmla="*/ 58304 h 161"/>
                <a:gd name="T18" fmla="*/ 114400 w 1143"/>
                <a:gd name="T19" fmla="*/ 58304 h 161"/>
                <a:gd name="T20" fmla="*/ 793650 w 1143"/>
                <a:gd name="T21" fmla="*/ 58304 h 161"/>
                <a:gd name="T22" fmla="*/ 795239 w 1143"/>
                <a:gd name="T23" fmla="*/ 58304 h 161"/>
                <a:gd name="T24" fmla="*/ 796033 w 1143"/>
                <a:gd name="T25" fmla="*/ 59901 h 161"/>
                <a:gd name="T26" fmla="*/ 797622 w 1143"/>
                <a:gd name="T27" fmla="*/ 61499 h 161"/>
                <a:gd name="T28" fmla="*/ 799211 w 1143"/>
                <a:gd name="T29" fmla="*/ 63895 h 161"/>
                <a:gd name="T30" fmla="*/ 797622 w 1143"/>
                <a:gd name="T31" fmla="*/ 67089 h 161"/>
                <a:gd name="T32" fmla="*/ 796033 w 1143"/>
                <a:gd name="T33" fmla="*/ 68687 h 161"/>
                <a:gd name="T34" fmla="*/ 795239 w 1143"/>
                <a:gd name="T35" fmla="*/ 70284 h 161"/>
                <a:gd name="T36" fmla="*/ 793650 w 1143"/>
                <a:gd name="T37" fmla="*/ 70284 h 161"/>
                <a:gd name="T38" fmla="*/ 793650 w 1143"/>
                <a:gd name="T39" fmla="*/ 70284 h 161"/>
                <a:gd name="T40" fmla="*/ 779350 w 1143"/>
                <a:gd name="T41" fmla="*/ 0 h 161"/>
                <a:gd name="T42" fmla="*/ 908050 w 1143"/>
                <a:gd name="T43" fmla="*/ 63895 h 161"/>
                <a:gd name="T44" fmla="*/ 779350 w 1143"/>
                <a:gd name="T45" fmla="*/ 128588 h 161"/>
                <a:gd name="T46" fmla="*/ 779350 w 1143"/>
                <a:gd name="T47" fmla="*/ 0 h 161"/>
                <a:gd name="T48" fmla="*/ 126317 w 1143"/>
                <a:gd name="T49" fmla="*/ 128588 h 161"/>
                <a:gd name="T50" fmla="*/ 0 w 1143"/>
                <a:gd name="T51" fmla="*/ 63895 h 161"/>
                <a:gd name="T52" fmla="*/ 126317 w 1143"/>
                <a:gd name="T53" fmla="*/ 0 h 161"/>
                <a:gd name="T54" fmla="*/ 126317 w 1143"/>
                <a:gd name="T55" fmla="*/ 128588 h 1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43"/>
                <a:gd name="T85" fmla="*/ 0 h 161"/>
                <a:gd name="T86" fmla="*/ 1143 w 1143"/>
                <a:gd name="T87" fmla="*/ 161 h 1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43" h="161">
                  <a:moveTo>
                    <a:pt x="999" y="88"/>
                  </a:moveTo>
                  <a:lnTo>
                    <a:pt x="144" y="88"/>
                  </a:lnTo>
                  <a:lnTo>
                    <a:pt x="140" y="88"/>
                  </a:lnTo>
                  <a:lnTo>
                    <a:pt x="138" y="86"/>
                  </a:lnTo>
                  <a:lnTo>
                    <a:pt x="136" y="84"/>
                  </a:lnTo>
                  <a:lnTo>
                    <a:pt x="136" y="80"/>
                  </a:lnTo>
                  <a:lnTo>
                    <a:pt x="136" y="77"/>
                  </a:lnTo>
                  <a:lnTo>
                    <a:pt x="138" y="75"/>
                  </a:lnTo>
                  <a:lnTo>
                    <a:pt x="140" y="73"/>
                  </a:lnTo>
                  <a:lnTo>
                    <a:pt x="144" y="73"/>
                  </a:lnTo>
                  <a:lnTo>
                    <a:pt x="999" y="73"/>
                  </a:lnTo>
                  <a:lnTo>
                    <a:pt x="1001" y="73"/>
                  </a:lnTo>
                  <a:lnTo>
                    <a:pt x="1002" y="75"/>
                  </a:lnTo>
                  <a:lnTo>
                    <a:pt x="1004" y="77"/>
                  </a:lnTo>
                  <a:lnTo>
                    <a:pt x="1006" y="80"/>
                  </a:lnTo>
                  <a:lnTo>
                    <a:pt x="1004" y="84"/>
                  </a:lnTo>
                  <a:lnTo>
                    <a:pt x="1002" y="86"/>
                  </a:lnTo>
                  <a:lnTo>
                    <a:pt x="1001" y="88"/>
                  </a:lnTo>
                  <a:lnTo>
                    <a:pt x="999" y="88"/>
                  </a:lnTo>
                  <a:close/>
                  <a:moveTo>
                    <a:pt x="981" y="0"/>
                  </a:moveTo>
                  <a:lnTo>
                    <a:pt x="1143" y="80"/>
                  </a:lnTo>
                  <a:lnTo>
                    <a:pt x="981" y="161"/>
                  </a:lnTo>
                  <a:lnTo>
                    <a:pt x="981" y="0"/>
                  </a:lnTo>
                  <a:close/>
                  <a:moveTo>
                    <a:pt x="159" y="161"/>
                  </a:moveTo>
                  <a:lnTo>
                    <a:pt x="0" y="80"/>
                  </a:lnTo>
                  <a:lnTo>
                    <a:pt x="159" y="0"/>
                  </a:lnTo>
                  <a:lnTo>
                    <a:pt x="159" y="161"/>
                  </a:lnTo>
                  <a:close/>
                </a:path>
              </a:pathLst>
            </a:custGeom>
            <a:solidFill>
              <a:srgbClr val="000000"/>
            </a:solidFill>
            <a:ln w="1588">
              <a:solidFill>
                <a:srgbClr val="000000"/>
              </a:solidFill>
              <a:prstDash val="solid"/>
              <a:round/>
              <a:headEnd/>
              <a:tailEnd/>
            </a:ln>
          </p:spPr>
          <p:txBody>
            <a:bodyPr/>
            <a:lstStyle/>
            <a:p>
              <a:endParaRPr lang="en-GB"/>
            </a:p>
          </p:txBody>
        </p:sp>
        <p:sp>
          <p:nvSpPr>
            <p:cNvPr id="3150" name="Rectangle 180"/>
            <p:cNvSpPr>
              <a:spLocks noChangeArrowheads="1"/>
            </p:cNvSpPr>
            <p:nvPr/>
          </p:nvSpPr>
          <p:spPr bwMode="auto">
            <a:xfrm>
              <a:off x="6773863" y="3709988"/>
              <a:ext cx="6985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n</a:t>
              </a:r>
              <a:endParaRPr lang="en-GB">
                <a:solidFill>
                  <a:schemeClr val="bg1"/>
                </a:solidFill>
                <a:cs typeface="Lucida Sans Unicode" pitchFamily="34" charset="0"/>
              </a:endParaRPr>
            </a:p>
          </p:txBody>
        </p:sp>
        <p:sp>
          <p:nvSpPr>
            <p:cNvPr id="3151" name="Rectangle 181"/>
            <p:cNvSpPr>
              <a:spLocks noChangeArrowheads="1"/>
            </p:cNvSpPr>
            <p:nvPr/>
          </p:nvSpPr>
          <p:spPr bwMode="auto">
            <a:xfrm>
              <a:off x="6843713" y="3709988"/>
              <a:ext cx="42862"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152" name="Rectangle 182"/>
            <p:cNvSpPr>
              <a:spLocks noChangeArrowheads="1"/>
            </p:cNvSpPr>
            <p:nvPr/>
          </p:nvSpPr>
          <p:spPr bwMode="auto">
            <a:xfrm>
              <a:off x="6886575" y="3709988"/>
              <a:ext cx="238125"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type</a:t>
              </a:r>
              <a:endParaRPr lang="en-GB">
                <a:solidFill>
                  <a:schemeClr val="bg1"/>
                </a:solidFill>
                <a:cs typeface="Lucida Sans Unicode" pitchFamily="34" charset="0"/>
              </a:endParaRPr>
            </a:p>
          </p:txBody>
        </p:sp>
        <p:sp>
          <p:nvSpPr>
            <p:cNvPr id="3153" name="Rectangle 183"/>
            <p:cNvSpPr>
              <a:spLocks noChangeArrowheads="1"/>
            </p:cNvSpPr>
            <p:nvPr/>
          </p:nvSpPr>
          <p:spPr bwMode="auto">
            <a:xfrm>
              <a:off x="6688138" y="3862388"/>
              <a:ext cx="519112"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electrode</a:t>
              </a:r>
              <a:endParaRPr lang="en-GB">
                <a:solidFill>
                  <a:schemeClr val="bg1"/>
                </a:solidFill>
                <a:cs typeface="Lucida Sans Unicode" pitchFamily="34" charset="0"/>
              </a:endParaRPr>
            </a:p>
          </p:txBody>
        </p:sp>
        <p:sp>
          <p:nvSpPr>
            <p:cNvPr id="3154" name="Rectangle 184"/>
            <p:cNvSpPr>
              <a:spLocks noChangeArrowheads="1"/>
            </p:cNvSpPr>
            <p:nvPr/>
          </p:nvSpPr>
          <p:spPr bwMode="auto">
            <a:xfrm>
              <a:off x="6554788" y="5510213"/>
              <a:ext cx="6985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p</a:t>
              </a:r>
              <a:endParaRPr lang="en-GB">
                <a:solidFill>
                  <a:schemeClr val="bg1"/>
                </a:solidFill>
                <a:cs typeface="Lucida Sans Unicode" pitchFamily="34" charset="0"/>
              </a:endParaRPr>
            </a:p>
          </p:txBody>
        </p:sp>
        <p:sp>
          <p:nvSpPr>
            <p:cNvPr id="3155" name="Rectangle 185"/>
            <p:cNvSpPr>
              <a:spLocks noChangeArrowheads="1"/>
            </p:cNvSpPr>
            <p:nvPr/>
          </p:nvSpPr>
          <p:spPr bwMode="auto">
            <a:xfrm>
              <a:off x="6626225" y="5510213"/>
              <a:ext cx="42863"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156" name="Rectangle 186"/>
            <p:cNvSpPr>
              <a:spLocks noChangeArrowheads="1"/>
            </p:cNvSpPr>
            <p:nvPr/>
          </p:nvSpPr>
          <p:spPr bwMode="auto">
            <a:xfrm>
              <a:off x="6667500" y="5510213"/>
              <a:ext cx="27305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type </a:t>
              </a:r>
              <a:endParaRPr lang="en-GB">
                <a:solidFill>
                  <a:schemeClr val="bg1"/>
                </a:solidFill>
                <a:cs typeface="Lucida Sans Unicode" pitchFamily="34" charset="0"/>
              </a:endParaRPr>
            </a:p>
          </p:txBody>
        </p:sp>
        <p:sp>
          <p:nvSpPr>
            <p:cNvPr id="3157" name="Rectangle 187"/>
            <p:cNvSpPr>
              <a:spLocks noChangeArrowheads="1"/>
            </p:cNvSpPr>
            <p:nvPr/>
          </p:nvSpPr>
          <p:spPr bwMode="auto">
            <a:xfrm>
              <a:off x="6470650" y="5662613"/>
              <a:ext cx="519113"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electrode</a:t>
              </a:r>
              <a:endParaRPr lang="en-GB">
                <a:solidFill>
                  <a:schemeClr val="bg1"/>
                </a:solidFill>
                <a:cs typeface="Lucida Sans Unicode" pitchFamily="34" charset="0"/>
              </a:endParaRPr>
            </a:p>
          </p:txBody>
        </p:sp>
        <p:sp>
          <p:nvSpPr>
            <p:cNvPr id="3158" name="Freeform 188"/>
            <p:cNvSpPr>
              <a:spLocks noEditPoints="1"/>
            </p:cNvSpPr>
            <p:nvPr/>
          </p:nvSpPr>
          <p:spPr bwMode="auto">
            <a:xfrm>
              <a:off x="5857875" y="3389313"/>
              <a:ext cx="152400" cy="2917825"/>
            </a:xfrm>
            <a:custGeom>
              <a:avLst/>
              <a:gdLst>
                <a:gd name="T0" fmla="*/ 102394 w 192"/>
                <a:gd name="T1" fmla="*/ 0 h 3677"/>
                <a:gd name="T2" fmla="*/ 102394 w 192"/>
                <a:gd name="T3" fmla="*/ 2790860 h 3677"/>
                <a:gd name="T4" fmla="*/ 51594 w 192"/>
                <a:gd name="T5" fmla="*/ 2790860 h 3677"/>
                <a:gd name="T6" fmla="*/ 51594 w 192"/>
                <a:gd name="T7" fmla="*/ 0 h 3677"/>
                <a:gd name="T8" fmla="*/ 102394 w 192"/>
                <a:gd name="T9" fmla="*/ 0 h 3677"/>
                <a:gd name="T10" fmla="*/ 152400 w 192"/>
                <a:gd name="T11" fmla="*/ 2764673 h 3677"/>
                <a:gd name="T12" fmla="*/ 76200 w 192"/>
                <a:gd name="T13" fmla="*/ 2917825 h 3677"/>
                <a:gd name="T14" fmla="*/ 0 w 192"/>
                <a:gd name="T15" fmla="*/ 2764673 h 3677"/>
                <a:gd name="T16" fmla="*/ 152400 w 192"/>
                <a:gd name="T17" fmla="*/ 2764673 h 36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3677"/>
                <a:gd name="T29" fmla="*/ 192 w 192"/>
                <a:gd name="T30" fmla="*/ 3677 h 36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3677">
                  <a:moveTo>
                    <a:pt x="129" y="0"/>
                  </a:moveTo>
                  <a:lnTo>
                    <a:pt x="129" y="3517"/>
                  </a:lnTo>
                  <a:lnTo>
                    <a:pt x="65" y="3517"/>
                  </a:lnTo>
                  <a:lnTo>
                    <a:pt x="65" y="0"/>
                  </a:lnTo>
                  <a:lnTo>
                    <a:pt x="129" y="0"/>
                  </a:lnTo>
                  <a:close/>
                  <a:moveTo>
                    <a:pt x="192" y="3484"/>
                  </a:moveTo>
                  <a:lnTo>
                    <a:pt x="96" y="3677"/>
                  </a:lnTo>
                  <a:lnTo>
                    <a:pt x="0" y="3484"/>
                  </a:lnTo>
                  <a:lnTo>
                    <a:pt x="192" y="3484"/>
                  </a:lnTo>
                  <a:close/>
                </a:path>
              </a:pathLst>
            </a:custGeom>
            <a:solidFill>
              <a:srgbClr val="FF6600"/>
            </a:solidFill>
            <a:ln w="1588">
              <a:solidFill>
                <a:srgbClr val="FF6600"/>
              </a:solidFill>
              <a:prstDash val="solid"/>
              <a:round/>
              <a:headEnd/>
              <a:tailEnd/>
            </a:ln>
          </p:spPr>
          <p:txBody>
            <a:bodyPr/>
            <a:lstStyle/>
            <a:p>
              <a:endParaRPr lang="en-GB"/>
            </a:p>
          </p:txBody>
        </p:sp>
        <p:sp>
          <p:nvSpPr>
            <p:cNvPr id="3159" name="Rectangle 189"/>
            <p:cNvSpPr>
              <a:spLocks noChangeArrowheads="1"/>
            </p:cNvSpPr>
            <p:nvPr/>
          </p:nvSpPr>
          <p:spPr bwMode="auto">
            <a:xfrm>
              <a:off x="5549900" y="4081463"/>
              <a:ext cx="512763"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electrons</a:t>
              </a:r>
              <a:endParaRPr lang="en-GB">
                <a:solidFill>
                  <a:schemeClr val="bg1"/>
                </a:solidFill>
                <a:cs typeface="Lucida Sans Unicode" pitchFamily="34" charset="0"/>
              </a:endParaRPr>
            </a:p>
          </p:txBody>
        </p:sp>
        <p:sp>
          <p:nvSpPr>
            <p:cNvPr id="3160" name="Rectangle 190"/>
            <p:cNvSpPr>
              <a:spLocks noChangeArrowheads="1"/>
            </p:cNvSpPr>
            <p:nvPr/>
          </p:nvSpPr>
          <p:spPr bwMode="auto">
            <a:xfrm>
              <a:off x="5432425" y="6162675"/>
              <a:ext cx="422275"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Particle</a:t>
              </a:r>
              <a:endParaRPr lang="en-GB">
                <a:solidFill>
                  <a:schemeClr val="bg1"/>
                </a:solidFill>
                <a:cs typeface="Lucida Sans Unicode" pitchFamily="34" charset="0"/>
              </a:endParaRPr>
            </a:p>
          </p:txBody>
        </p:sp>
        <p:sp>
          <p:nvSpPr>
            <p:cNvPr id="3161" name="Freeform 191"/>
            <p:cNvSpPr>
              <a:spLocks/>
            </p:cNvSpPr>
            <p:nvPr/>
          </p:nvSpPr>
          <p:spPr bwMode="auto">
            <a:xfrm>
              <a:off x="5959475" y="5094288"/>
              <a:ext cx="98425" cy="96837"/>
            </a:xfrm>
            <a:custGeom>
              <a:avLst/>
              <a:gdLst>
                <a:gd name="T0" fmla="*/ 98425 w 125"/>
                <a:gd name="T1" fmla="*/ 54323 h 123"/>
                <a:gd name="T2" fmla="*/ 98425 w 125"/>
                <a:gd name="T3" fmla="*/ 49599 h 123"/>
                <a:gd name="T4" fmla="*/ 98425 w 125"/>
                <a:gd name="T5" fmla="*/ 44876 h 123"/>
                <a:gd name="T6" fmla="*/ 96850 w 125"/>
                <a:gd name="T7" fmla="*/ 39365 h 123"/>
                <a:gd name="T8" fmla="*/ 95275 w 125"/>
                <a:gd name="T9" fmla="*/ 34641 h 123"/>
                <a:gd name="T10" fmla="*/ 93701 w 125"/>
                <a:gd name="T11" fmla="*/ 29917 h 123"/>
                <a:gd name="T12" fmla="*/ 92126 w 125"/>
                <a:gd name="T13" fmla="*/ 26768 h 123"/>
                <a:gd name="T14" fmla="*/ 88976 w 125"/>
                <a:gd name="T15" fmla="*/ 22831 h 123"/>
                <a:gd name="T16" fmla="*/ 87401 w 125"/>
                <a:gd name="T17" fmla="*/ 19682 h 123"/>
                <a:gd name="T18" fmla="*/ 80315 w 125"/>
                <a:gd name="T19" fmla="*/ 11809 h 123"/>
                <a:gd name="T20" fmla="*/ 72441 w 125"/>
                <a:gd name="T21" fmla="*/ 7086 h 123"/>
                <a:gd name="T22" fmla="*/ 67716 w 125"/>
                <a:gd name="T23" fmla="*/ 4724 h 123"/>
                <a:gd name="T24" fmla="*/ 62992 w 125"/>
                <a:gd name="T25" fmla="*/ 3149 h 123"/>
                <a:gd name="T26" fmla="*/ 59055 w 125"/>
                <a:gd name="T27" fmla="*/ 1575 h 123"/>
                <a:gd name="T28" fmla="*/ 54331 w 125"/>
                <a:gd name="T29" fmla="*/ 1575 h 123"/>
                <a:gd name="T30" fmla="*/ 49606 w 125"/>
                <a:gd name="T31" fmla="*/ 0 h 123"/>
                <a:gd name="T32" fmla="*/ 44094 w 125"/>
                <a:gd name="T33" fmla="*/ 0 h 123"/>
                <a:gd name="T34" fmla="*/ 39370 w 125"/>
                <a:gd name="T35" fmla="*/ 1575 h 123"/>
                <a:gd name="T36" fmla="*/ 34646 w 125"/>
                <a:gd name="T37" fmla="*/ 3149 h 123"/>
                <a:gd name="T38" fmla="*/ 29921 w 125"/>
                <a:gd name="T39" fmla="*/ 4724 h 123"/>
                <a:gd name="T40" fmla="*/ 25197 w 125"/>
                <a:gd name="T41" fmla="*/ 5511 h 123"/>
                <a:gd name="T42" fmla="*/ 22835 w 125"/>
                <a:gd name="T43" fmla="*/ 7086 h 123"/>
                <a:gd name="T44" fmla="*/ 18110 w 125"/>
                <a:gd name="T45" fmla="*/ 10235 h 123"/>
                <a:gd name="T46" fmla="*/ 11811 w 125"/>
                <a:gd name="T47" fmla="*/ 16533 h 123"/>
                <a:gd name="T48" fmla="*/ 8661 w 125"/>
                <a:gd name="T49" fmla="*/ 21257 h 123"/>
                <a:gd name="T50" fmla="*/ 6299 w 125"/>
                <a:gd name="T51" fmla="*/ 24406 h 123"/>
                <a:gd name="T52" fmla="*/ 4724 w 125"/>
                <a:gd name="T53" fmla="*/ 28343 h 123"/>
                <a:gd name="T54" fmla="*/ 3150 w 125"/>
                <a:gd name="T55" fmla="*/ 33066 h 123"/>
                <a:gd name="T56" fmla="*/ 1575 w 125"/>
                <a:gd name="T57" fmla="*/ 37790 h 123"/>
                <a:gd name="T58" fmla="*/ 0 w 125"/>
                <a:gd name="T59" fmla="*/ 42514 h 123"/>
                <a:gd name="T60" fmla="*/ 0 w 125"/>
                <a:gd name="T61" fmla="*/ 48025 h 123"/>
                <a:gd name="T62" fmla="*/ 0 w 125"/>
                <a:gd name="T63" fmla="*/ 52749 h 123"/>
                <a:gd name="T64" fmla="*/ 1575 w 125"/>
                <a:gd name="T65" fmla="*/ 57472 h 123"/>
                <a:gd name="T66" fmla="*/ 1575 w 125"/>
                <a:gd name="T67" fmla="*/ 62196 h 123"/>
                <a:gd name="T68" fmla="*/ 3150 w 125"/>
                <a:gd name="T69" fmla="*/ 66133 h 123"/>
                <a:gd name="T70" fmla="*/ 6299 w 125"/>
                <a:gd name="T71" fmla="*/ 70856 h 123"/>
                <a:gd name="T72" fmla="*/ 7087 w 125"/>
                <a:gd name="T73" fmla="*/ 74006 h 123"/>
                <a:gd name="T74" fmla="*/ 10236 w 125"/>
                <a:gd name="T75" fmla="*/ 78729 h 123"/>
                <a:gd name="T76" fmla="*/ 16535 w 125"/>
                <a:gd name="T77" fmla="*/ 84240 h 123"/>
                <a:gd name="T78" fmla="*/ 24409 w 125"/>
                <a:gd name="T79" fmla="*/ 90539 h 123"/>
                <a:gd name="T80" fmla="*/ 28346 w 125"/>
                <a:gd name="T81" fmla="*/ 92113 h 123"/>
                <a:gd name="T82" fmla="*/ 33071 w 125"/>
                <a:gd name="T83" fmla="*/ 93688 h 123"/>
                <a:gd name="T84" fmla="*/ 37795 w 125"/>
                <a:gd name="T85" fmla="*/ 95262 h 123"/>
                <a:gd name="T86" fmla="*/ 44094 w 125"/>
                <a:gd name="T87" fmla="*/ 96837 h 123"/>
                <a:gd name="T88" fmla="*/ 48031 w 125"/>
                <a:gd name="T89" fmla="*/ 96837 h 123"/>
                <a:gd name="T90" fmla="*/ 52756 w 125"/>
                <a:gd name="T91" fmla="*/ 96837 h 123"/>
                <a:gd name="T92" fmla="*/ 57480 w 125"/>
                <a:gd name="T93" fmla="*/ 95262 h 123"/>
                <a:gd name="T94" fmla="*/ 62205 w 125"/>
                <a:gd name="T95" fmla="*/ 95262 h 123"/>
                <a:gd name="T96" fmla="*/ 66142 w 125"/>
                <a:gd name="T97" fmla="*/ 93688 h 123"/>
                <a:gd name="T98" fmla="*/ 70866 w 125"/>
                <a:gd name="T99" fmla="*/ 90539 h 123"/>
                <a:gd name="T100" fmla="*/ 75590 w 125"/>
                <a:gd name="T101" fmla="*/ 88964 h 123"/>
                <a:gd name="T102" fmla="*/ 78740 w 125"/>
                <a:gd name="T103" fmla="*/ 85815 h 123"/>
                <a:gd name="T104" fmla="*/ 85827 w 125"/>
                <a:gd name="T105" fmla="*/ 80304 h 123"/>
                <a:gd name="T106" fmla="*/ 88976 w 125"/>
                <a:gd name="T107" fmla="*/ 77155 h 123"/>
                <a:gd name="T108" fmla="*/ 90551 w 125"/>
                <a:gd name="T109" fmla="*/ 72431 h 123"/>
                <a:gd name="T110" fmla="*/ 93701 w 125"/>
                <a:gd name="T111" fmla="*/ 67707 h 123"/>
                <a:gd name="T112" fmla="*/ 95275 w 125"/>
                <a:gd name="T113" fmla="*/ 62983 h 123"/>
                <a:gd name="T114" fmla="*/ 96850 w 125"/>
                <a:gd name="T115" fmla="*/ 59047 h 123"/>
                <a:gd name="T116" fmla="*/ 98425 w 125"/>
                <a:gd name="T117" fmla="*/ 54323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5"/>
                <a:gd name="T178" fmla="*/ 0 h 123"/>
                <a:gd name="T179" fmla="*/ 125 w 12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5" h="123">
                  <a:moveTo>
                    <a:pt x="125" y="69"/>
                  </a:moveTo>
                  <a:lnTo>
                    <a:pt x="125" y="63"/>
                  </a:lnTo>
                  <a:lnTo>
                    <a:pt x="125" y="57"/>
                  </a:lnTo>
                  <a:lnTo>
                    <a:pt x="123" y="50"/>
                  </a:lnTo>
                  <a:lnTo>
                    <a:pt x="121" y="44"/>
                  </a:lnTo>
                  <a:lnTo>
                    <a:pt x="119" y="38"/>
                  </a:lnTo>
                  <a:lnTo>
                    <a:pt x="117" y="34"/>
                  </a:lnTo>
                  <a:lnTo>
                    <a:pt x="113" y="29"/>
                  </a:lnTo>
                  <a:lnTo>
                    <a:pt x="111" y="25"/>
                  </a:lnTo>
                  <a:lnTo>
                    <a:pt x="102" y="15"/>
                  </a:lnTo>
                  <a:lnTo>
                    <a:pt x="92" y="9"/>
                  </a:lnTo>
                  <a:lnTo>
                    <a:pt x="86" y="6"/>
                  </a:lnTo>
                  <a:lnTo>
                    <a:pt x="80" y="4"/>
                  </a:lnTo>
                  <a:lnTo>
                    <a:pt x="75" y="2"/>
                  </a:lnTo>
                  <a:lnTo>
                    <a:pt x="69" y="2"/>
                  </a:lnTo>
                  <a:lnTo>
                    <a:pt x="63" y="0"/>
                  </a:lnTo>
                  <a:lnTo>
                    <a:pt x="56" y="0"/>
                  </a:lnTo>
                  <a:lnTo>
                    <a:pt x="50" y="2"/>
                  </a:lnTo>
                  <a:lnTo>
                    <a:pt x="44" y="4"/>
                  </a:lnTo>
                  <a:lnTo>
                    <a:pt x="38" y="6"/>
                  </a:lnTo>
                  <a:lnTo>
                    <a:pt x="32" y="7"/>
                  </a:lnTo>
                  <a:lnTo>
                    <a:pt x="29" y="9"/>
                  </a:lnTo>
                  <a:lnTo>
                    <a:pt x="23" y="13"/>
                  </a:lnTo>
                  <a:lnTo>
                    <a:pt x="15" y="21"/>
                  </a:lnTo>
                  <a:lnTo>
                    <a:pt x="11" y="27"/>
                  </a:lnTo>
                  <a:lnTo>
                    <a:pt x="8" y="31"/>
                  </a:lnTo>
                  <a:lnTo>
                    <a:pt x="6" y="36"/>
                  </a:lnTo>
                  <a:lnTo>
                    <a:pt x="4" y="42"/>
                  </a:lnTo>
                  <a:lnTo>
                    <a:pt x="2" y="48"/>
                  </a:lnTo>
                  <a:lnTo>
                    <a:pt x="0" y="54"/>
                  </a:lnTo>
                  <a:lnTo>
                    <a:pt x="0" y="61"/>
                  </a:lnTo>
                  <a:lnTo>
                    <a:pt x="0" y="67"/>
                  </a:lnTo>
                  <a:lnTo>
                    <a:pt x="2" y="73"/>
                  </a:lnTo>
                  <a:lnTo>
                    <a:pt x="2" y="79"/>
                  </a:lnTo>
                  <a:lnTo>
                    <a:pt x="4" y="84"/>
                  </a:lnTo>
                  <a:lnTo>
                    <a:pt x="8" y="90"/>
                  </a:lnTo>
                  <a:lnTo>
                    <a:pt x="9" y="94"/>
                  </a:lnTo>
                  <a:lnTo>
                    <a:pt x="13" y="100"/>
                  </a:lnTo>
                  <a:lnTo>
                    <a:pt x="21" y="107"/>
                  </a:lnTo>
                  <a:lnTo>
                    <a:pt x="31" y="115"/>
                  </a:lnTo>
                  <a:lnTo>
                    <a:pt x="36" y="117"/>
                  </a:lnTo>
                  <a:lnTo>
                    <a:pt x="42" y="119"/>
                  </a:lnTo>
                  <a:lnTo>
                    <a:pt x="48" y="121"/>
                  </a:lnTo>
                  <a:lnTo>
                    <a:pt x="56" y="123"/>
                  </a:lnTo>
                  <a:lnTo>
                    <a:pt x="61" y="123"/>
                  </a:lnTo>
                  <a:lnTo>
                    <a:pt x="67" y="123"/>
                  </a:lnTo>
                  <a:lnTo>
                    <a:pt x="73" y="121"/>
                  </a:lnTo>
                  <a:lnTo>
                    <a:pt x="79" y="121"/>
                  </a:lnTo>
                  <a:lnTo>
                    <a:pt x="84" y="119"/>
                  </a:lnTo>
                  <a:lnTo>
                    <a:pt x="90" y="115"/>
                  </a:lnTo>
                  <a:lnTo>
                    <a:pt x="96" y="113"/>
                  </a:lnTo>
                  <a:lnTo>
                    <a:pt x="100" y="109"/>
                  </a:lnTo>
                  <a:lnTo>
                    <a:pt x="109" y="102"/>
                  </a:lnTo>
                  <a:lnTo>
                    <a:pt x="113" y="98"/>
                  </a:lnTo>
                  <a:lnTo>
                    <a:pt x="115" y="92"/>
                  </a:lnTo>
                  <a:lnTo>
                    <a:pt x="119" y="86"/>
                  </a:lnTo>
                  <a:lnTo>
                    <a:pt x="121" y="80"/>
                  </a:lnTo>
                  <a:lnTo>
                    <a:pt x="123" y="75"/>
                  </a:lnTo>
                  <a:lnTo>
                    <a:pt x="125" y="69"/>
                  </a:lnTo>
                  <a:close/>
                </a:path>
              </a:pathLst>
            </a:custGeom>
            <a:solidFill>
              <a:srgbClr val="FFFFFF"/>
            </a:solidFill>
            <a:ln w="9525">
              <a:noFill/>
              <a:round/>
              <a:headEnd/>
              <a:tailEnd/>
            </a:ln>
          </p:spPr>
          <p:txBody>
            <a:bodyPr/>
            <a:lstStyle/>
            <a:p>
              <a:endParaRPr lang="en-GB"/>
            </a:p>
          </p:txBody>
        </p:sp>
        <p:sp>
          <p:nvSpPr>
            <p:cNvPr id="3162" name="Freeform 192"/>
            <p:cNvSpPr>
              <a:spLocks/>
            </p:cNvSpPr>
            <p:nvPr/>
          </p:nvSpPr>
          <p:spPr bwMode="auto">
            <a:xfrm>
              <a:off x="5959475" y="5094288"/>
              <a:ext cx="98425" cy="96837"/>
            </a:xfrm>
            <a:custGeom>
              <a:avLst/>
              <a:gdLst>
                <a:gd name="T0" fmla="*/ 98425 w 125"/>
                <a:gd name="T1" fmla="*/ 54323 h 123"/>
                <a:gd name="T2" fmla="*/ 98425 w 125"/>
                <a:gd name="T3" fmla="*/ 49599 h 123"/>
                <a:gd name="T4" fmla="*/ 98425 w 125"/>
                <a:gd name="T5" fmla="*/ 44876 h 123"/>
                <a:gd name="T6" fmla="*/ 96850 w 125"/>
                <a:gd name="T7" fmla="*/ 39365 h 123"/>
                <a:gd name="T8" fmla="*/ 95275 w 125"/>
                <a:gd name="T9" fmla="*/ 34641 h 123"/>
                <a:gd name="T10" fmla="*/ 93701 w 125"/>
                <a:gd name="T11" fmla="*/ 29917 h 123"/>
                <a:gd name="T12" fmla="*/ 92126 w 125"/>
                <a:gd name="T13" fmla="*/ 26768 h 123"/>
                <a:gd name="T14" fmla="*/ 88976 w 125"/>
                <a:gd name="T15" fmla="*/ 22831 h 123"/>
                <a:gd name="T16" fmla="*/ 87401 w 125"/>
                <a:gd name="T17" fmla="*/ 19682 h 123"/>
                <a:gd name="T18" fmla="*/ 80315 w 125"/>
                <a:gd name="T19" fmla="*/ 11809 h 123"/>
                <a:gd name="T20" fmla="*/ 72441 w 125"/>
                <a:gd name="T21" fmla="*/ 7086 h 123"/>
                <a:gd name="T22" fmla="*/ 67716 w 125"/>
                <a:gd name="T23" fmla="*/ 4724 h 123"/>
                <a:gd name="T24" fmla="*/ 62992 w 125"/>
                <a:gd name="T25" fmla="*/ 3149 h 123"/>
                <a:gd name="T26" fmla="*/ 59055 w 125"/>
                <a:gd name="T27" fmla="*/ 1575 h 123"/>
                <a:gd name="T28" fmla="*/ 54331 w 125"/>
                <a:gd name="T29" fmla="*/ 1575 h 123"/>
                <a:gd name="T30" fmla="*/ 49606 w 125"/>
                <a:gd name="T31" fmla="*/ 0 h 123"/>
                <a:gd name="T32" fmla="*/ 44094 w 125"/>
                <a:gd name="T33" fmla="*/ 0 h 123"/>
                <a:gd name="T34" fmla="*/ 39370 w 125"/>
                <a:gd name="T35" fmla="*/ 1575 h 123"/>
                <a:gd name="T36" fmla="*/ 34646 w 125"/>
                <a:gd name="T37" fmla="*/ 3149 h 123"/>
                <a:gd name="T38" fmla="*/ 29921 w 125"/>
                <a:gd name="T39" fmla="*/ 4724 h 123"/>
                <a:gd name="T40" fmla="*/ 25197 w 125"/>
                <a:gd name="T41" fmla="*/ 5511 h 123"/>
                <a:gd name="T42" fmla="*/ 22835 w 125"/>
                <a:gd name="T43" fmla="*/ 7086 h 123"/>
                <a:gd name="T44" fmla="*/ 18110 w 125"/>
                <a:gd name="T45" fmla="*/ 10235 h 123"/>
                <a:gd name="T46" fmla="*/ 11811 w 125"/>
                <a:gd name="T47" fmla="*/ 16533 h 123"/>
                <a:gd name="T48" fmla="*/ 8661 w 125"/>
                <a:gd name="T49" fmla="*/ 21257 h 123"/>
                <a:gd name="T50" fmla="*/ 6299 w 125"/>
                <a:gd name="T51" fmla="*/ 24406 h 123"/>
                <a:gd name="T52" fmla="*/ 4724 w 125"/>
                <a:gd name="T53" fmla="*/ 28343 h 123"/>
                <a:gd name="T54" fmla="*/ 3150 w 125"/>
                <a:gd name="T55" fmla="*/ 33066 h 123"/>
                <a:gd name="T56" fmla="*/ 1575 w 125"/>
                <a:gd name="T57" fmla="*/ 37790 h 123"/>
                <a:gd name="T58" fmla="*/ 0 w 125"/>
                <a:gd name="T59" fmla="*/ 42514 h 123"/>
                <a:gd name="T60" fmla="*/ 0 w 125"/>
                <a:gd name="T61" fmla="*/ 48025 h 123"/>
                <a:gd name="T62" fmla="*/ 0 w 125"/>
                <a:gd name="T63" fmla="*/ 52749 h 123"/>
                <a:gd name="T64" fmla="*/ 1575 w 125"/>
                <a:gd name="T65" fmla="*/ 57472 h 123"/>
                <a:gd name="T66" fmla="*/ 1575 w 125"/>
                <a:gd name="T67" fmla="*/ 62196 h 123"/>
                <a:gd name="T68" fmla="*/ 3150 w 125"/>
                <a:gd name="T69" fmla="*/ 66133 h 123"/>
                <a:gd name="T70" fmla="*/ 6299 w 125"/>
                <a:gd name="T71" fmla="*/ 70856 h 123"/>
                <a:gd name="T72" fmla="*/ 7087 w 125"/>
                <a:gd name="T73" fmla="*/ 74006 h 123"/>
                <a:gd name="T74" fmla="*/ 10236 w 125"/>
                <a:gd name="T75" fmla="*/ 78729 h 123"/>
                <a:gd name="T76" fmla="*/ 16535 w 125"/>
                <a:gd name="T77" fmla="*/ 84240 h 123"/>
                <a:gd name="T78" fmla="*/ 24409 w 125"/>
                <a:gd name="T79" fmla="*/ 90539 h 123"/>
                <a:gd name="T80" fmla="*/ 28346 w 125"/>
                <a:gd name="T81" fmla="*/ 92113 h 123"/>
                <a:gd name="T82" fmla="*/ 33071 w 125"/>
                <a:gd name="T83" fmla="*/ 93688 h 123"/>
                <a:gd name="T84" fmla="*/ 37795 w 125"/>
                <a:gd name="T85" fmla="*/ 95262 h 123"/>
                <a:gd name="T86" fmla="*/ 44094 w 125"/>
                <a:gd name="T87" fmla="*/ 96837 h 123"/>
                <a:gd name="T88" fmla="*/ 48031 w 125"/>
                <a:gd name="T89" fmla="*/ 96837 h 123"/>
                <a:gd name="T90" fmla="*/ 52756 w 125"/>
                <a:gd name="T91" fmla="*/ 96837 h 123"/>
                <a:gd name="T92" fmla="*/ 57480 w 125"/>
                <a:gd name="T93" fmla="*/ 95262 h 123"/>
                <a:gd name="T94" fmla="*/ 62205 w 125"/>
                <a:gd name="T95" fmla="*/ 95262 h 123"/>
                <a:gd name="T96" fmla="*/ 66142 w 125"/>
                <a:gd name="T97" fmla="*/ 93688 h 123"/>
                <a:gd name="T98" fmla="*/ 70866 w 125"/>
                <a:gd name="T99" fmla="*/ 90539 h 123"/>
                <a:gd name="T100" fmla="*/ 75590 w 125"/>
                <a:gd name="T101" fmla="*/ 88964 h 123"/>
                <a:gd name="T102" fmla="*/ 78740 w 125"/>
                <a:gd name="T103" fmla="*/ 85815 h 123"/>
                <a:gd name="T104" fmla="*/ 85827 w 125"/>
                <a:gd name="T105" fmla="*/ 80304 h 123"/>
                <a:gd name="T106" fmla="*/ 88976 w 125"/>
                <a:gd name="T107" fmla="*/ 77155 h 123"/>
                <a:gd name="T108" fmla="*/ 90551 w 125"/>
                <a:gd name="T109" fmla="*/ 72431 h 123"/>
                <a:gd name="T110" fmla="*/ 93701 w 125"/>
                <a:gd name="T111" fmla="*/ 67707 h 123"/>
                <a:gd name="T112" fmla="*/ 95275 w 125"/>
                <a:gd name="T113" fmla="*/ 62983 h 123"/>
                <a:gd name="T114" fmla="*/ 96850 w 125"/>
                <a:gd name="T115" fmla="*/ 59047 h 123"/>
                <a:gd name="T116" fmla="*/ 98425 w 125"/>
                <a:gd name="T117" fmla="*/ 54323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5"/>
                <a:gd name="T178" fmla="*/ 0 h 123"/>
                <a:gd name="T179" fmla="*/ 125 w 12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5" h="123">
                  <a:moveTo>
                    <a:pt x="125" y="69"/>
                  </a:moveTo>
                  <a:lnTo>
                    <a:pt x="125" y="63"/>
                  </a:lnTo>
                  <a:lnTo>
                    <a:pt x="125" y="57"/>
                  </a:lnTo>
                  <a:lnTo>
                    <a:pt x="123" y="50"/>
                  </a:lnTo>
                  <a:lnTo>
                    <a:pt x="121" y="44"/>
                  </a:lnTo>
                  <a:lnTo>
                    <a:pt x="119" y="38"/>
                  </a:lnTo>
                  <a:lnTo>
                    <a:pt x="117" y="34"/>
                  </a:lnTo>
                  <a:lnTo>
                    <a:pt x="113" y="29"/>
                  </a:lnTo>
                  <a:lnTo>
                    <a:pt x="111" y="25"/>
                  </a:lnTo>
                  <a:lnTo>
                    <a:pt x="102" y="15"/>
                  </a:lnTo>
                  <a:lnTo>
                    <a:pt x="92" y="9"/>
                  </a:lnTo>
                  <a:lnTo>
                    <a:pt x="86" y="6"/>
                  </a:lnTo>
                  <a:lnTo>
                    <a:pt x="80" y="4"/>
                  </a:lnTo>
                  <a:lnTo>
                    <a:pt x="75" y="2"/>
                  </a:lnTo>
                  <a:lnTo>
                    <a:pt x="69" y="2"/>
                  </a:lnTo>
                  <a:lnTo>
                    <a:pt x="63" y="0"/>
                  </a:lnTo>
                  <a:lnTo>
                    <a:pt x="56" y="0"/>
                  </a:lnTo>
                  <a:lnTo>
                    <a:pt x="50" y="2"/>
                  </a:lnTo>
                  <a:lnTo>
                    <a:pt x="44" y="4"/>
                  </a:lnTo>
                  <a:lnTo>
                    <a:pt x="38" y="6"/>
                  </a:lnTo>
                  <a:lnTo>
                    <a:pt x="32" y="7"/>
                  </a:lnTo>
                  <a:lnTo>
                    <a:pt x="29" y="9"/>
                  </a:lnTo>
                  <a:lnTo>
                    <a:pt x="23" y="13"/>
                  </a:lnTo>
                  <a:lnTo>
                    <a:pt x="15" y="21"/>
                  </a:lnTo>
                  <a:lnTo>
                    <a:pt x="11" y="27"/>
                  </a:lnTo>
                  <a:lnTo>
                    <a:pt x="8" y="31"/>
                  </a:lnTo>
                  <a:lnTo>
                    <a:pt x="6" y="36"/>
                  </a:lnTo>
                  <a:lnTo>
                    <a:pt x="4" y="42"/>
                  </a:lnTo>
                  <a:lnTo>
                    <a:pt x="2" y="48"/>
                  </a:lnTo>
                  <a:lnTo>
                    <a:pt x="0" y="54"/>
                  </a:lnTo>
                  <a:lnTo>
                    <a:pt x="0" y="61"/>
                  </a:lnTo>
                  <a:lnTo>
                    <a:pt x="0" y="67"/>
                  </a:lnTo>
                  <a:lnTo>
                    <a:pt x="2" y="73"/>
                  </a:lnTo>
                  <a:lnTo>
                    <a:pt x="2" y="79"/>
                  </a:lnTo>
                  <a:lnTo>
                    <a:pt x="4" y="84"/>
                  </a:lnTo>
                  <a:lnTo>
                    <a:pt x="8" y="90"/>
                  </a:lnTo>
                  <a:lnTo>
                    <a:pt x="9" y="94"/>
                  </a:lnTo>
                  <a:lnTo>
                    <a:pt x="13" y="100"/>
                  </a:lnTo>
                  <a:lnTo>
                    <a:pt x="21" y="107"/>
                  </a:lnTo>
                  <a:lnTo>
                    <a:pt x="31" y="115"/>
                  </a:lnTo>
                  <a:lnTo>
                    <a:pt x="36" y="117"/>
                  </a:lnTo>
                  <a:lnTo>
                    <a:pt x="42" y="119"/>
                  </a:lnTo>
                  <a:lnTo>
                    <a:pt x="48" y="121"/>
                  </a:lnTo>
                  <a:lnTo>
                    <a:pt x="56" y="123"/>
                  </a:lnTo>
                  <a:lnTo>
                    <a:pt x="61" y="123"/>
                  </a:lnTo>
                  <a:lnTo>
                    <a:pt x="67" y="123"/>
                  </a:lnTo>
                  <a:lnTo>
                    <a:pt x="73" y="121"/>
                  </a:lnTo>
                  <a:lnTo>
                    <a:pt x="79" y="121"/>
                  </a:lnTo>
                  <a:lnTo>
                    <a:pt x="84" y="119"/>
                  </a:lnTo>
                  <a:lnTo>
                    <a:pt x="90" y="115"/>
                  </a:lnTo>
                  <a:lnTo>
                    <a:pt x="96" y="113"/>
                  </a:lnTo>
                  <a:lnTo>
                    <a:pt x="100" y="109"/>
                  </a:lnTo>
                  <a:lnTo>
                    <a:pt x="109" y="102"/>
                  </a:lnTo>
                  <a:lnTo>
                    <a:pt x="113" y="98"/>
                  </a:lnTo>
                  <a:lnTo>
                    <a:pt x="115" y="92"/>
                  </a:lnTo>
                  <a:lnTo>
                    <a:pt x="119" y="86"/>
                  </a:lnTo>
                  <a:lnTo>
                    <a:pt x="121" y="80"/>
                  </a:lnTo>
                  <a:lnTo>
                    <a:pt x="123" y="75"/>
                  </a:lnTo>
                  <a:lnTo>
                    <a:pt x="125" y="69"/>
                  </a:lnTo>
                </a:path>
              </a:pathLst>
            </a:custGeom>
            <a:noFill/>
            <a:ln w="19050">
              <a:solidFill>
                <a:srgbClr val="000000"/>
              </a:solidFill>
              <a:prstDash val="solid"/>
              <a:round/>
              <a:headEnd/>
              <a:tailEnd/>
            </a:ln>
          </p:spPr>
          <p:txBody>
            <a:bodyPr/>
            <a:lstStyle/>
            <a:p>
              <a:endParaRPr lang="en-GB"/>
            </a:p>
          </p:txBody>
        </p:sp>
        <p:sp>
          <p:nvSpPr>
            <p:cNvPr id="3163" name="Freeform 193"/>
            <p:cNvSpPr>
              <a:spLocks noEditPoints="1"/>
            </p:cNvSpPr>
            <p:nvPr/>
          </p:nvSpPr>
          <p:spPr bwMode="auto">
            <a:xfrm>
              <a:off x="6051550" y="5126038"/>
              <a:ext cx="200025" cy="76200"/>
            </a:xfrm>
            <a:custGeom>
              <a:avLst/>
              <a:gdLst>
                <a:gd name="T0" fmla="*/ 7875 w 254"/>
                <a:gd name="T1" fmla="*/ 16669 h 96"/>
                <a:gd name="T2" fmla="*/ 139388 w 254"/>
                <a:gd name="T3" fmla="*/ 33338 h 96"/>
                <a:gd name="T4" fmla="*/ 140963 w 254"/>
                <a:gd name="T5" fmla="*/ 33338 h 96"/>
                <a:gd name="T6" fmla="*/ 142538 w 254"/>
                <a:gd name="T7" fmla="*/ 34925 h 96"/>
                <a:gd name="T8" fmla="*/ 144113 w 254"/>
                <a:gd name="T9" fmla="*/ 38100 h 96"/>
                <a:gd name="T10" fmla="*/ 144113 w 254"/>
                <a:gd name="T11" fmla="*/ 39687 h 96"/>
                <a:gd name="T12" fmla="*/ 144113 w 254"/>
                <a:gd name="T13" fmla="*/ 42862 h 96"/>
                <a:gd name="T14" fmla="*/ 142538 w 254"/>
                <a:gd name="T15" fmla="*/ 44450 h 96"/>
                <a:gd name="T16" fmla="*/ 139388 w 254"/>
                <a:gd name="T17" fmla="*/ 46037 h 96"/>
                <a:gd name="T18" fmla="*/ 137813 w 254"/>
                <a:gd name="T19" fmla="*/ 46037 h 96"/>
                <a:gd name="T20" fmla="*/ 6300 w 254"/>
                <a:gd name="T21" fmla="*/ 30956 h 96"/>
                <a:gd name="T22" fmla="*/ 3150 w 254"/>
                <a:gd name="T23" fmla="*/ 29369 h 96"/>
                <a:gd name="T24" fmla="*/ 1575 w 254"/>
                <a:gd name="T25" fmla="*/ 27781 h 96"/>
                <a:gd name="T26" fmla="*/ 0 w 254"/>
                <a:gd name="T27" fmla="*/ 26194 h 96"/>
                <a:gd name="T28" fmla="*/ 0 w 254"/>
                <a:gd name="T29" fmla="*/ 23019 h 96"/>
                <a:gd name="T30" fmla="*/ 1575 w 254"/>
                <a:gd name="T31" fmla="*/ 19844 h 96"/>
                <a:gd name="T32" fmla="*/ 3150 w 254"/>
                <a:gd name="T33" fmla="*/ 18256 h 96"/>
                <a:gd name="T34" fmla="*/ 4725 w 254"/>
                <a:gd name="T35" fmla="*/ 16669 h 96"/>
                <a:gd name="T36" fmla="*/ 7875 w 254"/>
                <a:gd name="T37" fmla="*/ 16669 h 96"/>
                <a:gd name="T38" fmla="*/ 7875 w 254"/>
                <a:gd name="T39" fmla="*/ 16669 h 96"/>
                <a:gd name="T40" fmla="*/ 129938 w 254"/>
                <a:gd name="T41" fmla="*/ 0 h 96"/>
                <a:gd name="T42" fmla="*/ 200025 w 254"/>
                <a:gd name="T43" fmla="*/ 47625 h 96"/>
                <a:gd name="T44" fmla="*/ 121275 w 254"/>
                <a:gd name="T45" fmla="*/ 76200 h 96"/>
                <a:gd name="T46" fmla="*/ 129938 w 254"/>
                <a:gd name="T47" fmla="*/ 0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6"/>
                <a:gd name="T74" fmla="*/ 254 w 254"/>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6">
                  <a:moveTo>
                    <a:pt x="10" y="21"/>
                  </a:moveTo>
                  <a:lnTo>
                    <a:pt x="177" y="42"/>
                  </a:lnTo>
                  <a:lnTo>
                    <a:pt x="179" y="42"/>
                  </a:lnTo>
                  <a:lnTo>
                    <a:pt x="181" y="44"/>
                  </a:lnTo>
                  <a:lnTo>
                    <a:pt x="183" y="48"/>
                  </a:lnTo>
                  <a:lnTo>
                    <a:pt x="183" y="50"/>
                  </a:lnTo>
                  <a:lnTo>
                    <a:pt x="183" y="54"/>
                  </a:lnTo>
                  <a:lnTo>
                    <a:pt x="181" y="56"/>
                  </a:lnTo>
                  <a:lnTo>
                    <a:pt x="177" y="58"/>
                  </a:lnTo>
                  <a:lnTo>
                    <a:pt x="175" y="58"/>
                  </a:lnTo>
                  <a:lnTo>
                    <a:pt x="8" y="39"/>
                  </a:lnTo>
                  <a:lnTo>
                    <a:pt x="4" y="37"/>
                  </a:lnTo>
                  <a:lnTo>
                    <a:pt x="2" y="35"/>
                  </a:lnTo>
                  <a:lnTo>
                    <a:pt x="0" y="33"/>
                  </a:lnTo>
                  <a:lnTo>
                    <a:pt x="0" y="29"/>
                  </a:lnTo>
                  <a:lnTo>
                    <a:pt x="2" y="25"/>
                  </a:lnTo>
                  <a:lnTo>
                    <a:pt x="4" y="23"/>
                  </a:lnTo>
                  <a:lnTo>
                    <a:pt x="6" y="21"/>
                  </a:lnTo>
                  <a:lnTo>
                    <a:pt x="10" y="21"/>
                  </a:lnTo>
                  <a:close/>
                  <a:moveTo>
                    <a:pt x="165" y="0"/>
                  </a:moveTo>
                  <a:lnTo>
                    <a:pt x="254" y="60"/>
                  </a:lnTo>
                  <a:lnTo>
                    <a:pt x="154" y="96"/>
                  </a:lnTo>
                  <a:lnTo>
                    <a:pt x="165" y="0"/>
                  </a:lnTo>
                  <a:close/>
                </a:path>
              </a:pathLst>
            </a:custGeom>
            <a:solidFill>
              <a:srgbClr val="000000"/>
            </a:solidFill>
            <a:ln w="1588">
              <a:solidFill>
                <a:srgbClr val="000000"/>
              </a:solidFill>
              <a:prstDash val="solid"/>
              <a:round/>
              <a:headEnd/>
              <a:tailEnd/>
            </a:ln>
          </p:spPr>
          <p:txBody>
            <a:bodyPr/>
            <a:lstStyle/>
            <a:p>
              <a:endParaRPr lang="en-GB"/>
            </a:p>
          </p:txBody>
        </p:sp>
        <p:sp>
          <p:nvSpPr>
            <p:cNvPr id="3164" name="Freeform 194"/>
            <p:cNvSpPr>
              <a:spLocks/>
            </p:cNvSpPr>
            <p:nvPr/>
          </p:nvSpPr>
          <p:spPr bwMode="auto">
            <a:xfrm>
              <a:off x="5776913" y="3890963"/>
              <a:ext cx="98425" cy="95250"/>
            </a:xfrm>
            <a:custGeom>
              <a:avLst/>
              <a:gdLst>
                <a:gd name="T0" fmla="*/ 1575 w 125"/>
                <a:gd name="T1" fmla="*/ 55891 h 121"/>
                <a:gd name="T2" fmla="*/ 1575 w 125"/>
                <a:gd name="T3" fmla="*/ 59826 h 121"/>
                <a:gd name="T4" fmla="*/ 3150 w 125"/>
                <a:gd name="T5" fmla="*/ 64550 h 121"/>
                <a:gd name="T6" fmla="*/ 6299 w 125"/>
                <a:gd name="T7" fmla="*/ 69273 h 121"/>
                <a:gd name="T8" fmla="*/ 7874 w 125"/>
                <a:gd name="T9" fmla="*/ 73996 h 121"/>
                <a:gd name="T10" fmla="*/ 11024 w 125"/>
                <a:gd name="T11" fmla="*/ 77145 h 121"/>
                <a:gd name="T12" fmla="*/ 14173 w 125"/>
                <a:gd name="T13" fmla="*/ 79506 h 121"/>
                <a:gd name="T14" fmla="*/ 21260 w 125"/>
                <a:gd name="T15" fmla="*/ 85804 h 121"/>
                <a:gd name="T16" fmla="*/ 24409 w 125"/>
                <a:gd name="T17" fmla="*/ 88952 h 121"/>
                <a:gd name="T18" fmla="*/ 29134 w 125"/>
                <a:gd name="T19" fmla="*/ 90527 h 121"/>
                <a:gd name="T20" fmla="*/ 33858 w 125"/>
                <a:gd name="T21" fmla="*/ 93676 h 121"/>
                <a:gd name="T22" fmla="*/ 37795 w 125"/>
                <a:gd name="T23" fmla="*/ 93676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7378 h 121"/>
                <a:gd name="T40" fmla="*/ 83464 w 125"/>
                <a:gd name="T41" fmla="*/ 82655 h 121"/>
                <a:gd name="T42" fmla="*/ 89764 w 125"/>
                <a:gd name="T43" fmla="*/ 75570 h 121"/>
                <a:gd name="T44" fmla="*/ 91338 w 125"/>
                <a:gd name="T45" fmla="*/ 70847 h 121"/>
                <a:gd name="T46" fmla="*/ 93701 w 125"/>
                <a:gd name="T47" fmla="*/ 67698 h 121"/>
                <a:gd name="T48" fmla="*/ 95275 w 125"/>
                <a:gd name="T49" fmla="*/ 62975 h 121"/>
                <a:gd name="T50" fmla="*/ 96850 w 125"/>
                <a:gd name="T51" fmla="*/ 59039 h 121"/>
                <a:gd name="T52" fmla="*/ 98425 w 125"/>
                <a:gd name="T53" fmla="*/ 54316 h 121"/>
                <a:gd name="T54" fmla="*/ 98425 w 125"/>
                <a:gd name="T55" fmla="*/ 49593 h 121"/>
                <a:gd name="T56" fmla="*/ 98425 w 125"/>
                <a:gd name="T57" fmla="*/ 43295 h 121"/>
                <a:gd name="T58" fmla="*/ 98425 w 125"/>
                <a:gd name="T59" fmla="*/ 39360 h 121"/>
                <a:gd name="T60" fmla="*/ 96850 w 125"/>
                <a:gd name="T61" fmla="*/ 34636 h 121"/>
                <a:gd name="T62" fmla="*/ 95275 w 125"/>
                <a:gd name="T63" fmla="*/ 29913 h 121"/>
                <a:gd name="T64" fmla="*/ 92913 w 125"/>
                <a:gd name="T65" fmla="*/ 25190 h 121"/>
                <a:gd name="T66" fmla="*/ 91338 w 125"/>
                <a:gd name="T67" fmla="*/ 22041 h 121"/>
                <a:gd name="T68" fmla="*/ 85039 w 125"/>
                <a:gd name="T69" fmla="*/ 14957 h 121"/>
                <a:gd name="T70" fmla="*/ 77165 w 125"/>
                <a:gd name="T71" fmla="*/ 8659 h 121"/>
                <a:gd name="T72" fmla="*/ 74016 w 125"/>
                <a:gd name="T73" fmla="*/ 5510 h 121"/>
                <a:gd name="T74" fmla="*/ 70079 w 125"/>
                <a:gd name="T75" fmla="*/ 3936 h 121"/>
                <a:gd name="T76" fmla="*/ 65354 w 125"/>
                <a:gd name="T77" fmla="*/ 787 h 121"/>
                <a:gd name="T78" fmla="*/ 60630 w 125"/>
                <a:gd name="T79" fmla="*/ 787 h 121"/>
                <a:gd name="T80" fmla="*/ 55905 w 125"/>
                <a:gd name="T81" fmla="*/ 0 h 121"/>
                <a:gd name="T82" fmla="*/ 51968 w 125"/>
                <a:gd name="T83" fmla="*/ 0 h 121"/>
                <a:gd name="T84" fmla="*/ 47244 w 125"/>
                <a:gd name="T85" fmla="*/ 0 h 121"/>
                <a:gd name="T86" fmla="*/ 40945 w 125"/>
                <a:gd name="T87" fmla="*/ 0 h 121"/>
                <a:gd name="T88" fmla="*/ 36220 w 125"/>
                <a:gd name="T89" fmla="*/ 787 h 121"/>
                <a:gd name="T90" fmla="*/ 32283 w 125"/>
                <a:gd name="T91" fmla="*/ 2362 h 121"/>
                <a:gd name="T92" fmla="*/ 27559 w 125"/>
                <a:gd name="T93" fmla="*/ 3936 h 121"/>
                <a:gd name="T94" fmla="*/ 22835 w 125"/>
                <a:gd name="T95" fmla="*/ 7085 h 121"/>
                <a:gd name="T96" fmla="*/ 15748 w 125"/>
                <a:gd name="T97" fmla="*/ 11808 h 121"/>
                <a:gd name="T98" fmla="*/ 9449 w 125"/>
                <a:gd name="T99" fmla="*/ 19680 h 121"/>
                <a:gd name="T100" fmla="*/ 7874 w 125"/>
                <a:gd name="T101" fmla="*/ 23616 h 121"/>
                <a:gd name="T102" fmla="*/ 4724 w 125"/>
                <a:gd name="T103" fmla="*/ 26764 h 121"/>
                <a:gd name="T104" fmla="*/ 3150 w 125"/>
                <a:gd name="T105" fmla="*/ 31488 h 121"/>
                <a:gd name="T106" fmla="*/ 1575 w 125"/>
                <a:gd name="T107" fmla="*/ 36211 h 121"/>
                <a:gd name="T108" fmla="*/ 1575 w 125"/>
                <a:gd name="T109" fmla="*/ 40147 h 121"/>
                <a:gd name="T110" fmla="*/ 0 w 125"/>
                <a:gd name="T111" fmla="*/ 44870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6"/>
                  </a:lnTo>
                  <a:lnTo>
                    <a:pt x="4" y="82"/>
                  </a:lnTo>
                  <a:lnTo>
                    <a:pt x="8" y="88"/>
                  </a:lnTo>
                  <a:lnTo>
                    <a:pt x="10" y="94"/>
                  </a:lnTo>
                  <a:lnTo>
                    <a:pt x="14" y="98"/>
                  </a:lnTo>
                  <a:lnTo>
                    <a:pt x="18" y="101"/>
                  </a:lnTo>
                  <a:lnTo>
                    <a:pt x="27" y="109"/>
                  </a:lnTo>
                  <a:lnTo>
                    <a:pt x="31" y="113"/>
                  </a:lnTo>
                  <a:lnTo>
                    <a:pt x="37" y="115"/>
                  </a:lnTo>
                  <a:lnTo>
                    <a:pt x="43" y="119"/>
                  </a:lnTo>
                  <a:lnTo>
                    <a:pt x="48" y="119"/>
                  </a:lnTo>
                  <a:lnTo>
                    <a:pt x="54" y="121"/>
                  </a:lnTo>
                  <a:lnTo>
                    <a:pt x="60" y="121"/>
                  </a:lnTo>
                  <a:lnTo>
                    <a:pt x="68" y="121"/>
                  </a:lnTo>
                  <a:lnTo>
                    <a:pt x="73" y="121"/>
                  </a:lnTo>
                  <a:lnTo>
                    <a:pt x="79" y="119"/>
                  </a:lnTo>
                  <a:lnTo>
                    <a:pt x="85" y="117"/>
                  </a:lnTo>
                  <a:lnTo>
                    <a:pt x="91" y="115"/>
                  </a:lnTo>
                  <a:lnTo>
                    <a:pt x="96" y="111"/>
                  </a:lnTo>
                  <a:lnTo>
                    <a:pt x="106" y="105"/>
                  </a:lnTo>
                  <a:lnTo>
                    <a:pt x="114" y="96"/>
                  </a:lnTo>
                  <a:lnTo>
                    <a:pt x="116" y="90"/>
                  </a:lnTo>
                  <a:lnTo>
                    <a:pt x="119" y="86"/>
                  </a:lnTo>
                  <a:lnTo>
                    <a:pt x="121" y="80"/>
                  </a:lnTo>
                  <a:lnTo>
                    <a:pt x="123" y="75"/>
                  </a:lnTo>
                  <a:lnTo>
                    <a:pt x="125" y="69"/>
                  </a:lnTo>
                  <a:lnTo>
                    <a:pt x="125" y="63"/>
                  </a:lnTo>
                  <a:lnTo>
                    <a:pt x="125" y="55"/>
                  </a:lnTo>
                  <a:lnTo>
                    <a:pt x="125" y="50"/>
                  </a:lnTo>
                  <a:lnTo>
                    <a:pt x="123" y="44"/>
                  </a:lnTo>
                  <a:lnTo>
                    <a:pt x="121" y="38"/>
                  </a:lnTo>
                  <a:lnTo>
                    <a:pt x="118" y="32"/>
                  </a:lnTo>
                  <a:lnTo>
                    <a:pt x="116" y="28"/>
                  </a:lnTo>
                  <a:lnTo>
                    <a:pt x="108" y="19"/>
                  </a:lnTo>
                  <a:lnTo>
                    <a:pt x="98" y="11"/>
                  </a:lnTo>
                  <a:lnTo>
                    <a:pt x="94" y="7"/>
                  </a:lnTo>
                  <a:lnTo>
                    <a:pt x="89" y="5"/>
                  </a:lnTo>
                  <a:lnTo>
                    <a:pt x="83" y="1"/>
                  </a:lnTo>
                  <a:lnTo>
                    <a:pt x="77" y="1"/>
                  </a:lnTo>
                  <a:lnTo>
                    <a:pt x="71" y="0"/>
                  </a:lnTo>
                  <a:lnTo>
                    <a:pt x="66" y="0"/>
                  </a:lnTo>
                  <a:lnTo>
                    <a:pt x="60" y="0"/>
                  </a:lnTo>
                  <a:lnTo>
                    <a:pt x="52" y="0"/>
                  </a:lnTo>
                  <a:lnTo>
                    <a:pt x="46" y="1"/>
                  </a:lnTo>
                  <a:lnTo>
                    <a:pt x="41" y="3"/>
                  </a:lnTo>
                  <a:lnTo>
                    <a:pt x="35" y="5"/>
                  </a:lnTo>
                  <a:lnTo>
                    <a:pt x="29" y="9"/>
                  </a:lnTo>
                  <a:lnTo>
                    <a:pt x="20" y="15"/>
                  </a:lnTo>
                  <a:lnTo>
                    <a:pt x="12" y="25"/>
                  </a:lnTo>
                  <a:lnTo>
                    <a:pt x="10" y="30"/>
                  </a:lnTo>
                  <a:lnTo>
                    <a:pt x="6" y="34"/>
                  </a:lnTo>
                  <a:lnTo>
                    <a:pt x="4" y="40"/>
                  </a:lnTo>
                  <a:lnTo>
                    <a:pt x="2" y="46"/>
                  </a:lnTo>
                  <a:lnTo>
                    <a:pt x="2" y="51"/>
                  </a:lnTo>
                  <a:lnTo>
                    <a:pt x="0" y="57"/>
                  </a:lnTo>
                  <a:lnTo>
                    <a:pt x="0" y="65"/>
                  </a:lnTo>
                  <a:lnTo>
                    <a:pt x="2" y="71"/>
                  </a:lnTo>
                  <a:close/>
                </a:path>
              </a:pathLst>
            </a:custGeom>
            <a:solidFill>
              <a:srgbClr val="000000"/>
            </a:solidFill>
            <a:ln w="9525">
              <a:noFill/>
              <a:round/>
              <a:headEnd/>
              <a:tailEnd/>
            </a:ln>
          </p:spPr>
          <p:txBody>
            <a:bodyPr/>
            <a:lstStyle/>
            <a:p>
              <a:endParaRPr lang="en-GB"/>
            </a:p>
          </p:txBody>
        </p:sp>
        <p:sp>
          <p:nvSpPr>
            <p:cNvPr id="3165" name="Freeform 195"/>
            <p:cNvSpPr>
              <a:spLocks/>
            </p:cNvSpPr>
            <p:nvPr/>
          </p:nvSpPr>
          <p:spPr bwMode="auto">
            <a:xfrm>
              <a:off x="5776913" y="3890963"/>
              <a:ext cx="98425" cy="95250"/>
            </a:xfrm>
            <a:custGeom>
              <a:avLst/>
              <a:gdLst>
                <a:gd name="T0" fmla="*/ 1575 w 125"/>
                <a:gd name="T1" fmla="*/ 55891 h 121"/>
                <a:gd name="T2" fmla="*/ 1575 w 125"/>
                <a:gd name="T3" fmla="*/ 59826 h 121"/>
                <a:gd name="T4" fmla="*/ 3150 w 125"/>
                <a:gd name="T5" fmla="*/ 64550 h 121"/>
                <a:gd name="T6" fmla="*/ 6299 w 125"/>
                <a:gd name="T7" fmla="*/ 69273 h 121"/>
                <a:gd name="T8" fmla="*/ 7874 w 125"/>
                <a:gd name="T9" fmla="*/ 73996 h 121"/>
                <a:gd name="T10" fmla="*/ 11024 w 125"/>
                <a:gd name="T11" fmla="*/ 77145 h 121"/>
                <a:gd name="T12" fmla="*/ 14173 w 125"/>
                <a:gd name="T13" fmla="*/ 79506 h 121"/>
                <a:gd name="T14" fmla="*/ 21260 w 125"/>
                <a:gd name="T15" fmla="*/ 85804 h 121"/>
                <a:gd name="T16" fmla="*/ 24409 w 125"/>
                <a:gd name="T17" fmla="*/ 88952 h 121"/>
                <a:gd name="T18" fmla="*/ 29134 w 125"/>
                <a:gd name="T19" fmla="*/ 90527 h 121"/>
                <a:gd name="T20" fmla="*/ 33858 w 125"/>
                <a:gd name="T21" fmla="*/ 93676 h 121"/>
                <a:gd name="T22" fmla="*/ 37795 w 125"/>
                <a:gd name="T23" fmla="*/ 93676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7378 h 121"/>
                <a:gd name="T40" fmla="*/ 83464 w 125"/>
                <a:gd name="T41" fmla="*/ 82655 h 121"/>
                <a:gd name="T42" fmla="*/ 89764 w 125"/>
                <a:gd name="T43" fmla="*/ 75570 h 121"/>
                <a:gd name="T44" fmla="*/ 91338 w 125"/>
                <a:gd name="T45" fmla="*/ 70847 h 121"/>
                <a:gd name="T46" fmla="*/ 93701 w 125"/>
                <a:gd name="T47" fmla="*/ 67698 h 121"/>
                <a:gd name="T48" fmla="*/ 95275 w 125"/>
                <a:gd name="T49" fmla="*/ 62975 h 121"/>
                <a:gd name="T50" fmla="*/ 96850 w 125"/>
                <a:gd name="T51" fmla="*/ 59039 h 121"/>
                <a:gd name="T52" fmla="*/ 98425 w 125"/>
                <a:gd name="T53" fmla="*/ 54316 h 121"/>
                <a:gd name="T54" fmla="*/ 98425 w 125"/>
                <a:gd name="T55" fmla="*/ 49593 h 121"/>
                <a:gd name="T56" fmla="*/ 98425 w 125"/>
                <a:gd name="T57" fmla="*/ 43295 h 121"/>
                <a:gd name="T58" fmla="*/ 98425 w 125"/>
                <a:gd name="T59" fmla="*/ 39360 h 121"/>
                <a:gd name="T60" fmla="*/ 96850 w 125"/>
                <a:gd name="T61" fmla="*/ 34636 h 121"/>
                <a:gd name="T62" fmla="*/ 95275 w 125"/>
                <a:gd name="T63" fmla="*/ 29913 h 121"/>
                <a:gd name="T64" fmla="*/ 92913 w 125"/>
                <a:gd name="T65" fmla="*/ 25190 h 121"/>
                <a:gd name="T66" fmla="*/ 91338 w 125"/>
                <a:gd name="T67" fmla="*/ 22041 h 121"/>
                <a:gd name="T68" fmla="*/ 85039 w 125"/>
                <a:gd name="T69" fmla="*/ 14957 h 121"/>
                <a:gd name="T70" fmla="*/ 77165 w 125"/>
                <a:gd name="T71" fmla="*/ 8659 h 121"/>
                <a:gd name="T72" fmla="*/ 74016 w 125"/>
                <a:gd name="T73" fmla="*/ 5510 h 121"/>
                <a:gd name="T74" fmla="*/ 70079 w 125"/>
                <a:gd name="T75" fmla="*/ 3936 h 121"/>
                <a:gd name="T76" fmla="*/ 65354 w 125"/>
                <a:gd name="T77" fmla="*/ 787 h 121"/>
                <a:gd name="T78" fmla="*/ 60630 w 125"/>
                <a:gd name="T79" fmla="*/ 787 h 121"/>
                <a:gd name="T80" fmla="*/ 55905 w 125"/>
                <a:gd name="T81" fmla="*/ 0 h 121"/>
                <a:gd name="T82" fmla="*/ 51968 w 125"/>
                <a:gd name="T83" fmla="*/ 0 h 121"/>
                <a:gd name="T84" fmla="*/ 47244 w 125"/>
                <a:gd name="T85" fmla="*/ 0 h 121"/>
                <a:gd name="T86" fmla="*/ 40945 w 125"/>
                <a:gd name="T87" fmla="*/ 0 h 121"/>
                <a:gd name="T88" fmla="*/ 36220 w 125"/>
                <a:gd name="T89" fmla="*/ 787 h 121"/>
                <a:gd name="T90" fmla="*/ 32283 w 125"/>
                <a:gd name="T91" fmla="*/ 2362 h 121"/>
                <a:gd name="T92" fmla="*/ 27559 w 125"/>
                <a:gd name="T93" fmla="*/ 3936 h 121"/>
                <a:gd name="T94" fmla="*/ 22835 w 125"/>
                <a:gd name="T95" fmla="*/ 7085 h 121"/>
                <a:gd name="T96" fmla="*/ 15748 w 125"/>
                <a:gd name="T97" fmla="*/ 11808 h 121"/>
                <a:gd name="T98" fmla="*/ 9449 w 125"/>
                <a:gd name="T99" fmla="*/ 19680 h 121"/>
                <a:gd name="T100" fmla="*/ 7874 w 125"/>
                <a:gd name="T101" fmla="*/ 23616 h 121"/>
                <a:gd name="T102" fmla="*/ 4724 w 125"/>
                <a:gd name="T103" fmla="*/ 26764 h 121"/>
                <a:gd name="T104" fmla="*/ 3150 w 125"/>
                <a:gd name="T105" fmla="*/ 31488 h 121"/>
                <a:gd name="T106" fmla="*/ 1575 w 125"/>
                <a:gd name="T107" fmla="*/ 36211 h 121"/>
                <a:gd name="T108" fmla="*/ 1575 w 125"/>
                <a:gd name="T109" fmla="*/ 40147 h 121"/>
                <a:gd name="T110" fmla="*/ 0 w 125"/>
                <a:gd name="T111" fmla="*/ 44870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6"/>
                  </a:lnTo>
                  <a:lnTo>
                    <a:pt x="4" y="82"/>
                  </a:lnTo>
                  <a:lnTo>
                    <a:pt x="8" y="88"/>
                  </a:lnTo>
                  <a:lnTo>
                    <a:pt x="10" y="94"/>
                  </a:lnTo>
                  <a:lnTo>
                    <a:pt x="14" y="98"/>
                  </a:lnTo>
                  <a:lnTo>
                    <a:pt x="18" y="101"/>
                  </a:lnTo>
                  <a:lnTo>
                    <a:pt x="27" y="109"/>
                  </a:lnTo>
                  <a:lnTo>
                    <a:pt x="31" y="113"/>
                  </a:lnTo>
                  <a:lnTo>
                    <a:pt x="37" y="115"/>
                  </a:lnTo>
                  <a:lnTo>
                    <a:pt x="43" y="119"/>
                  </a:lnTo>
                  <a:lnTo>
                    <a:pt x="48" y="119"/>
                  </a:lnTo>
                  <a:lnTo>
                    <a:pt x="54" y="121"/>
                  </a:lnTo>
                  <a:lnTo>
                    <a:pt x="60" y="121"/>
                  </a:lnTo>
                  <a:lnTo>
                    <a:pt x="68" y="121"/>
                  </a:lnTo>
                  <a:lnTo>
                    <a:pt x="73" y="121"/>
                  </a:lnTo>
                  <a:lnTo>
                    <a:pt x="79" y="119"/>
                  </a:lnTo>
                  <a:lnTo>
                    <a:pt x="85" y="117"/>
                  </a:lnTo>
                  <a:lnTo>
                    <a:pt x="91" y="115"/>
                  </a:lnTo>
                  <a:lnTo>
                    <a:pt x="96" y="111"/>
                  </a:lnTo>
                  <a:lnTo>
                    <a:pt x="106" y="105"/>
                  </a:lnTo>
                  <a:lnTo>
                    <a:pt x="114" y="96"/>
                  </a:lnTo>
                  <a:lnTo>
                    <a:pt x="116" y="90"/>
                  </a:lnTo>
                  <a:lnTo>
                    <a:pt x="119" y="86"/>
                  </a:lnTo>
                  <a:lnTo>
                    <a:pt x="121" y="80"/>
                  </a:lnTo>
                  <a:lnTo>
                    <a:pt x="123" y="75"/>
                  </a:lnTo>
                  <a:lnTo>
                    <a:pt x="125" y="69"/>
                  </a:lnTo>
                  <a:lnTo>
                    <a:pt x="125" y="63"/>
                  </a:lnTo>
                  <a:lnTo>
                    <a:pt x="125" y="55"/>
                  </a:lnTo>
                  <a:lnTo>
                    <a:pt x="125" y="50"/>
                  </a:lnTo>
                  <a:lnTo>
                    <a:pt x="123" y="44"/>
                  </a:lnTo>
                  <a:lnTo>
                    <a:pt x="121" y="38"/>
                  </a:lnTo>
                  <a:lnTo>
                    <a:pt x="118" y="32"/>
                  </a:lnTo>
                  <a:lnTo>
                    <a:pt x="116" y="28"/>
                  </a:lnTo>
                  <a:lnTo>
                    <a:pt x="108" y="19"/>
                  </a:lnTo>
                  <a:lnTo>
                    <a:pt x="98" y="11"/>
                  </a:lnTo>
                  <a:lnTo>
                    <a:pt x="94" y="7"/>
                  </a:lnTo>
                  <a:lnTo>
                    <a:pt x="89" y="5"/>
                  </a:lnTo>
                  <a:lnTo>
                    <a:pt x="83" y="1"/>
                  </a:lnTo>
                  <a:lnTo>
                    <a:pt x="77" y="1"/>
                  </a:lnTo>
                  <a:lnTo>
                    <a:pt x="71" y="0"/>
                  </a:lnTo>
                  <a:lnTo>
                    <a:pt x="66" y="0"/>
                  </a:lnTo>
                  <a:lnTo>
                    <a:pt x="60" y="0"/>
                  </a:lnTo>
                  <a:lnTo>
                    <a:pt x="52" y="0"/>
                  </a:lnTo>
                  <a:lnTo>
                    <a:pt x="46" y="1"/>
                  </a:lnTo>
                  <a:lnTo>
                    <a:pt x="41" y="3"/>
                  </a:lnTo>
                  <a:lnTo>
                    <a:pt x="35" y="5"/>
                  </a:lnTo>
                  <a:lnTo>
                    <a:pt x="29" y="9"/>
                  </a:lnTo>
                  <a:lnTo>
                    <a:pt x="20" y="15"/>
                  </a:lnTo>
                  <a:lnTo>
                    <a:pt x="12" y="25"/>
                  </a:lnTo>
                  <a:lnTo>
                    <a:pt x="10" y="30"/>
                  </a:lnTo>
                  <a:lnTo>
                    <a:pt x="6" y="34"/>
                  </a:lnTo>
                  <a:lnTo>
                    <a:pt x="4" y="40"/>
                  </a:lnTo>
                  <a:lnTo>
                    <a:pt x="2" y="46"/>
                  </a:lnTo>
                  <a:lnTo>
                    <a:pt x="2" y="51"/>
                  </a:lnTo>
                  <a:lnTo>
                    <a:pt x="0" y="57"/>
                  </a:lnTo>
                  <a:lnTo>
                    <a:pt x="0" y="65"/>
                  </a:lnTo>
                  <a:lnTo>
                    <a:pt x="2" y="71"/>
                  </a:lnTo>
                </a:path>
              </a:pathLst>
            </a:custGeom>
            <a:noFill/>
            <a:ln w="19050">
              <a:solidFill>
                <a:srgbClr val="000000"/>
              </a:solidFill>
              <a:prstDash val="solid"/>
              <a:round/>
              <a:headEnd/>
              <a:tailEnd/>
            </a:ln>
          </p:spPr>
          <p:txBody>
            <a:bodyPr/>
            <a:lstStyle/>
            <a:p>
              <a:endParaRPr lang="en-GB"/>
            </a:p>
          </p:txBody>
        </p:sp>
        <p:sp>
          <p:nvSpPr>
            <p:cNvPr id="3166" name="Freeform 196"/>
            <p:cNvSpPr>
              <a:spLocks noEditPoints="1"/>
            </p:cNvSpPr>
            <p:nvPr/>
          </p:nvSpPr>
          <p:spPr bwMode="auto">
            <a:xfrm>
              <a:off x="5580063" y="3932238"/>
              <a:ext cx="203200" cy="74612"/>
            </a:xfrm>
            <a:custGeom>
              <a:avLst/>
              <a:gdLst>
                <a:gd name="T0" fmla="*/ 196825 w 255"/>
                <a:gd name="T1" fmla="*/ 22776 h 95"/>
                <a:gd name="T2" fmla="*/ 63749 w 255"/>
                <a:gd name="T3" fmla="*/ 45553 h 95"/>
                <a:gd name="T4" fmla="*/ 60562 w 255"/>
                <a:gd name="T5" fmla="*/ 45553 h 95"/>
                <a:gd name="T6" fmla="*/ 58968 w 255"/>
                <a:gd name="T7" fmla="*/ 43982 h 95"/>
                <a:gd name="T8" fmla="*/ 58171 w 255"/>
                <a:gd name="T9" fmla="*/ 42411 h 95"/>
                <a:gd name="T10" fmla="*/ 56577 w 255"/>
                <a:gd name="T11" fmla="*/ 39269 h 95"/>
                <a:gd name="T12" fmla="*/ 56577 w 255"/>
                <a:gd name="T13" fmla="*/ 38484 h 95"/>
                <a:gd name="T14" fmla="*/ 58171 w 255"/>
                <a:gd name="T15" fmla="*/ 35343 h 95"/>
                <a:gd name="T16" fmla="*/ 58968 w 255"/>
                <a:gd name="T17" fmla="*/ 33772 h 95"/>
                <a:gd name="T18" fmla="*/ 60562 w 255"/>
                <a:gd name="T19" fmla="*/ 33772 h 95"/>
                <a:gd name="T20" fmla="*/ 195231 w 255"/>
                <a:gd name="T21" fmla="*/ 10995 h 95"/>
                <a:gd name="T22" fmla="*/ 196825 w 255"/>
                <a:gd name="T23" fmla="*/ 10995 h 95"/>
                <a:gd name="T24" fmla="*/ 200013 w 255"/>
                <a:gd name="T25" fmla="*/ 12566 h 95"/>
                <a:gd name="T26" fmla="*/ 201606 w 255"/>
                <a:gd name="T27" fmla="*/ 14137 h 95"/>
                <a:gd name="T28" fmla="*/ 203200 w 255"/>
                <a:gd name="T29" fmla="*/ 15708 h 95"/>
                <a:gd name="T30" fmla="*/ 201606 w 255"/>
                <a:gd name="T31" fmla="*/ 18849 h 95"/>
                <a:gd name="T32" fmla="*/ 201606 w 255"/>
                <a:gd name="T33" fmla="*/ 21206 h 95"/>
                <a:gd name="T34" fmla="*/ 200013 w 255"/>
                <a:gd name="T35" fmla="*/ 22776 h 95"/>
                <a:gd name="T36" fmla="*/ 196825 w 255"/>
                <a:gd name="T37" fmla="*/ 22776 h 95"/>
                <a:gd name="T38" fmla="*/ 196825 w 255"/>
                <a:gd name="T39" fmla="*/ 22776 h 95"/>
                <a:gd name="T40" fmla="*/ 80483 w 255"/>
                <a:gd name="T41" fmla="*/ 74612 h 95"/>
                <a:gd name="T42" fmla="*/ 0 w 255"/>
                <a:gd name="T43" fmla="*/ 48694 h 95"/>
                <a:gd name="T44" fmla="*/ 68530 w 255"/>
                <a:gd name="T45" fmla="*/ 0 h 95"/>
                <a:gd name="T46" fmla="*/ 80483 w 255"/>
                <a:gd name="T47" fmla="*/ 74612 h 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5"/>
                <a:gd name="T74" fmla="*/ 255 w 255"/>
                <a:gd name="T75" fmla="*/ 95 h 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5">
                  <a:moveTo>
                    <a:pt x="247" y="29"/>
                  </a:moveTo>
                  <a:lnTo>
                    <a:pt x="80" y="58"/>
                  </a:lnTo>
                  <a:lnTo>
                    <a:pt x="76" y="58"/>
                  </a:lnTo>
                  <a:lnTo>
                    <a:pt x="74" y="56"/>
                  </a:lnTo>
                  <a:lnTo>
                    <a:pt x="73" y="54"/>
                  </a:lnTo>
                  <a:lnTo>
                    <a:pt x="71" y="50"/>
                  </a:lnTo>
                  <a:lnTo>
                    <a:pt x="71" y="49"/>
                  </a:lnTo>
                  <a:lnTo>
                    <a:pt x="73" y="45"/>
                  </a:lnTo>
                  <a:lnTo>
                    <a:pt x="74" y="43"/>
                  </a:lnTo>
                  <a:lnTo>
                    <a:pt x="76" y="43"/>
                  </a:lnTo>
                  <a:lnTo>
                    <a:pt x="245" y="14"/>
                  </a:lnTo>
                  <a:lnTo>
                    <a:pt x="247" y="14"/>
                  </a:lnTo>
                  <a:lnTo>
                    <a:pt x="251" y="16"/>
                  </a:lnTo>
                  <a:lnTo>
                    <a:pt x="253" y="18"/>
                  </a:lnTo>
                  <a:lnTo>
                    <a:pt x="255" y="20"/>
                  </a:lnTo>
                  <a:lnTo>
                    <a:pt x="253" y="24"/>
                  </a:lnTo>
                  <a:lnTo>
                    <a:pt x="253" y="27"/>
                  </a:lnTo>
                  <a:lnTo>
                    <a:pt x="251" y="29"/>
                  </a:lnTo>
                  <a:lnTo>
                    <a:pt x="247" y="29"/>
                  </a:lnTo>
                  <a:close/>
                  <a:moveTo>
                    <a:pt x="101" y="95"/>
                  </a:moveTo>
                  <a:lnTo>
                    <a:pt x="0" y="62"/>
                  </a:lnTo>
                  <a:lnTo>
                    <a:pt x="86" y="0"/>
                  </a:lnTo>
                  <a:lnTo>
                    <a:pt x="101" y="95"/>
                  </a:lnTo>
                  <a:close/>
                </a:path>
              </a:pathLst>
            </a:custGeom>
            <a:solidFill>
              <a:srgbClr val="000000"/>
            </a:solidFill>
            <a:ln w="1588">
              <a:solidFill>
                <a:srgbClr val="000000"/>
              </a:solidFill>
              <a:prstDash val="solid"/>
              <a:round/>
              <a:headEnd/>
              <a:tailEnd/>
            </a:ln>
          </p:spPr>
          <p:txBody>
            <a:bodyPr/>
            <a:lstStyle/>
            <a:p>
              <a:endParaRPr lang="en-GB"/>
            </a:p>
          </p:txBody>
        </p:sp>
        <p:sp>
          <p:nvSpPr>
            <p:cNvPr id="3167" name="Rectangle 197"/>
            <p:cNvSpPr>
              <a:spLocks noChangeArrowheads="1"/>
            </p:cNvSpPr>
            <p:nvPr/>
          </p:nvSpPr>
          <p:spPr bwMode="auto">
            <a:xfrm>
              <a:off x="7167563" y="6046788"/>
              <a:ext cx="517525" cy="392112"/>
            </a:xfrm>
            <a:prstGeom prst="rect">
              <a:avLst/>
            </a:prstGeom>
            <a:solidFill>
              <a:srgbClr val="FFFFFF"/>
            </a:solidFill>
            <a:ln w="9525">
              <a:noFill/>
              <a:miter lim="800000"/>
              <a:headEnd/>
              <a:tailEnd/>
            </a:ln>
          </p:spPr>
          <p:txBody>
            <a:bodyPr/>
            <a:lstStyle/>
            <a:p>
              <a:endParaRPr lang="en-GB"/>
            </a:p>
          </p:txBody>
        </p:sp>
        <p:sp>
          <p:nvSpPr>
            <p:cNvPr id="3168" name="Rectangle 198"/>
            <p:cNvSpPr>
              <a:spLocks noChangeArrowheads="1"/>
            </p:cNvSpPr>
            <p:nvPr/>
          </p:nvSpPr>
          <p:spPr bwMode="auto">
            <a:xfrm>
              <a:off x="7223125" y="6096000"/>
              <a:ext cx="40640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Around</a:t>
              </a:r>
              <a:endParaRPr lang="en-GB">
                <a:solidFill>
                  <a:schemeClr val="bg1"/>
                </a:solidFill>
                <a:cs typeface="Lucida Sans Unicode" pitchFamily="34" charset="0"/>
              </a:endParaRPr>
            </a:p>
          </p:txBody>
        </p:sp>
        <p:sp>
          <p:nvSpPr>
            <p:cNvPr id="3169" name="Rectangle 199"/>
            <p:cNvSpPr>
              <a:spLocks noChangeArrowheads="1"/>
            </p:cNvSpPr>
            <p:nvPr/>
          </p:nvSpPr>
          <p:spPr bwMode="auto">
            <a:xfrm>
              <a:off x="7267575" y="6249988"/>
              <a:ext cx="13970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30</a:t>
              </a:r>
              <a:endParaRPr lang="en-GB">
                <a:solidFill>
                  <a:schemeClr val="bg1"/>
                </a:solidFill>
                <a:cs typeface="Lucida Sans Unicode" pitchFamily="34" charset="0"/>
              </a:endParaRPr>
            </a:p>
          </p:txBody>
        </p:sp>
        <p:sp>
          <p:nvSpPr>
            <p:cNvPr id="3170" name="Rectangle 200"/>
            <p:cNvSpPr>
              <a:spLocks noChangeArrowheads="1"/>
            </p:cNvSpPr>
            <p:nvPr/>
          </p:nvSpPr>
          <p:spPr bwMode="auto">
            <a:xfrm>
              <a:off x="7407275" y="6235700"/>
              <a:ext cx="71438"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µ</a:t>
              </a:r>
              <a:endParaRPr lang="en-GB">
                <a:solidFill>
                  <a:schemeClr val="bg1"/>
                </a:solidFill>
                <a:cs typeface="Lucida Sans Unicode" pitchFamily="34" charset="0"/>
              </a:endParaRPr>
            </a:p>
          </p:txBody>
        </p:sp>
        <p:sp>
          <p:nvSpPr>
            <p:cNvPr id="3171" name="Rectangle 201"/>
            <p:cNvSpPr>
              <a:spLocks noChangeArrowheads="1"/>
            </p:cNvSpPr>
            <p:nvPr/>
          </p:nvSpPr>
          <p:spPr bwMode="auto">
            <a:xfrm>
              <a:off x="7478713" y="6235700"/>
              <a:ext cx="106362"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m</a:t>
              </a:r>
              <a:endParaRPr lang="en-GB">
                <a:solidFill>
                  <a:schemeClr val="bg1"/>
                </a:solidFill>
                <a:cs typeface="Lucida Sans Unicode" pitchFamily="34" charset="0"/>
              </a:endParaRPr>
            </a:p>
          </p:txBody>
        </p:sp>
        <p:sp>
          <p:nvSpPr>
            <p:cNvPr id="3172" name="Rectangle 202"/>
            <p:cNvSpPr>
              <a:spLocks noChangeArrowheads="1"/>
            </p:cNvSpPr>
            <p:nvPr/>
          </p:nvSpPr>
          <p:spPr bwMode="auto">
            <a:xfrm>
              <a:off x="5157788" y="3582988"/>
              <a:ext cx="2432050" cy="2465387"/>
            </a:xfrm>
            <a:prstGeom prst="rect">
              <a:avLst/>
            </a:prstGeom>
            <a:solidFill>
              <a:srgbClr val="99FF99"/>
            </a:solidFill>
            <a:ln w="9525">
              <a:noFill/>
              <a:miter lim="800000"/>
              <a:headEnd/>
              <a:tailEnd/>
            </a:ln>
          </p:spPr>
          <p:txBody>
            <a:bodyPr/>
            <a:lstStyle/>
            <a:p>
              <a:endParaRPr lang="en-GB"/>
            </a:p>
          </p:txBody>
        </p:sp>
        <p:sp>
          <p:nvSpPr>
            <p:cNvPr id="3173" name="Rectangle 203"/>
            <p:cNvSpPr>
              <a:spLocks noChangeArrowheads="1"/>
            </p:cNvSpPr>
            <p:nvPr/>
          </p:nvSpPr>
          <p:spPr bwMode="auto">
            <a:xfrm>
              <a:off x="5157788" y="3582988"/>
              <a:ext cx="2432050" cy="2465387"/>
            </a:xfrm>
            <a:prstGeom prst="rect">
              <a:avLst/>
            </a:prstGeom>
            <a:noFill/>
            <a:ln w="19050">
              <a:solidFill>
                <a:srgbClr val="000000"/>
              </a:solidFill>
              <a:miter lim="800000"/>
              <a:headEnd/>
              <a:tailEnd/>
            </a:ln>
          </p:spPr>
          <p:txBody>
            <a:bodyPr/>
            <a:lstStyle/>
            <a:p>
              <a:endParaRPr lang="en-GB"/>
            </a:p>
          </p:txBody>
        </p:sp>
        <p:sp>
          <p:nvSpPr>
            <p:cNvPr id="3174" name="Rectangle 204"/>
            <p:cNvSpPr>
              <a:spLocks noChangeArrowheads="1"/>
            </p:cNvSpPr>
            <p:nvPr/>
          </p:nvSpPr>
          <p:spPr bwMode="auto">
            <a:xfrm>
              <a:off x="5384800" y="3582988"/>
              <a:ext cx="163513" cy="2465387"/>
            </a:xfrm>
            <a:prstGeom prst="rect">
              <a:avLst/>
            </a:prstGeom>
            <a:solidFill>
              <a:srgbClr val="FF0000"/>
            </a:solidFill>
            <a:ln w="9525">
              <a:noFill/>
              <a:miter lim="800000"/>
              <a:headEnd/>
              <a:tailEnd/>
            </a:ln>
          </p:spPr>
          <p:txBody>
            <a:bodyPr/>
            <a:lstStyle/>
            <a:p>
              <a:endParaRPr lang="en-GB"/>
            </a:p>
          </p:txBody>
        </p:sp>
        <p:sp>
          <p:nvSpPr>
            <p:cNvPr id="3175" name="Rectangle 205"/>
            <p:cNvSpPr>
              <a:spLocks noChangeArrowheads="1"/>
            </p:cNvSpPr>
            <p:nvPr/>
          </p:nvSpPr>
          <p:spPr bwMode="auto">
            <a:xfrm>
              <a:off x="5384800" y="3582988"/>
              <a:ext cx="163513" cy="2465387"/>
            </a:xfrm>
            <a:prstGeom prst="rect">
              <a:avLst/>
            </a:prstGeom>
            <a:noFill/>
            <a:ln w="19050">
              <a:solidFill>
                <a:srgbClr val="000000"/>
              </a:solidFill>
              <a:miter lim="800000"/>
              <a:headEnd/>
              <a:tailEnd/>
            </a:ln>
          </p:spPr>
          <p:txBody>
            <a:bodyPr/>
            <a:lstStyle/>
            <a:p>
              <a:endParaRPr lang="en-GB"/>
            </a:p>
          </p:txBody>
        </p:sp>
        <p:sp>
          <p:nvSpPr>
            <p:cNvPr id="3176" name="Line 206"/>
            <p:cNvSpPr>
              <a:spLocks noChangeShapeType="1"/>
            </p:cNvSpPr>
            <p:nvPr/>
          </p:nvSpPr>
          <p:spPr bwMode="auto">
            <a:xfrm flipV="1">
              <a:off x="5481638" y="3451225"/>
              <a:ext cx="0" cy="134938"/>
            </a:xfrm>
            <a:prstGeom prst="line">
              <a:avLst/>
            </a:prstGeom>
            <a:noFill/>
            <a:ln w="50800">
              <a:solidFill>
                <a:srgbClr val="000000"/>
              </a:solidFill>
              <a:round/>
              <a:headEnd/>
              <a:tailEnd/>
            </a:ln>
          </p:spPr>
          <p:txBody>
            <a:bodyPr/>
            <a:lstStyle/>
            <a:p>
              <a:endParaRPr lang="en-GB"/>
            </a:p>
          </p:txBody>
        </p:sp>
        <p:sp>
          <p:nvSpPr>
            <p:cNvPr id="3177" name="Line 207"/>
            <p:cNvSpPr>
              <a:spLocks noChangeShapeType="1"/>
            </p:cNvSpPr>
            <p:nvPr/>
          </p:nvSpPr>
          <p:spPr bwMode="auto">
            <a:xfrm flipV="1">
              <a:off x="7297738" y="3451225"/>
              <a:ext cx="0" cy="134938"/>
            </a:xfrm>
            <a:prstGeom prst="line">
              <a:avLst/>
            </a:prstGeom>
            <a:noFill/>
            <a:ln w="50800">
              <a:solidFill>
                <a:srgbClr val="000000"/>
              </a:solidFill>
              <a:round/>
              <a:headEnd/>
              <a:tailEnd/>
            </a:ln>
          </p:spPr>
          <p:txBody>
            <a:bodyPr/>
            <a:lstStyle/>
            <a:p>
              <a:endParaRPr lang="en-GB"/>
            </a:p>
          </p:txBody>
        </p:sp>
        <p:sp>
          <p:nvSpPr>
            <p:cNvPr id="3178" name="Rectangle 208"/>
            <p:cNvSpPr>
              <a:spLocks noChangeArrowheads="1"/>
            </p:cNvSpPr>
            <p:nvPr/>
          </p:nvSpPr>
          <p:spPr bwMode="auto">
            <a:xfrm>
              <a:off x="5395913" y="3308350"/>
              <a:ext cx="74612"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179" name="Rectangle 209"/>
            <p:cNvSpPr>
              <a:spLocks noChangeArrowheads="1"/>
            </p:cNvSpPr>
            <p:nvPr/>
          </p:nvSpPr>
          <p:spPr bwMode="auto">
            <a:xfrm>
              <a:off x="5470525" y="3308350"/>
              <a:ext cx="1333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ve</a:t>
              </a:r>
              <a:endParaRPr lang="en-GB">
                <a:solidFill>
                  <a:schemeClr val="bg1"/>
                </a:solidFill>
                <a:cs typeface="Lucida Sans Unicode" pitchFamily="34" charset="0"/>
              </a:endParaRPr>
            </a:p>
          </p:txBody>
        </p:sp>
        <p:sp>
          <p:nvSpPr>
            <p:cNvPr id="3180" name="Rectangle 210"/>
            <p:cNvSpPr>
              <a:spLocks noChangeArrowheads="1"/>
            </p:cNvSpPr>
            <p:nvPr/>
          </p:nvSpPr>
          <p:spPr bwMode="auto">
            <a:xfrm>
              <a:off x="6292850" y="3582988"/>
              <a:ext cx="161925" cy="2465387"/>
            </a:xfrm>
            <a:prstGeom prst="rect">
              <a:avLst/>
            </a:prstGeom>
            <a:solidFill>
              <a:srgbClr val="0000FF"/>
            </a:solidFill>
            <a:ln w="9525">
              <a:noFill/>
              <a:miter lim="800000"/>
              <a:headEnd/>
              <a:tailEnd/>
            </a:ln>
          </p:spPr>
          <p:txBody>
            <a:bodyPr/>
            <a:lstStyle/>
            <a:p>
              <a:endParaRPr lang="en-GB"/>
            </a:p>
          </p:txBody>
        </p:sp>
        <p:sp>
          <p:nvSpPr>
            <p:cNvPr id="3181" name="Rectangle 211"/>
            <p:cNvSpPr>
              <a:spLocks noChangeArrowheads="1"/>
            </p:cNvSpPr>
            <p:nvPr/>
          </p:nvSpPr>
          <p:spPr bwMode="auto">
            <a:xfrm>
              <a:off x="6292850" y="3582988"/>
              <a:ext cx="161925" cy="2465387"/>
            </a:xfrm>
            <a:prstGeom prst="rect">
              <a:avLst/>
            </a:prstGeom>
            <a:noFill/>
            <a:ln w="19050">
              <a:solidFill>
                <a:srgbClr val="000000"/>
              </a:solidFill>
              <a:miter lim="800000"/>
              <a:headEnd/>
              <a:tailEnd/>
            </a:ln>
          </p:spPr>
          <p:txBody>
            <a:bodyPr/>
            <a:lstStyle/>
            <a:p>
              <a:endParaRPr lang="en-GB"/>
            </a:p>
          </p:txBody>
        </p:sp>
        <p:sp>
          <p:nvSpPr>
            <p:cNvPr id="3182" name="Rectangle 212"/>
            <p:cNvSpPr>
              <a:spLocks noChangeArrowheads="1"/>
            </p:cNvSpPr>
            <p:nvPr/>
          </p:nvSpPr>
          <p:spPr bwMode="auto">
            <a:xfrm>
              <a:off x="7202488" y="3582988"/>
              <a:ext cx="160337" cy="2465387"/>
            </a:xfrm>
            <a:prstGeom prst="rect">
              <a:avLst/>
            </a:prstGeom>
            <a:solidFill>
              <a:srgbClr val="FF0000"/>
            </a:solidFill>
            <a:ln w="9525">
              <a:noFill/>
              <a:miter lim="800000"/>
              <a:headEnd/>
              <a:tailEnd/>
            </a:ln>
          </p:spPr>
          <p:txBody>
            <a:bodyPr/>
            <a:lstStyle/>
            <a:p>
              <a:endParaRPr lang="en-GB"/>
            </a:p>
          </p:txBody>
        </p:sp>
        <p:sp>
          <p:nvSpPr>
            <p:cNvPr id="3183" name="Rectangle 213"/>
            <p:cNvSpPr>
              <a:spLocks noChangeArrowheads="1"/>
            </p:cNvSpPr>
            <p:nvPr/>
          </p:nvSpPr>
          <p:spPr bwMode="auto">
            <a:xfrm>
              <a:off x="7202488" y="3582988"/>
              <a:ext cx="160337" cy="2465387"/>
            </a:xfrm>
            <a:prstGeom prst="rect">
              <a:avLst/>
            </a:prstGeom>
            <a:noFill/>
            <a:ln w="19050">
              <a:solidFill>
                <a:srgbClr val="000000"/>
              </a:solidFill>
              <a:miter lim="800000"/>
              <a:headEnd/>
              <a:tailEnd/>
            </a:ln>
          </p:spPr>
          <p:txBody>
            <a:bodyPr/>
            <a:lstStyle/>
            <a:p>
              <a:endParaRPr lang="en-GB"/>
            </a:p>
          </p:txBody>
        </p:sp>
        <p:sp>
          <p:nvSpPr>
            <p:cNvPr id="3184" name="Freeform 214"/>
            <p:cNvSpPr>
              <a:spLocks/>
            </p:cNvSpPr>
            <p:nvPr/>
          </p:nvSpPr>
          <p:spPr bwMode="auto">
            <a:xfrm>
              <a:off x="5973763" y="3836988"/>
              <a:ext cx="98425" cy="98425"/>
            </a:xfrm>
            <a:custGeom>
              <a:avLst/>
              <a:gdLst>
                <a:gd name="T0" fmla="*/ 96850 w 125"/>
                <a:gd name="T1" fmla="*/ 36009 h 123"/>
                <a:gd name="T2" fmla="*/ 96850 w 125"/>
                <a:gd name="T3" fmla="*/ 40010 h 123"/>
                <a:gd name="T4" fmla="*/ 98425 w 125"/>
                <a:gd name="T5" fmla="*/ 46412 h 123"/>
                <a:gd name="T6" fmla="*/ 98425 w 125"/>
                <a:gd name="T7" fmla="*/ 51213 h 123"/>
                <a:gd name="T8" fmla="*/ 98425 w 125"/>
                <a:gd name="T9" fmla="*/ 55214 h 123"/>
                <a:gd name="T10" fmla="*/ 96850 w 125"/>
                <a:gd name="T11" fmla="*/ 60015 h 123"/>
                <a:gd name="T12" fmla="*/ 95275 w 125"/>
                <a:gd name="T13" fmla="*/ 64816 h 123"/>
                <a:gd name="T14" fmla="*/ 93701 w 125"/>
                <a:gd name="T15" fmla="*/ 69618 h 123"/>
                <a:gd name="T16" fmla="*/ 92126 w 125"/>
                <a:gd name="T17" fmla="*/ 72819 h 123"/>
                <a:gd name="T18" fmla="*/ 88976 w 125"/>
                <a:gd name="T19" fmla="*/ 76820 h 123"/>
                <a:gd name="T20" fmla="*/ 86614 w 125"/>
                <a:gd name="T21" fmla="*/ 80020 h 123"/>
                <a:gd name="T22" fmla="*/ 80315 w 125"/>
                <a:gd name="T23" fmla="*/ 88022 h 123"/>
                <a:gd name="T24" fmla="*/ 75590 w 125"/>
                <a:gd name="T25" fmla="*/ 91223 h 123"/>
                <a:gd name="T26" fmla="*/ 72441 w 125"/>
                <a:gd name="T27" fmla="*/ 92824 h 123"/>
                <a:gd name="T28" fmla="*/ 68504 w 125"/>
                <a:gd name="T29" fmla="*/ 95224 h 123"/>
                <a:gd name="T30" fmla="*/ 63779 w 125"/>
                <a:gd name="T31" fmla="*/ 96825 h 123"/>
                <a:gd name="T32" fmla="*/ 57480 w 125"/>
                <a:gd name="T33" fmla="*/ 96825 h 123"/>
                <a:gd name="T34" fmla="*/ 52756 w 125"/>
                <a:gd name="T35" fmla="*/ 98425 h 123"/>
                <a:gd name="T36" fmla="*/ 48819 w 125"/>
                <a:gd name="T37" fmla="*/ 98425 h 123"/>
                <a:gd name="T38" fmla="*/ 44094 w 125"/>
                <a:gd name="T39" fmla="*/ 98425 h 123"/>
                <a:gd name="T40" fmla="*/ 39370 w 125"/>
                <a:gd name="T41" fmla="*/ 96825 h 123"/>
                <a:gd name="T42" fmla="*/ 34646 w 125"/>
                <a:gd name="T43" fmla="*/ 95224 h 123"/>
                <a:gd name="T44" fmla="*/ 30709 w 125"/>
                <a:gd name="T45" fmla="*/ 94424 h 123"/>
                <a:gd name="T46" fmla="*/ 25984 w 125"/>
                <a:gd name="T47" fmla="*/ 92824 h 123"/>
                <a:gd name="T48" fmla="*/ 21260 w 125"/>
                <a:gd name="T49" fmla="*/ 89623 h 123"/>
                <a:gd name="T50" fmla="*/ 18110 w 125"/>
                <a:gd name="T51" fmla="*/ 88022 h 123"/>
                <a:gd name="T52" fmla="*/ 11811 w 125"/>
                <a:gd name="T53" fmla="*/ 80020 h 123"/>
                <a:gd name="T54" fmla="*/ 9449 w 125"/>
                <a:gd name="T55" fmla="*/ 76820 h 123"/>
                <a:gd name="T56" fmla="*/ 6299 w 125"/>
                <a:gd name="T57" fmla="*/ 72819 h 123"/>
                <a:gd name="T58" fmla="*/ 4724 w 125"/>
                <a:gd name="T59" fmla="*/ 68017 h 123"/>
                <a:gd name="T60" fmla="*/ 3150 w 125"/>
                <a:gd name="T61" fmla="*/ 63216 h 123"/>
                <a:gd name="T62" fmla="*/ 1575 w 125"/>
                <a:gd name="T63" fmla="*/ 58415 h 123"/>
                <a:gd name="T64" fmla="*/ 1575 w 125"/>
                <a:gd name="T65" fmla="*/ 54414 h 123"/>
                <a:gd name="T66" fmla="*/ 0 w 125"/>
                <a:gd name="T67" fmla="*/ 49613 h 123"/>
                <a:gd name="T68" fmla="*/ 1575 w 125"/>
                <a:gd name="T69" fmla="*/ 43211 h 123"/>
                <a:gd name="T70" fmla="*/ 1575 w 125"/>
                <a:gd name="T71" fmla="*/ 38410 h 123"/>
                <a:gd name="T72" fmla="*/ 3150 w 125"/>
                <a:gd name="T73" fmla="*/ 34409 h 123"/>
                <a:gd name="T74" fmla="*/ 4724 w 125"/>
                <a:gd name="T75" fmla="*/ 31208 h 123"/>
                <a:gd name="T76" fmla="*/ 7874 w 125"/>
                <a:gd name="T77" fmla="*/ 26407 h 123"/>
                <a:gd name="T78" fmla="*/ 9449 w 125"/>
                <a:gd name="T79" fmla="*/ 21605 h 123"/>
                <a:gd name="T80" fmla="*/ 11811 w 125"/>
                <a:gd name="T81" fmla="*/ 18405 h 123"/>
                <a:gd name="T82" fmla="*/ 19685 w 125"/>
                <a:gd name="T83" fmla="*/ 11203 h 123"/>
                <a:gd name="T84" fmla="*/ 22835 w 125"/>
                <a:gd name="T85" fmla="*/ 9602 h 123"/>
                <a:gd name="T86" fmla="*/ 27559 w 125"/>
                <a:gd name="T87" fmla="*/ 6402 h 123"/>
                <a:gd name="T88" fmla="*/ 31496 w 125"/>
                <a:gd name="T89" fmla="*/ 4801 h 123"/>
                <a:gd name="T90" fmla="*/ 36220 w 125"/>
                <a:gd name="T91" fmla="*/ 3201 h 123"/>
                <a:gd name="T92" fmla="*/ 40945 w 125"/>
                <a:gd name="T93" fmla="*/ 1600 h 123"/>
                <a:gd name="T94" fmla="*/ 45669 w 125"/>
                <a:gd name="T95" fmla="*/ 0 h 123"/>
                <a:gd name="T96" fmla="*/ 51181 w 125"/>
                <a:gd name="T97" fmla="*/ 0 h 123"/>
                <a:gd name="T98" fmla="*/ 55905 w 125"/>
                <a:gd name="T99" fmla="*/ 1600 h 123"/>
                <a:gd name="T100" fmla="*/ 60630 w 125"/>
                <a:gd name="T101" fmla="*/ 1600 h 123"/>
                <a:gd name="T102" fmla="*/ 65354 w 125"/>
                <a:gd name="T103" fmla="*/ 3201 h 123"/>
                <a:gd name="T104" fmla="*/ 69291 w 125"/>
                <a:gd name="T105" fmla="*/ 4801 h 123"/>
                <a:gd name="T106" fmla="*/ 72441 w 125"/>
                <a:gd name="T107" fmla="*/ 6402 h 123"/>
                <a:gd name="T108" fmla="*/ 77165 w 125"/>
                <a:gd name="T109" fmla="*/ 9602 h 123"/>
                <a:gd name="T110" fmla="*/ 80315 w 125"/>
                <a:gd name="T111" fmla="*/ 12803 h 123"/>
                <a:gd name="T112" fmla="*/ 88189 w 125"/>
                <a:gd name="T113" fmla="*/ 18405 h 123"/>
                <a:gd name="T114" fmla="*/ 90551 w 125"/>
                <a:gd name="T115" fmla="*/ 23206 h 123"/>
                <a:gd name="T116" fmla="*/ 92126 w 125"/>
                <a:gd name="T117" fmla="*/ 26407 h 123"/>
                <a:gd name="T118" fmla="*/ 95275 w 125"/>
                <a:gd name="T119" fmla="*/ 31208 h 123"/>
                <a:gd name="T120" fmla="*/ 96850 w 125"/>
                <a:gd name="T121" fmla="*/ 36009 h 1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3"/>
                <a:gd name="T185" fmla="*/ 125 w 125"/>
                <a:gd name="T186" fmla="*/ 123 h 1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3">
                  <a:moveTo>
                    <a:pt x="123" y="45"/>
                  </a:moveTo>
                  <a:lnTo>
                    <a:pt x="123" y="50"/>
                  </a:lnTo>
                  <a:lnTo>
                    <a:pt x="125" y="58"/>
                  </a:lnTo>
                  <a:lnTo>
                    <a:pt x="125" y="64"/>
                  </a:lnTo>
                  <a:lnTo>
                    <a:pt x="125" y="69"/>
                  </a:lnTo>
                  <a:lnTo>
                    <a:pt x="123" y="75"/>
                  </a:lnTo>
                  <a:lnTo>
                    <a:pt x="121" y="81"/>
                  </a:lnTo>
                  <a:lnTo>
                    <a:pt x="119" y="87"/>
                  </a:lnTo>
                  <a:lnTo>
                    <a:pt x="117" y="91"/>
                  </a:lnTo>
                  <a:lnTo>
                    <a:pt x="113" y="96"/>
                  </a:lnTo>
                  <a:lnTo>
                    <a:pt x="110" y="100"/>
                  </a:lnTo>
                  <a:lnTo>
                    <a:pt x="102" y="110"/>
                  </a:lnTo>
                  <a:lnTo>
                    <a:pt x="96" y="114"/>
                  </a:lnTo>
                  <a:lnTo>
                    <a:pt x="92" y="116"/>
                  </a:lnTo>
                  <a:lnTo>
                    <a:pt x="87" y="119"/>
                  </a:lnTo>
                  <a:lnTo>
                    <a:pt x="81" y="121"/>
                  </a:lnTo>
                  <a:lnTo>
                    <a:pt x="73" y="121"/>
                  </a:lnTo>
                  <a:lnTo>
                    <a:pt x="67" y="123"/>
                  </a:lnTo>
                  <a:lnTo>
                    <a:pt x="62" y="123"/>
                  </a:lnTo>
                  <a:lnTo>
                    <a:pt x="56" y="123"/>
                  </a:lnTo>
                  <a:lnTo>
                    <a:pt x="50" y="121"/>
                  </a:lnTo>
                  <a:lnTo>
                    <a:pt x="44" y="119"/>
                  </a:lnTo>
                  <a:lnTo>
                    <a:pt x="39" y="118"/>
                  </a:lnTo>
                  <a:lnTo>
                    <a:pt x="33" y="116"/>
                  </a:lnTo>
                  <a:lnTo>
                    <a:pt x="27" y="112"/>
                  </a:lnTo>
                  <a:lnTo>
                    <a:pt x="23" y="110"/>
                  </a:lnTo>
                  <a:lnTo>
                    <a:pt x="15" y="100"/>
                  </a:lnTo>
                  <a:lnTo>
                    <a:pt x="12" y="96"/>
                  </a:lnTo>
                  <a:lnTo>
                    <a:pt x="8" y="91"/>
                  </a:lnTo>
                  <a:lnTo>
                    <a:pt x="6" y="85"/>
                  </a:lnTo>
                  <a:lnTo>
                    <a:pt x="4" y="79"/>
                  </a:lnTo>
                  <a:lnTo>
                    <a:pt x="2" y="73"/>
                  </a:lnTo>
                  <a:lnTo>
                    <a:pt x="2" y="68"/>
                  </a:lnTo>
                  <a:lnTo>
                    <a:pt x="0" y="62"/>
                  </a:lnTo>
                  <a:lnTo>
                    <a:pt x="2" y="54"/>
                  </a:lnTo>
                  <a:lnTo>
                    <a:pt x="2" y="48"/>
                  </a:lnTo>
                  <a:lnTo>
                    <a:pt x="4" y="43"/>
                  </a:lnTo>
                  <a:lnTo>
                    <a:pt x="6" y="39"/>
                  </a:lnTo>
                  <a:lnTo>
                    <a:pt x="10" y="33"/>
                  </a:lnTo>
                  <a:lnTo>
                    <a:pt x="12" y="27"/>
                  </a:lnTo>
                  <a:lnTo>
                    <a:pt x="15" y="23"/>
                  </a:lnTo>
                  <a:lnTo>
                    <a:pt x="25" y="14"/>
                  </a:lnTo>
                  <a:lnTo>
                    <a:pt x="29" y="12"/>
                  </a:lnTo>
                  <a:lnTo>
                    <a:pt x="35" y="8"/>
                  </a:lnTo>
                  <a:lnTo>
                    <a:pt x="40" y="6"/>
                  </a:lnTo>
                  <a:lnTo>
                    <a:pt x="46" y="4"/>
                  </a:lnTo>
                  <a:lnTo>
                    <a:pt x="52" y="2"/>
                  </a:lnTo>
                  <a:lnTo>
                    <a:pt x="58" y="0"/>
                  </a:lnTo>
                  <a:lnTo>
                    <a:pt x="65" y="0"/>
                  </a:lnTo>
                  <a:lnTo>
                    <a:pt x="71" y="2"/>
                  </a:lnTo>
                  <a:lnTo>
                    <a:pt x="77" y="2"/>
                  </a:lnTo>
                  <a:lnTo>
                    <a:pt x="83" y="4"/>
                  </a:lnTo>
                  <a:lnTo>
                    <a:pt x="88" y="6"/>
                  </a:lnTo>
                  <a:lnTo>
                    <a:pt x="92" y="8"/>
                  </a:lnTo>
                  <a:lnTo>
                    <a:pt x="98" y="12"/>
                  </a:lnTo>
                  <a:lnTo>
                    <a:pt x="102" y="16"/>
                  </a:lnTo>
                  <a:lnTo>
                    <a:pt x="112" y="23"/>
                  </a:lnTo>
                  <a:lnTo>
                    <a:pt x="115" y="29"/>
                  </a:lnTo>
                  <a:lnTo>
                    <a:pt x="117" y="33"/>
                  </a:lnTo>
                  <a:lnTo>
                    <a:pt x="121" y="39"/>
                  </a:lnTo>
                  <a:lnTo>
                    <a:pt x="123" y="45"/>
                  </a:lnTo>
                  <a:close/>
                </a:path>
              </a:pathLst>
            </a:custGeom>
            <a:solidFill>
              <a:srgbClr val="FFFFFF"/>
            </a:solidFill>
            <a:ln w="9525">
              <a:noFill/>
              <a:round/>
              <a:headEnd/>
              <a:tailEnd/>
            </a:ln>
          </p:spPr>
          <p:txBody>
            <a:bodyPr/>
            <a:lstStyle/>
            <a:p>
              <a:endParaRPr lang="en-GB"/>
            </a:p>
          </p:txBody>
        </p:sp>
        <p:sp>
          <p:nvSpPr>
            <p:cNvPr id="3185" name="Freeform 215"/>
            <p:cNvSpPr>
              <a:spLocks/>
            </p:cNvSpPr>
            <p:nvPr/>
          </p:nvSpPr>
          <p:spPr bwMode="auto">
            <a:xfrm>
              <a:off x="5973763" y="3836988"/>
              <a:ext cx="98425" cy="98425"/>
            </a:xfrm>
            <a:custGeom>
              <a:avLst/>
              <a:gdLst>
                <a:gd name="T0" fmla="*/ 96850 w 125"/>
                <a:gd name="T1" fmla="*/ 36009 h 123"/>
                <a:gd name="T2" fmla="*/ 96850 w 125"/>
                <a:gd name="T3" fmla="*/ 40010 h 123"/>
                <a:gd name="T4" fmla="*/ 98425 w 125"/>
                <a:gd name="T5" fmla="*/ 46412 h 123"/>
                <a:gd name="T6" fmla="*/ 98425 w 125"/>
                <a:gd name="T7" fmla="*/ 51213 h 123"/>
                <a:gd name="T8" fmla="*/ 98425 w 125"/>
                <a:gd name="T9" fmla="*/ 55214 h 123"/>
                <a:gd name="T10" fmla="*/ 96850 w 125"/>
                <a:gd name="T11" fmla="*/ 60015 h 123"/>
                <a:gd name="T12" fmla="*/ 95275 w 125"/>
                <a:gd name="T13" fmla="*/ 64816 h 123"/>
                <a:gd name="T14" fmla="*/ 93701 w 125"/>
                <a:gd name="T15" fmla="*/ 69618 h 123"/>
                <a:gd name="T16" fmla="*/ 92126 w 125"/>
                <a:gd name="T17" fmla="*/ 72819 h 123"/>
                <a:gd name="T18" fmla="*/ 88976 w 125"/>
                <a:gd name="T19" fmla="*/ 76820 h 123"/>
                <a:gd name="T20" fmla="*/ 86614 w 125"/>
                <a:gd name="T21" fmla="*/ 80020 h 123"/>
                <a:gd name="T22" fmla="*/ 80315 w 125"/>
                <a:gd name="T23" fmla="*/ 88022 h 123"/>
                <a:gd name="T24" fmla="*/ 75590 w 125"/>
                <a:gd name="T25" fmla="*/ 91223 h 123"/>
                <a:gd name="T26" fmla="*/ 72441 w 125"/>
                <a:gd name="T27" fmla="*/ 92824 h 123"/>
                <a:gd name="T28" fmla="*/ 68504 w 125"/>
                <a:gd name="T29" fmla="*/ 95224 h 123"/>
                <a:gd name="T30" fmla="*/ 63779 w 125"/>
                <a:gd name="T31" fmla="*/ 96825 h 123"/>
                <a:gd name="T32" fmla="*/ 57480 w 125"/>
                <a:gd name="T33" fmla="*/ 96825 h 123"/>
                <a:gd name="T34" fmla="*/ 52756 w 125"/>
                <a:gd name="T35" fmla="*/ 98425 h 123"/>
                <a:gd name="T36" fmla="*/ 48819 w 125"/>
                <a:gd name="T37" fmla="*/ 98425 h 123"/>
                <a:gd name="T38" fmla="*/ 44094 w 125"/>
                <a:gd name="T39" fmla="*/ 98425 h 123"/>
                <a:gd name="T40" fmla="*/ 39370 w 125"/>
                <a:gd name="T41" fmla="*/ 96825 h 123"/>
                <a:gd name="T42" fmla="*/ 34646 w 125"/>
                <a:gd name="T43" fmla="*/ 95224 h 123"/>
                <a:gd name="T44" fmla="*/ 30709 w 125"/>
                <a:gd name="T45" fmla="*/ 94424 h 123"/>
                <a:gd name="T46" fmla="*/ 25984 w 125"/>
                <a:gd name="T47" fmla="*/ 92824 h 123"/>
                <a:gd name="T48" fmla="*/ 21260 w 125"/>
                <a:gd name="T49" fmla="*/ 89623 h 123"/>
                <a:gd name="T50" fmla="*/ 18110 w 125"/>
                <a:gd name="T51" fmla="*/ 88022 h 123"/>
                <a:gd name="T52" fmla="*/ 11811 w 125"/>
                <a:gd name="T53" fmla="*/ 80020 h 123"/>
                <a:gd name="T54" fmla="*/ 9449 w 125"/>
                <a:gd name="T55" fmla="*/ 76820 h 123"/>
                <a:gd name="T56" fmla="*/ 6299 w 125"/>
                <a:gd name="T57" fmla="*/ 72819 h 123"/>
                <a:gd name="T58" fmla="*/ 4724 w 125"/>
                <a:gd name="T59" fmla="*/ 68017 h 123"/>
                <a:gd name="T60" fmla="*/ 3150 w 125"/>
                <a:gd name="T61" fmla="*/ 63216 h 123"/>
                <a:gd name="T62" fmla="*/ 1575 w 125"/>
                <a:gd name="T63" fmla="*/ 58415 h 123"/>
                <a:gd name="T64" fmla="*/ 1575 w 125"/>
                <a:gd name="T65" fmla="*/ 54414 h 123"/>
                <a:gd name="T66" fmla="*/ 0 w 125"/>
                <a:gd name="T67" fmla="*/ 49613 h 123"/>
                <a:gd name="T68" fmla="*/ 1575 w 125"/>
                <a:gd name="T69" fmla="*/ 43211 h 123"/>
                <a:gd name="T70" fmla="*/ 1575 w 125"/>
                <a:gd name="T71" fmla="*/ 38410 h 123"/>
                <a:gd name="T72" fmla="*/ 3150 w 125"/>
                <a:gd name="T73" fmla="*/ 34409 h 123"/>
                <a:gd name="T74" fmla="*/ 4724 w 125"/>
                <a:gd name="T75" fmla="*/ 31208 h 123"/>
                <a:gd name="T76" fmla="*/ 7874 w 125"/>
                <a:gd name="T77" fmla="*/ 26407 h 123"/>
                <a:gd name="T78" fmla="*/ 9449 w 125"/>
                <a:gd name="T79" fmla="*/ 21605 h 123"/>
                <a:gd name="T80" fmla="*/ 11811 w 125"/>
                <a:gd name="T81" fmla="*/ 18405 h 123"/>
                <a:gd name="T82" fmla="*/ 19685 w 125"/>
                <a:gd name="T83" fmla="*/ 11203 h 123"/>
                <a:gd name="T84" fmla="*/ 22835 w 125"/>
                <a:gd name="T85" fmla="*/ 9602 h 123"/>
                <a:gd name="T86" fmla="*/ 27559 w 125"/>
                <a:gd name="T87" fmla="*/ 6402 h 123"/>
                <a:gd name="T88" fmla="*/ 31496 w 125"/>
                <a:gd name="T89" fmla="*/ 4801 h 123"/>
                <a:gd name="T90" fmla="*/ 36220 w 125"/>
                <a:gd name="T91" fmla="*/ 3201 h 123"/>
                <a:gd name="T92" fmla="*/ 40945 w 125"/>
                <a:gd name="T93" fmla="*/ 1600 h 123"/>
                <a:gd name="T94" fmla="*/ 45669 w 125"/>
                <a:gd name="T95" fmla="*/ 0 h 123"/>
                <a:gd name="T96" fmla="*/ 51181 w 125"/>
                <a:gd name="T97" fmla="*/ 0 h 123"/>
                <a:gd name="T98" fmla="*/ 55905 w 125"/>
                <a:gd name="T99" fmla="*/ 1600 h 123"/>
                <a:gd name="T100" fmla="*/ 60630 w 125"/>
                <a:gd name="T101" fmla="*/ 1600 h 123"/>
                <a:gd name="T102" fmla="*/ 65354 w 125"/>
                <a:gd name="T103" fmla="*/ 3201 h 123"/>
                <a:gd name="T104" fmla="*/ 69291 w 125"/>
                <a:gd name="T105" fmla="*/ 4801 h 123"/>
                <a:gd name="T106" fmla="*/ 72441 w 125"/>
                <a:gd name="T107" fmla="*/ 6402 h 123"/>
                <a:gd name="T108" fmla="*/ 77165 w 125"/>
                <a:gd name="T109" fmla="*/ 9602 h 123"/>
                <a:gd name="T110" fmla="*/ 80315 w 125"/>
                <a:gd name="T111" fmla="*/ 12803 h 123"/>
                <a:gd name="T112" fmla="*/ 88189 w 125"/>
                <a:gd name="T113" fmla="*/ 18405 h 123"/>
                <a:gd name="T114" fmla="*/ 90551 w 125"/>
                <a:gd name="T115" fmla="*/ 23206 h 123"/>
                <a:gd name="T116" fmla="*/ 92126 w 125"/>
                <a:gd name="T117" fmla="*/ 26407 h 123"/>
                <a:gd name="T118" fmla="*/ 95275 w 125"/>
                <a:gd name="T119" fmla="*/ 31208 h 123"/>
                <a:gd name="T120" fmla="*/ 96850 w 125"/>
                <a:gd name="T121" fmla="*/ 36009 h 1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3"/>
                <a:gd name="T185" fmla="*/ 125 w 125"/>
                <a:gd name="T186" fmla="*/ 123 h 1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3">
                  <a:moveTo>
                    <a:pt x="123" y="45"/>
                  </a:moveTo>
                  <a:lnTo>
                    <a:pt x="123" y="50"/>
                  </a:lnTo>
                  <a:lnTo>
                    <a:pt x="125" y="58"/>
                  </a:lnTo>
                  <a:lnTo>
                    <a:pt x="125" y="64"/>
                  </a:lnTo>
                  <a:lnTo>
                    <a:pt x="125" y="69"/>
                  </a:lnTo>
                  <a:lnTo>
                    <a:pt x="123" y="75"/>
                  </a:lnTo>
                  <a:lnTo>
                    <a:pt x="121" y="81"/>
                  </a:lnTo>
                  <a:lnTo>
                    <a:pt x="119" y="87"/>
                  </a:lnTo>
                  <a:lnTo>
                    <a:pt x="117" y="91"/>
                  </a:lnTo>
                  <a:lnTo>
                    <a:pt x="113" y="96"/>
                  </a:lnTo>
                  <a:lnTo>
                    <a:pt x="110" y="100"/>
                  </a:lnTo>
                  <a:lnTo>
                    <a:pt x="102" y="110"/>
                  </a:lnTo>
                  <a:lnTo>
                    <a:pt x="96" y="114"/>
                  </a:lnTo>
                  <a:lnTo>
                    <a:pt x="92" y="116"/>
                  </a:lnTo>
                  <a:lnTo>
                    <a:pt x="87" y="119"/>
                  </a:lnTo>
                  <a:lnTo>
                    <a:pt x="81" y="121"/>
                  </a:lnTo>
                  <a:lnTo>
                    <a:pt x="73" y="121"/>
                  </a:lnTo>
                  <a:lnTo>
                    <a:pt x="67" y="123"/>
                  </a:lnTo>
                  <a:lnTo>
                    <a:pt x="62" y="123"/>
                  </a:lnTo>
                  <a:lnTo>
                    <a:pt x="56" y="123"/>
                  </a:lnTo>
                  <a:lnTo>
                    <a:pt x="50" y="121"/>
                  </a:lnTo>
                  <a:lnTo>
                    <a:pt x="44" y="119"/>
                  </a:lnTo>
                  <a:lnTo>
                    <a:pt x="39" y="118"/>
                  </a:lnTo>
                  <a:lnTo>
                    <a:pt x="33" y="116"/>
                  </a:lnTo>
                  <a:lnTo>
                    <a:pt x="27" y="112"/>
                  </a:lnTo>
                  <a:lnTo>
                    <a:pt x="23" y="110"/>
                  </a:lnTo>
                  <a:lnTo>
                    <a:pt x="15" y="100"/>
                  </a:lnTo>
                  <a:lnTo>
                    <a:pt x="12" y="96"/>
                  </a:lnTo>
                  <a:lnTo>
                    <a:pt x="8" y="91"/>
                  </a:lnTo>
                  <a:lnTo>
                    <a:pt x="6" y="85"/>
                  </a:lnTo>
                  <a:lnTo>
                    <a:pt x="4" y="79"/>
                  </a:lnTo>
                  <a:lnTo>
                    <a:pt x="2" y="73"/>
                  </a:lnTo>
                  <a:lnTo>
                    <a:pt x="2" y="68"/>
                  </a:lnTo>
                  <a:lnTo>
                    <a:pt x="0" y="62"/>
                  </a:lnTo>
                  <a:lnTo>
                    <a:pt x="2" y="54"/>
                  </a:lnTo>
                  <a:lnTo>
                    <a:pt x="2" y="48"/>
                  </a:lnTo>
                  <a:lnTo>
                    <a:pt x="4" y="43"/>
                  </a:lnTo>
                  <a:lnTo>
                    <a:pt x="6" y="39"/>
                  </a:lnTo>
                  <a:lnTo>
                    <a:pt x="10" y="33"/>
                  </a:lnTo>
                  <a:lnTo>
                    <a:pt x="12" y="27"/>
                  </a:lnTo>
                  <a:lnTo>
                    <a:pt x="15" y="23"/>
                  </a:lnTo>
                  <a:lnTo>
                    <a:pt x="25" y="14"/>
                  </a:lnTo>
                  <a:lnTo>
                    <a:pt x="29" y="12"/>
                  </a:lnTo>
                  <a:lnTo>
                    <a:pt x="35" y="8"/>
                  </a:lnTo>
                  <a:lnTo>
                    <a:pt x="40" y="6"/>
                  </a:lnTo>
                  <a:lnTo>
                    <a:pt x="46" y="4"/>
                  </a:lnTo>
                  <a:lnTo>
                    <a:pt x="52" y="2"/>
                  </a:lnTo>
                  <a:lnTo>
                    <a:pt x="58" y="0"/>
                  </a:lnTo>
                  <a:lnTo>
                    <a:pt x="65" y="0"/>
                  </a:lnTo>
                  <a:lnTo>
                    <a:pt x="71" y="2"/>
                  </a:lnTo>
                  <a:lnTo>
                    <a:pt x="77" y="2"/>
                  </a:lnTo>
                  <a:lnTo>
                    <a:pt x="83" y="4"/>
                  </a:lnTo>
                  <a:lnTo>
                    <a:pt x="88" y="6"/>
                  </a:lnTo>
                  <a:lnTo>
                    <a:pt x="92" y="8"/>
                  </a:lnTo>
                  <a:lnTo>
                    <a:pt x="98" y="12"/>
                  </a:lnTo>
                  <a:lnTo>
                    <a:pt x="102" y="16"/>
                  </a:lnTo>
                  <a:lnTo>
                    <a:pt x="112" y="23"/>
                  </a:lnTo>
                  <a:lnTo>
                    <a:pt x="115" y="29"/>
                  </a:lnTo>
                  <a:lnTo>
                    <a:pt x="117" y="33"/>
                  </a:lnTo>
                  <a:lnTo>
                    <a:pt x="121" y="39"/>
                  </a:lnTo>
                  <a:lnTo>
                    <a:pt x="123" y="45"/>
                  </a:lnTo>
                </a:path>
              </a:pathLst>
            </a:custGeom>
            <a:noFill/>
            <a:ln w="19050">
              <a:solidFill>
                <a:srgbClr val="000000"/>
              </a:solidFill>
              <a:prstDash val="solid"/>
              <a:round/>
              <a:headEnd/>
              <a:tailEnd/>
            </a:ln>
          </p:spPr>
          <p:txBody>
            <a:bodyPr/>
            <a:lstStyle/>
            <a:p>
              <a:endParaRPr lang="en-GB"/>
            </a:p>
          </p:txBody>
        </p:sp>
        <p:sp>
          <p:nvSpPr>
            <p:cNvPr id="3186" name="Freeform 216"/>
            <p:cNvSpPr>
              <a:spLocks noEditPoints="1"/>
            </p:cNvSpPr>
            <p:nvPr/>
          </p:nvSpPr>
          <p:spPr bwMode="auto">
            <a:xfrm>
              <a:off x="6061075" y="3802063"/>
              <a:ext cx="198438" cy="77787"/>
            </a:xfrm>
            <a:custGeom>
              <a:avLst/>
              <a:gdLst>
                <a:gd name="T0" fmla="*/ 3985 w 249"/>
                <a:gd name="T1" fmla="*/ 65881 h 98"/>
                <a:gd name="T2" fmla="*/ 134683 w 249"/>
                <a:gd name="T3" fmla="*/ 27781 h 98"/>
                <a:gd name="T4" fmla="*/ 137074 w 249"/>
                <a:gd name="T5" fmla="*/ 27781 h 98"/>
                <a:gd name="T6" fmla="*/ 138668 w 249"/>
                <a:gd name="T7" fmla="*/ 27781 h 98"/>
                <a:gd name="T8" fmla="*/ 141855 w 249"/>
                <a:gd name="T9" fmla="*/ 30956 h 98"/>
                <a:gd name="T10" fmla="*/ 143449 w 249"/>
                <a:gd name="T11" fmla="*/ 31750 h 98"/>
                <a:gd name="T12" fmla="*/ 143449 w 249"/>
                <a:gd name="T13" fmla="*/ 34925 h 98"/>
                <a:gd name="T14" fmla="*/ 141855 w 249"/>
                <a:gd name="T15" fmla="*/ 36512 h 98"/>
                <a:gd name="T16" fmla="*/ 140261 w 249"/>
                <a:gd name="T17" fmla="*/ 38100 h 98"/>
                <a:gd name="T18" fmla="*/ 138668 w 249"/>
                <a:gd name="T19" fmla="*/ 39687 h 98"/>
                <a:gd name="T20" fmla="*/ 8766 w 249"/>
                <a:gd name="T21" fmla="*/ 77787 h 98"/>
                <a:gd name="T22" fmla="*/ 5579 w 249"/>
                <a:gd name="T23" fmla="*/ 77787 h 98"/>
                <a:gd name="T24" fmla="*/ 2391 w 249"/>
                <a:gd name="T25" fmla="*/ 76200 h 98"/>
                <a:gd name="T26" fmla="*/ 797 w 249"/>
                <a:gd name="T27" fmla="*/ 74612 h 98"/>
                <a:gd name="T28" fmla="*/ 0 w 249"/>
                <a:gd name="T29" fmla="*/ 73025 h 98"/>
                <a:gd name="T30" fmla="*/ 0 w 249"/>
                <a:gd name="T31" fmla="*/ 70643 h 98"/>
                <a:gd name="T32" fmla="*/ 797 w 249"/>
                <a:gd name="T33" fmla="*/ 69056 h 98"/>
                <a:gd name="T34" fmla="*/ 2391 w 249"/>
                <a:gd name="T35" fmla="*/ 65881 h 98"/>
                <a:gd name="T36" fmla="*/ 3985 w 249"/>
                <a:gd name="T37" fmla="*/ 65881 h 98"/>
                <a:gd name="T38" fmla="*/ 3985 w 249"/>
                <a:gd name="T39" fmla="*/ 65881 h 98"/>
                <a:gd name="T40" fmla="*/ 114759 w 249"/>
                <a:gd name="T41" fmla="*/ 0 h 98"/>
                <a:gd name="T42" fmla="*/ 198438 w 249"/>
                <a:gd name="T43" fmla="*/ 16669 h 98"/>
                <a:gd name="T44" fmla="*/ 134683 w 249"/>
                <a:gd name="T45" fmla="*/ 74612 h 98"/>
                <a:gd name="T46" fmla="*/ 114759 w 249"/>
                <a:gd name="T47" fmla="*/ 0 h 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9"/>
                <a:gd name="T73" fmla="*/ 0 h 98"/>
                <a:gd name="T74" fmla="*/ 249 w 249"/>
                <a:gd name="T75" fmla="*/ 98 h 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9" h="98">
                  <a:moveTo>
                    <a:pt x="5" y="83"/>
                  </a:moveTo>
                  <a:lnTo>
                    <a:pt x="169" y="35"/>
                  </a:lnTo>
                  <a:lnTo>
                    <a:pt x="172" y="35"/>
                  </a:lnTo>
                  <a:lnTo>
                    <a:pt x="174" y="35"/>
                  </a:lnTo>
                  <a:lnTo>
                    <a:pt x="178" y="39"/>
                  </a:lnTo>
                  <a:lnTo>
                    <a:pt x="180" y="40"/>
                  </a:lnTo>
                  <a:lnTo>
                    <a:pt x="180" y="44"/>
                  </a:lnTo>
                  <a:lnTo>
                    <a:pt x="178" y="46"/>
                  </a:lnTo>
                  <a:lnTo>
                    <a:pt x="176" y="48"/>
                  </a:lnTo>
                  <a:lnTo>
                    <a:pt x="174" y="50"/>
                  </a:lnTo>
                  <a:lnTo>
                    <a:pt x="11" y="98"/>
                  </a:lnTo>
                  <a:lnTo>
                    <a:pt x="7" y="98"/>
                  </a:lnTo>
                  <a:lnTo>
                    <a:pt x="3" y="96"/>
                  </a:lnTo>
                  <a:lnTo>
                    <a:pt x="1" y="94"/>
                  </a:lnTo>
                  <a:lnTo>
                    <a:pt x="0" y="92"/>
                  </a:lnTo>
                  <a:lnTo>
                    <a:pt x="0" y="89"/>
                  </a:lnTo>
                  <a:lnTo>
                    <a:pt x="1" y="87"/>
                  </a:lnTo>
                  <a:lnTo>
                    <a:pt x="3" y="83"/>
                  </a:lnTo>
                  <a:lnTo>
                    <a:pt x="5" y="83"/>
                  </a:lnTo>
                  <a:close/>
                  <a:moveTo>
                    <a:pt x="144" y="0"/>
                  </a:moveTo>
                  <a:lnTo>
                    <a:pt x="249" y="21"/>
                  </a:lnTo>
                  <a:lnTo>
                    <a:pt x="169" y="94"/>
                  </a:lnTo>
                  <a:lnTo>
                    <a:pt x="144" y="0"/>
                  </a:lnTo>
                  <a:close/>
                </a:path>
              </a:pathLst>
            </a:custGeom>
            <a:solidFill>
              <a:srgbClr val="000000"/>
            </a:solidFill>
            <a:ln w="1588">
              <a:solidFill>
                <a:srgbClr val="000000"/>
              </a:solidFill>
              <a:prstDash val="solid"/>
              <a:round/>
              <a:headEnd/>
              <a:tailEnd/>
            </a:ln>
          </p:spPr>
          <p:txBody>
            <a:bodyPr/>
            <a:lstStyle/>
            <a:p>
              <a:endParaRPr lang="en-GB"/>
            </a:p>
          </p:txBody>
        </p:sp>
        <p:sp>
          <p:nvSpPr>
            <p:cNvPr id="3187" name="Freeform 217"/>
            <p:cNvSpPr>
              <a:spLocks/>
            </p:cNvSpPr>
            <p:nvPr/>
          </p:nvSpPr>
          <p:spPr bwMode="auto">
            <a:xfrm>
              <a:off x="5973763" y="3836988"/>
              <a:ext cx="98425" cy="98425"/>
            </a:xfrm>
            <a:custGeom>
              <a:avLst/>
              <a:gdLst>
                <a:gd name="T0" fmla="*/ 96850 w 125"/>
                <a:gd name="T1" fmla="*/ 36009 h 123"/>
                <a:gd name="T2" fmla="*/ 96850 w 125"/>
                <a:gd name="T3" fmla="*/ 40010 h 123"/>
                <a:gd name="T4" fmla="*/ 98425 w 125"/>
                <a:gd name="T5" fmla="*/ 46412 h 123"/>
                <a:gd name="T6" fmla="*/ 98425 w 125"/>
                <a:gd name="T7" fmla="*/ 51213 h 123"/>
                <a:gd name="T8" fmla="*/ 98425 w 125"/>
                <a:gd name="T9" fmla="*/ 55214 h 123"/>
                <a:gd name="T10" fmla="*/ 96850 w 125"/>
                <a:gd name="T11" fmla="*/ 60015 h 123"/>
                <a:gd name="T12" fmla="*/ 95275 w 125"/>
                <a:gd name="T13" fmla="*/ 64816 h 123"/>
                <a:gd name="T14" fmla="*/ 93701 w 125"/>
                <a:gd name="T15" fmla="*/ 69618 h 123"/>
                <a:gd name="T16" fmla="*/ 92126 w 125"/>
                <a:gd name="T17" fmla="*/ 72819 h 123"/>
                <a:gd name="T18" fmla="*/ 88976 w 125"/>
                <a:gd name="T19" fmla="*/ 76820 h 123"/>
                <a:gd name="T20" fmla="*/ 86614 w 125"/>
                <a:gd name="T21" fmla="*/ 80020 h 123"/>
                <a:gd name="T22" fmla="*/ 80315 w 125"/>
                <a:gd name="T23" fmla="*/ 88022 h 123"/>
                <a:gd name="T24" fmla="*/ 75590 w 125"/>
                <a:gd name="T25" fmla="*/ 91223 h 123"/>
                <a:gd name="T26" fmla="*/ 72441 w 125"/>
                <a:gd name="T27" fmla="*/ 92824 h 123"/>
                <a:gd name="T28" fmla="*/ 68504 w 125"/>
                <a:gd name="T29" fmla="*/ 95224 h 123"/>
                <a:gd name="T30" fmla="*/ 63779 w 125"/>
                <a:gd name="T31" fmla="*/ 96825 h 123"/>
                <a:gd name="T32" fmla="*/ 57480 w 125"/>
                <a:gd name="T33" fmla="*/ 96825 h 123"/>
                <a:gd name="T34" fmla="*/ 52756 w 125"/>
                <a:gd name="T35" fmla="*/ 98425 h 123"/>
                <a:gd name="T36" fmla="*/ 48819 w 125"/>
                <a:gd name="T37" fmla="*/ 98425 h 123"/>
                <a:gd name="T38" fmla="*/ 44094 w 125"/>
                <a:gd name="T39" fmla="*/ 98425 h 123"/>
                <a:gd name="T40" fmla="*/ 39370 w 125"/>
                <a:gd name="T41" fmla="*/ 96825 h 123"/>
                <a:gd name="T42" fmla="*/ 34646 w 125"/>
                <a:gd name="T43" fmla="*/ 95224 h 123"/>
                <a:gd name="T44" fmla="*/ 30709 w 125"/>
                <a:gd name="T45" fmla="*/ 94424 h 123"/>
                <a:gd name="T46" fmla="*/ 25984 w 125"/>
                <a:gd name="T47" fmla="*/ 92824 h 123"/>
                <a:gd name="T48" fmla="*/ 21260 w 125"/>
                <a:gd name="T49" fmla="*/ 89623 h 123"/>
                <a:gd name="T50" fmla="*/ 18110 w 125"/>
                <a:gd name="T51" fmla="*/ 88022 h 123"/>
                <a:gd name="T52" fmla="*/ 11811 w 125"/>
                <a:gd name="T53" fmla="*/ 80020 h 123"/>
                <a:gd name="T54" fmla="*/ 9449 w 125"/>
                <a:gd name="T55" fmla="*/ 76820 h 123"/>
                <a:gd name="T56" fmla="*/ 6299 w 125"/>
                <a:gd name="T57" fmla="*/ 72819 h 123"/>
                <a:gd name="T58" fmla="*/ 4724 w 125"/>
                <a:gd name="T59" fmla="*/ 68017 h 123"/>
                <a:gd name="T60" fmla="*/ 3150 w 125"/>
                <a:gd name="T61" fmla="*/ 63216 h 123"/>
                <a:gd name="T62" fmla="*/ 1575 w 125"/>
                <a:gd name="T63" fmla="*/ 58415 h 123"/>
                <a:gd name="T64" fmla="*/ 1575 w 125"/>
                <a:gd name="T65" fmla="*/ 54414 h 123"/>
                <a:gd name="T66" fmla="*/ 0 w 125"/>
                <a:gd name="T67" fmla="*/ 49613 h 123"/>
                <a:gd name="T68" fmla="*/ 1575 w 125"/>
                <a:gd name="T69" fmla="*/ 43211 h 123"/>
                <a:gd name="T70" fmla="*/ 1575 w 125"/>
                <a:gd name="T71" fmla="*/ 38410 h 123"/>
                <a:gd name="T72" fmla="*/ 3150 w 125"/>
                <a:gd name="T73" fmla="*/ 34409 h 123"/>
                <a:gd name="T74" fmla="*/ 4724 w 125"/>
                <a:gd name="T75" fmla="*/ 31208 h 123"/>
                <a:gd name="T76" fmla="*/ 7874 w 125"/>
                <a:gd name="T77" fmla="*/ 26407 h 123"/>
                <a:gd name="T78" fmla="*/ 9449 w 125"/>
                <a:gd name="T79" fmla="*/ 21605 h 123"/>
                <a:gd name="T80" fmla="*/ 11811 w 125"/>
                <a:gd name="T81" fmla="*/ 18405 h 123"/>
                <a:gd name="T82" fmla="*/ 19685 w 125"/>
                <a:gd name="T83" fmla="*/ 11203 h 123"/>
                <a:gd name="T84" fmla="*/ 22835 w 125"/>
                <a:gd name="T85" fmla="*/ 9602 h 123"/>
                <a:gd name="T86" fmla="*/ 27559 w 125"/>
                <a:gd name="T87" fmla="*/ 6402 h 123"/>
                <a:gd name="T88" fmla="*/ 31496 w 125"/>
                <a:gd name="T89" fmla="*/ 4801 h 123"/>
                <a:gd name="T90" fmla="*/ 36220 w 125"/>
                <a:gd name="T91" fmla="*/ 3201 h 123"/>
                <a:gd name="T92" fmla="*/ 40945 w 125"/>
                <a:gd name="T93" fmla="*/ 1600 h 123"/>
                <a:gd name="T94" fmla="*/ 45669 w 125"/>
                <a:gd name="T95" fmla="*/ 0 h 123"/>
                <a:gd name="T96" fmla="*/ 51181 w 125"/>
                <a:gd name="T97" fmla="*/ 0 h 123"/>
                <a:gd name="T98" fmla="*/ 55905 w 125"/>
                <a:gd name="T99" fmla="*/ 1600 h 123"/>
                <a:gd name="T100" fmla="*/ 60630 w 125"/>
                <a:gd name="T101" fmla="*/ 1600 h 123"/>
                <a:gd name="T102" fmla="*/ 65354 w 125"/>
                <a:gd name="T103" fmla="*/ 3201 h 123"/>
                <a:gd name="T104" fmla="*/ 69291 w 125"/>
                <a:gd name="T105" fmla="*/ 4801 h 123"/>
                <a:gd name="T106" fmla="*/ 72441 w 125"/>
                <a:gd name="T107" fmla="*/ 6402 h 123"/>
                <a:gd name="T108" fmla="*/ 77165 w 125"/>
                <a:gd name="T109" fmla="*/ 9602 h 123"/>
                <a:gd name="T110" fmla="*/ 80315 w 125"/>
                <a:gd name="T111" fmla="*/ 12803 h 123"/>
                <a:gd name="T112" fmla="*/ 88189 w 125"/>
                <a:gd name="T113" fmla="*/ 18405 h 123"/>
                <a:gd name="T114" fmla="*/ 90551 w 125"/>
                <a:gd name="T115" fmla="*/ 23206 h 123"/>
                <a:gd name="T116" fmla="*/ 92126 w 125"/>
                <a:gd name="T117" fmla="*/ 26407 h 123"/>
                <a:gd name="T118" fmla="*/ 95275 w 125"/>
                <a:gd name="T119" fmla="*/ 31208 h 123"/>
                <a:gd name="T120" fmla="*/ 96850 w 125"/>
                <a:gd name="T121" fmla="*/ 36009 h 1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3"/>
                <a:gd name="T185" fmla="*/ 125 w 125"/>
                <a:gd name="T186" fmla="*/ 123 h 1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3">
                  <a:moveTo>
                    <a:pt x="123" y="45"/>
                  </a:moveTo>
                  <a:lnTo>
                    <a:pt x="123" y="50"/>
                  </a:lnTo>
                  <a:lnTo>
                    <a:pt x="125" y="58"/>
                  </a:lnTo>
                  <a:lnTo>
                    <a:pt x="125" y="64"/>
                  </a:lnTo>
                  <a:lnTo>
                    <a:pt x="125" y="69"/>
                  </a:lnTo>
                  <a:lnTo>
                    <a:pt x="123" y="75"/>
                  </a:lnTo>
                  <a:lnTo>
                    <a:pt x="121" y="81"/>
                  </a:lnTo>
                  <a:lnTo>
                    <a:pt x="119" y="87"/>
                  </a:lnTo>
                  <a:lnTo>
                    <a:pt x="117" y="91"/>
                  </a:lnTo>
                  <a:lnTo>
                    <a:pt x="113" y="96"/>
                  </a:lnTo>
                  <a:lnTo>
                    <a:pt x="110" y="100"/>
                  </a:lnTo>
                  <a:lnTo>
                    <a:pt x="102" y="110"/>
                  </a:lnTo>
                  <a:lnTo>
                    <a:pt x="96" y="114"/>
                  </a:lnTo>
                  <a:lnTo>
                    <a:pt x="92" y="116"/>
                  </a:lnTo>
                  <a:lnTo>
                    <a:pt x="87" y="119"/>
                  </a:lnTo>
                  <a:lnTo>
                    <a:pt x="81" y="121"/>
                  </a:lnTo>
                  <a:lnTo>
                    <a:pt x="73" y="121"/>
                  </a:lnTo>
                  <a:lnTo>
                    <a:pt x="67" y="123"/>
                  </a:lnTo>
                  <a:lnTo>
                    <a:pt x="62" y="123"/>
                  </a:lnTo>
                  <a:lnTo>
                    <a:pt x="56" y="123"/>
                  </a:lnTo>
                  <a:lnTo>
                    <a:pt x="50" y="121"/>
                  </a:lnTo>
                  <a:lnTo>
                    <a:pt x="44" y="119"/>
                  </a:lnTo>
                  <a:lnTo>
                    <a:pt x="39" y="118"/>
                  </a:lnTo>
                  <a:lnTo>
                    <a:pt x="33" y="116"/>
                  </a:lnTo>
                  <a:lnTo>
                    <a:pt x="27" y="112"/>
                  </a:lnTo>
                  <a:lnTo>
                    <a:pt x="23" y="110"/>
                  </a:lnTo>
                  <a:lnTo>
                    <a:pt x="15" y="100"/>
                  </a:lnTo>
                  <a:lnTo>
                    <a:pt x="12" y="96"/>
                  </a:lnTo>
                  <a:lnTo>
                    <a:pt x="8" y="91"/>
                  </a:lnTo>
                  <a:lnTo>
                    <a:pt x="6" y="85"/>
                  </a:lnTo>
                  <a:lnTo>
                    <a:pt x="4" y="79"/>
                  </a:lnTo>
                  <a:lnTo>
                    <a:pt x="2" y="73"/>
                  </a:lnTo>
                  <a:lnTo>
                    <a:pt x="2" y="68"/>
                  </a:lnTo>
                  <a:lnTo>
                    <a:pt x="0" y="62"/>
                  </a:lnTo>
                  <a:lnTo>
                    <a:pt x="2" y="54"/>
                  </a:lnTo>
                  <a:lnTo>
                    <a:pt x="2" y="48"/>
                  </a:lnTo>
                  <a:lnTo>
                    <a:pt x="4" y="43"/>
                  </a:lnTo>
                  <a:lnTo>
                    <a:pt x="6" y="39"/>
                  </a:lnTo>
                  <a:lnTo>
                    <a:pt x="10" y="33"/>
                  </a:lnTo>
                  <a:lnTo>
                    <a:pt x="12" y="27"/>
                  </a:lnTo>
                  <a:lnTo>
                    <a:pt x="15" y="23"/>
                  </a:lnTo>
                  <a:lnTo>
                    <a:pt x="25" y="14"/>
                  </a:lnTo>
                  <a:lnTo>
                    <a:pt x="29" y="12"/>
                  </a:lnTo>
                  <a:lnTo>
                    <a:pt x="35" y="8"/>
                  </a:lnTo>
                  <a:lnTo>
                    <a:pt x="40" y="6"/>
                  </a:lnTo>
                  <a:lnTo>
                    <a:pt x="46" y="4"/>
                  </a:lnTo>
                  <a:lnTo>
                    <a:pt x="52" y="2"/>
                  </a:lnTo>
                  <a:lnTo>
                    <a:pt x="58" y="0"/>
                  </a:lnTo>
                  <a:lnTo>
                    <a:pt x="65" y="0"/>
                  </a:lnTo>
                  <a:lnTo>
                    <a:pt x="71" y="2"/>
                  </a:lnTo>
                  <a:lnTo>
                    <a:pt x="77" y="2"/>
                  </a:lnTo>
                  <a:lnTo>
                    <a:pt x="83" y="4"/>
                  </a:lnTo>
                  <a:lnTo>
                    <a:pt x="88" y="6"/>
                  </a:lnTo>
                  <a:lnTo>
                    <a:pt x="92" y="8"/>
                  </a:lnTo>
                  <a:lnTo>
                    <a:pt x="98" y="12"/>
                  </a:lnTo>
                  <a:lnTo>
                    <a:pt x="102" y="16"/>
                  </a:lnTo>
                  <a:lnTo>
                    <a:pt x="112" y="23"/>
                  </a:lnTo>
                  <a:lnTo>
                    <a:pt x="115" y="29"/>
                  </a:lnTo>
                  <a:lnTo>
                    <a:pt x="117" y="33"/>
                  </a:lnTo>
                  <a:lnTo>
                    <a:pt x="121" y="39"/>
                  </a:lnTo>
                  <a:lnTo>
                    <a:pt x="123" y="45"/>
                  </a:lnTo>
                  <a:close/>
                </a:path>
              </a:pathLst>
            </a:custGeom>
            <a:solidFill>
              <a:srgbClr val="FFFFFF"/>
            </a:solidFill>
            <a:ln w="9525">
              <a:noFill/>
              <a:round/>
              <a:headEnd/>
              <a:tailEnd/>
            </a:ln>
          </p:spPr>
          <p:txBody>
            <a:bodyPr/>
            <a:lstStyle/>
            <a:p>
              <a:endParaRPr lang="en-GB"/>
            </a:p>
          </p:txBody>
        </p:sp>
        <p:sp>
          <p:nvSpPr>
            <p:cNvPr id="3188" name="Freeform 218"/>
            <p:cNvSpPr>
              <a:spLocks/>
            </p:cNvSpPr>
            <p:nvPr/>
          </p:nvSpPr>
          <p:spPr bwMode="auto">
            <a:xfrm>
              <a:off x="5973763" y="3836988"/>
              <a:ext cx="98425" cy="98425"/>
            </a:xfrm>
            <a:custGeom>
              <a:avLst/>
              <a:gdLst>
                <a:gd name="T0" fmla="*/ 96850 w 125"/>
                <a:gd name="T1" fmla="*/ 36009 h 123"/>
                <a:gd name="T2" fmla="*/ 96850 w 125"/>
                <a:gd name="T3" fmla="*/ 40010 h 123"/>
                <a:gd name="T4" fmla="*/ 98425 w 125"/>
                <a:gd name="T5" fmla="*/ 46412 h 123"/>
                <a:gd name="T6" fmla="*/ 98425 w 125"/>
                <a:gd name="T7" fmla="*/ 51213 h 123"/>
                <a:gd name="T8" fmla="*/ 98425 w 125"/>
                <a:gd name="T9" fmla="*/ 55214 h 123"/>
                <a:gd name="T10" fmla="*/ 96850 w 125"/>
                <a:gd name="T11" fmla="*/ 60015 h 123"/>
                <a:gd name="T12" fmla="*/ 95275 w 125"/>
                <a:gd name="T13" fmla="*/ 64816 h 123"/>
                <a:gd name="T14" fmla="*/ 93701 w 125"/>
                <a:gd name="T15" fmla="*/ 69618 h 123"/>
                <a:gd name="T16" fmla="*/ 92126 w 125"/>
                <a:gd name="T17" fmla="*/ 72819 h 123"/>
                <a:gd name="T18" fmla="*/ 88976 w 125"/>
                <a:gd name="T19" fmla="*/ 76820 h 123"/>
                <a:gd name="T20" fmla="*/ 86614 w 125"/>
                <a:gd name="T21" fmla="*/ 80020 h 123"/>
                <a:gd name="T22" fmla="*/ 80315 w 125"/>
                <a:gd name="T23" fmla="*/ 88022 h 123"/>
                <a:gd name="T24" fmla="*/ 75590 w 125"/>
                <a:gd name="T25" fmla="*/ 91223 h 123"/>
                <a:gd name="T26" fmla="*/ 72441 w 125"/>
                <a:gd name="T27" fmla="*/ 92824 h 123"/>
                <a:gd name="T28" fmla="*/ 68504 w 125"/>
                <a:gd name="T29" fmla="*/ 95224 h 123"/>
                <a:gd name="T30" fmla="*/ 63779 w 125"/>
                <a:gd name="T31" fmla="*/ 96825 h 123"/>
                <a:gd name="T32" fmla="*/ 57480 w 125"/>
                <a:gd name="T33" fmla="*/ 96825 h 123"/>
                <a:gd name="T34" fmla="*/ 52756 w 125"/>
                <a:gd name="T35" fmla="*/ 98425 h 123"/>
                <a:gd name="T36" fmla="*/ 48819 w 125"/>
                <a:gd name="T37" fmla="*/ 98425 h 123"/>
                <a:gd name="T38" fmla="*/ 44094 w 125"/>
                <a:gd name="T39" fmla="*/ 98425 h 123"/>
                <a:gd name="T40" fmla="*/ 39370 w 125"/>
                <a:gd name="T41" fmla="*/ 96825 h 123"/>
                <a:gd name="T42" fmla="*/ 34646 w 125"/>
                <a:gd name="T43" fmla="*/ 95224 h 123"/>
                <a:gd name="T44" fmla="*/ 30709 w 125"/>
                <a:gd name="T45" fmla="*/ 94424 h 123"/>
                <a:gd name="T46" fmla="*/ 25984 w 125"/>
                <a:gd name="T47" fmla="*/ 92824 h 123"/>
                <a:gd name="T48" fmla="*/ 21260 w 125"/>
                <a:gd name="T49" fmla="*/ 89623 h 123"/>
                <a:gd name="T50" fmla="*/ 18110 w 125"/>
                <a:gd name="T51" fmla="*/ 88022 h 123"/>
                <a:gd name="T52" fmla="*/ 11811 w 125"/>
                <a:gd name="T53" fmla="*/ 80020 h 123"/>
                <a:gd name="T54" fmla="*/ 9449 w 125"/>
                <a:gd name="T55" fmla="*/ 76820 h 123"/>
                <a:gd name="T56" fmla="*/ 6299 w 125"/>
                <a:gd name="T57" fmla="*/ 72819 h 123"/>
                <a:gd name="T58" fmla="*/ 4724 w 125"/>
                <a:gd name="T59" fmla="*/ 68017 h 123"/>
                <a:gd name="T60" fmla="*/ 3150 w 125"/>
                <a:gd name="T61" fmla="*/ 63216 h 123"/>
                <a:gd name="T62" fmla="*/ 1575 w 125"/>
                <a:gd name="T63" fmla="*/ 58415 h 123"/>
                <a:gd name="T64" fmla="*/ 1575 w 125"/>
                <a:gd name="T65" fmla="*/ 54414 h 123"/>
                <a:gd name="T66" fmla="*/ 0 w 125"/>
                <a:gd name="T67" fmla="*/ 49613 h 123"/>
                <a:gd name="T68" fmla="*/ 1575 w 125"/>
                <a:gd name="T69" fmla="*/ 43211 h 123"/>
                <a:gd name="T70" fmla="*/ 1575 w 125"/>
                <a:gd name="T71" fmla="*/ 38410 h 123"/>
                <a:gd name="T72" fmla="*/ 3150 w 125"/>
                <a:gd name="T73" fmla="*/ 34409 h 123"/>
                <a:gd name="T74" fmla="*/ 4724 w 125"/>
                <a:gd name="T75" fmla="*/ 31208 h 123"/>
                <a:gd name="T76" fmla="*/ 7874 w 125"/>
                <a:gd name="T77" fmla="*/ 26407 h 123"/>
                <a:gd name="T78" fmla="*/ 9449 w 125"/>
                <a:gd name="T79" fmla="*/ 21605 h 123"/>
                <a:gd name="T80" fmla="*/ 11811 w 125"/>
                <a:gd name="T81" fmla="*/ 18405 h 123"/>
                <a:gd name="T82" fmla="*/ 19685 w 125"/>
                <a:gd name="T83" fmla="*/ 11203 h 123"/>
                <a:gd name="T84" fmla="*/ 22835 w 125"/>
                <a:gd name="T85" fmla="*/ 9602 h 123"/>
                <a:gd name="T86" fmla="*/ 27559 w 125"/>
                <a:gd name="T87" fmla="*/ 6402 h 123"/>
                <a:gd name="T88" fmla="*/ 31496 w 125"/>
                <a:gd name="T89" fmla="*/ 4801 h 123"/>
                <a:gd name="T90" fmla="*/ 36220 w 125"/>
                <a:gd name="T91" fmla="*/ 3201 h 123"/>
                <a:gd name="T92" fmla="*/ 40945 w 125"/>
                <a:gd name="T93" fmla="*/ 1600 h 123"/>
                <a:gd name="T94" fmla="*/ 45669 w 125"/>
                <a:gd name="T95" fmla="*/ 0 h 123"/>
                <a:gd name="T96" fmla="*/ 51181 w 125"/>
                <a:gd name="T97" fmla="*/ 0 h 123"/>
                <a:gd name="T98" fmla="*/ 55905 w 125"/>
                <a:gd name="T99" fmla="*/ 1600 h 123"/>
                <a:gd name="T100" fmla="*/ 60630 w 125"/>
                <a:gd name="T101" fmla="*/ 1600 h 123"/>
                <a:gd name="T102" fmla="*/ 65354 w 125"/>
                <a:gd name="T103" fmla="*/ 3201 h 123"/>
                <a:gd name="T104" fmla="*/ 69291 w 125"/>
                <a:gd name="T105" fmla="*/ 4801 h 123"/>
                <a:gd name="T106" fmla="*/ 72441 w 125"/>
                <a:gd name="T107" fmla="*/ 6402 h 123"/>
                <a:gd name="T108" fmla="*/ 77165 w 125"/>
                <a:gd name="T109" fmla="*/ 9602 h 123"/>
                <a:gd name="T110" fmla="*/ 80315 w 125"/>
                <a:gd name="T111" fmla="*/ 12803 h 123"/>
                <a:gd name="T112" fmla="*/ 88189 w 125"/>
                <a:gd name="T113" fmla="*/ 18405 h 123"/>
                <a:gd name="T114" fmla="*/ 90551 w 125"/>
                <a:gd name="T115" fmla="*/ 23206 h 123"/>
                <a:gd name="T116" fmla="*/ 92126 w 125"/>
                <a:gd name="T117" fmla="*/ 26407 h 123"/>
                <a:gd name="T118" fmla="*/ 95275 w 125"/>
                <a:gd name="T119" fmla="*/ 31208 h 123"/>
                <a:gd name="T120" fmla="*/ 96850 w 125"/>
                <a:gd name="T121" fmla="*/ 36009 h 1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3"/>
                <a:gd name="T185" fmla="*/ 125 w 125"/>
                <a:gd name="T186" fmla="*/ 123 h 1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3">
                  <a:moveTo>
                    <a:pt x="123" y="45"/>
                  </a:moveTo>
                  <a:lnTo>
                    <a:pt x="123" y="50"/>
                  </a:lnTo>
                  <a:lnTo>
                    <a:pt x="125" y="58"/>
                  </a:lnTo>
                  <a:lnTo>
                    <a:pt x="125" y="64"/>
                  </a:lnTo>
                  <a:lnTo>
                    <a:pt x="125" y="69"/>
                  </a:lnTo>
                  <a:lnTo>
                    <a:pt x="123" y="75"/>
                  </a:lnTo>
                  <a:lnTo>
                    <a:pt x="121" y="81"/>
                  </a:lnTo>
                  <a:lnTo>
                    <a:pt x="119" y="87"/>
                  </a:lnTo>
                  <a:lnTo>
                    <a:pt x="117" y="91"/>
                  </a:lnTo>
                  <a:lnTo>
                    <a:pt x="113" y="96"/>
                  </a:lnTo>
                  <a:lnTo>
                    <a:pt x="110" y="100"/>
                  </a:lnTo>
                  <a:lnTo>
                    <a:pt x="102" y="110"/>
                  </a:lnTo>
                  <a:lnTo>
                    <a:pt x="96" y="114"/>
                  </a:lnTo>
                  <a:lnTo>
                    <a:pt x="92" y="116"/>
                  </a:lnTo>
                  <a:lnTo>
                    <a:pt x="87" y="119"/>
                  </a:lnTo>
                  <a:lnTo>
                    <a:pt x="81" y="121"/>
                  </a:lnTo>
                  <a:lnTo>
                    <a:pt x="73" y="121"/>
                  </a:lnTo>
                  <a:lnTo>
                    <a:pt x="67" y="123"/>
                  </a:lnTo>
                  <a:lnTo>
                    <a:pt x="62" y="123"/>
                  </a:lnTo>
                  <a:lnTo>
                    <a:pt x="56" y="123"/>
                  </a:lnTo>
                  <a:lnTo>
                    <a:pt x="50" y="121"/>
                  </a:lnTo>
                  <a:lnTo>
                    <a:pt x="44" y="119"/>
                  </a:lnTo>
                  <a:lnTo>
                    <a:pt x="39" y="118"/>
                  </a:lnTo>
                  <a:lnTo>
                    <a:pt x="33" y="116"/>
                  </a:lnTo>
                  <a:lnTo>
                    <a:pt x="27" y="112"/>
                  </a:lnTo>
                  <a:lnTo>
                    <a:pt x="23" y="110"/>
                  </a:lnTo>
                  <a:lnTo>
                    <a:pt x="15" y="100"/>
                  </a:lnTo>
                  <a:lnTo>
                    <a:pt x="12" y="96"/>
                  </a:lnTo>
                  <a:lnTo>
                    <a:pt x="8" y="91"/>
                  </a:lnTo>
                  <a:lnTo>
                    <a:pt x="6" y="85"/>
                  </a:lnTo>
                  <a:lnTo>
                    <a:pt x="4" y="79"/>
                  </a:lnTo>
                  <a:lnTo>
                    <a:pt x="2" y="73"/>
                  </a:lnTo>
                  <a:lnTo>
                    <a:pt x="2" y="68"/>
                  </a:lnTo>
                  <a:lnTo>
                    <a:pt x="0" y="62"/>
                  </a:lnTo>
                  <a:lnTo>
                    <a:pt x="2" y="54"/>
                  </a:lnTo>
                  <a:lnTo>
                    <a:pt x="2" y="48"/>
                  </a:lnTo>
                  <a:lnTo>
                    <a:pt x="4" y="43"/>
                  </a:lnTo>
                  <a:lnTo>
                    <a:pt x="6" y="39"/>
                  </a:lnTo>
                  <a:lnTo>
                    <a:pt x="10" y="33"/>
                  </a:lnTo>
                  <a:lnTo>
                    <a:pt x="12" y="27"/>
                  </a:lnTo>
                  <a:lnTo>
                    <a:pt x="15" y="23"/>
                  </a:lnTo>
                  <a:lnTo>
                    <a:pt x="25" y="14"/>
                  </a:lnTo>
                  <a:lnTo>
                    <a:pt x="29" y="12"/>
                  </a:lnTo>
                  <a:lnTo>
                    <a:pt x="35" y="8"/>
                  </a:lnTo>
                  <a:lnTo>
                    <a:pt x="40" y="6"/>
                  </a:lnTo>
                  <a:lnTo>
                    <a:pt x="46" y="4"/>
                  </a:lnTo>
                  <a:lnTo>
                    <a:pt x="52" y="2"/>
                  </a:lnTo>
                  <a:lnTo>
                    <a:pt x="58" y="0"/>
                  </a:lnTo>
                  <a:lnTo>
                    <a:pt x="65" y="0"/>
                  </a:lnTo>
                  <a:lnTo>
                    <a:pt x="71" y="2"/>
                  </a:lnTo>
                  <a:lnTo>
                    <a:pt x="77" y="2"/>
                  </a:lnTo>
                  <a:lnTo>
                    <a:pt x="83" y="4"/>
                  </a:lnTo>
                  <a:lnTo>
                    <a:pt x="88" y="6"/>
                  </a:lnTo>
                  <a:lnTo>
                    <a:pt x="92" y="8"/>
                  </a:lnTo>
                  <a:lnTo>
                    <a:pt x="98" y="12"/>
                  </a:lnTo>
                  <a:lnTo>
                    <a:pt x="102" y="16"/>
                  </a:lnTo>
                  <a:lnTo>
                    <a:pt x="112" y="23"/>
                  </a:lnTo>
                  <a:lnTo>
                    <a:pt x="115" y="29"/>
                  </a:lnTo>
                  <a:lnTo>
                    <a:pt x="117" y="33"/>
                  </a:lnTo>
                  <a:lnTo>
                    <a:pt x="121" y="39"/>
                  </a:lnTo>
                  <a:lnTo>
                    <a:pt x="123" y="45"/>
                  </a:lnTo>
                </a:path>
              </a:pathLst>
            </a:custGeom>
            <a:noFill/>
            <a:ln w="19050">
              <a:solidFill>
                <a:srgbClr val="000000"/>
              </a:solidFill>
              <a:prstDash val="solid"/>
              <a:round/>
              <a:headEnd/>
              <a:tailEnd/>
            </a:ln>
          </p:spPr>
          <p:txBody>
            <a:bodyPr/>
            <a:lstStyle/>
            <a:p>
              <a:endParaRPr lang="en-GB"/>
            </a:p>
          </p:txBody>
        </p:sp>
        <p:sp>
          <p:nvSpPr>
            <p:cNvPr id="3189" name="Freeform 219"/>
            <p:cNvSpPr>
              <a:spLocks noEditPoints="1"/>
            </p:cNvSpPr>
            <p:nvPr/>
          </p:nvSpPr>
          <p:spPr bwMode="auto">
            <a:xfrm>
              <a:off x="6061075" y="3802063"/>
              <a:ext cx="198438" cy="77787"/>
            </a:xfrm>
            <a:custGeom>
              <a:avLst/>
              <a:gdLst>
                <a:gd name="T0" fmla="*/ 3985 w 249"/>
                <a:gd name="T1" fmla="*/ 65881 h 98"/>
                <a:gd name="T2" fmla="*/ 134683 w 249"/>
                <a:gd name="T3" fmla="*/ 27781 h 98"/>
                <a:gd name="T4" fmla="*/ 137074 w 249"/>
                <a:gd name="T5" fmla="*/ 27781 h 98"/>
                <a:gd name="T6" fmla="*/ 138668 w 249"/>
                <a:gd name="T7" fmla="*/ 27781 h 98"/>
                <a:gd name="T8" fmla="*/ 141855 w 249"/>
                <a:gd name="T9" fmla="*/ 30956 h 98"/>
                <a:gd name="T10" fmla="*/ 143449 w 249"/>
                <a:gd name="T11" fmla="*/ 31750 h 98"/>
                <a:gd name="T12" fmla="*/ 143449 w 249"/>
                <a:gd name="T13" fmla="*/ 34925 h 98"/>
                <a:gd name="T14" fmla="*/ 141855 w 249"/>
                <a:gd name="T15" fmla="*/ 36512 h 98"/>
                <a:gd name="T16" fmla="*/ 140261 w 249"/>
                <a:gd name="T17" fmla="*/ 38100 h 98"/>
                <a:gd name="T18" fmla="*/ 138668 w 249"/>
                <a:gd name="T19" fmla="*/ 39687 h 98"/>
                <a:gd name="T20" fmla="*/ 8766 w 249"/>
                <a:gd name="T21" fmla="*/ 77787 h 98"/>
                <a:gd name="T22" fmla="*/ 5579 w 249"/>
                <a:gd name="T23" fmla="*/ 77787 h 98"/>
                <a:gd name="T24" fmla="*/ 2391 w 249"/>
                <a:gd name="T25" fmla="*/ 76200 h 98"/>
                <a:gd name="T26" fmla="*/ 797 w 249"/>
                <a:gd name="T27" fmla="*/ 74612 h 98"/>
                <a:gd name="T28" fmla="*/ 0 w 249"/>
                <a:gd name="T29" fmla="*/ 73025 h 98"/>
                <a:gd name="T30" fmla="*/ 0 w 249"/>
                <a:gd name="T31" fmla="*/ 70643 h 98"/>
                <a:gd name="T32" fmla="*/ 797 w 249"/>
                <a:gd name="T33" fmla="*/ 69056 h 98"/>
                <a:gd name="T34" fmla="*/ 2391 w 249"/>
                <a:gd name="T35" fmla="*/ 65881 h 98"/>
                <a:gd name="T36" fmla="*/ 3985 w 249"/>
                <a:gd name="T37" fmla="*/ 65881 h 98"/>
                <a:gd name="T38" fmla="*/ 3985 w 249"/>
                <a:gd name="T39" fmla="*/ 65881 h 98"/>
                <a:gd name="T40" fmla="*/ 114759 w 249"/>
                <a:gd name="T41" fmla="*/ 0 h 98"/>
                <a:gd name="T42" fmla="*/ 198438 w 249"/>
                <a:gd name="T43" fmla="*/ 16669 h 98"/>
                <a:gd name="T44" fmla="*/ 134683 w 249"/>
                <a:gd name="T45" fmla="*/ 74612 h 98"/>
                <a:gd name="T46" fmla="*/ 114759 w 249"/>
                <a:gd name="T47" fmla="*/ 0 h 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9"/>
                <a:gd name="T73" fmla="*/ 0 h 98"/>
                <a:gd name="T74" fmla="*/ 249 w 249"/>
                <a:gd name="T75" fmla="*/ 98 h 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9" h="98">
                  <a:moveTo>
                    <a:pt x="5" y="83"/>
                  </a:moveTo>
                  <a:lnTo>
                    <a:pt x="169" y="35"/>
                  </a:lnTo>
                  <a:lnTo>
                    <a:pt x="172" y="35"/>
                  </a:lnTo>
                  <a:lnTo>
                    <a:pt x="174" y="35"/>
                  </a:lnTo>
                  <a:lnTo>
                    <a:pt x="178" y="39"/>
                  </a:lnTo>
                  <a:lnTo>
                    <a:pt x="180" y="40"/>
                  </a:lnTo>
                  <a:lnTo>
                    <a:pt x="180" y="44"/>
                  </a:lnTo>
                  <a:lnTo>
                    <a:pt x="178" y="46"/>
                  </a:lnTo>
                  <a:lnTo>
                    <a:pt x="176" y="48"/>
                  </a:lnTo>
                  <a:lnTo>
                    <a:pt x="174" y="50"/>
                  </a:lnTo>
                  <a:lnTo>
                    <a:pt x="11" y="98"/>
                  </a:lnTo>
                  <a:lnTo>
                    <a:pt x="7" y="98"/>
                  </a:lnTo>
                  <a:lnTo>
                    <a:pt x="3" y="96"/>
                  </a:lnTo>
                  <a:lnTo>
                    <a:pt x="1" y="94"/>
                  </a:lnTo>
                  <a:lnTo>
                    <a:pt x="0" y="92"/>
                  </a:lnTo>
                  <a:lnTo>
                    <a:pt x="0" y="89"/>
                  </a:lnTo>
                  <a:lnTo>
                    <a:pt x="1" y="87"/>
                  </a:lnTo>
                  <a:lnTo>
                    <a:pt x="3" y="83"/>
                  </a:lnTo>
                  <a:lnTo>
                    <a:pt x="5" y="83"/>
                  </a:lnTo>
                  <a:close/>
                  <a:moveTo>
                    <a:pt x="144" y="0"/>
                  </a:moveTo>
                  <a:lnTo>
                    <a:pt x="249" y="21"/>
                  </a:lnTo>
                  <a:lnTo>
                    <a:pt x="169" y="94"/>
                  </a:lnTo>
                  <a:lnTo>
                    <a:pt x="144" y="0"/>
                  </a:lnTo>
                  <a:close/>
                </a:path>
              </a:pathLst>
            </a:custGeom>
            <a:solidFill>
              <a:srgbClr val="000000"/>
            </a:solidFill>
            <a:ln w="1588">
              <a:solidFill>
                <a:srgbClr val="000000"/>
              </a:solidFill>
              <a:prstDash val="solid"/>
              <a:round/>
              <a:headEnd/>
              <a:tailEnd/>
            </a:ln>
          </p:spPr>
          <p:txBody>
            <a:bodyPr/>
            <a:lstStyle/>
            <a:p>
              <a:endParaRPr lang="en-GB"/>
            </a:p>
          </p:txBody>
        </p:sp>
        <p:sp>
          <p:nvSpPr>
            <p:cNvPr id="3190" name="Freeform 220"/>
            <p:cNvSpPr>
              <a:spLocks/>
            </p:cNvSpPr>
            <p:nvPr/>
          </p:nvSpPr>
          <p:spPr bwMode="auto">
            <a:xfrm>
              <a:off x="5962650" y="4679950"/>
              <a:ext cx="98425" cy="98425"/>
            </a:xfrm>
            <a:custGeom>
              <a:avLst/>
              <a:gdLst>
                <a:gd name="T0" fmla="*/ 96850 w 125"/>
                <a:gd name="T1" fmla="*/ 63779 h 125"/>
                <a:gd name="T2" fmla="*/ 96850 w 125"/>
                <a:gd name="T3" fmla="*/ 59055 h 125"/>
                <a:gd name="T4" fmla="*/ 98425 w 125"/>
                <a:gd name="T5" fmla="*/ 52756 h 125"/>
                <a:gd name="T6" fmla="*/ 98425 w 125"/>
                <a:gd name="T7" fmla="*/ 48819 h 125"/>
                <a:gd name="T8" fmla="*/ 98425 w 125"/>
                <a:gd name="T9" fmla="*/ 44094 h 125"/>
                <a:gd name="T10" fmla="*/ 96850 w 125"/>
                <a:gd name="T11" fmla="*/ 39370 h 125"/>
                <a:gd name="T12" fmla="*/ 95275 w 125"/>
                <a:gd name="T13" fmla="*/ 34646 h 125"/>
                <a:gd name="T14" fmla="*/ 93701 w 125"/>
                <a:gd name="T15" fmla="*/ 30709 h 125"/>
                <a:gd name="T16" fmla="*/ 92126 w 125"/>
                <a:gd name="T17" fmla="*/ 25984 h 125"/>
                <a:gd name="T18" fmla="*/ 88976 w 125"/>
                <a:gd name="T19" fmla="*/ 22835 h 125"/>
                <a:gd name="T20" fmla="*/ 85827 w 125"/>
                <a:gd name="T21" fmla="*/ 18110 h 125"/>
                <a:gd name="T22" fmla="*/ 79527 w 125"/>
                <a:gd name="T23" fmla="*/ 11811 h 125"/>
                <a:gd name="T24" fmla="*/ 75590 w 125"/>
                <a:gd name="T25" fmla="*/ 9449 h 125"/>
                <a:gd name="T26" fmla="*/ 70866 w 125"/>
                <a:gd name="T27" fmla="*/ 6299 h 125"/>
                <a:gd name="T28" fmla="*/ 66142 w 125"/>
                <a:gd name="T29" fmla="*/ 4724 h 125"/>
                <a:gd name="T30" fmla="*/ 61417 w 125"/>
                <a:gd name="T31" fmla="*/ 3150 h 125"/>
                <a:gd name="T32" fmla="*/ 57480 w 125"/>
                <a:gd name="T33" fmla="*/ 1575 h 125"/>
                <a:gd name="T34" fmla="*/ 52756 w 125"/>
                <a:gd name="T35" fmla="*/ 1575 h 125"/>
                <a:gd name="T36" fmla="*/ 48031 w 125"/>
                <a:gd name="T37" fmla="*/ 0 h 125"/>
                <a:gd name="T38" fmla="*/ 43307 w 125"/>
                <a:gd name="T39" fmla="*/ 1575 h 125"/>
                <a:gd name="T40" fmla="*/ 37795 w 125"/>
                <a:gd name="T41" fmla="*/ 1575 h 125"/>
                <a:gd name="T42" fmla="*/ 33071 w 125"/>
                <a:gd name="T43" fmla="*/ 3150 h 125"/>
                <a:gd name="T44" fmla="*/ 29921 w 125"/>
                <a:gd name="T45" fmla="*/ 4724 h 125"/>
                <a:gd name="T46" fmla="*/ 25197 w 125"/>
                <a:gd name="T47" fmla="*/ 7874 h 125"/>
                <a:gd name="T48" fmla="*/ 21260 w 125"/>
                <a:gd name="T49" fmla="*/ 9449 h 125"/>
                <a:gd name="T50" fmla="*/ 18110 w 125"/>
                <a:gd name="T51" fmla="*/ 11811 h 125"/>
                <a:gd name="T52" fmla="*/ 10236 w 125"/>
                <a:gd name="T53" fmla="*/ 18110 h 125"/>
                <a:gd name="T54" fmla="*/ 7087 w 125"/>
                <a:gd name="T55" fmla="*/ 22835 h 125"/>
                <a:gd name="T56" fmla="*/ 5512 w 125"/>
                <a:gd name="T57" fmla="*/ 27559 h 125"/>
                <a:gd name="T58" fmla="*/ 3937 w 125"/>
                <a:gd name="T59" fmla="*/ 31496 h 125"/>
                <a:gd name="T60" fmla="*/ 3150 w 125"/>
                <a:gd name="T61" fmla="*/ 36220 h 125"/>
                <a:gd name="T62" fmla="*/ 1575 w 125"/>
                <a:gd name="T63" fmla="*/ 40945 h 125"/>
                <a:gd name="T64" fmla="*/ 0 w 125"/>
                <a:gd name="T65" fmla="*/ 45669 h 125"/>
                <a:gd name="T66" fmla="*/ 0 w 125"/>
                <a:gd name="T67" fmla="*/ 50394 h 125"/>
                <a:gd name="T68" fmla="*/ 0 w 125"/>
                <a:gd name="T69" fmla="*/ 55905 h 125"/>
                <a:gd name="T70" fmla="*/ 1575 w 125"/>
                <a:gd name="T71" fmla="*/ 60630 h 125"/>
                <a:gd name="T72" fmla="*/ 3150 w 125"/>
                <a:gd name="T73" fmla="*/ 65354 h 125"/>
                <a:gd name="T74" fmla="*/ 3937 w 125"/>
                <a:gd name="T75" fmla="*/ 69291 h 125"/>
                <a:gd name="T76" fmla="*/ 5512 w 125"/>
                <a:gd name="T77" fmla="*/ 72441 h 125"/>
                <a:gd name="T78" fmla="*/ 8661 w 125"/>
                <a:gd name="T79" fmla="*/ 77165 h 125"/>
                <a:gd name="T80" fmla="*/ 11811 w 125"/>
                <a:gd name="T81" fmla="*/ 80315 h 125"/>
                <a:gd name="T82" fmla="*/ 18110 w 125"/>
                <a:gd name="T83" fmla="*/ 88189 h 125"/>
                <a:gd name="T84" fmla="*/ 22047 w 125"/>
                <a:gd name="T85" fmla="*/ 90551 h 125"/>
                <a:gd name="T86" fmla="*/ 25197 w 125"/>
                <a:gd name="T87" fmla="*/ 92126 h 125"/>
                <a:gd name="T88" fmla="*/ 29921 w 125"/>
                <a:gd name="T89" fmla="*/ 95275 h 125"/>
                <a:gd name="T90" fmla="*/ 36220 w 125"/>
                <a:gd name="T91" fmla="*/ 96850 h 125"/>
                <a:gd name="T92" fmla="*/ 40945 w 125"/>
                <a:gd name="T93" fmla="*/ 98425 h 125"/>
                <a:gd name="T94" fmla="*/ 44882 w 125"/>
                <a:gd name="T95" fmla="*/ 98425 h 125"/>
                <a:gd name="T96" fmla="*/ 49606 w 125"/>
                <a:gd name="T97" fmla="*/ 98425 h 125"/>
                <a:gd name="T98" fmla="*/ 54331 w 125"/>
                <a:gd name="T99" fmla="*/ 98425 h 125"/>
                <a:gd name="T100" fmla="*/ 59055 w 125"/>
                <a:gd name="T101" fmla="*/ 96850 h 125"/>
                <a:gd name="T102" fmla="*/ 62992 w 125"/>
                <a:gd name="T103" fmla="*/ 95275 h 125"/>
                <a:gd name="T104" fmla="*/ 67716 w 125"/>
                <a:gd name="T105" fmla="*/ 93701 h 125"/>
                <a:gd name="T106" fmla="*/ 72441 w 125"/>
                <a:gd name="T107" fmla="*/ 92126 h 125"/>
                <a:gd name="T108" fmla="*/ 77165 w 125"/>
                <a:gd name="T109" fmla="*/ 88976 h 125"/>
                <a:gd name="T110" fmla="*/ 79527 w 125"/>
                <a:gd name="T111" fmla="*/ 88189 h 125"/>
                <a:gd name="T112" fmla="*/ 87401 w 125"/>
                <a:gd name="T113" fmla="*/ 80315 h 125"/>
                <a:gd name="T114" fmla="*/ 88976 w 125"/>
                <a:gd name="T115" fmla="*/ 77165 h 125"/>
                <a:gd name="T116" fmla="*/ 92126 w 125"/>
                <a:gd name="T117" fmla="*/ 72441 h 125"/>
                <a:gd name="T118" fmla="*/ 93701 w 125"/>
                <a:gd name="T119" fmla="*/ 68504 h 125"/>
                <a:gd name="T120" fmla="*/ 96850 w 125"/>
                <a:gd name="T121" fmla="*/ 63779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3" y="81"/>
                  </a:moveTo>
                  <a:lnTo>
                    <a:pt x="123" y="75"/>
                  </a:lnTo>
                  <a:lnTo>
                    <a:pt x="125" y="67"/>
                  </a:lnTo>
                  <a:lnTo>
                    <a:pt x="125" y="62"/>
                  </a:lnTo>
                  <a:lnTo>
                    <a:pt x="125" y="56"/>
                  </a:lnTo>
                  <a:lnTo>
                    <a:pt x="123" y="50"/>
                  </a:lnTo>
                  <a:lnTo>
                    <a:pt x="121" y="44"/>
                  </a:lnTo>
                  <a:lnTo>
                    <a:pt x="119" y="39"/>
                  </a:lnTo>
                  <a:lnTo>
                    <a:pt x="117" y="33"/>
                  </a:lnTo>
                  <a:lnTo>
                    <a:pt x="113" y="29"/>
                  </a:lnTo>
                  <a:lnTo>
                    <a:pt x="109" y="23"/>
                  </a:lnTo>
                  <a:lnTo>
                    <a:pt x="101" y="15"/>
                  </a:lnTo>
                  <a:lnTo>
                    <a:pt x="96" y="12"/>
                  </a:lnTo>
                  <a:lnTo>
                    <a:pt x="90" y="8"/>
                  </a:lnTo>
                  <a:lnTo>
                    <a:pt x="84" y="6"/>
                  </a:lnTo>
                  <a:lnTo>
                    <a:pt x="78" y="4"/>
                  </a:lnTo>
                  <a:lnTo>
                    <a:pt x="73" y="2"/>
                  </a:lnTo>
                  <a:lnTo>
                    <a:pt x="67" y="2"/>
                  </a:lnTo>
                  <a:lnTo>
                    <a:pt x="61" y="0"/>
                  </a:lnTo>
                  <a:lnTo>
                    <a:pt x="55" y="2"/>
                  </a:lnTo>
                  <a:lnTo>
                    <a:pt x="48" y="2"/>
                  </a:lnTo>
                  <a:lnTo>
                    <a:pt x="42" y="4"/>
                  </a:lnTo>
                  <a:lnTo>
                    <a:pt x="38" y="6"/>
                  </a:lnTo>
                  <a:lnTo>
                    <a:pt x="32" y="10"/>
                  </a:lnTo>
                  <a:lnTo>
                    <a:pt x="27" y="12"/>
                  </a:lnTo>
                  <a:lnTo>
                    <a:pt x="23" y="15"/>
                  </a:lnTo>
                  <a:lnTo>
                    <a:pt x="13" y="23"/>
                  </a:lnTo>
                  <a:lnTo>
                    <a:pt x="9" y="29"/>
                  </a:lnTo>
                  <a:lnTo>
                    <a:pt x="7" y="35"/>
                  </a:lnTo>
                  <a:lnTo>
                    <a:pt x="5" y="40"/>
                  </a:lnTo>
                  <a:lnTo>
                    <a:pt x="4" y="46"/>
                  </a:lnTo>
                  <a:lnTo>
                    <a:pt x="2" y="52"/>
                  </a:lnTo>
                  <a:lnTo>
                    <a:pt x="0" y="58"/>
                  </a:lnTo>
                  <a:lnTo>
                    <a:pt x="0" y="64"/>
                  </a:lnTo>
                  <a:lnTo>
                    <a:pt x="0" y="71"/>
                  </a:lnTo>
                  <a:lnTo>
                    <a:pt x="2" y="77"/>
                  </a:lnTo>
                  <a:lnTo>
                    <a:pt x="4" y="83"/>
                  </a:lnTo>
                  <a:lnTo>
                    <a:pt x="5" y="88"/>
                  </a:lnTo>
                  <a:lnTo>
                    <a:pt x="7" y="92"/>
                  </a:lnTo>
                  <a:lnTo>
                    <a:pt x="11" y="98"/>
                  </a:lnTo>
                  <a:lnTo>
                    <a:pt x="15" y="102"/>
                  </a:lnTo>
                  <a:lnTo>
                    <a:pt x="23" y="112"/>
                  </a:lnTo>
                  <a:lnTo>
                    <a:pt x="28" y="115"/>
                  </a:lnTo>
                  <a:lnTo>
                    <a:pt x="32" y="117"/>
                  </a:lnTo>
                  <a:lnTo>
                    <a:pt x="38" y="121"/>
                  </a:lnTo>
                  <a:lnTo>
                    <a:pt x="46" y="123"/>
                  </a:lnTo>
                  <a:lnTo>
                    <a:pt x="52" y="125"/>
                  </a:lnTo>
                  <a:lnTo>
                    <a:pt x="57" y="125"/>
                  </a:lnTo>
                  <a:lnTo>
                    <a:pt x="63" y="125"/>
                  </a:lnTo>
                  <a:lnTo>
                    <a:pt x="69" y="125"/>
                  </a:lnTo>
                  <a:lnTo>
                    <a:pt x="75" y="123"/>
                  </a:lnTo>
                  <a:lnTo>
                    <a:pt x="80" y="121"/>
                  </a:lnTo>
                  <a:lnTo>
                    <a:pt x="86" y="119"/>
                  </a:lnTo>
                  <a:lnTo>
                    <a:pt x="92" y="117"/>
                  </a:lnTo>
                  <a:lnTo>
                    <a:pt x="98" y="113"/>
                  </a:lnTo>
                  <a:lnTo>
                    <a:pt x="101" y="112"/>
                  </a:lnTo>
                  <a:lnTo>
                    <a:pt x="111" y="102"/>
                  </a:lnTo>
                  <a:lnTo>
                    <a:pt x="113" y="98"/>
                  </a:lnTo>
                  <a:lnTo>
                    <a:pt x="117" y="92"/>
                  </a:lnTo>
                  <a:lnTo>
                    <a:pt x="119" y="87"/>
                  </a:lnTo>
                  <a:lnTo>
                    <a:pt x="123" y="81"/>
                  </a:lnTo>
                  <a:close/>
                </a:path>
              </a:pathLst>
            </a:custGeom>
            <a:solidFill>
              <a:srgbClr val="FFFFFF"/>
            </a:solidFill>
            <a:ln w="9525">
              <a:noFill/>
              <a:round/>
              <a:headEnd/>
              <a:tailEnd/>
            </a:ln>
          </p:spPr>
          <p:txBody>
            <a:bodyPr/>
            <a:lstStyle/>
            <a:p>
              <a:endParaRPr lang="en-GB"/>
            </a:p>
          </p:txBody>
        </p:sp>
        <p:sp>
          <p:nvSpPr>
            <p:cNvPr id="3191" name="Freeform 221"/>
            <p:cNvSpPr>
              <a:spLocks/>
            </p:cNvSpPr>
            <p:nvPr/>
          </p:nvSpPr>
          <p:spPr bwMode="auto">
            <a:xfrm>
              <a:off x="5962650" y="4679950"/>
              <a:ext cx="98425" cy="98425"/>
            </a:xfrm>
            <a:custGeom>
              <a:avLst/>
              <a:gdLst>
                <a:gd name="T0" fmla="*/ 96850 w 125"/>
                <a:gd name="T1" fmla="*/ 63779 h 125"/>
                <a:gd name="T2" fmla="*/ 96850 w 125"/>
                <a:gd name="T3" fmla="*/ 59055 h 125"/>
                <a:gd name="T4" fmla="*/ 98425 w 125"/>
                <a:gd name="T5" fmla="*/ 52756 h 125"/>
                <a:gd name="T6" fmla="*/ 98425 w 125"/>
                <a:gd name="T7" fmla="*/ 48819 h 125"/>
                <a:gd name="T8" fmla="*/ 98425 w 125"/>
                <a:gd name="T9" fmla="*/ 44094 h 125"/>
                <a:gd name="T10" fmla="*/ 96850 w 125"/>
                <a:gd name="T11" fmla="*/ 39370 h 125"/>
                <a:gd name="T12" fmla="*/ 95275 w 125"/>
                <a:gd name="T13" fmla="*/ 34646 h 125"/>
                <a:gd name="T14" fmla="*/ 93701 w 125"/>
                <a:gd name="T15" fmla="*/ 30709 h 125"/>
                <a:gd name="T16" fmla="*/ 92126 w 125"/>
                <a:gd name="T17" fmla="*/ 25984 h 125"/>
                <a:gd name="T18" fmla="*/ 88976 w 125"/>
                <a:gd name="T19" fmla="*/ 22835 h 125"/>
                <a:gd name="T20" fmla="*/ 85827 w 125"/>
                <a:gd name="T21" fmla="*/ 18110 h 125"/>
                <a:gd name="T22" fmla="*/ 79527 w 125"/>
                <a:gd name="T23" fmla="*/ 11811 h 125"/>
                <a:gd name="T24" fmla="*/ 75590 w 125"/>
                <a:gd name="T25" fmla="*/ 9449 h 125"/>
                <a:gd name="T26" fmla="*/ 70866 w 125"/>
                <a:gd name="T27" fmla="*/ 6299 h 125"/>
                <a:gd name="T28" fmla="*/ 66142 w 125"/>
                <a:gd name="T29" fmla="*/ 4724 h 125"/>
                <a:gd name="T30" fmla="*/ 61417 w 125"/>
                <a:gd name="T31" fmla="*/ 3150 h 125"/>
                <a:gd name="T32" fmla="*/ 57480 w 125"/>
                <a:gd name="T33" fmla="*/ 1575 h 125"/>
                <a:gd name="T34" fmla="*/ 52756 w 125"/>
                <a:gd name="T35" fmla="*/ 1575 h 125"/>
                <a:gd name="T36" fmla="*/ 48031 w 125"/>
                <a:gd name="T37" fmla="*/ 0 h 125"/>
                <a:gd name="T38" fmla="*/ 43307 w 125"/>
                <a:gd name="T39" fmla="*/ 1575 h 125"/>
                <a:gd name="T40" fmla="*/ 37795 w 125"/>
                <a:gd name="T41" fmla="*/ 1575 h 125"/>
                <a:gd name="T42" fmla="*/ 33071 w 125"/>
                <a:gd name="T43" fmla="*/ 3150 h 125"/>
                <a:gd name="T44" fmla="*/ 29921 w 125"/>
                <a:gd name="T45" fmla="*/ 4724 h 125"/>
                <a:gd name="T46" fmla="*/ 25197 w 125"/>
                <a:gd name="T47" fmla="*/ 7874 h 125"/>
                <a:gd name="T48" fmla="*/ 21260 w 125"/>
                <a:gd name="T49" fmla="*/ 9449 h 125"/>
                <a:gd name="T50" fmla="*/ 18110 w 125"/>
                <a:gd name="T51" fmla="*/ 11811 h 125"/>
                <a:gd name="T52" fmla="*/ 10236 w 125"/>
                <a:gd name="T53" fmla="*/ 18110 h 125"/>
                <a:gd name="T54" fmla="*/ 7087 w 125"/>
                <a:gd name="T55" fmla="*/ 22835 h 125"/>
                <a:gd name="T56" fmla="*/ 5512 w 125"/>
                <a:gd name="T57" fmla="*/ 27559 h 125"/>
                <a:gd name="T58" fmla="*/ 3937 w 125"/>
                <a:gd name="T59" fmla="*/ 31496 h 125"/>
                <a:gd name="T60" fmla="*/ 3150 w 125"/>
                <a:gd name="T61" fmla="*/ 36220 h 125"/>
                <a:gd name="T62" fmla="*/ 1575 w 125"/>
                <a:gd name="T63" fmla="*/ 40945 h 125"/>
                <a:gd name="T64" fmla="*/ 0 w 125"/>
                <a:gd name="T65" fmla="*/ 45669 h 125"/>
                <a:gd name="T66" fmla="*/ 0 w 125"/>
                <a:gd name="T67" fmla="*/ 50394 h 125"/>
                <a:gd name="T68" fmla="*/ 0 w 125"/>
                <a:gd name="T69" fmla="*/ 55905 h 125"/>
                <a:gd name="T70" fmla="*/ 1575 w 125"/>
                <a:gd name="T71" fmla="*/ 60630 h 125"/>
                <a:gd name="T72" fmla="*/ 3150 w 125"/>
                <a:gd name="T73" fmla="*/ 65354 h 125"/>
                <a:gd name="T74" fmla="*/ 3937 w 125"/>
                <a:gd name="T75" fmla="*/ 69291 h 125"/>
                <a:gd name="T76" fmla="*/ 5512 w 125"/>
                <a:gd name="T77" fmla="*/ 72441 h 125"/>
                <a:gd name="T78" fmla="*/ 8661 w 125"/>
                <a:gd name="T79" fmla="*/ 77165 h 125"/>
                <a:gd name="T80" fmla="*/ 11811 w 125"/>
                <a:gd name="T81" fmla="*/ 80315 h 125"/>
                <a:gd name="T82" fmla="*/ 18110 w 125"/>
                <a:gd name="T83" fmla="*/ 88189 h 125"/>
                <a:gd name="T84" fmla="*/ 22047 w 125"/>
                <a:gd name="T85" fmla="*/ 90551 h 125"/>
                <a:gd name="T86" fmla="*/ 25197 w 125"/>
                <a:gd name="T87" fmla="*/ 92126 h 125"/>
                <a:gd name="T88" fmla="*/ 29921 w 125"/>
                <a:gd name="T89" fmla="*/ 95275 h 125"/>
                <a:gd name="T90" fmla="*/ 36220 w 125"/>
                <a:gd name="T91" fmla="*/ 96850 h 125"/>
                <a:gd name="T92" fmla="*/ 40945 w 125"/>
                <a:gd name="T93" fmla="*/ 98425 h 125"/>
                <a:gd name="T94" fmla="*/ 44882 w 125"/>
                <a:gd name="T95" fmla="*/ 98425 h 125"/>
                <a:gd name="T96" fmla="*/ 49606 w 125"/>
                <a:gd name="T97" fmla="*/ 98425 h 125"/>
                <a:gd name="T98" fmla="*/ 54331 w 125"/>
                <a:gd name="T99" fmla="*/ 98425 h 125"/>
                <a:gd name="T100" fmla="*/ 59055 w 125"/>
                <a:gd name="T101" fmla="*/ 96850 h 125"/>
                <a:gd name="T102" fmla="*/ 62992 w 125"/>
                <a:gd name="T103" fmla="*/ 95275 h 125"/>
                <a:gd name="T104" fmla="*/ 67716 w 125"/>
                <a:gd name="T105" fmla="*/ 93701 h 125"/>
                <a:gd name="T106" fmla="*/ 72441 w 125"/>
                <a:gd name="T107" fmla="*/ 92126 h 125"/>
                <a:gd name="T108" fmla="*/ 77165 w 125"/>
                <a:gd name="T109" fmla="*/ 88976 h 125"/>
                <a:gd name="T110" fmla="*/ 79527 w 125"/>
                <a:gd name="T111" fmla="*/ 88189 h 125"/>
                <a:gd name="T112" fmla="*/ 87401 w 125"/>
                <a:gd name="T113" fmla="*/ 80315 h 125"/>
                <a:gd name="T114" fmla="*/ 88976 w 125"/>
                <a:gd name="T115" fmla="*/ 77165 h 125"/>
                <a:gd name="T116" fmla="*/ 92126 w 125"/>
                <a:gd name="T117" fmla="*/ 72441 h 125"/>
                <a:gd name="T118" fmla="*/ 93701 w 125"/>
                <a:gd name="T119" fmla="*/ 68504 h 125"/>
                <a:gd name="T120" fmla="*/ 96850 w 125"/>
                <a:gd name="T121" fmla="*/ 63779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3" y="81"/>
                  </a:moveTo>
                  <a:lnTo>
                    <a:pt x="123" y="75"/>
                  </a:lnTo>
                  <a:lnTo>
                    <a:pt x="125" y="67"/>
                  </a:lnTo>
                  <a:lnTo>
                    <a:pt x="125" y="62"/>
                  </a:lnTo>
                  <a:lnTo>
                    <a:pt x="125" y="56"/>
                  </a:lnTo>
                  <a:lnTo>
                    <a:pt x="123" y="50"/>
                  </a:lnTo>
                  <a:lnTo>
                    <a:pt x="121" y="44"/>
                  </a:lnTo>
                  <a:lnTo>
                    <a:pt x="119" y="39"/>
                  </a:lnTo>
                  <a:lnTo>
                    <a:pt x="117" y="33"/>
                  </a:lnTo>
                  <a:lnTo>
                    <a:pt x="113" y="29"/>
                  </a:lnTo>
                  <a:lnTo>
                    <a:pt x="109" y="23"/>
                  </a:lnTo>
                  <a:lnTo>
                    <a:pt x="101" y="15"/>
                  </a:lnTo>
                  <a:lnTo>
                    <a:pt x="96" y="12"/>
                  </a:lnTo>
                  <a:lnTo>
                    <a:pt x="90" y="8"/>
                  </a:lnTo>
                  <a:lnTo>
                    <a:pt x="84" y="6"/>
                  </a:lnTo>
                  <a:lnTo>
                    <a:pt x="78" y="4"/>
                  </a:lnTo>
                  <a:lnTo>
                    <a:pt x="73" y="2"/>
                  </a:lnTo>
                  <a:lnTo>
                    <a:pt x="67" y="2"/>
                  </a:lnTo>
                  <a:lnTo>
                    <a:pt x="61" y="0"/>
                  </a:lnTo>
                  <a:lnTo>
                    <a:pt x="55" y="2"/>
                  </a:lnTo>
                  <a:lnTo>
                    <a:pt x="48" y="2"/>
                  </a:lnTo>
                  <a:lnTo>
                    <a:pt x="42" y="4"/>
                  </a:lnTo>
                  <a:lnTo>
                    <a:pt x="38" y="6"/>
                  </a:lnTo>
                  <a:lnTo>
                    <a:pt x="32" y="10"/>
                  </a:lnTo>
                  <a:lnTo>
                    <a:pt x="27" y="12"/>
                  </a:lnTo>
                  <a:lnTo>
                    <a:pt x="23" y="15"/>
                  </a:lnTo>
                  <a:lnTo>
                    <a:pt x="13" y="23"/>
                  </a:lnTo>
                  <a:lnTo>
                    <a:pt x="9" y="29"/>
                  </a:lnTo>
                  <a:lnTo>
                    <a:pt x="7" y="35"/>
                  </a:lnTo>
                  <a:lnTo>
                    <a:pt x="5" y="40"/>
                  </a:lnTo>
                  <a:lnTo>
                    <a:pt x="4" y="46"/>
                  </a:lnTo>
                  <a:lnTo>
                    <a:pt x="2" y="52"/>
                  </a:lnTo>
                  <a:lnTo>
                    <a:pt x="0" y="58"/>
                  </a:lnTo>
                  <a:lnTo>
                    <a:pt x="0" y="64"/>
                  </a:lnTo>
                  <a:lnTo>
                    <a:pt x="0" y="71"/>
                  </a:lnTo>
                  <a:lnTo>
                    <a:pt x="2" y="77"/>
                  </a:lnTo>
                  <a:lnTo>
                    <a:pt x="4" y="83"/>
                  </a:lnTo>
                  <a:lnTo>
                    <a:pt x="5" y="88"/>
                  </a:lnTo>
                  <a:lnTo>
                    <a:pt x="7" y="92"/>
                  </a:lnTo>
                  <a:lnTo>
                    <a:pt x="11" y="98"/>
                  </a:lnTo>
                  <a:lnTo>
                    <a:pt x="15" y="102"/>
                  </a:lnTo>
                  <a:lnTo>
                    <a:pt x="23" y="112"/>
                  </a:lnTo>
                  <a:lnTo>
                    <a:pt x="28" y="115"/>
                  </a:lnTo>
                  <a:lnTo>
                    <a:pt x="32" y="117"/>
                  </a:lnTo>
                  <a:lnTo>
                    <a:pt x="38" y="121"/>
                  </a:lnTo>
                  <a:lnTo>
                    <a:pt x="46" y="123"/>
                  </a:lnTo>
                  <a:lnTo>
                    <a:pt x="52" y="125"/>
                  </a:lnTo>
                  <a:lnTo>
                    <a:pt x="57" y="125"/>
                  </a:lnTo>
                  <a:lnTo>
                    <a:pt x="63" y="125"/>
                  </a:lnTo>
                  <a:lnTo>
                    <a:pt x="69" y="125"/>
                  </a:lnTo>
                  <a:lnTo>
                    <a:pt x="75" y="123"/>
                  </a:lnTo>
                  <a:lnTo>
                    <a:pt x="80" y="121"/>
                  </a:lnTo>
                  <a:lnTo>
                    <a:pt x="86" y="119"/>
                  </a:lnTo>
                  <a:lnTo>
                    <a:pt x="92" y="117"/>
                  </a:lnTo>
                  <a:lnTo>
                    <a:pt x="98" y="113"/>
                  </a:lnTo>
                  <a:lnTo>
                    <a:pt x="101" y="112"/>
                  </a:lnTo>
                  <a:lnTo>
                    <a:pt x="111" y="102"/>
                  </a:lnTo>
                  <a:lnTo>
                    <a:pt x="113" y="98"/>
                  </a:lnTo>
                  <a:lnTo>
                    <a:pt x="117" y="92"/>
                  </a:lnTo>
                  <a:lnTo>
                    <a:pt x="119" y="87"/>
                  </a:lnTo>
                  <a:lnTo>
                    <a:pt x="123" y="81"/>
                  </a:lnTo>
                </a:path>
              </a:pathLst>
            </a:custGeom>
            <a:noFill/>
            <a:ln w="19050">
              <a:solidFill>
                <a:srgbClr val="000000"/>
              </a:solidFill>
              <a:prstDash val="solid"/>
              <a:round/>
              <a:headEnd/>
              <a:tailEnd/>
            </a:ln>
          </p:spPr>
          <p:txBody>
            <a:bodyPr/>
            <a:lstStyle/>
            <a:p>
              <a:endParaRPr lang="en-GB"/>
            </a:p>
          </p:txBody>
        </p:sp>
        <p:sp>
          <p:nvSpPr>
            <p:cNvPr id="3192" name="Freeform 222"/>
            <p:cNvSpPr>
              <a:spLocks noEditPoints="1"/>
            </p:cNvSpPr>
            <p:nvPr/>
          </p:nvSpPr>
          <p:spPr bwMode="auto">
            <a:xfrm>
              <a:off x="6051550" y="4737100"/>
              <a:ext cx="196850" cy="76200"/>
            </a:xfrm>
            <a:custGeom>
              <a:avLst/>
              <a:gdLst>
                <a:gd name="T0" fmla="*/ 7938 w 248"/>
                <a:gd name="T1" fmla="*/ 0 h 96"/>
                <a:gd name="T2" fmla="*/ 137319 w 248"/>
                <a:gd name="T3" fmla="*/ 36513 h 96"/>
                <a:gd name="T4" fmla="*/ 140494 w 248"/>
                <a:gd name="T5" fmla="*/ 38100 h 96"/>
                <a:gd name="T6" fmla="*/ 142081 w 248"/>
                <a:gd name="T7" fmla="*/ 39687 h 96"/>
                <a:gd name="T8" fmla="*/ 142081 w 248"/>
                <a:gd name="T9" fmla="*/ 42862 h 96"/>
                <a:gd name="T10" fmla="*/ 142081 w 248"/>
                <a:gd name="T11" fmla="*/ 46037 h 96"/>
                <a:gd name="T12" fmla="*/ 140494 w 248"/>
                <a:gd name="T13" fmla="*/ 47625 h 96"/>
                <a:gd name="T14" fmla="*/ 138906 w 248"/>
                <a:gd name="T15" fmla="*/ 49212 h 96"/>
                <a:gd name="T16" fmla="*/ 137319 w 248"/>
                <a:gd name="T17" fmla="*/ 49212 h 96"/>
                <a:gd name="T18" fmla="*/ 134144 w 248"/>
                <a:gd name="T19" fmla="*/ 49212 h 96"/>
                <a:gd name="T20" fmla="*/ 4763 w 248"/>
                <a:gd name="T21" fmla="*/ 11906 h 96"/>
                <a:gd name="T22" fmla="*/ 3175 w 248"/>
                <a:gd name="T23" fmla="*/ 11112 h 96"/>
                <a:gd name="T24" fmla="*/ 0 w 248"/>
                <a:gd name="T25" fmla="*/ 9525 h 96"/>
                <a:gd name="T26" fmla="*/ 0 w 248"/>
                <a:gd name="T27" fmla="*/ 6350 h 96"/>
                <a:gd name="T28" fmla="*/ 0 w 248"/>
                <a:gd name="T29" fmla="*/ 4763 h 96"/>
                <a:gd name="T30" fmla="*/ 1588 w 248"/>
                <a:gd name="T31" fmla="*/ 1588 h 96"/>
                <a:gd name="T32" fmla="*/ 3175 w 248"/>
                <a:gd name="T33" fmla="*/ 0 h 96"/>
                <a:gd name="T34" fmla="*/ 6350 w 248"/>
                <a:gd name="T35" fmla="*/ 0 h 96"/>
                <a:gd name="T36" fmla="*/ 7938 w 248"/>
                <a:gd name="T37" fmla="*/ 0 h 96"/>
                <a:gd name="T38" fmla="*/ 7938 w 248"/>
                <a:gd name="T39" fmla="*/ 0 h 96"/>
                <a:gd name="T40" fmla="*/ 134144 w 248"/>
                <a:gd name="T41" fmla="*/ 3175 h 96"/>
                <a:gd name="T42" fmla="*/ 196850 w 248"/>
                <a:gd name="T43" fmla="*/ 61119 h 96"/>
                <a:gd name="T44" fmla="*/ 112713 w 248"/>
                <a:gd name="T45" fmla="*/ 76200 h 96"/>
                <a:gd name="T46" fmla="*/ 134144 w 248"/>
                <a:gd name="T47" fmla="*/ 3175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8"/>
                <a:gd name="T73" fmla="*/ 0 h 96"/>
                <a:gd name="T74" fmla="*/ 248 w 248"/>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8" h="96">
                  <a:moveTo>
                    <a:pt x="10" y="0"/>
                  </a:moveTo>
                  <a:lnTo>
                    <a:pt x="173" y="46"/>
                  </a:lnTo>
                  <a:lnTo>
                    <a:pt x="177" y="48"/>
                  </a:lnTo>
                  <a:lnTo>
                    <a:pt x="179" y="50"/>
                  </a:lnTo>
                  <a:lnTo>
                    <a:pt x="179" y="54"/>
                  </a:lnTo>
                  <a:lnTo>
                    <a:pt x="179" y="58"/>
                  </a:lnTo>
                  <a:lnTo>
                    <a:pt x="177" y="60"/>
                  </a:lnTo>
                  <a:lnTo>
                    <a:pt x="175" y="62"/>
                  </a:lnTo>
                  <a:lnTo>
                    <a:pt x="173" y="62"/>
                  </a:lnTo>
                  <a:lnTo>
                    <a:pt x="169" y="62"/>
                  </a:lnTo>
                  <a:lnTo>
                    <a:pt x="6" y="15"/>
                  </a:lnTo>
                  <a:lnTo>
                    <a:pt x="4" y="14"/>
                  </a:lnTo>
                  <a:lnTo>
                    <a:pt x="0" y="12"/>
                  </a:lnTo>
                  <a:lnTo>
                    <a:pt x="0" y="8"/>
                  </a:lnTo>
                  <a:lnTo>
                    <a:pt x="0" y="6"/>
                  </a:lnTo>
                  <a:lnTo>
                    <a:pt x="2" y="2"/>
                  </a:lnTo>
                  <a:lnTo>
                    <a:pt x="4" y="0"/>
                  </a:lnTo>
                  <a:lnTo>
                    <a:pt x="8" y="0"/>
                  </a:lnTo>
                  <a:lnTo>
                    <a:pt x="10" y="0"/>
                  </a:lnTo>
                  <a:close/>
                  <a:moveTo>
                    <a:pt x="169" y="4"/>
                  </a:moveTo>
                  <a:lnTo>
                    <a:pt x="248" y="77"/>
                  </a:lnTo>
                  <a:lnTo>
                    <a:pt x="142" y="96"/>
                  </a:lnTo>
                  <a:lnTo>
                    <a:pt x="169" y="4"/>
                  </a:lnTo>
                  <a:close/>
                </a:path>
              </a:pathLst>
            </a:custGeom>
            <a:solidFill>
              <a:srgbClr val="000000"/>
            </a:solidFill>
            <a:ln w="1588">
              <a:solidFill>
                <a:srgbClr val="000000"/>
              </a:solidFill>
              <a:prstDash val="solid"/>
              <a:round/>
              <a:headEnd/>
              <a:tailEnd/>
            </a:ln>
          </p:spPr>
          <p:txBody>
            <a:bodyPr/>
            <a:lstStyle/>
            <a:p>
              <a:endParaRPr lang="en-GB"/>
            </a:p>
          </p:txBody>
        </p:sp>
        <p:sp>
          <p:nvSpPr>
            <p:cNvPr id="3193" name="Freeform 223"/>
            <p:cNvSpPr>
              <a:spLocks/>
            </p:cNvSpPr>
            <p:nvPr/>
          </p:nvSpPr>
          <p:spPr bwMode="auto">
            <a:xfrm>
              <a:off x="5962650" y="4679950"/>
              <a:ext cx="98425" cy="98425"/>
            </a:xfrm>
            <a:custGeom>
              <a:avLst/>
              <a:gdLst>
                <a:gd name="T0" fmla="*/ 96850 w 125"/>
                <a:gd name="T1" fmla="*/ 63779 h 125"/>
                <a:gd name="T2" fmla="*/ 96850 w 125"/>
                <a:gd name="T3" fmla="*/ 59055 h 125"/>
                <a:gd name="T4" fmla="*/ 98425 w 125"/>
                <a:gd name="T5" fmla="*/ 52756 h 125"/>
                <a:gd name="T6" fmla="*/ 98425 w 125"/>
                <a:gd name="T7" fmla="*/ 48819 h 125"/>
                <a:gd name="T8" fmla="*/ 98425 w 125"/>
                <a:gd name="T9" fmla="*/ 44094 h 125"/>
                <a:gd name="T10" fmla="*/ 96850 w 125"/>
                <a:gd name="T11" fmla="*/ 39370 h 125"/>
                <a:gd name="T12" fmla="*/ 95275 w 125"/>
                <a:gd name="T13" fmla="*/ 34646 h 125"/>
                <a:gd name="T14" fmla="*/ 93701 w 125"/>
                <a:gd name="T15" fmla="*/ 30709 h 125"/>
                <a:gd name="T16" fmla="*/ 92126 w 125"/>
                <a:gd name="T17" fmla="*/ 25984 h 125"/>
                <a:gd name="T18" fmla="*/ 88976 w 125"/>
                <a:gd name="T19" fmla="*/ 22835 h 125"/>
                <a:gd name="T20" fmla="*/ 85827 w 125"/>
                <a:gd name="T21" fmla="*/ 18110 h 125"/>
                <a:gd name="T22" fmla="*/ 79527 w 125"/>
                <a:gd name="T23" fmla="*/ 11811 h 125"/>
                <a:gd name="T24" fmla="*/ 75590 w 125"/>
                <a:gd name="T25" fmla="*/ 9449 h 125"/>
                <a:gd name="T26" fmla="*/ 70866 w 125"/>
                <a:gd name="T27" fmla="*/ 6299 h 125"/>
                <a:gd name="T28" fmla="*/ 66142 w 125"/>
                <a:gd name="T29" fmla="*/ 4724 h 125"/>
                <a:gd name="T30" fmla="*/ 61417 w 125"/>
                <a:gd name="T31" fmla="*/ 3150 h 125"/>
                <a:gd name="T32" fmla="*/ 57480 w 125"/>
                <a:gd name="T33" fmla="*/ 1575 h 125"/>
                <a:gd name="T34" fmla="*/ 52756 w 125"/>
                <a:gd name="T35" fmla="*/ 1575 h 125"/>
                <a:gd name="T36" fmla="*/ 48031 w 125"/>
                <a:gd name="T37" fmla="*/ 0 h 125"/>
                <a:gd name="T38" fmla="*/ 43307 w 125"/>
                <a:gd name="T39" fmla="*/ 1575 h 125"/>
                <a:gd name="T40" fmla="*/ 37795 w 125"/>
                <a:gd name="T41" fmla="*/ 1575 h 125"/>
                <a:gd name="T42" fmla="*/ 33071 w 125"/>
                <a:gd name="T43" fmla="*/ 3150 h 125"/>
                <a:gd name="T44" fmla="*/ 29921 w 125"/>
                <a:gd name="T45" fmla="*/ 4724 h 125"/>
                <a:gd name="T46" fmla="*/ 25197 w 125"/>
                <a:gd name="T47" fmla="*/ 7874 h 125"/>
                <a:gd name="T48" fmla="*/ 21260 w 125"/>
                <a:gd name="T49" fmla="*/ 9449 h 125"/>
                <a:gd name="T50" fmla="*/ 18110 w 125"/>
                <a:gd name="T51" fmla="*/ 11811 h 125"/>
                <a:gd name="T52" fmla="*/ 10236 w 125"/>
                <a:gd name="T53" fmla="*/ 18110 h 125"/>
                <a:gd name="T54" fmla="*/ 7087 w 125"/>
                <a:gd name="T55" fmla="*/ 22835 h 125"/>
                <a:gd name="T56" fmla="*/ 5512 w 125"/>
                <a:gd name="T57" fmla="*/ 27559 h 125"/>
                <a:gd name="T58" fmla="*/ 3937 w 125"/>
                <a:gd name="T59" fmla="*/ 31496 h 125"/>
                <a:gd name="T60" fmla="*/ 3150 w 125"/>
                <a:gd name="T61" fmla="*/ 36220 h 125"/>
                <a:gd name="T62" fmla="*/ 1575 w 125"/>
                <a:gd name="T63" fmla="*/ 40945 h 125"/>
                <a:gd name="T64" fmla="*/ 0 w 125"/>
                <a:gd name="T65" fmla="*/ 45669 h 125"/>
                <a:gd name="T66" fmla="*/ 0 w 125"/>
                <a:gd name="T67" fmla="*/ 50394 h 125"/>
                <a:gd name="T68" fmla="*/ 0 w 125"/>
                <a:gd name="T69" fmla="*/ 55905 h 125"/>
                <a:gd name="T70" fmla="*/ 1575 w 125"/>
                <a:gd name="T71" fmla="*/ 60630 h 125"/>
                <a:gd name="T72" fmla="*/ 3150 w 125"/>
                <a:gd name="T73" fmla="*/ 65354 h 125"/>
                <a:gd name="T74" fmla="*/ 3937 w 125"/>
                <a:gd name="T75" fmla="*/ 69291 h 125"/>
                <a:gd name="T76" fmla="*/ 5512 w 125"/>
                <a:gd name="T77" fmla="*/ 72441 h 125"/>
                <a:gd name="T78" fmla="*/ 8661 w 125"/>
                <a:gd name="T79" fmla="*/ 77165 h 125"/>
                <a:gd name="T80" fmla="*/ 11811 w 125"/>
                <a:gd name="T81" fmla="*/ 80315 h 125"/>
                <a:gd name="T82" fmla="*/ 18110 w 125"/>
                <a:gd name="T83" fmla="*/ 88189 h 125"/>
                <a:gd name="T84" fmla="*/ 22047 w 125"/>
                <a:gd name="T85" fmla="*/ 90551 h 125"/>
                <a:gd name="T86" fmla="*/ 25197 w 125"/>
                <a:gd name="T87" fmla="*/ 92126 h 125"/>
                <a:gd name="T88" fmla="*/ 29921 w 125"/>
                <a:gd name="T89" fmla="*/ 95275 h 125"/>
                <a:gd name="T90" fmla="*/ 36220 w 125"/>
                <a:gd name="T91" fmla="*/ 96850 h 125"/>
                <a:gd name="T92" fmla="*/ 40945 w 125"/>
                <a:gd name="T93" fmla="*/ 98425 h 125"/>
                <a:gd name="T94" fmla="*/ 44882 w 125"/>
                <a:gd name="T95" fmla="*/ 98425 h 125"/>
                <a:gd name="T96" fmla="*/ 49606 w 125"/>
                <a:gd name="T97" fmla="*/ 98425 h 125"/>
                <a:gd name="T98" fmla="*/ 54331 w 125"/>
                <a:gd name="T99" fmla="*/ 98425 h 125"/>
                <a:gd name="T100" fmla="*/ 59055 w 125"/>
                <a:gd name="T101" fmla="*/ 96850 h 125"/>
                <a:gd name="T102" fmla="*/ 62992 w 125"/>
                <a:gd name="T103" fmla="*/ 95275 h 125"/>
                <a:gd name="T104" fmla="*/ 67716 w 125"/>
                <a:gd name="T105" fmla="*/ 93701 h 125"/>
                <a:gd name="T106" fmla="*/ 72441 w 125"/>
                <a:gd name="T107" fmla="*/ 92126 h 125"/>
                <a:gd name="T108" fmla="*/ 77165 w 125"/>
                <a:gd name="T109" fmla="*/ 88976 h 125"/>
                <a:gd name="T110" fmla="*/ 79527 w 125"/>
                <a:gd name="T111" fmla="*/ 88189 h 125"/>
                <a:gd name="T112" fmla="*/ 87401 w 125"/>
                <a:gd name="T113" fmla="*/ 80315 h 125"/>
                <a:gd name="T114" fmla="*/ 88976 w 125"/>
                <a:gd name="T115" fmla="*/ 77165 h 125"/>
                <a:gd name="T116" fmla="*/ 92126 w 125"/>
                <a:gd name="T117" fmla="*/ 72441 h 125"/>
                <a:gd name="T118" fmla="*/ 93701 w 125"/>
                <a:gd name="T119" fmla="*/ 68504 h 125"/>
                <a:gd name="T120" fmla="*/ 96850 w 125"/>
                <a:gd name="T121" fmla="*/ 63779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3" y="81"/>
                  </a:moveTo>
                  <a:lnTo>
                    <a:pt x="123" y="75"/>
                  </a:lnTo>
                  <a:lnTo>
                    <a:pt x="125" y="67"/>
                  </a:lnTo>
                  <a:lnTo>
                    <a:pt x="125" y="62"/>
                  </a:lnTo>
                  <a:lnTo>
                    <a:pt x="125" y="56"/>
                  </a:lnTo>
                  <a:lnTo>
                    <a:pt x="123" y="50"/>
                  </a:lnTo>
                  <a:lnTo>
                    <a:pt x="121" y="44"/>
                  </a:lnTo>
                  <a:lnTo>
                    <a:pt x="119" y="39"/>
                  </a:lnTo>
                  <a:lnTo>
                    <a:pt x="117" y="33"/>
                  </a:lnTo>
                  <a:lnTo>
                    <a:pt x="113" y="29"/>
                  </a:lnTo>
                  <a:lnTo>
                    <a:pt x="109" y="23"/>
                  </a:lnTo>
                  <a:lnTo>
                    <a:pt x="101" y="15"/>
                  </a:lnTo>
                  <a:lnTo>
                    <a:pt x="96" y="12"/>
                  </a:lnTo>
                  <a:lnTo>
                    <a:pt x="90" y="8"/>
                  </a:lnTo>
                  <a:lnTo>
                    <a:pt x="84" y="6"/>
                  </a:lnTo>
                  <a:lnTo>
                    <a:pt x="78" y="4"/>
                  </a:lnTo>
                  <a:lnTo>
                    <a:pt x="73" y="2"/>
                  </a:lnTo>
                  <a:lnTo>
                    <a:pt x="67" y="2"/>
                  </a:lnTo>
                  <a:lnTo>
                    <a:pt x="61" y="0"/>
                  </a:lnTo>
                  <a:lnTo>
                    <a:pt x="55" y="2"/>
                  </a:lnTo>
                  <a:lnTo>
                    <a:pt x="48" y="2"/>
                  </a:lnTo>
                  <a:lnTo>
                    <a:pt x="42" y="4"/>
                  </a:lnTo>
                  <a:lnTo>
                    <a:pt x="38" y="6"/>
                  </a:lnTo>
                  <a:lnTo>
                    <a:pt x="32" y="10"/>
                  </a:lnTo>
                  <a:lnTo>
                    <a:pt x="27" y="12"/>
                  </a:lnTo>
                  <a:lnTo>
                    <a:pt x="23" y="15"/>
                  </a:lnTo>
                  <a:lnTo>
                    <a:pt x="13" y="23"/>
                  </a:lnTo>
                  <a:lnTo>
                    <a:pt x="9" y="29"/>
                  </a:lnTo>
                  <a:lnTo>
                    <a:pt x="7" y="35"/>
                  </a:lnTo>
                  <a:lnTo>
                    <a:pt x="5" y="40"/>
                  </a:lnTo>
                  <a:lnTo>
                    <a:pt x="4" y="46"/>
                  </a:lnTo>
                  <a:lnTo>
                    <a:pt x="2" y="52"/>
                  </a:lnTo>
                  <a:lnTo>
                    <a:pt x="0" y="58"/>
                  </a:lnTo>
                  <a:lnTo>
                    <a:pt x="0" y="64"/>
                  </a:lnTo>
                  <a:lnTo>
                    <a:pt x="0" y="71"/>
                  </a:lnTo>
                  <a:lnTo>
                    <a:pt x="2" y="77"/>
                  </a:lnTo>
                  <a:lnTo>
                    <a:pt x="4" y="83"/>
                  </a:lnTo>
                  <a:lnTo>
                    <a:pt x="5" y="88"/>
                  </a:lnTo>
                  <a:lnTo>
                    <a:pt x="7" y="92"/>
                  </a:lnTo>
                  <a:lnTo>
                    <a:pt x="11" y="98"/>
                  </a:lnTo>
                  <a:lnTo>
                    <a:pt x="15" y="102"/>
                  </a:lnTo>
                  <a:lnTo>
                    <a:pt x="23" y="112"/>
                  </a:lnTo>
                  <a:lnTo>
                    <a:pt x="28" y="115"/>
                  </a:lnTo>
                  <a:lnTo>
                    <a:pt x="32" y="117"/>
                  </a:lnTo>
                  <a:lnTo>
                    <a:pt x="38" y="121"/>
                  </a:lnTo>
                  <a:lnTo>
                    <a:pt x="46" y="123"/>
                  </a:lnTo>
                  <a:lnTo>
                    <a:pt x="52" y="125"/>
                  </a:lnTo>
                  <a:lnTo>
                    <a:pt x="57" y="125"/>
                  </a:lnTo>
                  <a:lnTo>
                    <a:pt x="63" y="125"/>
                  </a:lnTo>
                  <a:lnTo>
                    <a:pt x="69" y="125"/>
                  </a:lnTo>
                  <a:lnTo>
                    <a:pt x="75" y="123"/>
                  </a:lnTo>
                  <a:lnTo>
                    <a:pt x="80" y="121"/>
                  </a:lnTo>
                  <a:lnTo>
                    <a:pt x="86" y="119"/>
                  </a:lnTo>
                  <a:lnTo>
                    <a:pt x="92" y="117"/>
                  </a:lnTo>
                  <a:lnTo>
                    <a:pt x="98" y="113"/>
                  </a:lnTo>
                  <a:lnTo>
                    <a:pt x="101" y="112"/>
                  </a:lnTo>
                  <a:lnTo>
                    <a:pt x="111" y="102"/>
                  </a:lnTo>
                  <a:lnTo>
                    <a:pt x="113" y="98"/>
                  </a:lnTo>
                  <a:lnTo>
                    <a:pt x="117" y="92"/>
                  </a:lnTo>
                  <a:lnTo>
                    <a:pt x="119" y="87"/>
                  </a:lnTo>
                  <a:lnTo>
                    <a:pt x="123" y="81"/>
                  </a:lnTo>
                  <a:close/>
                </a:path>
              </a:pathLst>
            </a:custGeom>
            <a:solidFill>
              <a:srgbClr val="FFFFFF"/>
            </a:solidFill>
            <a:ln w="9525">
              <a:noFill/>
              <a:round/>
              <a:headEnd/>
              <a:tailEnd/>
            </a:ln>
          </p:spPr>
          <p:txBody>
            <a:bodyPr/>
            <a:lstStyle/>
            <a:p>
              <a:endParaRPr lang="en-GB"/>
            </a:p>
          </p:txBody>
        </p:sp>
        <p:sp>
          <p:nvSpPr>
            <p:cNvPr id="3194" name="Freeform 224"/>
            <p:cNvSpPr>
              <a:spLocks/>
            </p:cNvSpPr>
            <p:nvPr/>
          </p:nvSpPr>
          <p:spPr bwMode="auto">
            <a:xfrm>
              <a:off x="5962650" y="4679950"/>
              <a:ext cx="98425" cy="98425"/>
            </a:xfrm>
            <a:custGeom>
              <a:avLst/>
              <a:gdLst>
                <a:gd name="T0" fmla="*/ 96850 w 125"/>
                <a:gd name="T1" fmla="*/ 63779 h 125"/>
                <a:gd name="T2" fmla="*/ 96850 w 125"/>
                <a:gd name="T3" fmla="*/ 59055 h 125"/>
                <a:gd name="T4" fmla="*/ 98425 w 125"/>
                <a:gd name="T5" fmla="*/ 52756 h 125"/>
                <a:gd name="T6" fmla="*/ 98425 w 125"/>
                <a:gd name="T7" fmla="*/ 48819 h 125"/>
                <a:gd name="T8" fmla="*/ 98425 w 125"/>
                <a:gd name="T9" fmla="*/ 44094 h 125"/>
                <a:gd name="T10" fmla="*/ 96850 w 125"/>
                <a:gd name="T11" fmla="*/ 39370 h 125"/>
                <a:gd name="T12" fmla="*/ 95275 w 125"/>
                <a:gd name="T13" fmla="*/ 34646 h 125"/>
                <a:gd name="T14" fmla="*/ 93701 w 125"/>
                <a:gd name="T15" fmla="*/ 30709 h 125"/>
                <a:gd name="T16" fmla="*/ 92126 w 125"/>
                <a:gd name="T17" fmla="*/ 25984 h 125"/>
                <a:gd name="T18" fmla="*/ 88976 w 125"/>
                <a:gd name="T19" fmla="*/ 22835 h 125"/>
                <a:gd name="T20" fmla="*/ 85827 w 125"/>
                <a:gd name="T21" fmla="*/ 18110 h 125"/>
                <a:gd name="T22" fmla="*/ 79527 w 125"/>
                <a:gd name="T23" fmla="*/ 11811 h 125"/>
                <a:gd name="T24" fmla="*/ 75590 w 125"/>
                <a:gd name="T25" fmla="*/ 9449 h 125"/>
                <a:gd name="T26" fmla="*/ 70866 w 125"/>
                <a:gd name="T27" fmla="*/ 6299 h 125"/>
                <a:gd name="T28" fmla="*/ 66142 w 125"/>
                <a:gd name="T29" fmla="*/ 4724 h 125"/>
                <a:gd name="T30" fmla="*/ 61417 w 125"/>
                <a:gd name="T31" fmla="*/ 3150 h 125"/>
                <a:gd name="T32" fmla="*/ 57480 w 125"/>
                <a:gd name="T33" fmla="*/ 1575 h 125"/>
                <a:gd name="T34" fmla="*/ 52756 w 125"/>
                <a:gd name="T35" fmla="*/ 1575 h 125"/>
                <a:gd name="T36" fmla="*/ 48031 w 125"/>
                <a:gd name="T37" fmla="*/ 0 h 125"/>
                <a:gd name="T38" fmla="*/ 43307 w 125"/>
                <a:gd name="T39" fmla="*/ 1575 h 125"/>
                <a:gd name="T40" fmla="*/ 37795 w 125"/>
                <a:gd name="T41" fmla="*/ 1575 h 125"/>
                <a:gd name="T42" fmla="*/ 33071 w 125"/>
                <a:gd name="T43" fmla="*/ 3150 h 125"/>
                <a:gd name="T44" fmla="*/ 29921 w 125"/>
                <a:gd name="T45" fmla="*/ 4724 h 125"/>
                <a:gd name="T46" fmla="*/ 25197 w 125"/>
                <a:gd name="T47" fmla="*/ 7874 h 125"/>
                <a:gd name="T48" fmla="*/ 21260 w 125"/>
                <a:gd name="T49" fmla="*/ 9449 h 125"/>
                <a:gd name="T50" fmla="*/ 18110 w 125"/>
                <a:gd name="T51" fmla="*/ 11811 h 125"/>
                <a:gd name="T52" fmla="*/ 10236 w 125"/>
                <a:gd name="T53" fmla="*/ 18110 h 125"/>
                <a:gd name="T54" fmla="*/ 7087 w 125"/>
                <a:gd name="T55" fmla="*/ 22835 h 125"/>
                <a:gd name="T56" fmla="*/ 5512 w 125"/>
                <a:gd name="T57" fmla="*/ 27559 h 125"/>
                <a:gd name="T58" fmla="*/ 3937 w 125"/>
                <a:gd name="T59" fmla="*/ 31496 h 125"/>
                <a:gd name="T60" fmla="*/ 3150 w 125"/>
                <a:gd name="T61" fmla="*/ 36220 h 125"/>
                <a:gd name="T62" fmla="*/ 1575 w 125"/>
                <a:gd name="T63" fmla="*/ 40945 h 125"/>
                <a:gd name="T64" fmla="*/ 0 w 125"/>
                <a:gd name="T65" fmla="*/ 45669 h 125"/>
                <a:gd name="T66" fmla="*/ 0 w 125"/>
                <a:gd name="T67" fmla="*/ 50394 h 125"/>
                <a:gd name="T68" fmla="*/ 0 w 125"/>
                <a:gd name="T69" fmla="*/ 55905 h 125"/>
                <a:gd name="T70" fmla="*/ 1575 w 125"/>
                <a:gd name="T71" fmla="*/ 60630 h 125"/>
                <a:gd name="T72" fmla="*/ 3150 w 125"/>
                <a:gd name="T73" fmla="*/ 65354 h 125"/>
                <a:gd name="T74" fmla="*/ 3937 w 125"/>
                <a:gd name="T75" fmla="*/ 69291 h 125"/>
                <a:gd name="T76" fmla="*/ 5512 w 125"/>
                <a:gd name="T77" fmla="*/ 72441 h 125"/>
                <a:gd name="T78" fmla="*/ 8661 w 125"/>
                <a:gd name="T79" fmla="*/ 77165 h 125"/>
                <a:gd name="T80" fmla="*/ 11811 w 125"/>
                <a:gd name="T81" fmla="*/ 80315 h 125"/>
                <a:gd name="T82" fmla="*/ 18110 w 125"/>
                <a:gd name="T83" fmla="*/ 88189 h 125"/>
                <a:gd name="T84" fmla="*/ 22047 w 125"/>
                <a:gd name="T85" fmla="*/ 90551 h 125"/>
                <a:gd name="T86" fmla="*/ 25197 w 125"/>
                <a:gd name="T87" fmla="*/ 92126 h 125"/>
                <a:gd name="T88" fmla="*/ 29921 w 125"/>
                <a:gd name="T89" fmla="*/ 95275 h 125"/>
                <a:gd name="T90" fmla="*/ 36220 w 125"/>
                <a:gd name="T91" fmla="*/ 96850 h 125"/>
                <a:gd name="T92" fmla="*/ 40945 w 125"/>
                <a:gd name="T93" fmla="*/ 98425 h 125"/>
                <a:gd name="T94" fmla="*/ 44882 w 125"/>
                <a:gd name="T95" fmla="*/ 98425 h 125"/>
                <a:gd name="T96" fmla="*/ 49606 w 125"/>
                <a:gd name="T97" fmla="*/ 98425 h 125"/>
                <a:gd name="T98" fmla="*/ 54331 w 125"/>
                <a:gd name="T99" fmla="*/ 98425 h 125"/>
                <a:gd name="T100" fmla="*/ 59055 w 125"/>
                <a:gd name="T101" fmla="*/ 96850 h 125"/>
                <a:gd name="T102" fmla="*/ 62992 w 125"/>
                <a:gd name="T103" fmla="*/ 95275 h 125"/>
                <a:gd name="T104" fmla="*/ 67716 w 125"/>
                <a:gd name="T105" fmla="*/ 93701 h 125"/>
                <a:gd name="T106" fmla="*/ 72441 w 125"/>
                <a:gd name="T107" fmla="*/ 92126 h 125"/>
                <a:gd name="T108" fmla="*/ 77165 w 125"/>
                <a:gd name="T109" fmla="*/ 88976 h 125"/>
                <a:gd name="T110" fmla="*/ 79527 w 125"/>
                <a:gd name="T111" fmla="*/ 88189 h 125"/>
                <a:gd name="T112" fmla="*/ 87401 w 125"/>
                <a:gd name="T113" fmla="*/ 80315 h 125"/>
                <a:gd name="T114" fmla="*/ 88976 w 125"/>
                <a:gd name="T115" fmla="*/ 77165 h 125"/>
                <a:gd name="T116" fmla="*/ 92126 w 125"/>
                <a:gd name="T117" fmla="*/ 72441 h 125"/>
                <a:gd name="T118" fmla="*/ 93701 w 125"/>
                <a:gd name="T119" fmla="*/ 68504 h 125"/>
                <a:gd name="T120" fmla="*/ 96850 w 125"/>
                <a:gd name="T121" fmla="*/ 63779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3" y="81"/>
                  </a:moveTo>
                  <a:lnTo>
                    <a:pt x="123" y="75"/>
                  </a:lnTo>
                  <a:lnTo>
                    <a:pt x="125" y="67"/>
                  </a:lnTo>
                  <a:lnTo>
                    <a:pt x="125" y="62"/>
                  </a:lnTo>
                  <a:lnTo>
                    <a:pt x="125" y="56"/>
                  </a:lnTo>
                  <a:lnTo>
                    <a:pt x="123" y="50"/>
                  </a:lnTo>
                  <a:lnTo>
                    <a:pt x="121" y="44"/>
                  </a:lnTo>
                  <a:lnTo>
                    <a:pt x="119" y="39"/>
                  </a:lnTo>
                  <a:lnTo>
                    <a:pt x="117" y="33"/>
                  </a:lnTo>
                  <a:lnTo>
                    <a:pt x="113" y="29"/>
                  </a:lnTo>
                  <a:lnTo>
                    <a:pt x="109" y="23"/>
                  </a:lnTo>
                  <a:lnTo>
                    <a:pt x="101" y="15"/>
                  </a:lnTo>
                  <a:lnTo>
                    <a:pt x="96" y="12"/>
                  </a:lnTo>
                  <a:lnTo>
                    <a:pt x="90" y="8"/>
                  </a:lnTo>
                  <a:lnTo>
                    <a:pt x="84" y="6"/>
                  </a:lnTo>
                  <a:lnTo>
                    <a:pt x="78" y="4"/>
                  </a:lnTo>
                  <a:lnTo>
                    <a:pt x="73" y="2"/>
                  </a:lnTo>
                  <a:lnTo>
                    <a:pt x="67" y="2"/>
                  </a:lnTo>
                  <a:lnTo>
                    <a:pt x="61" y="0"/>
                  </a:lnTo>
                  <a:lnTo>
                    <a:pt x="55" y="2"/>
                  </a:lnTo>
                  <a:lnTo>
                    <a:pt x="48" y="2"/>
                  </a:lnTo>
                  <a:lnTo>
                    <a:pt x="42" y="4"/>
                  </a:lnTo>
                  <a:lnTo>
                    <a:pt x="38" y="6"/>
                  </a:lnTo>
                  <a:lnTo>
                    <a:pt x="32" y="10"/>
                  </a:lnTo>
                  <a:lnTo>
                    <a:pt x="27" y="12"/>
                  </a:lnTo>
                  <a:lnTo>
                    <a:pt x="23" y="15"/>
                  </a:lnTo>
                  <a:lnTo>
                    <a:pt x="13" y="23"/>
                  </a:lnTo>
                  <a:lnTo>
                    <a:pt x="9" y="29"/>
                  </a:lnTo>
                  <a:lnTo>
                    <a:pt x="7" y="35"/>
                  </a:lnTo>
                  <a:lnTo>
                    <a:pt x="5" y="40"/>
                  </a:lnTo>
                  <a:lnTo>
                    <a:pt x="4" y="46"/>
                  </a:lnTo>
                  <a:lnTo>
                    <a:pt x="2" y="52"/>
                  </a:lnTo>
                  <a:lnTo>
                    <a:pt x="0" y="58"/>
                  </a:lnTo>
                  <a:lnTo>
                    <a:pt x="0" y="64"/>
                  </a:lnTo>
                  <a:lnTo>
                    <a:pt x="0" y="71"/>
                  </a:lnTo>
                  <a:lnTo>
                    <a:pt x="2" y="77"/>
                  </a:lnTo>
                  <a:lnTo>
                    <a:pt x="4" y="83"/>
                  </a:lnTo>
                  <a:lnTo>
                    <a:pt x="5" y="88"/>
                  </a:lnTo>
                  <a:lnTo>
                    <a:pt x="7" y="92"/>
                  </a:lnTo>
                  <a:lnTo>
                    <a:pt x="11" y="98"/>
                  </a:lnTo>
                  <a:lnTo>
                    <a:pt x="15" y="102"/>
                  </a:lnTo>
                  <a:lnTo>
                    <a:pt x="23" y="112"/>
                  </a:lnTo>
                  <a:lnTo>
                    <a:pt x="28" y="115"/>
                  </a:lnTo>
                  <a:lnTo>
                    <a:pt x="32" y="117"/>
                  </a:lnTo>
                  <a:lnTo>
                    <a:pt x="38" y="121"/>
                  </a:lnTo>
                  <a:lnTo>
                    <a:pt x="46" y="123"/>
                  </a:lnTo>
                  <a:lnTo>
                    <a:pt x="52" y="125"/>
                  </a:lnTo>
                  <a:lnTo>
                    <a:pt x="57" y="125"/>
                  </a:lnTo>
                  <a:lnTo>
                    <a:pt x="63" y="125"/>
                  </a:lnTo>
                  <a:lnTo>
                    <a:pt x="69" y="125"/>
                  </a:lnTo>
                  <a:lnTo>
                    <a:pt x="75" y="123"/>
                  </a:lnTo>
                  <a:lnTo>
                    <a:pt x="80" y="121"/>
                  </a:lnTo>
                  <a:lnTo>
                    <a:pt x="86" y="119"/>
                  </a:lnTo>
                  <a:lnTo>
                    <a:pt x="92" y="117"/>
                  </a:lnTo>
                  <a:lnTo>
                    <a:pt x="98" y="113"/>
                  </a:lnTo>
                  <a:lnTo>
                    <a:pt x="101" y="112"/>
                  </a:lnTo>
                  <a:lnTo>
                    <a:pt x="111" y="102"/>
                  </a:lnTo>
                  <a:lnTo>
                    <a:pt x="113" y="98"/>
                  </a:lnTo>
                  <a:lnTo>
                    <a:pt x="117" y="92"/>
                  </a:lnTo>
                  <a:lnTo>
                    <a:pt x="119" y="87"/>
                  </a:lnTo>
                  <a:lnTo>
                    <a:pt x="123" y="81"/>
                  </a:lnTo>
                </a:path>
              </a:pathLst>
            </a:custGeom>
            <a:noFill/>
            <a:ln w="19050">
              <a:solidFill>
                <a:srgbClr val="000000"/>
              </a:solidFill>
              <a:prstDash val="solid"/>
              <a:round/>
              <a:headEnd/>
              <a:tailEnd/>
            </a:ln>
          </p:spPr>
          <p:txBody>
            <a:bodyPr/>
            <a:lstStyle/>
            <a:p>
              <a:endParaRPr lang="en-GB"/>
            </a:p>
          </p:txBody>
        </p:sp>
        <p:sp>
          <p:nvSpPr>
            <p:cNvPr id="3195" name="Freeform 225"/>
            <p:cNvSpPr>
              <a:spLocks noEditPoints="1"/>
            </p:cNvSpPr>
            <p:nvPr/>
          </p:nvSpPr>
          <p:spPr bwMode="auto">
            <a:xfrm>
              <a:off x="6051550" y="4737100"/>
              <a:ext cx="196850" cy="76200"/>
            </a:xfrm>
            <a:custGeom>
              <a:avLst/>
              <a:gdLst>
                <a:gd name="T0" fmla="*/ 7938 w 248"/>
                <a:gd name="T1" fmla="*/ 0 h 96"/>
                <a:gd name="T2" fmla="*/ 137319 w 248"/>
                <a:gd name="T3" fmla="*/ 36513 h 96"/>
                <a:gd name="T4" fmla="*/ 140494 w 248"/>
                <a:gd name="T5" fmla="*/ 38100 h 96"/>
                <a:gd name="T6" fmla="*/ 142081 w 248"/>
                <a:gd name="T7" fmla="*/ 39687 h 96"/>
                <a:gd name="T8" fmla="*/ 142081 w 248"/>
                <a:gd name="T9" fmla="*/ 42862 h 96"/>
                <a:gd name="T10" fmla="*/ 142081 w 248"/>
                <a:gd name="T11" fmla="*/ 46037 h 96"/>
                <a:gd name="T12" fmla="*/ 140494 w 248"/>
                <a:gd name="T13" fmla="*/ 47625 h 96"/>
                <a:gd name="T14" fmla="*/ 138906 w 248"/>
                <a:gd name="T15" fmla="*/ 49212 h 96"/>
                <a:gd name="T16" fmla="*/ 137319 w 248"/>
                <a:gd name="T17" fmla="*/ 49212 h 96"/>
                <a:gd name="T18" fmla="*/ 134144 w 248"/>
                <a:gd name="T19" fmla="*/ 49212 h 96"/>
                <a:gd name="T20" fmla="*/ 4763 w 248"/>
                <a:gd name="T21" fmla="*/ 11906 h 96"/>
                <a:gd name="T22" fmla="*/ 3175 w 248"/>
                <a:gd name="T23" fmla="*/ 11112 h 96"/>
                <a:gd name="T24" fmla="*/ 0 w 248"/>
                <a:gd name="T25" fmla="*/ 9525 h 96"/>
                <a:gd name="T26" fmla="*/ 0 w 248"/>
                <a:gd name="T27" fmla="*/ 6350 h 96"/>
                <a:gd name="T28" fmla="*/ 0 w 248"/>
                <a:gd name="T29" fmla="*/ 4763 h 96"/>
                <a:gd name="T30" fmla="*/ 1588 w 248"/>
                <a:gd name="T31" fmla="*/ 1588 h 96"/>
                <a:gd name="T32" fmla="*/ 3175 w 248"/>
                <a:gd name="T33" fmla="*/ 0 h 96"/>
                <a:gd name="T34" fmla="*/ 6350 w 248"/>
                <a:gd name="T35" fmla="*/ 0 h 96"/>
                <a:gd name="T36" fmla="*/ 7938 w 248"/>
                <a:gd name="T37" fmla="*/ 0 h 96"/>
                <a:gd name="T38" fmla="*/ 7938 w 248"/>
                <a:gd name="T39" fmla="*/ 0 h 96"/>
                <a:gd name="T40" fmla="*/ 134144 w 248"/>
                <a:gd name="T41" fmla="*/ 3175 h 96"/>
                <a:gd name="T42" fmla="*/ 196850 w 248"/>
                <a:gd name="T43" fmla="*/ 61119 h 96"/>
                <a:gd name="T44" fmla="*/ 112713 w 248"/>
                <a:gd name="T45" fmla="*/ 76200 h 96"/>
                <a:gd name="T46" fmla="*/ 134144 w 248"/>
                <a:gd name="T47" fmla="*/ 3175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8"/>
                <a:gd name="T73" fmla="*/ 0 h 96"/>
                <a:gd name="T74" fmla="*/ 248 w 248"/>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8" h="96">
                  <a:moveTo>
                    <a:pt x="10" y="0"/>
                  </a:moveTo>
                  <a:lnTo>
                    <a:pt x="173" y="46"/>
                  </a:lnTo>
                  <a:lnTo>
                    <a:pt x="177" y="48"/>
                  </a:lnTo>
                  <a:lnTo>
                    <a:pt x="179" y="50"/>
                  </a:lnTo>
                  <a:lnTo>
                    <a:pt x="179" y="54"/>
                  </a:lnTo>
                  <a:lnTo>
                    <a:pt x="179" y="58"/>
                  </a:lnTo>
                  <a:lnTo>
                    <a:pt x="177" y="60"/>
                  </a:lnTo>
                  <a:lnTo>
                    <a:pt x="175" y="62"/>
                  </a:lnTo>
                  <a:lnTo>
                    <a:pt x="173" y="62"/>
                  </a:lnTo>
                  <a:lnTo>
                    <a:pt x="169" y="62"/>
                  </a:lnTo>
                  <a:lnTo>
                    <a:pt x="6" y="15"/>
                  </a:lnTo>
                  <a:lnTo>
                    <a:pt x="4" y="14"/>
                  </a:lnTo>
                  <a:lnTo>
                    <a:pt x="0" y="12"/>
                  </a:lnTo>
                  <a:lnTo>
                    <a:pt x="0" y="8"/>
                  </a:lnTo>
                  <a:lnTo>
                    <a:pt x="0" y="6"/>
                  </a:lnTo>
                  <a:lnTo>
                    <a:pt x="2" y="2"/>
                  </a:lnTo>
                  <a:lnTo>
                    <a:pt x="4" y="0"/>
                  </a:lnTo>
                  <a:lnTo>
                    <a:pt x="8" y="0"/>
                  </a:lnTo>
                  <a:lnTo>
                    <a:pt x="10" y="0"/>
                  </a:lnTo>
                  <a:close/>
                  <a:moveTo>
                    <a:pt x="169" y="4"/>
                  </a:moveTo>
                  <a:lnTo>
                    <a:pt x="248" y="77"/>
                  </a:lnTo>
                  <a:lnTo>
                    <a:pt x="142" y="96"/>
                  </a:lnTo>
                  <a:lnTo>
                    <a:pt x="169" y="4"/>
                  </a:lnTo>
                  <a:close/>
                </a:path>
              </a:pathLst>
            </a:custGeom>
            <a:solidFill>
              <a:srgbClr val="000000"/>
            </a:solidFill>
            <a:ln w="1588">
              <a:solidFill>
                <a:srgbClr val="000000"/>
              </a:solidFill>
              <a:prstDash val="solid"/>
              <a:round/>
              <a:headEnd/>
              <a:tailEnd/>
            </a:ln>
          </p:spPr>
          <p:txBody>
            <a:bodyPr/>
            <a:lstStyle/>
            <a:p>
              <a:endParaRPr lang="en-GB"/>
            </a:p>
          </p:txBody>
        </p:sp>
        <p:sp>
          <p:nvSpPr>
            <p:cNvPr id="3196" name="Freeform 226"/>
            <p:cNvSpPr>
              <a:spLocks/>
            </p:cNvSpPr>
            <p:nvPr/>
          </p:nvSpPr>
          <p:spPr bwMode="auto">
            <a:xfrm>
              <a:off x="5961063" y="5694363"/>
              <a:ext cx="98425" cy="98425"/>
            </a:xfrm>
            <a:custGeom>
              <a:avLst/>
              <a:gdLst>
                <a:gd name="T0" fmla="*/ 98425 w 125"/>
                <a:gd name="T1" fmla="*/ 44094 h 125"/>
                <a:gd name="T2" fmla="*/ 98425 w 125"/>
                <a:gd name="T3" fmla="*/ 48031 h 125"/>
                <a:gd name="T4" fmla="*/ 98425 w 125"/>
                <a:gd name="T5" fmla="*/ 52756 h 125"/>
                <a:gd name="T6" fmla="*/ 96850 w 125"/>
                <a:gd name="T7" fmla="*/ 57480 h 125"/>
                <a:gd name="T8" fmla="*/ 95275 w 125"/>
                <a:gd name="T9" fmla="*/ 62205 h 125"/>
                <a:gd name="T10" fmla="*/ 93701 w 125"/>
                <a:gd name="T11" fmla="*/ 66929 h 125"/>
                <a:gd name="T12" fmla="*/ 92126 w 125"/>
                <a:gd name="T13" fmla="*/ 70866 h 125"/>
                <a:gd name="T14" fmla="*/ 90551 w 125"/>
                <a:gd name="T15" fmla="*/ 75590 h 125"/>
                <a:gd name="T16" fmla="*/ 87401 w 125"/>
                <a:gd name="T17" fmla="*/ 78740 h 125"/>
                <a:gd name="T18" fmla="*/ 81102 w 125"/>
                <a:gd name="T19" fmla="*/ 86614 h 125"/>
                <a:gd name="T20" fmla="*/ 77165 w 125"/>
                <a:gd name="T21" fmla="*/ 88976 h 125"/>
                <a:gd name="T22" fmla="*/ 72441 w 125"/>
                <a:gd name="T23" fmla="*/ 90551 h 125"/>
                <a:gd name="T24" fmla="*/ 69291 w 125"/>
                <a:gd name="T25" fmla="*/ 93701 h 125"/>
                <a:gd name="T26" fmla="*/ 64567 w 125"/>
                <a:gd name="T27" fmla="*/ 95275 h 125"/>
                <a:gd name="T28" fmla="*/ 60630 w 125"/>
                <a:gd name="T29" fmla="*/ 96850 h 125"/>
                <a:gd name="T30" fmla="*/ 54331 w 125"/>
                <a:gd name="T31" fmla="*/ 98425 h 125"/>
                <a:gd name="T32" fmla="*/ 49606 w 125"/>
                <a:gd name="T33" fmla="*/ 98425 h 125"/>
                <a:gd name="T34" fmla="*/ 44882 w 125"/>
                <a:gd name="T35" fmla="*/ 98425 h 125"/>
                <a:gd name="T36" fmla="*/ 40945 w 125"/>
                <a:gd name="T37" fmla="*/ 96850 h 125"/>
                <a:gd name="T38" fmla="*/ 34646 w 125"/>
                <a:gd name="T39" fmla="*/ 95275 h 125"/>
                <a:gd name="T40" fmla="*/ 31496 w 125"/>
                <a:gd name="T41" fmla="*/ 93701 h 125"/>
                <a:gd name="T42" fmla="*/ 26772 w 125"/>
                <a:gd name="T43" fmla="*/ 92126 h 125"/>
                <a:gd name="T44" fmla="*/ 22835 w 125"/>
                <a:gd name="T45" fmla="*/ 90551 h 125"/>
                <a:gd name="T46" fmla="*/ 18110 w 125"/>
                <a:gd name="T47" fmla="*/ 87401 h 125"/>
                <a:gd name="T48" fmla="*/ 11811 w 125"/>
                <a:gd name="T49" fmla="*/ 80315 h 125"/>
                <a:gd name="T50" fmla="*/ 8661 w 125"/>
                <a:gd name="T51" fmla="*/ 77165 h 125"/>
                <a:gd name="T52" fmla="*/ 5512 w 125"/>
                <a:gd name="T53" fmla="*/ 72441 h 125"/>
                <a:gd name="T54" fmla="*/ 4724 w 125"/>
                <a:gd name="T55" fmla="*/ 69291 h 125"/>
                <a:gd name="T56" fmla="*/ 3150 w 125"/>
                <a:gd name="T57" fmla="*/ 65354 h 125"/>
                <a:gd name="T58" fmla="*/ 1575 w 125"/>
                <a:gd name="T59" fmla="*/ 59055 h 125"/>
                <a:gd name="T60" fmla="*/ 0 w 125"/>
                <a:gd name="T61" fmla="*/ 54331 h 125"/>
                <a:gd name="T62" fmla="*/ 0 w 125"/>
                <a:gd name="T63" fmla="*/ 49606 h 125"/>
                <a:gd name="T64" fmla="*/ 0 w 125"/>
                <a:gd name="T65" fmla="*/ 45669 h 125"/>
                <a:gd name="T66" fmla="*/ 1575 w 125"/>
                <a:gd name="T67" fmla="*/ 40945 h 125"/>
                <a:gd name="T68" fmla="*/ 1575 w 125"/>
                <a:gd name="T69" fmla="*/ 34646 h 125"/>
                <a:gd name="T70" fmla="*/ 3150 w 125"/>
                <a:gd name="T71" fmla="*/ 29921 h 125"/>
                <a:gd name="T72" fmla="*/ 5512 w 125"/>
                <a:gd name="T73" fmla="*/ 27559 h 125"/>
                <a:gd name="T74" fmla="*/ 7087 w 125"/>
                <a:gd name="T75" fmla="*/ 22835 h 125"/>
                <a:gd name="T76" fmla="*/ 10236 w 125"/>
                <a:gd name="T77" fmla="*/ 18110 h 125"/>
                <a:gd name="T78" fmla="*/ 16535 w 125"/>
                <a:gd name="T79" fmla="*/ 11811 h 125"/>
                <a:gd name="T80" fmla="*/ 21260 w 125"/>
                <a:gd name="T81" fmla="*/ 9449 h 125"/>
                <a:gd name="T82" fmla="*/ 23622 w 125"/>
                <a:gd name="T83" fmla="*/ 6299 h 125"/>
                <a:gd name="T84" fmla="*/ 28346 w 125"/>
                <a:gd name="T85" fmla="*/ 4724 h 125"/>
                <a:gd name="T86" fmla="*/ 33071 w 125"/>
                <a:gd name="T87" fmla="*/ 3150 h 125"/>
                <a:gd name="T88" fmla="*/ 37795 w 125"/>
                <a:gd name="T89" fmla="*/ 1575 h 125"/>
                <a:gd name="T90" fmla="*/ 43307 w 125"/>
                <a:gd name="T91" fmla="*/ 0 h 125"/>
                <a:gd name="T92" fmla="*/ 48031 w 125"/>
                <a:gd name="T93" fmla="*/ 0 h 125"/>
                <a:gd name="T94" fmla="*/ 52756 w 125"/>
                <a:gd name="T95" fmla="*/ 0 h 125"/>
                <a:gd name="T96" fmla="*/ 57480 w 125"/>
                <a:gd name="T97" fmla="*/ 1575 h 125"/>
                <a:gd name="T98" fmla="*/ 61417 w 125"/>
                <a:gd name="T99" fmla="*/ 1575 h 125"/>
                <a:gd name="T100" fmla="*/ 66142 w 125"/>
                <a:gd name="T101" fmla="*/ 3150 h 125"/>
                <a:gd name="T102" fmla="*/ 70866 w 125"/>
                <a:gd name="T103" fmla="*/ 6299 h 125"/>
                <a:gd name="T104" fmla="*/ 75590 w 125"/>
                <a:gd name="T105" fmla="*/ 7874 h 125"/>
                <a:gd name="T106" fmla="*/ 78740 w 125"/>
                <a:gd name="T107" fmla="*/ 10236 h 125"/>
                <a:gd name="T108" fmla="*/ 85827 w 125"/>
                <a:gd name="T109" fmla="*/ 16535 h 125"/>
                <a:gd name="T110" fmla="*/ 88976 w 125"/>
                <a:gd name="T111" fmla="*/ 21260 h 125"/>
                <a:gd name="T112" fmla="*/ 90551 w 125"/>
                <a:gd name="T113" fmla="*/ 24409 h 125"/>
                <a:gd name="T114" fmla="*/ 93701 w 125"/>
                <a:gd name="T115" fmla="*/ 29134 h 125"/>
                <a:gd name="T116" fmla="*/ 95275 w 125"/>
                <a:gd name="T117" fmla="*/ 33071 h 125"/>
                <a:gd name="T118" fmla="*/ 96850 w 125"/>
                <a:gd name="T119" fmla="*/ 37795 h 125"/>
                <a:gd name="T120" fmla="*/ 98425 w 125"/>
                <a:gd name="T121" fmla="*/ 44094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5" y="56"/>
                  </a:moveTo>
                  <a:lnTo>
                    <a:pt x="125" y="61"/>
                  </a:lnTo>
                  <a:lnTo>
                    <a:pt x="125" y="67"/>
                  </a:lnTo>
                  <a:lnTo>
                    <a:pt x="123" y="73"/>
                  </a:lnTo>
                  <a:lnTo>
                    <a:pt x="121" y="79"/>
                  </a:lnTo>
                  <a:lnTo>
                    <a:pt x="119" y="85"/>
                  </a:lnTo>
                  <a:lnTo>
                    <a:pt x="117" y="90"/>
                  </a:lnTo>
                  <a:lnTo>
                    <a:pt x="115" y="96"/>
                  </a:lnTo>
                  <a:lnTo>
                    <a:pt x="111" y="100"/>
                  </a:lnTo>
                  <a:lnTo>
                    <a:pt x="103" y="110"/>
                  </a:lnTo>
                  <a:lnTo>
                    <a:pt x="98" y="113"/>
                  </a:lnTo>
                  <a:lnTo>
                    <a:pt x="92" y="115"/>
                  </a:lnTo>
                  <a:lnTo>
                    <a:pt x="88" y="119"/>
                  </a:lnTo>
                  <a:lnTo>
                    <a:pt x="82" y="121"/>
                  </a:lnTo>
                  <a:lnTo>
                    <a:pt x="77" y="123"/>
                  </a:lnTo>
                  <a:lnTo>
                    <a:pt x="69" y="125"/>
                  </a:lnTo>
                  <a:lnTo>
                    <a:pt x="63" y="125"/>
                  </a:lnTo>
                  <a:lnTo>
                    <a:pt x="57" y="125"/>
                  </a:lnTo>
                  <a:lnTo>
                    <a:pt x="52" y="123"/>
                  </a:lnTo>
                  <a:lnTo>
                    <a:pt x="44" y="121"/>
                  </a:lnTo>
                  <a:lnTo>
                    <a:pt x="40" y="119"/>
                  </a:lnTo>
                  <a:lnTo>
                    <a:pt x="34" y="117"/>
                  </a:lnTo>
                  <a:lnTo>
                    <a:pt x="29" y="115"/>
                  </a:lnTo>
                  <a:lnTo>
                    <a:pt x="23" y="111"/>
                  </a:lnTo>
                  <a:lnTo>
                    <a:pt x="15" y="102"/>
                  </a:lnTo>
                  <a:lnTo>
                    <a:pt x="11" y="98"/>
                  </a:lnTo>
                  <a:lnTo>
                    <a:pt x="7" y="92"/>
                  </a:lnTo>
                  <a:lnTo>
                    <a:pt x="6" y="88"/>
                  </a:lnTo>
                  <a:lnTo>
                    <a:pt x="4" y="83"/>
                  </a:lnTo>
                  <a:lnTo>
                    <a:pt x="2" y="75"/>
                  </a:lnTo>
                  <a:lnTo>
                    <a:pt x="0" y="69"/>
                  </a:lnTo>
                  <a:lnTo>
                    <a:pt x="0" y="63"/>
                  </a:lnTo>
                  <a:lnTo>
                    <a:pt x="0" y="58"/>
                  </a:lnTo>
                  <a:lnTo>
                    <a:pt x="2" y="52"/>
                  </a:lnTo>
                  <a:lnTo>
                    <a:pt x="2" y="44"/>
                  </a:lnTo>
                  <a:lnTo>
                    <a:pt x="4" y="38"/>
                  </a:lnTo>
                  <a:lnTo>
                    <a:pt x="7" y="35"/>
                  </a:lnTo>
                  <a:lnTo>
                    <a:pt x="9" y="29"/>
                  </a:lnTo>
                  <a:lnTo>
                    <a:pt x="13" y="23"/>
                  </a:lnTo>
                  <a:lnTo>
                    <a:pt x="21" y="15"/>
                  </a:lnTo>
                  <a:lnTo>
                    <a:pt x="27" y="12"/>
                  </a:lnTo>
                  <a:lnTo>
                    <a:pt x="30" y="8"/>
                  </a:lnTo>
                  <a:lnTo>
                    <a:pt x="36" y="6"/>
                  </a:lnTo>
                  <a:lnTo>
                    <a:pt x="42" y="4"/>
                  </a:lnTo>
                  <a:lnTo>
                    <a:pt x="48" y="2"/>
                  </a:lnTo>
                  <a:lnTo>
                    <a:pt x="55" y="0"/>
                  </a:lnTo>
                  <a:lnTo>
                    <a:pt x="61" y="0"/>
                  </a:lnTo>
                  <a:lnTo>
                    <a:pt x="67" y="0"/>
                  </a:lnTo>
                  <a:lnTo>
                    <a:pt x="73" y="2"/>
                  </a:lnTo>
                  <a:lnTo>
                    <a:pt x="78" y="2"/>
                  </a:lnTo>
                  <a:lnTo>
                    <a:pt x="84" y="4"/>
                  </a:lnTo>
                  <a:lnTo>
                    <a:pt x="90" y="8"/>
                  </a:lnTo>
                  <a:lnTo>
                    <a:pt x="96" y="10"/>
                  </a:lnTo>
                  <a:lnTo>
                    <a:pt x="100" y="13"/>
                  </a:lnTo>
                  <a:lnTo>
                    <a:pt x="109" y="21"/>
                  </a:lnTo>
                  <a:lnTo>
                    <a:pt x="113" y="27"/>
                  </a:lnTo>
                  <a:lnTo>
                    <a:pt x="115" y="31"/>
                  </a:lnTo>
                  <a:lnTo>
                    <a:pt x="119" y="37"/>
                  </a:lnTo>
                  <a:lnTo>
                    <a:pt x="121" y="42"/>
                  </a:lnTo>
                  <a:lnTo>
                    <a:pt x="123" y="48"/>
                  </a:lnTo>
                  <a:lnTo>
                    <a:pt x="125" y="56"/>
                  </a:lnTo>
                  <a:close/>
                </a:path>
              </a:pathLst>
            </a:custGeom>
            <a:solidFill>
              <a:srgbClr val="FFFFFF"/>
            </a:solidFill>
            <a:ln w="9525">
              <a:noFill/>
              <a:round/>
              <a:headEnd/>
              <a:tailEnd/>
            </a:ln>
          </p:spPr>
          <p:txBody>
            <a:bodyPr/>
            <a:lstStyle/>
            <a:p>
              <a:endParaRPr lang="en-GB"/>
            </a:p>
          </p:txBody>
        </p:sp>
        <p:sp>
          <p:nvSpPr>
            <p:cNvPr id="3197" name="Freeform 227"/>
            <p:cNvSpPr>
              <a:spLocks/>
            </p:cNvSpPr>
            <p:nvPr/>
          </p:nvSpPr>
          <p:spPr bwMode="auto">
            <a:xfrm>
              <a:off x="5961063" y="5694363"/>
              <a:ext cx="98425" cy="98425"/>
            </a:xfrm>
            <a:custGeom>
              <a:avLst/>
              <a:gdLst>
                <a:gd name="T0" fmla="*/ 98425 w 125"/>
                <a:gd name="T1" fmla="*/ 44094 h 125"/>
                <a:gd name="T2" fmla="*/ 98425 w 125"/>
                <a:gd name="T3" fmla="*/ 48031 h 125"/>
                <a:gd name="T4" fmla="*/ 98425 w 125"/>
                <a:gd name="T5" fmla="*/ 52756 h 125"/>
                <a:gd name="T6" fmla="*/ 96850 w 125"/>
                <a:gd name="T7" fmla="*/ 57480 h 125"/>
                <a:gd name="T8" fmla="*/ 95275 w 125"/>
                <a:gd name="T9" fmla="*/ 62205 h 125"/>
                <a:gd name="T10" fmla="*/ 93701 w 125"/>
                <a:gd name="T11" fmla="*/ 66929 h 125"/>
                <a:gd name="T12" fmla="*/ 92126 w 125"/>
                <a:gd name="T13" fmla="*/ 70866 h 125"/>
                <a:gd name="T14" fmla="*/ 90551 w 125"/>
                <a:gd name="T15" fmla="*/ 75590 h 125"/>
                <a:gd name="T16" fmla="*/ 87401 w 125"/>
                <a:gd name="T17" fmla="*/ 78740 h 125"/>
                <a:gd name="T18" fmla="*/ 81102 w 125"/>
                <a:gd name="T19" fmla="*/ 86614 h 125"/>
                <a:gd name="T20" fmla="*/ 77165 w 125"/>
                <a:gd name="T21" fmla="*/ 88976 h 125"/>
                <a:gd name="T22" fmla="*/ 72441 w 125"/>
                <a:gd name="T23" fmla="*/ 90551 h 125"/>
                <a:gd name="T24" fmla="*/ 69291 w 125"/>
                <a:gd name="T25" fmla="*/ 93701 h 125"/>
                <a:gd name="T26" fmla="*/ 64567 w 125"/>
                <a:gd name="T27" fmla="*/ 95275 h 125"/>
                <a:gd name="T28" fmla="*/ 60630 w 125"/>
                <a:gd name="T29" fmla="*/ 96850 h 125"/>
                <a:gd name="T30" fmla="*/ 54331 w 125"/>
                <a:gd name="T31" fmla="*/ 98425 h 125"/>
                <a:gd name="T32" fmla="*/ 49606 w 125"/>
                <a:gd name="T33" fmla="*/ 98425 h 125"/>
                <a:gd name="T34" fmla="*/ 44882 w 125"/>
                <a:gd name="T35" fmla="*/ 98425 h 125"/>
                <a:gd name="T36" fmla="*/ 40945 w 125"/>
                <a:gd name="T37" fmla="*/ 96850 h 125"/>
                <a:gd name="T38" fmla="*/ 34646 w 125"/>
                <a:gd name="T39" fmla="*/ 95275 h 125"/>
                <a:gd name="T40" fmla="*/ 31496 w 125"/>
                <a:gd name="T41" fmla="*/ 93701 h 125"/>
                <a:gd name="T42" fmla="*/ 26772 w 125"/>
                <a:gd name="T43" fmla="*/ 92126 h 125"/>
                <a:gd name="T44" fmla="*/ 22835 w 125"/>
                <a:gd name="T45" fmla="*/ 90551 h 125"/>
                <a:gd name="T46" fmla="*/ 18110 w 125"/>
                <a:gd name="T47" fmla="*/ 87401 h 125"/>
                <a:gd name="T48" fmla="*/ 11811 w 125"/>
                <a:gd name="T49" fmla="*/ 80315 h 125"/>
                <a:gd name="T50" fmla="*/ 8661 w 125"/>
                <a:gd name="T51" fmla="*/ 77165 h 125"/>
                <a:gd name="T52" fmla="*/ 5512 w 125"/>
                <a:gd name="T53" fmla="*/ 72441 h 125"/>
                <a:gd name="T54" fmla="*/ 4724 w 125"/>
                <a:gd name="T55" fmla="*/ 69291 h 125"/>
                <a:gd name="T56" fmla="*/ 3150 w 125"/>
                <a:gd name="T57" fmla="*/ 65354 h 125"/>
                <a:gd name="T58" fmla="*/ 1575 w 125"/>
                <a:gd name="T59" fmla="*/ 59055 h 125"/>
                <a:gd name="T60" fmla="*/ 0 w 125"/>
                <a:gd name="T61" fmla="*/ 54331 h 125"/>
                <a:gd name="T62" fmla="*/ 0 w 125"/>
                <a:gd name="T63" fmla="*/ 49606 h 125"/>
                <a:gd name="T64" fmla="*/ 0 w 125"/>
                <a:gd name="T65" fmla="*/ 45669 h 125"/>
                <a:gd name="T66" fmla="*/ 1575 w 125"/>
                <a:gd name="T67" fmla="*/ 40945 h 125"/>
                <a:gd name="T68" fmla="*/ 1575 w 125"/>
                <a:gd name="T69" fmla="*/ 34646 h 125"/>
                <a:gd name="T70" fmla="*/ 3150 w 125"/>
                <a:gd name="T71" fmla="*/ 29921 h 125"/>
                <a:gd name="T72" fmla="*/ 5512 w 125"/>
                <a:gd name="T73" fmla="*/ 27559 h 125"/>
                <a:gd name="T74" fmla="*/ 7087 w 125"/>
                <a:gd name="T75" fmla="*/ 22835 h 125"/>
                <a:gd name="T76" fmla="*/ 10236 w 125"/>
                <a:gd name="T77" fmla="*/ 18110 h 125"/>
                <a:gd name="T78" fmla="*/ 16535 w 125"/>
                <a:gd name="T79" fmla="*/ 11811 h 125"/>
                <a:gd name="T80" fmla="*/ 21260 w 125"/>
                <a:gd name="T81" fmla="*/ 9449 h 125"/>
                <a:gd name="T82" fmla="*/ 23622 w 125"/>
                <a:gd name="T83" fmla="*/ 6299 h 125"/>
                <a:gd name="T84" fmla="*/ 28346 w 125"/>
                <a:gd name="T85" fmla="*/ 4724 h 125"/>
                <a:gd name="T86" fmla="*/ 33071 w 125"/>
                <a:gd name="T87" fmla="*/ 3150 h 125"/>
                <a:gd name="T88" fmla="*/ 37795 w 125"/>
                <a:gd name="T89" fmla="*/ 1575 h 125"/>
                <a:gd name="T90" fmla="*/ 43307 w 125"/>
                <a:gd name="T91" fmla="*/ 0 h 125"/>
                <a:gd name="T92" fmla="*/ 48031 w 125"/>
                <a:gd name="T93" fmla="*/ 0 h 125"/>
                <a:gd name="T94" fmla="*/ 52756 w 125"/>
                <a:gd name="T95" fmla="*/ 0 h 125"/>
                <a:gd name="T96" fmla="*/ 57480 w 125"/>
                <a:gd name="T97" fmla="*/ 1575 h 125"/>
                <a:gd name="T98" fmla="*/ 61417 w 125"/>
                <a:gd name="T99" fmla="*/ 1575 h 125"/>
                <a:gd name="T100" fmla="*/ 66142 w 125"/>
                <a:gd name="T101" fmla="*/ 3150 h 125"/>
                <a:gd name="T102" fmla="*/ 70866 w 125"/>
                <a:gd name="T103" fmla="*/ 6299 h 125"/>
                <a:gd name="T104" fmla="*/ 75590 w 125"/>
                <a:gd name="T105" fmla="*/ 7874 h 125"/>
                <a:gd name="T106" fmla="*/ 78740 w 125"/>
                <a:gd name="T107" fmla="*/ 10236 h 125"/>
                <a:gd name="T108" fmla="*/ 85827 w 125"/>
                <a:gd name="T109" fmla="*/ 16535 h 125"/>
                <a:gd name="T110" fmla="*/ 88976 w 125"/>
                <a:gd name="T111" fmla="*/ 21260 h 125"/>
                <a:gd name="T112" fmla="*/ 90551 w 125"/>
                <a:gd name="T113" fmla="*/ 24409 h 125"/>
                <a:gd name="T114" fmla="*/ 93701 w 125"/>
                <a:gd name="T115" fmla="*/ 29134 h 125"/>
                <a:gd name="T116" fmla="*/ 95275 w 125"/>
                <a:gd name="T117" fmla="*/ 33071 h 125"/>
                <a:gd name="T118" fmla="*/ 96850 w 125"/>
                <a:gd name="T119" fmla="*/ 37795 h 125"/>
                <a:gd name="T120" fmla="*/ 98425 w 125"/>
                <a:gd name="T121" fmla="*/ 44094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5" y="56"/>
                  </a:moveTo>
                  <a:lnTo>
                    <a:pt x="125" y="61"/>
                  </a:lnTo>
                  <a:lnTo>
                    <a:pt x="125" y="67"/>
                  </a:lnTo>
                  <a:lnTo>
                    <a:pt x="123" y="73"/>
                  </a:lnTo>
                  <a:lnTo>
                    <a:pt x="121" y="79"/>
                  </a:lnTo>
                  <a:lnTo>
                    <a:pt x="119" y="85"/>
                  </a:lnTo>
                  <a:lnTo>
                    <a:pt x="117" y="90"/>
                  </a:lnTo>
                  <a:lnTo>
                    <a:pt x="115" y="96"/>
                  </a:lnTo>
                  <a:lnTo>
                    <a:pt x="111" y="100"/>
                  </a:lnTo>
                  <a:lnTo>
                    <a:pt x="103" y="110"/>
                  </a:lnTo>
                  <a:lnTo>
                    <a:pt x="98" y="113"/>
                  </a:lnTo>
                  <a:lnTo>
                    <a:pt x="92" y="115"/>
                  </a:lnTo>
                  <a:lnTo>
                    <a:pt x="88" y="119"/>
                  </a:lnTo>
                  <a:lnTo>
                    <a:pt x="82" y="121"/>
                  </a:lnTo>
                  <a:lnTo>
                    <a:pt x="77" y="123"/>
                  </a:lnTo>
                  <a:lnTo>
                    <a:pt x="69" y="125"/>
                  </a:lnTo>
                  <a:lnTo>
                    <a:pt x="63" y="125"/>
                  </a:lnTo>
                  <a:lnTo>
                    <a:pt x="57" y="125"/>
                  </a:lnTo>
                  <a:lnTo>
                    <a:pt x="52" y="123"/>
                  </a:lnTo>
                  <a:lnTo>
                    <a:pt x="44" y="121"/>
                  </a:lnTo>
                  <a:lnTo>
                    <a:pt x="40" y="119"/>
                  </a:lnTo>
                  <a:lnTo>
                    <a:pt x="34" y="117"/>
                  </a:lnTo>
                  <a:lnTo>
                    <a:pt x="29" y="115"/>
                  </a:lnTo>
                  <a:lnTo>
                    <a:pt x="23" y="111"/>
                  </a:lnTo>
                  <a:lnTo>
                    <a:pt x="15" y="102"/>
                  </a:lnTo>
                  <a:lnTo>
                    <a:pt x="11" y="98"/>
                  </a:lnTo>
                  <a:lnTo>
                    <a:pt x="7" y="92"/>
                  </a:lnTo>
                  <a:lnTo>
                    <a:pt x="6" y="88"/>
                  </a:lnTo>
                  <a:lnTo>
                    <a:pt x="4" y="83"/>
                  </a:lnTo>
                  <a:lnTo>
                    <a:pt x="2" y="75"/>
                  </a:lnTo>
                  <a:lnTo>
                    <a:pt x="0" y="69"/>
                  </a:lnTo>
                  <a:lnTo>
                    <a:pt x="0" y="63"/>
                  </a:lnTo>
                  <a:lnTo>
                    <a:pt x="0" y="58"/>
                  </a:lnTo>
                  <a:lnTo>
                    <a:pt x="2" y="52"/>
                  </a:lnTo>
                  <a:lnTo>
                    <a:pt x="2" y="44"/>
                  </a:lnTo>
                  <a:lnTo>
                    <a:pt x="4" y="38"/>
                  </a:lnTo>
                  <a:lnTo>
                    <a:pt x="7" y="35"/>
                  </a:lnTo>
                  <a:lnTo>
                    <a:pt x="9" y="29"/>
                  </a:lnTo>
                  <a:lnTo>
                    <a:pt x="13" y="23"/>
                  </a:lnTo>
                  <a:lnTo>
                    <a:pt x="21" y="15"/>
                  </a:lnTo>
                  <a:lnTo>
                    <a:pt x="27" y="12"/>
                  </a:lnTo>
                  <a:lnTo>
                    <a:pt x="30" y="8"/>
                  </a:lnTo>
                  <a:lnTo>
                    <a:pt x="36" y="6"/>
                  </a:lnTo>
                  <a:lnTo>
                    <a:pt x="42" y="4"/>
                  </a:lnTo>
                  <a:lnTo>
                    <a:pt x="48" y="2"/>
                  </a:lnTo>
                  <a:lnTo>
                    <a:pt x="55" y="0"/>
                  </a:lnTo>
                  <a:lnTo>
                    <a:pt x="61" y="0"/>
                  </a:lnTo>
                  <a:lnTo>
                    <a:pt x="67" y="0"/>
                  </a:lnTo>
                  <a:lnTo>
                    <a:pt x="73" y="2"/>
                  </a:lnTo>
                  <a:lnTo>
                    <a:pt x="78" y="2"/>
                  </a:lnTo>
                  <a:lnTo>
                    <a:pt x="84" y="4"/>
                  </a:lnTo>
                  <a:lnTo>
                    <a:pt x="90" y="8"/>
                  </a:lnTo>
                  <a:lnTo>
                    <a:pt x="96" y="10"/>
                  </a:lnTo>
                  <a:lnTo>
                    <a:pt x="100" y="13"/>
                  </a:lnTo>
                  <a:lnTo>
                    <a:pt x="109" y="21"/>
                  </a:lnTo>
                  <a:lnTo>
                    <a:pt x="113" y="27"/>
                  </a:lnTo>
                  <a:lnTo>
                    <a:pt x="115" y="31"/>
                  </a:lnTo>
                  <a:lnTo>
                    <a:pt x="119" y="37"/>
                  </a:lnTo>
                  <a:lnTo>
                    <a:pt x="121" y="42"/>
                  </a:lnTo>
                  <a:lnTo>
                    <a:pt x="123" y="48"/>
                  </a:lnTo>
                  <a:lnTo>
                    <a:pt x="125" y="56"/>
                  </a:lnTo>
                </a:path>
              </a:pathLst>
            </a:custGeom>
            <a:noFill/>
            <a:ln w="19050">
              <a:solidFill>
                <a:srgbClr val="000000"/>
              </a:solidFill>
              <a:prstDash val="solid"/>
              <a:round/>
              <a:headEnd/>
              <a:tailEnd/>
            </a:ln>
          </p:spPr>
          <p:txBody>
            <a:bodyPr/>
            <a:lstStyle/>
            <a:p>
              <a:endParaRPr lang="en-GB"/>
            </a:p>
          </p:txBody>
        </p:sp>
        <p:sp>
          <p:nvSpPr>
            <p:cNvPr id="3198" name="Freeform 228"/>
            <p:cNvSpPr>
              <a:spLocks noEditPoints="1"/>
            </p:cNvSpPr>
            <p:nvPr/>
          </p:nvSpPr>
          <p:spPr bwMode="auto">
            <a:xfrm>
              <a:off x="6051550" y="5684838"/>
              <a:ext cx="201613" cy="76200"/>
            </a:xfrm>
            <a:custGeom>
              <a:avLst/>
              <a:gdLst>
                <a:gd name="T0" fmla="*/ 6300 w 256"/>
                <a:gd name="T1" fmla="*/ 47134 h 97"/>
                <a:gd name="T2" fmla="*/ 139396 w 256"/>
                <a:gd name="T3" fmla="*/ 30637 h 97"/>
                <a:gd name="T4" fmla="*/ 140972 w 256"/>
                <a:gd name="T5" fmla="*/ 30637 h 97"/>
                <a:gd name="T6" fmla="*/ 144122 w 256"/>
                <a:gd name="T7" fmla="*/ 32208 h 97"/>
                <a:gd name="T8" fmla="*/ 144909 w 256"/>
                <a:gd name="T9" fmla="*/ 33779 h 97"/>
                <a:gd name="T10" fmla="*/ 144909 w 256"/>
                <a:gd name="T11" fmla="*/ 36922 h 97"/>
                <a:gd name="T12" fmla="*/ 144909 w 256"/>
                <a:gd name="T13" fmla="*/ 38493 h 97"/>
                <a:gd name="T14" fmla="*/ 144122 w 256"/>
                <a:gd name="T15" fmla="*/ 40849 h 97"/>
                <a:gd name="T16" fmla="*/ 142547 w 256"/>
                <a:gd name="T17" fmla="*/ 42421 h 97"/>
                <a:gd name="T18" fmla="*/ 140972 w 256"/>
                <a:gd name="T19" fmla="*/ 42421 h 97"/>
                <a:gd name="T20" fmla="*/ 7876 w 256"/>
                <a:gd name="T21" fmla="*/ 58918 h 97"/>
                <a:gd name="T22" fmla="*/ 4725 w 256"/>
                <a:gd name="T23" fmla="*/ 58918 h 97"/>
                <a:gd name="T24" fmla="*/ 3150 w 256"/>
                <a:gd name="T25" fmla="*/ 57346 h 97"/>
                <a:gd name="T26" fmla="*/ 1575 w 256"/>
                <a:gd name="T27" fmla="*/ 56561 h 97"/>
                <a:gd name="T28" fmla="*/ 0 w 256"/>
                <a:gd name="T29" fmla="*/ 53419 h 97"/>
                <a:gd name="T30" fmla="*/ 0 w 256"/>
                <a:gd name="T31" fmla="*/ 50276 h 97"/>
                <a:gd name="T32" fmla="*/ 1575 w 256"/>
                <a:gd name="T33" fmla="*/ 48705 h 97"/>
                <a:gd name="T34" fmla="*/ 3150 w 256"/>
                <a:gd name="T35" fmla="*/ 47134 h 97"/>
                <a:gd name="T36" fmla="*/ 6300 w 256"/>
                <a:gd name="T37" fmla="*/ 47134 h 97"/>
                <a:gd name="T38" fmla="*/ 6300 w 256"/>
                <a:gd name="T39" fmla="*/ 47134 h 97"/>
                <a:gd name="T40" fmla="*/ 122858 w 256"/>
                <a:gd name="T41" fmla="*/ 0 h 97"/>
                <a:gd name="T42" fmla="*/ 201613 w 256"/>
                <a:gd name="T43" fmla="*/ 29066 h 97"/>
                <a:gd name="T44" fmla="*/ 131521 w 256"/>
                <a:gd name="T45" fmla="*/ 76200 h 97"/>
                <a:gd name="T46" fmla="*/ 122858 w 256"/>
                <a:gd name="T47" fmla="*/ 0 h 9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6"/>
                <a:gd name="T73" fmla="*/ 0 h 97"/>
                <a:gd name="T74" fmla="*/ 256 w 256"/>
                <a:gd name="T75" fmla="*/ 97 h 9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6" h="97">
                  <a:moveTo>
                    <a:pt x="8" y="60"/>
                  </a:moveTo>
                  <a:lnTo>
                    <a:pt x="177" y="39"/>
                  </a:lnTo>
                  <a:lnTo>
                    <a:pt x="179" y="39"/>
                  </a:lnTo>
                  <a:lnTo>
                    <a:pt x="183" y="41"/>
                  </a:lnTo>
                  <a:lnTo>
                    <a:pt x="184" y="43"/>
                  </a:lnTo>
                  <a:lnTo>
                    <a:pt x="184" y="47"/>
                  </a:lnTo>
                  <a:lnTo>
                    <a:pt x="184" y="49"/>
                  </a:lnTo>
                  <a:lnTo>
                    <a:pt x="183" y="52"/>
                  </a:lnTo>
                  <a:lnTo>
                    <a:pt x="181" y="54"/>
                  </a:lnTo>
                  <a:lnTo>
                    <a:pt x="179" y="54"/>
                  </a:lnTo>
                  <a:lnTo>
                    <a:pt x="10" y="75"/>
                  </a:lnTo>
                  <a:lnTo>
                    <a:pt x="6" y="75"/>
                  </a:lnTo>
                  <a:lnTo>
                    <a:pt x="4" y="73"/>
                  </a:lnTo>
                  <a:lnTo>
                    <a:pt x="2" y="72"/>
                  </a:lnTo>
                  <a:lnTo>
                    <a:pt x="0" y="68"/>
                  </a:lnTo>
                  <a:lnTo>
                    <a:pt x="0" y="64"/>
                  </a:lnTo>
                  <a:lnTo>
                    <a:pt x="2" y="62"/>
                  </a:lnTo>
                  <a:lnTo>
                    <a:pt x="4" y="60"/>
                  </a:lnTo>
                  <a:lnTo>
                    <a:pt x="8" y="60"/>
                  </a:lnTo>
                  <a:close/>
                  <a:moveTo>
                    <a:pt x="156" y="0"/>
                  </a:moveTo>
                  <a:lnTo>
                    <a:pt x="256" y="37"/>
                  </a:lnTo>
                  <a:lnTo>
                    <a:pt x="167" y="97"/>
                  </a:lnTo>
                  <a:lnTo>
                    <a:pt x="156" y="0"/>
                  </a:lnTo>
                  <a:close/>
                </a:path>
              </a:pathLst>
            </a:custGeom>
            <a:solidFill>
              <a:srgbClr val="000000"/>
            </a:solidFill>
            <a:ln w="1588">
              <a:solidFill>
                <a:srgbClr val="000000"/>
              </a:solidFill>
              <a:prstDash val="solid"/>
              <a:round/>
              <a:headEnd/>
              <a:tailEnd/>
            </a:ln>
          </p:spPr>
          <p:txBody>
            <a:bodyPr/>
            <a:lstStyle/>
            <a:p>
              <a:endParaRPr lang="en-GB"/>
            </a:p>
          </p:txBody>
        </p:sp>
        <p:sp>
          <p:nvSpPr>
            <p:cNvPr id="3199" name="Freeform 229"/>
            <p:cNvSpPr>
              <a:spLocks/>
            </p:cNvSpPr>
            <p:nvPr/>
          </p:nvSpPr>
          <p:spPr bwMode="auto">
            <a:xfrm>
              <a:off x="5961063" y="5694363"/>
              <a:ext cx="98425" cy="98425"/>
            </a:xfrm>
            <a:custGeom>
              <a:avLst/>
              <a:gdLst>
                <a:gd name="T0" fmla="*/ 98425 w 125"/>
                <a:gd name="T1" fmla="*/ 44094 h 125"/>
                <a:gd name="T2" fmla="*/ 98425 w 125"/>
                <a:gd name="T3" fmla="*/ 48031 h 125"/>
                <a:gd name="T4" fmla="*/ 98425 w 125"/>
                <a:gd name="T5" fmla="*/ 52756 h 125"/>
                <a:gd name="T6" fmla="*/ 96850 w 125"/>
                <a:gd name="T7" fmla="*/ 57480 h 125"/>
                <a:gd name="T8" fmla="*/ 95275 w 125"/>
                <a:gd name="T9" fmla="*/ 62205 h 125"/>
                <a:gd name="T10" fmla="*/ 93701 w 125"/>
                <a:gd name="T11" fmla="*/ 66929 h 125"/>
                <a:gd name="T12" fmla="*/ 92126 w 125"/>
                <a:gd name="T13" fmla="*/ 70866 h 125"/>
                <a:gd name="T14" fmla="*/ 90551 w 125"/>
                <a:gd name="T15" fmla="*/ 75590 h 125"/>
                <a:gd name="T16" fmla="*/ 87401 w 125"/>
                <a:gd name="T17" fmla="*/ 78740 h 125"/>
                <a:gd name="T18" fmla="*/ 81102 w 125"/>
                <a:gd name="T19" fmla="*/ 86614 h 125"/>
                <a:gd name="T20" fmla="*/ 77165 w 125"/>
                <a:gd name="T21" fmla="*/ 88976 h 125"/>
                <a:gd name="T22" fmla="*/ 72441 w 125"/>
                <a:gd name="T23" fmla="*/ 90551 h 125"/>
                <a:gd name="T24" fmla="*/ 69291 w 125"/>
                <a:gd name="T25" fmla="*/ 93701 h 125"/>
                <a:gd name="T26" fmla="*/ 64567 w 125"/>
                <a:gd name="T27" fmla="*/ 95275 h 125"/>
                <a:gd name="T28" fmla="*/ 60630 w 125"/>
                <a:gd name="T29" fmla="*/ 96850 h 125"/>
                <a:gd name="T30" fmla="*/ 54331 w 125"/>
                <a:gd name="T31" fmla="*/ 98425 h 125"/>
                <a:gd name="T32" fmla="*/ 49606 w 125"/>
                <a:gd name="T33" fmla="*/ 98425 h 125"/>
                <a:gd name="T34" fmla="*/ 44882 w 125"/>
                <a:gd name="T35" fmla="*/ 98425 h 125"/>
                <a:gd name="T36" fmla="*/ 40945 w 125"/>
                <a:gd name="T37" fmla="*/ 96850 h 125"/>
                <a:gd name="T38" fmla="*/ 34646 w 125"/>
                <a:gd name="T39" fmla="*/ 95275 h 125"/>
                <a:gd name="T40" fmla="*/ 31496 w 125"/>
                <a:gd name="T41" fmla="*/ 93701 h 125"/>
                <a:gd name="T42" fmla="*/ 26772 w 125"/>
                <a:gd name="T43" fmla="*/ 92126 h 125"/>
                <a:gd name="T44" fmla="*/ 22835 w 125"/>
                <a:gd name="T45" fmla="*/ 90551 h 125"/>
                <a:gd name="T46" fmla="*/ 18110 w 125"/>
                <a:gd name="T47" fmla="*/ 87401 h 125"/>
                <a:gd name="T48" fmla="*/ 11811 w 125"/>
                <a:gd name="T49" fmla="*/ 80315 h 125"/>
                <a:gd name="T50" fmla="*/ 8661 w 125"/>
                <a:gd name="T51" fmla="*/ 77165 h 125"/>
                <a:gd name="T52" fmla="*/ 5512 w 125"/>
                <a:gd name="T53" fmla="*/ 72441 h 125"/>
                <a:gd name="T54" fmla="*/ 4724 w 125"/>
                <a:gd name="T55" fmla="*/ 69291 h 125"/>
                <a:gd name="T56" fmla="*/ 3150 w 125"/>
                <a:gd name="T57" fmla="*/ 65354 h 125"/>
                <a:gd name="T58" fmla="*/ 1575 w 125"/>
                <a:gd name="T59" fmla="*/ 59055 h 125"/>
                <a:gd name="T60" fmla="*/ 0 w 125"/>
                <a:gd name="T61" fmla="*/ 54331 h 125"/>
                <a:gd name="T62" fmla="*/ 0 w 125"/>
                <a:gd name="T63" fmla="*/ 49606 h 125"/>
                <a:gd name="T64" fmla="*/ 0 w 125"/>
                <a:gd name="T65" fmla="*/ 45669 h 125"/>
                <a:gd name="T66" fmla="*/ 1575 w 125"/>
                <a:gd name="T67" fmla="*/ 40945 h 125"/>
                <a:gd name="T68" fmla="*/ 1575 w 125"/>
                <a:gd name="T69" fmla="*/ 34646 h 125"/>
                <a:gd name="T70" fmla="*/ 3150 w 125"/>
                <a:gd name="T71" fmla="*/ 29921 h 125"/>
                <a:gd name="T72" fmla="*/ 5512 w 125"/>
                <a:gd name="T73" fmla="*/ 27559 h 125"/>
                <a:gd name="T74" fmla="*/ 7087 w 125"/>
                <a:gd name="T75" fmla="*/ 22835 h 125"/>
                <a:gd name="T76" fmla="*/ 10236 w 125"/>
                <a:gd name="T77" fmla="*/ 18110 h 125"/>
                <a:gd name="T78" fmla="*/ 16535 w 125"/>
                <a:gd name="T79" fmla="*/ 11811 h 125"/>
                <a:gd name="T80" fmla="*/ 21260 w 125"/>
                <a:gd name="T81" fmla="*/ 9449 h 125"/>
                <a:gd name="T82" fmla="*/ 23622 w 125"/>
                <a:gd name="T83" fmla="*/ 6299 h 125"/>
                <a:gd name="T84" fmla="*/ 28346 w 125"/>
                <a:gd name="T85" fmla="*/ 4724 h 125"/>
                <a:gd name="T86" fmla="*/ 33071 w 125"/>
                <a:gd name="T87" fmla="*/ 3150 h 125"/>
                <a:gd name="T88" fmla="*/ 37795 w 125"/>
                <a:gd name="T89" fmla="*/ 1575 h 125"/>
                <a:gd name="T90" fmla="*/ 43307 w 125"/>
                <a:gd name="T91" fmla="*/ 0 h 125"/>
                <a:gd name="T92" fmla="*/ 48031 w 125"/>
                <a:gd name="T93" fmla="*/ 0 h 125"/>
                <a:gd name="T94" fmla="*/ 52756 w 125"/>
                <a:gd name="T95" fmla="*/ 0 h 125"/>
                <a:gd name="T96" fmla="*/ 57480 w 125"/>
                <a:gd name="T97" fmla="*/ 1575 h 125"/>
                <a:gd name="T98" fmla="*/ 61417 w 125"/>
                <a:gd name="T99" fmla="*/ 1575 h 125"/>
                <a:gd name="T100" fmla="*/ 66142 w 125"/>
                <a:gd name="T101" fmla="*/ 3150 h 125"/>
                <a:gd name="T102" fmla="*/ 70866 w 125"/>
                <a:gd name="T103" fmla="*/ 6299 h 125"/>
                <a:gd name="T104" fmla="*/ 75590 w 125"/>
                <a:gd name="T105" fmla="*/ 7874 h 125"/>
                <a:gd name="T106" fmla="*/ 78740 w 125"/>
                <a:gd name="T107" fmla="*/ 10236 h 125"/>
                <a:gd name="T108" fmla="*/ 85827 w 125"/>
                <a:gd name="T109" fmla="*/ 16535 h 125"/>
                <a:gd name="T110" fmla="*/ 88976 w 125"/>
                <a:gd name="T111" fmla="*/ 21260 h 125"/>
                <a:gd name="T112" fmla="*/ 90551 w 125"/>
                <a:gd name="T113" fmla="*/ 24409 h 125"/>
                <a:gd name="T114" fmla="*/ 93701 w 125"/>
                <a:gd name="T115" fmla="*/ 29134 h 125"/>
                <a:gd name="T116" fmla="*/ 95275 w 125"/>
                <a:gd name="T117" fmla="*/ 33071 h 125"/>
                <a:gd name="T118" fmla="*/ 96850 w 125"/>
                <a:gd name="T119" fmla="*/ 37795 h 125"/>
                <a:gd name="T120" fmla="*/ 98425 w 125"/>
                <a:gd name="T121" fmla="*/ 44094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5" y="56"/>
                  </a:moveTo>
                  <a:lnTo>
                    <a:pt x="125" y="61"/>
                  </a:lnTo>
                  <a:lnTo>
                    <a:pt x="125" y="67"/>
                  </a:lnTo>
                  <a:lnTo>
                    <a:pt x="123" y="73"/>
                  </a:lnTo>
                  <a:lnTo>
                    <a:pt x="121" y="79"/>
                  </a:lnTo>
                  <a:lnTo>
                    <a:pt x="119" y="85"/>
                  </a:lnTo>
                  <a:lnTo>
                    <a:pt x="117" y="90"/>
                  </a:lnTo>
                  <a:lnTo>
                    <a:pt x="115" y="96"/>
                  </a:lnTo>
                  <a:lnTo>
                    <a:pt x="111" y="100"/>
                  </a:lnTo>
                  <a:lnTo>
                    <a:pt x="103" y="110"/>
                  </a:lnTo>
                  <a:lnTo>
                    <a:pt x="98" y="113"/>
                  </a:lnTo>
                  <a:lnTo>
                    <a:pt x="92" y="115"/>
                  </a:lnTo>
                  <a:lnTo>
                    <a:pt x="88" y="119"/>
                  </a:lnTo>
                  <a:lnTo>
                    <a:pt x="82" y="121"/>
                  </a:lnTo>
                  <a:lnTo>
                    <a:pt x="77" y="123"/>
                  </a:lnTo>
                  <a:lnTo>
                    <a:pt x="69" y="125"/>
                  </a:lnTo>
                  <a:lnTo>
                    <a:pt x="63" y="125"/>
                  </a:lnTo>
                  <a:lnTo>
                    <a:pt x="57" y="125"/>
                  </a:lnTo>
                  <a:lnTo>
                    <a:pt x="52" y="123"/>
                  </a:lnTo>
                  <a:lnTo>
                    <a:pt x="44" y="121"/>
                  </a:lnTo>
                  <a:lnTo>
                    <a:pt x="40" y="119"/>
                  </a:lnTo>
                  <a:lnTo>
                    <a:pt x="34" y="117"/>
                  </a:lnTo>
                  <a:lnTo>
                    <a:pt x="29" y="115"/>
                  </a:lnTo>
                  <a:lnTo>
                    <a:pt x="23" y="111"/>
                  </a:lnTo>
                  <a:lnTo>
                    <a:pt x="15" y="102"/>
                  </a:lnTo>
                  <a:lnTo>
                    <a:pt x="11" y="98"/>
                  </a:lnTo>
                  <a:lnTo>
                    <a:pt x="7" y="92"/>
                  </a:lnTo>
                  <a:lnTo>
                    <a:pt x="6" y="88"/>
                  </a:lnTo>
                  <a:lnTo>
                    <a:pt x="4" y="83"/>
                  </a:lnTo>
                  <a:lnTo>
                    <a:pt x="2" y="75"/>
                  </a:lnTo>
                  <a:lnTo>
                    <a:pt x="0" y="69"/>
                  </a:lnTo>
                  <a:lnTo>
                    <a:pt x="0" y="63"/>
                  </a:lnTo>
                  <a:lnTo>
                    <a:pt x="0" y="58"/>
                  </a:lnTo>
                  <a:lnTo>
                    <a:pt x="2" y="52"/>
                  </a:lnTo>
                  <a:lnTo>
                    <a:pt x="2" y="44"/>
                  </a:lnTo>
                  <a:lnTo>
                    <a:pt x="4" y="38"/>
                  </a:lnTo>
                  <a:lnTo>
                    <a:pt x="7" y="35"/>
                  </a:lnTo>
                  <a:lnTo>
                    <a:pt x="9" y="29"/>
                  </a:lnTo>
                  <a:lnTo>
                    <a:pt x="13" y="23"/>
                  </a:lnTo>
                  <a:lnTo>
                    <a:pt x="21" y="15"/>
                  </a:lnTo>
                  <a:lnTo>
                    <a:pt x="27" y="12"/>
                  </a:lnTo>
                  <a:lnTo>
                    <a:pt x="30" y="8"/>
                  </a:lnTo>
                  <a:lnTo>
                    <a:pt x="36" y="6"/>
                  </a:lnTo>
                  <a:lnTo>
                    <a:pt x="42" y="4"/>
                  </a:lnTo>
                  <a:lnTo>
                    <a:pt x="48" y="2"/>
                  </a:lnTo>
                  <a:lnTo>
                    <a:pt x="55" y="0"/>
                  </a:lnTo>
                  <a:lnTo>
                    <a:pt x="61" y="0"/>
                  </a:lnTo>
                  <a:lnTo>
                    <a:pt x="67" y="0"/>
                  </a:lnTo>
                  <a:lnTo>
                    <a:pt x="73" y="2"/>
                  </a:lnTo>
                  <a:lnTo>
                    <a:pt x="78" y="2"/>
                  </a:lnTo>
                  <a:lnTo>
                    <a:pt x="84" y="4"/>
                  </a:lnTo>
                  <a:lnTo>
                    <a:pt x="90" y="8"/>
                  </a:lnTo>
                  <a:lnTo>
                    <a:pt x="96" y="10"/>
                  </a:lnTo>
                  <a:lnTo>
                    <a:pt x="100" y="13"/>
                  </a:lnTo>
                  <a:lnTo>
                    <a:pt x="109" y="21"/>
                  </a:lnTo>
                  <a:lnTo>
                    <a:pt x="113" y="27"/>
                  </a:lnTo>
                  <a:lnTo>
                    <a:pt x="115" y="31"/>
                  </a:lnTo>
                  <a:lnTo>
                    <a:pt x="119" y="37"/>
                  </a:lnTo>
                  <a:lnTo>
                    <a:pt x="121" y="42"/>
                  </a:lnTo>
                  <a:lnTo>
                    <a:pt x="123" y="48"/>
                  </a:lnTo>
                  <a:lnTo>
                    <a:pt x="125" y="56"/>
                  </a:lnTo>
                  <a:close/>
                </a:path>
              </a:pathLst>
            </a:custGeom>
            <a:solidFill>
              <a:srgbClr val="FFFFFF"/>
            </a:solidFill>
            <a:ln w="9525">
              <a:noFill/>
              <a:round/>
              <a:headEnd/>
              <a:tailEnd/>
            </a:ln>
          </p:spPr>
          <p:txBody>
            <a:bodyPr/>
            <a:lstStyle/>
            <a:p>
              <a:endParaRPr lang="en-GB"/>
            </a:p>
          </p:txBody>
        </p:sp>
        <p:sp>
          <p:nvSpPr>
            <p:cNvPr id="3200" name="Freeform 230"/>
            <p:cNvSpPr>
              <a:spLocks/>
            </p:cNvSpPr>
            <p:nvPr/>
          </p:nvSpPr>
          <p:spPr bwMode="auto">
            <a:xfrm>
              <a:off x="5961063" y="5694363"/>
              <a:ext cx="98425" cy="98425"/>
            </a:xfrm>
            <a:custGeom>
              <a:avLst/>
              <a:gdLst>
                <a:gd name="T0" fmla="*/ 98425 w 125"/>
                <a:gd name="T1" fmla="*/ 44094 h 125"/>
                <a:gd name="T2" fmla="*/ 98425 w 125"/>
                <a:gd name="T3" fmla="*/ 48031 h 125"/>
                <a:gd name="T4" fmla="*/ 98425 w 125"/>
                <a:gd name="T5" fmla="*/ 52756 h 125"/>
                <a:gd name="T6" fmla="*/ 96850 w 125"/>
                <a:gd name="T7" fmla="*/ 57480 h 125"/>
                <a:gd name="T8" fmla="*/ 95275 w 125"/>
                <a:gd name="T9" fmla="*/ 62205 h 125"/>
                <a:gd name="T10" fmla="*/ 93701 w 125"/>
                <a:gd name="T11" fmla="*/ 66929 h 125"/>
                <a:gd name="T12" fmla="*/ 92126 w 125"/>
                <a:gd name="T13" fmla="*/ 70866 h 125"/>
                <a:gd name="T14" fmla="*/ 90551 w 125"/>
                <a:gd name="T15" fmla="*/ 75590 h 125"/>
                <a:gd name="T16" fmla="*/ 87401 w 125"/>
                <a:gd name="T17" fmla="*/ 78740 h 125"/>
                <a:gd name="T18" fmla="*/ 81102 w 125"/>
                <a:gd name="T19" fmla="*/ 86614 h 125"/>
                <a:gd name="T20" fmla="*/ 77165 w 125"/>
                <a:gd name="T21" fmla="*/ 88976 h 125"/>
                <a:gd name="T22" fmla="*/ 72441 w 125"/>
                <a:gd name="T23" fmla="*/ 90551 h 125"/>
                <a:gd name="T24" fmla="*/ 69291 w 125"/>
                <a:gd name="T25" fmla="*/ 93701 h 125"/>
                <a:gd name="T26" fmla="*/ 64567 w 125"/>
                <a:gd name="T27" fmla="*/ 95275 h 125"/>
                <a:gd name="T28" fmla="*/ 60630 w 125"/>
                <a:gd name="T29" fmla="*/ 96850 h 125"/>
                <a:gd name="T30" fmla="*/ 54331 w 125"/>
                <a:gd name="T31" fmla="*/ 98425 h 125"/>
                <a:gd name="T32" fmla="*/ 49606 w 125"/>
                <a:gd name="T33" fmla="*/ 98425 h 125"/>
                <a:gd name="T34" fmla="*/ 44882 w 125"/>
                <a:gd name="T35" fmla="*/ 98425 h 125"/>
                <a:gd name="T36" fmla="*/ 40945 w 125"/>
                <a:gd name="T37" fmla="*/ 96850 h 125"/>
                <a:gd name="T38" fmla="*/ 34646 w 125"/>
                <a:gd name="T39" fmla="*/ 95275 h 125"/>
                <a:gd name="T40" fmla="*/ 31496 w 125"/>
                <a:gd name="T41" fmla="*/ 93701 h 125"/>
                <a:gd name="T42" fmla="*/ 26772 w 125"/>
                <a:gd name="T43" fmla="*/ 92126 h 125"/>
                <a:gd name="T44" fmla="*/ 22835 w 125"/>
                <a:gd name="T45" fmla="*/ 90551 h 125"/>
                <a:gd name="T46" fmla="*/ 18110 w 125"/>
                <a:gd name="T47" fmla="*/ 87401 h 125"/>
                <a:gd name="T48" fmla="*/ 11811 w 125"/>
                <a:gd name="T49" fmla="*/ 80315 h 125"/>
                <a:gd name="T50" fmla="*/ 8661 w 125"/>
                <a:gd name="T51" fmla="*/ 77165 h 125"/>
                <a:gd name="T52" fmla="*/ 5512 w 125"/>
                <a:gd name="T53" fmla="*/ 72441 h 125"/>
                <a:gd name="T54" fmla="*/ 4724 w 125"/>
                <a:gd name="T55" fmla="*/ 69291 h 125"/>
                <a:gd name="T56" fmla="*/ 3150 w 125"/>
                <a:gd name="T57" fmla="*/ 65354 h 125"/>
                <a:gd name="T58" fmla="*/ 1575 w 125"/>
                <a:gd name="T59" fmla="*/ 59055 h 125"/>
                <a:gd name="T60" fmla="*/ 0 w 125"/>
                <a:gd name="T61" fmla="*/ 54331 h 125"/>
                <a:gd name="T62" fmla="*/ 0 w 125"/>
                <a:gd name="T63" fmla="*/ 49606 h 125"/>
                <a:gd name="T64" fmla="*/ 0 w 125"/>
                <a:gd name="T65" fmla="*/ 45669 h 125"/>
                <a:gd name="T66" fmla="*/ 1575 w 125"/>
                <a:gd name="T67" fmla="*/ 40945 h 125"/>
                <a:gd name="T68" fmla="*/ 1575 w 125"/>
                <a:gd name="T69" fmla="*/ 34646 h 125"/>
                <a:gd name="T70" fmla="*/ 3150 w 125"/>
                <a:gd name="T71" fmla="*/ 29921 h 125"/>
                <a:gd name="T72" fmla="*/ 5512 w 125"/>
                <a:gd name="T73" fmla="*/ 27559 h 125"/>
                <a:gd name="T74" fmla="*/ 7087 w 125"/>
                <a:gd name="T75" fmla="*/ 22835 h 125"/>
                <a:gd name="T76" fmla="*/ 10236 w 125"/>
                <a:gd name="T77" fmla="*/ 18110 h 125"/>
                <a:gd name="T78" fmla="*/ 16535 w 125"/>
                <a:gd name="T79" fmla="*/ 11811 h 125"/>
                <a:gd name="T80" fmla="*/ 21260 w 125"/>
                <a:gd name="T81" fmla="*/ 9449 h 125"/>
                <a:gd name="T82" fmla="*/ 23622 w 125"/>
                <a:gd name="T83" fmla="*/ 6299 h 125"/>
                <a:gd name="T84" fmla="*/ 28346 w 125"/>
                <a:gd name="T85" fmla="*/ 4724 h 125"/>
                <a:gd name="T86" fmla="*/ 33071 w 125"/>
                <a:gd name="T87" fmla="*/ 3150 h 125"/>
                <a:gd name="T88" fmla="*/ 37795 w 125"/>
                <a:gd name="T89" fmla="*/ 1575 h 125"/>
                <a:gd name="T90" fmla="*/ 43307 w 125"/>
                <a:gd name="T91" fmla="*/ 0 h 125"/>
                <a:gd name="T92" fmla="*/ 48031 w 125"/>
                <a:gd name="T93" fmla="*/ 0 h 125"/>
                <a:gd name="T94" fmla="*/ 52756 w 125"/>
                <a:gd name="T95" fmla="*/ 0 h 125"/>
                <a:gd name="T96" fmla="*/ 57480 w 125"/>
                <a:gd name="T97" fmla="*/ 1575 h 125"/>
                <a:gd name="T98" fmla="*/ 61417 w 125"/>
                <a:gd name="T99" fmla="*/ 1575 h 125"/>
                <a:gd name="T100" fmla="*/ 66142 w 125"/>
                <a:gd name="T101" fmla="*/ 3150 h 125"/>
                <a:gd name="T102" fmla="*/ 70866 w 125"/>
                <a:gd name="T103" fmla="*/ 6299 h 125"/>
                <a:gd name="T104" fmla="*/ 75590 w 125"/>
                <a:gd name="T105" fmla="*/ 7874 h 125"/>
                <a:gd name="T106" fmla="*/ 78740 w 125"/>
                <a:gd name="T107" fmla="*/ 10236 h 125"/>
                <a:gd name="T108" fmla="*/ 85827 w 125"/>
                <a:gd name="T109" fmla="*/ 16535 h 125"/>
                <a:gd name="T110" fmla="*/ 88976 w 125"/>
                <a:gd name="T111" fmla="*/ 21260 h 125"/>
                <a:gd name="T112" fmla="*/ 90551 w 125"/>
                <a:gd name="T113" fmla="*/ 24409 h 125"/>
                <a:gd name="T114" fmla="*/ 93701 w 125"/>
                <a:gd name="T115" fmla="*/ 29134 h 125"/>
                <a:gd name="T116" fmla="*/ 95275 w 125"/>
                <a:gd name="T117" fmla="*/ 33071 h 125"/>
                <a:gd name="T118" fmla="*/ 96850 w 125"/>
                <a:gd name="T119" fmla="*/ 37795 h 125"/>
                <a:gd name="T120" fmla="*/ 98425 w 125"/>
                <a:gd name="T121" fmla="*/ 44094 h 1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
                <a:gd name="T184" fmla="*/ 0 h 125"/>
                <a:gd name="T185" fmla="*/ 125 w 125"/>
                <a:gd name="T186" fmla="*/ 125 h 1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 h="125">
                  <a:moveTo>
                    <a:pt x="125" y="56"/>
                  </a:moveTo>
                  <a:lnTo>
                    <a:pt x="125" y="61"/>
                  </a:lnTo>
                  <a:lnTo>
                    <a:pt x="125" y="67"/>
                  </a:lnTo>
                  <a:lnTo>
                    <a:pt x="123" y="73"/>
                  </a:lnTo>
                  <a:lnTo>
                    <a:pt x="121" y="79"/>
                  </a:lnTo>
                  <a:lnTo>
                    <a:pt x="119" y="85"/>
                  </a:lnTo>
                  <a:lnTo>
                    <a:pt x="117" y="90"/>
                  </a:lnTo>
                  <a:lnTo>
                    <a:pt x="115" y="96"/>
                  </a:lnTo>
                  <a:lnTo>
                    <a:pt x="111" y="100"/>
                  </a:lnTo>
                  <a:lnTo>
                    <a:pt x="103" y="110"/>
                  </a:lnTo>
                  <a:lnTo>
                    <a:pt x="98" y="113"/>
                  </a:lnTo>
                  <a:lnTo>
                    <a:pt x="92" y="115"/>
                  </a:lnTo>
                  <a:lnTo>
                    <a:pt x="88" y="119"/>
                  </a:lnTo>
                  <a:lnTo>
                    <a:pt x="82" y="121"/>
                  </a:lnTo>
                  <a:lnTo>
                    <a:pt x="77" y="123"/>
                  </a:lnTo>
                  <a:lnTo>
                    <a:pt x="69" y="125"/>
                  </a:lnTo>
                  <a:lnTo>
                    <a:pt x="63" y="125"/>
                  </a:lnTo>
                  <a:lnTo>
                    <a:pt x="57" y="125"/>
                  </a:lnTo>
                  <a:lnTo>
                    <a:pt x="52" y="123"/>
                  </a:lnTo>
                  <a:lnTo>
                    <a:pt x="44" y="121"/>
                  </a:lnTo>
                  <a:lnTo>
                    <a:pt x="40" y="119"/>
                  </a:lnTo>
                  <a:lnTo>
                    <a:pt x="34" y="117"/>
                  </a:lnTo>
                  <a:lnTo>
                    <a:pt x="29" y="115"/>
                  </a:lnTo>
                  <a:lnTo>
                    <a:pt x="23" y="111"/>
                  </a:lnTo>
                  <a:lnTo>
                    <a:pt x="15" y="102"/>
                  </a:lnTo>
                  <a:lnTo>
                    <a:pt x="11" y="98"/>
                  </a:lnTo>
                  <a:lnTo>
                    <a:pt x="7" y="92"/>
                  </a:lnTo>
                  <a:lnTo>
                    <a:pt x="6" y="88"/>
                  </a:lnTo>
                  <a:lnTo>
                    <a:pt x="4" y="83"/>
                  </a:lnTo>
                  <a:lnTo>
                    <a:pt x="2" y="75"/>
                  </a:lnTo>
                  <a:lnTo>
                    <a:pt x="0" y="69"/>
                  </a:lnTo>
                  <a:lnTo>
                    <a:pt x="0" y="63"/>
                  </a:lnTo>
                  <a:lnTo>
                    <a:pt x="0" y="58"/>
                  </a:lnTo>
                  <a:lnTo>
                    <a:pt x="2" y="52"/>
                  </a:lnTo>
                  <a:lnTo>
                    <a:pt x="2" y="44"/>
                  </a:lnTo>
                  <a:lnTo>
                    <a:pt x="4" y="38"/>
                  </a:lnTo>
                  <a:lnTo>
                    <a:pt x="7" y="35"/>
                  </a:lnTo>
                  <a:lnTo>
                    <a:pt x="9" y="29"/>
                  </a:lnTo>
                  <a:lnTo>
                    <a:pt x="13" y="23"/>
                  </a:lnTo>
                  <a:lnTo>
                    <a:pt x="21" y="15"/>
                  </a:lnTo>
                  <a:lnTo>
                    <a:pt x="27" y="12"/>
                  </a:lnTo>
                  <a:lnTo>
                    <a:pt x="30" y="8"/>
                  </a:lnTo>
                  <a:lnTo>
                    <a:pt x="36" y="6"/>
                  </a:lnTo>
                  <a:lnTo>
                    <a:pt x="42" y="4"/>
                  </a:lnTo>
                  <a:lnTo>
                    <a:pt x="48" y="2"/>
                  </a:lnTo>
                  <a:lnTo>
                    <a:pt x="55" y="0"/>
                  </a:lnTo>
                  <a:lnTo>
                    <a:pt x="61" y="0"/>
                  </a:lnTo>
                  <a:lnTo>
                    <a:pt x="67" y="0"/>
                  </a:lnTo>
                  <a:lnTo>
                    <a:pt x="73" y="2"/>
                  </a:lnTo>
                  <a:lnTo>
                    <a:pt x="78" y="2"/>
                  </a:lnTo>
                  <a:lnTo>
                    <a:pt x="84" y="4"/>
                  </a:lnTo>
                  <a:lnTo>
                    <a:pt x="90" y="8"/>
                  </a:lnTo>
                  <a:lnTo>
                    <a:pt x="96" y="10"/>
                  </a:lnTo>
                  <a:lnTo>
                    <a:pt x="100" y="13"/>
                  </a:lnTo>
                  <a:lnTo>
                    <a:pt x="109" y="21"/>
                  </a:lnTo>
                  <a:lnTo>
                    <a:pt x="113" y="27"/>
                  </a:lnTo>
                  <a:lnTo>
                    <a:pt x="115" y="31"/>
                  </a:lnTo>
                  <a:lnTo>
                    <a:pt x="119" y="37"/>
                  </a:lnTo>
                  <a:lnTo>
                    <a:pt x="121" y="42"/>
                  </a:lnTo>
                  <a:lnTo>
                    <a:pt x="123" y="48"/>
                  </a:lnTo>
                  <a:lnTo>
                    <a:pt x="125" y="56"/>
                  </a:lnTo>
                </a:path>
              </a:pathLst>
            </a:custGeom>
            <a:noFill/>
            <a:ln w="19050">
              <a:solidFill>
                <a:srgbClr val="000000"/>
              </a:solidFill>
              <a:prstDash val="solid"/>
              <a:round/>
              <a:headEnd/>
              <a:tailEnd/>
            </a:ln>
          </p:spPr>
          <p:txBody>
            <a:bodyPr/>
            <a:lstStyle/>
            <a:p>
              <a:endParaRPr lang="en-GB"/>
            </a:p>
          </p:txBody>
        </p:sp>
        <p:sp>
          <p:nvSpPr>
            <p:cNvPr id="3201" name="Freeform 231"/>
            <p:cNvSpPr>
              <a:spLocks noEditPoints="1"/>
            </p:cNvSpPr>
            <p:nvPr/>
          </p:nvSpPr>
          <p:spPr bwMode="auto">
            <a:xfrm>
              <a:off x="6051550" y="5684838"/>
              <a:ext cx="201613" cy="76200"/>
            </a:xfrm>
            <a:custGeom>
              <a:avLst/>
              <a:gdLst>
                <a:gd name="T0" fmla="*/ 6300 w 256"/>
                <a:gd name="T1" fmla="*/ 47134 h 97"/>
                <a:gd name="T2" fmla="*/ 139396 w 256"/>
                <a:gd name="T3" fmla="*/ 30637 h 97"/>
                <a:gd name="T4" fmla="*/ 140972 w 256"/>
                <a:gd name="T5" fmla="*/ 30637 h 97"/>
                <a:gd name="T6" fmla="*/ 144122 w 256"/>
                <a:gd name="T7" fmla="*/ 32208 h 97"/>
                <a:gd name="T8" fmla="*/ 144909 w 256"/>
                <a:gd name="T9" fmla="*/ 33779 h 97"/>
                <a:gd name="T10" fmla="*/ 144909 w 256"/>
                <a:gd name="T11" fmla="*/ 36922 h 97"/>
                <a:gd name="T12" fmla="*/ 144909 w 256"/>
                <a:gd name="T13" fmla="*/ 38493 h 97"/>
                <a:gd name="T14" fmla="*/ 144122 w 256"/>
                <a:gd name="T15" fmla="*/ 40849 h 97"/>
                <a:gd name="T16" fmla="*/ 142547 w 256"/>
                <a:gd name="T17" fmla="*/ 42421 h 97"/>
                <a:gd name="T18" fmla="*/ 140972 w 256"/>
                <a:gd name="T19" fmla="*/ 42421 h 97"/>
                <a:gd name="T20" fmla="*/ 7876 w 256"/>
                <a:gd name="T21" fmla="*/ 58918 h 97"/>
                <a:gd name="T22" fmla="*/ 4725 w 256"/>
                <a:gd name="T23" fmla="*/ 58918 h 97"/>
                <a:gd name="T24" fmla="*/ 3150 w 256"/>
                <a:gd name="T25" fmla="*/ 57346 h 97"/>
                <a:gd name="T26" fmla="*/ 1575 w 256"/>
                <a:gd name="T27" fmla="*/ 56561 h 97"/>
                <a:gd name="T28" fmla="*/ 0 w 256"/>
                <a:gd name="T29" fmla="*/ 53419 h 97"/>
                <a:gd name="T30" fmla="*/ 0 w 256"/>
                <a:gd name="T31" fmla="*/ 50276 h 97"/>
                <a:gd name="T32" fmla="*/ 1575 w 256"/>
                <a:gd name="T33" fmla="*/ 48705 h 97"/>
                <a:gd name="T34" fmla="*/ 3150 w 256"/>
                <a:gd name="T35" fmla="*/ 47134 h 97"/>
                <a:gd name="T36" fmla="*/ 6300 w 256"/>
                <a:gd name="T37" fmla="*/ 47134 h 97"/>
                <a:gd name="T38" fmla="*/ 6300 w 256"/>
                <a:gd name="T39" fmla="*/ 47134 h 97"/>
                <a:gd name="T40" fmla="*/ 122858 w 256"/>
                <a:gd name="T41" fmla="*/ 0 h 97"/>
                <a:gd name="T42" fmla="*/ 201613 w 256"/>
                <a:gd name="T43" fmla="*/ 29066 h 97"/>
                <a:gd name="T44" fmla="*/ 131521 w 256"/>
                <a:gd name="T45" fmla="*/ 76200 h 97"/>
                <a:gd name="T46" fmla="*/ 122858 w 256"/>
                <a:gd name="T47" fmla="*/ 0 h 9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6"/>
                <a:gd name="T73" fmla="*/ 0 h 97"/>
                <a:gd name="T74" fmla="*/ 256 w 256"/>
                <a:gd name="T75" fmla="*/ 97 h 9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6" h="97">
                  <a:moveTo>
                    <a:pt x="8" y="60"/>
                  </a:moveTo>
                  <a:lnTo>
                    <a:pt x="177" y="39"/>
                  </a:lnTo>
                  <a:lnTo>
                    <a:pt x="179" y="39"/>
                  </a:lnTo>
                  <a:lnTo>
                    <a:pt x="183" y="41"/>
                  </a:lnTo>
                  <a:lnTo>
                    <a:pt x="184" y="43"/>
                  </a:lnTo>
                  <a:lnTo>
                    <a:pt x="184" y="47"/>
                  </a:lnTo>
                  <a:lnTo>
                    <a:pt x="184" y="49"/>
                  </a:lnTo>
                  <a:lnTo>
                    <a:pt x="183" y="52"/>
                  </a:lnTo>
                  <a:lnTo>
                    <a:pt x="181" y="54"/>
                  </a:lnTo>
                  <a:lnTo>
                    <a:pt x="179" y="54"/>
                  </a:lnTo>
                  <a:lnTo>
                    <a:pt x="10" y="75"/>
                  </a:lnTo>
                  <a:lnTo>
                    <a:pt x="6" y="75"/>
                  </a:lnTo>
                  <a:lnTo>
                    <a:pt x="4" y="73"/>
                  </a:lnTo>
                  <a:lnTo>
                    <a:pt x="2" y="72"/>
                  </a:lnTo>
                  <a:lnTo>
                    <a:pt x="0" y="68"/>
                  </a:lnTo>
                  <a:lnTo>
                    <a:pt x="0" y="64"/>
                  </a:lnTo>
                  <a:lnTo>
                    <a:pt x="2" y="62"/>
                  </a:lnTo>
                  <a:lnTo>
                    <a:pt x="4" y="60"/>
                  </a:lnTo>
                  <a:lnTo>
                    <a:pt x="8" y="60"/>
                  </a:lnTo>
                  <a:close/>
                  <a:moveTo>
                    <a:pt x="156" y="0"/>
                  </a:moveTo>
                  <a:lnTo>
                    <a:pt x="256" y="37"/>
                  </a:lnTo>
                  <a:lnTo>
                    <a:pt x="167" y="97"/>
                  </a:lnTo>
                  <a:lnTo>
                    <a:pt x="156" y="0"/>
                  </a:lnTo>
                  <a:close/>
                </a:path>
              </a:pathLst>
            </a:custGeom>
            <a:solidFill>
              <a:srgbClr val="000000"/>
            </a:solidFill>
            <a:ln w="1588">
              <a:solidFill>
                <a:srgbClr val="000000"/>
              </a:solidFill>
              <a:prstDash val="solid"/>
              <a:round/>
              <a:headEnd/>
              <a:tailEnd/>
            </a:ln>
          </p:spPr>
          <p:txBody>
            <a:bodyPr/>
            <a:lstStyle/>
            <a:p>
              <a:endParaRPr lang="en-GB"/>
            </a:p>
          </p:txBody>
        </p:sp>
        <p:sp>
          <p:nvSpPr>
            <p:cNvPr id="3202" name="Freeform 232"/>
            <p:cNvSpPr>
              <a:spLocks/>
            </p:cNvSpPr>
            <p:nvPr/>
          </p:nvSpPr>
          <p:spPr bwMode="auto">
            <a:xfrm>
              <a:off x="5959475" y="4373563"/>
              <a:ext cx="98425" cy="96837"/>
            </a:xfrm>
            <a:custGeom>
              <a:avLst/>
              <a:gdLst>
                <a:gd name="T0" fmla="*/ 98425 w 125"/>
                <a:gd name="T1" fmla="*/ 53620 h 121"/>
                <a:gd name="T2" fmla="*/ 98425 w 125"/>
                <a:gd name="T3" fmla="*/ 48819 h 121"/>
                <a:gd name="T4" fmla="*/ 98425 w 125"/>
                <a:gd name="T5" fmla="*/ 44017 h 121"/>
                <a:gd name="T6" fmla="*/ 96850 w 125"/>
                <a:gd name="T7" fmla="*/ 38415 h 121"/>
                <a:gd name="T8" fmla="*/ 95275 w 125"/>
                <a:gd name="T9" fmla="*/ 33613 h 121"/>
                <a:gd name="T10" fmla="*/ 93701 w 125"/>
                <a:gd name="T11" fmla="*/ 28811 h 121"/>
                <a:gd name="T12" fmla="*/ 92126 w 125"/>
                <a:gd name="T13" fmla="*/ 25610 h 121"/>
                <a:gd name="T14" fmla="*/ 88976 w 125"/>
                <a:gd name="T15" fmla="*/ 21608 h 121"/>
                <a:gd name="T16" fmla="*/ 87401 w 125"/>
                <a:gd name="T17" fmla="*/ 18407 h 121"/>
                <a:gd name="T18" fmla="*/ 80315 w 125"/>
                <a:gd name="T19" fmla="*/ 10404 h 121"/>
                <a:gd name="T20" fmla="*/ 77165 w 125"/>
                <a:gd name="T21" fmla="*/ 7203 h 121"/>
                <a:gd name="T22" fmla="*/ 72441 w 125"/>
                <a:gd name="T23" fmla="*/ 5602 h 121"/>
                <a:gd name="T24" fmla="*/ 67716 w 125"/>
                <a:gd name="T25" fmla="*/ 3201 h 121"/>
                <a:gd name="T26" fmla="*/ 62992 w 125"/>
                <a:gd name="T27" fmla="*/ 1601 h 121"/>
                <a:gd name="T28" fmla="*/ 59055 w 125"/>
                <a:gd name="T29" fmla="*/ 0 h 121"/>
                <a:gd name="T30" fmla="*/ 54331 w 125"/>
                <a:gd name="T31" fmla="*/ 0 h 121"/>
                <a:gd name="T32" fmla="*/ 49606 w 125"/>
                <a:gd name="T33" fmla="*/ 0 h 121"/>
                <a:gd name="T34" fmla="*/ 44094 w 125"/>
                <a:gd name="T35" fmla="*/ 0 h 121"/>
                <a:gd name="T36" fmla="*/ 39370 w 125"/>
                <a:gd name="T37" fmla="*/ 0 h 121"/>
                <a:gd name="T38" fmla="*/ 34646 w 125"/>
                <a:gd name="T39" fmla="*/ 1601 h 121"/>
                <a:gd name="T40" fmla="*/ 29921 w 125"/>
                <a:gd name="T41" fmla="*/ 3201 h 121"/>
                <a:gd name="T42" fmla="*/ 25197 w 125"/>
                <a:gd name="T43" fmla="*/ 4802 h 121"/>
                <a:gd name="T44" fmla="*/ 22835 w 125"/>
                <a:gd name="T45" fmla="*/ 5602 h 121"/>
                <a:gd name="T46" fmla="*/ 18110 w 125"/>
                <a:gd name="T47" fmla="*/ 8803 h 121"/>
                <a:gd name="T48" fmla="*/ 11811 w 125"/>
                <a:gd name="T49" fmla="*/ 15206 h 121"/>
                <a:gd name="T50" fmla="*/ 8661 w 125"/>
                <a:gd name="T51" fmla="*/ 20008 h 121"/>
                <a:gd name="T52" fmla="*/ 6299 w 125"/>
                <a:gd name="T53" fmla="*/ 23209 h 121"/>
                <a:gd name="T54" fmla="*/ 4724 w 125"/>
                <a:gd name="T55" fmla="*/ 27210 h 121"/>
                <a:gd name="T56" fmla="*/ 3150 w 125"/>
                <a:gd name="T57" fmla="*/ 32012 h 121"/>
                <a:gd name="T58" fmla="*/ 1575 w 125"/>
                <a:gd name="T59" fmla="*/ 36814 h 121"/>
                <a:gd name="T60" fmla="*/ 0 w 125"/>
                <a:gd name="T61" fmla="*/ 41616 h 121"/>
                <a:gd name="T62" fmla="*/ 0 w 125"/>
                <a:gd name="T63" fmla="*/ 47218 h 121"/>
                <a:gd name="T64" fmla="*/ 0 w 125"/>
                <a:gd name="T65" fmla="*/ 52020 h 121"/>
                <a:gd name="T66" fmla="*/ 1575 w 125"/>
                <a:gd name="T67" fmla="*/ 56822 h 121"/>
                <a:gd name="T68" fmla="*/ 1575 w 125"/>
                <a:gd name="T69" fmla="*/ 61624 h 121"/>
                <a:gd name="T70" fmla="*/ 3150 w 125"/>
                <a:gd name="T71" fmla="*/ 65625 h 121"/>
                <a:gd name="T72" fmla="*/ 6299 w 125"/>
                <a:gd name="T73" fmla="*/ 70427 h 121"/>
                <a:gd name="T74" fmla="*/ 7087 w 125"/>
                <a:gd name="T75" fmla="*/ 73628 h 121"/>
                <a:gd name="T76" fmla="*/ 10236 w 125"/>
                <a:gd name="T77" fmla="*/ 78430 h 121"/>
                <a:gd name="T78" fmla="*/ 16535 w 125"/>
                <a:gd name="T79" fmla="*/ 84032 h 121"/>
                <a:gd name="T80" fmla="*/ 24409 w 125"/>
                <a:gd name="T81" fmla="*/ 90435 h 121"/>
                <a:gd name="T82" fmla="*/ 28346 w 125"/>
                <a:gd name="T83" fmla="*/ 92035 h 121"/>
                <a:gd name="T84" fmla="*/ 33071 w 125"/>
                <a:gd name="T85" fmla="*/ 93636 h 121"/>
                <a:gd name="T86" fmla="*/ 37795 w 125"/>
                <a:gd name="T87" fmla="*/ 95236 h 121"/>
                <a:gd name="T88" fmla="*/ 44094 w 125"/>
                <a:gd name="T89" fmla="*/ 96837 h 121"/>
                <a:gd name="T90" fmla="*/ 48031 w 125"/>
                <a:gd name="T91" fmla="*/ 96837 h 121"/>
                <a:gd name="T92" fmla="*/ 52756 w 125"/>
                <a:gd name="T93" fmla="*/ 96837 h 121"/>
                <a:gd name="T94" fmla="*/ 57480 w 125"/>
                <a:gd name="T95" fmla="*/ 95236 h 121"/>
                <a:gd name="T96" fmla="*/ 62205 w 125"/>
                <a:gd name="T97" fmla="*/ 95236 h 121"/>
                <a:gd name="T98" fmla="*/ 66142 w 125"/>
                <a:gd name="T99" fmla="*/ 93636 h 121"/>
                <a:gd name="T100" fmla="*/ 70866 w 125"/>
                <a:gd name="T101" fmla="*/ 90435 h 121"/>
                <a:gd name="T102" fmla="*/ 75590 w 125"/>
                <a:gd name="T103" fmla="*/ 88834 h 121"/>
                <a:gd name="T104" fmla="*/ 78740 w 125"/>
                <a:gd name="T105" fmla="*/ 85633 h 121"/>
                <a:gd name="T106" fmla="*/ 85827 w 125"/>
                <a:gd name="T107" fmla="*/ 80031 h 121"/>
                <a:gd name="T108" fmla="*/ 88976 w 125"/>
                <a:gd name="T109" fmla="*/ 76829 h 121"/>
                <a:gd name="T110" fmla="*/ 90551 w 125"/>
                <a:gd name="T111" fmla="*/ 72028 h 121"/>
                <a:gd name="T112" fmla="*/ 93701 w 125"/>
                <a:gd name="T113" fmla="*/ 67226 h 121"/>
                <a:gd name="T114" fmla="*/ 95275 w 125"/>
                <a:gd name="T115" fmla="*/ 63224 h 121"/>
                <a:gd name="T116" fmla="*/ 96850 w 125"/>
                <a:gd name="T117" fmla="*/ 58422 h 121"/>
                <a:gd name="T118" fmla="*/ 98425 w 125"/>
                <a:gd name="T119" fmla="*/ 53620 h 1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21"/>
                <a:gd name="T182" fmla="*/ 125 w 125"/>
                <a:gd name="T183" fmla="*/ 121 h 1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21">
                  <a:moveTo>
                    <a:pt x="125" y="67"/>
                  </a:moveTo>
                  <a:lnTo>
                    <a:pt x="125" y="61"/>
                  </a:lnTo>
                  <a:lnTo>
                    <a:pt x="125" y="55"/>
                  </a:lnTo>
                  <a:lnTo>
                    <a:pt x="123" y="48"/>
                  </a:lnTo>
                  <a:lnTo>
                    <a:pt x="121" y="42"/>
                  </a:lnTo>
                  <a:lnTo>
                    <a:pt x="119" y="36"/>
                  </a:lnTo>
                  <a:lnTo>
                    <a:pt x="117" y="32"/>
                  </a:lnTo>
                  <a:lnTo>
                    <a:pt x="113" y="27"/>
                  </a:lnTo>
                  <a:lnTo>
                    <a:pt x="111" y="23"/>
                  </a:lnTo>
                  <a:lnTo>
                    <a:pt x="102" y="13"/>
                  </a:lnTo>
                  <a:lnTo>
                    <a:pt x="98" y="9"/>
                  </a:lnTo>
                  <a:lnTo>
                    <a:pt x="92" y="7"/>
                  </a:lnTo>
                  <a:lnTo>
                    <a:pt x="86" y="4"/>
                  </a:lnTo>
                  <a:lnTo>
                    <a:pt x="80" y="2"/>
                  </a:lnTo>
                  <a:lnTo>
                    <a:pt x="75" y="0"/>
                  </a:lnTo>
                  <a:lnTo>
                    <a:pt x="69" y="0"/>
                  </a:lnTo>
                  <a:lnTo>
                    <a:pt x="63" y="0"/>
                  </a:lnTo>
                  <a:lnTo>
                    <a:pt x="56" y="0"/>
                  </a:lnTo>
                  <a:lnTo>
                    <a:pt x="50" y="0"/>
                  </a:lnTo>
                  <a:lnTo>
                    <a:pt x="44" y="2"/>
                  </a:lnTo>
                  <a:lnTo>
                    <a:pt x="38" y="4"/>
                  </a:lnTo>
                  <a:lnTo>
                    <a:pt x="32" y="6"/>
                  </a:lnTo>
                  <a:lnTo>
                    <a:pt x="29" y="7"/>
                  </a:lnTo>
                  <a:lnTo>
                    <a:pt x="23" y="11"/>
                  </a:lnTo>
                  <a:lnTo>
                    <a:pt x="15" y="19"/>
                  </a:lnTo>
                  <a:lnTo>
                    <a:pt x="11" y="25"/>
                  </a:lnTo>
                  <a:lnTo>
                    <a:pt x="8" y="29"/>
                  </a:lnTo>
                  <a:lnTo>
                    <a:pt x="6" y="34"/>
                  </a:lnTo>
                  <a:lnTo>
                    <a:pt x="4" y="40"/>
                  </a:lnTo>
                  <a:lnTo>
                    <a:pt x="2" y="46"/>
                  </a:lnTo>
                  <a:lnTo>
                    <a:pt x="0" y="52"/>
                  </a:lnTo>
                  <a:lnTo>
                    <a:pt x="0" y="59"/>
                  </a:lnTo>
                  <a:lnTo>
                    <a:pt x="0" y="65"/>
                  </a:lnTo>
                  <a:lnTo>
                    <a:pt x="2" y="71"/>
                  </a:lnTo>
                  <a:lnTo>
                    <a:pt x="2" y="77"/>
                  </a:lnTo>
                  <a:lnTo>
                    <a:pt x="4" y="82"/>
                  </a:lnTo>
                  <a:lnTo>
                    <a:pt x="8" y="88"/>
                  </a:lnTo>
                  <a:lnTo>
                    <a:pt x="9" y="92"/>
                  </a:lnTo>
                  <a:lnTo>
                    <a:pt x="13" y="98"/>
                  </a:lnTo>
                  <a:lnTo>
                    <a:pt x="21" y="105"/>
                  </a:lnTo>
                  <a:lnTo>
                    <a:pt x="31" y="113"/>
                  </a:lnTo>
                  <a:lnTo>
                    <a:pt x="36" y="115"/>
                  </a:lnTo>
                  <a:lnTo>
                    <a:pt x="42" y="117"/>
                  </a:lnTo>
                  <a:lnTo>
                    <a:pt x="48" y="119"/>
                  </a:lnTo>
                  <a:lnTo>
                    <a:pt x="56" y="121"/>
                  </a:lnTo>
                  <a:lnTo>
                    <a:pt x="61" y="121"/>
                  </a:lnTo>
                  <a:lnTo>
                    <a:pt x="67" y="121"/>
                  </a:lnTo>
                  <a:lnTo>
                    <a:pt x="73" y="119"/>
                  </a:lnTo>
                  <a:lnTo>
                    <a:pt x="79" y="119"/>
                  </a:lnTo>
                  <a:lnTo>
                    <a:pt x="84" y="117"/>
                  </a:lnTo>
                  <a:lnTo>
                    <a:pt x="90" y="113"/>
                  </a:lnTo>
                  <a:lnTo>
                    <a:pt x="96" y="111"/>
                  </a:lnTo>
                  <a:lnTo>
                    <a:pt x="100" y="107"/>
                  </a:lnTo>
                  <a:lnTo>
                    <a:pt x="109" y="100"/>
                  </a:lnTo>
                  <a:lnTo>
                    <a:pt x="113" y="96"/>
                  </a:lnTo>
                  <a:lnTo>
                    <a:pt x="115" y="90"/>
                  </a:lnTo>
                  <a:lnTo>
                    <a:pt x="119" y="84"/>
                  </a:lnTo>
                  <a:lnTo>
                    <a:pt x="121" y="79"/>
                  </a:lnTo>
                  <a:lnTo>
                    <a:pt x="123" y="73"/>
                  </a:lnTo>
                  <a:lnTo>
                    <a:pt x="125" y="67"/>
                  </a:lnTo>
                  <a:close/>
                </a:path>
              </a:pathLst>
            </a:custGeom>
            <a:solidFill>
              <a:srgbClr val="FFFFFF"/>
            </a:solidFill>
            <a:ln w="9525">
              <a:noFill/>
              <a:round/>
              <a:headEnd/>
              <a:tailEnd/>
            </a:ln>
          </p:spPr>
          <p:txBody>
            <a:bodyPr/>
            <a:lstStyle/>
            <a:p>
              <a:endParaRPr lang="en-GB"/>
            </a:p>
          </p:txBody>
        </p:sp>
        <p:sp>
          <p:nvSpPr>
            <p:cNvPr id="3203" name="Freeform 233"/>
            <p:cNvSpPr>
              <a:spLocks/>
            </p:cNvSpPr>
            <p:nvPr/>
          </p:nvSpPr>
          <p:spPr bwMode="auto">
            <a:xfrm>
              <a:off x="5959475" y="4373563"/>
              <a:ext cx="98425" cy="96837"/>
            </a:xfrm>
            <a:custGeom>
              <a:avLst/>
              <a:gdLst>
                <a:gd name="T0" fmla="*/ 98425 w 125"/>
                <a:gd name="T1" fmla="*/ 53620 h 121"/>
                <a:gd name="T2" fmla="*/ 98425 w 125"/>
                <a:gd name="T3" fmla="*/ 48819 h 121"/>
                <a:gd name="T4" fmla="*/ 98425 w 125"/>
                <a:gd name="T5" fmla="*/ 44017 h 121"/>
                <a:gd name="T6" fmla="*/ 96850 w 125"/>
                <a:gd name="T7" fmla="*/ 38415 h 121"/>
                <a:gd name="T8" fmla="*/ 95275 w 125"/>
                <a:gd name="T9" fmla="*/ 33613 h 121"/>
                <a:gd name="T10" fmla="*/ 93701 w 125"/>
                <a:gd name="T11" fmla="*/ 28811 h 121"/>
                <a:gd name="T12" fmla="*/ 92126 w 125"/>
                <a:gd name="T13" fmla="*/ 25610 h 121"/>
                <a:gd name="T14" fmla="*/ 88976 w 125"/>
                <a:gd name="T15" fmla="*/ 21608 h 121"/>
                <a:gd name="T16" fmla="*/ 87401 w 125"/>
                <a:gd name="T17" fmla="*/ 18407 h 121"/>
                <a:gd name="T18" fmla="*/ 80315 w 125"/>
                <a:gd name="T19" fmla="*/ 10404 h 121"/>
                <a:gd name="T20" fmla="*/ 77165 w 125"/>
                <a:gd name="T21" fmla="*/ 7203 h 121"/>
                <a:gd name="T22" fmla="*/ 72441 w 125"/>
                <a:gd name="T23" fmla="*/ 5602 h 121"/>
                <a:gd name="T24" fmla="*/ 67716 w 125"/>
                <a:gd name="T25" fmla="*/ 3201 h 121"/>
                <a:gd name="T26" fmla="*/ 62992 w 125"/>
                <a:gd name="T27" fmla="*/ 1601 h 121"/>
                <a:gd name="T28" fmla="*/ 59055 w 125"/>
                <a:gd name="T29" fmla="*/ 0 h 121"/>
                <a:gd name="T30" fmla="*/ 54331 w 125"/>
                <a:gd name="T31" fmla="*/ 0 h 121"/>
                <a:gd name="T32" fmla="*/ 49606 w 125"/>
                <a:gd name="T33" fmla="*/ 0 h 121"/>
                <a:gd name="T34" fmla="*/ 44094 w 125"/>
                <a:gd name="T35" fmla="*/ 0 h 121"/>
                <a:gd name="T36" fmla="*/ 39370 w 125"/>
                <a:gd name="T37" fmla="*/ 0 h 121"/>
                <a:gd name="T38" fmla="*/ 34646 w 125"/>
                <a:gd name="T39" fmla="*/ 1601 h 121"/>
                <a:gd name="T40" fmla="*/ 29921 w 125"/>
                <a:gd name="T41" fmla="*/ 3201 h 121"/>
                <a:gd name="T42" fmla="*/ 25197 w 125"/>
                <a:gd name="T43" fmla="*/ 4802 h 121"/>
                <a:gd name="T44" fmla="*/ 22835 w 125"/>
                <a:gd name="T45" fmla="*/ 5602 h 121"/>
                <a:gd name="T46" fmla="*/ 18110 w 125"/>
                <a:gd name="T47" fmla="*/ 8803 h 121"/>
                <a:gd name="T48" fmla="*/ 11811 w 125"/>
                <a:gd name="T49" fmla="*/ 15206 h 121"/>
                <a:gd name="T50" fmla="*/ 8661 w 125"/>
                <a:gd name="T51" fmla="*/ 20008 h 121"/>
                <a:gd name="T52" fmla="*/ 6299 w 125"/>
                <a:gd name="T53" fmla="*/ 23209 h 121"/>
                <a:gd name="T54" fmla="*/ 4724 w 125"/>
                <a:gd name="T55" fmla="*/ 27210 h 121"/>
                <a:gd name="T56" fmla="*/ 3150 w 125"/>
                <a:gd name="T57" fmla="*/ 32012 h 121"/>
                <a:gd name="T58" fmla="*/ 1575 w 125"/>
                <a:gd name="T59" fmla="*/ 36814 h 121"/>
                <a:gd name="T60" fmla="*/ 0 w 125"/>
                <a:gd name="T61" fmla="*/ 41616 h 121"/>
                <a:gd name="T62" fmla="*/ 0 w 125"/>
                <a:gd name="T63" fmla="*/ 47218 h 121"/>
                <a:gd name="T64" fmla="*/ 0 w 125"/>
                <a:gd name="T65" fmla="*/ 52020 h 121"/>
                <a:gd name="T66" fmla="*/ 1575 w 125"/>
                <a:gd name="T67" fmla="*/ 56822 h 121"/>
                <a:gd name="T68" fmla="*/ 1575 w 125"/>
                <a:gd name="T69" fmla="*/ 61624 h 121"/>
                <a:gd name="T70" fmla="*/ 3150 w 125"/>
                <a:gd name="T71" fmla="*/ 65625 h 121"/>
                <a:gd name="T72" fmla="*/ 6299 w 125"/>
                <a:gd name="T73" fmla="*/ 70427 h 121"/>
                <a:gd name="T74" fmla="*/ 7087 w 125"/>
                <a:gd name="T75" fmla="*/ 73628 h 121"/>
                <a:gd name="T76" fmla="*/ 10236 w 125"/>
                <a:gd name="T77" fmla="*/ 78430 h 121"/>
                <a:gd name="T78" fmla="*/ 16535 w 125"/>
                <a:gd name="T79" fmla="*/ 84032 h 121"/>
                <a:gd name="T80" fmla="*/ 24409 w 125"/>
                <a:gd name="T81" fmla="*/ 90435 h 121"/>
                <a:gd name="T82" fmla="*/ 28346 w 125"/>
                <a:gd name="T83" fmla="*/ 92035 h 121"/>
                <a:gd name="T84" fmla="*/ 33071 w 125"/>
                <a:gd name="T85" fmla="*/ 93636 h 121"/>
                <a:gd name="T86" fmla="*/ 37795 w 125"/>
                <a:gd name="T87" fmla="*/ 95236 h 121"/>
                <a:gd name="T88" fmla="*/ 44094 w 125"/>
                <a:gd name="T89" fmla="*/ 96837 h 121"/>
                <a:gd name="T90" fmla="*/ 48031 w 125"/>
                <a:gd name="T91" fmla="*/ 96837 h 121"/>
                <a:gd name="T92" fmla="*/ 52756 w 125"/>
                <a:gd name="T93" fmla="*/ 96837 h 121"/>
                <a:gd name="T94" fmla="*/ 57480 w 125"/>
                <a:gd name="T95" fmla="*/ 95236 h 121"/>
                <a:gd name="T96" fmla="*/ 62205 w 125"/>
                <a:gd name="T97" fmla="*/ 95236 h 121"/>
                <a:gd name="T98" fmla="*/ 66142 w 125"/>
                <a:gd name="T99" fmla="*/ 93636 h 121"/>
                <a:gd name="T100" fmla="*/ 70866 w 125"/>
                <a:gd name="T101" fmla="*/ 90435 h 121"/>
                <a:gd name="T102" fmla="*/ 75590 w 125"/>
                <a:gd name="T103" fmla="*/ 88834 h 121"/>
                <a:gd name="T104" fmla="*/ 78740 w 125"/>
                <a:gd name="T105" fmla="*/ 85633 h 121"/>
                <a:gd name="T106" fmla="*/ 85827 w 125"/>
                <a:gd name="T107" fmla="*/ 80031 h 121"/>
                <a:gd name="T108" fmla="*/ 88976 w 125"/>
                <a:gd name="T109" fmla="*/ 76829 h 121"/>
                <a:gd name="T110" fmla="*/ 90551 w 125"/>
                <a:gd name="T111" fmla="*/ 72028 h 121"/>
                <a:gd name="T112" fmla="*/ 93701 w 125"/>
                <a:gd name="T113" fmla="*/ 67226 h 121"/>
                <a:gd name="T114" fmla="*/ 95275 w 125"/>
                <a:gd name="T115" fmla="*/ 63224 h 121"/>
                <a:gd name="T116" fmla="*/ 96850 w 125"/>
                <a:gd name="T117" fmla="*/ 58422 h 121"/>
                <a:gd name="T118" fmla="*/ 98425 w 125"/>
                <a:gd name="T119" fmla="*/ 53620 h 1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21"/>
                <a:gd name="T182" fmla="*/ 125 w 125"/>
                <a:gd name="T183" fmla="*/ 121 h 1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21">
                  <a:moveTo>
                    <a:pt x="125" y="67"/>
                  </a:moveTo>
                  <a:lnTo>
                    <a:pt x="125" y="61"/>
                  </a:lnTo>
                  <a:lnTo>
                    <a:pt x="125" y="55"/>
                  </a:lnTo>
                  <a:lnTo>
                    <a:pt x="123" y="48"/>
                  </a:lnTo>
                  <a:lnTo>
                    <a:pt x="121" y="42"/>
                  </a:lnTo>
                  <a:lnTo>
                    <a:pt x="119" y="36"/>
                  </a:lnTo>
                  <a:lnTo>
                    <a:pt x="117" y="32"/>
                  </a:lnTo>
                  <a:lnTo>
                    <a:pt x="113" y="27"/>
                  </a:lnTo>
                  <a:lnTo>
                    <a:pt x="111" y="23"/>
                  </a:lnTo>
                  <a:lnTo>
                    <a:pt x="102" y="13"/>
                  </a:lnTo>
                  <a:lnTo>
                    <a:pt x="98" y="9"/>
                  </a:lnTo>
                  <a:lnTo>
                    <a:pt x="92" y="7"/>
                  </a:lnTo>
                  <a:lnTo>
                    <a:pt x="86" y="4"/>
                  </a:lnTo>
                  <a:lnTo>
                    <a:pt x="80" y="2"/>
                  </a:lnTo>
                  <a:lnTo>
                    <a:pt x="75" y="0"/>
                  </a:lnTo>
                  <a:lnTo>
                    <a:pt x="69" y="0"/>
                  </a:lnTo>
                  <a:lnTo>
                    <a:pt x="63" y="0"/>
                  </a:lnTo>
                  <a:lnTo>
                    <a:pt x="56" y="0"/>
                  </a:lnTo>
                  <a:lnTo>
                    <a:pt x="50" y="0"/>
                  </a:lnTo>
                  <a:lnTo>
                    <a:pt x="44" y="2"/>
                  </a:lnTo>
                  <a:lnTo>
                    <a:pt x="38" y="4"/>
                  </a:lnTo>
                  <a:lnTo>
                    <a:pt x="32" y="6"/>
                  </a:lnTo>
                  <a:lnTo>
                    <a:pt x="29" y="7"/>
                  </a:lnTo>
                  <a:lnTo>
                    <a:pt x="23" y="11"/>
                  </a:lnTo>
                  <a:lnTo>
                    <a:pt x="15" y="19"/>
                  </a:lnTo>
                  <a:lnTo>
                    <a:pt x="11" y="25"/>
                  </a:lnTo>
                  <a:lnTo>
                    <a:pt x="8" y="29"/>
                  </a:lnTo>
                  <a:lnTo>
                    <a:pt x="6" y="34"/>
                  </a:lnTo>
                  <a:lnTo>
                    <a:pt x="4" y="40"/>
                  </a:lnTo>
                  <a:lnTo>
                    <a:pt x="2" y="46"/>
                  </a:lnTo>
                  <a:lnTo>
                    <a:pt x="0" y="52"/>
                  </a:lnTo>
                  <a:lnTo>
                    <a:pt x="0" y="59"/>
                  </a:lnTo>
                  <a:lnTo>
                    <a:pt x="0" y="65"/>
                  </a:lnTo>
                  <a:lnTo>
                    <a:pt x="2" y="71"/>
                  </a:lnTo>
                  <a:lnTo>
                    <a:pt x="2" y="77"/>
                  </a:lnTo>
                  <a:lnTo>
                    <a:pt x="4" y="82"/>
                  </a:lnTo>
                  <a:lnTo>
                    <a:pt x="8" y="88"/>
                  </a:lnTo>
                  <a:lnTo>
                    <a:pt x="9" y="92"/>
                  </a:lnTo>
                  <a:lnTo>
                    <a:pt x="13" y="98"/>
                  </a:lnTo>
                  <a:lnTo>
                    <a:pt x="21" y="105"/>
                  </a:lnTo>
                  <a:lnTo>
                    <a:pt x="31" y="113"/>
                  </a:lnTo>
                  <a:lnTo>
                    <a:pt x="36" y="115"/>
                  </a:lnTo>
                  <a:lnTo>
                    <a:pt x="42" y="117"/>
                  </a:lnTo>
                  <a:lnTo>
                    <a:pt x="48" y="119"/>
                  </a:lnTo>
                  <a:lnTo>
                    <a:pt x="56" y="121"/>
                  </a:lnTo>
                  <a:lnTo>
                    <a:pt x="61" y="121"/>
                  </a:lnTo>
                  <a:lnTo>
                    <a:pt x="67" y="121"/>
                  </a:lnTo>
                  <a:lnTo>
                    <a:pt x="73" y="119"/>
                  </a:lnTo>
                  <a:lnTo>
                    <a:pt x="79" y="119"/>
                  </a:lnTo>
                  <a:lnTo>
                    <a:pt x="84" y="117"/>
                  </a:lnTo>
                  <a:lnTo>
                    <a:pt x="90" y="113"/>
                  </a:lnTo>
                  <a:lnTo>
                    <a:pt x="96" y="111"/>
                  </a:lnTo>
                  <a:lnTo>
                    <a:pt x="100" y="107"/>
                  </a:lnTo>
                  <a:lnTo>
                    <a:pt x="109" y="100"/>
                  </a:lnTo>
                  <a:lnTo>
                    <a:pt x="113" y="96"/>
                  </a:lnTo>
                  <a:lnTo>
                    <a:pt x="115" y="90"/>
                  </a:lnTo>
                  <a:lnTo>
                    <a:pt x="119" y="84"/>
                  </a:lnTo>
                  <a:lnTo>
                    <a:pt x="121" y="79"/>
                  </a:lnTo>
                  <a:lnTo>
                    <a:pt x="123" y="73"/>
                  </a:lnTo>
                  <a:lnTo>
                    <a:pt x="125" y="67"/>
                  </a:lnTo>
                </a:path>
              </a:pathLst>
            </a:custGeom>
            <a:noFill/>
            <a:ln w="19050">
              <a:solidFill>
                <a:srgbClr val="000000"/>
              </a:solidFill>
              <a:prstDash val="solid"/>
              <a:round/>
              <a:headEnd/>
              <a:tailEnd/>
            </a:ln>
          </p:spPr>
          <p:txBody>
            <a:bodyPr/>
            <a:lstStyle/>
            <a:p>
              <a:endParaRPr lang="en-GB"/>
            </a:p>
          </p:txBody>
        </p:sp>
        <p:sp>
          <p:nvSpPr>
            <p:cNvPr id="3204" name="Freeform 234"/>
            <p:cNvSpPr>
              <a:spLocks noEditPoints="1"/>
            </p:cNvSpPr>
            <p:nvPr/>
          </p:nvSpPr>
          <p:spPr bwMode="auto">
            <a:xfrm>
              <a:off x="6051550" y="4405313"/>
              <a:ext cx="200025" cy="76200"/>
            </a:xfrm>
            <a:custGeom>
              <a:avLst/>
              <a:gdLst>
                <a:gd name="T0" fmla="*/ 7875 w 254"/>
                <a:gd name="T1" fmla="*/ 18256 h 96"/>
                <a:gd name="T2" fmla="*/ 139388 w 254"/>
                <a:gd name="T3" fmla="*/ 33338 h 96"/>
                <a:gd name="T4" fmla="*/ 140963 w 254"/>
                <a:gd name="T5" fmla="*/ 33338 h 96"/>
                <a:gd name="T6" fmla="*/ 142538 w 254"/>
                <a:gd name="T7" fmla="*/ 34925 h 96"/>
                <a:gd name="T8" fmla="*/ 144113 w 254"/>
                <a:gd name="T9" fmla="*/ 38100 h 96"/>
                <a:gd name="T10" fmla="*/ 144113 w 254"/>
                <a:gd name="T11" fmla="*/ 39687 h 96"/>
                <a:gd name="T12" fmla="*/ 144113 w 254"/>
                <a:gd name="T13" fmla="*/ 42862 h 96"/>
                <a:gd name="T14" fmla="*/ 142538 w 254"/>
                <a:gd name="T15" fmla="*/ 44450 h 96"/>
                <a:gd name="T16" fmla="*/ 139388 w 254"/>
                <a:gd name="T17" fmla="*/ 46037 h 96"/>
                <a:gd name="T18" fmla="*/ 137813 w 254"/>
                <a:gd name="T19" fmla="*/ 46037 h 96"/>
                <a:gd name="T20" fmla="*/ 6300 w 254"/>
                <a:gd name="T21" fmla="*/ 30956 h 96"/>
                <a:gd name="T22" fmla="*/ 3150 w 254"/>
                <a:gd name="T23" fmla="*/ 29369 h 96"/>
                <a:gd name="T24" fmla="*/ 1575 w 254"/>
                <a:gd name="T25" fmla="*/ 27781 h 96"/>
                <a:gd name="T26" fmla="*/ 0 w 254"/>
                <a:gd name="T27" fmla="*/ 26194 h 96"/>
                <a:gd name="T28" fmla="*/ 0 w 254"/>
                <a:gd name="T29" fmla="*/ 23019 h 96"/>
                <a:gd name="T30" fmla="*/ 1575 w 254"/>
                <a:gd name="T31" fmla="*/ 19844 h 96"/>
                <a:gd name="T32" fmla="*/ 3150 w 254"/>
                <a:gd name="T33" fmla="*/ 18256 h 96"/>
                <a:gd name="T34" fmla="*/ 4725 w 254"/>
                <a:gd name="T35" fmla="*/ 18256 h 96"/>
                <a:gd name="T36" fmla="*/ 7875 w 254"/>
                <a:gd name="T37" fmla="*/ 18256 h 96"/>
                <a:gd name="T38" fmla="*/ 7875 w 254"/>
                <a:gd name="T39" fmla="*/ 18256 h 96"/>
                <a:gd name="T40" fmla="*/ 129938 w 254"/>
                <a:gd name="T41" fmla="*/ 0 h 96"/>
                <a:gd name="T42" fmla="*/ 200025 w 254"/>
                <a:gd name="T43" fmla="*/ 47625 h 96"/>
                <a:gd name="T44" fmla="*/ 121275 w 254"/>
                <a:gd name="T45" fmla="*/ 76200 h 96"/>
                <a:gd name="T46" fmla="*/ 129938 w 254"/>
                <a:gd name="T47" fmla="*/ 0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6"/>
                <a:gd name="T74" fmla="*/ 254 w 254"/>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6">
                  <a:moveTo>
                    <a:pt x="10" y="23"/>
                  </a:moveTo>
                  <a:lnTo>
                    <a:pt x="177" y="42"/>
                  </a:lnTo>
                  <a:lnTo>
                    <a:pt x="179" y="42"/>
                  </a:lnTo>
                  <a:lnTo>
                    <a:pt x="181" y="44"/>
                  </a:lnTo>
                  <a:lnTo>
                    <a:pt x="183" y="48"/>
                  </a:lnTo>
                  <a:lnTo>
                    <a:pt x="183" y="50"/>
                  </a:lnTo>
                  <a:lnTo>
                    <a:pt x="183" y="54"/>
                  </a:lnTo>
                  <a:lnTo>
                    <a:pt x="181" y="56"/>
                  </a:lnTo>
                  <a:lnTo>
                    <a:pt x="177" y="58"/>
                  </a:lnTo>
                  <a:lnTo>
                    <a:pt x="175" y="58"/>
                  </a:lnTo>
                  <a:lnTo>
                    <a:pt x="8" y="39"/>
                  </a:lnTo>
                  <a:lnTo>
                    <a:pt x="4" y="37"/>
                  </a:lnTo>
                  <a:lnTo>
                    <a:pt x="2" y="35"/>
                  </a:lnTo>
                  <a:lnTo>
                    <a:pt x="0" y="33"/>
                  </a:lnTo>
                  <a:lnTo>
                    <a:pt x="0" y="29"/>
                  </a:lnTo>
                  <a:lnTo>
                    <a:pt x="2" y="25"/>
                  </a:lnTo>
                  <a:lnTo>
                    <a:pt x="4" y="23"/>
                  </a:lnTo>
                  <a:lnTo>
                    <a:pt x="6" y="23"/>
                  </a:lnTo>
                  <a:lnTo>
                    <a:pt x="10" y="23"/>
                  </a:lnTo>
                  <a:close/>
                  <a:moveTo>
                    <a:pt x="165" y="0"/>
                  </a:moveTo>
                  <a:lnTo>
                    <a:pt x="254" y="60"/>
                  </a:lnTo>
                  <a:lnTo>
                    <a:pt x="154" y="96"/>
                  </a:lnTo>
                  <a:lnTo>
                    <a:pt x="165" y="0"/>
                  </a:lnTo>
                  <a:close/>
                </a:path>
              </a:pathLst>
            </a:custGeom>
            <a:solidFill>
              <a:srgbClr val="000000"/>
            </a:solidFill>
            <a:ln w="1588">
              <a:solidFill>
                <a:srgbClr val="000000"/>
              </a:solidFill>
              <a:prstDash val="solid"/>
              <a:round/>
              <a:headEnd/>
              <a:tailEnd/>
            </a:ln>
          </p:spPr>
          <p:txBody>
            <a:bodyPr/>
            <a:lstStyle/>
            <a:p>
              <a:endParaRPr lang="en-GB"/>
            </a:p>
          </p:txBody>
        </p:sp>
        <p:sp>
          <p:nvSpPr>
            <p:cNvPr id="3205" name="Freeform 235"/>
            <p:cNvSpPr>
              <a:spLocks/>
            </p:cNvSpPr>
            <p:nvPr/>
          </p:nvSpPr>
          <p:spPr bwMode="auto">
            <a:xfrm>
              <a:off x="5959475" y="4373563"/>
              <a:ext cx="98425" cy="96837"/>
            </a:xfrm>
            <a:custGeom>
              <a:avLst/>
              <a:gdLst>
                <a:gd name="T0" fmla="*/ 98425 w 125"/>
                <a:gd name="T1" fmla="*/ 53620 h 121"/>
                <a:gd name="T2" fmla="*/ 98425 w 125"/>
                <a:gd name="T3" fmla="*/ 48819 h 121"/>
                <a:gd name="T4" fmla="*/ 98425 w 125"/>
                <a:gd name="T5" fmla="*/ 44017 h 121"/>
                <a:gd name="T6" fmla="*/ 96850 w 125"/>
                <a:gd name="T7" fmla="*/ 38415 h 121"/>
                <a:gd name="T8" fmla="*/ 95275 w 125"/>
                <a:gd name="T9" fmla="*/ 33613 h 121"/>
                <a:gd name="T10" fmla="*/ 93701 w 125"/>
                <a:gd name="T11" fmla="*/ 28811 h 121"/>
                <a:gd name="T12" fmla="*/ 92126 w 125"/>
                <a:gd name="T13" fmla="*/ 25610 h 121"/>
                <a:gd name="T14" fmla="*/ 88976 w 125"/>
                <a:gd name="T15" fmla="*/ 21608 h 121"/>
                <a:gd name="T16" fmla="*/ 87401 w 125"/>
                <a:gd name="T17" fmla="*/ 18407 h 121"/>
                <a:gd name="T18" fmla="*/ 80315 w 125"/>
                <a:gd name="T19" fmla="*/ 10404 h 121"/>
                <a:gd name="T20" fmla="*/ 77165 w 125"/>
                <a:gd name="T21" fmla="*/ 7203 h 121"/>
                <a:gd name="T22" fmla="*/ 72441 w 125"/>
                <a:gd name="T23" fmla="*/ 5602 h 121"/>
                <a:gd name="T24" fmla="*/ 67716 w 125"/>
                <a:gd name="T25" fmla="*/ 3201 h 121"/>
                <a:gd name="T26" fmla="*/ 62992 w 125"/>
                <a:gd name="T27" fmla="*/ 1601 h 121"/>
                <a:gd name="T28" fmla="*/ 59055 w 125"/>
                <a:gd name="T29" fmla="*/ 0 h 121"/>
                <a:gd name="T30" fmla="*/ 54331 w 125"/>
                <a:gd name="T31" fmla="*/ 0 h 121"/>
                <a:gd name="T32" fmla="*/ 49606 w 125"/>
                <a:gd name="T33" fmla="*/ 0 h 121"/>
                <a:gd name="T34" fmla="*/ 44094 w 125"/>
                <a:gd name="T35" fmla="*/ 0 h 121"/>
                <a:gd name="T36" fmla="*/ 39370 w 125"/>
                <a:gd name="T37" fmla="*/ 0 h 121"/>
                <a:gd name="T38" fmla="*/ 34646 w 125"/>
                <a:gd name="T39" fmla="*/ 1601 h 121"/>
                <a:gd name="T40" fmla="*/ 29921 w 125"/>
                <a:gd name="T41" fmla="*/ 3201 h 121"/>
                <a:gd name="T42" fmla="*/ 25197 w 125"/>
                <a:gd name="T43" fmla="*/ 4802 h 121"/>
                <a:gd name="T44" fmla="*/ 22835 w 125"/>
                <a:gd name="T45" fmla="*/ 5602 h 121"/>
                <a:gd name="T46" fmla="*/ 18110 w 125"/>
                <a:gd name="T47" fmla="*/ 8803 h 121"/>
                <a:gd name="T48" fmla="*/ 11811 w 125"/>
                <a:gd name="T49" fmla="*/ 15206 h 121"/>
                <a:gd name="T50" fmla="*/ 8661 w 125"/>
                <a:gd name="T51" fmla="*/ 20008 h 121"/>
                <a:gd name="T52" fmla="*/ 6299 w 125"/>
                <a:gd name="T53" fmla="*/ 23209 h 121"/>
                <a:gd name="T54" fmla="*/ 4724 w 125"/>
                <a:gd name="T55" fmla="*/ 27210 h 121"/>
                <a:gd name="T56" fmla="*/ 3150 w 125"/>
                <a:gd name="T57" fmla="*/ 32012 h 121"/>
                <a:gd name="T58" fmla="*/ 1575 w 125"/>
                <a:gd name="T59" fmla="*/ 36814 h 121"/>
                <a:gd name="T60" fmla="*/ 0 w 125"/>
                <a:gd name="T61" fmla="*/ 41616 h 121"/>
                <a:gd name="T62" fmla="*/ 0 w 125"/>
                <a:gd name="T63" fmla="*/ 47218 h 121"/>
                <a:gd name="T64" fmla="*/ 0 w 125"/>
                <a:gd name="T65" fmla="*/ 52020 h 121"/>
                <a:gd name="T66" fmla="*/ 1575 w 125"/>
                <a:gd name="T67" fmla="*/ 56822 h 121"/>
                <a:gd name="T68" fmla="*/ 1575 w 125"/>
                <a:gd name="T69" fmla="*/ 61624 h 121"/>
                <a:gd name="T70" fmla="*/ 3150 w 125"/>
                <a:gd name="T71" fmla="*/ 65625 h 121"/>
                <a:gd name="T72" fmla="*/ 6299 w 125"/>
                <a:gd name="T73" fmla="*/ 70427 h 121"/>
                <a:gd name="T74" fmla="*/ 7087 w 125"/>
                <a:gd name="T75" fmla="*/ 73628 h 121"/>
                <a:gd name="T76" fmla="*/ 10236 w 125"/>
                <a:gd name="T77" fmla="*/ 78430 h 121"/>
                <a:gd name="T78" fmla="*/ 16535 w 125"/>
                <a:gd name="T79" fmla="*/ 84032 h 121"/>
                <a:gd name="T80" fmla="*/ 24409 w 125"/>
                <a:gd name="T81" fmla="*/ 90435 h 121"/>
                <a:gd name="T82" fmla="*/ 28346 w 125"/>
                <a:gd name="T83" fmla="*/ 92035 h 121"/>
                <a:gd name="T84" fmla="*/ 33071 w 125"/>
                <a:gd name="T85" fmla="*/ 93636 h 121"/>
                <a:gd name="T86" fmla="*/ 37795 w 125"/>
                <a:gd name="T87" fmla="*/ 95236 h 121"/>
                <a:gd name="T88" fmla="*/ 44094 w 125"/>
                <a:gd name="T89" fmla="*/ 96837 h 121"/>
                <a:gd name="T90" fmla="*/ 48031 w 125"/>
                <a:gd name="T91" fmla="*/ 96837 h 121"/>
                <a:gd name="T92" fmla="*/ 52756 w 125"/>
                <a:gd name="T93" fmla="*/ 96837 h 121"/>
                <a:gd name="T94" fmla="*/ 57480 w 125"/>
                <a:gd name="T95" fmla="*/ 95236 h 121"/>
                <a:gd name="T96" fmla="*/ 62205 w 125"/>
                <a:gd name="T97" fmla="*/ 95236 h 121"/>
                <a:gd name="T98" fmla="*/ 66142 w 125"/>
                <a:gd name="T99" fmla="*/ 93636 h 121"/>
                <a:gd name="T100" fmla="*/ 70866 w 125"/>
                <a:gd name="T101" fmla="*/ 90435 h 121"/>
                <a:gd name="T102" fmla="*/ 75590 w 125"/>
                <a:gd name="T103" fmla="*/ 88834 h 121"/>
                <a:gd name="T104" fmla="*/ 78740 w 125"/>
                <a:gd name="T105" fmla="*/ 85633 h 121"/>
                <a:gd name="T106" fmla="*/ 85827 w 125"/>
                <a:gd name="T107" fmla="*/ 80031 h 121"/>
                <a:gd name="T108" fmla="*/ 88976 w 125"/>
                <a:gd name="T109" fmla="*/ 76829 h 121"/>
                <a:gd name="T110" fmla="*/ 90551 w 125"/>
                <a:gd name="T111" fmla="*/ 72028 h 121"/>
                <a:gd name="T112" fmla="*/ 93701 w 125"/>
                <a:gd name="T113" fmla="*/ 67226 h 121"/>
                <a:gd name="T114" fmla="*/ 95275 w 125"/>
                <a:gd name="T115" fmla="*/ 63224 h 121"/>
                <a:gd name="T116" fmla="*/ 96850 w 125"/>
                <a:gd name="T117" fmla="*/ 58422 h 121"/>
                <a:gd name="T118" fmla="*/ 98425 w 125"/>
                <a:gd name="T119" fmla="*/ 53620 h 1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21"/>
                <a:gd name="T182" fmla="*/ 125 w 125"/>
                <a:gd name="T183" fmla="*/ 121 h 1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21">
                  <a:moveTo>
                    <a:pt x="125" y="67"/>
                  </a:moveTo>
                  <a:lnTo>
                    <a:pt x="125" y="61"/>
                  </a:lnTo>
                  <a:lnTo>
                    <a:pt x="125" y="55"/>
                  </a:lnTo>
                  <a:lnTo>
                    <a:pt x="123" y="48"/>
                  </a:lnTo>
                  <a:lnTo>
                    <a:pt x="121" y="42"/>
                  </a:lnTo>
                  <a:lnTo>
                    <a:pt x="119" y="36"/>
                  </a:lnTo>
                  <a:lnTo>
                    <a:pt x="117" y="32"/>
                  </a:lnTo>
                  <a:lnTo>
                    <a:pt x="113" y="27"/>
                  </a:lnTo>
                  <a:lnTo>
                    <a:pt x="111" y="23"/>
                  </a:lnTo>
                  <a:lnTo>
                    <a:pt x="102" y="13"/>
                  </a:lnTo>
                  <a:lnTo>
                    <a:pt x="98" y="9"/>
                  </a:lnTo>
                  <a:lnTo>
                    <a:pt x="92" y="7"/>
                  </a:lnTo>
                  <a:lnTo>
                    <a:pt x="86" y="4"/>
                  </a:lnTo>
                  <a:lnTo>
                    <a:pt x="80" y="2"/>
                  </a:lnTo>
                  <a:lnTo>
                    <a:pt x="75" y="0"/>
                  </a:lnTo>
                  <a:lnTo>
                    <a:pt x="69" y="0"/>
                  </a:lnTo>
                  <a:lnTo>
                    <a:pt x="63" y="0"/>
                  </a:lnTo>
                  <a:lnTo>
                    <a:pt x="56" y="0"/>
                  </a:lnTo>
                  <a:lnTo>
                    <a:pt x="50" y="0"/>
                  </a:lnTo>
                  <a:lnTo>
                    <a:pt x="44" y="2"/>
                  </a:lnTo>
                  <a:lnTo>
                    <a:pt x="38" y="4"/>
                  </a:lnTo>
                  <a:lnTo>
                    <a:pt x="32" y="6"/>
                  </a:lnTo>
                  <a:lnTo>
                    <a:pt x="29" y="7"/>
                  </a:lnTo>
                  <a:lnTo>
                    <a:pt x="23" y="11"/>
                  </a:lnTo>
                  <a:lnTo>
                    <a:pt x="15" y="19"/>
                  </a:lnTo>
                  <a:lnTo>
                    <a:pt x="11" y="25"/>
                  </a:lnTo>
                  <a:lnTo>
                    <a:pt x="8" y="29"/>
                  </a:lnTo>
                  <a:lnTo>
                    <a:pt x="6" y="34"/>
                  </a:lnTo>
                  <a:lnTo>
                    <a:pt x="4" y="40"/>
                  </a:lnTo>
                  <a:lnTo>
                    <a:pt x="2" y="46"/>
                  </a:lnTo>
                  <a:lnTo>
                    <a:pt x="0" y="52"/>
                  </a:lnTo>
                  <a:lnTo>
                    <a:pt x="0" y="59"/>
                  </a:lnTo>
                  <a:lnTo>
                    <a:pt x="0" y="65"/>
                  </a:lnTo>
                  <a:lnTo>
                    <a:pt x="2" y="71"/>
                  </a:lnTo>
                  <a:lnTo>
                    <a:pt x="2" y="77"/>
                  </a:lnTo>
                  <a:lnTo>
                    <a:pt x="4" y="82"/>
                  </a:lnTo>
                  <a:lnTo>
                    <a:pt x="8" y="88"/>
                  </a:lnTo>
                  <a:lnTo>
                    <a:pt x="9" y="92"/>
                  </a:lnTo>
                  <a:lnTo>
                    <a:pt x="13" y="98"/>
                  </a:lnTo>
                  <a:lnTo>
                    <a:pt x="21" y="105"/>
                  </a:lnTo>
                  <a:lnTo>
                    <a:pt x="31" y="113"/>
                  </a:lnTo>
                  <a:lnTo>
                    <a:pt x="36" y="115"/>
                  </a:lnTo>
                  <a:lnTo>
                    <a:pt x="42" y="117"/>
                  </a:lnTo>
                  <a:lnTo>
                    <a:pt x="48" y="119"/>
                  </a:lnTo>
                  <a:lnTo>
                    <a:pt x="56" y="121"/>
                  </a:lnTo>
                  <a:lnTo>
                    <a:pt x="61" y="121"/>
                  </a:lnTo>
                  <a:lnTo>
                    <a:pt x="67" y="121"/>
                  </a:lnTo>
                  <a:lnTo>
                    <a:pt x="73" y="119"/>
                  </a:lnTo>
                  <a:lnTo>
                    <a:pt x="79" y="119"/>
                  </a:lnTo>
                  <a:lnTo>
                    <a:pt x="84" y="117"/>
                  </a:lnTo>
                  <a:lnTo>
                    <a:pt x="90" y="113"/>
                  </a:lnTo>
                  <a:lnTo>
                    <a:pt x="96" y="111"/>
                  </a:lnTo>
                  <a:lnTo>
                    <a:pt x="100" y="107"/>
                  </a:lnTo>
                  <a:lnTo>
                    <a:pt x="109" y="100"/>
                  </a:lnTo>
                  <a:lnTo>
                    <a:pt x="113" y="96"/>
                  </a:lnTo>
                  <a:lnTo>
                    <a:pt x="115" y="90"/>
                  </a:lnTo>
                  <a:lnTo>
                    <a:pt x="119" y="84"/>
                  </a:lnTo>
                  <a:lnTo>
                    <a:pt x="121" y="79"/>
                  </a:lnTo>
                  <a:lnTo>
                    <a:pt x="123" y="73"/>
                  </a:lnTo>
                  <a:lnTo>
                    <a:pt x="125" y="67"/>
                  </a:lnTo>
                  <a:close/>
                </a:path>
              </a:pathLst>
            </a:custGeom>
            <a:solidFill>
              <a:srgbClr val="FFFFFF"/>
            </a:solidFill>
            <a:ln w="9525">
              <a:noFill/>
              <a:round/>
              <a:headEnd/>
              <a:tailEnd/>
            </a:ln>
          </p:spPr>
          <p:txBody>
            <a:bodyPr/>
            <a:lstStyle/>
            <a:p>
              <a:endParaRPr lang="en-GB"/>
            </a:p>
          </p:txBody>
        </p:sp>
        <p:sp>
          <p:nvSpPr>
            <p:cNvPr id="3206" name="Freeform 236"/>
            <p:cNvSpPr>
              <a:spLocks/>
            </p:cNvSpPr>
            <p:nvPr/>
          </p:nvSpPr>
          <p:spPr bwMode="auto">
            <a:xfrm>
              <a:off x="5959475" y="4373563"/>
              <a:ext cx="98425" cy="96837"/>
            </a:xfrm>
            <a:custGeom>
              <a:avLst/>
              <a:gdLst>
                <a:gd name="T0" fmla="*/ 98425 w 125"/>
                <a:gd name="T1" fmla="*/ 53620 h 121"/>
                <a:gd name="T2" fmla="*/ 98425 w 125"/>
                <a:gd name="T3" fmla="*/ 48819 h 121"/>
                <a:gd name="T4" fmla="*/ 98425 w 125"/>
                <a:gd name="T5" fmla="*/ 44017 h 121"/>
                <a:gd name="T6" fmla="*/ 96850 w 125"/>
                <a:gd name="T7" fmla="*/ 38415 h 121"/>
                <a:gd name="T8" fmla="*/ 95275 w 125"/>
                <a:gd name="T9" fmla="*/ 33613 h 121"/>
                <a:gd name="T10" fmla="*/ 93701 w 125"/>
                <a:gd name="T11" fmla="*/ 28811 h 121"/>
                <a:gd name="T12" fmla="*/ 92126 w 125"/>
                <a:gd name="T13" fmla="*/ 25610 h 121"/>
                <a:gd name="T14" fmla="*/ 88976 w 125"/>
                <a:gd name="T15" fmla="*/ 21608 h 121"/>
                <a:gd name="T16" fmla="*/ 87401 w 125"/>
                <a:gd name="T17" fmla="*/ 18407 h 121"/>
                <a:gd name="T18" fmla="*/ 80315 w 125"/>
                <a:gd name="T19" fmla="*/ 10404 h 121"/>
                <a:gd name="T20" fmla="*/ 77165 w 125"/>
                <a:gd name="T21" fmla="*/ 7203 h 121"/>
                <a:gd name="T22" fmla="*/ 72441 w 125"/>
                <a:gd name="T23" fmla="*/ 5602 h 121"/>
                <a:gd name="T24" fmla="*/ 67716 w 125"/>
                <a:gd name="T25" fmla="*/ 3201 h 121"/>
                <a:gd name="T26" fmla="*/ 62992 w 125"/>
                <a:gd name="T27" fmla="*/ 1601 h 121"/>
                <a:gd name="T28" fmla="*/ 59055 w 125"/>
                <a:gd name="T29" fmla="*/ 0 h 121"/>
                <a:gd name="T30" fmla="*/ 54331 w 125"/>
                <a:gd name="T31" fmla="*/ 0 h 121"/>
                <a:gd name="T32" fmla="*/ 49606 w 125"/>
                <a:gd name="T33" fmla="*/ 0 h 121"/>
                <a:gd name="T34" fmla="*/ 44094 w 125"/>
                <a:gd name="T35" fmla="*/ 0 h 121"/>
                <a:gd name="T36" fmla="*/ 39370 w 125"/>
                <a:gd name="T37" fmla="*/ 0 h 121"/>
                <a:gd name="T38" fmla="*/ 34646 w 125"/>
                <a:gd name="T39" fmla="*/ 1601 h 121"/>
                <a:gd name="T40" fmla="*/ 29921 w 125"/>
                <a:gd name="T41" fmla="*/ 3201 h 121"/>
                <a:gd name="T42" fmla="*/ 25197 w 125"/>
                <a:gd name="T43" fmla="*/ 4802 h 121"/>
                <a:gd name="T44" fmla="*/ 22835 w 125"/>
                <a:gd name="T45" fmla="*/ 5602 h 121"/>
                <a:gd name="T46" fmla="*/ 18110 w 125"/>
                <a:gd name="T47" fmla="*/ 8803 h 121"/>
                <a:gd name="T48" fmla="*/ 11811 w 125"/>
                <a:gd name="T49" fmla="*/ 15206 h 121"/>
                <a:gd name="T50" fmla="*/ 8661 w 125"/>
                <a:gd name="T51" fmla="*/ 20008 h 121"/>
                <a:gd name="T52" fmla="*/ 6299 w 125"/>
                <a:gd name="T53" fmla="*/ 23209 h 121"/>
                <a:gd name="T54" fmla="*/ 4724 w 125"/>
                <a:gd name="T55" fmla="*/ 27210 h 121"/>
                <a:gd name="T56" fmla="*/ 3150 w 125"/>
                <a:gd name="T57" fmla="*/ 32012 h 121"/>
                <a:gd name="T58" fmla="*/ 1575 w 125"/>
                <a:gd name="T59" fmla="*/ 36814 h 121"/>
                <a:gd name="T60" fmla="*/ 0 w 125"/>
                <a:gd name="T61" fmla="*/ 41616 h 121"/>
                <a:gd name="T62" fmla="*/ 0 w 125"/>
                <a:gd name="T63" fmla="*/ 47218 h 121"/>
                <a:gd name="T64" fmla="*/ 0 w 125"/>
                <a:gd name="T65" fmla="*/ 52020 h 121"/>
                <a:gd name="T66" fmla="*/ 1575 w 125"/>
                <a:gd name="T67" fmla="*/ 56822 h 121"/>
                <a:gd name="T68" fmla="*/ 1575 w 125"/>
                <a:gd name="T69" fmla="*/ 61624 h 121"/>
                <a:gd name="T70" fmla="*/ 3150 w 125"/>
                <a:gd name="T71" fmla="*/ 65625 h 121"/>
                <a:gd name="T72" fmla="*/ 6299 w 125"/>
                <a:gd name="T73" fmla="*/ 70427 h 121"/>
                <a:gd name="T74" fmla="*/ 7087 w 125"/>
                <a:gd name="T75" fmla="*/ 73628 h 121"/>
                <a:gd name="T76" fmla="*/ 10236 w 125"/>
                <a:gd name="T77" fmla="*/ 78430 h 121"/>
                <a:gd name="T78" fmla="*/ 16535 w 125"/>
                <a:gd name="T79" fmla="*/ 84032 h 121"/>
                <a:gd name="T80" fmla="*/ 24409 w 125"/>
                <a:gd name="T81" fmla="*/ 90435 h 121"/>
                <a:gd name="T82" fmla="*/ 28346 w 125"/>
                <a:gd name="T83" fmla="*/ 92035 h 121"/>
                <a:gd name="T84" fmla="*/ 33071 w 125"/>
                <a:gd name="T85" fmla="*/ 93636 h 121"/>
                <a:gd name="T86" fmla="*/ 37795 w 125"/>
                <a:gd name="T87" fmla="*/ 95236 h 121"/>
                <a:gd name="T88" fmla="*/ 44094 w 125"/>
                <a:gd name="T89" fmla="*/ 96837 h 121"/>
                <a:gd name="T90" fmla="*/ 48031 w 125"/>
                <a:gd name="T91" fmla="*/ 96837 h 121"/>
                <a:gd name="T92" fmla="*/ 52756 w 125"/>
                <a:gd name="T93" fmla="*/ 96837 h 121"/>
                <a:gd name="T94" fmla="*/ 57480 w 125"/>
                <a:gd name="T95" fmla="*/ 95236 h 121"/>
                <a:gd name="T96" fmla="*/ 62205 w 125"/>
                <a:gd name="T97" fmla="*/ 95236 h 121"/>
                <a:gd name="T98" fmla="*/ 66142 w 125"/>
                <a:gd name="T99" fmla="*/ 93636 h 121"/>
                <a:gd name="T100" fmla="*/ 70866 w 125"/>
                <a:gd name="T101" fmla="*/ 90435 h 121"/>
                <a:gd name="T102" fmla="*/ 75590 w 125"/>
                <a:gd name="T103" fmla="*/ 88834 h 121"/>
                <a:gd name="T104" fmla="*/ 78740 w 125"/>
                <a:gd name="T105" fmla="*/ 85633 h 121"/>
                <a:gd name="T106" fmla="*/ 85827 w 125"/>
                <a:gd name="T107" fmla="*/ 80031 h 121"/>
                <a:gd name="T108" fmla="*/ 88976 w 125"/>
                <a:gd name="T109" fmla="*/ 76829 h 121"/>
                <a:gd name="T110" fmla="*/ 90551 w 125"/>
                <a:gd name="T111" fmla="*/ 72028 h 121"/>
                <a:gd name="T112" fmla="*/ 93701 w 125"/>
                <a:gd name="T113" fmla="*/ 67226 h 121"/>
                <a:gd name="T114" fmla="*/ 95275 w 125"/>
                <a:gd name="T115" fmla="*/ 63224 h 121"/>
                <a:gd name="T116" fmla="*/ 96850 w 125"/>
                <a:gd name="T117" fmla="*/ 58422 h 121"/>
                <a:gd name="T118" fmla="*/ 98425 w 125"/>
                <a:gd name="T119" fmla="*/ 53620 h 1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21"/>
                <a:gd name="T182" fmla="*/ 125 w 125"/>
                <a:gd name="T183" fmla="*/ 121 h 1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21">
                  <a:moveTo>
                    <a:pt x="125" y="67"/>
                  </a:moveTo>
                  <a:lnTo>
                    <a:pt x="125" y="61"/>
                  </a:lnTo>
                  <a:lnTo>
                    <a:pt x="125" y="55"/>
                  </a:lnTo>
                  <a:lnTo>
                    <a:pt x="123" y="48"/>
                  </a:lnTo>
                  <a:lnTo>
                    <a:pt x="121" y="42"/>
                  </a:lnTo>
                  <a:lnTo>
                    <a:pt x="119" y="36"/>
                  </a:lnTo>
                  <a:lnTo>
                    <a:pt x="117" y="32"/>
                  </a:lnTo>
                  <a:lnTo>
                    <a:pt x="113" y="27"/>
                  </a:lnTo>
                  <a:lnTo>
                    <a:pt x="111" y="23"/>
                  </a:lnTo>
                  <a:lnTo>
                    <a:pt x="102" y="13"/>
                  </a:lnTo>
                  <a:lnTo>
                    <a:pt x="98" y="9"/>
                  </a:lnTo>
                  <a:lnTo>
                    <a:pt x="92" y="7"/>
                  </a:lnTo>
                  <a:lnTo>
                    <a:pt x="86" y="4"/>
                  </a:lnTo>
                  <a:lnTo>
                    <a:pt x="80" y="2"/>
                  </a:lnTo>
                  <a:lnTo>
                    <a:pt x="75" y="0"/>
                  </a:lnTo>
                  <a:lnTo>
                    <a:pt x="69" y="0"/>
                  </a:lnTo>
                  <a:lnTo>
                    <a:pt x="63" y="0"/>
                  </a:lnTo>
                  <a:lnTo>
                    <a:pt x="56" y="0"/>
                  </a:lnTo>
                  <a:lnTo>
                    <a:pt x="50" y="0"/>
                  </a:lnTo>
                  <a:lnTo>
                    <a:pt x="44" y="2"/>
                  </a:lnTo>
                  <a:lnTo>
                    <a:pt x="38" y="4"/>
                  </a:lnTo>
                  <a:lnTo>
                    <a:pt x="32" y="6"/>
                  </a:lnTo>
                  <a:lnTo>
                    <a:pt x="29" y="7"/>
                  </a:lnTo>
                  <a:lnTo>
                    <a:pt x="23" y="11"/>
                  </a:lnTo>
                  <a:lnTo>
                    <a:pt x="15" y="19"/>
                  </a:lnTo>
                  <a:lnTo>
                    <a:pt x="11" y="25"/>
                  </a:lnTo>
                  <a:lnTo>
                    <a:pt x="8" y="29"/>
                  </a:lnTo>
                  <a:lnTo>
                    <a:pt x="6" y="34"/>
                  </a:lnTo>
                  <a:lnTo>
                    <a:pt x="4" y="40"/>
                  </a:lnTo>
                  <a:lnTo>
                    <a:pt x="2" y="46"/>
                  </a:lnTo>
                  <a:lnTo>
                    <a:pt x="0" y="52"/>
                  </a:lnTo>
                  <a:lnTo>
                    <a:pt x="0" y="59"/>
                  </a:lnTo>
                  <a:lnTo>
                    <a:pt x="0" y="65"/>
                  </a:lnTo>
                  <a:lnTo>
                    <a:pt x="2" y="71"/>
                  </a:lnTo>
                  <a:lnTo>
                    <a:pt x="2" y="77"/>
                  </a:lnTo>
                  <a:lnTo>
                    <a:pt x="4" y="82"/>
                  </a:lnTo>
                  <a:lnTo>
                    <a:pt x="8" y="88"/>
                  </a:lnTo>
                  <a:lnTo>
                    <a:pt x="9" y="92"/>
                  </a:lnTo>
                  <a:lnTo>
                    <a:pt x="13" y="98"/>
                  </a:lnTo>
                  <a:lnTo>
                    <a:pt x="21" y="105"/>
                  </a:lnTo>
                  <a:lnTo>
                    <a:pt x="31" y="113"/>
                  </a:lnTo>
                  <a:lnTo>
                    <a:pt x="36" y="115"/>
                  </a:lnTo>
                  <a:lnTo>
                    <a:pt x="42" y="117"/>
                  </a:lnTo>
                  <a:lnTo>
                    <a:pt x="48" y="119"/>
                  </a:lnTo>
                  <a:lnTo>
                    <a:pt x="56" y="121"/>
                  </a:lnTo>
                  <a:lnTo>
                    <a:pt x="61" y="121"/>
                  </a:lnTo>
                  <a:lnTo>
                    <a:pt x="67" y="121"/>
                  </a:lnTo>
                  <a:lnTo>
                    <a:pt x="73" y="119"/>
                  </a:lnTo>
                  <a:lnTo>
                    <a:pt x="79" y="119"/>
                  </a:lnTo>
                  <a:lnTo>
                    <a:pt x="84" y="117"/>
                  </a:lnTo>
                  <a:lnTo>
                    <a:pt x="90" y="113"/>
                  </a:lnTo>
                  <a:lnTo>
                    <a:pt x="96" y="111"/>
                  </a:lnTo>
                  <a:lnTo>
                    <a:pt x="100" y="107"/>
                  </a:lnTo>
                  <a:lnTo>
                    <a:pt x="109" y="100"/>
                  </a:lnTo>
                  <a:lnTo>
                    <a:pt x="113" y="96"/>
                  </a:lnTo>
                  <a:lnTo>
                    <a:pt x="115" y="90"/>
                  </a:lnTo>
                  <a:lnTo>
                    <a:pt x="119" y="84"/>
                  </a:lnTo>
                  <a:lnTo>
                    <a:pt x="121" y="79"/>
                  </a:lnTo>
                  <a:lnTo>
                    <a:pt x="123" y="73"/>
                  </a:lnTo>
                  <a:lnTo>
                    <a:pt x="125" y="67"/>
                  </a:lnTo>
                </a:path>
              </a:pathLst>
            </a:custGeom>
            <a:noFill/>
            <a:ln w="19050">
              <a:solidFill>
                <a:srgbClr val="000000"/>
              </a:solidFill>
              <a:prstDash val="solid"/>
              <a:round/>
              <a:headEnd/>
              <a:tailEnd/>
            </a:ln>
          </p:spPr>
          <p:txBody>
            <a:bodyPr/>
            <a:lstStyle/>
            <a:p>
              <a:endParaRPr lang="en-GB"/>
            </a:p>
          </p:txBody>
        </p:sp>
        <p:sp>
          <p:nvSpPr>
            <p:cNvPr id="3207" name="Freeform 237"/>
            <p:cNvSpPr>
              <a:spLocks noEditPoints="1"/>
            </p:cNvSpPr>
            <p:nvPr/>
          </p:nvSpPr>
          <p:spPr bwMode="auto">
            <a:xfrm>
              <a:off x="6051550" y="4405313"/>
              <a:ext cx="200025" cy="76200"/>
            </a:xfrm>
            <a:custGeom>
              <a:avLst/>
              <a:gdLst>
                <a:gd name="T0" fmla="*/ 7875 w 254"/>
                <a:gd name="T1" fmla="*/ 18256 h 96"/>
                <a:gd name="T2" fmla="*/ 139388 w 254"/>
                <a:gd name="T3" fmla="*/ 33338 h 96"/>
                <a:gd name="T4" fmla="*/ 140963 w 254"/>
                <a:gd name="T5" fmla="*/ 33338 h 96"/>
                <a:gd name="T6" fmla="*/ 142538 w 254"/>
                <a:gd name="T7" fmla="*/ 34925 h 96"/>
                <a:gd name="T8" fmla="*/ 144113 w 254"/>
                <a:gd name="T9" fmla="*/ 38100 h 96"/>
                <a:gd name="T10" fmla="*/ 144113 w 254"/>
                <a:gd name="T11" fmla="*/ 39687 h 96"/>
                <a:gd name="T12" fmla="*/ 144113 w 254"/>
                <a:gd name="T13" fmla="*/ 42862 h 96"/>
                <a:gd name="T14" fmla="*/ 142538 w 254"/>
                <a:gd name="T15" fmla="*/ 44450 h 96"/>
                <a:gd name="T16" fmla="*/ 139388 w 254"/>
                <a:gd name="T17" fmla="*/ 46037 h 96"/>
                <a:gd name="T18" fmla="*/ 137813 w 254"/>
                <a:gd name="T19" fmla="*/ 46037 h 96"/>
                <a:gd name="T20" fmla="*/ 6300 w 254"/>
                <a:gd name="T21" fmla="*/ 30956 h 96"/>
                <a:gd name="T22" fmla="*/ 3150 w 254"/>
                <a:gd name="T23" fmla="*/ 29369 h 96"/>
                <a:gd name="T24" fmla="*/ 1575 w 254"/>
                <a:gd name="T25" fmla="*/ 27781 h 96"/>
                <a:gd name="T26" fmla="*/ 0 w 254"/>
                <a:gd name="T27" fmla="*/ 26194 h 96"/>
                <a:gd name="T28" fmla="*/ 0 w 254"/>
                <a:gd name="T29" fmla="*/ 23019 h 96"/>
                <a:gd name="T30" fmla="*/ 1575 w 254"/>
                <a:gd name="T31" fmla="*/ 19844 h 96"/>
                <a:gd name="T32" fmla="*/ 3150 w 254"/>
                <a:gd name="T33" fmla="*/ 18256 h 96"/>
                <a:gd name="T34" fmla="*/ 4725 w 254"/>
                <a:gd name="T35" fmla="*/ 18256 h 96"/>
                <a:gd name="T36" fmla="*/ 7875 w 254"/>
                <a:gd name="T37" fmla="*/ 18256 h 96"/>
                <a:gd name="T38" fmla="*/ 7875 w 254"/>
                <a:gd name="T39" fmla="*/ 18256 h 96"/>
                <a:gd name="T40" fmla="*/ 129938 w 254"/>
                <a:gd name="T41" fmla="*/ 0 h 96"/>
                <a:gd name="T42" fmla="*/ 200025 w 254"/>
                <a:gd name="T43" fmla="*/ 47625 h 96"/>
                <a:gd name="T44" fmla="*/ 121275 w 254"/>
                <a:gd name="T45" fmla="*/ 76200 h 96"/>
                <a:gd name="T46" fmla="*/ 129938 w 254"/>
                <a:gd name="T47" fmla="*/ 0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6"/>
                <a:gd name="T74" fmla="*/ 254 w 254"/>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6">
                  <a:moveTo>
                    <a:pt x="10" y="23"/>
                  </a:moveTo>
                  <a:lnTo>
                    <a:pt x="177" y="42"/>
                  </a:lnTo>
                  <a:lnTo>
                    <a:pt x="179" y="42"/>
                  </a:lnTo>
                  <a:lnTo>
                    <a:pt x="181" y="44"/>
                  </a:lnTo>
                  <a:lnTo>
                    <a:pt x="183" y="48"/>
                  </a:lnTo>
                  <a:lnTo>
                    <a:pt x="183" y="50"/>
                  </a:lnTo>
                  <a:lnTo>
                    <a:pt x="183" y="54"/>
                  </a:lnTo>
                  <a:lnTo>
                    <a:pt x="181" y="56"/>
                  </a:lnTo>
                  <a:lnTo>
                    <a:pt x="177" y="58"/>
                  </a:lnTo>
                  <a:lnTo>
                    <a:pt x="175" y="58"/>
                  </a:lnTo>
                  <a:lnTo>
                    <a:pt x="8" y="39"/>
                  </a:lnTo>
                  <a:lnTo>
                    <a:pt x="4" y="37"/>
                  </a:lnTo>
                  <a:lnTo>
                    <a:pt x="2" y="35"/>
                  </a:lnTo>
                  <a:lnTo>
                    <a:pt x="0" y="33"/>
                  </a:lnTo>
                  <a:lnTo>
                    <a:pt x="0" y="29"/>
                  </a:lnTo>
                  <a:lnTo>
                    <a:pt x="2" y="25"/>
                  </a:lnTo>
                  <a:lnTo>
                    <a:pt x="4" y="23"/>
                  </a:lnTo>
                  <a:lnTo>
                    <a:pt x="6" y="23"/>
                  </a:lnTo>
                  <a:lnTo>
                    <a:pt x="10" y="23"/>
                  </a:lnTo>
                  <a:close/>
                  <a:moveTo>
                    <a:pt x="165" y="0"/>
                  </a:moveTo>
                  <a:lnTo>
                    <a:pt x="254" y="60"/>
                  </a:lnTo>
                  <a:lnTo>
                    <a:pt x="154" y="96"/>
                  </a:lnTo>
                  <a:lnTo>
                    <a:pt x="165" y="0"/>
                  </a:lnTo>
                  <a:close/>
                </a:path>
              </a:pathLst>
            </a:custGeom>
            <a:solidFill>
              <a:srgbClr val="000000"/>
            </a:solidFill>
            <a:ln w="1588">
              <a:solidFill>
                <a:srgbClr val="000000"/>
              </a:solidFill>
              <a:prstDash val="solid"/>
              <a:round/>
              <a:headEnd/>
              <a:tailEnd/>
            </a:ln>
          </p:spPr>
          <p:txBody>
            <a:bodyPr/>
            <a:lstStyle/>
            <a:p>
              <a:endParaRPr lang="en-GB"/>
            </a:p>
          </p:txBody>
        </p:sp>
        <p:sp>
          <p:nvSpPr>
            <p:cNvPr id="3208" name="Freeform 238"/>
            <p:cNvSpPr>
              <a:spLocks/>
            </p:cNvSpPr>
            <p:nvPr/>
          </p:nvSpPr>
          <p:spPr bwMode="auto">
            <a:xfrm>
              <a:off x="5775325" y="4643438"/>
              <a:ext cx="98425" cy="96837"/>
            </a:xfrm>
            <a:custGeom>
              <a:avLst/>
              <a:gdLst>
                <a:gd name="T0" fmla="*/ 1575 w 125"/>
                <a:gd name="T1" fmla="*/ 40015 h 121"/>
                <a:gd name="T2" fmla="*/ 1575 w 125"/>
                <a:gd name="T3" fmla="*/ 35213 h 121"/>
                <a:gd name="T4" fmla="*/ 3150 w 125"/>
                <a:gd name="T5" fmla="*/ 30412 h 121"/>
                <a:gd name="T6" fmla="*/ 6299 w 125"/>
                <a:gd name="T7" fmla="*/ 26410 h 121"/>
                <a:gd name="T8" fmla="*/ 7874 w 125"/>
                <a:gd name="T9" fmla="*/ 21608 h 121"/>
                <a:gd name="T10" fmla="*/ 14173 w 125"/>
                <a:gd name="T11" fmla="*/ 13605 h 121"/>
                <a:gd name="T12" fmla="*/ 21260 w 125"/>
                <a:gd name="T13" fmla="*/ 7203 h 121"/>
                <a:gd name="T14" fmla="*/ 24409 w 125"/>
                <a:gd name="T15" fmla="*/ 6402 h 121"/>
                <a:gd name="T16" fmla="*/ 29134 w 125"/>
                <a:gd name="T17" fmla="*/ 3201 h 121"/>
                <a:gd name="T18" fmla="*/ 33858 w 125"/>
                <a:gd name="T19" fmla="*/ 1601 h 121"/>
                <a:gd name="T20" fmla="*/ 37795 w 125"/>
                <a:gd name="T21" fmla="*/ 0 h 121"/>
                <a:gd name="T22" fmla="*/ 42520 w 125"/>
                <a:gd name="T23" fmla="*/ 0 h 121"/>
                <a:gd name="T24" fmla="*/ 47244 w 125"/>
                <a:gd name="T25" fmla="*/ 0 h 121"/>
                <a:gd name="T26" fmla="*/ 51968 w 125"/>
                <a:gd name="T27" fmla="*/ 0 h 121"/>
                <a:gd name="T28" fmla="*/ 57480 w 125"/>
                <a:gd name="T29" fmla="*/ 0 h 121"/>
                <a:gd name="T30" fmla="*/ 62205 w 125"/>
                <a:gd name="T31" fmla="*/ 1601 h 121"/>
                <a:gd name="T32" fmla="*/ 66929 w 125"/>
                <a:gd name="T33" fmla="*/ 3201 h 121"/>
                <a:gd name="T34" fmla="*/ 71653 w 125"/>
                <a:gd name="T35" fmla="*/ 4802 h 121"/>
                <a:gd name="T36" fmla="*/ 75590 w 125"/>
                <a:gd name="T37" fmla="*/ 6402 h 121"/>
                <a:gd name="T38" fmla="*/ 83464 w 125"/>
                <a:gd name="T39" fmla="*/ 12005 h 121"/>
                <a:gd name="T40" fmla="*/ 89764 w 125"/>
                <a:gd name="T41" fmla="*/ 20008 h 121"/>
                <a:gd name="T42" fmla="*/ 91338 w 125"/>
                <a:gd name="T43" fmla="*/ 23209 h 121"/>
                <a:gd name="T44" fmla="*/ 94488 w 125"/>
                <a:gd name="T45" fmla="*/ 27210 h 121"/>
                <a:gd name="T46" fmla="*/ 95275 w 125"/>
                <a:gd name="T47" fmla="*/ 32012 h 121"/>
                <a:gd name="T48" fmla="*/ 96850 w 125"/>
                <a:gd name="T49" fmla="*/ 36814 h 121"/>
                <a:gd name="T50" fmla="*/ 96850 w 125"/>
                <a:gd name="T51" fmla="*/ 41616 h 121"/>
                <a:gd name="T52" fmla="*/ 98425 w 125"/>
                <a:gd name="T53" fmla="*/ 46418 h 121"/>
                <a:gd name="T54" fmla="*/ 98425 w 125"/>
                <a:gd name="T55" fmla="*/ 50419 h 121"/>
                <a:gd name="T56" fmla="*/ 96850 w 125"/>
                <a:gd name="T57" fmla="*/ 56822 h 121"/>
                <a:gd name="T58" fmla="*/ 96850 w 125"/>
                <a:gd name="T59" fmla="*/ 61624 h 121"/>
                <a:gd name="T60" fmla="*/ 95275 w 125"/>
                <a:gd name="T61" fmla="*/ 66425 h 121"/>
                <a:gd name="T62" fmla="*/ 92913 w 125"/>
                <a:gd name="T63" fmla="*/ 70427 h 121"/>
                <a:gd name="T64" fmla="*/ 91338 w 125"/>
                <a:gd name="T65" fmla="*/ 73628 h 121"/>
                <a:gd name="T66" fmla="*/ 85039 w 125"/>
                <a:gd name="T67" fmla="*/ 81631 h 121"/>
                <a:gd name="T68" fmla="*/ 77165 w 125"/>
                <a:gd name="T69" fmla="*/ 87233 h 121"/>
                <a:gd name="T70" fmla="*/ 74803 w 125"/>
                <a:gd name="T71" fmla="*/ 90435 h 121"/>
                <a:gd name="T72" fmla="*/ 70079 w 125"/>
                <a:gd name="T73" fmla="*/ 92035 h 121"/>
                <a:gd name="T74" fmla="*/ 65354 w 125"/>
                <a:gd name="T75" fmla="*/ 93636 h 121"/>
                <a:gd name="T76" fmla="*/ 60630 w 125"/>
                <a:gd name="T77" fmla="*/ 95236 h 121"/>
                <a:gd name="T78" fmla="*/ 55905 w 125"/>
                <a:gd name="T79" fmla="*/ 96837 h 121"/>
                <a:gd name="T80" fmla="*/ 51968 w 125"/>
                <a:gd name="T81" fmla="*/ 96837 h 121"/>
                <a:gd name="T82" fmla="*/ 47244 w 125"/>
                <a:gd name="T83" fmla="*/ 96837 h 121"/>
                <a:gd name="T84" fmla="*/ 40945 w 125"/>
                <a:gd name="T85" fmla="*/ 96837 h 121"/>
                <a:gd name="T86" fmla="*/ 37008 w 125"/>
                <a:gd name="T87" fmla="*/ 95236 h 121"/>
                <a:gd name="T88" fmla="*/ 32283 w 125"/>
                <a:gd name="T89" fmla="*/ 93636 h 121"/>
                <a:gd name="T90" fmla="*/ 27559 w 125"/>
                <a:gd name="T91" fmla="*/ 92035 h 121"/>
                <a:gd name="T92" fmla="*/ 22835 w 125"/>
                <a:gd name="T93" fmla="*/ 88834 h 121"/>
                <a:gd name="T94" fmla="*/ 15748 w 125"/>
                <a:gd name="T95" fmla="*/ 83232 h 121"/>
                <a:gd name="T96" fmla="*/ 9449 w 125"/>
                <a:gd name="T97" fmla="*/ 76829 h 121"/>
                <a:gd name="T98" fmla="*/ 7874 w 125"/>
                <a:gd name="T99" fmla="*/ 72028 h 121"/>
                <a:gd name="T100" fmla="*/ 4724 w 125"/>
                <a:gd name="T101" fmla="*/ 67226 h 121"/>
                <a:gd name="T102" fmla="*/ 3150 w 125"/>
                <a:gd name="T103" fmla="*/ 64825 h 121"/>
                <a:gd name="T104" fmla="*/ 1575 w 125"/>
                <a:gd name="T105" fmla="*/ 60023 h 121"/>
                <a:gd name="T106" fmla="*/ 1575 w 125"/>
                <a:gd name="T107" fmla="*/ 55221 h 121"/>
                <a:gd name="T108" fmla="*/ 0 w 125"/>
                <a:gd name="T109" fmla="*/ 48819 h 121"/>
                <a:gd name="T110" fmla="*/ 0 w 125"/>
                <a:gd name="T111" fmla="*/ 44817 h 121"/>
                <a:gd name="T112" fmla="*/ 1575 w 125"/>
                <a:gd name="T113" fmla="*/ 40015 h 1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5"/>
                <a:gd name="T172" fmla="*/ 0 h 121"/>
                <a:gd name="T173" fmla="*/ 125 w 125"/>
                <a:gd name="T174" fmla="*/ 121 h 1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5" h="121">
                  <a:moveTo>
                    <a:pt x="2" y="50"/>
                  </a:moveTo>
                  <a:lnTo>
                    <a:pt x="2" y="44"/>
                  </a:lnTo>
                  <a:lnTo>
                    <a:pt x="4" y="38"/>
                  </a:lnTo>
                  <a:lnTo>
                    <a:pt x="8" y="33"/>
                  </a:lnTo>
                  <a:lnTo>
                    <a:pt x="10" y="27"/>
                  </a:lnTo>
                  <a:lnTo>
                    <a:pt x="18" y="17"/>
                  </a:lnTo>
                  <a:lnTo>
                    <a:pt x="27" y="9"/>
                  </a:lnTo>
                  <a:lnTo>
                    <a:pt x="31" y="8"/>
                  </a:lnTo>
                  <a:lnTo>
                    <a:pt x="37" y="4"/>
                  </a:lnTo>
                  <a:lnTo>
                    <a:pt x="43" y="2"/>
                  </a:lnTo>
                  <a:lnTo>
                    <a:pt x="48" y="0"/>
                  </a:lnTo>
                  <a:lnTo>
                    <a:pt x="54" y="0"/>
                  </a:lnTo>
                  <a:lnTo>
                    <a:pt x="60" y="0"/>
                  </a:lnTo>
                  <a:lnTo>
                    <a:pt x="66" y="0"/>
                  </a:lnTo>
                  <a:lnTo>
                    <a:pt x="73" y="0"/>
                  </a:lnTo>
                  <a:lnTo>
                    <a:pt x="79" y="2"/>
                  </a:lnTo>
                  <a:lnTo>
                    <a:pt x="85" y="4"/>
                  </a:lnTo>
                  <a:lnTo>
                    <a:pt x="91" y="6"/>
                  </a:lnTo>
                  <a:lnTo>
                    <a:pt x="96" y="8"/>
                  </a:lnTo>
                  <a:lnTo>
                    <a:pt x="106" y="15"/>
                  </a:lnTo>
                  <a:lnTo>
                    <a:pt x="114" y="25"/>
                  </a:lnTo>
                  <a:lnTo>
                    <a:pt x="116" y="29"/>
                  </a:lnTo>
                  <a:lnTo>
                    <a:pt x="120" y="34"/>
                  </a:lnTo>
                  <a:lnTo>
                    <a:pt x="121" y="40"/>
                  </a:lnTo>
                  <a:lnTo>
                    <a:pt x="123" y="46"/>
                  </a:lnTo>
                  <a:lnTo>
                    <a:pt x="123" y="52"/>
                  </a:lnTo>
                  <a:lnTo>
                    <a:pt x="125" y="58"/>
                  </a:lnTo>
                  <a:lnTo>
                    <a:pt x="125" y="63"/>
                  </a:lnTo>
                  <a:lnTo>
                    <a:pt x="123" y="71"/>
                  </a:lnTo>
                  <a:lnTo>
                    <a:pt x="123" y="77"/>
                  </a:lnTo>
                  <a:lnTo>
                    <a:pt x="121" y="83"/>
                  </a:lnTo>
                  <a:lnTo>
                    <a:pt x="118" y="88"/>
                  </a:lnTo>
                  <a:lnTo>
                    <a:pt x="116" y="92"/>
                  </a:lnTo>
                  <a:lnTo>
                    <a:pt x="108" y="102"/>
                  </a:lnTo>
                  <a:lnTo>
                    <a:pt x="98" y="109"/>
                  </a:lnTo>
                  <a:lnTo>
                    <a:pt x="95" y="113"/>
                  </a:lnTo>
                  <a:lnTo>
                    <a:pt x="89" y="115"/>
                  </a:lnTo>
                  <a:lnTo>
                    <a:pt x="83" y="117"/>
                  </a:lnTo>
                  <a:lnTo>
                    <a:pt x="77" y="119"/>
                  </a:lnTo>
                  <a:lnTo>
                    <a:pt x="71" y="121"/>
                  </a:lnTo>
                  <a:lnTo>
                    <a:pt x="66" y="121"/>
                  </a:lnTo>
                  <a:lnTo>
                    <a:pt x="60" y="121"/>
                  </a:lnTo>
                  <a:lnTo>
                    <a:pt x="52" y="121"/>
                  </a:lnTo>
                  <a:lnTo>
                    <a:pt x="47" y="119"/>
                  </a:lnTo>
                  <a:lnTo>
                    <a:pt x="41" y="117"/>
                  </a:lnTo>
                  <a:lnTo>
                    <a:pt x="35" y="115"/>
                  </a:lnTo>
                  <a:lnTo>
                    <a:pt x="29" y="111"/>
                  </a:lnTo>
                  <a:lnTo>
                    <a:pt x="20" y="104"/>
                  </a:lnTo>
                  <a:lnTo>
                    <a:pt x="12" y="96"/>
                  </a:lnTo>
                  <a:lnTo>
                    <a:pt x="10" y="90"/>
                  </a:lnTo>
                  <a:lnTo>
                    <a:pt x="6" y="84"/>
                  </a:lnTo>
                  <a:lnTo>
                    <a:pt x="4" y="81"/>
                  </a:lnTo>
                  <a:lnTo>
                    <a:pt x="2" y="75"/>
                  </a:lnTo>
                  <a:lnTo>
                    <a:pt x="2" y="69"/>
                  </a:lnTo>
                  <a:lnTo>
                    <a:pt x="0" y="61"/>
                  </a:lnTo>
                  <a:lnTo>
                    <a:pt x="0" y="56"/>
                  </a:lnTo>
                  <a:lnTo>
                    <a:pt x="2" y="50"/>
                  </a:lnTo>
                  <a:close/>
                </a:path>
              </a:pathLst>
            </a:custGeom>
            <a:solidFill>
              <a:srgbClr val="000000"/>
            </a:solidFill>
            <a:ln w="9525">
              <a:noFill/>
              <a:round/>
              <a:headEnd/>
              <a:tailEnd/>
            </a:ln>
          </p:spPr>
          <p:txBody>
            <a:bodyPr/>
            <a:lstStyle/>
            <a:p>
              <a:endParaRPr lang="en-GB"/>
            </a:p>
          </p:txBody>
        </p:sp>
        <p:sp>
          <p:nvSpPr>
            <p:cNvPr id="3209" name="Freeform 239"/>
            <p:cNvSpPr>
              <a:spLocks/>
            </p:cNvSpPr>
            <p:nvPr/>
          </p:nvSpPr>
          <p:spPr bwMode="auto">
            <a:xfrm>
              <a:off x="5775325" y="4643438"/>
              <a:ext cx="98425" cy="96837"/>
            </a:xfrm>
            <a:custGeom>
              <a:avLst/>
              <a:gdLst>
                <a:gd name="T0" fmla="*/ 1575 w 125"/>
                <a:gd name="T1" fmla="*/ 40015 h 121"/>
                <a:gd name="T2" fmla="*/ 1575 w 125"/>
                <a:gd name="T3" fmla="*/ 35213 h 121"/>
                <a:gd name="T4" fmla="*/ 3150 w 125"/>
                <a:gd name="T5" fmla="*/ 30412 h 121"/>
                <a:gd name="T6" fmla="*/ 6299 w 125"/>
                <a:gd name="T7" fmla="*/ 26410 h 121"/>
                <a:gd name="T8" fmla="*/ 7874 w 125"/>
                <a:gd name="T9" fmla="*/ 21608 h 121"/>
                <a:gd name="T10" fmla="*/ 14173 w 125"/>
                <a:gd name="T11" fmla="*/ 13605 h 121"/>
                <a:gd name="T12" fmla="*/ 21260 w 125"/>
                <a:gd name="T13" fmla="*/ 7203 h 121"/>
                <a:gd name="T14" fmla="*/ 24409 w 125"/>
                <a:gd name="T15" fmla="*/ 6402 h 121"/>
                <a:gd name="T16" fmla="*/ 29134 w 125"/>
                <a:gd name="T17" fmla="*/ 3201 h 121"/>
                <a:gd name="T18" fmla="*/ 33858 w 125"/>
                <a:gd name="T19" fmla="*/ 1601 h 121"/>
                <a:gd name="T20" fmla="*/ 37795 w 125"/>
                <a:gd name="T21" fmla="*/ 0 h 121"/>
                <a:gd name="T22" fmla="*/ 42520 w 125"/>
                <a:gd name="T23" fmla="*/ 0 h 121"/>
                <a:gd name="T24" fmla="*/ 47244 w 125"/>
                <a:gd name="T25" fmla="*/ 0 h 121"/>
                <a:gd name="T26" fmla="*/ 51968 w 125"/>
                <a:gd name="T27" fmla="*/ 0 h 121"/>
                <a:gd name="T28" fmla="*/ 57480 w 125"/>
                <a:gd name="T29" fmla="*/ 0 h 121"/>
                <a:gd name="T30" fmla="*/ 62205 w 125"/>
                <a:gd name="T31" fmla="*/ 1601 h 121"/>
                <a:gd name="T32" fmla="*/ 66929 w 125"/>
                <a:gd name="T33" fmla="*/ 3201 h 121"/>
                <a:gd name="T34" fmla="*/ 71653 w 125"/>
                <a:gd name="T35" fmla="*/ 4802 h 121"/>
                <a:gd name="T36" fmla="*/ 75590 w 125"/>
                <a:gd name="T37" fmla="*/ 6402 h 121"/>
                <a:gd name="T38" fmla="*/ 83464 w 125"/>
                <a:gd name="T39" fmla="*/ 12005 h 121"/>
                <a:gd name="T40" fmla="*/ 89764 w 125"/>
                <a:gd name="T41" fmla="*/ 20008 h 121"/>
                <a:gd name="T42" fmla="*/ 91338 w 125"/>
                <a:gd name="T43" fmla="*/ 23209 h 121"/>
                <a:gd name="T44" fmla="*/ 94488 w 125"/>
                <a:gd name="T45" fmla="*/ 27210 h 121"/>
                <a:gd name="T46" fmla="*/ 95275 w 125"/>
                <a:gd name="T47" fmla="*/ 32012 h 121"/>
                <a:gd name="T48" fmla="*/ 96850 w 125"/>
                <a:gd name="T49" fmla="*/ 36814 h 121"/>
                <a:gd name="T50" fmla="*/ 96850 w 125"/>
                <a:gd name="T51" fmla="*/ 41616 h 121"/>
                <a:gd name="T52" fmla="*/ 98425 w 125"/>
                <a:gd name="T53" fmla="*/ 46418 h 121"/>
                <a:gd name="T54" fmla="*/ 98425 w 125"/>
                <a:gd name="T55" fmla="*/ 50419 h 121"/>
                <a:gd name="T56" fmla="*/ 96850 w 125"/>
                <a:gd name="T57" fmla="*/ 56822 h 121"/>
                <a:gd name="T58" fmla="*/ 96850 w 125"/>
                <a:gd name="T59" fmla="*/ 61624 h 121"/>
                <a:gd name="T60" fmla="*/ 95275 w 125"/>
                <a:gd name="T61" fmla="*/ 66425 h 121"/>
                <a:gd name="T62" fmla="*/ 92913 w 125"/>
                <a:gd name="T63" fmla="*/ 70427 h 121"/>
                <a:gd name="T64" fmla="*/ 91338 w 125"/>
                <a:gd name="T65" fmla="*/ 73628 h 121"/>
                <a:gd name="T66" fmla="*/ 85039 w 125"/>
                <a:gd name="T67" fmla="*/ 81631 h 121"/>
                <a:gd name="T68" fmla="*/ 77165 w 125"/>
                <a:gd name="T69" fmla="*/ 87233 h 121"/>
                <a:gd name="T70" fmla="*/ 74803 w 125"/>
                <a:gd name="T71" fmla="*/ 90435 h 121"/>
                <a:gd name="T72" fmla="*/ 70079 w 125"/>
                <a:gd name="T73" fmla="*/ 92035 h 121"/>
                <a:gd name="T74" fmla="*/ 65354 w 125"/>
                <a:gd name="T75" fmla="*/ 93636 h 121"/>
                <a:gd name="T76" fmla="*/ 60630 w 125"/>
                <a:gd name="T77" fmla="*/ 95236 h 121"/>
                <a:gd name="T78" fmla="*/ 55905 w 125"/>
                <a:gd name="T79" fmla="*/ 96837 h 121"/>
                <a:gd name="T80" fmla="*/ 51968 w 125"/>
                <a:gd name="T81" fmla="*/ 96837 h 121"/>
                <a:gd name="T82" fmla="*/ 47244 w 125"/>
                <a:gd name="T83" fmla="*/ 96837 h 121"/>
                <a:gd name="T84" fmla="*/ 40945 w 125"/>
                <a:gd name="T85" fmla="*/ 96837 h 121"/>
                <a:gd name="T86" fmla="*/ 37008 w 125"/>
                <a:gd name="T87" fmla="*/ 95236 h 121"/>
                <a:gd name="T88" fmla="*/ 32283 w 125"/>
                <a:gd name="T89" fmla="*/ 93636 h 121"/>
                <a:gd name="T90" fmla="*/ 27559 w 125"/>
                <a:gd name="T91" fmla="*/ 92035 h 121"/>
                <a:gd name="T92" fmla="*/ 22835 w 125"/>
                <a:gd name="T93" fmla="*/ 88834 h 121"/>
                <a:gd name="T94" fmla="*/ 15748 w 125"/>
                <a:gd name="T95" fmla="*/ 83232 h 121"/>
                <a:gd name="T96" fmla="*/ 9449 w 125"/>
                <a:gd name="T97" fmla="*/ 76829 h 121"/>
                <a:gd name="T98" fmla="*/ 7874 w 125"/>
                <a:gd name="T99" fmla="*/ 72028 h 121"/>
                <a:gd name="T100" fmla="*/ 4724 w 125"/>
                <a:gd name="T101" fmla="*/ 67226 h 121"/>
                <a:gd name="T102" fmla="*/ 3150 w 125"/>
                <a:gd name="T103" fmla="*/ 64825 h 121"/>
                <a:gd name="T104" fmla="*/ 1575 w 125"/>
                <a:gd name="T105" fmla="*/ 60023 h 121"/>
                <a:gd name="T106" fmla="*/ 1575 w 125"/>
                <a:gd name="T107" fmla="*/ 55221 h 121"/>
                <a:gd name="T108" fmla="*/ 0 w 125"/>
                <a:gd name="T109" fmla="*/ 48819 h 121"/>
                <a:gd name="T110" fmla="*/ 0 w 125"/>
                <a:gd name="T111" fmla="*/ 44817 h 121"/>
                <a:gd name="T112" fmla="*/ 1575 w 125"/>
                <a:gd name="T113" fmla="*/ 40015 h 1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5"/>
                <a:gd name="T172" fmla="*/ 0 h 121"/>
                <a:gd name="T173" fmla="*/ 125 w 125"/>
                <a:gd name="T174" fmla="*/ 121 h 1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5" h="121">
                  <a:moveTo>
                    <a:pt x="2" y="50"/>
                  </a:moveTo>
                  <a:lnTo>
                    <a:pt x="2" y="44"/>
                  </a:lnTo>
                  <a:lnTo>
                    <a:pt x="4" y="38"/>
                  </a:lnTo>
                  <a:lnTo>
                    <a:pt x="8" y="33"/>
                  </a:lnTo>
                  <a:lnTo>
                    <a:pt x="10" y="27"/>
                  </a:lnTo>
                  <a:lnTo>
                    <a:pt x="18" y="17"/>
                  </a:lnTo>
                  <a:lnTo>
                    <a:pt x="27" y="9"/>
                  </a:lnTo>
                  <a:lnTo>
                    <a:pt x="31" y="8"/>
                  </a:lnTo>
                  <a:lnTo>
                    <a:pt x="37" y="4"/>
                  </a:lnTo>
                  <a:lnTo>
                    <a:pt x="43" y="2"/>
                  </a:lnTo>
                  <a:lnTo>
                    <a:pt x="48" y="0"/>
                  </a:lnTo>
                  <a:lnTo>
                    <a:pt x="54" y="0"/>
                  </a:lnTo>
                  <a:lnTo>
                    <a:pt x="60" y="0"/>
                  </a:lnTo>
                  <a:lnTo>
                    <a:pt x="66" y="0"/>
                  </a:lnTo>
                  <a:lnTo>
                    <a:pt x="73" y="0"/>
                  </a:lnTo>
                  <a:lnTo>
                    <a:pt x="79" y="2"/>
                  </a:lnTo>
                  <a:lnTo>
                    <a:pt x="85" y="4"/>
                  </a:lnTo>
                  <a:lnTo>
                    <a:pt x="91" y="6"/>
                  </a:lnTo>
                  <a:lnTo>
                    <a:pt x="96" y="8"/>
                  </a:lnTo>
                  <a:lnTo>
                    <a:pt x="106" y="15"/>
                  </a:lnTo>
                  <a:lnTo>
                    <a:pt x="114" y="25"/>
                  </a:lnTo>
                  <a:lnTo>
                    <a:pt x="116" y="29"/>
                  </a:lnTo>
                  <a:lnTo>
                    <a:pt x="120" y="34"/>
                  </a:lnTo>
                  <a:lnTo>
                    <a:pt x="121" y="40"/>
                  </a:lnTo>
                  <a:lnTo>
                    <a:pt x="123" y="46"/>
                  </a:lnTo>
                  <a:lnTo>
                    <a:pt x="123" y="52"/>
                  </a:lnTo>
                  <a:lnTo>
                    <a:pt x="125" y="58"/>
                  </a:lnTo>
                  <a:lnTo>
                    <a:pt x="125" y="63"/>
                  </a:lnTo>
                  <a:lnTo>
                    <a:pt x="123" y="71"/>
                  </a:lnTo>
                  <a:lnTo>
                    <a:pt x="123" y="77"/>
                  </a:lnTo>
                  <a:lnTo>
                    <a:pt x="121" y="83"/>
                  </a:lnTo>
                  <a:lnTo>
                    <a:pt x="118" y="88"/>
                  </a:lnTo>
                  <a:lnTo>
                    <a:pt x="116" y="92"/>
                  </a:lnTo>
                  <a:lnTo>
                    <a:pt x="108" y="102"/>
                  </a:lnTo>
                  <a:lnTo>
                    <a:pt x="98" y="109"/>
                  </a:lnTo>
                  <a:lnTo>
                    <a:pt x="95" y="113"/>
                  </a:lnTo>
                  <a:lnTo>
                    <a:pt x="89" y="115"/>
                  </a:lnTo>
                  <a:lnTo>
                    <a:pt x="83" y="117"/>
                  </a:lnTo>
                  <a:lnTo>
                    <a:pt x="77" y="119"/>
                  </a:lnTo>
                  <a:lnTo>
                    <a:pt x="71" y="121"/>
                  </a:lnTo>
                  <a:lnTo>
                    <a:pt x="66" y="121"/>
                  </a:lnTo>
                  <a:lnTo>
                    <a:pt x="60" y="121"/>
                  </a:lnTo>
                  <a:lnTo>
                    <a:pt x="52" y="121"/>
                  </a:lnTo>
                  <a:lnTo>
                    <a:pt x="47" y="119"/>
                  </a:lnTo>
                  <a:lnTo>
                    <a:pt x="41" y="117"/>
                  </a:lnTo>
                  <a:lnTo>
                    <a:pt x="35" y="115"/>
                  </a:lnTo>
                  <a:lnTo>
                    <a:pt x="29" y="111"/>
                  </a:lnTo>
                  <a:lnTo>
                    <a:pt x="20" y="104"/>
                  </a:lnTo>
                  <a:lnTo>
                    <a:pt x="12" y="96"/>
                  </a:lnTo>
                  <a:lnTo>
                    <a:pt x="10" y="90"/>
                  </a:lnTo>
                  <a:lnTo>
                    <a:pt x="6" y="84"/>
                  </a:lnTo>
                  <a:lnTo>
                    <a:pt x="4" y="81"/>
                  </a:lnTo>
                  <a:lnTo>
                    <a:pt x="2" y="75"/>
                  </a:lnTo>
                  <a:lnTo>
                    <a:pt x="2" y="69"/>
                  </a:lnTo>
                  <a:lnTo>
                    <a:pt x="0" y="61"/>
                  </a:lnTo>
                  <a:lnTo>
                    <a:pt x="0" y="56"/>
                  </a:lnTo>
                  <a:lnTo>
                    <a:pt x="2" y="50"/>
                  </a:lnTo>
                </a:path>
              </a:pathLst>
            </a:custGeom>
            <a:noFill/>
            <a:ln w="19050">
              <a:solidFill>
                <a:srgbClr val="000000"/>
              </a:solidFill>
              <a:prstDash val="solid"/>
              <a:round/>
              <a:headEnd/>
              <a:tailEnd/>
            </a:ln>
          </p:spPr>
          <p:txBody>
            <a:bodyPr/>
            <a:lstStyle/>
            <a:p>
              <a:endParaRPr lang="en-GB"/>
            </a:p>
          </p:txBody>
        </p:sp>
        <p:sp>
          <p:nvSpPr>
            <p:cNvPr id="3210" name="Freeform 240"/>
            <p:cNvSpPr>
              <a:spLocks noEditPoints="1"/>
            </p:cNvSpPr>
            <p:nvPr/>
          </p:nvSpPr>
          <p:spPr bwMode="auto">
            <a:xfrm>
              <a:off x="5580063" y="4625975"/>
              <a:ext cx="203200" cy="74613"/>
            </a:xfrm>
            <a:custGeom>
              <a:avLst/>
              <a:gdLst>
                <a:gd name="T0" fmla="*/ 195231 w 255"/>
                <a:gd name="T1" fmla="*/ 64294 h 94"/>
                <a:gd name="T2" fmla="*/ 60562 w 255"/>
                <a:gd name="T3" fmla="*/ 42863 h 94"/>
                <a:gd name="T4" fmla="*/ 58968 w 255"/>
                <a:gd name="T5" fmla="*/ 41275 h 94"/>
                <a:gd name="T6" fmla="*/ 58171 w 255"/>
                <a:gd name="T7" fmla="*/ 39688 h 94"/>
                <a:gd name="T8" fmla="*/ 56577 w 255"/>
                <a:gd name="T9" fmla="*/ 36513 h 94"/>
                <a:gd name="T10" fmla="*/ 56577 w 255"/>
                <a:gd name="T11" fmla="*/ 34925 h 94"/>
                <a:gd name="T12" fmla="*/ 58171 w 255"/>
                <a:gd name="T13" fmla="*/ 31750 h 94"/>
                <a:gd name="T14" fmla="*/ 58968 w 255"/>
                <a:gd name="T15" fmla="*/ 30163 h 94"/>
                <a:gd name="T16" fmla="*/ 60562 w 255"/>
                <a:gd name="T17" fmla="*/ 28575 h 94"/>
                <a:gd name="T18" fmla="*/ 63749 w 255"/>
                <a:gd name="T19" fmla="*/ 28575 h 94"/>
                <a:gd name="T20" fmla="*/ 196825 w 255"/>
                <a:gd name="T21" fmla="*/ 51594 h 94"/>
                <a:gd name="T22" fmla="*/ 200013 w 255"/>
                <a:gd name="T23" fmla="*/ 51594 h 94"/>
                <a:gd name="T24" fmla="*/ 201606 w 255"/>
                <a:gd name="T25" fmla="*/ 53182 h 94"/>
                <a:gd name="T26" fmla="*/ 201606 w 255"/>
                <a:gd name="T27" fmla="*/ 56357 h 94"/>
                <a:gd name="T28" fmla="*/ 203200 w 255"/>
                <a:gd name="T29" fmla="*/ 59532 h 94"/>
                <a:gd name="T30" fmla="*/ 201606 w 255"/>
                <a:gd name="T31" fmla="*/ 61119 h 94"/>
                <a:gd name="T32" fmla="*/ 200013 w 255"/>
                <a:gd name="T33" fmla="*/ 62707 h 94"/>
                <a:gd name="T34" fmla="*/ 196825 w 255"/>
                <a:gd name="T35" fmla="*/ 64294 h 94"/>
                <a:gd name="T36" fmla="*/ 195231 w 255"/>
                <a:gd name="T37" fmla="*/ 64294 h 94"/>
                <a:gd name="T38" fmla="*/ 195231 w 255"/>
                <a:gd name="T39" fmla="*/ 64294 h 94"/>
                <a:gd name="T40" fmla="*/ 68530 w 255"/>
                <a:gd name="T41" fmla="*/ 74613 h 94"/>
                <a:gd name="T42" fmla="*/ 0 w 255"/>
                <a:gd name="T43" fmla="*/ 25400 h 94"/>
                <a:gd name="T44" fmla="*/ 80483 w 255"/>
                <a:gd name="T45" fmla="*/ 0 h 94"/>
                <a:gd name="T46" fmla="*/ 68530 w 255"/>
                <a:gd name="T47" fmla="*/ 74613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4"/>
                <a:gd name="T74" fmla="*/ 255 w 255"/>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4">
                  <a:moveTo>
                    <a:pt x="245" y="81"/>
                  </a:moveTo>
                  <a:lnTo>
                    <a:pt x="76" y="54"/>
                  </a:lnTo>
                  <a:lnTo>
                    <a:pt x="74" y="52"/>
                  </a:lnTo>
                  <a:lnTo>
                    <a:pt x="73" y="50"/>
                  </a:lnTo>
                  <a:lnTo>
                    <a:pt x="71" y="46"/>
                  </a:lnTo>
                  <a:lnTo>
                    <a:pt x="71" y="44"/>
                  </a:lnTo>
                  <a:lnTo>
                    <a:pt x="73" y="40"/>
                  </a:lnTo>
                  <a:lnTo>
                    <a:pt x="74" y="38"/>
                  </a:lnTo>
                  <a:lnTo>
                    <a:pt x="76" y="36"/>
                  </a:lnTo>
                  <a:lnTo>
                    <a:pt x="80" y="36"/>
                  </a:lnTo>
                  <a:lnTo>
                    <a:pt x="247" y="65"/>
                  </a:lnTo>
                  <a:lnTo>
                    <a:pt x="251" y="65"/>
                  </a:lnTo>
                  <a:lnTo>
                    <a:pt x="253" y="67"/>
                  </a:lnTo>
                  <a:lnTo>
                    <a:pt x="253" y="71"/>
                  </a:lnTo>
                  <a:lnTo>
                    <a:pt x="255" y="75"/>
                  </a:lnTo>
                  <a:lnTo>
                    <a:pt x="253" y="77"/>
                  </a:lnTo>
                  <a:lnTo>
                    <a:pt x="251" y="79"/>
                  </a:lnTo>
                  <a:lnTo>
                    <a:pt x="247" y="81"/>
                  </a:lnTo>
                  <a:lnTo>
                    <a:pt x="245" y="81"/>
                  </a:lnTo>
                  <a:close/>
                  <a:moveTo>
                    <a:pt x="86" y="94"/>
                  </a:moveTo>
                  <a:lnTo>
                    <a:pt x="0" y="32"/>
                  </a:lnTo>
                  <a:lnTo>
                    <a:pt x="101" y="0"/>
                  </a:lnTo>
                  <a:lnTo>
                    <a:pt x="86" y="94"/>
                  </a:lnTo>
                  <a:close/>
                </a:path>
              </a:pathLst>
            </a:custGeom>
            <a:solidFill>
              <a:srgbClr val="000000"/>
            </a:solidFill>
            <a:ln w="1588">
              <a:solidFill>
                <a:srgbClr val="000000"/>
              </a:solidFill>
              <a:prstDash val="solid"/>
              <a:round/>
              <a:headEnd/>
              <a:tailEnd/>
            </a:ln>
          </p:spPr>
          <p:txBody>
            <a:bodyPr/>
            <a:lstStyle/>
            <a:p>
              <a:endParaRPr lang="en-GB"/>
            </a:p>
          </p:txBody>
        </p:sp>
        <p:sp>
          <p:nvSpPr>
            <p:cNvPr id="3211" name="Freeform 241"/>
            <p:cNvSpPr>
              <a:spLocks/>
            </p:cNvSpPr>
            <p:nvPr/>
          </p:nvSpPr>
          <p:spPr bwMode="auto">
            <a:xfrm>
              <a:off x="5775325" y="4643438"/>
              <a:ext cx="98425" cy="96837"/>
            </a:xfrm>
            <a:custGeom>
              <a:avLst/>
              <a:gdLst>
                <a:gd name="T0" fmla="*/ 1575 w 125"/>
                <a:gd name="T1" fmla="*/ 40015 h 121"/>
                <a:gd name="T2" fmla="*/ 1575 w 125"/>
                <a:gd name="T3" fmla="*/ 35213 h 121"/>
                <a:gd name="T4" fmla="*/ 3150 w 125"/>
                <a:gd name="T5" fmla="*/ 30412 h 121"/>
                <a:gd name="T6" fmla="*/ 6299 w 125"/>
                <a:gd name="T7" fmla="*/ 26410 h 121"/>
                <a:gd name="T8" fmla="*/ 7874 w 125"/>
                <a:gd name="T9" fmla="*/ 21608 h 121"/>
                <a:gd name="T10" fmla="*/ 14173 w 125"/>
                <a:gd name="T11" fmla="*/ 13605 h 121"/>
                <a:gd name="T12" fmla="*/ 21260 w 125"/>
                <a:gd name="T13" fmla="*/ 7203 h 121"/>
                <a:gd name="T14" fmla="*/ 24409 w 125"/>
                <a:gd name="T15" fmla="*/ 6402 h 121"/>
                <a:gd name="T16" fmla="*/ 29134 w 125"/>
                <a:gd name="T17" fmla="*/ 3201 h 121"/>
                <a:gd name="T18" fmla="*/ 33858 w 125"/>
                <a:gd name="T19" fmla="*/ 1601 h 121"/>
                <a:gd name="T20" fmla="*/ 37795 w 125"/>
                <a:gd name="T21" fmla="*/ 0 h 121"/>
                <a:gd name="T22" fmla="*/ 42520 w 125"/>
                <a:gd name="T23" fmla="*/ 0 h 121"/>
                <a:gd name="T24" fmla="*/ 47244 w 125"/>
                <a:gd name="T25" fmla="*/ 0 h 121"/>
                <a:gd name="T26" fmla="*/ 51968 w 125"/>
                <a:gd name="T27" fmla="*/ 0 h 121"/>
                <a:gd name="T28" fmla="*/ 57480 w 125"/>
                <a:gd name="T29" fmla="*/ 0 h 121"/>
                <a:gd name="T30" fmla="*/ 62205 w 125"/>
                <a:gd name="T31" fmla="*/ 1601 h 121"/>
                <a:gd name="T32" fmla="*/ 66929 w 125"/>
                <a:gd name="T33" fmla="*/ 3201 h 121"/>
                <a:gd name="T34" fmla="*/ 71653 w 125"/>
                <a:gd name="T35" fmla="*/ 4802 h 121"/>
                <a:gd name="T36" fmla="*/ 75590 w 125"/>
                <a:gd name="T37" fmla="*/ 6402 h 121"/>
                <a:gd name="T38" fmla="*/ 83464 w 125"/>
                <a:gd name="T39" fmla="*/ 12005 h 121"/>
                <a:gd name="T40" fmla="*/ 89764 w 125"/>
                <a:gd name="T41" fmla="*/ 20008 h 121"/>
                <a:gd name="T42" fmla="*/ 91338 w 125"/>
                <a:gd name="T43" fmla="*/ 23209 h 121"/>
                <a:gd name="T44" fmla="*/ 94488 w 125"/>
                <a:gd name="T45" fmla="*/ 27210 h 121"/>
                <a:gd name="T46" fmla="*/ 95275 w 125"/>
                <a:gd name="T47" fmla="*/ 32012 h 121"/>
                <a:gd name="T48" fmla="*/ 96850 w 125"/>
                <a:gd name="T49" fmla="*/ 36814 h 121"/>
                <a:gd name="T50" fmla="*/ 96850 w 125"/>
                <a:gd name="T51" fmla="*/ 41616 h 121"/>
                <a:gd name="T52" fmla="*/ 98425 w 125"/>
                <a:gd name="T53" fmla="*/ 46418 h 121"/>
                <a:gd name="T54" fmla="*/ 98425 w 125"/>
                <a:gd name="T55" fmla="*/ 50419 h 121"/>
                <a:gd name="T56" fmla="*/ 96850 w 125"/>
                <a:gd name="T57" fmla="*/ 56822 h 121"/>
                <a:gd name="T58" fmla="*/ 96850 w 125"/>
                <a:gd name="T59" fmla="*/ 61624 h 121"/>
                <a:gd name="T60" fmla="*/ 95275 w 125"/>
                <a:gd name="T61" fmla="*/ 66425 h 121"/>
                <a:gd name="T62" fmla="*/ 92913 w 125"/>
                <a:gd name="T63" fmla="*/ 70427 h 121"/>
                <a:gd name="T64" fmla="*/ 91338 w 125"/>
                <a:gd name="T65" fmla="*/ 73628 h 121"/>
                <a:gd name="T66" fmla="*/ 85039 w 125"/>
                <a:gd name="T67" fmla="*/ 81631 h 121"/>
                <a:gd name="T68" fmla="*/ 77165 w 125"/>
                <a:gd name="T69" fmla="*/ 87233 h 121"/>
                <a:gd name="T70" fmla="*/ 74803 w 125"/>
                <a:gd name="T71" fmla="*/ 90435 h 121"/>
                <a:gd name="T72" fmla="*/ 70079 w 125"/>
                <a:gd name="T73" fmla="*/ 92035 h 121"/>
                <a:gd name="T74" fmla="*/ 65354 w 125"/>
                <a:gd name="T75" fmla="*/ 93636 h 121"/>
                <a:gd name="T76" fmla="*/ 60630 w 125"/>
                <a:gd name="T77" fmla="*/ 95236 h 121"/>
                <a:gd name="T78" fmla="*/ 55905 w 125"/>
                <a:gd name="T79" fmla="*/ 96837 h 121"/>
                <a:gd name="T80" fmla="*/ 51968 w 125"/>
                <a:gd name="T81" fmla="*/ 96837 h 121"/>
                <a:gd name="T82" fmla="*/ 47244 w 125"/>
                <a:gd name="T83" fmla="*/ 96837 h 121"/>
                <a:gd name="T84" fmla="*/ 40945 w 125"/>
                <a:gd name="T85" fmla="*/ 96837 h 121"/>
                <a:gd name="T86" fmla="*/ 37008 w 125"/>
                <a:gd name="T87" fmla="*/ 95236 h 121"/>
                <a:gd name="T88" fmla="*/ 32283 w 125"/>
                <a:gd name="T89" fmla="*/ 93636 h 121"/>
                <a:gd name="T90" fmla="*/ 27559 w 125"/>
                <a:gd name="T91" fmla="*/ 92035 h 121"/>
                <a:gd name="T92" fmla="*/ 22835 w 125"/>
                <a:gd name="T93" fmla="*/ 88834 h 121"/>
                <a:gd name="T94" fmla="*/ 15748 w 125"/>
                <a:gd name="T95" fmla="*/ 83232 h 121"/>
                <a:gd name="T96" fmla="*/ 9449 w 125"/>
                <a:gd name="T97" fmla="*/ 76829 h 121"/>
                <a:gd name="T98" fmla="*/ 7874 w 125"/>
                <a:gd name="T99" fmla="*/ 72028 h 121"/>
                <a:gd name="T100" fmla="*/ 4724 w 125"/>
                <a:gd name="T101" fmla="*/ 67226 h 121"/>
                <a:gd name="T102" fmla="*/ 3150 w 125"/>
                <a:gd name="T103" fmla="*/ 64825 h 121"/>
                <a:gd name="T104" fmla="*/ 1575 w 125"/>
                <a:gd name="T105" fmla="*/ 60023 h 121"/>
                <a:gd name="T106" fmla="*/ 1575 w 125"/>
                <a:gd name="T107" fmla="*/ 55221 h 121"/>
                <a:gd name="T108" fmla="*/ 0 w 125"/>
                <a:gd name="T109" fmla="*/ 48819 h 121"/>
                <a:gd name="T110" fmla="*/ 0 w 125"/>
                <a:gd name="T111" fmla="*/ 44817 h 121"/>
                <a:gd name="T112" fmla="*/ 1575 w 125"/>
                <a:gd name="T113" fmla="*/ 40015 h 1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5"/>
                <a:gd name="T172" fmla="*/ 0 h 121"/>
                <a:gd name="T173" fmla="*/ 125 w 125"/>
                <a:gd name="T174" fmla="*/ 121 h 1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5" h="121">
                  <a:moveTo>
                    <a:pt x="2" y="50"/>
                  </a:moveTo>
                  <a:lnTo>
                    <a:pt x="2" y="44"/>
                  </a:lnTo>
                  <a:lnTo>
                    <a:pt x="4" y="38"/>
                  </a:lnTo>
                  <a:lnTo>
                    <a:pt x="8" y="33"/>
                  </a:lnTo>
                  <a:lnTo>
                    <a:pt x="10" y="27"/>
                  </a:lnTo>
                  <a:lnTo>
                    <a:pt x="18" y="17"/>
                  </a:lnTo>
                  <a:lnTo>
                    <a:pt x="27" y="9"/>
                  </a:lnTo>
                  <a:lnTo>
                    <a:pt x="31" y="8"/>
                  </a:lnTo>
                  <a:lnTo>
                    <a:pt x="37" y="4"/>
                  </a:lnTo>
                  <a:lnTo>
                    <a:pt x="43" y="2"/>
                  </a:lnTo>
                  <a:lnTo>
                    <a:pt x="48" y="0"/>
                  </a:lnTo>
                  <a:lnTo>
                    <a:pt x="54" y="0"/>
                  </a:lnTo>
                  <a:lnTo>
                    <a:pt x="60" y="0"/>
                  </a:lnTo>
                  <a:lnTo>
                    <a:pt x="66" y="0"/>
                  </a:lnTo>
                  <a:lnTo>
                    <a:pt x="73" y="0"/>
                  </a:lnTo>
                  <a:lnTo>
                    <a:pt x="79" y="2"/>
                  </a:lnTo>
                  <a:lnTo>
                    <a:pt x="85" y="4"/>
                  </a:lnTo>
                  <a:lnTo>
                    <a:pt x="91" y="6"/>
                  </a:lnTo>
                  <a:lnTo>
                    <a:pt x="96" y="8"/>
                  </a:lnTo>
                  <a:lnTo>
                    <a:pt x="106" y="15"/>
                  </a:lnTo>
                  <a:lnTo>
                    <a:pt x="114" y="25"/>
                  </a:lnTo>
                  <a:lnTo>
                    <a:pt x="116" y="29"/>
                  </a:lnTo>
                  <a:lnTo>
                    <a:pt x="120" y="34"/>
                  </a:lnTo>
                  <a:lnTo>
                    <a:pt x="121" y="40"/>
                  </a:lnTo>
                  <a:lnTo>
                    <a:pt x="123" y="46"/>
                  </a:lnTo>
                  <a:lnTo>
                    <a:pt x="123" y="52"/>
                  </a:lnTo>
                  <a:lnTo>
                    <a:pt x="125" y="58"/>
                  </a:lnTo>
                  <a:lnTo>
                    <a:pt x="125" y="63"/>
                  </a:lnTo>
                  <a:lnTo>
                    <a:pt x="123" y="71"/>
                  </a:lnTo>
                  <a:lnTo>
                    <a:pt x="123" y="77"/>
                  </a:lnTo>
                  <a:lnTo>
                    <a:pt x="121" y="83"/>
                  </a:lnTo>
                  <a:lnTo>
                    <a:pt x="118" y="88"/>
                  </a:lnTo>
                  <a:lnTo>
                    <a:pt x="116" y="92"/>
                  </a:lnTo>
                  <a:lnTo>
                    <a:pt x="108" y="102"/>
                  </a:lnTo>
                  <a:lnTo>
                    <a:pt x="98" y="109"/>
                  </a:lnTo>
                  <a:lnTo>
                    <a:pt x="95" y="113"/>
                  </a:lnTo>
                  <a:lnTo>
                    <a:pt x="89" y="115"/>
                  </a:lnTo>
                  <a:lnTo>
                    <a:pt x="83" y="117"/>
                  </a:lnTo>
                  <a:lnTo>
                    <a:pt x="77" y="119"/>
                  </a:lnTo>
                  <a:lnTo>
                    <a:pt x="71" y="121"/>
                  </a:lnTo>
                  <a:lnTo>
                    <a:pt x="66" y="121"/>
                  </a:lnTo>
                  <a:lnTo>
                    <a:pt x="60" y="121"/>
                  </a:lnTo>
                  <a:lnTo>
                    <a:pt x="52" y="121"/>
                  </a:lnTo>
                  <a:lnTo>
                    <a:pt x="47" y="119"/>
                  </a:lnTo>
                  <a:lnTo>
                    <a:pt x="41" y="117"/>
                  </a:lnTo>
                  <a:lnTo>
                    <a:pt x="35" y="115"/>
                  </a:lnTo>
                  <a:lnTo>
                    <a:pt x="29" y="111"/>
                  </a:lnTo>
                  <a:lnTo>
                    <a:pt x="20" y="104"/>
                  </a:lnTo>
                  <a:lnTo>
                    <a:pt x="12" y="96"/>
                  </a:lnTo>
                  <a:lnTo>
                    <a:pt x="10" y="90"/>
                  </a:lnTo>
                  <a:lnTo>
                    <a:pt x="6" y="84"/>
                  </a:lnTo>
                  <a:lnTo>
                    <a:pt x="4" y="81"/>
                  </a:lnTo>
                  <a:lnTo>
                    <a:pt x="2" y="75"/>
                  </a:lnTo>
                  <a:lnTo>
                    <a:pt x="2" y="69"/>
                  </a:lnTo>
                  <a:lnTo>
                    <a:pt x="0" y="61"/>
                  </a:lnTo>
                  <a:lnTo>
                    <a:pt x="0" y="56"/>
                  </a:lnTo>
                  <a:lnTo>
                    <a:pt x="2" y="50"/>
                  </a:lnTo>
                  <a:close/>
                </a:path>
              </a:pathLst>
            </a:custGeom>
            <a:solidFill>
              <a:srgbClr val="000000"/>
            </a:solidFill>
            <a:ln w="9525">
              <a:noFill/>
              <a:round/>
              <a:headEnd/>
              <a:tailEnd/>
            </a:ln>
          </p:spPr>
          <p:txBody>
            <a:bodyPr/>
            <a:lstStyle/>
            <a:p>
              <a:endParaRPr lang="en-GB"/>
            </a:p>
          </p:txBody>
        </p:sp>
        <p:sp>
          <p:nvSpPr>
            <p:cNvPr id="3212" name="Freeform 242"/>
            <p:cNvSpPr>
              <a:spLocks/>
            </p:cNvSpPr>
            <p:nvPr/>
          </p:nvSpPr>
          <p:spPr bwMode="auto">
            <a:xfrm>
              <a:off x="5775325" y="4643438"/>
              <a:ext cx="98425" cy="96837"/>
            </a:xfrm>
            <a:custGeom>
              <a:avLst/>
              <a:gdLst>
                <a:gd name="T0" fmla="*/ 1575 w 125"/>
                <a:gd name="T1" fmla="*/ 40015 h 121"/>
                <a:gd name="T2" fmla="*/ 1575 w 125"/>
                <a:gd name="T3" fmla="*/ 35213 h 121"/>
                <a:gd name="T4" fmla="*/ 3150 w 125"/>
                <a:gd name="T5" fmla="*/ 30412 h 121"/>
                <a:gd name="T6" fmla="*/ 6299 w 125"/>
                <a:gd name="T7" fmla="*/ 26410 h 121"/>
                <a:gd name="T8" fmla="*/ 7874 w 125"/>
                <a:gd name="T9" fmla="*/ 21608 h 121"/>
                <a:gd name="T10" fmla="*/ 14173 w 125"/>
                <a:gd name="T11" fmla="*/ 13605 h 121"/>
                <a:gd name="T12" fmla="*/ 21260 w 125"/>
                <a:gd name="T13" fmla="*/ 7203 h 121"/>
                <a:gd name="T14" fmla="*/ 24409 w 125"/>
                <a:gd name="T15" fmla="*/ 6402 h 121"/>
                <a:gd name="T16" fmla="*/ 29134 w 125"/>
                <a:gd name="T17" fmla="*/ 3201 h 121"/>
                <a:gd name="T18" fmla="*/ 33858 w 125"/>
                <a:gd name="T19" fmla="*/ 1601 h 121"/>
                <a:gd name="T20" fmla="*/ 37795 w 125"/>
                <a:gd name="T21" fmla="*/ 0 h 121"/>
                <a:gd name="T22" fmla="*/ 42520 w 125"/>
                <a:gd name="T23" fmla="*/ 0 h 121"/>
                <a:gd name="T24" fmla="*/ 47244 w 125"/>
                <a:gd name="T25" fmla="*/ 0 h 121"/>
                <a:gd name="T26" fmla="*/ 51968 w 125"/>
                <a:gd name="T27" fmla="*/ 0 h 121"/>
                <a:gd name="T28" fmla="*/ 57480 w 125"/>
                <a:gd name="T29" fmla="*/ 0 h 121"/>
                <a:gd name="T30" fmla="*/ 62205 w 125"/>
                <a:gd name="T31" fmla="*/ 1601 h 121"/>
                <a:gd name="T32" fmla="*/ 66929 w 125"/>
                <a:gd name="T33" fmla="*/ 3201 h 121"/>
                <a:gd name="T34" fmla="*/ 71653 w 125"/>
                <a:gd name="T35" fmla="*/ 4802 h 121"/>
                <a:gd name="T36" fmla="*/ 75590 w 125"/>
                <a:gd name="T37" fmla="*/ 6402 h 121"/>
                <a:gd name="T38" fmla="*/ 83464 w 125"/>
                <a:gd name="T39" fmla="*/ 12005 h 121"/>
                <a:gd name="T40" fmla="*/ 89764 w 125"/>
                <a:gd name="T41" fmla="*/ 20008 h 121"/>
                <a:gd name="T42" fmla="*/ 91338 w 125"/>
                <a:gd name="T43" fmla="*/ 23209 h 121"/>
                <a:gd name="T44" fmla="*/ 94488 w 125"/>
                <a:gd name="T45" fmla="*/ 27210 h 121"/>
                <a:gd name="T46" fmla="*/ 95275 w 125"/>
                <a:gd name="T47" fmla="*/ 32012 h 121"/>
                <a:gd name="T48" fmla="*/ 96850 w 125"/>
                <a:gd name="T49" fmla="*/ 36814 h 121"/>
                <a:gd name="T50" fmla="*/ 96850 w 125"/>
                <a:gd name="T51" fmla="*/ 41616 h 121"/>
                <a:gd name="T52" fmla="*/ 98425 w 125"/>
                <a:gd name="T53" fmla="*/ 46418 h 121"/>
                <a:gd name="T54" fmla="*/ 98425 w 125"/>
                <a:gd name="T55" fmla="*/ 50419 h 121"/>
                <a:gd name="T56" fmla="*/ 96850 w 125"/>
                <a:gd name="T57" fmla="*/ 56822 h 121"/>
                <a:gd name="T58" fmla="*/ 96850 w 125"/>
                <a:gd name="T59" fmla="*/ 61624 h 121"/>
                <a:gd name="T60" fmla="*/ 95275 w 125"/>
                <a:gd name="T61" fmla="*/ 66425 h 121"/>
                <a:gd name="T62" fmla="*/ 92913 w 125"/>
                <a:gd name="T63" fmla="*/ 70427 h 121"/>
                <a:gd name="T64" fmla="*/ 91338 w 125"/>
                <a:gd name="T65" fmla="*/ 73628 h 121"/>
                <a:gd name="T66" fmla="*/ 85039 w 125"/>
                <a:gd name="T67" fmla="*/ 81631 h 121"/>
                <a:gd name="T68" fmla="*/ 77165 w 125"/>
                <a:gd name="T69" fmla="*/ 87233 h 121"/>
                <a:gd name="T70" fmla="*/ 74803 w 125"/>
                <a:gd name="T71" fmla="*/ 90435 h 121"/>
                <a:gd name="T72" fmla="*/ 70079 w 125"/>
                <a:gd name="T73" fmla="*/ 92035 h 121"/>
                <a:gd name="T74" fmla="*/ 65354 w 125"/>
                <a:gd name="T75" fmla="*/ 93636 h 121"/>
                <a:gd name="T76" fmla="*/ 60630 w 125"/>
                <a:gd name="T77" fmla="*/ 95236 h 121"/>
                <a:gd name="T78" fmla="*/ 55905 w 125"/>
                <a:gd name="T79" fmla="*/ 96837 h 121"/>
                <a:gd name="T80" fmla="*/ 51968 w 125"/>
                <a:gd name="T81" fmla="*/ 96837 h 121"/>
                <a:gd name="T82" fmla="*/ 47244 w 125"/>
                <a:gd name="T83" fmla="*/ 96837 h 121"/>
                <a:gd name="T84" fmla="*/ 40945 w 125"/>
                <a:gd name="T85" fmla="*/ 96837 h 121"/>
                <a:gd name="T86" fmla="*/ 37008 w 125"/>
                <a:gd name="T87" fmla="*/ 95236 h 121"/>
                <a:gd name="T88" fmla="*/ 32283 w 125"/>
                <a:gd name="T89" fmla="*/ 93636 h 121"/>
                <a:gd name="T90" fmla="*/ 27559 w 125"/>
                <a:gd name="T91" fmla="*/ 92035 h 121"/>
                <a:gd name="T92" fmla="*/ 22835 w 125"/>
                <a:gd name="T93" fmla="*/ 88834 h 121"/>
                <a:gd name="T94" fmla="*/ 15748 w 125"/>
                <a:gd name="T95" fmla="*/ 83232 h 121"/>
                <a:gd name="T96" fmla="*/ 9449 w 125"/>
                <a:gd name="T97" fmla="*/ 76829 h 121"/>
                <a:gd name="T98" fmla="*/ 7874 w 125"/>
                <a:gd name="T99" fmla="*/ 72028 h 121"/>
                <a:gd name="T100" fmla="*/ 4724 w 125"/>
                <a:gd name="T101" fmla="*/ 67226 h 121"/>
                <a:gd name="T102" fmla="*/ 3150 w 125"/>
                <a:gd name="T103" fmla="*/ 64825 h 121"/>
                <a:gd name="T104" fmla="*/ 1575 w 125"/>
                <a:gd name="T105" fmla="*/ 60023 h 121"/>
                <a:gd name="T106" fmla="*/ 1575 w 125"/>
                <a:gd name="T107" fmla="*/ 55221 h 121"/>
                <a:gd name="T108" fmla="*/ 0 w 125"/>
                <a:gd name="T109" fmla="*/ 48819 h 121"/>
                <a:gd name="T110" fmla="*/ 0 w 125"/>
                <a:gd name="T111" fmla="*/ 44817 h 121"/>
                <a:gd name="T112" fmla="*/ 1575 w 125"/>
                <a:gd name="T113" fmla="*/ 40015 h 1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5"/>
                <a:gd name="T172" fmla="*/ 0 h 121"/>
                <a:gd name="T173" fmla="*/ 125 w 125"/>
                <a:gd name="T174" fmla="*/ 121 h 1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5" h="121">
                  <a:moveTo>
                    <a:pt x="2" y="50"/>
                  </a:moveTo>
                  <a:lnTo>
                    <a:pt x="2" y="44"/>
                  </a:lnTo>
                  <a:lnTo>
                    <a:pt x="4" y="38"/>
                  </a:lnTo>
                  <a:lnTo>
                    <a:pt x="8" y="33"/>
                  </a:lnTo>
                  <a:lnTo>
                    <a:pt x="10" y="27"/>
                  </a:lnTo>
                  <a:lnTo>
                    <a:pt x="18" y="17"/>
                  </a:lnTo>
                  <a:lnTo>
                    <a:pt x="27" y="9"/>
                  </a:lnTo>
                  <a:lnTo>
                    <a:pt x="31" y="8"/>
                  </a:lnTo>
                  <a:lnTo>
                    <a:pt x="37" y="4"/>
                  </a:lnTo>
                  <a:lnTo>
                    <a:pt x="43" y="2"/>
                  </a:lnTo>
                  <a:lnTo>
                    <a:pt x="48" y="0"/>
                  </a:lnTo>
                  <a:lnTo>
                    <a:pt x="54" y="0"/>
                  </a:lnTo>
                  <a:lnTo>
                    <a:pt x="60" y="0"/>
                  </a:lnTo>
                  <a:lnTo>
                    <a:pt x="66" y="0"/>
                  </a:lnTo>
                  <a:lnTo>
                    <a:pt x="73" y="0"/>
                  </a:lnTo>
                  <a:lnTo>
                    <a:pt x="79" y="2"/>
                  </a:lnTo>
                  <a:lnTo>
                    <a:pt x="85" y="4"/>
                  </a:lnTo>
                  <a:lnTo>
                    <a:pt x="91" y="6"/>
                  </a:lnTo>
                  <a:lnTo>
                    <a:pt x="96" y="8"/>
                  </a:lnTo>
                  <a:lnTo>
                    <a:pt x="106" y="15"/>
                  </a:lnTo>
                  <a:lnTo>
                    <a:pt x="114" y="25"/>
                  </a:lnTo>
                  <a:lnTo>
                    <a:pt x="116" y="29"/>
                  </a:lnTo>
                  <a:lnTo>
                    <a:pt x="120" y="34"/>
                  </a:lnTo>
                  <a:lnTo>
                    <a:pt x="121" y="40"/>
                  </a:lnTo>
                  <a:lnTo>
                    <a:pt x="123" y="46"/>
                  </a:lnTo>
                  <a:lnTo>
                    <a:pt x="123" y="52"/>
                  </a:lnTo>
                  <a:lnTo>
                    <a:pt x="125" y="58"/>
                  </a:lnTo>
                  <a:lnTo>
                    <a:pt x="125" y="63"/>
                  </a:lnTo>
                  <a:lnTo>
                    <a:pt x="123" y="71"/>
                  </a:lnTo>
                  <a:lnTo>
                    <a:pt x="123" y="77"/>
                  </a:lnTo>
                  <a:lnTo>
                    <a:pt x="121" y="83"/>
                  </a:lnTo>
                  <a:lnTo>
                    <a:pt x="118" y="88"/>
                  </a:lnTo>
                  <a:lnTo>
                    <a:pt x="116" y="92"/>
                  </a:lnTo>
                  <a:lnTo>
                    <a:pt x="108" y="102"/>
                  </a:lnTo>
                  <a:lnTo>
                    <a:pt x="98" y="109"/>
                  </a:lnTo>
                  <a:lnTo>
                    <a:pt x="95" y="113"/>
                  </a:lnTo>
                  <a:lnTo>
                    <a:pt x="89" y="115"/>
                  </a:lnTo>
                  <a:lnTo>
                    <a:pt x="83" y="117"/>
                  </a:lnTo>
                  <a:lnTo>
                    <a:pt x="77" y="119"/>
                  </a:lnTo>
                  <a:lnTo>
                    <a:pt x="71" y="121"/>
                  </a:lnTo>
                  <a:lnTo>
                    <a:pt x="66" y="121"/>
                  </a:lnTo>
                  <a:lnTo>
                    <a:pt x="60" y="121"/>
                  </a:lnTo>
                  <a:lnTo>
                    <a:pt x="52" y="121"/>
                  </a:lnTo>
                  <a:lnTo>
                    <a:pt x="47" y="119"/>
                  </a:lnTo>
                  <a:lnTo>
                    <a:pt x="41" y="117"/>
                  </a:lnTo>
                  <a:lnTo>
                    <a:pt x="35" y="115"/>
                  </a:lnTo>
                  <a:lnTo>
                    <a:pt x="29" y="111"/>
                  </a:lnTo>
                  <a:lnTo>
                    <a:pt x="20" y="104"/>
                  </a:lnTo>
                  <a:lnTo>
                    <a:pt x="12" y="96"/>
                  </a:lnTo>
                  <a:lnTo>
                    <a:pt x="10" y="90"/>
                  </a:lnTo>
                  <a:lnTo>
                    <a:pt x="6" y="84"/>
                  </a:lnTo>
                  <a:lnTo>
                    <a:pt x="4" y="81"/>
                  </a:lnTo>
                  <a:lnTo>
                    <a:pt x="2" y="75"/>
                  </a:lnTo>
                  <a:lnTo>
                    <a:pt x="2" y="69"/>
                  </a:lnTo>
                  <a:lnTo>
                    <a:pt x="0" y="61"/>
                  </a:lnTo>
                  <a:lnTo>
                    <a:pt x="0" y="56"/>
                  </a:lnTo>
                  <a:lnTo>
                    <a:pt x="2" y="50"/>
                  </a:lnTo>
                </a:path>
              </a:pathLst>
            </a:custGeom>
            <a:noFill/>
            <a:ln w="19050">
              <a:solidFill>
                <a:srgbClr val="000000"/>
              </a:solidFill>
              <a:prstDash val="solid"/>
              <a:round/>
              <a:headEnd/>
              <a:tailEnd/>
            </a:ln>
          </p:spPr>
          <p:txBody>
            <a:bodyPr/>
            <a:lstStyle/>
            <a:p>
              <a:endParaRPr lang="en-GB"/>
            </a:p>
          </p:txBody>
        </p:sp>
        <p:sp>
          <p:nvSpPr>
            <p:cNvPr id="3213" name="Freeform 243"/>
            <p:cNvSpPr>
              <a:spLocks noEditPoints="1"/>
            </p:cNvSpPr>
            <p:nvPr/>
          </p:nvSpPr>
          <p:spPr bwMode="auto">
            <a:xfrm>
              <a:off x="5580063" y="4625975"/>
              <a:ext cx="203200" cy="74613"/>
            </a:xfrm>
            <a:custGeom>
              <a:avLst/>
              <a:gdLst>
                <a:gd name="T0" fmla="*/ 195231 w 255"/>
                <a:gd name="T1" fmla="*/ 64294 h 94"/>
                <a:gd name="T2" fmla="*/ 60562 w 255"/>
                <a:gd name="T3" fmla="*/ 42863 h 94"/>
                <a:gd name="T4" fmla="*/ 58968 w 255"/>
                <a:gd name="T5" fmla="*/ 41275 h 94"/>
                <a:gd name="T6" fmla="*/ 58171 w 255"/>
                <a:gd name="T7" fmla="*/ 39688 h 94"/>
                <a:gd name="T8" fmla="*/ 56577 w 255"/>
                <a:gd name="T9" fmla="*/ 36513 h 94"/>
                <a:gd name="T10" fmla="*/ 56577 w 255"/>
                <a:gd name="T11" fmla="*/ 34925 h 94"/>
                <a:gd name="T12" fmla="*/ 58171 w 255"/>
                <a:gd name="T13" fmla="*/ 31750 h 94"/>
                <a:gd name="T14" fmla="*/ 58968 w 255"/>
                <a:gd name="T15" fmla="*/ 30163 h 94"/>
                <a:gd name="T16" fmla="*/ 60562 w 255"/>
                <a:gd name="T17" fmla="*/ 28575 h 94"/>
                <a:gd name="T18" fmla="*/ 63749 w 255"/>
                <a:gd name="T19" fmla="*/ 28575 h 94"/>
                <a:gd name="T20" fmla="*/ 196825 w 255"/>
                <a:gd name="T21" fmla="*/ 51594 h 94"/>
                <a:gd name="T22" fmla="*/ 200013 w 255"/>
                <a:gd name="T23" fmla="*/ 51594 h 94"/>
                <a:gd name="T24" fmla="*/ 201606 w 255"/>
                <a:gd name="T25" fmla="*/ 53182 h 94"/>
                <a:gd name="T26" fmla="*/ 201606 w 255"/>
                <a:gd name="T27" fmla="*/ 56357 h 94"/>
                <a:gd name="T28" fmla="*/ 203200 w 255"/>
                <a:gd name="T29" fmla="*/ 59532 h 94"/>
                <a:gd name="T30" fmla="*/ 201606 w 255"/>
                <a:gd name="T31" fmla="*/ 61119 h 94"/>
                <a:gd name="T32" fmla="*/ 200013 w 255"/>
                <a:gd name="T33" fmla="*/ 62707 h 94"/>
                <a:gd name="T34" fmla="*/ 196825 w 255"/>
                <a:gd name="T35" fmla="*/ 64294 h 94"/>
                <a:gd name="T36" fmla="*/ 195231 w 255"/>
                <a:gd name="T37" fmla="*/ 64294 h 94"/>
                <a:gd name="T38" fmla="*/ 195231 w 255"/>
                <a:gd name="T39" fmla="*/ 64294 h 94"/>
                <a:gd name="T40" fmla="*/ 68530 w 255"/>
                <a:gd name="T41" fmla="*/ 74613 h 94"/>
                <a:gd name="T42" fmla="*/ 0 w 255"/>
                <a:gd name="T43" fmla="*/ 25400 h 94"/>
                <a:gd name="T44" fmla="*/ 80483 w 255"/>
                <a:gd name="T45" fmla="*/ 0 h 94"/>
                <a:gd name="T46" fmla="*/ 68530 w 255"/>
                <a:gd name="T47" fmla="*/ 74613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4"/>
                <a:gd name="T74" fmla="*/ 255 w 255"/>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4">
                  <a:moveTo>
                    <a:pt x="245" y="81"/>
                  </a:moveTo>
                  <a:lnTo>
                    <a:pt x="76" y="54"/>
                  </a:lnTo>
                  <a:lnTo>
                    <a:pt x="74" y="52"/>
                  </a:lnTo>
                  <a:lnTo>
                    <a:pt x="73" y="50"/>
                  </a:lnTo>
                  <a:lnTo>
                    <a:pt x="71" y="46"/>
                  </a:lnTo>
                  <a:lnTo>
                    <a:pt x="71" y="44"/>
                  </a:lnTo>
                  <a:lnTo>
                    <a:pt x="73" y="40"/>
                  </a:lnTo>
                  <a:lnTo>
                    <a:pt x="74" y="38"/>
                  </a:lnTo>
                  <a:lnTo>
                    <a:pt x="76" y="36"/>
                  </a:lnTo>
                  <a:lnTo>
                    <a:pt x="80" y="36"/>
                  </a:lnTo>
                  <a:lnTo>
                    <a:pt x="247" y="65"/>
                  </a:lnTo>
                  <a:lnTo>
                    <a:pt x="251" y="65"/>
                  </a:lnTo>
                  <a:lnTo>
                    <a:pt x="253" y="67"/>
                  </a:lnTo>
                  <a:lnTo>
                    <a:pt x="253" y="71"/>
                  </a:lnTo>
                  <a:lnTo>
                    <a:pt x="255" y="75"/>
                  </a:lnTo>
                  <a:lnTo>
                    <a:pt x="253" y="77"/>
                  </a:lnTo>
                  <a:lnTo>
                    <a:pt x="251" y="79"/>
                  </a:lnTo>
                  <a:lnTo>
                    <a:pt x="247" y="81"/>
                  </a:lnTo>
                  <a:lnTo>
                    <a:pt x="245" y="81"/>
                  </a:lnTo>
                  <a:close/>
                  <a:moveTo>
                    <a:pt x="86" y="94"/>
                  </a:moveTo>
                  <a:lnTo>
                    <a:pt x="0" y="32"/>
                  </a:lnTo>
                  <a:lnTo>
                    <a:pt x="101" y="0"/>
                  </a:lnTo>
                  <a:lnTo>
                    <a:pt x="86" y="94"/>
                  </a:lnTo>
                  <a:close/>
                </a:path>
              </a:pathLst>
            </a:custGeom>
            <a:solidFill>
              <a:srgbClr val="000000"/>
            </a:solidFill>
            <a:ln w="1588">
              <a:solidFill>
                <a:srgbClr val="000000"/>
              </a:solidFill>
              <a:prstDash val="solid"/>
              <a:round/>
              <a:headEnd/>
              <a:tailEnd/>
            </a:ln>
          </p:spPr>
          <p:txBody>
            <a:bodyPr/>
            <a:lstStyle/>
            <a:p>
              <a:endParaRPr lang="en-GB"/>
            </a:p>
          </p:txBody>
        </p:sp>
        <p:sp>
          <p:nvSpPr>
            <p:cNvPr id="3214" name="Freeform 244"/>
            <p:cNvSpPr>
              <a:spLocks/>
            </p:cNvSpPr>
            <p:nvPr/>
          </p:nvSpPr>
          <p:spPr bwMode="auto">
            <a:xfrm>
              <a:off x="5773738" y="5041900"/>
              <a:ext cx="98425" cy="96838"/>
            </a:xfrm>
            <a:custGeom>
              <a:avLst/>
              <a:gdLst>
                <a:gd name="T0" fmla="*/ 1575 w 125"/>
                <a:gd name="T1" fmla="*/ 57150 h 122"/>
                <a:gd name="T2" fmla="*/ 1575 w 125"/>
                <a:gd name="T3" fmla="*/ 61119 h 122"/>
                <a:gd name="T4" fmla="*/ 3150 w 125"/>
                <a:gd name="T5" fmla="*/ 65882 h 122"/>
                <a:gd name="T6" fmla="*/ 6299 w 125"/>
                <a:gd name="T7" fmla="*/ 70644 h 122"/>
                <a:gd name="T8" fmla="*/ 7874 w 125"/>
                <a:gd name="T9" fmla="*/ 75407 h 122"/>
                <a:gd name="T10" fmla="*/ 14173 w 125"/>
                <a:gd name="T11" fmla="*/ 82550 h 122"/>
                <a:gd name="T12" fmla="*/ 21260 w 125"/>
                <a:gd name="T13" fmla="*/ 88900 h 122"/>
                <a:gd name="T14" fmla="*/ 24409 w 125"/>
                <a:gd name="T15" fmla="*/ 90488 h 122"/>
                <a:gd name="T16" fmla="*/ 29134 w 125"/>
                <a:gd name="T17" fmla="*/ 93663 h 122"/>
                <a:gd name="T18" fmla="*/ 33858 w 125"/>
                <a:gd name="T19" fmla="*/ 95250 h 122"/>
                <a:gd name="T20" fmla="*/ 38583 w 125"/>
                <a:gd name="T21" fmla="*/ 96838 h 122"/>
                <a:gd name="T22" fmla="*/ 42520 w 125"/>
                <a:gd name="T23" fmla="*/ 96838 h 122"/>
                <a:gd name="T24" fmla="*/ 47244 w 125"/>
                <a:gd name="T25" fmla="*/ 96838 h 122"/>
                <a:gd name="T26" fmla="*/ 51968 w 125"/>
                <a:gd name="T27" fmla="*/ 96838 h 122"/>
                <a:gd name="T28" fmla="*/ 57480 w 125"/>
                <a:gd name="T29" fmla="*/ 96838 h 122"/>
                <a:gd name="T30" fmla="*/ 62205 w 125"/>
                <a:gd name="T31" fmla="*/ 95250 h 122"/>
                <a:gd name="T32" fmla="*/ 66929 w 125"/>
                <a:gd name="T33" fmla="*/ 93663 h 122"/>
                <a:gd name="T34" fmla="*/ 71653 w 125"/>
                <a:gd name="T35" fmla="*/ 92075 h 122"/>
                <a:gd name="T36" fmla="*/ 76378 w 125"/>
                <a:gd name="T37" fmla="*/ 90488 h 122"/>
                <a:gd name="T38" fmla="*/ 83464 w 125"/>
                <a:gd name="T39" fmla="*/ 84138 h 122"/>
                <a:gd name="T40" fmla="*/ 89764 w 125"/>
                <a:gd name="T41" fmla="*/ 76994 h 122"/>
                <a:gd name="T42" fmla="*/ 91338 w 125"/>
                <a:gd name="T43" fmla="*/ 73819 h 122"/>
                <a:gd name="T44" fmla="*/ 94488 w 125"/>
                <a:gd name="T45" fmla="*/ 69057 h 122"/>
                <a:gd name="T46" fmla="*/ 96063 w 125"/>
                <a:gd name="T47" fmla="*/ 64294 h 122"/>
                <a:gd name="T48" fmla="*/ 96850 w 125"/>
                <a:gd name="T49" fmla="*/ 59532 h 122"/>
                <a:gd name="T50" fmla="*/ 96850 w 125"/>
                <a:gd name="T51" fmla="*/ 55563 h 122"/>
                <a:gd name="T52" fmla="*/ 98425 w 125"/>
                <a:gd name="T53" fmla="*/ 50800 h 122"/>
                <a:gd name="T54" fmla="*/ 98425 w 125"/>
                <a:gd name="T55" fmla="*/ 46038 h 122"/>
                <a:gd name="T56" fmla="*/ 96850 w 125"/>
                <a:gd name="T57" fmla="*/ 41275 h 122"/>
                <a:gd name="T58" fmla="*/ 96850 w 125"/>
                <a:gd name="T59" fmla="*/ 35719 h 122"/>
                <a:gd name="T60" fmla="*/ 96063 w 125"/>
                <a:gd name="T61" fmla="*/ 30956 h 122"/>
                <a:gd name="T62" fmla="*/ 92913 w 125"/>
                <a:gd name="T63" fmla="*/ 26194 h 122"/>
                <a:gd name="T64" fmla="*/ 91338 w 125"/>
                <a:gd name="T65" fmla="*/ 23019 h 122"/>
                <a:gd name="T66" fmla="*/ 88189 w 125"/>
                <a:gd name="T67" fmla="*/ 19050 h 122"/>
                <a:gd name="T68" fmla="*/ 85039 w 125"/>
                <a:gd name="T69" fmla="*/ 15875 h 122"/>
                <a:gd name="T70" fmla="*/ 77165 w 125"/>
                <a:gd name="T71" fmla="*/ 9525 h 122"/>
                <a:gd name="T72" fmla="*/ 74803 w 125"/>
                <a:gd name="T73" fmla="*/ 6350 h 122"/>
                <a:gd name="T74" fmla="*/ 70079 w 125"/>
                <a:gd name="T75" fmla="*/ 4763 h 122"/>
                <a:gd name="T76" fmla="*/ 65354 w 125"/>
                <a:gd name="T77" fmla="*/ 3175 h 122"/>
                <a:gd name="T78" fmla="*/ 60630 w 125"/>
                <a:gd name="T79" fmla="*/ 1588 h 122"/>
                <a:gd name="T80" fmla="*/ 56693 w 125"/>
                <a:gd name="T81" fmla="*/ 0 h 122"/>
                <a:gd name="T82" fmla="*/ 51968 w 125"/>
                <a:gd name="T83" fmla="*/ 0 h 122"/>
                <a:gd name="T84" fmla="*/ 47244 w 125"/>
                <a:gd name="T85" fmla="*/ 0 h 122"/>
                <a:gd name="T86" fmla="*/ 40945 w 125"/>
                <a:gd name="T87" fmla="*/ 1588 h 122"/>
                <a:gd name="T88" fmla="*/ 37008 w 125"/>
                <a:gd name="T89" fmla="*/ 1588 h 122"/>
                <a:gd name="T90" fmla="*/ 32283 w 125"/>
                <a:gd name="T91" fmla="*/ 3175 h 122"/>
                <a:gd name="T92" fmla="*/ 27559 w 125"/>
                <a:gd name="T93" fmla="*/ 4763 h 122"/>
                <a:gd name="T94" fmla="*/ 22835 w 125"/>
                <a:gd name="T95" fmla="*/ 7938 h 122"/>
                <a:gd name="T96" fmla="*/ 15748 w 125"/>
                <a:gd name="T97" fmla="*/ 14288 h 122"/>
                <a:gd name="T98" fmla="*/ 9449 w 125"/>
                <a:gd name="T99" fmla="*/ 19844 h 122"/>
                <a:gd name="T100" fmla="*/ 7874 w 125"/>
                <a:gd name="T101" fmla="*/ 24606 h 122"/>
                <a:gd name="T102" fmla="*/ 4724 w 125"/>
                <a:gd name="T103" fmla="*/ 29369 h 122"/>
                <a:gd name="T104" fmla="*/ 3150 w 125"/>
                <a:gd name="T105" fmla="*/ 32544 h 122"/>
                <a:gd name="T106" fmla="*/ 1575 w 125"/>
                <a:gd name="T107" fmla="*/ 37306 h 122"/>
                <a:gd name="T108" fmla="*/ 0 w 125"/>
                <a:gd name="T109" fmla="*/ 41275 h 122"/>
                <a:gd name="T110" fmla="*/ 0 w 125"/>
                <a:gd name="T111" fmla="*/ 47625 h 122"/>
                <a:gd name="T112" fmla="*/ 0 w 125"/>
                <a:gd name="T113" fmla="*/ 52388 h 122"/>
                <a:gd name="T114" fmla="*/ 1575 w 125"/>
                <a:gd name="T115" fmla="*/ 57150 h 1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2"/>
                <a:gd name="T176" fmla="*/ 125 w 125"/>
                <a:gd name="T177" fmla="*/ 122 h 1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2">
                  <a:moveTo>
                    <a:pt x="2" y="72"/>
                  </a:moveTo>
                  <a:lnTo>
                    <a:pt x="2" y="77"/>
                  </a:lnTo>
                  <a:lnTo>
                    <a:pt x="4" y="83"/>
                  </a:lnTo>
                  <a:lnTo>
                    <a:pt x="8" y="89"/>
                  </a:lnTo>
                  <a:lnTo>
                    <a:pt x="10" y="95"/>
                  </a:lnTo>
                  <a:lnTo>
                    <a:pt x="18" y="104"/>
                  </a:lnTo>
                  <a:lnTo>
                    <a:pt x="27" y="112"/>
                  </a:lnTo>
                  <a:lnTo>
                    <a:pt x="31" y="114"/>
                  </a:lnTo>
                  <a:lnTo>
                    <a:pt x="37" y="118"/>
                  </a:lnTo>
                  <a:lnTo>
                    <a:pt x="43" y="120"/>
                  </a:lnTo>
                  <a:lnTo>
                    <a:pt x="49" y="122"/>
                  </a:lnTo>
                  <a:lnTo>
                    <a:pt x="54" y="122"/>
                  </a:lnTo>
                  <a:lnTo>
                    <a:pt x="60" y="122"/>
                  </a:lnTo>
                  <a:lnTo>
                    <a:pt x="66" y="122"/>
                  </a:lnTo>
                  <a:lnTo>
                    <a:pt x="73" y="122"/>
                  </a:lnTo>
                  <a:lnTo>
                    <a:pt x="79" y="120"/>
                  </a:lnTo>
                  <a:lnTo>
                    <a:pt x="85" y="118"/>
                  </a:lnTo>
                  <a:lnTo>
                    <a:pt x="91" y="116"/>
                  </a:lnTo>
                  <a:lnTo>
                    <a:pt x="97" y="114"/>
                  </a:lnTo>
                  <a:lnTo>
                    <a:pt x="106" y="106"/>
                  </a:lnTo>
                  <a:lnTo>
                    <a:pt x="114" y="97"/>
                  </a:lnTo>
                  <a:lnTo>
                    <a:pt x="116" y="93"/>
                  </a:lnTo>
                  <a:lnTo>
                    <a:pt x="120" y="87"/>
                  </a:lnTo>
                  <a:lnTo>
                    <a:pt x="122" y="81"/>
                  </a:lnTo>
                  <a:lnTo>
                    <a:pt x="123" y="75"/>
                  </a:lnTo>
                  <a:lnTo>
                    <a:pt x="123" y="70"/>
                  </a:lnTo>
                  <a:lnTo>
                    <a:pt x="125" y="64"/>
                  </a:lnTo>
                  <a:lnTo>
                    <a:pt x="125" y="58"/>
                  </a:lnTo>
                  <a:lnTo>
                    <a:pt x="123" y="52"/>
                  </a:lnTo>
                  <a:lnTo>
                    <a:pt x="123" y="45"/>
                  </a:lnTo>
                  <a:lnTo>
                    <a:pt x="122" y="39"/>
                  </a:lnTo>
                  <a:lnTo>
                    <a:pt x="118" y="33"/>
                  </a:lnTo>
                  <a:lnTo>
                    <a:pt x="116" y="29"/>
                  </a:lnTo>
                  <a:lnTo>
                    <a:pt x="112" y="24"/>
                  </a:lnTo>
                  <a:lnTo>
                    <a:pt x="108" y="20"/>
                  </a:lnTo>
                  <a:lnTo>
                    <a:pt x="98" y="12"/>
                  </a:lnTo>
                  <a:lnTo>
                    <a:pt x="95" y="8"/>
                  </a:lnTo>
                  <a:lnTo>
                    <a:pt x="89" y="6"/>
                  </a:lnTo>
                  <a:lnTo>
                    <a:pt x="83" y="4"/>
                  </a:lnTo>
                  <a:lnTo>
                    <a:pt x="77" y="2"/>
                  </a:lnTo>
                  <a:lnTo>
                    <a:pt x="72" y="0"/>
                  </a:lnTo>
                  <a:lnTo>
                    <a:pt x="66" y="0"/>
                  </a:lnTo>
                  <a:lnTo>
                    <a:pt x="60" y="0"/>
                  </a:lnTo>
                  <a:lnTo>
                    <a:pt x="52" y="2"/>
                  </a:lnTo>
                  <a:lnTo>
                    <a:pt x="47" y="2"/>
                  </a:lnTo>
                  <a:lnTo>
                    <a:pt x="41" y="4"/>
                  </a:lnTo>
                  <a:lnTo>
                    <a:pt x="35" y="6"/>
                  </a:lnTo>
                  <a:lnTo>
                    <a:pt x="29" y="10"/>
                  </a:lnTo>
                  <a:lnTo>
                    <a:pt x="20" y="18"/>
                  </a:lnTo>
                  <a:lnTo>
                    <a:pt x="12" y="25"/>
                  </a:lnTo>
                  <a:lnTo>
                    <a:pt x="10" y="31"/>
                  </a:lnTo>
                  <a:lnTo>
                    <a:pt x="6" y="37"/>
                  </a:lnTo>
                  <a:lnTo>
                    <a:pt x="4" y="41"/>
                  </a:lnTo>
                  <a:lnTo>
                    <a:pt x="2" y="47"/>
                  </a:lnTo>
                  <a:lnTo>
                    <a:pt x="0" y="52"/>
                  </a:lnTo>
                  <a:lnTo>
                    <a:pt x="0" y="60"/>
                  </a:lnTo>
                  <a:lnTo>
                    <a:pt x="0" y="66"/>
                  </a:lnTo>
                  <a:lnTo>
                    <a:pt x="2" y="72"/>
                  </a:lnTo>
                  <a:close/>
                </a:path>
              </a:pathLst>
            </a:custGeom>
            <a:solidFill>
              <a:srgbClr val="000000"/>
            </a:solidFill>
            <a:ln w="9525">
              <a:noFill/>
              <a:round/>
              <a:headEnd/>
              <a:tailEnd/>
            </a:ln>
          </p:spPr>
          <p:txBody>
            <a:bodyPr/>
            <a:lstStyle/>
            <a:p>
              <a:endParaRPr lang="en-GB"/>
            </a:p>
          </p:txBody>
        </p:sp>
        <p:sp>
          <p:nvSpPr>
            <p:cNvPr id="3215" name="Freeform 245"/>
            <p:cNvSpPr>
              <a:spLocks/>
            </p:cNvSpPr>
            <p:nvPr/>
          </p:nvSpPr>
          <p:spPr bwMode="auto">
            <a:xfrm>
              <a:off x="5773738" y="5041900"/>
              <a:ext cx="98425" cy="96838"/>
            </a:xfrm>
            <a:custGeom>
              <a:avLst/>
              <a:gdLst>
                <a:gd name="T0" fmla="*/ 1575 w 125"/>
                <a:gd name="T1" fmla="*/ 57150 h 122"/>
                <a:gd name="T2" fmla="*/ 1575 w 125"/>
                <a:gd name="T3" fmla="*/ 61119 h 122"/>
                <a:gd name="T4" fmla="*/ 3150 w 125"/>
                <a:gd name="T5" fmla="*/ 65882 h 122"/>
                <a:gd name="T6" fmla="*/ 6299 w 125"/>
                <a:gd name="T7" fmla="*/ 70644 h 122"/>
                <a:gd name="T8" fmla="*/ 7874 w 125"/>
                <a:gd name="T9" fmla="*/ 75407 h 122"/>
                <a:gd name="T10" fmla="*/ 14173 w 125"/>
                <a:gd name="T11" fmla="*/ 82550 h 122"/>
                <a:gd name="T12" fmla="*/ 21260 w 125"/>
                <a:gd name="T13" fmla="*/ 88900 h 122"/>
                <a:gd name="T14" fmla="*/ 24409 w 125"/>
                <a:gd name="T15" fmla="*/ 90488 h 122"/>
                <a:gd name="T16" fmla="*/ 29134 w 125"/>
                <a:gd name="T17" fmla="*/ 93663 h 122"/>
                <a:gd name="T18" fmla="*/ 33858 w 125"/>
                <a:gd name="T19" fmla="*/ 95250 h 122"/>
                <a:gd name="T20" fmla="*/ 38583 w 125"/>
                <a:gd name="T21" fmla="*/ 96838 h 122"/>
                <a:gd name="T22" fmla="*/ 42520 w 125"/>
                <a:gd name="T23" fmla="*/ 96838 h 122"/>
                <a:gd name="T24" fmla="*/ 47244 w 125"/>
                <a:gd name="T25" fmla="*/ 96838 h 122"/>
                <a:gd name="T26" fmla="*/ 51968 w 125"/>
                <a:gd name="T27" fmla="*/ 96838 h 122"/>
                <a:gd name="T28" fmla="*/ 57480 w 125"/>
                <a:gd name="T29" fmla="*/ 96838 h 122"/>
                <a:gd name="T30" fmla="*/ 62205 w 125"/>
                <a:gd name="T31" fmla="*/ 95250 h 122"/>
                <a:gd name="T32" fmla="*/ 66929 w 125"/>
                <a:gd name="T33" fmla="*/ 93663 h 122"/>
                <a:gd name="T34" fmla="*/ 71653 w 125"/>
                <a:gd name="T35" fmla="*/ 92075 h 122"/>
                <a:gd name="T36" fmla="*/ 76378 w 125"/>
                <a:gd name="T37" fmla="*/ 90488 h 122"/>
                <a:gd name="T38" fmla="*/ 83464 w 125"/>
                <a:gd name="T39" fmla="*/ 84138 h 122"/>
                <a:gd name="T40" fmla="*/ 89764 w 125"/>
                <a:gd name="T41" fmla="*/ 76994 h 122"/>
                <a:gd name="T42" fmla="*/ 91338 w 125"/>
                <a:gd name="T43" fmla="*/ 73819 h 122"/>
                <a:gd name="T44" fmla="*/ 94488 w 125"/>
                <a:gd name="T45" fmla="*/ 69057 h 122"/>
                <a:gd name="T46" fmla="*/ 96063 w 125"/>
                <a:gd name="T47" fmla="*/ 64294 h 122"/>
                <a:gd name="T48" fmla="*/ 96850 w 125"/>
                <a:gd name="T49" fmla="*/ 59532 h 122"/>
                <a:gd name="T50" fmla="*/ 96850 w 125"/>
                <a:gd name="T51" fmla="*/ 55563 h 122"/>
                <a:gd name="T52" fmla="*/ 98425 w 125"/>
                <a:gd name="T53" fmla="*/ 50800 h 122"/>
                <a:gd name="T54" fmla="*/ 98425 w 125"/>
                <a:gd name="T55" fmla="*/ 46038 h 122"/>
                <a:gd name="T56" fmla="*/ 96850 w 125"/>
                <a:gd name="T57" fmla="*/ 41275 h 122"/>
                <a:gd name="T58" fmla="*/ 96850 w 125"/>
                <a:gd name="T59" fmla="*/ 35719 h 122"/>
                <a:gd name="T60" fmla="*/ 96063 w 125"/>
                <a:gd name="T61" fmla="*/ 30956 h 122"/>
                <a:gd name="T62" fmla="*/ 92913 w 125"/>
                <a:gd name="T63" fmla="*/ 26194 h 122"/>
                <a:gd name="T64" fmla="*/ 91338 w 125"/>
                <a:gd name="T65" fmla="*/ 23019 h 122"/>
                <a:gd name="T66" fmla="*/ 88189 w 125"/>
                <a:gd name="T67" fmla="*/ 19050 h 122"/>
                <a:gd name="T68" fmla="*/ 85039 w 125"/>
                <a:gd name="T69" fmla="*/ 15875 h 122"/>
                <a:gd name="T70" fmla="*/ 77165 w 125"/>
                <a:gd name="T71" fmla="*/ 9525 h 122"/>
                <a:gd name="T72" fmla="*/ 74803 w 125"/>
                <a:gd name="T73" fmla="*/ 6350 h 122"/>
                <a:gd name="T74" fmla="*/ 70079 w 125"/>
                <a:gd name="T75" fmla="*/ 4763 h 122"/>
                <a:gd name="T76" fmla="*/ 65354 w 125"/>
                <a:gd name="T77" fmla="*/ 3175 h 122"/>
                <a:gd name="T78" fmla="*/ 60630 w 125"/>
                <a:gd name="T79" fmla="*/ 1588 h 122"/>
                <a:gd name="T80" fmla="*/ 56693 w 125"/>
                <a:gd name="T81" fmla="*/ 0 h 122"/>
                <a:gd name="T82" fmla="*/ 51968 w 125"/>
                <a:gd name="T83" fmla="*/ 0 h 122"/>
                <a:gd name="T84" fmla="*/ 47244 w 125"/>
                <a:gd name="T85" fmla="*/ 0 h 122"/>
                <a:gd name="T86" fmla="*/ 40945 w 125"/>
                <a:gd name="T87" fmla="*/ 1588 h 122"/>
                <a:gd name="T88" fmla="*/ 37008 w 125"/>
                <a:gd name="T89" fmla="*/ 1588 h 122"/>
                <a:gd name="T90" fmla="*/ 32283 w 125"/>
                <a:gd name="T91" fmla="*/ 3175 h 122"/>
                <a:gd name="T92" fmla="*/ 27559 w 125"/>
                <a:gd name="T93" fmla="*/ 4763 h 122"/>
                <a:gd name="T94" fmla="*/ 22835 w 125"/>
                <a:gd name="T95" fmla="*/ 7938 h 122"/>
                <a:gd name="T96" fmla="*/ 15748 w 125"/>
                <a:gd name="T97" fmla="*/ 14288 h 122"/>
                <a:gd name="T98" fmla="*/ 9449 w 125"/>
                <a:gd name="T99" fmla="*/ 19844 h 122"/>
                <a:gd name="T100" fmla="*/ 7874 w 125"/>
                <a:gd name="T101" fmla="*/ 24606 h 122"/>
                <a:gd name="T102" fmla="*/ 4724 w 125"/>
                <a:gd name="T103" fmla="*/ 29369 h 122"/>
                <a:gd name="T104" fmla="*/ 3150 w 125"/>
                <a:gd name="T105" fmla="*/ 32544 h 122"/>
                <a:gd name="T106" fmla="*/ 1575 w 125"/>
                <a:gd name="T107" fmla="*/ 37306 h 122"/>
                <a:gd name="T108" fmla="*/ 0 w 125"/>
                <a:gd name="T109" fmla="*/ 41275 h 122"/>
                <a:gd name="T110" fmla="*/ 0 w 125"/>
                <a:gd name="T111" fmla="*/ 47625 h 122"/>
                <a:gd name="T112" fmla="*/ 0 w 125"/>
                <a:gd name="T113" fmla="*/ 52388 h 122"/>
                <a:gd name="T114" fmla="*/ 1575 w 125"/>
                <a:gd name="T115" fmla="*/ 57150 h 1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2"/>
                <a:gd name="T176" fmla="*/ 125 w 125"/>
                <a:gd name="T177" fmla="*/ 122 h 1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2">
                  <a:moveTo>
                    <a:pt x="2" y="72"/>
                  </a:moveTo>
                  <a:lnTo>
                    <a:pt x="2" y="77"/>
                  </a:lnTo>
                  <a:lnTo>
                    <a:pt x="4" y="83"/>
                  </a:lnTo>
                  <a:lnTo>
                    <a:pt x="8" y="89"/>
                  </a:lnTo>
                  <a:lnTo>
                    <a:pt x="10" y="95"/>
                  </a:lnTo>
                  <a:lnTo>
                    <a:pt x="18" y="104"/>
                  </a:lnTo>
                  <a:lnTo>
                    <a:pt x="27" y="112"/>
                  </a:lnTo>
                  <a:lnTo>
                    <a:pt x="31" y="114"/>
                  </a:lnTo>
                  <a:lnTo>
                    <a:pt x="37" y="118"/>
                  </a:lnTo>
                  <a:lnTo>
                    <a:pt x="43" y="120"/>
                  </a:lnTo>
                  <a:lnTo>
                    <a:pt x="49" y="122"/>
                  </a:lnTo>
                  <a:lnTo>
                    <a:pt x="54" y="122"/>
                  </a:lnTo>
                  <a:lnTo>
                    <a:pt x="60" y="122"/>
                  </a:lnTo>
                  <a:lnTo>
                    <a:pt x="66" y="122"/>
                  </a:lnTo>
                  <a:lnTo>
                    <a:pt x="73" y="122"/>
                  </a:lnTo>
                  <a:lnTo>
                    <a:pt x="79" y="120"/>
                  </a:lnTo>
                  <a:lnTo>
                    <a:pt x="85" y="118"/>
                  </a:lnTo>
                  <a:lnTo>
                    <a:pt x="91" y="116"/>
                  </a:lnTo>
                  <a:lnTo>
                    <a:pt x="97" y="114"/>
                  </a:lnTo>
                  <a:lnTo>
                    <a:pt x="106" y="106"/>
                  </a:lnTo>
                  <a:lnTo>
                    <a:pt x="114" y="97"/>
                  </a:lnTo>
                  <a:lnTo>
                    <a:pt x="116" y="93"/>
                  </a:lnTo>
                  <a:lnTo>
                    <a:pt x="120" y="87"/>
                  </a:lnTo>
                  <a:lnTo>
                    <a:pt x="122" y="81"/>
                  </a:lnTo>
                  <a:lnTo>
                    <a:pt x="123" y="75"/>
                  </a:lnTo>
                  <a:lnTo>
                    <a:pt x="123" y="70"/>
                  </a:lnTo>
                  <a:lnTo>
                    <a:pt x="125" y="64"/>
                  </a:lnTo>
                  <a:lnTo>
                    <a:pt x="125" y="58"/>
                  </a:lnTo>
                  <a:lnTo>
                    <a:pt x="123" y="52"/>
                  </a:lnTo>
                  <a:lnTo>
                    <a:pt x="123" y="45"/>
                  </a:lnTo>
                  <a:lnTo>
                    <a:pt x="122" y="39"/>
                  </a:lnTo>
                  <a:lnTo>
                    <a:pt x="118" y="33"/>
                  </a:lnTo>
                  <a:lnTo>
                    <a:pt x="116" y="29"/>
                  </a:lnTo>
                  <a:lnTo>
                    <a:pt x="112" y="24"/>
                  </a:lnTo>
                  <a:lnTo>
                    <a:pt x="108" y="20"/>
                  </a:lnTo>
                  <a:lnTo>
                    <a:pt x="98" y="12"/>
                  </a:lnTo>
                  <a:lnTo>
                    <a:pt x="95" y="8"/>
                  </a:lnTo>
                  <a:lnTo>
                    <a:pt x="89" y="6"/>
                  </a:lnTo>
                  <a:lnTo>
                    <a:pt x="83" y="4"/>
                  </a:lnTo>
                  <a:lnTo>
                    <a:pt x="77" y="2"/>
                  </a:lnTo>
                  <a:lnTo>
                    <a:pt x="72" y="0"/>
                  </a:lnTo>
                  <a:lnTo>
                    <a:pt x="66" y="0"/>
                  </a:lnTo>
                  <a:lnTo>
                    <a:pt x="60" y="0"/>
                  </a:lnTo>
                  <a:lnTo>
                    <a:pt x="52" y="2"/>
                  </a:lnTo>
                  <a:lnTo>
                    <a:pt x="47" y="2"/>
                  </a:lnTo>
                  <a:lnTo>
                    <a:pt x="41" y="4"/>
                  </a:lnTo>
                  <a:lnTo>
                    <a:pt x="35" y="6"/>
                  </a:lnTo>
                  <a:lnTo>
                    <a:pt x="29" y="10"/>
                  </a:lnTo>
                  <a:lnTo>
                    <a:pt x="20" y="18"/>
                  </a:lnTo>
                  <a:lnTo>
                    <a:pt x="12" y="25"/>
                  </a:lnTo>
                  <a:lnTo>
                    <a:pt x="10" y="31"/>
                  </a:lnTo>
                  <a:lnTo>
                    <a:pt x="6" y="37"/>
                  </a:lnTo>
                  <a:lnTo>
                    <a:pt x="4" y="41"/>
                  </a:lnTo>
                  <a:lnTo>
                    <a:pt x="2" y="47"/>
                  </a:lnTo>
                  <a:lnTo>
                    <a:pt x="0" y="52"/>
                  </a:lnTo>
                  <a:lnTo>
                    <a:pt x="0" y="60"/>
                  </a:lnTo>
                  <a:lnTo>
                    <a:pt x="0" y="66"/>
                  </a:lnTo>
                  <a:lnTo>
                    <a:pt x="2" y="72"/>
                  </a:lnTo>
                </a:path>
              </a:pathLst>
            </a:custGeom>
            <a:noFill/>
            <a:ln w="19050">
              <a:solidFill>
                <a:srgbClr val="000000"/>
              </a:solidFill>
              <a:prstDash val="solid"/>
              <a:round/>
              <a:headEnd/>
              <a:tailEnd/>
            </a:ln>
          </p:spPr>
          <p:txBody>
            <a:bodyPr/>
            <a:lstStyle/>
            <a:p>
              <a:endParaRPr lang="en-GB"/>
            </a:p>
          </p:txBody>
        </p:sp>
        <p:sp>
          <p:nvSpPr>
            <p:cNvPr id="3216" name="Freeform 246"/>
            <p:cNvSpPr>
              <a:spLocks noEditPoints="1"/>
            </p:cNvSpPr>
            <p:nvPr/>
          </p:nvSpPr>
          <p:spPr bwMode="auto">
            <a:xfrm>
              <a:off x="5580063" y="5083175"/>
              <a:ext cx="201612" cy="74613"/>
            </a:xfrm>
            <a:custGeom>
              <a:avLst/>
              <a:gdLst>
                <a:gd name="T0" fmla="*/ 195237 w 253"/>
                <a:gd name="T1" fmla="*/ 24606 h 94"/>
                <a:gd name="T2" fmla="*/ 63751 w 253"/>
                <a:gd name="T3" fmla="*/ 46038 h 94"/>
                <a:gd name="T4" fmla="*/ 60563 w 253"/>
                <a:gd name="T5" fmla="*/ 46038 h 94"/>
                <a:gd name="T6" fmla="*/ 58970 w 253"/>
                <a:gd name="T7" fmla="*/ 44450 h 94"/>
                <a:gd name="T8" fmla="*/ 58173 w 253"/>
                <a:gd name="T9" fmla="*/ 42863 h 94"/>
                <a:gd name="T10" fmla="*/ 56579 w 253"/>
                <a:gd name="T11" fmla="*/ 39688 h 94"/>
                <a:gd name="T12" fmla="*/ 56579 w 253"/>
                <a:gd name="T13" fmla="*/ 38100 h 94"/>
                <a:gd name="T14" fmla="*/ 58173 w 253"/>
                <a:gd name="T15" fmla="*/ 35719 h 94"/>
                <a:gd name="T16" fmla="*/ 58970 w 253"/>
                <a:gd name="T17" fmla="*/ 34131 h 94"/>
                <a:gd name="T18" fmla="*/ 60563 w 253"/>
                <a:gd name="T19" fmla="*/ 34131 h 94"/>
                <a:gd name="T20" fmla="*/ 193643 w 253"/>
                <a:gd name="T21" fmla="*/ 11113 h 94"/>
                <a:gd name="T22" fmla="*/ 195237 w 253"/>
                <a:gd name="T23" fmla="*/ 11113 h 94"/>
                <a:gd name="T24" fmla="*/ 198424 w 253"/>
                <a:gd name="T25" fmla="*/ 12700 h 94"/>
                <a:gd name="T26" fmla="*/ 200018 w 253"/>
                <a:gd name="T27" fmla="*/ 14288 h 94"/>
                <a:gd name="T28" fmla="*/ 201612 w 253"/>
                <a:gd name="T29" fmla="*/ 16669 h 94"/>
                <a:gd name="T30" fmla="*/ 200018 w 253"/>
                <a:gd name="T31" fmla="*/ 18256 h 94"/>
                <a:gd name="T32" fmla="*/ 200018 w 253"/>
                <a:gd name="T33" fmla="*/ 21431 h 94"/>
                <a:gd name="T34" fmla="*/ 198424 w 253"/>
                <a:gd name="T35" fmla="*/ 23019 h 94"/>
                <a:gd name="T36" fmla="*/ 195237 w 253"/>
                <a:gd name="T37" fmla="*/ 24606 h 94"/>
                <a:gd name="T38" fmla="*/ 195237 w 253"/>
                <a:gd name="T39" fmla="*/ 24606 h 94"/>
                <a:gd name="T40" fmla="*/ 80485 w 253"/>
                <a:gd name="T41" fmla="*/ 74613 h 94"/>
                <a:gd name="T42" fmla="*/ 0 w 253"/>
                <a:gd name="T43" fmla="*/ 50800 h 94"/>
                <a:gd name="T44" fmla="*/ 68532 w 253"/>
                <a:gd name="T45" fmla="*/ 0 h 94"/>
                <a:gd name="T46" fmla="*/ 80485 w 253"/>
                <a:gd name="T47" fmla="*/ 74613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3"/>
                <a:gd name="T73" fmla="*/ 0 h 94"/>
                <a:gd name="T74" fmla="*/ 253 w 253"/>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3" h="94">
                  <a:moveTo>
                    <a:pt x="245" y="31"/>
                  </a:moveTo>
                  <a:lnTo>
                    <a:pt x="80" y="58"/>
                  </a:lnTo>
                  <a:lnTo>
                    <a:pt x="76" y="58"/>
                  </a:lnTo>
                  <a:lnTo>
                    <a:pt x="74" y="56"/>
                  </a:lnTo>
                  <a:lnTo>
                    <a:pt x="73" y="54"/>
                  </a:lnTo>
                  <a:lnTo>
                    <a:pt x="71" y="50"/>
                  </a:lnTo>
                  <a:lnTo>
                    <a:pt x="71" y="48"/>
                  </a:lnTo>
                  <a:lnTo>
                    <a:pt x="73" y="45"/>
                  </a:lnTo>
                  <a:lnTo>
                    <a:pt x="74" y="43"/>
                  </a:lnTo>
                  <a:lnTo>
                    <a:pt x="76" y="43"/>
                  </a:lnTo>
                  <a:lnTo>
                    <a:pt x="243" y="14"/>
                  </a:lnTo>
                  <a:lnTo>
                    <a:pt x="245" y="14"/>
                  </a:lnTo>
                  <a:lnTo>
                    <a:pt x="249" y="16"/>
                  </a:lnTo>
                  <a:lnTo>
                    <a:pt x="251" y="18"/>
                  </a:lnTo>
                  <a:lnTo>
                    <a:pt x="253" y="21"/>
                  </a:lnTo>
                  <a:lnTo>
                    <a:pt x="251" y="23"/>
                  </a:lnTo>
                  <a:lnTo>
                    <a:pt x="251" y="27"/>
                  </a:lnTo>
                  <a:lnTo>
                    <a:pt x="249" y="29"/>
                  </a:lnTo>
                  <a:lnTo>
                    <a:pt x="245" y="31"/>
                  </a:lnTo>
                  <a:close/>
                  <a:moveTo>
                    <a:pt x="101" y="94"/>
                  </a:moveTo>
                  <a:lnTo>
                    <a:pt x="0" y="64"/>
                  </a:lnTo>
                  <a:lnTo>
                    <a:pt x="86" y="0"/>
                  </a:lnTo>
                  <a:lnTo>
                    <a:pt x="101" y="94"/>
                  </a:lnTo>
                  <a:close/>
                </a:path>
              </a:pathLst>
            </a:custGeom>
            <a:solidFill>
              <a:srgbClr val="000000"/>
            </a:solidFill>
            <a:ln w="1588">
              <a:solidFill>
                <a:srgbClr val="000000"/>
              </a:solidFill>
              <a:prstDash val="solid"/>
              <a:round/>
              <a:headEnd/>
              <a:tailEnd/>
            </a:ln>
          </p:spPr>
          <p:txBody>
            <a:bodyPr/>
            <a:lstStyle/>
            <a:p>
              <a:endParaRPr lang="en-GB"/>
            </a:p>
          </p:txBody>
        </p:sp>
        <p:sp>
          <p:nvSpPr>
            <p:cNvPr id="3217" name="Freeform 247"/>
            <p:cNvSpPr>
              <a:spLocks/>
            </p:cNvSpPr>
            <p:nvPr/>
          </p:nvSpPr>
          <p:spPr bwMode="auto">
            <a:xfrm>
              <a:off x="5773738" y="5041900"/>
              <a:ext cx="98425" cy="96838"/>
            </a:xfrm>
            <a:custGeom>
              <a:avLst/>
              <a:gdLst>
                <a:gd name="T0" fmla="*/ 1575 w 125"/>
                <a:gd name="T1" fmla="*/ 57150 h 122"/>
                <a:gd name="T2" fmla="*/ 1575 w 125"/>
                <a:gd name="T3" fmla="*/ 61119 h 122"/>
                <a:gd name="T4" fmla="*/ 3150 w 125"/>
                <a:gd name="T5" fmla="*/ 65882 h 122"/>
                <a:gd name="T6" fmla="*/ 6299 w 125"/>
                <a:gd name="T7" fmla="*/ 70644 h 122"/>
                <a:gd name="T8" fmla="*/ 7874 w 125"/>
                <a:gd name="T9" fmla="*/ 75407 h 122"/>
                <a:gd name="T10" fmla="*/ 14173 w 125"/>
                <a:gd name="T11" fmla="*/ 82550 h 122"/>
                <a:gd name="T12" fmla="*/ 21260 w 125"/>
                <a:gd name="T13" fmla="*/ 88900 h 122"/>
                <a:gd name="T14" fmla="*/ 24409 w 125"/>
                <a:gd name="T15" fmla="*/ 90488 h 122"/>
                <a:gd name="T16" fmla="*/ 29134 w 125"/>
                <a:gd name="T17" fmla="*/ 93663 h 122"/>
                <a:gd name="T18" fmla="*/ 33858 w 125"/>
                <a:gd name="T19" fmla="*/ 95250 h 122"/>
                <a:gd name="T20" fmla="*/ 38583 w 125"/>
                <a:gd name="T21" fmla="*/ 96838 h 122"/>
                <a:gd name="T22" fmla="*/ 42520 w 125"/>
                <a:gd name="T23" fmla="*/ 96838 h 122"/>
                <a:gd name="T24" fmla="*/ 47244 w 125"/>
                <a:gd name="T25" fmla="*/ 96838 h 122"/>
                <a:gd name="T26" fmla="*/ 51968 w 125"/>
                <a:gd name="T27" fmla="*/ 96838 h 122"/>
                <a:gd name="T28" fmla="*/ 57480 w 125"/>
                <a:gd name="T29" fmla="*/ 96838 h 122"/>
                <a:gd name="T30" fmla="*/ 62205 w 125"/>
                <a:gd name="T31" fmla="*/ 95250 h 122"/>
                <a:gd name="T32" fmla="*/ 66929 w 125"/>
                <a:gd name="T33" fmla="*/ 93663 h 122"/>
                <a:gd name="T34" fmla="*/ 71653 w 125"/>
                <a:gd name="T35" fmla="*/ 92075 h 122"/>
                <a:gd name="T36" fmla="*/ 76378 w 125"/>
                <a:gd name="T37" fmla="*/ 90488 h 122"/>
                <a:gd name="T38" fmla="*/ 83464 w 125"/>
                <a:gd name="T39" fmla="*/ 84138 h 122"/>
                <a:gd name="T40" fmla="*/ 89764 w 125"/>
                <a:gd name="T41" fmla="*/ 76994 h 122"/>
                <a:gd name="T42" fmla="*/ 91338 w 125"/>
                <a:gd name="T43" fmla="*/ 73819 h 122"/>
                <a:gd name="T44" fmla="*/ 94488 w 125"/>
                <a:gd name="T45" fmla="*/ 69057 h 122"/>
                <a:gd name="T46" fmla="*/ 96063 w 125"/>
                <a:gd name="T47" fmla="*/ 64294 h 122"/>
                <a:gd name="T48" fmla="*/ 96850 w 125"/>
                <a:gd name="T49" fmla="*/ 59532 h 122"/>
                <a:gd name="T50" fmla="*/ 96850 w 125"/>
                <a:gd name="T51" fmla="*/ 55563 h 122"/>
                <a:gd name="T52" fmla="*/ 98425 w 125"/>
                <a:gd name="T53" fmla="*/ 50800 h 122"/>
                <a:gd name="T54" fmla="*/ 98425 w 125"/>
                <a:gd name="T55" fmla="*/ 46038 h 122"/>
                <a:gd name="T56" fmla="*/ 96850 w 125"/>
                <a:gd name="T57" fmla="*/ 41275 h 122"/>
                <a:gd name="T58" fmla="*/ 96850 w 125"/>
                <a:gd name="T59" fmla="*/ 35719 h 122"/>
                <a:gd name="T60" fmla="*/ 96063 w 125"/>
                <a:gd name="T61" fmla="*/ 30956 h 122"/>
                <a:gd name="T62" fmla="*/ 92913 w 125"/>
                <a:gd name="T63" fmla="*/ 26194 h 122"/>
                <a:gd name="T64" fmla="*/ 91338 w 125"/>
                <a:gd name="T65" fmla="*/ 23019 h 122"/>
                <a:gd name="T66" fmla="*/ 88189 w 125"/>
                <a:gd name="T67" fmla="*/ 19050 h 122"/>
                <a:gd name="T68" fmla="*/ 85039 w 125"/>
                <a:gd name="T69" fmla="*/ 15875 h 122"/>
                <a:gd name="T70" fmla="*/ 77165 w 125"/>
                <a:gd name="T71" fmla="*/ 9525 h 122"/>
                <a:gd name="T72" fmla="*/ 74803 w 125"/>
                <a:gd name="T73" fmla="*/ 6350 h 122"/>
                <a:gd name="T74" fmla="*/ 70079 w 125"/>
                <a:gd name="T75" fmla="*/ 4763 h 122"/>
                <a:gd name="T76" fmla="*/ 65354 w 125"/>
                <a:gd name="T77" fmla="*/ 3175 h 122"/>
                <a:gd name="T78" fmla="*/ 60630 w 125"/>
                <a:gd name="T79" fmla="*/ 1588 h 122"/>
                <a:gd name="T80" fmla="*/ 56693 w 125"/>
                <a:gd name="T81" fmla="*/ 0 h 122"/>
                <a:gd name="T82" fmla="*/ 51968 w 125"/>
                <a:gd name="T83" fmla="*/ 0 h 122"/>
                <a:gd name="T84" fmla="*/ 47244 w 125"/>
                <a:gd name="T85" fmla="*/ 0 h 122"/>
                <a:gd name="T86" fmla="*/ 40945 w 125"/>
                <a:gd name="T87" fmla="*/ 1588 h 122"/>
                <a:gd name="T88" fmla="*/ 37008 w 125"/>
                <a:gd name="T89" fmla="*/ 1588 h 122"/>
                <a:gd name="T90" fmla="*/ 32283 w 125"/>
                <a:gd name="T91" fmla="*/ 3175 h 122"/>
                <a:gd name="T92" fmla="*/ 27559 w 125"/>
                <a:gd name="T93" fmla="*/ 4763 h 122"/>
                <a:gd name="T94" fmla="*/ 22835 w 125"/>
                <a:gd name="T95" fmla="*/ 7938 h 122"/>
                <a:gd name="T96" fmla="*/ 15748 w 125"/>
                <a:gd name="T97" fmla="*/ 14288 h 122"/>
                <a:gd name="T98" fmla="*/ 9449 w 125"/>
                <a:gd name="T99" fmla="*/ 19844 h 122"/>
                <a:gd name="T100" fmla="*/ 7874 w 125"/>
                <a:gd name="T101" fmla="*/ 24606 h 122"/>
                <a:gd name="T102" fmla="*/ 4724 w 125"/>
                <a:gd name="T103" fmla="*/ 29369 h 122"/>
                <a:gd name="T104" fmla="*/ 3150 w 125"/>
                <a:gd name="T105" fmla="*/ 32544 h 122"/>
                <a:gd name="T106" fmla="*/ 1575 w 125"/>
                <a:gd name="T107" fmla="*/ 37306 h 122"/>
                <a:gd name="T108" fmla="*/ 0 w 125"/>
                <a:gd name="T109" fmla="*/ 41275 h 122"/>
                <a:gd name="T110" fmla="*/ 0 w 125"/>
                <a:gd name="T111" fmla="*/ 47625 h 122"/>
                <a:gd name="T112" fmla="*/ 0 w 125"/>
                <a:gd name="T113" fmla="*/ 52388 h 122"/>
                <a:gd name="T114" fmla="*/ 1575 w 125"/>
                <a:gd name="T115" fmla="*/ 57150 h 1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2"/>
                <a:gd name="T176" fmla="*/ 125 w 125"/>
                <a:gd name="T177" fmla="*/ 122 h 1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2">
                  <a:moveTo>
                    <a:pt x="2" y="72"/>
                  </a:moveTo>
                  <a:lnTo>
                    <a:pt x="2" y="77"/>
                  </a:lnTo>
                  <a:lnTo>
                    <a:pt x="4" y="83"/>
                  </a:lnTo>
                  <a:lnTo>
                    <a:pt x="8" y="89"/>
                  </a:lnTo>
                  <a:lnTo>
                    <a:pt x="10" y="95"/>
                  </a:lnTo>
                  <a:lnTo>
                    <a:pt x="18" y="104"/>
                  </a:lnTo>
                  <a:lnTo>
                    <a:pt x="27" y="112"/>
                  </a:lnTo>
                  <a:lnTo>
                    <a:pt x="31" y="114"/>
                  </a:lnTo>
                  <a:lnTo>
                    <a:pt x="37" y="118"/>
                  </a:lnTo>
                  <a:lnTo>
                    <a:pt x="43" y="120"/>
                  </a:lnTo>
                  <a:lnTo>
                    <a:pt x="49" y="122"/>
                  </a:lnTo>
                  <a:lnTo>
                    <a:pt x="54" y="122"/>
                  </a:lnTo>
                  <a:lnTo>
                    <a:pt x="60" y="122"/>
                  </a:lnTo>
                  <a:lnTo>
                    <a:pt x="66" y="122"/>
                  </a:lnTo>
                  <a:lnTo>
                    <a:pt x="73" y="122"/>
                  </a:lnTo>
                  <a:lnTo>
                    <a:pt x="79" y="120"/>
                  </a:lnTo>
                  <a:lnTo>
                    <a:pt x="85" y="118"/>
                  </a:lnTo>
                  <a:lnTo>
                    <a:pt x="91" y="116"/>
                  </a:lnTo>
                  <a:lnTo>
                    <a:pt x="97" y="114"/>
                  </a:lnTo>
                  <a:lnTo>
                    <a:pt x="106" y="106"/>
                  </a:lnTo>
                  <a:lnTo>
                    <a:pt x="114" y="97"/>
                  </a:lnTo>
                  <a:lnTo>
                    <a:pt x="116" y="93"/>
                  </a:lnTo>
                  <a:lnTo>
                    <a:pt x="120" y="87"/>
                  </a:lnTo>
                  <a:lnTo>
                    <a:pt x="122" y="81"/>
                  </a:lnTo>
                  <a:lnTo>
                    <a:pt x="123" y="75"/>
                  </a:lnTo>
                  <a:lnTo>
                    <a:pt x="123" y="70"/>
                  </a:lnTo>
                  <a:lnTo>
                    <a:pt x="125" y="64"/>
                  </a:lnTo>
                  <a:lnTo>
                    <a:pt x="125" y="58"/>
                  </a:lnTo>
                  <a:lnTo>
                    <a:pt x="123" y="52"/>
                  </a:lnTo>
                  <a:lnTo>
                    <a:pt x="123" y="45"/>
                  </a:lnTo>
                  <a:lnTo>
                    <a:pt x="122" y="39"/>
                  </a:lnTo>
                  <a:lnTo>
                    <a:pt x="118" y="33"/>
                  </a:lnTo>
                  <a:lnTo>
                    <a:pt x="116" y="29"/>
                  </a:lnTo>
                  <a:lnTo>
                    <a:pt x="112" y="24"/>
                  </a:lnTo>
                  <a:lnTo>
                    <a:pt x="108" y="20"/>
                  </a:lnTo>
                  <a:lnTo>
                    <a:pt x="98" y="12"/>
                  </a:lnTo>
                  <a:lnTo>
                    <a:pt x="95" y="8"/>
                  </a:lnTo>
                  <a:lnTo>
                    <a:pt x="89" y="6"/>
                  </a:lnTo>
                  <a:lnTo>
                    <a:pt x="83" y="4"/>
                  </a:lnTo>
                  <a:lnTo>
                    <a:pt x="77" y="2"/>
                  </a:lnTo>
                  <a:lnTo>
                    <a:pt x="72" y="0"/>
                  </a:lnTo>
                  <a:lnTo>
                    <a:pt x="66" y="0"/>
                  </a:lnTo>
                  <a:lnTo>
                    <a:pt x="60" y="0"/>
                  </a:lnTo>
                  <a:lnTo>
                    <a:pt x="52" y="2"/>
                  </a:lnTo>
                  <a:lnTo>
                    <a:pt x="47" y="2"/>
                  </a:lnTo>
                  <a:lnTo>
                    <a:pt x="41" y="4"/>
                  </a:lnTo>
                  <a:lnTo>
                    <a:pt x="35" y="6"/>
                  </a:lnTo>
                  <a:lnTo>
                    <a:pt x="29" y="10"/>
                  </a:lnTo>
                  <a:lnTo>
                    <a:pt x="20" y="18"/>
                  </a:lnTo>
                  <a:lnTo>
                    <a:pt x="12" y="25"/>
                  </a:lnTo>
                  <a:lnTo>
                    <a:pt x="10" y="31"/>
                  </a:lnTo>
                  <a:lnTo>
                    <a:pt x="6" y="37"/>
                  </a:lnTo>
                  <a:lnTo>
                    <a:pt x="4" y="41"/>
                  </a:lnTo>
                  <a:lnTo>
                    <a:pt x="2" y="47"/>
                  </a:lnTo>
                  <a:lnTo>
                    <a:pt x="0" y="52"/>
                  </a:lnTo>
                  <a:lnTo>
                    <a:pt x="0" y="60"/>
                  </a:lnTo>
                  <a:lnTo>
                    <a:pt x="0" y="66"/>
                  </a:lnTo>
                  <a:lnTo>
                    <a:pt x="2" y="72"/>
                  </a:lnTo>
                  <a:close/>
                </a:path>
              </a:pathLst>
            </a:custGeom>
            <a:solidFill>
              <a:srgbClr val="000000"/>
            </a:solidFill>
            <a:ln w="9525">
              <a:noFill/>
              <a:round/>
              <a:headEnd/>
              <a:tailEnd/>
            </a:ln>
          </p:spPr>
          <p:txBody>
            <a:bodyPr/>
            <a:lstStyle/>
            <a:p>
              <a:endParaRPr lang="en-GB"/>
            </a:p>
          </p:txBody>
        </p:sp>
        <p:sp>
          <p:nvSpPr>
            <p:cNvPr id="3218" name="Freeform 248"/>
            <p:cNvSpPr>
              <a:spLocks/>
            </p:cNvSpPr>
            <p:nvPr/>
          </p:nvSpPr>
          <p:spPr bwMode="auto">
            <a:xfrm>
              <a:off x="5773738" y="5041900"/>
              <a:ext cx="98425" cy="96838"/>
            </a:xfrm>
            <a:custGeom>
              <a:avLst/>
              <a:gdLst>
                <a:gd name="T0" fmla="*/ 1575 w 125"/>
                <a:gd name="T1" fmla="*/ 57150 h 122"/>
                <a:gd name="T2" fmla="*/ 1575 w 125"/>
                <a:gd name="T3" fmla="*/ 61119 h 122"/>
                <a:gd name="T4" fmla="*/ 3150 w 125"/>
                <a:gd name="T5" fmla="*/ 65882 h 122"/>
                <a:gd name="T6" fmla="*/ 6299 w 125"/>
                <a:gd name="T7" fmla="*/ 70644 h 122"/>
                <a:gd name="T8" fmla="*/ 7874 w 125"/>
                <a:gd name="T9" fmla="*/ 75407 h 122"/>
                <a:gd name="T10" fmla="*/ 14173 w 125"/>
                <a:gd name="T11" fmla="*/ 82550 h 122"/>
                <a:gd name="T12" fmla="*/ 21260 w 125"/>
                <a:gd name="T13" fmla="*/ 88900 h 122"/>
                <a:gd name="T14" fmla="*/ 24409 w 125"/>
                <a:gd name="T15" fmla="*/ 90488 h 122"/>
                <a:gd name="T16" fmla="*/ 29134 w 125"/>
                <a:gd name="T17" fmla="*/ 93663 h 122"/>
                <a:gd name="T18" fmla="*/ 33858 w 125"/>
                <a:gd name="T19" fmla="*/ 95250 h 122"/>
                <a:gd name="T20" fmla="*/ 38583 w 125"/>
                <a:gd name="T21" fmla="*/ 96838 h 122"/>
                <a:gd name="T22" fmla="*/ 42520 w 125"/>
                <a:gd name="T23" fmla="*/ 96838 h 122"/>
                <a:gd name="T24" fmla="*/ 47244 w 125"/>
                <a:gd name="T25" fmla="*/ 96838 h 122"/>
                <a:gd name="T26" fmla="*/ 51968 w 125"/>
                <a:gd name="T27" fmla="*/ 96838 h 122"/>
                <a:gd name="T28" fmla="*/ 57480 w 125"/>
                <a:gd name="T29" fmla="*/ 96838 h 122"/>
                <a:gd name="T30" fmla="*/ 62205 w 125"/>
                <a:gd name="T31" fmla="*/ 95250 h 122"/>
                <a:gd name="T32" fmla="*/ 66929 w 125"/>
                <a:gd name="T33" fmla="*/ 93663 h 122"/>
                <a:gd name="T34" fmla="*/ 71653 w 125"/>
                <a:gd name="T35" fmla="*/ 92075 h 122"/>
                <a:gd name="T36" fmla="*/ 76378 w 125"/>
                <a:gd name="T37" fmla="*/ 90488 h 122"/>
                <a:gd name="T38" fmla="*/ 83464 w 125"/>
                <a:gd name="T39" fmla="*/ 84138 h 122"/>
                <a:gd name="T40" fmla="*/ 89764 w 125"/>
                <a:gd name="T41" fmla="*/ 76994 h 122"/>
                <a:gd name="T42" fmla="*/ 91338 w 125"/>
                <a:gd name="T43" fmla="*/ 73819 h 122"/>
                <a:gd name="T44" fmla="*/ 94488 w 125"/>
                <a:gd name="T45" fmla="*/ 69057 h 122"/>
                <a:gd name="T46" fmla="*/ 96063 w 125"/>
                <a:gd name="T47" fmla="*/ 64294 h 122"/>
                <a:gd name="T48" fmla="*/ 96850 w 125"/>
                <a:gd name="T49" fmla="*/ 59532 h 122"/>
                <a:gd name="T50" fmla="*/ 96850 w 125"/>
                <a:gd name="T51" fmla="*/ 55563 h 122"/>
                <a:gd name="T52" fmla="*/ 98425 w 125"/>
                <a:gd name="T53" fmla="*/ 50800 h 122"/>
                <a:gd name="T54" fmla="*/ 98425 w 125"/>
                <a:gd name="T55" fmla="*/ 46038 h 122"/>
                <a:gd name="T56" fmla="*/ 96850 w 125"/>
                <a:gd name="T57" fmla="*/ 41275 h 122"/>
                <a:gd name="T58" fmla="*/ 96850 w 125"/>
                <a:gd name="T59" fmla="*/ 35719 h 122"/>
                <a:gd name="T60" fmla="*/ 96063 w 125"/>
                <a:gd name="T61" fmla="*/ 30956 h 122"/>
                <a:gd name="T62" fmla="*/ 92913 w 125"/>
                <a:gd name="T63" fmla="*/ 26194 h 122"/>
                <a:gd name="T64" fmla="*/ 91338 w 125"/>
                <a:gd name="T65" fmla="*/ 23019 h 122"/>
                <a:gd name="T66" fmla="*/ 88189 w 125"/>
                <a:gd name="T67" fmla="*/ 19050 h 122"/>
                <a:gd name="T68" fmla="*/ 85039 w 125"/>
                <a:gd name="T69" fmla="*/ 15875 h 122"/>
                <a:gd name="T70" fmla="*/ 77165 w 125"/>
                <a:gd name="T71" fmla="*/ 9525 h 122"/>
                <a:gd name="T72" fmla="*/ 74803 w 125"/>
                <a:gd name="T73" fmla="*/ 6350 h 122"/>
                <a:gd name="T74" fmla="*/ 70079 w 125"/>
                <a:gd name="T75" fmla="*/ 4763 h 122"/>
                <a:gd name="T76" fmla="*/ 65354 w 125"/>
                <a:gd name="T77" fmla="*/ 3175 h 122"/>
                <a:gd name="T78" fmla="*/ 60630 w 125"/>
                <a:gd name="T79" fmla="*/ 1588 h 122"/>
                <a:gd name="T80" fmla="*/ 56693 w 125"/>
                <a:gd name="T81" fmla="*/ 0 h 122"/>
                <a:gd name="T82" fmla="*/ 51968 w 125"/>
                <a:gd name="T83" fmla="*/ 0 h 122"/>
                <a:gd name="T84" fmla="*/ 47244 w 125"/>
                <a:gd name="T85" fmla="*/ 0 h 122"/>
                <a:gd name="T86" fmla="*/ 40945 w 125"/>
                <a:gd name="T87" fmla="*/ 1588 h 122"/>
                <a:gd name="T88" fmla="*/ 37008 w 125"/>
                <a:gd name="T89" fmla="*/ 1588 h 122"/>
                <a:gd name="T90" fmla="*/ 32283 w 125"/>
                <a:gd name="T91" fmla="*/ 3175 h 122"/>
                <a:gd name="T92" fmla="*/ 27559 w 125"/>
                <a:gd name="T93" fmla="*/ 4763 h 122"/>
                <a:gd name="T94" fmla="*/ 22835 w 125"/>
                <a:gd name="T95" fmla="*/ 7938 h 122"/>
                <a:gd name="T96" fmla="*/ 15748 w 125"/>
                <a:gd name="T97" fmla="*/ 14288 h 122"/>
                <a:gd name="T98" fmla="*/ 9449 w 125"/>
                <a:gd name="T99" fmla="*/ 19844 h 122"/>
                <a:gd name="T100" fmla="*/ 7874 w 125"/>
                <a:gd name="T101" fmla="*/ 24606 h 122"/>
                <a:gd name="T102" fmla="*/ 4724 w 125"/>
                <a:gd name="T103" fmla="*/ 29369 h 122"/>
                <a:gd name="T104" fmla="*/ 3150 w 125"/>
                <a:gd name="T105" fmla="*/ 32544 h 122"/>
                <a:gd name="T106" fmla="*/ 1575 w 125"/>
                <a:gd name="T107" fmla="*/ 37306 h 122"/>
                <a:gd name="T108" fmla="*/ 0 w 125"/>
                <a:gd name="T109" fmla="*/ 41275 h 122"/>
                <a:gd name="T110" fmla="*/ 0 w 125"/>
                <a:gd name="T111" fmla="*/ 47625 h 122"/>
                <a:gd name="T112" fmla="*/ 0 w 125"/>
                <a:gd name="T113" fmla="*/ 52388 h 122"/>
                <a:gd name="T114" fmla="*/ 1575 w 125"/>
                <a:gd name="T115" fmla="*/ 57150 h 1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2"/>
                <a:gd name="T176" fmla="*/ 125 w 125"/>
                <a:gd name="T177" fmla="*/ 122 h 1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2">
                  <a:moveTo>
                    <a:pt x="2" y="72"/>
                  </a:moveTo>
                  <a:lnTo>
                    <a:pt x="2" y="77"/>
                  </a:lnTo>
                  <a:lnTo>
                    <a:pt x="4" y="83"/>
                  </a:lnTo>
                  <a:lnTo>
                    <a:pt x="8" y="89"/>
                  </a:lnTo>
                  <a:lnTo>
                    <a:pt x="10" y="95"/>
                  </a:lnTo>
                  <a:lnTo>
                    <a:pt x="18" y="104"/>
                  </a:lnTo>
                  <a:lnTo>
                    <a:pt x="27" y="112"/>
                  </a:lnTo>
                  <a:lnTo>
                    <a:pt x="31" y="114"/>
                  </a:lnTo>
                  <a:lnTo>
                    <a:pt x="37" y="118"/>
                  </a:lnTo>
                  <a:lnTo>
                    <a:pt x="43" y="120"/>
                  </a:lnTo>
                  <a:lnTo>
                    <a:pt x="49" y="122"/>
                  </a:lnTo>
                  <a:lnTo>
                    <a:pt x="54" y="122"/>
                  </a:lnTo>
                  <a:lnTo>
                    <a:pt x="60" y="122"/>
                  </a:lnTo>
                  <a:lnTo>
                    <a:pt x="66" y="122"/>
                  </a:lnTo>
                  <a:lnTo>
                    <a:pt x="73" y="122"/>
                  </a:lnTo>
                  <a:lnTo>
                    <a:pt x="79" y="120"/>
                  </a:lnTo>
                  <a:lnTo>
                    <a:pt x="85" y="118"/>
                  </a:lnTo>
                  <a:lnTo>
                    <a:pt x="91" y="116"/>
                  </a:lnTo>
                  <a:lnTo>
                    <a:pt x="97" y="114"/>
                  </a:lnTo>
                  <a:lnTo>
                    <a:pt x="106" y="106"/>
                  </a:lnTo>
                  <a:lnTo>
                    <a:pt x="114" y="97"/>
                  </a:lnTo>
                  <a:lnTo>
                    <a:pt x="116" y="93"/>
                  </a:lnTo>
                  <a:lnTo>
                    <a:pt x="120" y="87"/>
                  </a:lnTo>
                  <a:lnTo>
                    <a:pt x="122" y="81"/>
                  </a:lnTo>
                  <a:lnTo>
                    <a:pt x="123" y="75"/>
                  </a:lnTo>
                  <a:lnTo>
                    <a:pt x="123" y="70"/>
                  </a:lnTo>
                  <a:lnTo>
                    <a:pt x="125" y="64"/>
                  </a:lnTo>
                  <a:lnTo>
                    <a:pt x="125" y="58"/>
                  </a:lnTo>
                  <a:lnTo>
                    <a:pt x="123" y="52"/>
                  </a:lnTo>
                  <a:lnTo>
                    <a:pt x="123" y="45"/>
                  </a:lnTo>
                  <a:lnTo>
                    <a:pt x="122" y="39"/>
                  </a:lnTo>
                  <a:lnTo>
                    <a:pt x="118" y="33"/>
                  </a:lnTo>
                  <a:lnTo>
                    <a:pt x="116" y="29"/>
                  </a:lnTo>
                  <a:lnTo>
                    <a:pt x="112" y="24"/>
                  </a:lnTo>
                  <a:lnTo>
                    <a:pt x="108" y="20"/>
                  </a:lnTo>
                  <a:lnTo>
                    <a:pt x="98" y="12"/>
                  </a:lnTo>
                  <a:lnTo>
                    <a:pt x="95" y="8"/>
                  </a:lnTo>
                  <a:lnTo>
                    <a:pt x="89" y="6"/>
                  </a:lnTo>
                  <a:lnTo>
                    <a:pt x="83" y="4"/>
                  </a:lnTo>
                  <a:lnTo>
                    <a:pt x="77" y="2"/>
                  </a:lnTo>
                  <a:lnTo>
                    <a:pt x="72" y="0"/>
                  </a:lnTo>
                  <a:lnTo>
                    <a:pt x="66" y="0"/>
                  </a:lnTo>
                  <a:lnTo>
                    <a:pt x="60" y="0"/>
                  </a:lnTo>
                  <a:lnTo>
                    <a:pt x="52" y="2"/>
                  </a:lnTo>
                  <a:lnTo>
                    <a:pt x="47" y="2"/>
                  </a:lnTo>
                  <a:lnTo>
                    <a:pt x="41" y="4"/>
                  </a:lnTo>
                  <a:lnTo>
                    <a:pt x="35" y="6"/>
                  </a:lnTo>
                  <a:lnTo>
                    <a:pt x="29" y="10"/>
                  </a:lnTo>
                  <a:lnTo>
                    <a:pt x="20" y="18"/>
                  </a:lnTo>
                  <a:lnTo>
                    <a:pt x="12" y="25"/>
                  </a:lnTo>
                  <a:lnTo>
                    <a:pt x="10" y="31"/>
                  </a:lnTo>
                  <a:lnTo>
                    <a:pt x="6" y="37"/>
                  </a:lnTo>
                  <a:lnTo>
                    <a:pt x="4" y="41"/>
                  </a:lnTo>
                  <a:lnTo>
                    <a:pt x="2" y="47"/>
                  </a:lnTo>
                  <a:lnTo>
                    <a:pt x="0" y="52"/>
                  </a:lnTo>
                  <a:lnTo>
                    <a:pt x="0" y="60"/>
                  </a:lnTo>
                  <a:lnTo>
                    <a:pt x="0" y="66"/>
                  </a:lnTo>
                  <a:lnTo>
                    <a:pt x="2" y="72"/>
                  </a:lnTo>
                </a:path>
              </a:pathLst>
            </a:custGeom>
            <a:noFill/>
            <a:ln w="19050">
              <a:solidFill>
                <a:srgbClr val="000000"/>
              </a:solidFill>
              <a:prstDash val="solid"/>
              <a:round/>
              <a:headEnd/>
              <a:tailEnd/>
            </a:ln>
          </p:spPr>
          <p:txBody>
            <a:bodyPr/>
            <a:lstStyle/>
            <a:p>
              <a:endParaRPr lang="en-GB"/>
            </a:p>
          </p:txBody>
        </p:sp>
        <p:sp>
          <p:nvSpPr>
            <p:cNvPr id="3219" name="Freeform 249"/>
            <p:cNvSpPr>
              <a:spLocks noEditPoints="1"/>
            </p:cNvSpPr>
            <p:nvPr/>
          </p:nvSpPr>
          <p:spPr bwMode="auto">
            <a:xfrm>
              <a:off x="5580063" y="5083175"/>
              <a:ext cx="201612" cy="74613"/>
            </a:xfrm>
            <a:custGeom>
              <a:avLst/>
              <a:gdLst>
                <a:gd name="T0" fmla="*/ 195237 w 253"/>
                <a:gd name="T1" fmla="*/ 24606 h 94"/>
                <a:gd name="T2" fmla="*/ 63751 w 253"/>
                <a:gd name="T3" fmla="*/ 46038 h 94"/>
                <a:gd name="T4" fmla="*/ 60563 w 253"/>
                <a:gd name="T5" fmla="*/ 46038 h 94"/>
                <a:gd name="T6" fmla="*/ 58970 w 253"/>
                <a:gd name="T7" fmla="*/ 44450 h 94"/>
                <a:gd name="T8" fmla="*/ 58173 w 253"/>
                <a:gd name="T9" fmla="*/ 42863 h 94"/>
                <a:gd name="T10" fmla="*/ 56579 w 253"/>
                <a:gd name="T11" fmla="*/ 39688 h 94"/>
                <a:gd name="T12" fmla="*/ 56579 w 253"/>
                <a:gd name="T13" fmla="*/ 38100 h 94"/>
                <a:gd name="T14" fmla="*/ 58173 w 253"/>
                <a:gd name="T15" fmla="*/ 35719 h 94"/>
                <a:gd name="T16" fmla="*/ 58970 w 253"/>
                <a:gd name="T17" fmla="*/ 34131 h 94"/>
                <a:gd name="T18" fmla="*/ 60563 w 253"/>
                <a:gd name="T19" fmla="*/ 34131 h 94"/>
                <a:gd name="T20" fmla="*/ 193643 w 253"/>
                <a:gd name="T21" fmla="*/ 11113 h 94"/>
                <a:gd name="T22" fmla="*/ 195237 w 253"/>
                <a:gd name="T23" fmla="*/ 11113 h 94"/>
                <a:gd name="T24" fmla="*/ 198424 w 253"/>
                <a:gd name="T25" fmla="*/ 12700 h 94"/>
                <a:gd name="T26" fmla="*/ 200018 w 253"/>
                <a:gd name="T27" fmla="*/ 14288 h 94"/>
                <a:gd name="T28" fmla="*/ 201612 w 253"/>
                <a:gd name="T29" fmla="*/ 16669 h 94"/>
                <a:gd name="T30" fmla="*/ 200018 w 253"/>
                <a:gd name="T31" fmla="*/ 18256 h 94"/>
                <a:gd name="T32" fmla="*/ 200018 w 253"/>
                <a:gd name="T33" fmla="*/ 21431 h 94"/>
                <a:gd name="T34" fmla="*/ 198424 w 253"/>
                <a:gd name="T35" fmla="*/ 23019 h 94"/>
                <a:gd name="T36" fmla="*/ 195237 w 253"/>
                <a:gd name="T37" fmla="*/ 24606 h 94"/>
                <a:gd name="T38" fmla="*/ 195237 w 253"/>
                <a:gd name="T39" fmla="*/ 24606 h 94"/>
                <a:gd name="T40" fmla="*/ 80485 w 253"/>
                <a:gd name="T41" fmla="*/ 74613 h 94"/>
                <a:gd name="T42" fmla="*/ 0 w 253"/>
                <a:gd name="T43" fmla="*/ 50800 h 94"/>
                <a:gd name="T44" fmla="*/ 68532 w 253"/>
                <a:gd name="T45" fmla="*/ 0 h 94"/>
                <a:gd name="T46" fmla="*/ 80485 w 253"/>
                <a:gd name="T47" fmla="*/ 74613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3"/>
                <a:gd name="T73" fmla="*/ 0 h 94"/>
                <a:gd name="T74" fmla="*/ 253 w 253"/>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3" h="94">
                  <a:moveTo>
                    <a:pt x="245" y="31"/>
                  </a:moveTo>
                  <a:lnTo>
                    <a:pt x="80" y="58"/>
                  </a:lnTo>
                  <a:lnTo>
                    <a:pt x="76" y="58"/>
                  </a:lnTo>
                  <a:lnTo>
                    <a:pt x="74" y="56"/>
                  </a:lnTo>
                  <a:lnTo>
                    <a:pt x="73" y="54"/>
                  </a:lnTo>
                  <a:lnTo>
                    <a:pt x="71" y="50"/>
                  </a:lnTo>
                  <a:lnTo>
                    <a:pt x="71" y="48"/>
                  </a:lnTo>
                  <a:lnTo>
                    <a:pt x="73" y="45"/>
                  </a:lnTo>
                  <a:lnTo>
                    <a:pt x="74" y="43"/>
                  </a:lnTo>
                  <a:lnTo>
                    <a:pt x="76" y="43"/>
                  </a:lnTo>
                  <a:lnTo>
                    <a:pt x="243" y="14"/>
                  </a:lnTo>
                  <a:lnTo>
                    <a:pt x="245" y="14"/>
                  </a:lnTo>
                  <a:lnTo>
                    <a:pt x="249" y="16"/>
                  </a:lnTo>
                  <a:lnTo>
                    <a:pt x="251" y="18"/>
                  </a:lnTo>
                  <a:lnTo>
                    <a:pt x="253" y="21"/>
                  </a:lnTo>
                  <a:lnTo>
                    <a:pt x="251" y="23"/>
                  </a:lnTo>
                  <a:lnTo>
                    <a:pt x="251" y="27"/>
                  </a:lnTo>
                  <a:lnTo>
                    <a:pt x="249" y="29"/>
                  </a:lnTo>
                  <a:lnTo>
                    <a:pt x="245" y="31"/>
                  </a:lnTo>
                  <a:close/>
                  <a:moveTo>
                    <a:pt x="101" y="94"/>
                  </a:moveTo>
                  <a:lnTo>
                    <a:pt x="0" y="64"/>
                  </a:lnTo>
                  <a:lnTo>
                    <a:pt x="86" y="0"/>
                  </a:lnTo>
                  <a:lnTo>
                    <a:pt x="101" y="94"/>
                  </a:lnTo>
                  <a:close/>
                </a:path>
              </a:pathLst>
            </a:custGeom>
            <a:solidFill>
              <a:srgbClr val="000000"/>
            </a:solidFill>
            <a:ln w="1588">
              <a:solidFill>
                <a:srgbClr val="000000"/>
              </a:solidFill>
              <a:prstDash val="solid"/>
              <a:round/>
              <a:headEnd/>
              <a:tailEnd/>
            </a:ln>
          </p:spPr>
          <p:txBody>
            <a:bodyPr/>
            <a:lstStyle/>
            <a:p>
              <a:endParaRPr lang="en-GB"/>
            </a:p>
          </p:txBody>
        </p:sp>
        <p:sp>
          <p:nvSpPr>
            <p:cNvPr id="3220" name="Freeform 250"/>
            <p:cNvSpPr>
              <a:spLocks/>
            </p:cNvSpPr>
            <p:nvPr/>
          </p:nvSpPr>
          <p:spPr bwMode="auto">
            <a:xfrm>
              <a:off x="5776913" y="5692775"/>
              <a:ext cx="98425" cy="95250"/>
            </a:xfrm>
            <a:custGeom>
              <a:avLst/>
              <a:gdLst>
                <a:gd name="T0" fmla="*/ 1575 w 125"/>
                <a:gd name="T1" fmla="*/ 55891 h 121"/>
                <a:gd name="T2" fmla="*/ 1575 w 125"/>
                <a:gd name="T3" fmla="*/ 60614 h 121"/>
                <a:gd name="T4" fmla="*/ 3150 w 125"/>
                <a:gd name="T5" fmla="*/ 65337 h 121"/>
                <a:gd name="T6" fmla="*/ 6299 w 125"/>
                <a:gd name="T7" fmla="*/ 69273 h 121"/>
                <a:gd name="T8" fmla="*/ 7874 w 125"/>
                <a:gd name="T9" fmla="*/ 73996 h 121"/>
                <a:gd name="T10" fmla="*/ 11024 w 125"/>
                <a:gd name="T11" fmla="*/ 77145 h 121"/>
                <a:gd name="T12" fmla="*/ 14173 w 125"/>
                <a:gd name="T13" fmla="*/ 81868 h 121"/>
                <a:gd name="T14" fmla="*/ 21260 w 125"/>
                <a:gd name="T15" fmla="*/ 88165 h 121"/>
                <a:gd name="T16" fmla="*/ 24409 w 125"/>
                <a:gd name="T17" fmla="*/ 88952 h 121"/>
                <a:gd name="T18" fmla="*/ 29134 w 125"/>
                <a:gd name="T19" fmla="*/ 92101 h 121"/>
                <a:gd name="T20" fmla="*/ 33858 w 125"/>
                <a:gd name="T21" fmla="*/ 93676 h 121"/>
                <a:gd name="T22" fmla="*/ 37795 w 125"/>
                <a:gd name="T23" fmla="*/ 95250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8952 h 121"/>
                <a:gd name="T40" fmla="*/ 83464 w 125"/>
                <a:gd name="T41" fmla="*/ 83442 h 121"/>
                <a:gd name="T42" fmla="*/ 89764 w 125"/>
                <a:gd name="T43" fmla="*/ 75570 h 121"/>
                <a:gd name="T44" fmla="*/ 91338 w 125"/>
                <a:gd name="T45" fmla="*/ 72421 h 121"/>
                <a:gd name="T46" fmla="*/ 93701 w 125"/>
                <a:gd name="T47" fmla="*/ 68486 h 121"/>
                <a:gd name="T48" fmla="*/ 95275 w 125"/>
                <a:gd name="T49" fmla="*/ 63762 h 121"/>
                <a:gd name="T50" fmla="*/ 96850 w 125"/>
                <a:gd name="T51" fmla="*/ 59039 h 121"/>
                <a:gd name="T52" fmla="*/ 98425 w 125"/>
                <a:gd name="T53" fmla="*/ 54316 h 121"/>
                <a:gd name="T54" fmla="*/ 98425 w 125"/>
                <a:gd name="T55" fmla="*/ 49593 h 121"/>
                <a:gd name="T56" fmla="*/ 98425 w 125"/>
                <a:gd name="T57" fmla="*/ 45657 h 121"/>
                <a:gd name="T58" fmla="*/ 98425 w 125"/>
                <a:gd name="T59" fmla="*/ 40934 h 121"/>
                <a:gd name="T60" fmla="*/ 96850 w 125"/>
                <a:gd name="T61" fmla="*/ 34636 h 121"/>
                <a:gd name="T62" fmla="*/ 95275 w 125"/>
                <a:gd name="T63" fmla="*/ 30700 h 121"/>
                <a:gd name="T64" fmla="*/ 92913 w 125"/>
                <a:gd name="T65" fmla="*/ 25977 h 121"/>
                <a:gd name="T66" fmla="*/ 91338 w 125"/>
                <a:gd name="T67" fmla="*/ 22829 h 121"/>
                <a:gd name="T68" fmla="*/ 85039 w 125"/>
                <a:gd name="T69" fmla="*/ 14957 h 121"/>
                <a:gd name="T70" fmla="*/ 77165 w 125"/>
                <a:gd name="T71" fmla="*/ 9446 h 121"/>
                <a:gd name="T72" fmla="*/ 74016 w 125"/>
                <a:gd name="T73" fmla="*/ 6298 h 121"/>
                <a:gd name="T74" fmla="*/ 70079 w 125"/>
                <a:gd name="T75" fmla="*/ 4723 h 121"/>
                <a:gd name="T76" fmla="*/ 65354 w 125"/>
                <a:gd name="T77" fmla="*/ 3149 h 121"/>
                <a:gd name="T78" fmla="*/ 60630 w 125"/>
                <a:gd name="T79" fmla="*/ 1574 h 121"/>
                <a:gd name="T80" fmla="*/ 55905 w 125"/>
                <a:gd name="T81" fmla="*/ 0 h 121"/>
                <a:gd name="T82" fmla="*/ 51968 w 125"/>
                <a:gd name="T83" fmla="*/ 0 h 121"/>
                <a:gd name="T84" fmla="*/ 47244 w 125"/>
                <a:gd name="T85" fmla="*/ 0 h 121"/>
                <a:gd name="T86" fmla="*/ 40945 w 125"/>
                <a:gd name="T87" fmla="*/ 1574 h 121"/>
                <a:gd name="T88" fmla="*/ 36220 w 125"/>
                <a:gd name="T89" fmla="*/ 1574 h 121"/>
                <a:gd name="T90" fmla="*/ 32283 w 125"/>
                <a:gd name="T91" fmla="*/ 3149 h 121"/>
                <a:gd name="T92" fmla="*/ 27559 w 125"/>
                <a:gd name="T93" fmla="*/ 4723 h 121"/>
                <a:gd name="T94" fmla="*/ 22835 w 125"/>
                <a:gd name="T95" fmla="*/ 7872 h 121"/>
                <a:gd name="T96" fmla="*/ 15748 w 125"/>
                <a:gd name="T97" fmla="*/ 13382 h 121"/>
                <a:gd name="T98" fmla="*/ 9449 w 125"/>
                <a:gd name="T99" fmla="*/ 19680 h 121"/>
                <a:gd name="T100" fmla="*/ 7874 w 125"/>
                <a:gd name="T101" fmla="*/ 24403 h 121"/>
                <a:gd name="T102" fmla="*/ 4724 w 125"/>
                <a:gd name="T103" fmla="*/ 29126 h 121"/>
                <a:gd name="T104" fmla="*/ 3150 w 125"/>
                <a:gd name="T105" fmla="*/ 31488 h 121"/>
                <a:gd name="T106" fmla="*/ 1575 w 125"/>
                <a:gd name="T107" fmla="*/ 36211 h 121"/>
                <a:gd name="T108" fmla="*/ 1575 w 125"/>
                <a:gd name="T109" fmla="*/ 40934 h 121"/>
                <a:gd name="T110" fmla="*/ 0 w 125"/>
                <a:gd name="T111" fmla="*/ 47231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7"/>
                  </a:lnTo>
                  <a:lnTo>
                    <a:pt x="4" y="83"/>
                  </a:lnTo>
                  <a:lnTo>
                    <a:pt x="8" y="88"/>
                  </a:lnTo>
                  <a:lnTo>
                    <a:pt x="10" y="94"/>
                  </a:lnTo>
                  <a:lnTo>
                    <a:pt x="14" y="98"/>
                  </a:lnTo>
                  <a:lnTo>
                    <a:pt x="18" y="104"/>
                  </a:lnTo>
                  <a:lnTo>
                    <a:pt x="27" y="112"/>
                  </a:lnTo>
                  <a:lnTo>
                    <a:pt x="31" y="113"/>
                  </a:lnTo>
                  <a:lnTo>
                    <a:pt x="37" y="117"/>
                  </a:lnTo>
                  <a:lnTo>
                    <a:pt x="43" y="119"/>
                  </a:lnTo>
                  <a:lnTo>
                    <a:pt x="48" y="121"/>
                  </a:lnTo>
                  <a:lnTo>
                    <a:pt x="54" y="121"/>
                  </a:lnTo>
                  <a:lnTo>
                    <a:pt x="60" y="121"/>
                  </a:lnTo>
                  <a:lnTo>
                    <a:pt x="68" y="121"/>
                  </a:lnTo>
                  <a:lnTo>
                    <a:pt x="73" y="121"/>
                  </a:lnTo>
                  <a:lnTo>
                    <a:pt x="79" y="119"/>
                  </a:lnTo>
                  <a:lnTo>
                    <a:pt x="85" y="117"/>
                  </a:lnTo>
                  <a:lnTo>
                    <a:pt x="91" y="115"/>
                  </a:lnTo>
                  <a:lnTo>
                    <a:pt x="96" y="113"/>
                  </a:lnTo>
                  <a:lnTo>
                    <a:pt x="106" y="106"/>
                  </a:lnTo>
                  <a:lnTo>
                    <a:pt x="114" y="96"/>
                  </a:lnTo>
                  <a:lnTo>
                    <a:pt x="116" y="92"/>
                  </a:lnTo>
                  <a:lnTo>
                    <a:pt x="119" y="87"/>
                  </a:lnTo>
                  <a:lnTo>
                    <a:pt x="121" y="81"/>
                  </a:lnTo>
                  <a:lnTo>
                    <a:pt x="123" y="75"/>
                  </a:lnTo>
                  <a:lnTo>
                    <a:pt x="125" y="69"/>
                  </a:lnTo>
                  <a:lnTo>
                    <a:pt x="125" y="63"/>
                  </a:lnTo>
                  <a:lnTo>
                    <a:pt x="125" y="58"/>
                  </a:lnTo>
                  <a:lnTo>
                    <a:pt x="125" y="52"/>
                  </a:lnTo>
                  <a:lnTo>
                    <a:pt x="123" y="44"/>
                  </a:lnTo>
                  <a:lnTo>
                    <a:pt x="121" y="39"/>
                  </a:lnTo>
                  <a:lnTo>
                    <a:pt x="118" y="33"/>
                  </a:lnTo>
                  <a:lnTo>
                    <a:pt x="116" y="29"/>
                  </a:lnTo>
                  <a:lnTo>
                    <a:pt x="108" y="19"/>
                  </a:lnTo>
                  <a:lnTo>
                    <a:pt x="98" y="12"/>
                  </a:lnTo>
                  <a:lnTo>
                    <a:pt x="94" y="8"/>
                  </a:lnTo>
                  <a:lnTo>
                    <a:pt x="89" y="6"/>
                  </a:lnTo>
                  <a:lnTo>
                    <a:pt x="83" y="4"/>
                  </a:lnTo>
                  <a:lnTo>
                    <a:pt x="77" y="2"/>
                  </a:lnTo>
                  <a:lnTo>
                    <a:pt x="71" y="0"/>
                  </a:lnTo>
                  <a:lnTo>
                    <a:pt x="66" y="0"/>
                  </a:lnTo>
                  <a:lnTo>
                    <a:pt x="60" y="0"/>
                  </a:lnTo>
                  <a:lnTo>
                    <a:pt x="52" y="2"/>
                  </a:lnTo>
                  <a:lnTo>
                    <a:pt x="46" y="2"/>
                  </a:lnTo>
                  <a:lnTo>
                    <a:pt x="41" y="4"/>
                  </a:lnTo>
                  <a:lnTo>
                    <a:pt x="35" y="6"/>
                  </a:lnTo>
                  <a:lnTo>
                    <a:pt x="29" y="10"/>
                  </a:lnTo>
                  <a:lnTo>
                    <a:pt x="20" y="17"/>
                  </a:lnTo>
                  <a:lnTo>
                    <a:pt x="12" y="25"/>
                  </a:lnTo>
                  <a:lnTo>
                    <a:pt x="10" y="31"/>
                  </a:lnTo>
                  <a:lnTo>
                    <a:pt x="6" y="37"/>
                  </a:lnTo>
                  <a:lnTo>
                    <a:pt x="4" y="40"/>
                  </a:lnTo>
                  <a:lnTo>
                    <a:pt x="2" y="46"/>
                  </a:lnTo>
                  <a:lnTo>
                    <a:pt x="2" y="52"/>
                  </a:lnTo>
                  <a:lnTo>
                    <a:pt x="0" y="60"/>
                  </a:lnTo>
                  <a:lnTo>
                    <a:pt x="0" y="65"/>
                  </a:lnTo>
                  <a:lnTo>
                    <a:pt x="2" y="71"/>
                  </a:lnTo>
                  <a:close/>
                </a:path>
              </a:pathLst>
            </a:custGeom>
            <a:solidFill>
              <a:srgbClr val="000000"/>
            </a:solidFill>
            <a:ln w="9525">
              <a:noFill/>
              <a:round/>
              <a:headEnd/>
              <a:tailEnd/>
            </a:ln>
          </p:spPr>
          <p:txBody>
            <a:bodyPr/>
            <a:lstStyle/>
            <a:p>
              <a:endParaRPr lang="en-GB"/>
            </a:p>
          </p:txBody>
        </p:sp>
        <p:sp>
          <p:nvSpPr>
            <p:cNvPr id="3221" name="Freeform 251"/>
            <p:cNvSpPr>
              <a:spLocks/>
            </p:cNvSpPr>
            <p:nvPr/>
          </p:nvSpPr>
          <p:spPr bwMode="auto">
            <a:xfrm>
              <a:off x="5776913" y="5692775"/>
              <a:ext cx="98425" cy="95250"/>
            </a:xfrm>
            <a:custGeom>
              <a:avLst/>
              <a:gdLst>
                <a:gd name="T0" fmla="*/ 1575 w 125"/>
                <a:gd name="T1" fmla="*/ 55891 h 121"/>
                <a:gd name="T2" fmla="*/ 1575 w 125"/>
                <a:gd name="T3" fmla="*/ 60614 h 121"/>
                <a:gd name="T4" fmla="*/ 3150 w 125"/>
                <a:gd name="T5" fmla="*/ 65337 h 121"/>
                <a:gd name="T6" fmla="*/ 6299 w 125"/>
                <a:gd name="T7" fmla="*/ 69273 h 121"/>
                <a:gd name="T8" fmla="*/ 7874 w 125"/>
                <a:gd name="T9" fmla="*/ 73996 h 121"/>
                <a:gd name="T10" fmla="*/ 11024 w 125"/>
                <a:gd name="T11" fmla="*/ 77145 h 121"/>
                <a:gd name="T12" fmla="*/ 14173 w 125"/>
                <a:gd name="T13" fmla="*/ 81868 h 121"/>
                <a:gd name="T14" fmla="*/ 21260 w 125"/>
                <a:gd name="T15" fmla="*/ 88165 h 121"/>
                <a:gd name="T16" fmla="*/ 24409 w 125"/>
                <a:gd name="T17" fmla="*/ 88952 h 121"/>
                <a:gd name="T18" fmla="*/ 29134 w 125"/>
                <a:gd name="T19" fmla="*/ 92101 h 121"/>
                <a:gd name="T20" fmla="*/ 33858 w 125"/>
                <a:gd name="T21" fmla="*/ 93676 h 121"/>
                <a:gd name="T22" fmla="*/ 37795 w 125"/>
                <a:gd name="T23" fmla="*/ 95250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8952 h 121"/>
                <a:gd name="T40" fmla="*/ 83464 w 125"/>
                <a:gd name="T41" fmla="*/ 83442 h 121"/>
                <a:gd name="T42" fmla="*/ 89764 w 125"/>
                <a:gd name="T43" fmla="*/ 75570 h 121"/>
                <a:gd name="T44" fmla="*/ 91338 w 125"/>
                <a:gd name="T45" fmla="*/ 72421 h 121"/>
                <a:gd name="T46" fmla="*/ 93701 w 125"/>
                <a:gd name="T47" fmla="*/ 68486 h 121"/>
                <a:gd name="T48" fmla="*/ 95275 w 125"/>
                <a:gd name="T49" fmla="*/ 63762 h 121"/>
                <a:gd name="T50" fmla="*/ 96850 w 125"/>
                <a:gd name="T51" fmla="*/ 59039 h 121"/>
                <a:gd name="T52" fmla="*/ 98425 w 125"/>
                <a:gd name="T53" fmla="*/ 54316 h 121"/>
                <a:gd name="T54" fmla="*/ 98425 w 125"/>
                <a:gd name="T55" fmla="*/ 49593 h 121"/>
                <a:gd name="T56" fmla="*/ 98425 w 125"/>
                <a:gd name="T57" fmla="*/ 45657 h 121"/>
                <a:gd name="T58" fmla="*/ 98425 w 125"/>
                <a:gd name="T59" fmla="*/ 40934 h 121"/>
                <a:gd name="T60" fmla="*/ 96850 w 125"/>
                <a:gd name="T61" fmla="*/ 34636 h 121"/>
                <a:gd name="T62" fmla="*/ 95275 w 125"/>
                <a:gd name="T63" fmla="*/ 30700 h 121"/>
                <a:gd name="T64" fmla="*/ 92913 w 125"/>
                <a:gd name="T65" fmla="*/ 25977 h 121"/>
                <a:gd name="T66" fmla="*/ 91338 w 125"/>
                <a:gd name="T67" fmla="*/ 22829 h 121"/>
                <a:gd name="T68" fmla="*/ 85039 w 125"/>
                <a:gd name="T69" fmla="*/ 14957 h 121"/>
                <a:gd name="T70" fmla="*/ 77165 w 125"/>
                <a:gd name="T71" fmla="*/ 9446 h 121"/>
                <a:gd name="T72" fmla="*/ 74016 w 125"/>
                <a:gd name="T73" fmla="*/ 6298 h 121"/>
                <a:gd name="T74" fmla="*/ 70079 w 125"/>
                <a:gd name="T75" fmla="*/ 4723 h 121"/>
                <a:gd name="T76" fmla="*/ 65354 w 125"/>
                <a:gd name="T77" fmla="*/ 3149 h 121"/>
                <a:gd name="T78" fmla="*/ 60630 w 125"/>
                <a:gd name="T79" fmla="*/ 1574 h 121"/>
                <a:gd name="T80" fmla="*/ 55905 w 125"/>
                <a:gd name="T81" fmla="*/ 0 h 121"/>
                <a:gd name="T82" fmla="*/ 51968 w 125"/>
                <a:gd name="T83" fmla="*/ 0 h 121"/>
                <a:gd name="T84" fmla="*/ 47244 w 125"/>
                <a:gd name="T85" fmla="*/ 0 h 121"/>
                <a:gd name="T86" fmla="*/ 40945 w 125"/>
                <a:gd name="T87" fmla="*/ 1574 h 121"/>
                <a:gd name="T88" fmla="*/ 36220 w 125"/>
                <a:gd name="T89" fmla="*/ 1574 h 121"/>
                <a:gd name="T90" fmla="*/ 32283 w 125"/>
                <a:gd name="T91" fmla="*/ 3149 h 121"/>
                <a:gd name="T92" fmla="*/ 27559 w 125"/>
                <a:gd name="T93" fmla="*/ 4723 h 121"/>
                <a:gd name="T94" fmla="*/ 22835 w 125"/>
                <a:gd name="T95" fmla="*/ 7872 h 121"/>
                <a:gd name="T96" fmla="*/ 15748 w 125"/>
                <a:gd name="T97" fmla="*/ 13382 h 121"/>
                <a:gd name="T98" fmla="*/ 9449 w 125"/>
                <a:gd name="T99" fmla="*/ 19680 h 121"/>
                <a:gd name="T100" fmla="*/ 7874 w 125"/>
                <a:gd name="T101" fmla="*/ 24403 h 121"/>
                <a:gd name="T102" fmla="*/ 4724 w 125"/>
                <a:gd name="T103" fmla="*/ 29126 h 121"/>
                <a:gd name="T104" fmla="*/ 3150 w 125"/>
                <a:gd name="T105" fmla="*/ 31488 h 121"/>
                <a:gd name="T106" fmla="*/ 1575 w 125"/>
                <a:gd name="T107" fmla="*/ 36211 h 121"/>
                <a:gd name="T108" fmla="*/ 1575 w 125"/>
                <a:gd name="T109" fmla="*/ 40934 h 121"/>
                <a:gd name="T110" fmla="*/ 0 w 125"/>
                <a:gd name="T111" fmla="*/ 47231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7"/>
                  </a:lnTo>
                  <a:lnTo>
                    <a:pt x="4" y="83"/>
                  </a:lnTo>
                  <a:lnTo>
                    <a:pt x="8" y="88"/>
                  </a:lnTo>
                  <a:lnTo>
                    <a:pt x="10" y="94"/>
                  </a:lnTo>
                  <a:lnTo>
                    <a:pt x="14" y="98"/>
                  </a:lnTo>
                  <a:lnTo>
                    <a:pt x="18" y="104"/>
                  </a:lnTo>
                  <a:lnTo>
                    <a:pt x="27" y="112"/>
                  </a:lnTo>
                  <a:lnTo>
                    <a:pt x="31" y="113"/>
                  </a:lnTo>
                  <a:lnTo>
                    <a:pt x="37" y="117"/>
                  </a:lnTo>
                  <a:lnTo>
                    <a:pt x="43" y="119"/>
                  </a:lnTo>
                  <a:lnTo>
                    <a:pt x="48" y="121"/>
                  </a:lnTo>
                  <a:lnTo>
                    <a:pt x="54" y="121"/>
                  </a:lnTo>
                  <a:lnTo>
                    <a:pt x="60" y="121"/>
                  </a:lnTo>
                  <a:lnTo>
                    <a:pt x="68" y="121"/>
                  </a:lnTo>
                  <a:lnTo>
                    <a:pt x="73" y="121"/>
                  </a:lnTo>
                  <a:lnTo>
                    <a:pt x="79" y="119"/>
                  </a:lnTo>
                  <a:lnTo>
                    <a:pt x="85" y="117"/>
                  </a:lnTo>
                  <a:lnTo>
                    <a:pt x="91" y="115"/>
                  </a:lnTo>
                  <a:lnTo>
                    <a:pt x="96" y="113"/>
                  </a:lnTo>
                  <a:lnTo>
                    <a:pt x="106" y="106"/>
                  </a:lnTo>
                  <a:lnTo>
                    <a:pt x="114" y="96"/>
                  </a:lnTo>
                  <a:lnTo>
                    <a:pt x="116" y="92"/>
                  </a:lnTo>
                  <a:lnTo>
                    <a:pt x="119" y="87"/>
                  </a:lnTo>
                  <a:lnTo>
                    <a:pt x="121" y="81"/>
                  </a:lnTo>
                  <a:lnTo>
                    <a:pt x="123" y="75"/>
                  </a:lnTo>
                  <a:lnTo>
                    <a:pt x="125" y="69"/>
                  </a:lnTo>
                  <a:lnTo>
                    <a:pt x="125" y="63"/>
                  </a:lnTo>
                  <a:lnTo>
                    <a:pt x="125" y="58"/>
                  </a:lnTo>
                  <a:lnTo>
                    <a:pt x="125" y="52"/>
                  </a:lnTo>
                  <a:lnTo>
                    <a:pt x="123" y="44"/>
                  </a:lnTo>
                  <a:lnTo>
                    <a:pt x="121" y="39"/>
                  </a:lnTo>
                  <a:lnTo>
                    <a:pt x="118" y="33"/>
                  </a:lnTo>
                  <a:lnTo>
                    <a:pt x="116" y="29"/>
                  </a:lnTo>
                  <a:lnTo>
                    <a:pt x="108" y="19"/>
                  </a:lnTo>
                  <a:lnTo>
                    <a:pt x="98" y="12"/>
                  </a:lnTo>
                  <a:lnTo>
                    <a:pt x="94" y="8"/>
                  </a:lnTo>
                  <a:lnTo>
                    <a:pt x="89" y="6"/>
                  </a:lnTo>
                  <a:lnTo>
                    <a:pt x="83" y="4"/>
                  </a:lnTo>
                  <a:lnTo>
                    <a:pt x="77" y="2"/>
                  </a:lnTo>
                  <a:lnTo>
                    <a:pt x="71" y="0"/>
                  </a:lnTo>
                  <a:lnTo>
                    <a:pt x="66" y="0"/>
                  </a:lnTo>
                  <a:lnTo>
                    <a:pt x="60" y="0"/>
                  </a:lnTo>
                  <a:lnTo>
                    <a:pt x="52" y="2"/>
                  </a:lnTo>
                  <a:lnTo>
                    <a:pt x="46" y="2"/>
                  </a:lnTo>
                  <a:lnTo>
                    <a:pt x="41" y="4"/>
                  </a:lnTo>
                  <a:lnTo>
                    <a:pt x="35" y="6"/>
                  </a:lnTo>
                  <a:lnTo>
                    <a:pt x="29" y="10"/>
                  </a:lnTo>
                  <a:lnTo>
                    <a:pt x="20" y="17"/>
                  </a:lnTo>
                  <a:lnTo>
                    <a:pt x="12" y="25"/>
                  </a:lnTo>
                  <a:lnTo>
                    <a:pt x="10" y="31"/>
                  </a:lnTo>
                  <a:lnTo>
                    <a:pt x="6" y="37"/>
                  </a:lnTo>
                  <a:lnTo>
                    <a:pt x="4" y="40"/>
                  </a:lnTo>
                  <a:lnTo>
                    <a:pt x="2" y="46"/>
                  </a:lnTo>
                  <a:lnTo>
                    <a:pt x="2" y="52"/>
                  </a:lnTo>
                  <a:lnTo>
                    <a:pt x="0" y="60"/>
                  </a:lnTo>
                  <a:lnTo>
                    <a:pt x="0" y="65"/>
                  </a:lnTo>
                  <a:lnTo>
                    <a:pt x="2" y="71"/>
                  </a:lnTo>
                </a:path>
              </a:pathLst>
            </a:custGeom>
            <a:noFill/>
            <a:ln w="19050">
              <a:solidFill>
                <a:srgbClr val="000000"/>
              </a:solidFill>
              <a:prstDash val="solid"/>
              <a:round/>
              <a:headEnd/>
              <a:tailEnd/>
            </a:ln>
          </p:spPr>
          <p:txBody>
            <a:bodyPr/>
            <a:lstStyle/>
            <a:p>
              <a:endParaRPr lang="en-GB"/>
            </a:p>
          </p:txBody>
        </p:sp>
        <p:sp>
          <p:nvSpPr>
            <p:cNvPr id="3222" name="Freeform 252"/>
            <p:cNvSpPr>
              <a:spLocks noEditPoints="1"/>
            </p:cNvSpPr>
            <p:nvPr/>
          </p:nvSpPr>
          <p:spPr bwMode="auto">
            <a:xfrm>
              <a:off x="5580063" y="5732463"/>
              <a:ext cx="203200" cy="76200"/>
            </a:xfrm>
            <a:custGeom>
              <a:avLst/>
              <a:gdLst>
                <a:gd name="T0" fmla="*/ 196825 w 255"/>
                <a:gd name="T1" fmla="*/ 25130 h 94"/>
                <a:gd name="T2" fmla="*/ 63749 w 255"/>
                <a:gd name="T3" fmla="*/ 47017 h 94"/>
                <a:gd name="T4" fmla="*/ 60562 w 255"/>
                <a:gd name="T5" fmla="*/ 47017 h 94"/>
                <a:gd name="T6" fmla="*/ 58968 w 255"/>
                <a:gd name="T7" fmla="*/ 45396 h 94"/>
                <a:gd name="T8" fmla="*/ 58171 w 255"/>
                <a:gd name="T9" fmla="*/ 43774 h 94"/>
                <a:gd name="T10" fmla="*/ 56577 w 255"/>
                <a:gd name="T11" fmla="*/ 42153 h 94"/>
                <a:gd name="T12" fmla="*/ 56577 w 255"/>
                <a:gd name="T13" fmla="*/ 38911 h 94"/>
                <a:gd name="T14" fmla="*/ 58171 w 255"/>
                <a:gd name="T15" fmla="*/ 35668 h 94"/>
                <a:gd name="T16" fmla="*/ 58968 w 255"/>
                <a:gd name="T17" fmla="*/ 34047 h 94"/>
                <a:gd name="T18" fmla="*/ 60562 w 255"/>
                <a:gd name="T19" fmla="*/ 34047 h 94"/>
                <a:gd name="T20" fmla="*/ 195231 w 255"/>
                <a:gd name="T21" fmla="*/ 10538 h 94"/>
                <a:gd name="T22" fmla="*/ 196825 w 255"/>
                <a:gd name="T23" fmla="*/ 10538 h 94"/>
                <a:gd name="T24" fmla="*/ 200013 w 255"/>
                <a:gd name="T25" fmla="*/ 12160 h 94"/>
                <a:gd name="T26" fmla="*/ 201606 w 255"/>
                <a:gd name="T27" fmla="*/ 13781 h 94"/>
                <a:gd name="T28" fmla="*/ 203200 w 255"/>
                <a:gd name="T29" fmla="*/ 17023 h 94"/>
                <a:gd name="T30" fmla="*/ 201606 w 255"/>
                <a:gd name="T31" fmla="*/ 18645 h 94"/>
                <a:gd name="T32" fmla="*/ 201606 w 255"/>
                <a:gd name="T33" fmla="*/ 21887 h 94"/>
                <a:gd name="T34" fmla="*/ 200013 w 255"/>
                <a:gd name="T35" fmla="*/ 23509 h 94"/>
                <a:gd name="T36" fmla="*/ 196825 w 255"/>
                <a:gd name="T37" fmla="*/ 25130 h 94"/>
                <a:gd name="T38" fmla="*/ 196825 w 255"/>
                <a:gd name="T39" fmla="*/ 25130 h 94"/>
                <a:gd name="T40" fmla="*/ 80483 w 255"/>
                <a:gd name="T41" fmla="*/ 76200 h 94"/>
                <a:gd name="T42" fmla="*/ 0 w 255"/>
                <a:gd name="T43" fmla="*/ 51070 h 94"/>
                <a:gd name="T44" fmla="*/ 68530 w 255"/>
                <a:gd name="T45" fmla="*/ 0 h 94"/>
                <a:gd name="T46" fmla="*/ 80483 w 255"/>
                <a:gd name="T47" fmla="*/ 76200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4"/>
                <a:gd name="T74" fmla="*/ 255 w 255"/>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4">
                  <a:moveTo>
                    <a:pt x="247" y="31"/>
                  </a:moveTo>
                  <a:lnTo>
                    <a:pt x="80" y="58"/>
                  </a:lnTo>
                  <a:lnTo>
                    <a:pt x="76" y="58"/>
                  </a:lnTo>
                  <a:lnTo>
                    <a:pt x="74" y="56"/>
                  </a:lnTo>
                  <a:lnTo>
                    <a:pt x="73" y="54"/>
                  </a:lnTo>
                  <a:lnTo>
                    <a:pt x="71" y="52"/>
                  </a:lnTo>
                  <a:lnTo>
                    <a:pt x="71" y="48"/>
                  </a:lnTo>
                  <a:lnTo>
                    <a:pt x="73" y="44"/>
                  </a:lnTo>
                  <a:lnTo>
                    <a:pt x="74" y="42"/>
                  </a:lnTo>
                  <a:lnTo>
                    <a:pt x="76" y="42"/>
                  </a:lnTo>
                  <a:lnTo>
                    <a:pt x="245" y="13"/>
                  </a:lnTo>
                  <a:lnTo>
                    <a:pt x="247" y="13"/>
                  </a:lnTo>
                  <a:lnTo>
                    <a:pt x="251" y="15"/>
                  </a:lnTo>
                  <a:lnTo>
                    <a:pt x="253" y="17"/>
                  </a:lnTo>
                  <a:lnTo>
                    <a:pt x="255" y="21"/>
                  </a:lnTo>
                  <a:lnTo>
                    <a:pt x="253" y="23"/>
                  </a:lnTo>
                  <a:lnTo>
                    <a:pt x="253" y="27"/>
                  </a:lnTo>
                  <a:lnTo>
                    <a:pt x="251" y="29"/>
                  </a:lnTo>
                  <a:lnTo>
                    <a:pt x="247" y="31"/>
                  </a:lnTo>
                  <a:close/>
                  <a:moveTo>
                    <a:pt x="101" y="94"/>
                  </a:moveTo>
                  <a:lnTo>
                    <a:pt x="0" y="63"/>
                  </a:lnTo>
                  <a:lnTo>
                    <a:pt x="86" y="0"/>
                  </a:lnTo>
                  <a:lnTo>
                    <a:pt x="101" y="94"/>
                  </a:lnTo>
                  <a:close/>
                </a:path>
              </a:pathLst>
            </a:custGeom>
            <a:solidFill>
              <a:srgbClr val="000000"/>
            </a:solidFill>
            <a:ln w="1588">
              <a:solidFill>
                <a:srgbClr val="000000"/>
              </a:solidFill>
              <a:prstDash val="solid"/>
              <a:round/>
              <a:headEnd/>
              <a:tailEnd/>
            </a:ln>
          </p:spPr>
          <p:txBody>
            <a:bodyPr/>
            <a:lstStyle/>
            <a:p>
              <a:endParaRPr lang="en-GB"/>
            </a:p>
          </p:txBody>
        </p:sp>
        <p:sp>
          <p:nvSpPr>
            <p:cNvPr id="3223" name="Freeform 253"/>
            <p:cNvSpPr>
              <a:spLocks/>
            </p:cNvSpPr>
            <p:nvPr/>
          </p:nvSpPr>
          <p:spPr bwMode="auto">
            <a:xfrm>
              <a:off x="5776913" y="5692775"/>
              <a:ext cx="98425" cy="95250"/>
            </a:xfrm>
            <a:custGeom>
              <a:avLst/>
              <a:gdLst>
                <a:gd name="T0" fmla="*/ 1575 w 125"/>
                <a:gd name="T1" fmla="*/ 55891 h 121"/>
                <a:gd name="T2" fmla="*/ 1575 w 125"/>
                <a:gd name="T3" fmla="*/ 60614 h 121"/>
                <a:gd name="T4" fmla="*/ 3150 w 125"/>
                <a:gd name="T5" fmla="*/ 65337 h 121"/>
                <a:gd name="T6" fmla="*/ 6299 w 125"/>
                <a:gd name="T7" fmla="*/ 69273 h 121"/>
                <a:gd name="T8" fmla="*/ 7874 w 125"/>
                <a:gd name="T9" fmla="*/ 73996 h 121"/>
                <a:gd name="T10" fmla="*/ 11024 w 125"/>
                <a:gd name="T11" fmla="*/ 77145 h 121"/>
                <a:gd name="T12" fmla="*/ 14173 w 125"/>
                <a:gd name="T13" fmla="*/ 81868 h 121"/>
                <a:gd name="T14" fmla="*/ 21260 w 125"/>
                <a:gd name="T15" fmla="*/ 88165 h 121"/>
                <a:gd name="T16" fmla="*/ 24409 w 125"/>
                <a:gd name="T17" fmla="*/ 88952 h 121"/>
                <a:gd name="T18" fmla="*/ 29134 w 125"/>
                <a:gd name="T19" fmla="*/ 92101 h 121"/>
                <a:gd name="T20" fmla="*/ 33858 w 125"/>
                <a:gd name="T21" fmla="*/ 93676 h 121"/>
                <a:gd name="T22" fmla="*/ 37795 w 125"/>
                <a:gd name="T23" fmla="*/ 95250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8952 h 121"/>
                <a:gd name="T40" fmla="*/ 83464 w 125"/>
                <a:gd name="T41" fmla="*/ 83442 h 121"/>
                <a:gd name="T42" fmla="*/ 89764 w 125"/>
                <a:gd name="T43" fmla="*/ 75570 h 121"/>
                <a:gd name="T44" fmla="*/ 91338 w 125"/>
                <a:gd name="T45" fmla="*/ 72421 h 121"/>
                <a:gd name="T46" fmla="*/ 93701 w 125"/>
                <a:gd name="T47" fmla="*/ 68486 h 121"/>
                <a:gd name="T48" fmla="*/ 95275 w 125"/>
                <a:gd name="T49" fmla="*/ 63762 h 121"/>
                <a:gd name="T50" fmla="*/ 96850 w 125"/>
                <a:gd name="T51" fmla="*/ 59039 h 121"/>
                <a:gd name="T52" fmla="*/ 98425 w 125"/>
                <a:gd name="T53" fmla="*/ 54316 h 121"/>
                <a:gd name="T54" fmla="*/ 98425 w 125"/>
                <a:gd name="T55" fmla="*/ 49593 h 121"/>
                <a:gd name="T56" fmla="*/ 98425 w 125"/>
                <a:gd name="T57" fmla="*/ 45657 h 121"/>
                <a:gd name="T58" fmla="*/ 98425 w 125"/>
                <a:gd name="T59" fmla="*/ 40934 h 121"/>
                <a:gd name="T60" fmla="*/ 96850 w 125"/>
                <a:gd name="T61" fmla="*/ 34636 h 121"/>
                <a:gd name="T62" fmla="*/ 95275 w 125"/>
                <a:gd name="T63" fmla="*/ 30700 h 121"/>
                <a:gd name="T64" fmla="*/ 92913 w 125"/>
                <a:gd name="T65" fmla="*/ 25977 h 121"/>
                <a:gd name="T66" fmla="*/ 91338 w 125"/>
                <a:gd name="T67" fmla="*/ 22829 h 121"/>
                <a:gd name="T68" fmla="*/ 85039 w 125"/>
                <a:gd name="T69" fmla="*/ 14957 h 121"/>
                <a:gd name="T70" fmla="*/ 77165 w 125"/>
                <a:gd name="T71" fmla="*/ 9446 h 121"/>
                <a:gd name="T72" fmla="*/ 74016 w 125"/>
                <a:gd name="T73" fmla="*/ 6298 h 121"/>
                <a:gd name="T74" fmla="*/ 70079 w 125"/>
                <a:gd name="T75" fmla="*/ 4723 h 121"/>
                <a:gd name="T76" fmla="*/ 65354 w 125"/>
                <a:gd name="T77" fmla="*/ 3149 h 121"/>
                <a:gd name="T78" fmla="*/ 60630 w 125"/>
                <a:gd name="T79" fmla="*/ 1574 h 121"/>
                <a:gd name="T80" fmla="*/ 55905 w 125"/>
                <a:gd name="T81" fmla="*/ 0 h 121"/>
                <a:gd name="T82" fmla="*/ 51968 w 125"/>
                <a:gd name="T83" fmla="*/ 0 h 121"/>
                <a:gd name="T84" fmla="*/ 47244 w 125"/>
                <a:gd name="T85" fmla="*/ 0 h 121"/>
                <a:gd name="T86" fmla="*/ 40945 w 125"/>
                <a:gd name="T87" fmla="*/ 1574 h 121"/>
                <a:gd name="T88" fmla="*/ 36220 w 125"/>
                <a:gd name="T89" fmla="*/ 1574 h 121"/>
                <a:gd name="T90" fmla="*/ 32283 w 125"/>
                <a:gd name="T91" fmla="*/ 3149 h 121"/>
                <a:gd name="T92" fmla="*/ 27559 w 125"/>
                <a:gd name="T93" fmla="*/ 4723 h 121"/>
                <a:gd name="T94" fmla="*/ 22835 w 125"/>
                <a:gd name="T95" fmla="*/ 7872 h 121"/>
                <a:gd name="T96" fmla="*/ 15748 w 125"/>
                <a:gd name="T97" fmla="*/ 13382 h 121"/>
                <a:gd name="T98" fmla="*/ 9449 w 125"/>
                <a:gd name="T99" fmla="*/ 19680 h 121"/>
                <a:gd name="T100" fmla="*/ 7874 w 125"/>
                <a:gd name="T101" fmla="*/ 24403 h 121"/>
                <a:gd name="T102" fmla="*/ 4724 w 125"/>
                <a:gd name="T103" fmla="*/ 29126 h 121"/>
                <a:gd name="T104" fmla="*/ 3150 w 125"/>
                <a:gd name="T105" fmla="*/ 31488 h 121"/>
                <a:gd name="T106" fmla="*/ 1575 w 125"/>
                <a:gd name="T107" fmla="*/ 36211 h 121"/>
                <a:gd name="T108" fmla="*/ 1575 w 125"/>
                <a:gd name="T109" fmla="*/ 40934 h 121"/>
                <a:gd name="T110" fmla="*/ 0 w 125"/>
                <a:gd name="T111" fmla="*/ 47231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7"/>
                  </a:lnTo>
                  <a:lnTo>
                    <a:pt x="4" y="83"/>
                  </a:lnTo>
                  <a:lnTo>
                    <a:pt x="8" y="88"/>
                  </a:lnTo>
                  <a:lnTo>
                    <a:pt x="10" y="94"/>
                  </a:lnTo>
                  <a:lnTo>
                    <a:pt x="14" y="98"/>
                  </a:lnTo>
                  <a:lnTo>
                    <a:pt x="18" y="104"/>
                  </a:lnTo>
                  <a:lnTo>
                    <a:pt x="27" y="112"/>
                  </a:lnTo>
                  <a:lnTo>
                    <a:pt x="31" y="113"/>
                  </a:lnTo>
                  <a:lnTo>
                    <a:pt x="37" y="117"/>
                  </a:lnTo>
                  <a:lnTo>
                    <a:pt x="43" y="119"/>
                  </a:lnTo>
                  <a:lnTo>
                    <a:pt x="48" y="121"/>
                  </a:lnTo>
                  <a:lnTo>
                    <a:pt x="54" y="121"/>
                  </a:lnTo>
                  <a:lnTo>
                    <a:pt x="60" y="121"/>
                  </a:lnTo>
                  <a:lnTo>
                    <a:pt x="68" y="121"/>
                  </a:lnTo>
                  <a:lnTo>
                    <a:pt x="73" y="121"/>
                  </a:lnTo>
                  <a:lnTo>
                    <a:pt x="79" y="119"/>
                  </a:lnTo>
                  <a:lnTo>
                    <a:pt x="85" y="117"/>
                  </a:lnTo>
                  <a:lnTo>
                    <a:pt x="91" y="115"/>
                  </a:lnTo>
                  <a:lnTo>
                    <a:pt x="96" y="113"/>
                  </a:lnTo>
                  <a:lnTo>
                    <a:pt x="106" y="106"/>
                  </a:lnTo>
                  <a:lnTo>
                    <a:pt x="114" y="96"/>
                  </a:lnTo>
                  <a:lnTo>
                    <a:pt x="116" y="92"/>
                  </a:lnTo>
                  <a:lnTo>
                    <a:pt x="119" y="87"/>
                  </a:lnTo>
                  <a:lnTo>
                    <a:pt x="121" y="81"/>
                  </a:lnTo>
                  <a:lnTo>
                    <a:pt x="123" y="75"/>
                  </a:lnTo>
                  <a:lnTo>
                    <a:pt x="125" y="69"/>
                  </a:lnTo>
                  <a:lnTo>
                    <a:pt x="125" y="63"/>
                  </a:lnTo>
                  <a:lnTo>
                    <a:pt x="125" y="58"/>
                  </a:lnTo>
                  <a:lnTo>
                    <a:pt x="125" y="52"/>
                  </a:lnTo>
                  <a:lnTo>
                    <a:pt x="123" y="44"/>
                  </a:lnTo>
                  <a:lnTo>
                    <a:pt x="121" y="39"/>
                  </a:lnTo>
                  <a:lnTo>
                    <a:pt x="118" y="33"/>
                  </a:lnTo>
                  <a:lnTo>
                    <a:pt x="116" y="29"/>
                  </a:lnTo>
                  <a:lnTo>
                    <a:pt x="108" y="19"/>
                  </a:lnTo>
                  <a:lnTo>
                    <a:pt x="98" y="12"/>
                  </a:lnTo>
                  <a:lnTo>
                    <a:pt x="94" y="8"/>
                  </a:lnTo>
                  <a:lnTo>
                    <a:pt x="89" y="6"/>
                  </a:lnTo>
                  <a:lnTo>
                    <a:pt x="83" y="4"/>
                  </a:lnTo>
                  <a:lnTo>
                    <a:pt x="77" y="2"/>
                  </a:lnTo>
                  <a:lnTo>
                    <a:pt x="71" y="0"/>
                  </a:lnTo>
                  <a:lnTo>
                    <a:pt x="66" y="0"/>
                  </a:lnTo>
                  <a:lnTo>
                    <a:pt x="60" y="0"/>
                  </a:lnTo>
                  <a:lnTo>
                    <a:pt x="52" y="2"/>
                  </a:lnTo>
                  <a:lnTo>
                    <a:pt x="46" y="2"/>
                  </a:lnTo>
                  <a:lnTo>
                    <a:pt x="41" y="4"/>
                  </a:lnTo>
                  <a:lnTo>
                    <a:pt x="35" y="6"/>
                  </a:lnTo>
                  <a:lnTo>
                    <a:pt x="29" y="10"/>
                  </a:lnTo>
                  <a:lnTo>
                    <a:pt x="20" y="17"/>
                  </a:lnTo>
                  <a:lnTo>
                    <a:pt x="12" y="25"/>
                  </a:lnTo>
                  <a:lnTo>
                    <a:pt x="10" y="31"/>
                  </a:lnTo>
                  <a:lnTo>
                    <a:pt x="6" y="37"/>
                  </a:lnTo>
                  <a:lnTo>
                    <a:pt x="4" y="40"/>
                  </a:lnTo>
                  <a:lnTo>
                    <a:pt x="2" y="46"/>
                  </a:lnTo>
                  <a:lnTo>
                    <a:pt x="2" y="52"/>
                  </a:lnTo>
                  <a:lnTo>
                    <a:pt x="0" y="60"/>
                  </a:lnTo>
                  <a:lnTo>
                    <a:pt x="0" y="65"/>
                  </a:lnTo>
                  <a:lnTo>
                    <a:pt x="2" y="71"/>
                  </a:lnTo>
                  <a:close/>
                </a:path>
              </a:pathLst>
            </a:custGeom>
            <a:solidFill>
              <a:srgbClr val="000000"/>
            </a:solidFill>
            <a:ln w="9525">
              <a:noFill/>
              <a:round/>
              <a:headEnd/>
              <a:tailEnd/>
            </a:ln>
          </p:spPr>
          <p:txBody>
            <a:bodyPr/>
            <a:lstStyle/>
            <a:p>
              <a:endParaRPr lang="en-GB"/>
            </a:p>
          </p:txBody>
        </p:sp>
        <p:sp>
          <p:nvSpPr>
            <p:cNvPr id="3224" name="Freeform 254"/>
            <p:cNvSpPr>
              <a:spLocks/>
            </p:cNvSpPr>
            <p:nvPr/>
          </p:nvSpPr>
          <p:spPr bwMode="auto">
            <a:xfrm>
              <a:off x="5776913" y="5692775"/>
              <a:ext cx="98425" cy="95250"/>
            </a:xfrm>
            <a:custGeom>
              <a:avLst/>
              <a:gdLst>
                <a:gd name="T0" fmla="*/ 1575 w 125"/>
                <a:gd name="T1" fmla="*/ 55891 h 121"/>
                <a:gd name="T2" fmla="*/ 1575 w 125"/>
                <a:gd name="T3" fmla="*/ 60614 h 121"/>
                <a:gd name="T4" fmla="*/ 3150 w 125"/>
                <a:gd name="T5" fmla="*/ 65337 h 121"/>
                <a:gd name="T6" fmla="*/ 6299 w 125"/>
                <a:gd name="T7" fmla="*/ 69273 h 121"/>
                <a:gd name="T8" fmla="*/ 7874 w 125"/>
                <a:gd name="T9" fmla="*/ 73996 h 121"/>
                <a:gd name="T10" fmla="*/ 11024 w 125"/>
                <a:gd name="T11" fmla="*/ 77145 h 121"/>
                <a:gd name="T12" fmla="*/ 14173 w 125"/>
                <a:gd name="T13" fmla="*/ 81868 h 121"/>
                <a:gd name="T14" fmla="*/ 21260 w 125"/>
                <a:gd name="T15" fmla="*/ 88165 h 121"/>
                <a:gd name="T16" fmla="*/ 24409 w 125"/>
                <a:gd name="T17" fmla="*/ 88952 h 121"/>
                <a:gd name="T18" fmla="*/ 29134 w 125"/>
                <a:gd name="T19" fmla="*/ 92101 h 121"/>
                <a:gd name="T20" fmla="*/ 33858 w 125"/>
                <a:gd name="T21" fmla="*/ 93676 h 121"/>
                <a:gd name="T22" fmla="*/ 37795 w 125"/>
                <a:gd name="T23" fmla="*/ 95250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8952 h 121"/>
                <a:gd name="T40" fmla="*/ 83464 w 125"/>
                <a:gd name="T41" fmla="*/ 83442 h 121"/>
                <a:gd name="T42" fmla="*/ 89764 w 125"/>
                <a:gd name="T43" fmla="*/ 75570 h 121"/>
                <a:gd name="T44" fmla="*/ 91338 w 125"/>
                <a:gd name="T45" fmla="*/ 72421 h 121"/>
                <a:gd name="T46" fmla="*/ 93701 w 125"/>
                <a:gd name="T47" fmla="*/ 68486 h 121"/>
                <a:gd name="T48" fmla="*/ 95275 w 125"/>
                <a:gd name="T49" fmla="*/ 63762 h 121"/>
                <a:gd name="T50" fmla="*/ 96850 w 125"/>
                <a:gd name="T51" fmla="*/ 59039 h 121"/>
                <a:gd name="T52" fmla="*/ 98425 w 125"/>
                <a:gd name="T53" fmla="*/ 54316 h 121"/>
                <a:gd name="T54" fmla="*/ 98425 w 125"/>
                <a:gd name="T55" fmla="*/ 49593 h 121"/>
                <a:gd name="T56" fmla="*/ 98425 w 125"/>
                <a:gd name="T57" fmla="*/ 45657 h 121"/>
                <a:gd name="T58" fmla="*/ 98425 w 125"/>
                <a:gd name="T59" fmla="*/ 40934 h 121"/>
                <a:gd name="T60" fmla="*/ 96850 w 125"/>
                <a:gd name="T61" fmla="*/ 34636 h 121"/>
                <a:gd name="T62" fmla="*/ 95275 w 125"/>
                <a:gd name="T63" fmla="*/ 30700 h 121"/>
                <a:gd name="T64" fmla="*/ 92913 w 125"/>
                <a:gd name="T65" fmla="*/ 25977 h 121"/>
                <a:gd name="T66" fmla="*/ 91338 w 125"/>
                <a:gd name="T67" fmla="*/ 22829 h 121"/>
                <a:gd name="T68" fmla="*/ 85039 w 125"/>
                <a:gd name="T69" fmla="*/ 14957 h 121"/>
                <a:gd name="T70" fmla="*/ 77165 w 125"/>
                <a:gd name="T71" fmla="*/ 9446 h 121"/>
                <a:gd name="T72" fmla="*/ 74016 w 125"/>
                <a:gd name="T73" fmla="*/ 6298 h 121"/>
                <a:gd name="T74" fmla="*/ 70079 w 125"/>
                <a:gd name="T75" fmla="*/ 4723 h 121"/>
                <a:gd name="T76" fmla="*/ 65354 w 125"/>
                <a:gd name="T77" fmla="*/ 3149 h 121"/>
                <a:gd name="T78" fmla="*/ 60630 w 125"/>
                <a:gd name="T79" fmla="*/ 1574 h 121"/>
                <a:gd name="T80" fmla="*/ 55905 w 125"/>
                <a:gd name="T81" fmla="*/ 0 h 121"/>
                <a:gd name="T82" fmla="*/ 51968 w 125"/>
                <a:gd name="T83" fmla="*/ 0 h 121"/>
                <a:gd name="T84" fmla="*/ 47244 w 125"/>
                <a:gd name="T85" fmla="*/ 0 h 121"/>
                <a:gd name="T86" fmla="*/ 40945 w 125"/>
                <a:gd name="T87" fmla="*/ 1574 h 121"/>
                <a:gd name="T88" fmla="*/ 36220 w 125"/>
                <a:gd name="T89" fmla="*/ 1574 h 121"/>
                <a:gd name="T90" fmla="*/ 32283 w 125"/>
                <a:gd name="T91" fmla="*/ 3149 h 121"/>
                <a:gd name="T92" fmla="*/ 27559 w 125"/>
                <a:gd name="T93" fmla="*/ 4723 h 121"/>
                <a:gd name="T94" fmla="*/ 22835 w 125"/>
                <a:gd name="T95" fmla="*/ 7872 h 121"/>
                <a:gd name="T96" fmla="*/ 15748 w 125"/>
                <a:gd name="T97" fmla="*/ 13382 h 121"/>
                <a:gd name="T98" fmla="*/ 9449 w 125"/>
                <a:gd name="T99" fmla="*/ 19680 h 121"/>
                <a:gd name="T100" fmla="*/ 7874 w 125"/>
                <a:gd name="T101" fmla="*/ 24403 h 121"/>
                <a:gd name="T102" fmla="*/ 4724 w 125"/>
                <a:gd name="T103" fmla="*/ 29126 h 121"/>
                <a:gd name="T104" fmla="*/ 3150 w 125"/>
                <a:gd name="T105" fmla="*/ 31488 h 121"/>
                <a:gd name="T106" fmla="*/ 1575 w 125"/>
                <a:gd name="T107" fmla="*/ 36211 h 121"/>
                <a:gd name="T108" fmla="*/ 1575 w 125"/>
                <a:gd name="T109" fmla="*/ 40934 h 121"/>
                <a:gd name="T110" fmla="*/ 0 w 125"/>
                <a:gd name="T111" fmla="*/ 47231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7"/>
                  </a:lnTo>
                  <a:lnTo>
                    <a:pt x="4" y="83"/>
                  </a:lnTo>
                  <a:lnTo>
                    <a:pt x="8" y="88"/>
                  </a:lnTo>
                  <a:lnTo>
                    <a:pt x="10" y="94"/>
                  </a:lnTo>
                  <a:lnTo>
                    <a:pt x="14" y="98"/>
                  </a:lnTo>
                  <a:lnTo>
                    <a:pt x="18" y="104"/>
                  </a:lnTo>
                  <a:lnTo>
                    <a:pt x="27" y="112"/>
                  </a:lnTo>
                  <a:lnTo>
                    <a:pt x="31" y="113"/>
                  </a:lnTo>
                  <a:lnTo>
                    <a:pt x="37" y="117"/>
                  </a:lnTo>
                  <a:lnTo>
                    <a:pt x="43" y="119"/>
                  </a:lnTo>
                  <a:lnTo>
                    <a:pt x="48" y="121"/>
                  </a:lnTo>
                  <a:lnTo>
                    <a:pt x="54" y="121"/>
                  </a:lnTo>
                  <a:lnTo>
                    <a:pt x="60" y="121"/>
                  </a:lnTo>
                  <a:lnTo>
                    <a:pt x="68" y="121"/>
                  </a:lnTo>
                  <a:lnTo>
                    <a:pt x="73" y="121"/>
                  </a:lnTo>
                  <a:lnTo>
                    <a:pt x="79" y="119"/>
                  </a:lnTo>
                  <a:lnTo>
                    <a:pt x="85" y="117"/>
                  </a:lnTo>
                  <a:lnTo>
                    <a:pt x="91" y="115"/>
                  </a:lnTo>
                  <a:lnTo>
                    <a:pt x="96" y="113"/>
                  </a:lnTo>
                  <a:lnTo>
                    <a:pt x="106" y="106"/>
                  </a:lnTo>
                  <a:lnTo>
                    <a:pt x="114" y="96"/>
                  </a:lnTo>
                  <a:lnTo>
                    <a:pt x="116" y="92"/>
                  </a:lnTo>
                  <a:lnTo>
                    <a:pt x="119" y="87"/>
                  </a:lnTo>
                  <a:lnTo>
                    <a:pt x="121" y="81"/>
                  </a:lnTo>
                  <a:lnTo>
                    <a:pt x="123" y="75"/>
                  </a:lnTo>
                  <a:lnTo>
                    <a:pt x="125" y="69"/>
                  </a:lnTo>
                  <a:lnTo>
                    <a:pt x="125" y="63"/>
                  </a:lnTo>
                  <a:lnTo>
                    <a:pt x="125" y="58"/>
                  </a:lnTo>
                  <a:lnTo>
                    <a:pt x="125" y="52"/>
                  </a:lnTo>
                  <a:lnTo>
                    <a:pt x="123" y="44"/>
                  </a:lnTo>
                  <a:lnTo>
                    <a:pt x="121" y="39"/>
                  </a:lnTo>
                  <a:lnTo>
                    <a:pt x="118" y="33"/>
                  </a:lnTo>
                  <a:lnTo>
                    <a:pt x="116" y="29"/>
                  </a:lnTo>
                  <a:lnTo>
                    <a:pt x="108" y="19"/>
                  </a:lnTo>
                  <a:lnTo>
                    <a:pt x="98" y="12"/>
                  </a:lnTo>
                  <a:lnTo>
                    <a:pt x="94" y="8"/>
                  </a:lnTo>
                  <a:lnTo>
                    <a:pt x="89" y="6"/>
                  </a:lnTo>
                  <a:lnTo>
                    <a:pt x="83" y="4"/>
                  </a:lnTo>
                  <a:lnTo>
                    <a:pt x="77" y="2"/>
                  </a:lnTo>
                  <a:lnTo>
                    <a:pt x="71" y="0"/>
                  </a:lnTo>
                  <a:lnTo>
                    <a:pt x="66" y="0"/>
                  </a:lnTo>
                  <a:lnTo>
                    <a:pt x="60" y="0"/>
                  </a:lnTo>
                  <a:lnTo>
                    <a:pt x="52" y="2"/>
                  </a:lnTo>
                  <a:lnTo>
                    <a:pt x="46" y="2"/>
                  </a:lnTo>
                  <a:lnTo>
                    <a:pt x="41" y="4"/>
                  </a:lnTo>
                  <a:lnTo>
                    <a:pt x="35" y="6"/>
                  </a:lnTo>
                  <a:lnTo>
                    <a:pt x="29" y="10"/>
                  </a:lnTo>
                  <a:lnTo>
                    <a:pt x="20" y="17"/>
                  </a:lnTo>
                  <a:lnTo>
                    <a:pt x="12" y="25"/>
                  </a:lnTo>
                  <a:lnTo>
                    <a:pt x="10" y="31"/>
                  </a:lnTo>
                  <a:lnTo>
                    <a:pt x="6" y="37"/>
                  </a:lnTo>
                  <a:lnTo>
                    <a:pt x="4" y="40"/>
                  </a:lnTo>
                  <a:lnTo>
                    <a:pt x="2" y="46"/>
                  </a:lnTo>
                  <a:lnTo>
                    <a:pt x="2" y="52"/>
                  </a:lnTo>
                  <a:lnTo>
                    <a:pt x="0" y="60"/>
                  </a:lnTo>
                  <a:lnTo>
                    <a:pt x="0" y="65"/>
                  </a:lnTo>
                  <a:lnTo>
                    <a:pt x="2" y="71"/>
                  </a:lnTo>
                </a:path>
              </a:pathLst>
            </a:custGeom>
            <a:noFill/>
            <a:ln w="19050">
              <a:solidFill>
                <a:srgbClr val="000000"/>
              </a:solidFill>
              <a:prstDash val="solid"/>
              <a:round/>
              <a:headEnd/>
              <a:tailEnd/>
            </a:ln>
          </p:spPr>
          <p:txBody>
            <a:bodyPr/>
            <a:lstStyle/>
            <a:p>
              <a:endParaRPr lang="en-GB"/>
            </a:p>
          </p:txBody>
        </p:sp>
        <p:sp>
          <p:nvSpPr>
            <p:cNvPr id="3225" name="Freeform 255"/>
            <p:cNvSpPr>
              <a:spLocks noEditPoints="1"/>
            </p:cNvSpPr>
            <p:nvPr/>
          </p:nvSpPr>
          <p:spPr bwMode="auto">
            <a:xfrm>
              <a:off x="5580063" y="5732463"/>
              <a:ext cx="203200" cy="76200"/>
            </a:xfrm>
            <a:custGeom>
              <a:avLst/>
              <a:gdLst>
                <a:gd name="T0" fmla="*/ 196825 w 255"/>
                <a:gd name="T1" fmla="*/ 25130 h 94"/>
                <a:gd name="T2" fmla="*/ 63749 w 255"/>
                <a:gd name="T3" fmla="*/ 47017 h 94"/>
                <a:gd name="T4" fmla="*/ 60562 w 255"/>
                <a:gd name="T5" fmla="*/ 47017 h 94"/>
                <a:gd name="T6" fmla="*/ 58968 w 255"/>
                <a:gd name="T7" fmla="*/ 45396 h 94"/>
                <a:gd name="T8" fmla="*/ 58171 w 255"/>
                <a:gd name="T9" fmla="*/ 43774 h 94"/>
                <a:gd name="T10" fmla="*/ 56577 w 255"/>
                <a:gd name="T11" fmla="*/ 42153 h 94"/>
                <a:gd name="T12" fmla="*/ 56577 w 255"/>
                <a:gd name="T13" fmla="*/ 38911 h 94"/>
                <a:gd name="T14" fmla="*/ 58171 w 255"/>
                <a:gd name="T15" fmla="*/ 35668 h 94"/>
                <a:gd name="T16" fmla="*/ 58968 w 255"/>
                <a:gd name="T17" fmla="*/ 34047 h 94"/>
                <a:gd name="T18" fmla="*/ 60562 w 255"/>
                <a:gd name="T19" fmla="*/ 34047 h 94"/>
                <a:gd name="T20" fmla="*/ 195231 w 255"/>
                <a:gd name="T21" fmla="*/ 10538 h 94"/>
                <a:gd name="T22" fmla="*/ 196825 w 255"/>
                <a:gd name="T23" fmla="*/ 10538 h 94"/>
                <a:gd name="T24" fmla="*/ 200013 w 255"/>
                <a:gd name="T25" fmla="*/ 12160 h 94"/>
                <a:gd name="T26" fmla="*/ 201606 w 255"/>
                <a:gd name="T27" fmla="*/ 13781 h 94"/>
                <a:gd name="T28" fmla="*/ 203200 w 255"/>
                <a:gd name="T29" fmla="*/ 17023 h 94"/>
                <a:gd name="T30" fmla="*/ 201606 w 255"/>
                <a:gd name="T31" fmla="*/ 18645 h 94"/>
                <a:gd name="T32" fmla="*/ 201606 w 255"/>
                <a:gd name="T33" fmla="*/ 21887 h 94"/>
                <a:gd name="T34" fmla="*/ 200013 w 255"/>
                <a:gd name="T35" fmla="*/ 23509 h 94"/>
                <a:gd name="T36" fmla="*/ 196825 w 255"/>
                <a:gd name="T37" fmla="*/ 25130 h 94"/>
                <a:gd name="T38" fmla="*/ 196825 w 255"/>
                <a:gd name="T39" fmla="*/ 25130 h 94"/>
                <a:gd name="T40" fmla="*/ 80483 w 255"/>
                <a:gd name="T41" fmla="*/ 76200 h 94"/>
                <a:gd name="T42" fmla="*/ 0 w 255"/>
                <a:gd name="T43" fmla="*/ 51070 h 94"/>
                <a:gd name="T44" fmla="*/ 68530 w 255"/>
                <a:gd name="T45" fmla="*/ 0 h 94"/>
                <a:gd name="T46" fmla="*/ 80483 w 255"/>
                <a:gd name="T47" fmla="*/ 76200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4"/>
                <a:gd name="T74" fmla="*/ 255 w 255"/>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4">
                  <a:moveTo>
                    <a:pt x="247" y="31"/>
                  </a:moveTo>
                  <a:lnTo>
                    <a:pt x="80" y="58"/>
                  </a:lnTo>
                  <a:lnTo>
                    <a:pt x="76" y="58"/>
                  </a:lnTo>
                  <a:lnTo>
                    <a:pt x="74" y="56"/>
                  </a:lnTo>
                  <a:lnTo>
                    <a:pt x="73" y="54"/>
                  </a:lnTo>
                  <a:lnTo>
                    <a:pt x="71" y="52"/>
                  </a:lnTo>
                  <a:lnTo>
                    <a:pt x="71" y="48"/>
                  </a:lnTo>
                  <a:lnTo>
                    <a:pt x="73" y="44"/>
                  </a:lnTo>
                  <a:lnTo>
                    <a:pt x="74" y="42"/>
                  </a:lnTo>
                  <a:lnTo>
                    <a:pt x="76" y="42"/>
                  </a:lnTo>
                  <a:lnTo>
                    <a:pt x="245" y="13"/>
                  </a:lnTo>
                  <a:lnTo>
                    <a:pt x="247" y="13"/>
                  </a:lnTo>
                  <a:lnTo>
                    <a:pt x="251" y="15"/>
                  </a:lnTo>
                  <a:lnTo>
                    <a:pt x="253" y="17"/>
                  </a:lnTo>
                  <a:lnTo>
                    <a:pt x="255" y="21"/>
                  </a:lnTo>
                  <a:lnTo>
                    <a:pt x="253" y="23"/>
                  </a:lnTo>
                  <a:lnTo>
                    <a:pt x="253" y="27"/>
                  </a:lnTo>
                  <a:lnTo>
                    <a:pt x="251" y="29"/>
                  </a:lnTo>
                  <a:lnTo>
                    <a:pt x="247" y="31"/>
                  </a:lnTo>
                  <a:close/>
                  <a:moveTo>
                    <a:pt x="101" y="94"/>
                  </a:moveTo>
                  <a:lnTo>
                    <a:pt x="0" y="63"/>
                  </a:lnTo>
                  <a:lnTo>
                    <a:pt x="86" y="0"/>
                  </a:lnTo>
                  <a:lnTo>
                    <a:pt x="101" y="94"/>
                  </a:lnTo>
                  <a:close/>
                </a:path>
              </a:pathLst>
            </a:custGeom>
            <a:solidFill>
              <a:srgbClr val="000000"/>
            </a:solidFill>
            <a:ln w="1588">
              <a:solidFill>
                <a:srgbClr val="000000"/>
              </a:solidFill>
              <a:prstDash val="solid"/>
              <a:round/>
              <a:headEnd/>
              <a:tailEnd/>
            </a:ln>
          </p:spPr>
          <p:txBody>
            <a:bodyPr/>
            <a:lstStyle/>
            <a:p>
              <a:endParaRPr lang="en-GB"/>
            </a:p>
          </p:txBody>
        </p:sp>
        <p:sp>
          <p:nvSpPr>
            <p:cNvPr id="3226" name="Freeform 256"/>
            <p:cNvSpPr>
              <a:spLocks/>
            </p:cNvSpPr>
            <p:nvPr/>
          </p:nvSpPr>
          <p:spPr bwMode="auto">
            <a:xfrm>
              <a:off x="5724525" y="4283075"/>
              <a:ext cx="96838" cy="96838"/>
            </a:xfrm>
            <a:custGeom>
              <a:avLst/>
              <a:gdLst>
                <a:gd name="T0" fmla="*/ 0 w 123"/>
                <a:gd name="T1" fmla="*/ 40940 h 123"/>
                <a:gd name="T2" fmla="*/ 1575 w 123"/>
                <a:gd name="T3" fmla="*/ 35429 h 123"/>
                <a:gd name="T4" fmla="*/ 3149 w 123"/>
                <a:gd name="T5" fmla="*/ 30705 h 123"/>
                <a:gd name="T6" fmla="*/ 4724 w 123"/>
                <a:gd name="T7" fmla="*/ 25981 h 123"/>
                <a:gd name="T8" fmla="*/ 7873 w 123"/>
                <a:gd name="T9" fmla="*/ 22832 h 123"/>
                <a:gd name="T10" fmla="*/ 13384 w 123"/>
                <a:gd name="T11" fmla="*/ 15746 h 123"/>
                <a:gd name="T12" fmla="*/ 19683 w 123"/>
                <a:gd name="T13" fmla="*/ 9448 h 123"/>
                <a:gd name="T14" fmla="*/ 24406 w 123"/>
                <a:gd name="T15" fmla="*/ 6298 h 123"/>
                <a:gd name="T16" fmla="*/ 29130 w 123"/>
                <a:gd name="T17" fmla="*/ 4724 h 123"/>
                <a:gd name="T18" fmla="*/ 33067 w 123"/>
                <a:gd name="T19" fmla="*/ 3149 h 123"/>
                <a:gd name="T20" fmla="*/ 37790 w 123"/>
                <a:gd name="T21" fmla="*/ 1575 h 123"/>
                <a:gd name="T22" fmla="*/ 42514 w 123"/>
                <a:gd name="T23" fmla="*/ 0 h 123"/>
                <a:gd name="T24" fmla="*/ 47238 w 123"/>
                <a:gd name="T25" fmla="*/ 0 h 123"/>
                <a:gd name="T26" fmla="*/ 51175 w 123"/>
                <a:gd name="T27" fmla="*/ 0 h 123"/>
                <a:gd name="T28" fmla="*/ 55898 w 123"/>
                <a:gd name="T29" fmla="*/ 1575 h 123"/>
                <a:gd name="T30" fmla="*/ 62197 w 123"/>
                <a:gd name="T31" fmla="*/ 1575 h 123"/>
                <a:gd name="T32" fmla="*/ 66921 w 123"/>
                <a:gd name="T33" fmla="*/ 3149 h 123"/>
                <a:gd name="T34" fmla="*/ 70857 w 123"/>
                <a:gd name="T35" fmla="*/ 6298 h 123"/>
                <a:gd name="T36" fmla="*/ 74006 w 123"/>
                <a:gd name="T37" fmla="*/ 7873 h 123"/>
                <a:gd name="T38" fmla="*/ 81879 w 123"/>
                <a:gd name="T39" fmla="*/ 14171 h 123"/>
                <a:gd name="T40" fmla="*/ 87390 w 123"/>
                <a:gd name="T41" fmla="*/ 19683 h 123"/>
                <a:gd name="T42" fmla="*/ 90540 w 123"/>
                <a:gd name="T43" fmla="*/ 24406 h 123"/>
                <a:gd name="T44" fmla="*/ 93689 w 123"/>
                <a:gd name="T45" fmla="*/ 29130 h 123"/>
                <a:gd name="T46" fmla="*/ 95263 w 123"/>
                <a:gd name="T47" fmla="*/ 33854 h 123"/>
                <a:gd name="T48" fmla="*/ 96838 w 123"/>
                <a:gd name="T49" fmla="*/ 37003 h 123"/>
                <a:gd name="T50" fmla="*/ 96838 w 123"/>
                <a:gd name="T51" fmla="*/ 42514 h 123"/>
                <a:gd name="T52" fmla="*/ 96838 w 123"/>
                <a:gd name="T53" fmla="*/ 47238 h 123"/>
                <a:gd name="T54" fmla="*/ 96838 w 123"/>
                <a:gd name="T55" fmla="*/ 51962 h 123"/>
                <a:gd name="T56" fmla="*/ 96838 w 123"/>
                <a:gd name="T57" fmla="*/ 56686 h 123"/>
                <a:gd name="T58" fmla="*/ 95263 w 123"/>
                <a:gd name="T59" fmla="*/ 60622 h 123"/>
                <a:gd name="T60" fmla="*/ 93689 w 123"/>
                <a:gd name="T61" fmla="*/ 65346 h 123"/>
                <a:gd name="T62" fmla="*/ 92114 w 123"/>
                <a:gd name="T63" fmla="*/ 70070 h 123"/>
                <a:gd name="T64" fmla="*/ 90540 w 123"/>
                <a:gd name="T65" fmla="*/ 74794 h 123"/>
                <a:gd name="T66" fmla="*/ 87390 w 123"/>
                <a:gd name="T67" fmla="*/ 77155 h 123"/>
                <a:gd name="T68" fmla="*/ 85028 w 123"/>
                <a:gd name="T69" fmla="*/ 81879 h 123"/>
                <a:gd name="T70" fmla="*/ 77155 w 123"/>
                <a:gd name="T71" fmla="*/ 88178 h 123"/>
                <a:gd name="T72" fmla="*/ 72432 w 123"/>
                <a:gd name="T73" fmla="*/ 89752 h 123"/>
                <a:gd name="T74" fmla="*/ 69282 w 123"/>
                <a:gd name="T75" fmla="*/ 92901 h 123"/>
                <a:gd name="T76" fmla="*/ 65346 w 123"/>
                <a:gd name="T77" fmla="*/ 94476 h 123"/>
                <a:gd name="T78" fmla="*/ 60622 w 123"/>
                <a:gd name="T79" fmla="*/ 96051 h 123"/>
                <a:gd name="T80" fmla="*/ 55898 w 123"/>
                <a:gd name="T81" fmla="*/ 96051 h 123"/>
                <a:gd name="T82" fmla="*/ 51175 w 123"/>
                <a:gd name="T83" fmla="*/ 96838 h 123"/>
                <a:gd name="T84" fmla="*/ 45663 w 123"/>
                <a:gd name="T85" fmla="*/ 96838 h 123"/>
                <a:gd name="T86" fmla="*/ 40940 w 123"/>
                <a:gd name="T87" fmla="*/ 96051 h 123"/>
                <a:gd name="T88" fmla="*/ 36216 w 123"/>
                <a:gd name="T89" fmla="*/ 96051 h 123"/>
                <a:gd name="T90" fmla="*/ 31492 w 123"/>
                <a:gd name="T91" fmla="*/ 94476 h 123"/>
                <a:gd name="T92" fmla="*/ 27556 w 123"/>
                <a:gd name="T93" fmla="*/ 91327 h 123"/>
                <a:gd name="T94" fmla="*/ 22832 w 123"/>
                <a:gd name="T95" fmla="*/ 89752 h 123"/>
                <a:gd name="T96" fmla="*/ 14959 w 123"/>
                <a:gd name="T97" fmla="*/ 83454 h 123"/>
                <a:gd name="T98" fmla="*/ 9448 w 123"/>
                <a:gd name="T99" fmla="*/ 76368 h 123"/>
                <a:gd name="T100" fmla="*/ 6298 w 123"/>
                <a:gd name="T101" fmla="*/ 73219 h 123"/>
                <a:gd name="T102" fmla="*/ 4724 w 123"/>
                <a:gd name="T103" fmla="*/ 68495 h 123"/>
                <a:gd name="T104" fmla="*/ 3149 w 123"/>
                <a:gd name="T105" fmla="*/ 63771 h 123"/>
                <a:gd name="T106" fmla="*/ 1575 w 123"/>
                <a:gd name="T107" fmla="*/ 59048 h 123"/>
                <a:gd name="T108" fmla="*/ 0 w 123"/>
                <a:gd name="T109" fmla="*/ 55111 h 123"/>
                <a:gd name="T110" fmla="*/ 0 w 123"/>
                <a:gd name="T111" fmla="*/ 50387 h 123"/>
                <a:gd name="T112" fmla="*/ 0 w 123"/>
                <a:gd name="T113" fmla="*/ 45663 h 123"/>
                <a:gd name="T114" fmla="*/ 0 w 123"/>
                <a:gd name="T115" fmla="*/ 40940 h 1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3"/>
                <a:gd name="T175" fmla="*/ 0 h 123"/>
                <a:gd name="T176" fmla="*/ 123 w 123"/>
                <a:gd name="T177" fmla="*/ 123 h 1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3" h="123">
                  <a:moveTo>
                    <a:pt x="0" y="52"/>
                  </a:moveTo>
                  <a:lnTo>
                    <a:pt x="2" y="45"/>
                  </a:lnTo>
                  <a:lnTo>
                    <a:pt x="4" y="39"/>
                  </a:lnTo>
                  <a:lnTo>
                    <a:pt x="6" y="33"/>
                  </a:lnTo>
                  <a:lnTo>
                    <a:pt x="10" y="29"/>
                  </a:lnTo>
                  <a:lnTo>
                    <a:pt x="17" y="20"/>
                  </a:lnTo>
                  <a:lnTo>
                    <a:pt x="25" y="12"/>
                  </a:lnTo>
                  <a:lnTo>
                    <a:pt x="31" y="8"/>
                  </a:lnTo>
                  <a:lnTo>
                    <a:pt x="37" y="6"/>
                  </a:lnTo>
                  <a:lnTo>
                    <a:pt x="42" y="4"/>
                  </a:lnTo>
                  <a:lnTo>
                    <a:pt x="48" y="2"/>
                  </a:lnTo>
                  <a:lnTo>
                    <a:pt x="54" y="0"/>
                  </a:lnTo>
                  <a:lnTo>
                    <a:pt x="60" y="0"/>
                  </a:lnTo>
                  <a:lnTo>
                    <a:pt x="65" y="0"/>
                  </a:lnTo>
                  <a:lnTo>
                    <a:pt x="71" y="2"/>
                  </a:lnTo>
                  <a:lnTo>
                    <a:pt x="79" y="2"/>
                  </a:lnTo>
                  <a:lnTo>
                    <a:pt x="85" y="4"/>
                  </a:lnTo>
                  <a:lnTo>
                    <a:pt x="90" y="8"/>
                  </a:lnTo>
                  <a:lnTo>
                    <a:pt x="94" y="10"/>
                  </a:lnTo>
                  <a:lnTo>
                    <a:pt x="104" y="18"/>
                  </a:lnTo>
                  <a:lnTo>
                    <a:pt x="111" y="25"/>
                  </a:lnTo>
                  <a:lnTo>
                    <a:pt x="115" y="31"/>
                  </a:lnTo>
                  <a:lnTo>
                    <a:pt x="119" y="37"/>
                  </a:lnTo>
                  <a:lnTo>
                    <a:pt x="121" y="43"/>
                  </a:lnTo>
                  <a:lnTo>
                    <a:pt x="123" y="47"/>
                  </a:lnTo>
                  <a:lnTo>
                    <a:pt x="123" y="54"/>
                  </a:lnTo>
                  <a:lnTo>
                    <a:pt x="123" y="60"/>
                  </a:lnTo>
                  <a:lnTo>
                    <a:pt x="123" y="66"/>
                  </a:lnTo>
                  <a:lnTo>
                    <a:pt x="123" y="72"/>
                  </a:lnTo>
                  <a:lnTo>
                    <a:pt x="121" y="77"/>
                  </a:lnTo>
                  <a:lnTo>
                    <a:pt x="119" y="83"/>
                  </a:lnTo>
                  <a:lnTo>
                    <a:pt x="117" y="89"/>
                  </a:lnTo>
                  <a:lnTo>
                    <a:pt x="115" y="95"/>
                  </a:lnTo>
                  <a:lnTo>
                    <a:pt x="111" y="98"/>
                  </a:lnTo>
                  <a:lnTo>
                    <a:pt x="108" y="104"/>
                  </a:lnTo>
                  <a:lnTo>
                    <a:pt x="98" y="112"/>
                  </a:lnTo>
                  <a:lnTo>
                    <a:pt x="92" y="114"/>
                  </a:lnTo>
                  <a:lnTo>
                    <a:pt x="88" y="118"/>
                  </a:lnTo>
                  <a:lnTo>
                    <a:pt x="83" y="120"/>
                  </a:lnTo>
                  <a:lnTo>
                    <a:pt x="77" y="122"/>
                  </a:lnTo>
                  <a:lnTo>
                    <a:pt x="71" y="122"/>
                  </a:lnTo>
                  <a:lnTo>
                    <a:pt x="65" y="123"/>
                  </a:lnTo>
                  <a:lnTo>
                    <a:pt x="58" y="123"/>
                  </a:lnTo>
                  <a:lnTo>
                    <a:pt x="52" y="122"/>
                  </a:lnTo>
                  <a:lnTo>
                    <a:pt x="46" y="122"/>
                  </a:lnTo>
                  <a:lnTo>
                    <a:pt x="40" y="120"/>
                  </a:lnTo>
                  <a:lnTo>
                    <a:pt x="35" y="116"/>
                  </a:lnTo>
                  <a:lnTo>
                    <a:pt x="29" y="114"/>
                  </a:lnTo>
                  <a:lnTo>
                    <a:pt x="19" y="106"/>
                  </a:lnTo>
                  <a:lnTo>
                    <a:pt x="12" y="97"/>
                  </a:lnTo>
                  <a:lnTo>
                    <a:pt x="8" y="93"/>
                  </a:lnTo>
                  <a:lnTo>
                    <a:pt x="6" y="87"/>
                  </a:lnTo>
                  <a:lnTo>
                    <a:pt x="4" y="81"/>
                  </a:lnTo>
                  <a:lnTo>
                    <a:pt x="2" y="75"/>
                  </a:lnTo>
                  <a:lnTo>
                    <a:pt x="0" y="70"/>
                  </a:lnTo>
                  <a:lnTo>
                    <a:pt x="0" y="64"/>
                  </a:lnTo>
                  <a:lnTo>
                    <a:pt x="0" y="58"/>
                  </a:lnTo>
                  <a:lnTo>
                    <a:pt x="0" y="52"/>
                  </a:lnTo>
                  <a:close/>
                </a:path>
              </a:pathLst>
            </a:custGeom>
            <a:solidFill>
              <a:srgbClr val="000000"/>
            </a:solidFill>
            <a:ln w="9525">
              <a:noFill/>
              <a:round/>
              <a:headEnd/>
              <a:tailEnd/>
            </a:ln>
          </p:spPr>
          <p:txBody>
            <a:bodyPr/>
            <a:lstStyle/>
            <a:p>
              <a:endParaRPr lang="en-GB"/>
            </a:p>
          </p:txBody>
        </p:sp>
        <p:sp>
          <p:nvSpPr>
            <p:cNvPr id="3227" name="Freeform 257"/>
            <p:cNvSpPr>
              <a:spLocks/>
            </p:cNvSpPr>
            <p:nvPr/>
          </p:nvSpPr>
          <p:spPr bwMode="auto">
            <a:xfrm>
              <a:off x="5724525" y="4283075"/>
              <a:ext cx="96838" cy="96838"/>
            </a:xfrm>
            <a:custGeom>
              <a:avLst/>
              <a:gdLst>
                <a:gd name="T0" fmla="*/ 0 w 123"/>
                <a:gd name="T1" fmla="*/ 40940 h 123"/>
                <a:gd name="T2" fmla="*/ 1575 w 123"/>
                <a:gd name="T3" fmla="*/ 35429 h 123"/>
                <a:gd name="T4" fmla="*/ 3149 w 123"/>
                <a:gd name="T5" fmla="*/ 30705 h 123"/>
                <a:gd name="T6" fmla="*/ 4724 w 123"/>
                <a:gd name="T7" fmla="*/ 25981 h 123"/>
                <a:gd name="T8" fmla="*/ 7873 w 123"/>
                <a:gd name="T9" fmla="*/ 22832 h 123"/>
                <a:gd name="T10" fmla="*/ 13384 w 123"/>
                <a:gd name="T11" fmla="*/ 15746 h 123"/>
                <a:gd name="T12" fmla="*/ 19683 w 123"/>
                <a:gd name="T13" fmla="*/ 9448 h 123"/>
                <a:gd name="T14" fmla="*/ 24406 w 123"/>
                <a:gd name="T15" fmla="*/ 6298 h 123"/>
                <a:gd name="T16" fmla="*/ 29130 w 123"/>
                <a:gd name="T17" fmla="*/ 4724 h 123"/>
                <a:gd name="T18" fmla="*/ 33067 w 123"/>
                <a:gd name="T19" fmla="*/ 3149 h 123"/>
                <a:gd name="T20" fmla="*/ 37790 w 123"/>
                <a:gd name="T21" fmla="*/ 1575 h 123"/>
                <a:gd name="T22" fmla="*/ 42514 w 123"/>
                <a:gd name="T23" fmla="*/ 0 h 123"/>
                <a:gd name="T24" fmla="*/ 47238 w 123"/>
                <a:gd name="T25" fmla="*/ 0 h 123"/>
                <a:gd name="T26" fmla="*/ 51175 w 123"/>
                <a:gd name="T27" fmla="*/ 0 h 123"/>
                <a:gd name="T28" fmla="*/ 55898 w 123"/>
                <a:gd name="T29" fmla="*/ 1575 h 123"/>
                <a:gd name="T30" fmla="*/ 62197 w 123"/>
                <a:gd name="T31" fmla="*/ 1575 h 123"/>
                <a:gd name="T32" fmla="*/ 66921 w 123"/>
                <a:gd name="T33" fmla="*/ 3149 h 123"/>
                <a:gd name="T34" fmla="*/ 70857 w 123"/>
                <a:gd name="T35" fmla="*/ 6298 h 123"/>
                <a:gd name="T36" fmla="*/ 74006 w 123"/>
                <a:gd name="T37" fmla="*/ 7873 h 123"/>
                <a:gd name="T38" fmla="*/ 81879 w 123"/>
                <a:gd name="T39" fmla="*/ 14171 h 123"/>
                <a:gd name="T40" fmla="*/ 87390 w 123"/>
                <a:gd name="T41" fmla="*/ 19683 h 123"/>
                <a:gd name="T42" fmla="*/ 90540 w 123"/>
                <a:gd name="T43" fmla="*/ 24406 h 123"/>
                <a:gd name="T44" fmla="*/ 93689 w 123"/>
                <a:gd name="T45" fmla="*/ 29130 h 123"/>
                <a:gd name="T46" fmla="*/ 95263 w 123"/>
                <a:gd name="T47" fmla="*/ 33854 h 123"/>
                <a:gd name="T48" fmla="*/ 96838 w 123"/>
                <a:gd name="T49" fmla="*/ 37003 h 123"/>
                <a:gd name="T50" fmla="*/ 96838 w 123"/>
                <a:gd name="T51" fmla="*/ 42514 h 123"/>
                <a:gd name="T52" fmla="*/ 96838 w 123"/>
                <a:gd name="T53" fmla="*/ 47238 h 123"/>
                <a:gd name="T54" fmla="*/ 96838 w 123"/>
                <a:gd name="T55" fmla="*/ 51962 h 123"/>
                <a:gd name="T56" fmla="*/ 96838 w 123"/>
                <a:gd name="T57" fmla="*/ 56686 h 123"/>
                <a:gd name="T58" fmla="*/ 95263 w 123"/>
                <a:gd name="T59" fmla="*/ 60622 h 123"/>
                <a:gd name="T60" fmla="*/ 93689 w 123"/>
                <a:gd name="T61" fmla="*/ 65346 h 123"/>
                <a:gd name="T62" fmla="*/ 92114 w 123"/>
                <a:gd name="T63" fmla="*/ 70070 h 123"/>
                <a:gd name="T64" fmla="*/ 90540 w 123"/>
                <a:gd name="T65" fmla="*/ 74794 h 123"/>
                <a:gd name="T66" fmla="*/ 87390 w 123"/>
                <a:gd name="T67" fmla="*/ 77155 h 123"/>
                <a:gd name="T68" fmla="*/ 85028 w 123"/>
                <a:gd name="T69" fmla="*/ 81879 h 123"/>
                <a:gd name="T70" fmla="*/ 77155 w 123"/>
                <a:gd name="T71" fmla="*/ 88178 h 123"/>
                <a:gd name="T72" fmla="*/ 72432 w 123"/>
                <a:gd name="T73" fmla="*/ 89752 h 123"/>
                <a:gd name="T74" fmla="*/ 69282 w 123"/>
                <a:gd name="T75" fmla="*/ 92901 h 123"/>
                <a:gd name="T76" fmla="*/ 65346 w 123"/>
                <a:gd name="T77" fmla="*/ 94476 h 123"/>
                <a:gd name="T78" fmla="*/ 60622 w 123"/>
                <a:gd name="T79" fmla="*/ 96051 h 123"/>
                <a:gd name="T80" fmla="*/ 55898 w 123"/>
                <a:gd name="T81" fmla="*/ 96051 h 123"/>
                <a:gd name="T82" fmla="*/ 51175 w 123"/>
                <a:gd name="T83" fmla="*/ 96838 h 123"/>
                <a:gd name="T84" fmla="*/ 45663 w 123"/>
                <a:gd name="T85" fmla="*/ 96838 h 123"/>
                <a:gd name="T86" fmla="*/ 40940 w 123"/>
                <a:gd name="T87" fmla="*/ 96051 h 123"/>
                <a:gd name="T88" fmla="*/ 36216 w 123"/>
                <a:gd name="T89" fmla="*/ 96051 h 123"/>
                <a:gd name="T90" fmla="*/ 31492 w 123"/>
                <a:gd name="T91" fmla="*/ 94476 h 123"/>
                <a:gd name="T92" fmla="*/ 27556 w 123"/>
                <a:gd name="T93" fmla="*/ 91327 h 123"/>
                <a:gd name="T94" fmla="*/ 22832 w 123"/>
                <a:gd name="T95" fmla="*/ 89752 h 123"/>
                <a:gd name="T96" fmla="*/ 14959 w 123"/>
                <a:gd name="T97" fmla="*/ 83454 h 123"/>
                <a:gd name="T98" fmla="*/ 9448 w 123"/>
                <a:gd name="T99" fmla="*/ 76368 h 123"/>
                <a:gd name="T100" fmla="*/ 6298 w 123"/>
                <a:gd name="T101" fmla="*/ 73219 h 123"/>
                <a:gd name="T102" fmla="*/ 4724 w 123"/>
                <a:gd name="T103" fmla="*/ 68495 h 123"/>
                <a:gd name="T104" fmla="*/ 3149 w 123"/>
                <a:gd name="T105" fmla="*/ 63771 h 123"/>
                <a:gd name="T106" fmla="*/ 1575 w 123"/>
                <a:gd name="T107" fmla="*/ 59048 h 123"/>
                <a:gd name="T108" fmla="*/ 0 w 123"/>
                <a:gd name="T109" fmla="*/ 55111 h 123"/>
                <a:gd name="T110" fmla="*/ 0 w 123"/>
                <a:gd name="T111" fmla="*/ 50387 h 123"/>
                <a:gd name="T112" fmla="*/ 0 w 123"/>
                <a:gd name="T113" fmla="*/ 45663 h 123"/>
                <a:gd name="T114" fmla="*/ 0 w 123"/>
                <a:gd name="T115" fmla="*/ 40940 h 1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3"/>
                <a:gd name="T175" fmla="*/ 0 h 123"/>
                <a:gd name="T176" fmla="*/ 123 w 123"/>
                <a:gd name="T177" fmla="*/ 123 h 1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3" h="123">
                  <a:moveTo>
                    <a:pt x="0" y="52"/>
                  </a:moveTo>
                  <a:lnTo>
                    <a:pt x="2" y="45"/>
                  </a:lnTo>
                  <a:lnTo>
                    <a:pt x="4" y="39"/>
                  </a:lnTo>
                  <a:lnTo>
                    <a:pt x="6" y="33"/>
                  </a:lnTo>
                  <a:lnTo>
                    <a:pt x="10" y="29"/>
                  </a:lnTo>
                  <a:lnTo>
                    <a:pt x="17" y="20"/>
                  </a:lnTo>
                  <a:lnTo>
                    <a:pt x="25" y="12"/>
                  </a:lnTo>
                  <a:lnTo>
                    <a:pt x="31" y="8"/>
                  </a:lnTo>
                  <a:lnTo>
                    <a:pt x="37" y="6"/>
                  </a:lnTo>
                  <a:lnTo>
                    <a:pt x="42" y="4"/>
                  </a:lnTo>
                  <a:lnTo>
                    <a:pt x="48" y="2"/>
                  </a:lnTo>
                  <a:lnTo>
                    <a:pt x="54" y="0"/>
                  </a:lnTo>
                  <a:lnTo>
                    <a:pt x="60" y="0"/>
                  </a:lnTo>
                  <a:lnTo>
                    <a:pt x="65" y="0"/>
                  </a:lnTo>
                  <a:lnTo>
                    <a:pt x="71" y="2"/>
                  </a:lnTo>
                  <a:lnTo>
                    <a:pt x="79" y="2"/>
                  </a:lnTo>
                  <a:lnTo>
                    <a:pt x="85" y="4"/>
                  </a:lnTo>
                  <a:lnTo>
                    <a:pt x="90" y="8"/>
                  </a:lnTo>
                  <a:lnTo>
                    <a:pt x="94" y="10"/>
                  </a:lnTo>
                  <a:lnTo>
                    <a:pt x="104" y="18"/>
                  </a:lnTo>
                  <a:lnTo>
                    <a:pt x="111" y="25"/>
                  </a:lnTo>
                  <a:lnTo>
                    <a:pt x="115" y="31"/>
                  </a:lnTo>
                  <a:lnTo>
                    <a:pt x="119" y="37"/>
                  </a:lnTo>
                  <a:lnTo>
                    <a:pt x="121" y="43"/>
                  </a:lnTo>
                  <a:lnTo>
                    <a:pt x="123" y="47"/>
                  </a:lnTo>
                  <a:lnTo>
                    <a:pt x="123" y="54"/>
                  </a:lnTo>
                  <a:lnTo>
                    <a:pt x="123" y="60"/>
                  </a:lnTo>
                  <a:lnTo>
                    <a:pt x="123" y="66"/>
                  </a:lnTo>
                  <a:lnTo>
                    <a:pt x="123" y="72"/>
                  </a:lnTo>
                  <a:lnTo>
                    <a:pt x="121" y="77"/>
                  </a:lnTo>
                  <a:lnTo>
                    <a:pt x="119" y="83"/>
                  </a:lnTo>
                  <a:lnTo>
                    <a:pt x="117" y="89"/>
                  </a:lnTo>
                  <a:lnTo>
                    <a:pt x="115" y="95"/>
                  </a:lnTo>
                  <a:lnTo>
                    <a:pt x="111" y="98"/>
                  </a:lnTo>
                  <a:lnTo>
                    <a:pt x="108" y="104"/>
                  </a:lnTo>
                  <a:lnTo>
                    <a:pt x="98" y="112"/>
                  </a:lnTo>
                  <a:lnTo>
                    <a:pt x="92" y="114"/>
                  </a:lnTo>
                  <a:lnTo>
                    <a:pt x="88" y="118"/>
                  </a:lnTo>
                  <a:lnTo>
                    <a:pt x="83" y="120"/>
                  </a:lnTo>
                  <a:lnTo>
                    <a:pt x="77" y="122"/>
                  </a:lnTo>
                  <a:lnTo>
                    <a:pt x="71" y="122"/>
                  </a:lnTo>
                  <a:lnTo>
                    <a:pt x="65" y="123"/>
                  </a:lnTo>
                  <a:lnTo>
                    <a:pt x="58" y="123"/>
                  </a:lnTo>
                  <a:lnTo>
                    <a:pt x="52" y="122"/>
                  </a:lnTo>
                  <a:lnTo>
                    <a:pt x="46" y="122"/>
                  </a:lnTo>
                  <a:lnTo>
                    <a:pt x="40" y="120"/>
                  </a:lnTo>
                  <a:lnTo>
                    <a:pt x="35" y="116"/>
                  </a:lnTo>
                  <a:lnTo>
                    <a:pt x="29" y="114"/>
                  </a:lnTo>
                  <a:lnTo>
                    <a:pt x="19" y="106"/>
                  </a:lnTo>
                  <a:lnTo>
                    <a:pt x="12" y="97"/>
                  </a:lnTo>
                  <a:lnTo>
                    <a:pt x="8" y="93"/>
                  </a:lnTo>
                  <a:lnTo>
                    <a:pt x="6" y="87"/>
                  </a:lnTo>
                  <a:lnTo>
                    <a:pt x="4" y="81"/>
                  </a:lnTo>
                  <a:lnTo>
                    <a:pt x="2" y="75"/>
                  </a:lnTo>
                  <a:lnTo>
                    <a:pt x="0" y="70"/>
                  </a:lnTo>
                  <a:lnTo>
                    <a:pt x="0" y="64"/>
                  </a:lnTo>
                  <a:lnTo>
                    <a:pt x="0" y="58"/>
                  </a:lnTo>
                  <a:lnTo>
                    <a:pt x="0" y="52"/>
                  </a:lnTo>
                </a:path>
              </a:pathLst>
            </a:custGeom>
            <a:noFill/>
            <a:ln w="19050">
              <a:solidFill>
                <a:srgbClr val="000000"/>
              </a:solidFill>
              <a:prstDash val="solid"/>
              <a:round/>
              <a:headEnd/>
              <a:tailEnd/>
            </a:ln>
          </p:spPr>
          <p:txBody>
            <a:bodyPr/>
            <a:lstStyle/>
            <a:p>
              <a:endParaRPr lang="en-GB"/>
            </a:p>
          </p:txBody>
        </p:sp>
        <p:sp>
          <p:nvSpPr>
            <p:cNvPr id="3228" name="Freeform 258"/>
            <p:cNvSpPr>
              <a:spLocks noEditPoints="1"/>
            </p:cNvSpPr>
            <p:nvPr/>
          </p:nvSpPr>
          <p:spPr bwMode="auto">
            <a:xfrm>
              <a:off x="5529263" y="4265613"/>
              <a:ext cx="201612" cy="74612"/>
            </a:xfrm>
            <a:custGeom>
              <a:avLst/>
              <a:gdLst>
                <a:gd name="T0" fmla="*/ 193675 w 254"/>
                <a:gd name="T1" fmla="*/ 64293 h 94"/>
                <a:gd name="T2" fmla="*/ 61119 w 254"/>
                <a:gd name="T3" fmla="*/ 41275 h 94"/>
                <a:gd name="T4" fmla="*/ 57944 w 254"/>
                <a:gd name="T5" fmla="*/ 39687 h 94"/>
                <a:gd name="T6" fmla="*/ 56356 w 254"/>
                <a:gd name="T7" fmla="*/ 38100 h 94"/>
                <a:gd name="T8" fmla="*/ 56356 w 254"/>
                <a:gd name="T9" fmla="*/ 36512 h 94"/>
                <a:gd name="T10" fmla="*/ 56356 w 254"/>
                <a:gd name="T11" fmla="*/ 34131 h 94"/>
                <a:gd name="T12" fmla="*/ 56356 w 254"/>
                <a:gd name="T13" fmla="*/ 32544 h 94"/>
                <a:gd name="T14" fmla="*/ 57944 w 254"/>
                <a:gd name="T15" fmla="*/ 29369 h 94"/>
                <a:gd name="T16" fmla="*/ 61119 w 254"/>
                <a:gd name="T17" fmla="*/ 29369 h 94"/>
                <a:gd name="T18" fmla="*/ 62706 w 254"/>
                <a:gd name="T19" fmla="*/ 29369 h 94"/>
                <a:gd name="T20" fmla="*/ 196850 w 254"/>
                <a:gd name="T21" fmla="*/ 50800 h 94"/>
                <a:gd name="T22" fmla="*/ 198437 w 254"/>
                <a:gd name="T23" fmla="*/ 52387 h 94"/>
                <a:gd name="T24" fmla="*/ 200025 w 254"/>
                <a:gd name="T25" fmla="*/ 53975 h 94"/>
                <a:gd name="T26" fmla="*/ 201612 w 254"/>
                <a:gd name="T27" fmla="*/ 54768 h 94"/>
                <a:gd name="T28" fmla="*/ 201612 w 254"/>
                <a:gd name="T29" fmla="*/ 57943 h 94"/>
                <a:gd name="T30" fmla="*/ 201612 w 254"/>
                <a:gd name="T31" fmla="*/ 61118 h 94"/>
                <a:gd name="T32" fmla="*/ 198437 w 254"/>
                <a:gd name="T33" fmla="*/ 62706 h 94"/>
                <a:gd name="T34" fmla="*/ 196850 w 254"/>
                <a:gd name="T35" fmla="*/ 62706 h 94"/>
                <a:gd name="T36" fmla="*/ 193675 w 254"/>
                <a:gd name="T37" fmla="*/ 64293 h 94"/>
                <a:gd name="T38" fmla="*/ 193675 w 254"/>
                <a:gd name="T39" fmla="*/ 64293 h 94"/>
                <a:gd name="T40" fmla="*/ 69056 w 254"/>
                <a:gd name="T41" fmla="*/ 74612 h 94"/>
                <a:gd name="T42" fmla="*/ 0 w 254"/>
                <a:gd name="T43" fmla="*/ 24606 h 94"/>
                <a:gd name="T44" fmla="*/ 80962 w 254"/>
                <a:gd name="T45" fmla="*/ 0 h 94"/>
                <a:gd name="T46" fmla="*/ 69056 w 254"/>
                <a:gd name="T47" fmla="*/ 74612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4"/>
                <a:gd name="T74" fmla="*/ 254 w 254"/>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4">
                  <a:moveTo>
                    <a:pt x="244" y="81"/>
                  </a:moveTo>
                  <a:lnTo>
                    <a:pt x="77" y="52"/>
                  </a:lnTo>
                  <a:lnTo>
                    <a:pt x="73" y="50"/>
                  </a:lnTo>
                  <a:lnTo>
                    <a:pt x="71" y="48"/>
                  </a:lnTo>
                  <a:lnTo>
                    <a:pt x="71" y="46"/>
                  </a:lnTo>
                  <a:lnTo>
                    <a:pt x="71" y="43"/>
                  </a:lnTo>
                  <a:lnTo>
                    <a:pt x="71" y="41"/>
                  </a:lnTo>
                  <a:lnTo>
                    <a:pt x="73" y="37"/>
                  </a:lnTo>
                  <a:lnTo>
                    <a:pt x="77" y="37"/>
                  </a:lnTo>
                  <a:lnTo>
                    <a:pt x="79" y="37"/>
                  </a:lnTo>
                  <a:lnTo>
                    <a:pt x="248" y="64"/>
                  </a:lnTo>
                  <a:lnTo>
                    <a:pt x="250" y="66"/>
                  </a:lnTo>
                  <a:lnTo>
                    <a:pt x="252" y="68"/>
                  </a:lnTo>
                  <a:lnTo>
                    <a:pt x="254" y="69"/>
                  </a:lnTo>
                  <a:lnTo>
                    <a:pt x="254" y="73"/>
                  </a:lnTo>
                  <a:lnTo>
                    <a:pt x="254" y="77"/>
                  </a:lnTo>
                  <a:lnTo>
                    <a:pt x="250" y="79"/>
                  </a:lnTo>
                  <a:lnTo>
                    <a:pt x="248" y="79"/>
                  </a:lnTo>
                  <a:lnTo>
                    <a:pt x="244" y="81"/>
                  </a:lnTo>
                  <a:close/>
                  <a:moveTo>
                    <a:pt x="87" y="94"/>
                  </a:moveTo>
                  <a:lnTo>
                    <a:pt x="0" y="31"/>
                  </a:lnTo>
                  <a:lnTo>
                    <a:pt x="102" y="0"/>
                  </a:lnTo>
                  <a:lnTo>
                    <a:pt x="87" y="94"/>
                  </a:lnTo>
                  <a:close/>
                </a:path>
              </a:pathLst>
            </a:custGeom>
            <a:solidFill>
              <a:srgbClr val="000000"/>
            </a:solidFill>
            <a:ln w="1588">
              <a:solidFill>
                <a:srgbClr val="000000"/>
              </a:solidFill>
              <a:prstDash val="solid"/>
              <a:round/>
              <a:headEnd/>
              <a:tailEnd/>
            </a:ln>
          </p:spPr>
          <p:txBody>
            <a:bodyPr/>
            <a:lstStyle/>
            <a:p>
              <a:endParaRPr lang="en-GB"/>
            </a:p>
          </p:txBody>
        </p:sp>
        <p:sp>
          <p:nvSpPr>
            <p:cNvPr id="3229" name="Freeform 259"/>
            <p:cNvSpPr>
              <a:spLocks/>
            </p:cNvSpPr>
            <p:nvPr/>
          </p:nvSpPr>
          <p:spPr bwMode="auto">
            <a:xfrm>
              <a:off x="5724525" y="4283075"/>
              <a:ext cx="96838" cy="96838"/>
            </a:xfrm>
            <a:custGeom>
              <a:avLst/>
              <a:gdLst>
                <a:gd name="T0" fmla="*/ 0 w 123"/>
                <a:gd name="T1" fmla="*/ 40940 h 123"/>
                <a:gd name="T2" fmla="*/ 1575 w 123"/>
                <a:gd name="T3" fmla="*/ 35429 h 123"/>
                <a:gd name="T4" fmla="*/ 3149 w 123"/>
                <a:gd name="T5" fmla="*/ 30705 h 123"/>
                <a:gd name="T6" fmla="*/ 4724 w 123"/>
                <a:gd name="T7" fmla="*/ 25981 h 123"/>
                <a:gd name="T8" fmla="*/ 7873 w 123"/>
                <a:gd name="T9" fmla="*/ 22832 h 123"/>
                <a:gd name="T10" fmla="*/ 13384 w 123"/>
                <a:gd name="T11" fmla="*/ 15746 h 123"/>
                <a:gd name="T12" fmla="*/ 19683 w 123"/>
                <a:gd name="T13" fmla="*/ 9448 h 123"/>
                <a:gd name="T14" fmla="*/ 24406 w 123"/>
                <a:gd name="T15" fmla="*/ 6298 h 123"/>
                <a:gd name="T16" fmla="*/ 29130 w 123"/>
                <a:gd name="T17" fmla="*/ 4724 h 123"/>
                <a:gd name="T18" fmla="*/ 33067 w 123"/>
                <a:gd name="T19" fmla="*/ 3149 h 123"/>
                <a:gd name="T20" fmla="*/ 37790 w 123"/>
                <a:gd name="T21" fmla="*/ 1575 h 123"/>
                <a:gd name="T22" fmla="*/ 42514 w 123"/>
                <a:gd name="T23" fmla="*/ 0 h 123"/>
                <a:gd name="T24" fmla="*/ 47238 w 123"/>
                <a:gd name="T25" fmla="*/ 0 h 123"/>
                <a:gd name="T26" fmla="*/ 51175 w 123"/>
                <a:gd name="T27" fmla="*/ 0 h 123"/>
                <a:gd name="T28" fmla="*/ 55898 w 123"/>
                <a:gd name="T29" fmla="*/ 1575 h 123"/>
                <a:gd name="T30" fmla="*/ 62197 w 123"/>
                <a:gd name="T31" fmla="*/ 1575 h 123"/>
                <a:gd name="T32" fmla="*/ 66921 w 123"/>
                <a:gd name="T33" fmla="*/ 3149 h 123"/>
                <a:gd name="T34" fmla="*/ 70857 w 123"/>
                <a:gd name="T35" fmla="*/ 6298 h 123"/>
                <a:gd name="T36" fmla="*/ 74006 w 123"/>
                <a:gd name="T37" fmla="*/ 7873 h 123"/>
                <a:gd name="T38" fmla="*/ 81879 w 123"/>
                <a:gd name="T39" fmla="*/ 14171 h 123"/>
                <a:gd name="T40" fmla="*/ 87390 w 123"/>
                <a:gd name="T41" fmla="*/ 19683 h 123"/>
                <a:gd name="T42" fmla="*/ 90540 w 123"/>
                <a:gd name="T43" fmla="*/ 24406 h 123"/>
                <a:gd name="T44" fmla="*/ 93689 w 123"/>
                <a:gd name="T45" fmla="*/ 29130 h 123"/>
                <a:gd name="T46" fmla="*/ 95263 w 123"/>
                <a:gd name="T47" fmla="*/ 33854 h 123"/>
                <a:gd name="T48" fmla="*/ 96838 w 123"/>
                <a:gd name="T49" fmla="*/ 37003 h 123"/>
                <a:gd name="T50" fmla="*/ 96838 w 123"/>
                <a:gd name="T51" fmla="*/ 42514 h 123"/>
                <a:gd name="T52" fmla="*/ 96838 w 123"/>
                <a:gd name="T53" fmla="*/ 47238 h 123"/>
                <a:gd name="T54" fmla="*/ 96838 w 123"/>
                <a:gd name="T55" fmla="*/ 51962 h 123"/>
                <a:gd name="T56" fmla="*/ 96838 w 123"/>
                <a:gd name="T57" fmla="*/ 56686 h 123"/>
                <a:gd name="T58" fmla="*/ 95263 w 123"/>
                <a:gd name="T59" fmla="*/ 60622 h 123"/>
                <a:gd name="T60" fmla="*/ 93689 w 123"/>
                <a:gd name="T61" fmla="*/ 65346 h 123"/>
                <a:gd name="T62" fmla="*/ 92114 w 123"/>
                <a:gd name="T63" fmla="*/ 70070 h 123"/>
                <a:gd name="T64" fmla="*/ 90540 w 123"/>
                <a:gd name="T65" fmla="*/ 74794 h 123"/>
                <a:gd name="T66" fmla="*/ 87390 w 123"/>
                <a:gd name="T67" fmla="*/ 77155 h 123"/>
                <a:gd name="T68" fmla="*/ 85028 w 123"/>
                <a:gd name="T69" fmla="*/ 81879 h 123"/>
                <a:gd name="T70" fmla="*/ 77155 w 123"/>
                <a:gd name="T71" fmla="*/ 88178 h 123"/>
                <a:gd name="T72" fmla="*/ 72432 w 123"/>
                <a:gd name="T73" fmla="*/ 89752 h 123"/>
                <a:gd name="T74" fmla="*/ 69282 w 123"/>
                <a:gd name="T75" fmla="*/ 92901 h 123"/>
                <a:gd name="T76" fmla="*/ 65346 w 123"/>
                <a:gd name="T77" fmla="*/ 94476 h 123"/>
                <a:gd name="T78" fmla="*/ 60622 w 123"/>
                <a:gd name="T79" fmla="*/ 96051 h 123"/>
                <a:gd name="T80" fmla="*/ 55898 w 123"/>
                <a:gd name="T81" fmla="*/ 96051 h 123"/>
                <a:gd name="T82" fmla="*/ 51175 w 123"/>
                <a:gd name="T83" fmla="*/ 96838 h 123"/>
                <a:gd name="T84" fmla="*/ 45663 w 123"/>
                <a:gd name="T85" fmla="*/ 96838 h 123"/>
                <a:gd name="T86" fmla="*/ 40940 w 123"/>
                <a:gd name="T87" fmla="*/ 96051 h 123"/>
                <a:gd name="T88" fmla="*/ 36216 w 123"/>
                <a:gd name="T89" fmla="*/ 96051 h 123"/>
                <a:gd name="T90" fmla="*/ 31492 w 123"/>
                <a:gd name="T91" fmla="*/ 94476 h 123"/>
                <a:gd name="T92" fmla="*/ 27556 w 123"/>
                <a:gd name="T93" fmla="*/ 91327 h 123"/>
                <a:gd name="T94" fmla="*/ 22832 w 123"/>
                <a:gd name="T95" fmla="*/ 89752 h 123"/>
                <a:gd name="T96" fmla="*/ 14959 w 123"/>
                <a:gd name="T97" fmla="*/ 83454 h 123"/>
                <a:gd name="T98" fmla="*/ 9448 w 123"/>
                <a:gd name="T99" fmla="*/ 76368 h 123"/>
                <a:gd name="T100" fmla="*/ 6298 w 123"/>
                <a:gd name="T101" fmla="*/ 73219 h 123"/>
                <a:gd name="T102" fmla="*/ 4724 w 123"/>
                <a:gd name="T103" fmla="*/ 68495 h 123"/>
                <a:gd name="T104" fmla="*/ 3149 w 123"/>
                <a:gd name="T105" fmla="*/ 63771 h 123"/>
                <a:gd name="T106" fmla="*/ 1575 w 123"/>
                <a:gd name="T107" fmla="*/ 59048 h 123"/>
                <a:gd name="T108" fmla="*/ 0 w 123"/>
                <a:gd name="T109" fmla="*/ 55111 h 123"/>
                <a:gd name="T110" fmla="*/ 0 w 123"/>
                <a:gd name="T111" fmla="*/ 50387 h 123"/>
                <a:gd name="T112" fmla="*/ 0 w 123"/>
                <a:gd name="T113" fmla="*/ 45663 h 123"/>
                <a:gd name="T114" fmla="*/ 0 w 123"/>
                <a:gd name="T115" fmla="*/ 40940 h 1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3"/>
                <a:gd name="T175" fmla="*/ 0 h 123"/>
                <a:gd name="T176" fmla="*/ 123 w 123"/>
                <a:gd name="T177" fmla="*/ 123 h 1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3" h="123">
                  <a:moveTo>
                    <a:pt x="0" y="52"/>
                  </a:moveTo>
                  <a:lnTo>
                    <a:pt x="2" y="45"/>
                  </a:lnTo>
                  <a:lnTo>
                    <a:pt x="4" y="39"/>
                  </a:lnTo>
                  <a:lnTo>
                    <a:pt x="6" y="33"/>
                  </a:lnTo>
                  <a:lnTo>
                    <a:pt x="10" y="29"/>
                  </a:lnTo>
                  <a:lnTo>
                    <a:pt x="17" y="20"/>
                  </a:lnTo>
                  <a:lnTo>
                    <a:pt x="25" y="12"/>
                  </a:lnTo>
                  <a:lnTo>
                    <a:pt x="31" y="8"/>
                  </a:lnTo>
                  <a:lnTo>
                    <a:pt x="37" y="6"/>
                  </a:lnTo>
                  <a:lnTo>
                    <a:pt x="42" y="4"/>
                  </a:lnTo>
                  <a:lnTo>
                    <a:pt x="48" y="2"/>
                  </a:lnTo>
                  <a:lnTo>
                    <a:pt x="54" y="0"/>
                  </a:lnTo>
                  <a:lnTo>
                    <a:pt x="60" y="0"/>
                  </a:lnTo>
                  <a:lnTo>
                    <a:pt x="65" y="0"/>
                  </a:lnTo>
                  <a:lnTo>
                    <a:pt x="71" y="2"/>
                  </a:lnTo>
                  <a:lnTo>
                    <a:pt x="79" y="2"/>
                  </a:lnTo>
                  <a:lnTo>
                    <a:pt x="85" y="4"/>
                  </a:lnTo>
                  <a:lnTo>
                    <a:pt x="90" y="8"/>
                  </a:lnTo>
                  <a:lnTo>
                    <a:pt x="94" y="10"/>
                  </a:lnTo>
                  <a:lnTo>
                    <a:pt x="104" y="18"/>
                  </a:lnTo>
                  <a:lnTo>
                    <a:pt x="111" y="25"/>
                  </a:lnTo>
                  <a:lnTo>
                    <a:pt x="115" y="31"/>
                  </a:lnTo>
                  <a:lnTo>
                    <a:pt x="119" y="37"/>
                  </a:lnTo>
                  <a:lnTo>
                    <a:pt x="121" y="43"/>
                  </a:lnTo>
                  <a:lnTo>
                    <a:pt x="123" y="47"/>
                  </a:lnTo>
                  <a:lnTo>
                    <a:pt x="123" y="54"/>
                  </a:lnTo>
                  <a:lnTo>
                    <a:pt x="123" y="60"/>
                  </a:lnTo>
                  <a:lnTo>
                    <a:pt x="123" y="66"/>
                  </a:lnTo>
                  <a:lnTo>
                    <a:pt x="123" y="72"/>
                  </a:lnTo>
                  <a:lnTo>
                    <a:pt x="121" y="77"/>
                  </a:lnTo>
                  <a:lnTo>
                    <a:pt x="119" y="83"/>
                  </a:lnTo>
                  <a:lnTo>
                    <a:pt x="117" y="89"/>
                  </a:lnTo>
                  <a:lnTo>
                    <a:pt x="115" y="95"/>
                  </a:lnTo>
                  <a:lnTo>
                    <a:pt x="111" y="98"/>
                  </a:lnTo>
                  <a:lnTo>
                    <a:pt x="108" y="104"/>
                  </a:lnTo>
                  <a:lnTo>
                    <a:pt x="98" y="112"/>
                  </a:lnTo>
                  <a:lnTo>
                    <a:pt x="92" y="114"/>
                  </a:lnTo>
                  <a:lnTo>
                    <a:pt x="88" y="118"/>
                  </a:lnTo>
                  <a:lnTo>
                    <a:pt x="83" y="120"/>
                  </a:lnTo>
                  <a:lnTo>
                    <a:pt x="77" y="122"/>
                  </a:lnTo>
                  <a:lnTo>
                    <a:pt x="71" y="122"/>
                  </a:lnTo>
                  <a:lnTo>
                    <a:pt x="65" y="123"/>
                  </a:lnTo>
                  <a:lnTo>
                    <a:pt x="58" y="123"/>
                  </a:lnTo>
                  <a:lnTo>
                    <a:pt x="52" y="122"/>
                  </a:lnTo>
                  <a:lnTo>
                    <a:pt x="46" y="122"/>
                  </a:lnTo>
                  <a:lnTo>
                    <a:pt x="40" y="120"/>
                  </a:lnTo>
                  <a:lnTo>
                    <a:pt x="35" y="116"/>
                  </a:lnTo>
                  <a:lnTo>
                    <a:pt x="29" y="114"/>
                  </a:lnTo>
                  <a:lnTo>
                    <a:pt x="19" y="106"/>
                  </a:lnTo>
                  <a:lnTo>
                    <a:pt x="12" y="97"/>
                  </a:lnTo>
                  <a:lnTo>
                    <a:pt x="8" y="93"/>
                  </a:lnTo>
                  <a:lnTo>
                    <a:pt x="6" y="87"/>
                  </a:lnTo>
                  <a:lnTo>
                    <a:pt x="4" y="81"/>
                  </a:lnTo>
                  <a:lnTo>
                    <a:pt x="2" y="75"/>
                  </a:lnTo>
                  <a:lnTo>
                    <a:pt x="0" y="70"/>
                  </a:lnTo>
                  <a:lnTo>
                    <a:pt x="0" y="64"/>
                  </a:lnTo>
                  <a:lnTo>
                    <a:pt x="0" y="58"/>
                  </a:lnTo>
                  <a:lnTo>
                    <a:pt x="0" y="52"/>
                  </a:lnTo>
                  <a:close/>
                </a:path>
              </a:pathLst>
            </a:custGeom>
            <a:solidFill>
              <a:srgbClr val="000000"/>
            </a:solidFill>
            <a:ln w="9525">
              <a:noFill/>
              <a:round/>
              <a:headEnd/>
              <a:tailEnd/>
            </a:ln>
          </p:spPr>
          <p:txBody>
            <a:bodyPr/>
            <a:lstStyle/>
            <a:p>
              <a:endParaRPr lang="en-GB"/>
            </a:p>
          </p:txBody>
        </p:sp>
        <p:sp>
          <p:nvSpPr>
            <p:cNvPr id="3230" name="Freeform 260"/>
            <p:cNvSpPr>
              <a:spLocks/>
            </p:cNvSpPr>
            <p:nvPr/>
          </p:nvSpPr>
          <p:spPr bwMode="auto">
            <a:xfrm>
              <a:off x="5724525" y="4283075"/>
              <a:ext cx="96838" cy="96838"/>
            </a:xfrm>
            <a:custGeom>
              <a:avLst/>
              <a:gdLst>
                <a:gd name="T0" fmla="*/ 0 w 123"/>
                <a:gd name="T1" fmla="*/ 40940 h 123"/>
                <a:gd name="T2" fmla="*/ 1575 w 123"/>
                <a:gd name="T3" fmla="*/ 35429 h 123"/>
                <a:gd name="T4" fmla="*/ 3149 w 123"/>
                <a:gd name="T5" fmla="*/ 30705 h 123"/>
                <a:gd name="T6" fmla="*/ 4724 w 123"/>
                <a:gd name="T7" fmla="*/ 25981 h 123"/>
                <a:gd name="T8" fmla="*/ 7873 w 123"/>
                <a:gd name="T9" fmla="*/ 22832 h 123"/>
                <a:gd name="T10" fmla="*/ 13384 w 123"/>
                <a:gd name="T11" fmla="*/ 15746 h 123"/>
                <a:gd name="T12" fmla="*/ 19683 w 123"/>
                <a:gd name="T13" fmla="*/ 9448 h 123"/>
                <a:gd name="T14" fmla="*/ 24406 w 123"/>
                <a:gd name="T15" fmla="*/ 6298 h 123"/>
                <a:gd name="T16" fmla="*/ 29130 w 123"/>
                <a:gd name="T17" fmla="*/ 4724 h 123"/>
                <a:gd name="T18" fmla="*/ 33067 w 123"/>
                <a:gd name="T19" fmla="*/ 3149 h 123"/>
                <a:gd name="T20" fmla="*/ 37790 w 123"/>
                <a:gd name="T21" fmla="*/ 1575 h 123"/>
                <a:gd name="T22" fmla="*/ 42514 w 123"/>
                <a:gd name="T23" fmla="*/ 0 h 123"/>
                <a:gd name="T24" fmla="*/ 47238 w 123"/>
                <a:gd name="T25" fmla="*/ 0 h 123"/>
                <a:gd name="T26" fmla="*/ 51175 w 123"/>
                <a:gd name="T27" fmla="*/ 0 h 123"/>
                <a:gd name="T28" fmla="*/ 55898 w 123"/>
                <a:gd name="T29" fmla="*/ 1575 h 123"/>
                <a:gd name="T30" fmla="*/ 62197 w 123"/>
                <a:gd name="T31" fmla="*/ 1575 h 123"/>
                <a:gd name="T32" fmla="*/ 66921 w 123"/>
                <a:gd name="T33" fmla="*/ 3149 h 123"/>
                <a:gd name="T34" fmla="*/ 70857 w 123"/>
                <a:gd name="T35" fmla="*/ 6298 h 123"/>
                <a:gd name="T36" fmla="*/ 74006 w 123"/>
                <a:gd name="T37" fmla="*/ 7873 h 123"/>
                <a:gd name="T38" fmla="*/ 81879 w 123"/>
                <a:gd name="T39" fmla="*/ 14171 h 123"/>
                <a:gd name="T40" fmla="*/ 87390 w 123"/>
                <a:gd name="T41" fmla="*/ 19683 h 123"/>
                <a:gd name="T42" fmla="*/ 90540 w 123"/>
                <a:gd name="T43" fmla="*/ 24406 h 123"/>
                <a:gd name="T44" fmla="*/ 93689 w 123"/>
                <a:gd name="T45" fmla="*/ 29130 h 123"/>
                <a:gd name="T46" fmla="*/ 95263 w 123"/>
                <a:gd name="T47" fmla="*/ 33854 h 123"/>
                <a:gd name="T48" fmla="*/ 96838 w 123"/>
                <a:gd name="T49" fmla="*/ 37003 h 123"/>
                <a:gd name="T50" fmla="*/ 96838 w 123"/>
                <a:gd name="T51" fmla="*/ 42514 h 123"/>
                <a:gd name="T52" fmla="*/ 96838 w 123"/>
                <a:gd name="T53" fmla="*/ 47238 h 123"/>
                <a:gd name="T54" fmla="*/ 96838 w 123"/>
                <a:gd name="T55" fmla="*/ 51962 h 123"/>
                <a:gd name="T56" fmla="*/ 96838 w 123"/>
                <a:gd name="T57" fmla="*/ 56686 h 123"/>
                <a:gd name="T58" fmla="*/ 95263 w 123"/>
                <a:gd name="T59" fmla="*/ 60622 h 123"/>
                <a:gd name="T60" fmla="*/ 93689 w 123"/>
                <a:gd name="T61" fmla="*/ 65346 h 123"/>
                <a:gd name="T62" fmla="*/ 92114 w 123"/>
                <a:gd name="T63" fmla="*/ 70070 h 123"/>
                <a:gd name="T64" fmla="*/ 90540 w 123"/>
                <a:gd name="T65" fmla="*/ 74794 h 123"/>
                <a:gd name="T66" fmla="*/ 87390 w 123"/>
                <a:gd name="T67" fmla="*/ 77155 h 123"/>
                <a:gd name="T68" fmla="*/ 85028 w 123"/>
                <a:gd name="T69" fmla="*/ 81879 h 123"/>
                <a:gd name="T70" fmla="*/ 77155 w 123"/>
                <a:gd name="T71" fmla="*/ 88178 h 123"/>
                <a:gd name="T72" fmla="*/ 72432 w 123"/>
                <a:gd name="T73" fmla="*/ 89752 h 123"/>
                <a:gd name="T74" fmla="*/ 69282 w 123"/>
                <a:gd name="T75" fmla="*/ 92901 h 123"/>
                <a:gd name="T76" fmla="*/ 65346 w 123"/>
                <a:gd name="T77" fmla="*/ 94476 h 123"/>
                <a:gd name="T78" fmla="*/ 60622 w 123"/>
                <a:gd name="T79" fmla="*/ 96051 h 123"/>
                <a:gd name="T80" fmla="*/ 55898 w 123"/>
                <a:gd name="T81" fmla="*/ 96051 h 123"/>
                <a:gd name="T82" fmla="*/ 51175 w 123"/>
                <a:gd name="T83" fmla="*/ 96838 h 123"/>
                <a:gd name="T84" fmla="*/ 45663 w 123"/>
                <a:gd name="T85" fmla="*/ 96838 h 123"/>
                <a:gd name="T86" fmla="*/ 40940 w 123"/>
                <a:gd name="T87" fmla="*/ 96051 h 123"/>
                <a:gd name="T88" fmla="*/ 36216 w 123"/>
                <a:gd name="T89" fmla="*/ 96051 h 123"/>
                <a:gd name="T90" fmla="*/ 31492 w 123"/>
                <a:gd name="T91" fmla="*/ 94476 h 123"/>
                <a:gd name="T92" fmla="*/ 27556 w 123"/>
                <a:gd name="T93" fmla="*/ 91327 h 123"/>
                <a:gd name="T94" fmla="*/ 22832 w 123"/>
                <a:gd name="T95" fmla="*/ 89752 h 123"/>
                <a:gd name="T96" fmla="*/ 14959 w 123"/>
                <a:gd name="T97" fmla="*/ 83454 h 123"/>
                <a:gd name="T98" fmla="*/ 9448 w 123"/>
                <a:gd name="T99" fmla="*/ 76368 h 123"/>
                <a:gd name="T100" fmla="*/ 6298 w 123"/>
                <a:gd name="T101" fmla="*/ 73219 h 123"/>
                <a:gd name="T102" fmla="*/ 4724 w 123"/>
                <a:gd name="T103" fmla="*/ 68495 h 123"/>
                <a:gd name="T104" fmla="*/ 3149 w 123"/>
                <a:gd name="T105" fmla="*/ 63771 h 123"/>
                <a:gd name="T106" fmla="*/ 1575 w 123"/>
                <a:gd name="T107" fmla="*/ 59048 h 123"/>
                <a:gd name="T108" fmla="*/ 0 w 123"/>
                <a:gd name="T109" fmla="*/ 55111 h 123"/>
                <a:gd name="T110" fmla="*/ 0 w 123"/>
                <a:gd name="T111" fmla="*/ 50387 h 123"/>
                <a:gd name="T112" fmla="*/ 0 w 123"/>
                <a:gd name="T113" fmla="*/ 45663 h 123"/>
                <a:gd name="T114" fmla="*/ 0 w 123"/>
                <a:gd name="T115" fmla="*/ 40940 h 1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3"/>
                <a:gd name="T175" fmla="*/ 0 h 123"/>
                <a:gd name="T176" fmla="*/ 123 w 123"/>
                <a:gd name="T177" fmla="*/ 123 h 1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3" h="123">
                  <a:moveTo>
                    <a:pt x="0" y="52"/>
                  </a:moveTo>
                  <a:lnTo>
                    <a:pt x="2" y="45"/>
                  </a:lnTo>
                  <a:lnTo>
                    <a:pt x="4" y="39"/>
                  </a:lnTo>
                  <a:lnTo>
                    <a:pt x="6" y="33"/>
                  </a:lnTo>
                  <a:lnTo>
                    <a:pt x="10" y="29"/>
                  </a:lnTo>
                  <a:lnTo>
                    <a:pt x="17" y="20"/>
                  </a:lnTo>
                  <a:lnTo>
                    <a:pt x="25" y="12"/>
                  </a:lnTo>
                  <a:lnTo>
                    <a:pt x="31" y="8"/>
                  </a:lnTo>
                  <a:lnTo>
                    <a:pt x="37" y="6"/>
                  </a:lnTo>
                  <a:lnTo>
                    <a:pt x="42" y="4"/>
                  </a:lnTo>
                  <a:lnTo>
                    <a:pt x="48" y="2"/>
                  </a:lnTo>
                  <a:lnTo>
                    <a:pt x="54" y="0"/>
                  </a:lnTo>
                  <a:lnTo>
                    <a:pt x="60" y="0"/>
                  </a:lnTo>
                  <a:lnTo>
                    <a:pt x="65" y="0"/>
                  </a:lnTo>
                  <a:lnTo>
                    <a:pt x="71" y="2"/>
                  </a:lnTo>
                  <a:lnTo>
                    <a:pt x="79" y="2"/>
                  </a:lnTo>
                  <a:lnTo>
                    <a:pt x="85" y="4"/>
                  </a:lnTo>
                  <a:lnTo>
                    <a:pt x="90" y="8"/>
                  </a:lnTo>
                  <a:lnTo>
                    <a:pt x="94" y="10"/>
                  </a:lnTo>
                  <a:lnTo>
                    <a:pt x="104" y="18"/>
                  </a:lnTo>
                  <a:lnTo>
                    <a:pt x="111" y="25"/>
                  </a:lnTo>
                  <a:lnTo>
                    <a:pt x="115" y="31"/>
                  </a:lnTo>
                  <a:lnTo>
                    <a:pt x="119" y="37"/>
                  </a:lnTo>
                  <a:lnTo>
                    <a:pt x="121" y="43"/>
                  </a:lnTo>
                  <a:lnTo>
                    <a:pt x="123" y="47"/>
                  </a:lnTo>
                  <a:lnTo>
                    <a:pt x="123" y="54"/>
                  </a:lnTo>
                  <a:lnTo>
                    <a:pt x="123" y="60"/>
                  </a:lnTo>
                  <a:lnTo>
                    <a:pt x="123" y="66"/>
                  </a:lnTo>
                  <a:lnTo>
                    <a:pt x="123" y="72"/>
                  </a:lnTo>
                  <a:lnTo>
                    <a:pt x="121" y="77"/>
                  </a:lnTo>
                  <a:lnTo>
                    <a:pt x="119" y="83"/>
                  </a:lnTo>
                  <a:lnTo>
                    <a:pt x="117" y="89"/>
                  </a:lnTo>
                  <a:lnTo>
                    <a:pt x="115" y="95"/>
                  </a:lnTo>
                  <a:lnTo>
                    <a:pt x="111" y="98"/>
                  </a:lnTo>
                  <a:lnTo>
                    <a:pt x="108" y="104"/>
                  </a:lnTo>
                  <a:lnTo>
                    <a:pt x="98" y="112"/>
                  </a:lnTo>
                  <a:lnTo>
                    <a:pt x="92" y="114"/>
                  </a:lnTo>
                  <a:lnTo>
                    <a:pt x="88" y="118"/>
                  </a:lnTo>
                  <a:lnTo>
                    <a:pt x="83" y="120"/>
                  </a:lnTo>
                  <a:lnTo>
                    <a:pt x="77" y="122"/>
                  </a:lnTo>
                  <a:lnTo>
                    <a:pt x="71" y="122"/>
                  </a:lnTo>
                  <a:lnTo>
                    <a:pt x="65" y="123"/>
                  </a:lnTo>
                  <a:lnTo>
                    <a:pt x="58" y="123"/>
                  </a:lnTo>
                  <a:lnTo>
                    <a:pt x="52" y="122"/>
                  </a:lnTo>
                  <a:lnTo>
                    <a:pt x="46" y="122"/>
                  </a:lnTo>
                  <a:lnTo>
                    <a:pt x="40" y="120"/>
                  </a:lnTo>
                  <a:lnTo>
                    <a:pt x="35" y="116"/>
                  </a:lnTo>
                  <a:lnTo>
                    <a:pt x="29" y="114"/>
                  </a:lnTo>
                  <a:lnTo>
                    <a:pt x="19" y="106"/>
                  </a:lnTo>
                  <a:lnTo>
                    <a:pt x="12" y="97"/>
                  </a:lnTo>
                  <a:lnTo>
                    <a:pt x="8" y="93"/>
                  </a:lnTo>
                  <a:lnTo>
                    <a:pt x="6" y="87"/>
                  </a:lnTo>
                  <a:lnTo>
                    <a:pt x="4" y="81"/>
                  </a:lnTo>
                  <a:lnTo>
                    <a:pt x="2" y="75"/>
                  </a:lnTo>
                  <a:lnTo>
                    <a:pt x="0" y="70"/>
                  </a:lnTo>
                  <a:lnTo>
                    <a:pt x="0" y="64"/>
                  </a:lnTo>
                  <a:lnTo>
                    <a:pt x="0" y="58"/>
                  </a:lnTo>
                  <a:lnTo>
                    <a:pt x="0" y="52"/>
                  </a:lnTo>
                </a:path>
              </a:pathLst>
            </a:custGeom>
            <a:noFill/>
            <a:ln w="19050">
              <a:solidFill>
                <a:srgbClr val="000000"/>
              </a:solidFill>
              <a:prstDash val="solid"/>
              <a:round/>
              <a:headEnd/>
              <a:tailEnd/>
            </a:ln>
          </p:spPr>
          <p:txBody>
            <a:bodyPr/>
            <a:lstStyle/>
            <a:p>
              <a:endParaRPr lang="en-GB"/>
            </a:p>
          </p:txBody>
        </p:sp>
        <p:sp>
          <p:nvSpPr>
            <p:cNvPr id="3231" name="Freeform 261"/>
            <p:cNvSpPr>
              <a:spLocks noEditPoints="1"/>
            </p:cNvSpPr>
            <p:nvPr/>
          </p:nvSpPr>
          <p:spPr bwMode="auto">
            <a:xfrm>
              <a:off x="5529263" y="4265613"/>
              <a:ext cx="201612" cy="74612"/>
            </a:xfrm>
            <a:custGeom>
              <a:avLst/>
              <a:gdLst>
                <a:gd name="T0" fmla="*/ 193675 w 254"/>
                <a:gd name="T1" fmla="*/ 64293 h 94"/>
                <a:gd name="T2" fmla="*/ 61119 w 254"/>
                <a:gd name="T3" fmla="*/ 41275 h 94"/>
                <a:gd name="T4" fmla="*/ 57944 w 254"/>
                <a:gd name="T5" fmla="*/ 39687 h 94"/>
                <a:gd name="T6" fmla="*/ 56356 w 254"/>
                <a:gd name="T7" fmla="*/ 38100 h 94"/>
                <a:gd name="T8" fmla="*/ 56356 w 254"/>
                <a:gd name="T9" fmla="*/ 36512 h 94"/>
                <a:gd name="T10" fmla="*/ 56356 w 254"/>
                <a:gd name="T11" fmla="*/ 34131 h 94"/>
                <a:gd name="T12" fmla="*/ 56356 w 254"/>
                <a:gd name="T13" fmla="*/ 32544 h 94"/>
                <a:gd name="T14" fmla="*/ 57944 w 254"/>
                <a:gd name="T15" fmla="*/ 29369 h 94"/>
                <a:gd name="T16" fmla="*/ 61119 w 254"/>
                <a:gd name="T17" fmla="*/ 29369 h 94"/>
                <a:gd name="T18" fmla="*/ 62706 w 254"/>
                <a:gd name="T19" fmla="*/ 29369 h 94"/>
                <a:gd name="T20" fmla="*/ 196850 w 254"/>
                <a:gd name="T21" fmla="*/ 50800 h 94"/>
                <a:gd name="T22" fmla="*/ 198437 w 254"/>
                <a:gd name="T23" fmla="*/ 52387 h 94"/>
                <a:gd name="T24" fmla="*/ 200025 w 254"/>
                <a:gd name="T25" fmla="*/ 53975 h 94"/>
                <a:gd name="T26" fmla="*/ 201612 w 254"/>
                <a:gd name="T27" fmla="*/ 54768 h 94"/>
                <a:gd name="T28" fmla="*/ 201612 w 254"/>
                <a:gd name="T29" fmla="*/ 57943 h 94"/>
                <a:gd name="T30" fmla="*/ 201612 w 254"/>
                <a:gd name="T31" fmla="*/ 61118 h 94"/>
                <a:gd name="T32" fmla="*/ 198437 w 254"/>
                <a:gd name="T33" fmla="*/ 62706 h 94"/>
                <a:gd name="T34" fmla="*/ 196850 w 254"/>
                <a:gd name="T35" fmla="*/ 62706 h 94"/>
                <a:gd name="T36" fmla="*/ 193675 w 254"/>
                <a:gd name="T37" fmla="*/ 64293 h 94"/>
                <a:gd name="T38" fmla="*/ 193675 w 254"/>
                <a:gd name="T39" fmla="*/ 64293 h 94"/>
                <a:gd name="T40" fmla="*/ 69056 w 254"/>
                <a:gd name="T41" fmla="*/ 74612 h 94"/>
                <a:gd name="T42" fmla="*/ 0 w 254"/>
                <a:gd name="T43" fmla="*/ 24606 h 94"/>
                <a:gd name="T44" fmla="*/ 80962 w 254"/>
                <a:gd name="T45" fmla="*/ 0 h 94"/>
                <a:gd name="T46" fmla="*/ 69056 w 254"/>
                <a:gd name="T47" fmla="*/ 74612 h 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4"/>
                <a:gd name="T74" fmla="*/ 254 w 254"/>
                <a:gd name="T75" fmla="*/ 94 h 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4">
                  <a:moveTo>
                    <a:pt x="244" y="81"/>
                  </a:moveTo>
                  <a:lnTo>
                    <a:pt x="77" y="52"/>
                  </a:lnTo>
                  <a:lnTo>
                    <a:pt x="73" y="50"/>
                  </a:lnTo>
                  <a:lnTo>
                    <a:pt x="71" y="48"/>
                  </a:lnTo>
                  <a:lnTo>
                    <a:pt x="71" y="46"/>
                  </a:lnTo>
                  <a:lnTo>
                    <a:pt x="71" y="43"/>
                  </a:lnTo>
                  <a:lnTo>
                    <a:pt x="71" y="41"/>
                  </a:lnTo>
                  <a:lnTo>
                    <a:pt x="73" y="37"/>
                  </a:lnTo>
                  <a:lnTo>
                    <a:pt x="77" y="37"/>
                  </a:lnTo>
                  <a:lnTo>
                    <a:pt x="79" y="37"/>
                  </a:lnTo>
                  <a:lnTo>
                    <a:pt x="248" y="64"/>
                  </a:lnTo>
                  <a:lnTo>
                    <a:pt x="250" y="66"/>
                  </a:lnTo>
                  <a:lnTo>
                    <a:pt x="252" y="68"/>
                  </a:lnTo>
                  <a:lnTo>
                    <a:pt x="254" y="69"/>
                  </a:lnTo>
                  <a:lnTo>
                    <a:pt x="254" y="73"/>
                  </a:lnTo>
                  <a:lnTo>
                    <a:pt x="254" y="77"/>
                  </a:lnTo>
                  <a:lnTo>
                    <a:pt x="250" y="79"/>
                  </a:lnTo>
                  <a:lnTo>
                    <a:pt x="248" y="79"/>
                  </a:lnTo>
                  <a:lnTo>
                    <a:pt x="244" y="81"/>
                  </a:lnTo>
                  <a:close/>
                  <a:moveTo>
                    <a:pt x="87" y="94"/>
                  </a:moveTo>
                  <a:lnTo>
                    <a:pt x="0" y="31"/>
                  </a:lnTo>
                  <a:lnTo>
                    <a:pt x="102" y="0"/>
                  </a:lnTo>
                  <a:lnTo>
                    <a:pt x="87" y="94"/>
                  </a:lnTo>
                  <a:close/>
                </a:path>
              </a:pathLst>
            </a:custGeom>
            <a:solidFill>
              <a:srgbClr val="000000"/>
            </a:solidFill>
            <a:ln w="1588">
              <a:solidFill>
                <a:srgbClr val="000000"/>
              </a:solidFill>
              <a:prstDash val="solid"/>
              <a:round/>
              <a:headEnd/>
              <a:tailEnd/>
            </a:ln>
          </p:spPr>
          <p:txBody>
            <a:bodyPr/>
            <a:lstStyle/>
            <a:p>
              <a:endParaRPr lang="en-GB"/>
            </a:p>
          </p:txBody>
        </p:sp>
        <p:sp>
          <p:nvSpPr>
            <p:cNvPr id="3232" name="Line 262"/>
            <p:cNvSpPr>
              <a:spLocks noChangeShapeType="1"/>
            </p:cNvSpPr>
            <p:nvPr/>
          </p:nvSpPr>
          <p:spPr bwMode="auto">
            <a:xfrm flipV="1">
              <a:off x="6389688" y="3451225"/>
              <a:ext cx="0" cy="134938"/>
            </a:xfrm>
            <a:prstGeom prst="line">
              <a:avLst/>
            </a:prstGeom>
            <a:noFill/>
            <a:ln w="50800">
              <a:solidFill>
                <a:srgbClr val="000000"/>
              </a:solidFill>
              <a:round/>
              <a:headEnd/>
              <a:tailEnd/>
            </a:ln>
          </p:spPr>
          <p:txBody>
            <a:bodyPr/>
            <a:lstStyle/>
            <a:p>
              <a:endParaRPr lang="en-GB"/>
            </a:p>
          </p:txBody>
        </p:sp>
        <p:sp>
          <p:nvSpPr>
            <p:cNvPr id="3233" name="Rectangle 263"/>
            <p:cNvSpPr>
              <a:spLocks noChangeArrowheads="1"/>
            </p:cNvSpPr>
            <p:nvPr/>
          </p:nvSpPr>
          <p:spPr bwMode="auto">
            <a:xfrm>
              <a:off x="7177088" y="3308350"/>
              <a:ext cx="74612"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234" name="Rectangle 264"/>
            <p:cNvSpPr>
              <a:spLocks noChangeArrowheads="1"/>
            </p:cNvSpPr>
            <p:nvPr/>
          </p:nvSpPr>
          <p:spPr bwMode="auto">
            <a:xfrm>
              <a:off x="7251700" y="3308350"/>
              <a:ext cx="1333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ve</a:t>
              </a:r>
              <a:endParaRPr lang="en-GB">
                <a:solidFill>
                  <a:schemeClr val="bg1"/>
                </a:solidFill>
                <a:cs typeface="Lucida Sans Unicode" pitchFamily="34" charset="0"/>
              </a:endParaRPr>
            </a:p>
          </p:txBody>
        </p:sp>
        <p:sp>
          <p:nvSpPr>
            <p:cNvPr id="3235" name="Rectangle 265"/>
            <p:cNvSpPr>
              <a:spLocks noChangeArrowheads="1"/>
            </p:cNvSpPr>
            <p:nvPr/>
          </p:nvSpPr>
          <p:spPr bwMode="auto">
            <a:xfrm>
              <a:off x="6286500" y="3308350"/>
              <a:ext cx="42863"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236" name="Rectangle 266"/>
            <p:cNvSpPr>
              <a:spLocks noChangeArrowheads="1"/>
            </p:cNvSpPr>
            <p:nvPr/>
          </p:nvSpPr>
          <p:spPr bwMode="auto">
            <a:xfrm>
              <a:off x="6329363" y="3308350"/>
              <a:ext cx="1333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ve</a:t>
              </a:r>
              <a:endParaRPr lang="en-GB">
                <a:solidFill>
                  <a:schemeClr val="bg1"/>
                </a:solidFill>
                <a:cs typeface="Lucida Sans Unicode" pitchFamily="34" charset="0"/>
              </a:endParaRPr>
            </a:p>
          </p:txBody>
        </p:sp>
        <p:sp>
          <p:nvSpPr>
            <p:cNvPr id="3237" name="Rectangle 267"/>
            <p:cNvSpPr>
              <a:spLocks noChangeArrowheads="1"/>
            </p:cNvSpPr>
            <p:nvPr/>
          </p:nvSpPr>
          <p:spPr bwMode="auto">
            <a:xfrm>
              <a:off x="5962650" y="5311775"/>
              <a:ext cx="301625"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holes</a:t>
              </a:r>
              <a:endParaRPr lang="en-GB">
                <a:solidFill>
                  <a:schemeClr val="bg1"/>
                </a:solidFill>
                <a:cs typeface="Lucida Sans Unicode" pitchFamily="34" charset="0"/>
              </a:endParaRPr>
            </a:p>
          </p:txBody>
        </p:sp>
        <p:sp>
          <p:nvSpPr>
            <p:cNvPr id="3238" name="Freeform 268"/>
            <p:cNvSpPr>
              <a:spLocks noEditPoints="1"/>
            </p:cNvSpPr>
            <p:nvPr/>
          </p:nvSpPr>
          <p:spPr bwMode="auto">
            <a:xfrm>
              <a:off x="7751763" y="3582988"/>
              <a:ext cx="128587" cy="2433637"/>
            </a:xfrm>
            <a:custGeom>
              <a:avLst/>
              <a:gdLst>
                <a:gd name="T0" fmla="*/ 70284 w 161"/>
                <a:gd name="T1" fmla="*/ 115056 h 3067"/>
                <a:gd name="T2" fmla="*/ 70284 w 161"/>
                <a:gd name="T3" fmla="*/ 2319374 h 3067"/>
                <a:gd name="T4" fmla="*/ 70284 w 161"/>
                <a:gd name="T5" fmla="*/ 2320961 h 3067"/>
                <a:gd name="T6" fmla="*/ 68686 w 161"/>
                <a:gd name="T7" fmla="*/ 2322548 h 3067"/>
                <a:gd name="T8" fmla="*/ 65492 w 161"/>
                <a:gd name="T9" fmla="*/ 2324135 h 3067"/>
                <a:gd name="T10" fmla="*/ 63894 w 161"/>
                <a:gd name="T11" fmla="*/ 2325722 h 3067"/>
                <a:gd name="T12" fmla="*/ 60699 w 161"/>
                <a:gd name="T13" fmla="*/ 2324135 h 3067"/>
                <a:gd name="T14" fmla="*/ 59901 w 161"/>
                <a:gd name="T15" fmla="*/ 2322548 h 3067"/>
                <a:gd name="T16" fmla="*/ 58303 w 161"/>
                <a:gd name="T17" fmla="*/ 2320961 h 3067"/>
                <a:gd name="T18" fmla="*/ 58303 w 161"/>
                <a:gd name="T19" fmla="*/ 2319374 h 3067"/>
                <a:gd name="T20" fmla="*/ 58303 w 161"/>
                <a:gd name="T21" fmla="*/ 115056 h 3067"/>
                <a:gd name="T22" fmla="*/ 58303 w 161"/>
                <a:gd name="T23" fmla="*/ 111882 h 3067"/>
                <a:gd name="T24" fmla="*/ 59901 w 161"/>
                <a:gd name="T25" fmla="*/ 110295 h 3067"/>
                <a:gd name="T26" fmla="*/ 60699 w 161"/>
                <a:gd name="T27" fmla="*/ 108708 h 3067"/>
                <a:gd name="T28" fmla="*/ 63894 w 161"/>
                <a:gd name="T29" fmla="*/ 108708 h 3067"/>
                <a:gd name="T30" fmla="*/ 65492 w 161"/>
                <a:gd name="T31" fmla="*/ 108708 h 3067"/>
                <a:gd name="T32" fmla="*/ 68686 w 161"/>
                <a:gd name="T33" fmla="*/ 110295 h 3067"/>
                <a:gd name="T34" fmla="*/ 70284 w 161"/>
                <a:gd name="T35" fmla="*/ 111882 h 3067"/>
                <a:gd name="T36" fmla="*/ 70284 w 161"/>
                <a:gd name="T37" fmla="*/ 115056 h 3067"/>
                <a:gd name="T38" fmla="*/ 70284 w 161"/>
                <a:gd name="T39" fmla="*/ 115056 h 3067"/>
                <a:gd name="T40" fmla="*/ 0 w 161"/>
                <a:gd name="T41" fmla="*/ 126959 h 3067"/>
                <a:gd name="T42" fmla="*/ 63894 w 161"/>
                <a:gd name="T43" fmla="*/ 0 h 3067"/>
                <a:gd name="T44" fmla="*/ 128587 w 161"/>
                <a:gd name="T45" fmla="*/ 126959 h 3067"/>
                <a:gd name="T46" fmla="*/ 0 w 161"/>
                <a:gd name="T47" fmla="*/ 126959 h 3067"/>
                <a:gd name="T48" fmla="*/ 128587 w 161"/>
                <a:gd name="T49" fmla="*/ 2305885 h 3067"/>
                <a:gd name="T50" fmla="*/ 63894 w 161"/>
                <a:gd name="T51" fmla="*/ 2433637 h 3067"/>
                <a:gd name="T52" fmla="*/ 0 w 161"/>
                <a:gd name="T53" fmla="*/ 2305885 h 3067"/>
                <a:gd name="T54" fmla="*/ 128587 w 161"/>
                <a:gd name="T55" fmla="*/ 2305885 h 30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1"/>
                <a:gd name="T85" fmla="*/ 0 h 3067"/>
                <a:gd name="T86" fmla="*/ 161 w 161"/>
                <a:gd name="T87" fmla="*/ 3067 h 306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1" h="3067">
                  <a:moveTo>
                    <a:pt x="88" y="145"/>
                  </a:moveTo>
                  <a:lnTo>
                    <a:pt x="88" y="2923"/>
                  </a:lnTo>
                  <a:lnTo>
                    <a:pt x="88" y="2925"/>
                  </a:lnTo>
                  <a:lnTo>
                    <a:pt x="86" y="2927"/>
                  </a:lnTo>
                  <a:lnTo>
                    <a:pt x="82" y="2929"/>
                  </a:lnTo>
                  <a:lnTo>
                    <a:pt x="80" y="2931"/>
                  </a:lnTo>
                  <a:lnTo>
                    <a:pt x="76" y="2929"/>
                  </a:lnTo>
                  <a:lnTo>
                    <a:pt x="75" y="2927"/>
                  </a:lnTo>
                  <a:lnTo>
                    <a:pt x="73" y="2925"/>
                  </a:lnTo>
                  <a:lnTo>
                    <a:pt x="73" y="2923"/>
                  </a:lnTo>
                  <a:lnTo>
                    <a:pt x="73" y="145"/>
                  </a:lnTo>
                  <a:lnTo>
                    <a:pt x="73" y="141"/>
                  </a:lnTo>
                  <a:lnTo>
                    <a:pt x="75" y="139"/>
                  </a:lnTo>
                  <a:lnTo>
                    <a:pt x="76" y="137"/>
                  </a:lnTo>
                  <a:lnTo>
                    <a:pt x="80" y="137"/>
                  </a:lnTo>
                  <a:lnTo>
                    <a:pt x="82" y="137"/>
                  </a:lnTo>
                  <a:lnTo>
                    <a:pt x="86" y="139"/>
                  </a:lnTo>
                  <a:lnTo>
                    <a:pt x="88" y="141"/>
                  </a:lnTo>
                  <a:lnTo>
                    <a:pt x="88" y="145"/>
                  </a:lnTo>
                  <a:close/>
                  <a:moveTo>
                    <a:pt x="0" y="160"/>
                  </a:moveTo>
                  <a:lnTo>
                    <a:pt x="80" y="0"/>
                  </a:lnTo>
                  <a:lnTo>
                    <a:pt x="161" y="160"/>
                  </a:lnTo>
                  <a:lnTo>
                    <a:pt x="0" y="160"/>
                  </a:lnTo>
                  <a:close/>
                  <a:moveTo>
                    <a:pt x="161" y="2906"/>
                  </a:moveTo>
                  <a:lnTo>
                    <a:pt x="80" y="3067"/>
                  </a:lnTo>
                  <a:lnTo>
                    <a:pt x="0" y="2906"/>
                  </a:lnTo>
                  <a:lnTo>
                    <a:pt x="161" y="2906"/>
                  </a:lnTo>
                  <a:close/>
                </a:path>
              </a:pathLst>
            </a:custGeom>
            <a:solidFill>
              <a:srgbClr val="000000"/>
            </a:solidFill>
            <a:ln w="1588">
              <a:solidFill>
                <a:srgbClr val="000000"/>
              </a:solidFill>
              <a:prstDash val="solid"/>
              <a:round/>
              <a:headEnd/>
              <a:tailEnd/>
            </a:ln>
          </p:spPr>
          <p:txBody>
            <a:bodyPr/>
            <a:lstStyle/>
            <a:p>
              <a:endParaRPr lang="en-GB"/>
            </a:p>
          </p:txBody>
        </p:sp>
        <p:sp>
          <p:nvSpPr>
            <p:cNvPr id="3239" name="Rectangle 269"/>
            <p:cNvSpPr>
              <a:spLocks noChangeArrowheads="1"/>
            </p:cNvSpPr>
            <p:nvPr/>
          </p:nvSpPr>
          <p:spPr bwMode="auto">
            <a:xfrm>
              <a:off x="7656513" y="4524375"/>
              <a:ext cx="322262" cy="390525"/>
            </a:xfrm>
            <a:prstGeom prst="rect">
              <a:avLst/>
            </a:prstGeom>
            <a:solidFill>
              <a:srgbClr val="FFFFFF"/>
            </a:solidFill>
            <a:ln w="9525">
              <a:noFill/>
              <a:miter lim="800000"/>
              <a:headEnd/>
              <a:tailEnd/>
            </a:ln>
          </p:spPr>
          <p:txBody>
            <a:bodyPr/>
            <a:lstStyle/>
            <a:p>
              <a:endParaRPr lang="en-GB"/>
            </a:p>
          </p:txBody>
        </p:sp>
        <p:sp>
          <p:nvSpPr>
            <p:cNvPr id="3240" name="Rectangle 270"/>
            <p:cNvSpPr>
              <a:spLocks noChangeArrowheads="1"/>
            </p:cNvSpPr>
            <p:nvPr/>
          </p:nvSpPr>
          <p:spPr bwMode="auto">
            <a:xfrm>
              <a:off x="7712075" y="4572000"/>
              <a:ext cx="2095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300</a:t>
              </a:r>
              <a:endParaRPr lang="en-GB">
                <a:solidFill>
                  <a:schemeClr val="bg1"/>
                </a:solidFill>
                <a:cs typeface="Lucida Sans Unicode" pitchFamily="34" charset="0"/>
              </a:endParaRPr>
            </a:p>
          </p:txBody>
        </p:sp>
        <p:sp>
          <p:nvSpPr>
            <p:cNvPr id="3241" name="Rectangle 271"/>
            <p:cNvSpPr>
              <a:spLocks noChangeArrowheads="1"/>
            </p:cNvSpPr>
            <p:nvPr/>
          </p:nvSpPr>
          <p:spPr bwMode="auto">
            <a:xfrm>
              <a:off x="7729538" y="4711700"/>
              <a:ext cx="71437"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µ</a:t>
              </a:r>
              <a:endParaRPr lang="en-GB">
                <a:solidFill>
                  <a:schemeClr val="bg1"/>
                </a:solidFill>
                <a:cs typeface="Lucida Sans Unicode" pitchFamily="34" charset="0"/>
              </a:endParaRPr>
            </a:p>
          </p:txBody>
        </p:sp>
        <p:sp>
          <p:nvSpPr>
            <p:cNvPr id="3242" name="Rectangle 272"/>
            <p:cNvSpPr>
              <a:spLocks noChangeArrowheads="1"/>
            </p:cNvSpPr>
            <p:nvPr/>
          </p:nvSpPr>
          <p:spPr bwMode="auto">
            <a:xfrm>
              <a:off x="7800975" y="4711700"/>
              <a:ext cx="106363"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m</a:t>
              </a:r>
              <a:endParaRPr lang="en-GB">
                <a:solidFill>
                  <a:schemeClr val="bg1"/>
                </a:solidFill>
                <a:cs typeface="Lucida Sans Unicode" pitchFamily="34" charset="0"/>
              </a:endParaRPr>
            </a:p>
          </p:txBody>
        </p:sp>
        <p:sp>
          <p:nvSpPr>
            <p:cNvPr id="3243" name="Freeform 273"/>
            <p:cNvSpPr>
              <a:spLocks noEditPoints="1"/>
            </p:cNvSpPr>
            <p:nvPr/>
          </p:nvSpPr>
          <p:spPr bwMode="auto">
            <a:xfrm>
              <a:off x="6324600" y="6048375"/>
              <a:ext cx="908050" cy="128588"/>
            </a:xfrm>
            <a:custGeom>
              <a:avLst/>
              <a:gdLst>
                <a:gd name="T0" fmla="*/ 793650 w 1143"/>
                <a:gd name="T1" fmla="*/ 70284 h 161"/>
                <a:gd name="T2" fmla="*/ 114400 w 1143"/>
                <a:gd name="T3" fmla="*/ 70284 h 161"/>
                <a:gd name="T4" fmla="*/ 111222 w 1143"/>
                <a:gd name="T5" fmla="*/ 70284 h 161"/>
                <a:gd name="T6" fmla="*/ 109633 w 1143"/>
                <a:gd name="T7" fmla="*/ 68687 h 161"/>
                <a:gd name="T8" fmla="*/ 108044 w 1143"/>
                <a:gd name="T9" fmla="*/ 67089 h 161"/>
                <a:gd name="T10" fmla="*/ 108044 w 1143"/>
                <a:gd name="T11" fmla="*/ 63895 h 161"/>
                <a:gd name="T12" fmla="*/ 108044 w 1143"/>
                <a:gd name="T13" fmla="*/ 61499 h 161"/>
                <a:gd name="T14" fmla="*/ 109633 w 1143"/>
                <a:gd name="T15" fmla="*/ 59901 h 161"/>
                <a:gd name="T16" fmla="*/ 111222 w 1143"/>
                <a:gd name="T17" fmla="*/ 58304 h 161"/>
                <a:gd name="T18" fmla="*/ 114400 w 1143"/>
                <a:gd name="T19" fmla="*/ 58304 h 161"/>
                <a:gd name="T20" fmla="*/ 793650 w 1143"/>
                <a:gd name="T21" fmla="*/ 58304 h 161"/>
                <a:gd name="T22" fmla="*/ 795239 w 1143"/>
                <a:gd name="T23" fmla="*/ 58304 h 161"/>
                <a:gd name="T24" fmla="*/ 796033 w 1143"/>
                <a:gd name="T25" fmla="*/ 59901 h 161"/>
                <a:gd name="T26" fmla="*/ 797622 w 1143"/>
                <a:gd name="T27" fmla="*/ 61499 h 161"/>
                <a:gd name="T28" fmla="*/ 799211 w 1143"/>
                <a:gd name="T29" fmla="*/ 63895 h 161"/>
                <a:gd name="T30" fmla="*/ 797622 w 1143"/>
                <a:gd name="T31" fmla="*/ 67089 h 161"/>
                <a:gd name="T32" fmla="*/ 796033 w 1143"/>
                <a:gd name="T33" fmla="*/ 68687 h 161"/>
                <a:gd name="T34" fmla="*/ 795239 w 1143"/>
                <a:gd name="T35" fmla="*/ 70284 h 161"/>
                <a:gd name="T36" fmla="*/ 793650 w 1143"/>
                <a:gd name="T37" fmla="*/ 70284 h 161"/>
                <a:gd name="T38" fmla="*/ 793650 w 1143"/>
                <a:gd name="T39" fmla="*/ 70284 h 161"/>
                <a:gd name="T40" fmla="*/ 779350 w 1143"/>
                <a:gd name="T41" fmla="*/ 0 h 161"/>
                <a:gd name="T42" fmla="*/ 908050 w 1143"/>
                <a:gd name="T43" fmla="*/ 63895 h 161"/>
                <a:gd name="T44" fmla="*/ 779350 w 1143"/>
                <a:gd name="T45" fmla="*/ 128588 h 161"/>
                <a:gd name="T46" fmla="*/ 779350 w 1143"/>
                <a:gd name="T47" fmla="*/ 0 h 161"/>
                <a:gd name="T48" fmla="*/ 126317 w 1143"/>
                <a:gd name="T49" fmla="*/ 128588 h 161"/>
                <a:gd name="T50" fmla="*/ 0 w 1143"/>
                <a:gd name="T51" fmla="*/ 63895 h 161"/>
                <a:gd name="T52" fmla="*/ 126317 w 1143"/>
                <a:gd name="T53" fmla="*/ 0 h 161"/>
                <a:gd name="T54" fmla="*/ 126317 w 1143"/>
                <a:gd name="T55" fmla="*/ 128588 h 1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43"/>
                <a:gd name="T85" fmla="*/ 0 h 161"/>
                <a:gd name="T86" fmla="*/ 1143 w 1143"/>
                <a:gd name="T87" fmla="*/ 161 h 1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43" h="161">
                  <a:moveTo>
                    <a:pt x="999" y="88"/>
                  </a:moveTo>
                  <a:lnTo>
                    <a:pt x="144" y="88"/>
                  </a:lnTo>
                  <a:lnTo>
                    <a:pt x="140" y="88"/>
                  </a:lnTo>
                  <a:lnTo>
                    <a:pt x="138" y="86"/>
                  </a:lnTo>
                  <a:lnTo>
                    <a:pt x="136" y="84"/>
                  </a:lnTo>
                  <a:lnTo>
                    <a:pt x="136" y="80"/>
                  </a:lnTo>
                  <a:lnTo>
                    <a:pt x="136" y="77"/>
                  </a:lnTo>
                  <a:lnTo>
                    <a:pt x="138" y="75"/>
                  </a:lnTo>
                  <a:lnTo>
                    <a:pt x="140" y="73"/>
                  </a:lnTo>
                  <a:lnTo>
                    <a:pt x="144" y="73"/>
                  </a:lnTo>
                  <a:lnTo>
                    <a:pt x="999" y="73"/>
                  </a:lnTo>
                  <a:lnTo>
                    <a:pt x="1001" y="73"/>
                  </a:lnTo>
                  <a:lnTo>
                    <a:pt x="1002" y="75"/>
                  </a:lnTo>
                  <a:lnTo>
                    <a:pt x="1004" y="77"/>
                  </a:lnTo>
                  <a:lnTo>
                    <a:pt x="1006" y="80"/>
                  </a:lnTo>
                  <a:lnTo>
                    <a:pt x="1004" y="84"/>
                  </a:lnTo>
                  <a:lnTo>
                    <a:pt x="1002" y="86"/>
                  </a:lnTo>
                  <a:lnTo>
                    <a:pt x="1001" y="88"/>
                  </a:lnTo>
                  <a:lnTo>
                    <a:pt x="999" y="88"/>
                  </a:lnTo>
                  <a:close/>
                  <a:moveTo>
                    <a:pt x="981" y="0"/>
                  </a:moveTo>
                  <a:lnTo>
                    <a:pt x="1143" y="80"/>
                  </a:lnTo>
                  <a:lnTo>
                    <a:pt x="981" y="161"/>
                  </a:lnTo>
                  <a:lnTo>
                    <a:pt x="981" y="0"/>
                  </a:lnTo>
                  <a:close/>
                  <a:moveTo>
                    <a:pt x="159" y="161"/>
                  </a:moveTo>
                  <a:lnTo>
                    <a:pt x="0" y="80"/>
                  </a:lnTo>
                  <a:lnTo>
                    <a:pt x="159" y="0"/>
                  </a:lnTo>
                  <a:lnTo>
                    <a:pt x="159" y="161"/>
                  </a:lnTo>
                  <a:close/>
                </a:path>
              </a:pathLst>
            </a:custGeom>
            <a:solidFill>
              <a:srgbClr val="000000"/>
            </a:solidFill>
            <a:ln w="1588">
              <a:solidFill>
                <a:srgbClr val="000000"/>
              </a:solidFill>
              <a:prstDash val="solid"/>
              <a:round/>
              <a:headEnd/>
              <a:tailEnd/>
            </a:ln>
          </p:spPr>
          <p:txBody>
            <a:bodyPr/>
            <a:lstStyle/>
            <a:p>
              <a:endParaRPr lang="en-GB"/>
            </a:p>
          </p:txBody>
        </p:sp>
        <p:sp>
          <p:nvSpPr>
            <p:cNvPr id="3244" name="Rectangle 274"/>
            <p:cNvSpPr>
              <a:spLocks noChangeArrowheads="1"/>
            </p:cNvSpPr>
            <p:nvPr/>
          </p:nvSpPr>
          <p:spPr bwMode="auto">
            <a:xfrm>
              <a:off x="6773863" y="3709988"/>
              <a:ext cx="6985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n</a:t>
              </a:r>
              <a:endParaRPr lang="en-GB">
                <a:solidFill>
                  <a:schemeClr val="bg1"/>
                </a:solidFill>
                <a:cs typeface="Lucida Sans Unicode" pitchFamily="34" charset="0"/>
              </a:endParaRPr>
            </a:p>
          </p:txBody>
        </p:sp>
        <p:sp>
          <p:nvSpPr>
            <p:cNvPr id="3245" name="Rectangle 275"/>
            <p:cNvSpPr>
              <a:spLocks noChangeArrowheads="1"/>
            </p:cNvSpPr>
            <p:nvPr/>
          </p:nvSpPr>
          <p:spPr bwMode="auto">
            <a:xfrm>
              <a:off x="6843713" y="3709988"/>
              <a:ext cx="42862"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246" name="Rectangle 276"/>
            <p:cNvSpPr>
              <a:spLocks noChangeArrowheads="1"/>
            </p:cNvSpPr>
            <p:nvPr/>
          </p:nvSpPr>
          <p:spPr bwMode="auto">
            <a:xfrm>
              <a:off x="6886575" y="3709988"/>
              <a:ext cx="238125"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type</a:t>
              </a:r>
              <a:endParaRPr lang="en-GB">
                <a:solidFill>
                  <a:schemeClr val="bg1"/>
                </a:solidFill>
                <a:cs typeface="Lucida Sans Unicode" pitchFamily="34" charset="0"/>
              </a:endParaRPr>
            </a:p>
          </p:txBody>
        </p:sp>
        <p:sp>
          <p:nvSpPr>
            <p:cNvPr id="3247" name="Rectangle 277"/>
            <p:cNvSpPr>
              <a:spLocks noChangeArrowheads="1"/>
            </p:cNvSpPr>
            <p:nvPr/>
          </p:nvSpPr>
          <p:spPr bwMode="auto">
            <a:xfrm>
              <a:off x="6688138" y="3862388"/>
              <a:ext cx="519112"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electrode</a:t>
              </a:r>
              <a:endParaRPr lang="en-GB">
                <a:solidFill>
                  <a:schemeClr val="bg1"/>
                </a:solidFill>
                <a:cs typeface="Lucida Sans Unicode" pitchFamily="34" charset="0"/>
              </a:endParaRPr>
            </a:p>
          </p:txBody>
        </p:sp>
        <p:sp>
          <p:nvSpPr>
            <p:cNvPr id="3248" name="Rectangle 278"/>
            <p:cNvSpPr>
              <a:spLocks noChangeArrowheads="1"/>
            </p:cNvSpPr>
            <p:nvPr/>
          </p:nvSpPr>
          <p:spPr bwMode="auto">
            <a:xfrm>
              <a:off x="6554788" y="5510213"/>
              <a:ext cx="6985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p</a:t>
              </a:r>
              <a:endParaRPr lang="en-GB">
                <a:solidFill>
                  <a:schemeClr val="bg1"/>
                </a:solidFill>
                <a:cs typeface="Lucida Sans Unicode" pitchFamily="34" charset="0"/>
              </a:endParaRPr>
            </a:p>
          </p:txBody>
        </p:sp>
        <p:sp>
          <p:nvSpPr>
            <p:cNvPr id="3249" name="Rectangle 279"/>
            <p:cNvSpPr>
              <a:spLocks noChangeArrowheads="1"/>
            </p:cNvSpPr>
            <p:nvPr/>
          </p:nvSpPr>
          <p:spPr bwMode="auto">
            <a:xfrm>
              <a:off x="6626225" y="5510213"/>
              <a:ext cx="42863"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a:t>
              </a:r>
              <a:endParaRPr lang="en-GB">
                <a:solidFill>
                  <a:schemeClr val="bg1"/>
                </a:solidFill>
                <a:cs typeface="Lucida Sans Unicode" pitchFamily="34" charset="0"/>
              </a:endParaRPr>
            </a:p>
          </p:txBody>
        </p:sp>
        <p:sp>
          <p:nvSpPr>
            <p:cNvPr id="3250" name="Rectangle 280"/>
            <p:cNvSpPr>
              <a:spLocks noChangeArrowheads="1"/>
            </p:cNvSpPr>
            <p:nvPr/>
          </p:nvSpPr>
          <p:spPr bwMode="auto">
            <a:xfrm>
              <a:off x="6667500" y="5510213"/>
              <a:ext cx="273050"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type </a:t>
              </a:r>
              <a:endParaRPr lang="en-GB">
                <a:solidFill>
                  <a:schemeClr val="bg1"/>
                </a:solidFill>
                <a:cs typeface="Lucida Sans Unicode" pitchFamily="34" charset="0"/>
              </a:endParaRPr>
            </a:p>
          </p:txBody>
        </p:sp>
        <p:sp>
          <p:nvSpPr>
            <p:cNvPr id="3251" name="Rectangle 281"/>
            <p:cNvSpPr>
              <a:spLocks noChangeArrowheads="1"/>
            </p:cNvSpPr>
            <p:nvPr/>
          </p:nvSpPr>
          <p:spPr bwMode="auto">
            <a:xfrm>
              <a:off x="6470650" y="5662613"/>
              <a:ext cx="519113"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electrode</a:t>
              </a:r>
              <a:endParaRPr lang="en-GB">
                <a:solidFill>
                  <a:schemeClr val="bg1"/>
                </a:solidFill>
                <a:cs typeface="Lucida Sans Unicode" pitchFamily="34" charset="0"/>
              </a:endParaRPr>
            </a:p>
          </p:txBody>
        </p:sp>
        <p:sp>
          <p:nvSpPr>
            <p:cNvPr id="3252" name="Freeform 282"/>
            <p:cNvSpPr>
              <a:spLocks noEditPoints="1"/>
            </p:cNvSpPr>
            <p:nvPr/>
          </p:nvSpPr>
          <p:spPr bwMode="auto">
            <a:xfrm>
              <a:off x="5857875" y="3389313"/>
              <a:ext cx="152400" cy="2917825"/>
            </a:xfrm>
            <a:custGeom>
              <a:avLst/>
              <a:gdLst>
                <a:gd name="T0" fmla="*/ 102394 w 192"/>
                <a:gd name="T1" fmla="*/ 0 h 3677"/>
                <a:gd name="T2" fmla="*/ 102394 w 192"/>
                <a:gd name="T3" fmla="*/ 2790860 h 3677"/>
                <a:gd name="T4" fmla="*/ 51594 w 192"/>
                <a:gd name="T5" fmla="*/ 2790860 h 3677"/>
                <a:gd name="T6" fmla="*/ 51594 w 192"/>
                <a:gd name="T7" fmla="*/ 0 h 3677"/>
                <a:gd name="T8" fmla="*/ 102394 w 192"/>
                <a:gd name="T9" fmla="*/ 0 h 3677"/>
                <a:gd name="T10" fmla="*/ 152400 w 192"/>
                <a:gd name="T11" fmla="*/ 2764673 h 3677"/>
                <a:gd name="T12" fmla="*/ 76200 w 192"/>
                <a:gd name="T13" fmla="*/ 2917825 h 3677"/>
                <a:gd name="T14" fmla="*/ 0 w 192"/>
                <a:gd name="T15" fmla="*/ 2764673 h 3677"/>
                <a:gd name="T16" fmla="*/ 152400 w 192"/>
                <a:gd name="T17" fmla="*/ 2764673 h 36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3677"/>
                <a:gd name="T29" fmla="*/ 192 w 192"/>
                <a:gd name="T30" fmla="*/ 3677 h 36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3677">
                  <a:moveTo>
                    <a:pt x="129" y="0"/>
                  </a:moveTo>
                  <a:lnTo>
                    <a:pt x="129" y="3517"/>
                  </a:lnTo>
                  <a:lnTo>
                    <a:pt x="65" y="3517"/>
                  </a:lnTo>
                  <a:lnTo>
                    <a:pt x="65" y="0"/>
                  </a:lnTo>
                  <a:lnTo>
                    <a:pt x="129" y="0"/>
                  </a:lnTo>
                  <a:close/>
                  <a:moveTo>
                    <a:pt x="192" y="3484"/>
                  </a:moveTo>
                  <a:lnTo>
                    <a:pt x="96" y="3677"/>
                  </a:lnTo>
                  <a:lnTo>
                    <a:pt x="0" y="3484"/>
                  </a:lnTo>
                  <a:lnTo>
                    <a:pt x="192" y="3484"/>
                  </a:lnTo>
                  <a:close/>
                </a:path>
              </a:pathLst>
            </a:custGeom>
            <a:solidFill>
              <a:srgbClr val="FF6600"/>
            </a:solidFill>
            <a:ln w="1588">
              <a:solidFill>
                <a:srgbClr val="FF6600"/>
              </a:solidFill>
              <a:prstDash val="solid"/>
              <a:round/>
              <a:headEnd/>
              <a:tailEnd/>
            </a:ln>
          </p:spPr>
          <p:txBody>
            <a:bodyPr/>
            <a:lstStyle/>
            <a:p>
              <a:endParaRPr lang="en-GB"/>
            </a:p>
          </p:txBody>
        </p:sp>
        <p:sp>
          <p:nvSpPr>
            <p:cNvPr id="3253" name="Rectangle 283"/>
            <p:cNvSpPr>
              <a:spLocks noChangeArrowheads="1"/>
            </p:cNvSpPr>
            <p:nvPr/>
          </p:nvSpPr>
          <p:spPr bwMode="auto">
            <a:xfrm>
              <a:off x="5549900" y="4081463"/>
              <a:ext cx="512763" cy="141287"/>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electrons</a:t>
              </a:r>
              <a:endParaRPr lang="en-GB">
                <a:solidFill>
                  <a:schemeClr val="bg1"/>
                </a:solidFill>
                <a:cs typeface="Lucida Sans Unicode" pitchFamily="34" charset="0"/>
              </a:endParaRPr>
            </a:p>
          </p:txBody>
        </p:sp>
        <p:sp>
          <p:nvSpPr>
            <p:cNvPr id="3254" name="Rectangle 284"/>
            <p:cNvSpPr>
              <a:spLocks noChangeArrowheads="1"/>
            </p:cNvSpPr>
            <p:nvPr/>
          </p:nvSpPr>
          <p:spPr bwMode="auto">
            <a:xfrm>
              <a:off x="5432425" y="6162675"/>
              <a:ext cx="422275"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Particle</a:t>
              </a:r>
              <a:endParaRPr lang="en-GB">
                <a:solidFill>
                  <a:schemeClr val="bg1"/>
                </a:solidFill>
                <a:cs typeface="Lucida Sans Unicode" pitchFamily="34" charset="0"/>
              </a:endParaRPr>
            </a:p>
          </p:txBody>
        </p:sp>
        <p:sp>
          <p:nvSpPr>
            <p:cNvPr id="3255" name="Freeform 285"/>
            <p:cNvSpPr>
              <a:spLocks/>
            </p:cNvSpPr>
            <p:nvPr/>
          </p:nvSpPr>
          <p:spPr bwMode="auto">
            <a:xfrm>
              <a:off x="5959475" y="5094288"/>
              <a:ext cx="98425" cy="96837"/>
            </a:xfrm>
            <a:custGeom>
              <a:avLst/>
              <a:gdLst>
                <a:gd name="T0" fmla="*/ 98425 w 125"/>
                <a:gd name="T1" fmla="*/ 54323 h 123"/>
                <a:gd name="T2" fmla="*/ 98425 w 125"/>
                <a:gd name="T3" fmla="*/ 49599 h 123"/>
                <a:gd name="T4" fmla="*/ 98425 w 125"/>
                <a:gd name="T5" fmla="*/ 44876 h 123"/>
                <a:gd name="T6" fmla="*/ 96850 w 125"/>
                <a:gd name="T7" fmla="*/ 39365 h 123"/>
                <a:gd name="T8" fmla="*/ 95275 w 125"/>
                <a:gd name="T9" fmla="*/ 34641 h 123"/>
                <a:gd name="T10" fmla="*/ 93701 w 125"/>
                <a:gd name="T11" fmla="*/ 29917 h 123"/>
                <a:gd name="T12" fmla="*/ 92126 w 125"/>
                <a:gd name="T13" fmla="*/ 26768 h 123"/>
                <a:gd name="T14" fmla="*/ 88976 w 125"/>
                <a:gd name="T15" fmla="*/ 22831 h 123"/>
                <a:gd name="T16" fmla="*/ 87401 w 125"/>
                <a:gd name="T17" fmla="*/ 19682 h 123"/>
                <a:gd name="T18" fmla="*/ 80315 w 125"/>
                <a:gd name="T19" fmla="*/ 11809 h 123"/>
                <a:gd name="T20" fmla="*/ 72441 w 125"/>
                <a:gd name="T21" fmla="*/ 7086 h 123"/>
                <a:gd name="T22" fmla="*/ 67716 w 125"/>
                <a:gd name="T23" fmla="*/ 4724 h 123"/>
                <a:gd name="T24" fmla="*/ 62992 w 125"/>
                <a:gd name="T25" fmla="*/ 3149 h 123"/>
                <a:gd name="T26" fmla="*/ 59055 w 125"/>
                <a:gd name="T27" fmla="*/ 1575 h 123"/>
                <a:gd name="T28" fmla="*/ 54331 w 125"/>
                <a:gd name="T29" fmla="*/ 1575 h 123"/>
                <a:gd name="T30" fmla="*/ 49606 w 125"/>
                <a:gd name="T31" fmla="*/ 0 h 123"/>
                <a:gd name="T32" fmla="*/ 44094 w 125"/>
                <a:gd name="T33" fmla="*/ 0 h 123"/>
                <a:gd name="T34" fmla="*/ 39370 w 125"/>
                <a:gd name="T35" fmla="*/ 1575 h 123"/>
                <a:gd name="T36" fmla="*/ 34646 w 125"/>
                <a:gd name="T37" fmla="*/ 3149 h 123"/>
                <a:gd name="T38" fmla="*/ 29921 w 125"/>
                <a:gd name="T39" fmla="*/ 4724 h 123"/>
                <a:gd name="T40" fmla="*/ 25197 w 125"/>
                <a:gd name="T41" fmla="*/ 5511 h 123"/>
                <a:gd name="T42" fmla="*/ 22835 w 125"/>
                <a:gd name="T43" fmla="*/ 7086 h 123"/>
                <a:gd name="T44" fmla="*/ 18110 w 125"/>
                <a:gd name="T45" fmla="*/ 10235 h 123"/>
                <a:gd name="T46" fmla="*/ 11811 w 125"/>
                <a:gd name="T47" fmla="*/ 16533 h 123"/>
                <a:gd name="T48" fmla="*/ 8661 w 125"/>
                <a:gd name="T49" fmla="*/ 21257 h 123"/>
                <a:gd name="T50" fmla="*/ 6299 w 125"/>
                <a:gd name="T51" fmla="*/ 24406 h 123"/>
                <a:gd name="T52" fmla="*/ 4724 w 125"/>
                <a:gd name="T53" fmla="*/ 28343 h 123"/>
                <a:gd name="T54" fmla="*/ 3150 w 125"/>
                <a:gd name="T55" fmla="*/ 33066 h 123"/>
                <a:gd name="T56" fmla="*/ 1575 w 125"/>
                <a:gd name="T57" fmla="*/ 37790 h 123"/>
                <a:gd name="T58" fmla="*/ 0 w 125"/>
                <a:gd name="T59" fmla="*/ 42514 h 123"/>
                <a:gd name="T60" fmla="*/ 0 w 125"/>
                <a:gd name="T61" fmla="*/ 48025 h 123"/>
                <a:gd name="T62" fmla="*/ 0 w 125"/>
                <a:gd name="T63" fmla="*/ 52749 h 123"/>
                <a:gd name="T64" fmla="*/ 1575 w 125"/>
                <a:gd name="T65" fmla="*/ 57472 h 123"/>
                <a:gd name="T66" fmla="*/ 1575 w 125"/>
                <a:gd name="T67" fmla="*/ 62196 h 123"/>
                <a:gd name="T68" fmla="*/ 3150 w 125"/>
                <a:gd name="T69" fmla="*/ 66133 h 123"/>
                <a:gd name="T70" fmla="*/ 6299 w 125"/>
                <a:gd name="T71" fmla="*/ 70856 h 123"/>
                <a:gd name="T72" fmla="*/ 7087 w 125"/>
                <a:gd name="T73" fmla="*/ 74006 h 123"/>
                <a:gd name="T74" fmla="*/ 10236 w 125"/>
                <a:gd name="T75" fmla="*/ 78729 h 123"/>
                <a:gd name="T76" fmla="*/ 16535 w 125"/>
                <a:gd name="T77" fmla="*/ 84240 h 123"/>
                <a:gd name="T78" fmla="*/ 24409 w 125"/>
                <a:gd name="T79" fmla="*/ 90539 h 123"/>
                <a:gd name="T80" fmla="*/ 28346 w 125"/>
                <a:gd name="T81" fmla="*/ 92113 h 123"/>
                <a:gd name="T82" fmla="*/ 33071 w 125"/>
                <a:gd name="T83" fmla="*/ 93688 h 123"/>
                <a:gd name="T84" fmla="*/ 37795 w 125"/>
                <a:gd name="T85" fmla="*/ 95262 h 123"/>
                <a:gd name="T86" fmla="*/ 44094 w 125"/>
                <a:gd name="T87" fmla="*/ 96837 h 123"/>
                <a:gd name="T88" fmla="*/ 48031 w 125"/>
                <a:gd name="T89" fmla="*/ 96837 h 123"/>
                <a:gd name="T90" fmla="*/ 52756 w 125"/>
                <a:gd name="T91" fmla="*/ 96837 h 123"/>
                <a:gd name="T92" fmla="*/ 57480 w 125"/>
                <a:gd name="T93" fmla="*/ 95262 h 123"/>
                <a:gd name="T94" fmla="*/ 62205 w 125"/>
                <a:gd name="T95" fmla="*/ 95262 h 123"/>
                <a:gd name="T96" fmla="*/ 66142 w 125"/>
                <a:gd name="T97" fmla="*/ 93688 h 123"/>
                <a:gd name="T98" fmla="*/ 70866 w 125"/>
                <a:gd name="T99" fmla="*/ 90539 h 123"/>
                <a:gd name="T100" fmla="*/ 75590 w 125"/>
                <a:gd name="T101" fmla="*/ 88964 h 123"/>
                <a:gd name="T102" fmla="*/ 78740 w 125"/>
                <a:gd name="T103" fmla="*/ 85815 h 123"/>
                <a:gd name="T104" fmla="*/ 85827 w 125"/>
                <a:gd name="T105" fmla="*/ 80304 h 123"/>
                <a:gd name="T106" fmla="*/ 88976 w 125"/>
                <a:gd name="T107" fmla="*/ 77155 h 123"/>
                <a:gd name="T108" fmla="*/ 90551 w 125"/>
                <a:gd name="T109" fmla="*/ 72431 h 123"/>
                <a:gd name="T110" fmla="*/ 93701 w 125"/>
                <a:gd name="T111" fmla="*/ 67707 h 123"/>
                <a:gd name="T112" fmla="*/ 95275 w 125"/>
                <a:gd name="T113" fmla="*/ 62983 h 123"/>
                <a:gd name="T114" fmla="*/ 96850 w 125"/>
                <a:gd name="T115" fmla="*/ 59047 h 123"/>
                <a:gd name="T116" fmla="*/ 98425 w 125"/>
                <a:gd name="T117" fmla="*/ 54323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5"/>
                <a:gd name="T178" fmla="*/ 0 h 123"/>
                <a:gd name="T179" fmla="*/ 125 w 12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5" h="123">
                  <a:moveTo>
                    <a:pt x="125" y="69"/>
                  </a:moveTo>
                  <a:lnTo>
                    <a:pt x="125" y="63"/>
                  </a:lnTo>
                  <a:lnTo>
                    <a:pt x="125" y="57"/>
                  </a:lnTo>
                  <a:lnTo>
                    <a:pt x="123" y="50"/>
                  </a:lnTo>
                  <a:lnTo>
                    <a:pt x="121" y="44"/>
                  </a:lnTo>
                  <a:lnTo>
                    <a:pt x="119" y="38"/>
                  </a:lnTo>
                  <a:lnTo>
                    <a:pt x="117" y="34"/>
                  </a:lnTo>
                  <a:lnTo>
                    <a:pt x="113" y="29"/>
                  </a:lnTo>
                  <a:lnTo>
                    <a:pt x="111" y="25"/>
                  </a:lnTo>
                  <a:lnTo>
                    <a:pt x="102" y="15"/>
                  </a:lnTo>
                  <a:lnTo>
                    <a:pt x="92" y="9"/>
                  </a:lnTo>
                  <a:lnTo>
                    <a:pt x="86" y="6"/>
                  </a:lnTo>
                  <a:lnTo>
                    <a:pt x="80" y="4"/>
                  </a:lnTo>
                  <a:lnTo>
                    <a:pt x="75" y="2"/>
                  </a:lnTo>
                  <a:lnTo>
                    <a:pt x="69" y="2"/>
                  </a:lnTo>
                  <a:lnTo>
                    <a:pt x="63" y="0"/>
                  </a:lnTo>
                  <a:lnTo>
                    <a:pt x="56" y="0"/>
                  </a:lnTo>
                  <a:lnTo>
                    <a:pt x="50" y="2"/>
                  </a:lnTo>
                  <a:lnTo>
                    <a:pt x="44" y="4"/>
                  </a:lnTo>
                  <a:lnTo>
                    <a:pt x="38" y="6"/>
                  </a:lnTo>
                  <a:lnTo>
                    <a:pt x="32" y="7"/>
                  </a:lnTo>
                  <a:lnTo>
                    <a:pt x="29" y="9"/>
                  </a:lnTo>
                  <a:lnTo>
                    <a:pt x="23" y="13"/>
                  </a:lnTo>
                  <a:lnTo>
                    <a:pt x="15" y="21"/>
                  </a:lnTo>
                  <a:lnTo>
                    <a:pt x="11" y="27"/>
                  </a:lnTo>
                  <a:lnTo>
                    <a:pt x="8" y="31"/>
                  </a:lnTo>
                  <a:lnTo>
                    <a:pt x="6" y="36"/>
                  </a:lnTo>
                  <a:lnTo>
                    <a:pt x="4" y="42"/>
                  </a:lnTo>
                  <a:lnTo>
                    <a:pt x="2" y="48"/>
                  </a:lnTo>
                  <a:lnTo>
                    <a:pt x="0" y="54"/>
                  </a:lnTo>
                  <a:lnTo>
                    <a:pt x="0" y="61"/>
                  </a:lnTo>
                  <a:lnTo>
                    <a:pt x="0" y="67"/>
                  </a:lnTo>
                  <a:lnTo>
                    <a:pt x="2" y="73"/>
                  </a:lnTo>
                  <a:lnTo>
                    <a:pt x="2" y="79"/>
                  </a:lnTo>
                  <a:lnTo>
                    <a:pt x="4" y="84"/>
                  </a:lnTo>
                  <a:lnTo>
                    <a:pt x="8" y="90"/>
                  </a:lnTo>
                  <a:lnTo>
                    <a:pt x="9" y="94"/>
                  </a:lnTo>
                  <a:lnTo>
                    <a:pt x="13" y="100"/>
                  </a:lnTo>
                  <a:lnTo>
                    <a:pt x="21" y="107"/>
                  </a:lnTo>
                  <a:lnTo>
                    <a:pt x="31" y="115"/>
                  </a:lnTo>
                  <a:lnTo>
                    <a:pt x="36" y="117"/>
                  </a:lnTo>
                  <a:lnTo>
                    <a:pt x="42" y="119"/>
                  </a:lnTo>
                  <a:lnTo>
                    <a:pt x="48" y="121"/>
                  </a:lnTo>
                  <a:lnTo>
                    <a:pt x="56" y="123"/>
                  </a:lnTo>
                  <a:lnTo>
                    <a:pt x="61" y="123"/>
                  </a:lnTo>
                  <a:lnTo>
                    <a:pt x="67" y="123"/>
                  </a:lnTo>
                  <a:lnTo>
                    <a:pt x="73" y="121"/>
                  </a:lnTo>
                  <a:lnTo>
                    <a:pt x="79" y="121"/>
                  </a:lnTo>
                  <a:lnTo>
                    <a:pt x="84" y="119"/>
                  </a:lnTo>
                  <a:lnTo>
                    <a:pt x="90" y="115"/>
                  </a:lnTo>
                  <a:lnTo>
                    <a:pt x="96" y="113"/>
                  </a:lnTo>
                  <a:lnTo>
                    <a:pt x="100" y="109"/>
                  </a:lnTo>
                  <a:lnTo>
                    <a:pt x="109" y="102"/>
                  </a:lnTo>
                  <a:lnTo>
                    <a:pt x="113" y="98"/>
                  </a:lnTo>
                  <a:lnTo>
                    <a:pt x="115" y="92"/>
                  </a:lnTo>
                  <a:lnTo>
                    <a:pt x="119" y="86"/>
                  </a:lnTo>
                  <a:lnTo>
                    <a:pt x="121" y="80"/>
                  </a:lnTo>
                  <a:lnTo>
                    <a:pt x="123" y="75"/>
                  </a:lnTo>
                  <a:lnTo>
                    <a:pt x="125" y="69"/>
                  </a:lnTo>
                  <a:close/>
                </a:path>
              </a:pathLst>
            </a:custGeom>
            <a:solidFill>
              <a:srgbClr val="FFFFFF"/>
            </a:solidFill>
            <a:ln w="9525">
              <a:noFill/>
              <a:round/>
              <a:headEnd/>
              <a:tailEnd/>
            </a:ln>
          </p:spPr>
          <p:txBody>
            <a:bodyPr/>
            <a:lstStyle/>
            <a:p>
              <a:endParaRPr lang="en-GB"/>
            </a:p>
          </p:txBody>
        </p:sp>
        <p:sp>
          <p:nvSpPr>
            <p:cNvPr id="3256" name="Freeform 286"/>
            <p:cNvSpPr>
              <a:spLocks/>
            </p:cNvSpPr>
            <p:nvPr/>
          </p:nvSpPr>
          <p:spPr bwMode="auto">
            <a:xfrm>
              <a:off x="5959475" y="5094288"/>
              <a:ext cx="98425" cy="96837"/>
            </a:xfrm>
            <a:custGeom>
              <a:avLst/>
              <a:gdLst>
                <a:gd name="T0" fmla="*/ 98425 w 125"/>
                <a:gd name="T1" fmla="*/ 54323 h 123"/>
                <a:gd name="T2" fmla="*/ 98425 w 125"/>
                <a:gd name="T3" fmla="*/ 49599 h 123"/>
                <a:gd name="T4" fmla="*/ 98425 w 125"/>
                <a:gd name="T5" fmla="*/ 44876 h 123"/>
                <a:gd name="T6" fmla="*/ 96850 w 125"/>
                <a:gd name="T7" fmla="*/ 39365 h 123"/>
                <a:gd name="T8" fmla="*/ 95275 w 125"/>
                <a:gd name="T9" fmla="*/ 34641 h 123"/>
                <a:gd name="T10" fmla="*/ 93701 w 125"/>
                <a:gd name="T11" fmla="*/ 29917 h 123"/>
                <a:gd name="T12" fmla="*/ 92126 w 125"/>
                <a:gd name="T13" fmla="*/ 26768 h 123"/>
                <a:gd name="T14" fmla="*/ 88976 w 125"/>
                <a:gd name="T15" fmla="*/ 22831 h 123"/>
                <a:gd name="T16" fmla="*/ 87401 w 125"/>
                <a:gd name="T17" fmla="*/ 19682 h 123"/>
                <a:gd name="T18" fmla="*/ 80315 w 125"/>
                <a:gd name="T19" fmla="*/ 11809 h 123"/>
                <a:gd name="T20" fmla="*/ 72441 w 125"/>
                <a:gd name="T21" fmla="*/ 7086 h 123"/>
                <a:gd name="T22" fmla="*/ 67716 w 125"/>
                <a:gd name="T23" fmla="*/ 4724 h 123"/>
                <a:gd name="T24" fmla="*/ 62992 w 125"/>
                <a:gd name="T25" fmla="*/ 3149 h 123"/>
                <a:gd name="T26" fmla="*/ 59055 w 125"/>
                <a:gd name="T27" fmla="*/ 1575 h 123"/>
                <a:gd name="T28" fmla="*/ 54331 w 125"/>
                <a:gd name="T29" fmla="*/ 1575 h 123"/>
                <a:gd name="T30" fmla="*/ 49606 w 125"/>
                <a:gd name="T31" fmla="*/ 0 h 123"/>
                <a:gd name="T32" fmla="*/ 44094 w 125"/>
                <a:gd name="T33" fmla="*/ 0 h 123"/>
                <a:gd name="T34" fmla="*/ 39370 w 125"/>
                <a:gd name="T35" fmla="*/ 1575 h 123"/>
                <a:gd name="T36" fmla="*/ 34646 w 125"/>
                <a:gd name="T37" fmla="*/ 3149 h 123"/>
                <a:gd name="T38" fmla="*/ 29921 w 125"/>
                <a:gd name="T39" fmla="*/ 4724 h 123"/>
                <a:gd name="T40" fmla="*/ 25197 w 125"/>
                <a:gd name="T41" fmla="*/ 5511 h 123"/>
                <a:gd name="T42" fmla="*/ 22835 w 125"/>
                <a:gd name="T43" fmla="*/ 7086 h 123"/>
                <a:gd name="T44" fmla="*/ 18110 w 125"/>
                <a:gd name="T45" fmla="*/ 10235 h 123"/>
                <a:gd name="T46" fmla="*/ 11811 w 125"/>
                <a:gd name="T47" fmla="*/ 16533 h 123"/>
                <a:gd name="T48" fmla="*/ 8661 w 125"/>
                <a:gd name="T49" fmla="*/ 21257 h 123"/>
                <a:gd name="T50" fmla="*/ 6299 w 125"/>
                <a:gd name="T51" fmla="*/ 24406 h 123"/>
                <a:gd name="T52" fmla="*/ 4724 w 125"/>
                <a:gd name="T53" fmla="*/ 28343 h 123"/>
                <a:gd name="T54" fmla="*/ 3150 w 125"/>
                <a:gd name="T55" fmla="*/ 33066 h 123"/>
                <a:gd name="T56" fmla="*/ 1575 w 125"/>
                <a:gd name="T57" fmla="*/ 37790 h 123"/>
                <a:gd name="T58" fmla="*/ 0 w 125"/>
                <a:gd name="T59" fmla="*/ 42514 h 123"/>
                <a:gd name="T60" fmla="*/ 0 w 125"/>
                <a:gd name="T61" fmla="*/ 48025 h 123"/>
                <a:gd name="T62" fmla="*/ 0 w 125"/>
                <a:gd name="T63" fmla="*/ 52749 h 123"/>
                <a:gd name="T64" fmla="*/ 1575 w 125"/>
                <a:gd name="T65" fmla="*/ 57472 h 123"/>
                <a:gd name="T66" fmla="*/ 1575 w 125"/>
                <a:gd name="T67" fmla="*/ 62196 h 123"/>
                <a:gd name="T68" fmla="*/ 3150 w 125"/>
                <a:gd name="T69" fmla="*/ 66133 h 123"/>
                <a:gd name="T70" fmla="*/ 6299 w 125"/>
                <a:gd name="T71" fmla="*/ 70856 h 123"/>
                <a:gd name="T72" fmla="*/ 7087 w 125"/>
                <a:gd name="T73" fmla="*/ 74006 h 123"/>
                <a:gd name="T74" fmla="*/ 10236 w 125"/>
                <a:gd name="T75" fmla="*/ 78729 h 123"/>
                <a:gd name="T76" fmla="*/ 16535 w 125"/>
                <a:gd name="T77" fmla="*/ 84240 h 123"/>
                <a:gd name="T78" fmla="*/ 24409 w 125"/>
                <a:gd name="T79" fmla="*/ 90539 h 123"/>
                <a:gd name="T80" fmla="*/ 28346 w 125"/>
                <a:gd name="T81" fmla="*/ 92113 h 123"/>
                <a:gd name="T82" fmla="*/ 33071 w 125"/>
                <a:gd name="T83" fmla="*/ 93688 h 123"/>
                <a:gd name="T84" fmla="*/ 37795 w 125"/>
                <a:gd name="T85" fmla="*/ 95262 h 123"/>
                <a:gd name="T86" fmla="*/ 44094 w 125"/>
                <a:gd name="T87" fmla="*/ 96837 h 123"/>
                <a:gd name="T88" fmla="*/ 48031 w 125"/>
                <a:gd name="T89" fmla="*/ 96837 h 123"/>
                <a:gd name="T90" fmla="*/ 52756 w 125"/>
                <a:gd name="T91" fmla="*/ 96837 h 123"/>
                <a:gd name="T92" fmla="*/ 57480 w 125"/>
                <a:gd name="T93" fmla="*/ 95262 h 123"/>
                <a:gd name="T94" fmla="*/ 62205 w 125"/>
                <a:gd name="T95" fmla="*/ 95262 h 123"/>
                <a:gd name="T96" fmla="*/ 66142 w 125"/>
                <a:gd name="T97" fmla="*/ 93688 h 123"/>
                <a:gd name="T98" fmla="*/ 70866 w 125"/>
                <a:gd name="T99" fmla="*/ 90539 h 123"/>
                <a:gd name="T100" fmla="*/ 75590 w 125"/>
                <a:gd name="T101" fmla="*/ 88964 h 123"/>
                <a:gd name="T102" fmla="*/ 78740 w 125"/>
                <a:gd name="T103" fmla="*/ 85815 h 123"/>
                <a:gd name="T104" fmla="*/ 85827 w 125"/>
                <a:gd name="T105" fmla="*/ 80304 h 123"/>
                <a:gd name="T106" fmla="*/ 88976 w 125"/>
                <a:gd name="T107" fmla="*/ 77155 h 123"/>
                <a:gd name="T108" fmla="*/ 90551 w 125"/>
                <a:gd name="T109" fmla="*/ 72431 h 123"/>
                <a:gd name="T110" fmla="*/ 93701 w 125"/>
                <a:gd name="T111" fmla="*/ 67707 h 123"/>
                <a:gd name="T112" fmla="*/ 95275 w 125"/>
                <a:gd name="T113" fmla="*/ 62983 h 123"/>
                <a:gd name="T114" fmla="*/ 96850 w 125"/>
                <a:gd name="T115" fmla="*/ 59047 h 123"/>
                <a:gd name="T116" fmla="*/ 98425 w 125"/>
                <a:gd name="T117" fmla="*/ 54323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5"/>
                <a:gd name="T178" fmla="*/ 0 h 123"/>
                <a:gd name="T179" fmla="*/ 125 w 12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5" h="123">
                  <a:moveTo>
                    <a:pt x="125" y="69"/>
                  </a:moveTo>
                  <a:lnTo>
                    <a:pt x="125" y="63"/>
                  </a:lnTo>
                  <a:lnTo>
                    <a:pt x="125" y="57"/>
                  </a:lnTo>
                  <a:lnTo>
                    <a:pt x="123" y="50"/>
                  </a:lnTo>
                  <a:lnTo>
                    <a:pt x="121" y="44"/>
                  </a:lnTo>
                  <a:lnTo>
                    <a:pt x="119" y="38"/>
                  </a:lnTo>
                  <a:lnTo>
                    <a:pt x="117" y="34"/>
                  </a:lnTo>
                  <a:lnTo>
                    <a:pt x="113" y="29"/>
                  </a:lnTo>
                  <a:lnTo>
                    <a:pt x="111" y="25"/>
                  </a:lnTo>
                  <a:lnTo>
                    <a:pt x="102" y="15"/>
                  </a:lnTo>
                  <a:lnTo>
                    <a:pt x="92" y="9"/>
                  </a:lnTo>
                  <a:lnTo>
                    <a:pt x="86" y="6"/>
                  </a:lnTo>
                  <a:lnTo>
                    <a:pt x="80" y="4"/>
                  </a:lnTo>
                  <a:lnTo>
                    <a:pt x="75" y="2"/>
                  </a:lnTo>
                  <a:lnTo>
                    <a:pt x="69" y="2"/>
                  </a:lnTo>
                  <a:lnTo>
                    <a:pt x="63" y="0"/>
                  </a:lnTo>
                  <a:lnTo>
                    <a:pt x="56" y="0"/>
                  </a:lnTo>
                  <a:lnTo>
                    <a:pt x="50" y="2"/>
                  </a:lnTo>
                  <a:lnTo>
                    <a:pt x="44" y="4"/>
                  </a:lnTo>
                  <a:lnTo>
                    <a:pt x="38" y="6"/>
                  </a:lnTo>
                  <a:lnTo>
                    <a:pt x="32" y="7"/>
                  </a:lnTo>
                  <a:lnTo>
                    <a:pt x="29" y="9"/>
                  </a:lnTo>
                  <a:lnTo>
                    <a:pt x="23" y="13"/>
                  </a:lnTo>
                  <a:lnTo>
                    <a:pt x="15" y="21"/>
                  </a:lnTo>
                  <a:lnTo>
                    <a:pt x="11" y="27"/>
                  </a:lnTo>
                  <a:lnTo>
                    <a:pt x="8" y="31"/>
                  </a:lnTo>
                  <a:lnTo>
                    <a:pt x="6" y="36"/>
                  </a:lnTo>
                  <a:lnTo>
                    <a:pt x="4" y="42"/>
                  </a:lnTo>
                  <a:lnTo>
                    <a:pt x="2" y="48"/>
                  </a:lnTo>
                  <a:lnTo>
                    <a:pt x="0" y="54"/>
                  </a:lnTo>
                  <a:lnTo>
                    <a:pt x="0" y="61"/>
                  </a:lnTo>
                  <a:lnTo>
                    <a:pt x="0" y="67"/>
                  </a:lnTo>
                  <a:lnTo>
                    <a:pt x="2" y="73"/>
                  </a:lnTo>
                  <a:lnTo>
                    <a:pt x="2" y="79"/>
                  </a:lnTo>
                  <a:lnTo>
                    <a:pt x="4" y="84"/>
                  </a:lnTo>
                  <a:lnTo>
                    <a:pt x="8" y="90"/>
                  </a:lnTo>
                  <a:lnTo>
                    <a:pt x="9" y="94"/>
                  </a:lnTo>
                  <a:lnTo>
                    <a:pt x="13" y="100"/>
                  </a:lnTo>
                  <a:lnTo>
                    <a:pt x="21" y="107"/>
                  </a:lnTo>
                  <a:lnTo>
                    <a:pt x="31" y="115"/>
                  </a:lnTo>
                  <a:lnTo>
                    <a:pt x="36" y="117"/>
                  </a:lnTo>
                  <a:lnTo>
                    <a:pt x="42" y="119"/>
                  </a:lnTo>
                  <a:lnTo>
                    <a:pt x="48" y="121"/>
                  </a:lnTo>
                  <a:lnTo>
                    <a:pt x="56" y="123"/>
                  </a:lnTo>
                  <a:lnTo>
                    <a:pt x="61" y="123"/>
                  </a:lnTo>
                  <a:lnTo>
                    <a:pt x="67" y="123"/>
                  </a:lnTo>
                  <a:lnTo>
                    <a:pt x="73" y="121"/>
                  </a:lnTo>
                  <a:lnTo>
                    <a:pt x="79" y="121"/>
                  </a:lnTo>
                  <a:lnTo>
                    <a:pt x="84" y="119"/>
                  </a:lnTo>
                  <a:lnTo>
                    <a:pt x="90" y="115"/>
                  </a:lnTo>
                  <a:lnTo>
                    <a:pt x="96" y="113"/>
                  </a:lnTo>
                  <a:lnTo>
                    <a:pt x="100" y="109"/>
                  </a:lnTo>
                  <a:lnTo>
                    <a:pt x="109" y="102"/>
                  </a:lnTo>
                  <a:lnTo>
                    <a:pt x="113" y="98"/>
                  </a:lnTo>
                  <a:lnTo>
                    <a:pt x="115" y="92"/>
                  </a:lnTo>
                  <a:lnTo>
                    <a:pt x="119" y="86"/>
                  </a:lnTo>
                  <a:lnTo>
                    <a:pt x="121" y="80"/>
                  </a:lnTo>
                  <a:lnTo>
                    <a:pt x="123" y="75"/>
                  </a:lnTo>
                  <a:lnTo>
                    <a:pt x="125" y="69"/>
                  </a:lnTo>
                </a:path>
              </a:pathLst>
            </a:custGeom>
            <a:noFill/>
            <a:ln w="19050">
              <a:solidFill>
                <a:srgbClr val="000000"/>
              </a:solidFill>
              <a:prstDash val="solid"/>
              <a:round/>
              <a:headEnd/>
              <a:tailEnd/>
            </a:ln>
          </p:spPr>
          <p:txBody>
            <a:bodyPr/>
            <a:lstStyle/>
            <a:p>
              <a:endParaRPr lang="en-GB"/>
            </a:p>
          </p:txBody>
        </p:sp>
        <p:sp>
          <p:nvSpPr>
            <p:cNvPr id="3257" name="Freeform 287"/>
            <p:cNvSpPr>
              <a:spLocks noEditPoints="1"/>
            </p:cNvSpPr>
            <p:nvPr/>
          </p:nvSpPr>
          <p:spPr bwMode="auto">
            <a:xfrm>
              <a:off x="6051550" y="5126038"/>
              <a:ext cx="200025" cy="76200"/>
            </a:xfrm>
            <a:custGeom>
              <a:avLst/>
              <a:gdLst>
                <a:gd name="T0" fmla="*/ 7875 w 254"/>
                <a:gd name="T1" fmla="*/ 16669 h 96"/>
                <a:gd name="T2" fmla="*/ 139388 w 254"/>
                <a:gd name="T3" fmla="*/ 33338 h 96"/>
                <a:gd name="T4" fmla="*/ 140963 w 254"/>
                <a:gd name="T5" fmla="*/ 33338 h 96"/>
                <a:gd name="T6" fmla="*/ 142538 w 254"/>
                <a:gd name="T7" fmla="*/ 34925 h 96"/>
                <a:gd name="T8" fmla="*/ 144113 w 254"/>
                <a:gd name="T9" fmla="*/ 38100 h 96"/>
                <a:gd name="T10" fmla="*/ 144113 w 254"/>
                <a:gd name="T11" fmla="*/ 39687 h 96"/>
                <a:gd name="T12" fmla="*/ 144113 w 254"/>
                <a:gd name="T13" fmla="*/ 42862 h 96"/>
                <a:gd name="T14" fmla="*/ 142538 w 254"/>
                <a:gd name="T15" fmla="*/ 44450 h 96"/>
                <a:gd name="T16" fmla="*/ 139388 w 254"/>
                <a:gd name="T17" fmla="*/ 46037 h 96"/>
                <a:gd name="T18" fmla="*/ 137813 w 254"/>
                <a:gd name="T19" fmla="*/ 46037 h 96"/>
                <a:gd name="T20" fmla="*/ 6300 w 254"/>
                <a:gd name="T21" fmla="*/ 30956 h 96"/>
                <a:gd name="T22" fmla="*/ 3150 w 254"/>
                <a:gd name="T23" fmla="*/ 29369 h 96"/>
                <a:gd name="T24" fmla="*/ 1575 w 254"/>
                <a:gd name="T25" fmla="*/ 27781 h 96"/>
                <a:gd name="T26" fmla="*/ 0 w 254"/>
                <a:gd name="T27" fmla="*/ 26194 h 96"/>
                <a:gd name="T28" fmla="*/ 0 w 254"/>
                <a:gd name="T29" fmla="*/ 23019 h 96"/>
                <a:gd name="T30" fmla="*/ 1575 w 254"/>
                <a:gd name="T31" fmla="*/ 19844 h 96"/>
                <a:gd name="T32" fmla="*/ 3150 w 254"/>
                <a:gd name="T33" fmla="*/ 18256 h 96"/>
                <a:gd name="T34" fmla="*/ 4725 w 254"/>
                <a:gd name="T35" fmla="*/ 16669 h 96"/>
                <a:gd name="T36" fmla="*/ 7875 w 254"/>
                <a:gd name="T37" fmla="*/ 16669 h 96"/>
                <a:gd name="T38" fmla="*/ 7875 w 254"/>
                <a:gd name="T39" fmla="*/ 16669 h 96"/>
                <a:gd name="T40" fmla="*/ 129938 w 254"/>
                <a:gd name="T41" fmla="*/ 0 h 96"/>
                <a:gd name="T42" fmla="*/ 200025 w 254"/>
                <a:gd name="T43" fmla="*/ 47625 h 96"/>
                <a:gd name="T44" fmla="*/ 121275 w 254"/>
                <a:gd name="T45" fmla="*/ 76200 h 96"/>
                <a:gd name="T46" fmla="*/ 129938 w 254"/>
                <a:gd name="T47" fmla="*/ 0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6"/>
                <a:gd name="T74" fmla="*/ 254 w 254"/>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6">
                  <a:moveTo>
                    <a:pt x="10" y="21"/>
                  </a:moveTo>
                  <a:lnTo>
                    <a:pt x="177" y="42"/>
                  </a:lnTo>
                  <a:lnTo>
                    <a:pt x="179" y="42"/>
                  </a:lnTo>
                  <a:lnTo>
                    <a:pt x="181" y="44"/>
                  </a:lnTo>
                  <a:lnTo>
                    <a:pt x="183" y="48"/>
                  </a:lnTo>
                  <a:lnTo>
                    <a:pt x="183" y="50"/>
                  </a:lnTo>
                  <a:lnTo>
                    <a:pt x="183" y="54"/>
                  </a:lnTo>
                  <a:lnTo>
                    <a:pt x="181" y="56"/>
                  </a:lnTo>
                  <a:lnTo>
                    <a:pt x="177" y="58"/>
                  </a:lnTo>
                  <a:lnTo>
                    <a:pt x="175" y="58"/>
                  </a:lnTo>
                  <a:lnTo>
                    <a:pt x="8" y="39"/>
                  </a:lnTo>
                  <a:lnTo>
                    <a:pt x="4" y="37"/>
                  </a:lnTo>
                  <a:lnTo>
                    <a:pt x="2" y="35"/>
                  </a:lnTo>
                  <a:lnTo>
                    <a:pt x="0" y="33"/>
                  </a:lnTo>
                  <a:lnTo>
                    <a:pt x="0" y="29"/>
                  </a:lnTo>
                  <a:lnTo>
                    <a:pt x="2" y="25"/>
                  </a:lnTo>
                  <a:lnTo>
                    <a:pt x="4" y="23"/>
                  </a:lnTo>
                  <a:lnTo>
                    <a:pt x="6" y="21"/>
                  </a:lnTo>
                  <a:lnTo>
                    <a:pt x="10" y="21"/>
                  </a:lnTo>
                  <a:close/>
                  <a:moveTo>
                    <a:pt x="165" y="0"/>
                  </a:moveTo>
                  <a:lnTo>
                    <a:pt x="254" y="60"/>
                  </a:lnTo>
                  <a:lnTo>
                    <a:pt x="154" y="96"/>
                  </a:lnTo>
                  <a:lnTo>
                    <a:pt x="165" y="0"/>
                  </a:lnTo>
                  <a:close/>
                </a:path>
              </a:pathLst>
            </a:custGeom>
            <a:solidFill>
              <a:srgbClr val="000000"/>
            </a:solidFill>
            <a:ln w="1588">
              <a:solidFill>
                <a:srgbClr val="000000"/>
              </a:solidFill>
              <a:prstDash val="solid"/>
              <a:round/>
              <a:headEnd/>
              <a:tailEnd/>
            </a:ln>
          </p:spPr>
          <p:txBody>
            <a:bodyPr/>
            <a:lstStyle/>
            <a:p>
              <a:endParaRPr lang="en-GB"/>
            </a:p>
          </p:txBody>
        </p:sp>
        <p:sp>
          <p:nvSpPr>
            <p:cNvPr id="3258" name="Freeform 288"/>
            <p:cNvSpPr>
              <a:spLocks/>
            </p:cNvSpPr>
            <p:nvPr/>
          </p:nvSpPr>
          <p:spPr bwMode="auto">
            <a:xfrm>
              <a:off x="5959475" y="5094288"/>
              <a:ext cx="98425" cy="96837"/>
            </a:xfrm>
            <a:custGeom>
              <a:avLst/>
              <a:gdLst>
                <a:gd name="T0" fmla="*/ 98425 w 125"/>
                <a:gd name="T1" fmla="*/ 54323 h 123"/>
                <a:gd name="T2" fmla="*/ 98425 w 125"/>
                <a:gd name="T3" fmla="*/ 49599 h 123"/>
                <a:gd name="T4" fmla="*/ 98425 w 125"/>
                <a:gd name="T5" fmla="*/ 44876 h 123"/>
                <a:gd name="T6" fmla="*/ 96850 w 125"/>
                <a:gd name="T7" fmla="*/ 39365 h 123"/>
                <a:gd name="T8" fmla="*/ 95275 w 125"/>
                <a:gd name="T9" fmla="*/ 34641 h 123"/>
                <a:gd name="T10" fmla="*/ 93701 w 125"/>
                <a:gd name="T11" fmla="*/ 29917 h 123"/>
                <a:gd name="T12" fmla="*/ 92126 w 125"/>
                <a:gd name="T13" fmla="*/ 26768 h 123"/>
                <a:gd name="T14" fmla="*/ 88976 w 125"/>
                <a:gd name="T15" fmla="*/ 22831 h 123"/>
                <a:gd name="T16" fmla="*/ 87401 w 125"/>
                <a:gd name="T17" fmla="*/ 19682 h 123"/>
                <a:gd name="T18" fmla="*/ 80315 w 125"/>
                <a:gd name="T19" fmla="*/ 11809 h 123"/>
                <a:gd name="T20" fmla="*/ 72441 w 125"/>
                <a:gd name="T21" fmla="*/ 7086 h 123"/>
                <a:gd name="T22" fmla="*/ 67716 w 125"/>
                <a:gd name="T23" fmla="*/ 4724 h 123"/>
                <a:gd name="T24" fmla="*/ 62992 w 125"/>
                <a:gd name="T25" fmla="*/ 3149 h 123"/>
                <a:gd name="T26" fmla="*/ 59055 w 125"/>
                <a:gd name="T27" fmla="*/ 1575 h 123"/>
                <a:gd name="T28" fmla="*/ 54331 w 125"/>
                <a:gd name="T29" fmla="*/ 1575 h 123"/>
                <a:gd name="T30" fmla="*/ 49606 w 125"/>
                <a:gd name="T31" fmla="*/ 0 h 123"/>
                <a:gd name="T32" fmla="*/ 44094 w 125"/>
                <a:gd name="T33" fmla="*/ 0 h 123"/>
                <a:gd name="T34" fmla="*/ 39370 w 125"/>
                <a:gd name="T35" fmla="*/ 1575 h 123"/>
                <a:gd name="T36" fmla="*/ 34646 w 125"/>
                <a:gd name="T37" fmla="*/ 3149 h 123"/>
                <a:gd name="T38" fmla="*/ 29921 w 125"/>
                <a:gd name="T39" fmla="*/ 4724 h 123"/>
                <a:gd name="T40" fmla="*/ 25197 w 125"/>
                <a:gd name="T41" fmla="*/ 5511 h 123"/>
                <a:gd name="T42" fmla="*/ 22835 w 125"/>
                <a:gd name="T43" fmla="*/ 7086 h 123"/>
                <a:gd name="T44" fmla="*/ 18110 w 125"/>
                <a:gd name="T45" fmla="*/ 10235 h 123"/>
                <a:gd name="T46" fmla="*/ 11811 w 125"/>
                <a:gd name="T47" fmla="*/ 16533 h 123"/>
                <a:gd name="T48" fmla="*/ 8661 w 125"/>
                <a:gd name="T49" fmla="*/ 21257 h 123"/>
                <a:gd name="T50" fmla="*/ 6299 w 125"/>
                <a:gd name="T51" fmla="*/ 24406 h 123"/>
                <a:gd name="T52" fmla="*/ 4724 w 125"/>
                <a:gd name="T53" fmla="*/ 28343 h 123"/>
                <a:gd name="T54" fmla="*/ 3150 w 125"/>
                <a:gd name="T55" fmla="*/ 33066 h 123"/>
                <a:gd name="T56" fmla="*/ 1575 w 125"/>
                <a:gd name="T57" fmla="*/ 37790 h 123"/>
                <a:gd name="T58" fmla="*/ 0 w 125"/>
                <a:gd name="T59" fmla="*/ 42514 h 123"/>
                <a:gd name="T60" fmla="*/ 0 w 125"/>
                <a:gd name="T61" fmla="*/ 48025 h 123"/>
                <a:gd name="T62" fmla="*/ 0 w 125"/>
                <a:gd name="T63" fmla="*/ 52749 h 123"/>
                <a:gd name="T64" fmla="*/ 1575 w 125"/>
                <a:gd name="T65" fmla="*/ 57472 h 123"/>
                <a:gd name="T66" fmla="*/ 1575 w 125"/>
                <a:gd name="T67" fmla="*/ 62196 h 123"/>
                <a:gd name="T68" fmla="*/ 3150 w 125"/>
                <a:gd name="T69" fmla="*/ 66133 h 123"/>
                <a:gd name="T70" fmla="*/ 6299 w 125"/>
                <a:gd name="T71" fmla="*/ 70856 h 123"/>
                <a:gd name="T72" fmla="*/ 7087 w 125"/>
                <a:gd name="T73" fmla="*/ 74006 h 123"/>
                <a:gd name="T74" fmla="*/ 10236 w 125"/>
                <a:gd name="T75" fmla="*/ 78729 h 123"/>
                <a:gd name="T76" fmla="*/ 16535 w 125"/>
                <a:gd name="T77" fmla="*/ 84240 h 123"/>
                <a:gd name="T78" fmla="*/ 24409 w 125"/>
                <a:gd name="T79" fmla="*/ 90539 h 123"/>
                <a:gd name="T80" fmla="*/ 28346 w 125"/>
                <a:gd name="T81" fmla="*/ 92113 h 123"/>
                <a:gd name="T82" fmla="*/ 33071 w 125"/>
                <a:gd name="T83" fmla="*/ 93688 h 123"/>
                <a:gd name="T84" fmla="*/ 37795 w 125"/>
                <a:gd name="T85" fmla="*/ 95262 h 123"/>
                <a:gd name="T86" fmla="*/ 44094 w 125"/>
                <a:gd name="T87" fmla="*/ 96837 h 123"/>
                <a:gd name="T88" fmla="*/ 48031 w 125"/>
                <a:gd name="T89" fmla="*/ 96837 h 123"/>
                <a:gd name="T90" fmla="*/ 52756 w 125"/>
                <a:gd name="T91" fmla="*/ 96837 h 123"/>
                <a:gd name="T92" fmla="*/ 57480 w 125"/>
                <a:gd name="T93" fmla="*/ 95262 h 123"/>
                <a:gd name="T94" fmla="*/ 62205 w 125"/>
                <a:gd name="T95" fmla="*/ 95262 h 123"/>
                <a:gd name="T96" fmla="*/ 66142 w 125"/>
                <a:gd name="T97" fmla="*/ 93688 h 123"/>
                <a:gd name="T98" fmla="*/ 70866 w 125"/>
                <a:gd name="T99" fmla="*/ 90539 h 123"/>
                <a:gd name="T100" fmla="*/ 75590 w 125"/>
                <a:gd name="T101" fmla="*/ 88964 h 123"/>
                <a:gd name="T102" fmla="*/ 78740 w 125"/>
                <a:gd name="T103" fmla="*/ 85815 h 123"/>
                <a:gd name="T104" fmla="*/ 85827 w 125"/>
                <a:gd name="T105" fmla="*/ 80304 h 123"/>
                <a:gd name="T106" fmla="*/ 88976 w 125"/>
                <a:gd name="T107" fmla="*/ 77155 h 123"/>
                <a:gd name="T108" fmla="*/ 90551 w 125"/>
                <a:gd name="T109" fmla="*/ 72431 h 123"/>
                <a:gd name="T110" fmla="*/ 93701 w 125"/>
                <a:gd name="T111" fmla="*/ 67707 h 123"/>
                <a:gd name="T112" fmla="*/ 95275 w 125"/>
                <a:gd name="T113" fmla="*/ 62983 h 123"/>
                <a:gd name="T114" fmla="*/ 96850 w 125"/>
                <a:gd name="T115" fmla="*/ 59047 h 123"/>
                <a:gd name="T116" fmla="*/ 98425 w 125"/>
                <a:gd name="T117" fmla="*/ 54323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5"/>
                <a:gd name="T178" fmla="*/ 0 h 123"/>
                <a:gd name="T179" fmla="*/ 125 w 12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5" h="123">
                  <a:moveTo>
                    <a:pt x="125" y="69"/>
                  </a:moveTo>
                  <a:lnTo>
                    <a:pt x="125" y="63"/>
                  </a:lnTo>
                  <a:lnTo>
                    <a:pt x="125" y="57"/>
                  </a:lnTo>
                  <a:lnTo>
                    <a:pt x="123" y="50"/>
                  </a:lnTo>
                  <a:lnTo>
                    <a:pt x="121" y="44"/>
                  </a:lnTo>
                  <a:lnTo>
                    <a:pt x="119" y="38"/>
                  </a:lnTo>
                  <a:lnTo>
                    <a:pt x="117" y="34"/>
                  </a:lnTo>
                  <a:lnTo>
                    <a:pt x="113" y="29"/>
                  </a:lnTo>
                  <a:lnTo>
                    <a:pt x="111" y="25"/>
                  </a:lnTo>
                  <a:lnTo>
                    <a:pt x="102" y="15"/>
                  </a:lnTo>
                  <a:lnTo>
                    <a:pt x="92" y="9"/>
                  </a:lnTo>
                  <a:lnTo>
                    <a:pt x="86" y="6"/>
                  </a:lnTo>
                  <a:lnTo>
                    <a:pt x="80" y="4"/>
                  </a:lnTo>
                  <a:lnTo>
                    <a:pt x="75" y="2"/>
                  </a:lnTo>
                  <a:lnTo>
                    <a:pt x="69" y="2"/>
                  </a:lnTo>
                  <a:lnTo>
                    <a:pt x="63" y="0"/>
                  </a:lnTo>
                  <a:lnTo>
                    <a:pt x="56" y="0"/>
                  </a:lnTo>
                  <a:lnTo>
                    <a:pt x="50" y="2"/>
                  </a:lnTo>
                  <a:lnTo>
                    <a:pt x="44" y="4"/>
                  </a:lnTo>
                  <a:lnTo>
                    <a:pt x="38" y="6"/>
                  </a:lnTo>
                  <a:lnTo>
                    <a:pt x="32" y="7"/>
                  </a:lnTo>
                  <a:lnTo>
                    <a:pt x="29" y="9"/>
                  </a:lnTo>
                  <a:lnTo>
                    <a:pt x="23" y="13"/>
                  </a:lnTo>
                  <a:lnTo>
                    <a:pt x="15" y="21"/>
                  </a:lnTo>
                  <a:lnTo>
                    <a:pt x="11" y="27"/>
                  </a:lnTo>
                  <a:lnTo>
                    <a:pt x="8" y="31"/>
                  </a:lnTo>
                  <a:lnTo>
                    <a:pt x="6" y="36"/>
                  </a:lnTo>
                  <a:lnTo>
                    <a:pt x="4" y="42"/>
                  </a:lnTo>
                  <a:lnTo>
                    <a:pt x="2" y="48"/>
                  </a:lnTo>
                  <a:lnTo>
                    <a:pt x="0" y="54"/>
                  </a:lnTo>
                  <a:lnTo>
                    <a:pt x="0" y="61"/>
                  </a:lnTo>
                  <a:lnTo>
                    <a:pt x="0" y="67"/>
                  </a:lnTo>
                  <a:lnTo>
                    <a:pt x="2" y="73"/>
                  </a:lnTo>
                  <a:lnTo>
                    <a:pt x="2" y="79"/>
                  </a:lnTo>
                  <a:lnTo>
                    <a:pt x="4" y="84"/>
                  </a:lnTo>
                  <a:lnTo>
                    <a:pt x="8" y="90"/>
                  </a:lnTo>
                  <a:lnTo>
                    <a:pt x="9" y="94"/>
                  </a:lnTo>
                  <a:lnTo>
                    <a:pt x="13" y="100"/>
                  </a:lnTo>
                  <a:lnTo>
                    <a:pt x="21" y="107"/>
                  </a:lnTo>
                  <a:lnTo>
                    <a:pt x="31" y="115"/>
                  </a:lnTo>
                  <a:lnTo>
                    <a:pt x="36" y="117"/>
                  </a:lnTo>
                  <a:lnTo>
                    <a:pt x="42" y="119"/>
                  </a:lnTo>
                  <a:lnTo>
                    <a:pt x="48" y="121"/>
                  </a:lnTo>
                  <a:lnTo>
                    <a:pt x="56" y="123"/>
                  </a:lnTo>
                  <a:lnTo>
                    <a:pt x="61" y="123"/>
                  </a:lnTo>
                  <a:lnTo>
                    <a:pt x="67" y="123"/>
                  </a:lnTo>
                  <a:lnTo>
                    <a:pt x="73" y="121"/>
                  </a:lnTo>
                  <a:lnTo>
                    <a:pt x="79" y="121"/>
                  </a:lnTo>
                  <a:lnTo>
                    <a:pt x="84" y="119"/>
                  </a:lnTo>
                  <a:lnTo>
                    <a:pt x="90" y="115"/>
                  </a:lnTo>
                  <a:lnTo>
                    <a:pt x="96" y="113"/>
                  </a:lnTo>
                  <a:lnTo>
                    <a:pt x="100" y="109"/>
                  </a:lnTo>
                  <a:lnTo>
                    <a:pt x="109" y="102"/>
                  </a:lnTo>
                  <a:lnTo>
                    <a:pt x="113" y="98"/>
                  </a:lnTo>
                  <a:lnTo>
                    <a:pt x="115" y="92"/>
                  </a:lnTo>
                  <a:lnTo>
                    <a:pt x="119" y="86"/>
                  </a:lnTo>
                  <a:lnTo>
                    <a:pt x="121" y="80"/>
                  </a:lnTo>
                  <a:lnTo>
                    <a:pt x="123" y="75"/>
                  </a:lnTo>
                  <a:lnTo>
                    <a:pt x="125" y="69"/>
                  </a:lnTo>
                  <a:close/>
                </a:path>
              </a:pathLst>
            </a:custGeom>
            <a:solidFill>
              <a:srgbClr val="FFFFFF"/>
            </a:solidFill>
            <a:ln w="9525">
              <a:noFill/>
              <a:round/>
              <a:headEnd/>
              <a:tailEnd/>
            </a:ln>
          </p:spPr>
          <p:txBody>
            <a:bodyPr/>
            <a:lstStyle/>
            <a:p>
              <a:endParaRPr lang="en-GB"/>
            </a:p>
          </p:txBody>
        </p:sp>
        <p:sp>
          <p:nvSpPr>
            <p:cNvPr id="3259" name="Freeform 289"/>
            <p:cNvSpPr>
              <a:spLocks/>
            </p:cNvSpPr>
            <p:nvPr/>
          </p:nvSpPr>
          <p:spPr bwMode="auto">
            <a:xfrm>
              <a:off x="5959475" y="5094288"/>
              <a:ext cx="98425" cy="96837"/>
            </a:xfrm>
            <a:custGeom>
              <a:avLst/>
              <a:gdLst>
                <a:gd name="T0" fmla="*/ 98425 w 125"/>
                <a:gd name="T1" fmla="*/ 54323 h 123"/>
                <a:gd name="T2" fmla="*/ 98425 w 125"/>
                <a:gd name="T3" fmla="*/ 49599 h 123"/>
                <a:gd name="T4" fmla="*/ 98425 w 125"/>
                <a:gd name="T5" fmla="*/ 44876 h 123"/>
                <a:gd name="T6" fmla="*/ 96850 w 125"/>
                <a:gd name="T7" fmla="*/ 39365 h 123"/>
                <a:gd name="T8" fmla="*/ 95275 w 125"/>
                <a:gd name="T9" fmla="*/ 34641 h 123"/>
                <a:gd name="T10" fmla="*/ 93701 w 125"/>
                <a:gd name="T11" fmla="*/ 29917 h 123"/>
                <a:gd name="T12" fmla="*/ 92126 w 125"/>
                <a:gd name="T13" fmla="*/ 26768 h 123"/>
                <a:gd name="T14" fmla="*/ 88976 w 125"/>
                <a:gd name="T15" fmla="*/ 22831 h 123"/>
                <a:gd name="T16" fmla="*/ 87401 w 125"/>
                <a:gd name="T17" fmla="*/ 19682 h 123"/>
                <a:gd name="T18" fmla="*/ 80315 w 125"/>
                <a:gd name="T19" fmla="*/ 11809 h 123"/>
                <a:gd name="T20" fmla="*/ 72441 w 125"/>
                <a:gd name="T21" fmla="*/ 7086 h 123"/>
                <a:gd name="T22" fmla="*/ 67716 w 125"/>
                <a:gd name="T23" fmla="*/ 4724 h 123"/>
                <a:gd name="T24" fmla="*/ 62992 w 125"/>
                <a:gd name="T25" fmla="*/ 3149 h 123"/>
                <a:gd name="T26" fmla="*/ 59055 w 125"/>
                <a:gd name="T27" fmla="*/ 1575 h 123"/>
                <a:gd name="T28" fmla="*/ 54331 w 125"/>
                <a:gd name="T29" fmla="*/ 1575 h 123"/>
                <a:gd name="T30" fmla="*/ 49606 w 125"/>
                <a:gd name="T31" fmla="*/ 0 h 123"/>
                <a:gd name="T32" fmla="*/ 44094 w 125"/>
                <a:gd name="T33" fmla="*/ 0 h 123"/>
                <a:gd name="T34" fmla="*/ 39370 w 125"/>
                <a:gd name="T35" fmla="*/ 1575 h 123"/>
                <a:gd name="T36" fmla="*/ 34646 w 125"/>
                <a:gd name="T37" fmla="*/ 3149 h 123"/>
                <a:gd name="T38" fmla="*/ 29921 w 125"/>
                <a:gd name="T39" fmla="*/ 4724 h 123"/>
                <a:gd name="T40" fmla="*/ 25197 w 125"/>
                <a:gd name="T41" fmla="*/ 5511 h 123"/>
                <a:gd name="T42" fmla="*/ 22835 w 125"/>
                <a:gd name="T43" fmla="*/ 7086 h 123"/>
                <a:gd name="T44" fmla="*/ 18110 w 125"/>
                <a:gd name="T45" fmla="*/ 10235 h 123"/>
                <a:gd name="T46" fmla="*/ 11811 w 125"/>
                <a:gd name="T47" fmla="*/ 16533 h 123"/>
                <a:gd name="T48" fmla="*/ 8661 w 125"/>
                <a:gd name="T49" fmla="*/ 21257 h 123"/>
                <a:gd name="T50" fmla="*/ 6299 w 125"/>
                <a:gd name="T51" fmla="*/ 24406 h 123"/>
                <a:gd name="T52" fmla="*/ 4724 w 125"/>
                <a:gd name="T53" fmla="*/ 28343 h 123"/>
                <a:gd name="T54" fmla="*/ 3150 w 125"/>
                <a:gd name="T55" fmla="*/ 33066 h 123"/>
                <a:gd name="T56" fmla="*/ 1575 w 125"/>
                <a:gd name="T57" fmla="*/ 37790 h 123"/>
                <a:gd name="T58" fmla="*/ 0 w 125"/>
                <a:gd name="T59" fmla="*/ 42514 h 123"/>
                <a:gd name="T60" fmla="*/ 0 w 125"/>
                <a:gd name="T61" fmla="*/ 48025 h 123"/>
                <a:gd name="T62" fmla="*/ 0 w 125"/>
                <a:gd name="T63" fmla="*/ 52749 h 123"/>
                <a:gd name="T64" fmla="*/ 1575 w 125"/>
                <a:gd name="T65" fmla="*/ 57472 h 123"/>
                <a:gd name="T66" fmla="*/ 1575 w 125"/>
                <a:gd name="T67" fmla="*/ 62196 h 123"/>
                <a:gd name="T68" fmla="*/ 3150 w 125"/>
                <a:gd name="T69" fmla="*/ 66133 h 123"/>
                <a:gd name="T70" fmla="*/ 6299 w 125"/>
                <a:gd name="T71" fmla="*/ 70856 h 123"/>
                <a:gd name="T72" fmla="*/ 7087 w 125"/>
                <a:gd name="T73" fmla="*/ 74006 h 123"/>
                <a:gd name="T74" fmla="*/ 10236 w 125"/>
                <a:gd name="T75" fmla="*/ 78729 h 123"/>
                <a:gd name="T76" fmla="*/ 16535 w 125"/>
                <a:gd name="T77" fmla="*/ 84240 h 123"/>
                <a:gd name="T78" fmla="*/ 24409 w 125"/>
                <a:gd name="T79" fmla="*/ 90539 h 123"/>
                <a:gd name="T80" fmla="*/ 28346 w 125"/>
                <a:gd name="T81" fmla="*/ 92113 h 123"/>
                <a:gd name="T82" fmla="*/ 33071 w 125"/>
                <a:gd name="T83" fmla="*/ 93688 h 123"/>
                <a:gd name="T84" fmla="*/ 37795 w 125"/>
                <a:gd name="T85" fmla="*/ 95262 h 123"/>
                <a:gd name="T86" fmla="*/ 44094 w 125"/>
                <a:gd name="T87" fmla="*/ 96837 h 123"/>
                <a:gd name="T88" fmla="*/ 48031 w 125"/>
                <a:gd name="T89" fmla="*/ 96837 h 123"/>
                <a:gd name="T90" fmla="*/ 52756 w 125"/>
                <a:gd name="T91" fmla="*/ 96837 h 123"/>
                <a:gd name="T92" fmla="*/ 57480 w 125"/>
                <a:gd name="T93" fmla="*/ 95262 h 123"/>
                <a:gd name="T94" fmla="*/ 62205 w 125"/>
                <a:gd name="T95" fmla="*/ 95262 h 123"/>
                <a:gd name="T96" fmla="*/ 66142 w 125"/>
                <a:gd name="T97" fmla="*/ 93688 h 123"/>
                <a:gd name="T98" fmla="*/ 70866 w 125"/>
                <a:gd name="T99" fmla="*/ 90539 h 123"/>
                <a:gd name="T100" fmla="*/ 75590 w 125"/>
                <a:gd name="T101" fmla="*/ 88964 h 123"/>
                <a:gd name="T102" fmla="*/ 78740 w 125"/>
                <a:gd name="T103" fmla="*/ 85815 h 123"/>
                <a:gd name="T104" fmla="*/ 85827 w 125"/>
                <a:gd name="T105" fmla="*/ 80304 h 123"/>
                <a:gd name="T106" fmla="*/ 88976 w 125"/>
                <a:gd name="T107" fmla="*/ 77155 h 123"/>
                <a:gd name="T108" fmla="*/ 90551 w 125"/>
                <a:gd name="T109" fmla="*/ 72431 h 123"/>
                <a:gd name="T110" fmla="*/ 93701 w 125"/>
                <a:gd name="T111" fmla="*/ 67707 h 123"/>
                <a:gd name="T112" fmla="*/ 95275 w 125"/>
                <a:gd name="T113" fmla="*/ 62983 h 123"/>
                <a:gd name="T114" fmla="*/ 96850 w 125"/>
                <a:gd name="T115" fmla="*/ 59047 h 123"/>
                <a:gd name="T116" fmla="*/ 98425 w 125"/>
                <a:gd name="T117" fmla="*/ 54323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5"/>
                <a:gd name="T178" fmla="*/ 0 h 123"/>
                <a:gd name="T179" fmla="*/ 125 w 12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5" h="123">
                  <a:moveTo>
                    <a:pt x="125" y="69"/>
                  </a:moveTo>
                  <a:lnTo>
                    <a:pt x="125" y="63"/>
                  </a:lnTo>
                  <a:lnTo>
                    <a:pt x="125" y="57"/>
                  </a:lnTo>
                  <a:lnTo>
                    <a:pt x="123" y="50"/>
                  </a:lnTo>
                  <a:lnTo>
                    <a:pt x="121" y="44"/>
                  </a:lnTo>
                  <a:lnTo>
                    <a:pt x="119" y="38"/>
                  </a:lnTo>
                  <a:lnTo>
                    <a:pt x="117" y="34"/>
                  </a:lnTo>
                  <a:lnTo>
                    <a:pt x="113" y="29"/>
                  </a:lnTo>
                  <a:lnTo>
                    <a:pt x="111" y="25"/>
                  </a:lnTo>
                  <a:lnTo>
                    <a:pt x="102" y="15"/>
                  </a:lnTo>
                  <a:lnTo>
                    <a:pt x="92" y="9"/>
                  </a:lnTo>
                  <a:lnTo>
                    <a:pt x="86" y="6"/>
                  </a:lnTo>
                  <a:lnTo>
                    <a:pt x="80" y="4"/>
                  </a:lnTo>
                  <a:lnTo>
                    <a:pt x="75" y="2"/>
                  </a:lnTo>
                  <a:lnTo>
                    <a:pt x="69" y="2"/>
                  </a:lnTo>
                  <a:lnTo>
                    <a:pt x="63" y="0"/>
                  </a:lnTo>
                  <a:lnTo>
                    <a:pt x="56" y="0"/>
                  </a:lnTo>
                  <a:lnTo>
                    <a:pt x="50" y="2"/>
                  </a:lnTo>
                  <a:lnTo>
                    <a:pt x="44" y="4"/>
                  </a:lnTo>
                  <a:lnTo>
                    <a:pt x="38" y="6"/>
                  </a:lnTo>
                  <a:lnTo>
                    <a:pt x="32" y="7"/>
                  </a:lnTo>
                  <a:lnTo>
                    <a:pt x="29" y="9"/>
                  </a:lnTo>
                  <a:lnTo>
                    <a:pt x="23" y="13"/>
                  </a:lnTo>
                  <a:lnTo>
                    <a:pt x="15" y="21"/>
                  </a:lnTo>
                  <a:lnTo>
                    <a:pt x="11" y="27"/>
                  </a:lnTo>
                  <a:lnTo>
                    <a:pt x="8" y="31"/>
                  </a:lnTo>
                  <a:lnTo>
                    <a:pt x="6" y="36"/>
                  </a:lnTo>
                  <a:lnTo>
                    <a:pt x="4" y="42"/>
                  </a:lnTo>
                  <a:lnTo>
                    <a:pt x="2" y="48"/>
                  </a:lnTo>
                  <a:lnTo>
                    <a:pt x="0" y="54"/>
                  </a:lnTo>
                  <a:lnTo>
                    <a:pt x="0" y="61"/>
                  </a:lnTo>
                  <a:lnTo>
                    <a:pt x="0" y="67"/>
                  </a:lnTo>
                  <a:lnTo>
                    <a:pt x="2" y="73"/>
                  </a:lnTo>
                  <a:lnTo>
                    <a:pt x="2" y="79"/>
                  </a:lnTo>
                  <a:lnTo>
                    <a:pt x="4" y="84"/>
                  </a:lnTo>
                  <a:lnTo>
                    <a:pt x="8" y="90"/>
                  </a:lnTo>
                  <a:lnTo>
                    <a:pt x="9" y="94"/>
                  </a:lnTo>
                  <a:lnTo>
                    <a:pt x="13" y="100"/>
                  </a:lnTo>
                  <a:lnTo>
                    <a:pt x="21" y="107"/>
                  </a:lnTo>
                  <a:lnTo>
                    <a:pt x="31" y="115"/>
                  </a:lnTo>
                  <a:lnTo>
                    <a:pt x="36" y="117"/>
                  </a:lnTo>
                  <a:lnTo>
                    <a:pt x="42" y="119"/>
                  </a:lnTo>
                  <a:lnTo>
                    <a:pt x="48" y="121"/>
                  </a:lnTo>
                  <a:lnTo>
                    <a:pt x="56" y="123"/>
                  </a:lnTo>
                  <a:lnTo>
                    <a:pt x="61" y="123"/>
                  </a:lnTo>
                  <a:lnTo>
                    <a:pt x="67" y="123"/>
                  </a:lnTo>
                  <a:lnTo>
                    <a:pt x="73" y="121"/>
                  </a:lnTo>
                  <a:lnTo>
                    <a:pt x="79" y="121"/>
                  </a:lnTo>
                  <a:lnTo>
                    <a:pt x="84" y="119"/>
                  </a:lnTo>
                  <a:lnTo>
                    <a:pt x="90" y="115"/>
                  </a:lnTo>
                  <a:lnTo>
                    <a:pt x="96" y="113"/>
                  </a:lnTo>
                  <a:lnTo>
                    <a:pt x="100" y="109"/>
                  </a:lnTo>
                  <a:lnTo>
                    <a:pt x="109" y="102"/>
                  </a:lnTo>
                  <a:lnTo>
                    <a:pt x="113" y="98"/>
                  </a:lnTo>
                  <a:lnTo>
                    <a:pt x="115" y="92"/>
                  </a:lnTo>
                  <a:lnTo>
                    <a:pt x="119" y="86"/>
                  </a:lnTo>
                  <a:lnTo>
                    <a:pt x="121" y="80"/>
                  </a:lnTo>
                  <a:lnTo>
                    <a:pt x="123" y="75"/>
                  </a:lnTo>
                  <a:lnTo>
                    <a:pt x="125" y="69"/>
                  </a:lnTo>
                </a:path>
              </a:pathLst>
            </a:custGeom>
            <a:noFill/>
            <a:ln w="19050">
              <a:solidFill>
                <a:srgbClr val="000000"/>
              </a:solidFill>
              <a:prstDash val="solid"/>
              <a:round/>
              <a:headEnd/>
              <a:tailEnd/>
            </a:ln>
          </p:spPr>
          <p:txBody>
            <a:bodyPr/>
            <a:lstStyle/>
            <a:p>
              <a:endParaRPr lang="en-GB"/>
            </a:p>
          </p:txBody>
        </p:sp>
        <p:sp>
          <p:nvSpPr>
            <p:cNvPr id="3260" name="Freeform 290"/>
            <p:cNvSpPr>
              <a:spLocks noEditPoints="1"/>
            </p:cNvSpPr>
            <p:nvPr/>
          </p:nvSpPr>
          <p:spPr bwMode="auto">
            <a:xfrm>
              <a:off x="6051550" y="5126038"/>
              <a:ext cx="200025" cy="76200"/>
            </a:xfrm>
            <a:custGeom>
              <a:avLst/>
              <a:gdLst>
                <a:gd name="T0" fmla="*/ 7875 w 254"/>
                <a:gd name="T1" fmla="*/ 16669 h 96"/>
                <a:gd name="T2" fmla="*/ 139388 w 254"/>
                <a:gd name="T3" fmla="*/ 33338 h 96"/>
                <a:gd name="T4" fmla="*/ 140963 w 254"/>
                <a:gd name="T5" fmla="*/ 33338 h 96"/>
                <a:gd name="T6" fmla="*/ 142538 w 254"/>
                <a:gd name="T7" fmla="*/ 34925 h 96"/>
                <a:gd name="T8" fmla="*/ 144113 w 254"/>
                <a:gd name="T9" fmla="*/ 38100 h 96"/>
                <a:gd name="T10" fmla="*/ 144113 w 254"/>
                <a:gd name="T11" fmla="*/ 39687 h 96"/>
                <a:gd name="T12" fmla="*/ 144113 w 254"/>
                <a:gd name="T13" fmla="*/ 42862 h 96"/>
                <a:gd name="T14" fmla="*/ 142538 w 254"/>
                <a:gd name="T15" fmla="*/ 44450 h 96"/>
                <a:gd name="T16" fmla="*/ 139388 w 254"/>
                <a:gd name="T17" fmla="*/ 46037 h 96"/>
                <a:gd name="T18" fmla="*/ 137813 w 254"/>
                <a:gd name="T19" fmla="*/ 46037 h 96"/>
                <a:gd name="T20" fmla="*/ 6300 w 254"/>
                <a:gd name="T21" fmla="*/ 30956 h 96"/>
                <a:gd name="T22" fmla="*/ 3150 w 254"/>
                <a:gd name="T23" fmla="*/ 29369 h 96"/>
                <a:gd name="T24" fmla="*/ 1575 w 254"/>
                <a:gd name="T25" fmla="*/ 27781 h 96"/>
                <a:gd name="T26" fmla="*/ 0 w 254"/>
                <a:gd name="T27" fmla="*/ 26194 h 96"/>
                <a:gd name="T28" fmla="*/ 0 w 254"/>
                <a:gd name="T29" fmla="*/ 23019 h 96"/>
                <a:gd name="T30" fmla="*/ 1575 w 254"/>
                <a:gd name="T31" fmla="*/ 19844 h 96"/>
                <a:gd name="T32" fmla="*/ 3150 w 254"/>
                <a:gd name="T33" fmla="*/ 18256 h 96"/>
                <a:gd name="T34" fmla="*/ 4725 w 254"/>
                <a:gd name="T35" fmla="*/ 16669 h 96"/>
                <a:gd name="T36" fmla="*/ 7875 w 254"/>
                <a:gd name="T37" fmla="*/ 16669 h 96"/>
                <a:gd name="T38" fmla="*/ 7875 w 254"/>
                <a:gd name="T39" fmla="*/ 16669 h 96"/>
                <a:gd name="T40" fmla="*/ 129938 w 254"/>
                <a:gd name="T41" fmla="*/ 0 h 96"/>
                <a:gd name="T42" fmla="*/ 200025 w 254"/>
                <a:gd name="T43" fmla="*/ 47625 h 96"/>
                <a:gd name="T44" fmla="*/ 121275 w 254"/>
                <a:gd name="T45" fmla="*/ 76200 h 96"/>
                <a:gd name="T46" fmla="*/ 129938 w 254"/>
                <a:gd name="T47" fmla="*/ 0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4"/>
                <a:gd name="T73" fmla="*/ 0 h 96"/>
                <a:gd name="T74" fmla="*/ 254 w 254"/>
                <a:gd name="T75" fmla="*/ 96 h 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4" h="96">
                  <a:moveTo>
                    <a:pt x="10" y="21"/>
                  </a:moveTo>
                  <a:lnTo>
                    <a:pt x="177" y="42"/>
                  </a:lnTo>
                  <a:lnTo>
                    <a:pt x="179" y="42"/>
                  </a:lnTo>
                  <a:lnTo>
                    <a:pt x="181" y="44"/>
                  </a:lnTo>
                  <a:lnTo>
                    <a:pt x="183" y="48"/>
                  </a:lnTo>
                  <a:lnTo>
                    <a:pt x="183" y="50"/>
                  </a:lnTo>
                  <a:lnTo>
                    <a:pt x="183" y="54"/>
                  </a:lnTo>
                  <a:lnTo>
                    <a:pt x="181" y="56"/>
                  </a:lnTo>
                  <a:lnTo>
                    <a:pt x="177" y="58"/>
                  </a:lnTo>
                  <a:lnTo>
                    <a:pt x="175" y="58"/>
                  </a:lnTo>
                  <a:lnTo>
                    <a:pt x="8" y="39"/>
                  </a:lnTo>
                  <a:lnTo>
                    <a:pt x="4" y="37"/>
                  </a:lnTo>
                  <a:lnTo>
                    <a:pt x="2" y="35"/>
                  </a:lnTo>
                  <a:lnTo>
                    <a:pt x="0" y="33"/>
                  </a:lnTo>
                  <a:lnTo>
                    <a:pt x="0" y="29"/>
                  </a:lnTo>
                  <a:lnTo>
                    <a:pt x="2" y="25"/>
                  </a:lnTo>
                  <a:lnTo>
                    <a:pt x="4" y="23"/>
                  </a:lnTo>
                  <a:lnTo>
                    <a:pt x="6" y="21"/>
                  </a:lnTo>
                  <a:lnTo>
                    <a:pt x="10" y="21"/>
                  </a:lnTo>
                  <a:close/>
                  <a:moveTo>
                    <a:pt x="165" y="0"/>
                  </a:moveTo>
                  <a:lnTo>
                    <a:pt x="254" y="60"/>
                  </a:lnTo>
                  <a:lnTo>
                    <a:pt x="154" y="96"/>
                  </a:lnTo>
                  <a:lnTo>
                    <a:pt x="165" y="0"/>
                  </a:lnTo>
                  <a:close/>
                </a:path>
              </a:pathLst>
            </a:custGeom>
            <a:solidFill>
              <a:srgbClr val="000000"/>
            </a:solidFill>
            <a:ln w="1588">
              <a:solidFill>
                <a:srgbClr val="000000"/>
              </a:solidFill>
              <a:prstDash val="solid"/>
              <a:round/>
              <a:headEnd/>
              <a:tailEnd/>
            </a:ln>
          </p:spPr>
          <p:txBody>
            <a:bodyPr/>
            <a:lstStyle/>
            <a:p>
              <a:endParaRPr lang="en-GB"/>
            </a:p>
          </p:txBody>
        </p:sp>
        <p:sp>
          <p:nvSpPr>
            <p:cNvPr id="3261" name="Freeform 291"/>
            <p:cNvSpPr>
              <a:spLocks/>
            </p:cNvSpPr>
            <p:nvPr/>
          </p:nvSpPr>
          <p:spPr bwMode="auto">
            <a:xfrm>
              <a:off x="5776913" y="3890963"/>
              <a:ext cx="98425" cy="95250"/>
            </a:xfrm>
            <a:custGeom>
              <a:avLst/>
              <a:gdLst>
                <a:gd name="T0" fmla="*/ 1575 w 125"/>
                <a:gd name="T1" fmla="*/ 55891 h 121"/>
                <a:gd name="T2" fmla="*/ 1575 w 125"/>
                <a:gd name="T3" fmla="*/ 59826 h 121"/>
                <a:gd name="T4" fmla="*/ 3150 w 125"/>
                <a:gd name="T5" fmla="*/ 64550 h 121"/>
                <a:gd name="T6" fmla="*/ 6299 w 125"/>
                <a:gd name="T7" fmla="*/ 69273 h 121"/>
                <a:gd name="T8" fmla="*/ 7874 w 125"/>
                <a:gd name="T9" fmla="*/ 73996 h 121"/>
                <a:gd name="T10" fmla="*/ 11024 w 125"/>
                <a:gd name="T11" fmla="*/ 77145 h 121"/>
                <a:gd name="T12" fmla="*/ 14173 w 125"/>
                <a:gd name="T13" fmla="*/ 79506 h 121"/>
                <a:gd name="T14" fmla="*/ 21260 w 125"/>
                <a:gd name="T15" fmla="*/ 85804 h 121"/>
                <a:gd name="T16" fmla="*/ 24409 w 125"/>
                <a:gd name="T17" fmla="*/ 88952 h 121"/>
                <a:gd name="T18" fmla="*/ 29134 w 125"/>
                <a:gd name="T19" fmla="*/ 90527 h 121"/>
                <a:gd name="T20" fmla="*/ 33858 w 125"/>
                <a:gd name="T21" fmla="*/ 93676 h 121"/>
                <a:gd name="T22" fmla="*/ 37795 w 125"/>
                <a:gd name="T23" fmla="*/ 93676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7378 h 121"/>
                <a:gd name="T40" fmla="*/ 83464 w 125"/>
                <a:gd name="T41" fmla="*/ 82655 h 121"/>
                <a:gd name="T42" fmla="*/ 89764 w 125"/>
                <a:gd name="T43" fmla="*/ 75570 h 121"/>
                <a:gd name="T44" fmla="*/ 91338 w 125"/>
                <a:gd name="T45" fmla="*/ 70847 h 121"/>
                <a:gd name="T46" fmla="*/ 93701 w 125"/>
                <a:gd name="T47" fmla="*/ 67698 h 121"/>
                <a:gd name="T48" fmla="*/ 95275 w 125"/>
                <a:gd name="T49" fmla="*/ 62975 h 121"/>
                <a:gd name="T50" fmla="*/ 96850 w 125"/>
                <a:gd name="T51" fmla="*/ 59039 h 121"/>
                <a:gd name="T52" fmla="*/ 98425 w 125"/>
                <a:gd name="T53" fmla="*/ 54316 h 121"/>
                <a:gd name="T54" fmla="*/ 98425 w 125"/>
                <a:gd name="T55" fmla="*/ 49593 h 121"/>
                <a:gd name="T56" fmla="*/ 98425 w 125"/>
                <a:gd name="T57" fmla="*/ 43295 h 121"/>
                <a:gd name="T58" fmla="*/ 98425 w 125"/>
                <a:gd name="T59" fmla="*/ 39360 h 121"/>
                <a:gd name="T60" fmla="*/ 96850 w 125"/>
                <a:gd name="T61" fmla="*/ 34636 h 121"/>
                <a:gd name="T62" fmla="*/ 95275 w 125"/>
                <a:gd name="T63" fmla="*/ 29913 h 121"/>
                <a:gd name="T64" fmla="*/ 92913 w 125"/>
                <a:gd name="T65" fmla="*/ 25190 h 121"/>
                <a:gd name="T66" fmla="*/ 91338 w 125"/>
                <a:gd name="T67" fmla="*/ 22041 h 121"/>
                <a:gd name="T68" fmla="*/ 85039 w 125"/>
                <a:gd name="T69" fmla="*/ 14957 h 121"/>
                <a:gd name="T70" fmla="*/ 77165 w 125"/>
                <a:gd name="T71" fmla="*/ 8659 h 121"/>
                <a:gd name="T72" fmla="*/ 74016 w 125"/>
                <a:gd name="T73" fmla="*/ 5510 h 121"/>
                <a:gd name="T74" fmla="*/ 70079 w 125"/>
                <a:gd name="T75" fmla="*/ 3936 h 121"/>
                <a:gd name="T76" fmla="*/ 65354 w 125"/>
                <a:gd name="T77" fmla="*/ 787 h 121"/>
                <a:gd name="T78" fmla="*/ 60630 w 125"/>
                <a:gd name="T79" fmla="*/ 787 h 121"/>
                <a:gd name="T80" fmla="*/ 55905 w 125"/>
                <a:gd name="T81" fmla="*/ 0 h 121"/>
                <a:gd name="T82" fmla="*/ 51968 w 125"/>
                <a:gd name="T83" fmla="*/ 0 h 121"/>
                <a:gd name="T84" fmla="*/ 47244 w 125"/>
                <a:gd name="T85" fmla="*/ 0 h 121"/>
                <a:gd name="T86" fmla="*/ 40945 w 125"/>
                <a:gd name="T87" fmla="*/ 0 h 121"/>
                <a:gd name="T88" fmla="*/ 36220 w 125"/>
                <a:gd name="T89" fmla="*/ 787 h 121"/>
                <a:gd name="T90" fmla="*/ 32283 w 125"/>
                <a:gd name="T91" fmla="*/ 2362 h 121"/>
                <a:gd name="T92" fmla="*/ 27559 w 125"/>
                <a:gd name="T93" fmla="*/ 3936 h 121"/>
                <a:gd name="T94" fmla="*/ 22835 w 125"/>
                <a:gd name="T95" fmla="*/ 7085 h 121"/>
                <a:gd name="T96" fmla="*/ 15748 w 125"/>
                <a:gd name="T97" fmla="*/ 11808 h 121"/>
                <a:gd name="T98" fmla="*/ 9449 w 125"/>
                <a:gd name="T99" fmla="*/ 19680 h 121"/>
                <a:gd name="T100" fmla="*/ 7874 w 125"/>
                <a:gd name="T101" fmla="*/ 23616 h 121"/>
                <a:gd name="T102" fmla="*/ 4724 w 125"/>
                <a:gd name="T103" fmla="*/ 26764 h 121"/>
                <a:gd name="T104" fmla="*/ 3150 w 125"/>
                <a:gd name="T105" fmla="*/ 31488 h 121"/>
                <a:gd name="T106" fmla="*/ 1575 w 125"/>
                <a:gd name="T107" fmla="*/ 36211 h 121"/>
                <a:gd name="T108" fmla="*/ 1575 w 125"/>
                <a:gd name="T109" fmla="*/ 40147 h 121"/>
                <a:gd name="T110" fmla="*/ 0 w 125"/>
                <a:gd name="T111" fmla="*/ 44870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6"/>
                  </a:lnTo>
                  <a:lnTo>
                    <a:pt x="4" y="82"/>
                  </a:lnTo>
                  <a:lnTo>
                    <a:pt x="8" y="88"/>
                  </a:lnTo>
                  <a:lnTo>
                    <a:pt x="10" y="94"/>
                  </a:lnTo>
                  <a:lnTo>
                    <a:pt x="14" y="98"/>
                  </a:lnTo>
                  <a:lnTo>
                    <a:pt x="18" y="101"/>
                  </a:lnTo>
                  <a:lnTo>
                    <a:pt x="27" y="109"/>
                  </a:lnTo>
                  <a:lnTo>
                    <a:pt x="31" y="113"/>
                  </a:lnTo>
                  <a:lnTo>
                    <a:pt x="37" y="115"/>
                  </a:lnTo>
                  <a:lnTo>
                    <a:pt x="43" y="119"/>
                  </a:lnTo>
                  <a:lnTo>
                    <a:pt x="48" y="119"/>
                  </a:lnTo>
                  <a:lnTo>
                    <a:pt x="54" y="121"/>
                  </a:lnTo>
                  <a:lnTo>
                    <a:pt x="60" y="121"/>
                  </a:lnTo>
                  <a:lnTo>
                    <a:pt x="68" y="121"/>
                  </a:lnTo>
                  <a:lnTo>
                    <a:pt x="73" y="121"/>
                  </a:lnTo>
                  <a:lnTo>
                    <a:pt x="79" y="119"/>
                  </a:lnTo>
                  <a:lnTo>
                    <a:pt x="85" y="117"/>
                  </a:lnTo>
                  <a:lnTo>
                    <a:pt x="91" y="115"/>
                  </a:lnTo>
                  <a:lnTo>
                    <a:pt x="96" y="111"/>
                  </a:lnTo>
                  <a:lnTo>
                    <a:pt x="106" y="105"/>
                  </a:lnTo>
                  <a:lnTo>
                    <a:pt x="114" y="96"/>
                  </a:lnTo>
                  <a:lnTo>
                    <a:pt x="116" y="90"/>
                  </a:lnTo>
                  <a:lnTo>
                    <a:pt x="119" y="86"/>
                  </a:lnTo>
                  <a:lnTo>
                    <a:pt x="121" y="80"/>
                  </a:lnTo>
                  <a:lnTo>
                    <a:pt x="123" y="75"/>
                  </a:lnTo>
                  <a:lnTo>
                    <a:pt x="125" y="69"/>
                  </a:lnTo>
                  <a:lnTo>
                    <a:pt x="125" y="63"/>
                  </a:lnTo>
                  <a:lnTo>
                    <a:pt x="125" y="55"/>
                  </a:lnTo>
                  <a:lnTo>
                    <a:pt x="125" y="50"/>
                  </a:lnTo>
                  <a:lnTo>
                    <a:pt x="123" y="44"/>
                  </a:lnTo>
                  <a:lnTo>
                    <a:pt x="121" y="38"/>
                  </a:lnTo>
                  <a:lnTo>
                    <a:pt x="118" y="32"/>
                  </a:lnTo>
                  <a:lnTo>
                    <a:pt x="116" y="28"/>
                  </a:lnTo>
                  <a:lnTo>
                    <a:pt x="108" y="19"/>
                  </a:lnTo>
                  <a:lnTo>
                    <a:pt x="98" y="11"/>
                  </a:lnTo>
                  <a:lnTo>
                    <a:pt x="94" y="7"/>
                  </a:lnTo>
                  <a:lnTo>
                    <a:pt x="89" y="5"/>
                  </a:lnTo>
                  <a:lnTo>
                    <a:pt x="83" y="1"/>
                  </a:lnTo>
                  <a:lnTo>
                    <a:pt x="77" y="1"/>
                  </a:lnTo>
                  <a:lnTo>
                    <a:pt x="71" y="0"/>
                  </a:lnTo>
                  <a:lnTo>
                    <a:pt x="66" y="0"/>
                  </a:lnTo>
                  <a:lnTo>
                    <a:pt x="60" y="0"/>
                  </a:lnTo>
                  <a:lnTo>
                    <a:pt x="52" y="0"/>
                  </a:lnTo>
                  <a:lnTo>
                    <a:pt x="46" y="1"/>
                  </a:lnTo>
                  <a:lnTo>
                    <a:pt x="41" y="3"/>
                  </a:lnTo>
                  <a:lnTo>
                    <a:pt x="35" y="5"/>
                  </a:lnTo>
                  <a:lnTo>
                    <a:pt x="29" y="9"/>
                  </a:lnTo>
                  <a:lnTo>
                    <a:pt x="20" y="15"/>
                  </a:lnTo>
                  <a:lnTo>
                    <a:pt x="12" y="25"/>
                  </a:lnTo>
                  <a:lnTo>
                    <a:pt x="10" y="30"/>
                  </a:lnTo>
                  <a:lnTo>
                    <a:pt x="6" y="34"/>
                  </a:lnTo>
                  <a:lnTo>
                    <a:pt x="4" y="40"/>
                  </a:lnTo>
                  <a:lnTo>
                    <a:pt x="2" y="46"/>
                  </a:lnTo>
                  <a:lnTo>
                    <a:pt x="2" y="51"/>
                  </a:lnTo>
                  <a:lnTo>
                    <a:pt x="0" y="57"/>
                  </a:lnTo>
                  <a:lnTo>
                    <a:pt x="0" y="65"/>
                  </a:lnTo>
                  <a:lnTo>
                    <a:pt x="2" y="71"/>
                  </a:lnTo>
                  <a:close/>
                </a:path>
              </a:pathLst>
            </a:custGeom>
            <a:solidFill>
              <a:srgbClr val="000000"/>
            </a:solidFill>
            <a:ln w="9525">
              <a:noFill/>
              <a:round/>
              <a:headEnd/>
              <a:tailEnd/>
            </a:ln>
          </p:spPr>
          <p:txBody>
            <a:bodyPr/>
            <a:lstStyle/>
            <a:p>
              <a:endParaRPr lang="en-GB"/>
            </a:p>
          </p:txBody>
        </p:sp>
        <p:sp>
          <p:nvSpPr>
            <p:cNvPr id="3262" name="Freeform 292"/>
            <p:cNvSpPr>
              <a:spLocks/>
            </p:cNvSpPr>
            <p:nvPr/>
          </p:nvSpPr>
          <p:spPr bwMode="auto">
            <a:xfrm>
              <a:off x="5776913" y="3890963"/>
              <a:ext cx="98425" cy="95250"/>
            </a:xfrm>
            <a:custGeom>
              <a:avLst/>
              <a:gdLst>
                <a:gd name="T0" fmla="*/ 1575 w 125"/>
                <a:gd name="T1" fmla="*/ 55891 h 121"/>
                <a:gd name="T2" fmla="*/ 1575 w 125"/>
                <a:gd name="T3" fmla="*/ 59826 h 121"/>
                <a:gd name="T4" fmla="*/ 3150 w 125"/>
                <a:gd name="T5" fmla="*/ 64550 h 121"/>
                <a:gd name="T6" fmla="*/ 6299 w 125"/>
                <a:gd name="T7" fmla="*/ 69273 h 121"/>
                <a:gd name="T8" fmla="*/ 7874 w 125"/>
                <a:gd name="T9" fmla="*/ 73996 h 121"/>
                <a:gd name="T10" fmla="*/ 11024 w 125"/>
                <a:gd name="T11" fmla="*/ 77145 h 121"/>
                <a:gd name="T12" fmla="*/ 14173 w 125"/>
                <a:gd name="T13" fmla="*/ 79506 h 121"/>
                <a:gd name="T14" fmla="*/ 21260 w 125"/>
                <a:gd name="T15" fmla="*/ 85804 h 121"/>
                <a:gd name="T16" fmla="*/ 24409 w 125"/>
                <a:gd name="T17" fmla="*/ 88952 h 121"/>
                <a:gd name="T18" fmla="*/ 29134 w 125"/>
                <a:gd name="T19" fmla="*/ 90527 h 121"/>
                <a:gd name="T20" fmla="*/ 33858 w 125"/>
                <a:gd name="T21" fmla="*/ 93676 h 121"/>
                <a:gd name="T22" fmla="*/ 37795 w 125"/>
                <a:gd name="T23" fmla="*/ 93676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7378 h 121"/>
                <a:gd name="T40" fmla="*/ 83464 w 125"/>
                <a:gd name="T41" fmla="*/ 82655 h 121"/>
                <a:gd name="T42" fmla="*/ 89764 w 125"/>
                <a:gd name="T43" fmla="*/ 75570 h 121"/>
                <a:gd name="T44" fmla="*/ 91338 w 125"/>
                <a:gd name="T45" fmla="*/ 70847 h 121"/>
                <a:gd name="T46" fmla="*/ 93701 w 125"/>
                <a:gd name="T47" fmla="*/ 67698 h 121"/>
                <a:gd name="T48" fmla="*/ 95275 w 125"/>
                <a:gd name="T49" fmla="*/ 62975 h 121"/>
                <a:gd name="T50" fmla="*/ 96850 w 125"/>
                <a:gd name="T51" fmla="*/ 59039 h 121"/>
                <a:gd name="T52" fmla="*/ 98425 w 125"/>
                <a:gd name="T53" fmla="*/ 54316 h 121"/>
                <a:gd name="T54" fmla="*/ 98425 w 125"/>
                <a:gd name="T55" fmla="*/ 49593 h 121"/>
                <a:gd name="T56" fmla="*/ 98425 w 125"/>
                <a:gd name="T57" fmla="*/ 43295 h 121"/>
                <a:gd name="T58" fmla="*/ 98425 w 125"/>
                <a:gd name="T59" fmla="*/ 39360 h 121"/>
                <a:gd name="T60" fmla="*/ 96850 w 125"/>
                <a:gd name="T61" fmla="*/ 34636 h 121"/>
                <a:gd name="T62" fmla="*/ 95275 w 125"/>
                <a:gd name="T63" fmla="*/ 29913 h 121"/>
                <a:gd name="T64" fmla="*/ 92913 w 125"/>
                <a:gd name="T65" fmla="*/ 25190 h 121"/>
                <a:gd name="T66" fmla="*/ 91338 w 125"/>
                <a:gd name="T67" fmla="*/ 22041 h 121"/>
                <a:gd name="T68" fmla="*/ 85039 w 125"/>
                <a:gd name="T69" fmla="*/ 14957 h 121"/>
                <a:gd name="T70" fmla="*/ 77165 w 125"/>
                <a:gd name="T71" fmla="*/ 8659 h 121"/>
                <a:gd name="T72" fmla="*/ 74016 w 125"/>
                <a:gd name="T73" fmla="*/ 5510 h 121"/>
                <a:gd name="T74" fmla="*/ 70079 w 125"/>
                <a:gd name="T75" fmla="*/ 3936 h 121"/>
                <a:gd name="T76" fmla="*/ 65354 w 125"/>
                <a:gd name="T77" fmla="*/ 787 h 121"/>
                <a:gd name="T78" fmla="*/ 60630 w 125"/>
                <a:gd name="T79" fmla="*/ 787 h 121"/>
                <a:gd name="T80" fmla="*/ 55905 w 125"/>
                <a:gd name="T81" fmla="*/ 0 h 121"/>
                <a:gd name="T82" fmla="*/ 51968 w 125"/>
                <a:gd name="T83" fmla="*/ 0 h 121"/>
                <a:gd name="T84" fmla="*/ 47244 w 125"/>
                <a:gd name="T85" fmla="*/ 0 h 121"/>
                <a:gd name="T86" fmla="*/ 40945 w 125"/>
                <a:gd name="T87" fmla="*/ 0 h 121"/>
                <a:gd name="T88" fmla="*/ 36220 w 125"/>
                <a:gd name="T89" fmla="*/ 787 h 121"/>
                <a:gd name="T90" fmla="*/ 32283 w 125"/>
                <a:gd name="T91" fmla="*/ 2362 h 121"/>
                <a:gd name="T92" fmla="*/ 27559 w 125"/>
                <a:gd name="T93" fmla="*/ 3936 h 121"/>
                <a:gd name="T94" fmla="*/ 22835 w 125"/>
                <a:gd name="T95" fmla="*/ 7085 h 121"/>
                <a:gd name="T96" fmla="*/ 15748 w 125"/>
                <a:gd name="T97" fmla="*/ 11808 h 121"/>
                <a:gd name="T98" fmla="*/ 9449 w 125"/>
                <a:gd name="T99" fmla="*/ 19680 h 121"/>
                <a:gd name="T100" fmla="*/ 7874 w 125"/>
                <a:gd name="T101" fmla="*/ 23616 h 121"/>
                <a:gd name="T102" fmla="*/ 4724 w 125"/>
                <a:gd name="T103" fmla="*/ 26764 h 121"/>
                <a:gd name="T104" fmla="*/ 3150 w 125"/>
                <a:gd name="T105" fmla="*/ 31488 h 121"/>
                <a:gd name="T106" fmla="*/ 1575 w 125"/>
                <a:gd name="T107" fmla="*/ 36211 h 121"/>
                <a:gd name="T108" fmla="*/ 1575 w 125"/>
                <a:gd name="T109" fmla="*/ 40147 h 121"/>
                <a:gd name="T110" fmla="*/ 0 w 125"/>
                <a:gd name="T111" fmla="*/ 44870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6"/>
                  </a:lnTo>
                  <a:lnTo>
                    <a:pt x="4" y="82"/>
                  </a:lnTo>
                  <a:lnTo>
                    <a:pt x="8" y="88"/>
                  </a:lnTo>
                  <a:lnTo>
                    <a:pt x="10" y="94"/>
                  </a:lnTo>
                  <a:lnTo>
                    <a:pt x="14" y="98"/>
                  </a:lnTo>
                  <a:lnTo>
                    <a:pt x="18" y="101"/>
                  </a:lnTo>
                  <a:lnTo>
                    <a:pt x="27" y="109"/>
                  </a:lnTo>
                  <a:lnTo>
                    <a:pt x="31" y="113"/>
                  </a:lnTo>
                  <a:lnTo>
                    <a:pt x="37" y="115"/>
                  </a:lnTo>
                  <a:lnTo>
                    <a:pt x="43" y="119"/>
                  </a:lnTo>
                  <a:lnTo>
                    <a:pt x="48" y="119"/>
                  </a:lnTo>
                  <a:lnTo>
                    <a:pt x="54" y="121"/>
                  </a:lnTo>
                  <a:lnTo>
                    <a:pt x="60" y="121"/>
                  </a:lnTo>
                  <a:lnTo>
                    <a:pt x="68" y="121"/>
                  </a:lnTo>
                  <a:lnTo>
                    <a:pt x="73" y="121"/>
                  </a:lnTo>
                  <a:lnTo>
                    <a:pt x="79" y="119"/>
                  </a:lnTo>
                  <a:lnTo>
                    <a:pt x="85" y="117"/>
                  </a:lnTo>
                  <a:lnTo>
                    <a:pt x="91" y="115"/>
                  </a:lnTo>
                  <a:lnTo>
                    <a:pt x="96" y="111"/>
                  </a:lnTo>
                  <a:lnTo>
                    <a:pt x="106" y="105"/>
                  </a:lnTo>
                  <a:lnTo>
                    <a:pt x="114" y="96"/>
                  </a:lnTo>
                  <a:lnTo>
                    <a:pt x="116" y="90"/>
                  </a:lnTo>
                  <a:lnTo>
                    <a:pt x="119" y="86"/>
                  </a:lnTo>
                  <a:lnTo>
                    <a:pt x="121" y="80"/>
                  </a:lnTo>
                  <a:lnTo>
                    <a:pt x="123" y="75"/>
                  </a:lnTo>
                  <a:lnTo>
                    <a:pt x="125" y="69"/>
                  </a:lnTo>
                  <a:lnTo>
                    <a:pt x="125" y="63"/>
                  </a:lnTo>
                  <a:lnTo>
                    <a:pt x="125" y="55"/>
                  </a:lnTo>
                  <a:lnTo>
                    <a:pt x="125" y="50"/>
                  </a:lnTo>
                  <a:lnTo>
                    <a:pt x="123" y="44"/>
                  </a:lnTo>
                  <a:lnTo>
                    <a:pt x="121" y="38"/>
                  </a:lnTo>
                  <a:lnTo>
                    <a:pt x="118" y="32"/>
                  </a:lnTo>
                  <a:lnTo>
                    <a:pt x="116" y="28"/>
                  </a:lnTo>
                  <a:lnTo>
                    <a:pt x="108" y="19"/>
                  </a:lnTo>
                  <a:lnTo>
                    <a:pt x="98" y="11"/>
                  </a:lnTo>
                  <a:lnTo>
                    <a:pt x="94" y="7"/>
                  </a:lnTo>
                  <a:lnTo>
                    <a:pt x="89" y="5"/>
                  </a:lnTo>
                  <a:lnTo>
                    <a:pt x="83" y="1"/>
                  </a:lnTo>
                  <a:lnTo>
                    <a:pt x="77" y="1"/>
                  </a:lnTo>
                  <a:lnTo>
                    <a:pt x="71" y="0"/>
                  </a:lnTo>
                  <a:lnTo>
                    <a:pt x="66" y="0"/>
                  </a:lnTo>
                  <a:lnTo>
                    <a:pt x="60" y="0"/>
                  </a:lnTo>
                  <a:lnTo>
                    <a:pt x="52" y="0"/>
                  </a:lnTo>
                  <a:lnTo>
                    <a:pt x="46" y="1"/>
                  </a:lnTo>
                  <a:lnTo>
                    <a:pt x="41" y="3"/>
                  </a:lnTo>
                  <a:lnTo>
                    <a:pt x="35" y="5"/>
                  </a:lnTo>
                  <a:lnTo>
                    <a:pt x="29" y="9"/>
                  </a:lnTo>
                  <a:lnTo>
                    <a:pt x="20" y="15"/>
                  </a:lnTo>
                  <a:lnTo>
                    <a:pt x="12" y="25"/>
                  </a:lnTo>
                  <a:lnTo>
                    <a:pt x="10" y="30"/>
                  </a:lnTo>
                  <a:lnTo>
                    <a:pt x="6" y="34"/>
                  </a:lnTo>
                  <a:lnTo>
                    <a:pt x="4" y="40"/>
                  </a:lnTo>
                  <a:lnTo>
                    <a:pt x="2" y="46"/>
                  </a:lnTo>
                  <a:lnTo>
                    <a:pt x="2" y="51"/>
                  </a:lnTo>
                  <a:lnTo>
                    <a:pt x="0" y="57"/>
                  </a:lnTo>
                  <a:lnTo>
                    <a:pt x="0" y="65"/>
                  </a:lnTo>
                  <a:lnTo>
                    <a:pt x="2" y="71"/>
                  </a:lnTo>
                </a:path>
              </a:pathLst>
            </a:custGeom>
            <a:noFill/>
            <a:ln w="19050">
              <a:solidFill>
                <a:srgbClr val="000000"/>
              </a:solidFill>
              <a:prstDash val="solid"/>
              <a:round/>
              <a:headEnd/>
              <a:tailEnd/>
            </a:ln>
          </p:spPr>
          <p:txBody>
            <a:bodyPr/>
            <a:lstStyle/>
            <a:p>
              <a:endParaRPr lang="en-GB"/>
            </a:p>
          </p:txBody>
        </p:sp>
        <p:sp>
          <p:nvSpPr>
            <p:cNvPr id="3263" name="Freeform 293"/>
            <p:cNvSpPr>
              <a:spLocks noEditPoints="1"/>
            </p:cNvSpPr>
            <p:nvPr/>
          </p:nvSpPr>
          <p:spPr bwMode="auto">
            <a:xfrm>
              <a:off x="5580063" y="3932238"/>
              <a:ext cx="203200" cy="74612"/>
            </a:xfrm>
            <a:custGeom>
              <a:avLst/>
              <a:gdLst>
                <a:gd name="T0" fmla="*/ 196825 w 255"/>
                <a:gd name="T1" fmla="*/ 22776 h 95"/>
                <a:gd name="T2" fmla="*/ 63749 w 255"/>
                <a:gd name="T3" fmla="*/ 45553 h 95"/>
                <a:gd name="T4" fmla="*/ 60562 w 255"/>
                <a:gd name="T5" fmla="*/ 45553 h 95"/>
                <a:gd name="T6" fmla="*/ 58968 w 255"/>
                <a:gd name="T7" fmla="*/ 43982 h 95"/>
                <a:gd name="T8" fmla="*/ 58171 w 255"/>
                <a:gd name="T9" fmla="*/ 42411 h 95"/>
                <a:gd name="T10" fmla="*/ 56577 w 255"/>
                <a:gd name="T11" fmla="*/ 39269 h 95"/>
                <a:gd name="T12" fmla="*/ 56577 w 255"/>
                <a:gd name="T13" fmla="*/ 38484 h 95"/>
                <a:gd name="T14" fmla="*/ 58171 w 255"/>
                <a:gd name="T15" fmla="*/ 35343 h 95"/>
                <a:gd name="T16" fmla="*/ 58968 w 255"/>
                <a:gd name="T17" fmla="*/ 33772 h 95"/>
                <a:gd name="T18" fmla="*/ 60562 w 255"/>
                <a:gd name="T19" fmla="*/ 33772 h 95"/>
                <a:gd name="T20" fmla="*/ 195231 w 255"/>
                <a:gd name="T21" fmla="*/ 10995 h 95"/>
                <a:gd name="T22" fmla="*/ 196825 w 255"/>
                <a:gd name="T23" fmla="*/ 10995 h 95"/>
                <a:gd name="T24" fmla="*/ 200013 w 255"/>
                <a:gd name="T25" fmla="*/ 12566 h 95"/>
                <a:gd name="T26" fmla="*/ 201606 w 255"/>
                <a:gd name="T27" fmla="*/ 14137 h 95"/>
                <a:gd name="T28" fmla="*/ 203200 w 255"/>
                <a:gd name="T29" fmla="*/ 15708 h 95"/>
                <a:gd name="T30" fmla="*/ 201606 w 255"/>
                <a:gd name="T31" fmla="*/ 18849 h 95"/>
                <a:gd name="T32" fmla="*/ 201606 w 255"/>
                <a:gd name="T33" fmla="*/ 21206 h 95"/>
                <a:gd name="T34" fmla="*/ 200013 w 255"/>
                <a:gd name="T35" fmla="*/ 22776 h 95"/>
                <a:gd name="T36" fmla="*/ 196825 w 255"/>
                <a:gd name="T37" fmla="*/ 22776 h 95"/>
                <a:gd name="T38" fmla="*/ 196825 w 255"/>
                <a:gd name="T39" fmla="*/ 22776 h 95"/>
                <a:gd name="T40" fmla="*/ 80483 w 255"/>
                <a:gd name="T41" fmla="*/ 74612 h 95"/>
                <a:gd name="T42" fmla="*/ 0 w 255"/>
                <a:gd name="T43" fmla="*/ 48694 h 95"/>
                <a:gd name="T44" fmla="*/ 68530 w 255"/>
                <a:gd name="T45" fmla="*/ 0 h 95"/>
                <a:gd name="T46" fmla="*/ 80483 w 255"/>
                <a:gd name="T47" fmla="*/ 74612 h 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5"/>
                <a:gd name="T74" fmla="*/ 255 w 255"/>
                <a:gd name="T75" fmla="*/ 95 h 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5">
                  <a:moveTo>
                    <a:pt x="247" y="29"/>
                  </a:moveTo>
                  <a:lnTo>
                    <a:pt x="80" y="58"/>
                  </a:lnTo>
                  <a:lnTo>
                    <a:pt x="76" y="58"/>
                  </a:lnTo>
                  <a:lnTo>
                    <a:pt x="74" y="56"/>
                  </a:lnTo>
                  <a:lnTo>
                    <a:pt x="73" y="54"/>
                  </a:lnTo>
                  <a:lnTo>
                    <a:pt x="71" y="50"/>
                  </a:lnTo>
                  <a:lnTo>
                    <a:pt x="71" y="49"/>
                  </a:lnTo>
                  <a:lnTo>
                    <a:pt x="73" y="45"/>
                  </a:lnTo>
                  <a:lnTo>
                    <a:pt x="74" y="43"/>
                  </a:lnTo>
                  <a:lnTo>
                    <a:pt x="76" y="43"/>
                  </a:lnTo>
                  <a:lnTo>
                    <a:pt x="245" y="14"/>
                  </a:lnTo>
                  <a:lnTo>
                    <a:pt x="247" y="14"/>
                  </a:lnTo>
                  <a:lnTo>
                    <a:pt x="251" y="16"/>
                  </a:lnTo>
                  <a:lnTo>
                    <a:pt x="253" y="18"/>
                  </a:lnTo>
                  <a:lnTo>
                    <a:pt x="255" y="20"/>
                  </a:lnTo>
                  <a:lnTo>
                    <a:pt x="253" y="24"/>
                  </a:lnTo>
                  <a:lnTo>
                    <a:pt x="253" y="27"/>
                  </a:lnTo>
                  <a:lnTo>
                    <a:pt x="251" y="29"/>
                  </a:lnTo>
                  <a:lnTo>
                    <a:pt x="247" y="29"/>
                  </a:lnTo>
                  <a:close/>
                  <a:moveTo>
                    <a:pt x="101" y="95"/>
                  </a:moveTo>
                  <a:lnTo>
                    <a:pt x="0" y="62"/>
                  </a:lnTo>
                  <a:lnTo>
                    <a:pt x="86" y="0"/>
                  </a:lnTo>
                  <a:lnTo>
                    <a:pt x="101" y="95"/>
                  </a:lnTo>
                  <a:close/>
                </a:path>
              </a:pathLst>
            </a:custGeom>
            <a:solidFill>
              <a:srgbClr val="000000"/>
            </a:solidFill>
            <a:ln w="1588">
              <a:solidFill>
                <a:srgbClr val="000000"/>
              </a:solidFill>
              <a:prstDash val="solid"/>
              <a:round/>
              <a:headEnd/>
              <a:tailEnd/>
            </a:ln>
          </p:spPr>
          <p:txBody>
            <a:bodyPr/>
            <a:lstStyle/>
            <a:p>
              <a:endParaRPr lang="en-GB"/>
            </a:p>
          </p:txBody>
        </p:sp>
        <p:sp>
          <p:nvSpPr>
            <p:cNvPr id="3264" name="Freeform 294"/>
            <p:cNvSpPr>
              <a:spLocks/>
            </p:cNvSpPr>
            <p:nvPr/>
          </p:nvSpPr>
          <p:spPr bwMode="auto">
            <a:xfrm>
              <a:off x="5776913" y="3890963"/>
              <a:ext cx="98425" cy="95250"/>
            </a:xfrm>
            <a:custGeom>
              <a:avLst/>
              <a:gdLst>
                <a:gd name="T0" fmla="*/ 1575 w 125"/>
                <a:gd name="T1" fmla="*/ 55891 h 121"/>
                <a:gd name="T2" fmla="*/ 1575 w 125"/>
                <a:gd name="T3" fmla="*/ 59826 h 121"/>
                <a:gd name="T4" fmla="*/ 3150 w 125"/>
                <a:gd name="T5" fmla="*/ 64550 h 121"/>
                <a:gd name="T6" fmla="*/ 6299 w 125"/>
                <a:gd name="T7" fmla="*/ 69273 h 121"/>
                <a:gd name="T8" fmla="*/ 7874 w 125"/>
                <a:gd name="T9" fmla="*/ 73996 h 121"/>
                <a:gd name="T10" fmla="*/ 11024 w 125"/>
                <a:gd name="T11" fmla="*/ 77145 h 121"/>
                <a:gd name="T12" fmla="*/ 14173 w 125"/>
                <a:gd name="T13" fmla="*/ 79506 h 121"/>
                <a:gd name="T14" fmla="*/ 21260 w 125"/>
                <a:gd name="T15" fmla="*/ 85804 h 121"/>
                <a:gd name="T16" fmla="*/ 24409 w 125"/>
                <a:gd name="T17" fmla="*/ 88952 h 121"/>
                <a:gd name="T18" fmla="*/ 29134 w 125"/>
                <a:gd name="T19" fmla="*/ 90527 h 121"/>
                <a:gd name="T20" fmla="*/ 33858 w 125"/>
                <a:gd name="T21" fmla="*/ 93676 h 121"/>
                <a:gd name="T22" fmla="*/ 37795 w 125"/>
                <a:gd name="T23" fmla="*/ 93676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7378 h 121"/>
                <a:gd name="T40" fmla="*/ 83464 w 125"/>
                <a:gd name="T41" fmla="*/ 82655 h 121"/>
                <a:gd name="T42" fmla="*/ 89764 w 125"/>
                <a:gd name="T43" fmla="*/ 75570 h 121"/>
                <a:gd name="T44" fmla="*/ 91338 w 125"/>
                <a:gd name="T45" fmla="*/ 70847 h 121"/>
                <a:gd name="T46" fmla="*/ 93701 w 125"/>
                <a:gd name="T47" fmla="*/ 67698 h 121"/>
                <a:gd name="T48" fmla="*/ 95275 w 125"/>
                <a:gd name="T49" fmla="*/ 62975 h 121"/>
                <a:gd name="T50" fmla="*/ 96850 w 125"/>
                <a:gd name="T51" fmla="*/ 59039 h 121"/>
                <a:gd name="T52" fmla="*/ 98425 w 125"/>
                <a:gd name="T53" fmla="*/ 54316 h 121"/>
                <a:gd name="T54" fmla="*/ 98425 w 125"/>
                <a:gd name="T55" fmla="*/ 49593 h 121"/>
                <a:gd name="T56" fmla="*/ 98425 w 125"/>
                <a:gd name="T57" fmla="*/ 43295 h 121"/>
                <a:gd name="T58" fmla="*/ 98425 w 125"/>
                <a:gd name="T59" fmla="*/ 39360 h 121"/>
                <a:gd name="T60" fmla="*/ 96850 w 125"/>
                <a:gd name="T61" fmla="*/ 34636 h 121"/>
                <a:gd name="T62" fmla="*/ 95275 w 125"/>
                <a:gd name="T63" fmla="*/ 29913 h 121"/>
                <a:gd name="T64" fmla="*/ 92913 w 125"/>
                <a:gd name="T65" fmla="*/ 25190 h 121"/>
                <a:gd name="T66" fmla="*/ 91338 w 125"/>
                <a:gd name="T67" fmla="*/ 22041 h 121"/>
                <a:gd name="T68" fmla="*/ 85039 w 125"/>
                <a:gd name="T69" fmla="*/ 14957 h 121"/>
                <a:gd name="T70" fmla="*/ 77165 w 125"/>
                <a:gd name="T71" fmla="*/ 8659 h 121"/>
                <a:gd name="T72" fmla="*/ 74016 w 125"/>
                <a:gd name="T73" fmla="*/ 5510 h 121"/>
                <a:gd name="T74" fmla="*/ 70079 w 125"/>
                <a:gd name="T75" fmla="*/ 3936 h 121"/>
                <a:gd name="T76" fmla="*/ 65354 w 125"/>
                <a:gd name="T77" fmla="*/ 787 h 121"/>
                <a:gd name="T78" fmla="*/ 60630 w 125"/>
                <a:gd name="T79" fmla="*/ 787 h 121"/>
                <a:gd name="T80" fmla="*/ 55905 w 125"/>
                <a:gd name="T81" fmla="*/ 0 h 121"/>
                <a:gd name="T82" fmla="*/ 51968 w 125"/>
                <a:gd name="T83" fmla="*/ 0 h 121"/>
                <a:gd name="T84" fmla="*/ 47244 w 125"/>
                <a:gd name="T85" fmla="*/ 0 h 121"/>
                <a:gd name="T86" fmla="*/ 40945 w 125"/>
                <a:gd name="T87" fmla="*/ 0 h 121"/>
                <a:gd name="T88" fmla="*/ 36220 w 125"/>
                <a:gd name="T89" fmla="*/ 787 h 121"/>
                <a:gd name="T90" fmla="*/ 32283 w 125"/>
                <a:gd name="T91" fmla="*/ 2362 h 121"/>
                <a:gd name="T92" fmla="*/ 27559 w 125"/>
                <a:gd name="T93" fmla="*/ 3936 h 121"/>
                <a:gd name="T94" fmla="*/ 22835 w 125"/>
                <a:gd name="T95" fmla="*/ 7085 h 121"/>
                <a:gd name="T96" fmla="*/ 15748 w 125"/>
                <a:gd name="T97" fmla="*/ 11808 h 121"/>
                <a:gd name="T98" fmla="*/ 9449 w 125"/>
                <a:gd name="T99" fmla="*/ 19680 h 121"/>
                <a:gd name="T100" fmla="*/ 7874 w 125"/>
                <a:gd name="T101" fmla="*/ 23616 h 121"/>
                <a:gd name="T102" fmla="*/ 4724 w 125"/>
                <a:gd name="T103" fmla="*/ 26764 h 121"/>
                <a:gd name="T104" fmla="*/ 3150 w 125"/>
                <a:gd name="T105" fmla="*/ 31488 h 121"/>
                <a:gd name="T106" fmla="*/ 1575 w 125"/>
                <a:gd name="T107" fmla="*/ 36211 h 121"/>
                <a:gd name="T108" fmla="*/ 1575 w 125"/>
                <a:gd name="T109" fmla="*/ 40147 h 121"/>
                <a:gd name="T110" fmla="*/ 0 w 125"/>
                <a:gd name="T111" fmla="*/ 44870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6"/>
                  </a:lnTo>
                  <a:lnTo>
                    <a:pt x="4" y="82"/>
                  </a:lnTo>
                  <a:lnTo>
                    <a:pt x="8" y="88"/>
                  </a:lnTo>
                  <a:lnTo>
                    <a:pt x="10" y="94"/>
                  </a:lnTo>
                  <a:lnTo>
                    <a:pt x="14" y="98"/>
                  </a:lnTo>
                  <a:lnTo>
                    <a:pt x="18" y="101"/>
                  </a:lnTo>
                  <a:lnTo>
                    <a:pt x="27" y="109"/>
                  </a:lnTo>
                  <a:lnTo>
                    <a:pt x="31" y="113"/>
                  </a:lnTo>
                  <a:lnTo>
                    <a:pt x="37" y="115"/>
                  </a:lnTo>
                  <a:lnTo>
                    <a:pt x="43" y="119"/>
                  </a:lnTo>
                  <a:lnTo>
                    <a:pt x="48" y="119"/>
                  </a:lnTo>
                  <a:lnTo>
                    <a:pt x="54" y="121"/>
                  </a:lnTo>
                  <a:lnTo>
                    <a:pt x="60" y="121"/>
                  </a:lnTo>
                  <a:lnTo>
                    <a:pt x="68" y="121"/>
                  </a:lnTo>
                  <a:lnTo>
                    <a:pt x="73" y="121"/>
                  </a:lnTo>
                  <a:lnTo>
                    <a:pt x="79" y="119"/>
                  </a:lnTo>
                  <a:lnTo>
                    <a:pt x="85" y="117"/>
                  </a:lnTo>
                  <a:lnTo>
                    <a:pt x="91" y="115"/>
                  </a:lnTo>
                  <a:lnTo>
                    <a:pt x="96" y="111"/>
                  </a:lnTo>
                  <a:lnTo>
                    <a:pt x="106" y="105"/>
                  </a:lnTo>
                  <a:lnTo>
                    <a:pt x="114" y="96"/>
                  </a:lnTo>
                  <a:lnTo>
                    <a:pt x="116" y="90"/>
                  </a:lnTo>
                  <a:lnTo>
                    <a:pt x="119" y="86"/>
                  </a:lnTo>
                  <a:lnTo>
                    <a:pt x="121" y="80"/>
                  </a:lnTo>
                  <a:lnTo>
                    <a:pt x="123" y="75"/>
                  </a:lnTo>
                  <a:lnTo>
                    <a:pt x="125" y="69"/>
                  </a:lnTo>
                  <a:lnTo>
                    <a:pt x="125" y="63"/>
                  </a:lnTo>
                  <a:lnTo>
                    <a:pt x="125" y="55"/>
                  </a:lnTo>
                  <a:lnTo>
                    <a:pt x="125" y="50"/>
                  </a:lnTo>
                  <a:lnTo>
                    <a:pt x="123" y="44"/>
                  </a:lnTo>
                  <a:lnTo>
                    <a:pt x="121" y="38"/>
                  </a:lnTo>
                  <a:lnTo>
                    <a:pt x="118" y="32"/>
                  </a:lnTo>
                  <a:lnTo>
                    <a:pt x="116" y="28"/>
                  </a:lnTo>
                  <a:lnTo>
                    <a:pt x="108" y="19"/>
                  </a:lnTo>
                  <a:lnTo>
                    <a:pt x="98" y="11"/>
                  </a:lnTo>
                  <a:lnTo>
                    <a:pt x="94" y="7"/>
                  </a:lnTo>
                  <a:lnTo>
                    <a:pt x="89" y="5"/>
                  </a:lnTo>
                  <a:lnTo>
                    <a:pt x="83" y="1"/>
                  </a:lnTo>
                  <a:lnTo>
                    <a:pt x="77" y="1"/>
                  </a:lnTo>
                  <a:lnTo>
                    <a:pt x="71" y="0"/>
                  </a:lnTo>
                  <a:lnTo>
                    <a:pt x="66" y="0"/>
                  </a:lnTo>
                  <a:lnTo>
                    <a:pt x="60" y="0"/>
                  </a:lnTo>
                  <a:lnTo>
                    <a:pt x="52" y="0"/>
                  </a:lnTo>
                  <a:lnTo>
                    <a:pt x="46" y="1"/>
                  </a:lnTo>
                  <a:lnTo>
                    <a:pt x="41" y="3"/>
                  </a:lnTo>
                  <a:lnTo>
                    <a:pt x="35" y="5"/>
                  </a:lnTo>
                  <a:lnTo>
                    <a:pt x="29" y="9"/>
                  </a:lnTo>
                  <a:lnTo>
                    <a:pt x="20" y="15"/>
                  </a:lnTo>
                  <a:lnTo>
                    <a:pt x="12" y="25"/>
                  </a:lnTo>
                  <a:lnTo>
                    <a:pt x="10" y="30"/>
                  </a:lnTo>
                  <a:lnTo>
                    <a:pt x="6" y="34"/>
                  </a:lnTo>
                  <a:lnTo>
                    <a:pt x="4" y="40"/>
                  </a:lnTo>
                  <a:lnTo>
                    <a:pt x="2" y="46"/>
                  </a:lnTo>
                  <a:lnTo>
                    <a:pt x="2" y="51"/>
                  </a:lnTo>
                  <a:lnTo>
                    <a:pt x="0" y="57"/>
                  </a:lnTo>
                  <a:lnTo>
                    <a:pt x="0" y="65"/>
                  </a:lnTo>
                  <a:lnTo>
                    <a:pt x="2" y="71"/>
                  </a:lnTo>
                  <a:close/>
                </a:path>
              </a:pathLst>
            </a:custGeom>
            <a:solidFill>
              <a:srgbClr val="000000"/>
            </a:solidFill>
            <a:ln w="9525">
              <a:noFill/>
              <a:round/>
              <a:headEnd/>
              <a:tailEnd/>
            </a:ln>
          </p:spPr>
          <p:txBody>
            <a:bodyPr/>
            <a:lstStyle/>
            <a:p>
              <a:endParaRPr lang="en-GB"/>
            </a:p>
          </p:txBody>
        </p:sp>
        <p:sp>
          <p:nvSpPr>
            <p:cNvPr id="3265" name="Freeform 295"/>
            <p:cNvSpPr>
              <a:spLocks/>
            </p:cNvSpPr>
            <p:nvPr/>
          </p:nvSpPr>
          <p:spPr bwMode="auto">
            <a:xfrm>
              <a:off x="5776913" y="3890963"/>
              <a:ext cx="98425" cy="95250"/>
            </a:xfrm>
            <a:custGeom>
              <a:avLst/>
              <a:gdLst>
                <a:gd name="T0" fmla="*/ 1575 w 125"/>
                <a:gd name="T1" fmla="*/ 55891 h 121"/>
                <a:gd name="T2" fmla="*/ 1575 w 125"/>
                <a:gd name="T3" fmla="*/ 59826 h 121"/>
                <a:gd name="T4" fmla="*/ 3150 w 125"/>
                <a:gd name="T5" fmla="*/ 64550 h 121"/>
                <a:gd name="T6" fmla="*/ 6299 w 125"/>
                <a:gd name="T7" fmla="*/ 69273 h 121"/>
                <a:gd name="T8" fmla="*/ 7874 w 125"/>
                <a:gd name="T9" fmla="*/ 73996 h 121"/>
                <a:gd name="T10" fmla="*/ 11024 w 125"/>
                <a:gd name="T11" fmla="*/ 77145 h 121"/>
                <a:gd name="T12" fmla="*/ 14173 w 125"/>
                <a:gd name="T13" fmla="*/ 79506 h 121"/>
                <a:gd name="T14" fmla="*/ 21260 w 125"/>
                <a:gd name="T15" fmla="*/ 85804 h 121"/>
                <a:gd name="T16" fmla="*/ 24409 w 125"/>
                <a:gd name="T17" fmla="*/ 88952 h 121"/>
                <a:gd name="T18" fmla="*/ 29134 w 125"/>
                <a:gd name="T19" fmla="*/ 90527 h 121"/>
                <a:gd name="T20" fmla="*/ 33858 w 125"/>
                <a:gd name="T21" fmla="*/ 93676 h 121"/>
                <a:gd name="T22" fmla="*/ 37795 w 125"/>
                <a:gd name="T23" fmla="*/ 93676 h 121"/>
                <a:gd name="T24" fmla="*/ 42520 w 125"/>
                <a:gd name="T25" fmla="*/ 95250 h 121"/>
                <a:gd name="T26" fmla="*/ 47244 w 125"/>
                <a:gd name="T27" fmla="*/ 95250 h 121"/>
                <a:gd name="T28" fmla="*/ 53543 w 125"/>
                <a:gd name="T29" fmla="*/ 95250 h 121"/>
                <a:gd name="T30" fmla="*/ 57480 w 125"/>
                <a:gd name="T31" fmla="*/ 95250 h 121"/>
                <a:gd name="T32" fmla="*/ 62205 w 125"/>
                <a:gd name="T33" fmla="*/ 93676 h 121"/>
                <a:gd name="T34" fmla="*/ 66929 w 125"/>
                <a:gd name="T35" fmla="*/ 92101 h 121"/>
                <a:gd name="T36" fmla="*/ 71653 w 125"/>
                <a:gd name="T37" fmla="*/ 90527 h 121"/>
                <a:gd name="T38" fmla="*/ 75590 w 125"/>
                <a:gd name="T39" fmla="*/ 87378 h 121"/>
                <a:gd name="T40" fmla="*/ 83464 w 125"/>
                <a:gd name="T41" fmla="*/ 82655 h 121"/>
                <a:gd name="T42" fmla="*/ 89764 w 125"/>
                <a:gd name="T43" fmla="*/ 75570 h 121"/>
                <a:gd name="T44" fmla="*/ 91338 w 125"/>
                <a:gd name="T45" fmla="*/ 70847 h 121"/>
                <a:gd name="T46" fmla="*/ 93701 w 125"/>
                <a:gd name="T47" fmla="*/ 67698 h 121"/>
                <a:gd name="T48" fmla="*/ 95275 w 125"/>
                <a:gd name="T49" fmla="*/ 62975 h 121"/>
                <a:gd name="T50" fmla="*/ 96850 w 125"/>
                <a:gd name="T51" fmla="*/ 59039 h 121"/>
                <a:gd name="T52" fmla="*/ 98425 w 125"/>
                <a:gd name="T53" fmla="*/ 54316 h 121"/>
                <a:gd name="T54" fmla="*/ 98425 w 125"/>
                <a:gd name="T55" fmla="*/ 49593 h 121"/>
                <a:gd name="T56" fmla="*/ 98425 w 125"/>
                <a:gd name="T57" fmla="*/ 43295 h 121"/>
                <a:gd name="T58" fmla="*/ 98425 w 125"/>
                <a:gd name="T59" fmla="*/ 39360 h 121"/>
                <a:gd name="T60" fmla="*/ 96850 w 125"/>
                <a:gd name="T61" fmla="*/ 34636 h 121"/>
                <a:gd name="T62" fmla="*/ 95275 w 125"/>
                <a:gd name="T63" fmla="*/ 29913 h 121"/>
                <a:gd name="T64" fmla="*/ 92913 w 125"/>
                <a:gd name="T65" fmla="*/ 25190 h 121"/>
                <a:gd name="T66" fmla="*/ 91338 w 125"/>
                <a:gd name="T67" fmla="*/ 22041 h 121"/>
                <a:gd name="T68" fmla="*/ 85039 w 125"/>
                <a:gd name="T69" fmla="*/ 14957 h 121"/>
                <a:gd name="T70" fmla="*/ 77165 w 125"/>
                <a:gd name="T71" fmla="*/ 8659 h 121"/>
                <a:gd name="T72" fmla="*/ 74016 w 125"/>
                <a:gd name="T73" fmla="*/ 5510 h 121"/>
                <a:gd name="T74" fmla="*/ 70079 w 125"/>
                <a:gd name="T75" fmla="*/ 3936 h 121"/>
                <a:gd name="T76" fmla="*/ 65354 w 125"/>
                <a:gd name="T77" fmla="*/ 787 h 121"/>
                <a:gd name="T78" fmla="*/ 60630 w 125"/>
                <a:gd name="T79" fmla="*/ 787 h 121"/>
                <a:gd name="T80" fmla="*/ 55905 w 125"/>
                <a:gd name="T81" fmla="*/ 0 h 121"/>
                <a:gd name="T82" fmla="*/ 51968 w 125"/>
                <a:gd name="T83" fmla="*/ 0 h 121"/>
                <a:gd name="T84" fmla="*/ 47244 w 125"/>
                <a:gd name="T85" fmla="*/ 0 h 121"/>
                <a:gd name="T86" fmla="*/ 40945 w 125"/>
                <a:gd name="T87" fmla="*/ 0 h 121"/>
                <a:gd name="T88" fmla="*/ 36220 w 125"/>
                <a:gd name="T89" fmla="*/ 787 h 121"/>
                <a:gd name="T90" fmla="*/ 32283 w 125"/>
                <a:gd name="T91" fmla="*/ 2362 h 121"/>
                <a:gd name="T92" fmla="*/ 27559 w 125"/>
                <a:gd name="T93" fmla="*/ 3936 h 121"/>
                <a:gd name="T94" fmla="*/ 22835 w 125"/>
                <a:gd name="T95" fmla="*/ 7085 h 121"/>
                <a:gd name="T96" fmla="*/ 15748 w 125"/>
                <a:gd name="T97" fmla="*/ 11808 h 121"/>
                <a:gd name="T98" fmla="*/ 9449 w 125"/>
                <a:gd name="T99" fmla="*/ 19680 h 121"/>
                <a:gd name="T100" fmla="*/ 7874 w 125"/>
                <a:gd name="T101" fmla="*/ 23616 h 121"/>
                <a:gd name="T102" fmla="*/ 4724 w 125"/>
                <a:gd name="T103" fmla="*/ 26764 h 121"/>
                <a:gd name="T104" fmla="*/ 3150 w 125"/>
                <a:gd name="T105" fmla="*/ 31488 h 121"/>
                <a:gd name="T106" fmla="*/ 1575 w 125"/>
                <a:gd name="T107" fmla="*/ 36211 h 121"/>
                <a:gd name="T108" fmla="*/ 1575 w 125"/>
                <a:gd name="T109" fmla="*/ 40147 h 121"/>
                <a:gd name="T110" fmla="*/ 0 w 125"/>
                <a:gd name="T111" fmla="*/ 44870 h 121"/>
                <a:gd name="T112" fmla="*/ 0 w 125"/>
                <a:gd name="T113" fmla="*/ 51167 h 121"/>
                <a:gd name="T114" fmla="*/ 1575 w 125"/>
                <a:gd name="T115" fmla="*/ 55891 h 1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21"/>
                <a:gd name="T176" fmla="*/ 125 w 125"/>
                <a:gd name="T177" fmla="*/ 121 h 1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21">
                  <a:moveTo>
                    <a:pt x="2" y="71"/>
                  </a:moveTo>
                  <a:lnTo>
                    <a:pt x="2" y="76"/>
                  </a:lnTo>
                  <a:lnTo>
                    <a:pt x="4" y="82"/>
                  </a:lnTo>
                  <a:lnTo>
                    <a:pt x="8" y="88"/>
                  </a:lnTo>
                  <a:lnTo>
                    <a:pt x="10" y="94"/>
                  </a:lnTo>
                  <a:lnTo>
                    <a:pt x="14" y="98"/>
                  </a:lnTo>
                  <a:lnTo>
                    <a:pt x="18" y="101"/>
                  </a:lnTo>
                  <a:lnTo>
                    <a:pt x="27" y="109"/>
                  </a:lnTo>
                  <a:lnTo>
                    <a:pt x="31" y="113"/>
                  </a:lnTo>
                  <a:lnTo>
                    <a:pt x="37" y="115"/>
                  </a:lnTo>
                  <a:lnTo>
                    <a:pt x="43" y="119"/>
                  </a:lnTo>
                  <a:lnTo>
                    <a:pt x="48" y="119"/>
                  </a:lnTo>
                  <a:lnTo>
                    <a:pt x="54" y="121"/>
                  </a:lnTo>
                  <a:lnTo>
                    <a:pt x="60" y="121"/>
                  </a:lnTo>
                  <a:lnTo>
                    <a:pt x="68" y="121"/>
                  </a:lnTo>
                  <a:lnTo>
                    <a:pt x="73" y="121"/>
                  </a:lnTo>
                  <a:lnTo>
                    <a:pt x="79" y="119"/>
                  </a:lnTo>
                  <a:lnTo>
                    <a:pt x="85" y="117"/>
                  </a:lnTo>
                  <a:lnTo>
                    <a:pt x="91" y="115"/>
                  </a:lnTo>
                  <a:lnTo>
                    <a:pt x="96" y="111"/>
                  </a:lnTo>
                  <a:lnTo>
                    <a:pt x="106" y="105"/>
                  </a:lnTo>
                  <a:lnTo>
                    <a:pt x="114" y="96"/>
                  </a:lnTo>
                  <a:lnTo>
                    <a:pt x="116" y="90"/>
                  </a:lnTo>
                  <a:lnTo>
                    <a:pt x="119" y="86"/>
                  </a:lnTo>
                  <a:lnTo>
                    <a:pt x="121" y="80"/>
                  </a:lnTo>
                  <a:lnTo>
                    <a:pt x="123" y="75"/>
                  </a:lnTo>
                  <a:lnTo>
                    <a:pt x="125" y="69"/>
                  </a:lnTo>
                  <a:lnTo>
                    <a:pt x="125" y="63"/>
                  </a:lnTo>
                  <a:lnTo>
                    <a:pt x="125" y="55"/>
                  </a:lnTo>
                  <a:lnTo>
                    <a:pt x="125" y="50"/>
                  </a:lnTo>
                  <a:lnTo>
                    <a:pt x="123" y="44"/>
                  </a:lnTo>
                  <a:lnTo>
                    <a:pt x="121" y="38"/>
                  </a:lnTo>
                  <a:lnTo>
                    <a:pt x="118" y="32"/>
                  </a:lnTo>
                  <a:lnTo>
                    <a:pt x="116" y="28"/>
                  </a:lnTo>
                  <a:lnTo>
                    <a:pt x="108" y="19"/>
                  </a:lnTo>
                  <a:lnTo>
                    <a:pt x="98" y="11"/>
                  </a:lnTo>
                  <a:lnTo>
                    <a:pt x="94" y="7"/>
                  </a:lnTo>
                  <a:lnTo>
                    <a:pt x="89" y="5"/>
                  </a:lnTo>
                  <a:lnTo>
                    <a:pt x="83" y="1"/>
                  </a:lnTo>
                  <a:lnTo>
                    <a:pt x="77" y="1"/>
                  </a:lnTo>
                  <a:lnTo>
                    <a:pt x="71" y="0"/>
                  </a:lnTo>
                  <a:lnTo>
                    <a:pt x="66" y="0"/>
                  </a:lnTo>
                  <a:lnTo>
                    <a:pt x="60" y="0"/>
                  </a:lnTo>
                  <a:lnTo>
                    <a:pt x="52" y="0"/>
                  </a:lnTo>
                  <a:lnTo>
                    <a:pt x="46" y="1"/>
                  </a:lnTo>
                  <a:lnTo>
                    <a:pt x="41" y="3"/>
                  </a:lnTo>
                  <a:lnTo>
                    <a:pt x="35" y="5"/>
                  </a:lnTo>
                  <a:lnTo>
                    <a:pt x="29" y="9"/>
                  </a:lnTo>
                  <a:lnTo>
                    <a:pt x="20" y="15"/>
                  </a:lnTo>
                  <a:lnTo>
                    <a:pt x="12" y="25"/>
                  </a:lnTo>
                  <a:lnTo>
                    <a:pt x="10" y="30"/>
                  </a:lnTo>
                  <a:lnTo>
                    <a:pt x="6" y="34"/>
                  </a:lnTo>
                  <a:lnTo>
                    <a:pt x="4" y="40"/>
                  </a:lnTo>
                  <a:lnTo>
                    <a:pt x="2" y="46"/>
                  </a:lnTo>
                  <a:lnTo>
                    <a:pt x="2" y="51"/>
                  </a:lnTo>
                  <a:lnTo>
                    <a:pt x="0" y="57"/>
                  </a:lnTo>
                  <a:lnTo>
                    <a:pt x="0" y="65"/>
                  </a:lnTo>
                  <a:lnTo>
                    <a:pt x="2" y="71"/>
                  </a:lnTo>
                </a:path>
              </a:pathLst>
            </a:custGeom>
            <a:noFill/>
            <a:ln w="19050">
              <a:solidFill>
                <a:srgbClr val="000000"/>
              </a:solidFill>
              <a:prstDash val="solid"/>
              <a:round/>
              <a:headEnd/>
              <a:tailEnd/>
            </a:ln>
          </p:spPr>
          <p:txBody>
            <a:bodyPr/>
            <a:lstStyle/>
            <a:p>
              <a:endParaRPr lang="en-GB"/>
            </a:p>
          </p:txBody>
        </p:sp>
        <p:sp>
          <p:nvSpPr>
            <p:cNvPr id="3266" name="Freeform 296"/>
            <p:cNvSpPr>
              <a:spLocks noEditPoints="1"/>
            </p:cNvSpPr>
            <p:nvPr/>
          </p:nvSpPr>
          <p:spPr bwMode="auto">
            <a:xfrm>
              <a:off x="5580063" y="3932238"/>
              <a:ext cx="203200" cy="74612"/>
            </a:xfrm>
            <a:custGeom>
              <a:avLst/>
              <a:gdLst>
                <a:gd name="T0" fmla="*/ 196825 w 255"/>
                <a:gd name="T1" fmla="*/ 22776 h 95"/>
                <a:gd name="T2" fmla="*/ 63749 w 255"/>
                <a:gd name="T3" fmla="*/ 45553 h 95"/>
                <a:gd name="T4" fmla="*/ 60562 w 255"/>
                <a:gd name="T5" fmla="*/ 45553 h 95"/>
                <a:gd name="T6" fmla="*/ 58968 w 255"/>
                <a:gd name="T7" fmla="*/ 43982 h 95"/>
                <a:gd name="T8" fmla="*/ 58171 w 255"/>
                <a:gd name="T9" fmla="*/ 42411 h 95"/>
                <a:gd name="T10" fmla="*/ 56577 w 255"/>
                <a:gd name="T11" fmla="*/ 39269 h 95"/>
                <a:gd name="T12" fmla="*/ 56577 w 255"/>
                <a:gd name="T13" fmla="*/ 38484 h 95"/>
                <a:gd name="T14" fmla="*/ 58171 w 255"/>
                <a:gd name="T15" fmla="*/ 35343 h 95"/>
                <a:gd name="T16" fmla="*/ 58968 w 255"/>
                <a:gd name="T17" fmla="*/ 33772 h 95"/>
                <a:gd name="T18" fmla="*/ 60562 w 255"/>
                <a:gd name="T19" fmla="*/ 33772 h 95"/>
                <a:gd name="T20" fmla="*/ 195231 w 255"/>
                <a:gd name="T21" fmla="*/ 10995 h 95"/>
                <a:gd name="T22" fmla="*/ 196825 w 255"/>
                <a:gd name="T23" fmla="*/ 10995 h 95"/>
                <a:gd name="T24" fmla="*/ 200013 w 255"/>
                <a:gd name="T25" fmla="*/ 12566 h 95"/>
                <a:gd name="T26" fmla="*/ 201606 w 255"/>
                <a:gd name="T27" fmla="*/ 14137 h 95"/>
                <a:gd name="T28" fmla="*/ 203200 w 255"/>
                <a:gd name="T29" fmla="*/ 15708 h 95"/>
                <a:gd name="T30" fmla="*/ 201606 w 255"/>
                <a:gd name="T31" fmla="*/ 18849 h 95"/>
                <a:gd name="T32" fmla="*/ 201606 w 255"/>
                <a:gd name="T33" fmla="*/ 21206 h 95"/>
                <a:gd name="T34" fmla="*/ 200013 w 255"/>
                <a:gd name="T35" fmla="*/ 22776 h 95"/>
                <a:gd name="T36" fmla="*/ 196825 w 255"/>
                <a:gd name="T37" fmla="*/ 22776 h 95"/>
                <a:gd name="T38" fmla="*/ 196825 w 255"/>
                <a:gd name="T39" fmla="*/ 22776 h 95"/>
                <a:gd name="T40" fmla="*/ 80483 w 255"/>
                <a:gd name="T41" fmla="*/ 74612 h 95"/>
                <a:gd name="T42" fmla="*/ 0 w 255"/>
                <a:gd name="T43" fmla="*/ 48694 h 95"/>
                <a:gd name="T44" fmla="*/ 68530 w 255"/>
                <a:gd name="T45" fmla="*/ 0 h 95"/>
                <a:gd name="T46" fmla="*/ 80483 w 255"/>
                <a:gd name="T47" fmla="*/ 74612 h 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95"/>
                <a:gd name="T74" fmla="*/ 255 w 255"/>
                <a:gd name="T75" fmla="*/ 95 h 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95">
                  <a:moveTo>
                    <a:pt x="247" y="29"/>
                  </a:moveTo>
                  <a:lnTo>
                    <a:pt x="80" y="58"/>
                  </a:lnTo>
                  <a:lnTo>
                    <a:pt x="76" y="58"/>
                  </a:lnTo>
                  <a:lnTo>
                    <a:pt x="74" y="56"/>
                  </a:lnTo>
                  <a:lnTo>
                    <a:pt x="73" y="54"/>
                  </a:lnTo>
                  <a:lnTo>
                    <a:pt x="71" y="50"/>
                  </a:lnTo>
                  <a:lnTo>
                    <a:pt x="71" y="49"/>
                  </a:lnTo>
                  <a:lnTo>
                    <a:pt x="73" y="45"/>
                  </a:lnTo>
                  <a:lnTo>
                    <a:pt x="74" y="43"/>
                  </a:lnTo>
                  <a:lnTo>
                    <a:pt x="76" y="43"/>
                  </a:lnTo>
                  <a:lnTo>
                    <a:pt x="245" y="14"/>
                  </a:lnTo>
                  <a:lnTo>
                    <a:pt x="247" y="14"/>
                  </a:lnTo>
                  <a:lnTo>
                    <a:pt x="251" y="16"/>
                  </a:lnTo>
                  <a:lnTo>
                    <a:pt x="253" y="18"/>
                  </a:lnTo>
                  <a:lnTo>
                    <a:pt x="255" y="20"/>
                  </a:lnTo>
                  <a:lnTo>
                    <a:pt x="253" y="24"/>
                  </a:lnTo>
                  <a:lnTo>
                    <a:pt x="253" y="27"/>
                  </a:lnTo>
                  <a:lnTo>
                    <a:pt x="251" y="29"/>
                  </a:lnTo>
                  <a:lnTo>
                    <a:pt x="247" y="29"/>
                  </a:lnTo>
                  <a:close/>
                  <a:moveTo>
                    <a:pt x="101" y="95"/>
                  </a:moveTo>
                  <a:lnTo>
                    <a:pt x="0" y="62"/>
                  </a:lnTo>
                  <a:lnTo>
                    <a:pt x="86" y="0"/>
                  </a:lnTo>
                  <a:lnTo>
                    <a:pt x="101" y="95"/>
                  </a:lnTo>
                  <a:close/>
                </a:path>
              </a:pathLst>
            </a:custGeom>
            <a:solidFill>
              <a:srgbClr val="000000"/>
            </a:solidFill>
            <a:ln w="1588">
              <a:solidFill>
                <a:srgbClr val="000000"/>
              </a:solidFill>
              <a:prstDash val="solid"/>
              <a:round/>
              <a:headEnd/>
              <a:tailEnd/>
            </a:ln>
          </p:spPr>
          <p:txBody>
            <a:bodyPr/>
            <a:lstStyle/>
            <a:p>
              <a:endParaRPr lang="en-GB"/>
            </a:p>
          </p:txBody>
        </p:sp>
      </p:grpSp>
      <p:sp>
        <p:nvSpPr>
          <p:cNvPr id="3083" name="Rectangle 299"/>
          <p:cNvSpPr>
            <a:spLocks noChangeArrowheads="1"/>
          </p:cNvSpPr>
          <p:nvPr/>
        </p:nvSpPr>
        <p:spPr bwMode="auto">
          <a:xfrm>
            <a:off x="4013200" y="4562475"/>
            <a:ext cx="2095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300</a:t>
            </a:r>
            <a:endParaRPr lang="en-GB">
              <a:solidFill>
                <a:schemeClr val="bg1"/>
              </a:solidFill>
              <a:cs typeface="Lucida Sans Unicode" pitchFamily="34" charset="0"/>
            </a:endParaRPr>
          </a:p>
        </p:txBody>
      </p:sp>
      <p:grpSp>
        <p:nvGrpSpPr>
          <p:cNvPr id="4" name="Group 310"/>
          <p:cNvGrpSpPr>
            <a:grpSpLocks/>
          </p:cNvGrpSpPr>
          <p:nvPr/>
        </p:nvGrpSpPr>
        <p:grpSpPr bwMode="auto">
          <a:xfrm>
            <a:off x="0" y="3670300"/>
            <a:ext cx="2741613" cy="3187700"/>
            <a:chOff x="-612576" y="3933056"/>
            <a:chExt cx="2741613" cy="3187700"/>
          </a:xfrm>
        </p:grpSpPr>
        <p:sp>
          <p:nvSpPr>
            <p:cNvPr id="3087" name="Rectangle 304"/>
            <p:cNvSpPr>
              <a:spLocks noChangeArrowheads="1"/>
            </p:cNvSpPr>
            <p:nvPr/>
          </p:nvSpPr>
          <p:spPr bwMode="auto">
            <a:xfrm>
              <a:off x="1907704" y="5157192"/>
              <a:ext cx="209550"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cs typeface="Lucida Sans Unicode" pitchFamily="34" charset="0"/>
                </a:rPr>
                <a:t>300</a:t>
              </a:r>
              <a:endParaRPr lang="en-GB">
                <a:solidFill>
                  <a:schemeClr val="bg1"/>
                </a:solidFill>
                <a:cs typeface="Lucida Sans Unicode" pitchFamily="34" charset="0"/>
              </a:endParaRPr>
            </a:p>
          </p:txBody>
        </p:sp>
        <p:grpSp>
          <p:nvGrpSpPr>
            <p:cNvPr id="5" name="Group 309"/>
            <p:cNvGrpSpPr>
              <a:grpSpLocks/>
            </p:cNvGrpSpPr>
            <p:nvPr/>
          </p:nvGrpSpPr>
          <p:grpSpPr bwMode="auto">
            <a:xfrm>
              <a:off x="-612576" y="3933056"/>
              <a:ext cx="2741613" cy="3187700"/>
              <a:chOff x="1466850" y="3213100"/>
              <a:chExt cx="2741613" cy="3187700"/>
            </a:xfrm>
          </p:grpSpPr>
          <p:pic>
            <p:nvPicPr>
              <p:cNvPr id="3089" name="Picture 4"/>
              <p:cNvPicPr>
                <a:picLocks noChangeAspect="1" noChangeArrowheads="1"/>
              </p:cNvPicPr>
              <p:nvPr/>
            </p:nvPicPr>
            <p:blipFill>
              <a:blip r:embed="rId6" cstate="print"/>
              <a:srcRect/>
              <a:stretch>
                <a:fillRect/>
              </a:stretch>
            </p:blipFill>
            <p:spPr bwMode="auto">
              <a:xfrm>
                <a:off x="1466850" y="3213100"/>
                <a:ext cx="2457450" cy="3187700"/>
              </a:xfrm>
              <a:prstGeom prst="rect">
                <a:avLst/>
              </a:prstGeom>
              <a:noFill/>
              <a:ln w="9525">
                <a:noFill/>
                <a:miter lim="800000"/>
                <a:headEnd/>
                <a:tailEnd/>
              </a:ln>
            </p:spPr>
          </p:pic>
          <p:sp>
            <p:nvSpPr>
              <p:cNvPr id="3090" name="Freeform 297"/>
              <p:cNvSpPr>
                <a:spLocks noEditPoints="1"/>
              </p:cNvSpPr>
              <p:nvPr/>
            </p:nvSpPr>
            <p:spPr bwMode="auto">
              <a:xfrm>
                <a:off x="4052888" y="3573463"/>
                <a:ext cx="128587" cy="2433637"/>
              </a:xfrm>
              <a:custGeom>
                <a:avLst/>
                <a:gdLst>
                  <a:gd name="T0" fmla="*/ 70284 w 161"/>
                  <a:gd name="T1" fmla="*/ 115056 h 3067"/>
                  <a:gd name="T2" fmla="*/ 70284 w 161"/>
                  <a:gd name="T3" fmla="*/ 2319374 h 3067"/>
                  <a:gd name="T4" fmla="*/ 70284 w 161"/>
                  <a:gd name="T5" fmla="*/ 2320961 h 3067"/>
                  <a:gd name="T6" fmla="*/ 68686 w 161"/>
                  <a:gd name="T7" fmla="*/ 2322548 h 3067"/>
                  <a:gd name="T8" fmla="*/ 65492 w 161"/>
                  <a:gd name="T9" fmla="*/ 2324135 h 3067"/>
                  <a:gd name="T10" fmla="*/ 63894 w 161"/>
                  <a:gd name="T11" fmla="*/ 2325722 h 3067"/>
                  <a:gd name="T12" fmla="*/ 60699 w 161"/>
                  <a:gd name="T13" fmla="*/ 2324135 h 3067"/>
                  <a:gd name="T14" fmla="*/ 59901 w 161"/>
                  <a:gd name="T15" fmla="*/ 2322548 h 3067"/>
                  <a:gd name="T16" fmla="*/ 58303 w 161"/>
                  <a:gd name="T17" fmla="*/ 2320961 h 3067"/>
                  <a:gd name="T18" fmla="*/ 58303 w 161"/>
                  <a:gd name="T19" fmla="*/ 2319374 h 3067"/>
                  <a:gd name="T20" fmla="*/ 58303 w 161"/>
                  <a:gd name="T21" fmla="*/ 115056 h 3067"/>
                  <a:gd name="T22" fmla="*/ 58303 w 161"/>
                  <a:gd name="T23" fmla="*/ 111882 h 3067"/>
                  <a:gd name="T24" fmla="*/ 59901 w 161"/>
                  <a:gd name="T25" fmla="*/ 110295 h 3067"/>
                  <a:gd name="T26" fmla="*/ 60699 w 161"/>
                  <a:gd name="T27" fmla="*/ 108708 h 3067"/>
                  <a:gd name="T28" fmla="*/ 63894 w 161"/>
                  <a:gd name="T29" fmla="*/ 108708 h 3067"/>
                  <a:gd name="T30" fmla="*/ 65492 w 161"/>
                  <a:gd name="T31" fmla="*/ 108708 h 3067"/>
                  <a:gd name="T32" fmla="*/ 68686 w 161"/>
                  <a:gd name="T33" fmla="*/ 110295 h 3067"/>
                  <a:gd name="T34" fmla="*/ 70284 w 161"/>
                  <a:gd name="T35" fmla="*/ 111882 h 3067"/>
                  <a:gd name="T36" fmla="*/ 70284 w 161"/>
                  <a:gd name="T37" fmla="*/ 115056 h 3067"/>
                  <a:gd name="T38" fmla="*/ 70284 w 161"/>
                  <a:gd name="T39" fmla="*/ 115056 h 3067"/>
                  <a:gd name="T40" fmla="*/ 0 w 161"/>
                  <a:gd name="T41" fmla="*/ 126959 h 3067"/>
                  <a:gd name="T42" fmla="*/ 63894 w 161"/>
                  <a:gd name="T43" fmla="*/ 0 h 3067"/>
                  <a:gd name="T44" fmla="*/ 128587 w 161"/>
                  <a:gd name="T45" fmla="*/ 126959 h 3067"/>
                  <a:gd name="T46" fmla="*/ 0 w 161"/>
                  <a:gd name="T47" fmla="*/ 126959 h 3067"/>
                  <a:gd name="T48" fmla="*/ 128587 w 161"/>
                  <a:gd name="T49" fmla="*/ 2305885 h 3067"/>
                  <a:gd name="T50" fmla="*/ 63894 w 161"/>
                  <a:gd name="T51" fmla="*/ 2433637 h 3067"/>
                  <a:gd name="T52" fmla="*/ 0 w 161"/>
                  <a:gd name="T53" fmla="*/ 2305885 h 3067"/>
                  <a:gd name="T54" fmla="*/ 128587 w 161"/>
                  <a:gd name="T55" fmla="*/ 2305885 h 30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1"/>
                  <a:gd name="T85" fmla="*/ 0 h 3067"/>
                  <a:gd name="T86" fmla="*/ 161 w 161"/>
                  <a:gd name="T87" fmla="*/ 3067 h 306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1" h="3067">
                    <a:moveTo>
                      <a:pt x="88" y="145"/>
                    </a:moveTo>
                    <a:lnTo>
                      <a:pt x="88" y="2923"/>
                    </a:lnTo>
                    <a:lnTo>
                      <a:pt x="88" y="2925"/>
                    </a:lnTo>
                    <a:lnTo>
                      <a:pt x="86" y="2927"/>
                    </a:lnTo>
                    <a:lnTo>
                      <a:pt x="82" y="2929"/>
                    </a:lnTo>
                    <a:lnTo>
                      <a:pt x="80" y="2931"/>
                    </a:lnTo>
                    <a:lnTo>
                      <a:pt x="76" y="2929"/>
                    </a:lnTo>
                    <a:lnTo>
                      <a:pt x="75" y="2927"/>
                    </a:lnTo>
                    <a:lnTo>
                      <a:pt x="73" y="2925"/>
                    </a:lnTo>
                    <a:lnTo>
                      <a:pt x="73" y="2923"/>
                    </a:lnTo>
                    <a:lnTo>
                      <a:pt x="73" y="145"/>
                    </a:lnTo>
                    <a:lnTo>
                      <a:pt x="73" y="141"/>
                    </a:lnTo>
                    <a:lnTo>
                      <a:pt x="75" y="139"/>
                    </a:lnTo>
                    <a:lnTo>
                      <a:pt x="76" y="137"/>
                    </a:lnTo>
                    <a:lnTo>
                      <a:pt x="80" y="137"/>
                    </a:lnTo>
                    <a:lnTo>
                      <a:pt x="82" y="137"/>
                    </a:lnTo>
                    <a:lnTo>
                      <a:pt x="86" y="139"/>
                    </a:lnTo>
                    <a:lnTo>
                      <a:pt x="88" y="141"/>
                    </a:lnTo>
                    <a:lnTo>
                      <a:pt x="88" y="145"/>
                    </a:lnTo>
                    <a:close/>
                    <a:moveTo>
                      <a:pt x="0" y="160"/>
                    </a:moveTo>
                    <a:lnTo>
                      <a:pt x="80" y="0"/>
                    </a:lnTo>
                    <a:lnTo>
                      <a:pt x="161" y="160"/>
                    </a:lnTo>
                    <a:lnTo>
                      <a:pt x="0" y="160"/>
                    </a:lnTo>
                    <a:close/>
                    <a:moveTo>
                      <a:pt x="161" y="2906"/>
                    </a:moveTo>
                    <a:lnTo>
                      <a:pt x="80" y="3067"/>
                    </a:lnTo>
                    <a:lnTo>
                      <a:pt x="0" y="2906"/>
                    </a:lnTo>
                    <a:lnTo>
                      <a:pt x="161" y="2906"/>
                    </a:lnTo>
                    <a:close/>
                  </a:path>
                </a:pathLst>
              </a:custGeom>
              <a:solidFill>
                <a:srgbClr val="000000"/>
              </a:solidFill>
              <a:ln w="1588">
                <a:solidFill>
                  <a:srgbClr val="000000"/>
                </a:solidFill>
                <a:prstDash val="solid"/>
                <a:round/>
                <a:headEnd/>
                <a:tailEnd/>
              </a:ln>
            </p:spPr>
            <p:txBody>
              <a:bodyPr/>
              <a:lstStyle/>
              <a:p>
                <a:endParaRPr lang="en-GB"/>
              </a:p>
            </p:txBody>
          </p:sp>
          <p:sp>
            <p:nvSpPr>
              <p:cNvPr id="3091" name="Rectangle 300"/>
              <p:cNvSpPr>
                <a:spLocks noChangeArrowheads="1"/>
              </p:cNvSpPr>
              <p:nvPr/>
            </p:nvSpPr>
            <p:spPr bwMode="auto">
              <a:xfrm>
                <a:off x="4030663" y="4702175"/>
                <a:ext cx="71437"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µ</a:t>
                </a:r>
                <a:endParaRPr lang="en-GB">
                  <a:solidFill>
                    <a:schemeClr val="bg1"/>
                  </a:solidFill>
                  <a:cs typeface="Lucida Sans Unicode" pitchFamily="34" charset="0"/>
                </a:endParaRPr>
              </a:p>
            </p:txBody>
          </p:sp>
          <p:sp>
            <p:nvSpPr>
              <p:cNvPr id="3092" name="Rectangle 301"/>
              <p:cNvSpPr>
                <a:spLocks noChangeArrowheads="1"/>
              </p:cNvSpPr>
              <p:nvPr/>
            </p:nvSpPr>
            <p:spPr bwMode="auto">
              <a:xfrm>
                <a:off x="4102100" y="4702175"/>
                <a:ext cx="106363"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m</a:t>
                </a:r>
                <a:endParaRPr lang="en-GB">
                  <a:solidFill>
                    <a:schemeClr val="bg1"/>
                  </a:solidFill>
                  <a:cs typeface="Lucida Sans Unicode" pitchFamily="34" charset="0"/>
                </a:endParaRPr>
              </a:p>
            </p:txBody>
          </p:sp>
          <p:sp>
            <p:nvSpPr>
              <p:cNvPr id="3093" name="Freeform 302"/>
              <p:cNvSpPr>
                <a:spLocks noEditPoints="1"/>
              </p:cNvSpPr>
              <p:nvPr/>
            </p:nvSpPr>
            <p:spPr bwMode="auto">
              <a:xfrm>
                <a:off x="4052888" y="3573463"/>
                <a:ext cx="128587" cy="2433637"/>
              </a:xfrm>
              <a:custGeom>
                <a:avLst/>
                <a:gdLst>
                  <a:gd name="T0" fmla="*/ 70284 w 161"/>
                  <a:gd name="T1" fmla="*/ 115056 h 3067"/>
                  <a:gd name="T2" fmla="*/ 70284 w 161"/>
                  <a:gd name="T3" fmla="*/ 2319374 h 3067"/>
                  <a:gd name="T4" fmla="*/ 70284 w 161"/>
                  <a:gd name="T5" fmla="*/ 2320961 h 3067"/>
                  <a:gd name="T6" fmla="*/ 68686 w 161"/>
                  <a:gd name="T7" fmla="*/ 2322548 h 3067"/>
                  <a:gd name="T8" fmla="*/ 65492 w 161"/>
                  <a:gd name="T9" fmla="*/ 2324135 h 3067"/>
                  <a:gd name="T10" fmla="*/ 63894 w 161"/>
                  <a:gd name="T11" fmla="*/ 2325722 h 3067"/>
                  <a:gd name="T12" fmla="*/ 60699 w 161"/>
                  <a:gd name="T13" fmla="*/ 2324135 h 3067"/>
                  <a:gd name="T14" fmla="*/ 59901 w 161"/>
                  <a:gd name="T15" fmla="*/ 2322548 h 3067"/>
                  <a:gd name="T16" fmla="*/ 58303 w 161"/>
                  <a:gd name="T17" fmla="*/ 2320961 h 3067"/>
                  <a:gd name="T18" fmla="*/ 58303 w 161"/>
                  <a:gd name="T19" fmla="*/ 2319374 h 3067"/>
                  <a:gd name="T20" fmla="*/ 58303 w 161"/>
                  <a:gd name="T21" fmla="*/ 115056 h 3067"/>
                  <a:gd name="T22" fmla="*/ 58303 w 161"/>
                  <a:gd name="T23" fmla="*/ 111882 h 3067"/>
                  <a:gd name="T24" fmla="*/ 59901 w 161"/>
                  <a:gd name="T25" fmla="*/ 110295 h 3067"/>
                  <a:gd name="T26" fmla="*/ 60699 w 161"/>
                  <a:gd name="T27" fmla="*/ 108708 h 3067"/>
                  <a:gd name="T28" fmla="*/ 63894 w 161"/>
                  <a:gd name="T29" fmla="*/ 108708 h 3067"/>
                  <a:gd name="T30" fmla="*/ 65492 w 161"/>
                  <a:gd name="T31" fmla="*/ 108708 h 3067"/>
                  <a:gd name="T32" fmla="*/ 68686 w 161"/>
                  <a:gd name="T33" fmla="*/ 110295 h 3067"/>
                  <a:gd name="T34" fmla="*/ 70284 w 161"/>
                  <a:gd name="T35" fmla="*/ 111882 h 3067"/>
                  <a:gd name="T36" fmla="*/ 70284 w 161"/>
                  <a:gd name="T37" fmla="*/ 115056 h 3067"/>
                  <a:gd name="T38" fmla="*/ 70284 w 161"/>
                  <a:gd name="T39" fmla="*/ 115056 h 3067"/>
                  <a:gd name="T40" fmla="*/ 0 w 161"/>
                  <a:gd name="T41" fmla="*/ 126959 h 3067"/>
                  <a:gd name="T42" fmla="*/ 63894 w 161"/>
                  <a:gd name="T43" fmla="*/ 0 h 3067"/>
                  <a:gd name="T44" fmla="*/ 128587 w 161"/>
                  <a:gd name="T45" fmla="*/ 126959 h 3067"/>
                  <a:gd name="T46" fmla="*/ 0 w 161"/>
                  <a:gd name="T47" fmla="*/ 126959 h 3067"/>
                  <a:gd name="T48" fmla="*/ 128587 w 161"/>
                  <a:gd name="T49" fmla="*/ 2305885 h 3067"/>
                  <a:gd name="T50" fmla="*/ 63894 w 161"/>
                  <a:gd name="T51" fmla="*/ 2433637 h 3067"/>
                  <a:gd name="T52" fmla="*/ 0 w 161"/>
                  <a:gd name="T53" fmla="*/ 2305885 h 3067"/>
                  <a:gd name="T54" fmla="*/ 128587 w 161"/>
                  <a:gd name="T55" fmla="*/ 2305885 h 30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1"/>
                  <a:gd name="T85" fmla="*/ 0 h 3067"/>
                  <a:gd name="T86" fmla="*/ 161 w 161"/>
                  <a:gd name="T87" fmla="*/ 3067 h 306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1" h="3067">
                    <a:moveTo>
                      <a:pt x="88" y="145"/>
                    </a:moveTo>
                    <a:lnTo>
                      <a:pt x="88" y="2923"/>
                    </a:lnTo>
                    <a:lnTo>
                      <a:pt x="88" y="2925"/>
                    </a:lnTo>
                    <a:lnTo>
                      <a:pt x="86" y="2927"/>
                    </a:lnTo>
                    <a:lnTo>
                      <a:pt x="82" y="2929"/>
                    </a:lnTo>
                    <a:lnTo>
                      <a:pt x="80" y="2931"/>
                    </a:lnTo>
                    <a:lnTo>
                      <a:pt x="76" y="2929"/>
                    </a:lnTo>
                    <a:lnTo>
                      <a:pt x="75" y="2927"/>
                    </a:lnTo>
                    <a:lnTo>
                      <a:pt x="73" y="2925"/>
                    </a:lnTo>
                    <a:lnTo>
                      <a:pt x="73" y="2923"/>
                    </a:lnTo>
                    <a:lnTo>
                      <a:pt x="73" y="145"/>
                    </a:lnTo>
                    <a:lnTo>
                      <a:pt x="73" y="141"/>
                    </a:lnTo>
                    <a:lnTo>
                      <a:pt x="75" y="139"/>
                    </a:lnTo>
                    <a:lnTo>
                      <a:pt x="76" y="137"/>
                    </a:lnTo>
                    <a:lnTo>
                      <a:pt x="80" y="137"/>
                    </a:lnTo>
                    <a:lnTo>
                      <a:pt x="82" y="137"/>
                    </a:lnTo>
                    <a:lnTo>
                      <a:pt x="86" y="139"/>
                    </a:lnTo>
                    <a:lnTo>
                      <a:pt x="88" y="141"/>
                    </a:lnTo>
                    <a:lnTo>
                      <a:pt x="88" y="145"/>
                    </a:lnTo>
                    <a:close/>
                    <a:moveTo>
                      <a:pt x="0" y="160"/>
                    </a:moveTo>
                    <a:lnTo>
                      <a:pt x="80" y="0"/>
                    </a:lnTo>
                    <a:lnTo>
                      <a:pt x="161" y="160"/>
                    </a:lnTo>
                    <a:lnTo>
                      <a:pt x="0" y="160"/>
                    </a:lnTo>
                    <a:close/>
                    <a:moveTo>
                      <a:pt x="161" y="2906"/>
                    </a:moveTo>
                    <a:lnTo>
                      <a:pt x="80" y="3067"/>
                    </a:lnTo>
                    <a:lnTo>
                      <a:pt x="0" y="2906"/>
                    </a:lnTo>
                    <a:lnTo>
                      <a:pt x="161" y="2906"/>
                    </a:lnTo>
                    <a:close/>
                  </a:path>
                </a:pathLst>
              </a:custGeom>
              <a:solidFill>
                <a:srgbClr val="000000"/>
              </a:solidFill>
              <a:ln w="1588">
                <a:solidFill>
                  <a:srgbClr val="000000"/>
                </a:solidFill>
                <a:prstDash val="solid"/>
                <a:round/>
                <a:headEnd/>
                <a:tailEnd/>
              </a:ln>
            </p:spPr>
            <p:txBody>
              <a:bodyPr/>
              <a:lstStyle/>
              <a:p>
                <a:endParaRPr lang="en-GB"/>
              </a:p>
            </p:txBody>
          </p:sp>
          <p:sp>
            <p:nvSpPr>
              <p:cNvPr id="3094" name="Rectangle 305"/>
              <p:cNvSpPr>
                <a:spLocks noChangeArrowheads="1"/>
              </p:cNvSpPr>
              <p:nvPr/>
            </p:nvSpPr>
            <p:spPr bwMode="auto">
              <a:xfrm>
                <a:off x="4030663" y="4702175"/>
                <a:ext cx="71437"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µ</a:t>
                </a:r>
                <a:endParaRPr lang="en-GB">
                  <a:solidFill>
                    <a:schemeClr val="bg1"/>
                  </a:solidFill>
                  <a:cs typeface="Lucida Sans Unicode" pitchFamily="34" charset="0"/>
                </a:endParaRPr>
              </a:p>
            </p:txBody>
          </p:sp>
          <p:sp>
            <p:nvSpPr>
              <p:cNvPr id="3095" name="Rectangle 306"/>
              <p:cNvSpPr>
                <a:spLocks noChangeArrowheads="1"/>
              </p:cNvSpPr>
              <p:nvPr/>
            </p:nvSpPr>
            <p:spPr bwMode="auto">
              <a:xfrm>
                <a:off x="4102100" y="4702175"/>
                <a:ext cx="106363" cy="141288"/>
              </a:xfrm>
              <a:prstGeom prst="rect">
                <a:avLst/>
              </a:prstGeom>
              <a:noFill/>
              <a:ln w="9525">
                <a:noFill/>
                <a:miter lim="800000"/>
                <a:headEnd/>
                <a:tailEnd/>
              </a:ln>
            </p:spPr>
            <p:txBody>
              <a:bodyPr wrap="none" lIns="0" tIns="0" rIns="0" bIns="0">
                <a:spAutoFit/>
              </a:bodyPr>
              <a:lstStyle/>
              <a:p>
                <a:pPr>
                  <a:lnSpc>
                    <a:spcPct val="93000"/>
                  </a:lnSpc>
                  <a:buClr>
                    <a:srgbClr val="000000"/>
                  </a:buClr>
                  <a:buSzPct val="100000"/>
                  <a:buFont typeface="Arial" pitchFamily="34" charset="0"/>
                  <a:buNone/>
                </a:pPr>
                <a:r>
                  <a:rPr lang="en-GB" sz="1000">
                    <a:solidFill>
                      <a:srgbClr val="000000"/>
                    </a:solidFill>
                    <a:latin typeface="Tahoma" pitchFamily="34" charset="0"/>
                    <a:cs typeface="Lucida Sans Unicode" pitchFamily="34" charset="0"/>
                  </a:rPr>
                  <a:t>m</a:t>
                </a:r>
                <a:endParaRPr lang="en-GB">
                  <a:solidFill>
                    <a:schemeClr val="bg1"/>
                  </a:solidFill>
                  <a:cs typeface="Lucida Sans Unicode" pitchFamily="34" charset="0"/>
                </a:endParaRPr>
              </a:p>
            </p:txBody>
          </p:sp>
        </p:grpSp>
      </p:grpSp>
      <p:sp>
        <p:nvSpPr>
          <p:cNvPr id="3085" name="TextBox 311"/>
          <p:cNvSpPr txBox="1">
            <a:spLocks noChangeArrowheads="1"/>
          </p:cNvSpPr>
          <p:nvPr/>
        </p:nvSpPr>
        <p:spPr bwMode="auto">
          <a:xfrm>
            <a:off x="6372225" y="3644900"/>
            <a:ext cx="2232025" cy="1477963"/>
          </a:xfrm>
          <a:prstGeom prst="rect">
            <a:avLst/>
          </a:prstGeom>
          <a:noFill/>
          <a:ln w="9525">
            <a:noFill/>
            <a:miter lim="800000"/>
            <a:headEnd/>
            <a:tailEnd/>
          </a:ln>
        </p:spPr>
        <p:txBody>
          <a:bodyPr>
            <a:spAutoFit/>
          </a:bodyPr>
          <a:lstStyle/>
          <a:p>
            <a:r>
              <a:rPr lang="en-GB"/>
              <a:t>Proposed by S. Parker  and C. Kenney of the University of Hawaii in 1995.</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a:xfrm>
            <a:off x="395288" y="5876925"/>
            <a:ext cx="2133600" cy="700088"/>
          </a:xfrm>
        </p:spPr>
        <p:txBody>
          <a:bodyPr/>
          <a:lstStyle/>
          <a:p>
            <a:pPr algn="l">
              <a:defRPr/>
            </a:pPr>
            <a:endParaRPr lang="en-US" dirty="0"/>
          </a:p>
        </p:txBody>
      </p:sp>
      <p:sp>
        <p:nvSpPr>
          <p:cNvPr id="13" name="Slide Number Placeholder 4"/>
          <p:cNvSpPr>
            <a:spLocks noGrp="1"/>
          </p:cNvSpPr>
          <p:nvPr>
            <p:ph type="sldNum" sz="quarter" idx="12"/>
          </p:nvPr>
        </p:nvSpPr>
        <p:spPr>
          <a:xfrm>
            <a:off x="2500313" y="6356350"/>
            <a:ext cx="3929062" cy="501650"/>
          </a:xfrm>
        </p:spPr>
        <p:txBody>
          <a:bodyPr/>
          <a:lstStyle/>
          <a:p>
            <a:pPr algn="ctr">
              <a:defRPr/>
            </a:pPr>
            <a:fld id="{48F015E6-AD43-40E6-95A1-BADAAFAEEE30}" type="slidenum">
              <a:rPr lang="en-GB"/>
              <a:pPr algn="ctr">
                <a:defRPr/>
              </a:pPr>
              <a:t>27</a:t>
            </a:fld>
            <a:endParaRPr lang="en-GB"/>
          </a:p>
        </p:txBody>
      </p:sp>
      <p:sp>
        <p:nvSpPr>
          <p:cNvPr id="41988" name="Rectangle 2"/>
          <p:cNvSpPr>
            <a:spLocks noGrp="1" noChangeArrowheads="1"/>
          </p:cNvSpPr>
          <p:nvPr>
            <p:ph type="title"/>
          </p:nvPr>
        </p:nvSpPr>
        <p:spPr>
          <a:xfrm>
            <a:off x="395288" y="-171450"/>
            <a:ext cx="8229600" cy="1143000"/>
          </a:xfrm>
        </p:spPr>
        <p:txBody>
          <a:bodyPr/>
          <a:lstStyle/>
          <a:p>
            <a:r>
              <a:rPr lang="en-GB" smtClean="0"/>
              <a:t>Double-sided 3D Production</a:t>
            </a:r>
          </a:p>
        </p:txBody>
      </p:sp>
      <p:sp>
        <p:nvSpPr>
          <p:cNvPr id="41989" name="Rectangle 3"/>
          <p:cNvSpPr>
            <a:spLocks noGrp="1" noChangeArrowheads="1"/>
          </p:cNvSpPr>
          <p:nvPr>
            <p:ph type="body" idx="1"/>
          </p:nvPr>
        </p:nvSpPr>
        <p:spPr>
          <a:xfrm>
            <a:off x="1" y="1196753"/>
            <a:ext cx="5436096" cy="2232248"/>
          </a:xfrm>
        </p:spPr>
        <p:txBody>
          <a:bodyPr/>
          <a:lstStyle/>
          <a:p>
            <a:r>
              <a:rPr lang="en-GB" sz="2400" dirty="0" smtClean="0"/>
              <a:t>Deep Reactive Ion Etching</a:t>
            </a:r>
          </a:p>
          <a:p>
            <a:pPr lvl="1"/>
            <a:r>
              <a:rPr lang="en-GB" sz="2400" dirty="0" smtClean="0"/>
              <a:t>F plasma etches away base of hole</a:t>
            </a:r>
          </a:p>
          <a:p>
            <a:pPr lvl="1"/>
            <a:r>
              <a:rPr lang="en-GB" sz="2400" dirty="0" smtClean="0"/>
              <a:t>CF</a:t>
            </a:r>
            <a:r>
              <a:rPr lang="en-GB" sz="2400" baseline="-25000" dirty="0" smtClean="0"/>
              <a:t>2</a:t>
            </a:r>
            <a:r>
              <a:rPr lang="en-GB" sz="2400" dirty="0" smtClean="0"/>
              <a:t> coating protects sidewall </a:t>
            </a:r>
          </a:p>
          <a:p>
            <a:pPr lvl="1"/>
            <a:r>
              <a:rPr lang="en-GB" sz="2400" dirty="0" smtClean="0"/>
              <a:t>Limit on depth : diameter ratio</a:t>
            </a:r>
          </a:p>
          <a:p>
            <a:pPr lvl="1"/>
            <a:r>
              <a:rPr lang="en-GB" sz="2400" dirty="0" smtClean="0"/>
              <a:t>250</a:t>
            </a:r>
            <a:r>
              <a:rPr lang="en-GB" sz="2400" dirty="0" smtClean="0">
                <a:sym typeface="Symbol" pitchFamily="18" charset="2"/>
              </a:rPr>
              <a:t>m depth, 10m diameter</a:t>
            </a:r>
            <a:endParaRPr lang="en-GB" sz="2400" dirty="0" smtClean="0"/>
          </a:p>
        </p:txBody>
      </p:sp>
      <p:pic>
        <p:nvPicPr>
          <p:cNvPr id="41990" name="Picture 4"/>
          <p:cNvPicPr>
            <a:picLocks noChangeAspect="1" noChangeArrowheads="1"/>
          </p:cNvPicPr>
          <p:nvPr/>
        </p:nvPicPr>
        <p:blipFill>
          <a:blip r:embed="rId3" cstate="print"/>
          <a:srcRect/>
          <a:stretch>
            <a:fillRect/>
          </a:stretch>
        </p:blipFill>
        <p:spPr bwMode="auto">
          <a:xfrm>
            <a:off x="6372200" y="2708920"/>
            <a:ext cx="2592908" cy="2016565"/>
          </a:xfrm>
          <a:prstGeom prst="rect">
            <a:avLst/>
          </a:prstGeom>
          <a:noFill/>
          <a:ln w="9525">
            <a:noFill/>
            <a:round/>
            <a:headEnd/>
            <a:tailEnd/>
          </a:ln>
        </p:spPr>
      </p:pic>
      <p:sp>
        <p:nvSpPr>
          <p:cNvPr id="41991" name="Text Box 5"/>
          <p:cNvSpPr txBox="1">
            <a:spLocks noChangeArrowheads="1"/>
          </p:cNvSpPr>
          <p:nvPr/>
        </p:nvSpPr>
        <p:spPr bwMode="auto">
          <a:xfrm>
            <a:off x="1258888" y="820738"/>
            <a:ext cx="2663825" cy="349968"/>
          </a:xfrm>
          <a:prstGeom prst="rect">
            <a:avLst/>
          </a:prstGeom>
          <a:noFill/>
          <a:ln w="9525">
            <a:noFill/>
            <a:miter lim="800000"/>
            <a:headEnd/>
            <a:tailEnd/>
          </a:ln>
        </p:spPr>
        <p:txBody>
          <a:bodyPr>
            <a:spAutoFit/>
          </a:bodyPr>
          <a:lstStyle/>
          <a:p>
            <a:pPr>
              <a:lnSpc>
                <a:spcPct val="93000"/>
              </a:lnSpc>
              <a:spcBef>
                <a:spcPct val="50000"/>
              </a:spcBef>
              <a:buClr>
                <a:srgbClr val="000000"/>
              </a:buClr>
              <a:buSzPct val="100000"/>
              <a:buFont typeface="Arial" pitchFamily="34" charset="0"/>
              <a:buNone/>
            </a:pPr>
            <a:r>
              <a:rPr lang="en-GB" b="1">
                <a:cs typeface="Lucida Sans Unicode" pitchFamily="34" charset="0"/>
              </a:rPr>
              <a:t>Hole etching</a:t>
            </a:r>
          </a:p>
        </p:txBody>
      </p:sp>
      <p:grpSp>
        <p:nvGrpSpPr>
          <p:cNvPr id="2" name="Group 6"/>
          <p:cNvGrpSpPr>
            <a:grpSpLocks/>
          </p:cNvGrpSpPr>
          <p:nvPr/>
        </p:nvGrpSpPr>
        <p:grpSpPr bwMode="auto">
          <a:xfrm>
            <a:off x="5580112" y="836712"/>
            <a:ext cx="2952947" cy="1944886"/>
            <a:chOff x="3379" y="769"/>
            <a:chExt cx="2090" cy="1910"/>
          </a:xfrm>
        </p:grpSpPr>
        <p:pic>
          <p:nvPicPr>
            <p:cNvPr id="41993" name="Picture 7" descr="BacksideEtch"/>
            <p:cNvPicPr>
              <a:picLocks noChangeAspect="1" noChangeArrowheads="1"/>
            </p:cNvPicPr>
            <p:nvPr/>
          </p:nvPicPr>
          <p:blipFill>
            <a:blip r:embed="rId4" cstate="print"/>
            <a:srcRect/>
            <a:stretch>
              <a:fillRect/>
            </a:stretch>
          </p:blipFill>
          <p:spPr bwMode="auto">
            <a:xfrm>
              <a:off x="3379" y="769"/>
              <a:ext cx="2090" cy="1799"/>
            </a:xfrm>
            <a:prstGeom prst="rect">
              <a:avLst/>
            </a:prstGeom>
            <a:noFill/>
            <a:ln w="9525">
              <a:noFill/>
              <a:miter lim="800000"/>
              <a:headEnd/>
              <a:tailEnd/>
            </a:ln>
          </p:spPr>
        </p:pic>
        <p:sp>
          <p:nvSpPr>
            <p:cNvPr id="41994" name="Line 8"/>
            <p:cNvSpPr>
              <a:spLocks noChangeShapeType="1"/>
            </p:cNvSpPr>
            <p:nvPr/>
          </p:nvSpPr>
          <p:spPr bwMode="auto">
            <a:xfrm>
              <a:off x="4967" y="2432"/>
              <a:ext cx="317" cy="0"/>
            </a:xfrm>
            <a:prstGeom prst="line">
              <a:avLst/>
            </a:prstGeom>
            <a:noFill/>
            <a:ln w="9525">
              <a:solidFill>
                <a:schemeClr val="tx1"/>
              </a:solidFill>
              <a:round/>
              <a:headEnd type="triangle" w="med" len="med"/>
              <a:tailEnd type="triangle" w="med" len="med"/>
            </a:ln>
          </p:spPr>
          <p:txBody>
            <a:bodyPr/>
            <a:lstStyle/>
            <a:p>
              <a:endParaRPr lang="en-GB"/>
            </a:p>
          </p:txBody>
        </p:sp>
        <p:sp>
          <p:nvSpPr>
            <p:cNvPr id="41995" name="Text Box 9"/>
            <p:cNvSpPr txBox="1">
              <a:spLocks noChangeArrowheads="1"/>
            </p:cNvSpPr>
            <p:nvPr/>
          </p:nvSpPr>
          <p:spPr bwMode="auto">
            <a:xfrm>
              <a:off x="4966" y="2478"/>
              <a:ext cx="499" cy="201"/>
            </a:xfrm>
            <a:prstGeom prst="rect">
              <a:avLst/>
            </a:prstGeom>
            <a:noFill/>
            <a:ln w="9525">
              <a:noFill/>
              <a:miter lim="800000"/>
              <a:headEnd/>
              <a:tailEnd/>
            </a:ln>
          </p:spPr>
          <p:txBody>
            <a:bodyPr>
              <a:spAutoFit/>
            </a:bodyPr>
            <a:lstStyle/>
            <a:p>
              <a:pPr>
                <a:lnSpc>
                  <a:spcPct val="93000"/>
                </a:lnSpc>
                <a:spcBef>
                  <a:spcPct val="50000"/>
                </a:spcBef>
                <a:buClr>
                  <a:srgbClr val="000000"/>
                </a:buClr>
                <a:buSzPct val="100000"/>
                <a:buFont typeface="Arial" pitchFamily="34" charset="0"/>
                <a:buNone/>
              </a:pPr>
              <a:r>
                <a:rPr lang="en-GB" sz="1600">
                  <a:latin typeface="Times New Roman" pitchFamily="18" charset="0"/>
                  <a:cs typeface="Lucida Sans Unicode" pitchFamily="34" charset="0"/>
                </a:rPr>
                <a:t>10</a:t>
              </a:r>
              <a:r>
                <a:rPr lang="el-GR" sz="1600">
                  <a:latin typeface="Times New Roman" pitchFamily="18" charset="0"/>
                </a:rPr>
                <a:t>μ</a:t>
              </a:r>
              <a:r>
                <a:rPr lang="en-GB" sz="1600">
                  <a:latin typeface="Times New Roman" pitchFamily="18" charset="0"/>
                </a:rPr>
                <a:t>m</a:t>
              </a:r>
              <a:endParaRPr lang="el-GR" sz="1600">
                <a:latin typeface="Times New Roman" pitchFamily="18" charset="0"/>
              </a:endParaRPr>
            </a:p>
          </p:txBody>
        </p:sp>
        <p:sp>
          <p:nvSpPr>
            <p:cNvPr id="41996" name="Line 10"/>
            <p:cNvSpPr>
              <a:spLocks noChangeShapeType="1"/>
            </p:cNvSpPr>
            <p:nvPr/>
          </p:nvSpPr>
          <p:spPr bwMode="auto">
            <a:xfrm>
              <a:off x="4921" y="1344"/>
              <a:ext cx="0" cy="817"/>
            </a:xfrm>
            <a:prstGeom prst="line">
              <a:avLst/>
            </a:prstGeom>
            <a:noFill/>
            <a:ln w="9525">
              <a:solidFill>
                <a:schemeClr val="tx1"/>
              </a:solidFill>
              <a:round/>
              <a:headEnd type="triangle" w="med" len="med"/>
              <a:tailEnd type="triangle" w="med" len="med"/>
            </a:ln>
          </p:spPr>
          <p:txBody>
            <a:bodyPr/>
            <a:lstStyle/>
            <a:p>
              <a:endParaRPr lang="en-GB"/>
            </a:p>
          </p:txBody>
        </p:sp>
        <p:sp>
          <p:nvSpPr>
            <p:cNvPr id="41997" name="Text Box 11"/>
            <p:cNvSpPr txBox="1">
              <a:spLocks noChangeArrowheads="1"/>
            </p:cNvSpPr>
            <p:nvPr/>
          </p:nvSpPr>
          <p:spPr bwMode="auto">
            <a:xfrm>
              <a:off x="4468" y="1778"/>
              <a:ext cx="499" cy="201"/>
            </a:xfrm>
            <a:prstGeom prst="rect">
              <a:avLst/>
            </a:prstGeom>
            <a:noFill/>
            <a:ln w="9525">
              <a:noFill/>
              <a:miter lim="800000"/>
              <a:headEnd/>
              <a:tailEnd/>
            </a:ln>
          </p:spPr>
          <p:txBody>
            <a:bodyPr>
              <a:spAutoFit/>
            </a:bodyPr>
            <a:lstStyle/>
            <a:p>
              <a:pPr>
                <a:lnSpc>
                  <a:spcPct val="93000"/>
                </a:lnSpc>
                <a:spcBef>
                  <a:spcPct val="50000"/>
                </a:spcBef>
                <a:buClr>
                  <a:srgbClr val="000000"/>
                </a:buClr>
                <a:buSzPct val="100000"/>
                <a:buFont typeface="Arial" pitchFamily="34" charset="0"/>
                <a:buNone/>
              </a:pPr>
              <a:r>
                <a:rPr lang="en-GB" sz="1600">
                  <a:latin typeface="Times New Roman" pitchFamily="18" charset="0"/>
                  <a:cs typeface="Lucida Sans Unicode" pitchFamily="34" charset="0"/>
                </a:rPr>
                <a:t>250</a:t>
              </a:r>
              <a:r>
                <a:rPr lang="el-GR" sz="1600">
                  <a:latin typeface="Times New Roman" pitchFamily="18" charset="0"/>
                </a:rPr>
                <a:t>μ</a:t>
              </a:r>
              <a:r>
                <a:rPr lang="en-GB" sz="1600">
                  <a:latin typeface="Times New Roman" pitchFamily="18" charset="0"/>
                </a:rPr>
                <a:t>m</a:t>
              </a:r>
              <a:endParaRPr lang="el-GR" sz="1600">
                <a:latin typeface="Times New Roman" pitchFamily="18" charset="0"/>
              </a:endParaRPr>
            </a:p>
          </p:txBody>
        </p:sp>
      </p:grpSp>
      <p:pic>
        <p:nvPicPr>
          <p:cNvPr id="14" name="Picture 23"/>
          <p:cNvPicPr>
            <a:picLocks noChangeAspect="1" noChangeArrowheads="1"/>
          </p:cNvPicPr>
          <p:nvPr/>
        </p:nvPicPr>
        <p:blipFill>
          <a:blip r:embed="rId5" cstate="print"/>
          <a:srcRect/>
          <a:stretch>
            <a:fillRect/>
          </a:stretch>
        </p:blipFill>
        <p:spPr bwMode="auto">
          <a:xfrm>
            <a:off x="539552" y="3689648"/>
            <a:ext cx="5977747" cy="3168352"/>
          </a:xfrm>
          <a:prstGeom prst="rect">
            <a:avLst/>
          </a:prstGeom>
          <a:noFill/>
          <a:ln w="9525">
            <a:noFill/>
            <a:miter lim="800000"/>
            <a:headEnd/>
            <a:tailEnd/>
          </a:ln>
        </p:spPr>
      </p:pic>
      <p:sp>
        <p:nvSpPr>
          <p:cNvPr id="15" name="Text Box 12"/>
          <p:cNvSpPr txBox="1">
            <a:spLocks noChangeArrowheads="1"/>
          </p:cNvSpPr>
          <p:nvPr/>
        </p:nvSpPr>
        <p:spPr bwMode="auto">
          <a:xfrm>
            <a:off x="251520" y="3429000"/>
            <a:ext cx="5112568" cy="349968"/>
          </a:xfrm>
          <a:prstGeom prst="rect">
            <a:avLst/>
          </a:prstGeom>
          <a:noFill/>
          <a:ln w="9525">
            <a:noFill/>
            <a:miter lim="800000"/>
            <a:headEnd/>
            <a:tailEnd/>
          </a:ln>
          <a:effectLst/>
        </p:spPr>
        <p:txBody>
          <a:bodyPr wrap="square">
            <a:spAutoFit/>
          </a:bodyPr>
          <a:lstStyle/>
          <a:p>
            <a:pPr>
              <a:lnSpc>
                <a:spcPct val="93000"/>
              </a:lnSpc>
              <a:spcBef>
                <a:spcPct val="50000"/>
              </a:spcBef>
              <a:buClr>
                <a:srgbClr val="000000"/>
              </a:buClr>
              <a:buSzPct val="100000"/>
              <a:buFont typeface="Arial" pitchFamily="34" charset="0"/>
              <a:buNone/>
            </a:pPr>
            <a:r>
              <a:rPr lang="en-GB" dirty="0">
                <a:cs typeface="Lucida Sans Unicode" pitchFamily="34" charset="0"/>
              </a:rPr>
              <a:t>Charge collection </a:t>
            </a:r>
            <a:r>
              <a:rPr lang="en-GB" dirty="0" smtClean="0">
                <a:cs typeface="Lucida Sans Unicode" pitchFamily="34" charset="0"/>
              </a:rPr>
              <a:t>simulation and measurements</a:t>
            </a:r>
            <a:endParaRPr lang="en-GB" dirty="0">
              <a:cs typeface="Lucida Sans Unicode" pitchFamily="34" charset="0"/>
            </a:endParaRPr>
          </a:p>
        </p:txBody>
      </p:sp>
      <p:sp>
        <p:nvSpPr>
          <p:cNvPr id="16" name="Text Box 17"/>
          <p:cNvSpPr txBox="1">
            <a:spLocks noChangeArrowheads="1"/>
          </p:cNvSpPr>
          <p:nvPr/>
        </p:nvSpPr>
        <p:spPr bwMode="auto">
          <a:xfrm>
            <a:off x="1979712" y="3933056"/>
            <a:ext cx="4502150" cy="517525"/>
          </a:xfrm>
          <a:prstGeom prst="rect">
            <a:avLst/>
          </a:prstGeom>
          <a:solidFill>
            <a:schemeClr val="bg1"/>
          </a:solidFill>
          <a:ln w="9525">
            <a:noFill/>
            <a:miter lim="800000"/>
            <a:headEnd/>
            <a:tailEnd/>
          </a:ln>
          <a:effectLst/>
        </p:spPr>
        <p:txBody>
          <a:bodyPr wrap="none">
            <a:spAutoFit/>
          </a:bodyPr>
          <a:lstStyle/>
          <a:p>
            <a:r>
              <a:rPr lang="it-IT" sz="1400" b="0" dirty="0"/>
              <a:t>D. Pennicard et al., IEEE Trans. Nucl. Sci. 54, 4 (2007)</a:t>
            </a:r>
          </a:p>
          <a:p>
            <a:r>
              <a:rPr lang="it-IT" sz="1400" b="0" dirty="0"/>
              <a:t>D. Pennicard et al., Nucl. Instr. Meth. A 592 (2008) 16</a:t>
            </a:r>
            <a:endParaRPr lang="en-GB" sz="1400" b="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C04A53B8-3A7D-4460-89AD-9646E7965E4A}" type="slidenum">
              <a:rPr lang="en-GB"/>
              <a:pPr>
                <a:defRPr/>
              </a:pPr>
              <a:t>28</a:t>
            </a:fld>
            <a:endParaRPr lang="en-GB"/>
          </a:p>
        </p:txBody>
      </p:sp>
      <p:pic>
        <p:nvPicPr>
          <p:cNvPr id="103426" name="Picture 2"/>
          <p:cNvPicPr>
            <a:picLocks noChangeAspect="1" noChangeArrowheads="1"/>
          </p:cNvPicPr>
          <p:nvPr/>
        </p:nvPicPr>
        <p:blipFill>
          <a:blip r:embed="rId2" cstate="print"/>
          <a:srcRect/>
          <a:stretch>
            <a:fillRect/>
          </a:stretch>
        </p:blipFill>
        <p:spPr bwMode="auto">
          <a:xfrm>
            <a:off x="611560" y="332656"/>
            <a:ext cx="7969778" cy="5877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EE2F5AA-4F63-4833-95F7-98007B84E887}" type="slidenum">
              <a:rPr lang="en-GB"/>
              <a:pPr>
                <a:defRPr/>
              </a:pPr>
              <a:t>29</a:t>
            </a:fld>
            <a:endParaRPr lang="en-GB"/>
          </a:p>
        </p:txBody>
      </p:sp>
      <p:sp>
        <p:nvSpPr>
          <p:cNvPr id="7" name="Footer Placeholder 6"/>
          <p:cNvSpPr>
            <a:spLocks noGrp="1"/>
          </p:cNvSpPr>
          <p:nvPr>
            <p:ph type="ftr" sz="quarter" idx="11"/>
          </p:nvPr>
        </p:nvSpPr>
        <p:spPr/>
        <p:txBody>
          <a:bodyPr/>
          <a:lstStyle/>
          <a:p>
            <a:pPr>
              <a:defRPr/>
            </a:pPr>
            <a:endParaRPr lang="en-GB"/>
          </a:p>
        </p:txBody>
      </p:sp>
      <p:pic>
        <p:nvPicPr>
          <p:cNvPr id="104450" name="Picture 2"/>
          <p:cNvPicPr>
            <a:picLocks noChangeAspect="1" noChangeArrowheads="1"/>
          </p:cNvPicPr>
          <p:nvPr/>
        </p:nvPicPr>
        <p:blipFill>
          <a:blip r:embed="rId2" cstate="print"/>
          <a:srcRect/>
          <a:stretch>
            <a:fillRect/>
          </a:stretch>
        </p:blipFill>
        <p:spPr bwMode="auto">
          <a:xfrm>
            <a:off x="179512" y="3284984"/>
            <a:ext cx="3995936" cy="2988204"/>
          </a:xfrm>
          <a:prstGeom prst="rect">
            <a:avLst/>
          </a:prstGeom>
          <a:noFill/>
          <a:ln w="9525">
            <a:noFill/>
            <a:miter lim="800000"/>
            <a:headEnd/>
            <a:tailEnd/>
          </a:ln>
        </p:spPr>
      </p:pic>
      <p:pic>
        <p:nvPicPr>
          <p:cNvPr id="104451" name="Picture 3"/>
          <p:cNvPicPr>
            <a:picLocks noChangeAspect="1" noChangeArrowheads="1"/>
          </p:cNvPicPr>
          <p:nvPr/>
        </p:nvPicPr>
        <p:blipFill>
          <a:blip r:embed="rId3" cstate="print"/>
          <a:srcRect/>
          <a:stretch>
            <a:fillRect/>
          </a:stretch>
        </p:blipFill>
        <p:spPr bwMode="auto">
          <a:xfrm>
            <a:off x="251520" y="260648"/>
            <a:ext cx="3931179" cy="2948385"/>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a:stretch>
            <a:fillRect/>
          </a:stretch>
        </p:blipFill>
        <p:spPr bwMode="auto">
          <a:xfrm>
            <a:off x="4261737" y="2852936"/>
            <a:ext cx="4702751" cy="3468020"/>
          </a:xfrm>
          <a:prstGeom prst="rect">
            <a:avLst/>
          </a:prstGeom>
          <a:noFill/>
          <a:ln w="9525">
            <a:noFill/>
            <a:miter lim="800000"/>
            <a:headEnd/>
            <a:tailEnd/>
          </a:ln>
        </p:spPr>
      </p:pic>
      <p:sp>
        <p:nvSpPr>
          <p:cNvPr id="11" name="TextBox 10"/>
          <p:cNvSpPr txBox="1"/>
          <p:nvPr/>
        </p:nvSpPr>
        <p:spPr>
          <a:xfrm>
            <a:off x="4788024" y="764704"/>
            <a:ext cx="3024336" cy="1200329"/>
          </a:xfrm>
          <a:prstGeom prst="rect">
            <a:avLst/>
          </a:prstGeom>
          <a:noFill/>
        </p:spPr>
        <p:txBody>
          <a:bodyPr wrap="square" rtlCol="0">
            <a:spAutoFit/>
          </a:bodyPr>
          <a:lstStyle/>
          <a:p>
            <a:r>
              <a:rPr lang="en-GB" dirty="0" smtClean="0"/>
              <a:t>Technology is mature: looking for being installed in part of the ATLAS-IBL pixel detector!</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850106"/>
          </a:xfrm>
        </p:spPr>
        <p:txBody>
          <a:bodyPr/>
          <a:lstStyle/>
          <a:p>
            <a:r>
              <a:rPr lang="en-GB" dirty="0" smtClean="0"/>
              <a:t>Silicon detectors</a:t>
            </a:r>
            <a:endParaRPr lang="en-GB"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3</a:t>
            </a:fld>
            <a:endParaRPr lang="en-GB"/>
          </a:p>
        </p:txBody>
      </p:sp>
      <p:pic>
        <p:nvPicPr>
          <p:cNvPr id="7" name="Picture 6" descr="eagles-fast-lane.jpg"/>
          <p:cNvPicPr>
            <a:picLocks noChangeAspect="1"/>
          </p:cNvPicPr>
          <p:nvPr/>
        </p:nvPicPr>
        <p:blipFill>
          <a:blip r:embed="rId2" cstate="print"/>
          <a:stretch>
            <a:fillRect/>
          </a:stretch>
        </p:blipFill>
        <p:spPr>
          <a:xfrm>
            <a:off x="395536" y="1196752"/>
            <a:ext cx="2376264" cy="2322258"/>
          </a:xfrm>
          <a:prstGeom prst="rect">
            <a:avLst/>
          </a:prstGeom>
        </p:spPr>
      </p:pic>
      <p:sp>
        <p:nvSpPr>
          <p:cNvPr id="9" name="TextBox 8"/>
          <p:cNvSpPr txBox="1"/>
          <p:nvPr/>
        </p:nvSpPr>
        <p:spPr>
          <a:xfrm>
            <a:off x="3419872" y="1484784"/>
            <a:ext cx="4680520" cy="1200329"/>
          </a:xfrm>
          <a:prstGeom prst="rect">
            <a:avLst/>
          </a:prstGeom>
          <a:noFill/>
        </p:spPr>
        <p:txBody>
          <a:bodyPr wrap="square" rtlCol="0">
            <a:spAutoFit/>
          </a:bodyPr>
          <a:lstStyle/>
          <a:p>
            <a:r>
              <a:rPr lang="en-GB" dirty="0" smtClean="0"/>
              <a:t>“He was a hard-headed man </a:t>
            </a:r>
            <a:br>
              <a:rPr lang="en-GB" dirty="0" smtClean="0"/>
            </a:br>
            <a:r>
              <a:rPr lang="en-GB" dirty="0" smtClean="0"/>
              <a:t>He was brutally handsome, and she was terminally pretty ................”</a:t>
            </a:r>
          </a:p>
          <a:p>
            <a:r>
              <a:rPr lang="en-GB" dirty="0" smtClean="0"/>
              <a:t>Silicon sensors and readout electronics  </a:t>
            </a:r>
            <a:endParaRPr lang="en-GB" dirty="0"/>
          </a:p>
        </p:txBody>
      </p:sp>
      <p:pic>
        <p:nvPicPr>
          <p:cNvPr id="63490" name="Picture 2" descr="https://encrypted-tbn2.gstatic.com/images?q=tbn:ANd9GcSFtaWxaAp1WzHqPNC79gMjcmAJF8TStbUeF_Z5Oui81a_F03ba"/>
          <p:cNvPicPr>
            <a:picLocks noChangeAspect="1" noChangeArrowheads="1"/>
          </p:cNvPicPr>
          <p:nvPr/>
        </p:nvPicPr>
        <p:blipFill>
          <a:blip r:embed="rId3" cstate="print"/>
          <a:srcRect/>
          <a:stretch>
            <a:fillRect/>
          </a:stretch>
        </p:blipFill>
        <p:spPr bwMode="auto">
          <a:xfrm>
            <a:off x="4716016" y="3501008"/>
            <a:ext cx="3691111" cy="2764772"/>
          </a:xfrm>
          <a:prstGeom prst="rect">
            <a:avLst/>
          </a:prstGeom>
          <a:noFill/>
        </p:spPr>
      </p:pic>
      <p:sp>
        <p:nvSpPr>
          <p:cNvPr id="8" name="Oval 7"/>
          <p:cNvSpPr/>
          <p:nvPr/>
        </p:nvSpPr>
        <p:spPr>
          <a:xfrm>
            <a:off x="0" y="2780928"/>
            <a:ext cx="3024336" cy="11521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additive="base">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3490"/>
                                        </p:tgtEl>
                                        <p:attrNameLst>
                                          <p:attrName>style.visibility</p:attrName>
                                        </p:attrNameLst>
                                      </p:cBhvr>
                                      <p:to>
                                        <p:strVal val="visible"/>
                                      </p:to>
                                    </p:set>
                                    <p:anim calcmode="lin" valueType="num">
                                      <p:cBhvr additive="base">
                                        <p:cTn id="24" dur="500" fill="hold"/>
                                        <p:tgtEl>
                                          <p:spTgt spid="63490"/>
                                        </p:tgtEl>
                                        <p:attrNameLst>
                                          <p:attrName>ppt_x</p:attrName>
                                        </p:attrNameLst>
                                      </p:cBhvr>
                                      <p:tavLst>
                                        <p:tav tm="0">
                                          <p:val>
                                            <p:strVal val="#ppt_x"/>
                                          </p:val>
                                        </p:tav>
                                        <p:tav tm="100000">
                                          <p:val>
                                            <p:strVal val="#ppt_x"/>
                                          </p:val>
                                        </p:tav>
                                      </p:tavLst>
                                    </p:anim>
                                    <p:anim calcmode="lin" valueType="num">
                                      <p:cBhvr additive="base">
                                        <p:cTn id="25" dur="500" fill="hold"/>
                                        <p:tgtEl>
                                          <p:spTgt spid="634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30</a:t>
            </a:fld>
            <a:endParaRPr lang="en-GB" dirty="0"/>
          </a:p>
        </p:txBody>
      </p:sp>
      <p:sp>
        <p:nvSpPr>
          <p:cNvPr id="11" name="Text Box 2051"/>
          <p:cNvSpPr txBox="1">
            <a:spLocks noChangeArrowheads="1"/>
          </p:cNvSpPr>
          <p:nvPr/>
        </p:nvSpPr>
        <p:spPr bwMode="auto">
          <a:xfrm>
            <a:off x="381000" y="304800"/>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HL-LHC with a large amount of silicon detectors!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4" name="Picture 13" descr="evolution.JPG"/>
          <p:cNvPicPr>
            <a:picLocks noChangeAspect="1"/>
          </p:cNvPicPr>
          <p:nvPr/>
        </p:nvPicPr>
        <p:blipFill>
          <a:blip r:embed="rId2" cstate="print"/>
          <a:stretch>
            <a:fillRect/>
          </a:stretch>
        </p:blipFill>
        <p:spPr>
          <a:xfrm>
            <a:off x="0" y="1556792"/>
            <a:ext cx="4860032" cy="3035388"/>
          </a:xfrm>
          <a:prstGeom prst="rect">
            <a:avLst/>
          </a:prstGeom>
        </p:spPr>
      </p:pic>
      <p:graphicFrame>
        <p:nvGraphicFramePr>
          <p:cNvPr id="16" name="Chart 15"/>
          <p:cNvGraphicFramePr/>
          <p:nvPr/>
        </p:nvGraphicFramePr>
        <p:xfrm>
          <a:off x="4716016" y="3645024"/>
          <a:ext cx="4248472" cy="2736304"/>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5436096" y="1628800"/>
            <a:ext cx="2304256" cy="461665"/>
          </a:xfrm>
          <a:prstGeom prst="rect">
            <a:avLst/>
          </a:prstGeom>
          <a:noFill/>
        </p:spPr>
        <p:txBody>
          <a:bodyPr wrap="square" rtlCol="0">
            <a:spAutoFit/>
          </a:bodyPr>
          <a:lstStyle/>
          <a:p>
            <a:r>
              <a:rPr lang="en-GB" sz="2400" dirty="0" smtClean="0"/>
              <a:t>In surface ....</a:t>
            </a:r>
            <a:endParaRPr lang="en-GB" sz="2400" dirty="0"/>
          </a:p>
        </p:txBody>
      </p:sp>
      <p:sp>
        <p:nvSpPr>
          <p:cNvPr id="20" name="TextBox 19"/>
          <p:cNvSpPr txBox="1"/>
          <p:nvPr/>
        </p:nvSpPr>
        <p:spPr>
          <a:xfrm>
            <a:off x="899592" y="5085184"/>
            <a:ext cx="2808312" cy="830997"/>
          </a:xfrm>
          <a:prstGeom prst="rect">
            <a:avLst/>
          </a:prstGeom>
          <a:noFill/>
        </p:spPr>
        <p:txBody>
          <a:bodyPr wrap="square" rtlCol="0">
            <a:spAutoFit/>
          </a:bodyPr>
          <a:lstStyle/>
          <a:p>
            <a:r>
              <a:rPr lang="en-GB" sz="2400" dirty="0" smtClean="0"/>
              <a:t>.... and channel count (Millions)....</a:t>
            </a:r>
            <a:endParaRPr lang="en-GB"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31</a:t>
            </a:fld>
            <a:endParaRPr lang="en-GB" dirty="0"/>
          </a:p>
        </p:txBody>
      </p:sp>
      <p:sp>
        <p:nvSpPr>
          <p:cNvPr id="11"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A lot of other activities with Si sensors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8" name="TextBox 17"/>
          <p:cNvSpPr txBox="1"/>
          <p:nvPr/>
        </p:nvSpPr>
        <p:spPr>
          <a:xfrm>
            <a:off x="467544" y="980728"/>
            <a:ext cx="8496944" cy="646331"/>
          </a:xfrm>
          <a:prstGeom prst="rect">
            <a:avLst/>
          </a:prstGeom>
          <a:noFill/>
        </p:spPr>
        <p:txBody>
          <a:bodyPr wrap="square" rtlCol="0">
            <a:spAutoFit/>
          </a:bodyPr>
          <a:lstStyle/>
          <a:p>
            <a:r>
              <a:rPr lang="en-GB" dirty="0" smtClean="0"/>
              <a:t>In HEP:</a:t>
            </a:r>
          </a:p>
          <a:p>
            <a:r>
              <a:rPr lang="en-GB" dirty="0" smtClean="0"/>
              <a:t>HL-LHC, HE-LHC, super KEKB, super B factories, ILC, CLIC, </a:t>
            </a:r>
            <a:r>
              <a:rPr lang="en-GB" dirty="0" err="1" smtClean="0"/>
              <a:t>MuC</a:t>
            </a:r>
            <a:r>
              <a:rPr lang="en-GB" dirty="0" smtClean="0"/>
              <a:t>.</a:t>
            </a:r>
            <a:endParaRPr lang="en-GB" dirty="0"/>
          </a:p>
        </p:txBody>
      </p:sp>
      <p:sp>
        <p:nvSpPr>
          <p:cNvPr id="19" name="TextBox 18"/>
          <p:cNvSpPr txBox="1"/>
          <p:nvPr/>
        </p:nvSpPr>
        <p:spPr>
          <a:xfrm>
            <a:off x="467544" y="1700808"/>
            <a:ext cx="8496944" cy="923330"/>
          </a:xfrm>
          <a:prstGeom prst="rect">
            <a:avLst/>
          </a:prstGeom>
          <a:noFill/>
        </p:spPr>
        <p:txBody>
          <a:bodyPr wrap="square" rtlCol="0">
            <a:spAutoFit/>
          </a:bodyPr>
          <a:lstStyle/>
          <a:p>
            <a:r>
              <a:rPr lang="en-GB" dirty="0" smtClean="0"/>
              <a:t>Other areas of Science and Technology:</a:t>
            </a:r>
          </a:p>
          <a:p>
            <a:r>
              <a:rPr lang="en-GB" dirty="0" smtClean="0"/>
              <a:t>Space Science, Medical Imaging, Inland Security Imaging, FEL, </a:t>
            </a:r>
            <a:r>
              <a:rPr lang="en-GB" dirty="0" err="1" smtClean="0"/>
              <a:t>Syncrotron</a:t>
            </a:r>
            <a:r>
              <a:rPr lang="en-GB" dirty="0" smtClean="0"/>
              <a:t> Radiation Sources, TEM,  ...... </a:t>
            </a:r>
            <a:endParaRPr lang="en-GB" dirty="0"/>
          </a:p>
        </p:txBody>
      </p:sp>
      <p:sp>
        <p:nvSpPr>
          <p:cNvPr id="10" name="TextBox 9"/>
          <p:cNvSpPr txBox="1"/>
          <p:nvPr/>
        </p:nvSpPr>
        <p:spPr>
          <a:xfrm>
            <a:off x="467544" y="2636912"/>
            <a:ext cx="8424936" cy="923330"/>
          </a:xfrm>
          <a:prstGeom prst="rect">
            <a:avLst/>
          </a:prstGeom>
          <a:noFill/>
        </p:spPr>
        <p:txBody>
          <a:bodyPr wrap="square" rtlCol="0">
            <a:spAutoFit/>
          </a:bodyPr>
          <a:lstStyle/>
          <a:p>
            <a:r>
              <a:rPr lang="en-GB" dirty="0" smtClean="0"/>
              <a:t>Large variety of sensors and ideas:</a:t>
            </a:r>
          </a:p>
          <a:p>
            <a:r>
              <a:rPr lang="en-GB" dirty="0" smtClean="0"/>
              <a:t>Hybrid pixels, </a:t>
            </a:r>
            <a:r>
              <a:rPr lang="en-GB" dirty="0" err="1" smtClean="0"/>
              <a:t>microstrips</a:t>
            </a:r>
            <a:r>
              <a:rPr lang="en-GB" dirty="0" smtClean="0"/>
              <a:t>, drift, monolithic pixels, fast CCDs, novel connectivity, edgeless sensors ......</a:t>
            </a:r>
            <a:endParaRPr lang="en-GB" dirty="0"/>
          </a:p>
        </p:txBody>
      </p:sp>
      <p:pic>
        <p:nvPicPr>
          <p:cNvPr id="166914" name="Picture 2" descr="https://encrypted-tbn3.gstatic.com/images?q=tbn:ANd9GcQksPXC5h3HLSE_cJrbfpF6JSyhQzplUvVz9s0ijN6lVU0E1U2v"/>
          <p:cNvPicPr>
            <a:picLocks noChangeAspect="1" noChangeArrowheads="1"/>
          </p:cNvPicPr>
          <p:nvPr/>
        </p:nvPicPr>
        <p:blipFill>
          <a:blip r:embed="rId2" cstate="print"/>
          <a:srcRect/>
          <a:stretch>
            <a:fillRect/>
          </a:stretch>
        </p:blipFill>
        <p:spPr bwMode="auto">
          <a:xfrm>
            <a:off x="4932040" y="3429000"/>
            <a:ext cx="3744416" cy="3067609"/>
          </a:xfrm>
          <a:prstGeom prst="rect">
            <a:avLst/>
          </a:prstGeom>
          <a:noFill/>
        </p:spPr>
      </p:pic>
      <p:sp>
        <p:nvSpPr>
          <p:cNvPr id="13" name="TextBox 12"/>
          <p:cNvSpPr txBox="1"/>
          <p:nvPr/>
        </p:nvSpPr>
        <p:spPr>
          <a:xfrm>
            <a:off x="179512" y="4365104"/>
            <a:ext cx="4392488" cy="1200329"/>
          </a:xfrm>
          <a:prstGeom prst="rect">
            <a:avLst/>
          </a:prstGeom>
          <a:noFill/>
        </p:spPr>
        <p:txBody>
          <a:bodyPr wrap="square" rtlCol="0">
            <a:spAutoFit/>
          </a:bodyPr>
          <a:lstStyle/>
          <a:p>
            <a:r>
              <a:rPr lang="en-GB" dirty="0" smtClean="0"/>
              <a:t>Describing all the silicon detector activities is quite a labour, and of coarse some important development will not be mentioned.....</a:t>
            </a:r>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32</a:t>
            </a:fld>
            <a:endParaRPr lang="en-GB"/>
          </a:p>
        </p:txBody>
      </p:sp>
      <p:sp>
        <p:nvSpPr>
          <p:cNvPr id="6" name="Content Placeholder 4"/>
          <p:cNvSpPr>
            <a:spLocks noGrp="1"/>
          </p:cNvSpPr>
          <p:nvPr>
            <p:ph idx="1"/>
          </p:nvPr>
        </p:nvSpPr>
        <p:spPr>
          <a:xfrm>
            <a:off x="0" y="1052736"/>
            <a:ext cx="9144000" cy="5318379"/>
          </a:xfrm>
          <a:prstGeom prst="rect">
            <a:avLst/>
          </a:prstGeom>
        </p:spPr>
        <p:txBody>
          <a:bodyPr wrap="square">
            <a:spAutoFit/>
          </a:bodyPr>
          <a:lstStyle/>
          <a:p>
            <a:r>
              <a:rPr lang="en-GB" sz="1800" i="1" dirty="0" smtClean="0"/>
              <a:t>Charge-Coupled Devices (CCDs), CPCCD (Column Parallel CCDs)</a:t>
            </a:r>
          </a:p>
          <a:p>
            <a:r>
              <a:rPr lang="en-GB" sz="1800" i="1" dirty="0" smtClean="0"/>
              <a:t>Monolithic Active Pixels (MAPS) based on CMOS technology</a:t>
            </a:r>
          </a:p>
          <a:p>
            <a:r>
              <a:rPr lang="en-GB" sz="1800" i="1" dirty="0" smtClean="0"/>
              <a:t>DEPFETs (</a:t>
            </a:r>
            <a:r>
              <a:rPr lang="en-GB" sz="1800" i="1" dirty="0" err="1" smtClean="0"/>
              <a:t>DEpleted</a:t>
            </a:r>
            <a:r>
              <a:rPr lang="en-GB" sz="1800" i="1" dirty="0" smtClean="0"/>
              <a:t> P channel Field Effect Transistor)</a:t>
            </a:r>
          </a:p>
          <a:p>
            <a:r>
              <a:rPr lang="en-GB" sz="1800" i="1" dirty="0" smtClean="0"/>
              <a:t>SOI (Silicon on Insulator)</a:t>
            </a:r>
          </a:p>
          <a:p>
            <a:r>
              <a:rPr lang="en-GB" sz="1800" i="1" dirty="0" smtClean="0"/>
              <a:t>ISIS (Image Sensor with In Situ Storage)</a:t>
            </a:r>
          </a:p>
          <a:p>
            <a:r>
              <a:rPr lang="en-GB" sz="1800" i="1" dirty="0" smtClean="0"/>
              <a:t>Hybrid Active Pixel Sensors (HAPS) and 3D integration concepts</a:t>
            </a:r>
          </a:p>
          <a:p>
            <a:r>
              <a:rPr lang="en-GB" sz="1800" dirty="0" smtClean="0"/>
              <a:t>These basic technologies are coming in different flavours and specific technology combinations:</a:t>
            </a:r>
          </a:p>
          <a:p>
            <a:pPr lvl="1"/>
            <a:r>
              <a:rPr lang="en-GB" sz="1600" dirty="0" smtClean="0"/>
              <a:t>Standard CCDs as used in digital cameras are not fast </a:t>
            </a:r>
            <a:r>
              <a:rPr lang="en-GB" sz="1800" dirty="0" smtClean="0"/>
              <a:t>enough, proposed </a:t>
            </a:r>
            <a:r>
              <a:rPr lang="en-GB" sz="1800" i="1" dirty="0" smtClean="0"/>
              <a:t>column parallel readout </a:t>
            </a:r>
            <a:r>
              <a:rPr lang="en-GB" sz="1800" dirty="0" smtClean="0"/>
              <a:t>CPCCD helps or </a:t>
            </a:r>
            <a:r>
              <a:rPr lang="en-GB" sz="1800" i="1" dirty="0" smtClean="0"/>
              <a:t>Short Column Charge-Coupled Device (SCCCD), where a CCD layer and a CMOS readout layer is bump </a:t>
            </a:r>
            <a:r>
              <a:rPr lang="en-GB" sz="1800" dirty="0" smtClean="0"/>
              <a:t>bonded together. </a:t>
            </a:r>
          </a:p>
          <a:p>
            <a:pPr lvl="1"/>
            <a:r>
              <a:rPr lang="en-GB" sz="1800" dirty="0" err="1" smtClean="0"/>
              <a:t>Chronopixels</a:t>
            </a:r>
            <a:r>
              <a:rPr lang="en-GB" sz="1800" dirty="0" smtClean="0"/>
              <a:t> are CMOS sensors, with the capability to store the bunch ID (time). </a:t>
            </a:r>
          </a:p>
          <a:p>
            <a:pPr lvl="1"/>
            <a:r>
              <a:rPr lang="en-GB" sz="1800" dirty="0" smtClean="0"/>
              <a:t>ISIS sensors combine CCD and active pixel technology, a CCD like storage cell together with CMOS readout implemented. </a:t>
            </a:r>
          </a:p>
          <a:p>
            <a:pPr lvl="1"/>
            <a:r>
              <a:rPr lang="en-GB" sz="1800" dirty="0" smtClean="0"/>
              <a:t>Also </a:t>
            </a:r>
            <a:r>
              <a:rPr lang="en-GB" sz="1800" i="1" dirty="0" smtClean="0"/>
              <a:t>Flexible Active Pixels (FAPs) integrate storage cells in the traditional MAP cells. </a:t>
            </a:r>
          </a:p>
          <a:p>
            <a:pPr lvl="1"/>
            <a:r>
              <a:rPr lang="en-GB" sz="1800" i="1" dirty="0" smtClean="0"/>
              <a:t>Fine Pixel CCDs </a:t>
            </a:r>
            <a:r>
              <a:rPr lang="en-GB" sz="1800" dirty="0" smtClean="0"/>
              <a:t>(FPCCDs, 5 x 5 </a:t>
            </a:r>
            <a:r>
              <a:rPr lang="en-GB" sz="1800" dirty="0" smtClean="0">
                <a:latin typeface="Symbol" pitchFamily="18" charset="2"/>
              </a:rPr>
              <a:t>m</a:t>
            </a:r>
            <a:r>
              <a:rPr lang="en-GB" sz="1800" dirty="0" smtClean="0"/>
              <a:t>m</a:t>
            </a:r>
            <a:r>
              <a:rPr lang="en-GB" sz="1800" baseline="30000" dirty="0" smtClean="0"/>
              <a:t>2</a:t>
            </a:r>
            <a:r>
              <a:rPr lang="en-GB" sz="1800" dirty="0" smtClean="0"/>
              <a:t>). </a:t>
            </a:r>
          </a:p>
        </p:txBody>
      </p:sp>
      <p:sp>
        <p:nvSpPr>
          <p:cNvPr id="7"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A lot of other activities with Si sensors</a:t>
            </a:r>
            <a:endParaRPr lang="en-GB" sz="3200" b="1" dirty="0">
              <a:solidFill>
                <a:srgbClr val="FF0000"/>
              </a:solidFill>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33</a:t>
            </a:fld>
            <a:endParaRPr lang="en-GB" dirty="0"/>
          </a:p>
        </p:txBody>
      </p:sp>
      <p:sp>
        <p:nvSpPr>
          <p:cNvPr id="11" name="Text Box 2051"/>
          <p:cNvSpPr txBox="1">
            <a:spLocks noChangeArrowheads="1"/>
          </p:cNvSpPr>
          <p:nvPr/>
        </p:nvSpPr>
        <p:spPr bwMode="auto">
          <a:xfrm>
            <a:off x="381000" y="304800"/>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Requirements from other future experiments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8" name="TextBox 17"/>
          <p:cNvSpPr txBox="1"/>
          <p:nvPr/>
        </p:nvSpPr>
        <p:spPr>
          <a:xfrm>
            <a:off x="-36512" y="2276872"/>
            <a:ext cx="4320480" cy="4247317"/>
          </a:xfrm>
          <a:prstGeom prst="rect">
            <a:avLst/>
          </a:prstGeom>
          <a:noFill/>
        </p:spPr>
        <p:txBody>
          <a:bodyPr wrap="square" rtlCol="0">
            <a:spAutoFit/>
          </a:bodyPr>
          <a:lstStyle/>
          <a:p>
            <a:r>
              <a:rPr lang="en-GB" b="1" dirty="0" smtClean="0">
                <a:solidFill>
                  <a:schemeClr val="accent3">
                    <a:lumMod val="75000"/>
                  </a:schemeClr>
                </a:solidFill>
              </a:rPr>
              <a:t>e</a:t>
            </a:r>
            <a:r>
              <a:rPr lang="en-GB" b="1" baseline="30000" dirty="0" smtClean="0">
                <a:solidFill>
                  <a:schemeClr val="accent3">
                    <a:lumMod val="75000"/>
                  </a:schemeClr>
                </a:solidFill>
              </a:rPr>
              <a:t>+</a:t>
            </a:r>
            <a:r>
              <a:rPr lang="en-GB" b="1" dirty="0" smtClean="0">
                <a:solidFill>
                  <a:schemeClr val="accent3">
                    <a:lumMod val="75000"/>
                  </a:schemeClr>
                </a:solidFill>
              </a:rPr>
              <a:t>-e</a:t>
            </a:r>
            <a:r>
              <a:rPr lang="en-GB" b="1" baseline="30000" dirty="0" smtClean="0">
                <a:solidFill>
                  <a:schemeClr val="accent3">
                    <a:lumMod val="75000"/>
                  </a:schemeClr>
                </a:solidFill>
              </a:rPr>
              <a:t>-</a:t>
            </a:r>
            <a:r>
              <a:rPr lang="en-GB" b="1" dirty="0" smtClean="0">
                <a:solidFill>
                  <a:schemeClr val="accent3">
                    <a:lumMod val="75000"/>
                  </a:schemeClr>
                </a:solidFill>
              </a:rPr>
              <a:t> colliders (ILC, CLIC)</a:t>
            </a:r>
            <a:r>
              <a:rPr lang="en-GB" dirty="0" smtClean="0"/>
              <a:t>:</a:t>
            </a:r>
          </a:p>
          <a:p>
            <a:r>
              <a:rPr lang="en-GB" dirty="0" smtClean="0"/>
              <a:t>bunched beam structures</a:t>
            </a:r>
          </a:p>
          <a:p>
            <a:r>
              <a:rPr lang="en-GB" dirty="0" smtClean="0"/>
              <a:t>Distance from beam axis: ~ </a:t>
            </a:r>
            <a:r>
              <a:rPr lang="en-GB" b="1" dirty="0" smtClean="0">
                <a:solidFill>
                  <a:schemeClr val="accent6">
                    <a:lumMod val="75000"/>
                  </a:schemeClr>
                </a:solidFill>
              </a:rPr>
              <a:t>15 mm</a:t>
            </a:r>
          </a:p>
          <a:p>
            <a:r>
              <a:rPr lang="en-GB" dirty="0" smtClean="0"/>
              <a:t>Single point resolution: ≤ </a:t>
            </a:r>
            <a:r>
              <a:rPr lang="en-GB" b="1" dirty="0" smtClean="0">
                <a:solidFill>
                  <a:schemeClr val="accent6">
                    <a:lumMod val="75000"/>
                  </a:schemeClr>
                </a:solidFill>
              </a:rPr>
              <a:t>5µm</a:t>
            </a:r>
          </a:p>
          <a:p>
            <a:r>
              <a:rPr lang="en-GB" b="1" dirty="0" smtClean="0">
                <a:solidFill>
                  <a:schemeClr val="accent6">
                    <a:lumMod val="75000"/>
                  </a:schemeClr>
                </a:solidFill>
              </a:rPr>
              <a:t>0.1 X</a:t>
            </a:r>
            <a:r>
              <a:rPr lang="en-GB" b="1" baseline="-25000" dirty="0" smtClean="0">
                <a:solidFill>
                  <a:schemeClr val="accent6">
                    <a:lumMod val="75000"/>
                  </a:schemeClr>
                </a:solidFill>
              </a:rPr>
              <a:t>0</a:t>
            </a:r>
            <a:r>
              <a:rPr lang="en-GB" b="1" dirty="0" smtClean="0">
                <a:solidFill>
                  <a:schemeClr val="accent6">
                    <a:lumMod val="75000"/>
                  </a:schemeClr>
                </a:solidFill>
              </a:rPr>
              <a:t> </a:t>
            </a:r>
            <a:r>
              <a:rPr lang="en-GB" dirty="0" smtClean="0"/>
              <a:t>per layer (100 µm Si equivalent)</a:t>
            </a:r>
          </a:p>
          <a:p>
            <a:r>
              <a:rPr lang="en-GB" b="1" dirty="0" smtClean="0">
                <a:solidFill>
                  <a:schemeClr val="accent6">
                    <a:lumMod val="75000"/>
                  </a:schemeClr>
                </a:solidFill>
              </a:rPr>
              <a:t>Radiation tolerance </a:t>
            </a:r>
            <a:r>
              <a:rPr lang="en-GB" dirty="0" smtClean="0"/>
              <a:t>≤ </a:t>
            </a:r>
            <a:r>
              <a:rPr lang="en-GB" b="1" dirty="0" smtClean="0">
                <a:solidFill>
                  <a:schemeClr val="accent6">
                    <a:lumMod val="75000"/>
                  </a:schemeClr>
                </a:solidFill>
              </a:rPr>
              <a:t>2×10</a:t>
            </a:r>
            <a:r>
              <a:rPr lang="en-GB" b="1" baseline="30000" dirty="0" smtClean="0">
                <a:solidFill>
                  <a:schemeClr val="accent6">
                    <a:lumMod val="75000"/>
                  </a:schemeClr>
                </a:solidFill>
              </a:rPr>
              <a:t>12</a:t>
            </a:r>
            <a:r>
              <a:rPr lang="en-GB" b="1" dirty="0" smtClean="0">
                <a:solidFill>
                  <a:schemeClr val="accent6">
                    <a:lumMod val="75000"/>
                  </a:schemeClr>
                </a:solidFill>
              </a:rPr>
              <a:t> </a:t>
            </a:r>
            <a:r>
              <a:rPr lang="en-GB" b="1" dirty="0" err="1" smtClean="0">
                <a:solidFill>
                  <a:schemeClr val="accent6">
                    <a:lumMod val="75000"/>
                  </a:schemeClr>
                </a:solidFill>
              </a:rPr>
              <a:t>n</a:t>
            </a:r>
            <a:r>
              <a:rPr lang="en-GB" b="1" baseline="-25000" dirty="0" err="1" smtClean="0">
                <a:solidFill>
                  <a:schemeClr val="accent6">
                    <a:lumMod val="75000"/>
                  </a:schemeClr>
                </a:solidFill>
              </a:rPr>
              <a:t>eq</a:t>
            </a:r>
            <a:r>
              <a:rPr lang="en-GB" b="1" dirty="0" smtClean="0">
                <a:solidFill>
                  <a:schemeClr val="accent6">
                    <a:lumMod val="75000"/>
                  </a:schemeClr>
                </a:solidFill>
              </a:rPr>
              <a:t> cm</a:t>
            </a:r>
            <a:r>
              <a:rPr lang="en-GB" b="1" baseline="30000" dirty="0" smtClean="0">
                <a:solidFill>
                  <a:schemeClr val="accent6">
                    <a:lumMod val="75000"/>
                  </a:schemeClr>
                </a:solidFill>
              </a:rPr>
              <a:t>-2</a:t>
            </a:r>
            <a:endParaRPr lang="en-GB" baseline="30000" dirty="0" smtClean="0"/>
          </a:p>
          <a:p>
            <a:endParaRPr lang="en-GB" dirty="0" smtClean="0"/>
          </a:p>
          <a:p>
            <a:r>
              <a:rPr lang="en-GB" b="1" dirty="0" err="1" smtClean="0">
                <a:solidFill>
                  <a:schemeClr val="accent3">
                    <a:lumMod val="75000"/>
                  </a:schemeClr>
                </a:solidFill>
              </a:rPr>
              <a:t>Super</a:t>
            </a:r>
            <a:r>
              <a:rPr lang="en-GB" b="1" i="1" dirty="0" err="1" smtClean="0">
                <a:solidFill>
                  <a:schemeClr val="accent3">
                    <a:lumMod val="75000"/>
                  </a:schemeClr>
                </a:solidFill>
              </a:rPr>
              <a:t>B</a:t>
            </a:r>
            <a:r>
              <a:rPr lang="en-GB" b="1" dirty="0" smtClean="0">
                <a:solidFill>
                  <a:schemeClr val="accent3">
                    <a:lumMod val="75000"/>
                  </a:schemeClr>
                </a:solidFill>
              </a:rPr>
              <a:t> factories</a:t>
            </a:r>
            <a:r>
              <a:rPr lang="en-GB" dirty="0" smtClean="0"/>
              <a:t>:</a:t>
            </a:r>
          </a:p>
          <a:p>
            <a:r>
              <a:rPr lang="en-GB" dirty="0" smtClean="0"/>
              <a:t>Distance from beam axis: ~ </a:t>
            </a:r>
            <a:r>
              <a:rPr lang="en-GB" b="1" dirty="0" smtClean="0">
                <a:solidFill>
                  <a:schemeClr val="accent6">
                    <a:lumMod val="75000"/>
                  </a:schemeClr>
                </a:solidFill>
              </a:rPr>
              <a:t>15 mm</a:t>
            </a:r>
          </a:p>
          <a:p>
            <a:r>
              <a:rPr lang="en-GB" dirty="0" smtClean="0"/>
              <a:t>High granularity (≤ </a:t>
            </a:r>
            <a:r>
              <a:rPr lang="en-GB" b="1" dirty="0" smtClean="0">
                <a:solidFill>
                  <a:schemeClr val="accent6">
                    <a:lumMod val="75000"/>
                  </a:schemeClr>
                </a:solidFill>
              </a:rPr>
              <a:t>50µm</a:t>
            </a:r>
            <a:r>
              <a:rPr lang="en-GB" b="1" baseline="30000" dirty="0" smtClean="0">
                <a:solidFill>
                  <a:schemeClr val="accent6">
                    <a:lumMod val="75000"/>
                  </a:schemeClr>
                </a:solidFill>
              </a:rPr>
              <a:t>2</a:t>
            </a:r>
            <a:r>
              <a:rPr lang="en-GB" dirty="0" smtClean="0"/>
              <a:t>)</a:t>
            </a:r>
          </a:p>
          <a:p>
            <a:r>
              <a:rPr lang="en-GB" b="1" dirty="0" smtClean="0">
                <a:solidFill>
                  <a:schemeClr val="accent6">
                    <a:lumMod val="75000"/>
                  </a:schemeClr>
                </a:solidFill>
              </a:rPr>
              <a:t>Radiation tolerance </a:t>
            </a:r>
            <a:r>
              <a:rPr lang="en-GB" dirty="0" smtClean="0"/>
              <a:t>≤ </a:t>
            </a:r>
            <a:r>
              <a:rPr lang="en-GB" b="1" dirty="0" smtClean="0">
                <a:solidFill>
                  <a:schemeClr val="accent6">
                    <a:lumMod val="75000"/>
                  </a:schemeClr>
                </a:solidFill>
              </a:rPr>
              <a:t>5×10</a:t>
            </a:r>
            <a:r>
              <a:rPr lang="en-GB" b="1" baseline="30000" dirty="0" smtClean="0">
                <a:solidFill>
                  <a:schemeClr val="accent6">
                    <a:lumMod val="75000"/>
                  </a:schemeClr>
                </a:solidFill>
              </a:rPr>
              <a:t>13</a:t>
            </a:r>
            <a:r>
              <a:rPr lang="en-GB" b="1" dirty="0" smtClean="0">
                <a:solidFill>
                  <a:schemeClr val="accent6">
                    <a:lumMod val="75000"/>
                  </a:schemeClr>
                </a:solidFill>
              </a:rPr>
              <a:t> </a:t>
            </a:r>
            <a:r>
              <a:rPr lang="en-GB" b="1" dirty="0" err="1" smtClean="0">
                <a:solidFill>
                  <a:schemeClr val="accent6">
                    <a:lumMod val="75000"/>
                  </a:schemeClr>
                </a:solidFill>
              </a:rPr>
              <a:t>n</a:t>
            </a:r>
            <a:r>
              <a:rPr lang="en-GB" b="1" baseline="-25000" dirty="0" err="1" smtClean="0">
                <a:solidFill>
                  <a:schemeClr val="accent6">
                    <a:lumMod val="75000"/>
                  </a:schemeClr>
                </a:solidFill>
              </a:rPr>
              <a:t>eq</a:t>
            </a:r>
            <a:r>
              <a:rPr lang="en-GB" b="1" dirty="0" smtClean="0">
                <a:solidFill>
                  <a:schemeClr val="accent6">
                    <a:lumMod val="75000"/>
                  </a:schemeClr>
                </a:solidFill>
              </a:rPr>
              <a:t> cm</a:t>
            </a:r>
            <a:r>
              <a:rPr lang="en-GB" b="1" baseline="30000" dirty="0" smtClean="0">
                <a:solidFill>
                  <a:schemeClr val="accent6">
                    <a:lumMod val="75000"/>
                  </a:schemeClr>
                </a:solidFill>
              </a:rPr>
              <a:t>-2</a:t>
            </a:r>
            <a:endParaRPr lang="en-GB" baseline="30000" dirty="0" smtClean="0"/>
          </a:p>
          <a:p>
            <a:endParaRPr lang="en-GB" b="1" dirty="0" smtClean="0">
              <a:solidFill>
                <a:schemeClr val="accent6">
                  <a:lumMod val="75000"/>
                </a:schemeClr>
              </a:solidFill>
            </a:endParaRPr>
          </a:p>
          <a:p>
            <a:r>
              <a:rPr lang="en-GB" dirty="0" smtClean="0"/>
              <a:t>Possible detector technologies (all requiring significant R&amp;D):</a:t>
            </a:r>
          </a:p>
          <a:p>
            <a:r>
              <a:rPr lang="en-GB" dirty="0" smtClean="0"/>
              <a:t>monolithic pixels and hybrid pixels.</a:t>
            </a:r>
            <a:endParaRPr lang="en-GB" b="1" dirty="0" smtClean="0">
              <a:solidFill>
                <a:schemeClr val="accent6">
                  <a:lumMod val="75000"/>
                </a:schemeClr>
              </a:solidFill>
            </a:endParaRPr>
          </a:p>
        </p:txBody>
      </p:sp>
      <p:pic>
        <p:nvPicPr>
          <p:cNvPr id="9" name="Picture 28"/>
          <p:cNvPicPr>
            <a:picLocks noChangeAspect="1" noChangeArrowheads="1"/>
          </p:cNvPicPr>
          <p:nvPr/>
        </p:nvPicPr>
        <p:blipFill>
          <a:blip r:embed="rId2" cstate="screen"/>
          <a:srcRect/>
          <a:stretch>
            <a:fillRect/>
          </a:stretch>
        </p:blipFill>
        <p:spPr bwMode="auto">
          <a:xfrm>
            <a:off x="4427984" y="4437112"/>
            <a:ext cx="4343456" cy="1571636"/>
          </a:xfrm>
          <a:prstGeom prst="rect">
            <a:avLst/>
          </a:prstGeom>
          <a:noFill/>
          <a:ln w="9525">
            <a:noFill/>
            <a:miter lim="800000"/>
            <a:headEnd/>
            <a:tailEnd/>
          </a:ln>
          <a:effectLst/>
        </p:spPr>
      </p:pic>
      <p:graphicFrame>
        <p:nvGraphicFramePr>
          <p:cNvPr id="13" name="Tableau 2"/>
          <p:cNvGraphicFramePr>
            <a:graphicFrameLocks noGrp="1"/>
          </p:cNvGraphicFramePr>
          <p:nvPr>
            <p:extLst>
              <p:ext uri="{D42A27DB-BD31-4B8C-83A1-F6EECF244321}">
                <p14:modId xmlns="" xmlns:p14="http://schemas.microsoft.com/office/powerpoint/2010/main" val="2821516125"/>
              </p:ext>
            </p:extLst>
          </p:nvPr>
        </p:nvGraphicFramePr>
        <p:xfrm>
          <a:off x="4139953" y="1556792"/>
          <a:ext cx="4968551" cy="2473364"/>
        </p:xfrm>
        <a:graphic>
          <a:graphicData uri="http://schemas.openxmlformats.org/drawingml/2006/table">
            <a:tbl>
              <a:tblPr firstRow="1" bandRow="1">
                <a:tableStyleId>{35758FB7-9AC5-4552-8A53-C91805E547FA}</a:tableStyleId>
              </a:tblPr>
              <a:tblGrid>
                <a:gridCol w="1800200"/>
                <a:gridCol w="1512168"/>
                <a:gridCol w="1656183"/>
              </a:tblGrid>
              <a:tr h="339764">
                <a:tc>
                  <a:txBody>
                    <a:bodyPr/>
                    <a:lstStyle/>
                    <a:p>
                      <a:r>
                        <a:rPr lang="fr-FR" sz="1600" dirty="0" err="1" smtClean="0"/>
                        <a:t>Beam</a:t>
                      </a:r>
                      <a:r>
                        <a:rPr lang="fr-FR" sz="1600" dirty="0" smtClean="0"/>
                        <a:t> </a:t>
                      </a:r>
                      <a:r>
                        <a:rPr lang="fr-FR" sz="1600" dirty="0" err="1" smtClean="0"/>
                        <a:t>Parameters</a:t>
                      </a:r>
                      <a:r>
                        <a:rPr lang="fr-FR" sz="1600" dirty="0" smtClean="0"/>
                        <a:t> </a:t>
                      </a:r>
                    </a:p>
                  </a:txBody>
                  <a:tcPr/>
                </a:tc>
                <a:tc>
                  <a:txBody>
                    <a:bodyPr/>
                    <a:lstStyle/>
                    <a:p>
                      <a:r>
                        <a:rPr lang="fr-FR" sz="1600" dirty="0" smtClean="0"/>
                        <a:t>CLIC</a:t>
                      </a:r>
                    </a:p>
                  </a:txBody>
                  <a:tcPr/>
                </a:tc>
                <a:tc>
                  <a:txBody>
                    <a:bodyPr/>
                    <a:lstStyle/>
                    <a:p>
                      <a:r>
                        <a:rPr lang="fr-FR" sz="1600" dirty="0" smtClean="0"/>
                        <a:t>ILC</a:t>
                      </a:r>
                      <a:endParaRPr lang="fr-FR" sz="1600" dirty="0"/>
                    </a:p>
                  </a:txBody>
                  <a:tcPr/>
                </a:tc>
              </a:tr>
              <a:tr h="287634">
                <a:tc>
                  <a:txBody>
                    <a:bodyPr/>
                    <a:lstStyle/>
                    <a:p>
                      <a:r>
                        <a:rPr lang="fr-FR" sz="1400" baseline="0" dirty="0" err="1" smtClean="0"/>
                        <a:t>Beam</a:t>
                      </a:r>
                      <a:r>
                        <a:rPr lang="fr-FR" sz="1400" baseline="0" dirty="0" smtClean="0"/>
                        <a:t> </a:t>
                      </a:r>
                      <a:r>
                        <a:rPr lang="fr-FR" sz="1400" baseline="0" dirty="0" err="1" smtClean="0"/>
                        <a:t>energy</a:t>
                      </a:r>
                      <a:endParaRPr lang="fr-FR" sz="1400" baseline="0" dirty="0" smtClean="0"/>
                    </a:p>
                  </a:txBody>
                  <a:tcPr/>
                </a:tc>
                <a:tc>
                  <a:txBody>
                    <a:bodyPr/>
                    <a:lstStyle/>
                    <a:p>
                      <a:r>
                        <a:rPr lang="fr-FR" sz="1400" dirty="0" smtClean="0"/>
                        <a:t>100s </a:t>
                      </a:r>
                      <a:r>
                        <a:rPr lang="fr-FR" sz="1400" dirty="0" err="1" smtClean="0"/>
                        <a:t>GeV</a:t>
                      </a:r>
                      <a:r>
                        <a:rPr lang="fr-FR" sz="1400" dirty="0" smtClean="0"/>
                        <a:t> to 3 </a:t>
                      </a:r>
                      <a:r>
                        <a:rPr lang="fr-FR" sz="1400" dirty="0" err="1" smtClean="0"/>
                        <a:t>TeV</a:t>
                      </a:r>
                      <a:endParaRPr lang="fr-FR" sz="1400" dirty="0"/>
                    </a:p>
                  </a:txBody>
                  <a:tcPr/>
                </a:tc>
                <a:tc>
                  <a:txBody>
                    <a:bodyPr/>
                    <a:lstStyle/>
                    <a:p>
                      <a:r>
                        <a:rPr lang="fr-FR" sz="1400" dirty="0" smtClean="0"/>
                        <a:t>100s </a:t>
                      </a:r>
                      <a:r>
                        <a:rPr lang="fr-FR" sz="1400" dirty="0" err="1" smtClean="0"/>
                        <a:t>GeV</a:t>
                      </a:r>
                      <a:r>
                        <a:rPr lang="fr-FR" sz="1400" dirty="0" smtClean="0"/>
                        <a:t> to 1 </a:t>
                      </a:r>
                      <a:r>
                        <a:rPr lang="fr-FR" sz="1400" dirty="0" err="1" smtClean="0"/>
                        <a:t>TeV</a:t>
                      </a:r>
                      <a:endParaRPr lang="fr-FR" sz="1400" dirty="0"/>
                    </a:p>
                  </a:txBody>
                  <a:tcPr/>
                </a:tc>
              </a:tr>
              <a:tr h="293400">
                <a:tc>
                  <a:txBody>
                    <a:bodyPr/>
                    <a:lstStyle/>
                    <a:p>
                      <a:r>
                        <a:rPr lang="fr-FR" sz="1400" dirty="0" smtClean="0"/>
                        <a:t>Train</a:t>
                      </a:r>
                      <a:r>
                        <a:rPr lang="fr-FR" sz="1400" baseline="0" dirty="0" smtClean="0"/>
                        <a:t> rate (Hz)</a:t>
                      </a:r>
                    </a:p>
                  </a:txBody>
                  <a:tcPr/>
                </a:tc>
                <a:tc>
                  <a:txBody>
                    <a:bodyPr/>
                    <a:lstStyle/>
                    <a:p>
                      <a:r>
                        <a:rPr lang="fr-FR" sz="1400" dirty="0" smtClean="0"/>
                        <a:t>50</a:t>
                      </a:r>
                      <a:endParaRPr lang="fr-FR" sz="1400" dirty="0"/>
                    </a:p>
                  </a:txBody>
                  <a:tcPr/>
                </a:tc>
                <a:tc>
                  <a:txBody>
                    <a:bodyPr/>
                    <a:lstStyle/>
                    <a:p>
                      <a:r>
                        <a:rPr lang="fr-FR" sz="1400" dirty="0" smtClean="0"/>
                        <a:t>5</a:t>
                      </a:r>
                      <a:endParaRPr lang="fr-FR" sz="1400" dirty="0"/>
                    </a:p>
                  </a:txBody>
                  <a:tcPr/>
                </a:tc>
              </a:tr>
              <a:tr h="293400">
                <a:tc>
                  <a:txBody>
                    <a:bodyPr/>
                    <a:lstStyle/>
                    <a:p>
                      <a:r>
                        <a:rPr lang="fr-FR" sz="1400" baseline="0" dirty="0" smtClean="0"/>
                        <a:t>Train </a:t>
                      </a:r>
                      <a:r>
                        <a:rPr lang="fr-FR" sz="1400" baseline="0" dirty="0" err="1" smtClean="0"/>
                        <a:t>length</a:t>
                      </a:r>
                      <a:r>
                        <a:rPr lang="fr-FR" sz="1400" baseline="0" dirty="0" smtClean="0"/>
                        <a:t> (us)</a:t>
                      </a:r>
                    </a:p>
                  </a:txBody>
                  <a:tcPr/>
                </a:tc>
                <a:tc>
                  <a:txBody>
                    <a:bodyPr/>
                    <a:lstStyle/>
                    <a:p>
                      <a:r>
                        <a:rPr lang="fr-FR" sz="1400" dirty="0" smtClean="0"/>
                        <a:t>0.156</a:t>
                      </a:r>
                      <a:endParaRPr lang="fr-FR" sz="1400" dirty="0"/>
                    </a:p>
                  </a:txBody>
                  <a:tcPr/>
                </a:tc>
                <a:tc>
                  <a:txBody>
                    <a:bodyPr/>
                    <a:lstStyle/>
                    <a:p>
                      <a:r>
                        <a:rPr lang="fr-FR" sz="1400" dirty="0" smtClean="0"/>
                        <a:t>910</a:t>
                      </a:r>
                      <a:endParaRPr lang="fr-FR" sz="1400" dirty="0"/>
                    </a:p>
                  </a:txBody>
                  <a:tcPr/>
                </a:tc>
              </a:tr>
              <a:tr h="293400">
                <a:tc>
                  <a:txBody>
                    <a:bodyPr/>
                    <a:lstStyle/>
                    <a:p>
                      <a:r>
                        <a:rPr lang="fr-FR" sz="1400" baseline="0" dirty="0" err="1" smtClean="0"/>
                        <a:t>Bunches</a:t>
                      </a:r>
                      <a:r>
                        <a:rPr lang="fr-FR" sz="1400" baseline="0" dirty="0" smtClean="0"/>
                        <a:t> per train </a:t>
                      </a:r>
                    </a:p>
                  </a:txBody>
                  <a:tcPr/>
                </a:tc>
                <a:tc>
                  <a:txBody>
                    <a:bodyPr/>
                    <a:lstStyle/>
                    <a:p>
                      <a:r>
                        <a:rPr lang="fr-FR" sz="1400" dirty="0" smtClean="0"/>
                        <a:t>312</a:t>
                      </a:r>
                      <a:endParaRPr lang="fr-FR" sz="1400" dirty="0"/>
                    </a:p>
                  </a:txBody>
                  <a:tcPr/>
                </a:tc>
                <a:tc>
                  <a:txBody>
                    <a:bodyPr/>
                    <a:lstStyle/>
                    <a:p>
                      <a:r>
                        <a:rPr lang="fr-FR" sz="1400" dirty="0" smtClean="0"/>
                        <a:t>1300</a:t>
                      </a:r>
                      <a:endParaRPr lang="fr-FR" sz="1400" dirty="0"/>
                    </a:p>
                  </a:txBody>
                  <a:tcPr/>
                </a:tc>
              </a:tr>
              <a:tr h="287634">
                <a:tc>
                  <a:txBody>
                    <a:bodyPr/>
                    <a:lstStyle/>
                    <a:p>
                      <a:r>
                        <a:rPr lang="fr-FR" sz="1400" baseline="0" dirty="0" err="1" smtClean="0"/>
                        <a:t>Bunch</a:t>
                      </a:r>
                      <a:r>
                        <a:rPr lang="fr-FR" sz="1400" baseline="0" dirty="0" smtClean="0"/>
                        <a:t> </a:t>
                      </a:r>
                      <a:r>
                        <a:rPr lang="fr-FR" sz="1400" baseline="0" dirty="0" err="1" smtClean="0"/>
                        <a:t>separation</a:t>
                      </a:r>
                      <a:r>
                        <a:rPr lang="fr-FR" sz="1400" baseline="0" dirty="0" smtClean="0"/>
                        <a:t> (ns)</a:t>
                      </a:r>
                    </a:p>
                  </a:txBody>
                  <a:tcPr/>
                </a:tc>
                <a:tc>
                  <a:txBody>
                    <a:bodyPr/>
                    <a:lstStyle/>
                    <a:p>
                      <a:r>
                        <a:rPr lang="fr-FR" sz="1400" dirty="0" smtClean="0"/>
                        <a:t>0.5</a:t>
                      </a:r>
                      <a:endParaRPr lang="fr-FR" sz="1400" dirty="0"/>
                    </a:p>
                  </a:txBody>
                  <a:tcPr/>
                </a:tc>
                <a:tc>
                  <a:txBody>
                    <a:bodyPr/>
                    <a:lstStyle/>
                    <a:p>
                      <a:r>
                        <a:rPr lang="fr-FR" sz="1400" dirty="0" smtClean="0"/>
                        <a:t>700 </a:t>
                      </a:r>
                      <a:endParaRPr lang="fr-FR" sz="1400" dirty="0"/>
                    </a:p>
                  </a:txBody>
                  <a:tcPr/>
                </a:tc>
              </a:tr>
              <a:tr h="287634">
                <a:tc>
                  <a:txBody>
                    <a:bodyPr/>
                    <a:lstStyle/>
                    <a:p>
                      <a:r>
                        <a:rPr lang="fr-FR" sz="1400" baseline="0" dirty="0" smtClean="0"/>
                        <a:t>Train </a:t>
                      </a:r>
                      <a:r>
                        <a:rPr lang="fr-FR" sz="1400" baseline="0" dirty="0" err="1" smtClean="0"/>
                        <a:t>separation</a:t>
                      </a:r>
                      <a:r>
                        <a:rPr lang="fr-FR" sz="1400" baseline="0" dirty="0" smtClean="0"/>
                        <a:t> (ms)</a:t>
                      </a:r>
                    </a:p>
                  </a:txBody>
                  <a:tcPr/>
                </a:tc>
                <a:tc>
                  <a:txBody>
                    <a:bodyPr/>
                    <a:lstStyle/>
                    <a:p>
                      <a:r>
                        <a:rPr lang="fr-FR" sz="1400" dirty="0" smtClean="0"/>
                        <a:t>20</a:t>
                      </a:r>
                      <a:endParaRPr lang="fr-FR" sz="1400" dirty="0"/>
                    </a:p>
                  </a:txBody>
                  <a:tcPr/>
                </a:tc>
                <a:tc>
                  <a:txBody>
                    <a:bodyPr/>
                    <a:lstStyle/>
                    <a:p>
                      <a:r>
                        <a:rPr lang="fr-FR" sz="1400" dirty="0" smtClean="0"/>
                        <a:t>200</a:t>
                      </a:r>
                      <a:endParaRPr lang="fr-FR" sz="1400" dirty="0"/>
                    </a:p>
                  </a:txBody>
                  <a:tcPr/>
                </a:tc>
              </a:tr>
              <a:tr h="293400">
                <a:tc>
                  <a:txBody>
                    <a:bodyPr/>
                    <a:lstStyle/>
                    <a:p>
                      <a:r>
                        <a:rPr lang="fr-FR" sz="1400" baseline="0" dirty="0" err="1" smtClean="0"/>
                        <a:t>Duty</a:t>
                      </a:r>
                      <a:r>
                        <a:rPr lang="fr-FR" sz="1400" baseline="0" dirty="0" smtClean="0"/>
                        <a:t> Cycle (%)</a:t>
                      </a:r>
                    </a:p>
                  </a:txBody>
                  <a:tcPr/>
                </a:tc>
                <a:tc>
                  <a:txBody>
                    <a:bodyPr/>
                    <a:lstStyle/>
                    <a:p>
                      <a:r>
                        <a:rPr lang="fr-FR" sz="1400" dirty="0" smtClean="0"/>
                        <a:t>0.00078</a:t>
                      </a:r>
                      <a:endParaRPr lang="fr-FR" sz="1400" dirty="0"/>
                    </a:p>
                  </a:txBody>
                  <a:tcPr/>
                </a:tc>
                <a:tc>
                  <a:txBody>
                    <a:bodyPr/>
                    <a:lstStyle/>
                    <a:p>
                      <a:r>
                        <a:rPr lang="fr-FR" sz="1400" dirty="0" smtClean="0"/>
                        <a:t>0.45</a:t>
                      </a:r>
                      <a:endParaRPr lang="fr-FR" sz="1400"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
          <p:cNvPicPr>
            <a:picLocks noChangeAspect="1" noChangeArrowheads="1"/>
          </p:cNvPicPr>
          <p:nvPr/>
        </p:nvPicPr>
        <p:blipFill>
          <a:blip r:embed="rId2" cstate="print"/>
          <a:srcRect/>
          <a:stretch>
            <a:fillRect/>
          </a:stretch>
        </p:blipFill>
        <p:spPr bwMode="auto">
          <a:xfrm>
            <a:off x="0" y="2060848"/>
            <a:ext cx="3446462" cy="2160588"/>
          </a:xfrm>
          <a:prstGeom prst="rect">
            <a:avLst/>
          </a:prstGeom>
          <a:noFill/>
          <a:ln w="9525">
            <a:noFill/>
            <a:miter lim="800000"/>
            <a:headEnd/>
            <a:tailEnd/>
          </a:ln>
        </p:spPr>
      </p:pic>
      <p:pic>
        <p:nvPicPr>
          <p:cNvPr id="56324" name="Picture 3"/>
          <p:cNvPicPr>
            <a:picLocks noChangeAspect="1" noChangeArrowheads="1"/>
          </p:cNvPicPr>
          <p:nvPr/>
        </p:nvPicPr>
        <p:blipFill>
          <a:blip r:embed="rId3" cstate="print"/>
          <a:srcRect/>
          <a:stretch>
            <a:fillRect/>
          </a:stretch>
        </p:blipFill>
        <p:spPr bwMode="auto">
          <a:xfrm>
            <a:off x="4283968" y="3933056"/>
            <a:ext cx="4054475" cy="2332037"/>
          </a:xfrm>
          <a:prstGeom prst="rect">
            <a:avLst/>
          </a:prstGeom>
          <a:noFill/>
          <a:ln w="9525">
            <a:noFill/>
            <a:miter lim="800000"/>
            <a:headEnd/>
            <a:tailEnd/>
          </a:ln>
        </p:spPr>
      </p:pic>
      <p:sp>
        <p:nvSpPr>
          <p:cNvPr id="56325" name="Rectangle 2"/>
          <p:cNvSpPr>
            <a:spLocks noGrp="1" noChangeArrowheads="1"/>
          </p:cNvSpPr>
          <p:nvPr>
            <p:ph type="title"/>
          </p:nvPr>
        </p:nvSpPr>
        <p:spPr>
          <a:xfrm>
            <a:off x="395288" y="0"/>
            <a:ext cx="7993062" cy="765175"/>
          </a:xfrm>
        </p:spPr>
        <p:txBody>
          <a:bodyPr/>
          <a:lstStyle/>
          <a:p>
            <a:r>
              <a:rPr lang="en-GB" sz="3600" b="1" dirty="0" smtClean="0">
                <a:solidFill>
                  <a:srgbClr val="FF0000"/>
                </a:solidFill>
              </a:rPr>
              <a:t>CMOS detectors: MAPs</a:t>
            </a:r>
          </a:p>
        </p:txBody>
      </p:sp>
      <p:sp>
        <p:nvSpPr>
          <p:cNvPr id="56326" name="Rectangle 6"/>
          <p:cNvSpPr>
            <a:spLocks noChangeArrowheads="1"/>
          </p:cNvSpPr>
          <p:nvPr/>
        </p:nvSpPr>
        <p:spPr bwMode="auto">
          <a:xfrm>
            <a:off x="0" y="908050"/>
            <a:ext cx="9144000" cy="1107996"/>
          </a:xfrm>
          <a:prstGeom prst="rect">
            <a:avLst/>
          </a:prstGeom>
          <a:noFill/>
          <a:ln w="9525">
            <a:noFill/>
            <a:miter lim="800000"/>
            <a:headEnd/>
            <a:tailEnd/>
          </a:ln>
        </p:spPr>
        <p:txBody>
          <a:bodyPr>
            <a:spAutoFit/>
          </a:bodyPr>
          <a:lstStyle/>
          <a:p>
            <a:r>
              <a:rPr lang="en-GB" sz="2200" b="1" dirty="0" smtClean="0">
                <a:solidFill>
                  <a:srgbClr val="0070C0"/>
                </a:solidFill>
              </a:rPr>
              <a:t>Standard </a:t>
            </a:r>
            <a:r>
              <a:rPr lang="en-GB" sz="2200" b="1" dirty="0">
                <a:solidFill>
                  <a:srgbClr val="0070C0"/>
                </a:solidFill>
              </a:rPr>
              <a:t>CMOS processing</a:t>
            </a:r>
            <a:r>
              <a:rPr lang="en-GB" sz="2200" dirty="0"/>
              <a:t>. </a:t>
            </a:r>
            <a:r>
              <a:rPr lang="en-GB" sz="2200" dirty="0" smtClean="0"/>
              <a:t>Introduced in late 1990s as R&amp;D. Active </a:t>
            </a:r>
            <a:r>
              <a:rPr lang="en-GB" sz="2200" dirty="0"/>
              <a:t>pixel cell with an NMOS transistor. </a:t>
            </a:r>
            <a:r>
              <a:rPr lang="en-GB" sz="2200" dirty="0" smtClean="0"/>
              <a:t>Charge collected by drift towards the charge collecting diode. </a:t>
            </a:r>
            <a:endParaRPr lang="en-GB" sz="2200" dirty="0"/>
          </a:p>
        </p:txBody>
      </p:sp>
      <p:sp>
        <p:nvSpPr>
          <p:cNvPr id="8" name="Slide Number Placeholder 7"/>
          <p:cNvSpPr>
            <a:spLocks noGrp="1"/>
          </p:cNvSpPr>
          <p:nvPr>
            <p:ph type="sldNum" sz="quarter" idx="12"/>
          </p:nvPr>
        </p:nvSpPr>
        <p:spPr/>
        <p:txBody>
          <a:bodyPr/>
          <a:lstStyle/>
          <a:p>
            <a:pPr>
              <a:defRPr/>
            </a:pPr>
            <a:fld id="{E3A8F8BA-DA03-45DD-BEDE-6AD6481900D1}" type="slidenum">
              <a:rPr lang="en-GB" smtClean="0"/>
              <a:pPr>
                <a:defRPr/>
              </a:pPr>
              <a:t>34</a:t>
            </a:fld>
            <a:endParaRPr lang="en-GB"/>
          </a:p>
        </p:txBody>
      </p:sp>
      <p:sp>
        <p:nvSpPr>
          <p:cNvPr id="9" name="Footer Placeholder 8"/>
          <p:cNvSpPr>
            <a:spLocks noGrp="1"/>
          </p:cNvSpPr>
          <p:nvPr>
            <p:ph type="ftr" sz="quarter" idx="11"/>
          </p:nvPr>
        </p:nvSpPr>
        <p:spPr/>
        <p:txBody>
          <a:bodyPr/>
          <a:lstStyle/>
          <a:p>
            <a:pPr>
              <a:defRPr/>
            </a:pPr>
            <a:endParaRPr lang="en-GB"/>
          </a:p>
        </p:txBody>
      </p:sp>
      <p:grpSp>
        <p:nvGrpSpPr>
          <p:cNvPr id="2" name="Group 9"/>
          <p:cNvGrpSpPr/>
          <p:nvPr/>
        </p:nvGrpSpPr>
        <p:grpSpPr>
          <a:xfrm>
            <a:off x="4716016" y="1700808"/>
            <a:ext cx="3913463" cy="2428892"/>
            <a:chOff x="5286380" y="1928802"/>
            <a:chExt cx="3913463" cy="2428892"/>
          </a:xfrm>
        </p:grpSpPr>
        <p:sp>
          <p:nvSpPr>
            <p:cNvPr id="11" name="Rectangle 10"/>
            <p:cNvSpPr/>
            <p:nvPr/>
          </p:nvSpPr>
          <p:spPr bwMode="auto">
            <a:xfrm>
              <a:off x="5357818" y="2000240"/>
              <a:ext cx="428628" cy="235745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omic Sans MS" pitchFamily="66" charset="0"/>
              </a:endParaRPr>
            </a:p>
          </p:txBody>
        </p:sp>
        <p:pic>
          <p:nvPicPr>
            <p:cNvPr id="12" name="Picture 2"/>
            <p:cNvPicPr>
              <a:picLocks noChangeAspect="1" noChangeArrowheads="1"/>
            </p:cNvPicPr>
            <p:nvPr/>
          </p:nvPicPr>
          <p:blipFill>
            <a:blip r:embed="rId4" cstate="screen"/>
            <a:srcRect/>
            <a:stretch>
              <a:fillRect/>
            </a:stretch>
          </p:blipFill>
          <p:spPr bwMode="auto">
            <a:xfrm>
              <a:off x="5572132" y="2000240"/>
              <a:ext cx="3571900" cy="2344478"/>
            </a:xfrm>
            <a:prstGeom prst="rect">
              <a:avLst/>
            </a:prstGeom>
            <a:noFill/>
            <a:ln w="9525">
              <a:noFill/>
              <a:miter lim="800000"/>
              <a:headEnd/>
              <a:tailEnd/>
            </a:ln>
          </p:spPr>
        </p:pic>
        <p:sp>
          <p:nvSpPr>
            <p:cNvPr id="13" name="TextBox 12"/>
            <p:cNvSpPr txBox="1"/>
            <p:nvPr/>
          </p:nvSpPr>
          <p:spPr>
            <a:xfrm>
              <a:off x="5429256" y="1928802"/>
              <a:ext cx="1013419" cy="461665"/>
            </a:xfrm>
            <a:prstGeom prst="rect">
              <a:avLst/>
            </a:prstGeom>
            <a:noFill/>
          </p:spPr>
          <p:txBody>
            <a:bodyPr wrap="none" rtlCol="0">
              <a:spAutoFit/>
            </a:bodyPr>
            <a:lstStyle/>
            <a:p>
              <a:r>
                <a:rPr lang="en-US" sz="1200" b="0" dirty="0" smtClean="0">
                  <a:latin typeface="Bodoni MT" pitchFamily="18" charset="0"/>
                </a:rPr>
                <a:t>in-pixel</a:t>
              </a:r>
            </a:p>
            <a:p>
              <a:r>
                <a:rPr lang="en-US" sz="1200" b="0" dirty="0" smtClean="0">
                  <a:latin typeface="Bodoni MT" pitchFamily="18" charset="0"/>
                </a:rPr>
                <a:t>micro-</a:t>
              </a:r>
              <a:r>
                <a:rPr lang="en-US" sz="1200" b="0" dirty="0" err="1" smtClean="0">
                  <a:latin typeface="Bodoni MT" pitchFamily="18" charset="0"/>
                </a:rPr>
                <a:t>cicuits</a:t>
              </a:r>
              <a:endParaRPr lang="en-US" sz="1200" b="0" dirty="0" smtClean="0">
                <a:latin typeface="Bodoni MT" pitchFamily="18" charset="0"/>
              </a:endParaRPr>
            </a:p>
          </p:txBody>
        </p:sp>
        <p:sp>
          <p:nvSpPr>
            <p:cNvPr id="14" name="TextBox 13"/>
            <p:cNvSpPr txBox="1"/>
            <p:nvPr/>
          </p:nvSpPr>
          <p:spPr>
            <a:xfrm rot="18688905">
              <a:off x="8106436" y="2496734"/>
              <a:ext cx="1259576" cy="276999"/>
            </a:xfrm>
            <a:prstGeom prst="rect">
              <a:avLst/>
            </a:prstGeom>
            <a:noFill/>
          </p:spPr>
          <p:txBody>
            <a:bodyPr wrap="none" rtlCol="0">
              <a:spAutoFit/>
            </a:bodyPr>
            <a:lstStyle/>
            <a:p>
              <a:r>
                <a:rPr lang="en-US" sz="1200" b="0" dirty="0" smtClean="0">
                  <a:latin typeface="Bodoni MT" pitchFamily="18" charset="0"/>
                </a:rPr>
                <a:t>Electronic layers</a:t>
              </a:r>
            </a:p>
          </p:txBody>
        </p:sp>
        <p:sp>
          <p:nvSpPr>
            <p:cNvPr id="15" name="Rectangle 14"/>
            <p:cNvSpPr/>
            <p:nvPr/>
          </p:nvSpPr>
          <p:spPr>
            <a:xfrm>
              <a:off x="6536046" y="4009257"/>
              <a:ext cx="679160" cy="276999"/>
            </a:xfrm>
            <a:prstGeom prst="rect">
              <a:avLst/>
            </a:prstGeom>
          </p:spPr>
          <p:txBody>
            <a:bodyPr wrap="none">
              <a:spAutoFit/>
            </a:bodyPr>
            <a:lstStyle/>
            <a:p>
              <a:r>
                <a:rPr lang="en-US" sz="1200" b="0" dirty="0" smtClean="0">
                  <a:latin typeface="Bodoni MT" pitchFamily="18" charset="0"/>
                </a:rPr>
                <a:t>particle</a:t>
              </a:r>
            </a:p>
          </p:txBody>
        </p:sp>
        <p:sp>
          <p:nvSpPr>
            <p:cNvPr id="16" name="Rectangle 15"/>
            <p:cNvSpPr/>
            <p:nvPr/>
          </p:nvSpPr>
          <p:spPr>
            <a:xfrm>
              <a:off x="5286380" y="2500306"/>
              <a:ext cx="1282684" cy="461665"/>
            </a:xfrm>
            <a:prstGeom prst="rect">
              <a:avLst/>
            </a:prstGeom>
          </p:spPr>
          <p:txBody>
            <a:bodyPr wrap="square">
              <a:spAutoFit/>
            </a:bodyPr>
            <a:lstStyle/>
            <a:p>
              <a:r>
                <a:rPr lang="en-US" sz="1200" b="0" dirty="0" smtClean="0">
                  <a:latin typeface="Bodoni MT" pitchFamily="18" charset="0"/>
                </a:rPr>
                <a:t>charge collecting diode</a:t>
              </a:r>
            </a:p>
          </p:txBody>
        </p:sp>
        <p:sp>
          <p:nvSpPr>
            <p:cNvPr id="17" name="TextBox 16"/>
            <p:cNvSpPr txBox="1"/>
            <p:nvPr/>
          </p:nvSpPr>
          <p:spPr>
            <a:xfrm rot="16200000">
              <a:off x="7865162" y="3350517"/>
              <a:ext cx="660758" cy="246221"/>
            </a:xfrm>
            <a:prstGeom prst="rect">
              <a:avLst/>
            </a:prstGeom>
            <a:noFill/>
          </p:spPr>
          <p:txBody>
            <a:bodyPr wrap="none" rtlCol="0">
              <a:spAutoFit/>
            </a:bodyPr>
            <a:lstStyle/>
            <a:p>
              <a:r>
                <a:rPr lang="en-US" sz="1000" dirty="0" smtClean="0">
                  <a:latin typeface="Bodoni MT" pitchFamily="18" charset="0"/>
                </a:rPr>
                <a:t>10-20</a:t>
              </a:r>
              <a:r>
                <a:rPr lang="en-US" sz="1000" dirty="0" smtClean="0">
                  <a:latin typeface="Symbol" pitchFamily="18" charset="2"/>
                </a:rPr>
                <a:t>m</a:t>
              </a:r>
              <a:r>
                <a:rPr lang="en-US" sz="1000" dirty="0" smtClean="0">
                  <a:latin typeface="Bodoni MT" pitchFamily="18" charset="0"/>
                </a:rPr>
                <a:t>m</a:t>
              </a:r>
            </a:p>
          </p:txBody>
        </p:sp>
        <p:sp>
          <p:nvSpPr>
            <p:cNvPr id="18" name="TextBox 17"/>
            <p:cNvSpPr txBox="1"/>
            <p:nvPr/>
          </p:nvSpPr>
          <p:spPr>
            <a:xfrm>
              <a:off x="7894626" y="3786190"/>
              <a:ext cx="463588" cy="246221"/>
            </a:xfrm>
            <a:prstGeom prst="rect">
              <a:avLst/>
            </a:prstGeom>
            <a:noFill/>
          </p:spPr>
          <p:txBody>
            <a:bodyPr wrap="none" rtlCol="0">
              <a:spAutoFit/>
            </a:bodyPr>
            <a:lstStyle/>
            <a:p>
              <a:r>
                <a:rPr lang="en-US" sz="1000" dirty="0" smtClean="0">
                  <a:latin typeface="Bodoni MT" pitchFamily="18" charset="0"/>
                </a:rPr>
                <a:t>x </a:t>
              </a:r>
              <a:r>
                <a:rPr lang="en-US" sz="1000" dirty="0" smtClean="0">
                  <a:latin typeface="Symbol" pitchFamily="18" charset="2"/>
                </a:rPr>
                <a:t>m</a:t>
              </a:r>
              <a:r>
                <a:rPr lang="en-US" sz="1000" dirty="0" smtClean="0">
                  <a:latin typeface="Bodoni MT" pitchFamily="18" charset="0"/>
                </a:rPr>
                <a:t>m</a:t>
              </a:r>
            </a:p>
          </p:txBody>
        </p:sp>
        <p:sp>
          <p:nvSpPr>
            <p:cNvPr id="19" name="TextBox 18"/>
            <p:cNvSpPr txBox="1"/>
            <p:nvPr/>
          </p:nvSpPr>
          <p:spPr>
            <a:xfrm rot="18612502">
              <a:off x="8083292" y="3346730"/>
              <a:ext cx="1302344" cy="276999"/>
            </a:xfrm>
            <a:prstGeom prst="rect">
              <a:avLst/>
            </a:prstGeom>
            <a:noFill/>
          </p:spPr>
          <p:txBody>
            <a:bodyPr wrap="none" rtlCol="0">
              <a:spAutoFit/>
            </a:bodyPr>
            <a:lstStyle/>
            <a:p>
              <a:r>
                <a:rPr lang="en-US" sz="1200" b="0" dirty="0" smtClean="0">
                  <a:latin typeface="Bodoni MT" pitchFamily="18" charset="0"/>
                </a:rPr>
                <a:t>Substrate or bulk</a:t>
              </a:r>
            </a:p>
          </p:txBody>
        </p:sp>
        <p:sp>
          <p:nvSpPr>
            <p:cNvPr id="20" name="TextBox 19"/>
            <p:cNvSpPr txBox="1"/>
            <p:nvPr/>
          </p:nvSpPr>
          <p:spPr>
            <a:xfrm rot="18910778">
              <a:off x="8238298" y="2838419"/>
              <a:ext cx="961545" cy="461665"/>
            </a:xfrm>
            <a:prstGeom prst="rect">
              <a:avLst/>
            </a:prstGeom>
            <a:noFill/>
          </p:spPr>
          <p:txBody>
            <a:bodyPr wrap="none" rtlCol="0">
              <a:spAutoFit/>
            </a:bodyPr>
            <a:lstStyle/>
            <a:p>
              <a:r>
                <a:rPr lang="en-US" sz="1200" b="0" dirty="0" err="1" smtClean="0">
                  <a:latin typeface="Bodoni MT" pitchFamily="18" charset="0"/>
                </a:rPr>
                <a:t>Epi</a:t>
              </a:r>
              <a:r>
                <a:rPr lang="en-US" sz="1200" b="0" dirty="0" smtClean="0">
                  <a:latin typeface="Bodoni MT" pitchFamily="18" charset="0"/>
                </a:rPr>
                <a:t>-layer = </a:t>
              </a:r>
            </a:p>
            <a:p>
              <a:r>
                <a:rPr lang="en-US" sz="1200" b="0" dirty="0" err="1" smtClean="0">
                  <a:latin typeface="Bodoni MT" pitchFamily="18" charset="0"/>
                </a:rPr>
                <a:t>sens</a:t>
              </a:r>
              <a:r>
                <a:rPr lang="en-US" sz="1200" b="0" dirty="0" smtClean="0">
                  <a:latin typeface="Bodoni MT" pitchFamily="18" charset="0"/>
                </a:rPr>
                <a:t> </a:t>
              </a:r>
              <a:r>
                <a:rPr lang="en-US" sz="1200" b="0" dirty="0" err="1" smtClean="0">
                  <a:latin typeface="Bodoni MT" pitchFamily="18" charset="0"/>
                </a:rPr>
                <a:t>vol</a:t>
              </a:r>
              <a:endParaRPr lang="en-US" sz="1200" b="0" dirty="0" smtClean="0">
                <a:latin typeface="Bodoni MT" pitchFamily="18" charset="0"/>
              </a:endParaRPr>
            </a:p>
          </p:txBody>
        </p:sp>
        <p:sp>
          <p:nvSpPr>
            <p:cNvPr id="21" name="TextBox 20"/>
            <p:cNvSpPr txBox="1"/>
            <p:nvPr/>
          </p:nvSpPr>
          <p:spPr>
            <a:xfrm>
              <a:off x="7858148" y="3000372"/>
              <a:ext cx="542136" cy="246221"/>
            </a:xfrm>
            <a:prstGeom prst="rect">
              <a:avLst/>
            </a:prstGeom>
            <a:noFill/>
          </p:spPr>
          <p:txBody>
            <a:bodyPr wrap="none" rtlCol="0">
              <a:spAutoFit/>
            </a:bodyPr>
            <a:lstStyle/>
            <a:p>
              <a:r>
                <a:rPr lang="en-US" sz="1000" dirty="0" smtClean="0">
                  <a:latin typeface="Bodoni MT" pitchFamily="18" charset="0"/>
                </a:rPr>
                <a:t>~5 </a:t>
              </a:r>
              <a:r>
                <a:rPr lang="en-US" sz="1000" dirty="0" smtClean="0">
                  <a:latin typeface="Symbol" pitchFamily="18" charset="2"/>
                </a:rPr>
                <a:t>m</a:t>
              </a:r>
              <a:r>
                <a:rPr lang="en-US" sz="1000" dirty="0" smtClean="0">
                  <a:latin typeface="Bodoni MT" pitchFamily="18" charset="0"/>
                </a:rPr>
                <a:t>m</a:t>
              </a:r>
            </a:p>
          </p:txBody>
        </p:sp>
      </p:grpSp>
      <p:sp>
        <p:nvSpPr>
          <p:cNvPr id="22" name="TextBox 21"/>
          <p:cNvSpPr txBox="1"/>
          <p:nvPr/>
        </p:nvSpPr>
        <p:spPr>
          <a:xfrm>
            <a:off x="251520" y="4941168"/>
            <a:ext cx="4032448" cy="1200329"/>
          </a:xfrm>
          <a:prstGeom prst="rect">
            <a:avLst/>
          </a:prstGeom>
          <a:noFill/>
        </p:spPr>
        <p:txBody>
          <a:bodyPr wrap="square" rtlCol="0">
            <a:spAutoFit/>
          </a:bodyPr>
          <a:lstStyle/>
          <a:p>
            <a:r>
              <a:rPr lang="en-GB" dirty="0" smtClean="0"/>
              <a:t>The absence of drift field is a drawback when radiation damage is involved!</a:t>
            </a:r>
          </a:p>
          <a:p>
            <a:endParaRPr lang="en-GB"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559326E2-30D5-437F-955A-F50B5A13C2DE}" type="slidenum">
              <a:rPr lang="en-GB"/>
              <a:pPr>
                <a:defRPr/>
              </a:pPr>
              <a:t>35</a:t>
            </a:fld>
            <a:endParaRPr lang="en-GB"/>
          </a:p>
        </p:txBody>
      </p:sp>
      <p:sp>
        <p:nvSpPr>
          <p:cNvPr id="10" name="Footer Placeholder 9"/>
          <p:cNvSpPr>
            <a:spLocks noGrp="1"/>
          </p:cNvSpPr>
          <p:nvPr>
            <p:ph type="ftr" sz="quarter" idx="11"/>
          </p:nvPr>
        </p:nvSpPr>
        <p:spPr/>
        <p:txBody>
          <a:bodyPr/>
          <a:lstStyle/>
          <a:p>
            <a:pPr>
              <a:defRPr/>
            </a:pPr>
            <a:endParaRPr lang="en-GB"/>
          </a:p>
        </p:txBody>
      </p:sp>
      <p:pic>
        <p:nvPicPr>
          <p:cNvPr id="72706" name="Picture 2"/>
          <p:cNvPicPr>
            <a:picLocks noChangeAspect="1" noChangeArrowheads="1"/>
          </p:cNvPicPr>
          <p:nvPr/>
        </p:nvPicPr>
        <p:blipFill>
          <a:blip r:embed="rId2" cstate="print"/>
          <a:srcRect/>
          <a:stretch>
            <a:fillRect/>
          </a:stretch>
        </p:blipFill>
        <p:spPr bwMode="auto">
          <a:xfrm>
            <a:off x="897668" y="908721"/>
            <a:ext cx="7997165" cy="5949280"/>
          </a:xfrm>
          <a:prstGeom prst="rect">
            <a:avLst/>
          </a:prstGeom>
          <a:noFill/>
          <a:ln w="9525">
            <a:noFill/>
            <a:miter lim="800000"/>
            <a:headEnd/>
            <a:tailEnd/>
          </a:ln>
        </p:spPr>
      </p:pic>
      <p:sp>
        <p:nvSpPr>
          <p:cNvPr id="13" name="TextBox 12"/>
          <p:cNvSpPr txBox="1"/>
          <p:nvPr/>
        </p:nvSpPr>
        <p:spPr>
          <a:xfrm>
            <a:off x="1043608" y="260648"/>
            <a:ext cx="6984776" cy="923330"/>
          </a:xfrm>
          <a:prstGeom prst="rect">
            <a:avLst/>
          </a:prstGeom>
          <a:noFill/>
        </p:spPr>
        <p:txBody>
          <a:bodyPr wrap="square" rtlCol="0">
            <a:spAutoFit/>
          </a:bodyPr>
          <a:lstStyle/>
          <a:p>
            <a:r>
              <a:rPr lang="en-GB" b="1" dirty="0" smtClean="0">
                <a:solidFill>
                  <a:schemeClr val="accent6">
                    <a:lumMod val="75000"/>
                  </a:schemeClr>
                </a:solidFill>
              </a:rPr>
              <a:t>But substantial improvement  have been achieved and the current radiation tolerance is in line with many applications!</a:t>
            </a:r>
          </a:p>
          <a:p>
            <a:endParaRPr lang="en-GB"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36</a:t>
            </a:fld>
            <a:endParaRPr lang="en-GB"/>
          </a:p>
        </p:txBody>
      </p:sp>
      <p:sp>
        <p:nvSpPr>
          <p:cNvPr id="11" name="Text Box 2051"/>
          <p:cNvSpPr txBox="1">
            <a:spLocks noChangeArrowheads="1"/>
          </p:cNvSpPr>
          <p:nvPr/>
        </p:nvSpPr>
        <p:spPr bwMode="auto">
          <a:xfrm>
            <a:off x="323528" y="0"/>
            <a:ext cx="8382000" cy="60170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An example of results after irradiation </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05474" name="Picture 2"/>
          <p:cNvPicPr>
            <a:picLocks noChangeAspect="1" noChangeArrowheads="1"/>
          </p:cNvPicPr>
          <p:nvPr/>
        </p:nvPicPr>
        <p:blipFill>
          <a:blip r:embed="rId2" cstate="print"/>
          <a:srcRect r="19128" b="50000"/>
          <a:stretch>
            <a:fillRect/>
          </a:stretch>
        </p:blipFill>
        <p:spPr bwMode="auto">
          <a:xfrm>
            <a:off x="179512" y="548680"/>
            <a:ext cx="3672408" cy="1368152"/>
          </a:xfrm>
          <a:prstGeom prst="rect">
            <a:avLst/>
          </a:prstGeom>
          <a:noFill/>
          <a:ln w="9525">
            <a:noFill/>
            <a:miter lim="800000"/>
            <a:headEnd/>
            <a:tailEnd/>
          </a:ln>
        </p:spPr>
      </p:pic>
      <p:pic>
        <p:nvPicPr>
          <p:cNvPr id="105476" name="Picture 4"/>
          <p:cNvPicPr>
            <a:picLocks noChangeAspect="1" noChangeArrowheads="1"/>
          </p:cNvPicPr>
          <p:nvPr/>
        </p:nvPicPr>
        <p:blipFill>
          <a:blip r:embed="rId3" cstate="print"/>
          <a:srcRect/>
          <a:stretch>
            <a:fillRect/>
          </a:stretch>
        </p:blipFill>
        <p:spPr bwMode="auto">
          <a:xfrm>
            <a:off x="0" y="2636912"/>
            <a:ext cx="5062456" cy="2952328"/>
          </a:xfrm>
          <a:prstGeom prst="rect">
            <a:avLst/>
          </a:prstGeom>
          <a:noFill/>
          <a:ln w="9525">
            <a:noFill/>
            <a:miter lim="800000"/>
            <a:headEnd/>
            <a:tailEnd/>
          </a:ln>
        </p:spPr>
      </p:pic>
      <p:sp>
        <p:nvSpPr>
          <p:cNvPr id="12" name="Rectangle 11"/>
          <p:cNvSpPr/>
          <p:nvPr/>
        </p:nvSpPr>
        <p:spPr>
          <a:xfrm>
            <a:off x="251520" y="1844824"/>
            <a:ext cx="2323008" cy="738664"/>
          </a:xfrm>
          <a:prstGeom prst="rect">
            <a:avLst/>
          </a:prstGeom>
        </p:spPr>
        <p:txBody>
          <a:bodyPr wrap="none">
            <a:spAutoFit/>
          </a:bodyPr>
          <a:lstStyle/>
          <a:p>
            <a:r>
              <a:rPr lang="en-GB" sz="1400" dirty="0" smtClean="0"/>
              <a:t>Isabelle </a:t>
            </a:r>
            <a:r>
              <a:rPr lang="en-GB" sz="1400" dirty="0" err="1" smtClean="0"/>
              <a:t>Ripp-Baudot</a:t>
            </a:r>
            <a:r>
              <a:rPr lang="en-GB" sz="1400" dirty="0" smtClean="0"/>
              <a:t>,</a:t>
            </a:r>
          </a:p>
          <a:p>
            <a:r>
              <a:rPr lang="en-GB" sz="1400" dirty="0" smtClean="0"/>
              <a:t>September 19th, 2012</a:t>
            </a:r>
          </a:p>
          <a:p>
            <a:r>
              <a:rPr lang="en-GB" sz="1400" dirty="0" err="1" smtClean="0"/>
              <a:t>SuperB</a:t>
            </a:r>
            <a:r>
              <a:rPr lang="en-GB" sz="1400" dirty="0" smtClean="0"/>
              <a:t>-SVT meeting, Pisa</a:t>
            </a:r>
            <a:endParaRPr lang="en-GB" sz="1400" dirty="0"/>
          </a:p>
        </p:txBody>
      </p:sp>
      <p:pic>
        <p:nvPicPr>
          <p:cNvPr id="13" name="Picture 2"/>
          <p:cNvPicPr>
            <a:picLocks noChangeAspect="1" noChangeArrowheads="1"/>
          </p:cNvPicPr>
          <p:nvPr/>
        </p:nvPicPr>
        <p:blipFill>
          <a:blip r:embed="rId2" cstate="print"/>
          <a:srcRect l="65015" t="47368" r="1685" b="7895"/>
          <a:stretch>
            <a:fillRect/>
          </a:stretch>
        </p:blipFill>
        <p:spPr bwMode="auto">
          <a:xfrm>
            <a:off x="3059832" y="836712"/>
            <a:ext cx="1512168" cy="1224136"/>
          </a:xfrm>
          <a:prstGeom prst="rect">
            <a:avLst/>
          </a:prstGeom>
          <a:noFill/>
          <a:ln w="9525">
            <a:noFill/>
            <a:miter lim="800000"/>
            <a:headEnd/>
            <a:tailEnd/>
          </a:ln>
        </p:spPr>
      </p:pic>
      <p:pic>
        <p:nvPicPr>
          <p:cNvPr id="105477" name="Picture 5"/>
          <p:cNvPicPr>
            <a:picLocks noChangeAspect="1" noChangeArrowheads="1"/>
          </p:cNvPicPr>
          <p:nvPr/>
        </p:nvPicPr>
        <p:blipFill>
          <a:blip r:embed="rId4" cstate="print"/>
          <a:srcRect/>
          <a:stretch>
            <a:fillRect/>
          </a:stretch>
        </p:blipFill>
        <p:spPr bwMode="auto">
          <a:xfrm>
            <a:off x="5076056" y="3501008"/>
            <a:ext cx="3947343" cy="2702538"/>
          </a:xfrm>
          <a:prstGeom prst="rect">
            <a:avLst/>
          </a:prstGeom>
          <a:noFill/>
          <a:ln w="9525">
            <a:noFill/>
            <a:miter lim="800000"/>
            <a:headEnd/>
            <a:tailEnd/>
          </a:ln>
        </p:spPr>
      </p:pic>
      <p:sp>
        <p:nvSpPr>
          <p:cNvPr id="14" name="Rectangle 13"/>
          <p:cNvSpPr/>
          <p:nvPr/>
        </p:nvSpPr>
        <p:spPr>
          <a:xfrm>
            <a:off x="3419872" y="5661248"/>
            <a:ext cx="1808508" cy="738664"/>
          </a:xfrm>
          <a:prstGeom prst="rect">
            <a:avLst/>
          </a:prstGeom>
        </p:spPr>
        <p:txBody>
          <a:bodyPr wrap="none">
            <a:spAutoFit/>
          </a:bodyPr>
          <a:lstStyle/>
          <a:p>
            <a:r>
              <a:rPr lang="en-GB" sz="1400" dirty="0" smtClean="0"/>
              <a:t>Dennis </a:t>
            </a:r>
            <a:r>
              <a:rPr lang="en-GB" sz="1400" dirty="0" err="1" smtClean="0"/>
              <a:t>Doering</a:t>
            </a:r>
            <a:r>
              <a:rPr lang="en-GB" sz="1400" dirty="0" smtClean="0"/>
              <a:t>,</a:t>
            </a:r>
          </a:p>
          <a:p>
            <a:r>
              <a:rPr lang="en-GB" sz="1400" dirty="0" smtClean="0"/>
              <a:t>RESMDD, Florence,</a:t>
            </a:r>
          </a:p>
          <a:p>
            <a:r>
              <a:rPr lang="en-GB" sz="1400" dirty="0" smtClean="0"/>
              <a:t>Oct. 2012</a:t>
            </a:r>
            <a:endParaRPr lang="en-GB" sz="1400" dirty="0"/>
          </a:p>
        </p:txBody>
      </p:sp>
      <p:pic>
        <p:nvPicPr>
          <p:cNvPr id="105475" name="Picture 3"/>
          <p:cNvPicPr>
            <a:picLocks noChangeAspect="1" noChangeArrowheads="1"/>
          </p:cNvPicPr>
          <p:nvPr/>
        </p:nvPicPr>
        <p:blipFill>
          <a:blip r:embed="rId5" cstate="print"/>
          <a:srcRect/>
          <a:stretch>
            <a:fillRect/>
          </a:stretch>
        </p:blipFill>
        <p:spPr bwMode="auto">
          <a:xfrm>
            <a:off x="4602727" y="548680"/>
            <a:ext cx="4541273" cy="29338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37</a:t>
            </a:fld>
            <a:endParaRPr lang="en-GB"/>
          </a:p>
        </p:txBody>
      </p:sp>
      <p:sp>
        <p:nvSpPr>
          <p:cNvPr id="11"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Putting a drift field in Monolithic Pixels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2" name="Picture 3"/>
          <p:cNvPicPr>
            <a:picLocks noChangeAspect="1" noChangeArrowheads="1"/>
          </p:cNvPicPr>
          <p:nvPr/>
        </p:nvPicPr>
        <p:blipFill>
          <a:blip r:embed="rId2" cstate="screen"/>
          <a:srcRect/>
          <a:stretch>
            <a:fillRect/>
          </a:stretch>
        </p:blipFill>
        <p:spPr bwMode="auto">
          <a:xfrm>
            <a:off x="395536" y="4437112"/>
            <a:ext cx="2357422" cy="2050707"/>
          </a:xfrm>
          <a:prstGeom prst="rect">
            <a:avLst/>
          </a:prstGeom>
          <a:noFill/>
          <a:ln w="9525">
            <a:noFill/>
            <a:miter lim="800000"/>
            <a:headEnd/>
            <a:tailEnd/>
          </a:ln>
        </p:spPr>
      </p:pic>
      <p:pic>
        <p:nvPicPr>
          <p:cNvPr id="13" name="Picture 4"/>
          <p:cNvPicPr>
            <a:picLocks noChangeAspect="1" noChangeArrowheads="1"/>
          </p:cNvPicPr>
          <p:nvPr/>
        </p:nvPicPr>
        <p:blipFill>
          <a:blip r:embed="rId3" cstate="screen"/>
          <a:srcRect/>
          <a:stretch>
            <a:fillRect/>
          </a:stretch>
        </p:blipFill>
        <p:spPr bwMode="auto">
          <a:xfrm>
            <a:off x="2843808" y="4437112"/>
            <a:ext cx="2143139" cy="2146692"/>
          </a:xfrm>
          <a:prstGeom prst="rect">
            <a:avLst/>
          </a:prstGeom>
          <a:noFill/>
          <a:ln w="9525">
            <a:noFill/>
            <a:miter lim="800000"/>
            <a:headEnd/>
            <a:tailEnd/>
          </a:ln>
        </p:spPr>
      </p:pic>
      <p:sp>
        <p:nvSpPr>
          <p:cNvPr id="14" name="Rectangle 3"/>
          <p:cNvSpPr>
            <a:spLocks noChangeArrowheads="1"/>
          </p:cNvSpPr>
          <p:nvPr/>
        </p:nvSpPr>
        <p:spPr bwMode="auto">
          <a:xfrm>
            <a:off x="468313" y="908720"/>
            <a:ext cx="8675687" cy="1692771"/>
          </a:xfrm>
          <a:prstGeom prst="rect">
            <a:avLst/>
          </a:prstGeom>
          <a:noFill/>
          <a:ln w="9525">
            <a:noFill/>
            <a:miter lim="800000"/>
            <a:headEnd/>
            <a:tailEnd/>
          </a:ln>
        </p:spPr>
        <p:txBody>
          <a:bodyPr>
            <a:spAutoFit/>
          </a:bodyPr>
          <a:lstStyle/>
          <a:p>
            <a:r>
              <a:rPr lang="en-GB" sz="1600" dirty="0" smtClean="0"/>
              <a:t>In</a:t>
            </a:r>
            <a:r>
              <a:rPr lang="en-GB" sz="1400" dirty="0" smtClean="0"/>
              <a:t> </a:t>
            </a:r>
            <a:r>
              <a:rPr lang="en-GB" sz="2400" b="1" dirty="0" smtClean="0">
                <a:solidFill>
                  <a:schemeClr val="accent1">
                    <a:lumMod val="75000"/>
                  </a:schemeClr>
                </a:solidFill>
              </a:rPr>
              <a:t>SOI</a:t>
            </a:r>
            <a:r>
              <a:rPr lang="en-GB" sz="1600" dirty="0" smtClean="0"/>
              <a:t> (Si On Insulator) technology the electronics is implanted on a thin silicon layer on</a:t>
            </a:r>
          </a:p>
          <a:p>
            <a:r>
              <a:rPr lang="en-GB" sz="1600" dirty="0" smtClean="0"/>
              <a:t>top of a buried oxide (BOX): this ensures full dielectric isolation and low junction capacitance (lower power consumption, higher speed applications...). The sensor part is a thick (300µm) high resistivity fully depleted (drift field) bulk. The back-gating effect (-V</a:t>
            </a:r>
            <a:r>
              <a:rPr lang="en-GB" sz="1600" baseline="-25000" dirty="0" smtClean="0"/>
              <a:t>FD</a:t>
            </a:r>
            <a:r>
              <a:rPr lang="en-GB" sz="1600" dirty="0" smtClean="0"/>
              <a:t>) can effects transistor performances. It was introduced in 2003 by ITE, Warsaw (SUCIMA, Silicon Ultra fast Cameras for electron and gamma sources in Medical Applications).</a:t>
            </a:r>
          </a:p>
        </p:txBody>
      </p:sp>
      <p:pic>
        <p:nvPicPr>
          <p:cNvPr id="16" name="Picture 2"/>
          <p:cNvPicPr>
            <a:picLocks noChangeAspect="1" noChangeArrowheads="1"/>
          </p:cNvPicPr>
          <p:nvPr/>
        </p:nvPicPr>
        <p:blipFill>
          <a:blip r:embed="rId4" cstate="print"/>
          <a:srcRect/>
          <a:stretch>
            <a:fillRect/>
          </a:stretch>
        </p:blipFill>
        <p:spPr bwMode="auto">
          <a:xfrm>
            <a:off x="395537" y="2564905"/>
            <a:ext cx="5400600" cy="1957080"/>
          </a:xfrm>
          <a:prstGeom prst="rect">
            <a:avLst/>
          </a:prstGeom>
          <a:noFill/>
          <a:ln w="9525">
            <a:noFill/>
            <a:miter lim="800000"/>
            <a:headEnd/>
            <a:tailEnd/>
          </a:ln>
        </p:spPr>
      </p:pic>
      <p:sp>
        <p:nvSpPr>
          <p:cNvPr id="17" name="TextBox 16"/>
          <p:cNvSpPr txBox="1"/>
          <p:nvPr/>
        </p:nvSpPr>
        <p:spPr>
          <a:xfrm>
            <a:off x="5868144" y="4725144"/>
            <a:ext cx="2592288" cy="1569660"/>
          </a:xfrm>
          <a:prstGeom prst="rect">
            <a:avLst/>
          </a:prstGeom>
          <a:noFill/>
        </p:spPr>
        <p:txBody>
          <a:bodyPr wrap="square" rtlCol="0">
            <a:spAutoFit/>
          </a:bodyPr>
          <a:lstStyle/>
          <a:p>
            <a:r>
              <a:rPr lang="en-GB" sz="1600" dirty="0" smtClean="0"/>
              <a:t>LAPIS (former OKI, Japan) provides a 0.205m Fully Depleted (FD) SOI process on</a:t>
            </a:r>
          </a:p>
          <a:p>
            <a:r>
              <a:rPr lang="en-GB" sz="1600" dirty="0" smtClean="0"/>
              <a:t>high resistivity substrates (N-type CZ, 700 </a:t>
            </a:r>
            <a:r>
              <a:rPr lang="en-GB" sz="1600" dirty="0" err="1" smtClean="0">
                <a:latin typeface="Symbol" pitchFamily="18" charset="2"/>
              </a:rPr>
              <a:t>W</a:t>
            </a:r>
            <a:r>
              <a:rPr lang="en-GB" sz="1600" dirty="0" err="1" smtClean="0"/>
              <a:t>×cm</a:t>
            </a:r>
            <a:r>
              <a:rPr lang="en-GB" sz="1600" dirty="0" smtClean="0"/>
              <a:t>)</a:t>
            </a: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ppt_x</p:attrName>
                                        </p:attrNameLst>
                                      </p:cBhvr>
                                      <p:tavLst>
                                        <p:tav tm="0">
                                          <p:val>
                                            <p:strVal val="#ppt_x-.2"/>
                                          </p:val>
                                        </p:tav>
                                        <p:tav tm="100000">
                                          <p:val>
                                            <p:strVal val="#ppt_x"/>
                                          </p:val>
                                        </p:tav>
                                      </p:tavLst>
                                    </p:anim>
                                    <p:anim calcmode="lin" valueType="num">
                                      <p:cBhvr>
                                        <p:cTn id="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
                                        </p:tgtEl>
                                      </p:cBhvr>
                                    </p:animEffect>
                                  </p:childTnLst>
                                </p:cTn>
                              </p:par>
                              <p:par>
                                <p:cTn id="10" presetID="29"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ppt_x</p:attrName>
                                        </p:attrNameLst>
                                      </p:cBhvr>
                                      <p:tavLst>
                                        <p:tav tm="0">
                                          <p:val>
                                            <p:strVal val="#ppt_x-.2"/>
                                          </p:val>
                                        </p:tav>
                                        <p:tav tm="100000">
                                          <p:val>
                                            <p:strVal val="#ppt_x"/>
                                          </p:val>
                                        </p:tav>
                                      </p:tavLst>
                                    </p:anim>
                                    <p:anim calcmode="lin" valueType="num">
                                      <p:cBhvr>
                                        <p:cTn id="1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38</a:t>
            </a:fld>
            <a:endParaRPr lang="en-GB"/>
          </a:p>
        </p:txBody>
      </p:sp>
      <p:sp>
        <p:nvSpPr>
          <p:cNvPr id="11"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SOI sensors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9" name="TextBox 18"/>
          <p:cNvSpPr txBox="1"/>
          <p:nvPr/>
        </p:nvSpPr>
        <p:spPr>
          <a:xfrm>
            <a:off x="4463480" y="1052736"/>
            <a:ext cx="4680520" cy="1477328"/>
          </a:xfrm>
          <a:prstGeom prst="rect">
            <a:avLst/>
          </a:prstGeom>
          <a:noFill/>
        </p:spPr>
        <p:txBody>
          <a:bodyPr wrap="square" rtlCol="0">
            <a:spAutoFit/>
          </a:bodyPr>
          <a:lstStyle/>
          <a:p>
            <a:r>
              <a:rPr lang="en-GB" dirty="0" smtClean="0"/>
              <a:t>low dose implantation through the BOX and through the electronics</a:t>
            </a:r>
          </a:p>
          <a:p>
            <a:r>
              <a:rPr lang="en-GB" dirty="0" smtClean="0"/>
              <a:t>• Suppress the back gate effect.</a:t>
            </a:r>
          </a:p>
          <a:p>
            <a:r>
              <a:rPr lang="en-GB" dirty="0" smtClean="0"/>
              <a:t>• Less electric field in the BOX which may improve radiation hardness.</a:t>
            </a:r>
            <a:endParaRPr lang="en-GB" dirty="0"/>
          </a:p>
        </p:txBody>
      </p:sp>
      <p:pic>
        <p:nvPicPr>
          <p:cNvPr id="107522" name="Picture 2"/>
          <p:cNvPicPr>
            <a:picLocks noChangeAspect="1" noChangeArrowheads="1"/>
          </p:cNvPicPr>
          <p:nvPr/>
        </p:nvPicPr>
        <p:blipFill>
          <a:blip r:embed="rId2" cstate="print"/>
          <a:srcRect/>
          <a:stretch>
            <a:fillRect/>
          </a:stretch>
        </p:blipFill>
        <p:spPr bwMode="auto">
          <a:xfrm>
            <a:off x="0" y="980728"/>
            <a:ext cx="4429431" cy="1944216"/>
          </a:xfrm>
          <a:prstGeom prst="rect">
            <a:avLst/>
          </a:prstGeom>
          <a:noFill/>
          <a:ln w="9525">
            <a:noFill/>
            <a:miter lim="800000"/>
            <a:headEnd/>
            <a:tailEnd/>
          </a:ln>
        </p:spPr>
      </p:pic>
      <p:pic>
        <p:nvPicPr>
          <p:cNvPr id="107523" name="Picture 3"/>
          <p:cNvPicPr>
            <a:picLocks noChangeAspect="1" noChangeArrowheads="1"/>
          </p:cNvPicPr>
          <p:nvPr/>
        </p:nvPicPr>
        <p:blipFill>
          <a:blip r:embed="rId3" cstate="print"/>
          <a:srcRect/>
          <a:stretch>
            <a:fillRect/>
          </a:stretch>
        </p:blipFill>
        <p:spPr bwMode="auto">
          <a:xfrm>
            <a:off x="1979711" y="3068960"/>
            <a:ext cx="6530490" cy="2547266"/>
          </a:xfrm>
          <a:prstGeom prst="rect">
            <a:avLst/>
          </a:prstGeom>
          <a:noFill/>
          <a:ln w="9525">
            <a:noFill/>
            <a:miter lim="800000"/>
            <a:headEnd/>
            <a:tailEnd/>
          </a:ln>
        </p:spPr>
      </p:pic>
      <p:sp>
        <p:nvSpPr>
          <p:cNvPr id="12" name="TextBox 11"/>
          <p:cNvSpPr txBox="1"/>
          <p:nvPr/>
        </p:nvSpPr>
        <p:spPr>
          <a:xfrm>
            <a:off x="0" y="5661248"/>
            <a:ext cx="2448272" cy="523220"/>
          </a:xfrm>
          <a:prstGeom prst="rect">
            <a:avLst/>
          </a:prstGeom>
          <a:noFill/>
        </p:spPr>
        <p:txBody>
          <a:bodyPr wrap="square" rtlCol="0">
            <a:spAutoFit/>
          </a:bodyPr>
          <a:lstStyle/>
          <a:p>
            <a:r>
              <a:rPr lang="en-GB" sz="1400" dirty="0" smtClean="0"/>
              <a:t>S. </a:t>
            </a:r>
            <a:r>
              <a:rPr lang="en-GB" sz="1400" dirty="0" err="1" smtClean="0"/>
              <a:t>Mattiazzo</a:t>
            </a:r>
            <a:r>
              <a:rPr lang="en-GB" sz="1400" dirty="0" smtClean="0"/>
              <a:t>, RESMDD Florence, Oct 2012.</a:t>
            </a:r>
            <a:endParaRPr lang="en-GB" sz="1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39</a:t>
            </a:fld>
            <a:endParaRPr lang="en-GB" dirty="0"/>
          </a:p>
        </p:txBody>
      </p:sp>
      <p:sp>
        <p:nvSpPr>
          <p:cNvPr id="11"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Putting a drift field in Monolithic Pixels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4" name="Rectangle 3"/>
          <p:cNvSpPr>
            <a:spLocks noChangeArrowheads="1"/>
          </p:cNvSpPr>
          <p:nvPr/>
        </p:nvSpPr>
        <p:spPr bwMode="auto">
          <a:xfrm>
            <a:off x="323528" y="1196752"/>
            <a:ext cx="8675687" cy="1938992"/>
          </a:xfrm>
          <a:prstGeom prst="rect">
            <a:avLst/>
          </a:prstGeom>
          <a:noFill/>
          <a:ln w="9525">
            <a:noFill/>
            <a:miter lim="800000"/>
            <a:headEnd/>
            <a:tailEnd/>
          </a:ln>
        </p:spPr>
        <p:txBody>
          <a:bodyPr>
            <a:spAutoFit/>
          </a:bodyPr>
          <a:lstStyle/>
          <a:p>
            <a:r>
              <a:rPr lang="en-GB" sz="1600" dirty="0" smtClean="0"/>
              <a:t>In</a:t>
            </a:r>
            <a:r>
              <a:rPr lang="en-GB" sz="1400" dirty="0" smtClean="0"/>
              <a:t> </a:t>
            </a:r>
            <a:r>
              <a:rPr lang="en-GB" sz="2400" b="1" dirty="0" smtClean="0">
                <a:solidFill>
                  <a:schemeClr val="accent1">
                    <a:lumMod val="75000"/>
                  </a:schemeClr>
                </a:solidFill>
              </a:rPr>
              <a:t>HV-CMOS</a:t>
            </a:r>
            <a:r>
              <a:rPr lang="en-GB" sz="1600" dirty="0" smtClean="0"/>
              <a:t> a deep n-well surrounds the electronics of every pixel. The deep n-wells isolate the pixel electronics from the p-type substrate. The substrate can be reverse biased with no influence on the transistors. A depletion zone in the volume around the n-wells is formed. The n-wells collect electrons mainly by drift (a small contribution comes from diffusion from the substrate). Example AMS 350nm HV-CMOS: reverse bias voltage is 60-100 V, depleted region depth ~15 </a:t>
            </a:r>
            <a:r>
              <a:rPr lang="el-GR" sz="1600" dirty="0" smtClean="0"/>
              <a:t>μ</a:t>
            </a:r>
            <a:r>
              <a:rPr lang="en-GB" sz="1600" dirty="0" smtClean="0"/>
              <a:t>m, 20 </a:t>
            </a:r>
            <a:r>
              <a:rPr lang="en-GB" sz="1600" dirty="0" err="1" smtClean="0">
                <a:latin typeface="Symbol" pitchFamily="18" charset="2"/>
              </a:rPr>
              <a:t>W</a:t>
            </a:r>
            <a:r>
              <a:rPr lang="en-GB" sz="1600" dirty="0" err="1" smtClean="0"/>
              <a:t>cm</a:t>
            </a:r>
            <a:r>
              <a:rPr lang="en-GB" sz="1600" dirty="0" smtClean="0"/>
              <a:t> substrate resistance, E-field: 100V/15</a:t>
            </a:r>
            <a:r>
              <a:rPr lang="el-GR" sz="1600" dirty="0" smtClean="0"/>
              <a:t>μ</a:t>
            </a:r>
            <a:r>
              <a:rPr lang="en-GB" sz="1600" dirty="0" smtClean="0"/>
              <a:t>m.</a:t>
            </a:r>
          </a:p>
          <a:p>
            <a:endParaRPr lang="en-GB" sz="1600" dirty="0" smtClean="0"/>
          </a:p>
        </p:txBody>
      </p:sp>
      <p:grpSp>
        <p:nvGrpSpPr>
          <p:cNvPr id="20" name="Group 19"/>
          <p:cNvGrpSpPr/>
          <p:nvPr/>
        </p:nvGrpSpPr>
        <p:grpSpPr>
          <a:xfrm>
            <a:off x="611560" y="3140968"/>
            <a:ext cx="7940031" cy="2952328"/>
            <a:chOff x="395536" y="2924944"/>
            <a:chExt cx="7940031" cy="2952328"/>
          </a:xfrm>
        </p:grpSpPr>
        <p:grpSp>
          <p:nvGrpSpPr>
            <p:cNvPr id="18" name="Group 17"/>
            <p:cNvGrpSpPr/>
            <p:nvPr/>
          </p:nvGrpSpPr>
          <p:grpSpPr>
            <a:xfrm>
              <a:off x="395536" y="2924944"/>
              <a:ext cx="7940031" cy="2952328"/>
              <a:chOff x="395536" y="2924944"/>
              <a:chExt cx="7940031" cy="2952328"/>
            </a:xfrm>
          </p:grpSpPr>
          <p:pic>
            <p:nvPicPr>
              <p:cNvPr id="10" name="Picture 2"/>
              <p:cNvPicPr>
                <a:picLocks noChangeAspect="1" noChangeArrowheads="1"/>
              </p:cNvPicPr>
              <p:nvPr/>
            </p:nvPicPr>
            <p:blipFill>
              <a:blip r:embed="rId2" cstate="print"/>
              <a:srcRect l="4859" t="48339" r="17404" b="1638"/>
              <a:stretch>
                <a:fillRect/>
              </a:stretch>
            </p:blipFill>
            <p:spPr bwMode="auto">
              <a:xfrm>
                <a:off x="395536" y="2924944"/>
                <a:ext cx="6912768" cy="2952328"/>
              </a:xfrm>
              <a:prstGeom prst="rect">
                <a:avLst/>
              </a:prstGeom>
              <a:noFill/>
              <a:ln w="9525">
                <a:noFill/>
                <a:miter lim="800000"/>
                <a:headEnd/>
                <a:tailEnd/>
              </a:ln>
            </p:spPr>
          </p:pic>
          <p:pic>
            <p:nvPicPr>
              <p:cNvPr id="108546" name="Picture 2"/>
              <p:cNvPicPr>
                <a:picLocks noChangeAspect="1" noChangeArrowheads="1"/>
              </p:cNvPicPr>
              <p:nvPr/>
            </p:nvPicPr>
            <p:blipFill>
              <a:blip r:embed="rId3" cstate="print"/>
              <a:srcRect l="40343"/>
              <a:stretch>
                <a:fillRect/>
              </a:stretch>
            </p:blipFill>
            <p:spPr bwMode="auto">
              <a:xfrm>
                <a:off x="7164288" y="3861048"/>
                <a:ext cx="1171279" cy="1584176"/>
              </a:xfrm>
              <a:prstGeom prst="rect">
                <a:avLst/>
              </a:prstGeom>
              <a:noFill/>
              <a:ln w="9525">
                <a:noFill/>
                <a:miter lim="800000"/>
                <a:headEnd/>
                <a:tailEnd/>
              </a:ln>
            </p:spPr>
          </p:pic>
        </p:grpSp>
        <p:sp>
          <p:nvSpPr>
            <p:cNvPr id="19" name="TextBox 18"/>
            <p:cNvSpPr txBox="1"/>
            <p:nvPr/>
          </p:nvSpPr>
          <p:spPr>
            <a:xfrm>
              <a:off x="6516216" y="4581128"/>
              <a:ext cx="864096" cy="307777"/>
            </a:xfrm>
            <a:prstGeom prst="rect">
              <a:avLst/>
            </a:prstGeom>
            <a:noFill/>
          </p:spPr>
          <p:txBody>
            <a:bodyPr wrap="square" rtlCol="0">
              <a:spAutoFit/>
            </a:bodyPr>
            <a:lstStyle/>
            <a:p>
              <a:r>
                <a:rPr lang="en-GB" sz="1400" dirty="0" smtClean="0"/>
                <a:t>100 V</a:t>
              </a:r>
              <a:endParaRPr lang="en-GB" sz="14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850106"/>
          </a:xfrm>
        </p:spPr>
        <p:txBody>
          <a:bodyPr/>
          <a:lstStyle/>
          <a:p>
            <a:r>
              <a:rPr lang="en-GB" dirty="0" smtClean="0"/>
              <a:t>Silicon detectors</a:t>
            </a:r>
            <a:endParaRPr lang="en-GB" dirty="0"/>
          </a:p>
        </p:txBody>
      </p:sp>
      <p:sp>
        <p:nvSpPr>
          <p:cNvPr id="3" name="Content Placeholder 2"/>
          <p:cNvSpPr>
            <a:spLocks noGrp="1"/>
          </p:cNvSpPr>
          <p:nvPr>
            <p:ph idx="1"/>
          </p:nvPr>
        </p:nvSpPr>
        <p:spPr>
          <a:xfrm>
            <a:off x="251520" y="764704"/>
            <a:ext cx="8676456" cy="6093296"/>
          </a:xfrm>
        </p:spPr>
        <p:txBody>
          <a:bodyPr/>
          <a:lstStyle/>
          <a:p>
            <a:pPr marL="0" lvl="0" indent="0" eaLnBrk="1" hangingPunct="1">
              <a:spcBef>
                <a:spcPct val="0"/>
              </a:spcBef>
              <a:buNone/>
            </a:pPr>
            <a:r>
              <a:rPr lang="en-GB" sz="1800" dirty="0" smtClean="0">
                <a:latin typeface="Calibri" pitchFamily="34" charset="0"/>
                <a:ea typeface="Calibri" pitchFamily="34" charset="0"/>
                <a:cs typeface="ArialMT"/>
              </a:rPr>
              <a:t>Semiconductor detectors developed </a:t>
            </a:r>
            <a:r>
              <a:rPr lang="en-GB" sz="1800" b="1" dirty="0" smtClean="0">
                <a:latin typeface="Calibri" pitchFamily="34" charset="0"/>
                <a:ea typeface="Calibri" pitchFamily="34" charset="0"/>
                <a:cs typeface="ArialMT"/>
              </a:rPr>
              <a:t>1943</a:t>
            </a:r>
            <a:r>
              <a:rPr lang="en-GB" sz="1800" dirty="0" smtClean="0">
                <a:latin typeface="Calibri" pitchFamily="34" charset="0"/>
                <a:ea typeface="Calibri" pitchFamily="34" charset="0"/>
                <a:cs typeface="ArialMT"/>
              </a:rPr>
              <a:t> (Utrecht) – </a:t>
            </a:r>
            <a:r>
              <a:rPr lang="en-GB" sz="1800" b="1" dirty="0" smtClean="0">
                <a:latin typeface="Calibri" pitchFamily="34" charset="0"/>
                <a:ea typeface="Calibri" pitchFamily="34" charset="0"/>
                <a:cs typeface="ArialMT"/>
              </a:rPr>
              <a:t>1955</a:t>
            </a:r>
            <a:r>
              <a:rPr lang="en-GB" sz="1800" dirty="0" smtClean="0">
                <a:latin typeface="Calibri" pitchFamily="34" charset="0"/>
                <a:ea typeface="Calibri" pitchFamily="34" charset="0"/>
                <a:cs typeface="ArialMT"/>
              </a:rPr>
              <a:t> (Bell Labs, Oak Ridge)</a:t>
            </a:r>
            <a:endParaRPr lang="en-GB" sz="1800" dirty="0" smtClean="0">
              <a:latin typeface="Arial" pitchFamily="34" charset="0"/>
              <a:cs typeface="Arial" pitchFamily="34" charset="0"/>
            </a:endParaRPr>
          </a:p>
          <a:p>
            <a:pPr marL="0" lvl="0" indent="0">
              <a:spcBef>
                <a:spcPct val="0"/>
              </a:spcBef>
              <a:buNone/>
            </a:pPr>
            <a:r>
              <a:rPr lang="en-GB" sz="1800" dirty="0" smtClean="0">
                <a:latin typeface="Calibri" pitchFamily="34" charset="0"/>
                <a:ea typeface="Calibri" pitchFamily="34" charset="0"/>
                <a:cs typeface="ArialMT"/>
              </a:rPr>
              <a:t>Surface barrier diodes on </a:t>
            </a:r>
            <a:r>
              <a:rPr lang="en-GB" sz="1800" dirty="0" err="1" smtClean="0">
                <a:latin typeface="Calibri" pitchFamily="34" charset="0"/>
                <a:ea typeface="Calibri" pitchFamily="34" charset="0"/>
                <a:cs typeface="ArialMT"/>
              </a:rPr>
              <a:t>Ge</a:t>
            </a:r>
            <a:r>
              <a:rPr lang="en-GB" sz="1800" dirty="0" smtClean="0">
                <a:latin typeface="Calibri" pitchFamily="34" charset="0"/>
                <a:ea typeface="Calibri" pitchFamily="34" charset="0"/>
                <a:cs typeface="ArialMT"/>
              </a:rPr>
              <a:t> (</a:t>
            </a:r>
            <a:r>
              <a:rPr lang="en-GB" sz="1800" b="1" dirty="0" smtClean="0">
                <a:latin typeface="Calibri" pitchFamily="34" charset="0"/>
                <a:ea typeface="Calibri" pitchFamily="34" charset="0"/>
                <a:cs typeface="ArialMT"/>
              </a:rPr>
              <a:t>1949</a:t>
            </a:r>
            <a:r>
              <a:rPr lang="en-GB" sz="1800" dirty="0" smtClean="0">
                <a:latin typeface="Calibri" pitchFamily="34" charset="0"/>
                <a:ea typeface="Calibri" pitchFamily="34" charset="0"/>
                <a:cs typeface="ArialMT"/>
              </a:rPr>
              <a:t>) and on Si (</a:t>
            </a:r>
            <a:r>
              <a:rPr lang="en-GB" sz="1800" b="1" dirty="0" smtClean="0">
                <a:latin typeface="Calibri" pitchFamily="34" charset="0"/>
                <a:ea typeface="Calibri" pitchFamily="34" charset="0"/>
                <a:cs typeface="ArialMT"/>
              </a:rPr>
              <a:t>1955</a:t>
            </a:r>
            <a:r>
              <a:rPr lang="en-GB" sz="1800" dirty="0" smtClean="0">
                <a:latin typeface="Calibri" pitchFamily="34" charset="0"/>
                <a:ea typeface="Calibri" pitchFamily="34" charset="0"/>
                <a:cs typeface="ArialMT"/>
              </a:rPr>
              <a:t>)</a:t>
            </a:r>
            <a:endParaRPr lang="en-GB" sz="1800" dirty="0" smtClean="0">
              <a:latin typeface="Arial" pitchFamily="34" charset="0"/>
              <a:cs typeface="Arial" pitchFamily="34" charset="0"/>
            </a:endParaRPr>
          </a:p>
          <a:p>
            <a:pPr marL="0" lvl="0" indent="0">
              <a:spcBef>
                <a:spcPct val="0"/>
              </a:spcBef>
              <a:buNone/>
            </a:pPr>
            <a:r>
              <a:rPr lang="en-GB" sz="1800" dirty="0" smtClean="0">
                <a:latin typeface="Calibri" pitchFamily="34" charset="0"/>
                <a:ea typeface="Calibri" pitchFamily="34" charset="0"/>
                <a:cs typeface="ArialMT"/>
              </a:rPr>
              <a:t>Diffused Si junctions and p-</a:t>
            </a:r>
            <a:r>
              <a:rPr lang="en-GB" sz="1800" dirty="0" err="1" smtClean="0">
                <a:latin typeface="Calibri" pitchFamily="34" charset="0"/>
                <a:ea typeface="Calibri" pitchFamily="34" charset="0"/>
                <a:cs typeface="ArialMT"/>
              </a:rPr>
              <a:t>i</a:t>
            </a:r>
            <a:r>
              <a:rPr lang="en-GB" sz="1800" dirty="0" smtClean="0">
                <a:latin typeface="Calibri" pitchFamily="34" charset="0"/>
                <a:ea typeface="Calibri" pitchFamily="34" charset="0"/>
                <a:cs typeface="ArialMT"/>
              </a:rPr>
              <a:t>-n/n-</a:t>
            </a:r>
            <a:r>
              <a:rPr lang="en-GB" sz="1800" dirty="0" err="1" smtClean="0">
                <a:latin typeface="Calibri" pitchFamily="34" charset="0"/>
                <a:ea typeface="Calibri" pitchFamily="34" charset="0"/>
                <a:cs typeface="ArialMT"/>
              </a:rPr>
              <a:t>i</a:t>
            </a:r>
            <a:r>
              <a:rPr lang="en-GB" sz="1800" dirty="0" smtClean="0">
                <a:latin typeface="Calibri" pitchFamily="34" charset="0"/>
                <a:ea typeface="Calibri" pitchFamily="34" charset="0"/>
                <a:cs typeface="ArialMT"/>
              </a:rPr>
              <a:t>-p introduced ~</a:t>
            </a:r>
            <a:r>
              <a:rPr lang="en-GB" sz="1800" b="1" dirty="0" smtClean="0">
                <a:latin typeface="Calibri" pitchFamily="34" charset="0"/>
                <a:ea typeface="Calibri" pitchFamily="34" charset="0"/>
                <a:cs typeface="ArialMT"/>
              </a:rPr>
              <a:t>1958-1960</a:t>
            </a:r>
            <a:endParaRPr lang="en-GB" sz="1800" b="1" dirty="0" smtClean="0">
              <a:latin typeface="Arial" pitchFamily="34" charset="0"/>
              <a:cs typeface="Arial" pitchFamily="34" charset="0"/>
            </a:endParaRPr>
          </a:p>
          <a:p>
            <a:pPr marL="0" lvl="0" indent="0">
              <a:spcBef>
                <a:spcPct val="0"/>
              </a:spcBef>
              <a:buNone/>
            </a:pPr>
            <a:r>
              <a:rPr lang="en-GB" sz="1800" dirty="0" smtClean="0">
                <a:latin typeface="Calibri" pitchFamily="34" charset="0"/>
                <a:ea typeface="Calibri" pitchFamily="34" charset="0"/>
                <a:cs typeface="ArialMT"/>
              </a:rPr>
              <a:t>Ion-implanted diodes from ~ </a:t>
            </a:r>
            <a:r>
              <a:rPr lang="en-GB" sz="1800" b="1" dirty="0" smtClean="0">
                <a:latin typeface="Calibri" pitchFamily="34" charset="0"/>
                <a:ea typeface="Calibri" pitchFamily="34" charset="0"/>
                <a:cs typeface="ArialMT"/>
              </a:rPr>
              <a:t>1960</a:t>
            </a:r>
            <a:r>
              <a:rPr lang="en-GB" sz="1800" dirty="0" smtClean="0">
                <a:latin typeface="Calibri" pitchFamily="34" charset="0"/>
                <a:ea typeface="Calibri" pitchFamily="34" charset="0"/>
                <a:cs typeface="ArialMT"/>
              </a:rPr>
              <a:t> by </a:t>
            </a:r>
            <a:r>
              <a:rPr lang="en-GB" sz="1800" dirty="0" err="1" smtClean="0">
                <a:latin typeface="Calibri" pitchFamily="34" charset="0"/>
                <a:ea typeface="Calibri" pitchFamily="34" charset="0"/>
                <a:cs typeface="ArialMT"/>
              </a:rPr>
              <a:t>J.Mayer</a:t>
            </a:r>
            <a:r>
              <a:rPr lang="en-GB" sz="1800" dirty="0" smtClean="0">
                <a:latin typeface="Calibri" pitchFamily="34" charset="0"/>
                <a:ea typeface="Calibri" pitchFamily="34" charset="0"/>
                <a:cs typeface="ArialMT"/>
              </a:rPr>
              <a:t> and others (e.g.at Philips Amsterdam)</a:t>
            </a:r>
            <a:endParaRPr lang="en-GB" sz="1800" dirty="0" smtClean="0">
              <a:latin typeface="Arial" pitchFamily="34" charset="0"/>
              <a:cs typeface="Arial" pitchFamily="34" charset="0"/>
            </a:endParaRPr>
          </a:p>
          <a:p>
            <a:pPr marL="0" lvl="0" indent="0">
              <a:spcBef>
                <a:spcPct val="0"/>
              </a:spcBef>
              <a:buNone/>
            </a:pPr>
            <a:r>
              <a:rPr lang="en-GB" sz="1800" dirty="0" smtClean="0">
                <a:latin typeface="Calibri" pitchFamily="34" charset="0"/>
                <a:ea typeface="Calibri" pitchFamily="34" charset="0"/>
                <a:cs typeface="ArialMT"/>
              </a:rPr>
              <a:t>Several diodes on same slice was done 'right away' at AERE, LBL and CEA </a:t>
            </a:r>
            <a:r>
              <a:rPr lang="en-GB" sz="1800" dirty="0" err="1" smtClean="0">
                <a:latin typeface="Calibri" pitchFamily="34" charset="0"/>
                <a:ea typeface="Calibri" pitchFamily="34" charset="0"/>
                <a:cs typeface="ArialMT"/>
              </a:rPr>
              <a:t>Saclay</a:t>
            </a:r>
            <a:endParaRPr lang="en-GB" sz="1800" dirty="0" smtClean="0">
              <a:latin typeface="Arial" pitchFamily="34" charset="0"/>
              <a:cs typeface="Arial" pitchFamily="34" charset="0"/>
            </a:endParaRPr>
          </a:p>
          <a:p>
            <a:pPr marL="0" lvl="0" indent="0">
              <a:spcBef>
                <a:spcPct val="0"/>
              </a:spcBef>
              <a:buNone/>
            </a:pPr>
            <a:r>
              <a:rPr lang="en-GB" sz="1800" dirty="0" smtClean="0">
                <a:latin typeface="Calibri" pitchFamily="34" charset="0"/>
                <a:ea typeface="Calibri" pitchFamily="34" charset="0"/>
                <a:cs typeface="ArialMT"/>
              </a:rPr>
              <a:t>Patent on double-sided Si 'checker board' detector by Philips (NL) in </a:t>
            </a:r>
            <a:r>
              <a:rPr lang="en-GB" sz="1800" b="1" dirty="0" smtClean="0">
                <a:latin typeface="Calibri" pitchFamily="34" charset="0"/>
                <a:ea typeface="Calibri" pitchFamily="34" charset="0"/>
                <a:cs typeface="ArialMT"/>
              </a:rPr>
              <a:t>1967</a:t>
            </a:r>
            <a:endParaRPr lang="en-GB" sz="1800" b="1" dirty="0" smtClean="0">
              <a:latin typeface="Arial" pitchFamily="34" charset="0"/>
              <a:cs typeface="Arial" pitchFamily="34" charset="0"/>
            </a:endParaRPr>
          </a:p>
          <a:p>
            <a:pPr marL="0" lvl="0" indent="0">
              <a:spcBef>
                <a:spcPct val="0"/>
              </a:spcBef>
              <a:buNone/>
            </a:pPr>
            <a:r>
              <a:rPr lang="en-GB" sz="1800" dirty="0" smtClean="0">
                <a:latin typeface="Calibri" pitchFamily="34" charset="0"/>
                <a:ea typeface="Calibri" pitchFamily="34" charset="0"/>
                <a:cs typeface="ArialMT"/>
              </a:rPr>
              <a:t>1</a:t>
            </a:r>
            <a:r>
              <a:rPr lang="en-GB" sz="1800" baseline="30000" dirty="0" smtClean="0">
                <a:latin typeface="Calibri" pitchFamily="34" charset="0"/>
                <a:ea typeface="Calibri" pitchFamily="34" charset="0"/>
                <a:cs typeface="ArialMT"/>
              </a:rPr>
              <a:t>st</a:t>
            </a:r>
            <a:r>
              <a:rPr lang="en-GB" sz="1800" dirty="0" smtClean="0">
                <a:latin typeface="Calibri" pitchFamily="34" charset="0"/>
                <a:ea typeface="Calibri" pitchFamily="34" charset="0"/>
                <a:cs typeface="ArialMT"/>
              </a:rPr>
              <a:t> strip sensor: NIM 97 (</a:t>
            </a:r>
            <a:r>
              <a:rPr lang="en-GB" sz="1800" b="1" dirty="0" smtClean="0">
                <a:latin typeface="Calibri" pitchFamily="34" charset="0"/>
                <a:ea typeface="Calibri" pitchFamily="34" charset="0"/>
                <a:cs typeface="ArialMT"/>
              </a:rPr>
              <a:t>1971</a:t>
            </a:r>
            <a:r>
              <a:rPr lang="en-GB" sz="1800" dirty="0" smtClean="0">
                <a:latin typeface="Calibri" pitchFamily="34" charset="0"/>
                <a:ea typeface="Calibri" pitchFamily="34" charset="0"/>
                <a:cs typeface="ArialMT"/>
              </a:rPr>
              <a:t>) 465-469, </a:t>
            </a:r>
            <a:r>
              <a:rPr lang="en-GB" sz="1800" i="1" dirty="0" smtClean="0">
                <a:latin typeface="Calibri" pitchFamily="34" charset="0"/>
                <a:ea typeface="Calibri" pitchFamily="34" charset="0"/>
                <a:cs typeface="ArialMT"/>
              </a:rPr>
              <a:t>Striped Semiconductor Detectors for Digital Position Encoding</a:t>
            </a:r>
            <a:r>
              <a:rPr lang="en-GB" sz="1800" dirty="0" smtClean="0">
                <a:latin typeface="Calibri" pitchFamily="34" charset="0"/>
                <a:ea typeface="Calibri" pitchFamily="34" charset="0"/>
                <a:cs typeface="ArialMT"/>
              </a:rPr>
              <a:t>, E.L. </a:t>
            </a:r>
            <a:r>
              <a:rPr lang="en-GB" sz="1800" dirty="0" err="1" smtClean="0">
                <a:latin typeface="Calibri" pitchFamily="34" charset="0"/>
                <a:ea typeface="Calibri" pitchFamily="34" charset="0"/>
                <a:cs typeface="ArialMT"/>
              </a:rPr>
              <a:t>Haase</a:t>
            </a:r>
            <a:r>
              <a:rPr lang="en-GB" sz="1800" dirty="0" smtClean="0">
                <a:latin typeface="Calibri" pitchFamily="34" charset="0"/>
                <a:ea typeface="Calibri" pitchFamily="34" charset="0"/>
                <a:cs typeface="ArialMT"/>
              </a:rPr>
              <a:t>, M.A. </a:t>
            </a:r>
            <a:r>
              <a:rPr lang="en-GB" sz="1800" dirty="0" err="1" smtClean="0">
                <a:latin typeface="Calibri" pitchFamily="34" charset="0"/>
                <a:ea typeface="Calibri" pitchFamily="34" charset="0"/>
                <a:cs typeface="ArialMT"/>
              </a:rPr>
              <a:t>Fawzi</a:t>
            </a:r>
            <a:r>
              <a:rPr lang="en-GB" sz="1800" dirty="0" smtClean="0">
                <a:latin typeface="Calibri" pitchFamily="34" charset="0"/>
                <a:ea typeface="Calibri" pitchFamily="34" charset="0"/>
                <a:cs typeface="ArialMT"/>
              </a:rPr>
              <a:t>, D.P. Saylor and E. </a:t>
            </a:r>
            <a:r>
              <a:rPr lang="en-GB" sz="1800" dirty="0" err="1" smtClean="0">
                <a:latin typeface="Calibri" pitchFamily="34" charset="0"/>
                <a:ea typeface="Calibri" pitchFamily="34" charset="0"/>
                <a:cs typeface="ArialMT"/>
              </a:rPr>
              <a:t>Velten</a:t>
            </a:r>
            <a:r>
              <a:rPr lang="en-GB" sz="1800" dirty="0" smtClean="0">
                <a:latin typeface="Calibri" pitchFamily="34" charset="0"/>
                <a:ea typeface="Calibri" pitchFamily="34" charset="0"/>
                <a:cs typeface="ArialMT"/>
              </a:rPr>
              <a:t>, Karlsruhe, </a:t>
            </a:r>
            <a:r>
              <a:rPr lang="en-GB" sz="1800" dirty="0" err="1" smtClean="0">
                <a:latin typeface="Calibri" pitchFamily="34" charset="0"/>
                <a:ea typeface="Calibri" pitchFamily="34" charset="0"/>
                <a:cs typeface="ArialMT"/>
              </a:rPr>
              <a:t>Ge</a:t>
            </a:r>
            <a:r>
              <a:rPr lang="en-GB" sz="1800" dirty="0" smtClean="0">
                <a:latin typeface="Calibri" pitchFamily="34" charset="0"/>
                <a:ea typeface="Calibri" pitchFamily="34" charset="0"/>
                <a:cs typeface="ArialMT"/>
              </a:rPr>
              <a:t>.</a:t>
            </a:r>
          </a:p>
          <a:p>
            <a:pPr marL="0" lvl="0" indent="0">
              <a:spcBef>
                <a:spcPct val="0"/>
              </a:spcBef>
              <a:buNone/>
            </a:pPr>
            <a:r>
              <a:rPr lang="en-GB" sz="1800" dirty="0" smtClean="0">
                <a:latin typeface="Calibri" pitchFamily="34" charset="0"/>
                <a:ea typeface="Calibri" pitchFamily="34" charset="0"/>
                <a:cs typeface="ArialMT"/>
              </a:rPr>
              <a:t>Surface barrier </a:t>
            </a:r>
            <a:r>
              <a:rPr lang="en-GB" sz="1800" dirty="0" err="1" smtClean="0">
                <a:latin typeface="Calibri" pitchFamily="34" charset="0"/>
                <a:ea typeface="Calibri" pitchFamily="34" charset="0"/>
                <a:cs typeface="ArialMT"/>
              </a:rPr>
              <a:t>microstrip</a:t>
            </a:r>
            <a:r>
              <a:rPr lang="en-GB" sz="1800" dirty="0" smtClean="0">
                <a:latin typeface="Calibri" pitchFamily="34" charset="0"/>
                <a:ea typeface="Calibri" pitchFamily="34" charset="0"/>
                <a:cs typeface="ArialMT"/>
              </a:rPr>
              <a:t> sensors for experiments (</a:t>
            </a:r>
            <a:r>
              <a:rPr lang="en-GB" sz="1800" b="1" dirty="0" smtClean="0">
                <a:latin typeface="Calibri" pitchFamily="34" charset="0"/>
                <a:ea typeface="Calibri" pitchFamily="34" charset="0"/>
                <a:cs typeface="ArialMT"/>
              </a:rPr>
              <a:t>1980</a:t>
            </a:r>
            <a:r>
              <a:rPr lang="en-GB" sz="1800" dirty="0" smtClean="0">
                <a:latin typeface="Calibri" pitchFamily="34" charset="0"/>
                <a:ea typeface="Calibri" pitchFamily="34" charset="0"/>
                <a:cs typeface="ArialMT"/>
              </a:rPr>
              <a:t>-NA11, 100-200µm strip pitch)  </a:t>
            </a: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endParaRPr lang="en-GB" sz="1800" dirty="0" smtClean="0">
              <a:latin typeface="Calibri" pitchFamily="34" charset="0"/>
              <a:ea typeface="Calibri" pitchFamily="34" charset="0"/>
              <a:cs typeface="ArialMT"/>
            </a:endParaRPr>
          </a:p>
          <a:p>
            <a:pPr marL="0" lvl="0" indent="0">
              <a:spcBef>
                <a:spcPct val="0"/>
              </a:spcBef>
              <a:buNone/>
            </a:pPr>
            <a:r>
              <a:rPr lang="en-GB" sz="1800" dirty="0" smtClean="0">
                <a:latin typeface="Calibri" pitchFamily="34" charset="0"/>
                <a:ea typeface="Calibri" pitchFamily="34" charset="0"/>
                <a:cs typeface="ArialMT"/>
              </a:rPr>
              <a:t>Thanks to E. </a:t>
            </a:r>
            <a:r>
              <a:rPr lang="en-GB" sz="1800" dirty="0" err="1" smtClean="0">
                <a:latin typeface="Calibri" pitchFamily="34" charset="0"/>
                <a:ea typeface="Calibri" pitchFamily="34" charset="0"/>
                <a:cs typeface="ArialMT"/>
              </a:rPr>
              <a:t>Heijne</a:t>
            </a:r>
            <a:r>
              <a:rPr lang="en-GB" sz="1800" dirty="0" smtClean="0">
                <a:latin typeface="Calibri" pitchFamily="34" charset="0"/>
                <a:ea typeface="Calibri" pitchFamily="34" charset="0"/>
                <a:cs typeface="ArialMT"/>
              </a:rPr>
              <a:t>, F. Hartmann</a:t>
            </a:r>
            <a:endParaRPr lang="en-GB" sz="1800" dirty="0" smtClean="0">
              <a:latin typeface="Arial" pitchFamily="34" charset="0"/>
              <a:cs typeface="Arial" pitchFamily="34" charset="0"/>
            </a:endParaRPr>
          </a:p>
          <a:p>
            <a:pPr marL="0" indent="0">
              <a:spcBef>
                <a:spcPts val="0"/>
              </a:spcBef>
              <a:buNone/>
            </a:pPr>
            <a:endParaRPr lang="en-GB" sz="1800"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4</a:t>
            </a:fld>
            <a:endParaRPr lang="en-GB"/>
          </a:p>
        </p:txBody>
      </p:sp>
      <p:pic>
        <p:nvPicPr>
          <p:cNvPr id="6" name="Picture 2"/>
          <p:cNvPicPr>
            <a:picLocks noChangeAspect="1" noChangeArrowheads="1"/>
          </p:cNvPicPr>
          <p:nvPr/>
        </p:nvPicPr>
        <p:blipFill>
          <a:blip r:embed="rId2" cstate="screen"/>
          <a:srcRect/>
          <a:stretch>
            <a:fillRect/>
          </a:stretch>
        </p:blipFill>
        <p:spPr bwMode="auto">
          <a:xfrm>
            <a:off x="467544" y="3501008"/>
            <a:ext cx="2304256" cy="2383819"/>
          </a:xfrm>
          <a:prstGeom prst="rect">
            <a:avLst/>
          </a:prstGeom>
          <a:noFill/>
          <a:ln w="9525" algn="ctr">
            <a:noFill/>
            <a:miter lim="800000"/>
            <a:headEnd/>
            <a:tailEnd/>
          </a:ln>
        </p:spPr>
      </p:pic>
      <p:pic>
        <p:nvPicPr>
          <p:cNvPr id="7" name="Picture 2"/>
          <p:cNvPicPr>
            <a:picLocks noChangeAspect="1" noChangeArrowheads="1"/>
          </p:cNvPicPr>
          <p:nvPr/>
        </p:nvPicPr>
        <p:blipFill>
          <a:blip r:embed="rId3" cstate="screen"/>
          <a:srcRect/>
          <a:stretch>
            <a:fillRect/>
          </a:stretch>
        </p:blipFill>
        <p:spPr bwMode="auto">
          <a:xfrm>
            <a:off x="4860032" y="3356992"/>
            <a:ext cx="3888432" cy="2597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GB" smtClean="0"/>
              <a:t>G. Casse,13th VCI, Vienna 11-15 Feb 2013</a:t>
            </a:r>
            <a:endParaRPr lang="en-GB"/>
          </a:p>
        </p:txBody>
      </p:sp>
      <p:sp>
        <p:nvSpPr>
          <p:cNvPr id="3" name="Slide Number Placeholder 2"/>
          <p:cNvSpPr>
            <a:spLocks noGrp="1"/>
          </p:cNvSpPr>
          <p:nvPr>
            <p:ph type="sldNum" sz="quarter" idx="12"/>
          </p:nvPr>
        </p:nvSpPr>
        <p:spPr/>
        <p:txBody>
          <a:bodyPr/>
          <a:lstStyle/>
          <a:p>
            <a:pPr>
              <a:defRPr/>
            </a:pPr>
            <a:fld id="{8F5D19F8-8CEE-4CE1-AFA6-F5B7F7DB4FA0}" type="slidenum">
              <a:rPr lang="en-GB" smtClean="0"/>
              <a:pPr>
                <a:defRPr/>
              </a:pPr>
              <a:t>40</a:t>
            </a:fld>
            <a:endParaRPr lang="en-GB"/>
          </a:p>
        </p:txBody>
      </p:sp>
      <p:sp>
        <p:nvSpPr>
          <p:cNvPr id="5" name="Rectangle 4"/>
          <p:cNvSpPr/>
          <p:nvPr/>
        </p:nvSpPr>
        <p:spPr>
          <a:xfrm>
            <a:off x="467544" y="980728"/>
            <a:ext cx="8064896" cy="2554545"/>
          </a:xfrm>
          <a:prstGeom prst="rect">
            <a:avLst/>
          </a:prstGeom>
        </p:spPr>
        <p:txBody>
          <a:bodyPr wrap="square">
            <a:spAutoFit/>
          </a:bodyPr>
          <a:lstStyle/>
          <a:p>
            <a:r>
              <a:rPr lang="en-GB" sz="1600" dirty="0" smtClean="0"/>
              <a:t>Many configuration possible:</a:t>
            </a:r>
          </a:p>
          <a:p>
            <a:r>
              <a:rPr lang="en-GB" sz="1600" dirty="0" smtClean="0"/>
              <a:t>Simple charge integrating pixels with pulsed reset and rolling shutter RO.</a:t>
            </a:r>
          </a:p>
          <a:p>
            <a:r>
              <a:rPr lang="fr-FR" sz="1600" dirty="0" smtClean="0"/>
              <a:t>(Possible applications: ILC, transmission </a:t>
            </a:r>
            <a:r>
              <a:rPr lang="fr-FR" sz="1600" dirty="0" err="1" smtClean="0"/>
              <a:t>electron</a:t>
            </a:r>
            <a:r>
              <a:rPr lang="fr-FR" sz="1600" dirty="0" smtClean="0"/>
              <a:t> </a:t>
            </a:r>
            <a:r>
              <a:rPr lang="fr-FR" sz="1600" dirty="0" err="1" smtClean="0"/>
              <a:t>microscopy</a:t>
            </a:r>
            <a:r>
              <a:rPr lang="fr-FR" sz="1600" dirty="0" smtClean="0"/>
              <a:t>, etc.)</a:t>
            </a:r>
          </a:p>
          <a:p>
            <a:r>
              <a:rPr lang="en-GB" sz="1600" dirty="0" smtClean="0"/>
              <a:t>2) Pixels with complex CMOS-based pixel electronics that detect particle signals.</a:t>
            </a:r>
          </a:p>
          <a:p>
            <a:r>
              <a:rPr lang="fr-FR" sz="1600" dirty="0" smtClean="0"/>
              <a:t>(Possible applications: CLIC, LHC, CBM, etc.)</a:t>
            </a:r>
          </a:p>
          <a:p>
            <a:r>
              <a:rPr lang="en-GB" sz="1600" dirty="0" smtClean="0"/>
              <a:t>3) </a:t>
            </a:r>
            <a:r>
              <a:rPr lang="en-GB" sz="1600" dirty="0" err="1" smtClean="0"/>
              <a:t>Capacitively</a:t>
            </a:r>
            <a:r>
              <a:rPr lang="en-GB" sz="1600" dirty="0" smtClean="0"/>
              <a:t> coupled pixel detectors (CCPDs) based on a pixel sensor implemented as a smart diode array</a:t>
            </a:r>
          </a:p>
          <a:p>
            <a:r>
              <a:rPr lang="en-GB" sz="1600" dirty="0" smtClean="0"/>
              <a:t>.</a:t>
            </a:r>
          </a:p>
          <a:p>
            <a:r>
              <a:rPr lang="en-GB" sz="1600" i="1" dirty="0" smtClean="0"/>
              <a:t>First publication: I. </a:t>
            </a:r>
            <a:r>
              <a:rPr lang="en-GB" sz="1600" i="1" dirty="0" err="1" smtClean="0"/>
              <a:t>Peric</a:t>
            </a:r>
            <a:r>
              <a:rPr lang="en-GB" sz="1600" i="1" dirty="0" smtClean="0"/>
              <a:t>, “A novel </a:t>
            </a:r>
            <a:r>
              <a:rPr lang="en-GB" sz="1600" i="1" dirty="0" err="1" smtClean="0"/>
              <a:t>pixelated</a:t>
            </a:r>
            <a:r>
              <a:rPr lang="en-GB" sz="1600" i="1" dirty="0" smtClean="0"/>
              <a:t> monolithic particle detector implemented in high-voltage CMOS technology”, </a:t>
            </a:r>
            <a:r>
              <a:rPr lang="en-GB" sz="1600" i="1" dirty="0" err="1" smtClean="0"/>
              <a:t>Nucl</a:t>
            </a:r>
            <a:r>
              <a:rPr lang="en-GB" sz="1600" i="1" dirty="0" smtClean="0"/>
              <a:t>. Instr. Meth. A 582, 876 - 885 (2007)</a:t>
            </a:r>
            <a:endParaRPr lang="en-GB" sz="1600" dirty="0"/>
          </a:p>
        </p:txBody>
      </p:sp>
      <p:sp>
        <p:nvSpPr>
          <p:cNvPr id="6"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HC-CMOS</a:t>
            </a:r>
            <a:endParaRPr lang="en-GB" sz="3200" b="1" dirty="0">
              <a:solidFill>
                <a:srgbClr val="FF0000"/>
              </a:solidFill>
              <a:latin typeface="Arial" charset="0"/>
            </a:endParaRPr>
          </a:p>
        </p:txBody>
      </p:sp>
      <p:pic>
        <p:nvPicPr>
          <p:cNvPr id="131073" name="Picture 1"/>
          <p:cNvPicPr>
            <a:picLocks noChangeAspect="1" noChangeArrowheads="1"/>
          </p:cNvPicPr>
          <p:nvPr/>
        </p:nvPicPr>
        <p:blipFill>
          <a:blip r:embed="rId2" cstate="print"/>
          <a:srcRect l="56720" t="19248" b="11560"/>
          <a:stretch>
            <a:fillRect/>
          </a:stretch>
        </p:blipFill>
        <p:spPr bwMode="auto">
          <a:xfrm>
            <a:off x="251520" y="3789040"/>
            <a:ext cx="1944216" cy="1358414"/>
          </a:xfrm>
          <a:prstGeom prst="rect">
            <a:avLst/>
          </a:prstGeom>
          <a:noFill/>
          <a:ln w="9525">
            <a:noFill/>
            <a:miter lim="800000"/>
            <a:headEnd/>
            <a:tailEnd/>
          </a:ln>
        </p:spPr>
      </p:pic>
      <p:pic>
        <p:nvPicPr>
          <p:cNvPr id="131074" name="Picture 2"/>
          <p:cNvPicPr>
            <a:picLocks noChangeAspect="1" noChangeArrowheads="1"/>
          </p:cNvPicPr>
          <p:nvPr/>
        </p:nvPicPr>
        <p:blipFill>
          <a:blip r:embed="rId2" cstate="print"/>
          <a:srcRect r="60801" b="2618"/>
          <a:stretch>
            <a:fillRect/>
          </a:stretch>
        </p:blipFill>
        <p:spPr bwMode="auto">
          <a:xfrm>
            <a:off x="1619672" y="4797152"/>
            <a:ext cx="1800200" cy="1954503"/>
          </a:xfrm>
          <a:prstGeom prst="rect">
            <a:avLst/>
          </a:prstGeom>
          <a:noFill/>
          <a:ln w="9525">
            <a:noFill/>
            <a:miter lim="800000"/>
            <a:headEnd/>
            <a:tailEnd/>
          </a:ln>
        </p:spPr>
      </p:pic>
      <p:pic>
        <p:nvPicPr>
          <p:cNvPr id="131075" name="Picture 3"/>
          <p:cNvPicPr>
            <a:picLocks noChangeAspect="1" noChangeArrowheads="1"/>
          </p:cNvPicPr>
          <p:nvPr/>
        </p:nvPicPr>
        <p:blipFill>
          <a:blip r:embed="rId3" cstate="print"/>
          <a:srcRect/>
          <a:stretch>
            <a:fillRect/>
          </a:stretch>
        </p:blipFill>
        <p:spPr bwMode="auto">
          <a:xfrm>
            <a:off x="3419872" y="4365104"/>
            <a:ext cx="2664296" cy="1918732"/>
          </a:xfrm>
          <a:prstGeom prst="rect">
            <a:avLst/>
          </a:prstGeom>
          <a:noFill/>
          <a:ln w="9525">
            <a:noFill/>
            <a:miter lim="800000"/>
            <a:headEnd/>
            <a:tailEnd/>
          </a:ln>
        </p:spPr>
      </p:pic>
      <p:pic>
        <p:nvPicPr>
          <p:cNvPr id="131076" name="Picture 4"/>
          <p:cNvPicPr>
            <a:picLocks noChangeAspect="1" noChangeArrowheads="1"/>
          </p:cNvPicPr>
          <p:nvPr/>
        </p:nvPicPr>
        <p:blipFill>
          <a:blip r:embed="rId4" cstate="print"/>
          <a:srcRect/>
          <a:stretch>
            <a:fillRect/>
          </a:stretch>
        </p:blipFill>
        <p:spPr bwMode="auto">
          <a:xfrm>
            <a:off x="6183834" y="3933056"/>
            <a:ext cx="2960166" cy="252136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41</a:t>
            </a:fld>
            <a:endParaRPr lang="en-GB"/>
          </a:p>
        </p:txBody>
      </p:sp>
      <p:sp>
        <p:nvSpPr>
          <p:cNvPr id="11" name="Text Box 2051"/>
          <p:cNvSpPr txBox="1">
            <a:spLocks noChangeArrowheads="1"/>
          </p:cNvSpPr>
          <p:nvPr/>
        </p:nvSpPr>
        <p:spPr bwMode="auto">
          <a:xfrm>
            <a:off x="381000" y="30480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HV-CMOS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30049" name="Picture 1"/>
          <p:cNvPicPr>
            <a:picLocks noChangeAspect="1" noChangeArrowheads="1"/>
          </p:cNvPicPr>
          <p:nvPr/>
        </p:nvPicPr>
        <p:blipFill>
          <a:blip r:embed="rId2" cstate="print"/>
          <a:srcRect/>
          <a:stretch>
            <a:fillRect/>
          </a:stretch>
        </p:blipFill>
        <p:spPr bwMode="auto">
          <a:xfrm>
            <a:off x="899592" y="836712"/>
            <a:ext cx="6561369" cy="4824536"/>
          </a:xfrm>
          <a:prstGeom prst="rect">
            <a:avLst/>
          </a:prstGeom>
          <a:noFill/>
          <a:ln w="9525">
            <a:noFill/>
            <a:miter lim="800000"/>
            <a:headEnd/>
            <a:tailEnd/>
          </a:ln>
        </p:spPr>
      </p:pic>
      <p:sp>
        <p:nvSpPr>
          <p:cNvPr id="9" name="TextBox 8"/>
          <p:cNvSpPr txBox="1"/>
          <p:nvPr/>
        </p:nvSpPr>
        <p:spPr>
          <a:xfrm>
            <a:off x="1475656" y="5733256"/>
            <a:ext cx="7416824" cy="923330"/>
          </a:xfrm>
          <a:prstGeom prst="rect">
            <a:avLst/>
          </a:prstGeom>
          <a:noFill/>
        </p:spPr>
        <p:txBody>
          <a:bodyPr wrap="square" rtlCol="0">
            <a:spAutoFit/>
          </a:bodyPr>
          <a:lstStyle/>
          <a:p>
            <a:r>
              <a:rPr lang="en-GB" dirty="0" smtClean="0">
                <a:solidFill>
                  <a:schemeClr val="accent3">
                    <a:lumMod val="50000"/>
                  </a:schemeClr>
                </a:solidFill>
              </a:rPr>
              <a:t>Also other ideas for deep depletion MAPS, e.g. </a:t>
            </a:r>
            <a:r>
              <a:rPr lang="en-GB" dirty="0" err="1" smtClean="0">
                <a:solidFill>
                  <a:schemeClr val="accent3">
                    <a:lumMod val="50000"/>
                  </a:schemeClr>
                </a:solidFill>
              </a:rPr>
              <a:t>LePix</a:t>
            </a:r>
            <a:r>
              <a:rPr lang="en-GB" dirty="0" smtClean="0">
                <a:solidFill>
                  <a:schemeClr val="accent3">
                    <a:lumMod val="50000"/>
                  </a:schemeClr>
                </a:solidFill>
              </a:rPr>
              <a:t> collaboration, using deep submicron (90 nm) and medium resistivity substrates (see next talk by P. </a:t>
            </a:r>
            <a:r>
              <a:rPr lang="en-GB" dirty="0" err="1" smtClean="0">
                <a:solidFill>
                  <a:schemeClr val="accent3">
                    <a:lumMod val="50000"/>
                  </a:schemeClr>
                </a:solidFill>
              </a:rPr>
              <a:t>Giubilato</a:t>
            </a:r>
            <a:r>
              <a:rPr lang="en-GB" dirty="0" smtClean="0">
                <a:solidFill>
                  <a:schemeClr val="accent3">
                    <a:lumMod val="50000"/>
                  </a:schemeClr>
                </a:solidFill>
              </a:rPr>
              <a:t>).</a:t>
            </a:r>
            <a:endParaRPr lang="en-GB"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42</a:t>
            </a:fld>
            <a:endParaRPr lang="en-GB"/>
          </a:p>
        </p:txBody>
      </p:sp>
      <p:sp>
        <p:nvSpPr>
          <p:cNvPr id="11" name="Text Box 2051"/>
          <p:cNvSpPr txBox="1">
            <a:spLocks noChangeArrowheads="1"/>
          </p:cNvSpPr>
          <p:nvPr/>
        </p:nvSpPr>
        <p:spPr bwMode="auto">
          <a:xfrm>
            <a:off x="323528" y="18864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Internal </a:t>
            </a:r>
            <a:r>
              <a:rPr lang="en-GB" sz="3200" b="1" dirty="0" err="1" smtClean="0">
                <a:solidFill>
                  <a:srgbClr val="FF0000"/>
                </a:solidFill>
                <a:latin typeface="Arial" charset="0"/>
              </a:rPr>
              <a:t>amplfication</a:t>
            </a:r>
            <a:r>
              <a:rPr lang="en-GB" sz="3200" b="1" dirty="0" smtClean="0">
                <a:solidFill>
                  <a:srgbClr val="FF0000"/>
                </a:solidFill>
                <a:latin typeface="Arial" charset="0"/>
              </a:rPr>
              <a:t>: DEPFET</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47458" name="Picture 2"/>
          <p:cNvPicPr>
            <a:picLocks noChangeAspect="1" noChangeArrowheads="1"/>
          </p:cNvPicPr>
          <p:nvPr/>
        </p:nvPicPr>
        <p:blipFill>
          <a:blip r:embed="rId2" cstate="print"/>
          <a:srcRect/>
          <a:stretch>
            <a:fillRect/>
          </a:stretch>
        </p:blipFill>
        <p:spPr bwMode="auto">
          <a:xfrm>
            <a:off x="4716016" y="3429000"/>
            <a:ext cx="4207521" cy="3024336"/>
          </a:xfrm>
          <a:prstGeom prst="rect">
            <a:avLst/>
          </a:prstGeom>
          <a:noFill/>
          <a:ln w="9525">
            <a:noFill/>
            <a:miter lim="800000"/>
            <a:headEnd/>
            <a:tailEnd/>
          </a:ln>
        </p:spPr>
      </p:pic>
      <p:pic>
        <p:nvPicPr>
          <p:cNvPr id="147459" name="Picture 3"/>
          <p:cNvPicPr>
            <a:picLocks noChangeAspect="1" noChangeArrowheads="1"/>
          </p:cNvPicPr>
          <p:nvPr/>
        </p:nvPicPr>
        <p:blipFill>
          <a:blip r:embed="rId3" cstate="print"/>
          <a:srcRect/>
          <a:stretch>
            <a:fillRect/>
          </a:stretch>
        </p:blipFill>
        <p:spPr bwMode="auto">
          <a:xfrm>
            <a:off x="539552" y="980728"/>
            <a:ext cx="2952328" cy="2265460"/>
          </a:xfrm>
          <a:prstGeom prst="rect">
            <a:avLst/>
          </a:prstGeom>
          <a:noFill/>
          <a:ln w="9525">
            <a:noFill/>
            <a:miter lim="800000"/>
            <a:headEnd/>
            <a:tailEnd/>
          </a:ln>
        </p:spPr>
      </p:pic>
      <p:pic>
        <p:nvPicPr>
          <p:cNvPr id="12" name="Picture 2"/>
          <p:cNvPicPr>
            <a:picLocks noChangeAspect="1" noChangeArrowheads="1"/>
          </p:cNvPicPr>
          <p:nvPr/>
        </p:nvPicPr>
        <p:blipFill>
          <a:blip r:embed="rId4" cstate="print"/>
          <a:srcRect/>
          <a:stretch>
            <a:fillRect/>
          </a:stretch>
        </p:blipFill>
        <p:spPr bwMode="auto">
          <a:xfrm>
            <a:off x="323528" y="3284984"/>
            <a:ext cx="4320480" cy="3355204"/>
          </a:xfrm>
          <a:prstGeom prst="rect">
            <a:avLst/>
          </a:prstGeom>
          <a:noFill/>
          <a:ln w="9525">
            <a:noFill/>
            <a:miter lim="800000"/>
            <a:headEnd/>
            <a:tailEnd/>
          </a:ln>
        </p:spPr>
      </p:pic>
      <p:sp>
        <p:nvSpPr>
          <p:cNvPr id="13" name="Text Box 3"/>
          <p:cNvSpPr txBox="1">
            <a:spLocks noChangeArrowheads="1"/>
          </p:cNvSpPr>
          <p:nvPr/>
        </p:nvSpPr>
        <p:spPr bwMode="auto">
          <a:xfrm>
            <a:off x="3563888" y="764704"/>
            <a:ext cx="5400600" cy="2554545"/>
          </a:xfrm>
          <a:prstGeom prst="rect">
            <a:avLst/>
          </a:prstGeom>
          <a:noFill/>
          <a:ln w="9525">
            <a:noFill/>
            <a:miter lim="800000"/>
            <a:headEnd/>
            <a:tailEnd/>
          </a:ln>
        </p:spPr>
        <p:txBody>
          <a:bodyPr wrap="square">
            <a:spAutoFit/>
          </a:bodyPr>
          <a:lstStyle/>
          <a:p>
            <a:r>
              <a:rPr lang="en-GB" sz="1600" dirty="0"/>
              <a:t>The DEPFET </a:t>
            </a:r>
            <a:r>
              <a:rPr lang="en-GB" sz="1600" dirty="0" smtClean="0"/>
              <a:t>(depleted FET) detector </a:t>
            </a:r>
            <a:r>
              <a:rPr lang="en-GB" sz="1600" dirty="0"/>
              <a:t>is a detector with internal amplification. The n-bulk is fully depleted with a potential minimum below the strips and </a:t>
            </a:r>
            <a:r>
              <a:rPr lang="en-GB" sz="1600" dirty="0" smtClean="0"/>
              <a:t>the structure </a:t>
            </a:r>
            <a:r>
              <a:rPr lang="en-GB" sz="1600" dirty="0"/>
              <a:t>of a field effect transistor. The electrons created by a charged</a:t>
            </a:r>
          </a:p>
          <a:p>
            <a:r>
              <a:rPr lang="en-GB" sz="1600" dirty="0"/>
              <a:t>particle accumulate in the potential minimum. The field configuration is such that the electrons drift underneath the gate of the transistor modifying the source drain current. An active clear is necessary to remove the electrons</a:t>
            </a:r>
            <a:r>
              <a:rPr lang="en-GB" sz="1600" dirty="0" smtClean="0"/>
              <a:t>. (J. </a:t>
            </a:r>
            <a:r>
              <a:rPr lang="en-GB" sz="1600" dirty="0" err="1" smtClean="0"/>
              <a:t>Kemmer</a:t>
            </a:r>
            <a:r>
              <a:rPr lang="en-GB" sz="1600" dirty="0" smtClean="0"/>
              <a:t> and G. Lutz </a:t>
            </a:r>
            <a:r>
              <a:rPr lang="en-GB" sz="1600" dirty="0" err="1" smtClean="0"/>
              <a:t>Nucl</a:t>
            </a:r>
            <a:r>
              <a:rPr lang="en-GB" sz="1600" dirty="0" smtClean="0"/>
              <a:t>. Instr. and Meth. A 253 (1987), p. 365 )</a:t>
            </a:r>
            <a:endParaRPr lang="it-IT" sz="1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43</a:t>
            </a:fld>
            <a:endParaRPr lang="en-GB"/>
          </a:p>
        </p:txBody>
      </p:sp>
      <p:sp>
        <p:nvSpPr>
          <p:cNvPr id="11" name="Text Box 2051"/>
          <p:cNvSpPr txBox="1">
            <a:spLocks noChangeArrowheads="1"/>
          </p:cNvSpPr>
          <p:nvPr/>
        </p:nvSpPr>
        <p:spPr bwMode="auto">
          <a:xfrm>
            <a:off x="323528" y="188640"/>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Combining technologies</a:t>
            </a:r>
            <a:r>
              <a:rPr lang="en-GB" sz="3200" b="1" dirty="0" smtClean="0">
                <a:solidFill>
                  <a:srgbClr val="FF0000"/>
                </a:solidFill>
              </a:rPr>
              <a:t>: ISIS, In-situ Storage Image Sensor (ILC)</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9" name="Content Placeholder 2"/>
          <p:cNvSpPr txBox="1">
            <a:spLocks/>
          </p:cNvSpPr>
          <p:nvPr/>
        </p:nvSpPr>
        <p:spPr>
          <a:xfrm>
            <a:off x="0" y="1412776"/>
            <a:ext cx="8572528" cy="4525963"/>
          </a:xfrm>
          <a:prstGeom prst="rect">
            <a:avLst/>
          </a:prstGeom>
        </p:spPr>
        <p:txBody>
          <a:bodyPr/>
          <a:lstStyle/>
          <a:p>
            <a:pPr marL="342900" marR="0" lvl="0" indent="-342900" algn="l" defTabSz="914400" rtl="0" eaLnBrk="0" fontAlgn="base" latinLnBrk="0" hangingPunct="0">
              <a:lnSpc>
                <a:spcPct val="100000"/>
              </a:lnSpc>
              <a:spcBef>
                <a:spcPts val="600"/>
              </a:spcBef>
              <a:spcAft>
                <a:spcPct val="0"/>
              </a:spcAft>
              <a:buClrTx/>
              <a:buSzTx/>
              <a:buFont typeface="Arial" charset="0"/>
              <a:buChar char="•"/>
              <a:tabLst/>
              <a:defRPr/>
            </a:pPr>
            <a:r>
              <a:rPr kumimoji="0" lang="en-GB" sz="1400" b="0" i="0" u="none" strike="noStrike" kern="1200" cap="none" spc="0" normalizeH="0" baseline="0" noProof="0" dirty="0" smtClean="0">
                <a:ln>
                  <a:noFill/>
                </a:ln>
                <a:effectLst/>
                <a:uLnTx/>
                <a:uFillTx/>
                <a:latin typeface="+mn-lt"/>
                <a:ea typeface="+mn-ea"/>
                <a:cs typeface="Arial" charset="0"/>
              </a:rPr>
              <a:t>Signal charge </a:t>
            </a:r>
            <a:r>
              <a:rPr kumimoji="0" lang="en-GB" sz="1400" b="0" i="0" strike="noStrike" kern="1200" cap="none" spc="0" normalizeH="0" baseline="0" noProof="0" dirty="0" smtClean="0">
                <a:ln>
                  <a:noFill/>
                </a:ln>
                <a:effectLst/>
                <a:uLnTx/>
                <a:uFillTx/>
                <a:latin typeface="+mn-lt"/>
                <a:ea typeface="+mn-ea"/>
                <a:cs typeface="Arial" charset="0"/>
              </a:rPr>
              <a:t>collected </a:t>
            </a:r>
            <a:r>
              <a:rPr kumimoji="0" lang="en-GB" sz="1400" b="0" i="0" u="none" strike="noStrike" kern="1200" cap="none" spc="0" normalizeH="0" baseline="0" noProof="0" dirty="0" smtClean="0">
                <a:ln>
                  <a:noFill/>
                </a:ln>
                <a:effectLst/>
                <a:uLnTx/>
                <a:uFillTx/>
                <a:latin typeface="+mn-lt"/>
                <a:ea typeface="+mn-ea"/>
                <a:cs typeface="Arial" charset="0"/>
              </a:rPr>
              <a:t>under an array of </a:t>
            </a:r>
            <a:r>
              <a:rPr kumimoji="0" lang="en-GB" sz="1400" b="0" i="0" u="none" strike="noStrike" kern="1200" cap="none" spc="0" normalizeH="0" baseline="0" noProof="0" dirty="0" err="1" smtClean="0">
                <a:ln>
                  <a:noFill/>
                </a:ln>
                <a:effectLst/>
                <a:uLnTx/>
                <a:uFillTx/>
                <a:latin typeface="+mn-lt"/>
                <a:ea typeface="+mn-ea"/>
                <a:cs typeface="Arial" charset="0"/>
              </a:rPr>
              <a:t>photogates</a:t>
            </a:r>
            <a:r>
              <a:rPr kumimoji="0" lang="en-GB" sz="1400" b="0" i="0" u="none" strike="noStrike" kern="1200" cap="none" spc="0" normalizeH="0" baseline="0" noProof="0" dirty="0" smtClean="0">
                <a:ln>
                  <a:noFill/>
                </a:ln>
                <a:effectLst/>
                <a:uLnTx/>
                <a:uFillTx/>
                <a:latin typeface="+mn-lt"/>
                <a:ea typeface="+mn-ea"/>
                <a:cs typeface="Arial" charset="0"/>
              </a:rPr>
              <a:t> into a buried channel (next to pixel)</a:t>
            </a:r>
          </a:p>
          <a:p>
            <a:pPr marL="342900" marR="0" lvl="0" indent="-342900" algn="l" defTabSz="914400" rtl="0" eaLnBrk="0" fontAlgn="base" latinLnBrk="0" hangingPunct="0">
              <a:lnSpc>
                <a:spcPct val="100000"/>
              </a:lnSpc>
              <a:spcBef>
                <a:spcPts val="600"/>
              </a:spcBef>
              <a:spcAft>
                <a:spcPct val="0"/>
              </a:spcAft>
              <a:buClrTx/>
              <a:buSzTx/>
              <a:buFont typeface="Arial" charset="0"/>
              <a:buChar char="•"/>
              <a:tabLst/>
              <a:defRPr/>
            </a:pPr>
            <a:r>
              <a:rPr kumimoji="0" lang="en-GB" sz="1400" b="0" i="0" u="none" strike="noStrike" kern="1200" cap="none" spc="0" normalizeH="0" baseline="0" noProof="0" dirty="0" smtClean="0">
                <a:ln>
                  <a:noFill/>
                </a:ln>
                <a:effectLst/>
                <a:uLnTx/>
                <a:uFillTx/>
                <a:latin typeface="+mn-lt"/>
                <a:ea typeface="+mn-ea"/>
                <a:cs typeface="Arial" charset="0"/>
              </a:rPr>
              <a:t>Charge is transferred to an ‘in-pixel’ register, 20 times during the 1 ms-long train</a:t>
            </a:r>
          </a:p>
          <a:p>
            <a:pPr marL="342900" marR="0" lvl="0" indent="-342900" algn="l" defTabSz="914400" rtl="0" eaLnBrk="0" fontAlgn="base" latinLnBrk="0" hangingPunct="0">
              <a:lnSpc>
                <a:spcPct val="100000"/>
              </a:lnSpc>
              <a:spcBef>
                <a:spcPts val="600"/>
              </a:spcBef>
              <a:spcAft>
                <a:spcPct val="0"/>
              </a:spcAft>
              <a:buClrTx/>
              <a:buSzTx/>
              <a:buFont typeface="Arial" charset="0"/>
              <a:buChar char="•"/>
              <a:tabLst/>
              <a:defRPr/>
            </a:pPr>
            <a:r>
              <a:rPr kumimoji="0" lang="en-GB" sz="1400" b="0" i="0" u="none" strike="noStrike" kern="1200" cap="none" spc="0" normalizeH="0" baseline="0" noProof="0" dirty="0" smtClean="0">
                <a:ln>
                  <a:noFill/>
                </a:ln>
                <a:effectLst/>
                <a:uLnTx/>
                <a:uFillTx/>
                <a:latin typeface="+mn-lt"/>
                <a:ea typeface="+mn-ea"/>
                <a:cs typeface="Arial" charset="0"/>
              </a:rPr>
              <a:t>Readout in the 200 ms-long quiet period after the train; excellent noise performance and immunity to RF pickup during the bunch train</a:t>
            </a:r>
          </a:p>
          <a:p>
            <a:pPr marL="342900" marR="0" lvl="0" indent="-342900" algn="l" defTabSz="914400" rtl="0" eaLnBrk="0" fontAlgn="base" latinLnBrk="0" hangingPunct="0">
              <a:lnSpc>
                <a:spcPct val="100000"/>
              </a:lnSpc>
              <a:spcBef>
                <a:spcPts val="600"/>
              </a:spcBef>
              <a:spcAft>
                <a:spcPct val="0"/>
              </a:spcAft>
              <a:buClrTx/>
              <a:buSzTx/>
              <a:buFont typeface="Arial" charset="0"/>
              <a:buChar char="•"/>
              <a:tabLst/>
              <a:defRPr/>
            </a:pPr>
            <a:r>
              <a:rPr kumimoji="0" lang="en-GB" sz="1400" b="0" i="0" u="none" strike="noStrike" kern="1200" cap="none" spc="0" normalizeH="0" baseline="0" noProof="0" dirty="0" smtClean="0">
                <a:ln>
                  <a:noFill/>
                </a:ln>
                <a:effectLst/>
                <a:uLnTx/>
                <a:uFillTx/>
                <a:latin typeface="+mn-lt"/>
                <a:ea typeface="+mn-ea"/>
                <a:cs typeface="Arial" charset="0"/>
              </a:rPr>
              <a:t> 1 MHz </a:t>
            </a:r>
            <a:r>
              <a:rPr kumimoji="0" lang="en-GB" sz="1400" b="0" i="0" strike="noStrike" kern="1200" cap="none" spc="0" normalizeH="0" baseline="0" noProof="0" dirty="0" smtClean="0">
                <a:ln>
                  <a:noFill/>
                </a:ln>
                <a:effectLst/>
                <a:uLnTx/>
                <a:uFillTx/>
                <a:latin typeface="+mn-lt"/>
                <a:ea typeface="+mn-ea"/>
                <a:cs typeface="Arial" charset="0"/>
              </a:rPr>
              <a:t>column-parallel</a:t>
            </a:r>
            <a:r>
              <a:rPr kumimoji="0" lang="en-GB" sz="1400" b="0" i="0" u="none" strike="noStrike" kern="1200" cap="none" spc="0" normalizeH="0" baseline="0" noProof="0" dirty="0" smtClean="0">
                <a:ln>
                  <a:noFill/>
                </a:ln>
                <a:effectLst/>
                <a:uLnTx/>
                <a:uFillTx/>
                <a:latin typeface="+mn-lt"/>
                <a:ea typeface="+mn-ea"/>
                <a:cs typeface="Arial" charset="0"/>
              </a:rPr>
              <a:t> readout at end of ladder is sufficient, with </a:t>
            </a:r>
            <a:r>
              <a:rPr kumimoji="0" lang="en-GB" sz="1400" b="0" i="0" strike="noStrike" kern="1200" cap="none" spc="0" normalizeH="0" baseline="0" noProof="0" dirty="0" smtClean="0">
                <a:ln>
                  <a:noFill/>
                </a:ln>
                <a:effectLst/>
                <a:uLnTx/>
                <a:uFillTx/>
                <a:latin typeface="+mn-lt"/>
                <a:ea typeface="+mn-ea"/>
                <a:cs typeface="Arial" charset="0"/>
              </a:rPr>
              <a:t>on-chip edge logic </a:t>
            </a:r>
            <a:r>
              <a:rPr kumimoji="0" lang="en-GB" sz="1400" b="0" i="0" u="none" strike="noStrike" kern="1200" cap="none" spc="0" normalizeH="0" baseline="0" noProof="0" dirty="0" smtClean="0">
                <a:ln>
                  <a:noFill/>
                </a:ln>
                <a:effectLst/>
                <a:uLnTx/>
                <a:uFillTx/>
                <a:latin typeface="+mn-lt"/>
                <a:ea typeface="+mn-ea"/>
                <a:cs typeface="Arial" charset="0"/>
              </a:rPr>
              <a:t>for</a:t>
            </a:r>
          </a:p>
          <a:p>
            <a:pPr marL="742950" marR="0" lvl="1" indent="-285750" algn="l" defTabSz="914400" rtl="0" eaLnBrk="0" fontAlgn="base" latinLnBrk="0" hangingPunct="0">
              <a:lnSpc>
                <a:spcPct val="100000"/>
              </a:lnSpc>
              <a:spcBef>
                <a:spcPts val="600"/>
              </a:spcBef>
              <a:spcAft>
                <a:spcPct val="0"/>
              </a:spcAft>
              <a:buClrTx/>
              <a:buSzTx/>
              <a:buFont typeface="Arial" charset="0"/>
              <a:buChar char="•"/>
              <a:tabLst/>
              <a:defRPr/>
            </a:pPr>
            <a:r>
              <a:rPr kumimoji="0" lang="en-GB" sz="1200" b="0" i="0" u="none" strike="noStrike" kern="1200" cap="none" spc="0" normalizeH="0" baseline="0" noProof="0" dirty="0" smtClean="0">
                <a:ln>
                  <a:noFill/>
                </a:ln>
                <a:effectLst/>
                <a:uLnTx/>
                <a:uFillTx/>
                <a:latin typeface="+mn-lt"/>
                <a:ea typeface="+mn-ea"/>
                <a:cs typeface="Arial" charset="0"/>
              </a:rPr>
              <a:t> </a:t>
            </a:r>
            <a:r>
              <a:rPr kumimoji="0" lang="en-GB" sz="1400" b="0" i="0" u="none" strike="noStrike" kern="1200" cap="none" spc="0" normalizeH="0" baseline="0" noProof="0" dirty="0" smtClean="0">
                <a:ln>
                  <a:noFill/>
                </a:ln>
                <a:effectLst/>
                <a:uLnTx/>
                <a:uFillTx/>
                <a:latin typeface="+mn-lt"/>
                <a:ea typeface="+mn-ea"/>
                <a:cs typeface="Arial" charset="0"/>
              </a:rPr>
              <a:t>cluster finding, </a:t>
            </a:r>
            <a:r>
              <a:rPr kumimoji="0" lang="en-GB" sz="1400" b="0" i="0" u="none" strike="noStrike" kern="1200" cap="none" spc="0" normalizeH="0" baseline="0" noProof="0" dirty="0" err="1" smtClean="0">
                <a:ln>
                  <a:noFill/>
                </a:ln>
                <a:effectLst/>
                <a:uLnTx/>
                <a:uFillTx/>
                <a:latin typeface="+mn-lt"/>
                <a:ea typeface="+mn-ea"/>
                <a:cs typeface="Arial" charset="0"/>
              </a:rPr>
              <a:t>centroid</a:t>
            </a:r>
            <a:r>
              <a:rPr kumimoji="0" lang="en-GB" sz="1400" b="0" i="0" u="none" strike="noStrike" kern="1200" cap="none" spc="0" normalizeH="0" baseline="0" noProof="0" dirty="0" smtClean="0">
                <a:ln>
                  <a:noFill/>
                </a:ln>
                <a:effectLst/>
                <a:uLnTx/>
                <a:uFillTx/>
                <a:latin typeface="+mn-lt"/>
                <a:ea typeface="+mn-ea"/>
                <a:cs typeface="Arial" charset="0"/>
              </a:rPr>
              <a:t> determination and data </a:t>
            </a:r>
            <a:r>
              <a:rPr kumimoji="0" lang="en-GB" sz="1400" b="0" i="0" u="none" strike="noStrike" kern="1200" cap="none" spc="0" normalizeH="0" baseline="0" noProof="0" dirty="0" err="1" smtClean="0">
                <a:ln>
                  <a:noFill/>
                </a:ln>
                <a:effectLst/>
                <a:uLnTx/>
                <a:uFillTx/>
                <a:latin typeface="+mn-lt"/>
                <a:ea typeface="+mn-ea"/>
                <a:cs typeface="Arial" charset="0"/>
              </a:rPr>
              <a:t>sparsification</a:t>
            </a:r>
            <a:endParaRPr kumimoji="0" lang="en-GB" sz="1200" b="0" i="0" u="none" strike="noStrike" kern="1200" cap="none" spc="0" normalizeH="0" baseline="0" noProof="0" dirty="0" smtClean="0">
              <a:ln>
                <a:noFill/>
              </a:ln>
              <a:effectLst/>
              <a:uLnTx/>
              <a:uFillTx/>
              <a:latin typeface="+mn-lt"/>
              <a:ea typeface="+mn-ea"/>
              <a:cs typeface="Arial" charset="0"/>
            </a:endParaRPr>
          </a:p>
          <a:p>
            <a:pPr marL="342900" marR="0" lvl="0" indent="-342900" algn="l" defTabSz="914400" rtl="0" eaLnBrk="0" fontAlgn="base" latinLnBrk="0" hangingPunct="0">
              <a:lnSpc>
                <a:spcPct val="100000"/>
              </a:lnSpc>
              <a:spcBef>
                <a:spcPct val="50000"/>
              </a:spcBef>
              <a:spcAft>
                <a:spcPct val="0"/>
              </a:spcAft>
              <a:buClrTx/>
              <a:buSzTx/>
              <a:buFont typeface="Arial" charset="0"/>
              <a:buChar char="•"/>
              <a:tabLst/>
              <a:defRPr/>
            </a:pPr>
            <a:r>
              <a:rPr kumimoji="0" lang="en-GB" sz="1400" b="0" i="0" u="none" strike="noStrike" kern="1200" cap="none" spc="0" normalizeH="0" baseline="0" noProof="0" dirty="0" smtClean="0">
                <a:ln>
                  <a:noFill/>
                </a:ln>
                <a:effectLst/>
                <a:uLnTx/>
                <a:uFillTx/>
                <a:latin typeface="+mn-lt"/>
                <a:ea typeface="+mn-ea"/>
                <a:cs typeface="Arial" charset="0"/>
              </a:rPr>
              <a:t>Important additional ISIS feature: easy to drive because of the low clock frequencies: </a:t>
            </a:r>
          </a:p>
          <a:p>
            <a:pPr marL="742950" marR="0" lvl="1" indent="-285750" algn="l" defTabSz="914400" rtl="0" eaLnBrk="0" fontAlgn="base" latinLnBrk="0" hangingPunct="0">
              <a:lnSpc>
                <a:spcPct val="100000"/>
              </a:lnSpc>
              <a:spcBef>
                <a:spcPct val="50000"/>
              </a:spcBef>
              <a:spcAft>
                <a:spcPct val="0"/>
              </a:spcAft>
              <a:buClrTx/>
              <a:buSzTx/>
              <a:buFont typeface="Arial" charset="0"/>
              <a:buChar char="•"/>
              <a:tabLst/>
              <a:defRPr/>
            </a:pPr>
            <a:r>
              <a:rPr kumimoji="0" lang="en-GB" sz="1400" b="0" i="0" u="none" strike="noStrike" kern="1200" cap="none" spc="0" normalizeH="0" baseline="0" noProof="0" dirty="0" smtClean="0">
                <a:ln>
                  <a:noFill/>
                </a:ln>
                <a:effectLst/>
                <a:uLnTx/>
                <a:uFillTx/>
                <a:latin typeface="+mn-lt"/>
                <a:ea typeface="+mn-ea"/>
                <a:cs typeface="Arial" charset="0"/>
              </a:rPr>
              <a:t>20 kHz during capture, 1 MHz during readout</a:t>
            </a:r>
          </a:p>
          <a:p>
            <a:pPr marL="342900" marR="0" lvl="0" indent="-342900" algn="l" defTabSz="914400" rtl="0" eaLnBrk="0" fontAlgn="base" latinLnBrk="0" hangingPunct="0">
              <a:lnSpc>
                <a:spcPct val="100000"/>
              </a:lnSpc>
              <a:spcBef>
                <a:spcPct val="50000"/>
              </a:spcBef>
              <a:spcAft>
                <a:spcPct val="0"/>
              </a:spcAft>
              <a:buClrTx/>
              <a:buSzTx/>
              <a:buFont typeface="Arial" charset="0"/>
              <a:buNone/>
              <a:tabLst/>
              <a:defRPr/>
            </a:pPr>
            <a:r>
              <a:rPr kumimoji="0" lang="en-GB" sz="2000" b="0" i="0" u="none" strike="noStrike" kern="1200" cap="none" spc="0" normalizeH="0" baseline="0" noProof="0" dirty="0" smtClean="0">
                <a:ln>
                  <a:noFill/>
                </a:ln>
                <a:effectLst/>
                <a:uLnTx/>
                <a:uFillTx/>
                <a:latin typeface="+mn-lt"/>
                <a:ea typeface="+mn-ea"/>
                <a:cs typeface="Arial" charset="0"/>
              </a:rPr>
              <a:t>     ISIS combines </a:t>
            </a:r>
          </a:p>
          <a:p>
            <a:pPr marL="342900" marR="0" lvl="0" indent="-342900" algn="l" defTabSz="914400" rtl="0" eaLnBrk="0" fontAlgn="base" latinLnBrk="0" hangingPunct="0">
              <a:lnSpc>
                <a:spcPct val="100000"/>
              </a:lnSpc>
              <a:spcBef>
                <a:spcPct val="50000"/>
              </a:spcBef>
              <a:spcAft>
                <a:spcPct val="0"/>
              </a:spcAft>
              <a:buClrTx/>
              <a:buSzTx/>
              <a:buFont typeface="Arial" charset="0"/>
              <a:buChar char="•"/>
              <a:tabLst/>
              <a:defRPr/>
            </a:pPr>
            <a:r>
              <a:rPr kumimoji="0" lang="en-GB" sz="2000" b="1" i="0" u="none" strike="noStrike" kern="1200" cap="none" spc="0" normalizeH="0" baseline="0" noProof="0" dirty="0" smtClean="0">
                <a:ln>
                  <a:noFill/>
                </a:ln>
                <a:effectLst/>
                <a:uLnTx/>
                <a:uFillTx/>
                <a:latin typeface="+mn-lt"/>
                <a:ea typeface="+mn-ea"/>
                <a:cs typeface="Arial" charset="0"/>
              </a:rPr>
              <a:t>CCD</a:t>
            </a:r>
            <a:r>
              <a:rPr kumimoji="0" lang="en-GB" sz="2000" b="0" i="0" u="none" strike="noStrike" kern="1200" cap="none" spc="0" normalizeH="0" baseline="0" noProof="0" dirty="0" smtClean="0">
                <a:ln>
                  <a:noFill/>
                </a:ln>
                <a:effectLst/>
                <a:uLnTx/>
                <a:uFillTx/>
                <a:latin typeface="+mn-lt"/>
                <a:ea typeface="+mn-ea"/>
                <a:cs typeface="Arial" charset="0"/>
              </a:rPr>
              <a:t>s</a:t>
            </a:r>
          </a:p>
          <a:p>
            <a:pPr marL="342900" marR="0" lvl="0" indent="-342900" algn="l" defTabSz="914400" rtl="0" eaLnBrk="0" fontAlgn="base" latinLnBrk="0" hangingPunct="0">
              <a:lnSpc>
                <a:spcPct val="100000"/>
              </a:lnSpc>
              <a:spcBef>
                <a:spcPct val="50000"/>
              </a:spcBef>
              <a:spcAft>
                <a:spcPct val="0"/>
              </a:spcAft>
              <a:buClrTx/>
              <a:buSzTx/>
              <a:buFont typeface="Arial" charset="0"/>
              <a:buChar char="•"/>
              <a:tabLst/>
              <a:defRPr/>
            </a:pPr>
            <a:r>
              <a:rPr kumimoji="0" lang="en-GB" sz="2000" b="1" i="0" u="none" strike="noStrike" kern="1200" cap="none" spc="0" normalizeH="0" baseline="0" noProof="0" dirty="0" smtClean="0">
                <a:ln>
                  <a:noFill/>
                </a:ln>
                <a:effectLst/>
                <a:uLnTx/>
                <a:uFillTx/>
                <a:latin typeface="+mn-lt"/>
                <a:ea typeface="+mn-ea"/>
                <a:cs typeface="Arial" charset="0"/>
              </a:rPr>
              <a:t>active pixel </a:t>
            </a:r>
            <a:r>
              <a:rPr kumimoji="0" lang="en-GB" sz="2000" b="0" i="0" u="none" strike="noStrike" kern="1200" cap="none" spc="0" normalizeH="0" baseline="0" noProof="0" dirty="0" smtClean="0">
                <a:ln>
                  <a:noFill/>
                </a:ln>
                <a:effectLst/>
                <a:uLnTx/>
                <a:uFillTx/>
                <a:latin typeface="+mn-lt"/>
                <a:ea typeface="+mn-ea"/>
                <a:cs typeface="Arial" charset="0"/>
              </a:rPr>
              <a:t>and </a:t>
            </a:r>
          </a:p>
          <a:p>
            <a:pPr marL="342900" marR="0" lvl="0" indent="-342900" algn="l" defTabSz="914400" rtl="0" eaLnBrk="0" fontAlgn="base" latinLnBrk="0" hangingPunct="0">
              <a:lnSpc>
                <a:spcPct val="100000"/>
              </a:lnSpc>
              <a:spcBef>
                <a:spcPct val="50000"/>
              </a:spcBef>
              <a:spcAft>
                <a:spcPct val="0"/>
              </a:spcAft>
              <a:buClrTx/>
              <a:buSzTx/>
              <a:buFont typeface="Arial" charset="0"/>
              <a:buChar char="•"/>
              <a:tabLst/>
              <a:defRPr/>
            </a:pPr>
            <a:r>
              <a:rPr kumimoji="0" lang="en-GB" sz="2000" b="1" i="0" u="none" strike="noStrike" kern="1200" cap="none" spc="0" normalizeH="0" baseline="0" noProof="0" dirty="0" smtClean="0">
                <a:ln>
                  <a:noFill/>
                </a:ln>
                <a:effectLst/>
                <a:uLnTx/>
                <a:uFillTx/>
                <a:latin typeface="+mn-lt"/>
                <a:ea typeface="+mn-ea"/>
                <a:cs typeface="Arial" charset="0"/>
              </a:rPr>
              <a:t>CMOS</a:t>
            </a:r>
            <a:r>
              <a:rPr kumimoji="0" lang="en-GB" sz="2000" b="0" i="0" u="none" strike="noStrike" kern="1200" cap="none" spc="0" normalizeH="0" baseline="0" noProof="0" dirty="0" smtClean="0">
                <a:ln>
                  <a:noFill/>
                </a:ln>
                <a:effectLst/>
                <a:uLnTx/>
                <a:uFillTx/>
                <a:latin typeface="+mn-lt"/>
                <a:ea typeface="+mn-ea"/>
                <a:cs typeface="Arial" charset="0"/>
              </a:rPr>
              <a:t> edge electronics </a:t>
            </a:r>
          </a:p>
          <a:p>
            <a:pPr marL="342900" marR="0" lvl="0" indent="-342900" algn="l" defTabSz="914400" rtl="0" eaLnBrk="0" fontAlgn="base" latinLnBrk="0" hangingPunct="0">
              <a:lnSpc>
                <a:spcPct val="100000"/>
              </a:lnSpc>
              <a:spcBef>
                <a:spcPct val="50000"/>
              </a:spcBef>
              <a:spcAft>
                <a:spcPct val="0"/>
              </a:spcAft>
              <a:buClrTx/>
              <a:buSzTx/>
              <a:buFont typeface="Arial" charset="0"/>
              <a:buNone/>
              <a:tabLst/>
              <a:defRPr/>
            </a:pPr>
            <a:r>
              <a:rPr kumimoji="0" lang="en-GB" sz="2000" b="0" i="0" u="none" strike="noStrike" kern="1200" cap="none" spc="0" normalizeH="0" baseline="0" noProof="0" dirty="0" smtClean="0">
                <a:ln>
                  <a:noFill/>
                </a:ln>
                <a:effectLst/>
                <a:uLnTx/>
                <a:uFillTx/>
                <a:latin typeface="+mn-lt"/>
                <a:ea typeface="+mn-ea"/>
                <a:cs typeface="Arial" charset="0"/>
              </a:rPr>
              <a:t>in one device.</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GB" sz="1400" b="0" i="0" u="none" strike="noStrike" kern="1200" cap="none" spc="0" normalizeH="0" baseline="0" noProof="0" dirty="0">
              <a:ln>
                <a:noFill/>
              </a:ln>
              <a:effectLst/>
              <a:uLnTx/>
              <a:uFillTx/>
              <a:latin typeface="+mn-lt"/>
              <a:ea typeface="+mn-ea"/>
              <a:cs typeface="+mn-cs"/>
            </a:endParaRPr>
          </a:p>
        </p:txBody>
      </p:sp>
      <p:pic>
        <p:nvPicPr>
          <p:cNvPr id="10" name="Picture 1" descr="C:\daten\div-talks\VCI2010\ISIS.png"/>
          <p:cNvPicPr>
            <a:picLocks noChangeAspect="1" noChangeArrowheads="1"/>
          </p:cNvPicPr>
          <p:nvPr/>
        </p:nvPicPr>
        <p:blipFill>
          <a:blip r:embed="rId2" cstate="screen"/>
          <a:srcRect l="2194" r="2364" b="10488"/>
          <a:stretch>
            <a:fillRect/>
          </a:stretch>
        </p:blipFill>
        <p:spPr bwMode="auto">
          <a:xfrm>
            <a:off x="4427984" y="3501008"/>
            <a:ext cx="4680520" cy="2474756"/>
          </a:xfrm>
          <a:prstGeom prst="rect">
            <a:avLst/>
          </a:prstGeom>
          <a:solidFill>
            <a:schemeClr val="bg1"/>
          </a:solidFill>
        </p:spPr>
      </p:pic>
      <p:sp>
        <p:nvSpPr>
          <p:cNvPr id="14" name="Footer Placeholder 3"/>
          <p:cNvSpPr txBox="1">
            <a:spLocks/>
          </p:cNvSpPr>
          <p:nvPr/>
        </p:nvSpPr>
        <p:spPr bwMode="auto">
          <a:xfrm>
            <a:off x="2857456" y="6021288"/>
            <a:ext cx="6286544" cy="3571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r">
              <a:defRPr/>
            </a:pPr>
            <a:r>
              <a:rPr lang="en-GB" sz="1400" b="0" dirty="0" smtClean="0">
                <a:latin typeface="Bodoni MT" pitchFamily="18" charset="0"/>
              </a:rPr>
              <a:t>Chris </a:t>
            </a:r>
            <a:r>
              <a:rPr lang="en-GB" sz="1400" b="0" dirty="0" err="1" smtClean="0">
                <a:latin typeface="Bodoni MT" pitchFamily="18" charset="0"/>
              </a:rPr>
              <a:t>Damerell@ESSD</a:t>
            </a:r>
            <a:r>
              <a:rPr lang="en-GB" sz="1400" b="0" dirty="0" smtClean="0">
                <a:latin typeface="Bodoni MT" pitchFamily="18" charset="0"/>
              </a:rPr>
              <a:t> </a:t>
            </a:r>
            <a:r>
              <a:rPr lang="en-GB" sz="1400" b="0" dirty="0" err="1" smtClean="0">
                <a:latin typeface="Bodoni MT" pitchFamily="18" charset="0"/>
              </a:rPr>
              <a:t>Wildbad</a:t>
            </a:r>
            <a:r>
              <a:rPr lang="en-GB" sz="1400" b="0" dirty="0" smtClean="0">
                <a:latin typeface="Bodoni MT" pitchFamily="18" charset="0"/>
              </a:rPr>
              <a:t> </a:t>
            </a:r>
            <a:r>
              <a:rPr lang="en-GB" sz="1400" b="0" dirty="0" err="1" smtClean="0">
                <a:latin typeface="Bodoni MT" pitchFamily="18" charset="0"/>
              </a:rPr>
              <a:t>Kreuth</a:t>
            </a:r>
            <a:r>
              <a:rPr lang="en-GB" sz="1400" b="0" dirty="0" smtClean="0">
                <a:latin typeface="Bodoni MT" pitchFamily="18" charset="0"/>
              </a:rPr>
              <a:t> 2009 &amp;</a:t>
            </a:r>
            <a:r>
              <a:rPr kumimoji="0" lang="de-DE" sz="1400" b="0" i="0" u="none" strike="noStrike" kern="1200" cap="none" spc="0" normalizeH="0" baseline="0" noProof="0" dirty="0" smtClean="0">
                <a:ln>
                  <a:noFill/>
                </a:ln>
                <a:effectLst/>
                <a:uLnTx/>
                <a:uFillTx/>
                <a:latin typeface="Bodoni MT" pitchFamily="18" charset="0"/>
              </a:rPr>
              <a:t> Z </a:t>
            </a:r>
            <a:r>
              <a:rPr kumimoji="0" lang="de-DE" sz="1400" b="0" i="0" u="none" strike="noStrike" kern="1200" cap="none" spc="0" normalizeH="0" baseline="0" noProof="0" dirty="0" err="1" smtClean="0">
                <a:ln>
                  <a:noFill/>
                </a:ln>
                <a:effectLst/>
                <a:uLnTx/>
                <a:uFillTx/>
                <a:latin typeface="Bodoni MT" pitchFamily="18" charset="0"/>
              </a:rPr>
              <a:t>Zhang@Vertex</a:t>
            </a:r>
            <a:r>
              <a:rPr kumimoji="0" lang="de-DE" sz="1400" b="0" i="0" u="none" strike="noStrike" kern="1200" cap="none" spc="0" normalizeH="0" baseline="0" noProof="0" dirty="0" smtClean="0">
                <a:ln>
                  <a:noFill/>
                </a:ln>
                <a:effectLst/>
                <a:uLnTx/>
                <a:uFillTx/>
                <a:latin typeface="Bodoni MT" pitchFamily="18" charset="0"/>
              </a:rPr>
              <a:t> 2009 Putten</a:t>
            </a:r>
            <a:endParaRPr kumimoji="0" lang="en-US" sz="1400" b="0" i="0" u="none" strike="noStrike" kern="1200" cap="none" spc="0" normalizeH="0" baseline="0" noProof="0" dirty="0">
              <a:ln>
                <a:noFill/>
              </a:ln>
              <a:effectLst/>
              <a:uLnTx/>
              <a:uFillTx/>
              <a:latin typeface="Bodoni MT"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44</a:t>
            </a:fld>
            <a:endParaRPr lang="en-GB"/>
          </a:p>
        </p:txBody>
      </p:sp>
      <p:sp>
        <p:nvSpPr>
          <p:cNvPr id="11" name="Text Box 2051"/>
          <p:cNvSpPr txBox="1">
            <a:spLocks noChangeArrowheads="1"/>
          </p:cNvSpPr>
          <p:nvPr/>
        </p:nvSpPr>
        <p:spPr bwMode="auto">
          <a:xfrm>
            <a:off x="323528" y="116632"/>
            <a:ext cx="8382000" cy="60170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Important aspect: interconnections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0" name="TextBox 9"/>
          <p:cNvSpPr txBox="1"/>
          <p:nvPr/>
        </p:nvSpPr>
        <p:spPr>
          <a:xfrm>
            <a:off x="179512" y="620689"/>
            <a:ext cx="4824536" cy="2585323"/>
          </a:xfrm>
          <a:prstGeom prst="rect">
            <a:avLst/>
          </a:prstGeom>
          <a:noFill/>
        </p:spPr>
        <p:txBody>
          <a:bodyPr wrap="square" rtlCol="0">
            <a:spAutoFit/>
          </a:bodyPr>
          <a:lstStyle/>
          <a:p>
            <a:r>
              <a:rPr lang="en-GB" dirty="0" smtClean="0"/>
              <a:t>Wire and bump bonding are used to interconnect the sensors to the readout electronics and to the support electronics. It represents a significant part of the cost and the complexity of a detector system. It impacts on the coverage of the tracking volume.</a:t>
            </a:r>
          </a:p>
          <a:p>
            <a:endParaRPr lang="en-GB" dirty="0" smtClean="0"/>
          </a:p>
          <a:p>
            <a:endParaRPr lang="en-GB" dirty="0" smtClean="0"/>
          </a:p>
        </p:txBody>
      </p:sp>
      <p:pic>
        <p:nvPicPr>
          <p:cNvPr id="150530" name="Picture 2" descr="https://encrypted-tbn3.gstatic.com/images?q=tbn:ANd9GcQE73C2ANPLqeOLv4BQy-ULsPYX4PzhVmLrW2oNHYkz5cYOeVY3SA"/>
          <p:cNvPicPr>
            <a:picLocks noChangeAspect="1" noChangeArrowheads="1"/>
          </p:cNvPicPr>
          <p:nvPr/>
        </p:nvPicPr>
        <p:blipFill>
          <a:blip r:embed="rId2" cstate="print"/>
          <a:srcRect/>
          <a:stretch>
            <a:fillRect/>
          </a:stretch>
        </p:blipFill>
        <p:spPr bwMode="auto">
          <a:xfrm>
            <a:off x="323528" y="2636912"/>
            <a:ext cx="2143125" cy="2143125"/>
          </a:xfrm>
          <a:prstGeom prst="rect">
            <a:avLst/>
          </a:prstGeom>
          <a:noFill/>
        </p:spPr>
      </p:pic>
      <p:pic>
        <p:nvPicPr>
          <p:cNvPr id="12" name="Picture 4" descr="http://hep.ph.liv.ac.uk/%7Etara/lhcb_outreach/photos/bond.gif"/>
          <p:cNvPicPr>
            <a:picLocks noChangeAspect="1" noChangeArrowheads="1" noCrop="1"/>
          </p:cNvPicPr>
          <p:nvPr/>
        </p:nvPicPr>
        <p:blipFill>
          <a:blip r:embed="rId3" cstate="print"/>
          <a:srcRect/>
          <a:stretch>
            <a:fillRect/>
          </a:stretch>
        </p:blipFill>
        <p:spPr bwMode="auto">
          <a:xfrm>
            <a:off x="2987824" y="3861048"/>
            <a:ext cx="3312368" cy="2487602"/>
          </a:xfrm>
          <a:prstGeom prst="rect">
            <a:avLst/>
          </a:prstGeom>
          <a:noFill/>
        </p:spPr>
      </p:pic>
      <p:pic>
        <p:nvPicPr>
          <p:cNvPr id="150536" name="Picture 8" descr="http://ars.els-cdn.com/content/image/1-s2.0-S0168900207002720-gr7.jpg"/>
          <p:cNvPicPr>
            <a:picLocks noChangeAspect="1" noChangeArrowheads="1"/>
          </p:cNvPicPr>
          <p:nvPr/>
        </p:nvPicPr>
        <p:blipFill>
          <a:blip r:embed="rId4" cstate="print"/>
          <a:srcRect/>
          <a:stretch>
            <a:fillRect/>
          </a:stretch>
        </p:blipFill>
        <p:spPr bwMode="auto">
          <a:xfrm>
            <a:off x="467544" y="4725144"/>
            <a:ext cx="2647950" cy="1990725"/>
          </a:xfrm>
          <a:prstGeom prst="rect">
            <a:avLst/>
          </a:prstGeom>
          <a:noFill/>
        </p:spPr>
      </p:pic>
      <p:pic>
        <p:nvPicPr>
          <p:cNvPr id="13" name="Picture 3" descr="\\cern.ch\dfs\Users\l\llopart\flipchip.jpg"/>
          <p:cNvPicPr>
            <a:picLocks noChangeAspect="1" noChangeArrowheads="1"/>
          </p:cNvPicPr>
          <p:nvPr/>
        </p:nvPicPr>
        <p:blipFill>
          <a:blip r:embed="rId5" cstate="print"/>
          <a:srcRect t="6197" b="3098"/>
          <a:stretch>
            <a:fillRect/>
          </a:stretch>
        </p:blipFill>
        <p:spPr bwMode="auto">
          <a:xfrm>
            <a:off x="5088125" y="1268760"/>
            <a:ext cx="4055875" cy="2451993"/>
          </a:xfrm>
          <a:prstGeom prst="rect">
            <a:avLst/>
          </a:prstGeom>
          <a:noFill/>
          <a:ln w="9525">
            <a:noFill/>
            <a:miter lim="800000"/>
            <a:headEnd/>
            <a:tailEnd/>
          </a:ln>
        </p:spPr>
      </p:pic>
      <p:pic>
        <p:nvPicPr>
          <p:cNvPr id="14" name="Picture 5" descr="2D"/>
          <p:cNvPicPr>
            <a:picLocks noChangeAspect="1" noChangeArrowheads="1"/>
          </p:cNvPicPr>
          <p:nvPr/>
        </p:nvPicPr>
        <p:blipFill>
          <a:blip r:embed="rId6" cstate="print"/>
          <a:srcRect/>
          <a:stretch>
            <a:fillRect/>
          </a:stretch>
        </p:blipFill>
        <p:spPr bwMode="auto">
          <a:xfrm>
            <a:off x="6327775" y="4077072"/>
            <a:ext cx="2816225" cy="234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45</a:t>
            </a:fld>
            <a:endParaRPr lang="en-GB"/>
          </a:p>
        </p:txBody>
      </p:sp>
      <p:sp>
        <p:nvSpPr>
          <p:cNvPr id="11" name="Text Box 2051"/>
          <p:cNvSpPr txBox="1">
            <a:spLocks noChangeArrowheads="1"/>
          </p:cNvSpPr>
          <p:nvPr/>
        </p:nvSpPr>
        <p:spPr bwMode="auto">
          <a:xfrm>
            <a:off x="323528" y="116632"/>
            <a:ext cx="8382000" cy="60170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Important aspect: interconnections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10" name="TextBox 9"/>
          <p:cNvSpPr txBox="1"/>
          <p:nvPr/>
        </p:nvSpPr>
        <p:spPr>
          <a:xfrm>
            <a:off x="323528" y="908720"/>
            <a:ext cx="8208912" cy="2031325"/>
          </a:xfrm>
          <a:prstGeom prst="rect">
            <a:avLst/>
          </a:prstGeom>
          <a:noFill/>
        </p:spPr>
        <p:txBody>
          <a:bodyPr wrap="square" rtlCol="0">
            <a:spAutoFit/>
          </a:bodyPr>
          <a:lstStyle/>
          <a:p>
            <a:r>
              <a:rPr lang="en-GB" dirty="0" smtClean="0"/>
              <a:t>Significant effort is taking place for improving connectivity and system aspects. These include R&amp;D at ASIC level (vertical integration), at detector and hybrid electronics level (multi-metals, improvement on the filling factor of sensors, thin film hybrid circuits...).</a:t>
            </a:r>
          </a:p>
          <a:p>
            <a:r>
              <a:rPr lang="en-GB" dirty="0" smtClean="0"/>
              <a:t>The various developments can be combined for producing detector systems optimised for a given application.</a:t>
            </a:r>
          </a:p>
          <a:p>
            <a:endParaRPr lang="en-GB" dirty="0" smtClean="0"/>
          </a:p>
        </p:txBody>
      </p:sp>
      <p:pic>
        <p:nvPicPr>
          <p:cNvPr id="16" name="Picture 2"/>
          <p:cNvPicPr>
            <a:picLocks noChangeAspect="1" noChangeArrowheads="1"/>
          </p:cNvPicPr>
          <p:nvPr/>
        </p:nvPicPr>
        <p:blipFill>
          <a:blip r:embed="rId2" cstate="print"/>
          <a:srcRect/>
          <a:stretch>
            <a:fillRect/>
          </a:stretch>
        </p:blipFill>
        <p:spPr bwMode="auto">
          <a:xfrm>
            <a:off x="1619672" y="2924944"/>
            <a:ext cx="6048672" cy="33034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smtClean="0"/>
              <a:t>G. Casse,13th VCI, Vienna 11-15 Feb 2013</a:t>
            </a:r>
            <a:endParaRPr lang="en-GB"/>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46</a:t>
            </a:fld>
            <a:endParaRPr lang="en-GB"/>
          </a:p>
        </p:txBody>
      </p:sp>
      <p:pic>
        <p:nvPicPr>
          <p:cNvPr id="112641" name="Picture 1"/>
          <p:cNvPicPr>
            <a:picLocks noChangeAspect="1" noChangeArrowheads="1"/>
          </p:cNvPicPr>
          <p:nvPr/>
        </p:nvPicPr>
        <p:blipFill>
          <a:blip r:embed="rId2" cstate="print"/>
          <a:srcRect/>
          <a:stretch>
            <a:fillRect/>
          </a:stretch>
        </p:blipFill>
        <p:spPr bwMode="auto">
          <a:xfrm>
            <a:off x="539552" y="1177007"/>
            <a:ext cx="8007987" cy="5040560"/>
          </a:xfrm>
          <a:prstGeom prst="rect">
            <a:avLst/>
          </a:prstGeom>
          <a:noFill/>
          <a:ln w="9525">
            <a:noFill/>
            <a:miter lim="800000"/>
            <a:headEnd/>
            <a:tailEnd/>
          </a:ln>
        </p:spPr>
      </p:pic>
      <p:sp>
        <p:nvSpPr>
          <p:cNvPr id="6" name="TextBox 5"/>
          <p:cNvSpPr txBox="1"/>
          <p:nvPr/>
        </p:nvSpPr>
        <p:spPr>
          <a:xfrm>
            <a:off x="683568" y="6217567"/>
            <a:ext cx="2232248" cy="307777"/>
          </a:xfrm>
          <a:prstGeom prst="rect">
            <a:avLst/>
          </a:prstGeom>
          <a:noFill/>
        </p:spPr>
        <p:txBody>
          <a:bodyPr wrap="square" rtlCol="0">
            <a:spAutoFit/>
          </a:bodyPr>
          <a:lstStyle/>
          <a:p>
            <a:r>
              <a:rPr lang="en-GB" sz="1400" dirty="0" smtClean="0"/>
              <a:t>H-G Moser, Vertex 2012</a:t>
            </a:r>
            <a:endParaRPr lang="en-GB" sz="1400" dirty="0"/>
          </a:p>
        </p:txBody>
      </p:sp>
      <p:sp>
        <p:nvSpPr>
          <p:cNvPr id="7" name="Text Box 2051"/>
          <p:cNvSpPr txBox="1">
            <a:spLocks noChangeArrowheads="1"/>
          </p:cNvSpPr>
          <p:nvPr/>
        </p:nvSpPr>
        <p:spPr bwMode="auto">
          <a:xfrm>
            <a:off x="323528" y="116632"/>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Vertical integration, a dram that can come true</a:t>
            </a:r>
            <a:endParaRPr lang="en-GB" sz="3200" b="1" dirty="0">
              <a:solidFill>
                <a:srgbClr val="FF0000"/>
              </a:solidFill>
              <a:latin typeface="Arial"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smtClean="0"/>
              <a:t>G. Casse,13th VCI, Vienna 11-15 Feb 2013</a:t>
            </a:r>
            <a:endParaRPr lang="en-GB"/>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47</a:t>
            </a:fld>
            <a:endParaRPr lang="en-GB"/>
          </a:p>
        </p:txBody>
      </p:sp>
      <p:pic>
        <p:nvPicPr>
          <p:cNvPr id="157698" name="Picture 2"/>
          <p:cNvPicPr>
            <a:picLocks noChangeAspect="1" noChangeArrowheads="1"/>
          </p:cNvPicPr>
          <p:nvPr/>
        </p:nvPicPr>
        <p:blipFill>
          <a:blip r:embed="rId2" cstate="print"/>
          <a:srcRect/>
          <a:stretch>
            <a:fillRect/>
          </a:stretch>
        </p:blipFill>
        <p:spPr bwMode="auto">
          <a:xfrm>
            <a:off x="395536" y="1268760"/>
            <a:ext cx="7992888" cy="4637478"/>
          </a:xfrm>
          <a:prstGeom prst="rect">
            <a:avLst/>
          </a:prstGeom>
          <a:noFill/>
          <a:ln w="9525">
            <a:noFill/>
            <a:miter lim="800000"/>
            <a:headEnd/>
            <a:tailEnd/>
          </a:ln>
        </p:spPr>
      </p:pic>
      <p:sp>
        <p:nvSpPr>
          <p:cNvPr id="7" name="Text Box 2051"/>
          <p:cNvSpPr txBox="1">
            <a:spLocks noChangeArrowheads="1"/>
          </p:cNvSpPr>
          <p:nvPr/>
        </p:nvSpPr>
        <p:spPr bwMode="auto">
          <a:xfrm>
            <a:off x="323528" y="116632"/>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latin typeface="Arial" charset="0"/>
              </a:rPr>
              <a:t>TSVs (Through Silicon </a:t>
            </a:r>
            <a:r>
              <a:rPr lang="en-GB" sz="3200" b="1" dirty="0" err="1" smtClean="0">
                <a:solidFill>
                  <a:srgbClr val="FF0000"/>
                </a:solidFill>
                <a:latin typeface="Arial" charset="0"/>
              </a:rPr>
              <a:t>Vias</a:t>
            </a:r>
            <a:r>
              <a:rPr lang="en-GB" sz="3200" b="1" dirty="0" smtClean="0">
                <a:solidFill>
                  <a:srgbClr val="FF0000"/>
                </a:solidFill>
                <a:latin typeface="Arial" charset="0"/>
              </a:rPr>
              <a:t>) are the enabler for vertical integration</a:t>
            </a:r>
            <a:endParaRPr lang="en-GB" sz="3200" b="1" dirty="0">
              <a:solidFill>
                <a:srgbClr val="FF0000"/>
              </a:solidFill>
              <a:latin typeface="Arial" charset="0"/>
            </a:endParaRPr>
          </a:p>
        </p:txBody>
      </p:sp>
      <p:sp>
        <p:nvSpPr>
          <p:cNvPr id="6" name="TextBox 5"/>
          <p:cNvSpPr txBox="1"/>
          <p:nvPr/>
        </p:nvSpPr>
        <p:spPr>
          <a:xfrm>
            <a:off x="4716016" y="5517232"/>
            <a:ext cx="2232248" cy="307777"/>
          </a:xfrm>
          <a:prstGeom prst="rect">
            <a:avLst/>
          </a:prstGeom>
          <a:noFill/>
        </p:spPr>
        <p:txBody>
          <a:bodyPr wrap="square" rtlCol="0">
            <a:spAutoFit/>
          </a:bodyPr>
          <a:lstStyle/>
          <a:p>
            <a:r>
              <a:rPr lang="en-GB" sz="1400" dirty="0" smtClean="0"/>
              <a:t>H-G Moser, Vertex 2012</a:t>
            </a:r>
            <a:endParaRPr lang="en-GB" sz="1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smtClean="0"/>
              <a:t>G. Casse,13th VCI, Vienna 11-15 Feb 2013</a:t>
            </a:r>
            <a:endParaRPr lang="en-GB"/>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48</a:t>
            </a:fld>
            <a:endParaRPr lang="en-GB"/>
          </a:p>
        </p:txBody>
      </p:sp>
      <p:sp>
        <p:nvSpPr>
          <p:cNvPr id="8" name="TextBox 7"/>
          <p:cNvSpPr txBox="1"/>
          <p:nvPr/>
        </p:nvSpPr>
        <p:spPr>
          <a:xfrm>
            <a:off x="467544" y="332656"/>
            <a:ext cx="7272808" cy="1015663"/>
          </a:xfrm>
          <a:prstGeom prst="rect">
            <a:avLst/>
          </a:prstGeom>
          <a:noFill/>
        </p:spPr>
        <p:txBody>
          <a:bodyPr wrap="square" rtlCol="0">
            <a:spAutoFit/>
          </a:bodyPr>
          <a:lstStyle/>
          <a:p>
            <a:r>
              <a:rPr lang="en-GB" sz="2000" b="1" dirty="0" smtClean="0">
                <a:solidFill>
                  <a:schemeClr val="accent3">
                    <a:lumMod val="75000"/>
                  </a:schemeClr>
                </a:solidFill>
              </a:rPr>
              <a:t>Examples of the two approaches:</a:t>
            </a:r>
          </a:p>
          <a:p>
            <a:r>
              <a:rPr lang="en-GB" sz="2000" b="1" dirty="0" err="1" smtClean="0">
                <a:solidFill>
                  <a:schemeClr val="accent3">
                    <a:lumMod val="75000"/>
                  </a:schemeClr>
                </a:solidFill>
              </a:rPr>
              <a:t>Tezzaron</a:t>
            </a:r>
            <a:r>
              <a:rPr lang="en-GB" sz="2000" b="1" dirty="0" smtClean="0">
                <a:solidFill>
                  <a:schemeClr val="accent3">
                    <a:lumMod val="75000"/>
                  </a:schemeClr>
                </a:solidFill>
              </a:rPr>
              <a:t>, 2-tier readout ASIC</a:t>
            </a:r>
          </a:p>
          <a:p>
            <a:r>
              <a:rPr lang="en-GB" sz="2000" b="1" dirty="0" smtClean="0">
                <a:solidFill>
                  <a:schemeClr val="accent3">
                    <a:lumMod val="75000"/>
                  </a:schemeClr>
                </a:solidFill>
              </a:rPr>
              <a:t>AIDA (WP3) heterogeneous sensor/ASIC assemblies</a:t>
            </a:r>
            <a:endParaRPr lang="en-GB" sz="2000" b="1" dirty="0">
              <a:solidFill>
                <a:schemeClr val="accent3">
                  <a:lumMod val="75000"/>
                </a:schemeClr>
              </a:solidFill>
            </a:endParaRPr>
          </a:p>
        </p:txBody>
      </p:sp>
      <p:pic>
        <p:nvPicPr>
          <p:cNvPr id="164865" name="Picture 1"/>
          <p:cNvPicPr>
            <a:picLocks noChangeAspect="1" noChangeArrowheads="1"/>
          </p:cNvPicPr>
          <p:nvPr/>
        </p:nvPicPr>
        <p:blipFill>
          <a:blip r:embed="rId2" cstate="print"/>
          <a:srcRect/>
          <a:stretch>
            <a:fillRect/>
          </a:stretch>
        </p:blipFill>
        <p:spPr bwMode="auto">
          <a:xfrm>
            <a:off x="971600" y="1412776"/>
            <a:ext cx="7677150" cy="4686300"/>
          </a:xfrm>
          <a:prstGeom prst="rect">
            <a:avLst/>
          </a:prstGeom>
          <a:noFill/>
          <a:ln w="9525">
            <a:noFill/>
            <a:miter lim="800000"/>
            <a:headEnd/>
            <a:tailEnd/>
          </a:ln>
        </p:spPr>
      </p:pic>
      <p:sp>
        <p:nvSpPr>
          <p:cNvPr id="6" name="TextBox 5"/>
          <p:cNvSpPr txBox="1"/>
          <p:nvPr/>
        </p:nvSpPr>
        <p:spPr>
          <a:xfrm>
            <a:off x="0" y="5805264"/>
            <a:ext cx="2232248" cy="307777"/>
          </a:xfrm>
          <a:prstGeom prst="rect">
            <a:avLst/>
          </a:prstGeom>
          <a:noFill/>
        </p:spPr>
        <p:txBody>
          <a:bodyPr wrap="square" rtlCol="0">
            <a:spAutoFit/>
          </a:bodyPr>
          <a:lstStyle/>
          <a:p>
            <a:r>
              <a:rPr lang="en-GB" sz="1400" dirty="0" smtClean="0"/>
              <a:t>H-G Moser, Vertex 2012</a:t>
            </a:r>
            <a:endParaRPr lang="en-GB" sz="1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smtClean="0"/>
              <a:t>G. Casse,13th VCI, Vienna 11-15 Feb 2013</a:t>
            </a:r>
            <a:endParaRPr lang="en-GB"/>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49</a:t>
            </a:fld>
            <a:endParaRPr lang="en-GB"/>
          </a:p>
        </p:txBody>
      </p:sp>
      <p:sp>
        <p:nvSpPr>
          <p:cNvPr id="8" name="TextBox 7"/>
          <p:cNvSpPr txBox="1"/>
          <p:nvPr/>
        </p:nvSpPr>
        <p:spPr>
          <a:xfrm>
            <a:off x="395536" y="332656"/>
            <a:ext cx="8352928" cy="707886"/>
          </a:xfrm>
          <a:prstGeom prst="rect">
            <a:avLst/>
          </a:prstGeom>
          <a:noFill/>
        </p:spPr>
        <p:txBody>
          <a:bodyPr wrap="square" rtlCol="0">
            <a:spAutoFit/>
          </a:bodyPr>
          <a:lstStyle/>
          <a:p>
            <a:r>
              <a:rPr lang="en-GB" sz="2000" b="1" dirty="0" smtClean="0">
                <a:solidFill>
                  <a:schemeClr val="accent3">
                    <a:lumMod val="75000"/>
                  </a:schemeClr>
                </a:solidFill>
              </a:rPr>
              <a:t>Examples of the two approaches:</a:t>
            </a:r>
          </a:p>
          <a:p>
            <a:r>
              <a:rPr lang="en-GB" sz="2000" b="1" dirty="0" smtClean="0">
                <a:solidFill>
                  <a:schemeClr val="accent3">
                    <a:lumMod val="75000"/>
                  </a:schemeClr>
                </a:solidFill>
              </a:rPr>
              <a:t>AIDA (European supported project).</a:t>
            </a:r>
            <a:endParaRPr lang="en-GB" sz="2000" b="1" dirty="0">
              <a:solidFill>
                <a:schemeClr val="accent3">
                  <a:lumMod val="75000"/>
                </a:schemeClr>
              </a:solidFill>
            </a:endParaRPr>
          </a:p>
        </p:txBody>
      </p:sp>
      <p:pic>
        <p:nvPicPr>
          <p:cNvPr id="167938" name="Picture 2"/>
          <p:cNvPicPr>
            <a:picLocks noChangeAspect="1" noChangeArrowheads="1"/>
          </p:cNvPicPr>
          <p:nvPr/>
        </p:nvPicPr>
        <p:blipFill>
          <a:blip r:embed="rId2" cstate="print"/>
          <a:srcRect/>
          <a:stretch>
            <a:fillRect/>
          </a:stretch>
        </p:blipFill>
        <p:spPr bwMode="auto">
          <a:xfrm>
            <a:off x="1115616" y="980728"/>
            <a:ext cx="6984776" cy="5262384"/>
          </a:xfrm>
          <a:prstGeom prst="rect">
            <a:avLst/>
          </a:prstGeom>
          <a:noFill/>
          <a:ln w="9525">
            <a:noFill/>
            <a:miter lim="800000"/>
            <a:headEnd/>
            <a:tailEnd/>
          </a:ln>
        </p:spPr>
      </p:pic>
      <p:sp>
        <p:nvSpPr>
          <p:cNvPr id="6" name="TextBox 5"/>
          <p:cNvSpPr txBox="1"/>
          <p:nvPr/>
        </p:nvSpPr>
        <p:spPr>
          <a:xfrm>
            <a:off x="5148064" y="6237312"/>
            <a:ext cx="2232248" cy="307777"/>
          </a:xfrm>
          <a:prstGeom prst="rect">
            <a:avLst/>
          </a:prstGeom>
          <a:noFill/>
        </p:spPr>
        <p:txBody>
          <a:bodyPr wrap="square" rtlCol="0">
            <a:spAutoFit/>
          </a:bodyPr>
          <a:lstStyle/>
          <a:p>
            <a:r>
              <a:rPr lang="en-GB" sz="1400" dirty="0" smtClean="0"/>
              <a:t>H-G Moser, Vertex 2012</a:t>
            </a:r>
            <a:endParaRPr lang="en-GB"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850106"/>
          </a:xfrm>
        </p:spPr>
        <p:txBody>
          <a:bodyPr/>
          <a:lstStyle/>
          <a:p>
            <a:r>
              <a:rPr lang="en-GB" dirty="0" smtClean="0"/>
              <a:t>Silicon detectors</a:t>
            </a:r>
            <a:endParaRPr lang="en-GB" dirty="0"/>
          </a:p>
        </p:txBody>
      </p:sp>
      <p:sp>
        <p:nvSpPr>
          <p:cNvPr id="3" name="Content Placeholder 2"/>
          <p:cNvSpPr>
            <a:spLocks noGrp="1"/>
          </p:cNvSpPr>
          <p:nvPr>
            <p:ph idx="1"/>
          </p:nvPr>
        </p:nvSpPr>
        <p:spPr>
          <a:xfrm>
            <a:off x="467544" y="764704"/>
            <a:ext cx="8496944" cy="1224136"/>
          </a:xfrm>
        </p:spPr>
        <p:txBody>
          <a:bodyPr/>
          <a:lstStyle/>
          <a:p>
            <a:pPr marL="0" lvl="0" indent="0" eaLnBrk="1" hangingPunct="1">
              <a:spcBef>
                <a:spcPct val="0"/>
              </a:spcBef>
              <a:buNone/>
            </a:pPr>
            <a:r>
              <a:rPr lang="en-GB" sz="2000" dirty="0" smtClean="0">
                <a:latin typeface="Arial" pitchFamily="34" charset="0"/>
                <a:cs typeface="Arial" pitchFamily="34" charset="0"/>
              </a:rPr>
              <a:t>With the improvements of readout electronics (in term of size and performances), silicon was more and more extensively used for Vertex and Tracker detectors at collider experiments: LEP and </a:t>
            </a:r>
            <a:r>
              <a:rPr lang="en-GB" sz="2000" dirty="0" err="1" smtClean="0">
                <a:latin typeface="Arial" pitchFamily="34" charset="0"/>
                <a:cs typeface="Arial" pitchFamily="34" charset="0"/>
              </a:rPr>
              <a:t>Tevatron</a:t>
            </a:r>
            <a:r>
              <a:rPr lang="en-GB" sz="2000" dirty="0" smtClean="0">
                <a:latin typeface="Arial" pitchFamily="34" charset="0"/>
                <a:cs typeface="Arial" pitchFamily="34" charset="0"/>
              </a:rPr>
              <a:t>!</a:t>
            </a:r>
          </a:p>
          <a:p>
            <a:pPr marL="0" indent="0">
              <a:spcBef>
                <a:spcPts val="0"/>
              </a:spcBef>
              <a:buNone/>
            </a:pPr>
            <a:endParaRPr lang="en-GB" sz="2000"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5</a:t>
            </a:fld>
            <a:endParaRPr lang="en-GB"/>
          </a:p>
        </p:txBody>
      </p:sp>
      <p:pic>
        <p:nvPicPr>
          <p:cNvPr id="9" name="Picture 2"/>
          <p:cNvPicPr>
            <a:picLocks noChangeAspect="1" noChangeArrowheads="1"/>
          </p:cNvPicPr>
          <p:nvPr/>
        </p:nvPicPr>
        <p:blipFill>
          <a:blip r:embed="rId2" cstate="screen"/>
          <a:srcRect/>
          <a:stretch>
            <a:fillRect/>
          </a:stretch>
        </p:blipFill>
        <p:spPr bwMode="auto">
          <a:xfrm>
            <a:off x="251520" y="1916832"/>
            <a:ext cx="4042886" cy="2711768"/>
          </a:xfrm>
          <a:prstGeom prst="rect">
            <a:avLst/>
          </a:prstGeom>
          <a:noFill/>
          <a:ln w="9525">
            <a:noFill/>
            <a:miter lim="800000"/>
            <a:headEnd/>
            <a:tailEnd/>
          </a:ln>
        </p:spPr>
      </p:pic>
      <p:pic>
        <p:nvPicPr>
          <p:cNvPr id="10" name="Picture 3"/>
          <p:cNvPicPr>
            <a:picLocks noChangeAspect="1" noChangeArrowheads="1"/>
          </p:cNvPicPr>
          <p:nvPr/>
        </p:nvPicPr>
        <p:blipFill>
          <a:blip r:embed="rId3" cstate="screen"/>
          <a:srcRect/>
          <a:stretch>
            <a:fillRect/>
          </a:stretch>
        </p:blipFill>
        <p:spPr bwMode="auto">
          <a:xfrm>
            <a:off x="4788024" y="3789040"/>
            <a:ext cx="3999548" cy="2717959"/>
          </a:xfrm>
          <a:prstGeom prst="rect">
            <a:avLst/>
          </a:prstGeom>
          <a:noFill/>
          <a:ln w="9525">
            <a:noFill/>
            <a:miter lim="800000"/>
            <a:headEnd/>
            <a:tailEnd/>
          </a:ln>
        </p:spPr>
      </p:pic>
      <p:sp>
        <p:nvSpPr>
          <p:cNvPr id="11" name="Title 1"/>
          <p:cNvSpPr txBox="1">
            <a:spLocks/>
          </p:cNvSpPr>
          <p:nvPr/>
        </p:nvSpPr>
        <p:spPr bwMode="auto">
          <a:xfrm>
            <a:off x="0" y="5301208"/>
            <a:ext cx="4464496" cy="10525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1200" cap="none" spc="0" normalizeH="0" baseline="0" noProof="0" dirty="0" smtClean="0">
                <a:ln>
                  <a:noFill/>
                </a:ln>
                <a:solidFill>
                  <a:srgbClr val="FF0000"/>
                </a:solidFill>
                <a:effectLst/>
                <a:uLnTx/>
                <a:uFillTx/>
                <a:latin typeface="+mj-lt"/>
                <a:ea typeface="+mj-ea"/>
                <a:cs typeface="+mj-cs"/>
              </a:rPr>
              <a:t>LEP</a:t>
            </a:r>
            <a:r>
              <a:rPr kumimoji="0" lang="en-GB" sz="3600" b="0" i="0" u="none" strike="noStrike" kern="1200" cap="none" spc="0" normalizeH="0" baseline="0" noProof="0" dirty="0" smtClean="0">
                <a:ln>
                  <a:noFill/>
                </a:ln>
                <a:solidFill>
                  <a:schemeClr val="tx1"/>
                </a:solidFill>
                <a:effectLst/>
                <a:uLnTx/>
                <a:uFillTx/>
                <a:latin typeface="+mj-lt"/>
                <a:ea typeface="+mj-ea"/>
                <a:cs typeface="+mj-cs"/>
              </a:rPr>
              <a:t>: DELPHI as an example</a:t>
            </a:r>
            <a:endParaRPr kumimoji="0" lang="en-GB" sz="3600" b="0" i="0" u="none" strike="noStrike" kern="1200" cap="none" spc="0" normalizeH="0" baseline="0" noProof="0" dirty="0">
              <a:ln>
                <a:noFill/>
              </a:ln>
              <a:solidFill>
                <a:schemeClr val="tx1"/>
              </a:solidFill>
              <a:effectLst/>
              <a:uLnTx/>
              <a:uFillTx/>
              <a:latin typeface="+mj-lt"/>
              <a:ea typeface="+mj-ea"/>
              <a:cs typeface="+mj-cs"/>
            </a:endParaRPr>
          </a:p>
        </p:txBody>
      </p:sp>
      <p:sp>
        <p:nvSpPr>
          <p:cNvPr id="12" name="TextBox 11"/>
          <p:cNvSpPr txBox="1"/>
          <p:nvPr/>
        </p:nvSpPr>
        <p:spPr>
          <a:xfrm>
            <a:off x="683568" y="3284984"/>
            <a:ext cx="684803" cy="400110"/>
          </a:xfrm>
          <a:prstGeom prst="rect">
            <a:avLst/>
          </a:prstGeom>
          <a:solidFill>
            <a:schemeClr val="tx1"/>
          </a:solidFill>
        </p:spPr>
        <p:txBody>
          <a:bodyPr wrap="none" rtlCol="0">
            <a:spAutoFit/>
          </a:bodyPr>
          <a:lstStyle/>
          <a:p>
            <a:r>
              <a:rPr lang="en-GB" sz="2000" dirty="0" smtClean="0">
                <a:solidFill>
                  <a:schemeClr val="bg1"/>
                </a:solidFill>
                <a:latin typeface="Bodoni MT" pitchFamily="18" charset="0"/>
              </a:rPr>
              <a:t>1994</a:t>
            </a:r>
          </a:p>
        </p:txBody>
      </p:sp>
      <p:sp>
        <p:nvSpPr>
          <p:cNvPr id="13" name="TextBox 12"/>
          <p:cNvSpPr txBox="1"/>
          <p:nvPr/>
        </p:nvSpPr>
        <p:spPr>
          <a:xfrm>
            <a:off x="7596336" y="4005064"/>
            <a:ext cx="684803" cy="400110"/>
          </a:xfrm>
          <a:prstGeom prst="rect">
            <a:avLst/>
          </a:prstGeom>
          <a:solidFill>
            <a:schemeClr val="tx1"/>
          </a:solidFill>
        </p:spPr>
        <p:txBody>
          <a:bodyPr wrap="none" rtlCol="0">
            <a:spAutoFit/>
          </a:bodyPr>
          <a:lstStyle/>
          <a:p>
            <a:r>
              <a:rPr lang="en-GB" sz="2000" dirty="0" smtClean="0">
                <a:solidFill>
                  <a:schemeClr val="bg1"/>
                </a:solidFill>
                <a:latin typeface="Bodoni MT" pitchFamily="18" charset="0"/>
              </a:rPr>
              <a:t>1997</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67544" y="764704"/>
            <a:ext cx="8229600" cy="854968"/>
          </a:xfrm>
        </p:spPr>
        <p:txBody>
          <a:bodyPr/>
          <a:lstStyle/>
          <a:p>
            <a:r>
              <a:rPr lang="en-US" sz="3000" b="1" dirty="0" smtClean="0">
                <a:solidFill>
                  <a:schemeClr val="accent3">
                    <a:lumMod val="75000"/>
                  </a:schemeClr>
                </a:solidFill>
              </a:rPr>
              <a:t>IZM SLID Process</a:t>
            </a:r>
          </a:p>
        </p:txBody>
      </p:sp>
      <p:pic>
        <p:nvPicPr>
          <p:cNvPr id="45059" name="Picture 4"/>
          <p:cNvPicPr>
            <a:picLocks noChangeAspect="1" noChangeArrowheads="1"/>
          </p:cNvPicPr>
          <p:nvPr/>
        </p:nvPicPr>
        <p:blipFill>
          <a:blip r:embed="rId2" cstate="print"/>
          <a:srcRect/>
          <a:stretch>
            <a:fillRect/>
          </a:stretch>
        </p:blipFill>
        <p:spPr bwMode="auto">
          <a:xfrm>
            <a:off x="899592" y="1504635"/>
            <a:ext cx="7488832" cy="3508541"/>
          </a:xfrm>
          <a:prstGeom prst="rect">
            <a:avLst/>
          </a:prstGeom>
          <a:noFill/>
          <a:ln w="9525">
            <a:noFill/>
            <a:miter lim="800000"/>
            <a:headEnd/>
            <a:tailEnd/>
          </a:ln>
        </p:spPr>
      </p:pic>
      <p:sp>
        <p:nvSpPr>
          <p:cNvPr id="45060" name="Text Box 5"/>
          <p:cNvSpPr txBox="1">
            <a:spLocks noChangeArrowheads="1"/>
          </p:cNvSpPr>
          <p:nvPr/>
        </p:nvSpPr>
        <p:spPr bwMode="auto">
          <a:xfrm>
            <a:off x="251520" y="5013176"/>
            <a:ext cx="7302500" cy="1069975"/>
          </a:xfrm>
          <a:prstGeom prst="rect">
            <a:avLst/>
          </a:prstGeom>
          <a:noFill/>
          <a:ln w="9525">
            <a:noFill/>
            <a:miter lim="800000"/>
            <a:headEnd/>
            <a:tailEnd/>
          </a:ln>
        </p:spPr>
        <p:txBody>
          <a:bodyPr wrap="none">
            <a:spAutoFit/>
          </a:bodyPr>
          <a:lstStyle/>
          <a:p>
            <a:pPr>
              <a:buFontTx/>
              <a:buChar char="•"/>
            </a:pPr>
            <a:r>
              <a:rPr lang="en-US" sz="1600" b="1" dirty="0"/>
              <a:t>Alternative to bump bonding (less process steps “low cost” (IZM)).</a:t>
            </a:r>
          </a:p>
          <a:p>
            <a:pPr>
              <a:buFontTx/>
              <a:buChar char="•"/>
            </a:pPr>
            <a:r>
              <a:rPr lang="en-US" sz="1600" b="1" dirty="0"/>
              <a:t>Small pitch possible (&lt;&lt; 20 </a:t>
            </a:r>
            <a:r>
              <a:rPr lang="en-US" sz="1600" b="1" dirty="0">
                <a:latin typeface="Symbol" pitchFamily="18" charset="2"/>
              </a:rPr>
              <a:t>m</a:t>
            </a:r>
            <a:r>
              <a:rPr lang="en-US" sz="1600" b="1" dirty="0"/>
              <a:t>m, depending on pick &amp; place precision).</a:t>
            </a:r>
          </a:p>
          <a:p>
            <a:pPr>
              <a:buFontTx/>
              <a:buChar char="•"/>
            </a:pPr>
            <a:r>
              <a:rPr lang="en-US" sz="1600" b="1" dirty="0"/>
              <a:t>Stacking possible (next bonding process does not affect previous bond).</a:t>
            </a:r>
          </a:p>
          <a:p>
            <a:pPr>
              <a:buFontTx/>
              <a:buChar char="•"/>
            </a:pPr>
            <a:r>
              <a:rPr lang="en-US" sz="1600" b="1" dirty="0"/>
              <a:t>Wafer to wafer and chip to wafer possible.</a:t>
            </a:r>
          </a:p>
        </p:txBody>
      </p:sp>
      <p:pic>
        <p:nvPicPr>
          <p:cNvPr id="45061" name="Picture 6"/>
          <p:cNvPicPr>
            <a:picLocks noChangeAspect="1" noChangeArrowheads="1"/>
          </p:cNvPicPr>
          <p:nvPr/>
        </p:nvPicPr>
        <p:blipFill>
          <a:blip r:embed="rId3" cstate="print"/>
          <a:srcRect/>
          <a:stretch>
            <a:fillRect/>
          </a:stretch>
        </p:blipFill>
        <p:spPr bwMode="auto">
          <a:xfrm>
            <a:off x="6588125" y="5805488"/>
            <a:ext cx="2328863" cy="1046162"/>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216CAE60-F0ED-4372-A0D3-2185A65F3667}" type="slidenum">
              <a:rPr lang="en-GB" smtClean="0"/>
              <a:pPr>
                <a:defRPr/>
              </a:pPr>
              <a:t>50</a:t>
            </a:fld>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Text Box 2051"/>
          <p:cNvSpPr txBox="1">
            <a:spLocks noChangeArrowheads="1"/>
          </p:cNvSpPr>
          <p:nvPr/>
        </p:nvSpPr>
        <p:spPr bwMode="auto">
          <a:xfrm>
            <a:off x="323528" y="-33461"/>
            <a:ext cx="8568952" cy="1014189"/>
          </a:xfrm>
          <a:prstGeom prst="rect">
            <a:avLst/>
          </a:prstGeom>
          <a:noFill/>
          <a:ln w="9525">
            <a:noFill/>
            <a:miter lim="800000"/>
            <a:headEnd/>
            <a:tailEnd/>
          </a:ln>
        </p:spPr>
        <p:txBody>
          <a:bodyPr wrap="square"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000" b="1" dirty="0" smtClean="0">
                <a:solidFill>
                  <a:srgbClr val="FF0000"/>
                </a:solidFill>
                <a:latin typeface="Arial" charset="0"/>
              </a:rPr>
              <a:t>Other aspects of interconnections: beyond bump bonding</a:t>
            </a:r>
            <a:endParaRPr lang="en-GB" sz="3000" b="1" dirty="0">
              <a:solidFill>
                <a:srgbClr val="FF0000"/>
              </a:solidFill>
              <a:latin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51</a:t>
            </a:fld>
            <a:endParaRPr lang="en-GB"/>
          </a:p>
        </p:txBody>
      </p:sp>
      <p:sp>
        <p:nvSpPr>
          <p:cNvPr id="11" name="Text Box 2051"/>
          <p:cNvSpPr txBox="1">
            <a:spLocks noChangeArrowheads="1"/>
          </p:cNvSpPr>
          <p:nvPr/>
        </p:nvSpPr>
        <p:spPr bwMode="auto">
          <a:xfrm>
            <a:off x="395536" y="188640"/>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Other aspects of interconnections: thin film hybrids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384" name="Rectangle 5"/>
          <p:cNvSpPr>
            <a:spLocks noChangeArrowheads="1"/>
          </p:cNvSpPr>
          <p:nvPr/>
        </p:nvSpPr>
        <p:spPr bwMode="auto">
          <a:xfrm>
            <a:off x="395288" y="836613"/>
            <a:ext cx="8229600" cy="5329237"/>
          </a:xfrm>
          <a:prstGeom prst="rect">
            <a:avLst/>
          </a:prstGeom>
          <a:noFill/>
          <a:ln w="9525">
            <a:solidFill>
              <a:schemeClr val="tx1"/>
            </a:solidFill>
            <a:prstDash val="lgDash"/>
            <a:miter lim="800000"/>
            <a:headEnd/>
            <a:tailEnd/>
          </a:ln>
          <a:effectLst/>
        </p:spPr>
        <p:txBody>
          <a:bodyPr/>
          <a:lstStyle/>
          <a:p>
            <a:pPr marL="342900" indent="-342900">
              <a:spcBef>
                <a:spcPct val="20000"/>
              </a:spcBef>
              <a:buFontTx/>
              <a:buChar char="•"/>
            </a:pPr>
            <a:endParaRPr lang="en-GB" sz="2000" dirty="0"/>
          </a:p>
          <a:p>
            <a:pPr marL="742950" lvl="1" indent="-285750">
              <a:spcBef>
                <a:spcPct val="20000"/>
              </a:spcBef>
              <a:buFontTx/>
              <a:buChar char="–"/>
            </a:pPr>
            <a:r>
              <a:rPr lang="en-GB" b="1" dirty="0"/>
              <a:t>Manage ASIC IO</a:t>
            </a:r>
          </a:p>
          <a:p>
            <a:pPr marL="1143000" lvl="2" indent="-228600">
              <a:spcBef>
                <a:spcPct val="20000"/>
              </a:spcBef>
              <a:buFontTx/>
              <a:buChar char="•"/>
            </a:pPr>
            <a:r>
              <a:rPr lang="en-GB" sz="1600" b="1" dirty="0" err="1"/>
              <a:t>Vias</a:t>
            </a:r>
            <a:r>
              <a:rPr lang="en-GB" sz="1600" b="1" dirty="0"/>
              <a:t> in ASIC</a:t>
            </a:r>
          </a:p>
          <a:p>
            <a:pPr marL="1143000" lvl="2" indent="-228600">
              <a:spcBef>
                <a:spcPct val="20000"/>
              </a:spcBef>
              <a:buFontTx/>
              <a:buChar char="•"/>
            </a:pPr>
            <a:r>
              <a:rPr lang="en-GB" sz="1600" b="1" dirty="0"/>
              <a:t>Silicon MCMD</a:t>
            </a:r>
          </a:p>
          <a:p>
            <a:pPr marL="1143000" lvl="2" indent="-228600">
              <a:spcBef>
                <a:spcPct val="20000"/>
              </a:spcBef>
              <a:buFontTx/>
              <a:buChar char="•"/>
            </a:pPr>
            <a:r>
              <a:rPr lang="en-GB" sz="1600" b="1" dirty="0"/>
              <a:t>3 layer stack</a:t>
            </a:r>
          </a:p>
          <a:p>
            <a:pPr marL="1143000" lvl="2" indent="-228600">
              <a:spcBef>
                <a:spcPct val="20000"/>
              </a:spcBef>
              <a:buFontTx/>
              <a:buChar char="•"/>
            </a:pPr>
            <a:endParaRPr lang="en-US" sz="1600" dirty="0"/>
          </a:p>
        </p:txBody>
      </p:sp>
      <p:pic>
        <p:nvPicPr>
          <p:cNvPr id="385" name="Picture 4"/>
          <p:cNvPicPr>
            <a:picLocks noChangeAspect="1" noChangeArrowheads="1"/>
          </p:cNvPicPr>
          <p:nvPr/>
        </p:nvPicPr>
        <p:blipFill>
          <a:blip r:embed="rId2" cstate="print"/>
          <a:srcRect/>
          <a:stretch>
            <a:fillRect/>
          </a:stretch>
        </p:blipFill>
        <p:spPr>
          <a:xfrm>
            <a:off x="1331913" y="2565400"/>
            <a:ext cx="6351587" cy="3517900"/>
          </a:xfrm>
          <a:prstGeom prst="rect">
            <a:avLst/>
          </a:prstGeom>
          <a:noFill/>
        </p:spPr>
      </p:pic>
      <p:sp>
        <p:nvSpPr>
          <p:cNvPr id="386" name="Rectangle 385"/>
          <p:cNvSpPr/>
          <p:nvPr/>
        </p:nvSpPr>
        <p:spPr>
          <a:xfrm>
            <a:off x="4355976" y="1268760"/>
            <a:ext cx="4572000" cy="1963614"/>
          </a:xfrm>
          <a:prstGeom prst="rect">
            <a:avLst/>
          </a:prstGeom>
        </p:spPr>
        <p:txBody>
          <a:bodyPr>
            <a:spAutoFit/>
          </a:bodyPr>
          <a:lstStyle/>
          <a:p>
            <a:pPr marL="342900" lvl="0" indent="-342900" eaLnBrk="0" hangingPunct="0">
              <a:spcBef>
                <a:spcPct val="20000"/>
              </a:spcBef>
              <a:buFont typeface="Arial" charset="0"/>
              <a:buChar char="•"/>
              <a:defRPr/>
            </a:pPr>
            <a:r>
              <a:rPr lang="en-GB" sz="1600" b="1" dirty="0" smtClean="0"/>
              <a:t>Goal is to use a thin film technology “hybrid”</a:t>
            </a:r>
          </a:p>
          <a:p>
            <a:pPr marL="742950" lvl="1" indent="-285750" eaLnBrk="0" hangingPunct="0">
              <a:spcBef>
                <a:spcPct val="20000"/>
              </a:spcBef>
              <a:buFont typeface="Arial" charset="0"/>
              <a:buChar char="–"/>
              <a:defRPr/>
            </a:pPr>
            <a:r>
              <a:rPr lang="en-GB" sz="1600" b="1" dirty="0" smtClean="0"/>
              <a:t>Option-</a:t>
            </a:r>
            <a:r>
              <a:rPr lang="en-GB" sz="1600" b="1" dirty="0" err="1" smtClean="0"/>
              <a:t>i</a:t>
            </a:r>
            <a:r>
              <a:rPr lang="en-GB" sz="1600" b="1" dirty="0" smtClean="0"/>
              <a:t>: Silicon hybrid (Interposer)</a:t>
            </a:r>
          </a:p>
          <a:p>
            <a:pPr marL="742950" lvl="1" indent="-285750" eaLnBrk="0" hangingPunct="0">
              <a:spcBef>
                <a:spcPct val="20000"/>
              </a:spcBef>
              <a:buFont typeface="Arial" charset="0"/>
              <a:buChar char="–"/>
              <a:defRPr/>
            </a:pPr>
            <a:r>
              <a:rPr lang="en-GB" sz="1600" b="1" dirty="0" smtClean="0"/>
              <a:t>Option-ii: Post processing on the silicon sensor</a:t>
            </a:r>
          </a:p>
          <a:p>
            <a:pPr marL="742950" lvl="1" indent="-285750" eaLnBrk="0" hangingPunct="0">
              <a:spcBef>
                <a:spcPct val="20000"/>
              </a:spcBef>
              <a:buFont typeface="Arial" charset="0"/>
              <a:buChar char="–"/>
              <a:defRPr/>
            </a:pPr>
            <a:r>
              <a:rPr lang="en-GB" sz="1600" b="1" dirty="0" smtClean="0"/>
              <a:t>Option-iii: Replace wire-bonding with flip-chip (2</a:t>
            </a:r>
            <a:r>
              <a:rPr lang="en-GB" sz="1600" b="1" baseline="30000" dirty="0" smtClean="0"/>
              <a:t>nd</a:t>
            </a:r>
            <a:r>
              <a:rPr lang="en-GB" sz="1600" b="1" dirty="0" smtClean="0"/>
              <a:t> phase</a:t>
            </a:r>
            <a:r>
              <a:rPr lang="en-GB" sz="1600" dirty="0" smtClean="0"/>
              <a:t>)</a:t>
            </a:r>
          </a:p>
        </p:txBody>
      </p:sp>
      <p:sp>
        <p:nvSpPr>
          <p:cNvPr id="9" name="Rectangle 2"/>
          <p:cNvSpPr txBox="1">
            <a:spLocks noChangeArrowheads="1"/>
          </p:cNvSpPr>
          <p:nvPr/>
        </p:nvSpPr>
        <p:spPr>
          <a:xfrm>
            <a:off x="179512" y="5949280"/>
            <a:ext cx="8318128" cy="648072"/>
          </a:xfrm>
          <a:prstGeom prst="rect">
            <a:avLst/>
          </a:prstGeom>
          <a:solidFill>
            <a:schemeClr val="accent5">
              <a:lumMod val="20000"/>
              <a:lumOff val="80000"/>
            </a:schemeClr>
          </a:solidFill>
        </p:spPr>
        <p:txBody>
          <a:bodyPr>
            <a:normAutofit fontScale="90000" lnSpcReduction="2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500" b="1" i="0" u="none" strike="noStrike" kern="1200" cap="none" spc="0" normalizeH="0" baseline="0" noProof="0" dirty="0" smtClean="0">
                <a:ln>
                  <a:noFill/>
                </a:ln>
                <a:solidFill>
                  <a:srgbClr val="009999"/>
                </a:solidFill>
                <a:effectLst/>
                <a:uLnTx/>
                <a:uFillTx/>
                <a:latin typeface="+mj-lt"/>
                <a:ea typeface="+mj-ea"/>
                <a:cs typeface="+mj-cs"/>
              </a:rPr>
              <a:t>Direct Processing of Hybrid Circuit on Silicon Sensor</a:t>
            </a:r>
            <a:br>
              <a:rPr kumimoji="0" lang="en-GB" sz="2500" b="1" i="0" u="none" strike="noStrike" kern="1200" cap="none" spc="0" normalizeH="0" baseline="0" noProof="0" dirty="0" smtClean="0">
                <a:ln>
                  <a:noFill/>
                </a:ln>
                <a:solidFill>
                  <a:srgbClr val="009999"/>
                </a:solidFill>
                <a:effectLst/>
                <a:uLnTx/>
                <a:uFillTx/>
                <a:latin typeface="+mj-lt"/>
                <a:ea typeface="+mj-ea"/>
                <a:cs typeface="+mj-cs"/>
              </a:rPr>
            </a:br>
            <a:r>
              <a:rPr kumimoji="0" lang="en-GB" sz="2100" b="0" i="0" u="none" strike="noStrike" kern="1200" cap="none" spc="0" normalizeH="0" baseline="0" noProof="0" dirty="0" smtClean="0">
                <a:ln>
                  <a:noFill/>
                </a:ln>
                <a:solidFill>
                  <a:schemeClr val="tx1"/>
                </a:solidFill>
                <a:effectLst/>
                <a:uLnTx/>
                <a:uFillTx/>
                <a:latin typeface="+mj-lt"/>
                <a:ea typeface="+mj-ea"/>
                <a:cs typeface="+mj-cs"/>
              </a:rPr>
              <a:t>(Ultimate reduction in mass and assembly complexity.)</a:t>
            </a:r>
            <a:endParaRPr kumimoji="0" lang="en-US" sz="21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 name="TextBox 9"/>
          <p:cNvSpPr txBox="1"/>
          <p:nvPr/>
        </p:nvSpPr>
        <p:spPr>
          <a:xfrm>
            <a:off x="0" y="2924944"/>
            <a:ext cx="3888432" cy="646331"/>
          </a:xfrm>
          <a:prstGeom prst="rect">
            <a:avLst/>
          </a:prstGeom>
          <a:noFill/>
        </p:spPr>
        <p:txBody>
          <a:bodyPr wrap="square" rtlCol="0">
            <a:spAutoFit/>
          </a:bodyPr>
          <a:lstStyle/>
          <a:p>
            <a:r>
              <a:rPr lang="en-GB" dirty="0" smtClean="0"/>
              <a:t>Allows to produce also </a:t>
            </a:r>
            <a:r>
              <a:rPr lang="en-GB" dirty="0" err="1" smtClean="0"/>
              <a:t>strixels</a:t>
            </a:r>
            <a:r>
              <a:rPr lang="en-GB" dirty="0" smtClean="0"/>
              <a:t> sensors.......</a:t>
            </a:r>
            <a:endParaRPr lang="en-GB"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52</a:t>
            </a:fld>
            <a:endParaRPr lang="en-GB"/>
          </a:p>
        </p:txBody>
      </p:sp>
      <p:sp>
        <p:nvSpPr>
          <p:cNvPr id="11" name="Text Box 2051"/>
          <p:cNvSpPr txBox="1">
            <a:spLocks noChangeArrowheads="1"/>
          </p:cNvSpPr>
          <p:nvPr/>
        </p:nvSpPr>
        <p:spPr bwMode="auto">
          <a:xfrm>
            <a:off x="395536" y="18864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Thin films hybrids possible construction</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44" name="TextBox 43"/>
          <p:cNvSpPr txBox="1"/>
          <p:nvPr/>
        </p:nvSpPr>
        <p:spPr>
          <a:xfrm>
            <a:off x="3347864" y="4077072"/>
            <a:ext cx="3888432" cy="646331"/>
          </a:xfrm>
          <a:prstGeom prst="rect">
            <a:avLst/>
          </a:prstGeom>
          <a:noFill/>
        </p:spPr>
        <p:txBody>
          <a:bodyPr wrap="square" rtlCol="0">
            <a:spAutoFit/>
          </a:bodyPr>
          <a:lstStyle/>
          <a:p>
            <a:r>
              <a:rPr lang="en-GB" dirty="0" smtClean="0"/>
              <a:t>Allows to produce also </a:t>
            </a:r>
            <a:r>
              <a:rPr lang="en-GB" dirty="0" err="1" smtClean="0"/>
              <a:t>strixels</a:t>
            </a:r>
            <a:r>
              <a:rPr lang="en-GB" dirty="0" smtClean="0"/>
              <a:t> sensors.......</a:t>
            </a:r>
            <a:endParaRPr lang="en-GB" dirty="0"/>
          </a:p>
        </p:txBody>
      </p:sp>
      <p:pic>
        <p:nvPicPr>
          <p:cNvPr id="145410" name="Picture 2"/>
          <p:cNvPicPr>
            <a:picLocks noChangeAspect="1" noChangeArrowheads="1"/>
          </p:cNvPicPr>
          <p:nvPr/>
        </p:nvPicPr>
        <p:blipFill>
          <a:blip r:embed="rId2" cstate="print"/>
          <a:srcRect/>
          <a:stretch>
            <a:fillRect/>
          </a:stretch>
        </p:blipFill>
        <p:spPr bwMode="auto">
          <a:xfrm>
            <a:off x="827584" y="1268760"/>
            <a:ext cx="7575886"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53</a:t>
            </a:fld>
            <a:endParaRPr lang="en-GB"/>
          </a:p>
        </p:txBody>
      </p:sp>
      <p:sp>
        <p:nvSpPr>
          <p:cNvPr id="11" name="Text Box 2051"/>
          <p:cNvSpPr txBox="1">
            <a:spLocks noChangeArrowheads="1"/>
          </p:cNvSpPr>
          <p:nvPr/>
        </p:nvSpPr>
        <p:spPr bwMode="auto">
          <a:xfrm>
            <a:off x="395536" y="18864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Thin films hybrids possible construction</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146434" name="Picture 2"/>
          <p:cNvPicPr>
            <a:picLocks noChangeAspect="1" noChangeArrowheads="1"/>
          </p:cNvPicPr>
          <p:nvPr/>
        </p:nvPicPr>
        <p:blipFill>
          <a:blip r:embed="rId2" cstate="print"/>
          <a:srcRect/>
          <a:stretch>
            <a:fillRect/>
          </a:stretch>
        </p:blipFill>
        <p:spPr bwMode="auto">
          <a:xfrm>
            <a:off x="971600" y="1700808"/>
            <a:ext cx="6643265" cy="2357288"/>
          </a:xfrm>
          <a:prstGeom prst="rect">
            <a:avLst/>
          </a:prstGeom>
          <a:noFill/>
          <a:ln w="9525">
            <a:noFill/>
            <a:miter lim="800000"/>
            <a:headEnd/>
            <a:tailEnd/>
          </a:ln>
        </p:spPr>
      </p:pic>
      <p:sp>
        <p:nvSpPr>
          <p:cNvPr id="9" name="TextBox 8"/>
          <p:cNvSpPr txBox="1"/>
          <p:nvPr/>
        </p:nvSpPr>
        <p:spPr>
          <a:xfrm>
            <a:off x="323528" y="836712"/>
            <a:ext cx="5184576" cy="923330"/>
          </a:xfrm>
          <a:prstGeom prst="rect">
            <a:avLst/>
          </a:prstGeom>
          <a:noFill/>
        </p:spPr>
        <p:txBody>
          <a:bodyPr wrap="square" rtlCol="0">
            <a:spAutoFit/>
          </a:bodyPr>
          <a:lstStyle/>
          <a:p>
            <a:r>
              <a:rPr lang="en-GB" dirty="0" smtClean="0"/>
              <a:t>The first processing was done to check that thin films do not alter basic electrical parameters before .......</a:t>
            </a:r>
            <a:endParaRPr lang="en-GB" dirty="0"/>
          </a:p>
        </p:txBody>
      </p:sp>
      <p:pic>
        <p:nvPicPr>
          <p:cNvPr id="146437" name="Picture 5"/>
          <p:cNvPicPr>
            <a:picLocks noChangeAspect="1" noChangeArrowheads="1"/>
          </p:cNvPicPr>
          <p:nvPr/>
        </p:nvPicPr>
        <p:blipFill>
          <a:blip r:embed="rId3" cstate="print"/>
          <a:srcRect/>
          <a:stretch>
            <a:fillRect/>
          </a:stretch>
        </p:blipFill>
        <p:spPr bwMode="auto">
          <a:xfrm>
            <a:off x="251520" y="4077072"/>
            <a:ext cx="3733800" cy="2247900"/>
          </a:xfrm>
          <a:prstGeom prst="rect">
            <a:avLst/>
          </a:prstGeom>
          <a:noFill/>
          <a:ln w="9525">
            <a:noFill/>
            <a:miter lim="800000"/>
            <a:headEnd/>
            <a:tailEnd/>
          </a:ln>
        </p:spPr>
      </p:pic>
      <p:pic>
        <p:nvPicPr>
          <p:cNvPr id="146438" name="Picture 6"/>
          <p:cNvPicPr>
            <a:picLocks noChangeAspect="1" noChangeArrowheads="1"/>
          </p:cNvPicPr>
          <p:nvPr/>
        </p:nvPicPr>
        <p:blipFill>
          <a:blip r:embed="rId4" cstate="print"/>
          <a:srcRect/>
          <a:stretch>
            <a:fillRect/>
          </a:stretch>
        </p:blipFill>
        <p:spPr bwMode="auto">
          <a:xfrm>
            <a:off x="4139952" y="4149080"/>
            <a:ext cx="3542253"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54</a:t>
            </a:fld>
            <a:endParaRPr lang="en-GB"/>
          </a:p>
        </p:txBody>
      </p:sp>
      <p:sp>
        <p:nvSpPr>
          <p:cNvPr id="11" name="Text Box 2051"/>
          <p:cNvSpPr txBox="1">
            <a:spLocks noChangeArrowheads="1"/>
          </p:cNvSpPr>
          <p:nvPr/>
        </p:nvSpPr>
        <p:spPr bwMode="auto">
          <a:xfrm>
            <a:off x="395536" y="18864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Thin films hybrids possible construction</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9" name="TextBox 8"/>
          <p:cNvSpPr txBox="1"/>
          <p:nvPr/>
        </p:nvSpPr>
        <p:spPr>
          <a:xfrm>
            <a:off x="323528" y="836712"/>
            <a:ext cx="5184576" cy="369332"/>
          </a:xfrm>
          <a:prstGeom prst="rect">
            <a:avLst/>
          </a:prstGeom>
          <a:noFill/>
        </p:spPr>
        <p:txBody>
          <a:bodyPr wrap="square" rtlCol="0">
            <a:spAutoFit/>
          </a:bodyPr>
          <a:lstStyle/>
          <a:p>
            <a:r>
              <a:rPr lang="en-GB" dirty="0" smtClean="0"/>
              <a:t>.... and after irradiation .......</a:t>
            </a:r>
            <a:endParaRPr lang="en-GB" dirty="0"/>
          </a:p>
        </p:txBody>
      </p:sp>
      <p:pic>
        <p:nvPicPr>
          <p:cNvPr id="146435" name="Picture 3"/>
          <p:cNvPicPr>
            <a:picLocks noChangeAspect="1" noChangeArrowheads="1"/>
          </p:cNvPicPr>
          <p:nvPr/>
        </p:nvPicPr>
        <p:blipFill>
          <a:blip r:embed="rId2" cstate="print"/>
          <a:srcRect/>
          <a:stretch>
            <a:fillRect/>
          </a:stretch>
        </p:blipFill>
        <p:spPr bwMode="auto">
          <a:xfrm>
            <a:off x="251520" y="1268760"/>
            <a:ext cx="4295716" cy="2232247"/>
          </a:xfrm>
          <a:prstGeom prst="rect">
            <a:avLst/>
          </a:prstGeom>
          <a:noFill/>
          <a:ln w="9525">
            <a:noFill/>
            <a:miter lim="800000"/>
            <a:headEnd/>
            <a:tailEnd/>
          </a:ln>
        </p:spPr>
      </p:pic>
      <p:pic>
        <p:nvPicPr>
          <p:cNvPr id="146436" name="Picture 4"/>
          <p:cNvPicPr>
            <a:picLocks noChangeAspect="1" noChangeArrowheads="1"/>
          </p:cNvPicPr>
          <p:nvPr/>
        </p:nvPicPr>
        <p:blipFill>
          <a:blip r:embed="rId3" cstate="print"/>
          <a:srcRect/>
          <a:stretch>
            <a:fillRect/>
          </a:stretch>
        </p:blipFill>
        <p:spPr bwMode="auto">
          <a:xfrm>
            <a:off x="3275856" y="3496014"/>
            <a:ext cx="5652120" cy="30220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smtClean="0"/>
              <a:t>G. Casse,13th VCI, Vienna 11-15 Feb 2013</a:t>
            </a:r>
            <a:endParaRPr lang="en-GB"/>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55</a:t>
            </a:fld>
            <a:endParaRPr lang="en-GB"/>
          </a:p>
        </p:txBody>
      </p:sp>
      <p:pic>
        <p:nvPicPr>
          <p:cNvPr id="156674" name="Picture 2"/>
          <p:cNvPicPr>
            <a:picLocks noChangeAspect="1" noChangeArrowheads="1"/>
          </p:cNvPicPr>
          <p:nvPr/>
        </p:nvPicPr>
        <p:blipFill>
          <a:blip r:embed="rId2" cstate="print"/>
          <a:srcRect/>
          <a:stretch>
            <a:fillRect/>
          </a:stretch>
        </p:blipFill>
        <p:spPr bwMode="auto">
          <a:xfrm>
            <a:off x="1115616" y="260648"/>
            <a:ext cx="7353300" cy="4505325"/>
          </a:xfrm>
          <a:prstGeom prst="rect">
            <a:avLst/>
          </a:prstGeom>
          <a:noFill/>
          <a:ln w="9525">
            <a:noFill/>
            <a:miter lim="800000"/>
            <a:headEnd/>
            <a:tailEnd/>
          </a:ln>
        </p:spPr>
      </p:pic>
      <p:pic>
        <p:nvPicPr>
          <p:cNvPr id="156675" name="Picture 3"/>
          <p:cNvPicPr>
            <a:picLocks noChangeAspect="1" noChangeArrowheads="1"/>
          </p:cNvPicPr>
          <p:nvPr/>
        </p:nvPicPr>
        <p:blipFill>
          <a:blip r:embed="rId3" cstate="print"/>
          <a:srcRect/>
          <a:stretch>
            <a:fillRect/>
          </a:stretch>
        </p:blipFill>
        <p:spPr bwMode="auto">
          <a:xfrm>
            <a:off x="1907704" y="4653136"/>
            <a:ext cx="5184576" cy="1830242"/>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B9902BCA-5294-422C-AD7C-BA24784EA92F}" type="slidenum">
              <a:rPr lang="en-GB"/>
              <a:pPr>
                <a:defRPr/>
              </a:pPr>
              <a:t>56</a:t>
            </a:fld>
            <a:endParaRPr lang="en-GB"/>
          </a:p>
        </p:txBody>
      </p:sp>
      <p:sp>
        <p:nvSpPr>
          <p:cNvPr id="11" name="Text Box 2051"/>
          <p:cNvSpPr txBox="1">
            <a:spLocks noChangeArrowheads="1"/>
          </p:cNvSpPr>
          <p:nvPr/>
        </p:nvSpPr>
        <p:spPr bwMode="auto">
          <a:xfrm>
            <a:off x="395536" y="188640"/>
            <a:ext cx="8382000" cy="1108894"/>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Other aspects of interconnections: multi-metals</a:t>
            </a:r>
            <a:endParaRPr lang="en-GB" sz="3200" b="1" dirty="0">
              <a:solidFill>
                <a:srgbClr val="FF0000"/>
              </a:solidFill>
              <a:latin typeface="Arial" charset="0"/>
            </a:endParaRPr>
          </a:p>
        </p:txBody>
      </p:sp>
      <p:sp>
        <p:nvSpPr>
          <p:cNvPr id="15"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grpSp>
        <p:nvGrpSpPr>
          <p:cNvPr id="32" name="Group 31"/>
          <p:cNvGrpSpPr>
            <a:grpSpLocks noChangeAspect="1"/>
          </p:cNvGrpSpPr>
          <p:nvPr/>
        </p:nvGrpSpPr>
        <p:grpSpPr>
          <a:xfrm>
            <a:off x="683568" y="1340768"/>
            <a:ext cx="6400801" cy="2220426"/>
            <a:chOff x="-1" y="2438400"/>
            <a:chExt cx="9144001" cy="3172037"/>
          </a:xfrm>
        </p:grpSpPr>
        <p:pic>
          <p:nvPicPr>
            <p:cNvPr id="33" name="Picture 32" descr="Screen shot 2012-03-02 at 10.39.12.pdf"/>
            <p:cNvPicPr>
              <a:picLocks noChangeAspect="1"/>
            </p:cNvPicPr>
            <p:nvPr/>
          </p:nvPicPr>
          <p:blipFill>
            <a:blip r:embed="rId2" cstate="print"/>
            <a:stretch>
              <a:fillRect/>
            </a:stretch>
          </p:blipFill>
          <p:spPr>
            <a:xfrm>
              <a:off x="4648200" y="2438401"/>
              <a:ext cx="4495800" cy="3172036"/>
            </a:xfrm>
            <a:prstGeom prst="rect">
              <a:avLst/>
            </a:prstGeom>
          </p:spPr>
        </p:pic>
        <p:pic>
          <p:nvPicPr>
            <p:cNvPr id="34" name="Picture 33" descr="Screen shot 2012-03-02 at 10.38.52.pdf"/>
            <p:cNvPicPr>
              <a:picLocks noChangeAspect="1"/>
            </p:cNvPicPr>
            <p:nvPr/>
          </p:nvPicPr>
          <p:blipFill>
            <a:blip r:embed="rId3" cstate="print"/>
            <a:stretch>
              <a:fillRect/>
            </a:stretch>
          </p:blipFill>
          <p:spPr>
            <a:xfrm>
              <a:off x="-1" y="2438400"/>
              <a:ext cx="4551271" cy="3136900"/>
            </a:xfrm>
            <a:prstGeom prst="rect">
              <a:avLst/>
            </a:prstGeom>
          </p:spPr>
        </p:pic>
        <p:sp>
          <p:nvSpPr>
            <p:cNvPr id="35" name="TextBox 34"/>
            <p:cNvSpPr txBox="1"/>
            <p:nvPr/>
          </p:nvSpPr>
          <p:spPr>
            <a:xfrm>
              <a:off x="0" y="2438400"/>
              <a:ext cx="1490869" cy="483649"/>
            </a:xfrm>
            <a:prstGeom prst="rect">
              <a:avLst/>
            </a:prstGeom>
            <a:solidFill>
              <a:schemeClr val="bg1"/>
            </a:solidFill>
          </p:spPr>
          <p:txBody>
            <a:bodyPr wrap="square" rtlCol="0">
              <a:spAutoFit/>
            </a:bodyPr>
            <a:lstStyle/>
            <a:p>
              <a:r>
                <a:rPr lang="en-US" sz="1600" dirty="0" smtClean="0"/>
                <a:t>small R</a:t>
              </a:r>
              <a:endParaRPr lang="en-US" sz="1600" dirty="0"/>
            </a:p>
          </p:txBody>
        </p:sp>
        <p:sp>
          <p:nvSpPr>
            <p:cNvPr id="36" name="TextBox 35"/>
            <p:cNvSpPr txBox="1"/>
            <p:nvPr/>
          </p:nvSpPr>
          <p:spPr>
            <a:xfrm>
              <a:off x="4648200" y="2438400"/>
              <a:ext cx="1219200" cy="395713"/>
            </a:xfrm>
            <a:prstGeom prst="rect">
              <a:avLst/>
            </a:prstGeom>
            <a:solidFill>
              <a:schemeClr val="bg1"/>
            </a:solidFill>
          </p:spPr>
          <p:txBody>
            <a:bodyPr wrap="square" rtlCol="0">
              <a:spAutoFit/>
            </a:bodyPr>
            <a:lstStyle/>
            <a:p>
              <a:r>
                <a:rPr lang="en-US" sz="1200" dirty="0" smtClean="0"/>
                <a:t>large R</a:t>
              </a:r>
              <a:endParaRPr lang="en-US" sz="1200" dirty="0"/>
            </a:p>
          </p:txBody>
        </p:sp>
        <p:sp>
          <p:nvSpPr>
            <p:cNvPr id="37" name="TextBox 36"/>
            <p:cNvSpPr txBox="1"/>
            <p:nvPr/>
          </p:nvSpPr>
          <p:spPr>
            <a:xfrm>
              <a:off x="2725290" y="4084297"/>
              <a:ext cx="1645897" cy="351744"/>
            </a:xfrm>
            <a:prstGeom prst="rect">
              <a:avLst/>
            </a:prstGeom>
            <a:solidFill>
              <a:schemeClr val="bg1"/>
            </a:solidFill>
          </p:spPr>
          <p:txBody>
            <a:bodyPr wrap="square" rtlCol="0">
              <a:spAutoFit/>
            </a:bodyPr>
            <a:lstStyle/>
            <a:p>
              <a:r>
                <a:rPr lang="en-US" sz="1000" dirty="0" smtClean="0"/>
                <a:t>RL width ~ 11um</a:t>
              </a:r>
              <a:endParaRPr lang="en-US" sz="1000" dirty="0"/>
            </a:p>
          </p:txBody>
        </p:sp>
        <p:sp>
          <p:nvSpPr>
            <p:cNvPr id="38" name="TextBox 37"/>
            <p:cNvSpPr txBox="1"/>
            <p:nvPr/>
          </p:nvSpPr>
          <p:spPr>
            <a:xfrm>
              <a:off x="2725290" y="4343401"/>
              <a:ext cx="1748766" cy="351744"/>
            </a:xfrm>
            <a:prstGeom prst="rect">
              <a:avLst/>
            </a:prstGeom>
            <a:solidFill>
              <a:schemeClr val="bg1"/>
            </a:solidFill>
          </p:spPr>
          <p:txBody>
            <a:bodyPr wrap="square" rtlCol="0">
              <a:spAutoFit/>
            </a:bodyPr>
            <a:lstStyle/>
            <a:p>
              <a:r>
                <a:rPr lang="en-US" sz="1000" dirty="0" smtClean="0"/>
                <a:t>strip width ~ 11um</a:t>
              </a:r>
              <a:endParaRPr lang="en-US" sz="1000" dirty="0"/>
            </a:p>
          </p:txBody>
        </p:sp>
        <p:sp>
          <p:nvSpPr>
            <p:cNvPr id="39" name="TextBox 38"/>
            <p:cNvSpPr txBox="1"/>
            <p:nvPr/>
          </p:nvSpPr>
          <p:spPr>
            <a:xfrm>
              <a:off x="2313816" y="4701508"/>
              <a:ext cx="1851636" cy="351744"/>
            </a:xfrm>
            <a:prstGeom prst="rect">
              <a:avLst/>
            </a:prstGeom>
            <a:solidFill>
              <a:schemeClr val="bg1"/>
            </a:solidFill>
          </p:spPr>
          <p:txBody>
            <a:bodyPr wrap="square" rtlCol="0">
              <a:spAutoFit/>
            </a:bodyPr>
            <a:lstStyle/>
            <a:p>
              <a:r>
                <a:rPr lang="en-US" sz="1000" dirty="0" smtClean="0"/>
                <a:t>Strip pitch ~ 40um</a:t>
              </a:r>
              <a:endParaRPr lang="en-US" sz="1000" dirty="0"/>
            </a:p>
          </p:txBody>
        </p:sp>
        <p:sp>
          <p:nvSpPr>
            <p:cNvPr id="40" name="TextBox 39"/>
            <p:cNvSpPr txBox="1"/>
            <p:nvPr/>
          </p:nvSpPr>
          <p:spPr>
            <a:xfrm>
              <a:off x="6222823" y="3981429"/>
              <a:ext cx="1851634" cy="351744"/>
            </a:xfrm>
            <a:prstGeom prst="rect">
              <a:avLst/>
            </a:prstGeom>
            <a:solidFill>
              <a:schemeClr val="bg1"/>
            </a:solidFill>
          </p:spPr>
          <p:txBody>
            <a:bodyPr wrap="square" rtlCol="0">
              <a:spAutoFit/>
            </a:bodyPr>
            <a:lstStyle/>
            <a:p>
              <a:r>
                <a:rPr lang="en-US" sz="1000" dirty="0" smtClean="0"/>
                <a:t>RL width ~ 10um</a:t>
              </a:r>
              <a:endParaRPr lang="en-US" sz="1000" dirty="0"/>
            </a:p>
          </p:txBody>
        </p:sp>
        <p:sp>
          <p:nvSpPr>
            <p:cNvPr id="41" name="TextBox 40"/>
            <p:cNvSpPr txBox="1"/>
            <p:nvPr/>
          </p:nvSpPr>
          <p:spPr>
            <a:xfrm>
              <a:off x="6705599" y="4419600"/>
              <a:ext cx="1780331" cy="351744"/>
            </a:xfrm>
            <a:prstGeom prst="rect">
              <a:avLst/>
            </a:prstGeom>
            <a:solidFill>
              <a:schemeClr val="bg1"/>
            </a:solidFill>
          </p:spPr>
          <p:txBody>
            <a:bodyPr wrap="square" rtlCol="0">
              <a:spAutoFit/>
            </a:bodyPr>
            <a:lstStyle/>
            <a:p>
              <a:r>
                <a:rPr lang="en-US" sz="1000" dirty="0" smtClean="0"/>
                <a:t>strip width ~ 38um</a:t>
              </a:r>
              <a:endParaRPr lang="en-US" sz="1000" dirty="0"/>
            </a:p>
          </p:txBody>
        </p:sp>
        <p:sp>
          <p:nvSpPr>
            <p:cNvPr id="42" name="TextBox 41"/>
            <p:cNvSpPr txBox="1"/>
            <p:nvPr/>
          </p:nvSpPr>
          <p:spPr>
            <a:xfrm>
              <a:off x="5867399" y="4711700"/>
              <a:ext cx="2104187" cy="351744"/>
            </a:xfrm>
            <a:prstGeom prst="rect">
              <a:avLst/>
            </a:prstGeom>
            <a:solidFill>
              <a:schemeClr val="bg1"/>
            </a:solidFill>
          </p:spPr>
          <p:txBody>
            <a:bodyPr wrap="square" rtlCol="0">
              <a:spAutoFit/>
            </a:bodyPr>
            <a:lstStyle/>
            <a:p>
              <a:r>
                <a:rPr lang="en-US" sz="1000" dirty="0" smtClean="0"/>
                <a:t>Strip pitch ~ 101um</a:t>
              </a:r>
              <a:endParaRPr lang="en-US" sz="1000" dirty="0"/>
            </a:p>
          </p:txBody>
        </p:sp>
      </p:grpSp>
      <p:pic>
        <p:nvPicPr>
          <p:cNvPr id="43" name="Picture 2" descr="https://encrypted-tbn3.gstatic.com/images?q=tbn:ANd9GcQE73C2ANPLqeOLv4BQy-ULsPYX4PzhVmLrW2oNHYkz5cYOeVY3SA"/>
          <p:cNvPicPr>
            <a:picLocks noChangeAspect="1" noChangeArrowheads="1"/>
          </p:cNvPicPr>
          <p:nvPr/>
        </p:nvPicPr>
        <p:blipFill>
          <a:blip r:embed="rId4" cstate="print"/>
          <a:srcRect/>
          <a:stretch>
            <a:fillRect/>
          </a:stretch>
        </p:blipFill>
        <p:spPr bwMode="auto">
          <a:xfrm>
            <a:off x="683568" y="3717032"/>
            <a:ext cx="2143125" cy="2143125"/>
          </a:xfrm>
          <a:prstGeom prst="rect">
            <a:avLst/>
          </a:prstGeom>
          <a:noFill/>
        </p:spPr>
      </p:pic>
      <p:sp>
        <p:nvSpPr>
          <p:cNvPr id="44" name="TextBox 43"/>
          <p:cNvSpPr txBox="1"/>
          <p:nvPr/>
        </p:nvSpPr>
        <p:spPr>
          <a:xfrm>
            <a:off x="3347864" y="4077072"/>
            <a:ext cx="3888432" cy="646331"/>
          </a:xfrm>
          <a:prstGeom prst="rect">
            <a:avLst/>
          </a:prstGeom>
          <a:noFill/>
        </p:spPr>
        <p:txBody>
          <a:bodyPr wrap="square" rtlCol="0">
            <a:spAutoFit/>
          </a:bodyPr>
          <a:lstStyle/>
          <a:p>
            <a:r>
              <a:rPr lang="en-GB" dirty="0" smtClean="0"/>
              <a:t>Allows to produce also </a:t>
            </a:r>
            <a:r>
              <a:rPr lang="en-GB" dirty="0" err="1" smtClean="0"/>
              <a:t>strixels</a:t>
            </a:r>
            <a:r>
              <a:rPr lang="en-GB" dirty="0" smtClean="0"/>
              <a:t> sensors.......</a:t>
            </a:r>
            <a:endParaRPr lang="en-GB"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Documents and Settings\gcasse\My Documents\Dropbox\Work in progress\Seminar cern\Pictures\quad-detail.jpg"/>
          <p:cNvPicPr>
            <a:picLocks noChangeAspect="1" noChangeArrowheads="1"/>
          </p:cNvPicPr>
          <p:nvPr/>
        </p:nvPicPr>
        <p:blipFill>
          <a:blip r:embed="rId2" cstate="print"/>
          <a:srcRect/>
          <a:stretch>
            <a:fillRect/>
          </a:stretch>
        </p:blipFill>
        <p:spPr bwMode="auto">
          <a:xfrm>
            <a:off x="684213" y="1196975"/>
            <a:ext cx="3038475" cy="5324475"/>
          </a:xfrm>
          <a:prstGeom prst="rect">
            <a:avLst/>
          </a:prstGeom>
          <a:noFill/>
          <a:ln w="9525">
            <a:noFill/>
            <a:miter lim="800000"/>
            <a:headEnd/>
            <a:tailEnd/>
          </a:ln>
        </p:spPr>
      </p:pic>
      <p:sp>
        <p:nvSpPr>
          <p:cNvPr id="48131" name="TextBox 6"/>
          <p:cNvSpPr txBox="1">
            <a:spLocks noChangeArrowheads="1"/>
          </p:cNvSpPr>
          <p:nvPr/>
        </p:nvSpPr>
        <p:spPr bwMode="auto">
          <a:xfrm>
            <a:off x="827088" y="188913"/>
            <a:ext cx="7921625" cy="646112"/>
          </a:xfrm>
          <a:prstGeom prst="rect">
            <a:avLst/>
          </a:prstGeom>
          <a:noFill/>
          <a:ln w="9525">
            <a:noFill/>
            <a:miter lim="800000"/>
            <a:headEnd/>
            <a:tailEnd/>
          </a:ln>
        </p:spPr>
        <p:txBody>
          <a:bodyPr>
            <a:spAutoFit/>
          </a:bodyPr>
          <a:lstStyle/>
          <a:p>
            <a:pPr algn="ctr"/>
            <a:r>
              <a:rPr lang="en-GB" sz="3600"/>
              <a:t>Breakdown protection : Guard Rings </a:t>
            </a:r>
          </a:p>
        </p:txBody>
      </p:sp>
      <p:sp>
        <p:nvSpPr>
          <p:cNvPr id="48132" name="TextBox 7"/>
          <p:cNvSpPr txBox="1">
            <a:spLocks noChangeArrowheads="1"/>
          </p:cNvSpPr>
          <p:nvPr/>
        </p:nvSpPr>
        <p:spPr bwMode="auto">
          <a:xfrm>
            <a:off x="3995738" y="1628775"/>
            <a:ext cx="4321175" cy="1938338"/>
          </a:xfrm>
          <a:prstGeom prst="rect">
            <a:avLst/>
          </a:prstGeom>
          <a:noFill/>
          <a:ln w="9525">
            <a:noFill/>
            <a:miter lim="800000"/>
            <a:headEnd/>
            <a:tailEnd/>
          </a:ln>
        </p:spPr>
        <p:txBody>
          <a:bodyPr>
            <a:spAutoFit/>
          </a:bodyPr>
          <a:lstStyle/>
          <a:p>
            <a:r>
              <a:rPr lang="en-GB" sz="2400" dirty="0"/>
              <a:t>Typical distance between sensitive area and cut edge for high voltage devices ~ 1mm. Lot of interest for reducing this inactive </a:t>
            </a:r>
            <a:r>
              <a:rPr lang="en-GB" sz="2400" dirty="0" smtClean="0"/>
              <a:t>region.</a:t>
            </a:r>
            <a:endParaRPr lang="en-GB" sz="24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p:cNvPicPr>
            <a:picLocks noChangeAspect="1" noChangeArrowheads="1"/>
          </p:cNvPicPr>
          <p:nvPr/>
        </p:nvPicPr>
        <p:blipFill>
          <a:blip r:embed="rId2" cstate="print"/>
          <a:srcRect/>
          <a:stretch>
            <a:fillRect/>
          </a:stretch>
        </p:blipFill>
        <p:spPr bwMode="auto">
          <a:xfrm>
            <a:off x="0" y="620688"/>
            <a:ext cx="3960440" cy="2815058"/>
          </a:xfrm>
          <a:prstGeom prst="rect">
            <a:avLst/>
          </a:prstGeom>
          <a:noFill/>
          <a:ln w="9525">
            <a:noFill/>
            <a:miter lim="800000"/>
            <a:headEnd/>
            <a:tailEnd/>
          </a:ln>
        </p:spPr>
      </p:pic>
      <p:sp>
        <p:nvSpPr>
          <p:cNvPr id="5123" name="Footer Placeholder 1"/>
          <p:cNvSpPr>
            <a:spLocks noGrp="1"/>
          </p:cNvSpPr>
          <p:nvPr>
            <p:ph type="ftr" sz="quarter" idx="11"/>
          </p:nvPr>
        </p:nvSpPr>
        <p:spPr>
          <a:xfrm>
            <a:off x="457200" y="6165850"/>
            <a:ext cx="4691063" cy="692150"/>
          </a:xfrm>
        </p:spPr>
        <p:txBody>
          <a:bodyPr/>
          <a:lstStyle/>
          <a:p>
            <a:pPr algn="l">
              <a:defRPr/>
            </a:pPr>
            <a:endParaRPr lang="en-US" dirty="0" smtClean="0">
              <a:solidFill>
                <a:srgbClr val="000000"/>
              </a:solidFill>
            </a:endParaRPr>
          </a:p>
        </p:txBody>
      </p:sp>
      <p:sp>
        <p:nvSpPr>
          <p:cNvPr id="49174" name="Rectangle 8"/>
          <p:cNvSpPr>
            <a:spLocks noChangeArrowheads="1"/>
          </p:cNvSpPr>
          <p:nvPr/>
        </p:nvSpPr>
        <p:spPr bwMode="auto">
          <a:xfrm>
            <a:off x="4860032" y="5949280"/>
            <a:ext cx="3312368" cy="432048"/>
          </a:xfrm>
          <a:prstGeom prst="rect">
            <a:avLst/>
          </a:prstGeom>
          <a:noFill/>
          <a:ln w="9525">
            <a:noFill/>
            <a:miter lim="800000"/>
            <a:headEnd/>
            <a:tailEnd/>
          </a:ln>
        </p:spPr>
        <p:txBody>
          <a:bodyPr/>
          <a:lstStyle/>
          <a:p>
            <a:pPr marL="609600" indent="-609600">
              <a:lnSpc>
                <a:spcPct val="80000"/>
              </a:lnSpc>
              <a:spcBef>
                <a:spcPct val="20000"/>
              </a:spcBef>
            </a:pPr>
            <a:r>
              <a:rPr lang="en-US" sz="2000" dirty="0" err="1"/>
              <a:t>M.Christophersen</a:t>
            </a:r>
            <a:r>
              <a:rPr lang="en-US" sz="2000" dirty="0"/>
              <a:t>, et al</a:t>
            </a:r>
            <a:r>
              <a:rPr lang="en-US" sz="2000" dirty="0" smtClean="0"/>
              <a:t>.</a:t>
            </a:r>
            <a:endParaRPr lang="en-US" sz="2000" i="1" dirty="0"/>
          </a:p>
        </p:txBody>
      </p:sp>
      <p:sp>
        <p:nvSpPr>
          <p:cNvPr id="23" name="Slide Number Placeholder 22"/>
          <p:cNvSpPr>
            <a:spLocks noGrp="1"/>
          </p:cNvSpPr>
          <p:nvPr>
            <p:ph type="sldNum" sz="quarter" idx="12"/>
          </p:nvPr>
        </p:nvSpPr>
        <p:spPr/>
        <p:txBody>
          <a:bodyPr/>
          <a:lstStyle/>
          <a:p>
            <a:pPr>
              <a:defRPr/>
            </a:pPr>
            <a:fld id="{E76208F6-9524-4B71-B9F6-D50F2F1CE600}" type="slidenum">
              <a:rPr lang="en-GB" smtClean="0"/>
              <a:pPr>
                <a:defRPr/>
              </a:pPr>
              <a:t>58</a:t>
            </a:fld>
            <a:endParaRPr lang="en-GB" dirty="0"/>
          </a:p>
        </p:txBody>
      </p:sp>
      <p:sp>
        <p:nvSpPr>
          <p:cNvPr id="26" name="Text Box 2051"/>
          <p:cNvSpPr txBox="1">
            <a:spLocks noChangeArrowheads="1"/>
          </p:cNvSpPr>
          <p:nvPr/>
        </p:nvSpPr>
        <p:spPr bwMode="auto">
          <a:xfrm>
            <a:off x="395536" y="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Improving the area coverage</a:t>
            </a:r>
            <a:endParaRPr lang="en-GB" sz="3200" b="1" dirty="0">
              <a:solidFill>
                <a:srgbClr val="FF0000"/>
              </a:solidFill>
              <a:latin typeface="Arial" charset="0"/>
            </a:endParaRPr>
          </a:p>
        </p:txBody>
      </p:sp>
      <p:pic>
        <p:nvPicPr>
          <p:cNvPr id="126977" name="Picture 1"/>
          <p:cNvPicPr>
            <a:picLocks noChangeAspect="1" noChangeArrowheads="1"/>
          </p:cNvPicPr>
          <p:nvPr/>
        </p:nvPicPr>
        <p:blipFill>
          <a:blip r:embed="rId3" cstate="print"/>
          <a:srcRect/>
          <a:stretch>
            <a:fillRect/>
          </a:stretch>
        </p:blipFill>
        <p:spPr bwMode="auto">
          <a:xfrm>
            <a:off x="2529383" y="2852936"/>
            <a:ext cx="6795145" cy="3780822"/>
          </a:xfrm>
          <a:prstGeom prst="rect">
            <a:avLst/>
          </a:prstGeom>
          <a:noFill/>
          <a:ln w="9525">
            <a:noFill/>
            <a:miter lim="800000"/>
            <a:headEnd/>
            <a:tailEnd/>
          </a:ln>
        </p:spPr>
      </p:pic>
      <p:pic>
        <p:nvPicPr>
          <p:cNvPr id="126979" name="Picture 3"/>
          <p:cNvPicPr>
            <a:picLocks noChangeAspect="1" noChangeArrowheads="1"/>
          </p:cNvPicPr>
          <p:nvPr/>
        </p:nvPicPr>
        <p:blipFill>
          <a:blip r:embed="rId4" cstate="print"/>
          <a:srcRect/>
          <a:stretch>
            <a:fillRect/>
          </a:stretch>
        </p:blipFill>
        <p:spPr bwMode="auto">
          <a:xfrm>
            <a:off x="4427984" y="764704"/>
            <a:ext cx="3848100" cy="1924050"/>
          </a:xfrm>
          <a:prstGeom prst="rect">
            <a:avLst/>
          </a:prstGeom>
          <a:noFill/>
          <a:ln w="9525">
            <a:noFill/>
            <a:miter lim="800000"/>
            <a:headEnd/>
            <a:tailEnd/>
          </a:ln>
        </p:spPr>
      </p:pic>
      <p:sp>
        <p:nvSpPr>
          <p:cNvPr id="30" name="TextBox 29"/>
          <p:cNvSpPr txBox="1"/>
          <p:nvPr/>
        </p:nvSpPr>
        <p:spPr>
          <a:xfrm>
            <a:off x="0" y="4149080"/>
            <a:ext cx="2483768" cy="523220"/>
          </a:xfrm>
          <a:prstGeom prst="rect">
            <a:avLst/>
          </a:prstGeom>
          <a:noFill/>
        </p:spPr>
        <p:txBody>
          <a:bodyPr wrap="square" rtlCol="0">
            <a:spAutoFit/>
          </a:bodyPr>
          <a:lstStyle/>
          <a:p>
            <a:r>
              <a:rPr lang="en-GB" sz="1400" dirty="0" smtClean="0"/>
              <a:t>H. </a:t>
            </a:r>
            <a:r>
              <a:rPr lang="en-GB" sz="1400" dirty="0" err="1" smtClean="0"/>
              <a:t>Sadrozinski</a:t>
            </a:r>
            <a:r>
              <a:rPr lang="en-GB" sz="1400" dirty="0" smtClean="0"/>
              <a:t> et al., RD50 Workshop, Nov. 21-23, 2011</a:t>
            </a:r>
            <a:endParaRPr lang="en-GB" sz="14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59</a:t>
            </a:fld>
            <a:endParaRPr lang="en-GB"/>
          </a:p>
        </p:txBody>
      </p:sp>
      <p:grpSp>
        <p:nvGrpSpPr>
          <p:cNvPr id="2" name="Group 1027"/>
          <p:cNvGrpSpPr>
            <a:grpSpLocks/>
          </p:cNvGrpSpPr>
          <p:nvPr/>
        </p:nvGrpSpPr>
        <p:grpSpPr bwMode="auto">
          <a:xfrm>
            <a:off x="251521" y="548680"/>
            <a:ext cx="8208911" cy="2232248"/>
            <a:chOff x="162" y="559"/>
            <a:chExt cx="5478" cy="1512"/>
          </a:xfrm>
        </p:grpSpPr>
        <p:sp>
          <p:nvSpPr>
            <p:cNvPr id="8" name="Rectangle 1028"/>
            <p:cNvSpPr>
              <a:spLocks noChangeArrowheads="1"/>
            </p:cNvSpPr>
            <p:nvPr/>
          </p:nvSpPr>
          <p:spPr bwMode="auto">
            <a:xfrm>
              <a:off x="236" y="1440"/>
              <a:ext cx="2009" cy="336"/>
            </a:xfrm>
            <a:prstGeom prst="rect">
              <a:avLst/>
            </a:prstGeom>
            <a:solidFill>
              <a:srgbClr val="B7CCF7"/>
            </a:solidFill>
            <a:ln w="9525">
              <a:solidFill>
                <a:srgbClr val="FF3300"/>
              </a:solidFill>
              <a:miter lim="800000"/>
              <a:headEnd/>
              <a:tailEnd/>
            </a:ln>
            <a:effectLst/>
          </p:spPr>
          <p:txBody>
            <a:bodyPr wrap="none" anchor="ctr"/>
            <a:lstStyle/>
            <a:p>
              <a:pPr algn="ctr">
                <a:spcBef>
                  <a:spcPct val="0"/>
                </a:spcBef>
              </a:pPr>
              <a:endParaRPr lang="en-US" sz="1800">
                <a:solidFill>
                  <a:schemeClr val="tx1"/>
                </a:solidFill>
                <a:latin typeface="Tempus Sans ITC" pitchFamily="82" charset="0"/>
              </a:endParaRPr>
            </a:p>
          </p:txBody>
        </p:sp>
        <p:sp>
          <p:nvSpPr>
            <p:cNvPr id="9" name="Text Box 1029"/>
            <p:cNvSpPr txBox="1">
              <a:spLocks noChangeArrowheads="1"/>
            </p:cNvSpPr>
            <p:nvPr/>
          </p:nvSpPr>
          <p:spPr bwMode="auto">
            <a:xfrm>
              <a:off x="647" y="918"/>
              <a:ext cx="1474" cy="288"/>
            </a:xfrm>
            <a:prstGeom prst="rect">
              <a:avLst/>
            </a:prstGeom>
            <a:noFill/>
            <a:ln w="9525">
              <a:noFill/>
              <a:miter lim="800000"/>
              <a:headEnd/>
              <a:tailEnd/>
            </a:ln>
            <a:effectLst/>
          </p:spPr>
          <p:txBody>
            <a:bodyPr wrap="none">
              <a:spAutoFit/>
            </a:bodyPr>
            <a:lstStyle/>
            <a:p>
              <a:pPr>
                <a:spcBef>
                  <a:spcPct val="0"/>
                </a:spcBef>
              </a:pPr>
              <a:r>
                <a:rPr lang="en-GB" sz="1200" b="1" dirty="0">
                  <a:solidFill>
                    <a:schemeClr val="hlink"/>
                  </a:solidFill>
                  <a:latin typeface="Helvetica" pitchFamily="34" charset="0"/>
                </a:rPr>
                <a:t>GUARD RING</a:t>
              </a:r>
            </a:p>
            <a:p>
              <a:pPr>
                <a:spcBef>
                  <a:spcPct val="0"/>
                </a:spcBef>
              </a:pPr>
              <a:r>
                <a:rPr lang="en-GB" sz="1200" b="1" dirty="0">
                  <a:solidFill>
                    <a:schemeClr val="hlink"/>
                  </a:solidFill>
                  <a:latin typeface="Helvetica" pitchFamily="34" charset="0"/>
                </a:rPr>
                <a:t>Sinks surface leakage current</a:t>
              </a:r>
            </a:p>
          </p:txBody>
        </p:sp>
        <p:sp>
          <p:nvSpPr>
            <p:cNvPr id="10" name="Line 1030"/>
            <p:cNvSpPr>
              <a:spLocks noChangeShapeType="1"/>
            </p:cNvSpPr>
            <p:nvPr/>
          </p:nvSpPr>
          <p:spPr bwMode="auto">
            <a:xfrm>
              <a:off x="818" y="1189"/>
              <a:ext cx="0" cy="208"/>
            </a:xfrm>
            <a:prstGeom prst="line">
              <a:avLst/>
            </a:prstGeom>
            <a:noFill/>
            <a:ln w="9525">
              <a:solidFill>
                <a:schemeClr val="tx1"/>
              </a:solidFill>
              <a:round/>
              <a:headEnd/>
              <a:tailEnd type="triangle" w="med" len="med"/>
            </a:ln>
            <a:effectLst/>
          </p:spPr>
          <p:txBody>
            <a:bodyPr wrap="none" anchor="ctr"/>
            <a:lstStyle/>
            <a:p>
              <a:endParaRPr lang="en-GB"/>
            </a:p>
          </p:txBody>
        </p:sp>
        <p:sp>
          <p:nvSpPr>
            <p:cNvPr id="11" name="Freeform 1031"/>
            <p:cNvSpPr>
              <a:spLocks/>
            </p:cNvSpPr>
            <p:nvPr/>
          </p:nvSpPr>
          <p:spPr bwMode="auto">
            <a:xfrm>
              <a:off x="586" y="1460"/>
              <a:ext cx="153" cy="282"/>
            </a:xfrm>
            <a:custGeom>
              <a:avLst/>
              <a:gdLst/>
              <a:ahLst/>
              <a:cxnLst>
                <a:cxn ang="0">
                  <a:pos x="112" y="0"/>
                </a:cxn>
                <a:cxn ang="0">
                  <a:pos x="16" y="96"/>
                </a:cxn>
                <a:cxn ang="0">
                  <a:pos x="16" y="240"/>
                </a:cxn>
                <a:cxn ang="0">
                  <a:pos x="112" y="336"/>
                </a:cxn>
              </a:cxnLst>
              <a:rect l="0" t="0" r="r" b="b"/>
              <a:pathLst>
                <a:path w="112" h="336">
                  <a:moveTo>
                    <a:pt x="112" y="0"/>
                  </a:moveTo>
                  <a:cubicBezTo>
                    <a:pt x="72" y="28"/>
                    <a:pt x="32" y="56"/>
                    <a:pt x="16" y="96"/>
                  </a:cubicBezTo>
                  <a:cubicBezTo>
                    <a:pt x="0" y="136"/>
                    <a:pt x="0" y="200"/>
                    <a:pt x="16" y="240"/>
                  </a:cubicBezTo>
                  <a:cubicBezTo>
                    <a:pt x="32" y="280"/>
                    <a:pt x="96" y="320"/>
                    <a:pt x="112" y="336"/>
                  </a:cubicBezTo>
                </a:path>
              </a:pathLst>
            </a:custGeom>
            <a:noFill/>
            <a:ln w="19050" cap="flat" cmpd="sng">
              <a:solidFill>
                <a:srgbClr val="FFFF00"/>
              </a:solidFill>
              <a:prstDash val="dash"/>
              <a:round/>
              <a:headEnd/>
              <a:tailEnd/>
            </a:ln>
            <a:effectLst/>
          </p:spPr>
          <p:txBody>
            <a:bodyPr wrap="none" anchor="ctr"/>
            <a:lstStyle/>
            <a:p>
              <a:endParaRPr lang="en-GB"/>
            </a:p>
          </p:txBody>
        </p:sp>
        <p:sp>
          <p:nvSpPr>
            <p:cNvPr id="12" name="Freeform 1032"/>
            <p:cNvSpPr>
              <a:spLocks/>
            </p:cNvSpPr>
            <p:nvPr/>
          </p:nvSpPr>
          <p:spPr bwMode="auto">
            <a:xfrm>
              <a:off x="242" y="1637"/>
              <a:ext cx="48" cy="96"/>
            </a:xfrm>
            <a:custGeom>
              <a:avLst/>
              <a:gdLst/>
              <a:ahLst/>
              <a:cxnLst>
                <a:cxn ang="0">
                  <a:pos x="0" y="0"/>
                </a:cxn>
                <a:cxn ang="0">
                  <a:pos x="48" y="48"/>
                </a:cxn>
                <a:cxn ang="0">
                  <a:pos x="0" y="96"/>
                </a:cxn>
              </a:cxnLst>
              <a:rect l="0" t="0" r="r" b="b"/>
              <a:pathLst>
                <a:path w="48" h="96">
                  <a:moveTo>
                    <a:pt x="0" y="0"/>
                  </a:moveTo>
                  <a:cubicBezTo>
                    <a:pt x="24" y="16"/>
                    <a:pt x="48" y="32"/>
                    <a:pt x="48" y="48"/>
                  </a:cubicBezTo>
                  <a:cubicBezTo>
                    <a:pt x="48" y="64"/>
                    <a:pt x="8" y="88"/>
                    <a:pt x="0" y="96"/>
                  </a:cubicBezTo>
                </a:path>
              </a:pathLst>
            </a:custGeom>
            <a:solidFill>
              <a:srgbClr val="006600"/>
            </a:solidFill>
            <a:ln w="9525">
              <a:solidFill>
                <a:schemeClr val="tx1"/>
              </a:solidFill>
              <a:round/>
              <a:headEnd/>
              <a:tailEnd/>
            </a:ln>
            <a:effectLst/>
          </p:spPr>
          <p:txBody>
            <a:bodyPr wrap="none" anchor="ctr"/>
            <a:lstStyle/>
            <a:p>
              <a:endParaRPr lang="en-GB"/>
            </a:p>
          </p:txBody>
        </p:sp>
        <p:sp>
          <p:nvSpPr>
            <p:cNvPr id="13" name="Line 1033"/>
            <p:cNvSpPr>
              <a:spLocks noChangeShapeType="1"/>
            </p:cNvSpPr>
            <p:nvPr/>
          </p:nvSpPr>
          <p:spPr bwMode="auto">
            <a:xfrm flipH="1" flipV="1">
              <a:off x="242" y="1701"/>
              <a:ext cx="240" cy="216"/>
            </a:xfrm>
            <a:prstGeom prst="line">
              <a:avLst/>
            </a:prstGeom>
            <a:noFill/>
            <a:ln w="9525">
              <a:solidFill>
                <a:schemeClr val="tx1"/>
              </a:solidFill>
              <a:round/>
              <a:headEnd/>
              <a:tailEnd type="triangle" w="med" len="med"/>
            </a:ln>
            <a:effectLst/>
          </p:spPr>
          <p:txBody>
            <a:bodyPr wrap="none" anchor="ctr"/>
            <a:lstStyle/>
            <a:p>
              <a:endParaRPr lang="en-GB"/>
            </a:p>
          </p:txBody>
        </p:sp>
        <p:sp>
          <p:nvSpPr>
            <p:cNvPr id="14" name="Line 1034"/>
            <p:cNvSpPr>
              <a:spLocks noChangeShapeType="1"/>
            </p:cNvSpPr>
            <p:nvPr/>
          </p:nvSpPr>
          <p:spPr bwMode="auto">
            <a:xfrm>
              <a:off x="2162" y="1781"/>
              <a:ext cx="480" cy="0"/>
            </a:xfrm>
            <a:prstGeom prst="line">
              <a:avLst/>
            </a:prstGeom>
            <a:noFill/>
            <a:ln w="28575">
              <a:solidFill>
                <a:schemeClr val="tx1"/>
              </a:solidFill>
              <a:prstDash val="lgDash"/>
              <a:round/>
              <a:headEnd/>
              <a:tailEnd/>
            </a:ln>
            <a:effectLst/>
          </p:spPr>
          <p:txBody>
            <a:bodyPr wrap="none" anchor="ctr"/>
            <a:lstStyle/>
            <a:p>
              <a:endParaRPr lang="en-GB"/>
            </a:p>
          </p:txBody>
        </p:sp>
        <p:sp>
          <p:nvSpPr>
            <p:cNvPr id="15" name="Line 1035"/>
            <p:cNvSpPr>
              <a:spLocks noChangeShapeType="1"/>
            </p:cNvSpPr>
            <p:nvPr/>
          </p:nvSpPr>
          <p:spPr bwMode="auto">
            <a:xfrm>
              <a:off x="2162" y="1445"/>
              <a:ext cx="480" cy="0"/>
            </a:xfrm>
            <a:prstGeom prst="line">
              <a:avLst/>
            </a:prstGeom>
            <a:noFill/>
            <a:ln w="28575">
              <a:solidFill>
                <a:schemeClr val="tx1"/>
              </a:solidFill>
              <a:prstDash val="lgDash"/>
              <a:round/>
              <a:headEnd/>
              <a:tailEnd/>
            </a:ln>
            <a:effectLst/>
          </p:spPr>
          <p:txBody>
            <a:bodyPr wrap="none" anchor="ctr"/>
            <a:lstStyle/>
            <a:p>
              <a:endParaRPr lang="en-GB"/>
            </a:p>
          </p:txBody>
        </p:sp>
        <p:sp>
          <p:nvSpPr>
            <p:cNvPr id="16" name="Text Box 1036"/>
            <p:cNvSpPr txBox="1">
              <a:spLocks noChangeArrowheads="1"/>
            </p:cNvSpPr>
            <p:nvPr/>
          </p:nvSpPr>
          <p:spPr bwMode="auto">
            <a:xfrm>
              <a:off x="291" y="1119"/>
              <a:ext cx="410" cy="173"/>
            </a:xfrm>
            <a:prstGeom prst="rect">
              <a:avLst/>
            </a:prstGeom>
            <a:noFill/>
            <a:ln w="9525">
              <a:noFill/>
              <a:miter lim="800000"/>
              <a:headEnd/>
              <a:tailEnd/>
            </a:ln>
            <a:effectLst/>
          </p:spPr>
          <p:txBody>
            <a:bodyPr wrap="none">
              <a:spAutoFit/>
            </a:bodyPr>
            <a:lstStyle/>
            <a:p>
              <a:pPr>
                <a:spcBef>
                  <a:spcPct val="0"/>
                </a:spcBef>
              </a:pPr>
              <a:r>
                <a:rPr lang="en-GB" sz="1200" b="1">
                  <a:solidFill>
                    <a:srgbClr val="0D3961"/>
                  </a:solidFill>
                  <a:latin typeface="Helvetica" pitchFamily="34" charset="0"/>
                </a:rPr>
                <a:t>E-field</a:t>
              </a:r>
            </a:p>
          </p:txBody>
        </p:sp>
        <p:sp>
          <p:nvSpPr>
            <p:cNvPr id="17" name="Line 1037"/>
            <p:cNvSpPr>
              <a:spLocks noChangeShapeType="1"/>
            </p:cNvSpPr>
            <p:nvPr/>
          </p:nvSpPr>
          <p:spPr bwMode="auto">
            <a:xfrm>
              <a:off x="477" y="1262"/>
              <a:ext cx="0" cy="228"/>
            </a:xfrm>
            <a:prstGeom prst="line">
              <a:avLst/>
            </a:prstGeom>
            <a:noFill/>
            <a:ln w="9525">
              <a:solidFill>
                <a:schemeClr val="tx1"/>
              </a:solidFill>
              <a:round/>
              <a:headEnd/>
              <a:tailEnd type="triangle" w="med" len="med"/>
            </a:ln>
            <a:effectLst/>
          </p:spPr>
          <p:txBody>
            <a:bodyPr/>
            <a:lstStyle/>
            <a:p>
              <a:endParaRPr lang="en-GB"/>
            </a:p>
          </p:txBody>
        </p:sp>
        <p:sp>
          <p:nvSpPr>
            <p:cNvPr id="18" name="Line 1038"/>
            <p:cNvSpPr>
              <a:spLocks noChangeShapeType="1"/>
            </p:cNvSpPr>
            <p:nvPr/>
          </p:nvSpPr>
          <p:spPr bwMode="auto">
            <a:xfrm>
              <a:off x="477" y="1256"/>
              <a:ext cx="237" cy="279"/>
            </a:xfrm>
            <a:prstGeom prst="line">
              <a:avLst/>
            </a:prstGeom>
            <a:noFill/>
            <a:ln w="9525">
              <a:solidFill>
                <a:schemeClr val="tx1"/>
              </a:solidFill>
              <a:round/>
              <a:headEnd/>
              <a:tailEnd type="triangle" w="med" len="med"/>
            </a:ln>
            <a:effectLst/>
          </p:spPr>
          <p:txBody>
            <a:bodyPr/>
            <a:lstStyle/>
            <a:p>
              <a:endParaRPr lang="en-GB"/>
            </a:p>
          </p:txBody>
        </p:sp>
        <p:sp>
          <p:nvSpPr>
            <p:cNvPr id="19" name="Text Box 1039"/>
            <p:cNvSpPr txBox="1">
              <a:spLocks noChangeArrowheads="1"/>
            </p:cNvSpPr>
            <p:nvPr/>
          </p:nvSpPr>
          <p:spPr bwMode="auto">
            <a:xfrm>
              <a:off x="1886" y="1192"/>
              <a:ext cx="336" cy="154"/>
            </a:xfrm>
            <a:prstGeom prst="rect">
              <a:avLst/>
            </a:prstGeom>
            <a:noFill/>
            <a:ln w="9525">
              <a:noFill/>
              <a:miter lim="800000"/>
              <a:headEnd/>
              <a:tailEnd/>
            </a:ln>
            <a:effectLst/>
          </p:spPr>
          <p:txBody>
            <a:bodyPr wrap="none">
              <a:spAutoFit/>
            </a:bodyPr>
            <a:lstStyle/>
            <a:p>
              <a:pPr>
                <a:spcBef>
                  <a:spcPct val="0"/>
                </a:spcBef>
              </a:pPr>
              <a:r>
                <a:rPr lang="en-GB" sz="1000" b="1">
                  <a:solidFill>
                    <a:schemeClr val="tx1"/>
                  </a:solidFill>
                  <a:latin typeface="Helvetica" pitchFamily="34" charset="0"/>
                </a:rPr>
                <a:t>p + Al</a:t>
              </a:r>
            </a:p>
          </p:txBody>
        </p:sp>
        <p:sp>
          <p:nvSpPr>
            <p:cNvPr id="20" name="Text Box 1040"/>
            <p:cNvSpPr txBox="1">
              <a:spLocks noChangeArrowheads="1"/>
            </p:cNvSpPr>
            <p:nvPr/>
          </p:nvSpPr>
          <p:spPr bwMode="auto">
            <a:xfrm>
              <a:off x="1942" y="1837"/>
              <a:ext cx="402" cy="154"/>
            </a:xfrm>
            <a:prstGeom prst="rect">
              <a:avLst/>
            </a:prstGeom>
            <a:noFill/>
            <a:ln w="9525">
              <a:noFill/>
              <a:miter lim="800000"/>
              <a:headEnd/>
              <a:tailEnd/>
            </a:ln>
            <a:effectLst/>
          </p:spPr>
          <p:txBody>
            <a:bodyPr>
              <a:spAutoFit/>
            </a:bodyPr>
            <a:lstStyle/>
            <a:p>
              <a:pPr>
                <a:spcBef>
                  <a:spcPct val="0"/>
                </a:spcBef>
              </a:pPr>
              <a:r>
                <a:rPr lang="en-GB" sz="1000" b="1">
                  <a:solidFill>
                    <a:schemeClr val="tx1"/>
                  </a:solidFill>
                  <a:latin typeface="Helvetica" pitchFamily="34" charset="0"/>
                </a:rPr>
                <a:t>n + Al</a:t>
              </a:r>
            </a:p>
          </p:txBody>
        </p:sp>
        <p:sp>
          <p:nvSpPr>
            <p:cNvPr id="21" name="Line 1041"/>
            <p:cNvSpPr>
              <a:spLocks noChangeShapeType="1"/>
            </p:cNvSpPr>
            <p:nvPr/>
          </p:nvSpPr>
          <p:spPr bwMode="auto">
            <a:xfrm flipH="1">
              <a:off x="1715" y="1323"/>
              <a:ext cx="195" cy="102"/>
            </a:xfrm>
            <a:prstGeom prst="line">
              <a:avLst/>
            </a:prstGeom>
            <a:noFill/>
            <a:ln w="9525">
              <a:solidFill>
                <a:schemeClr val="tx1"/>
              </a:solidFill>
              <a:round/>
              <a:headEnd/>
              <a:tailEnd type="triangle" w="med" len="med"/>
            </a:ln>
            <a:effectLst/>
          </p:spPr>
          <p:txBody>
            <a:bodyPr/>
            <a:lstStyle/>
            <a:p>
              <a:endParaRPr lang="en-GB"/>
            </a:p>
          </p:txBody>
        </p:sp>
        <p:sp>
          <p:nvSpPr>
            <p:cNvPr id="22" name="Line 1042"/>
            <p:cNvSpPr>
              <a:spLocks noChangeShapeType="1"/>
            </p:cNvSpPr>
            <p:nvPr/>
          </p:nvSpPr>
          <p:spPr bwMode="auto">
            <a:xfrm>
              <a:off x="1995" y="1315"/>
              <a:ext cx="68" cy="101"/>
            </a:xfrm>
            <a:prstGeom prst="line">
              <a:avLst/>
            </a:prstGeom>
            <a:noFill/>
            <a:ln w="9525">
              <a:solidFill>
                <a:schemeClr val="tx1"/>
              </a:solidFill>
              <a:round/>
              <a:headEnd/>
              <a:tailEnd type="triangle" w="med" len="med"/>
            </a:ln>
            <a:effectLst/>
          </p:spPr>
          <p:txBody>
            <a:bodyPr/>
            <a:lstStyle/>
            <a:p>
              <a:endParaRPr lang="en-GB"/>
            </a:p>
          </p:txBody>
        </p:sp>
        <p:sp>
          <p:nvSpPr>
            <p:cNvPr id="23" name="Line 1043"/>
            <p:cNvSpPr>
              <a:spLocks noChangeShapeType="1"/>
            </p:cNvSpPr>
            <p:nvPr/>
          </p:nvSpPr>
          <p:spPr bwMode="auto">
            <a:xfrm flipH="1" flipV="1">
              <a:off x="1876" y="1780"/>
              <a:ext cx="110" cy="111"/>
            </a:xfrm>
            <a:prstGeom prst="line">
              <a:avLst/>
            </a:prstGeom>
            <a:noFill/>
            <a:ln w="9525">
              <a:solidFill>
                <a:schemeClr val="tx1"/>
              </a:solidFill>
              <a:round/>
              <a:headEnd/>
              <a:tailEnd type="triangle" w="med" len="med"/>
            </a:ln>
            <a:effectLst/>
          </p:spPr>
          <p:txBody>
            <a:bodyPr/>
            <a:lstStyle/>
            <a:p>
              <a:endParaRPr lang="en-GB"/>
            </a:p>
          </p:txBody>
        </p:sp>
        <p:sp>
          <p:nvSpPr>
            <p:cNvPr id="24" name="Line 1044"/>
            <p:cNvSpPr>
              <a:spLocks noChangeShapeType="1"/>
            </p:cNvSpPr>
            <p:nvPr/>
          </p:nvSpPr>
          <p:spPr bwMode="auto">
            <a:xfrm flipV="1">
              <a:off x="162" y="1448"/>
              <a:ext cx="0" cy="192"/>
            </a:xfrm>
            <a:prstGeom prst="line">
              <a:avLst/>
            </a:prstGeom>
            <a:noFill/>
            <a:ln w="9525">
              <a:solidFill>
                <a:schemeClr val="tx1"/>
              </a:solidFill>
              <a:round/>
              <a:headEnd/>
              <a:tailEnd type="triangle" w="med" len="med"/>
            </a:ln>
            <a:effectLst/>
          </p:spPr>
          <p:txBody>
            <a:bodyPr/>
            <a:lstStyle/>
            <a:p>
              <a:endParaRPr lang="en-GB"/>
            </a:p>
          </p:txBody>
        </p:sp>
        <p:sp>
          <p:nvSpPr>
            <p:cNvPr id="25" name="Line 1045"/>
            <p:cNvSpPr>
              <a:spLocks noChangeShapeType="1"/>
            </p:cNvSpPr>
            <p:nvPr/>
          </p:nvSpPr>
          <p:spPr bwMode="auto">
            <a:xfrm>
              <a:off x="218" y="1408"/>
              <a:ext cx="168" cy="0"/>
            </a:xfrm>
            <a:prstGeom prst="line">
              <a:avLst/>
            </a:prstGeom>
            <a:noFill/>
            <a:ln w="9525">
              <a:solidFill>
                <a:schemeClr val="tx1"/>
              </a:solidFill>
              <a:round/>
              <a:headEnd/>
              <a:tailEnd type="triangle" w="med" len="med"/>
            </a:ln>
            <a:effectLst/>
          </p:spPr>
          <p:txBody>
            <a:bodyPr/>
            <a:lstStyle/>
            <a:p>
              <a:endParaRPr lang="en-GB"/>
            </a:p>
          </p:txBody>
        </p:sp>
        <p:sp>
          <p:nvSpPr>
            <p:cNvPr id="26" name="Rectangle 1046"/>
            <p:cNvSpPr>
              <a:spLocks noChangeArrowheads="1"/>
            </p:cNvSpPr>
            <p:nvPr/>
          </p:nvSpPr>
          <p:spPr bwMode="auto">
            <a:xfrm>
              <a:off x="3386" y="1437"/>
              <a:ext cx="1768" cy="336"/>
            </a:xfrm>
            <a:prstGeom prst="rect">
              <a:avLst/>
            </a:prstGeom>
            <a:solidFill>
              <a:srgbClr val="B7CCF7"/>
            </a:solidFill>
            <a:ln w="9525">
              <a:solidFill>
                <a:schemeClr val="tx1"/>
              </a:solidFill>
              <a:miter lim="800000"/>
              <a:headEnd/>
              <a:tailEnd/>
            </a:ln>
            <a:effectLst/>
          </p:spPr>
          <p:txBody>
            <a:bodyPr wrap="none" anchor="ctr"/>
            <a:lstStyle/>
            <a:p>
              <a:endParaRPr lang="en-GB"/>
            </a:p>
          </p:txBody>
        </p:sp>
        <p:sp>
          <p:nvSpPr>
            <p:cNvPr id="27" name="Line 1047"/>
            <p:cNvSpPr>
              <a:spLocks noChangeShapeType="1"/>
            </p:cNvSpPr>
            <p:nvPr/>
          </p:nvSpPr>
          <p:spPr bwMode="auto">
            <a:xfrm>
              <a:off x="3698" y="1437"/>
              <a:ext cx="0" cy="336"/>
            </a:xfrm>
            <a:prstGeom prst="line">
              <a:avLst/>
            </a:prstGeom>
            <a:noFill/>
            <a:ln w="28575">
              <a:solidFill>
                <a:srgbClr val="FFFF00"/>
              </a:solidFill>
              <a:prstDash val="dash"/>
              <a:round/>
              <a:headEnd/>
              <a:tailEnd/>
            </a:ln>
            <a:effectLst/>
          </p:spPr>
          <p:txBody>
            <a:bodyPr wrap="none" anchor="ctr"/>
            <a:lstStyle/>
            <a:p>
              <a:endParaRPr lang="en-GB"/>
            </a:p>
          </p:txBody>
        </p:sp>
        <p:sp>
          <p:nvSpPr>
            <p:cNvPr id="28" name="Oval 1048"/>
            <p:cNvSpPr>
              <a:spLocks noChangeArrowheads="1"/>
            </p:cNvSpPr>
            <p:nvPr/>
          </p:nvSpPr>
          <p:spPr bwMode="auto">
            <a:xfrm>
              <a:off x="3602" y="1437"/>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29" name="Line 1049"/>
            <p:cNvSpPr>
              <a:spLocks noChangeShapeType="1"/>
            </p:cNvSpPr>
            <p:nvPr/>
          </p:nvSpPr>
          <p:spPr bwMode="auto">
            <a:xfrm>
              <a:off x="5042" y="1773"/>
              <a:ext cx="480" cy="0"/>
            </a:xfrm>
            <a:prstGeom prst="line">
              <a:avLst/>
            </a:prstGeom>
            <a:noFill/>
            <a:ln w="28575">
              <a:solidFill>
                <a:schemeClr val="tx1"/>
              </a:solidFill>
              <a:prstDash val="lgDash"/>
              <a:round/>
              <a:headEnd/>
              <a:tailEnd/>
            </a:ln>
            <a:effectLst/>
          </p:spPr>
          <p:txBody>
            <a:bodyPr wrap="none" anchor="ctr"/>
            <a:lstStyle/>
            <a:p>
              <a:endParaRPr lang="en-GB"/>
            </a:p>
          </p:txBody>
        </p:sp>
        <p:sp>
          <p:nvSpPr>
            <p:cNvPr id="30" name="Line 1050"/>
            <p:cNvSpPr>
              <a:spLocks noChangeShapeType="1"/>
            </p:cNvSpPr>
            <p:nvPr/>
          </p:nvSpPr>
          <p:spPr bwMode="auto">
            <a:xfrm>
              <a:off x="5042" y="1437"/>
              <a:ext cx="480" cy="0"/>
            </a:xfrm>
            <a:prstGeom prst="line">
              <a:avLst/>
            </a:prstGeom>
            <a:noFill/>
            <a:ln w="28575">
              <a:solidFill>
                <a:schemeClr val="tx1"/>
              </a:solidFill>
              <a:prstDash val="lgDash"/>
              <a:round/>
              <a:headEnd/>
              <a:tailEnd/>
            </a:ln>
            <a:effectLst/>
          </p:spPr>
          <p:txBody>
            <a:bodyPr wrap="none" anchor="ctr"/>
            <a:lstStyle/>
            <a:p>
              <a:endParaRPr lang="en-GB"/>
            </a:p>
          </p:txBody>
        </p:sp>
        <p:sp>
          <p:nvSpPr>
            <p:cNvPr id="31" name="Text Box 1051"/>
            <p:cNvSpPr txBox="1">
              <a:spLocks noChangeArrowheads="1"/>
            </p:cNvSpPr>
            <p:nvPr/>
          </p:nvSpPr>
          <p:spPr bwMode="auto">
            <a:xfrm>
              <a:off x="3709" y="1231"/>
              <a:ext cx="410" cy="173"/>
            </a:xfrm>
            <a:prstGeom prst="rect">
              <a:avLst/>
            </a:prstGeom>
            <a:noFill/>
            <a:ln w="9525">
              <a:noFill/>
              <a:miter lim="800000"/>
              <a:headEnd/>
              <a:tailEnd/>
            </a:ln>
            <a:effectLst/>
          </p:spPr>
          <p:txBody>
            <a:bodyPr wrap="none">
              <a:spAutoFit/>
            </a:bodyPr>
            <a:lstStyle/>
            <a:p>
              <a:pPr>
                <a:spcBef>
                  <a:spcPct val="0"/>
                </a:spcBef>
              </a:pPr>
              <a:r>
                <a:rPr lang="en-GB" sz="1200" b="1">
                  <a:solidFill>
                    <a:srgbClr val="0D3961"/>
                  </a:solidFill>
                  <a:latin typeface="Helvetica" pitchFamily="34" charset="0"/>
                </a:rPr>
                <a:t>E-field</a:t>
              </a:r>
            </a:p>
          </p:txBody>
        </p:sp>
        <p:sp>
          <p:nvSpPr>
            <p:cNvPr id="32" name="Line 1052"/>
            <p:cNvSpPr>
              <a:spLocks noChangeShapeType="1"/>
            </p:cNvSpPr>
            <p:nvPr/>
          </p:nvSpPr>
          <p:spPr bwMode="auto">
            <a:xfrm flipH="1">
              <a:off x="3582" y="1316"/>
              <a:ext cx="171" cy="135"/>
            </a:xfrm>
            <a:prstGeom prst="line">
              <a:avLst/>
            </a:prstGeom>
            <a:noFill/>
            <a:ln w="9525">
              <a:solidFill>
                <a:schemeClr val="tx1"/>
              </a:solidFill>
              <a:round/>
              <a:headEnd/>
              <a:tailEnd type="triangle" w="med" len="med"/>
            </a:ln>
            <a:effectLst/>
          </p:spPr>
          <p:txBody>
            <a:bodyPr/>
            <a:lstStyle/>
            <a:p>
              <a:endParaRPr lang="en-GB"/>
            </a:p>
          </p:txBody>
        </p:sp>
        <p:sp>
          <p:nvSpPr>
            <p:cNvPr id="33" name="Freeform 1053"/>
            <p:cNvSpPr>
              <a:spLocks/>
            </p:cNvSpPr>
            <p:nvPr/>
          </p:nvSpPr>
          <p:spPr bwMode="auto">
            <a:xfrm>
              <a:off x="3782" y="1468"/>
              <a:ext cx="35" cy="293"/>
            </a:xfrm>
            <a:custGeom>
              <a:avLst/>
              <a:gdLst/>
              <a:ahLst/>
              <a:cxnLst>
                <a:cxn ang="0">
                  <a:pos x="9" y="0"/>
                </a:cxn>
                <a:cxn ang="0">
                  <a:pos x="34" y="110"/>
                </a:cxn>
                <a:cxn ang="0">
                  <a:pos x="0" y="245"/>
                </a:cxn>
              </a:cxnLst>
              <a:rect l="0" t="0" r="r" b="b"/>
              <a:pathLst>
                <a:path w="35" h="245">
                  <a:moveTo>
                    <a:pt x="9" y="0"/>
                  </a:moveTo>
                  <a:cubicBezTo>
                    <a:pt x="22" y="34"/>
                    <a:pt x="35" y="69"/>
                    <a:pt x="34" y="110"/>
                  </a:cubicBezTo>
                  <a:cubicBezTo>
                    <a:pt x="33" y="151"/>
                    <a:pt x="6" y="221"/>
                    <a:pt x="0" y="245"/>
                  </a:cubicBezTo>
                </a:path>
              </a:pathLst>
            </a:custGeom>
            <a:noFill/>
            <a:ln w="28575" cap="flat" cmpd="sng">
              <a:solidFill>
                <a:srgbClr val="FFFF00"/>
              </a:solidFill>
              <a:prstDash val="dash"/>
              <a:round/>
              <a:headEnd/>
              <a:tailEnd/>
            </a:ln>
            <a:effectLst/>
          </p:spPr>
          <p:txBody>
            <a:bodyPr/>
            <a:lstStyle/>
            <a:p>
              <a:endParaRPr lang="en-GB"/>
            </a:p>
          </p:txBody>
        </p:sp>
        <p:sp>
          <p:nvSpPr>
            <p:cNvPr id="34" name="Text Box 1054"/>
            <p:cNvSpPr txBox="1">
              <a:spLocks noChangeArrowheads="1"/>
            </p:cNvSpPr>
            <p:nvPr/>
          </p:nvSpPr>
          <p:spPr bwMode="auto">
            <a:xfrm>
              <a:off x="4766" y="1184"/>
              <a:ext cx="385" cy="154"/>
            </a:xfrm>
            <a:prstGeom prst="rect">
              <a:avLst/>
            </a:prstGeom>
            <a:noFill/>
            <a:ln w="9525">
              <a:noFill/>
              <a:miter lim="800000"/>
              <a:headEnd/>
              <a:tailEnd/>
            </a:ln>
            <a:effectLst/>
          </p:spPr>
          <p:txBody>
            <a:bodyPr wrap="none">
              <a:spAutoFit/>
            </a:bodyPr>
            <a:lstStyle/>
            <a:p>
              <a:pPr>
                <a:spcBef>
                  <a:spcPct val="0"/>
                </a:spcBef>
              </a:pPr>
              <a:r>
                <a:rPr lang="en-GB" sz="1000" b="1">
                  <a:solidFill>
                    <a:schemeClr val="tx1"/>
                  </a:solidFill>
                  <a:latin typeface="Helvetica" pitchFamily="34" charset="0"/>
                </a:rPr>
                <a:t>p</a:t>
              </a:r>
              <a:r>
                <a:rPr lang="en-GB" sz="1000" b="1" baseline="30000">
                  <a:solidFill>
                    <a:schemeClr val="tx1"/>
                  </a:solidFill>
                  <a:latin typeface="Helvetica" pitchFamily="34" charset="0"/>
                </a:rPr>
                <a:t> +</a:t>
              </a:r>
              <a:r>
                <a:rPr lang="en-GB" sz="1000" b="1">
                  <a:solidFill>
                    <a:schemeClr val="tx1"/>
                  </a:solidFill>
                  <a:latin typeface="Helvetica" pitchFamily="34" charset="0"/>
                </a:rPr>
                <a:t> + Al</a:t>
              </a:r>
            </a:p>
          </p:txBody>
        </p:sp>
        <p:sp>
          <p:nvSpPr>
            <p:cNvPr id="35" name="Text Box 1055"/>
            <p:cNvSpPr txBox="1">
              <a:spLocks noChangeArrowheads="1"/>
            </p:cNvSpPr>
            <p:nvPr/>
          </p:nvSpPr>
          <p:spPr bwMode="auto">
            <a:xfrm>
              <a:off x="4858" y="1811"/>
              <a:ext cx="402" cy="154"/>
            </a:xfrm>
            <a:prstGeom prst="rect">
              <a:avLst/>
            </a:prstGeom>
            <a:noFill/>
            <a:ln w="9525">
              <a:noFill/>
              <a:miter lim="800000"/>
              <a:headEnd/>
              <a:tailEnd/>
            </a:ln>
            <a:effectLst/>
          </p:spPr>
          <p:txBody>
            <a:bodyPr>
              <a:spAutoFit/>
            </a:bodyPr>
            <a:lstStyle/>
            <a:p>
              <a:pPr>
                <a:spcBef>
                  <a:spcPct val="0"/>
                </a:spcBef>
              </a:pPr>
              <a:r>
                <a:rPr lang="en-GB" sz="1000" b="1">
                  <a:solidFill>
                    <a:schemeClr val="tx1"/>
                  </a:solidFill>
                  <a:latin typeface="Helvetica" pitchFamily="34" charset="0"/>
                </a:rPr>
                <a:t>n </a:t>
              </a:r>
              <a:r>
                <a:rPr lang="en-GB" sz="1000" b="1" baseline="30000">
                  <a:solidFill>
                    <a:schemeClr val="tx1"/>
                  </a:solidFill>
                  <a:latin typeface="Helvetica" pitchFamily="34" charset="0"/>
                </a:rPr>
                <a:t>++ </a:t>
              </a:r>
              <a:r>
                <a:rPr lang="en-GB" sz="1000" b="1">
                  <a:solidFill>
                    <a:schemeClr val="tx1"/>
                  </a:solidFill>
                  <a:latin typeface="Helvetica" pitchFamily="34" charset="0"/>
                </a:rPr>
                <a:t> Al</a:t>
              </a:r>
            </a:p>
          </p:txBody>
        </p:sp>
        <p:sp>
          <p:nvSpPr>
            <p:cNvPr id="36" name="Line 1056"/>
            <p:cNvSpPr>
              <a:spLocks noChangeShapeType="1"/>
            </p:cNvSpPr>
            <p:nvPr/>
          </p:nvSpPr>
          <p:spPr bwMode="auto">
            <a:xfrm flipH="1">
              <a:off x="4595" y="1315"/>
              <a:ext cx="195" cy="102"/>
            </a:xfrm>
            <a:prstGeom prst="line">
              <a:avLst/>
            </a:prstGeom>
            <a:noFill/>
            <a:ln w="9525">
              <a:solidFill>
                <a:schemeClr val="tx1"/>
              </a:solidFill>
              <a:round/>
              <a:headEnd/>
              <a:tailEnd type="triangle" w="med" len="med"/>
            </a:ln>
            <a:effectLst/>
          </p:spPr>
          <p:txBody>
            <a:bodyPr/>
            <a:lstStyle/>
            <a:p>
              <a:endParaRPr lang="en-GB"/>
            </a:p>
          </p:txBody>
        </p:sp>
        <p:sp>
          <p:nvSpPr>
            <p:cNvPr id="37" name="Line 1057"/>
            <p:cNvSpPr>
              <a:spLocks noChangeShapeType="1"/>
            </p:cNvSpPr>
            <p:nvPr/>
          </p:nvSpPr>
          <p:spPr bwMode="auto">
            <a:xfrm>
              <a:off x="4875" y="1307"/>
              <a:ext cx="68" cy="101"/>
            </a:xfrm>
            <a:prstGeom prst="line">
              <a:avLst/>
            </a:prstGeom>
            <a:noFill/>
            <a:ln w="9525">
              <a:solidFill>
                <a:schemeClr val="tx1"/>
              </a:solidFill>
              <a:round/>
              <a:headEnd/>
              <a:tailEnd type="triangle" w="med" len="med"/>
            </a:ln>
            <a:effectLst/>
          </p:spPr>
          <p:txBody>
            <a:bodyPr/>
            <a:lstStyle/>
            <a:p>
              <a:endParaRPr lang="en-GB"/>
            </a:p>
          </p:txBody>
        </p:sp>
        <p:sp>
          <p:nvSpPr>
            <p:cNvPr id="38" name="Line 1058"/>
            <p:cNvSpPr>
              <a:spLocks noChangeShapeType="1"/>
            </p:cNvSpPr>
            <p:nvPr/>
          </p:nvSpPr>
          <p:spPr bwMode="auto">
            <a:xfrm flipH="1" flipV="1">
              <a:off x="4756" y="1772"/>
              <a:ext cx="110" cy="111"/>
            </a:xfrm>
            <a:prstGeom prst="line">
              <a:avLst/>
            </a:prstGeom>
            <a:noFill/>
            <a:ln w="9525">
              <a:solidFill>
                <a:schemeClr val="tx1"/>
              </a:solidFill>
              <a:round/>
              <a:headEnd/>
              <a:tailEnd type="triangle" w="med" len="med"/>
            </a:ln>
            <a:effectLst/>
          </p:spPr>
          <p:txBody>
            <a:bodyPr/>
            <a:lstStyle/>
            <a:p>
              <a:endParaRPr lang="en-GB"/>
            </a:p>
          </p:txBody>
        </p:sp>
        <p:sp>
          <p:nvSpPr>
            <p:cNvPr id="39" name="Text Box 1059"/>
            <p:cNvSpPr txBox="1">
              <a:spLocks noChangeArrowheads="1"/>
            </p:cNvSpPr>
            <p:nvPr/>
          </p:nvSpPr>
          <p:spPr bwMode="auto">
            <a:xfrm>
              <a:off x="2938" y="1603"/>
              <a:ext cx="402" cy="154"/>
            </a:xfrm>
            <a:prstGeom prst="rect">
              <a:avLst/>
            </a:prstGeom>
            <a:noFill/>
            <a:ln w="9525">
              <a:noFill/>
              <a:miter lim="800000"/>
              <a:headEnd/>
              <a:tailEnd/>
            </a:ln>
            <a:effectLst/>
          </p:spPr>
          <p:txBody>
            <a:bodyPr>
              <a:spAutoFit/>
            </a:bodyPr>
            <a:lstStyle/>
            <a:p>
              <a:pPr>
                <a:spcBef>
                  <a:spcPct val="0"/>
                </a:spcBef>
              </a:pPr>
              <a:r>
                <a:rPr lang="en-GB" sz="1000" b="1">
                  <a:solidFill>
                    <a:schemeClr val="tx1"/>
                  </a:solidFill>
                  <a:latin typeface="Helvetica" pitchFamily="34" charset="0"/>
                </a:rPr>
                <a:t>n</a:t>
              </a:r>
              <a:r>
                <a:rPr lang="en-GB" sz="1000" b="1" baseline="30000">
                  <a:solidFill>
                    <a:schemeClr val="tx1"/>
                  </a:solidFill>
                  <a:latin typeface="Helvetica" pitchFamily="34" charset="0"/>
                </a:rPr>
                <a:t> +</a:t>
              </a:r>
              <a:r>
                <a:rPr lang="en-GB" sz="1000" b="1">
                  <a:solidFill>
                    <a:schemeClr val="tx1"/>
                  </a:solidFill>
                  <a:latin typeface="Helvetica" pitchFamily="34" charset="0"/>
                </a:rPr>
                <a:t>+ Al</a:t>
              </a:r>
            </a:p>
          </p:txBody>
        </p:sp>
        <p:sp>
          <p:nvSpPr>
            <p:cNvPr id="40" name="Line 1060"/>
            <p:cNvSpPr>
              <a:spLocks noChangeShapeType="1"/>
            </p:cNvSpPr>
            <p:nvPr/>
          </p:nvSpPr>
          <p:spPr bwMode="auto">
            <a:xfrm flipV="1">
              <a:off x="3202" y="1544"/>
              <a:ext cx="160" cy="88"/>
            </a:xfrm>
            <a:prstGeom prst="line">
              <a:avLst/>
            </a:prstGeom>
            <a:noFill/>
            <a:ln w="9525">
              <a:solidFill>
                <a:schemeClr val="tx1"/>
              </a:solidFill>
              <a:round/>
              <a:headEnd/>
              <a:tailEnd type="triangle" w="med" len="med"/>
            </a:ln>
            <a:effectLst/>
          </p:spPr>
          <p:txBody>
            <a:bodyPr/>
            <a:lstStyle/>
            <a:p>
              <a:endParaRPr lang="en-GB"/>
            </a:p>
          </p:txBody>
        </p:sp>
        <p:sp>
          <p:nvSpPr>
            <p:cNvPr id="41" name="Line 1061"/>
            <p:cNvSpPr>
              <a:spLocks noChangeShapeType="1"/>
            </p:cNvSpPr>
            <p:nvPr/>
          </p:nvSpPr>
          <p:spPr bwMode="auto">
            <a:xfrm flipV="1">
              <a:off x="2522" y="1600"/>
              <a:ext cx="360" cy="0"/>
            </a:xfrm>
            <a:prstGeom prst="line">
              <a:avLst/>
            </a:prstGeom>
            <a:noFill/>
            <a:ln w="57150">
              <a:solidFill>
                <a:srgbClr val="FF3300"/>
              </a:solidFill>
              <a:round/>
              <a:headEnd/>
              <a:tailEnd type="triangle" w="med" len="med"/>
            </a:ln>
            <a:effectLst/>
          </p:spPr>
          <p:txBody>
            <a:bodyPr/>
            <a:lstStyle/>
            <a:p>
              <a:endParaRPr lang="en-GB"/>
            </a:p>
          </p:txBody>
        </p:sp>
        <p:sp>
          <p:nvSpPr>
            <p:cNvPr id="42" name="Line 1062"/>
            <p:cNvSpPr>
              <a:spLocks noChangeShapeType="1"/>
            </p:cNvSpPr>
            <p:nvPr/>
          </p:nvSpPr>
          <p:spPr bwMode="auto">
            <a:xfrm flipH="1">
              <a:off x="3274" y="1720"/>
              <a:ext cx="112" cy="136"/>
            </a:xfrm>
            <a:prstGeom prst="line">
              <a:avLst/>
            </a:prstGeom>
            <a:noFill/>
            <a:ln w="28575">
              <a:solidFill>
                <a:schemeClr val="tx1"/>
              </a:solidFill>
              <a:round/>
              <a:headEnd/>
              <a:tailEnd/>
            </a:ln>
            <a:effectLst/>
          </p:spPr>
          <p:txBody>
            <a:bodyPr/>
            <a:lstStyle/>
            <a:p>
              <a:endParaRPr lang="en-GB"/>
            </a:p>
          </p:txBody>
        </p:sp>
        <p:sp>
          <p:nvSpPr>
            <p:cNvPr id="43" name="Text Box 1063"/>
            <p:cNvSpPr txBox="1">
              <a:spLocks noChangeArrowheads="1"/>
            </p:cNvSpPr>
            <p:nvPr/>
          </p:nvSpPr>
          <p:spPr bwMode="auto">
            <a:xfrm>
              <a:off x="744" y="559"/>
              <a:ext cx="785" cy="250"/>
            </a:xfrm>
            <a:prstGeom prst="rect">
              <a:avLst/>
            </a:prstGeom>
            <a:noFill/>
            <a:ln w="9525">
              <a:noFill/>
              <a:miter lim="800000"/>
              <a:headEnd/>
              <a:tailEnd/>
            </a:ln>
            <a:effectLst/>
          </p:spPr>
          <p:txBody>
            <a:bodyPr wrap="none">
              <a:spAutoFit/>
            </a:bodyPr>
            <a:lstStyle/>
            <a:p>
              <a:pPr>
                <a:spcBef>
                  <a:spcPct val="0"/>
                </a:spcBef>
              </a:pPr>
              <a:r>
                <a:rPr lang="en-GB" b="1">
                  <a:solidFill>
                    <a:srgbClr val="EE0202"/>
                  </a:solidFill>
                  <a:latin typeface="Helvetica" pitchFamily="34" charset="0"/>
                </a:rPr>
                <a:t>PLANAR</a:t>
              </a:r>
            </a:p>
          </p:txBody>
        </p:sp>
        <p:sp>
          <p:nvSpPr>
            <p:cNvPr id="44" name="Text Box 1064"/>
            <p:cNvSpPr txBox="1">
              <a:spLocks noChangeArrowheads="1"/>
            </p:cNvSpPr>
            <p:nvPr/>
          </p:nvSpPr>
          <p:spPr bwMode="auto">
            <a:xfrm>
              <a:off x="3288" y="559"/>
              <a:ext cx="2352" cy="595"/>
            </a:xfrm>
            <a:prstGeom prst="rect">
              <a:avLst/>
            </a:prstGeom>
            <a:noFill/>
            <a:ln w="9525">
              <a:noFill/>
              <a:miter lim="800000"/>
              <a:headEnd/>
              <a:tailEnd/>
            </a:ln>
            <a:effectLst/>
          </p:spPr>
          <p:txBody>
            <a:bodyPr>
              <a:spAutoFit/>
            </a:bodyPr>
            <a:lstStyle/>
            <a:p>
              <a:pPr>
                <a:spcBef>
                  <a:spcPct val="0"/>
                </a:spcBef>
              </a:pPr>
              <a:r>
                <a:rPr lang="en-GB" b="1" dirty="0">
                  <a:solidFill>
                    <a:srgbClr val="EE0202"/>
                  </a:solidFill>
                  <a:latin typeface="Helvetica" pitchFamily="34" charset="0"/>
                </a:rPr>
                <a:t>PLANAR-3D</a:t>
              </a:r>
              <a:r>
                <a:rPr lang="en-GB" sz="1600" b="1" dirty="0">
                  <a:solidFill>
                    <a:srgbClr val="EE0202"/>
                  </a:solidFill>
                  <a:latin typeface="Helvetica" pitchFamily="34" charset="0"/>
                </a:rPr>
                <a:t> = </a:t>
              </a:r>
            </a:p>
            <a:p>
              <a:pPr>
                <a:spcBef>
                  <a:spcPct val="0"/>
                </a:spcBef>
              </a:pPr>
              <a:r>
                <a:rPr lang="en-GB" sz="1200" b="1" dirty="0">
                  <a:solidFill>
                    <a:srgbClr val="EE0202"/>
                  </a:solidFill>
                  <a:latin typeface="Helvetica" pitchFamily="34" charset="0"/>
                </a:rPr>
                <a:t>PLANAR DETECTOR + DOPANT DIFFUSED IN FROM DEEP ETCHED EDGE THEN FILLED  WITH POLYSILICON</a:t>
              </a:r>
            </a:p>
          </p:txBody>
        </p:sp>
        <p:sp>
          <p:nvSpPr>
            <p:cNvPr id="45" name="Line 1065"/>
            <p:cNvSpPr>
              <a:spLocks noChangeShapeType="1"/>
            </p:cNvSpPr>
            <p:nvPr/>
          </p:nvSpPr>
          <p:spPr bwMode="auto">
            <a:xfrm flipV="1">
              <a:off x="3414" y="1254"/>
              <a:ext cx="136" cy="170"/>
            </a:xfrm>
            <a:prstGeom prst="line">
              <a:avLst/>
            </a:prstGeom>
            <a:noFill/>
            <a:ln w="28575">
              <a:solidFill>
                <a:schemeClr val="tx1"/>
              </a:solidFill>
              <a:round/>
              <a:headEnd/>
              <a:tailEnd type="triangle" w="med" len="med"/>
            </a:ln>
            <a:effectLst/>
          </p:spPr>
          <p:txBody>
            <a:bodyPr/>
            <a:lstStyle/>
            <a:p>
              <a:endParaRPr lang="en-GB"/>
            </a:p>
          </p:txBody>
        </p:sp>
        <p:sp>
          <p:nvSpPr>
            <p:cNvPr id="46" name="Text Box 1066"/>
            <p:cNvSpPr txBox="1">
              <a:spLocks noChangeArrowheads="1"/>
            </p:cNvSpPr>
            <p:nvPr/>
          </p:nvSpPr>
          <p:spPr bwMode="auto">
            <a:xfrm>
              <a:off x="232" y="1879"/>
              <a:ext cx="1277" cy="192"/>
            </a:xfrm>
            <a:prstGeom prst="rect">
              <a:avLst/>
            </a:prstGeom>
            <a:noFill/>
            <a:ln w="9525">
              <a:noFill/>
              <a:miter lim="800000"/>
              <a:headEnd/>
              <a:tailEnd/>
            </a:ln>
            <a:effectLst/>
          </p:spPr>
          <p:txBody>
            <a:bodyPr wrap="none">
              <a:spAutoFit/>
            </a:bodyPr>
            <a:lstStyle/>
            <a:p>
              <a:pPr>
                <a:spcBef>
                  <a:spcPct val="0"/>
                </a:spcBef>
              </a:pPr>
              <a:r>
                <a:rPr lang="en-GB" sz="1400" dirty="0" err="1">
                  <a:solidFill>
                    <a:schemeClr val="tx1"/>
                  </a:solidFill>
                  <a:latin typeface="Helvetica" pitchFamily="34" charset="0"/>
                </a:rPr>
                <a:t>Microcracks</a:t>
              </a:r>
              <a:r>
                <a:rPr lang="en-GB" sz="1400" dirty="0">
                  <a:solidFill>
                    <a:schemeClr val="tx1"/>
                  </a:solidFill>
                  <a:latin typeface="Helvetica" pitchFamily="34" charset="0"/>
                </a:rPr>
                <a:t>, chips etc..</a:t>
              </a:r>
            </a:p>
          </p:txBody>
        </p:sp>
        <p:sp>
          <p:nvSpPr>
            <p:cNvPr id="47" name="Freeform 1067"/>
            <p:cNvSpPr>
              <a:spLocks/>
            </p:cNvSpPr>
            <p:nvPr/>
          </p:nvSpPr>
          <p:spPr bwMode="auto">
            <a:xfrm>
              <a:off x="466" y="1456"/>
              <a:ext cx="250" cy="274"/>
            </a:xfrm>
            <a:custGeom>
              <a:avLst/>
              <a:gdLst/>
              <a:ahLst/>
              <a:cxnLst>
                <a:cxn ang="0">
                  <a:pos x="99" y="274"/>
                </a:cxn>
                <a:cxn ang="0">
                  <a:pos x="26" y="184"/>
                </a:cxn>
                <a:cxn ang="0">
                  <a:pos x="37" y="95"/>
                </a:cxn>
                <a:cxn ang="0">
                  <a:pos x="250" y="0"/>
                </a:cxn>
              </a:cxnLst>
              <a:rect l="0" t="0" r="r" b="b"/>
              <a:pathLst>
                <a:path w="250" h="274">
                  <a:moveTo>
                    <a:pt x="99" y="274"/>
                  </a:moveTo>
                  <a:cubicBezTo>
                    <a:pt x="67" y="244"/>
                    <a:pt x="36" y="214"/>
                    <a:pt x="26" y="184"/>
                  </a:cubicBezTo>
                  <a:cubicBezTo>
                    <a:pt x="16" y="154"/>
                    <a:pt x="0" y="126"/>
                    <a:pt x="37" y="95"/>
                  </a:cubicBezTo>
                  <a:cubicBezTo>
                    <a:pt x="74" y="64"/>
                    <a:pt x="215" y="16"/>
                    <a:pt x="250" y="0"/>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grpSp>
          <p:nvGrpSpPr>
            <p:cNvPr id="3" name="Group 1068"/>
            <p:cNvGrpSpPr>
              <a:grpSpLocks/>
            </p:cNvGrpSpPr>
            <p:nvPr/>
          </p:nvGrpSpPr>
          <p:grpSpPr bwMode="auto">
            <a:xfrm>
              <a:off x="681" y="1445"/>
              <a:ext cx="271" cy="336"/>
              <a:chOff x="709" y="1365"/>
              <a:chExt cx="271" cy="336"/>
            </a:xfrm>
          </p:grpSpPr>
          <p:sp>
            <p:nvSpPr>
              <p:cNvPr id="83" name="Line 1069"/>
              <p:cNvSpPr>
                <a:spLocks noChangeShapeType="1"/>
              </p:cNvSpPr>
              <p:nvPr/>
            </p:nvSpPr>
            <p:spPr bwMode="auto">
              <a:xfrm>
                <a:off x="840" y="1365"/>
                <a:ext cx="0" cy="336"/>
              </a:xfrm>
              <a:prstGeom prst="line">
                <a:avLst/>
              </a:prstGeom>
              <a:noFill/>
              <a:ln w="19050">
                <a:solidFill>
                  <a:srgbClr val="FFFF00"/>
                </a:solidFill>
                <a:prstDash val="dash"/>
                <a:round/>
                <a:headEnd/>
                <a:tailEnd/>
              </a:ln>
              <a:effectLst/>
            </p:spPr>
            <p:txBody>
              <a:bodyPr wrap="none" anchor="ctr"/>
              <a:lstStyle/>
              <a:p>
                <a:endParaRPr lang="en-GB"/>
              </a:p>
            </p:txBody>
          </p:sp>
          <p:sp>
            <p:nvSpPr>
              <p:cNvPr id="84" name="Freeform 1070"/>
              <p:cNvSpPr>
                <a:spLocks/>
              </p:cNvSpPr>
              <p:nvPr/>
            </p:nvSpPr>
            <p:spPr bwMode="auto">
              <a:xfrm>
                <a:off x="709" y="1409"/>
                <a:ext cx="52" cy="241"/>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85" name="Freeform 1071"/>
              <p:cNvSpPr>
                <a:spLocks/>
              </p:cNvSpPr>
              <p:nvPr/>
            </p:nvSpPr>
            <p:spPr bwMode="auto">
              <a:xfrm>
                <a:off x="934" y="1398"/>
                <a:ext cx="46" cy="26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grpSp>
        <p:grpSp>
          <p:nvGrpSpPr>
            <p:cNvPr id="6" name="Group 1072"/>
            <p:cNvGrpSpPr>
              <a:grpSpLocks/>
            </p:cNvGrpSpPr>
            <p:nvPr/>
          </p:nvGrpSpPr>
          <p:grpSpPr bwMode="auto">
            <a:xfrm>
              <a:off x="1113" y="1439"/>
              <a:ext cx="271" cy="336"/>
              <a:chOff x="709" y="1365"/>
              <a:chExt cx="271" cy="336"/>
            </a:xfrm>
          </p:grpSpPr>
          <p:sp>
            <p:nvSpPr>
              <p:cNvPr id="80" name="Line 1073"/>
              <p:cNvSpPr>
                <a:spLocks noChangeShapeType="1"/>
              </p:cNvSpPr>
              <p:nvPr/>
            </p:nvSpPr>
            <p:spPr bwMode="auto">
              <a:xfrm>
                <a:off x="840" y="1365"/>
                <a:ext cx="0" cy="336"/>
              </a:xfrm>
              <a:prstGeom prst="line">
                <a:avLst/>
              </a:prstGeom>
              <a:noFill/>
              <a:ln w="19050">
                <a:solidFill>
                  <a:srgbClr val="FFFF00"/>
                </a:solidFill>
                <a:prstDash val="dash"/>
                <a:round/>
                <a:headEnd/>
                <a:tailEnd/>
              </a:ln>
              <a:effectLst/>
            </p:spPr>
            <p:txBody>
              <a:bodyPr wrap="none" anchor="ctr"/>
              <a:lstStyle/>
              <a:p>
                <a:endParaRPr lang="en-GB"/>
              </a:p>
            </p:txBody>
          </p:sp>
          <p:sp>
            <p:nvSpPr>
              <p:cNvPr id="81" name="Freeform 1074"/>
              <p:cNvSpPr>
                <a:spLocks/>
              </p:cNvSpPr>
              <p:nvPr/>
            </p:nvSpPr>
            <p:spPr bwMode="auto">
              <a:xfrm>
                <a:off x="709" y="1409"/>
                <a:ext cx="52" cy="241"/>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82" name="Freeform 1075"/>
              <p:cNvSpPr>
                <a:spLocks/>
              </p:cNvSpPr>
              <p:nvPr/>
            </p:nvSpPr>
            <p:spPr bwMode="auto">
              <a:xfrm>
                <a:off x="934" y="1398"/>
                <a:ext cx="46" cy="26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grpSp>
        <p:sp>
          <p:nvSpPr>
            <p:cNvPr id="50" name="Line 1076"/>
            <p:cNvSpPr>
              <a:spLocks noChangeShapeType="1"/>
            </p:cNvSpPr>
            <p:nvPr/>
          </p:nvSpPr>
          <p:spPr bwMode="auto">
            <a:xfrm>
              <a:off x="1628" y="1436"/>
              <a:ext cx="0" cy="348"/>
            </a:xfrm>
            <a:prstGeom prst="line">
              <a:avLst/>
            </a:prstGeom>
            <a:noFill/>
            <a:ln w="19050">
              <a:solidFill>
                <a:srgbClr val="FFFF00"/>
              </a:solidFill>
              <a:prstDash val="dash"/>
              <a:round/>
              <a:headEnd/>
              <a:tailEnd/>
            </a:ln>
            <a:effectLst/>
          </p:spPr>
          <p:txBody>
            <a:bodyPr wrap="none" anchor="ctr"/>
            <a:lstStyle/>
            <a:p>
              <a:endParaRPr lang="en-GB"/>
            </a:p>
          </p:txBody>
        </p:sp>
        <p:sp>
          <p:nvSpPr>
            <p:cNvPr id="51" name="Freeform 1077"/>
            <p:cNvSpPr>
              <a:spLocks/>
            </p:cNvSpPr>
            <p:nvPr/>
          </p:nvSpPr>
          <p:spPr bwMode="auto">
            <a:xfrm>
              <a:off x="1494" y="1482"/>
              <a:ext cx="53" cy="249"/>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52" name="Freeform 1078"/>
            <p:cNvSpPr>
              <a:spLocks/>
            </p:cNvSpPr>
            <p:nvPr/>
          </p:nvSpPr>
          <p:spPr bwMode="auto">
            <a:xfrm>
              <a:off x="1724" y="1470"/>
              <a:ext cx="47" cy="27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53" name="Line 1079"/>
            <p:cNvSpPr>
              <a:spLocks noChangeShapeType="1"/>
            </p:cNvSpPr>
            <p:nvPr/>
          </p:nvSpPr>
          <p:spPr bwMode="auto">
            <a:xfrm>
              <a:off x="2068" y="1441"/>
              <a:ext cx="0" cy="336"/>
            </a:xfrm>
            <a:prstGeom prst="line">
              <a:avLst/>
            </a:prstGeom>
            <a:noFill/>
            <a:ln w="19050">
              <a:solidFill>
                <a:srgbClr val="FFFF00"/>
              </a:solidFill>
              <a:prstDash val="dash"/>
              <a:round/>
              <a:headEnd/>
              <a:tailEnd/>
            </a:ln>
            <a:effectLst/>
          </p:spPr>
          <p:txBody>
            <a:bodyPr wrap="none" anchor="ctr"/>
            <a:lstStyle/>
            <a:p>
              <a:endParaRPr lang="en-GB"/>
            </a:p>
          </p:txBody>
        </p:sp>
        <p:sp>
          <p:nvSpPr>
            <p:cNvPr id="54" name="Freeform 1080"/>
            <p:cNvSpPr>
              <a:spLocks/>
            </p:cNvSpPr>
            <p:nvPr/>
          </p:nvSpPr>
          <p:spPr bwMode="auto">
            <a:xfrm>
              <a:off x="1915" y="1479"/>
              <a:ext cx="57" cy="257"/>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55" name="Oval 1081"/>
            <p:cNvSpPr>
              <a:spLocks noChangeArrowheads="1"/>
            </p:cNvSpPr>
            <p:nvPr/>
          </p:nvSpPr>
          <p:spPr bwMode="auto">
            <a:xfrm>
              <a:off x="722" y="1445"/>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6" name="Oval 1082"/>
            <p:cNvSpPr>
              <a:spLocks noChangeArrowheads="1"/>
            </p:cNvSpPr>
            <p:nvPr/>
          </p:nvSpPr>
          <p:spPr bwMode="auto">
            <a:xfrm>
              <a:off x="1154" y="1445"/>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7" name="Oval 1083"/>
            <p:cNvSpPr>
              <a:spLocks noChangeArrowheads="1"/>
            </p:cNvSpPr>
            <p:nvPr/>
          </p:nvSpPr>
          <p:spPr bwMode="auto">
            <a:xfrm>
              <a:off x="1538" y="1445"/>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58" name="Oval 1084"/>
            <p:cNvSpPr>
              <a:spLocks noChangeArrowheads="1"/>
            </p:cNvSpPr>
            <p:nvPr/>
          </p:nvSpPr>
          <p:spPr bwMode="auto">
            <a:xfrm>
              <a:off x="1970" y="1445"/>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grpSp>
          <p:nvGrpSpPr>
            <p:cNvPr id="7" name="Group 1085"/>
            <p:cNvGrpSpPr>
              <a:grpSpLocks/>
            </p:cNvGrpSpPr>
            <p:nvPr/>
          </p:nvGrpSpPr>
          <p:grpSpPr bwMode="auto">
            <a:xfrm>
              <a:off x="3993" y="1435"/>
              <a:ext cx="271" cy="336"/>
              <a:chOff x="709" y="1365"/>
              <a:chExt cx="271" cy="336"/>
            </a:xfrm>
          </p:grpSpPr>
          <p:sp>
            <p:nvSpPr>
              <p:cNvPr id="77" name="Line 1086"/>
              <p:cNvSpPr>
                <a:spLocks noChangeShapeType="1"/>
              </p:cNvSpPr>
              <p:nvPr/>
            </p:nvSpPr>
            <p:spPr bwMode="auto">
              <a:xfrm>
                <a:off x="840" y="1365"/>
                <a:ext cx="0" cy="336"/>
              </a:xfrm>
              <a:prstGeom prst="line">
                <a:avLst/>
              </a:prstGeom>
              <a:noFill/>
              <a:ln w="19050">
                <a:solidFill>
                  <a:srgbClr val="FFFF00"/>
                </a:solidFill>
                <a:prstDash val="dash"/>
                <a:round/>
                <a:headEnd/>
                <a:tailEnd/>
              </a:ln>
              <a:effectLst/>
            </p:spPr>
            <p:txBody>
              <a:bodyPr wrap="none" anchor="ctr"/>
              <a:lstStyle/>
              <a:p>
                <a:endParaRPr lang="en-GB"/>
              </a:p>
            </p:txBody>
          </p:sp>
          <p:sp>
            <p:nvSpPr>
              <p:cNvPr id="78" name="Freeform 1087"/>
              <p:cNvSpPr>
                <a:spLocks/>
              </p:cNvSpPr>
              <p:nvPr/>
            </p:nvSpPr>
            <p:spPr bwMode="auto">
              <a:xfrm>
                <a:off x="709" y="1409"/>
                <a:ext cx="52" cy="241"/>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79" name="Freeform 1088"/>
              <p:cNvSpPr>
                <a:spLocks/>
              </p:cNvSpPr>
              <p:nvPr/>
            </p:nvSpPr>
            <p:spPr bwMode="auto">
              <a:xfrm>
                <a:off x="934" y="1398"/>
                <a:ext cx="46" cy="26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grpSp>
        <p:grpSp>
          <p:nvGrpSpPr>
            <p:cNvPr id="48" name="Group 1089"/>
            <p:cNvGrpSpPr>
              <a:grpSpLocks/>
            </p:cNvGrpSpPr>
            <p:nvPr/>
          </p:nvGrpSpPr>
          <p:grpSpPr bwMode="auto">
            <a:xfrm>
              <a:off x="4374" y="1440"/>
              <a:ext cx="271" cy="336"/>
              <a:chOff x="709" y="1365"/>
              <a:chExt cx="271" cy="336"/>
            </a:xfrm>
          </p:grpSpPr>
          <p:sp>
            <p:nvSpPr>
              <p:cNvPr id="74" name="Line 1090"/>
              <p:cNvSpPr>
                <a:spLocks noChangeShapeType="1"/>
              </p:cNvSpPr>
              <p:nvPr/>
            </p:nvSpPr>
            <p:spPr bwMode="auto">
              <a:xfrm>
                <a:off x="840" y="1365"/>
                <a:ext cx="0" cy="336"/>
              </a:xfrm>
              <a:prstGeom prst="line">
                <a:avLst/>
              </a:prstGeom>
              <a:noFill/>
              <a:ln w="19050">
                <a:solidFill>
                  <a:srgbClr val="FFFF00"/>
                </a:solidFill>
                <a:prstDash val="dash"/>
                <a:round/>
                <a:headEnd/>
                <a:tailEnd/>
              </a:ln>
              <a:effectLst/>
            </p:spPr>
            <p:txBody>
              <a:bodyPr wrap="none" anchor="ctr"/>
              <a:lstStyle/>
              <a:p>
                <a:endParaRPr lang="en-GB"/>
              </a:p>
            </p:txBody>
          </p:sp>
          <p:sp>
            <p:nvSpPr>
              <p:cNvPr id="75" name="Freeform 1091"/>
              <p:cNvSpPr>
                <a:spLocks/>
              </p:cNvSpPr>
              <p:nvPr/>
            </p:nvSpPr>
            <p:spPr bwMode="auto">
              <a:xfrm>
                <a:off x="709" y="1409"/>
                <a:ext cx="52" cy="241"/>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76" name="Freeform 1092"/>
              <p:cNvSpPr>
                <a:spLocks/>
              </p:cNvSpPr>
              <p:nvPr/>
            </p:nvSpPr>
            <p:spPr bwMode="auto">
              <a:xfrm>
                <a:off x="934" y="1398"/>
                <a:ext cx="46" cy="26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grpSp>
        <p:sp>
          <p:nvSpPr>
            <p:cNvPr id="61" name="Line 1093"/>
            <p:cNvSpPr>
              <a:spLocks noChangeShapeType="1"/>
            </p:cNvSpPr>
            <p:nvPr/>
          </p:nvSpPr>
          <p:spPr bwMode="auto">
            <a:xfrm>
              <a:off x="4942" y="1453"/>
              <a:ext cx="0" cy="336"/>
            </a:xfrm>
            <a:prstGeom prst="line">
              <a:avLst/>
            </a:prstGeom>
            <a:noFill/>
            <a:ln w="19050">
              <a:solidFill>
                <a:srgbClr val="FFFF00"/>
              </a:solidFill>
              <a:prstDash val="dash"/>
              <a:round/>
              <a:headEnd/>
              <a:tailEnd/>
            </a:ln>
            <a:effectLst/>
          </p:spPr>
          <p:txBody>
            <a:bodyPr wrap="none" anchor="ctr"/>
            <a:lstStyle/>
            <a:p>
              <a:endParaRPr lang="en-GB"/>
            </a:p>
          </p:txBody>
        </p:sp>
        <p:sp>
          <p:nvSpPr>
            <p:cNvPr id="62" name="Freeform 1094"/>
            <p:cNvSpPr>
              <a:spLocks/>
            </p:cNvSpPr>
            <p:nvPr/>
          </p:nvSpPr>
          <p:spPr bwMode="auto">
            <a:xfrm>
              <a:off x="4801" y="1467"/>
              <a:ext cx="57" cy="257"/>
            </a:xfrm>
            <a:custGeom>
              <a:avLst/>
              <a:gdLst/>
              <a:ahLst/>
              <a:cxnLst>
                <a:cxn ang="0">
                  <a:pos x="52" y="0"/>
                </a:cxn>
                <a:cxn ang="0">
                  <a:pos x="7" y="95"/>
                </a:cxn>
                <a:cxn ang="0">
                  <a:pos x="12" y="241"/>
                </a:cxn>
              </a:cxnLst>
              <a:rect l="0" t="0" r="r" b="b"/>
              <a:pathLst>
                <a:path w="52" h="241">
                  <a:moveTo>
                    <a:pt x="52" y="0"/>
                  </a:moveTo>
                  <a:cubicBezTo>
                    <a:pt x="33" y="27"/>
                    <a:pt x="14" y="55"/>
                    <a:pt x="7" y="95"/>
                  </a:cubicBezTo>
                  <a:cubicBezTo>
                    <a:pt x="0" y="135"/>
                    <a:pt x="12" y="217"/>
                    <a:pt x="12" y="241"/>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63" name="Freeform 1095"/>
            <p:cNvSpPr>
              <a:spLocks/>
            </p:cNvSpPr>
            <p:nvPr/>
          </p:nvSpPr>
          <p:spPr bwMode="auto">
            <a:xfrm>
              <a:off x="3428" y="1466"/>
              <a:ext cx="174" cy="41"/>
            </a:xfrm>
            <a:custGeom>
              <a:avLst/>
              <a:gdLst/>
              <a:ahLst/>
              <a:cxnLst>
                <a:cxn ang="0">
                  <a:pos x="174" y="0"/>
                </a:cxn>
                <a:cxn ang="0">
                  <a:pos x="84" y="36"/>
                </a:cxn>
                <a:cxn ang="0">
                  <a:pos x="0" y="30"/>
                </a:cxn>
              </a:cxnLst>
              <a:rect l="0" t="0" r="r" b="b"/>
              <a:pathLst>
                <a:path w="174" h="41">
                  <a:moveTo>
                    <a:pt x="174" y="0"/>
                  </a:moveTo>
                  <a:cubicBezTo>
                    <a:pt x="143" y="15"/>
                    <a:pt x="113" y="31"/>
                    <a:pt x="84" y="36"/>
                  </a:cubicBezTo>
                  <a:cubicBezTo>
                    <a:pt x="55" y="41"/>
                    <a:pt x="15" y="32"/>
                    <a:pt x="0" y="30"/>
                  </a:cubicBezTo>
                </a:path>
              </a:pathLst>
            </a:custGeom>
            <a:noFill/>
            <a:ln w="28575" cap="flat" cmpd="sng">
              <a:solidFill>
                <a:srgbClr val="FFFF00"/>
              </a:solidFill>
              <a:prstDash val="dash"/>
              <a:round/>
              <a:headEnd type="none" w="med" len="med"/>
              <a:tailEnd type="none" w="med" len="med"/>
            </a:ln>
            <a:effectLst/>
          </p:spPr>
          <p:txBody>
            <a:bodyPr/>
            <a:lstStyle/>
            <a:p>
              <a:endParaRPr lang="en-GB"/>
            </a:p>
          </p:txBody>
        </p:sp>
        <p:sp>
          <p:nvSpPr>
            <p:cNvPr id="64" name="Freeform 1096"/>
            <p:cNvSpPr>
              <a:spLocks/>
            </p:cNvSpPr>
            <p:nvPr/>
          </p:nvSpPr>
          <p:spPr bwMode="auto">
            <a:xfrm>
              <a:off x="3410" y="1478"/>
              <a:ext cx="204" cy="102"/>
            </a:xfrm>
            <a:custGeom>
              <a:avLst/>
              <a:gdLst/>
              <a:ahLst/>
              <a:cxnLst>
                <a:cxn ang="0">
                  <a:pos x="198" y="0"/>
                </a:cxn>
                <a:cxn ang="0">
                  <a:pos x="144" y="60"/>
                </a:cxn>
                <a:cxn ang="0">
                  <a:pos x="0" y="84"/>
                </a:cxn>
              </a:cxnLst>
              <a:rect l="0" t="0" r="r" b="b"/>
              <a:pathLst>
                <a:path w="198" h="84">
                  <a:moveTo>
                    <a:pt x="198" y="0"/>
                  </a:moveTo>
                  <a:cubicBezTo>
                    <a:pt x="187" y="23"/>
                    <a:pt x="177" y="46"/>
                    <a:pt x="144" y="60"/>
                  </a:cubicBezTo>
                  <a:cubicBezTo>
                    <a:pt x="111" y="74"/>
                    <a:pt x="24" y="80"/>
                    <a:pt x="0" y="84"/>
                  </a:cubicBezTo>
                </a:path>
              </a:pathLst>
            </a:custGeom>
            <a:noFill/>
            <a:ln w="28575" cap="flat" cmpd="sng">
              <a:solidFill>
                <a:srgbClr val="FFFF00"/>
              </a:solidFill>
              <a:prstDash val="dash"/>
              <a:round/>
              <a:headEnd type="none" w="med" len="med"/>
              <a:tailEnd type="none" w="med" len="med"/>
            </a:ln>
            <a:effectLst/>
          </p:spPr>
          <p:txBody>
            <a:bodyPr/>
            <a:lstStyle/>
            <a:p>
              <a:endParaRPr lang="en-GB"/>
            </a:p>
          </p:txBody>
        </p:sp>
        <p:sp>
          <p:nvSpPr>
            <p:cNvPr id="65" name="Rectangle 1097"/>
            <p:cNvSpPr>
              <a:spLocks noChangeArrowheads="1"/>
            </p:cNvSpPr>
            <p:nvPr/>
          </p:nvSpPr>
          <p:spPr bwMode="auto">
            <a:xfrm>
              <a:off x="3386" y="1440"/>
              <a:ext cx="56" cy="328"/>
            </a:xfrm>
            <a:prstGeom prst="rect">
              <a:avLst/>
            </a:prstGeom>
            <a:solidFill>
              <a:srgbClr val="CC3300"/>
            </a:solidFill>
            <a:ln w="9525">
              <a:solidFill>
                <a:schemeClr val="tx1"/>
              </a:solidFill>
              <a:miter lim="800000"/>
              <a:headEnd/>
              <a:tailEnd/>
            </a:ln>
            <a:effectLst/>
          </p:spPr>
          <p:txBody>
            <a:bodyPr wrap="none" anchor="ctr"/>
            <a:lstStyle/>
            <a:p>
              <a:endParaRPr lang="en-GB"/>
            </a:p>
          </p:txBody>
        </p:sp>
        <p:grpSp>
          <p:nvGrpSpPr>
            <p:cNvPr id="49" name="Group 1098"/>
            <p:cNvGrpSpPr>
              <a:grpSpLocks/>
            </p:cNvGrpSpPr>
            <p:nvPr/>
          </p:nvGrpSpPr>
          <p:grpSpPr bwMode="auto">
            <a:xfrm>
              <a:off x="4034" y="1437"/>
              <a:ext cx="1008" cy="48"/>
              <a:chOff x="4056" y="1357"/>
              <a:chExt cx="1008" cy="48"/>
            </a:xfrm>
          </p:grpSpPr>
          <p:sp>
            <p:nvSpPr>
              <p:cNvPr id="71" name="Oval 1099"/>
              <p:cNvSpPr>
                <a:spLocks noChangeArrowheads="1"/>
              </p:cNvSpPr>
              <p:nvPr/>
            </p:nvSpPr>
            <p:spPr bwMode="auto">
              <a:xfrm>
                <a:off x="4056" y="1357"/>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2" name="Oval 1100"/>
              <p:cNvSpPr>
                <a:spLocks noChangeArrowheads="1"/>
              </p:cNvSpPr>
              <p:nvPr/>
            </p:nvSpPr>
            <p:spPr bwMode="auto">
              <a:xfrm>
                <a:off x="4440" y="1357"/>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73" name="Oval 1101"/>
              <p:cNvSpPr>
                <a:spLocks noChangeArrowheads="1"/>
              </p:cNvSpPr>
              <p:nvPr/>
            </p:nvSpPr>
            <p:spPr bwMode="auto">
              <a:xfrm>
                <a:off x="4872" y="1357"/>
                <a:ext cx="192" cy="48"/>
              </a:xfrm>
              <a:prstGeom prst="ellipse">
                <a:avLst/>
              </a:prstGeom>
              <a:solidFill>
                <a:schemeClr val="accent1"/>
              </a:solidFill>
              <a:ln w="9525">
                <a:solidFill>
                  <a:schemeClr val="tx1"/>
                </a:solidFill>
                <a:round/>
                <a:headEnd/>
                <a:tailEnd/>
              </a:ln>
              <a:effectLst/>
            </p:spPr>
            <p:txBody>
              <a:bodyPr wrap="none" anchor="ctr"/>
              <a:lstStyle/>
              <a:p>
                <a:endParaRPr lang="en-GB"/>
              </a:p>
            </p:txBody>
          </p:sp>
        </p:grpSp>
        <p:sp>
          <p:nvSpPr>
            <p:cNvPr id="67" name="Freeform 1102"/>
            <p:cNvSpPr>
              <a:spLocks/>
            </p:cNvSpPr>
            <p:nvPr/>
          </p:nvSpPr>
          <p:spPr bwMode="auto">
            <a:xfrm>
              <a:off x="2156" y="1482"/>
              <a:ext cx="47" cy="27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68" name="Freeform 1103"/>
            <p:cNvSpPr>
              <a:spLocks/>
            </p:cNvSpPr>
            <p:nvPr/>
          </p:nvSpPr>
          <p:spPr bwMode="auto">
            <a:xfrm>
              <a:off x="5036" y="1452"/>
              <a:ext cx="47" cy="272"/>
            </a:xfrm>
            <a:custGeom>
              <a:avLst/>
              <a:gdLst/>
              <a:ahLst/>
              <a:cxnLst>
                <a:cxn ang="0">
                  <a:pos x="0" y="0"/>
                </a:cxn>
                <a:cxn ang="0">
                  <a:pos x="39" y="67"/>
                </a:cxn>
                <a:cxn ang="0">
                  <a:pos x="45" y="246"/>
                </a:cxn>
              </a:cxnLst>
              <a:rect l="0" t="0" r="r" b="b"/>
              <a:pathLst>
                <a:path w="46" h="246">
                  <a:moveTo>
                    <a:pt x="0" y="0"/>
                  </a:moveTo>
                  <a:cubicBezTo>
                    <a:pt x="16" y="13"/>
                    <a:pt x="32" y="26"/>
                    <a:pt x="39" y="67"/>
                  </a:cubicBezTo>
                  <a:cubicBezTo>
                    <a:pt x="46" y="108"/>
                    <a:pt x="44" y="216"/>
                    <a:pt x="45" y="246"/>
                  </a:cubicBezTo>
                </a:path>
              </a:pathLst>
            </a:custGeom>
            <a:noFill/>
            <a:ln w="19050" cap="flat" cmpd="sng">
              <a:solidFill>
                <a:srgbClr val="FFFF00"/>
              </a:solidFill>
              <a:prstDash val="dash"/>
              <a:round/>
              <a:headEnd type="none" w="med" len="med"/>
              <a:tailEnd type="none" w="med" len="med"/>
            </a:ln>
            <a:effectLst/>
          </p:spPr>
          <p:txBody>
            <a:bodyPr/>
            <a:lstStyle/>
            <a:p>
              <a:endParaRPr lang="en-GB"/>
            </a:p>
          </p:txBody>
        </p:sp>
        <p:sp>
          <p:nvSpPr>
            <p:cNvPr id="69" name="Rectangle 1104"/>
            <p:cNvSpPr>
              <a:spLocks noChangeArrowheads="1"/>
            </p:cNvSpPr>
            <p:nvPr/>
          </p:nvSpPr>
          <p:spPr bwMode="auto">
            <a:xfrm>
              <a:off x="570" y="1733"/>
              <a:ext cx="1670" cy="48"/>
            </a:xfrm>
            <a:prstGeom prst="rect">
              <a:avLst/>
            </a:prstGeom>
            <a:solidFill>
              <a:srgbClr val="CC3300"/>
            </a:solidFill>
            <a:ln w="9525">
              <a:solidFill>
                <a:schemeClr val="tx1"/>
              </a:solidFill>
              <a:miter lim="800000"/>
              <a:headEnd/>
              <a:tailEnd/>
            </a:ln>
            <a:effectLst/>
          </p:spPr>
          <p:txBody>
            <a:bodyPr wrap="none" anchor="ctr"/>
            <a:lstStyle/>
            <a:p>
              <a:endParaRPr lang="en-GB"/>
            </a:p>
          </p:txBody>
        </p:sp>
        <p:sp>
          <p:nvSpPr>
            <p:cNvPr id="70" name="Rectangle 1105"/>
            <p:cNvSpPr>
              <a:spLocks noChangeArrowheads="1"/>
            </p:cNvSpPr>
            <p:nvPr/>
          </p:nvSpPr>
          <p:spPr bwMode="auto">
            <a:xfrm>
              <a:off x="3450" y="1719"/>
              <a:ext cx="1700" cy="54"/>
            </a:xfrm>
            <a:prstGeom prst="rect">
              <a:avLst/>
            </a:prstGeom>
            <a:solidFill>
              <a:srgbClr val="CC3300"/>
            </a:solidFill>
            <a:ln w="9525">
              <a:solidFill>
                <a:schemeClr val="tx1"/>
              </a:solidFill>
              <a:miter lim="800000"/>
              <a:headEnd/>
              <a:tailEnd/>
            </a:ln>
            <a:effectLst/>
          </p:spPr>
          <p:txBody>
            <a:bodyPr wrap="none" anchor="ctr"/>
            <a:lstStyle/>
            <a:p>
              <a:endParaRPr lang="en-GB"/>
            </a:p>
          </p:txBody>
        </p:sp>
      </p:grpSp>
      <p:pic>
        <p:nvPicPr>
          <p:cNvPr id="168964" name="Picture 4"/>
          <p:cNvPicPr>
            <a:picLocks noChangeAspect="1" noChangeArrowheads="1"/>
          </p:cNvPicPr>
          <p:nvPr/>
        </p:nvPicPr>
        <p:blipFill>
          <a:blip r:embed="rId2" cstate="print"/>
          <a:srcRect/>
          <a:stretch>
            <a:fillRect/>
          </a:stretch>
        </p:blipFill>
        <p:spPr bwMode="auto">
          <a:xfrm>
            <a:off x="1547664" y="2780928"/>
            <a:ext cx="6762750" cy="3705225"/>
          </a:xfrm>
          <a:prstGeom prst="rect">
            <a:avLst/>
          </a:prstGeom>
          <a:noFill/>
          <a:ln w="9525">
            <a:noFill/>
            <a:miter lim="800000"/>
            <a:headEnd/>
            <a:tailEnd/>
          </a:ln>
        </p:spPr>
      </p:pic>
      <p:sp>
        <p:nvSpPr>
          <p:cNvPr id="86" name="Text Box 2051"/>
          <p:cNvSpPr txBox="1">
            <a:spLocks noChangeArrowheads="1"/>
          </p:cNvSpPr>
          <p:nvPr/>
        </p:nvSpPr>
        <p:spPr bwMode="auto">
          <a:xfrm>
            <a:off x="395536" y="0"/>
            <a:ext cx="8382000" cy="568362"/>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FF0000"/>
                </a:solidFill>
              </a:rPr>
              <a:t>Further improving the area coverage:</a:t>
            </a:r>
            <a:endParaRPr lang="en-GB" sz="3200" b="1" dirty="0">
              <a:solidFill>
                <a:srgbClr val="FF0000"/>
              </a:solidFill>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4FF64EC-0FBB-4D22-9ACF-A901FA452198}" type="slidenum">
              <a:rPr lang="en-GB" smtClean="0"/>
              <a:pPr>
                <a:defRPr/>
              </a:pPr>
              <a:t>6</a:t>
            </a:fld>
            <a:endParaRPr lang="en-GB" dirty="0"/>
          </a:p>
        </p:txBody>
      </p:sp>
      <p:sp>
        <p:nvSpPr>
          <p:cNvPr id="6" name="Footer Placeholder 5"/>
          <p:cNvSpPr>
            <a:spLocks noGrp="1"/>
          </p:cNvSpPr>
          <p:nvPr>
            <p:ph type="ftr" sz="quarter" idx="11"/>
          </p:nvPr>
        </p:nvSpPr>
        <p:spPr>
          <a:xfrm>
            <a:off x="2771800" y="6492875"/>
            <a:ext cx="3751239" cy="365125"/>
          </a:xfrm>
        </p:spPr>
        <p:txBody>
          <a:bodyPr/>
          <a:lstStyle/>
          <a:p>
            <a:pPr>
              <a:defRPr/>
            </a:pPr>
            <a:r>
              <a:rPr lang="en-GB" smtClean="0"/>
              <a:t>G. Casse,13th VCI, Vienna 11-15 Feb 2013</a:t>
            </a:r>
            <a:endParaRPr lang="en-GB" dirty="0"/>
          </a:p>
        </p:txBody>
      </p:sp>
      <p:sp>
        <p:nvSpPr>
          <p:cNvPr id="5" name="Title 1"/>
          <p:cNvSpPr txBox="1">
            <a:spLocks/>
          </p:cNvSpPr>
          <p:nvPr/>
        </p:nvSpPr>
        <p:spPr bwMode="auto">
          <a:xfrm>
            <a:off x="0" y="142852"/>
            <a:ext cx="7858148" cy="9096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1200" cap="none" spc="0" normalizeH="0" baseline="0" noProof="0" smtClean="0">
                <a:ln>
                  <a:noFill/>
                </a:ln>
                <a:solidFill>
                  <a:srgbClr val="FF0000"/>
                </a:solidFill>
                <a:effectLst/>
                <a:uLnTx/>
                <a:uFillTx/>
                <a:latin typeface="+mj-lt"/>
                <a:ea typeface="+mj-ea"/>
                <a:cs typeface="+mj-cs"/>
              </a:rPr>
              <a:t>Tevatron</a:t>
            </a:r>
            <a:r>
              <a:rPr kumimoji="0" lang="en-GB" sz="3600" b="0" i="0" u="none" strike="noStrike" kern="1200" cap="none" spc="0" normalizeH="0" baseline="0" noProof="0" smtClean="0">
                <a:ln>
                  <a:noFill/>
                </a:ln>
                <a:solidFill>
                  <a:schemeClr val="tx1"/>
                </a:solidFill>
                <a:effectLst/>
                <a:uLnTx/>
                <a:uFillTx/>
                <a:latin typeface="+mj-lt"/>
                <a:ea typeface="+mj-ea"/>
                <a:cs typeface="+mj-cs"/>
              </a:rPr>
              <a:t>: CDF as an example</a:t>
            </a:r>
            <a:endParaRPr kumimoji="0" lang="en-GB" sz="36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2"/>
          <p:cNvPicPr>
            <a:picLocks noChangeAspect="1" noChangeArrowheads="1"/>
          </p:cNvPicPr>
          <p:nvPr/>
        </p:nvPicPr>
        <p:blipFill>
          <a:blip r:embed="rId2" cstate="screen"/>
          <a:srcRect/>
          <a:stretch>
            <a:fillRect/>
          </a:stretch>
        </p:blipFill>
        <p:spPr bwMode="auto">
          <a:xfrm>
            <a:off x="71406" y="1214422"/>
            <a:ext cx="6000792" cy="3000396"/>
          </a:xfrm>
          <a:prstGeom prst="rect">
            <a:avLst/>
          </a:prstGeom>
          <a:noFill/>
          <a:ln w="9525">
            <a:noFill/>
            <a:miter lim="800000"/>
            <a:headEnd/>
            <a:tailEnd/>
          </a:ln>
        </p:spPr>
      </p:pic>
      <p:pic>
        <p:nvPicPr>
          <p:cNvPr id="8" name="Picture 3"/>
          <p:cNvPicPr>
            <a:picLocks noChangeAspect="1" noChangeArrowheads="1"/>
          </p:cNvPicPr>
          <p:nvPr/>
        </p:nvPicPr>
        <p:blipFill>
          <a:blip r:embed="rId3" cstate="screen"/>
          <a:srcRect/>
          <a:stretch>
            <a:fillRect/>
          </a:stretch>
        </p:blipFill>
        <p:spPr bwMode="auto">
          <a:xfrm>
            <a:off x="2021248" y="4214818"/>
            <a:ext cx="7194222" cy="2643181"/>
          </a:xfrm>
          <a:prstGeom prst="rect">
            <a:avLst/>
          </a:prstGeom>
          <a:noFill/>
          <a:ln w="9525">
            <a:noFill/>
            <a:miter lim="800000"/>
            <a:headEnd/>
            <a:tailEnd/>
          </a:ln>
        </p:spPr>
      </p:pic>
      <p:sp>
        <p:nvSpPr>
          <p:cNvPr id="9" name="TextBox 8"/>
          <p:cNvSpPr txBox="1"/>
          <p:nvPr/>
        </p:nvSpPr>
        <p:spPr>
          <a:xfrm>
            <a:off x="357158" y="1357298"/>
            <a:ext cx="979755" cy="461665"/>
          </a:xfrm>
          <a:prstGeom prst="rect">
            <a:avLst/>
          </a:prstGeom>
          <a:solidFill>
            <a:schemeClr val="tx1"/>
          </a:solidFill>
        </p:spPr>
        <p:txBody>
          <a:bodyPr wrap="none" rtlCol="0">
            <a:spAutoFit/>
          </a:bodyPr>
          <a:lstStyle/>
          <a:p>
            <a:r>
              <a:rPr lang="en-GB" sz="2400" dirty="0" smtClean="0">
                <a:solidFill>
                  <a:schemeClr val="bg1"/>
                </a:solidFill>
                <a:latin typeface="Bodoni MT" pitchFamily="18" charset="0"/>
              </a:rPr>
              <a:t>SVXII</a:t>
            </a:r>
          </a:p>
        </p:txBody>
      </p:sp>
      <p:sp>
        <p:nvSpPr>
          <p:cNvPr id="10" name="TextBox 9"/>
          <p:cNvSpPr txBox="1"/>
          <p:nvPr/>
        </p:nvSpPr>
        <p:spPr>
          <a:xfrm>
            <a:off x="2285984" y="4253219"/>
            <a:ext cx="633507" cy="461665"/>
          </a:xfrm>
          <a:prstGeom prst="rect">
            <a:avLst/>
          </a:prstGeom>
          <a:solidFill>
            <a:schemeClr val="tx1"/>
          </a:solidFill>
        </p:spPr>
        <p:txBody>
          <a:bodyPr wrap="none" rtlCol="0">
            <a:spAutoFit/>
          </a:bodyPr>
          <a:lstStyle/>
          <a:p>
            <a:r>
              <a:rPr lang="en-GB" sz="2400" dirty="0" smtClean="0">
                <a:solidFill>
                  <a:schemeClr val="bg1"/>
                </a:solidFill>
                <a:latin typeface="Bodoni MT" pitchFamily="18" charset="0"/>
              </a:rPr>
              <a:t>ISL</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1"/>
          <p:cNvSpPr>
            <a:spLocks noGrp="1"/>
          </p:cNvSpPr>
          <p:nvPr>
            <p:ph type="sldNum" sz="quarter" idx="12"/>
          </p:nvPr>
        </p:nvSpPr>
        <p:spPr>
          <a:xfrm>
            <a:off x="457200" y="6356350"/>
            <a:ext cx="2133600" cy="365125"/>
          </a:xfrm>
          <a:ln>
            <a:miter lim="800000"/>
            <a:headEnd/>
            <a:tailEnd/>
          </a:ln>
        </p:spPr>
        <p:txBody>
          <a:bodyPr/>
          <a:lstStyle/>
          <a:p>
            <a:pPr algn="l" defTabSz="954786">
              <a:defRPr/>
            </a:pPr>
            <a:fld id="{06EF8432-789C-4883-B359-34A3E10995AB}" type="slidenum">
              <a:rPr lang="en-GB"/>
              <a:pPr algn="l" defTabSz="954786">
                <a:defRPr/>
              </a:pPr>
              <a:t>60</a:t>
            </a:fld>
            <a:endParaRPr lang="en-GB" dirty="0"/>
          </a:p>
        </p:txBody>
      </p:sp>
      <p:sp>
        <p:nvSpPr>
          <p:cNvPr id="81923" name="Rectangle 278"/>
          <p:cNvSpPr>
            <a:spLocks noChangeArrowheads="1"/>
          </p:cNvSpPr>
          <p:nvPr/>
        </p:nvSpPr>
        <p:spPr bwMode="auto">
          <a:xfrm>
            <a:off x="598488" y="2012950"/>
            <a:ext cx="4983162" cy="711200"/>
          </a:xfrm>
          <a:prstGeom prst="rect">
            <a:avLst/>
          </a:prstGeom>
          <a:solidFill>
            <a:schemeClr val="bg1"/>
          </a:solidFill>
          <a:ln w="12700">
            <a:solidFill>
              <a:srgbClr val="FF3300"/>
            </a:solidFill>
            <a:miter lim="800000"/>
            <a:headEnd type="none" w="sm" len="sm"/>
            <a:tailEnd type="none" w="sm" len="sm"/>
          </a:ln>
        </p:spPr>
        <p:txBody>
          <a:bodyPr lIns="76810" tIns="38405" rIns="76810" bIns="38405">
            <a:spAutoFit/>
          </a:bodyPr>
          <a:lstStyle/>
          <a:p>
            <a:r>
              <a:rPr lang="en-US" sz="2000">
                <a:solidFill>
                  <a:srgbClr val="FF3300"/>
                </a:solidFill>
              </a:rPr>
              <a:t>Can be very thin (~25 µm of silicon in total) and still fully efficient!</a:t>
            </a:r>
            <a:endParaRPr lang="fr-FR" sz="2000">
              <a:solidFill>
                <a:srgbClr val="FF3300"/>
              </a:solidFill>
            </a:endParaRPr>
          </a:p>
        </p:txBody>
      </p:sp>
      <p:pic>
        <p:nvPicPr>
          <p:cNvPr id="81924" name="Picture 280" descr="glatt&amp;krumm_klein"/>
          <p:cNvPicPr>
            <a:picLocks noChangeAspect="1" noChangeArrowheads="1"/>
          </p:cNvPicPr>
          <p:nvPr/>
        </p:nvPicPr>
        <p:blipFill>
          <a:blip r:embed="rId2" cstate="print"/>
          <a:srcRect/>
          <a:stretch>
            <a:fillRect/>
          </a:stretch>
        </p:blipFill>
        <p:spPr bwMode="auto">
          <a:xfrm>
            <a:off x="5770563" y="1800225"/>
            <a:ext cx="2333625" cy="1890713"/>
          </a:xfrm>
          <a:prstGeom prst="rect">
            <a:avLst/>
          </a:prstGeom>
          <a:noFill/>
          <a:ln w="9525">
            <a:noFill/>
            <a:miter lim="800000"/>
            <a:headEnd/>
            <a:tailEnd/>
          </a:ln>
        </p:spPr>
      </p:pic>
      <p:sp>
        <p:nvSpPr>
          <p:cNvPr id="81925" name="AutoShape 282"/>
          <p:cNvSpPr>
            <a:spLocks noChangeArrowheads="1"/>
          </p:cNvSpPr>
          <p:nvPr/>
        </p:nvSpPr>
        <p:spPr bwMode="auto">
          <a:xfrm>
            <a:off x="5518150" y="1995488"/>
            <a:ext cx="1008063" cy="457200"/>
          </a:xfrm>
          <a:prstGeom prst="rightArrow">
            <a:avLst>
              <a:gd name="adj1" fmla="val 50000"/>
              <a:gd name="adj2" fmla="val 57092"/>
            </a:avLst>
          </a:prstGeom>
          <a:noFill/>
          <a:ln w="28575">
            <a:solidFill>
              <a:srgbClr val="FF3300"/>
            </a:solidFill>
            <a:miter lim="800000"/>
            <a:headEnd type="none" w="sm" len="sm"/>
            <a:tailEnd type="none" w="sm" len="sm"/>
          </a:ln>
        </p:spPr>
        <p:txBody>
          <a:bodyPr wrap="none" lIns="76810" tIns="38405" rIns="76810" bIns="38405" anchor="ctr"/>
          <a:lstStyle/>
          <a:p>
            <a:endParaRPr lang="en-US"/>
          </a:p>
        </p:txBody>
      </p:sp>
      <p:sp>
        <p:nvSpPr>
          <p:cNvPr id="81926" name="Rectangle 3"/>
          <p:cNvSpPr>
            <a:spLocks noChangeArrowheads="1"/>
          </p:cNvSpPr>
          <p:nvPr/>
        </p:nvSpPr>
        <p:spPr bwMode="auto">
          <a:xfrm>
            <a:off x="284163" y="4670425"/>
            <a:ext cx="8702675" cy="782638"/>
          </a:xfrm>
          <a:prstGeom prst="rect">
            <a:avLst/>
          </a:prstGeom>
          <a:noFill/>
          <a:ln w="9525">
            <a:noFill/>
            <a:miter lim="800000"/>
            <a:headEnd/>
            <a:tailEnd/>
          </a:ln>
        </p:spPr>
        <p:txBody>
          <a:bodyPr lIns="86678" tIns="42672" rIns="86678" bIns="42672" anchor="ctr"/>
          <a:lstStyle/>
          <a:p>
            <a:pPr defTabSz="954088"/>
            <a:r>
              <a:rPr lang="en-US" sz="2400">
                <a:solidFill>
                  <a:schemeClr val="accent2"/>
                </a:solidFill>
              </a:rPr>
              <a:t>Problem: how to handle, interconnect and at the end built a low mass ladder with such a thin device?</a:t>
            </a:r>
            <a:endParaRPr lang="en-US" sz="2400" u="sng">
              <a:solidFill>
                <a:schemeClr val="accent2"/>
              </a:solidFill>
            </a:endParaRPr>
          </a:p>
        </p:txBody>
      </p:sp>
      <p:sp>
        <p:nvSpPr>
          <p:cNvPr id="81927" name="Rectangle 2"/>
          <p:cNvSpPr>
            <a:spLocks noChangeArrowheads="1"/>
          </p:cNvSpPr>
          <p:nvPr/>
        </p:nvSpPr>
        <p:spPr bwMode="auto">
          <a:xfrm>
            <a:off x="179512" y="908720"/>
            <a:ext cx="8702675" cy="782638"/>
          </a:xfrm>
          <a:prstGeom prst="rect">
            <a:avLst/>
          </a:prstGeom>
          <a:noFill/>
          <a:ln w="9525">
            <a:noFill/>
            <a:miter lim="800000"/>
            <a:headEnd/>
            <a:tailEnd/>
          </a:ln>
        </p:spPr>
        <p:txBody>
          <a:bodyPr lIns="86678" tIns="42672" rIns="86678" bIns="42672" anchor="ctr"/>
          <a:lstStyle/>
          <a:p>
            <a:pPr defTabSz="954088"/>
            <a:r>
              <a:rPr lang="en-US" sz="2700" dirty="0">
                <a:solidFill>
                  <a:schemeClr val="accent2"/>
                </a:solidFill>
              </a:rPr>
              <a:t>One of the main feature of MAPS</a:t>
            </a:r>
          </a:p>
        </p:txBody>
      </p:sp>
      <p:sp>
        <p:nvSpPr>
          <p:cNvPr id="8" name="Footer Placeholder 7"/>
          <p:cNvSpPr>
            <a:spLocks noGrp="1"/>
          </p:cNvSpPr>
          <p:nvPr>
            <p:ph type="ftr" sz="quarter" idx="11"/>
          </p:nvPr>
        </p:nvSpPr>
        <p:spPr/>
        <p:txBody>
          <a:bodyPr/>
          <a:lstStyle/>
          <a:p>
            <a:pPr>
              <a:defRPr/>
            </a:pPr>
            <a:endParaRPr lang="en-GB"/>
          </a:p>
        </p:txBody>
      </p:sp>
      <p:sp>
        <p:nvSpPr>
          <p:cNvPr id="9" name="Rectangle 2"/>
          <p:cNvSpPr>
            <a:spLocks noChangeArrowheads="1"/>
          </p:cNvSpPr>
          <p:nvPr/>
        </p:nvSpPr>
        <p:spPr bwMode="auto">
          <a:xfrm>
            <a:off x="441325" y="260648"/>
            <a:ext cx="8702675" cy="782638"/>
          </a:xfrm>
          <a:prstGeom prst="rect">
            <a:avLst/>
          </a:prstGeom>
          <a:noFill/>
          <a:ln w="9525">
            <a:noFill/>
            <a:miter lim="800000"/>
            <a:headEnd/>
            <a:tailEnd/>
          </a:ln>
        </p:spPr>
        <p:txBody>
          <a:bodyPr lIns="86678" tIns="42672" rIns="86678" bIns="42672" anchor="ctr"/>
          <a:lstStyle/>
          <a:p>
            <a:pPr defTabSz="954088"/>
            <a:r>
              <a:rPr lang="en-US" sz="2700" dirty="0" smtClean="0">
                <a:solidFill>
                  <a:schemeClr val="accent2"/>
                </a:solidFill>
              </a:rPr>
              <a:t>Incidentally, a further dream:</a:t>
            </a:r>
            <a:endParaRPr lang="en-US" sz="2700" dirty="0">
              <a:solidFill>
                <a:schemeClr val="accent2"/>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67544" y="0"/>
            <a:ext cx="8229600" cy="1143000"/>
          </a:xfrm>
        </p:spPr>
        <p:txBody>
          <a:bodyPr/>
          <a:lstStyle/>
          <a:p>
            <a:r>
              <a:rPr lang="en-US" sz="3000" dirty="0" smtClean="0">
                <a:ea typeface="ＭＳ Ｐゴシック" charset="-128"/>
                <a:cs typeface="ＭＳ Ｐゴシック" charset="-128"/>
              </a:rPr>
              <a:t>Silicon detectors for good timing </a:t>
            </a:r>
            <a:r>
              <a:rPr lang="en-US" sz="3000" dirty="0" err="1" smtClean="0">
                <a:ea typeface="ＭＳ Ｐゴシック" charset="-128"/>
                <a:cs typeface="ＭＳ Ｐゴシック" charset="-128"/>
              </a:rPr>
              <a:t>resoluition</a:t>
            </a:r>
            <a:r>
              <a:rPr lang="en-US" sz="3000" dirty="0" smtClean="0">
                <a:ea typeface="ＭＳ Ｐゴシック" charset="-128"/>
                <a:cs typeface="ＭＳ Ｐゴシック" charset="-128"/>
              </a:rPr>
              <a:t>: the NA62 </a:t>
            </a:r>
            <a:r>
              <a:rPr lang="en-US" sz="3000" dirty="0" err="1" smtClean="0">
                <a:ea typeface="ＭＳ Ｐゴシック" charset="-128"/>
                <a:cs typeface="ＭＳ Ｐゴシック" charset="-128"/>
              </a:rPr>
              <a:t>GigaTracKer</a:t>
            </a:r>
            <a:r>
              <a:rPr lang="en-US" sz="3000" dirty="0" smtClean="0">
                <a:ea typeface="ＭＳ Ｐゴシック" charset="-128"/>
                <a:cs typeface="ＭＳ Ｐゴシック" charset="-128"/>
              </a:rPr>
              <a:t> (GTK)</a:t>
            </a:r>
          </a:p>
        </p:txBody>
      </p:sp>
      <p:sp>
        <p:nvSpPr>
          <p:cNvPr id="24579" name="Date Placeholder 3"/>
          <p:cNvSpPr>
            <a:spLocks noGrp="1"/>
          </p:cNvSpPr>
          <p:nvPr>
            <p:ph type="dt" sz="quarter" idx="10"/>
          </p:nvPr>
        </p:nvSpPr>
        <p:spPr>
          <a:noFill/>
        </p:spPr>
        <p:txBody>
          <a:bodyPr/>
          <a:lstStyle/>
          <a:p>
            <a:r>
              <a:rPr lang="en-US" smtClean="0">
                <a:latin typeface="Garamond" charset="0"/>
              </a:rPr>
              <a:t>Vienna Conference on Instrumentation 2010</a:t>
            </a:r>
            <a:endParaRPr lang="it-IT" smtClean="0">
              <a:latin typeface="Garamond" charset="0"/>
            </a:endParaRPr>
          </a:p>
        </p:txBody>
      </p:sp>
      <p:sp>
        <p:nvSpPr>
          <p:cNvPr id="24580" name="Footer Placeholder 4"/>
          <p:cNvSpPr>
            <a:spLocks noGrp="1"/>
          </p:cNvSpPr>
          <p:nvPr>
            <p:ph type="ftr" sz="quarter" idx="11"/>
          </p:nvPr>
        </p:nvSpPr>
        <p:spPr>
          <a:noFill/>
        </p:spPr>
        <p:txBody>
          <a:bodyPr/>
          <a:lstStyle/>
          <a:p>
            <a:r>
              <a:rPr lang="en-US" smtClean="0">
                <a:latin typeface="Garamond" charset="0"/>
              </a:rPr>
              <a:t>Massimiliano Fiorini</a:t>
            </a:r>
            <a:endParaRPr lang="it-IT" smtClean="0">
              <a:latin typeface="Garamond" charset="0"/>
            </a:endParaRPr>
          </a:p>
        </p:txBody>
      </p:sp>
      <p:sp>
        <p:nvSpPr>
          <p:cNvPr id="6" name="Slide Number Placeholder 5"/>
          <p:cNvSpPr>
            <a:spLocks noGrp="1"/>
          </p:cNvSpPr>
          <p:nvPr>
            <p:ph type="sldNum" sz="quarter" idx="12"/>
          </p:nvPr>
        </p:nvSpPr>
        <p:spPr/>
        <p:txBody>
          <a:bodyPr/>
          <a:lstStyle/>
          <a:p>
            <a:pPr>
              <a:defRPr/>
            </a:pPr>
            <a:fld id="{8E6292E6-739F-7F47-A3DF-4600839A1D85}" type="slidenum">
              <a:rPr lang="it-IT" smtClean="0"/>
              <a:pPr>
                <a:defRPr/>
              </a:pPr>
              <a:t>61</a:t>
            </a:fld>
            <a:endParaRPr lang="it-IT"/>
          </a:p>
        </p:txBody>
      </p:sp>
      <p:pic>
        <p:nvPicPr>
          <p:cNvPr id="24582" name="Picture 9"/>
          <p:cNvPicPr>
            <a:picLocks noChangeAspect="1"/>
          </p:cNvPicPr>
          <p:nvPr/>
        </p:nvPicPr>
        <p:blipFill>
          <a:blip r:embed="rId2" cstate="print"/>
          <a:srcRect/>
          <a:stretch>
            <a:fillRect/>
          </a:stretch>
        </p:blipFill>
        <p:spPr bwMode="auto">
          <a:xfrm>
            <a:off x="827584" y="1124744"/>
            <a:ext cx="7416824" cy="2093586"/>
          </a:xfrm>
          <a:prstGeom prst="rect">
            <a:avLst/>
          </a:prstGeom>
          <a:noFill/>
          <a:ln w="9525">
            <a:noFill/>
            <a:miter lim="800000"/>
            <a:headEnd/>
            <a:tailEnd/>
          </a:ln>
        </p:spPr>
      </p:pic>
      <p:sp>
        <p:nvSpPr>
          <p:cNvPr id="24583" name="Content Placeholder 2"/>
          <p:cNvSpPr>
            <a:spLocks noGrp="1"/>
          </p:cNvSpPr>
          <p:nvPr>
            <p:ph idx="1"/>
          </p:nvPr>
        </p:nvSpPr>
        <p:spPr>
          <a:xfrm>
            <a:off x="76200" y="3429000"/>
            <a:ext cx="5638800" cy="2930525"/>
          </a:xfrm>
        </p:spPr>
        <p:txBody>
          <a:bodyPr/>
          <a:lstStyle/>
          <a:p>
            <a:pPr defTabSz="3292475"/>
            <a:r>
              <a:rPr lang="en-US" sz="2000" smtClean="0">
                <a:latin typeface="Palatino" charset="0"/>
                <a:ea typeface="Palatino" charset="0"/>
                <a:cs typeface="Palatino" charset="0"/>
              </a:rPr>
              <a:t>Beam spectrometer</a:t>
            </a:r>
          </a:p>
          <a:p>
            <a:pPr lvl="1" defTabSz="3292475"/>
            <a:r>
              <a:rPr lang="en-US" sz="1900" smtClean="0">
                <a:latin typeface="Palatino" charset="0"/>
                <a:ea typeface="Palatino" charset="0"/>
                <a:cs typeface="Palatino" charset="0"/>
              </a:rPr>
              <a:t>provide precise momentum, time and angular measurements on all beam tracks</a:t>
            </a:r>
          </a:p>
          <a:p>
            <a:pPr lvl="1" defTabSz="3292475"/>
            <a:r>
              <a:rPr lang="en-US" sz="1900" smtClean="0">
                <a:latin typeface="Palatino" charset="0"/>
                <a:ea typeface="Palatino" charset="0"/>
                <a:cs typeface="Palatino" charset="0"/>
              </a:rPr>
              <a:t>sustain high and non-uniform rate (~1.5 MHz/mm</a:t>
            </a:r>
            <a:r>
              <a:rPr lang="en-US" sz="1900" baseline="30000" smtClean="0">
                <a:latin typeface="Palatino" charset="0"/>
                <a:ea typeface="Palatino" charset="0"/>
                <a:cs typeface="Palatino" charset="0"/>
              </a:rPr>
              <a:t>2</a:t>
            </a:r>
            <a:r>
              <a:rPr lang="en-US" sz="1900" smtClean="0">
                <a:latin typeface="Palatino" charset="0"/>
                <a:ea typeface="Palatino" charset="0"/>
                <a:cs typeface="Palatino" charset="0"/>
              </a:rPr>
              <a:t> in the center, 0.8-1.0 GHz total)</a:t>
            </a:r>
          </a:p>
          <a:p>
            <a:pPr lvl="1" defTabSz="3292475"/>
            <a:r>
              <a:rPr lang="en-US" sz="1900" smtClean="0">
                <a:latin typeface="Palatino" charset="0"/>
                <a:ea typeface="Palatino" charset="0"/>
                <a:cs typeface="Palatino" charset="0"/>
              </a:rPr>
              <a:t>preserve beam divergence for precise momentum and angular downstream measurements and limit beam hadronic interactions</a:t>
            </a:r>
          </a:p>
          <a:p>
            <a:pPr defTabSz="3292475"/>
            <a:endParaRPr lang="en-US" sz="1900" smtClean="0">
              <a:latin typeface="Palatino" charset="0"/>
              <a:ea typeface="Palatino" charset="0"/>
              <a:cs typeface="Palatino" charset="0"/>
            </a:endParaRPr>
          </a:p>
          <a:p>
            <a:pPr defTabSz="3292475"/>
            <a:endParaRPr lang="en-US" smtClean="0">
              <a:latin typeface="Palatino" charset="0"/>
              <a:ea typeface="ＭＳ Ｐゴシック" charset="-128"/>
            </a:endParaRPr>
          </a:p>
        </p:txBody>
      </p:sp>
      <p:sp>
        <p:nvSpPr>
          <p:cNvPr id="24584" name="Content Placeholder 2"/>
          <p:cNvSpPr txBox="1">
            <a:spLocks/>
          </p:cNvSpPr>
          <p:nvPr/>
        </p:nvSpPr>
        <p:spPr bwMode="auto">
          <a:xfrm>
            <a:off x="6357950" y="3533796"/>
            <a:ext cx="2786050" cy="2895600"/>
          </a:xfrm>
          <a:prstGeom prst="rect">
            <a:avLst/>
          </a:prstGeom>
          <a:noFill/>
          <a:ln w="9525">
            <a:noFill/>
            <a:miter lim="800000"/>
            <a:headEnd/>
            <a:tailEnd/>
          </a:ln>
        </p:spPr>
        <p:txBody>
          <a:bodyPr>
            <a:prstTxWarp prst="textNoShape">
              <a:avLst/>
            </a:prstTxWarp>
          </a:bodyPr>
          <a:lstStyle/>
          <a:p>
            <a:pPr marL="342900" indent="-342900" defTabSz="3292475" eaLnBrk="0" hangingPunct="0">
              <a:spcBef>
                <a:spcPct val="20000"/>
              </a:spcBef>
              <a:buClr>
                <a:schemeClr val="accent1"/>
              </a:buClr>
              <a:buSzPct val="65000"/>
              <a:buFont typeface="Wingdings" charset="2"/>
              <a:buChar char="n"/>
            </a:pPr>
            <a:r>
              <a:rPr lang="en-US" sz="2000" dirty="0">
                <a:latin typeface="Palatino" charset="0"/>
                <a:ea typeface="Palatino" charset="0"/>
                <a:cs typeface="Palatino" charset="0"/>
              </a:rPr>
              <a:t>X/X</a:t>
            </a:r>
            <a:r>
              <a:rPr lang="en-US" sz="2000" baseline="-25000" dirty="0">
                <a:latin typeface="Palatino" charset="0"/>
                <a:ea typeface="Palatino" charset="0"/>
                <a:cs typeface="Palatino" charset="0"/>
              </a:rPr>
              <a:t>0</a:t>
            </a:r>
            <a:r>
              <a:rPr lang="en-US" sz="2000" dirty="0">
                <a:latin typeface="Palatino" charset="0"/>
                <a:ea typeface="Palatino" charset="0"/>
                <a:cs typeface="Palatino" charset="0"/>
              </a:rPr>
              <a:t> ~0.5% per station</a:t>
            </a:r>
          </a:p>
          <a:p>
            <a:pPr marL="342900" indent="-342900" defTabSz="3292475" eaLnBrk="0" hangingPunct="0">
              <a:spcBef>
                <a:spcPct val="20000"/>
              </a:spcBef>
              <a:buClr>
                <a:schemeClr val="accent1"/>
              </a:buClr>
              <a:buSzPct val="65000"/>
              <a:buFont typeface="Wingdings" charset="2"/>
              <a:buChar char="n"/>
            </a:pPr>
            <a:r>
              <a:rPr lang="en-US" sz="2000" dirty="0">
                <a:latin typeface="Palatino" charset="0"/>
                <a:ea typeface="Palatino" charset="0"/>
                <a:cs typeface="Palatino" charset="0"/>
              </a:rPr>
              <a:t>σ(</a:t>
            </a:r>
            <a:r>
              <a:rPr lang="en-US" sz="2000" dirty="0" err="1">
                <a:latin typeface="Palatino" charset="0"/>
                <a:ea typeface="Palatino" charset="0"/>
                <a:cs typeface="Palatino" charset="0"/>
              </a:rPr>
              <a:t>p</a:t>
            </a:r>
            <a:r>
              <a:rPr lang="en-US" sz="2000" baseline="-25000" dirty="0" err="1">
                <a:latin typeface="Palatino" charset="0"/>
                <a:ea typeface="Palatino" charset="0"/>
                <a:cs typeface="Palatino" charset="0"/>
              </a:rPr>
              <a:t>K</a:t>
            </a:r>
            <a:r>
              <a:rPr lang="en-US" sz="2000" dirty="0">
                <a:latin typeface="Palatino" charset="0"/>
                <a:ea typeface="Palatino" charset="0"/>
                <a:cs typeface="Palatino" charset="0"/>
              </a:rPr>
              <a:t>)/</a:t>
            </a:r>
            <a:r>
              <a:rPr lang="en-US" sz="2000" dirty="0" err="1">
                <a:latin typeface="Palatino" charset="0"/>
                <a:ea typeface="Palatino" charset="0"/>
                <a:cs typeface="Palatino" charset="0"/>
              </a:rPr>
              <a:t>p</a:t>
            </a:r>
            <a:r>
              <a:rPr lang="en-US" sz="2000" baseline="-25000" dirty="0" err="1">
                <a:latin typeface="Palatino" charset="0"/>
                <a:ea typeface="Palatino" charset="0"/>
                <a:cs typeface="Palatino" charset="0"/>
              </a:rPr>
              <a:t>K</a:t>
            </a:r>
            <a:r>
              <a:rPr lang="en-US" sz="2000" dirty="0">
                <a:latin typeface="Palatino" charset="0"/>
                <a:ea typeface="Palatino" charset="0"/>
                <a:cs typeface="Palatino" charset="0"/>
              </a:rPr>
              <a:t> ~0.2%         </a:t>
            </a:r>
          </a:p>
          <a:p>
            <a:pPr marL="342900" indent="-342900" defTabSz="3292475" eaLnBrk="0" hangingPunct="0">
              <a:spcBef>
                <a:spcPct val="20000"/>
              </a:spcBef>
              <a:buClr>
                <a:schemeClr val="accent1"/>
              </a:buClr>
              <a:buSzPct val="65000"/>
              <a:buFont typeface="Wingdings" charset="2"/>
              <a:buChar char="n"/>
            </a:pPr>
            <a:r>
              <a:rPr lang="en-US" sz="2000" dirty="0">
                <a:latin typeface="Palatino" charset="0"/>
                <a:ea typeface="Palatino" charset="0"/>
                <a:cs typeface="Palatino" charset="0"/>
              </a:rPr>
              <a:t>σ(</a:t>
            </a:r>
            <a:r>
              <a:rPr lang="en-US" sz="2000" dirty="0">
                <a:latin typeface="Palatino" charset="0"/>
                <a:ea typeface="Palatino" charset="0"/>
                <a:cs typeface="Palatino" charset="0"/>
                <a:sym typeface="Symbol" charset="2"/>
              </a:rPr>
              <a:t></a:t>
            </a:r>
            <a:r>
              <a:rPr lang="en-US" sz="2000" baseline="-25000" dirty="0">
                <a:latin typeface="Palatino" charset="0"/>
                <a:ea typeface="Palatino" charset="0"/>
                <a:cs typeface="Palatino" charset="0"/>
                <a:sym typeface="Symbol" charset="2"/>
              </a:rPr>
              <a:t>K</a:t>
            </a:r>
            <a:r>
              <a:rPr lang="en-US" sz="2000" dirty="0">
                <a:latin typeface="Palatino" charset="0"/>
                <a:ea typeface="Palatino" charset="0"/>
                <a:cs typeface="Palatino" charset="0"/>
              </a:rPr>
              <a:t>) ~16 </a:t>
            </a:r>
            <a:r>
              <a:rPr lang="en-US" sz="2000" dirty="0">
                <a:latin typeface="Palatino" charset="0"/>
                <a:ea typeface="ＭＳ Ｐゴシック" charset="-128"/>
                <a:cs typeface="ＭＳ Ｐゴシック" charset="-128"/>
                <a:sym typeface="Symbol" charset="2"/>
              </a:rPr>
              <a:t></a:t>
            </a:r>
            <a:r>
              <a:rPr lang="en-US" sz="2000" dirty="0" err="1">
                <a:latin typeface="Palatino" charset="0"/>
                <a:ea typeface="Palatino" charset="0"/>
                <a:cs typeface="Palatino" charset="0"/>
              </a:rPr>
              <a:t>rad</a:t>
            </a:r>
            <a:endParaRPr lang="en-US" sz="2000" dirty="0">
              <a:latin typeface="Palatino" charset="0"/>
              <a:ea typeface="Palatino" charset="0"/>
              <a:cs typeface="Palatino" charset="0"/>
            </a:endParaRPr>
          </a:p>
          <a:p>
            <a:pPr marL="342900" indent="-342900" defTabSz="3292475" eaLnBrk="0" hangingPunct="0">
              <a:spcBef>
                <a:spcPct val="20000"/>
              </a:spcBef>
              <a:buClr>
                <a:schemeClr val="accent1"/>
              </a:buClr>
              <a:buSzPct val="65000"/>
              <a:buFont typeface="Wingdings" charset="2"/>
              <a:buChar char="n"/>
            </a:pPr>
            <a:r>
              <a:rPr lang="en-US" sz="2000" dirty="0">
                <a:latin typeface="Palatino" charset="0"/>
                <a:ea typeface="Palatino" charset="0"/>
                <a:cs typeface="Palatino" charset="0"/>
              </a:rPr>
              <a:t>pixel size               300 </a:t>
            </a:r>
            <a:r>
              <a:rPr lang="en-US" sz="2000" dirty="0">
                <a:latin typeface="Palatino" charset="0"/>
                <a:ea typeface="ＭＳ Ｐゴシック" charset="-128"/>
                <a:cs typeface="ＭＳ Ｐゴシック" charset="-128"/>
                <a:sym typeface="Symbol" charset="2"/>
              </a:rPr>
              <a:t></a:t>
            </a:r>
            <a:r>
              <a:rPr lang="en-US" sz="2000" dirty="0">
                <a:latin typeface="Palatino" charset="0"/>
                <a:ea typeface="ＭＳ Ｐゴシック" charset="-128"/>
                <a:cs typeface="ＭＳ Ｐゴシック" charset="-128"/>
              </a:rPr>
              <a:t>m</a:t>
            </a:r>
            <a:r>
              <a:rPr lang="en-US" sz="2000" dirty="0">
                <a:latin typeface="Palatino" charset="0"/>
                <a:ea typeface="Palatino" charset="0"/>
                <a:cs typeface="Palatino" charset="0"/>
              </a:rPr>
              <a:t> × 300 </a:t>
            </a:r>
            <a:r>
              <a:rPr lang="en-US" sz="2000" dirty="0">
                <a:latin typeface="Palatino" charset="0"/>
                <a:ea typeface="ＭＳ Ｐゴシック" charset="-128"/>
                <a:cs typeface="ＭＳ Ｐゴシック" charset="-128"/>
                <a:sym typeface="Symbol" charset="2"/>
              </a:rPr>
              <a:t></a:t>
            </a:r>
            <a:r>
              <a:rPr lang="en-US" sz="2000" dirty="0">
                <a:latin typeface="Palatino" charset="0"/>
                <a:ea typeface="ＭＳ Ｐゴシック" charset="-128"/>
                <a:cs typeface="ＭＳ Ｐゴシック" charset="-128"/>
              </a:rPr>
              <a:t>m</a:t>
            </a:r>
            <a:r>
              <a:rPr lang="en-US" sz="2000" dirty="0">
                <a:latin typeface="Palatino" charset="0"/>
                <a:ea typeface="Palatino" charset="0"/>
                <a:cs typeface="Palatino" charset="0"/>
              </a:rPr>
              <a:t> </a:t>
            </a:r>
          </a:p>
          <a:p>
            <a:pPr marL="342900" indent="-342900" defTabSz="3292475" eaLnBrk="0" hangingPunct="0">
              <a:spcBef>
                <a:spcPct val="20000"/>
              </a:spcBef>
              <a:buClr>
                <a:schemeClr val="accent1"/>
              </a:buClr>
              <a:buSzPct val="65000"/>
              <a:buFont typeface="Wingdings" charset="2"/>
              <a:buChar char="n"/>
            </a:pPr>
            <a:r>
              <a:rPr lang="en-US" sz="2000" b="1" dirty="0">
                <a:solidFill>
                  <a:srgbClr val="0000FF"/>
                </a:solidFill>
                <a:latin typeface="Palatino" charset="0"/>
                <a:ea typeface="Palatino" charset="0"/>
                <a:cs typeface="Palatino" charset="0"/>
              </a:rPr>
              <a:t>σ(t)  ~150 </a:t>
            </a:r>
            <a:r>
              <a:rPr lang="en-US" sz="2000" b="1" dirty="0" err="1">
                <a:solidFill>
                  <a:srgbClr val="0000FF"/>
                </a:solidFill>
                <a:latin typeface="Palatino" charset="0"/>
                <a:ea typeface="Palatino" charset="0"/>
                <a:cs typeface="Palatino" charset="0"/>
              </a:rPr>
              <a:t>ps</a:t>
            </a:r>
            <a:r>
              <a:rPr lang="en-US" sz="2000" b="1" dirty="0">
                <a:solidFill>
                  <a:srgbClr val="0000FF"/>
                </a:solidFill>
                <a:latin typeface="Palatino" charset="0"/>
                <a:ea typeface="Palatino" charset="0"/>
                <a:cs typeface="Palatino" charset="0"/>
              </a:rPr>
              <a:t> (</a:t>
            </a:r>
            <a:r>
              <a:rPr lang="en-US" sz="2000" b="1" dirty="0" err="1">
                <a:solidFill>
                  <a:srgbClr val="0000FF"/>
                </a:solidFill>
                <a:latin typeface="Palatino" charset="0"/>
                <a:ea typeface="Palatino" charset="0"/>
                <a:cs typeface="Palatino" charset="0"/>
              </a:rPr>
              <a:t>rms</a:t>
            </a:r>
            <a:r>
              <a:rPr lang="en-US" sz="2000" b="1" dirty="0">
                <a:solidFill>
                  <a:srgbClr val="0000FF"/>
                </a:solidFill>
                <a:latin typeface="Palatino" charset="0"/>
                <a:ea typeface="Palatino" charset="0"/>
                <a:cs typeface="Palatino" charset="0"/>
              </a:rPr>
              <a:t>) </a:t>
            </a:r>
            <a:r>
              <a:rPr lang="en-US" sz="2000" dirty="0">
                <a:latin typeface="Palatino" charset="0"/>
                <a:ea typeface="Palatino" charset="0"/>
                <a:cs typeface="Palatino" charset="0"/>
              </a:rPr>
              <a:t>on single track</a:t>
            </a:r>
          </a:p>
        </p:txBody>
      </p:sp>
      <p:sp>
        <p:nvSpPr>
          <p:cNvPr id="13" name="Right Arrow 12"/>
          <p:cNvSpPr/>
          <p:nvPr/>
        </p:nvSpPr>
        <p:spPr>
          <a:xfrm>
            <a:off x="5562600" y="4316413"/>
            <a:ext cx="762000" cy="484187"/>
          </a:xfrm>
          <a:prstGeom prst="rightArrow">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bwMode="auto">
          <a:xfrm>
            <a:off x="2643188" y="6492875"/>
            <a:ext cx="3879850" cy="365125"/>
          </a:xfrm>
          <a:noFill/>
          <a:ln>
            <a:miter lim="800000"/>
            <a:headEnd/>
            <a:tailEnd/>
          </a:ln>
        </p:spPr>
        <p:txBody>
          <a:bodyPr/>
          <a:lstStyle/>
          <a:p>
            <a:r>
              <a:rPr lang="en-GB" dirty="0" smtClean="0"/>
              <a:t>G. Casse,13</a:t>
            </a:r>
            <a:r>
              <a:rPr lang="en-GB" baseline="30000" dirty="0" smtClean="0"/>
              <a:t>th</a:t>
            </a:r>
            <a:r>
              <a:rPr lang="en-GB" dirty="0" smtClean="0"/>
              <a:t> VCI, Vienna 11-15 Feb 2013</a:t>
            </a:r>
          </a:p>
        </p:txBody>
      </p:sp>
      <p:sp>
        <p:nvSpPr>
          <p:cNvPr id="5" name="Slide Number Placeholder 5"/>
          <p:cNvSpPr>
            <a:spLocks noGrp="1"/>
          </p:cNvSpPr>
          <p:nvPr>
            <p:ph type="sldNum" sz="quarter" idx="12"/>
          </p:nvPr>
        </p:nvSpPr>
        <p:spPr/>
        <p:txBody>
          <a:bodyPr/>
          <a:lstStyle/>
          <a:p>
            <a:pPr>
              <a:defRPr/>
            </a:pPr>
            <a:fld id="{1DF1975D-3EBA-4D35-B976-F86D875AD998}" type="slidenum">
              <a:rPr lang="en-GB"/>
              <a:pPr>
                <a:defRPr/>
              </a:pPr>
              <a:t>62</a:t>
            </a:fld>
            <a:endParaRPr lang="en-GB" dirty="0"/>
          </a:p>
        </p:txBody>
      </p:sp>
      <p:sp>
        <p:nvSpPr>
          <p:cNvPr id="30724" name="Rectangle 2"/>
          <p:cNvSpPr>
            <a:spLocks noGrp="1"/>
          </p:cNvSpPr>
          <p:nvPr>
            <p:ph type="title"/>
          </p:nvPr>
        </p:nvSpPr>
        <p:spPr>
          <a:xfrm>
            <a:off x="428625" y="142875"/>
            <a:ext cx="8229600" cy="725488"/>
          </a:xfrm>
        </p:spPr>
        <p:txBody>
          <a:bodyPr/>
          <a:lstStyle/>
          <a:p>
            <a:r>
              <a:rPr lang="en-GB" dirty="0" smtClean="0">
                <a:solidFill>
                  <a:srgbClr val="FF0000"/>
                </a:solidFill>
              </a:rPr>
              <a:t>Virtuous spiral</a:t>
            </a:r>
          </a:p>
        </p:txBody>
      </p:sp>
      <p:sp>
        <p:nvSpPr>
          <p:cNvPr id="6" name="Content Placeholder 2"/>
          <p:cNvSpPr txBox="1">
            <a:spLocks/>
          </p:cNvSpPr>
          <p:nvPr/>
        </p:nvSpPr>
        <p:spPr bwMode="auto">
          <a:xfrm>
            <a:off x="323528" y="836712"/>
            <a:ext cx="8229600" cy="26642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GB" sz="2400" b="0" i="0" u="none" strike="noStrike" kern="1200" cap="none" spc="0" normalizeH="0" baseline="0" noProof="0" dirty="0" smtClean="0">
                <a:ln>
                  <a:noFill/>
                </a:ln>
                <a:solidFill>
                  <a:schemeClr val="tx1"/>
                </a:solidFill>
                <a:effectLst/>
                <a:uLnTx/>
                <a:uFillTx/>
                <a:latin typeface="+mn-lt"/>
                <a:ea typeface="+mn-ea"/>
                <a:cs typeface="+mn-cs"/>
              </a:rPr>
              <a:t>From physics to application, and back.</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An example is the </a:t>
            </a:r>
            <a:r>
              <a:rPr lang="en-GB" sz="2400" dirty="0" err="1" smtClean="0">
                <a:latin typeface="+mn-lt"/>
                <a:cs typeface="+mn-cs"/>
              </a:rPr>
              <a:t>Medipix</a:t>
            </a:r>
            <a:r>
              <a:rPr lang="en-GB" sz="2400" dirty="0" smtClean="0">
                <a:latin typeface="+mn-lt"/>
                <a:cs typeface="+mn-cs"/>
              </a:rPr>
              <a:t>: the ASIC originated from HEP needs has been further developed for X-Ray imaging. </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The ASIC has evolved and a new version for application in HEP (</a:t>
            </a:r>
            <a:r>
              <a:rPr lang="en-GB" sz="2400" dirty="0" err="1" smtClean="0">
                <a:latin typeface="+mn-lt"/>
                <a:cs typeface="+mn-cs"/>
              </a:rPr>
              <a:t>VeloPix</a:t>
            </a:r>
            <a:r>
              <a:rPr lang="en-GB" sz="2400" dirty="0" smtClean="0">
                <a:latin typeface="+mn-lt"/>
                <a:cs typeface="+mn-cs"/>
              </a:rPr>
              <a:t>) is now a candidate for the </a:t>
            </a:r>
            <a:r>
              <a:rPr lang="en-GB" sz="2400" dirty="0" err="1" smtClean="0">
                <a:latin typeface="+mn-lt"/>
                <a:cs typeface="+mn-cs"/>
              </a:rPr>
              <a:t>LHCb</a:t>
            </a:r>
            <a:r>
              <a:rPr lang="en-GB" sz="2400" dirty="0" smtClean="0">
                <a:latin typeface="+mn-lt"/>
                <a:cs typeface="+mn-cs"/>
              </a:rPr>
              <a:t>-VELO upgrade. </a:t>
            </a:r>
          </a:p>
        </p:txBody>
      </p:sp>
      <p:pic>
        <p:nvPicPr>
          <p:cNvPr id="108546" name="Picture 2" descr="boom"/>
          <p:cNvPicPr>
            <a:picLocks noChangeAspect="1" noChangeArrowheads="1"/>
          </p:cNvPicPr>
          <p:nvPr/>
        </p:nvPicPr>
        <p:blipFill>
          <a:blip r:embed="rId2" cstate="print"/>
          <a:srcRect l="4538" t="4155" r="2143" b="4442"/>
          <a:stretch>
            <a:fillRect/>
          </a:stretch>
        </p:blipFill>
        <p:spPr bwMode="auto">
          <a:xfrm>
            <a:off x="4067944" y="3043480"/>
            <a:ext cx="4824536" cy="3265840"/>
          </a:xfrm>
          <a:prstGeom prst="rect">
            <a:avLst/>
          </a:prstGeom>
          <a:noFill/>
        </p:spPr>
      </p:pic>
      <p:sp>
        <p:nvSpPr>
          <p:cNvPr id="7" name="TextBox 6"/>
          <p:cNvSpPr txBox="1"/>
          <p:nvPr/>
        </p:nvSpPr>
        <p:spPr>
          <a:xfrm>
            <a:off x="0" y="3501008"/>
            <a:ext cx="4283968" cy="3120854"/>
          </a:xfrm>
          <a:prstGeom prst="rect">
            <a:avLst/>
          </a:prstGeom>
          <a:noFill/>
        </p:spPr>
        <p:txBody>
          <a:bodyPr wrap="square" rtlCol="0">
            <a:spAutoFit/>
          </a:bodyPr>
          <a:lstStyle/>
          <a:p>
            <a:pPr marL="342900" lvl="0" indent="-342900" eaLnBrk="0" hangingPunct="0">
              <a:spcBef>
                <a:spcPct val="20000"/>
              </a:spcBef>
              <a:defRPr/>
            </a:pPr>
            <a:r>
              <a:rPr lang="en-GB" sz="2400" dirty="0" smtClean="0"/>
              <a:t>No surprise: HEP has a typical boom and bust cycle. Keeping the R&amp;D going between HEP ‘booms’ has high return value. </a:t>
            </a:r>
          </a:p>
          <a:p>
            <a:pPr marL="342900" lvl="0" indent="-342900" eaLnBrk="0" hangingPunct="0">
              <a:spcBef>
                <a:spcPct val="20000"/>
              </a:spcBef>
              <a:defRPr/>
            </a:pPr>
            <a:endParaRPr lang="en-GB" sz="2400" dirty="0" smtClean="0"/>
          </a:p>
          <a:p>
            <a:endParaRPr lang="en-GB" sz="24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8F5D19F8-8CEE-4CE1-AFA6-F5B7F7DB4FA0}" type="slidenum">
              <a:rPr lang="en-GB" smtClean="0"/>
              <a:pPr>
                <a:defRPr/>
              </a:pPr>
              <a:t>63</a:t>
            </a:fld>
            <a:endParaRPr lang="en-GB"/>
          </a:p>
        </p:txBody>
      </p:sp>
      <p:sp>
        <p:nvSpPr>
          <p:cNvPr id="13" name="Footer Placeholder 12"/>
          <p:cNvSpPr>
            <a:spLocks noGrp="1"/>
          </p:cNvSpPr>
          <p:nvPr>
            <p:ph type="ftr" sz="quarter" idx="11"/>
          </p:nvPr>
        </p:nvSpPr>
        <p:spPr>
          <a:xfrm>
            <a:off x="2771801" y="6453337"/>
            <a:ext cx="3751238" cy="404664"/>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pic>
        <p:nvPicPr>
          <p:cNvPr id="9217" name="Picture 1"/>
          <p:cNvPicPr>
            <a:picLocks noChangeAspect="1" noChangeArrowheads="1"/>
          </p:cNvPicPr>
          <p:nvPr/>
        </p:nvPicPr>
        <p:blipFill>
          <a:blip r:embed="rId3" cstate="print"/>
          <a:srcRect/>
          <a:stretch>
            <a:fillRect/>
          </a:stretch>
        </p:blipFill>
        <p:spPr bwMode="auto">
          <a:xfrm>
            <a:off x="814299" y="0"/>
            <a:ext cx="8329701" cy="6525344"/>
          </a:xfrm>
          <a:prstGeom prst="rect">
            <a:avLst/>
          </a:prstGeom>
          <a:noFill/>
          <a:ln w="9525">
            <a:noFill/>
            <a:miter lim="800000"/>
            <a:headEnd/>
            <a:tailEnd/>
          </a:ln>
        </p:spPr>
      </p:pic>
      <p:sp>
        <p:nvSpPr>
          <p:cNvPr id="15" name="TextBox 14"/>
          <p:cNvSpPr txBox="1"/>
          <p:nvPr/>
        </p:nvSpPr>
        <p:spPr>
          <a:xfrm>
            <a:off x="0" y="5733256"/>
            <a:ext cx="2088232" cy="461665"/>
          </a:xfrm>
          <a:prstGeom prst="rect">
            <a:avLst/>
          </a:prstGeom>
          <a:noFill/>
        </p:spPr>
        <p:txBody>
          <a:bodyPr wrap="square" rtlCol="0">
            <a:spAutoFit/>
          </a:bodyPr>
          <a:lstStyle/>
          <a:p>
            <a:r>
              <a:rPr lang="en-GB" sz="2400" b="1" dirty="0" smtClean="0">
                <a:solidFill>
                  <a:schemeClr val="accent6">
                    <a:lumMod val="75000"/>
                  </a:schemeClr>
                </a:solidFill>
              </a:rPr>
              <a:t>around 2015</a:t>
            </a:r>
            <a:endParaRPr lang="en-GB" sz="2400" b="1" dirty="0">
              <a:solidFill>
                <a:schemeClr val="accent6">
                  <a:lumMod val="75000"/>
                </a:schemeClr>
              </a:solidFill>
            </a:endParaRPr>
          </a:p>
        </p:txBody>
      </p:sp>
      <p:cxnSp>
        <p:nvCxnSpPr>
          <p:cNvPr id="17" name="Straight Arrow Connector 16"/>
          <p:cNvCxnSpPr/>
          <p:nvPr/>
        </p:nvCxnSpPr>
        <p:spPr>
          <a:xfrm flipV="1">
            <a:off x="1907704" y="4869160"/>
            <a:ext cx="1152128" cy="936104"/>
          </a:xfrm>
          <a:prstGeom prst="straightConnector1">
            <a:avLst/>
          </a:prstGeom>
          <a:ln w="63500">
            <a:solidFill>
              <a:srgbClr val="1EE836"/>
            </a:solidFill>
            <a:headEnd type="diamond"/>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bwMode="auto">
          <a:xfrm>
            <a:off x="2643188" y="6492875"/>
            <a:ext cx="3879850" cy="365125"/>
          </a:xfrm>
          <a:noFill/>
          <a:ln>
            <a:miter lim="800000"/>
            <a:headEnd/>
            <a:tailEnd/>
          </a:ln>
        </p:spPr>
        <p:txBody>
          <a:bodyPr/>
          <a:lstStyle/>
          <a:p>
            <a:r>
              <a:rPr lang="en-GB" dirty="0" smtClean="0"/>
              <a:t>G. Casse,13</a:t>
            </a:r>
            <a:r>
              <a:rPr lang="en-GB" baseline="30000" dirty="0" smtClean="0"/>
              <a:t>th</a:t>
            </a:r>
            <a:r>
              <a:rPr lang="en-GB" dirty="0" smtClean="0"/>
              <a:t> VCI, Vienna 11-15 Feb 2013</a:t>
            </a:r>
          </a:p>
        </p:txBody>
      </p:sp>
      <p:sp>
        <p:nvSpPr>
          <p:cNvPr id="5" name="Slide Number Placeholder 5"/>
          <p:cNvSpPr>
            <a:spLocks noGrp="1"/>
          </p:cNvSpPr>
          <p:nvPr>
            <p:ph type="sldNum" sz="quarter" idx="12"/>
          </p:nvPr>
        </p:nvSpPr>
        <p:spPr/>
        <p:txBody>
          <a:bodyPr/>
          <a:lstStyle/>
          <a:p>
            <a:pPr>
              <a:defRPr/>
            </a:pPr>
            <a:fld id="{1DF1975D-3EBA-4D35-B976-F86D875AD998}" type="slidenum">
              <a:rPr lang="en-GB"/>
              <a:pPr>
                <a:defRPr/>
              </a:pPr>
              <a:t>64</a:t>
            </a:fld>
            <a:endParaRPr lang="en-GB" dirty="0"/>
          </a:p>
        </p:txBody>
      </p:sp>
      <p:sp>
        <p:nvSpPr>
          <p:cNvPr id="30724" name="Rectangle 2"/>
          <p:cNvSpPr>
            <a:spLocks noGrp="1"/>
          </p:cNvSpPr>
          <p:nvPr>
            <p:ph type="title"/>
          </p:nvPr>
        </p:nvSpPr>
        <p:spPr>
          <a:xfrm>
            <a:off x="395536" y="44624"/>
            <a:ext cx="8229600" cy="725488"/>
          </a:xfrm>
        </p:spPr>
        <p:txBody>
          <a:bodyPr/>
          <a:lstStyle/>
          <a:p>
            <a:r>
              <a:rPr lang="en-GB" dirty="0" smtClean="0">
                <a:solidFill>
                  <a:srgbClr val="FF0000"/>
                </a:solidFill>
              </a:rPr>
              <a:t>SUMMARY</a:t>
            </a:r>
          </a:p>
        </p:txBody>
      </p:sp>
      <p:sp>
        <p:nvSpPr>
          <p:cNvPr id="6" name="Content Placeholder 2"/>
          <p:cNvSpPr txBox="1">
            <a:spLocks/>
          </p:cNvSpPr>
          <p:nvPr/>
        </p:nvSpPr>
        <p:spPr bwMode="auto">
          <a:xfrm>
            <a:off x="323528" y="836712"/>
            <a:ext cx="8280920" cy="51125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Silicon detectors for HEP are operating with spectacular success at the current LHC!! The immediate next challenge, the HL-LHC is generating an intense R&amp;D effort, with results that show that state of the art devices are </a:t>
            </a:r>
            <a:r>
              <a:rPr kumimoji="0" lang="en-GB" sz="2400" b="0" i="0" u="none" strike="noStrike" kern="1200" cap="none" spc="0" normalizeH="0" baseline="0" noProof="0" dirty="0" smtClean="0">
                <a:ln>
                  <a:noFill/>
                </a:ln>
                <a:solidFill>
                  <a:schemeClr val="tx1"/>
                </a:solidFill>
                <a:effectLst/>
                <a:uLnTx/>
                <a:uFillTx/>
                <a:latin typeface="+mn-lt"/>
                <a:ea typeface="+mn-ea"/>
                <a:cs typeface="+mn-cs"/>
              </a:rPr>
              <a:t>well on track for facing the new radiation levels, speed requirements and granularity (but watch out for system aspects, powering and cooling...).</a:t>
            </a:r>
            <a:endParaRPr kumimoji="0" lang="en-GB" sz="24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baseline="0" dirty="0" smtClean="0">
                <a:latin typeface="+mn-lt"/>
                <a:cs typeface="+mn-cs"/>
              </a:rPr>
              <a:t>ILC</a:t>
            </a:r>
            <a:r>
              <a:rPr lang="en-GB" sz="2400" dirty="0" smtClean="0">
                <a:latin typeface="+mn-lt"/>
                <a:cs typeface="+mn-cs"/>
              </a:rPr>
              <a:t> and </a:t>
            </a:r>
            <a:r>
              <a:rPr lang="en-GB" sz="2400" dirty="0" err="1" smtClean="0">
                <a:latin typeface="+mn-lt"/>
                <a:cs typeface="+mn-cs"/>
              </a:rPr>
              <a:t>SuperB’s</a:t>
            </a:r>
            <a:r>
              <a:rPr lang="en-GB" sz="2400" dirty="0" smtClean="0">
                <a:latin typeface="+mn-lt"/>
                <a:cs typeface="+mn-cs"/>
              </a:rPr>
              <a:t>, and other possible high intensity machines are supporting a wide range of extremely creative R&amp;D, and material budget reduction combined with adequate radiation tolerance have been achieved or are in touching distance of many prototypes.</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Special effects like Vertical Integration and interconnectivity are pursued.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bwMode="auto">
          <a:xfrm>
            <a:off x="2643188" y="6492875"/>
            <a:ext cx="3879850" cy="365125"/>
          </a:xfrm>
          <a:noFill/>
          <a:ln>
            <a:miter lim="800000"/>
            <a:headEnd/>
            <a:tailEnd/>
          </a:ln>
        </p:spPr>
        <p:txBody>
          <a:bodyPr/>
          <a:lstStyle/>
          <a:p>
            <a:r>
              <a:rPr lang="en-GB" dirty="0" smtClean="0"/>
              <a:t>G. Casse,13</a:t>
            </a:r>
            <a:r>
              <a:rPr lang="en-GB" baseline="30000" dirty="0" smtClean="0"/>
              <a:t>th</a:t>
            </a:r>
            <a:r>
              <a:rPr lang="en-GB" dirty="0" smtClean="0"/>
              <a:t> VCI, Vienna 11-15 Feb 2013</a:t>
            </a:r>
          </a:p>
        </p:txBody>
      </p:sp>
      <p:sp>
        <p:nvSpPr>
          <p:cNvPr id="5" name="Slide Number Placeholder 5"/>
          <p:cNvSpPr>
            <a:spLocks noGrp="1"/>
          </p:cNvSpPr>
          <p:nvPr>
            <p:ph type="sldNum" sz="quarter" idx="12"/>
          </p:nvPr>
        </p:nvSpPr>
        <p:spPr/>
        <p:txBody>
          <a:bodyPr/>
          <a:lstStyle/>
          <a:p>
            <a:pPr>
              <a:defRPr/>
            </a:pPr>
            <a:fld id="{1DF1975D-3EBA-4D35-B976-F86D875AD998}" type="slidenum">
              <a:rPr lang="en-GB"/>
              <a:pPr>
                <a:defRPr/>
              </a:pPr>
              <a:t>65</a:t>
            </a:fld>
            <a:endParaRPr lang="en-GB" dirty="0"/>
          </a:p>
        </p:txBody>
      </p:sp>
      <p:sp>
        <p:nvSpPr>
          <p:cNvPr id="30724" name="Rectangle 2"/>
          <p:cNvSpPr>
            <a:spLocks noGrp="1"/>
          </p:cNvSpPr>
          <p:nvPr>
            <p:ph type="title"/>
          </p:nvPr>
        </p:nvSpPr>
        <p:spPr>
          <a:xfrm>
            <a:off x="395536" y="44624"/>
            <a:ext cx="8229600" cy="725488"/>
          </a:xfrm>
        </p:spPr>
        <p:txBody>
          <a:bodyPr/>
          <a:lstStyle/>
          <a:p>
            <a:r>
              <a:rPr lang="en-GB" dirty="0" smtClean="0">
                <a:solidFill>
                  <a:srgbClr val="FF0000"/>
                </a:solidFill>
              </a:rPr>
              <a:t>SUMMARY</a:t>
            </a:r>
          </a:p>
        </p:txBody>
      </p:sp>
      <p:sp>
        <p:nvSpPr>
          <p:cNvPr id="6" name="Content Placeholder 2"/>
          <p:cNvSpPr txBox="1">
            <a:spLocks/>
          </p:cNvSpPr>
          <p:nvPr/>
        </p:nvSpPr>
        <p:spPr bwMode="auto">
          <a:xfrm>
            <a:off x="323528" y="764704"/>
            <a:ext cx="8280920" cy="51125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Besides the more glamorous development, the technology of sensor allows more sophisticated solutions (and, little by little, more affordable) for tracking at any radii (long and short strips, </a:t>
            </a:r>
            <a:r>
              <a:rPr lang="en-GB" sz="2400" dirty="0" err="1" smtClean="0">
                <a:latin typeface="+mn-lt"/>
                <a:cs typeface="+mn-cs"/>
              </a:rPr>
              <a:t>strixels</a:t>
            </a:r>
            <a:r>
              <a:rPr lang="en-GB" sz="2400" dirty="0" smtClean="0">
                <a:latin typeface="+mn-lt"/>
                <a:cs typeface="+mn-cs"/>
              </a:rPr>
              <a:t>, ...). </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The role of R&amp;D is essential, and sustaining the research also between the HEP ‘cycles’ is a high return enterprise:</a:t>
            </a:r>
          </a:p>
          <a:p>
            <a:r>
              <a:rPr lang="en-GB" sz="1400" i="1" dirty="0" smtClean="0"/>
              <a:t>”The success of particle physics experiments, such as those required for the high-luminosity LHC,</a:t>
            </a:r>
          </a:p>
          <a:p>
            <a:r>
              <a:rPr lang="en-GB" sz="1400" i="1" dirty="0" smtClean="0"/>
              <a:t>relies on innovative instrumentation, state-of-the-art infrastructures and large-scale data-intensive</a:t>
            </a:r>
          </a:p>
          <a:p>
            <a:r>
              <a:rPr lang="en-GB" sz="1400" i="1" dirty="0" smtClean="0"/>
              <a:t>computing. Detector R&amp;D programmes should be supported strongly at CERN, national institutes,</a:t>
            </a:r>
          </a:p>
          <a:p>
            <a:r>
              <a:rPr lang="en-GB" sz="1400" i="1" dirty="0" smtClean="0"/>
              <a:t>laboratories and universities. Infrastructure and engineering capabilities for the R&amp;D programme</a:t>
            </a:r>
          </a:p>
          <a:p>
            <a:r>
              <a:rPr lang="en-GB" sz="1400" i="1" dirty="0" smtClean="0"/>
              <a:t>and construction of large detectors, as well as infrastructures for data analysis, data preservation and</a:t>
            </a:r>
          </a:p>
          <a:p>
            <a:r>
              <a:rPr lang="en-GB" sz="1400" i="1" dirty="0" smtClean="0"/>
              <a:t>distributed data-intensive computing should be maintained and further developed”. (From the Draft of the Update of the European Strategy for Particle Physics).</a:t>
            </a:r>
            <a:endParaRPr lang="en-GB" sz="1400" i="1" dirty="0" smtClean="0">
              <a:latin typeface="+mn-lt"/>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Concerning of the future of silicon detectors, it looks bright for a number of years! Will there be a paradigm  change when the size of CMOS will reach the ‘minimum feature size limit’?</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lang="en-GB" sz="2400" dirty="0" smtClean="0">
              <a:latin typeface="+mn-lt"/>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lang="en-GB" sz="2400" dirty="0" smtClean="0">
                <a:latin typeface="+mn-lt"/>
                <a:cs typeface="+mn-cs"/>
              </a:rPr>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85775" y="96838"/>
            <a:ext cx="8229600" cy="720725"/>
          </a:xfrm>
        </p:spPr>
        <p:txBody>
          <a:bodyPr/>
          <a:lstStyle/>
          <a:p>
            <a:pPr eaLnBrk="1" hangingPunct="1"/>
            <a:r>
              <a:rPr lang="en-US" sz="3600" b="1" smtClean="0">
                <a:solidFill>
                  <a:srgbClr val="008000"/>
                </a:solidFill>
              </a:rPr>
              <a:t>HL-LHC Performance Goals</a:t>
            </a:r>
          </a:p>
        </p:txBody>
      </p:sp>
      <p:sp>
        <p:nvSpPr>
          <p:cNvPr id="1028" name="Rectangle 5"/>
          <p:cNvSpPr>
            <a:spLocks noChangeArrowheads="1"/>
          </p:cNvSpPr>
          <p:nvPr/>
        </p:nvSpPr>
        <p:spPr bwMode="auto">
          <a:xfrm>
            <a:off x="5791200" y="6556375"/>
            <a:ext cx="3352800" cy="274638"/>
          </a:xfrm>
          <a:prstGeom prst="rect">
            <a:avLst/>
          </a:prstGeom>
          <a:noFill/>
          <a:ln w="12700">
            <a:noFill/>
            <a:miter lim="800000"/>
            <a:headEnd/>
            <a:tailEnd/>
          </a:ln>
        </p:spPr>
        <p:txBody>
          <a:bodyPr lIns="43946" tIns="17579" rIns="43946" bIns="17579">
            <a:spAutoFit/>
          </a:bodyPr>
          <a:lstStyle/>
          <a:p>
            <a:pPr algn="r"/>
            <a:fld id="{39BB7ABF-7C3F-44DC-B30E-F2D24E736A0E}" type="slidenum">
              <a:rPr lang="en-US" sz="1500">
                <a:solidFill>
                  <a:srgbClr val="006633"/>
                </a:solidFill>
                <a:latin typeface="Comic Sans MS" pitchFamily="66" charset="0"/>
              </a:rPr>
              <a:pPr algn="r"/>
              <a:t>66</a:t>
            </a:fld>
            <a:endParaRPr lang="en-US" sz="1500" b="1">
              <a:solidFill>
                <a:srgbClr val="006633"/>
              </a:solidFill>
              <a:latin typeface="Garamond" pitchFamily="18" charset="0"/>
            </a:endParaRPr>
          </a:p>
        </p:txBody>
      </p:sp>
      <p:grpSp>
        <p:nvGrpSpPr>
          <p:cNvPr id="2" name="Group 23"/>
          <p:cNvGrpSpPr>
            <a:grpSpLocks/>
          </p:cNvGrpSpPr>
          <p:nvPr/>
        </p:nvGrpSpPr>
        <p:grpSpPr bwMode="auto">
          <a:xfrm>
            <a:off x="355600" y="4356100"/>
            <a:ext cx="8185150" cy="892175"/>
            <a:chOff x="288" y="720"/>
            <a:chExt cx="5156" cy="562"/>
          </a:xfrm>
        </p:grpSpPr>
        <p:sp>
          <p:nvSpPr>
            <p:cNvPr id="1054"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endParaRPr lang="en-GB">
                <a:solidFill>
                  <a:srgbClr val="000000"/>
                </a:solidFill>
                <a:latin typeface="Calibri" pitchFamily="34" charset="0"/>
              </a:endParaRPr>
            </a:p>
          </p:txBody>
        </p:sp>
        <p:sp>
          <p:nvSpPr>
            <p:cNvPr id="1055" name="Text Box 7"/>
            <p:cNvSpPr txBox="1">
              <a:spLocks noChangeArrowheads="1"/>
            </p:cNvSpPr>
            <p:nvPr/>
          </p:nvSpPr>
          <p:spPr bwMode="auto">
            <a:xfrm>
              <a:off x="674" y="720"/>
              <a:ext cx="4770" cy="562"/>
            </a:xfrm>
            <a:prstGeom prst="rect">
              <a:avLst/>
            </a:prstGeom>
            <a:noFill/>
            <a:ln w="9525">
              <a:noFill/>
              <a:miter lim="800000"/>
              <a:headEnd/>
              <a:tailEnd/>
            </a:ln>
          </p:spPr>
          <p:txBody>
            <a:bodyPr wrap="none" lIns="91369" tIns="45685" rIns="91369" bIns="45685">
              <a:spAutoFit/>
            </a:bodyPr>
            <a:lstStyle/>
            <a:p>
              <a:r>
                <a:rPr lang="en-US" sz="2600">
                  <a:solidFill>
                    <a:srgbClr val="3333CC"/>
                  </a:solidFill>
                  <a:latin typeface="Calibri" pitchFamily="34" charset="0"/>
                  <a:sym typeface="Wingdings" pitchFamily="2" charset="2"/>
                </a:rPr>
                <a:t>Integrated luminosity:          </a:t>
              </a:r>
              <a:r>
                <a:rPr lang="en-US" sz="2600">
                  <a:latin typeface="Calibri" pitchFamily="34" charset="0"/>
                  <a:sym typeface="Wingdings" pitchFamily="2" charset="2"/>
                </a:rPr>
                <a:t>200 fb</a:t>
              </a:r>
              <a:r>
                <a:rPr lang="en-US" sz="2600" baseline="30000">
                  <a:latin typeface="Calibri" pitchFamily="34" charset="0"/>
                  <a:sym typeface="Wingdings" pitchFamily="2" charset="2"/>
                </a:rPr>
                <a:t>-1 </a:t>
              </a:r>
              <a:r>
                <a:rPr lang="en-US" sz="2600">
                  <a:latin typeface="Calibri" pitchFamily="34" charset="0"/>
                  <a:sym typeface="Wingdings" pitchFamily="2" charset="2"/>
                </a:rPr>
                <a:t>to 300 fb</a:t>
              </a:r>
              <a:r>
                <a:rPr lang="en-US" sz="2600" baseline="30000">
                  <a:latin typeface="Calibri" pitchFamily="34" charset="0"/>
                  <a:sym typeface="Wingdings" pitchFamily="2" charset="2"/>
                </a:rPr>
                <a:t>-1 </a:t>
              </a:r>
              <a:r>
                <a:rPr lang="en-US" sz="2600">
                  <a:latin typeface="Calibri" pitchFamily="34" charset="0"/>
                  <a:sym typeface="Wingdings" pitchFamily="2" charset="2"/>
                </a:rPr>
                <a:t>per year</a:t>
              </a:r>
            </a:p>
            <a:p>
              <a:r>
                <a:rPr lang="en-US" sz="2600">
                  <a:latin typeface="Calibri" pitchFamily="34" charset="0"/>
                  <a:sym typeface="Wingdings" pitchFamily="2" charset="2"/>
                </a:rPr>
                <a:t>				</a:t>
              </a:r>
              <a:endParaRPr lang="en-US" sz="2000">
                <a:solidFill>
                  <a:srgbClr val="800000"/>
                </a:solidFill>
                <a:latin typeface="Calibri" pitchFamily="34" charset="0"/>
              </a:endParaRPr>
            </a:p>
          </p:txBody>
        </p:sp>
      </p:grpSp>
      <p:grpSp>
        <p:nvGrpSpPr>
          <p:cNvPr id="3" name="Group 23"/>
          <p:cNvGrpSpPr>
            <a:grpSpLocks/>
          </p:cNvGrpSpPr>
          <p:nvPr/>
        </p:nvGrpSpPr>
        <p:grpSpPr bwMode="auto">
          <a:xfrm>
            <a:off x="355600" y="881063"/>
            <a:ext cx="7299325" cy="769937"/>
            <a:chOff x="288" y="720"/>
            <a:chExt cx="4598" cy="485"/>
          </a:xfrm>
        </p:grpSpPr>
        <p:sp>
          <p:nvSpPr>
            <p:cNvPr id="105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endParaRPr lang="en-GB">
                <a:solidFill>
                  <a:srgbClr val="000000"/>
                </a:solidFill>
                <a:latin typeface="Calibri" pitchFamily="34" charset="0"/>
              </a:endParaRPr>
            </a:p>
          </p:txBody>
        </p:sp>
        <p:sp>
          <p:nvSpPr>
            <p:cNvPr id="1053" name="Text Box 7"/>
            <p:cNvSpPr txBox="1">
              <a:spLocks noChangeArrowheads="1"/>
            </p:cNvSpPr>
            <p:nvPr/>
          </p:nvSpPr>
          <p:spPr bwMode="auto">
            <a:xfrm>
              <a:off x="674" y="720"/>
              <a:ext cx="4212" cy="485"/>
            </a:xfrm>
            <a:prstGeom prst="rect">
              <a:avLst/>
            </a:prstGeom>
            <a:noFill/>
            <a:ln w="9525">
              <a:noFill/>
              <a:miter lim="800000"/>
              <a:headEnd/>
              <a:tailEnd/>
            </a:ln>
          </p:spPr>
          <p:txBody>
            <a:bodyPr wrap="none" lIns="91369" tIns="45685" rIns="91369" bIns="45685">
              <a:spAutoFit/>
            </a:bodyPr>
            <a:lstStyle/>
            <a:p>
              <a:r>
                <a:rPr lang="en-US" sz="2600">
                  <a:solidFill>
                    <a:srgbClr val="3333CC"/>
                  </a:solidFill>
                  <a:latin typeface="Calibri" pitchFamily="34" charset="0"/>
                  <a:sym typeface="Wingdings" pitchFamily="2" charset="2"/>
                </a:rPr>
                <a:t>Leveled peak luminosity:     </a:t>
              </a:r>
              <a:r>
                <a:rPr lang="en-US" sz="2600">
                  <a:latin typeface="Calibri" pitchFamily="34" charset="0"/>
                  <a:sym typeface="Wingdings" pitchFamily="2" charset="2"/>
                </a:rPr>
                <a:t>L = 5 </a:t>
              </a:r>
              <a:r>
                <a:rPr lang="en-US" sz="2600">
                  <a:latin typeface="Palatino Linotype" pitchFamily="18" charset="0"/>
                  <a:sym typeface="Wingdings" pitchFamily="2" charset="2"/>
                </a:rPr>
                <a:t>×</a:t>
              </a:r>
              <a:r>
                <a:rPr lang="en-US" sz="2600">
                  <a:latin typeface="Calibri" pitchFamily="34" charset="0"/>
                  <a:sym typeface="Wingdings" pitchFamily="2" charset="2"/>
                </a:rPr>
                <a:t>10</a:t>
              </a:r>
              <a:r>
                <a:rPr lang="en-US" sz="2600" baseline="30000">
                  <a:latin typeface="Calibri" pitchFamily="34" charset="0"/>
                  <a:sym typeface="Wingdings" pitchFamily="2" charset="2"/>
                </a:rPr>
                <a:t>34</a:t>
              </a:r>
              <a:r>
                <a:rPr lang="en-US" sz="2600">
                  <a:latin typeface="Calibri" pitchFamily="34" charset="0"/>
                  <a:sym typeface="Wingdings" pitchFamily="2" charset="2"/>
                </a:rPr>
                <a:t> cm</a:t>
              </a:r>
              <a:r>
                <a:rPr lang="en-US" sz="2600" baseline="30000">
                  <a:latin typeface="Calibri" pitchFamily="34" charset="0"/>
                  <a:sym typeface="Wingdings" pitchFamily="2" charset="2"/>
                </a:rPr>
                <a:t>-2 </a:t>
              </a:r>
              <a:r>
                <a:rPr lang="en-US" sz="2600">
                  <a:latin typeface="Calibri" pitchFamily="34" charset="0"/>
                  <a:sym typeface="Wingdings" pitchFamily="2" charset="2"/>
                </a:rPr>
                <a:t>sec</a:t>
              </a:r>
              <a:r>
                <a:rPr lang="en-US" sz="2600" baseline="30000">
                  <a:latin typeface="Calibri" pitchFamily="34" charset="0"/>
                  <a:sym typeface="Wingdings" pitchFamily="2" charset="2"/>
                </a:rPr>
                <a:t>-1</a:t>
              </a:r>
              <a:endParaRPr lang="en-US" baseline="30000">
                <a:latin typeface="Calibri" pitchFamily="34" charset="0"/>
                <a:sym typeface="Wingdings" pitchFamily="2" charset="2"/>
              </a:endParaRPr>
            </a:p>
            <a:p>
              <a:r>
                <a:rPr lang="en-US">
                  <a:solidFill>
                    <a:srgbClr val="008000"/>
                  </a:solidFill>
                  <a:latin typeface="Calibri" pitchFamily="34" charset="0"/>
                  <a:sym typeface="Wingdings" pitchFamily="2" charset="2"/>
                </a:rPr>
                <a:t>	</a:t>
              </a:r>
              <a:endParaRPr lang="en-US">
                <a:solidFill>
                  <a:srgbClr val="008000"/>
                </a:solidFill>
                <a:latin typeface="Calibri" pitchFamily="34" charset="0"/>
              </a:endParaRPr>
            </a:p>
          </p:txBody>
        </p:sp>
      </p:grpSp>
      <p:sp>
        <p:nvSpPr>
          <p:cNvPr id="1031" name="Rectangle 4"/>
          <p:cNvSpPr>
            <a:spLocks noChangeArrowheads="1"/>
          </p:cNvSpPr>
          <p:nvPr/>
        </p:nvSpPr>
        <p:spPr bwMode="auto">
          <a:xfrm>
            <a:off x="6248400" y="6553200"/>
            <a:ext cx="2209800" cy="266700"/>
          </a:xfrm>
          <a:prstGeom prst="rect">
            <a:avLst/>
          </a:prstGeom>
          <a:noFill/>
          <a:ln w="12700">
            <a:noFill/>
            <a:miter lim="800000"/>
            <a:headEnd/>
            <a:tailEnd/>
          </a:ln>
        </p:spPr>
        <p:txBody>
          <a:bodyPr lIns="43946" tIns="17579" rIns="43946" bIns="17579">
            <a:spAutoFit/>
          </a:bodyPr>
          <a:lstStyle/>
          <a:p>
            <a:r>
              <a:rPr lang="en-US" sz="1500">
                <a:solidFill>
                  <a:srgbClr val="006633"/>
                </a:solidFill>
                <a:latin typeface="Comic Sans MS" pitchFamily="66" charset="0"/>
              </a:rPr>
              <a:t>Oliver Brüning BE-ABP</a:t>
            </a:r>
          </a:p>
        </p:txBody>
      </p:sp>
      <p:grpSp>
        <p:nvGrpSpPr>
          <p:cNvPr id="4" name="Group 23"/>
          <p:cNvGrpSpPr>
            <a:grpSpLocks/>
          </p:cNvGrpSpPr>
          <p:nvPr/>
        </p:nvGrpSpPr>
        <p:grpSpPr bwMode="auto">
          <a:xfrm>
            <a:off x="344488" y="4865688"/>
            <a:ext cx="5413375" cy="492125"/>
            <a:chOff x="288" y="720"/>
            <a:chExt cx="3410" cy="310"/>
          </a:xfrm>
        </p:grpSpPr>
        <p:sp>
          <p:nvSpPr>
            <p:cNvPr id="1050"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endParaRPr lang="en-GB">
                <a:solidFill>
                  <a:srgbClr val="000000"/>
                </a:solidFill>
                <a:latin typeface="Calibri" pitchFamily="34" charset="0"/>
              </a:endParaRPr>
            </a:p>
          </p:txBody>
        </p:sp>
        <p:sp>
          <p:nvSpPr>
            <p:cNvPr id="1051" name="Text Box 7"/>
            <p:cNvSpPr txBox="1">
              <a:spLocks noChangeArrowheads="1"/>
            </p:cNvSpPr>
            <p:nvPr/>
          </p:nvSpPr>
          <p:spPr bwMode="auto">
            <a:xfrm>
              <a:off x="674" y="720"/>
              <a:ext cx="3024" cy="310"/>
            </a:xfrm>
            <a:prstGeom prst="rect">
              <a:avLst/>
            </a:prstGeom>
            <a:noFill/>
            <a:ln w="9525">
              <a:noFill/>
              <a:miter lim="800000"/>
              <a:headEnd/>
              <a:tailEnd/>
            </a:ln>
          </p:spPr>
          <p:txBody>
            <a:bodyPr wrap="none" lIns="91369" tIns="45685" rIns="91369" bIns="45685">
              <a:spAutoFit/>
            </a:bodyPr>
            <a:lstStyle/>
            <a:p>
              <a:r>
                <a:rPr lang="en-US" sz="2600">
                  <a:solidFill>
                    <a:srgbClr val="3333CC"/>
                  </a:solidFill>
                  <a:latin typeface="Calibri" pitchFamily="34" charset="0"/>
                  <a:sym typeface="Wingdings" pitchFamily="2" charset="2"/>
                </a:rPr>
                <a:t>Total integrated luminosity:  	</a:t>
              </a:r>
              <a:endParaRPr lang="en-US" sz="2600">
                <a:solidFill>
                  <a:srgbClr val="FF0000"/>
                </a:solidFill>
                <a:latin typeface="Calibri" pitchFamily="34" charset="0"/>
              </a:endParaRPr>
            </a:p>
          </p:txBody>
        </p:sp>
      </p:grpSp>
      <p:grpSp>
        <p:nvGrpSpPr>
          <p:cNvPr id="5" name="Group 23"/>
          <p:cNvGrpSpPr>
            <a:grpSpLocks/>
          </p:cNvGrpSpPr>
          <p:nvPr/>
        </p:nvGrpSpPr>
        <p:grpSpPr bwMode="auto">
          <a:xfrm>
            <a:off x="347663" y="1403350"/>
            <a:ext cx="7493000" cy="769938"/>
            <a:chOff x="288" y="720"/>
            <a:chExt cx="4720" cy="485"/>
          </a:xfrm>
        </p:grpSpPr>
        <p:sp>
          <p:nvSpPr>
            <p:cNvPr id="1048"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endParaRPr lang="en-GB">
                <a:solidFill>
                  <a:srgbClr val="000000"/>
                </a:solidFill>
                <a:latin typeface="Calibri" pitchFamily="34" charset="0"/>
              </a:endParaRPr>
            </a:p>
          </p:txBody>
        </p:sp>
        <p:sp>
          <p:nvSpPr>
            <p:cNvPr id="1049" name="Text Box 7"/>
            <p:cNvSpPr txBox="1">
              <a:spLocks noChangeArrowheads="1"/>
            </p:cNvSpPr>
            <p:nvPr/>
          </p:nvSpPr>
          <p:spPr bwMode="auto">
            <a:xfrm>
              <a:off x="674" y="720"/>
              <a:ext cx="4334" cy="485"/>
            </a:xfrm>
            <a:prstGeom prst="rect">
              <a:avLst/>
            </a:prstGeom>
            <a:noFill/>
            <a:ln w="9525">
              <a:noFill/>
              <a:miter lim="800000"/>
              <a:headEnd/>
              <a:tailEnd/>
            </a:ln>
          </p:spPr>
          <p:txBody>
            <a:bodyPr wrap="none" lIns="91369" tIns="45685" rIns="91369" bIns="45685">
              <a:spAutoFit/>
            </a:bodyPr>
            <a:lstStyle/>
            <a:p>
              <a:r>
                <a:rPr lang="en-US" sz="2600">
                  <a:solidFill>
                    <a:srgbClr val="3333CC"/>
                  </a:solidFill>
                  <a:latin typeface="Calibri" pitchFamily="34" charset="0"/>
                  <a:sym typeface="Wingdings" pitchFamily="2" charset="2"/>
                </a:rPr>
                <a:t>Virtual peak luminosity:       </a:t>
              </a:r>
              <a:r>
                <a:rPr lang="en-US" sz="2600">
                  <a:latin typeface="Calibri" pitchFamily="34" charset="0"/>
                  <a:sym typeface="Wingdings" pitchFamily="2" charset="2"/>
                </a:rPr>
                <a:t>L = 10 </a:t>
              </a:r>
              <a:r>
                <a:rPr lang="en-US" sz="2600">
                  <a:latin typeface="Palatino Linotype" pitchFamily="18" charset="0"/>
                  <a:sym typeface="Wingdings" pitchFamily="2" charset="2"/>
                </a:rPr>
                <a:t>×</a:t>
              </a:r>
              <a:r>
                <a:rPr lang="en-US" sz="2600">
                  <a:latin typeface="Calibri" pitchFamily="34" charset="0"/>
                  <a:sym typeface="Wingdings" pitchFamily="2" charset="2"/>
                </a:rPr>
                <a:t>10</a:t>
              </a:r>
              <a:r>
                <a:rPr lang="en-US" sz="2600" baseline="30000">
                  <a:latin typeface="Calibri" pitchFamily="34" charset="0"/>
                  <a:sym typeface="Wingdings" pitchFamily="2" charset="2"/>
                </a:rPr>
                <a:t>34</a:t>
              </a:r>
              <a:r>
                <a:rPr lang="en-US" sz="2600">
                  <a:latin typeface="Calibri" pitchFamily="34" charset="0"/>
                  <a:sym typeface="Wingdings" pitchFamily="2" charset="2"/>
                </a:rPr>
                <a:t> cm</a:t>
              </a:r>
              <a:r>
                <a:rPr lang="en-US" sz="2600" baseline="30000">
                  <a:latin typeface="Calibri" pitchFamily="34" charset="0"/>
                  <a:sym typeface="Wingdings" pitchFamily="2" charset="2"/>
                </a:rPr>
                <a:t>-2 </a:t>
              </a:r>
              <a:r>
                <a:rPr lang="en-US" sz="2600">
                  <a:latin typeface="Calibri" pitchFamily="34" charset="0"/>
                  <a:sym typeface="Wingdings" pitchFamily="2" charset="2"/>
                </a:rPr>
                <a:t>sec</a:t>
              </a:r>
              <a:r>
                <a:rPr lang="en-US" sz="2600" baseline="30000">
                  <a:latin typeface="Calibri" pitchFamily="34" charset="0"/>
                  <a:sym typeface="Wingdings" pitchFamily="2" charset="2"/>
                </a:rPr>
                <a:t>-1</a:t>
              </a:r>
              <a:endParaRPr lang="en-US" baseline="30000">
                <a:latin typeface="Calibri" pitchFamily="34" charset="0"/>
                <a:sym typeface="Wingdings" pitchFamily="2" charset="2"/>
              </a:endParaRPr>
            </a:p>
            <a:p>
              <a:r>
                <a:rPr lang="en-US">
                  <a:solidFill>
                    <a:srgbClr val="008000"/>
                  </a:solidFill>
                  <a:latin typeface="Calibri" pitchFamily="34" charset="0"/>
                  <a:sym typeface="Wingdings" pitchFamily="2" charset="2"/>
                </a:rPr>
                <a:t>	</a:t>
              </a:r>
              <a:endParaRPr lang="en-US">
                <a:solidFill>
                  <a:srgbClr val="008000"/>
                </a:solidFill>
                <a:latin typeface="Calibri" pitchFamily="34" charset="0"/>
              </a:endParaRPr>
            </a:p>
          </p:txBody>
        </p:sp>
      </p:grpSp>
      <p:graphicFrame>
        <p:nvGraphicFramePr>
          <p:cNvPr id="1026" name="Object 12"/>
          <p:cNvGraphicFramePr>
            <a:graphicFrameLocks noChangeAspect="1"/>
          </p:cNvGraphicFramePr>
          <p:nvPr/>
        </p:nvGraphicFramePr>
        <p:xfrm>
          <a:off x="1054100" y="2190750"/>
          <a:ext cx="3287713" cy="1898650"/>
        </p:xfrm>
        <a:graphic>
          <a:graphicData uri="http://schemas.openxmlformats.org/presentationml/2006/ole">
            <p:oleObj spid="_x0000_s101378" name="Drawing" r:id="rId4" imgW="4690080" imgH="2550600" progId="">
              <p:embed/>
            </p:oleObj>
          </a:graphicData>
        </a:graphic>
      </p:graphicFrame>
      <p:sp>
        <p:nvSpPr>
          <p:cNvPr id="1035" name="TextBox 13"/>
          <p:cNvSpPr txBox="1">
            <a:spLocks noChangeArrowheads="1"/>
          </p:cNvSpPr>
          <p:nvPr/>
        </p:nvSpPr>
        <p:spPr bwMode="auto">
          <a:xfrm>
            <a:off x="138113" y="2900363"/>
            <a:ext cx="1071562" cy="434975"/>
          </a:xfrm>
          <a:prstGeom prst="rect">
            <a:avLst/>
          </a:prstGeom>
          <a:noFill/>
          <a:ln w="9525">
            <a:noFill/>
            <a:miter lim="800000"/>
            <a:headEnd/>
            <a:tailEnd/>
          </a:ln>
        </p:spPr>
        <p:txBody>
          <a:bodyPr wrap="none" lIns="80165" tIns="40083" rIns="80165" bIns="40083">
            <a:spAutoFit/>
          </a:bodyPr>
          <a:lstStyle/>
          <a:p>
            <a:r>
              <a:rPr lang="en-US" sz="1100">
                <a:solidFill>
                  <a:srgbClr val="000099"/>
                </a:solidFill>
                <a:latin typeface="Calibri" pitchFamily="34" charset="0"/>
              </a:rPr>
              <a:t>with luminosity</a:t>
            </a:r>
          </a:p>
          <a:p>
            <a:r>
              <a:rPr lang="en-US" sz="1100">
                <a:solidFill>
                  <a:srgbClr val="000099"/>
                </a:solidFill>
                <a:latin typeface="Calibri" pitchFamily="34" charset="0"/>
              </a:rPr>
              <a:t>leveling 5</a:t>
            </a:r>
            <a:r>
              <a:rPr lang="en-US" sz="1100" baseline="30000">
                <a:solidFill>
                  <a:srgbClr val="000099"/>
                </a:solidFill>
                <a:latin typeface="Calibri" pitchFamily="34" charset="0"/>
              </a:rPr>
              <a:t>.</a:t>
            </a:r>
            <a:r>
              <a:rPr lang="en-US" sz="1100">
                <a:solidFill>
                  <a:srgbClr val="000099"/>
                </a:solidFill>
                <a:latin typeface="Calibri" pitchFamily="34" charset="0"/>
              </a:rPr>
              <a:t>10</a:t>
            </a:r>
            <a:r>
              <a:rPr lang="en-US" sz="1100" baseline="30000">
                <a:solidFill>
                  <a:srgbClr val="000099"/>
                </a:solidFill>
                <a:latin typeface="Calibri" pitchFamily="34" charset="0"/>
              </a:rPr>
              <a:t>-34</a:t>
            </a:r>
          </a:p>
        </p:txBody>
      </p:sp>
      <p:sp>
        <p:nvSpPr>
          <p:cNvPr id="1036" name="TextBox 14"/>
          <p:cNvSpPr txBox="1">
            <a:spLocks noChangeArrowheads="1"/>
          </p:cNvSpPr>
          <p:nvPr/>
        </p:nvSpPr>
        <p:spPr bwMode="auto">
          <a:xfrm>
            <a:off x="138113" y="2187575"/>
            <a:ext cx="1017587" cy="434975"/>
          </a:xfrm>
          <a:prstGeom prst="rect">
            <a:avLst/>
          </a:prstGeom>
          <a:noFill/>
          <a:ln w="9525">
            <a:noFill/>
            <a:miter lim="800000"/>
            <a:headEnd/>
            <a:tailEnd/>
          </a:ln>
        </p:spPr>
        <p:txBody>
          <a:bodyPr wrap="none" lIns="80165" tIns="40083" rIns="80165" bIns="40083">
            <a:spAutoFit/>
          </a:bodyPr>
          <a:lstStyle/>
          <a:p>
            <a:r>
              <a:rPr lang="en-US" sz="1100">
                <a:solidFill>
                  <a:srgbClr val="FF0000"/>
                </a:solidFill>
                <a:latin typeface="Calibri" pitchFamily="34" charset="0"/>
              </a:rPr>
              <a:t>w/o luminosity</a:t>
            </a:r>
          </a:p>
          <a:p>
            <a:r>
              <a:rPr lang="en-US" sz="1100">
                <a:solidFill>
                  <a:srgbClr val="FF0000"/>
                </a:solidFill>
                <a:latin typeface="Calibri" pitchFamily="34" charset="0"/>
              </a:rPr>
              <a:t>leveling 10</a:t>
            </a:r>
            <a:r>
              <a:rPr lang="en-US" sz="1100" baseline="30000">
                <a:solidFill>
                  <a:srgbClr val="FF0000"/>
                </a:solidFill>
                <a:latin typeface="Calibri" pitchFamily="34" charset="0"/>
              </a:rPr>
              <a:t>-35</a:t>
            </a:r>
          </a:p>
        </p:txBody>
      </p:sp>
      <p:grpSp>
        <p:nvGrpSpPr>
          <p:cNvPr id="6" name="Group 23"/>
          <p:cNvGrpSpPr>
            <a:grpSpLocks/>
          </p:cNvGrpSpPr>
          <p:nvPr/>
        </p:nvGrpSpPr>
        <p:grpSpPr bwMode="auto">
          <a:xfrm>
            <a:off x="322263" y="5578475"/>
            <a:ext cx="7264400" cy="892175"/>
            <a:chOff x="190" y="337"/>
            <a:chExt cx="4576" cy="562"/>
          </a:xfrm>
        </p:grpSpPr>
        <p:sp>
          <p:nvSpPr>
            <p:cNvPr id="1046" name="Rectangle 3"/>
            <p:cNvSpPr>
              <a:spLocks noChangeArrowheads="1"/>
            </p:cNvSpPr>
            <p:nvPr/>
          </p:nvSpPr>
          <p:spPr bwMode="auto">
            <a:xfrm>
              <a:off x="190" y="400"/>
              <a:ext cx="337" cy="143"/>
            </a:xfrm>
            <a:prstGeom prst="rect">
              <a:avLst/>
            </a:prstGeom>
            <a:solidFill>
              <a:srgbClr val="C00000"/>
            </a:solidFill>
            <a:ln w="25400">
              <a:solidFill>
                <a:srgbClr val="3366FF"/>
              </a:solidFill>
              <a:miter lim="800000"/>
              <a:headEnd/>
              <a:tailEnd/>
            </a:ln>
          </p:spPr>
          <p:txBody>
            <a:bodyPr wrap="none" lIns="91369" tIns="45685" rIns="91369" bIns="45685" anchor="ctr"/>
            <a:lstStyle/>
            <a:p>
              <a:endParaRPr lang="en-GB">
                <a:solidFill>
                  <a:srgbClr val="000000"/>
                </a:solidFill>
                <a:latin typeface="Calibri" pitchFamily="34" charset="0"/>
              </a:endParaRPr>
            </a:p>
          </p:txBody>
        </p:sp>
        <p:sp>
          <p:nvSpPr>
            <p:cNvPr id="1047" name="Text Box 7"/>
            <p:cNvSpPr txBox="1">
              <a:spLocks noChangeArrowheads="1"/>
            </p:cNvSpPr>
            <p:nvPr/>
          </p:nvSpPr>
          <p:spPr bwMode="auto">
            <a:xfrm>
              <a:off x="578" y="337"/>
              <a:ext cx="4188" cy="562"/>
            </a:xfrm>
            <a:prstGeom prst="rect">
              <a:avLst/>
            </a:prstGeom>
            <a:noFill/>
            <a:ln w="9525">
              <a:noFill/>
              <a:miter lim="800000"/>
              <a:headEnd/>
              <a:tailEnd/>
            </a:ln>
          </p:spPr>
          <p:txBody>
            <a:bodyPr wrap="none" lIns="91369" tIns="45685" rIns="91369" bIns="45685">
              <a:spAutoFit/>
            </a:bodyPr>
            <a:lstStyle/>
            <a:p>
              <a:r>
                <a:rPr lang="en-US" sz="2600" dirty="0">
                  <a:latin typeface="Calibri" pitchFamily="34" charset="0"/>
                  <a:sym typeface="Wingdings" pitchFamily="2" charset="2"/>
                </a:rPr>
                <a:t>Finally look to double the energy (</a:t>
              </a:r>
              <a:r>
                <a:rPr lang="en-US" sz="2600" dirty="0">
                  <a:solidFill>
                    <a:srgbClr val="C00000"/>
                  </a:solidFill>
                  <a:latin typeface="Calibri" pitchFamily="34" charset="0"/>
                  <a:sym typeface="Wingdings" pitchFamily="2" charset="2"/>
                </a:rPr>
                <a:t>HE-LHC</a:t>
              </a:r>
              <a:r>
                <a:rPr lang="en-US" sz="2600" dirty="0">
                  <a:latin typeface="Calibri" pitchFamily="34" charset="0"/>
                  <a:sym typeface="Wingdings" pitchFamily="2" charset="2"/>
                </a:rPr>
                <a:t>)</a:t>
              </a:r>
            </a:p>
            <a:p>
              <a:r>
                <a:rPr lang="en-GB" sz="2500" dirty="0">
                  <a:latin typeface="Calibri" pitchFamily="34" charset="0"/>
                </a:rPr>
                <a:t>16.5+16.5 </a:t>
              </a:r>
              <a:r>
                <a:rPr lang="en-GB" sz="2500" dirty="0" err="1">
                  <a:latin typeface="Calibri" pitchFamily="34" charset="0"/>
                </a:rPr>
                <a:t>TeV</a:t>
              </a:r>
              <a:r>
                <a:rPr lang="en-GB" sz="2500" dirty="0">
                  <a:latin typeface="Calibri" pitchFamily="34" charset="0"/>
                </a:rPr>
                <a:t> proton collider in the LHC tunnel </a:t>
              </a:r>
              <a:r>
                <a:rPr lang="en-US" sz="2600" dirty="0">
                  <a:solidFill>
                    <a:srgbClr val="3333CC"/>
                  </a:solidFill>
                  <a:latin typeface="Calibri" pitchFamily="34" charset="0"/>
                  <a:sym typeface="Wingdings" pitchFamily="2" charset="2"/>
                </a:rPr>
                <a:t>	</a:t>
              </a:r>
              <a:endParaRPr lang="en-US" sz="2600" dirty="0">
                <a:solidFill>
                  <a:srgbClr val="FF0000"/>
                </a:solidFill>
                <a:latin typeface="Calibri" pitchFamily="34" charset="0"/>
              </a:endParaRPr>
            </a:p>
          </p:txBody>
        </p:sp>
      </p:grpSp>
      <p:cxnSp>
        <p:nvCxnSpPr>
          <p:cNvPr id="25" name="Straight Connector 24"/>
          <p:cNvCxnSpPr/>
          <p:nvPr/>
        </p:nvCxnSpPr>
        <p:spPr bwMode="auto">
          <a:xfrm flipV="1">
            <a:off x="7588250" y="1795463"/>
            <a:ext cx="1588" cy="0"/>
          </a:xfrm>
          <a:prstGeom prst="line">
            <a:avLst/>
          </a:prstGeom>
          <a:noFill/>
          <a:ln w="9525" cap="flat" cmpd="sng" algn="ctr">
            <a:noFill/>
            <a:prstDash val="solid"/>
            <a:round/>
            <a:headEnd type="none" w="med" len="med"/>
            <a:tailEnd type="none" w="med" len="med"/>
          </a:ln>
          <a:effectLst>
            <a:outerShdw dist="107763" dir="2700000" algn="ctr" rotWithShape="0">
              <a:schemeClr val="bg2"/>
            </a:outerShdw>
          </a:effectLst>
        </p:spPr>
      </p:cxnSp>
      <p:pic>
        <p:nvPicPr>
          <p:cNvPr id="1039" name="Picture 1"/>
          <p:cNvPicPr>
            <a:picLocks noChangeAspect="1" noChangeArrowheads="1"/>
          </p:cNvPicPr>
          <p:nvPr/>
        </p:nvPicPr>
        <p:blipFill>
          <a:blip r:embed="rId5" cstate="print"/>
          <a:srcRect/>
          <a:stretch>
            <a:fillRect/>
          </a:stretch>
        </p:blipFill>
        <p:spPr bwMode="auto">
          <a:xfrm>
            <a:off x="4783138" y="1943100"/>
            <a:ext cx="2806700" cy="2335213"/>
          </a:xfrm>
          <a:prstGeom prst="rect">
            <a:avLst/>
          </a:prstGeom>
          <a:noFill/>
          <a:ln w="9525">
            <a:noFill/>
            <a:miter lim="800000"/>
            <a:headEnd/>
            <a:tailEnd/>
          </a:ln>
        </p:spPr>
      </p:pic>
      <p:sp>
        <p:nvSpPr>
          <p:cNvPr id="1040" name="Rectangle 26"/>
          <p:cNvSpPr>
            <a:spLocks noChangeArrowheads="1"/>
          </p:cNvSpPr>
          <p:nvPr/>
        </p:nvSpPr>
        <p:spPr bwMode="auto">
          <a:xfrm>
            <a:off x="5249863" y="3930650"/>
            <a:ext cx="214312" cy="217488"/>
          </a:xfrm>
          <a:prstGeom prst="rect">
            <a:avLst/>
          </a:prstGeom>
          <a:solidFill>
            <a:schemeClr val="bg1"/>
          </a:solidFill>
          <a:ln w="9525" algn="ctr">
            <a:noFill/>
            <a:round/>
            <a:headEnd/>
            <a:tailEnd/>
          </a:ln>
        </p:spPr>
        <p:txBody>
          <a:bodyPr lIns="80165" tIns="40083" rIns="80165" bIns="40083"/>
          <a:lstStyle/>
          <a:p>
            <a:pPr defTabSz="800100" eaLnBrk="0" hangingPunct="0"/>
            <a:endParaRPr lang="en-GB" sz="1600">
              <a:solidFill>
                <a:srgbClr val="000000"/>
              </a:solidFill>
              <a:latin typeface="Times New Roman" pitchFamily="18" charset="0"/>
            </a:endParaRPr>
          </a:p>
        </p:txBody>
      </p:sp>
      <p:sp>
        <p:nvSpPr>
          <p:cNvPr id="1041" name="Rectangle 27"/>
          <p:cNvSpPr>
            <a:spLocks noChangeArrowheads="1"/>
          </p:cNvSpPr>
          <p:nvPr/>
        </p:nvSpPr>
        <p:spPr bwMode="auto">
          <a:xfrm>
            <a:off x="5187950" y="4016375"/>
            <a:ext cx="862013" cy="163513"/>
          </a:xfrm>
          <a:prstGeom prst="rect">
            <a:avLst/>
          </a:prstGeom>
          <a:solidFill>
            <a:schemeClr val="bg1"/>
          </a:solidFill>
          <a:ln w="9525" algn="ctr">
            <a:noFill/>
            <a:round/>
            <a:headEnd/>
            <a:tailEnd/>
          </a:ln>
        </p:spPr>
        <p:txBody>
          <a:bodyPr lIns="80165" tIns="40083" rIns="80165" bIns="40083"/>
          <a:lstStyle/>
          <a:p>
            <a:pPr defTabSz="800100" eaLnBrk="0" hangingPunct="0"/>
            <a:endParaRPr lang="en-GB" sz="1600">
              <a:solidFill>
                <a:srgbClr val="000000"/>
              </a:solidFill>
              <a:latin typeface="Times New Roman" pitchFamily="18" charset="0"/>
            </a:endParaRPr>
          </a:p>
        </p:txBody>
      </p:sp>
      <p:cxnSp>
        <p:nvCxnSpPr>
          <p:cNvPr id="31" name="Straight Arrow Connector 30"/>
          <p:cNvCxnSpPr>
            <a:cxnSpLocks noChangeShapeType="1"/>
          </p:cNvCxnSpPr>
          <p:nvPr/>
        </p:nvCxnSpPr>
        <p:spPr bwMode="auto">
          <a:xfrm rot="5400000" flipH="1" flipV="1">
            <a:off x="5453063" y="2984500"/>
            <a:ext cx="2547937" cy="1477963"/>
          </a:xfrm>
          <a:prstGeom prst="straightConnector1">
            <a:avLst/>
          </a:prstGeom>
          <a:noFill/>
          <a:ln w="19050" algn="ctr">
            <a:solidFill>
              <a:srgbClr val="FF0000"/>
            </a:solidFill>
            <a:round/>
            <a:headEnd/>
            <a:tailEnd type="arrow" w="med" len="med"/>
          </a:ln>
        </p:spPr>
      </p:cxnSp>
      <p:sp>
        <p:nvSpPr>
          <p:cNvPr id="33" name="Text Box 7"/>
          <p:cNvSpPr txBox="1">
            <a:spLocks noChangeArrowheads="1"/>
          </p:cNvSpPr>
          <p:nvPr/>
        </p:nvSpPr>
        <p:spPr bwMode="auto">
          <a:xfrm>
            <a:off x="4508500" y="4865688"/>
            <a:ext cx="2932113" cy="481012"/>
          </a:xfrm>
          <a:prstGeom prst="rect">
            <a:avLst/>
          </a:prstGeom>
          <a:noFill/>
          <a:ln w="9525">
            <a:noFill/>
            <a:miter lim="800000"/>
            <a:headEnd/>
            <a:tailEnd/>
          </a:ln>
        </p:spPr>
        <p:txBody>
          <a:bodyPr wrap="none" lIns="80103" tIns="40052" rIns="80103" bIns="40052">
            <a:spAutoFit/>
          </a:bodyPr>
          <a:lstStyle/>
          <a:p>
            <a:r>
              <a:rPr lang="en-US" sz="2600">
                <a:solidFill>
                  <a:srgbClr val="3333CC"/>
                </a:solidFill>
                <a:latin typeface="Calibri" pitchFamily="34" charset="0"/>
                <a:sym typeface="Wingdings" pitchFamily="2" charset="2"/>
              </a:rPr>
              <a:t>:  </a:t>
            </a:r>
            <a:r>
              <a:rPr lang="en-US" sz="2600">
                <a:latin typeface="Calibri" pitchFamily="34" charset="0"/>
                <a:sym typeface="Wingdings" pitchFamily="2" charset="2"/>
              </a:rPr>
              <a:t>ca. </a:t>
            </a:r>
            <a:r>
              <a:rPr lang="en-US" sz="2600">
                <a:solidFill>
                  <a:srgbClr val="C00000"/>
                </a:solidFill>
                <a:latin typeface="Calibri" pitchFamily="34" charset="0"/>
                <a:sym typeface="Wingdings" pitchFamily="2" charset="2"/>
              </a:rPr>
              <a:t>3000 fb</a:t>
            </a:r>
            <a:r>
              <a:rPr lang="en-US" sz="2600" baseline="30000">
                <a:solidFill>
                  <a:srgbClr val="C00000"/>
                </a:solidFill>
                <a:latin typeface="Calibri" pitchFamily="34" charset="0"/>
                <a:sym typeface="Wingdings" pitchFamily="2" charset="2"/>
              </a:rPr>
              <a:t>-1</a:t>
            </a:r>
            <a:r>
              <a:rPr lang="en-US" sz="2600">
                <a:solidFill>
                  <a:srgbClr val="3333CC"/>
                </a:solidFill>
                <a:latin typeface="Calibri" pitchFamily="34" charset="0"/>
                <a:sym typeface="Wingdings" pitchFamily="2" charset="2"/>
              </a:rPr>
              <a:t>	</a:t>
            </a:r>
            <a:endParaRPr lang="en-US" sz="2600">
              <a:solidFill>
                <a:srgbClr val="FF0000"/>
              </a:solidFill>
              <a:latin typeface="Calibri" pitchFamily="34" charset="0"/>
            </a:endParaRPr>
          </a:p>
        </p:txBody>
      </p:sp>
      <p:sp>
        <p:nvSpPr>
          <p:cNvPr id="30" name="Slide Number Placeholder 29"/>
          <p:cNvSpPr>
            <a:spLocks noGrp="1"/>
          </p:cNvSpPr>
          <p:nvPr>
            <p:ph type="sldNum" sz="quarter" idx="12"/>
          </p:nvPr>
        </p:nvSpPr>
        <p:spPr/>
        <p:txBody>
          <a:bodyPr/>
          <a:lstStyle/>
          <a:p>
            <a:pPr>
              <a:defRPr/>
            </a:pPr>
            <a:fld id="{9AEAA2A2-CDAF-4E0B-A7A3-43ACFE4EC9C5}" type="slidenum">
              <a:rPr lang="en-GB"/>
              <a:pPr>
                <a:defRPr/>
              </a:pPr>
              <a:t>66</a:t>
            </a:fld>
            <a:endParaRPr lang="en-GB"/>
          </a:p>
        </p:txBody>
      </p:sp>
      <p:sp>
        <p:nvSpPr>
          <p:cNvPr id="34"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1000"/>
                                        <p:tgtEl>
                                          <p:spTgt spid="31"/>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179512" y="836712"/>
            <a:ext cx="5180012" cy="5457825"/>
          </a:xfrm>
          <a:prstGeom prst="rect">
            <a:avLst/>
          </a:prstGeom>
          <a:noFill/>
          <a:ln w="9525">
            <a:noFill/>
            <a:miter lim="800000"/>
            <a:headEnd/>
            <a:tailEnd/>
          </a:ln>
        </p:spPr>
      </p:pic>
      <p:sp>
        <p:nvSpPr>
          <p:cNvPr id="3" name="Title 1"/>
          <p:cNvSpPr txBox="1">
            <a:spLocks/>
          </p:cNvSpPr>
          <p:nvPr/>
        </p:nvSpPr>
        <p:spPr>
          <a:xfrm>
            <a:off x="457200" y="0"/>
            <a:ext cx="8229600" cy="1141413"/>
          </a:xfrm>
          <a:prstGeom prst="rect">
            <a:avLst/>
          </a:prstGeom>
        </p:spPr>
        <p:txBody>
          <a:bodyPr lIns="91428" tIns="45715" rIns="91428" bIns="45715"/>
          <a:lstStyle/>
          <a:p>
            <a:pPr algn="ctr" defTabSz="914388" eaLnBrk="0" fontAlgn="auto" hangingPunct="0">
              <a:spcBef>
                <a:spcPts val="0"/>
              </a:spcBef>
              <a:spcAft>
                <a:spcPts val="0"/>
              </a:spcAft>
              <a:defRPr/>
            </a:pPr>
            <a:r>
              <a:rPr lang="en-US" sz="4400" kern="0" dirty="0">
                <a:solidFill>
                  <a:srgbClr val="FF0000"/>
                </a:solidFill>
                <a:effectLst>
                  <a:outerShdw blurRad="38100" dist="38100" dir="2700000" algn="tl">
                    <a:srgbClr val="000000">
                      <a:alpha val="43137"/>
                    </a:srgbClr>
                  </a:outerShdw>
                </a:effectLst>
                <a:latin typeface="+mj-lt"/>
                <a:ea typeface="+mj-ea"/>
                <a:cs typeface="+mj-cs"/>
              </a:rPr>
              <a:t>Draft Target Specifications</a:t>
            </a:r>
          </a:p>
        </p:txBody>
      </p:sp>
      <p:sp>
        <p:nvSpPr>
          <p:cNvPr id="13316" name="TextBox 3"/>
          <p:cNvSpPr txBox="1">
            <a:spLocks noChangeArrowheads="1"/>
          </p:cNvSpPr>
          <p:nvPr/>
        </p:nvSpPr>
        <p:spPr bwMode="auto">
          <a:xfrm>
            <a:off x="5724525" y="765175"/>
            <a:ext cx="3419475" cy="5897563"/>
          </a:xfrm>
          <a:prstGeom prst="rect">
            <a:avLst/>
          </a:prstGeom>
          <a:noFill/>
          <a:ln w="9525">
            <a:noFill/>
            <a:miter lim="800000"/>
            <a:headEnd/>
            <a:tailEnd/>
          </a:ln>
        </p:spPr>
        <p:txBody>
          <a:bodyPr lIns="80165" tIns="40083" rIns="80165" bIns="40083">
            <a:spAutoFit/>
          </a:bodyPr>
          <a:lstStyle/>
          <a:p>
            <a:pPr eaLnBrk="0" hangingPunct="0"/>
            <a:r>
              <a:rPr lang="en-GB" b="1">
                <a:latin typeface="Calibri" pitchFamily="34" charset="0"/>
              </a:rPr>
              <a:t>Plan for occupancy numbers based on this (see µ values below)</a:t>
            </a:r>
          </a:p>
          <a:p>
            <a:pPr eaLnBrk="0" hangingPunct="0"/>
            <a:endParaRPr lang="en-GB" b="1">
              <a:latin typeface="Calibri" pitchFamily="34" charset="0"/>
            </a:endParaRPr>
          </a:p>
          <a:p>
            <a:pPr eaLnBrk="0" hangingPunct="0"/>
            <a:r>
              <a:rPr lang="en-GB" b="1">
                <a:latin typeface="Calibri" pitchFamily="34" charset="0"/>
              </a:rPr>
              <a:t>Plan integrated dose figures based on this</a:t>
            </a:r>
          </a:p>
          <a:p>
            <a:pPr eaLnBrk="0" hangingPunct="0"/>
            <a:endParaRPr lang="en-GB" b="1">
              <a:latin typeface="Calibri" pitchFamily="34" charset="0"/>
            </a:endParaRPr>
          </a:p>
          <a:p>
            <a:pPr eaLnBrk="0" hangingPunct="0"/>
            <a:r>
              <a:rPr lang="en-GB" b="1">
                <a:latin typeface="Calibri" pitchFamily="34" charset="0"/>
              </a:rPr>
              <a:t>µ values going with the peak luminosity figure if achieved with 25ns beam crossing</a:t>
            </a:r>
          </a:p>
          <a:p>
            <a:pPr eaLnBrk="0" hangingPunct="0"/>
            <a:endParaRPr lang="en-GB" b="1">
              <a:latin typeface="Calibri" pitchFamily="34" charset="0"/>
            </a:endParaRPr>
          </a:p>
          <a:p>
            <a:pPr eaLnBrk="0" hangingPunct="0"/>
            <a:r>
              <a:rPr lang="en-GB" b="1">
                <a:latin typeface="Calibri" pitchFamily="34" charset="0"/>
              </a:rPr>
              <a:t>When we calculate the dose figures which are used to specify the radiation hardness of  components which can be reliably tested for post-irradiation performance (eg ASICs, silicon sensors, diamond, ...) apply this safety factor to the dose calculations in setting the radiation survival specification</a:t>
            </a:r>
          </a:p>
          <a:p>
            <a:pPr eaLnBrk="0" hangingPunct="0"/>
            <a:r>
              <a:rPr lang="en-GB" b="1">
                <a:solidFill>
                  <a:srgbClr val="FF0000"/>
                </a:solidFill>
                <a:latin typeface="Calibri" pitchFamily="34" charset="0"/>
              </a:rPr>
              <a:t>(Still under discussion)</a:t>
            </a:r>
          </a:p>
        </p:txBody>
      </p:sp>
      <p:cxnSp>
        <p:nvCxnSpPr>
          <p:cNvPr id="13317" name="Straight Arrow Connector 5"/>
          <p:cNvCxnSpPr>
            <a:cxnSpLocks noChangeShapeType="1"/>
          </p:cNvCxnSpPr>
          <p:nvPr/>
        </p:nvCxnSpPr>
        <p:spPr bwMode="auto">
          <a:xfrm flipV="1">
            <a:off x="5372100" y="1535113"/>
            <a:ext cx="369888" cy="260350"/>
          </a:xfrm>
          <a:prstGeom prst="straightConnector1">
            <a:avLst/>
          </a:prstGeom>
          <a:noFill/>
          <a:ln w="25400" algn="ctr">
            <a:solidFill>
              <a:srgbClr val="FF0000"/>
            </a:solidFill>
            <a:round/>
            <a:headEnd/>
            <a:tailEnd type="arrow" w="med" len="med"/>
          </a:ln>
        </p:spPr>
      </p:cxnSp>
      <p:cxnSp>
        <p:nvCxnSpPr>
          <p:cNvPr id="13318" name="Straight Arrow Connector 7"/>
          <p:cNvCxnSpPr>
            <a:cxnSpLocks noChangeShapeType="1"/>
          </p:cNvCxnSpPr>
          <p:nvPr/>
        </p:nvCxnSpPr>
        <p:spPr bwMode="auto">
          <a:xfrm>
            <a:off x="5372100" y="2055813"/>
            <a:ext cx="369888" cy="1587"/>
          </a:xfrm>
          <a:prstGeom prst="straightConnector1">
            <a:avLst/>
          </a:prstGeom>
          <a:noFill/>
          <a:ln w="25400" algn="ctr">
            <a:solidFill>
              <a:srgbClr val="FF0000"/>
            </a:solidFill>
            <a:round/>
            <a:headEnd/>
            <a:tailEnd type="arrow" w="med" len="med"/>
          </a:ln>
        </p:spPr>
      </p:cxnSp>
      <p:cxnSp>
        <p:nvCxnSpPr>
          <p:cNvPr id="13319" name="Straight Arrow Connector 10"/>
          <p:cNvCxnSpPr>
            <a:cxnSpLocks noChangeShapeType="1"/>
          </p:cNvCxnSpPr>
          <p:nvPr/>
        </p:nvCxnSpPr>
        <p:spPr bwMode="auto">
          <a:xfrm>
            <a:off x="5064125" y="2644775"/>
            <a:ext cx="677863" cy="196850"/>
          </a:xfrm>
          <a:prstGeom prst="straightConnector1">
            <a:avLst/>
          </a:prstGeom>
          <a:noFill/>
          <a:ln w="25400" algn="ctr">
            <a:solidFill>
              <a:srgbClr val="FF0000"/>
            </a:solidFill>
            <a:round/>
            <a:headEnd/>
            <a:tailEnd type="arrow" w="med" len="med"/>
          </a:ln>
        </p:spPr>
      </p:cxnSp>
      <p:cxnSp>
        <p:nvCxnSpPr>
          <p:cNvPr id="13320" name="Straight Arrow Connector 12"/>
          <p:cNvCxnSpPr>
            <a:cxnSpLocks noChangeShapeType="1"/>
          </p:cNvCxnSpPr>
          <p:nvPr/>
        </p:nvCxnSpPr>
        <p:spPr bwMode="auto">
          <a:xfrm>
            <a:off x="5064125" y="3168650"/>
            <a:ext cx="677863" cy="652463"/>
          </a:xfrm>
          <a:prstGeom prst="straightConnector1">
            <a:avLst/>
          </a:prstGeom>
          <a:noFill/>
          <a:ln w="25400" algn="ctr">
            <a:solidFill>
              <a:srgbClr val="FF0000"/>
            </a:solidFill>
            <a:round/>
            <a:headEnd/>
            <a:tailEnd type="arrow" w="med" len="med"/>
          </a:ln>
        </p:spPr>
      </p:cxnSp>
      <p:sp>
        <p:nvSpPr>
          <p:cNvPr id="9" name="Oval 8"/>
          <p:cNvSpPr>
            <a:spLocks noChangeArrowheads="1"/>
          </p:cNvSpPr>
          <p:nvPr/>
        </p:nvSpPr>
        <p:spPr bwMode="auto">
          <a:xfrm>
            <a:off x="4211638" y="4365625"/>
            <a:ext cx="801687" cy="325438"/>
          </a:xfrm>
          <a:prstGeom prst="ellipse">
            <a:avLst/>
          </a:prstGeom>
          <a:noFill/>
          <a:ln w="25400" algn="ctr">
            <a:solidFill>
              <a:srgbClr val="0070C0"/>
            </a:solidFill>
            <a:round/>
            <a:headEnd/>
            <a:tailEnd/>
          </a:ln>
        </p:spPr>
        <p:txBody>
          <a:bodyPr lIns="80165" tIns="40083" rIns="80165" bIns="40083"/>
          <a:lstStyle/>
          <a:p>
            <a:pPr defTabSz="800100" eaLnBrk="0" hangingPunct="0"/>
            <a:endParaRPr lang="en-GB" sz="1600">
              <a:solidFill>
                <a:srgbClr val="000000"/>
              </a:solidFill>
              <a:latin typeface="Times New Roman" pitchFamily="18" charset="0"/>
            </a:endParaRPr>
          </a:p>
        </p:txBody>
      </p:sp>
      <p:sp>
        <p:nvSpPr>
          <p:cNvPr id="11" name="Oval 10"/>
          <p:cNvSpPr>
            <a:spLocks noChangeArrowheads="1"/>
          </p:cNvSpPr>
          <p:nvPr/>
        </p:nvSpPr>
        <p:spPr bwMode="auto">
          <a:xfrm>
            <a:off x="4140200" y="5229225"/>
            <a:ext cx="677863" cy="261938"/>
          </a:xfrm>
          <a:prstGeom prst="ellipse">
            <a:avLst/>
          </a:prstGeom>
          <a:noFill/>
          <a:ln w="25400" algn="ctr">
            <a:solidFill>
              <a:srgbClr val="0070C0"/>
            </a:solidFill>
            <a:round/>
            <a:headEnd/>
            <a:tailEnd/>
          </a:ln>
        </p:spPr>
        <p:txBody>
          <a:bodyPr lIns="80165" tIns="40083" rIns="80165" bIns="40083"/>
          <a:lstStyle/>
          <a:p>
            <a:pPr defTabSz="800100" eaLnBrk="0" hangingPunct="0"/>
            <a:endParaRPr lang="en-GB" sz="1600">
              <a:solidFill>
                <a:srgbClr val="000000"/>
              </a:solidFill>
              <a:latin typeface="Times New Roman" pitchFamily="18" charset="0"/>
            </a:endParaRPr>
          </a:p>
        </p:txBody>
      </p:sp>
      <p:sp>
        <p:nvSpPr>
          <p:cNvPr id="12" name="Slide Number Placeholder 11"/>
          <p:cNvSpPr>
            <a:spLocks noGrp="1"/>
          </p:cNvSpPr>
          <p:nvPr>
            <p:ph type="sldNum" sz="quarter" idx="12"/>
          </p:nvPr>
        </p:nvSpPr>
        <p:spPr/>
        <p:txBody>
          <a:bodyPr/>
          <a:lstStyle/>
          <a:p>
            <a:pPr>
              <a:defRPr/>
            </a:pPr>
            <a:fld id="{FF9F313E-953C-4AC1-B806-7EA6C9F43CD6}" type="slidenum">
              <a:rPr lang="en-GB"/>
              <a:pPr>
                <a:defRPr/>
              </a:pPr>
              <a:t>67</a:t>
            </a:fld>
            <a:endParaRPr lang="en-GB"/>
          </a:p>
        </p:txBody>
      </p:sp>
      <p:sp>
        <p:nvSpPr>
          <p:cNvPr id="14" name="Footer Placeholder 3"/>
          <p:cNvSpPr>
            <a:spLocks noGrp="1"/>
          </p:cNvSpPr>
          <p:nvPr>
            <p:ph type="ftr" sz="quarter" idx="11"/>
          </p:nvPr>
        </p:nvSpPr>
        <p:spPr>
          <a:xfrm>
            <a:off x="3203575" y="6492875"/>
            <a:ext cx="3319463" cy="365125"/>
          </a:xfrm>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
          <p:cNvSpPr txBox="1">
            <a:spLocks noChangeArrowheads="1"/>
          </p:cNvSpPr>
          <p:nvPr/>
        </p:nvSpPr>
        <p:spPr bwMode="auto">
          <a:xfrm>
            <a:off x="214313" y="214313"/>
            <a:ext cx="8643937" cy="1077912"/>
          </a:xfrm>
          <a:prstGeom prst="rect">
            <a:avLst/>
          </a:prstGeom>
          <a:noFill/>
          <a:ln w="9525">
            <a:noFill/>
            <a:miter lim="800000"/>
            <a:headEnd/>
            <a:tailEnd/>
          </a:ln>
        </p:spPr>
        <p:txBody>
          <a:bodyPr>
            <a:spAutoFit/>
          </a:bodyPr>
          <a:lstStyle/>
          <a:p>
            <a:pPr algn="ctr"/>
            <a:r>
              <a:rPr lang="en-GB" sz="3200" b="1">
                <a:solidFill>
                  <a:srgbClr val="FF0000"/>
                </a:solidFill>
                <a:latin typeface="Calibri" pitchFamily="34" charset="0"/>
              </a:rPr>
              <a:t>Results with proton irradiated 300 </a:t>
            </a:r>
            <a:r>
              <a:rPr lang="en-GB" sz="3200" b="1">
                <a:solidFill>
                  <a:srgbClr val="FF0000"/>
                </a:solidFill>
                <a:latin typeface="Symbol" pitchFamily="18" charset="2"/>
              </a:rPr>
              <a:t>m</a:t>
            </a:r>
            <a:r>
              <a:rPr lang="en-GB" sz="3200" b="1">
                <a:solidFill>
                  <a:srgbClr val="FF0000"/>
                </a:solidFill>
                <a:latin typeface="Calibri" pitchFamily="34" charset="0"/>
              </a:rPr>
              <a:t>m n-in-p Micron sensors (up to 1x10</a:t>
            </a:r>
            <a:r>
              <a:rPr lang="en-GB" sz="3200" b="1" baseline="30000">
                <a:solidFill>
                  <a:srgbClr val="FF0000"/>
                </a:solidFill>
                <a:latin typeface="Calibri" pitchFamily="34" charset="0"/>
              </a:rPr>
              <a:t>16</a:t>
            </a:r>
            <a:r>
              <a:rPr lang="en-GB" sz="3200" b="1">
                <a:solidFill>
                  <a:srgbClr val="FF0000"/>
                </a:solidFill>
                <a:latin typeface="Calibri" pitchFamily="34" charset="0"/>
              </a:rPr>
              <a:t> n</a:t>
            </a:r>
            <a:r>
              <a:rPr lang="en-GB" sz="3200" b="1" baseline="-25000">
                <a:solidFill>
                  <a:srgbClr val="FF0000"/>
                </a:solidFill>
                <a:latin typeface="Calibri" pitchFamily="34" charset="0"/>
              </a:rPr>
              <a:t>eq</a:t>
            </a:r>
            <a:r>
              <a:rPr lang="en-GB" sz="3200" b="1">
                <a:solidFill>
                  <a:srgbClr val="FF0000"/>
                </a:solidFill>
                <a:latin typeface="Calibri" pitchFamily="34" charset="0"/>
              </a:rPr>
              <a:t> cm</a:t>
            </a:r>
            <a:r>
              <a:rPr lang="en-GB" sz="3200" b="1" baseline="30000">
                <a:solidFill>
                  <a:srgbClr val="FF0000"/>
                </a:solidFill>
                <a:latin typeface="Calibri" pitchFamily="34" charset="0"/>
              </a:rPr>
              <a:t>-2</a:t>
            </a:r>
            <a:r>
              <a:rPr lang="en-GB" sz="3200" b="1">
                <a:solidFill>
                  <a:srgbClr val="FF0000"/>
                </a:solidFill>
                <a:latin typeface="Calibri" pitchFamily="34" charset="0"/>
              </a:rPr>
              <a:t>)</a:t>
            </a:r>
          </a:p>
        </p:txBody>
      </p:sp>
      <p:sp>
        <p:nvSpPr>
          <p:cNvPr id="28675" name="TextBox 3"/>
          <p:cNvSpPr txBox="1">
            <a:spLocks noChangeArrowheads="1"/>
          </p:cNvSpPr>
          <p:nvPr/>
        </p:nvSpPr>
        <p:spPr bwMode="auto">
          <a:xfrm>
            <a:off x="5076056" y="1700808"/>
            <a:ext cx="3214687" cy="1200150"/>
          </a:xfrm>
          <a:prstGeom prst="rect">
            <a:avLst/>
          </a:prstGeom>
          <a:noFill/>
          <a:ln w="9525">
            <a:noFill/>
            <a:miter lim="800000"/>
            <a:headEnd/>
            <a:tailEnd/>
          </a:ln>
        </p:spPr>
        <p:txBody>
          <a:bodyPr>
            <a:spAutoFit/>
          </a:bodyPr>
          <a:lstStyle/>
          <a:p>
            <a:r>
              <a:rPr lang="en-GB" sz="2400" dirty="0">
                <a:latin typeface="Calibri" pitchFamily="34" charset="0"/>
              </a:rPr>
              <a:t>RED: irradiated with 24GeV/c protons</a:t>
            </a:r>
          </a:p>
          <a:p>
            <a:r>
              <a:rPr lang="en-GB" sz="2400" dirty="0">
                <a:latin typeface="Calibri" pitchFamily="34" charset="0"/>
              </a:rPr>
              <a:t>Other: 26MeV protons</a:t>
            </a:r>
          </a:p>
        </p:txBody>
      </p:sp>
      <p:sp>
        <p:nvSpPr>
          <p:cNvPr id="8" name="Slide Number Placeholder 7"/>
          <p:cNvSpPr>
            <a:spLocks noGrp="1"/>
          </p:cNvSpPr>
          <p:nvPr>
            <p:ph type="sldNum" sz="quarter" idx="12"/>
          </p:nvPr>
        </p:nvSpPr>
        <p:spPr/>
        <p:txBody>
          <a:bodyPr/>
          <a:lstStyle/>
          <a:p>
            <a:pPr>
              <a:defRPr/>
            </a:pPr>
            <a:fld id="{5B6A4E9A-9DFD-448C-9ED9-EA438FE2C3F0}" type="slidenum">
              <a:rPr lang="en-GB"/>
              <a:pPr>
                <a:defRPr/>
              </a:pPr>
              <a:t>68</a:t>
            </a:fld>
            <a:endParaRPr lang="en-GB"/>
          </a:p>
        </p:txBody>
      </p:sp>
      <p:pic>
        <p:nvPicPr>
          <p:cNvPr id="28677" name="Picture 9" descr="all-protons-line.tif"/>
          <p:cNvPicPr>
            <a:picLocks noChangeAspect="1"/>
          </p:cNvPicPr>
          <p:nvPr/>
        </p:nvPicPr>
        <p:blipFill>
          <a:blip r:embed="rId2" cstate="print"/>
          <a:srcRect/>
          <a:stretch>
            <a:fillRect/>
          </a:stretch>
        </p:blipFill>
        <p:spPr bwMode="auto">
          <a:xfrm>
            <a:off x="4071938" y="3357563"/>
            <a:ext cx="5072062" cy="2692400"/>
          </a:xfrm>
          <a:prstGeom prst="rect">
            <a:avLst/>
          </a:prstGeom>
          <a:noFill/>
          <a:ln w="9525">
            <a:noFill/>
            <a:miter lim="800000"/>
            <a:headEnd/>
            <a:tailEnd/>
          </a:ln>
        </p:spPr>
      </p:pic>
      <p:pic>
        <p:nvPicPr>
          <p:cNvPr id="28679" name="Picture 11" descr="all-neutrons-line.tif"/>
          <p:cNvPicPr>
            <a:picLocks noChangeAspect="1"/>
          </p:cNvPicPr>
          <p:nvPr/>
        </p:nvPicPr>
        <p:blipFill>
          <a:blip r:embed="rId3" cstate="print"/>
          <a:srcRect/>
          <a:stretch>
            <a:fillRect/>
          </a:stretch>
        </p:blipFill>
        <p:spPr bwMode="auto">
          <a:xfrm>
            <a:off x="0" y="2997200"/>
            <a:ext cx="4340225" cy="3033713"/>
          </a:xfrm>
          <a:prstGeom prst="rect">
            <a:avLst/>
          </a:prstGeom>
          <a:noFill/>
          <a:ln w="9525">
            <a:noFill/>
            <a:miter lim="800000"/>
            <a:headEnd/>
            <a:tailEnd/>
          </a:ln>
        </p:spPr>
      </p:pic>
      <p:sp>
        <p:nvSpPr>
          <p:cNvPr id="28680" name="TextBox 12"/>
          <p:cNvSpPr txBox="1">
            <a:spLocks noChangeArrowheads="1"/>
          </p:cNvSpPr>
          <p:nvPr/>
        </p:nvSpPr>
        <p:spPr bwMode="auto">
          <a:xfrm>
            <a:off x="539552" y="1556792"/>
            <a:ext cx="3214687" cy="831850"/>
          </a:xfrm>
          <a:prstGeom prst="rect">
            <a:avLst/>
          </a:prstGeom>
          <a:noFill/>
          <a:ln w="9525">
            <a:noFill/>
            <a:miter lim="800000"/>
            <a:headEnd/>
            <a:tailEnd/>
          </a:ln>
        </p:spPr>
        <p:txBody>
          <a:bodyPr>
            <a:spAutoFit/>
          </a:bodyPr>
          <a:lstStyle/>
          <a:p>
            <a:r>
              <a:rPr lang="en-GB" sz="2400" dirty="0">
                <a:latin typeface="Calibri" pitchFamily="34" charset="0"/>
              </a:rPr>
              <a:t>Irradiated with reactor neutrons</a:t>
            </a:r>
          </a:p>
        </p:txBody>
      </p:sp>
      <p:sp>
        <p:nvSpPr>
          <p:cNvPr id="10"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7</a:t>
            </a:fld>
            <a:endParaRPr lang="en-GB"/>
          </a:p>
        </p:txBody>
      </p:sp>
      <p:pic>
        <p:nvPicPr>
          <p:cNvPr id="8" name="Picture 7" descr="4_Ambrosio-2.jpg"/>
          <p:cNvPicPr>
            <a:picLocks noChangeAspect="1"/>
          </p:cNvPicPr>
          <p:nvPr/>
        </p:nvPicPr>
        <p:blipFill>
          <a:blip r:embed="rId2" cstate="print"/>
          <a:stretch>
            <a:fillRect/>
          </a:stretch>
        </p:blipFill>
        <p:spPr>
          <a:xfrm>
            <a:off x="4668009" y="0"/>
            <a:ext cx="4475990" cy="3356992"/>
          </a:xfrm>
          <a:prstGeom prst="rect">
            <a:avLst/>
          </a:prstGeom>
        </p:spPr>
      </p:pic>
      <p:pic>
        <p:nvPicPr>
          <p:cNvPr id="9" name="Picture 8" descr="4_Ambrosio.jpg"/>
          <p:cNvPicPr>
            <a:picLocks noChangeAspect="1"/>
          </p:cNvPicPr>
          <p:nvPr/>
        </p:nvPicPr>
        <p:blipFill>
          <a:blip r:embed="rId3" cstate="print"/>
          <a:stretch>
            <a:fillRect/>
          </a:stretch>
        </p:blipFill>
        <p:spPr>
          <a:xfrm>
            <a:off x="0" y="3266982"/>
            <a:ext cx="4788024" cy="3591018"/>
          </a:xfrm>
          <a:prstGeom prst="rect">
            <a:avLst/>
          </a:prstGeom>
        </p:spPr>
      </p:pic>
      <p:sp>
        <p:nvSpPr>
          <p:cNvPr id="10" name="Oval 9"/>
          <p:cNvSpPr/>
          <p:nvPr/>
        </p:nvSpPr>
        <p:spPr>
          <a:xfrm>
            <a:off x="0" y="5229200"/>
            <a:ext cx="4716016" cy="1584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munch_scream.jpg"/>
          <p:cNvPicPr>
            <a:picLocks noChangeAspect="1"/>
          </p:cNvPicPr>
          <p:nvPr/>
        </p:nvPicPr>
        <p:blipFill>
          <a:blip r:embed="rId4" cstate="print"/>
          <a:srcRect l="31856" t="42989" r="25808" b="16115"/>
          <a:stretch>
            <a:fillRect/>
          </a:stretch>
        </p:blipFill>
        <p:spPr>
          <a:xfrm>
            <a:off x="5076056" y="3861048"/>
            <a:ext cx="2016224" cy="2520280"/>
          </a:xfrm>
          <a:prstGeom prst="rect">
            <a:avLst/>
          </a:prstGeom>
        </p:spPr>
      </p:pic>
      <p:sp>
        <p:nvSpPr>
          <p:cNvPr id="13" name="TextBox 12"/>
          <p:cNvSpPr txBox="1"/>
          <p:nvPr/>
        </p:nvSpPr>
        <p:spPr>
          <a:xfrm>
            <a:off x="395536" y="476672"/>
            <a:ext cx="2376264" cy="2308324"/>
          </a:xfrm>
          <a:prstGeom prst="rect">
            <a:avLst/>
          </a:prstGeom>
          <a:noFill/>
        </p:spPr>
        <p:txBody>
          <a:bodyPr wrap="square" rtlCol="0">
            <a:spAutoFit/>
          </a:bodyPr>
          <a:lstStyle/>
          <a:p>
            <a:r>
              <a:rPr lang="en-GB" sz="2400" dirty="0" smtClean="0"/>
              <a:t>Is the silicon detector development going forward with the same speed? </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par>
                                <p:cTn id="18" presetID="10"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850106"/>
          </a:xfrm>
        </p:spPr>
        <p:txBody>
          <a:bodyPr/>
          <a:lstStyle/>
          <a:p>
            <a:r>
              <a:rPr lang="en-GB" dirty="0" smtClean="0"/>
              <a:t>Silicon detectors: status back there</a:t>
            </a:r>
            <a:endParaRPr lang="en-GB" dirty="0"/>
          </a:p>
        </p:txBody>
      </p:sp>
      <p:sp>
        <p:nvSpPr>
          <p:cNvPr id="3" name="Content Placeholder 2"/>
          <p:cNvSpPr>
            <a:spLocks noGrp="1"/>
          </p:cNvSpPr>
          <p:nvPr>
            <p:ph idx="1"/>
          </p:nvPr>
        </p:nvSpPr>
        <p:spPr>
          <a:xfrm>
            <a:off x="251520" y="764704"/>
            <a:ext cx="8676456" cy="6093296"/>
          </a:xfrm>
        </p:spPr>
        <p:txBody>
          <a:bodyPr/>
          <a:lstStyle/>
          <a:p>
            <a:pPr marL="0" lvl="0" indent="0" eaLnBrk="1" hangingPunct="1">
              <a:spcBef>
                <a:spcPct val="0"/>
              </a:spcBef>
              <a:buNone/>
            </a:pPr>
            <a:r>
              <a:rPr lang="en-GB" sz="2400" dirty="0" smtClean="0">
                <a:latin typeface="Calibri" pitchFamily="34" charset="0"/>
                <a:ea typeface="Calibri" pitchFamily="34" charset="0"/>
                <a:cs typeface="ArialMT"/>
              </a:rPr>
              <a:t>The spectacular sensors in the LHC. </a:t>
            </a:r>
          </a:p>
          <a:p>
            <a:pPr marL="0" lvl="0" indent="0" eaLnBrk="1" hangingPunct="1">
              <a:spcBef>
                <a:spcPct val="0"/>
              </a:spcBef>
              <a:buNone/>
            </a:pPr>
            <a:r>
              <a:rPr lang="en-GB" sz="2400" dirty="0" smtClean="0">
                <a:latin typeface="Calibri" pitchFamily="34" charset="0"/>
                <a:ea typeface="Calibri" pitchFamily="34" charset="0"/>
                <a:cs typeface="ArialMT"/>
              </a:rPr>
              <a:t>Triumph of silicon technology. Many wonders in the various experimental caverns (silicon drift, silicon </a:t>
            </a:r>
            <a:r>
              <a:rPr lang="en-GB" sz="2400" dirty="0" err="1" smtClean="0">
                <a:latin typeface="Calibri" pitchFamily="34" charset="0"/>
                <a:ea typeface="Calibri" pitchFamily="34" charset="0"/>
                <a:cs typeface="ArialMT"/>
              </a:rPr>
              <a:t>microstrip</a:t>
            </a:r>
            <a:r>
              <a:rPr lang="en-GB" sz="2400" dirty="0" smtClean="0">
                <a:latin typeface="Calibri" pitchFamily="34" charset="0"/>
                <a:ea typeface="Calibri" pitchFamily="34" charset="0"/>
                <a:cs typeface="ArialMT"/>
              </a:rPr>
              <a:t>, hybrid pixel sensors): </a:t>
            </a: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lvl="0" indent="0">
              <a:spcBef>
                <a:spcPct val="0"/>
              </a:spcBef>
              <a:buNone/>
            </a:pPr>
            <a:endParaRPr lang="en-GB" sz="2400" dirty="0" smtClean="0">
              <a:latin typeface="Calibri" pitchFamily="34" charset="0"/>
              <a:ea typeface="Calibri" pitchFamily="34" charset="0"/>
              <a:cs typeface="ArialMT"/>
            </a:endParaRPr>
          </a:p>
          <a:p>
            <a:pPr marL="0" indent="0">
              <a:spcBef>
                <a:spcPts val="0"/>
              </a:spcBef>
              <a:buNone/>
            </a:pPr>
            <a:endParaRPr lang="en-GB" sz="2400"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8</a:t>
            </a:fld>
            <a:endParaRPr lang="en-GB"/>
          </a:p>
        </p:txBody>
      </p:sp>
      <p:pic>
        <p:nvPicPr>
          <p:cNvPr id="8" name="Picture 3"/>
          <p:cNvPicPr>
            <a:picLocks noChangeAspect="1" noChangeArrowheads="1"/>
          </p:cNvPicPr>
          <p:nvPr/>
        </p:nvPicPr>
        <p:blipFill>
          <a:blip r:embed="rId2" cstate="screen"/>
          <a:srcRect/>
          <a:stretch>
            <a:fillRect/>
          </a:stretch>
        </p:blipFill>
        <p:spPr bwMode="auto">
          <a:xfrm>
            <a:off x="5652120" y="2492896"/>
            <a:ext cx="2857520" cy="1981200"/>
          </a:xfrm>
          <a:prstGeom prst="rect">
            <a:avLst/>
          </a:prstGeom>
          <a:noFill/>
          <a:ln w="9525">
            <a:noFill/>
            <a:miter lim="800000"/>
            <a:headEnd/>
            <a:tailEnd/>
          </a:ln>
        </p:spPr>
      </p:pic>
      <p:pic>
        <p:nvPicPr>
          <p:cNvPr id="9" name="Picture 2"/>
          <p:cNvPicPr>
            <a:picLocks noChangeAspect="1" noChangeArrowheads="1"/>
          </p:cNvPicPr>
          <p:nvPr/>
        </p:nvPicPr>
        <p:blipFill>
          <a:blip r:embed="rId3" cstate="screen"/>
          <a:srcRect/>
          <a:stretch>
            <a:fillRect/>
          </a:stretch>
        </p:blipFill>
        <p:spPr bwMode="auto">
          <a:xfrm>
            <a:off x="323528" y="2348880"/>
            <a:ext cx="3007344" cy="1981200"/>
          </a:xfrm>
          <a:prstGeom prst="rect">
            <a:avLst/>
          </a:prstGeom>
          <a:noFill/>
          <a:ln w="9525">
            <a:noFill/>
            <a:miter lim="800000"/>
            <a:headEnd/>
            <a:tailEnd/>
          </a:ln>
        </p:spPr>
      </p:pic>
      <p:pic>
        <p:nvPicPr>
          <p:cNvPr id="10" name="Picture 1"/>
          <p:cNvPicPr>
            <a:picLocks noChangeAspect="1" noChangeArrowheads="1"/>
          </p:cNvPicPr>
          <p:nvPr/>
        </p:nvPicPr>
        <p:blipFill>
          <a:blip r:embed="rId4" cstate="screen"/>
          <a:srcRect/>
          <a:stretch>
            <a:fillRect/>
          </a:stretch>
        </p:blipFill>
        <p:spPr bwMode="auto">
          <a:xfrm>
            <a:off x="0" y="3861048"/>
            <a:ext cx="2885910" cy="1981200"/>
          </a:xfrm>
          <a:prstGeom prst="rect">
            <a:avLst/>
          </a:prstGeom>
          <a:noFill/>
          <a:ln w="9525">
            <a:noFill/>
            <a:miter lim="800000"/>
            <a:headEnd/>
            <a:tailEnd/>
          </a:ln>
        </p:spPr>
      </p:pic>
      <p:pic>
        <p:nvPicPr>
          <p:cNvPr id="65538" name="Picture 2" descr="http://www.phy.cam.ac.uk/research/hep/heppictures/AtlasSCT_small.jpg"/>
          <p:cNvPicPr>
            <a:picLocks noChangeAspect="1" noChangeArrowheads="1"/>
          </p:cNvPicPr>
          <p:nvPr/>
        </p:nvPicPr>
        <p:blipFill>
          <a:blip r:embed="rId5" cstate="print"/>
          <a:srcRect/>
          <a:stretch>
            <a:fillRect/>
          </a:stretch>
        </p:blipFill>
        <p:spPr bwMode="auto">
          <a:xfrm>
            <a:off x="3347864" y="2276872"/>
            <a:ext cx="2520280" cy="1890211"/>
          </a:xfrm>
          <a:prstGeom prst="rect">
            <a:avLst/>
          </a:prstGeom>
          <a:noFill/>
        </p:spPr>
      </p:pic>
      <p:sp>
        <p:nvSpPr>
          <p:cNvPr id="12" name="TextBox 11"/>
          <p:cNvSpPr txBox="1"/>
          <p:nvPr/>
        </p:nvSpPr>
        <p:spPr>
          <a:xfrm>
            <a:off x="3419872" y="4653136"/>
            <a:ext cx="4464496" cy="1200329"/>
          </a:xfrm>
          <a:prstGeom prst="rect">
            <a:avLst/>
          </a:prstGeom>
          <a:noFill/>
        </p:spPr>
        <p:txBody>
          <a:bodyPr wrap="square" rtlCol="0">
            <a:spAutoFit/>
          </a:bodyPr>
          <a:lstStyle/>
          <a:p>
            <a:r>
              <a:rPr lang="en-GB" dirty="0" smtClean="0"/>
              <a:t>To get to this quality, a large amount of R&amp;D has been performed to face the occupancy, readout speed and radiation tolerance challenges.</a:t>
            </a:r>
            <a:endParaRPr lang="en-GB" dirty="0"/>
          </a:p>
        </p:txBody>
      </p:sp>
      <p:sp>
        <p:nvSpPr>
          <p:cNvPr id="11" name="TextBox 10"/>
          <p:cNvSpPr txBox="1"/>
          <p:nvPr/>
        </p:nvSpPr>
        <p:spPr>
          <a:xfrm>
            <a:off x="1763688" y="5949280"/>
            <a:ext cx="6624736" cy="369332"/>
          </a:xfrm>
          <a:prstGeom prst="rect">
            <a:avLst/>
          </a:prstGeom>
          <a:noFill/>
        </p:spPr>
        <p:txBody>
          <a:bodyPr wrap="square" rtlCol="0">
            <a:spAutoFit/>
          </a:bodyPr>
          <a:lstStyle/>
          <a:p>
            <a:r>
              <a:rPr lang="en-GB" dirty="0" smtClean="0"/>
              <a:t>.... but more difficult challenges are to be faced!</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8229600" cy="922114"/>
          </a:xfrm>
        </p:spPr>
        <p:txBody>
          <a:bodyPr/>
          <a:lstStyle/>
          <a:p>
            <a:r>
              <a:rPr lang="en-GB" dirty="0" smtClean="0"/>
              <a:t>Silicon detectors in the future</a:t>
            </a:r>
            <a:endParaRPr lang="en-GB" dirty="0"/>
          </a:p>
        </p:txBody>
      </p:sp>
      <p:sp>
        <p:nvSpPr>
          <p:cNvPr id="4" name="Footer Placeholder 3"/>
          <p:cNvSpPr>
            <a:spLocks noGrp="1"/>
          </p:cNvSpPr>
          <p:nvPr>
            <p:ph type="ftr" sz="quarter" idx="11"/>
          </p:nvPr>
        </p:nvSpPr>
        <p:spPr/>
        <p:txBody>
          <a:bodyPr/>
          <a:lstStyle/>
          <a:p>
            <a:pPr>
              <a:defRPr/>
            </a:pPr>
            <a:r>
              <a:rPr lang="en-GB" dirty="0" smtClean="0"/>
              <a:t>G. Casse,13</a:t>
            </a:r>
            <a:r>
              <a:rPr lang="en-GB" baseline="30000" dirty="0" smtClean="0"/>
              <a:t>th</a:t>
            </a:r>
            <a:r>
              <a:rPr lang="en-GB" dirty="0" smtClean="0"/>
              <a:t> VCI, Vienna 11-15 Feb 2013</a:t>
            </a:r>
            <a:endParaRPr lang="en-GB" dirty="0"/>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9</a:t>
            </a:fld>
            <a:endParaRPr lang="en-GB"/>
          </a:p>
        </p:txBody>
      </p:sp>
      <p:sp>
        <p:nvSpPr>
          <p:cNvPr id="7" name="Content Placeholder 2"/>
          <p:cNvSpPr>
            <a:spLocks noGrp="1"/>
          </p:cNvSpPr>
          <p:nvPr>
            <p:ph idx="1"/>
          </p:nvPr>
        </p:nvSpPr>
        <p:spPr>
          <a:xfrm>
            <a:off x="0" y="836712"/>
            <a:ext cx="6840760" cy="576064"/>
          </a:xfrm>
        </p:spPr>
        <p:txBody>
          <a:bodyPr/>
          <a:lstStyle/>
          <a:p>
            <a:pPr marL="0" lvl="0" indent="0" eaLnBrk="1" hangingPunct="1">
              <a:spcBef>
                <a:spcPct val="0"/>
              </a:spcBef>
              <a:buNone/>
            </a:pPr>
            <a:r>
              <a:rPr lang="en-GB" b="1" dirty="0" smtClean="0">
                <a:solidFill>
                  <a:srgbClr val="FF0000"/>
                </a:solidFill>
                <a:latin typeface="Calibri" pitchFamily="34" charset="0"/>
                <a:ea typeface="Calibri" pitchFamily="34" charset="0"/>
                <a:cs typeface="ArialMT"/>
              </a:rPr>
              <a:t>The immediate challenge: HL-LHC</a:t>
            </a: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lvl="0" indent="0">
              <a:spcBef>
                <a:spcPct val="0"/>
              </a:spcBef>
              <a:buNone/>
            </a:pPr>
            <a:endParaRPr lang="en-GB" b="1" dirty="0" smtClean="0">
              <a:solidFill>
                <a:srgbClr val="FF0000"/>
              </a:solidFill>
              <a:latin typeface="Calibri" pitchFamily="34" charset="0"/>
              <a:ea typeface="Calibri" pitchFamily="34" charset="0"/>
              <a:cs typeface="ArialMT"/>
            </a:endParaRPr>
          </a:p>
          <a:p>
            <a:pPr marL="0" indent="0">
              <a:spcBef>
                <a:spcPts val="0"/>
              </a:spcBef>
              <a:buNone/>
            </a:pPr>
            <a:endParaRPr lang="en-GB" b="1" dirty="0">
              <a:solidFill>
                <a:srgbClr val="FF0000"/>
              </a:solidFill>
            </a:endParaRPr>
          </a:p>
        </p:txBody>
      </p:sp>
      <p:pic>
        <p:nvPicPr>
          <p:cNvPr id="8" name="Picture 1"/>
          <p:cNvPicPr>
            <a:picLocks noChangeAspect="1" noChangeArrowheads="1"/>
          </p:cNvPicPr>
          <p:nvPr/>
        </p:nvPicPr>
        <p:blipFill>
          <a:blip r:embed="rId2" cstate="print"/>
          <a:srcRect/>
          <a:stretch>
            <a:fillRect/>
          </a:stretch>
        </p:blipFill>
        <p:spPr bwMode="auto">
          <a:xfrm>
            <a:off x="1187624" y="2204864"/>
            <a:ext cx="7112000" cy="4325937"/>
          </a:xfrm>
          <a:prstGeom prst="rect">
            <a:avLst/>
          </a:prstGeom>
          <a:noFill/>
          <a:ln w="9525">
            <a:noFill/>
            <a:miter lim="800000"/>
            <a:headEnd/>
            <a:tailEnd/>
          </a:ln>
        </p:spPr>
      </p:pic>
      <p:sp>
        <p:nvSpPr>
          <p:cNvPr id="9" name="Text Box 38"/>
          <p:cNvSpPr txBox="1">
            <a:spLocks noChangeArrowheads="1"/>
          </p:cNvSpPr>
          <p:nvPr/>
        </p:nvSpPr>
        <p:spPr bwMode="auto">
          <a:xfrm>
            <a:off x="899592" y="1340768"/>
            <a:ext cx="7773987" cy="1077113"/>
          </a:xfrm>
          <a:prstGeom prst="rect">
            <a:avLst/>
          </a:prstGeom>
          <a:noFill/>
          <a:ln w="9525">
            <a:noFill/>
            <a:miter lim="800000"/>
            <a:headEnd/>
            <a:tailEnd/>
          </a:ln>
        </p:spPr>
        <p:txBody>
          <a:bodyPr lIns="91339" tIns="45668" rIns="91339" bIns="45668" anchor="ctr">
            <a:spAutoFit/>
          </a:bodyPr>
          <a:lstStyle/>
          <a:p>
            <a:pPr algn="ctr" defTabSz="912813" eaLnBrk="0" hangingPunct="0"/>
            <a:r>
              <a:rPr lang="en-US" sz="3200" b="1" dirty="0">
                <a:solidFill>
                  <a:srgbClr val="008000"/>
                </a:solidFill>
                <a:latin typeface="Calibri" pitchFamily="34" charset="0"/>
              </a:rPr>
              <a:t>Possible 20 Year LHC Schedule</a:t>
            </a:r>
          </a:p>
          <a:p>
            <a:pPr algn="ctr" defTabSz="912813" eaLnBrk="0" hangingPunct="0"/>
            <a:endParaRPr lang="en-US" sz="3200" dirty="0">
              <a:solidFill>
                <a:schemeClr val="hlink"/>
              </a:solidFill>
              <a:latin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31758</TotalTime>
  <Words>4509</Words>
  <Application>Microsoft Office PowerPoint</Application>
  <PresentationFormat>On-screen Show (4:3)</PresentationFormat>
  <Paragraphs>661</Paragraphs>
  <Slides>68</Slides>
  <Notes>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68</vt:i4>
      </vt:variant>
    </vt:vector>
  </HeadingPairs>
  <TitlesOfParts>
    <vt:vector size="71" baseType="lpstr">
      <vt:lpstr>Office Theme</vt:lpstr>
      <vt:lpstr>Equation</vt:lpstr>
      <vt:lpstr>Drawing</vt:lpstr>
      <vt:lpstr>Recent developments in silicon detectors</vt:lpstr>
      <vt:lpstr>Physics and detectors: a virtuous spiral</vt:lpstr>
      <vt:lpstr>Silicon detectors</vt:lpstr>
      <vt:lpstr>Silicon detectors</vt:lpstr>
      <vt:lpstr>Silicon detectors</vt:lpstr>
      <vt:lpstr>Slide 6</vt:lpstr>
      <vt:lpstr>Slide 7</vt:lpstr>
      <vt:lpstr>Silicon detectors: status back there</vt:lpstr>
      <vt:lpstr>Silicon detectors in the future</vt:lpstr>
      <vt:lpstr>Slide 10</vt:lpstr>
      <vt:lpstr>Serious issues: granularity and radiation damage</vt:lpstr>
      <vt:lpstr>Radiation damage</vt:lpstr>
      <vt:lpstr>Can silicon survive these doses?</vt:lpstr>
      <vt:lpstr>Operation of high resistivity Si detectors</vt:lpstr>
      <vt:lpstr>Radiation damage: operation scenario (LHC)</vt:lpstr>
      <vt:lpstr>For improved mip charge collection after irradiation p-in-n versus n-in-p (or n-in-n) detectors</vt:lpstr>
      <vt:lpstr>Slide 17</vt:lpstr>
      <vt:lpstr>Slide 18</vt:lpstr>
      <vt:lpstr>Slide 19</vt:lpstr>
      <vt:lpstr>Slide 20</vt:lpstr>
      <vt:lpstr>Slide 21</vt:lpstr>
      <vt:lpstr>Slide 22</vt:lpstr>
      <vt:lpstr>n-in-p Planar FZ Sensor Irradiations</vt:lpstr>
      <vt:lpstr>Slide 24</vt:lpstr>
      <vt:lpstr>Slide 25</vt:lpstr>
      <vt:lpstr>Different detector structure: 3D Detectors Even more radiation hard.</vt:lpstr>
      <vt:lpstr>Double-sided 3D Production</vt:lpstr>
      <vt:lpstr>Slide 28</vt:lpstr>
      <vt:lpstr>Slide 29</vt:lpstr>
      <vt:lpstr>Slide 30</vt:lpstr>
      <vt:lpstr>Slide 31</vt:lpstr>
      <vt:lpstr>Slide 32</vt:lpstr>
      <vt:lpstr>Slide 33</vt:lpstr>
      <vt:lpstr>CMOS detectors: MAPs</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IZM SLID Process</vt:lpstr>
      <vt:lpstr>Slide 51</vt:lpstr>
      <vt:lpstr>Slide 52</vt:lpstr>
      <vt:lpstr>Slide 53</vt:lpstr>
      <vt:lpstr>Slide 54</vt:lpstr>
      <vt:lpstr>Slide 55</vt:lpstr>
      <vt:lpstr>Slide 56</vt:lpstr>
      <vt:lpstr>Slide 57</vt:lpstr>
      <vt:lpstr>Slide 58</vt:lpstr>
      <vt:lpstr>Slide 59</vt:lpstr>
      <vt:lpstr>Slide 60</vt:lpstr>
      <vt:lpstr>Silicon detectors for good timing resoluition: the NA62 GigaTracKer (GTK)</vt:lpstr>
      <vt:lpstr>Virtuous spiral</vt:lpstr>
      <vt:lpstr>Slide 63</vt:lpstr>
      <vt:lpstr>SUMMARY</vt:lpstr>
      <vt:lpstr>SUMMARY</vt:lpstr>
      <vt:lpstr>HL-LHC Performance Goals</vt:lpstr>
      <vt:lpstr>Slide 67</vt:lpstr>
      <vt:lpstr>Slide 68</vt:lpstr>
    </vt:vector>
  </TitlesOfParts>
  <Company>The University of Liverpool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Annealing of the IV and CCE(V) and implication to the operations</dc:title>
  <dc:creator>gcasse</dc:creator>
  <cp:lastModifiedBy>admin</cp:lastModifiedBy>
  <cp:revision>527</cp:revision>
  <dcterms:created xsi:type="dcterms:W3CDTF">2008-10-30T15:42:59Z</dcterms:created>
  <dcterms:modified xsi:type="dcterms:W3CDTF">2013-02-11T14:40:05Z</dcterms:modified>
</cp:coreProperties>
</file>