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0"/>
  </p:notesMasterIdLst>
  <p:handoutMasterIdLst>
    <p:handoutMasterId r:id="rId41"/>
  </p:handoutMasterIdLst>
  <p:sldIdLst>
    <p:sldId id="267" r:id="rId2"/>
    <p:sldId id="633" r:id="rId3"/>
    <p:sldId id="584" r:id="rId4"/>
    <p:sldId id="798" r:id="rId5"/>
    <p:sldId id="825" r:id="rId6"/>
    <p:sldId id="816" r:id="rId7"/>
    <p:sldId id="585" r:id="rId8"/>
    <p:sldId id="671" r:id="rId9"/>
    <p:sldId id="770" r:id="rId10"/>
    <p:sldId id="637" r:id="rId11"/>
    <p:sldId id="711" r:id="rId12"/>
    <p:sldId id="821" r:id="rId13"/>
    <p:sldId id="820" r:id="rId14"/>
    <p:sldId id="822" r:id="rId15"/>
    <p:sldId id="823" r:id="rId16"/>
    <p:sldId id="828" r:id="rId17"/>
    <p:sldId id="799" r:id="rId18"/>
    <p:sldId id="759" r:id="rId19"/>
    <p:sldId id="600" r:id="rId20"/>
    <p:sldId id="760" r:id="rId21"/>
    <p:sldId id="783" r:id="rId22"/>
    <p:sldId id="761" r:id="rId23"/>
    <p:sldId id="796" r:id="rId24"/>
    <p:sldId id="779" r:id="rId25"/>
    <p:sldId id="782" r:id="rId26"/>
    <p:sldId id="817" r:id="rId27"/>
    <p:sldId id="366" r:id="rId28"/>
    <p:sldId id="824" r:id="rId29"/>
    <p:sldId id="448" r:id="rId30"/>
    <p:sldId id="785" r:id="rId31"/>
    <p:sldId id="673" r:id="rId32"/>
    <p:sldId id="786" r:id="rId33"/>
    <p:sldId id="638" r:id="rId34"/>
    <p:sldId id="639" r:id="rId35"/>
    <p:sldId id="775" r:id="rId36"/>
    <p:sldId id="827" r:id="rId37"/>
    <p:sldId id="826" r:id="rId38"/>
    <p:sldId id="792" r:id="rId3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6"/>
    <a:srgbClr val="0000FF"/>
    <a:srgbClr val="00FF00"/>
    <a:srgbClr val="FFFF00"/>
    <a:srgbClr val="FFFFFF"/>
    <a:srgbClr val="FF0000"/>
    <a:srgbClr val="0000A4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9" autoAdjust="0"/>
    <p:restoredTop sz="86443" autoAdjust="0"/>
  </p:normalViewPr>
  <p:slideViewPr>
    <p:cSldViewPr>
      <p:cViewPr varScale="1">
        <p:scale>
          <a:sx n="76" d="100"/>
          <a:sy n="76" d="100"/>
        </p:scale>
        <p:origin x="-432" y="-90"/>
      </p:cViewPr>
      <p:guideLst>
        <p:guide orient="horz" pos="2160"/>
        <p:guide orient="horz" pos="709"/>
        <p:guide orient="horz" pos="3612"/>
        <p:guide pos="2880"/>
        <p:guide pos="4332"/>
        <p:guide pos="5759"/>
        <p:guide pos="1429"/>
        <p:guide/>
      </p:guideLst>
    </p:cSldViewPr>
  </p:slideViewPr>
  <p:outlineViewPr>
    <p:cViewPr>
      <p:scale>
        <a:sx n="33" d="100"/>
        <a:sy n="33" d="100"/>
      </p:scale>
      <p:origin x="0" y="17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4B6C74-B436-4AF2-A63E-40805F508EE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91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3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3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871B874-21BD-483E-9851-4B208C187CD8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50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Preserve tracking and PID </a:t>
            </a:r>
            <a:r>
              <a:rPr lang="en-US" dirty="0" err="1" smtClean="0"/>
              <a:t>preformance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Enhance secondary vertex capability</a:t>
            </a:r>
            <a:r>
              <a:rPr lang="en-US" baseline="0" dirty="0" smtClean="0"/>
              <a:t> and tracking at low </a:t>
            </a:r>
            <a:r>
              <a:rPr lang="en-US" baseline="0" dirty="0" err="1" smtClean="0"/>
              <a:t>pT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B874-21BD-483E-9851-4B208C187CD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61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0"/>
            <a:ext cx="8534400" cy="647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391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4191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191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304800" y="3810000"/>
            <a:ext cx="85344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391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4191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800" y="3810000"/>
            <a:ext cx="4191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191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191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191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391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534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94212" name="Picture 4" descr="E18_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152400"/>
            <a:ext cx="533400" cy="533400"/>
          </a:xfrm>
          <a:prstGeom prst="rect">
            <a:avLst/>
          </a:prstGeom>
          <a:noFill/>
        </p:spPr>
      </p:pic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gradFill rotWithShape="0">
            <a:gsLst>
              <a:gs pos="0">
                <a:srgbClr val="3366FF">
                  <a:gamma/>
                  <a:shade val="46275"/>
                  <a:invGamma/>
                </a:srgbClr>
              </a:gs>
              <a:gs pos="100000">
                <a:srgbClr val="3366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0" y="6583363"/>
            <a:ext cx="8112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96"/>
                </a:solidFill>
              </a:rPr>
              <a:t>B. </a:t>
            </a:r>
            <a:r>
              <a:rPr lang="en-US" sz="1200" dirty="0" err="1">
                <a:solidFill>
                  <a:srgbClr val="000096"/>
                </a:solidFill>
              </a:rPr>
              <a:t>Ketzer</a:t>
            </a:r>
            <a:endParaRPr lang="en-US" sz="1200" dirty="0">
              <a:solidFill>
                <a:srgbClr val="000096"/>
              </a:solidFill>
            </a:endParaRPr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4127500" y="6583363"/>
            <a:ext cx="8874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96"/>
                </a:solidFill>
              </a:rPr>
              <a:t>GEM-TPC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8660021" y="6580218"/>
            <a:ext cx="483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600"/>
              </a:spcBef>
              <a:buFont typeface="Arial" pitchFamily="34" charset="0"/>
              <a:buNone/>
            </a:pPr>
            <a:fld id="{96A265A6-E1C7-430E-832E-405B4142DE66}" type="slidenum">
              <a:rPr lang="de-DE" sz="1200" smtClean="0">
                <a:solidFill>
                  <a:srgbClr val="000096"/>
                </a:solidFill>
              </a:rPr>
              <a:pPr algn="r">
                <a:spcBef>
                  <a:spcPts val="600"/>
                </a:spcBef>
                <a:buFont typeface="Arial" pitchFamily="34" charset="0"/>
                <a:buNone/>
              </a:pPr>
              <a:t>‹Nr.›</a:t>
            </a:fld>
            <a:endParaRPr lang="de-DE" sz="1200" dirty="0" smtClean="0">
              <a:solidFill>
                <a:srgbClr val="00009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009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9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009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9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9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wmf"/><Relationship Id="rId11" Type="http://schemas.openxmlformats.org/officeDocument/2006/relationships/image" Target="../media/image44.png"/><Relationship Id="rId5" Type="http://schemas.openxmlformats.org/officeDocument/2006/relationships/image" Target="../media/image4.png"/><Relationship Id="rId10" Type="http://schemas.openxmlformats.org/officeDocument/2006/relationships/image" Target="../media/image43.jpeg"/><Relationship Id="rId4" Type="http://schemas.openxmlformats.org/officeDocument/2006/relationships/image" Target="../media/image38.png"/><Relationship Id="rId9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0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tags" Target="../tags/tag6.xml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81.png"/><Relationship Id="rId4" Type="http://schemas.openxmlformats.org/officeDocument/2006/relationships/tags" Target="../tags/tag7.xml"/><Relationship Id="rId9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6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52513"/>
            <a:ext cx="7772400" cy="1854200"/>
          </a:xfrm>
        </p:spPr>
        <p:txBody>
          <a:bodyPr/>
          <a:lstStyle/>
          <a:p>
            <a:pPr>
              <a:lnSpc>
                <a:spcPct val="140000"/>
              </a:lnSpc>
              <a:spcAft>
                <a:spcPct val="180000"/>
              </a:spcAft>
            </a:pPr>
            <a:r>
              <a:rPr lang="de-DE" b="1" dirty="0" smtClean="0">
                <a:solidFill>
                  <a:srgbClr val="FF0000"/>
                </a:solidFill>
              </a:rPr>
              <a:t>A TPC </a:t>
            </a:r>
            <a:r>
              <a:rPr lang="de-DE" b="1" dirty="0" err="1" smtClean="0">
                <a:solidFill>
                  <a:srgbClr val="FF0000"/>
                </a:solidFill>
              </a:rPr>
              <a:t>for</a:t>
            </a:r>
            <a:r>
              <a:rPr lang="de-DE" b="1" dirty="0" smtClean="0">
                <a:solidFill>
                  <a:srgbClr val="FF0000"/>
                </a:solidFill>
              </a:rPr>
              <a:t> High-Rate Experiments:</a:t>
            </a:r>
            <a:br>
              <a:rPr lang="de-DE" b="1" dirty="0" smtClean="0">
                <a:solidFill>
                  <a:srgbClr val="FF0000"/>
                </a:solidFill>
              </a:rPr>
            </a:br>
            <a:r>
              <a:rPr lang="de-DE" b="1" dirty="0" err="1" smtClean="0">
                <a:solidFill>
                  <a:srgbClr val="FF0000"/>
                </a:solidFill>
              </a:rPr>
              <a:t>Towards</a:t>
            </a:r>
            <a:r>
              <a:rPr lang="de-DE" b="1" dirty="0" smtClean="0">
                <a:solidFill>
                  <a:srgbClr val="FF0000"/>
                </a:solidFill>
              </a:rPr>
              <a:t> an Upgrade </a:t>
            </a:r>
            <a:r>
              <a:rPr lang="de-DE" b="1" dirty="0" err="1" smtClean="0">
                <a:solidFill>
                  <a:srgbClr val="FF0000"/>
                </a:solidFill>
              </a:rPr>
              <a:t>of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the</a:t>
            </a:r>
            <a:r>
              <a:rPr lang="de-DE" b="1" dirty="0" smtClean="0">
                <a:solidFill>
                  <a:srgbClr val="FF0000"/>
                </a:solidFill>
              </a:rPr>
              <a:t> ALICE TPC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79376" y="3068638"/>
            <a:ext cx="6949008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00096"/>
                </a:solidFill>
              </a:rPr>
              <a:t>Bernhard </a:t>
            </a:r>
            <a:r>
              <a:rPr lang="en-US" sz="2400" dirty="0" err="1">
                <a:solidFill>
                  <a:srgbClr val="000096"/>
                </a:solidFill>
              </a:rPr>
              <a:t>Ketzer</a:t>
            </a:r>
            <a:endParaRPr lang="en-US" sz="2400" dirty="0">
              <a:solidFill>
                <a:srgbClr val="000096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400" dirty="0" err="1">
                <a:solidFill>
                  <a:srgbClr val="000096"/>
                </a:solidFill>
              </a:rPr>
              <a:t>Technische</a:t>
            </a:r>
            <a:r>
              <a:rPr lang="en-US" sz="2400" dirty="0">
                <a:solidFill>
                  <a:srgbClr val="000096"/>
                </a:solidFill>
              </a:rPr>
              <a:t> </a:t>
            </a:r>
            <a:r>
              <a:rPr lang="en-US" sz="2400" dirty="0" err="1">
                <a:solidFill>
                  <a:srgbClr val="000096"/>
                </a:solidFill>
              </a:rPr>
              <a:t>Universit</a:t>
            </a:r>
            <a:r>
              <a:rPr lang="de-DE" sz="2400" dirty="0" err="1">
                <a:solidFill>
                  <a:srgbClr val="000096"/>
                </a:solidFill>
              </a:rPr>
              <a:t>ät</a:t>
            </a:r>
            <a:r>
              <a:rPr lang="de-DE" sz="2400" dirty="0">
                <a:solidFill>
                  <a:srgbClr val="000096"/>
                </a:solidFill>
              </a:rPr>
              <a:t> </a:t>
            </a:r>
            <a:r>
              <a:rPr lang="de-DE" sz="2400" dirty="0" smtClean="0">
                <a:solidFill>
                  <a:srgbClr val="000096"/>
                </a:solidFill>
              </a:rPr>
              <a:t>München</a:t>
            </a:r>
          </a:p>
          <a:p>
            <a:pPr algn="ctr">
              <a:spcBef>
                <a:spcPct val="50000"/>
              </a:spcBef>
            </a:pPr>
            <a:r>
              <a:rPr lang="en-US" sz="1400" i="1" dirty="0" smtClean="0">
                <a:solidFill>
                  <a:srgbClr val="000096"/>
                </a:solidFill>
              </a:rPr>
              <a:t>On behalf of the GEM-TPC Collaboration and the ALICE TPC Collaboration</a:t>
            </a:r>
            <a:endParaRPr lang="de-DE" sz="1400" i="1" dirty="0">
              <a:solidFill>
                <a:srgbClr val="000096"/>
              </a:solidFill>
            </a:endParaRPr>
          </a:p>
          <a:p>
            <a:pPr algn="ctr">
              <a:spcBef>
                <a:spcPct val="50000"/>
              </a:spcBef>
            </a:pPr>
            <a:endParaRPr lang="de-DE" sz="1600" dirty="0">
              <a:solidFill>
                <a:srgbClr val="000096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sz="1600" dirty="0" smtClean="0">
                <a:solidFill>
                  <a:srgbClr val="000096"/>
                </a:solidFill>
              </a:rPr>
              <a:t>11 </a:t>
            </a:r>
            <a:r>
              <a:rPr lang="de-DE" sz="1600" dirty="0" err="1" smtClean="0">
                <a:solidFill>
                  <a:srgbClr val="000096"/>
                </a:solidFill>
              </a:rPr>
              <a:t>February</a:t>
            </a:r>
            <a:r>
              <a:rPr lang="de-DE" sz="1600" dirty="0" smtClean="0">
                <a:solidFill>
                  <a:srgbClr val="000096"/>
                </a:solidFill>
              </a:rPr>
              <a:t> 2013</a:t>
            </a:r>
            <a:endParaRPr lang="de-DE" sz="1600" dirty="0">
              <a:solidFill>
                <a:srgbClr val="000096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GB" sz="1600" dirty="0" smtClean="0">
                <a:solidFill>
                  <a:srgbClr val="000096"/>
                </a:solidFill>
              </a:rPr>
              <a:t>Vienna Conference on Instrumentation 2013 </a:t>
            </a:r>
            <a:endParaRPr lang="en-US" sz="1600" dirty="0">
              <a:solidFill>
                <a:srgbClr val="000096"/>
              </a:solidFill>
            </a:endParaRPr>
          </a:p>
        </p:txBody>
      </p:sp>
      <p:pic>
        <p:nvPicPr>
          <p:cNvPr id="3084" name="Picture 12" descr="m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4232" y="5893595"/>
            <a:ext cx="1127760" cy="533400"/>
          </a:xfrm>
          <a:prstGeom prst="rect">
            <a:avLst/>
          </a:prstGeom>
          <a:noFill/>
        </p:spPr>
      </p:pic>
      <p:pic>
        <p:nvPicPr>
          <p:cNvPr id="3085" name="Picture 13" descr="DOC-2005-Jun-47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72" y="5841086"/>
            <a:ext cx="1110580" cy="638418"/>
          </a:xfrm>
          <a:prstGeom prst="rect">
            <a:avLst/>
          </a:prstGeom>
          <a:noFill/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7385" y="5684105"/>
            <a:ext cx="906906" cy="95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3491" y="5809819"/>
            <a:ext cx="1524213" cy="70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9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653" y="3758145"/>
            <a:ext cx="4176463" cy="283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29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58145"/>
            <a:ext cx="4176464" cy="283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 Effects</a:t>
            </a:r>
            <a:endParaRPr lang="de-DE" dirty="0"/>
          </a:p>
        </p:txBody>
      </p:sp>
      <p:pic>
        <p:nvPicPr>
          <p:cNvPr id="3829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574" y="1556792"/>
            <a:ext cx="3600000" cy="244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29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440" y="1556792"/>
            <a:ext cx="3600000" cy="244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85152" y="1052736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 = 5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1052736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 = 10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3989" y="6381328"/>
            <a:ext cx="290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rgbClr val="000096"/>
                </a:solidFill>
              </a:rPr>
              <a:t>[S. </a:t>
            </a:r>
            <a:r>
              <a:rPr lang="en-US" sz="1200" dirty="0" err="1" smtClean="0">
                <a:solidFill>
                  <a:srgbClr val="000096"/>
                </a:solidFill>
              </a:rPr>
              <a:t>Rossegger</a:t>
            </a:r>
            <a:r>
              <a:rPr lang="en-US" sz="1200" dirty="0" smtClean="0">
                <a:solidFill>
                  <a:srgbClr val="000096"/>
                </a:solidFill>
              </a:rPr>
              <a:t>, CERN, F. B</a:t>
            </a:r>
            <a:r>
              <a:rPr lang="de-DE" sz="1200" dirty="0" err="1" smtClean="0">
                <a:solidFill>
                  <a:srgbClr val="000096"/>
                </a:solidFill>
              </a:rPr>
              <a:t>öhmer</a:t>
            </a:r>
            <a:r>
              <a:rPr lang="de-DE" sz="1200" dirty="0" smtClean="0">
                <a:solidFill>
                  <a:srgbClr val="000096"/>
                </a:solidFill>
              </a:rPr>
              <a:t>, TUM</a:t>
            </a:r>
            <a:r>
              <a:rPr lang="en-US" sz="1200" dirty="0" smtClean="0">
                <a:solidFill>
                  <a:srgbClr val="000096"/>
                </a:solidFill>
              </a:rPr>
              <a:t>]</a:t>
            </a:r>
            <a:endParaRPr lang="de-DE" sz="1200" dirty="0" smtClean="0">
              <a:solidFill>
                <a:srgbClr val="00009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05127" y="5663570"/>
                <a:ext cx="6183103" cy="8617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solidFill>
                      <a:srgbClr val="000096"/>
                    </a:solidFill>
                    <a:sym typeface="Wingdings 3" pitchFamily="18" charset="2"/>
                  </a:rPr>
                  <a:t>Goal:</a:t>
                </a:r>
                <a:r>
                  <a:rPr lang="de-DE" dirty="0" smtClean="0">
                    <a:solidFill>
                      <a:srgbClr val="000096"/>
                    </a:solidFill>
                    <a:latin typeface="Symbol" pitchFamily="18" charset="2"/>
                    <a:sym typeface="Wingdings 3" pitchFamily="18" charset="2"/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  <a:sym typeface="Wingdings 3" pitchFamily="18" charset="2"/>
                  </a:rPr>
                  <a:t>IB =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0.55%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, </a:t>
                </a:r>
                <a:r>
                  <a:rPr lang="de-DE" dirty="0">
                    <a:solidFill>
                      <a:srgbClr val="000096"/>
                    </a:solidFill>
                    <a:latin typeface="Symbol" pitchFamily="18" charset="2"/>
                  </a:rPr>
                  <a:t>e </a:t>
                </a:r>
                <a:r>
                  <a:rPr lang="en-US" dirty="0">
                    <a:solidFill>
                      <a:srgbClr val="000096"/>
                    </a:solidFill>
                  </a:rPr>
                  <a:t>= 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10 </a:t>
                </a:r>
                <a:r>
                  <a:rPr lang="en-US" dirty="0">
                    <a:solidFill>
                      <a:srgbClr val="000096"/>
                    </a:solidFill>
                  </a:rPr>
                  <a:t>at G = 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2000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b="1" dirty="0" smtClean="0">
                    <a:solidFill>
                      <a:srgbClr val="FF0000"/>
                    </a:solidFill>
                    <a:sym typeface="Wingdings 3"/>
                  </a:rPr>
                  <a:t>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Resulting distortions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</a:rPr>
                      <m:t>𝑶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m:rPr>
                        <m:nor/>
                      </m:rPr>
                      <a:rPr lang="en-US" b="1" i="0" smtClean="0">
                        <a:solidFill>
                          <a:srgbClr val="FF0000"/>
                        </a:solidFill>
                        <a:latin typeface="Cambria Math"/>
                      </a:rPr>
                      <m:t>cm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 can be corrected </a:t>
                </a:r>
                <a:endParaRPr lang="de-DE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127" y="5663570"/>
                <a:ext cx="6183103" cy="86177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5220072" y="4971072"/>
            <a:ext cx="3863750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 </a:t>
            </a:r>
            <a:r>
              <a:rPr lang="en-US" dirty="0" smtClean="0">
                <a:solidFill>
                  <a:srgbClr val="000096"/>
                </a:solidFill>
              </a:rPr>
              <a:t>Issues concerning:</a:t>
            </a: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diffusion, e</a:t>
            </a:r>
            <a:r>
              <a:rPr lang="en-US" baseline="30000" dirty="0" smtClean="0">
                <a:solidFill>
                  <a:srgbClr val="000096"/>
                </a:solidFill>
              </a:rPr>
              <a:t>−</a:t>
            </a:r>
            <a:r>
              <a:rPr lang="en-US" dirty="0" smtClean="0">
                <a:solidFill>
                  <a:srgbClr val="000096"/>
                </a:solidFill>
              </a:rPr>
              <a:t> transparency</a:t>
            </a: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e</a:t>
            </a:r>
            <a:r>
              <a:rPr lang="en-US" dirty="0" smtClean="0">
                <a:solidFill>
                  <a:srgbClr val="000096"/>
                </a:solidFill>
              </a:rPr>
              <a:t>nergy resolution</a:t>
            </a: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stability</a:t>
            </a: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- Measurements</a:t>
            </a:r>
            <a:endParaRPr lang="en-US" dirty="0"/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323528" y="4971072"/>
            <a:ext cx="4607352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indent="-457200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Low ion backflow requires</a:t>
            </a:r>
          </a:p>
          <a:p>
            <a:pPr marL="8001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low drift field</a:t>
            </a:r>
          </a:p>
          <a:p>
            <a:pPr marL="8001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very asymmetric transfer fields</a:t>
            </a:r>
          </a:p>
          <a:p>
            <a:pPr marL="8001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highest amplification in 3</a:t>
            </a:r>
            <a:r>
              <a:rPr lang="en-US" baseline="30000" dirty="0" smtClean="0">
                <a:solidFill>
                  <a:srgbClr val="000096"/>
                </a:solidFill>
              </a:rPr>
              <a:t>rd</a:t>
            </a:r>
            <a:r>
              <a:rPr lang="en-US" dirty="0" smtClean="0">
                <a:solidFill>
                  <a:srgbClr val="000096"/>
                </a:solidFill>
              </a:rPr>
              <a:t> GEM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403648" y="980728"/>
            <a:ext cx="1920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smtClean="0">
                <a:solidFill>
                  <a:srgbClr val="FF0000"/>
                </a:solidFill>
              </a:rPr>
              <a:t>/CO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(70/30)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150902" y="6453336"/>
            <a:ext cx="1260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[T. </a:t>
            </a:r>
            <a:r>
              <a:rPr lang="de-DE" sz="1200" dirty="0">
                <a:solidFill>
                  <a:srgbClr val="000096"/>
                </a:solidFill>
              </a:rPr>
              <a:t>H</a:t>
            </a:r>
            <a:r>
              <a:rPr lang="de-DE" sz="1200" dirty="0" smtClean="0">
                <a:solidFill>
                  <a:srgbClr val="000096"/>
                </a:solidFill>
              </a:rPr>
              <a:t>uber, TUM]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781" y="1473195"/>
            <a:ext cx="4096195" cy="300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971600" y="1682750"/>
            <a:ext cx="6238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TUM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828735" y="3150493"/>
            <a:ext cx="3462278" cy="228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26604" t="-2" r="24689" b="60711"/>
          <a:stretch/>
        </p:blipFill>
        <p:spPr bwMode="auto">
          <a:xfrm>
            <a:off x="970052" y="3068960"/>
            <a:ext cx="1801748" cy="93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781" y="1473195"/>
            <a:ext cx="4096195" cy="300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- Measurements</a:t>
            </a:r>
            <a:endParaRPr lang="en-US" dirty="0"/>
          </a:p>
        </p:txBody>
      </p:sp>
      <p:sp>
        <p:nvSpPr>
          <p:cNvPr id="178186" name="Text Box 10"/>
          <p:cNvSpPr txBox="1">
            <a:spLocks noChangeArrowheads="1"/>
          </p:cNvSpPr>
          <p:nvPr/>
        </p:nvSpPr>
        <p:spPr bwMode="auto">
          <a:xfrm>
            <a:off x="971600" y="1682750"/>
            <a:ext cx="6238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TUM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403648" y="980728"/>
            <a:ext cx="1920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smtClean="0">
                <a:solidFill>
                  <a:srgbClr val="FF0000"/>
                </a:solidFill>
              </a:rPr>
              <a:t>/CO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(70/30)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083621" y="980728"/>
            <a:ext cx="1872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smtClean="0">
                <a:solidFill>
                  <a:srgbClr val="FF0000"/>
                </a:solidFill>
              </a:rPr>
              <a:t>/CO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(70/30)</a:t>
            </a:r>
            <a:endParaRPr lang="de-DE" dirty="0" smtClean="0">
              <a:solidFill>
                <a:srgbClr val="FF0000"/>
              </a:solidFill>
            </a:endParaRPr>
          </a:p>
        </p:txBody>
      </p:sp>
      <p:pic>
        <p:nvPicPr>
          <p:cNvPr id="12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503" y="1408110"/>
            <a:ext cx="3084564" cy="4007762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5724128" y="5661248"/>
            <a:ext cx="291317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000096"/>
                </a:solidFill>
              </a:rPr>
              <a:t>Rate dependence 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 Space charge effect?</a:t>
            </a:r>
            <a:endParaRPr lang="de-DE" dirty="0" smtClean="0">
              <a:solidFill>
                <a:srgbClr val="000096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23528" y="4971072"/>
            <a:ext cx="4607352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indent="-457200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Low ion backflow requires</a:t>
            </a:r>
          </a:p>
          <a:p>
            <a:pPr marL="8001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low drift field</a:t>
            </a:r>
          </a:p>
          <a:p>
            <a:pPr marL="8001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very asymmetric transfer fields</a:t>
            </a:r>
          </a:p>
          <a:p>
            <a:pPr marL="8001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highest amplification in 3</a:t>
            </a:r>
            <a:r>
              <a:rPr lang="en-US" baseline="30000" dirty="0" smtClean="0">
                <a:solidFill>
                  <a:srgbClr val="000096"/>
                </a:solidFill>
              </a:rPr>
              <a:t>rd</a:t>
            </a:r>
            <a:r>
              <a:rPr lang="en-US" dirty="0" smtClean="0">
                <a:solidFill>
                  <a:srgbClr val="000096"/>
                </a:solidFill>
              </a:rPr>
              <a:t> GEM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724128" y="6508871"/>
            <a:ext cx="275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[C. </a:t>
            </a:r>
            <a:r>
              <a:rPr lang="de-DE" sz="1200" dirty="0" err="1" smtClean="0">
                <a:solidFill>
                  <a:srgbClr val="000096"/>
                </a:solidFill>
              </a:rPr>
              <a:t>Garabatos</a:t>
            </a:r>
            <a:r>
              <a:rPr lang="de-DE" sz="1200" dirty="0" smtClean="0">
                <a:solidFill>
                  <a:srgbClr val="000096"/>
                </a:solidFill>
              </a:rPr>
              <a:t>, Y. Yamaguchi, CERN]</a:t>
            </a:r>
          </a:p>
        </p:txBody>
      </p:sp>
      <p:cxnSp>
        <p:nvCxnSpPr>
          <p:cNvPr id="5" name="Gerade Verbindung 4"/>
          <p:cNvCxnSpPr/>
          <p:nvPr/>
        </p:nvCxnSpPr>
        <p:spPr>
          <a:xfrm>
            <a:off x="828735" y="3150493"/>
            <a:ext cx="3462278" cy="228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6"/>
          <p:cNvCxnSpPr/>
          <p:nvPr/>
        </p:nvCxnSpPr>
        <p:spPr>
          <a:xfrm>
            <a:off x="5899100" y="3061816"/>
            <a:ext cx="2551957" cy="47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26604" t="-2" r="24689" b="60711"/>
          <a:stretch/>
        </p:blipFill>
        <p:spPr bwMode="auto">
          <a:xfrm>
            <a:off x="970052" y="3068960"/>
            <a:ext cx="1801748" cy="93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feld 17"/>
          <p:cNvSpPr txBox="1"/>
          <p:nvPr/>
        </p:nvSpPr>
        <p:spPr>
          <a:xfrm>
            <a:off x="6732240" y="1532438"/>
            <a:ext cx="7633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 smtClean="0"/>
              <a:t>CERN</a:t>
            </a:r>
            <a:endParaRPr lang="de-DE" sz="1600" dirty="0" smtClean="0"/>
          </a:p>
        </p:txBody>
      </p:sp>
      <p:sp>
        <p:nvSpPr>
          <p:cNvPr id="19" name="Textfeld 18"/>
          <p:cNvSpPr txBox="1"/>
          <p:nvPr/>
        </p:nvSpPr>
        <p:spPr>
          <a:xfrm>
            <a:off x="1150902" y="6453336"/>
            <a:ext cx="1260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[T. </a:t>
            </a:r>
            <a:r>
              <a:rPr lang="de-DE" sz="1200" dirty="0">
                <a:solidFill>
                  <a:srgbClr val="000096"/>
                </a:solidFill>
              </a:rPr>
              <a:t>H</a:t>
            </a:r>
            <a:r>
              <a:rPr lang="de-DE" sz="1200" dirty="0" smtClean="0">
                <a:solidFill>
                  <a:srgbClr val="000096"/>
                </a:solidFill>
              </a:rPr>
              <a:t>uber, TUM]</a:t>
            </a:r>
          </a:p>
        </p:txBody>
      </p:sp>
    </p:spTree>
    <p:extLst>
      <p:ext uri="{BB962C8B-B14F-4D97-AF65-F5344CB8AC3E}">
        <p14:creationId xmlns:p14="http://schemas.microsoft.com/office/powerpoint/2010/main" val="59670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5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5" y="1566453"/>
            <a:ext cx="4140000" cy="280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- Measurements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1259085" y="980728"/>
            <a:ext cx="1944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Ne/CO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(90/10)</a:t>
            </a:r>
            <a:endParaRPr lang="de-DE" dirty="0" smtClean="0">
              <a:solidFill>
                <a:srgbClr val="FF000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69" y="3212976"/>
            <a:ext cx="3206773" cy="71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132393" y="4638967"/>
                <a:ext cx="451161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dirty="0" smtClean="0">
                    <a:solidFill>
                      <a:srgbClr val="FF0000"/>
                    </a:solidFill>
                  </a:rPr>
                  <a:t>Ion backflow in Ne/CO</a:t>
                </a:r>
                <a:r>
                  <a:rPr lang="en-US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 higher:</a:t>
                </a: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96"/>
                    </a:solidFill>
                  </a:rPr>
                  <a:t>Higher drift field: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solidFill>
                          <a:srgbClr val="000096"/>
                        </a:solidFill>
                        <a:latin typeface="Cambria Math"/>
                      </a:rPr>
                      <m:t>=400 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000096"/>
                        </a:solidFill>
                        <a:latin typeface="Cambria Math"/>
                      </a:rPr>
                      <m:t>V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000096"/>
                        </a:solidFill>
                        <a:latin typeface="Cambria Math"/>
                      </a:rPr>
                      <m:t>/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000096"/>
                        </a:solidFill>
                        <a:latin typeface="Cambria Math"/>
                      </a:rPr>
                      <m:t>cm</m:t>
                    </m:r>
                  </m:oMath>
                </a14:m>
                <a:endParaRPr lang="en-US" dirty="0" smtClean="0">
                  <a:solidFill>
                    <a:srgbClr val="000096"/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96"/>
                    </a:solidFill>
                  </a:rPr>
                  <a:t>Keep</a:t>
                </a:r>
                <a:r>
                  <a:rPr lang="en-US" dirty="0">
                    <a:solidFill>
                      <a:srgbClr val="00009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  <a:sym typeface="Wingdings 3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sym typeface="Wingdings 3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sym typeface="Wingdings 3"/>
                          </a:rPr>
                          <m:t>𝑡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  <a:sym typeface="Wingdings 3"/>
                      </a:rPr>
                      <m:t>&lt;4 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latin typeface="Cambria Math"/>
                        <a:sym typeface="Wingdings 3"/>
                      </a:rPr>
                      <m:t>kV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latin typeface="Cambria Math"/>
                        <a:sym typeface="Wingdings 3"/>
                      </a:rPr>
                      <m:t>/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latin typeface="Cambria Math"/>
                        <a:sym typeface="Wingdings 3"/>
                      </a:rPr>
                      <m:t>cm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  <a:sym typeface="Wingdings 3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0096"/>
                    </a:solidFill>
                  </a:rPr>
                  <a:t>to avoid amplification in transfer gap </a:t>
                </a: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93" y="4638967"/>
                <a:ext cx="4511615" cy="1477328"/>
              </a:xfrm>
              <a:prstGeom prst="rect">
                <a:avLst/>
              </a:prstGeom>
              <a:blipFill rotWithShape="1">
                <a:blip r:embed="rId4"/>
                <a:stretch>
                  <a:fillRect l="-1486" t="-1653" b="-70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/>
          <p:cNvSpPr txBox="1"/>
          <p:nvPr/>
        </p:nvSpPr>
        <p:spPr>
          <a:xfrm>
            <a:off x="4754005" y="4638967"/>
            <a:ext cx="405829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Solutions under study: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Add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000096"/>
                </a:solidFill>
              </a:rPr>
              <a:t> to gas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Tolerate small amplification in transfer gap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Add </a:t>
            </a:r>
            <a:r>
              <a:rPr lang="en-US" dirty="0" smtClean="0">
                <a:solidFill>
                  <a:srgbClr val="FF0000"/>
                </a:solidFill>
              </a:rPr>
              <a:t>4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GEM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51520" y="6165304"/>
            <a:ext cx="2132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[A. </a:t>
            </a:r>
            <a:r>
              <a:rPr lang="de-DE" sz="1200" dirty="0" err="1" smtClean="0">
                <a:solidFill>
                  <a:srgbClr val="000096"/>
                </a:solidFill>
              </a:rPr>
              <a:t>Hönle</a:t>
            </a:r>
            <a:r>
              <a:rPr lang="de-DE" sz="1200" dirty="0" smtClean="0">
                <a:solidFill>
                  <a:srgbClr val="000096"/>
                </a:solidFill>
              </a:rPr>
              <a:t>, K. Eckstein, TUM]</a:t>
            </a:r>
          </a:p>
        </p:txBody>
      </p:sp>
      <p:pic>
        <p:nvPicPr>
          <p:cNvPr id="4935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871" y="1566453"/>
            <a:ext cx="4140000" cy="2804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93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- Simulations</a:t>
            </a:r>
            <a:endParaRPr lang="de-DE" dirty="0"/>
          </a:p>
        </p:txBody>
      </p:sp>
      <p:pic>
        <p:nvPicPr>
          <p:cNvPr id="5" name="図 39" descr="gain_ibf_4gem_ne_co2_n2_90_10_5_4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8731632" cy="417599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67544" y="1124744"/>
            <a:ext cx="84467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ANSYS + GARFIELD/MAGBOLTZ: </a:t>
            </a:r>
            <a:r>
              <a:rPr lang="en-US" dirty="0" smtClean="0">
                <a:solidFill>
                  <a:srgbClr val="FF0000"/>
                </a:solidFill>
                <a:sym typeface="Wingdings 3"/>
              </a:rPr>
              <a:t>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Systematic scan of parameter space</a:t>
            </a:r>
          </a:p>
          <a:p>
            <a:pPr marL="12573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Gas composition</a:t>
            </a:r>
          </a:p>
          <a:p>
            <a:pPr marL="12573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Three / four GEMs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23528" y="6458386"/>
            <a:ext cx="16592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rgbClr val="000096"/>
                </a:solidFill>
              </a:rPr>
              <a:t>[T. </a:t>
            </a:r>
            <a:r>
              <a:rPr lang="en-US" sz="1200" dirty="0" err="1" smtClean="0">
                <a:solidFill>
                  <a:srgbClr val="000096"/>
                </a:solidFill>
              </a:rPr>
              <a:t>Gunji</a:t>
            </a:r>
            <a:r>
              <a:rPr lang="en-US" sz="1200" dirty="0" smtClean="0">
                <a:solidFill>
                  <a:srgbClr val="000096"/>
                </a:solidFill>
              </a:rPr>
              <a:t>, Univ. Tokyo]</a:t>
            </a:r>
            <a:endParaRPr lang="de-DE" sz="1200" dirty="0" smtClean="0">
              <a:solidFill>
                <a:srgbClr val="00009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2484461" y="5005625"/>
                <a:ext cx="3383683" cy="10156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dirty="0" smtClean="0">
                    <a:solidFill>
                      <a:srgbClr val="000096"/>
                    </a:solidFill>
                  </a:rPr>
                  <a:t>4 GEM configuration</a:t>
                </a:r>
              </a:p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𝐺𝐸𝑀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96"/>
                          </a:solidFill>
                          <a:latin typeface="Cambria Math"/>
                        </a:rPr>
                        <m:t>=210, 240, 255, 285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V</m:t>
                      </m:r>
                    </m:oMath>
                  </m:oMathPara>
                </a14:m>
                <a:endParaRPr lang="en-US" dirty="0" smtClean="0">
                  <a:solidFill>
                    <a:srgbClr val="000096"/>
                  </a:solidFill>
                </a:endParaRPr>
              </a:p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96"/>
                          </a:solidFill>
                          <a:latin typeface="Cambria Math"/>
                        </a:rPr>
                        <m:t>=4 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kV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nor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cm</m:t>
                      </m:r>
                    </m:oMath>
                  </m:oMathPara>
                </a14:m>
                <a:endParaRPr lang="de-DE" dirty="0" smtClean="0">
                  <a:solidFill>
                    <a:srgbClr val="000096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461" y="5005625"/>
                <a:ext cx="3383683" cy="10156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40"/>
          <p:cNvSpPr/>
          <p:nvPr/>
        </p:nvSpPr>
        <p:spPr>
          <a:xfrm>
            <a:off x="5055566" y="2852936"/>
            <a:ext cx="1460650" cy="142569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537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- Simulations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1127934"/>
            <a:ext cx="8376204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ANSYS + GARFIELD/MAGBOLTZ: </a:t>
            </a:r>
            <a:r>
              <a:rPr lang="en-US" dirty="0">
                <a:solidFill>
                  <a:srgbClr val="000096"/>
                </a:solidFill>
                <a:sym typeface="Wingdings 3"/>
              </a:rPr>
              <a:t>Systematic scan of parameter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space</a:t>
            </a:r>
          </a:p>
          <a:p>
            <a:pPr marL="12573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Gas composition</a:t>
            </a:r>
          </a:p>
          <a:p>
            <a:pPr marL="12573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Three / four GEMs</a:t>
            </a:r>
          </a:p>
          <a:p>
            <a:pPr marL="12573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Hole geometry, aspect ratio</a:t>
            </a:r>
          </a:p>
          <a:p>
            <a:pPr marL="80010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Explore more exotic configurations</a:t>
            </a:r>
          </a:p>
          <a:p>
            <a:pPr marL="12573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Hole alignment</a:t>
            </a:r>
          </a:p>
          <a:p>
            <a:pPr marL="1257300" lvl="2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Cobra GEM</a:t>
            </a:r>
            <a:endParaRPr lang="de-DE" dirty="0" smtClean="0">
              <a:solidFill>
                <a:srgbClr val="000096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716" y="3429000"/>
            <a:ext cx="1864700" cy="2689413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4851"/>
            <a:ext cx="4021479" cy="226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eck 3"/>
          <p:cNvSpPr/>
          <p:nvPr/>
        </p:nvSpPr>
        <p:spPr>
          <a:xfrm>
            <a:off x="976363" y="4075071"/>
            <a:ext cx="1903239" cy="22050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>
            <a:spLocks noChangeAspect="1"/>
          </p:cNvSpPr>
          <p:nvPr/>
        </p:nvSpPr>
        <p:spPr>
          <a:xfrm>
            <a:off x="3061517" y="4861081"/>
            <a:ext cx="818209" cy="9479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 Verbindung 9"/>
          <p:cNvCxnSpPr/>
          <p:nvPr/>
        </p:nvCxnSpPr>
        <p:spPr>
          <a:xfrm flipH="1" flipV="1">
            <a:off x="2879602" y="4075071"/>
            <a:ext cx="181915" cy="7860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 flipH="1">
            <a:off x="2879602" y="5809034"/>
            <a:ext cx="181915" cy="4710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8"/>
          <p:cNvSpPr txBox="1"/>
          <p:nvPr/>
        </p:nvSpPr>
        <p:spPr>
          <a:xfrm>
            <a:off x="1091945" y="6280109"/>
            <a:ext cx="314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6"/>
                </a:solidFill>
              </a:rPr>
              <a:t>[A. </a:t>
            </a:r>
            <a:r>
              <a:rPr lang="en-US" sz="1200" dirty="0" err="1" smtClean="0">
                <a:solidFill>
                  <a:srgbClr val="000096"/>
                </a:solidFill>
              </a:rPr>
              <a:t>Lyashenko</a:t>
            </a:r>
            <a:r>
              <a:rPr lang="en-US" sz="1200" dirty="0" smtClean="0">
                <a:solidFill>
                  <a:srgbClr val="000096"/>
                </a:solidFill>
              </a:rPr>
              <a:t> et al., NIM A 598 (2009) 116]</a:t>
            </a:r>
            <a:endParaRPr lang="de-DE" sz="1200" dirty="0">
              <a:solidFill>
                <a:srgbClr val="000096"/>
              </a:solidFill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6016947" y="6280109"/>
            <a:ext cx="2731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6"/>
                </a:solidFill>
              </a:rPr>
              <a:t>[F. </a:t>
            </a:r>
            <a:r>
              <a:rPr lang="en-US" sz="1200" dirty="0" err="1" smtClean="0">
                <a:solidFill>
                  <a:srgbClr val="000096"/>
                </a:solidFill>
              </a:rPr>
              <a:t>Sauli</a:t>
            </a:r>
            <a:r>
              <a:rPr lang="en-US" sz="1200" dirty="0" smtClean="0">
                <a:solidFill>
                  <a:srgbClr val="000096"/>
                </a:solidFill>
              </a:rPr>
              <a:t> et al., NIM A 560 (2006) 269]</a:t>
            </a:r>
            <a:endParaRPr lang="de-DE" sz="1200" dirty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77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268760"/>
            <a:ext cx="5155835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Introduction 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Ion Backflow and Distortions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Prototype Detectors 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GEM-TPC in FOPI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ALICE IROC with GEM amplification  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Conclusions and Outlook</a:t>
            </a:r>
            <a:endParaRPr lang="de-DE" dirty="0" smtClean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886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FOPI GEM-TPC</a:t>
            </a:r>
            <a:endParaRPr lang="en-US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499992" y="1052736"/>
            <a:ext cx="3198568" cy="23237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spcAft>
                <a:spcPct val="25000"/>
              </a:spcAft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Light-weight field cage 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Drift </a:t>
            </a:r>
            <a:r>
              <a:rPr lang="en-US" dirty="0">
                <a:solidFill>
                  <a:srgbClr val="000096"/>
                </a:solidFill>
              </a:rPr>
              <a:t>length </a:t>
            </a:r>
            <a:r>
              <a:rPr lang="en-US" dirty="0" smtClean="0">
                <a:solidFill>
                  <a:srgbClr val="000096"/>
                </a:solidFill>
              </a:rPr>
              <a:t>725 mm 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Ø 105-300 mm</a:t>
            </a:r>
            <a:endParaRPr lang="en-US" dirty="0">
              <a:solidFill>
                <a:srgbClr val="000096"/>
              </a:solidFill>
            </a:endParaRP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Triple GEM amplification</a:t>
            </a:r>
            <a:endParaRPr lang="en-US" dirty="0">
              <a:solidFill>
                <a:srgbClr val="000096"/>
              </a:solidFill>
            </a:endParaRP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10254 </a:t>
            </a:r>
            <a:r>
              <a:rPr lang="en-US" dirty="0" err="1" smtClean="0">
                <a:solidFill>
                  <a:srgbClr val="000096"/>
                </a:solidFill>
              </a:rPr>
              <a:t>ch</a:t>
            </a:r>
            <a:r>
              <a:rPr lang="en-US" dirty="0" smtClean="0">
                <a:solidFill>
                  <a:srgbClr val="000096"/>
                </a:solidFill>
              </a:rPr>
              <a:t>., AFTER ASIC</a:t>
            </a:r>
          </a:p>
          <a:p>
            <a:pPr>
              <a:spcAft>
                <a:spcPct val="25000"/>
              </a:spcAft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Gas: </a:t>
            </a:r>
            <a:r>
              <a:rPr lang="en-US" dirty="0" err="1" smtClean="0">
                <a:solidFill>
                  <a:srgbClr val="000096"/>
                </a:solidFill>
              </a:rPr>
              <a:t>Ar</a:t>
            </a:r>
            <a:r>
              <a:rPr lang="en-US" dirty="0" smtClean="0">
                <a:solidFill>
                  <a:srgbClr val="000096"/>
                </a:solidFill>
              </a:rPr>
              <a:t> (Ne)/CO</a:t>
            </a:r>
            <a:r>
              <a:rPr lang="en-US" baseline="-25000" dirty="0" smtClean="0">
                <a:solidFill>
                  <a:srgbClr val="000096"/>
                </a:solidFill>
              </a:rPr>
              <a:t>2</a:t>
            </a:r>
            <a:r>
              <a:rPr lang="en-US" dirty="0" smtClean="0">
                <a:solidFill>
                  <a:srgbClr val="000096"/>
                </a:solidFill>
              </a:rPr>
              <a:t> (90/10)</a:t>
            </a:r>
          </a:p>
        </p:txBody>
      </p:sp>
      <p:pic>
        <p:nvPicPr>
          <p:cNvPr id="23" name="Picture 11" descr="E18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7976" y="1484784"/>
            <a:ext cx="576064" cy="576064"/>
          </a:xfrm>
          <a:prstGeom prst="rect">
            <a:avLst/>
          </a:prstGeom>
          <a:noFill/>
        </p:spPr>
      </p:pic>
      <p:pic>
        <p:nvPicPr>
          <p:cNvPr id="24" name="Picture 12" descr="Logo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66223" y="3068960"/>
            <a:ext cx="577777" cy="56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981075"/>
            <a:ext cx="911232" cy="50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8791" y="2132856"/>
            <a:ext cx="75443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31938" y="2996456"/>
            <a:ext cx="772510" cy="72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7" descr="_DSC5270.tif"/>
          <p:cNvPicPr>
            <a:picLocks noChangeAspect="1"/>
          </p:cNvPicPr>
          <p:nvPr/>
        </p:nvPicPr>
        <p:blipFill>
          <a:blip r:embed="rId7" cstate="print"/>
          <a:srcRect l="19981" t="3336" r="19981" b="6673"/>
          <a:stretch>
            <a:fillRect/>
          </a:stretch>
        </p:blipFill>
        <p:spPr>
          <a:xfrm>
            <a:off x="865048" y="3689934"/>
            <a:ext cx="2842856" cy="2835410"/>
          </a:xfrm>
          <a:prstGeom prst="rect">
            <a:avLst/>
          </a:prstGeom>
        </p:spPr>
      </p:pic>
      <p:pic>
        <p:nvPicPr>
          <p:cNvPr id="29" name="Picture 28" descr="prototyp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08520" y="938886"/>
            <a:ext cx="4432464" cy="2850154"/>
          </a:xfrm>
          <a:prstGeom prst="rect">
            <a:avLst/>
          </a:prstGeom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501008"/>
            <a:ext cx="2339752" cy="1216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IMG_556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644008" y="3861048"/>
            <a:ext cx="4212469" cy="2808312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512" y="3645024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355976" y="3429000"/>
            <a:ext cx="3019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333399"/>
                </a:solidFill>
              </a:rPr>
              <a:t>[L. </a:t>
            </a:r>
            <a:r>
              <a:rPr lang="en-US" sz="1200" dirty="0" err="1" smtClean="0">
                <a:solidFill>
                  <a:srgbClr val="333399"/>
                </a:solidFill>
              </a:rPr>
              <a:t>Fabbietti</a:t>
            </a:r>
            <a:r>
              <a:rPr lang="en-US" sz="1200" dirty="0" smtClean="0">
                <a:solidFill>
                  <a:srgbClr val="333399"/>
                </a:solidFill>
              </a:rPr>
              <a:t> et al., NIM A 628, 204 (2011),</a:t>
            </a:r>
          </a:p>
          <a:p>
            <a:r>
              <a:rPr lang="en-US" sz="1200" dirty="0" smtClean="0">
                <a:solidFill>
                  <a:srgbClr val="333399"/>
                </a:solidFill>
              </a:rPr>
              <a:t>M. Ball et al., arXiv1207.0013, 2012]</a:t>
            </a:r>
            <a:endParaRPr lang="de-DE" sz="12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33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in FOPI</a:t>
            </a:r>
            <a:endParaRPr lang="de-DE" dirty="0"/>
          </a:p>
        </p:txBody>
      </p:sp>
      <p:pic>
        <p:nvPicPr>
          <p:cNvPr id="117764" name="Picture 4" descr="C:\Users\ketzer\graphics\panda\tpc\prototype\test_beam\IMG_124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3819" y="980728"/>
            <a:ext cx="7028692" cy="55424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3854" y="4869160"/>
            <a:ext cx="6048451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Al target (</a:t>
            </a:r>
            <a:r>
              <a:rPr lang="en-US" i="1" dirty="0" smtClean="0">
                <a:solidFill>
                  <a:srgbClr val="000096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solidFill>
                  <a:srgbClr val="000096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solidFill>
                  <a:srgbClr val="000096"/>
                </a:solidFill>
                <a:latin typeface="Symbol" pitchFamily="18" charset="2"/>
              </a:rPr>
              <a:t>l</a:t>
            </a:r>
            <a:r>
              <a:rPr lang="en-US" i="1" baseline="-25000" dirty="0" err="1" smtClean="0">
                <a:solidFill>
                  <a:srgbClr val="000096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solidFill>
                  <a:srgbClr val="000096"/>
                </a:solidFill>
              </a:rPr>
              <a:t> = 2%) at z=0 and -34 cm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</a:t>
            </a:r>
            <a:r>
              <a:rPr lang="en-US" baseline="30000" dirty="0" smtClean="0">
                <a:solidFill>
                  <a:srgbClr val="000096"/>
                </a:solidFill>
              </a:rPr>
              <a:t>84</a:t>
            </a:r>
            <a:r>
              <a:rPr lang="en-US" dirty="0" smtClean="0">
                <a:solidFill>
                  <a:srgbClr val="000096"/>
                </a:solidFill>
              </a:rPr>
              <a:t>Kr beam, 1.4 </a:t>
            </a:r>
            <a:r>
              <a:rPr lang="en-US" dirty="0" err="1" smtClean="0">
                <a:solidFill>
                  <a:srgbClr val="000096"/>
                </a:solidFill>
              </a:rPr>
              <a:t>AGeV</a:t>
            </a:r>
            <a:r>
              <a:rPr lang="en-US" dirty="0" smtClean="0">
                <a:solidFill>
                  <a:srgbClr val="000096"/>
                </a:solidFill>
              </a:rPr>
              <a:t>, 40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·</a:t>
            </a:r>
            <a:r>
              <a:rPr lang="en-US" dirty="0" smtClean="0">
                <a:solidFill>
                  <a:srgbClr val="000096"/>
                </a:solidFill>
              </a:rPr>
              <a:t>10</a:t>
            </a:r>
            <a:r>
              <a:rPr lang="en-US" baseline="30000" dirty="0" smtClean="0">
                <a:solidFill>
                  <a:srgbClr val="000096"/>
                </a:solidFill>
              </a:rPr>
              <a:t>4</a:t>
            </a:r>
            <a:r>
              <a:rPr lang="en-US" dirty="0" smtClean="0">
                <a:solidFill>
                  <a:srgbClr val="000096"/>
                </a:solidFill>
              </a:rPr>
              <a:t> / 10s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</a:t>
            </a:r>
            <a:r>
              <a:rPr lang="en-US" baseline="30000" dirty="0" smtClean="0">
                <a:solidFill>
                  <a:srgbClr val="000096"/>
                </a:solidFill>
              </a:rPr>
              <a:t>197</a:t>
            </a:r>
            <a:r>
              <a:rPr lang="en-US" dirty="0" smtClean="0">
                <a:solidFill>
                  <a:srgbClr val="000096"/>
                </a:solidFill>
              </a:rPr>
              <a:t>Au beam, 1.2 </a:t>
            </a:r>
            <a:r>
              <a:rPr lang="en-US" dirty="0" err="1" smtClean="0">
                <a:solidFill>
                  <a:srgbClr val="000096"/>
                </a:solidFill>
              </a:rPr>
              <a:t>AGeV</a:t>
            </a:r>
            <a:r>
              <a:rPr lang="en-US" dirty="0" smtClean="0">
                <a:solidFill>
                  <a:srgbClr val="000096"/>
                </a:solidFill>
              </a:rPr>
              <a:t>, 40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·</a:t>
            </a:r>
            <a:r>
              <a:rPr lang="en-US" dirty="0" smtClean="0">
                <a:solidFill>
                  <a:srgbClr val="000096"/>
                </a:solidFill>
              </a:rPr>
              <a:t>10</a:t>
            </a:r>
            <a:r>
              <a:rPr lang="en-US" baseline="30000" dirty="0" smtClean="0">
                <a:solidFill>
                  <a:srgbClr val="000096"/>
                </a:solidFill>
              </a:rPr>
              <a:t>3</a:t>
            </a:r>
            <a:r>
              <a:rPr lang="en-US" dirty="0" smtClean="0">
                <a:solidFill>
                  <a:srgbClr val="000096"/>
                </a:solidFill>
              </a:rPr>
              <a:t> / 10s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</a:t>
            </a:r>
            <a:r>
              <a:rPr lang="en-US" baseline="30000" dirty="0" smtClean="0">
                <a:solidFill>
                  <a:srgbClr val="000096"/>
                </a:solidFill>
              </a:rPr>
              <a:t>22</a:t>
            </a:r>
            <a:r>
              <a:rPr lang="en-US" dirty="0" smtClean="0">
                <a:solidFill>
                  <a:srgbClr val="000096"/>
                </a:solidFill>
              </a:rPr>
              <a:t>Ne beam, 1.7 </a:t>
            </a:r>
            <a:r>
              <a:rPr lang="en-US" dirty="0" err="1" smtClean="0">
                <a:solidFill>
                  <a:srgbClr val="000096"/>
                </a:solidFill>
              </a:rPr>
              <a:t>AGeV</a:t>
            </a:r>
            <a:r>
              <a:rPr lang="en-US" dirty="0" smtClean="0">
                <a:solidFill>
                  <a:srgbClr val="000096"/>
                </a:solidFill>
              </a:rPr>
              <a:t>, 1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·10</a:t>
            </a:r>
            <a:r>
              <a:rPr lang="en-US" baseline="30000" dirty="0" smtClean="0">
                <a:solidFill>
                  <a:srgbClr val="000096"/>
                </a:solidFill>
                <a:latin typeface="Arial"/>
                <a:cs typeface="Arial"/>
              </a:rPr>
              <a:t>6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 / 10s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Physics run, </a:t>
            </a:r>
            <a:r>
              <a:rPr lang="en-US" dirty="0" smtClean="0">
                <a:solidFill>
                  <a:srgbClr val="000096"/>
                </a:solidFill>
                <a:latin typeface="Symbol" pitchFamily="18" charset="2"/>
                <a:cs typeface="Arial"/>
              </a:rPr>
              <a:t>p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 beam, 1.7 </a:t>
            </a:r>
            <a:r>
              <a:rPr lang="en-US" dirty="0" err="1" smtClean="0">
                <a:solidFill>
                  <a:srgbClr val="000096"/>
                </a:solidFill>
                <a:latin typeface="Arial"/>
                <a:cs typeface="Arial"/>
              </a:rPr>
              <a:t>GeV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/c, C, Cu, </a:t>
            </a:r>
            <a:r>
              <a:rPr lang="en-US" dirty="0" err="1" smtClean="0">
                <a:solidFill>
                  <a:srgbClr val="000096"/>
                </a:solidFill>
                <a:latin typeface="Arial"/>
                <a:cs typeface="Arial"/>
              </a:rPr>
              <a:t>Pb</a:t>
            </a:r>
            <a:r>
              <a:rPr lang="en-US" dirty="0" smtClean="0">
                <a:solidFill>
                  <a:srgbClr val="000096"/>
                </a:solidFill>
                <a:latin typeface="Arial"/>
                <a:cs typeface="Arial"/>
              </a:rPr>
              <a:t> targets</a:t>
            </a:r>
            <a:endParaRPr lang="de-DE" dirty="0">
              <a:solidFill>
                <a:srgbClr val="000096"/>
              </a:solidFill>
            </a:endParaRPr>
          </a:p>
        </p:txBody>
      </p:sp>
      <p:pic>
        <p:nvPicPr>
          <p:cNvPr id="5" name="Picture 4" descr="event33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628800"/>
            <a:ext cx="7277333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5925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Calibration with </a:t>
            </a:r>
            <a:r>
              <a:rPr lang="en-US" baseline="30000" dirty="0" smtClean="0"/>
              <a:t>83m</a:t>
            </a:r>
            <a:r>
              <a:rPr lang="en-US" dirty="0" smtClean="0"/>
              <a:t>Kr</a:t>
            </a:r>
            <a:endParaRPr lang="de-DE" dirty="0"/>
          </a:p>
        </p:txBody>
      </p:sp>
      <p:pic>
        <p:nvPicPr>
          <p:cNvPr id="3328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5" y="980728"/>
            <a:ext cx="3905435" cy="298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28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986560"/>
            <a:ext cx="3931915" cy="261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280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797152"/>
            <a:ext cx="4355976" cy="127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0" y="1052736"/>
            <a:ext cx="4213013" cy="3093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Equalization of gain for each pad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Resolution before correction: 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Main peak 6.9%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After correction: 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Main peak 5.1%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Results similar for Ne/CO</a:t>
            </a:r>
            <a:r>
              <a:rPr lang="en-US" baseline="-25000" dirty="0" smtClean="0">
                <a:solidFill>
                  <a:srgbClr val="000096"/>
                </a:solidFill>
              </a:rPr>
              <a:t>2</a:t>
            </a:r>
            <a:r>
              <a:rPr lang="en-US" dirty="0" smtClean="0">
                <a:solidFill>
                  <a:srgbClr val="000096"/>
                </a:solidFill>
              </a:rPr>
              <a:t> (90/10)</a:t>
            </a:r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325780" y="2204864"/>
            <a:ext cx="1960245" cy="300990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5364089" y="3347340"/>
            <a:ext cx="1960245" cy="300990"/>
          </a:xfrm>
          <a:prstGeom prst="rect">
            <a:avLst/>
          </a:prstGeom>
        </p:spPr>
      </p:pic>
      <p:sp>
        <p:nvSpPr>
          <p:cNvPr id="9" name="TextBox 11"/>
          <p:cNvSpPr txBox="1"/>
          <p:nvPr/>
        </p:nvSpPr>
        <p:spPr>
          <a:xfrm>
            <a:off x="5682880" y="6237312"/>
            <a:ext cx="26709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333399"/>
                </a:solidFill>
              </a:rPr>
              <a:t>[R. Schmitz, D. Kaiser, HISKP Bonn]</a:t>
            </a:r>
            <a:endParaRPr lang="de-DE" sz="1200" dirty="0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Projection Chamber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556792"/>
            <a:ext cx="7545655" cy="116955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000096"/>
                </a:solidFill>
              </a:rPr>
              <a:t>Combination of MWPC and Drift Chamber:</a:t>
            </a:r>
            <a:r>
              <a:rPr lang="en-US" dirty="0" smtClean="0">
                <a:solidFill>
                  <a:srgbClr val="FF0000"/>
                </a:solidFill>
              </a:rPr>
              <a:t> 3-D tracking device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long drift path (~m) in gas-filled volume   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 z coordinate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 MWPC + pads perpendicular to drift path  </a:t>
            </a:r>
            <a:r>
              <a:rPr lang="en-US" dirty="0" err="1" smtClean="0">
                <a:solidFill>
                  <a:srgbClr val="000096"/>
                </a:solidFill>
                <a:sym typeface="Wingdings 3"/>
              </a:rPr>
              <a:t>x,y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 coordinates</a:t>
            </a:r>
            <a:endParaRPr lang="de-DE" dirty="0">
              <a:solidFill>
                <a:srgbClr val="000096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1520" y="1003201"/>
            <a:ext cx="8626475" cy="4095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</a:t>
            </a:r>
            <a:r>
              <a:rPr lang="en-US" b="1">
                <a:solidFill>
                  <a:srgbClr val="000096"/>
                </a:solidFill>
              </a:rPr>
              <a:t>ime </a:t>
            </a:r>
            <a:r>
              <a:rPr lang="en-US" b="1">
                <a:solidFill>
                  <a:srgbClr val="FF0000"/>
                </a:solidFill>
              </a:rPr>
              <a:t>P</a:t>
            </a:r>
            <a:r>
              <a:rPr lang="en-US" b="1">
                <a:solidFill>
                  <a:srgbClr val="000096"/>
                </a:solidFill>
              </a:rPr>
              <a:t>rojection </a:t>
            </a:r>
            <a:r>
              <a:rPr lang="en-US" b="1">
                <a:solidFill>
                  <a:srgbClr val="FF0000"/>
                </a:solidFill>
              </a:rPr>
              <a:t>C</a:t>
            </a:r>
            <a:r>
              <a:rPr lang="en-US" b="1">
                <a:solidFill>
                  <a:srgbClr val="000096"/>
                </a:solidFill>
              </a:rPr>
              <a:t>hamber</a:t>
            </a:r>
            <a:r>
              <a:rPr lang="en-US">
                <a:solidFill>
                  <a:srgbClr val="000096"/>
                </a:solidFill>
              </a:rPr>
              <a:t> [D.R. Nygren et al., Phys. Today 31, 46 (1978)]</a:t>
            </a:r>
          </a:p>
        </p:txBody>
      </p:sp>
      <p:pic>
        <p:nvPicPr>
          <p:cNvPr id="11" name="Picture 9" descr="tpc_principle_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65718"/>
            <a:ext cx="4894312" cy="3536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98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2418"/>
            <a:ext cx="4572000" cy="3058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and Momentum Resolution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481909" y="4797152"/>
            <a:ext cx="3565400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Track reconstruction in TPC: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Riemann pattern recognition</a:t>
            </a:r>
          </a:p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rgbClr val="333399"/>
                </a:solidFill>
              </a:rPr>
              <a:t>[J. Rauch, TUM]</a:t>
            </a:r>
            <a:endParaRPr lang="en-US" dirty="0" smtClean="0">
              <a:solidFill>
                <a:srgbClr val="000096"/>
              </a:solidFill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Track fitting: GENFIT </a:t>
            </a:r>
          </a:p>
          <a:p>
            <a:pPr lvl="0"/>
            <a:r>
              <a:rPr lang="en-US" sz="1200" dirty="0">
                <a:solidFill>
                  <a:srgbClr val="333399"/>
                </a:solidFill>
              </a:rPr>
              <a:t>[C. H</a:t>
            </a:r>
            <a:r>
              <a:rPr lang="de-DE" sz="1200" dirty="0" err="1">
                <a:solidFill>
                  <a:srgbClr val="333399"/>
                </a:solidFill>
              </a:rPr>
              <a:t>öppner</a:t>
            </a:r>
            <a:r>
              <a:rPr lang="de-DE" sz="1200" dirty="0">
                <a:solidFill>
                  <a:srgbClr val="333399"/>
                </a:solidFill>
              </a:rPr>
              <a:t> et al., NIM A  620, 518 (2010)</a:t>
            </a:r>
            <a:r>
              <a:rPr lang="en-US" sz="1200" dirty="0" smtClean="0">
                <a:solidFill>
                  <a:srgbClr val="333399"/>
                </a:solidFill>
              </a:rPr>
              <a:t>]</a:t>
            </a:r>
            <a:endParaRPr lang="de-DE" sz="1200" dirty="0">
              <a:solidFill>
                <a:srgbClr val="3333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2564904"/>
            <a:ext cx="1487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008000"/>
                </a:solidFill>
              </a:rPr>
              <a:t> = 230 </a:t>
            </a:r>
            <a:r>
              <a:rPr lang="en-US" dirty="0" smtClean="0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m</a:t>
            </a:r>
            <a:endParaRPr lang="de-DE" dirty="0">
              <a:solidFill>
                <a:srgbClr val="008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048512" y="2852936"/>
            <a:ext cx="1435256" cy="816856"/>
          </a:xfrm>
          <a:prstGeom prst="straightConnector1">
            <a:avLst/>
          </a:prstGeom>
          <a:ln w="28575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709424" y="3665182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932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04407"/>
            <a:ext cx="4283968" cy="283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043608" y="1124744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Spatial Resolution </a:t>
            </a:r>
            <a:r>
              <a:rPr lang="en-US" dirty="0" err="1" smtClean="0">
                <a:solidFill>
                  <a:srgbClr val="FF0000"/>
                </a:solidFill>
              </a:rPr>
              <a:t>vs</a:t>
            </a:r>
            <a:r>
              <a:rPr lang="en-US" dirty="0" smtClean="0">
                <a:solidFill>
                  <a:srgbClr val="FF0000"/>
                </a:solidFill>
              </a:rPr>
              <a:t> z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6136" y="1124744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Momentum Resolution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81909" y="4442628"/>
            <a:ext cx="1354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[M. Berger, TUM]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292080" y="4442628"/>
            <a:ext cx="1464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[F. </a:t>
            </a:r>
            <a:r>
              <a:rPr lang="de-DE" sz="1200" dirty="0" err="1" smtClean="0">
                <a:solidFill>
                  <a:srgbClr val="000096"/>
                </a:solidFill>
              </a:rPr>
              <a:t>Cusanno</a:t>
            </a:r>
            <a:r>
              <a:rPr lang="de-DE" sz="1200" dirty="0" smtClean="0">
                <a:solidFill>
                  <a:srgbClr val="000096"/>
                </a:solidFill>
              </a:rPr>
              <a:t>, TUM]</a:t>
            </a:r>
          </a:p>
        </p:txBody>
      </p:sp>
    </p:spTree>
    <p:extLst>
      <p:ext uri="{BB962C8B-B14F-4D97-AF65-F5344CB8AC3E}">
        <p14:creationId xmlns:p14="http://schemas.microsoft.com/office/powerpoint/2010/main" val="920723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Resolution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846614" y="4012322"/>
            <a:ext cx="512031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 smtClean="0">
                <a:solidFill>
                  <a:srgbClr val="FF0000"/>
                </a:solidFill>
              </a:rPr>
              <a:t>Vertex </a:t>
            </a:r>
            <a:r>
              <a:rPr lang="de-DE" dirty="0" err="1" smtClean="0">
                <a:solidFill>
                  <a:srgbClr val="FF0000"/>
                </a:solidFill>
              </a:rPr>
              <a:t>reconstruction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de-DE" dirty="0" err="1" smtClean="0">
                <a:solidFill>
                  <a:srgbClr val="000096"/>
                </a:solidFill>
              </a:rPr>
              <a:t>using</a:t>
            </a:r>
            <a:r>
              <a:rPr lang="de-DE" dirty="0" smtClean="0">
                <a:solidFill>
                  <a:srgbClr val="000096"/>
                </a:solidFill>
              </a:rPr>
              <a:t> GENFIT / RAVE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de-DE" dirty="0" err="1" smtClean="0">
                <a:solidFill>
                  <a:srgbClr val="000096"/>
                </a:solidFill>
              </a:rPr>
              <a:t>Considerable</a:t>
            </a: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improvement</a:t>
            </a:r>
            <a:r>
              <a:rPr lang="de-DE" dirty="0" smtClean="0">
                <a:solidFill>
                  <a:srgbClr val="000096"/>
                </a:solidFill>
              </a:rPr>
              <a:t> in z-</a:t>
            </a:r>
            <a:r>
              <a:rPr lang="de-DE" dirty="0" err="1" smtClean="0">
                <a:solidFill>
                  <a:srgbClr val="000096"/>
                </a:solidFill>
              </a:rPr>
              <a:t>direction</a:t>
            </a:r>
            <a:endParaRPr lang="de-DE" dirty="0" smtClean="0">
              <a:solidFill>
                <a:srgbClr val="000096"/>
              </a:solidFill>
            </a:endParaRPr>
          </a:p>
        </p:txBody>
      </p:sp>
      <p:pic>
        <p:nvPicPr>
          <p:cNvPr id="4956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600000" cy="2580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56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464" y="980728"/>
            <a:ext cx="3600000" cy="2582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56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600000" cy="258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7092280" y="4458597"/>
            <a:ext cx="1294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[J. Rauch, TUM]</a:t>
            </a:r>
          </a:p>
        </p:txBody>
      </p:sp>
    </p:spTree>
    <p:extLst>
      <p:ext uri="{BB962C8B-B14F-4D97-AF65-F5344CB8AC3E}">
        <p14:creationId xmlns:p14="http://schemas.microsoft.com/office/powerpoint/2010/main" val="1122347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</a:t>
            </a:r>
            <a:endParaRPr lang="de-DE" dirty="0"/>
          </a:p>
        </p:txBody>
      </p:sp>
      <p:pic>
        <p:nvPicPr>
          <p:cNvPr id="995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376" y="926143"/>
            <a:ext cx="563402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07457" y="3212976"/>
            <a:ext cx="362631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333399"/>
                </a:solidFill>
              </a:rPr>
              <a:t> PID using </a:t>
            </a:r>
            <a:r>
              <a:rPr lang="en-US" dirty="0" err="1" smtClean="0">
                <a:solidFill>
                  <a:srgbClr val="FF0000"/>
                </a:solidFill>
              </a:rPr>
              <a:t>dE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dx</a:t>
            </a:r>
            <a:r>
              <a:rPr lang="en-US" dirty="0" smtClean="0">
                <a:solidFill>
                  <a:srgbClr val="333399"/>
                </a:solidFill>
              </a:rPr>
              <a:t>: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333399"/>
                </a:solidFill>
              </a:rPr>
              <a:t> Resolution ~ 18%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333399"/>
                </a:solidFill>
              </a:rPr>
              <a:t> No density correction yet</a:t>
            </a:r>
            <a:endParaRPr lang="de-DE" dirty="0">
              <a:solidFill>
                <a:srgbClr val="3333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8144" y="5157192"/>
            <a:ext cx="304602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First </a:t>
            </a:r>
            <a:r>
              <a:rPr lang="en-US" dirty="0" err="1" smtClean="0">
                <a:solidFill>
                  <a:srgbClr val="FF0000"/>
                </a:solidFill>
              </a:rPr>
              <a:t>dE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dx</a:t>
            </a:r>
            <a:r>
              <a:rPr lang="en-US" dirty="0" smtClean="0">
                <a:solidFill>
                  <a:srgbClr val="FF0000"/>
                </a:solidFill>
              </a:rPr>
              <a:t> measurement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with GEM-TPC!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507457" y="1052736"/>
            <a:ext cx="381707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Sum</a:t>
            </a: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up</a:t>
            </a: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charge</a:t>
            </a:r>
            <a:r>
              <a:rPr lang="de-DE" dirty="0" smtClean="0">
                <a:solidFill>
                  <a:srgbClr val="000096"/>
                </a:solidFill>
              </a:rPr>
              <a:t> in 5 mm </a:t>
            </a:r>
            <a:r>
              <a:rPr lang="de-DE" dirty="0" err="1" smtClean="0">
                <a:solidFill>
                  <a:srgbClr val="000096"/>
                </a:solidFill>
              </a:rPr>
              <a:t>steps</a:t>
            </a:r>
            <a:endParaRPr lang="de-DE" dirty="0">
              <a:solidFill>
                <a:srgbClr val="000096"/>
              </a:solidFill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Truncated</a:t>
            </a: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mean</a:t>
            </a:r>
            <a:r>
              <a:rPr lang="de-DE" dirty="0" smtClean="0">
                <a:solidFill>
                  <a:srgbClr val="000096"/>
                </a:solidFill>
              </a:rPr>
              <a:t>: 0-70%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de-DE" dirty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Momentum</a:t>
            </a: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from</a:t>
            </a:r>
            <a:r>
              <a:rPr lang="de-DE" dirty="0" smtClean="0">
                <a:solidFill>
                  <a:srgbClr val="000096"/>
                </a:solidFill>
              </a:rPr>
              <a:t> TPC + CDC </a:t>
            </a:r>
          </a:p>
        </p:txBody>
      </p:sp>
      <p:pic>
        <p:nvPicPr>
          <p:cNvPr id="5007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" y="3861048"/>
            <a:ext cx="5084098" cy="273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059832" y="4182472"/>
            <a:ext cx="1822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 smtClean="0">
                <a:solidFill>
                  <a:srgbClr val="000096"/>
                </a:solidFill>
                <a:latin typeface="Symbol" pitchFamily="18" charset="2"/>
              </a:rPr>
              <a:t>p</a:t>
            </a:r>
            <a:r>
              <a:rPr lang="de-DE" dirty="0" smtClean="0">
                <a:solidFill>
                  <a:srgbClr val="000096"/>
                </a:solidFill>
              </a:rPr>
              <a:t>-p </a:t>
            </a:r>
            <a:r>
              <a:rPr lang="de-DE" dirty="0" err="1" smtClean="0">
                <a:solidFill>
                  <a:srgbClr val="000096"/>
                </a:solidFill>
              </a:rPr>
              <a:t>separation</a:t>
            </a:r>
            <a:endParaRPr lang="de-DE" dirty="0" smtClean="0">
              <a:solidFill>
                <a:srgbClr val="000096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617651" y="6231795"/>
            <a:ext cx="1937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[F. Böhmer, M. Ball, TUM]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83474" y="237036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K</a:t>
            </a:r>
            <a:endParaRPr lang="de-DE" sz="16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46826" y="2560139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  <a:latin typeface="Symbol" pitchFamily="18" charset="2"/>
              </a:rPr>
              <a:t>p</a:t>
            </a:r>
            <a:endParaRPr lang="de-DE" sz="1600" b="1" dirty="0" smtClean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165956" y="2060848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chemeClr val="bg1"/>
                </a:solidFill>
              </a:rPr>
              <a:t>p</a:t>
            </a:r>
            <a:endParaRPr lang="de-DE" sz="1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453988" y="1700808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d</a:t>
            </a:r>
            <a:endParaRPr lang="de-DE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1056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5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02950"/>
            <a:ext cx="2695004" cy="3010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IROC Prototype</a:t>
            </a:r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237312"/>
            <a:ext cx="20034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rgbClr val="000096"/>
                </a:solidFill>
              </a:rPr>
              <a:t>[P. </a:t>
            </a:r>
            <a:r>
              <a:rPr lang="en-US" sz="1200" dirty="0" err="1" smtClean="0">
                <a:solidFill>
                  <a:srgbClr val="000096"/>
                </a:solidFill>
              </a:rPr>
              <a:t>Gasik</a:t>
            </a:r>
            <a:r>
              <a:rPr lang="en-US" sz="1200" dirty="0" smtClean="0">
                <a:solidFill>
                  <a:srgbClr val="000096"/>
                </a:solidFill>
              </a:rPr>
              <a:t>, M</a:t>
            </a:r>
            <a:r>
              <a:rPr lang="en-US" sz="1200" dirty="0" smtClean="0">
                <a:solidFill>
                  <a:srgbClr val="000096"/>
                </a:solidFill>
              </a:rPr>
              <a:t>. </a:t>
            </a:r>
            <a:r>
              <a:rPr lang="en-US" sz="1200" dirty="0" smtClean="0">
                <a:solidFill>
                  <a:srgbClr val="000096"/>
                </a:solidFill>
              </a:rPr>
              <a:t>Berger, TUM]</a:t>
            </a:r>
            <a:endParaRPr lang="de-DE" sz="1200" dirty="0" smtClean="0">
              <a:solidFill>
                <a:srgbClr val="000096"/>
              </a:solidFill>
            </a:endParaRPr>
          </a:p>
        </p:txBody>
      </p:sp>
      <p:pic>
        <p:nvPicPr>
          <p:cNvPr id="4935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48" y="1078880"/>
            <a:ext cx="6154204" cy="249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51520" y="3903359"/>
            <a:ext cx="4844596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3 large-size GEM foils</a:t>
            </a:r>
            <a:r>
              <a:rPr lang="en-US" dirty="0">
                <a:solidFill>
                  <a:srgbClr val="000096"/>
                </a:solidFill>
              </a:rPr>
              <a:t>:</a:t>
            </a:r>
            <a:r>
              <a:rPr lang="en-US" dirty="0" smtClean="0">
                <a:solidFill>
                  <a:srgbClr val="000096"/>
                </a:solidFill>
              </a:rPr>
              <a:t> single-mask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18 sectors (top side), ~ 100cm</a:t>
            </a:r>
            <a:r>
              <a:rPr lang="en-US" baseline="30000" dirty="0" smtClean="0">
                <a:solidFill>
                  <a:srgbClr val="000096"/>
                </a:solidFill>
              </a:rPr>
              <a:t>2</a:t>
            </a:r>
            <a:r>
              <a:rPr lang="en-US" dirty="0" smtClean="0">
                <a:solidFill>
                  <a:srgbClr val="000096"/>
                </a:solidFill>
              </a:rPr>
              <a:t> each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bias resistors 10 / 1M</a:t>
            </a:r>
            <a:r>
              <a:rPr lang="en-US" dirty="0" smtClean="0">
                <a:solidFill>
                  <a:srgbClr val="000096"/>
                </a:solidFill>
                <a:latin typeface="Symbol" pitchFamily="18" charset="2"/>
              </a:rPr>
              <a:t>W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2mm frames glued on bottom side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spacer grid: 400mm thickness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additional frame for induction gap: 4mm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917072"/>
            <a:ext cx="4608512" cy="286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843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IROC Beam Test at CERN PS</a:t>
            </a:r>
            <a:endParaRPr lang="de-DE" dirty="0"/>
          </a:p>
        </p:txBody>
      </p:sp>
      <p:pic>
        <p:nvPicPr>
          <p:cNvPr id="4956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889929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79512" y="4802376"/>
            <a:ext cx="7273338" cy="1938992"/>
          </a:xfrm>
          <a:prstGeom prst="rect">
            <a:avLst/>
          </a:prstGeom>
          <a:solidFill>
            <a:schemeClr val="bg1"/>
          </a:solidFill>
          <a:ln>
            <a:solidFill>
              <a:srgbClr val="00009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solidFill>
                  <a:srgbClr val="000096"/>
                </a:solidFill>
              </a:rPr>
              <a:t>, </a:t>
            </a:r>
            <a:r>
              <a:rPr lang="en-US" dirty="0" smtClean="0">
                <a:solidFill>
                  <a:srgbClr val="000096"/>
                </a:solidFill>
                <a:latin typeface="Symbol" pitchFamily="18" charset="2"/>
              </a:rPr>
              <a:t>p</a:t>
            </a:r>
            <a:r>
              <a:rPr lang="en-US" baseline="30000" dirty="0" smtClean="0">
                <a:solidFill>
                  <a:srgbClr val="000096"/>
                </a:solidFill>
                <a:latin typeface="Times New Roman"/>
                <a:cs typeface="Times New Roman"/>
              </a:rPr>
              <a:t>±</a:t>
            </a:r>
            <a:r>
              <a:rPr lang="en-US" dirty="0" smtClean="0">
                <a:solidFill>
                  <a:srgbClr val="000096"/>
                </a:solidFill>
                <a:latin typeface="Times New Roman"/>
                <a:cs typeface="Times New Roman"/>
              </a:rPr>
              <a:t>, e</a:t>
            </a:r>
            <a:r>
              <a:rPr lang="en-US" baseline="30000" dirty="0" smtClean="0">
                <a:solidFill>
                  <a:srgbClr val="000096"/>
                </a:solidFill>
                <a:latin typeface="Times New Roman"/>
                <a:cs typeface="Times New Roman"/>
              </a:rPr>
              <a:t>±</a:t>
            </a:r>
            <a:r>
              <a:rPr lang="en-US" dirty="0" smtClean="0">
                <a:solidFill>
                  <a:srgbClr val="000096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000096"/>
                </a:solidFill>
                <a:latin typeface="+mn-lt"/>
                <a:cs typeface="Times New Roman"/>
              </a:rPr>
              <a:t>beam, 1/2/3/6 </a:t>
            </a:r>
            <a:r>
              <a:rPr lang="en-US" dirty="0" err="1" smtClean="0">
                <a:solidFill>
                  <a:srgbClr val="000096"/>
                </a:solidFill>
                <a:latin typeface="+mn-lt"/>
                <a:cs typeface="Times New Roman"/>
              </a:rPr>
              <a:t>GeV</a:t>
            </a:r>
            <a:r>
              <a:rPr lang="en-US" dirty="0" smtClean="0">
                <a:solidFill>
                  <a:srgbClr val="000096"/>
                </a:solidFill>
                <a:latin typeface="+mn-lt"/>
                <a:cs typeface="Times New Roman"/>
              </a:rPr>
              <a:t>/c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latin typeface="+mn-lt"/>
                <a:cs typeface="Times New Roman"/>
              </a:rPr>
              <a:t> </a:t>
            </a:r>
            <a:r>
              <a:rPr lang="en-US" dirty="0" smtClean="0">
                <a:solidFill>
                  <a:srgbClr val="000096"/>
                </a:solidFill>
                <a:latin typeface="+mn-lt"/>
                <a:cs typeface="Times New Roman"/>
              </a:rPr>
              <a:t>2000 particles / 0.5s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latin typeface="+mn-lt"/>
                <a:cs typeface="Times New Roman"/>
              </a:rPr>
              <a:t> </a:t>
            </a:r>
            <a:r>
              <a:rPr lang="en-US" dirty="0" smtClean="0">
                <a:solidFill>
                  <a:srgbClr val="000096"/>
                </a:solidFill>
                <a:latin typeface="+mn-lt"/>
                <a:cs typeface="Times New Roman"/>
              </a:rPr>
              <a:t>Cherenkov and </a:t>
            </a:r>
            <a:r>
              <a:rPr lang="en-US" dirty="0" err="1" smtClean="0">
                <a:solidFill>
                  <a:srgbClr val="000096"/>
                </a:solidFill>
                <a:latin typeface="+mn-lt"/>
                <a:cs typeface="Times New Roman"/>
              </a:rPr>
              <a:t>Pb</a:t>
            </a:r>
            <a:r>
              <a:rPr lang="en-US" dirty="0" smtClean="0">
                <a:solidFill>
                  <a:srgbClr val="000096"/>
                </a:solidFill>
                <a:latin typeface="+mn-lt"/>
                <a:cs typeface="Times New Roman"/>
              </a:rPr>
              <a:t> glass detectors for PID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latin typeface="+mn-lt"/>
                <a:cs typeface="Times New Roman"/>
              </a:rPr>
              <a:t> </a:t>
            </a:r>
            <a:r>
              <a:rPr lang="en-US" dirty="0" smtClean="0">
                <a:solidFill>
                  <a:srgbClr val="000096"/>
                </a:solidFill>
                <a:latin typeface="+mn-lt"/>
                <a:cs typeface="Times New Roman"/>
              </a:rPr>
              <a:t>Electronics:</a:t>
            </a:r>
            <a:r>
              <a:rPr lang="en-US" dirty="0" smtClean="0">
                <a:solidFill>
                  <a:srgbClr val="000096"/>
                </a:solidFill>
              </a:rPr>
              <a:t> </a:t>
            </a:r>
            <a:r>
              <a:rPr lang="en-US" dirty="0">
                <a:solidFill>
                  <a:srgbClr val="000096"/>
                </a:solidFill>
              </a:rPr>
              <a:t>PCA16 / ALTRO (LCTPC</a:t>
            </a:r>
            <a:r>
              <a:rPr lang="en-US" dirty="0" smtClean="0">
                <a:solidFill>
                  <a:srgbClr val="000096"/>
                </a:solidFill>
              </a:rPr>
              <a:t>)</a:t>
            </a:r>
            <a:endParaRPr lang="en-US" dirty="0" smtClean="0">
              <a:solidFill>
                <a:srgbClr val="000096"/>
              </a:solidFill>
              <a:latin typeface="+mn-lt"/>
              <a:cs typeface="Times New Roman"/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latin typeface="+mn-lt"/>
                <a:cs typeface="Times New Roman"/>
              </a:rPr>
              <a:t> </a:t>
            </a:r>
            <a:r>
              <a:rPr lang="en-US" dirty="0" smtClean="0">
                <a:solidFill>
                  <a:srgbClr val="000096"/>
                </a:solidFill>
                <a:latin typeface="+mn-lt"/>
                <a:cs typeface="Times New Roman"/>
              </a:rPr>
              <a:t>Goal: measure separation power for different voltage settings</a:t>
            </a:r>
            <a:endParaRPr lang="de-DE" dirty="0" smtClean="0">
              <a:solidFill>
                <a:srgbClr val="000096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3970" r="45127" b="901"/>
          <a:stretch/>
        </p:blipFill>
        <p:spPr bwMode="auto">
          <a:xfrm>
            <a:off x="107504" y="993341"/>
            <a:ext cx="3060000" cy="23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5747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IROC Beam Test at CERN PS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365702" y="4005064"/>
                <a:ext cx="6031459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000096"/>
                    </a:solidFill>
                  </a:rPr>
                  <a:t> Gain equalization using tracks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dirty="0">
                    <a:solidFill>
                      <a:srgbClr val="000096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No temperature/pressure correction yet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dirty="0">
                    <a:solidFill>
                      <a:srgbClr val="000096"/>
                    </a:solidFill>
                  </a:rPr>
                  <a:t> T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runcated mean of cluster charge: 5 – 70%</a:t>
                </a: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dirty="0">
                    <a:solidFill>
                      <a:srgbClr val="000096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~10.5%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000096"/>
                    </a:solidFill>
                  </a:rPr>
                  <a:t> for </a:t>
                </a:r>
                <a:r>
                  <a:rPr lang="en-US" dirty="0" err="1" smtClean="0">
                    <a:solidFill>
                      <a:srgbClr val="000096"/>
                    </a:solidFill>
                  </a:rPr>
                  <a:t>pions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 at 1 </a:t>
                </a:r>
                <a:r>
                  <a:rPr lang="en-US" dirty="0" err="1" smtClean="0">
                    <a:solidFill>
                      <a:srgbClr val="000096"/>
                    </a:solidFill>
                  </a:rPr>
                  <a:t>GeV</a:t>
                </a:r>
                <a:endParaRPr lang="en-US" dirty="0" smtClean="0">
                  <a:solidFill>
                    <a:srgbClr val="000096"/>
                  </a:solidFill>
                </a:endParaRPr>
              </a:p>
              <a:p>
                <a:pPr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dirty="0">
                    <a:solidFill>
                      <a:srgbClr val="000096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For comparison: IROC in ALICE TPC: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9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0096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96"/>
                                </a:solidFill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𝐸</m:t>
                        </m:r>
                        <m:r>
                          <a:rPr lang="en-US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~9.5%</m:t>
                        </m:r>
                      </m:den>
                    </m:f>
                  </m:oMath>
                </a14:m>
                <a:endParaRPr lang="de-DE" dirty="0" smtClean="0">
                  <a:solidFill>
                    <a:srgbClr val="000096"/>
                  </a:solidFill>
                </a:endParaRPr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02" y="4005064"/>
                <a:ext cx="6031459" cy="1938992"/>
              </a:xfrm>
              <a:prstGeom prst="rect">
                <a:avLst/>
              </a:prstGeom>
              <a:blipFill rotWithShape="1">
                <a:blip r:embed="rId2"/>
                <a:stretch>
                  <a:fillRect l="-910" t="-1258" b="-367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66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9" y="1015253"/>
            <a:ext cx="4068513" cy="2501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Gerade Verbindung 4"/>
          <p:cNvCxnSpPr/>
          <p:nvPr/>
        </p:nvCxnSpPr>
        <p:spPr>
          <a:xfrm>
            <a:off x="683568" y="1268760"/>
            <a:ext cx="432048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1187624" y="1074222"/>
            <a:ext cx="1016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600" dirty="0" err="1" smtClean="0"/>
              <a:t>electrons</a:t>
            </a:r>
            <a:endParaRPr lang="de-DE" sz="1600" dirty="0" smtClean="0"/>
          </a:p>
        </p:txBody>
      </p:sp>
      <p:cxnSp>
        <p:nvCxnSpPr>
          <p:cNvPr id="9" name="Gerade Verbindung 8"/>
          <p:cNvCxnSpPr/>
          <p:nvPr/>
        </p:nvCxnSpPr>
        <p:spPr>
          <a:xfrm>
            <a:off x="683568" y="1628800"/>
            <a:ext cx="4320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187624" y="1434262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600" dirty="0" err="1" smtClean="0"/>
              <a:t>pions</a:t>
            </a:r>
            <a:endParaRPr lang="de-DE" sz="160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2771800" y="1115085"/>
            <a:ext cx="1160895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600" dirty="0" smtClean="0"/>
              <a:t>p=1 </a:t>
            </a:r>
            <a:r>
              <a:rPr lang="de-DE" sz="1600" dirty="0" err="1" smtClean="0"/>
              <a:t>GeV</a:t>
            </a:r>
            <a:r>
              <a:rPr lang="de-DE" sz="1600" dirty="0" smtClean="0"/>
              <a:t>/c</a:t>
            </a:r>
            <a:endParaRPr lang="de-DE" sz="1600" dirty="0"/>
          </a:p>
          <a:p>
            <a:pPr>
              <a:spcBef>
                <a:spcPts val="600"/>
              </a:spcBef>
            </a:pPr>
            <a:r>
              <a:rPr lang="de-DE" sz="1600" dirty="0" smtClean="0"/>
              <a:t>G=5000</a:t>
            </a:r>
          </a:p>
        </p:txBody>
      </p:sp>
      <p:pic>
        <p:nvPicPr>
          <p:cNvPr id="49664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8159" r="9311" b="292"/>
          <a:stretch/>
        </p:blipFill>
        <p:spPr bwMode="auto">
          <a:xfrm>
            <a:off x="4529663" y="1015252"/>
            <a:ext cx="4401365" cy="3061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45989" y="6088549"/>
            <a:ext cx="1786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 smtClean="0">
                <a:solidFill>
                  <a:srgbClr val="000096"/>
                </a:solidFill>
              </a:rPr>
              <a:t>[J. </a:t>
            </a:r>
            <a:r>
              <a:rPr lang="de-DE" sz="1200" dirty="0" err="1" smtClean="0">
                <a:solidFill>
                  <a:srgbClr val="000096"/>
                </a:solidFill>
              </a:rPr>
              <a:t>Wiechula</a:t>
            </a:r>
            <a:r>
              <a:rPr lang="de-DE" sz="1200" dirty="0" smtClean="0">
                <a:solidFill>
                  <a:srgbClr val="000096"/>
                </a:solidFill>
              </a:rPr>
              <a:t>, Tübingen]</a:t>
            </a:r>
          </a:p>
        </p:txBody>
      </p:sp>
    </p:spTree>
    <p:extLst>
      <p:ext uri="{BB962C8B-B14F-4D97-AF65-F5344CB8AC3E}">
        <p14:creationId xmlns:p14="http://schemas.microsoft.com/office/powerpoint/2010/main" val="4189502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in ALICE with p-</a:t>
            </a:r>
            <a:r>
              <a:rPr lang="en-US" dirty="0" err="1" smtClean="0"/>
              <a:t>Pb</a:t>
            </a:r>
            <a:r>
              <a:rPr lang="en-US" dirty="0" smtClean="0"/>
              <a:t> 2013</a:t>
            </a:r>
            <a:endParaRPr lang="de-DE" dirty="0"/>
          </a:p>
        </p:txBody>
      </p:sp>
      <p:pic>
        <p:nvPicPr>
          <p:cNvPr id="3" name="Picture 6" descr="GEMTPC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16" y="1196752"/>
            <a:ext cx="2685278" cy="3594357"/>
          </a:xfrm>
          <a:prstGeom prst="rect">
            <a:avLst/>
          </a:prstGeom>
        </p:spPr>
      </p:pic>
      <p:pic>
        <p:nvPicPr>
          <p:cNvPr id="4" name="Picture 7" descr="GEMTPC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676" y="1196752"/>
            <a:ext cx="2656501" cy="3555837"/>
          </a:xfrm>
          <a:prstGeom prst="rect">
            <a:avLst/>
          </a:prstGeom>
        </p:spPr>
      </p:pic>
      <p:pic>
        <p:nvPicPr>
          <p:cNvPr id="5" name="Picture 8" descr="GEMTPC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457" y="1196752"/>
            <a:ext cx="2642983" cy="353774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75982" y="5139769"/>
            <a:ext cx="584647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Chamber installed underneath LHC beam pipe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Standalone readout: signals, discharges, trips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Run still ongoing</a:t>
            </a:r>
            <a:endParaRPr lang="de-DE" dirty="0" smtClean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408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980728"/>
            <a:ext cx="8509253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GEM-TPC: 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Opens possibility to use TPC in high-rate environments without gate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Large GEM-TPC fully operational in FOPI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Performance: improvement of vertex/momentum resolution, forward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First </a:t>
            </a:r>
            <a:r>
              <a:rPr lang="en-US" dirty="0" err="1" smtClean="0">
                <a:solidFill>
                  <a:srgbClr val="000096"/>
                </a:solidFill>
              </a:rPr>
              <a:t>dE</a:t>
            </a:r>
            <a:r>
              <a:rPr lang="en-US" dirty="0" smtClean="0">
                <a:solidFill>
                  <a:srgbClr val="000096"/>
                </a:solidFill>
              </a:rPr>
              <a:t>/dx measurement with GEM-TPC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Physics analysis ongoing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6104" y="3504198"/>
            <a:ext cx="6911123" cy="30931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ALICE TPC: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Plan to upgrade TPC with GEM endorsed by LHCC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Prototype IROC equipped with GEMs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sym typeface="Wingdings 3"/>
              </a:rPr>
              <a:t>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Successful beam test at CERN PS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sym typeface="Wingdings 3"/>
              </a:rPr>
              <a:t>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Stability test in ALICE cavern during p-</a:t>
            </a:r>
            <a:r>
              <a:rPr lang="en-US" dirty="0" err="1" smtClean="0">
                <a:solidFill>
                  <a:srgbClr val="000096"/>
                </a:solidFill>
                <a:sym typeface="Wingdings 3"/>
              </a:rPr>
              <a:t>Pb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 run in 2013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0096"/>
                </a:solidFill>
                <a:sym typeface="Wingdings 3"/>
              </a:rPr>
              <a:t>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Issues under study:</a:t>
            </a:r>
          </a:p>
          <a:p>
            <a:pPr lvl="2">
              <a:spcBef>
                <a:spcPts val="600"/>
              </a:spcBef>
              <a:buFont typeface="Symbol" pitchFamily="18" charset="2"/>
              <a:buChar char="-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 ion backflow</a:t>
            </a:r>
          </a:p>
          <a:p>
            <a:pPr lvl="2">
              <a:spcBef>
                <a:spcPts val="600"/>
              </a:spcBef>
              <a:buFont typeface="Symbol" pitchFamily="18" charset="2"/>
              <a:buChar char="-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 front-end electronics and readout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21" y="3863565"/>
            <a:ext cx="3426967" cy="258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63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48429"/>
            <a:ext cx="3384376" cy="263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with GEM-TPCs</a:t>
            </a:r>
            <a:endParaRPr lang="de-DE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59" y="3523416"/>
            <a:ext cx="5148064" cy="3134529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996354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1169" r="25584"/>
          <a:stretch/>
        </p:blipFill>
        <p:spPr bwMode="auto">
          <a:xfrm>
            <a:off x="3221976" y="1243135"/>
            <a:ext cx="2268000" cy="204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31840" y="976888"/>
            <a:ext cx="2110129" cy="400110"/>
          </a:xfrm>
          <a:prstGeom prst="rect">
            <a:avLst/>
          </a:prstGeom>
          <a:solidFill>
            <a:srgbClr val="FFFFFF"/>
          </a:solidFill>
          <a:ln>
            <a:solidFill>
              <a:srgbClr val="33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CB-ELSA (Bonn)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7244" y="1008269"/>
            <a:ext cx="2137124" cy="400110"/>
          </a:xfrm>
          <a:prstGeom prst="rect">
            <a:avLst/>
          </a:prstGeom>
          <a:solidFill>
            <a:srgbClr val="FFFFFF"/>
          </a:solidFill>
          <a:ln>
            <a:solidFill>
              <a:srgbClr val="33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DarkLight</a:t>
            </a:r>
            <a:r>
              <a:rPr lang="en-US" dirty="0" smtClean="0">
                <a:solidFill>
                  <a:srgbClr val="FF0000"/>
                </a:solidFill>
              </a:rPr>
              <a:t> (JLAB)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9309" y="5749225"/>
            <a:ext cx="1896673" cy="400110"/>
          </a:xfrm>
          <a:prstGeom prst="rect">
            <a:avLst/>
          </a:prstGeom>
          <a:solidFill>
            <a:srgbClr val="FFFFFF"/>
          </a:solidFill>
          <a:ln>
            <a:solidFill>
              <a:srgbClr val="33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ALICE (CERN)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237" y="1015568"/>
            <a:ext cx="2967587" cy="270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6"/>
          <p:cNvSpPr txBox="1"/>
          <p:nvPr/>
        </p:nvSpPr>
        <p:spPr>
          <a:xfrm>
            <a:off x="107504" y="1052737"/>
            <a:ext cx="1463862" cy="400110"/>
          </a:xfrm>
          <a:prstGeom prst="rect">
            <a:avLst/>
          </a:prstGeom>
          <a:solidFill>
            <a:srgbClr val="FFFFFF"/>
          </a:solidFill>
          <a:ln>
            <a:solidFill>
              <a:srgbClr val="33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FOPI (GSI)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8027451" y="5510793"/>
            <a:ext cx="583814" cy="400110"/>
          </a:xfrm>
          <a:prstGeom prst="rect">
            <a:avLst/>
          </a:prstGeom>
          <a:solidFill>
            <a:srgbClr val="FFFFFF"/>
          </a:solidFill>
          <a:ln>
            <a:solidFill>
              <a:srgbClr val="3333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ILC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63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to</a:t>
            </a:r>
            <a:endParaRPr lang="en-US" dirty="0"/>
          </a:p>
        </p:txBody>
      </p:sp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107949" y="1124744"/>
            <a:ext cx="8928545" cy="21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609600">
              <a:spcAft>
                <a:spcPct val="25000"/>
              </a:spcAft>
            </a:pPr>
            <a:r>
              <a:rPr lang="de-DE" sz="1800" b="1" dirty="0" smtClean="0">
                <a:solidFill>
                  <a:srgbClr val="000096"/>
                </a:solidFill>
              </a:rPr>
              <a:t>GEM-TPC </a:t>
            </a:r>
            <a:r>
              <a:rPr lang="de-DE" sz="1800" b="1" dirty="0" err="1" smtClean="0">
                <a:solidFill>
                  <a:srgbClr val="000096"/>
                </a:solidFill>
              </a:rPr>
              <a:t>Collaboration</a:t>
            </a:r>
            <a:endParaRPr lang="de-DE" sz="1800" b="1" dirty="0" smtClean="0">
              <a:solidFill>
                <a:srgbClr val="000096"/>
              </a:solidFill>
            </a:endParaRPr>
          </a:p>
          <a:p>
            <a:pPr indent="-609600">
              <a:spcAft>
                <a:spcPct val="25000"/>
              </a:spcAft>
            </a:pPr>
            <a:r>
              <a:rPr lang="de-DE" sz="1800" dirty="0" smtClean="0">
                <a:solidFill>
                  <a:srgbClr val="000096"/>
                </a:solidFill>
              </a:rPr>
              <a:t>R</a:t>
            </a:r>
            <a:r>
              <a:rPr lang="de-DE" sz="1800" dirty="0">
                <a:solidFill>
                  <a:srgbClr val="000096"/>
                </a:solidFill>
              </a:rPr>
              <a:t>. </a:t>
            </a:r>
            <a:r>
              <a:rPr lang="de-DE" sz="1800" dirty="0" smtClean="0">
                <a:solidFill>
                  <a:srgbClr val="000096"/>
                </a:solidFill>
              </a:rPr>
              <a:t>Arora, </a:t>
            </a:r>
            <a:r>
              <a:rPr lang="de-DE" sz="1800" dirty="0">
                <a:solidFill>
                  <a:srgbClr val="000096"/>
                </a:solidFill>
              </a:rPr>
              <a:t>M. Ball, </a:t>
            </a:r>
            <a:r>
              <a:rPr lang="de-DE" sz="1800" dirty="0" smtClean="0">
                <a:solidFill>
                  <a:srgbClr val="000096"/>
                </a:solidFill>
              </a:rPr>
              <a:t>R</a:t>
            </a:r>
            <a:r>
              <a:rPr lang="de-DE" sz="1800" dirty="0">
                <a:solidFill>
                  <a:srgbClr val="000096"/>
                </a:solidFill>
              </a:rPr>
              <a:t>. Beck, </a:t>
            </a:r>
            <a:r>
              <a:rPr lang="de-DE" sz="1800" dirty="0" smtClean="0">
                <a:solidFill>
                  <a:srgbClr val="000096"/>
                </a:solidFill>
              </a:rPr>
              <a:t>M. Berger, J.-C. </a:t>
            </a:r>
            <a:r>
              <a:rPr lang="de-DE" sz="1800" dirty="0">
                <a:solidFill>
                  <a:srgbClr val="000096"/>
                </a:solidFill>
              </a:rPr>
              <a:t>B</a:t>
            </a:r>
            <a:r>
              <a:rPr lang="de-DE" sz="1800" dirty="0" smtClean="0">
                <a:solidFill>
                  <a:srgbClr val="000096"/>
                </a:solidFill>
              </a:rPr>
              <a:t>erger-Chen, </a:t>
            </a:r>
            <a:r>
              <a:rPr lang="de-DE" sz="1800" dirty="0">
                <a:solidFill>
                  <a:srgbClr val="000096"/>
                </a:solidFill>
              </a:rPr>
              <a:t>F.V. Böhmer, </a:t>
            </a:r>
            <a:r>
              <a:rPr lang="de-DE" sz="1800" dirty="0" smtClean="0">
                <a:solidFill>
                  <a:srgbClr val="000096"/>
                </a:solidFill>
              </a:rPr>
              <a:t>P. Bühler, F. </a:t>
            </a:r>
            <a:r>
              <a:rPr lang="de-DE" sz="1800" dirty="0" err="1" smtClean="0">
                <a:solidFill>
                  <a:srgbClr val="000096"/>
                </a:solidFill>
              </a:rPr>
              <a:t>Cusanno</a:t>
            </a:r>
            <a:r>
              <a:rPr lang="de-DE" sz="1800" dirty="0" smtClean="0">
                <a:solidFill>
                  <a:srgbClr val="000096"/>
                </a:solidFill>
              </a:rPr>
              <a:t>, S</a:t>
            </a:r>
            <a:r>
              <a:rPr lang="de-DE" sz="1800" dirty="0">
                <a:solidFill>
                  <a:srgbClr val="000096"/>
                </a:solidFill>
              </a:rPr>
              <a:t>. </a:t>
            </a:r>
            <a:r>
              <a:rPr lang="de-DE" sz="1800" dirty="0" err="1" smtClean="0">
                <a:solidFill>
                  <a:srgbClr val="000096"/>
                </a:solidFill>
              </a:rPr>
              <a:t>D</a:t>
            </a:r>
            <a:r>
              <a:rPr lang="de-DE" sz="1800" dirty="0" err="1" smtClean="0">
                <a:solidFill>
                  <a:srgbClr val="000096"/>
                </a:solidFill>
                <a:latin typeface="Arial"/>
                <a:cs typeface="Arial"/>
              </a:rPr>
              <a:t>ø</a:t>
            </a:r>
            <a:r>
              <a:rPr lang="de-DE" sz="1800" dirty="0" err="1" smtClean="0">
                <a:solidFill>
                  <a:srgbClr val="000096"/>
                </a:solidFill>
              </a:rPr>
              <a:t>rheim</a:t>
            </a:r>
            <a:r>
              <a:rPr lang="de-DE" sz="1800" dirty="0" smtClean="0">
                <a:solidFill>
                  <a:srgbClr val="000096"/>
                </a:solidFill>
              </a:rPr>
              <a:t>, K. Eckstein, L. </a:t>
            </a:r>
            <a:r>
              <a:rPr lang="de-DE" sz="1800" dirty="0" err="1" smtClean="0">
                <a:solidFill>
                  <a:srgbClr val="000096"/>
                </a:solidFill>
              </a:rPr>
              <a:t>Fabbietti</a:t>
            </a:r>
            <a:r>
              <a:rPr lang="de-DE" sz="1800" dirty="0" smtClean="0">
                <a:solidFill>
                  <a:srgbClr val="000096"/>
                </a:solidFill>
              </a:rPr>
              <a:t>, </a:t>
            </a:r>
            <a:r>
              <a:rPr lang="de-DE" sz="1800" dirty="0">
                <a:solidFill>
                  <a:srgbClr val="000096"/>
                </a:solidFill>
              </a:rPr>
              <a:t>J. Frühauf </a:t>
            </a:r>
            <a:r>
              <a:rPr lang="de-DE" sz="1800" dirty="0" smtClean="0">
                <a:solidFill>
                  <a:srgbClr val="000096"/>
                </a:solidFill>
              </a:rPr>
              <a:t>, </a:t>
            </a:r>
            <a:r>
              <a:rPr lang="de-DE" sz="1800" dirty="0">
                <a:solidFill>
                  <a:srgbClr val="000096"/>
                </a:solidFill>
              </a:rPr>
              <a:t>J. </a:t>
            </a:r>
            <a:r>
              <a:rPr lang="de-DE" sz="1800" dirty="0" err="1">
                <a:solidFill>
                  <a:srgbClr val="000096"/>
                </a:solidFill>
              </a:rPr>
              <a:t>Hehner</a:t>
            </a:r>
            <a:r>
              <a:rPr lang="de-DE" sz="1800" dirty="0">
                <a:solidFill>
                  <a:srgbClr val="000096"/>
                </a:solidFill>
              </a:rPr>
              <a:t> </a:t>
            </a:r>
            <a:r>
              <a:rPr lang="de-DE" sz="1800" dirty="0" smtClean="0">
                <a:solidFill>
                  <a:srgbClr val="000096"/>
                </a:solidFill>
              </a:rPr>
              <a:t>,</a:t>
            </a:r>
            <a:r>
              <a:rPr lang="de-DE" sz="1800" dirty="0">
                <a:solidFill>
                  <a:srgbClr val="000096"/>
                </a:solidFill>
              </a:rPr>
              <a:t> N. </a:t>
            </a:r>
            <a:r>
              <a:rPr lang="de-DE" sz="1800" dirty="0" smtClean="0">
                <a:solidFill>
                  <a:srgbClr val="000096"/>
                </a:solidFill>
              </a:rPr>
              <a:t>Herrmann, A. </a:t>
            </a:r>
            <a:r>
              <a:rPr lang="de-DE" sz="1800" dirty="0" err="1" smtClean="0">
                <a:solidFill>
                  <a:srgbClr val="000096"/>
                </a:solidFill>
              </a:rPr>
              <a:t>Hönle</a:t>
            </a:r>
            <a:r>
              <a:rPr lang="de-DE" sz="1800" dirty="0" smtClean="0">
                <a:solidFill>
                  <a:srgbClr val="000096"/>
                </a:solidFill>
              </a:rPr>
              <a:t>, C</a:t>
            </a:r>
            <a:r>
              <a:rPr lang="de-DE" sz="1800" dirty="0">
                <a:solidFill>
                  <a:srgbClr val="000096"/>
                </a:solidFill>
              </a:rPr>
              <a:t>. Höppner, D. Kaiser, </a:t>
            </a:r>
            <a:r>
              <a:rPr lang="de-DE" sz="1800" dirty="0" smtClean="0">
                <a:solidFill>
                  <a:srgbClr val="000096"/>
                </a:solidFill>
              </a:rPr>
              <a:t>B. Ketzer</a:t>
            </a:r>
            <a:r>
              <a:rPr lang="de-DE" sz="1800" dirty="0">
                <a:solidFill>
                  <a:srgbClr val="000096"/>
                </a:solidFill>
              </a:rPr>
              <a:t>, M. </a:t>
            </a:r>
            <a:r>
              <a:rPr lang="de-DE" sz="1800" dirty="0" err="1" smtClean="0">
                <a:solidFill>
                  <a:srgbClr val="000096"/>
                </a:solidFill>
              </a:rPr>
              <a:t>Kis</a:t>
            </a:r>
            <a:r>
              <a:rPr lang="de-DE" sz="1800" dirty="0" smtClean="0">
                <a:solidFill>
                  <a:srgbClr val="000096"/>
                </a:solidFill>
              </a:rPr>
              <a:t>, </a:t>
            </a:r>
            <a:r>
              <a:rPr lang="de-DE" sz="1800" dirty="0">
                <a:solidFill>
                  <a:srgbClr val="000096"/>
                </a:solidFill>
              </a:rPr>
              <a:t>V. </a:t>
            </a:r>
            <a:r>
              <a:rPr lang="de-DE" sz="1800" dirty="0" err="1">
                <a:solidFill>
                  <a:srgbClr val="000096"/>
                </a:solidFill>
              </a:rPr>
              <a:t>Kleipa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I</a:t>
            </a:r>
            <a:r>
              <a:rPr lang="de-DE" sz="1800" dirty="0">
                <a:solidFill>
                  <a:srgbClr val="000096"/>
                </a:solidFill>
              </a:rPr>
              <a:t>. </a:t>
            </a:r>
            <a:r>
              <a:rPr lang="de-DE" sz="1800" dirty="0" err="1">
                <a:solidFill>
                  <a:srgbClr val="000096"/>
                </a:solidFill>
              </a:rPr>
              <a:t>Konorov</a:t>
            </a:r>
            <a:r>
              <a:rPr lang="de-DE" sz="1800" dirty="0">
                <a:solidFill>
                  <a:srgbClr val="000096"/>
                </a:solidFill>
              </a:rPr>
              <a:t>, J. Kunkel, </a:t>
            </a:r>
            <a:r>
              <a:rPr lang="en-US" sz="1800" dirty="0">
                <a:solidFill>
                  <a:srgbClr val="000096"/>
                </a:solidFill>
              </a:rPr>
              <a:t>N. </a:t>
            </a:r>
            <a:r>
              <a:rPr lang="en-US" sz="1800" dirty="0" err="1">
                <a:solidFill>
                  <a:srgbClr val="000096"/>
                </a:solidFill>
              </a:rPr>
              <a:t>Kurz</a:t>
            </a:r>
            <a:r>
              <a:rPr lang="en-US" sz="1800" dirty="0">
                <a:solidFill>
                  <a:srgbClr val="000096"/>
                </a:solidFill>
              </a:rPr>
              <a:t>, </a:t>
            </a:r>
            <a:r>
              <a:rPr lang="de-DE" sz="1800" dirty="0">
                <a:solidFill>
                  <a:srgbClr val="000096"/>
                </a:solidFill>
              </a:rPr>
              <a:t>M. </a:t>
            </a:r>
            <a:r>
              <a:rPr lang="de-DE" sz="1800" dirty="0" smtClean="0">
                <a:solidFill>
                  <a:srgbClr val="000096"/>
                </a:solidFill>
              </a:rPr>
              <a:t>Lang, </a:t>
            </a:r>
            <a:r>
              <a:rPr lang="en-US" sz="1800" dirty="0" smtClean="0">
                <a:solidFill>
                  <a:srgbClr val="000096"/>
                </a:solidFill>
              </a:rPr>
              <a:t>Y</a:t>
            </a:r>
            <a:r>
              <a:rPr lang="en-US" sz="1800" dirty="0">
                <a:solidFill>
                  <a:srgbClr val="000096"/>
                </a:solidFill>
              </a:rPr>
              <a:t>. </a:t>
            </a:r>
            <a:r>
              <a:rPr lang="en-US" sz="1800" dirty="0" err="1">
                <a:solidFill>
                  <a:srgbClr val="000096"/>
                </a:solidFill>
              </a:rPr>
              <a:t>Leifels</a:t>
            </a:r>
            <a:r>
              <a:rPr lang="en-US" sz="1800" dirty="0">
                <a:solidFill>
                  <a:srgbClr val="000096"/>
                </a:solidFill>
              </a:rPr>
              <a:t>, </a:t>
            </a:r>
            <a:r>
              <a:rPr lang="de-DE" sz="1800" dirty="0">
                <a:solidFill>
                  <a:srgbClr val="000096"/>
                </a:solidFill>
              </a:rPr>
              <a:t>P. Müllner, </a:t>
            </a:r>
            <a:r>
              <a:rPr lang="de-DE" sz="1800" dirty="0" smtClean="0">
                <a:solidFill>
                  <a:srgbClr val="000096"/>
                </a:solidFill>
              </a:rPr>
              <a:t>R. Münzer, S</a:t>
            </a:r>
            <a:r>
              <a:rPr lang="de-DE" sz="1800" dirty="0">
                <a:solidFill>
                  <a:srgbClr val="000096"/>
                </a:solidFill>
              </a:rPr>
              <a:t>. Neubert, </a:t>
            </a:r>
            <a:r>
              <a:rPr lang="de-DE" sz="1800" dirty="0" smtClean="0">
                <a:solidFill>
                  <a:srgbClr val="000096"/>
                </a:solidFill>
              </a:rPr>
              <a:t>S</a:t>
            </a:r>
            <a:r>
              <a:rPr lang="de-DE" sz="1800" dirty="0">
                <a:solidFill>
                  <a:srgbClr val="000096"/>
                </a:solidFill>
              </a:rPr>
              <a:t>. </a:t>
            </a:r>
            <a:r>
              <a:rPr lang="de-DE" sz="1800" dirty="0" smtClean="0">
                <a:solidFill>
                  <a:srgbClr val="000096"/>
                </a:solidFill>
              </a:rPr>
              <a:t>Paul, </a:t>
            </a:r>
            <a:r>
              <a:rPr lang="en-US" sz="1800" dirty="0">
                <a:solidFill>
                  <a:srgbClr val="000096"/>
                </a:solidFill>
              </a:rPr>
              <a:t>K. Peters, </a:t>
            </a:r>
            <a:r>
              <a:rPr lang="de-DE" sz="1800" dirty="0" smtClean="0">
                <a:solidFill>
                  <a:srgbClr val="000096"/>
                </a:solidFill>
              </a:rPr>
              <a:t>J. Rauch, </a:t>
            </a:r>
            <a:r>
              <a:rPr lang="en-US" sz="1800" dirty="0">
                <a:solidFill>
                  <a:srgbClr val="000096"/>
                </a:solidFill>
              </a:rPr>
              <a:t>H. </a:t>
            </a:r>
            <a:r>
              <a:rPr lang="en-US" sz="1800" dirty="0" err="1">
                <a:solidFill>
                  <a:srgbClr val="000096"/>
                </a:solidFill>
              </a:rPr>
              <a:t>Risch</a:t>
            </a:r>
            <a:r>
              <a:rPr lang="en-US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C.J. Schmidt, L. Schmitt, </a:t>
            </a:r>
            <a:r>
              <a:rPr lang="de-DE" sz="1800" dirty="0">
                <a:solidFill>
                  <a:srgbClr val="000096"/>
                </a:solidFill>
              </a:rPr>
              <a:t>S. Schwab, </a:t>
            </a:r>
            <a:r>
              <a:rPr lang="de-DE" sz="1800" dirty="0" smtClean="0">
                <a:solidFill>
                  <a:srgbClr val="000096"/>
                </a:solidFill>
              </a:rPr>
              <a:t>R. Schmitz, D</a:t>
            </a:r>
            <a:r>
              <a:rPr lang="de-DE" sz="1800" dirty="0">
                <a:solidFill>
                  <a:srgbClr val="000096"/>
                </a:solidFill>
              </a:rPr>
              <a:t>. </a:t>
            </a:r>
            <a:r>
              <a:rPr lang="de-DE" sz="1800" dirty="0" err="1">
                <a:solidFill>
                  <a:srgbClr val="000096"/>
                </a:solidFill>
              </a:rPr>
              <a:t>Soyk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S. Uhl, M. Vandenbroucke, </a:t>
            </a:r>
            <a:r>
              <a:rPr lang="de-DE" sz="1800" dirty="0">
                <a:solidFill>
                  <a:srgbClr val="000096"/>
                </a:solidFill>
              </a:rPr>
              <a:t>B. Voss, J. D. </a:t>
            </a:r>
            <a:r>
              <a:rPr lang="de-DE" sz="1800" dirty="0" smtClean="0">
                <a:solidFill>
                  <a:srgbClr val="000096"/>
                </a:solidFill>
              </a:rPr>
              <a:t>Walther, J. Weinert, J. </a:t>
            </a:r>
            <a:r>
              <a:rPr lang="de-DE" sz="1800" dirty="0" err="1" smtClean="0">
                <a:solidFill>
                  <a:srgbClr val="000096"/>
                </a:solidFill>
              </a:rPr>
              <a:t>Zmeskal</a:t>
            </a:r>
            <a:endParaRPr lang="en-US" sz="1800" dirty="0">
              <a:solidFill>
                <a:srgbClr val="000096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07949" y="3773939"/>
            <a:ext cx="88119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smtClean="0">
                <a:solidFill>
                  <a:srgbClr val="000096"/>
                </a:solidFill>
              </a:rPr>
              <a:t>ALICE TPC Upgrade Team</a:t>
            </a:r>
          </a:p>
          <a:p>
            <a:r>
              <a:rPr lang="de-DE" sz="1800" dirty="0" smtClean="0">
                <a:solidFill>
                  <a:srgbClr val="000096"/>
                </a:solidFill>
              </a:rPr>
              <a:t>H. </a:t>
            </a:r>
            <a:r>
              <a:rPr lang="de-DE" sz="1800" dirty="0" err="1">
                <a:solidFill>
                  <a:srgbClr val="000096"/>
                </a:solidFill>
              </a:rPr>
              <a:t>Appelshaeuser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M. </a:t>
            </a:r>
            <a:r>
              <a:rPr lang="de-DE" sz="1800" dirty="0">
                <a:solidFill>
                  <a:srgbClr val="000096"/>
                </a:solidFill>
              </a:rPr>
              <a:t>Ball, </a:t>
            </a:r>
            <a:r>
              <a:rPr lang="de-DE" sz="1800" dirty="0" smtClean="0">
                <a:solidFill>
                  <a:srgbClr val="000096"/>
                </a:solidFill>
              </a:rPr>
              <a:t>E. Bartsch, G. </a:t>
            </a:r>
            <a:r>
              <a:rPr lang="de-DE" sz="1800" dirty="0" err="1">
                <a:solidFill>
                  <a:srgbClr val="000096"/>
                </a:solidFill>
              </a:rPr>
              <a:t>Bencze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M. </a:t>
            </a:r>
            <a:r>
              <a:rPr lang="de-DE" sz="1800" dirty="0">
                <a:solidFill>
                  <a:srgbClr val="000096"/>
                </a:solidFill>
              </a:rPr>
              <a:t>Berger, </a:t>
            </a:r>
            <a:r>
              <a:rPr lang="de-DE" sz="1800" dirty="0" smtClean="0">
                <a:solidFill>
                  <a:srgbClr val="000096"/>
                </a:solidFill>
              </a:rPr>
              <a:t>P. Braun-</a:t>
            </a:r>
            <a:r>
              <a:rPr lang="de-DE" sz="1800" dirty="0" err="1" smtClean="0">
                <a:solidFill>
                  <a:srgbClr val="000096"/>
                </a:solidFill>
              </a:rPr>
              <a:t>Munzinger</a:t>
            </a:r>
            <a:r>
              <a:rPr lang="de-DE" sz="1800" dirty="0" smtClean="0">
                <a:solidFill>
                  <a:srgbClr val="000096"/>
                </a:solidFill>
              </a:rPr>
              <a:t>, J.-C. </a:t>
            </a:r>
            <a:r>
              <a:rPr lang="de-DE" sz="1800" dirty="0">
                <a:solidFill>
                  <a:srgbClr val="000096"/>
                </a:solidFill>
              </a:rPr>
              <a:t>Berger-Chen, </a:t>
            </a:r>
            <a:r>
              <a:rPr lang="de-DE" sz="1800" dirty="0" smtClean="0">
                <a:solidFill>
                  <a:srgbClr val="000096"/>
                </a:solidFill>
              </a:rPr>
              <a:t>S. </a:t>
            </a:r>
            <a:r>
              <a:rPr lang="de-DE" sz="1800" dirty="0" err="1">
                <a:solidFill>
                  <a:srgbClr val="000096"/>
                </a:solidFill>
              </a:rPr>
              <a:t>Dorheim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K. </a:t>
            </a:r>
            <a:r>
              <a:rPr lang="de-DE" sz="1800" dirty="0">
                <a:solidFill>
                  <a:srgbClr val="000096"/>
                </a:solidFill>
              </a:rPr>
              <a:t>Eckstein, </a:t>
            </a:r>
            <a:r>
              <a:rPr lang="de-DE" sz="1800" dirty="0" smtClean="0">
                <a:solidFill>
                  <a:srgbClr val="000096"/>
                </a:solidFill>
              </a:rPr>
              <a:t>I. </a:t>
            </a:r>
            <a:r>
              <a:rPr lang="de-DE" sz="1800" dirty="0" err="1" smtClean="0">
                <a:solidFill>
                  <a:srgbClr val="000096"/>
                </a:solidFill>
              </a:rPr>
              <a:t>Erdemir</a:t>
            </a:r>
            <a:r>
              <a:rPr lang="de-DE" sz="1800" dirty="0" smtClean="0">
                <a:solidFill>
                  <a:srgbClr val="000096"/>
                </a:solidFill>
              </a:rPr>
              <a:t>, L. </a:t>
            </a:r>
            <a:r>
              <a:rPr lang="de-DE" sz="1800" dirty="0" err="1">
                <a:solidFill>
                  <a:srgbClr val="000096"/>
                </a:solidFill>
              </a:rPr>
              <a:t>Fabbietti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C. </a:t>
            </a:r>
            <a:r>
              <a:rPr lang="de-DE" sz="1800" dirty="0" err="1">
                <a:solidFill>
                  <a:srgbClr val="000096"/>
                </a:solidFill>
              </a:rPr>
              <a:t>Garabatos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P. </a:t>
            </a:r>
            <a:r>
              <a:rPr lang="de-DE" sz="1800" dirty="0" err="1">
                <a:solidFill>
                  <a:srgbClr val="000096"/>
                </a:solidFill>
              </a:rPr>
              <a:t>Gasik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T. </a:t>
            </a:r>
            <a:r>
              <a:rPr lang="de-DE" sz="1800" dirty="0" err="1">
                <a:solidFill>
                  <a:srgbClr val="000096"/>
                </a:solidFill>
              </a:rPr>
              <a:t>Gunji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A.</a:t>
            </a:r>
            <a:r>
              <a:rPr lang="de-DE" sz="1800" dirty="0">
                <a:solidFill>
                  <a:srgbClr val="000096"/>
                </a:solidFill>
              </a:rPr>
              <a:t> </a:t>
            </a:r>
            <a:r>
              <a:rPr lang="de-DE" sz="1800" dirty="0" err="1" smtClean="0">
                <a:solidFill>
                  <a:srgbClr val="000096"/>
                </a:solidFill>
              </a:rPr>
              <a:t>Hoenle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B. </a:t>
            </a:r>
            <a:r>
              <a:rPr lang="de-DE" sz="1800" dirty="0">
                <a:solidFill>
                  <a:srgbClr val="000096"/>
                </a:solidFill>
              </a:rPr>
              <a:t>Ketzer, </a:t>
            </a:r>
            <a:r>
              <a:rPr lang="de-DE" sz="1800" dirty="0" smtClean="0">
                <a:solidFill>
                  <a:srgbClr val="000096"/>
                </a:solidFill>
              </a:rPr>
              <a:t>G. </a:t>
            </a:r>
            <a:r>
              <a:rPr lang="de-DE" sz="1800" dirty="0" err="1">
                <a:solidFill>
                  <a:srgbClr val="000096"/>
                </a:solidFill>
              </a:rPr>
              <a:t>Hamar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C. </a:t>
            </a:r>
            <a:r>
              <a:rPr lang="de-DE" sz="1800" dirty="0">
                <a:solidFill>
                  <a:srgbClr val="000096"/>
                </a:solidFill>
              </a:rPr>
              <a:t>Lippmann, </a:t>
            </a:r>
            <a:r>
              <a:rPr lang="de-DE" sz="1800" dirty="0" smtClean="0">
                <a:solidFill>
                  <a:srgbClr val="000096"/>
                </a:solidFill>
              </a:rPr>
              <a:t>M.</a:t>
            </a:r>
            <a:r>
              <a:rPr lang="de-DE" sz="1800" dirty="0">
                <a:solidFill>
                  <a:srgbClr val="000096"/>
                </a:solidFill>
              </a:rPr>
              <a:t> </a:t>
            </a:r>
            <a:r>
              <a:rPr lang="de-DE" sz="1800" dirty="0" err="1" smtClean="0">
                <a:solidFill>
                  <a:srgbClr val="000096"/>
                </a:solidFill>
              </a:rPr>
              <a:t>Ljunggren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S. </a:t>
            </a:r>
            <a:r>
              <a:rPr lang="de-DE" sz="1800" dirty="0" err="1">
                <a:solidFill>
                  <a:srgbClr val="000096"/>
                </a:solidFill>
              </a:rPr>
              <a:t>Masciocchi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T. </a:t>
            </a:r>
            <a:r>
              <a:rPr lang="de-DE" sz="1800" dirty="0" err="1">
                <a:solidFill>
                  <a:srgbClr val="000096"/>
                </a:solidFill>
              </a:rPr>
              <a:t>Morhardt</a:t>
            </a:r>
            <a:r>
              <a:rPr lang="de-DE" sz="1800" dirty="0">
                <a:solidFill>
                  <a:srgbClr val="000096"/>
                </a:solidFill>
              </a:rPr>
              <a:t>, E. </a:t>
            </a:r>
            <a:r>
              <a:rPr lang="de-DE" sz="1800" dirty="0" err="1">
                <a:solidFill>
                  <a:srgbClr val="000096"/>
                </a:solidFill>
              </a:rPr>
              <a:t>Oliveri</a:t>
            </a:r>
            <a:r>
              <a:rPr lang="de-DE" sz="1800" dirty="0">
                <a:solidFill>
                  <a:srgbClr val="000096"/>
                </a:solidFill>
              </a:rPr>
              <a:t>, A</a:t>
            </a:r>
            <a:r>
              <a:rPr lang="de-DE" sz="1800" dirty="0" smtClean="0">
                <a:solidFill>
                  <a:srgbClr val="000096"/>
                </a:solidFill>
              </a:rPr>
              <a:t>. </a:t>
            </a:r>
            <a:r>
              <a:rPr lang="de-DE" sz="1800" dirty="0" err="1" smtClean="0">
                <a:solidFill>
                  <a:srgbClr val="000096"/>
                </a:solidFill>
              </a:rPr>
              <a:t>Oskarsson</a:t>
            </a:r>
            <a:r>
              <a:rPr lang="de-DE" sz="1800" dirty="0" smtClean="0">
                <a:solidFill>
                  <a:srgbClr val="000096"/>
                </a:solidFill>
              </a:rPr>
              <a:t>, M. </a:t>
            </a:r>
            <a:r>
              <a:rPr lang="de-DE" sz="1800" dirty="0" err="1">
                <a:solidFill>
                  <a:srgbClr val="000096"/>
                </a:solidFill>
              </a:rPr>
              <a:t>Ozdemir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G. </a:t>
            </a:r>
            <a:r>
              <a:rPr lang="de-DE" sz="1800" dirty="0" err="1" smtClean="0">
                <a:solidFill>
                  <a:srgbClr val="000096"/>
                </a:solidFill>
              </a:rPr>
              <a:t>Paic</a:t>
            </a:r>
            <a:r>
              <a:rPr lang="de-DE" sz="1800" dirty="0" smtClean="0">
                <a:solidFill>
                  <a:srgbClr val="000096"/>
                </a:solidFill>
              </a:rPr>
              <a:t>, V. </a:t>
            </a:r>
            <a:r>
              <a:rPr lang="de-DE" sz="1800" dirty="0" err="1">
                <a:solidFill>
                  <a:srgbClr val="000096"/>
                </a:solidFill>
              </a:rPr>
              <a:t>Peskov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N. </a:t>
            </a:r>
            <a:r>
              <a:rPr lang="de-DE" sz="1800" dirty="0" err="1">
                <a:solidFill>
                  <a:srgbClr val="000096"/>
                </a:solidFill>
              </a:rPr>
              <a:t>Pitz</a:t>
            </a:r>
            <a:r>
              <a:rPr lang="de-DE" sz="1800" dirty="0">
                <a:solidFill>
                  <a:srgbClr val="000096"/>
                </a:solidFill>
              </a:rPr>
              <a:t>, L. </a:t>
            </a:r>
            <a:r>
              <a:rPr lang="de-DE" sz="1800" dirty="0" err="1" smtClean="0">
                <a:solidFill>
                  <a:srgbClr val="000096"/>
                </a:solidFill>
              </a:rPr>
              <a:t>Ropelewski</a:t>
            </a:r>
            <a:r>
              <a:rPr lang="de-DE" sz="1800" dirty="0" smtClean="0">
                <a:solidFill>
                  <a:srgbClr val="000096"/>
                </a:solidFill>
              </a:rPr>
              <a:t>, </a:t>
            </a:r>
            <a:r>
              <a:rPr lang="de-DE" sz="1800" dirty="0">
                <a:solidFill>
                  <a:srgbClr val="000096"/>
                </a:solidFill>
              </a:rPr>
              <a:t>K</a:t>
            </a:r>
            <a:r>
              <a:rPr lang="de-DE" sz="1800" dirty="0" smtClean="0">
                <a:solidFill>
                  <a:srgbClr val="000096"/>
                </a:solidFill>
              </a:rPr>
              <a:t>. </a:t>
            </a:r>
            <a:r>
              <a:rPr lang="de-DE" sz="1800" dirty="0" err="1">
                <a:solidFill>
                  <a:srgbClr val="000096"/>
                </a:solidFill>
              </a:rPr>
              <a:t>Teresaki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D.</a:t>
            </a:r>
            <a:r>
              <a:rPr lang="de-DE" sz="1800" dirty="0">
                <a:solidFill>
                  <a:srgbClr val="000096"/>
                </a:solidFill>
              </a:rPr>
              <a:t> </a:t>
            </a:r>
            <a:r>
              <a:rPr lang="de-DE" sz="1800" dirty="0" err="1" smtClean="0">
                <a:solidFill>
                  <a:srgbClr val="000096"/>
                </a:solidFill>
              </a:rPr>
              <a:t>Vranic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J. </a:t>
            </a:r>
            <a:r>
              <a:rPr lang="de-DE" sz="1800" dirty="0" err="1" smtClean="0">
                <a:solidFill>
                  <a:srgbClr val="000096"/>
                </a:solidFill>
              </a:rPr>
              <a:t>Wiechula</a:t>
            </a:r>
            <a:r>
              <a:rPr lang="de-DE" sz="1800" dirty="0">
                <a:solidFill>
                  <a:srgbClr val="000096"/>
                </a:solidFill>
              </a:rPr>
              <a:t>, </a:t>
            </a:r>
            <a:r>
              <a:rPr lang="de-DE" sz="1800" dirty="0" smtClean="0">
                <a:solidFill>
                  <a:srgbClr val="000096"/>
                </a:solidFill>
              </a:rPr>
              <a:t>Y. Yamaguchi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Limitations of a TPC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980728"/>
            <a:ext cx="4459875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An (almost) ideal tracking detector: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Large acceptance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 Large active volume</a:t>
            </a:r>
            <a:endParaRPr lang="de-DE" dirty="0" smtClean="0">
              <a:solidFill>
                <a:srgbClr val="000096"/>
              </a:solidFill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Low material budget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3D hits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 simple pattern recognition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 Extremely high particle densities 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000096"/>
                </a:solidFill>
                <a:sym typeface="Wingdings 3"/>
              </a:rPr>
              <a:t>	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 heavy ion experiments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 Good momentum resolution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  <a:sym typeface="Wingdings 3"/>
              </a:rPr>
              <a:t> Particle identification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008" y="4941168"/>
            <a:ext cx="328352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Examples: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STAR (420 cm × 400 cm)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ALICE (500 cm × 500 cm)</a:t>
            </a:r>
            <a:endParaRPr lang="de-DE" dirty="0" smtClean="0">
              <a:solidFill>
                <a:srgbClr val="00009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941168"/>
            <a:ext cx="4318811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Limitations: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Calibration very demanding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Drift distortions due to ion backflow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Gating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 low trigger rates</a:t>
            </a:r>
            <a:endParaRPr lang="de-DE" dirty="0" smtClean="0">
              <a:solidFill>
                <a:srgbClr val="000096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" t="12161" r="4766" b="534"/>
          <a:stretch/>
        </p:blipFill>
        <p:spPr>
          <a:xfrm>
            <a:off x="179512" y="1196752"/>
            <a:ext cx="4248000" cy="291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5" name="Picture 5" descr="mar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8702"/>
            <a:ext cx="9144001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0162"/>
            <a:ext cx="9144000" cy="6851904"/>
          </a:xfrm>
          <a:prstGeom prst="rect">
            <a:avLst/>
          </a:prstGeom>
        </p:spPr>
      </p:pic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1565275" y="908050"/>
            <a:ext cx="6013450" cy="65405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sz="360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6107066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Signal-to-Noise Ratio</a:t>
            </a:r>
            <a:endParaRPr lang="de-DE" dirty="0"/>
          </a:p>
        </p:txBody>
      </p:sp>
      <p:pic>
        <p:nvPicPr>
          <p:cNvPr id="3358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980729"/>
            <a:ext cx="4534445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4203665"/>
            <a:ext cx="217559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Ne/CO</a:t>
            </a:r>
            <a:r>
              <a:rPr lang="en-US" baseline="-25000" dirty="0" smtClean="0">
                <a:solidFill>
                  <a:srgbClr val="000096"/>
                </a:solidFill>
              </a:rPr>
              <a:t>2</a:t>
            </a:r>
            <a:r>
              <a:rPr lang="en-US" dirty="0" smtClean="0">
                <a:solidFill>
                  <a:srgbClr val="000096"/>
                </a:solidFill>
              </a:rPr>
              <a:t> (90/10)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</a:t>
            </a:r>
            <a:r>
              <a:rPr lang="en-US" dirty="0" err="1" smtClean="0">
                <a:solidFill>
                  <a:srgbClr val="000096"/>
                </a:solidFill>
              </a:rPr>
              <a:t>E</a:t>
            </a:r>
            <a:r>
              <a:rPr lang="en-US" baseline="-25000" dirty="0" err="1" smtClean="0">
                <a:solidFill>
                  <a:srgbClr val="000096"/>
                </a:solidFill>
              </a:rPr>
              <a:t>drift</a:t>
            </a:r>
            <a:r>
              <a:rPr lang="en-US" dirty="0" smtClean="0">
                <a:solidFill>
                  <a:srgbClr val="000096"/>
                </a:solidFill>
              </a:rPr>
              <a:t> = 360 V/cm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B = 0.6 T</a:t>
            </a:r>
            <a:endParaRPr lang="de-DE" dirty="0">
              <a:solidFill>
                <a:srgbClr val="000096"/>
              </a:solidFill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4467225" y="980728"/>
            <a:ext cx="4676775" cy="3238500"/>
            <a:chOff x="4467225" y="1628800"/>
            <a:chExt cx="4676775" cy="3238500"/>
          </a:xfrm>
        </p:grpSpPr>
        <p:pic>
          <p:nvPicPr>
            <p:cNvPr id="335875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67225" y="1628800"/>
              <a:ext cx="4676775" cy="32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4926806" y="3383756"/>
              <a:ext cx="4083844" cy="714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587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221088"/>
            <a:ext cx="4202511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467544" y="5589240"/>
            <a:ext cx="2884170" cy="300990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467544" y="6093296"/>
            <a:ext cx="2853690" cy="219075"/>
          </a:xfrm>
          <a:prstGeom prst="rect">
            <a:avLst/>
          </a:prstGeom>
        </p:spPr>
      </p:pic>
      <p:pic>
        <p:nvPicPr>
          <p:cNvPr id="15" name="Picture 14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66819" y="6473381"/>
            <a:ext cx="1554480" cy="186690"/>
          </a:xfrm>
          <a:prstGeom prst="rect">
            <a:avLst/>
          </a:prstGeom>
        </p:spPr>
      </p:pic>
      <p:pic>
        <p:nvPicPr>
          <p:cNvPr id="17" name="Picture 16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283968" y="6093295"/>
            <a:ext cx="1405890" cy="18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444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Resolution</a:t>
            </a:r>
            <a:endParaRPr lang="de-DE" dirty="0"/>
          </a:p>
        </p:txBody>
      </p:sp>
      <p:pic>
        <p:nvPicPr>
          <p:cNvPr id="384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61769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5013176"/>
            <a:ext cx="8489825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GEM pad response function smaller than MWPC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 pad size adequate?</a:t>
            </a:r>
            <a:endParaRPr lang="en-US" dirty="0" smtClean="0">
              <a:solidFill>
                <a:srgbClr val="000096"/>
              </a:solidFill>
            </a:endParaRP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Resolution diffusion-dominated for z&lt;200 cm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Increasing number of single-pad clusters for shorter drift length,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000096"/>
                </a:solidFill>
              </a:rPr>
              <a:t>  but partially outside barrel acceptance (|</a:t>
            </a:r>
            <a:r>
              <a:rPr lang="en-US" dirty="0" smtClean="0">
                <a:solidFill>
                  <a:srgbClr val="000096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000096"/>
                </a:solidFill>
              </a:rPr>
              <a:t>|&lt;0.9)</a:t>
            </a:r>
            <a:endParaRPr lang="de-DE" dirty="0" smtClean="0">
              <a:solidFill>
                <a:srgbClr val="00009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525344"/>
            <a:ext cx="1447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rgbClr val="000096"/>
                </a:solidFill>
              </a:rPr>
              <a:t>[H. </a:t>
            </a:r>
            <a:r>
              <a:rPr lang="en-US" sz="1200" dirty="0" err="1" smtClean="0">
                <a:solidFill>
                  <a:srgbClr val="000096"/>
                </a:solidFill>
              </a:rPr>
              <a:t>Appelsh</a:t>
            </a:r>
            <a:r>
              <a:rPr lang="de-DE" sz="1200" dirty="0" err="1" smtClean="0">
                <a:solidFill>
                  <a:srgbClr val="000096"/>
                </a:solidFill>
              </a:rPr>
              <a:t>äuser</a:t>
            </a:r>
            <a:r>
              <a:rPr lang="en-US" sz="1200" dirty="0" smtClean="0">
                <a:solidFill>
                  <a:srgbClr val="000096"/>
                </a:solidFill>
              </a:rPr>
              <a:t>]</a:t>
            </a:r>
            <a:endParaRPr lang="de-DE" sz="1200" dirty="0" smtClean="0">
              <a:solidFill>
                <a:srgbClr val="0000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Resolution</a:t>
            </a:r>
            <a:endParaRPr lang="de-DE" dirty="0"/>
          </a:p>
        </p:txBody>
      </p:sp>
      <p:pic>
        <p:nvPicPr>
          <p:cNvPr id="385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4015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6525344"/>
            <a:ext cx="1447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rgbClr val="000096"/>
                </a:solidFill>
              </a:rPr>
              <a:t>[H. </a:t>
            </a:r>
            <a:r>
              <a:rPr lang="en-US" sz="1200" dirty="0" err="1" smtClean="0">
                <a:solidFill>
                  <a:srgbClr val="000096"/>
                </a:solidFill>
              </a:rPr>
              <a:t>Appelsh</a:t>
            </a:r>
            <a:r>
              <a:rPr lang="de-DE" sz="1200" dirty="0" err="1" smtClean="0">
                <a:solidFill>
                  <a:srgbClr val="000096"/>
                </a:solidFill>
              </a:rPr>
              <a:t>äuser</a:t>
            </a:r>
            <a:r>
              <a:rPr lang="en-US" sz="1200" dirty="0" smtClean="0">
                <a:solidFill>
                  <a:srgbClr val="000096"/>
                </a:solidFill>
              </a:rPr>
              <a:t>]</a:t>
            </a:r>
            <a:endParaRPr lang="de-DE" sz="1200" dirty="0" smtClean="0">
              <a:solidFill>
                <a:srgbClr val="0000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Cobra</a:t>
            </a:r>
            <a:endParaRPr lang="de-DE" dirty="0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4021479" cy="226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429000"/>
            <a:ext cx="3592637" cy="3161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340768"/>
            <a:ext cx="4106952" cy="307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508104" y="5013176"/>
          <a:ext cx="1512168" cy="361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767" name="Equation" r:id="rId6" imgW="850680" imgH="203040" progId="Equation.DSMT4">
                  <p:embed/>
                </p:oleObj>
              </mc:Choice>
              <mc:Fallback>
                <p:oleObj name="Equation" r:id="rId6" imgW="8506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5013176"/>
                        <a:ext cx="1512168" cy="3611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092280" y="5045114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6"/>
                </a:solidFill>
              </a:rPr>
              <a:t>reached</a:t>
            </a:r>
            <a:endParaRPr lang="de-DE" dirty="0">
              <a:solidFill>
                <a:srgbClr val="00009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5589240"/>
            <a:ext cx="455605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Font typeface="Wingdings 3"/>
              <a:buChar char="a"/>
            </a:pPr>
            <a:r>
              <a:rPr lang="de-DE" dirty="0" err="1" smtClean="0">
                <a:solidFill>
                  <a:srgbClr val="FF0000"/>
                </a:solidFill>
                <a:sym typeface="Wingdings 3"/>
              </a:rPr>
              <a:t>problem</a:t>
            </a:r>
            <a:r>
              <a:rPr lang="de-DE" dirty="0" smtClean="0">
                <a:solidFill>
                  <a:srgbClr val="FF0000"/>
                </a:solidFill>
                <a:sym typeface="Wingdings 3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sym typeface="Wingdings 3"/>
              </a:rPr>
              <a:t>of</a:t>
            </a:r>
            <a:r>
              <a:rPr lang="de-DE" dirty="0" smtClean="0">
                <a:solidFill>
                  <a:srgbClr val="FF0000"/>
                </a:solidFill>
                <a:sym typeface="Wingdings 3"/>
              </a:rPr>
              <a:t> IB </a:t>
            </a:r>
            <a:r>
              <a:rPr lang="de-DE" dirty="0" err="1" smtClean="0">
                <a:solidFill>
                  <a:srgbClr val="FF0000"/>
                </a:solidFill>
                <a:sym typeface="Wingdings 3"/>
              </a:rPr>
              <a:t>completely</a:t>
            </a:r>
            <a:r>
              <a:rPr lang="de-DE" dirty="0" smtClean="0">
                <a:solidFill>
                  <a:srgbClr val="FF0000"/>
                </a:solidFill>
                <a:sym typeface="Wingdings 3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sym typeface="Wingdings 3"/>
              </a:rPr>
              <a:t>eliminated</a:t>
            </a:r>
            <a:r>
              <a:rPr lang="de-DE" dirty="0" smtClean="0">
                <a:solidFill>
                  <a:srgbClr val="FF0000"/>
                </a:solidFill>
                <a:sym typeface="Wingdings 3"/>
              </a:rPr>
              <a:t>!</a:t>
            </a:r>
          </a:p>
          <a:p>
            <a:pPr>
              <a:spcBef>
                <a:spcPts val="600"/>
              </a:spcBef>
              <a:buFont typeface="Wingdings 3"/>
              <a:buChar char="a"/>
            </a:pPr>
            <a:r>
              <a:rPr lang="en-US" dirty="0" smtClean="0">
                <a:solidFill>
                  <a:srgbClr val="FF0000"/>
                </a:solidFill>
                <a:sym typeface="Wingdings 3"/>
              </a:rPr>
              <a:t> to be studied: e- transparency, size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8409" y="4520153"/>
            <a:ext cx="3480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6"/>
                </a:solidFill>
              </a:rPr>
              <a:t>[A. </a:t>
            </a:r>
            <a:r>
              <a:rPr lang="en-US" sz="1200" dirty="0" err="1" smtClean="0">
                <a:solidFill>
                  <a:srgbClr val="000096"/>
                </a:solidFill>
              </a:rPr>
              <a:t>Lyashenko</a:t>
            </a:r>
            <a:r>
              <a:rPr lang="en-US" sz="1200" dirty="0" smtClean="0">
                <a:solidFill>
                  <a:srgbClr val="000096"/>
                </a:solidFill>
              </a:rPr>
              <a:t> et al., NIM A 598 (2009) 116–120]</a:t>
            </a:r>
            <a:endParaRPr lang="de-DE" sz="1200" dirty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337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484563" y="1196975"/>
          <a:ext cx="5133975" cy="5335588"/>
        </p:xfrm>
        <a:graphic>
          <a:graphicData uri="http://schemas.openxmlformats.org/drawingml/2006/table">
            <a:tbl>
              <a:tblPr/>
              <a:tblGrid>
                <a:gridCol w="2170112"/>
                <a:gridCol w="1489075"/>
                <a:gridCol w="1474788"/>
              </a:tblGrid>
              <a:tr h="365125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5241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Polarity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Neg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Detector capacitance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12 – 28 pF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12 – 28 pF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Peaking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160ns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160ns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Shaping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th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4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th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Sensitivity (mV/fC)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Gas gain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~4000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1,000-2,000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Noise (electrons)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700e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–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@25pF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&lt;700e-@25pF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Linear Range (V)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Linear Range (fC)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170fC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170fC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Signal coding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10 bits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10 bits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Power consumption (per ch)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~32mW (PASA+ALTRO)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≤ 32mW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Channel per chip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16 – 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Chan per readout link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2,304 – 3,200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80 – 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1052736"/>
            <a:ext cx="3168352" cy="4794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US" sz="2000" dirty="0" smtClean="0">
                <a:solidFill>
                  <a:srgbClr val="000096"/>
                </a:solidFill>
              </a:rPr>
              <a:t>Aim: Common FE chip for different ALICE </a:t>
            </a:r>
            <a:r>
              <a:rPr lang="en-US" sz="2000" dirty="0" err="1" smtClean="0">
                <a:solidFill>
                  <a:srgbClr val="000096"/>
                </a:solidFill>
              </a:rPr>
              <a:t>subdetectors</a:t>
            </a:r>
            <a:endParaRPr lang="en-US" sz="2000" dirty="0" smtClean="0">
              <a:solidFill>
                <a:srgbClr val="000096"/>
              </a:solidFill>
            </a:endParaRPr>
          </a:p>
          <a:p>
            <a:pPr>
              <a:spcBef>
                <a:spcPts val="600"/>
              </a:spcBef>
              <a:defRPr/>
            </a:pPr>
            <a:r>
              <a:rPr lang="en-US" sz="2000" dirty="0" smtClean="0">
                <a:solidFill>
                  <a:srgbClr val="000096"/>
                </a:solidFill>
              </a:rPr>
              <a:t>Based on S-ALTRO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000" dirty="0" smtClean="0">
                <a:solidFill>
                  <a:srgbClr val="000096"/>
                </a:solidFill>
              </a:rPr>
              <a:t>Programmable polarities and frontend peaking times,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000" dirty="0" smtClean="0">
                <a:solidFill>
                  <a:srgbClr val="000096"/>
                </a:solidFill>
                <a:sym typeface="Wingdings"/>
              </a:rPr>
              <a:t>DSP: Signal processing etc.</a:t>
            </a:r>
          </a:p>
          <a:p>
            <a:pPr>
              <a:spcBef>
                <a:spcPts val="600"/>
              </a:spcBef>
              <a:defRPr/>
            </a:pPr>
            <a:r>
              <a:rPr lang="de-CH" sz="2000" dirty="0" smtClean="0">
                <a:solidFill>
                  <a:srgbClr val="000096"/>
                </a:solidFill>
              </a:rPr>
              <a:t>10 </a:t>
            </a:r>
            <a:r>
              <a:rPr lang="de-CH" sz="2000" dirty="0" err="1" smtClean="0">
                <a:solidFill>
                  <a:srgbClr val="000096"/>
                </a:solidFill>
              </a:rPr>
              <a:t>bit</a:t>
            </a:r>
            <a:r>
              <a:rPr lang="de-CH" sz="2000" dirty="0" smtClean="0">
                <a:solidFill>
                  <a:srgbClr val="000096"/>
                </a:solidFill>
              </a:rPr>
              <a:t> SAR ADC; power </a:t>
            </a:r>
            <a:r>
              <a:rPr lang="de-CH" sz="2000" dirty="0" err="1" smtClean="0">
                <a:solidFill>
                  <a:srgbClr val="000096"/>
                </a:solidFill>
              </a:rPr>
              <a:t>consumption</a:t>
            </a:r>
            <a:r>
              <a:rPr lang="de-CH" sz="2000" dirty="0" smtClean="0">
                <a:solidFill>
                  <a:srgbClr val="000096"/>
                </a:solidFill>
              </a:rPr>
              <a:t> </a:t>
            </a:r>
            <a:r>
              <a:rPr lang="de-CH" sz="2000" dirty="0" err="1" smtClean="0">
                <a:solidFill>
                  <a:srgbClr val="000096"/>
                </a:solidFill>
              </a:rPr>
              <a:t>only</a:t>
            </a:r>
            <a:r>
              <a:rPr lang="de-CH" sz="2000" dirty="0" smtClean="0">
                <a:solidFill>
                  <a:srgbClr val="000096"/>
                </a:solidFill>
              </a:rPr>
              <a:t> 1-2 mW per </a:t>
            </a:r>
            <a:r>
              <a:rPr lang="de-CH" sz="2000" dirty="0" err="1" smtClean="0">
                <a:solidFill>
                  <a:srgbClr val="000096"/>
                </a:solidFill>
              </a:rPr>
              <a:t>channel</a:t>
            </a:r>
            <a:endParaRPr lang="en-US" sz="2000" dirty="0" smtClean="0">
              <a:solidFill>
                <a:srgbClr val="000096"/>
              </a:solidFill>
              <a:sym typeface="Wingding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 Specifications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9963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179388" y="1052736"/>
            <a:ext cx="8742362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Readout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architecture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 has to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support</a:t>
            </a:r>
            <a:endParaRPr lang="nn-NO" sz="2000" dirty="0">
              <a:solidFill>
                <a:srgbClr val="000096"/>
              </a:solidFill>
              <a:latin typeface="+mn-lt"/>
              <a:ea typeface="ＭＳ Ｐゴシック" charset="0"/>
              <a:cs typeface="Times New Roman" charset="0"/>
            </a:endParaRPr>
          </a:p>
          <a:p>
            <a:pPr marL="800100" lvl="1" indent="-342900" defTabSz="9144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C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ontinuous (trigger-less) readout for </a:t>
            </a:r>
            <a:r>
              <a:rPr lang="nn-NO" dirty="0" smtClean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p</a:t>
            </a:r>
            <a:r>
              <a:rPr lang="nn-NO" sz="2000" dirty="0" smtClean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hysics 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data taking</a:t>
            </a:r>
          </a:p>
          <a:p>
            <a:pPr marL="800100" lvl="1" indent="-342900" defTabSz="9144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Triggered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readout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 (for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calibration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 runs,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e.g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.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pedestal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)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Two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options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 under study:</a:t>
            </a:r>
          </a:p>
          <a:p>
            <a:pPr marL="914400" lvl="1" indent="-457200" defTabSz="9144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CERN GBT (radiation hard ASIC, 4.8 Gb/s versatile links)</a:t>
            </a:r>
          </a:p>
          <a:p>
            <a:pPr marL="914400" lvl="1" indent="-457200" defTabSz="914400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DDL3: Custom optical link with </a:t>
            </a:r>
            <a:r>
              <a:rPr lang="nn-NO" sz="2000" dirty="0" smtClean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radiation</a:t>
            </a:r>
            <a:r>
              <a:rPr lang="nn-NO" dirty="0" smtClean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-</a:t>
            </a:r>
            <a:r>
              <a:rPr lang="nn-NO" sz="2000" dirty="0" smtClean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tolerant </a:t>
            </a:r>
            <a:r>
              <a:rPr lang="en-US" sz="2000" dirty="0">
                <a:solidFill>
                  <a:srgbClr val="000096"/>
                </a:solidFill>
                <a:latin typeface="+mn-lt"/>
              </a:rPr>
              <a:t>smartfusion2 FPGA as readout unit close to the Front-End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 (10 </a:t>
            </a:r>
            <a:r>
              <a:rPr lang="nn-NO" sz="2000" dirty="0" err="1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Gb</a:t>
            </a:r>
            <a:r>
              <a:rPr lang="nn-NO" sz="2000" dirty="0">
                <a:solidFill>
                  <a:srgbClr val="000096"/>
                </a:solidFill>
                <a:latin typeface="+mn-lt"/>
                <a:ea typeface="ＭＳ Ｐゴシック" charset="0"/>
                <a:cs typeface="Times New Roman" charset="0"/>
              </a:rPr>
              <a:t>/s)</a:t>
            </a:r>
          </a:p>
          <a:p>
            <a:pPr marL="800100" lvl="1" indent="-342900" defTabSz="9144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nn-NO" sz="2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grpSp>
        <p:nvGrpSpPr>
          <p:cNvPr id="2051" name="Group 8"/>
          <p:cNvGrpSpPr>
            <a:grpSpLocks/>
          </p:cNvGrpSpPr>
          <p:nvPr/>
        </p:nvGrpSpPr>
        <p:grpSpPr bwMode="auto">
          <a:xfrm>
            <a:off x="798513" y="3732213"/>
            <a:ext cx="7897812" cy="2559050"/>
            <a:chOff x="242824" y="1124744"/>
            <a:chExt cx="8592888" cy="3388335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 flipH="1">
              <a:off x="3296800" y="1712275"/>
              <a:ext cx="934928" cy="640080"/>
            </a:xfrm>
            <a:prstGeom prst="rect">
              <a:avLst/>
            </a:prstGeom>
            <a:solidFill>
              <a:srgbClr val="FFCC66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FTP</a:t>
              </a: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56" name="Elbow Connector 29"/>
            <p:cNvCxnSpPr>
              <a:cxnSpLocks noChangeShapeType="1"/>
            </p:cNvCxnSpPr>
            <p:nvPr/>
          </p:nvCxnSpPr>
          <p:spPr bwMode="auto">
            <a:xfrm flipV="1">
              <a:off x="4231728" y="2031944"/>
              <a:ext cx="548118" cy="37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 flipH="1">
              <a:off x="4779845" y="1711904"/>
              <a:ext cx="934928" cy="640080"/>
            </a:xfrm>
            <a:prstGeom prst="rect">
              <a:avLst/>
            </a:prstGeom>
            <a:solidFill>
              <a:srgbClr val="FFCC66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LTU</a:t>
              </a: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60" name="Elbow Connector 29"/>
            <p:cNvCxnSpPr>
              <a:cxnSpLocks noChangeShapeType="1"/>
            </p:cNvCxnSpPr>
            <p:nvPr/>
          </p:nvCxnSpPr>
          <p:spPr bwMode="auto">
            <a:xfrm>
              <a:off x="5247309" y="2351984"/>
              <a:ext cx="16310" cy="1259942"/>
            </a:xfrm>
            <a:prstGeom prst="straightConnector1">
              <a:avLst/>
            </a:prstGeom>
            <a:noFill/>
            <a:ln w="12700">
              <a:solidFill>
                <a:srgbClr val="0070C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 flipH="1">
              <a:off x="7899607" y="1124744"/>
              <a:ext cx="936104" cy="640080"/>
            </a:xfrm>
            <a:prstGeom prst="rect">
              <a:avLst/>
            </a:prstGeom>
            <a:solidFill>
              <a:srgbClr val="33CCFF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DCS</a:t>
              </a:r>
              <a:b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Server</a:t>
              </a: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 flipH="1">
              <a:off x="7899607" y="3617496"/>
              <a:ext cx="920120" cy="640080"/>
            </a:xfrm>
            <a:prstGeom prst="rect">
              <a:avLst/>
            </a:prstGeom>
            <a:solidFill>
              <a:srgbClr val="35FF35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DAQ/HLT </a:t>
              </a:r>
              <a:b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EPN</a:t>
              </a: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67" name="Straight Arrow Connector 18"/>
            <p:cNvCxnSpPr>
              <a:cxnSpLocks noChangeShapeType="1"/>
            </p:cNvCxnSpPr>
            <p:nvPr/>
          </p:nvCxnSpPr>
          <p:spPr bwMode="auto">
            <a:xfrm>
              <a:off x="7163839" y="3934772"/>
              <a:ext cx="735768" cy="276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68" name="Straight Arrow Connector 19"/>
            <p:cNvCxnSpPr>
              <a:cxnSpLocks noChangeShapeType="1"/>
            </p:cNvCxnSpPr>
            <p:nvPr/>
          </p:nvCxnSpPr>
          <p:spPr bwMode="auto">
            <a:xfrm>
              <a:off x="5723679" y="3931967"/>
              <a:ext cx="501043" cy="280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69" name="Elbow Connector 29"/>
            <p:cNvCxnSpPr>
              <a:cxnSpLocks noChangeShapeType="1"/>
            </p:cNvCxnSpPr>
            <p:nvPr/>
          </p:nvCxnSpPr>
          <p:spPr bwMode="auto">
            <a:xfrm>
              <a:off x="6694505" y="2357105"/>
              <a:ext cx="0" cy="125482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flipH="1">
              <a:off x="7899608" y="2215471"/>
              <a:ext cx="936104" cy="640080"/>
            </a:xfrm>
            <a:prstGeom prst="rect">
              <a:avLst/>
            </a:prstGeom>
            <a:solidFill>
              <a:srgbClr val="33CCFF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DCS</a:t>
              </a:r>
              <a:b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Server</a:t>
              </a:r>
            </a:p>
          </p:txBody>
        </p:sp>
        <p:cxnSp>
          <p:nvCxnSpPr>
            <p:cNvPr id="23" name="Elbow Connector 22"/>
            <p:cNvCxnSpPr/>
            <p:nvPr/>
          </p:nvCxnSpPr>
          <p:spPr>
            <a:xfrm rot="10800000">
              <a:off x="7163769" y="2034885"/>
              <a:ext cx="735793" cy="500263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4" name="TextBox 23"/>
            <p:cNvSpPr txBox="1">
              <a:spLocks noChangeArrowheads="1"/>
            </p:cNvSpPr>
            <p:nvPr/>
          </p:nvSpPr>
          <p:spPr bwMode="auto">
            <a:xfrm>
              <a:off x="6920572" y="4205302"/>
              <a:ext cx="105028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 defTabSz="914400"/>
              <a:r>
                <a:rPr lang="en-US" sz="1400" i="1">
                  <a:latin typeface="Arial" pitchFamily="34" charset="0"/>
                  <a:cs typeface="Arial" pitchFamily="34" charset="0"/>
                </a:rPr>
                <a:t>Data traffic</a:t>
              </a:r>
              <a:endParaRPr lang="en-GB" sz="1400" i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TextBox 24"/>
            <p:cNvSpPr txBox="1">
              <a:spLocks noChangeArrowheads="1"/>
            </p:cNvSpPr>
            <p:nvPr/>
          </p:nvSpPr>
          <p:spPr bwMode="auto">
            <a:xfrm>
              <a:off x="1606823" y="4088969"/>
              <a:ext cx="2978171" cy="407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 defTabSz="914400"/>
              <a:r>
                <a:rPr lang="en-US" sz="1400" i="1">
                  <a:latin typeface="Arial" pitchFamily="34" charset="0"/>
                  <a:cs typeface="Arial" pitchFamily="34" charset="0"/>
                </a:rPr>
                <a:t>GBT: Trigger &amp; Data &amp; Control</a:t>
              </a:r>
              <a:endParaRPr lang="en-GB" sz="1400" i="1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Elbow Connector 25"/>
            <p:cNvCxnSpPr/>
            <p:nvPr/>
          </p:nvCxnSpPr>
          <p:spPr>
            <a:xfrm rot="10800000" flipV="1">
              <a:off x="7163769" y="1444240"/>
              <a:ext cx="735793" cy="590646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7" name="TextBox 26"/>
            <p:cNvSpPr txBox="1">
              <a:spLocks noChangeArrowheads="1"/>
            </p:cNvSpPr>
            <p:nvPr/>
          </p:nvSpPr>
          <p:spPr bwMode="auto">
            <a:xfrm>
              <a:off x="5705850" y="2699488"/>
              <a:ext cx="1053835" cy="583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 defTabSz="914400"/>
              <a:r>
                <a:rPr lang="en-US" sz="1400" i="1">
                  <a:latin typeface="Arial" pitchFamily="34" charset="0"/>
                  <a:cs typeface="Arial" pitchFamily="34" charset="0"/>
                </a:rPr>
                <a:t>Monitoring</a:t>
              </a:r>
              <a:br>
                <a:rPr lang="en-US" sz="1400" i="1">
                  <a:latin typeface="Arial" pitchFamily="34" charset="0"/>
                  <a:cs typeface="Arial" pitchFamily="34" charset="0"/>
                </a:rPr>
              </a:br>
              <a:r>
                <a:rPr lang="en-US" sz="1400" i="1">
                  <a:latin typeface="Arial" pitchFamily="34" charset="0"/>
                  <a:cs typeface="Arial" pitchFamily="34" charset="0"/>
                </a:rPr>
                <a:t>&amp; Control</a:t>
              </a:r>
              <a:endParaRPr lang="en-GB" sz="1400" i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TextBox 27"/>
            <p:cNvSpPr txBox="1">
              <a:spLocks noChangeArrowheads="1"/>
            </p:cNvSpPr>
            <p:nvPr/>
          </p:nvSpPr>
          <p:spPr bwMode="auto">
            <a:xfrm>
              <a:off x="4434012" y="2707146"/>
              <a:ext cx="787539" cy="583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 defTabSz="914400"/>
              <a:r>
                <a:rPr lang="en-US" sz="1400" i="1">
                  <a:latin typeface="Arial" pitchFamily="34" charset="0"/>
                  <a:cs typeface="Arial" pitchFamily="34" charset="0"/>
                </a:rPr>
                <a:t>Trigger</a:t>
              </a:r>
              <a:r>
                <a:rPr lang="en-GB" sz="1400" i="1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r" defTabSz="914400"/>
              <a:r>
                <a:rPr lang="en-GB" sz="1400" i="1">
                  <a:latin typeface="Arial" pitchFamily="34" charset="0"/>
                  <a:cs typeface="Arial" pitchFamily="34" charset="0"/>
                </a:rPr>
                <a:t>&amp; </a:t>
              </a:r>
              <a:r>
                <a:rPr lang="en-US" sz="1400" i="1">
                  <a:latin typeface="Arial" pitchFamily="34" charset="0"/>
                  <a:cs typeface="Arial" pitchFamily="34" charset="0"/>
                </a:rPr>
                <a:t>Busy</a:t>
              </a:r>
            </a:p>
          </p:txBody>
        </p:sp>
        <p:cxnSp>
          <p:nvCxnSpPr>
            <p:cNvPr id="2079" name="Straight Arrow Connector 28"/>
            <p:cNvCxnSpPr>
              <a:cxnSpLocks noChangeShapeType="1"/>
            </p:cNvCxnSpPr>
            <p:nvPr/>
          </p:nvCxnSpPr>
          <p:spPr bwMode="auto">
            <a:xfrm>
              <a:off x="1177752" y="3735389"/>
              <a:ext cx="3625807" cy="0"/>
            </a:xfrm>
            <a:prstGeom prst="straightConnector1">
              <a:avLst/>
            </a:prstGeom>
            <a:noFill/>
            <a:ln w="28575">
              <a:solidFill>
                <a:srgbClr val="00B05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242824" y="3415349"/>
              <a:ext cx="934928" cy="6400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46038" tIns="46038" rIns="46038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83" name="Straight Arrow Connector 30"/>
            <p:cNvCxnSpPr>
              <a:cxnSpLocks noChangeShapeType="1"/>
            </p:cNvCxnSpPr>
            <p:nvPr/>
          </p:nvCxnSpPr>
          <p:spPr bwMode="auto">
            <a:xfrm>
              <a:off x="1321768" y="3911209"/>
              <a:ext cx="3481791" cy="0"/>
            </a:xfrm>
            <a:prstGeom prst="straightConnector1">
              <a:avLst/>
            </a:prstGeom>
            <a:noFill/>
            <a:ln w="28575">
              <a:solidFill>
                <a:srgbClr val="00B05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386840" y="3591169"/>
              <a:ext cx="934928" cy="6400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46038" tIns="46038" rIns="46038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571060" y="3775430"/>
              <a:ext cx="934928" cy="6400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lIns="46038" tIns="46038" rIns="46038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Front-End</a:t>
              </a: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90" name="Straight Arrow Connector 33"/>
            <p:cNvCxnSpPr>
              <a:cxnSpLocks noChangeShapeType="1"/>
            </p:cNvCxnSpPr>
            <p:nvPr/>
          </p:nvCxnSpPr>
          <p:spPr bwMode="auto">
            <a:xfrm>
              <a:off x="1505988" y="4095470"/>
              <a:ext cx="3297571" cy="0"/>
            </a:xfrm>
            <a:prstGeom prst="straightConnector1">
              <a:avLst/>
            </a:prstGeom>
            <a:noFill/>
            <a:ln w="28575">
              <a:solidFill>
                <a:srgbClr val="00B05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 flipH="1">
              <a:off x="4803559" y="3611927"/>
              <a:ext cx="920120" cy="640080"/>
            </a:xfrm>
            <a:prstGeom prst="rect">
              <a:avLst/>
            </a:prstGeom>
            <a:solidFill>
              <a:srgbClr val="35FF35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DAQ/HLT </a:t>
              </a:r>
              <a:b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FLP</a:t>
              </a:r>
              <a:endParaRPr 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ounded Rectangle 35"/>
            <p:cNvSpPr/>
            <p:nvPr/>
          </p:nvSpPr>
          <p:spPr bwMode="auto">
            <a:xfrm>
              <a:off x="6224722" y="3611927"/>
              <a:ext cx="939566" cy="645690"/>
            </a:xfrm>
            <a:prstGeom prst="roundRect">
              <a:avLst/>
            </a:prstGeom>
            <a:solidFill>
              <a:srgbClr val="35FF35"/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"/>
                </a:rPr>
                <a:t>DAQ/HLT</a:t>
              </a:r>
              <a:endParaRPr lang="en-GB" sz="1400" kern="0" dirty="0" smtClean="0">
                <a:solidFill>
                  <a:srgbClr val="000000"/>
                </a:solidFill>
                <a:latin typeface="Arial"/>
              </a:endParaRPr>
            </a:p>
            <a:p>
              <a:pPr algn="ctr" defTabSz="76200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GB" sz="1400" kern="0" dirty="0" smtClean="0">
                  <a:solidFill>
                    <a:srgbClr val="000000"/>
                  </a:solidFill>
                  <a:latin typeface="Arial"/>
                </a:rPr>
                <a:t>Network</a:t>
              </a:r>
            </a:p>
          </p:txBody>
        </p:sp>
        <p:sp>
          <p:nvSpPr>
            <p:cNvPr id="37" name="Rounded Rectangle 36"/>
            <p:cNvSpPr/>
            <p:nvPr/>
          </p:nvSpPr>
          <p:spPr bwMode="auto">
            <a:xfrm>
              <a:off x="6224722" y="1711415"/>
              <a:ext cx="939566" cy="645690"/>
            </a:xfrm>
            <a:prstGeom prst="roundRect">
              <a:avLst/>
            </a:prstGeom>
            <a:solidFill>
              <a:srgbClr val="33CCFF"/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anchor="ctr" anchorCtr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76200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1400" kern="0" dirty="0" smtClean="0">
                  <a:solidFill>
                    <a:srgbClr val="000000"/>
                  </a:solidFill>
                  <a:latin typeface="Arial"/>
                </a:rPr>
                <a:t>DCS</a:t>
              </a:r>
              <a:endParaRPr lang="en-GB" sz="1400" kern="0" dirty="0" smtClean="0">
                <a:solidFill>
                  <a:srgbClr val="000000"/>
                </a:solidFill>
                <a:latin typeface="Arial"/>
              </a:endParaRPr>
            </a:p>
            <a:p>
              <a:pPr algn="ctr" defTabSz="762000" eaLnBrk="0" hangingPunct="0"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GB" sz="1400" kern="0" dirty="0" smtClean="0">
                  <a:solidFill>
                    <a:srgbClr val="000000"/>
                  </a:solidFill>
                  <a:latin typeface="Arial"/>
                </a:rPr>
                <a:t>Network</a:t>
              </a:r>
            </a:p>
          </p:txBody>
        </p:sp>
      </p:grpSp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700088" y="4338638"/>
            <a:ext cx="1160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US"/>
              <a:t>Option 1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Architecture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6994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</a:t>
            </a:r>
            <a:endParaRPr lang="de-DE" dirty="0"/>
          </a:p>
        </p:txBody>
      </p:sp>
      <p:pic>
        <p:nvPicPr>
          <p:cNvPr id="252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08" y="1988840"/>
            <a:ext cx="89154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4509120"/>
            <a:ext cx="4681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6"/>
                </a:solidFill>
              </a:rPr>
              <a:t>+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000096"/>
                </a:solidFill>
              </a:rPr>
              <a:t>ASIC </a:t>
            </a:r>
            <a:r>
              <a:rPr lang="de-DE" dirty="0" err="1" smtClean="0">
                <a:solidFill>
                  <a:srgbClr val="000096"/>
                </a:solidFill>
              </a:rPr>
              <a:t>for</a:t>
            </a:r>
            <a:r>
              <a:rPr lang="de-DE" dirty="0" smtClean="0">
                <a:solidFill>
                  <a:srgbClr val="000096"/>
                </a:solidFill>
              </a:rPr>
              <a:t> ATLAS </a:t>
            </a:r>
            <a:r>
              <a:rPr lang="de-DE" dirty="0" err="1" smtClean="0">
                <a:solidFill>
                  <a:srgbClr val="000096"/>
                </a:solidFill>
              </a:rPr>
              <a:t>muon</a:t>
            </a:r>
            <a:r>
              <a:rPr lang="de-DE" dirty="0" smtClean="0">
                <a:solidFill>
                  <a:srgbClr val="000096"/>
                </a:solidFill>
              </a:rPr>
              <a:t> </a:t>
            </a:r>
            <a:r>
              <a:rPr lang="de-DE" dirty="0" err="1" smtClean="0">
                <a:solidFill>
                  <a:srgbClr val="000096"/>
                </a:solidFill>
              </a:rPr>
              <a:t>upgrade</a:t>
            </a:r>
            <a:r>
              <a:rPr lang="de-DE" dirty="0" smtClean="0">
                <a:solidFill>
                  <a:srgbClr val="000096"/>
                </a:solidFill>
              </a:rPr>
              <a:t> (BNL)</a:t>
            </a:r>
            <a:endParaRPr lang="en-US" dirty="0" smtClean="0">
              <a:solidFill>
                <a:srgbClr val="00009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980728"/>
            <a:ext cx="87129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Performance of present FE electronics satisfactory for final detector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Self-triggering capability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 several solutions being developed</a:t>
            </a:r>
          </a:p>
        </p:txBody>
      </p:sp>
    </p:spTree>
    <p:extLst>
      <p:ext uri="{BB962C8B-B14F-4D97-AF65-F5344CB8AC3E}">
        <p14:creationId xmlns:p14="http://schemas.microsoft.com/office/powerpoint/2010/main" val="3095286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Limitations of a TPC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941168"/>
            <a:ext cx="4318811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Limitations: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Calibration very demanding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Drift distortions due to ion backflow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Gating </a:t>
            </a:r>
            <a:r>
              <a:rPr lang="en-US" dirty="0" smtClean="0">
                <a:solidFill>
                  <a:srgbClr val="000096"/>
                </a:solidFill>
                <a:sym typeface="Wingdings 3"/>
              </a:rPr>
              <a:t> low trigger rates</a:t>
            </a:r>
            <a:endParaRPr lang="de-DE" dirty="0" smtClean="0">
              <a:solidFill>
                <a:srgbClr val="000096"/>
              </a:solidFill>
            </a:endParaRPr>
          </a:p>
        </p:txBody>
      </p:sp>
      <p:pic>
        <p:nvPicPr>
          <p:cNvPr id="9" name="Picture 4" descr="tpc_gating_princi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989439"/>
            <a:ext cx="3163701" cy="4095745"/>
          </a:xfrm>
          <a:prstGeom prst="rect">
            <a:avLst/>
          </a:prstGeom>
          <a:noFill/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" t="12161" r="4766" b="534"/>
          <a:stretch/>
        </p:blipFill>
        <p:spPr>
          <a:xfrm>
            <a:off x="179512" y="1196752"/>
            <a:ext cx="4248000" cy="2916000"/>
          </a:xfrm>
          <a:prstGeom prst="rect">
            <a:avLst/>
          </a:prstGeom>
        </p:spPr>
      </p:pic>
      <p:sp>
        <p:nvSpPr>
          <p:cNvPr id="11" name="TextBox 6"/>
          <p:cNvSpPr txBox="1"/>
          <p:nvPr/>
        </p:nvSpPr>
        <p:spPr>
          <a:xfrm>
            <a:off x="4644008" y="4941168"/>
            <a:ext cx="328352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Examples: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STAR (420 cm × 400 cm)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ALICE (500 cm × 500 cm)</a:t>
            </a:r>
            <a:endParaRPr lang="de-DE" dirty="0" smtClean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3634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48" y="994055"/>
            <a:ext cx="8244408" cy="5603297"/>
          </a:xfrm>
          <a:prstGeom prst="rect">
            <a:avLst/>
          </a:prstGeom>
        </p:spPr>
      </p:pic>
      <p:sp>
        <p:nvSpPr>
          <p:cNvPr id="536579" name="Text Box 3"/>
          <p:cNvSpPr txBox="1">
            <a:spLocks noChangeArrowheads="1"/>
          </p:cNvSpPr>
          <p:nvPr/>
        </p:nvSpPr>
        <p:spPr bwMode="auto">
          <a:xfrm>
            <a:off x="381000" y="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e </a:t>
            </a:r>
            <a:r>
              <a:rPr lang="en-US" sz="2400" dirty="0">
                <a:solidFill>
                  <a:schemeClr val="bg1"/>
                </a:solidFill>
              </a:rPr>
              <a:t>ALICE Detector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ALICE Detector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5585317" y="989130"/>
                <a:ext cx="3143809" cy="32470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b="1" dirty="0" smtClean="0">
                    <a:solidFill>
                      <a:srgbClr val="FF0000"/>
                    </a:solidFill>
                  </a:rPr>
                  <a:t>TPC Parameters:</a:t>
                </a: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87&lt;</m:t>
                    </m:r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𝑟</m:t>
                    </m:r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&lt;247 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rgbClr val="000096"/>
                        </a:solidFill>
                        <a:latin typeface="Cambria Math"/>
                      </a:rPr>
                      <m:t>cm</m:t>
                    </m:r>
                  </m:oMath>
                </a14:m>
                <a:endParaRPr lang="en-US" sz="1600" b="0" dirty="0" smtClean="0">
                  <a:solidFill>
                    <a:srgbClr val="000096"/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−250&lt;</m:t>
                    </m:r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𝑧</m:t>
                    </m:r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&lt;250 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rgbClr val="000096"/>
                        </a:solidFill>
                        <a:latin typeface="Cambria Math"/>
                      </a:rPr>
                      <m:t>cm</m:t>
                    </m:r>
                  </m:oMath>
                </a14:m>
                <a:endParaRPr lang="en-US" sz="1600" b="0" dirty="0" smtClean="0">
                  <a:solidFill>
                    <a:srgbClr val="000096"/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de-DE" sz="1600" dirty="0" smtClean="0">
                    <a:solidFill>
                      <a:srgbClr val="000096"/>
                    </a:solidFill>
                  </a:rPr>
                  <a:t>Ne/CO</a:t>
                </a:r>
                <a:r>
                  <a:rPr lang="de-DE" sz="1600" baseline="-25000" dirty="0" smtClean="0">
                    <a:solidFill>
                      <a:srgbClr val="000096"/>
                    </a:solidFill>
                  </a:rPr>
                  <a:t>2</a:t>
                </a:r>
                <a:r>
                  <a:rPr lang="de-DE" sz="1600" dirty="0" smtClean="0">
                    <a:solidFill>
                      <a:srgbClr val="000096"/>
                    </a:solidFill>
                  </a:rPr>
                  <a:t>(90/10)</a:t>
                </a: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=400 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rgbClr val="000096"/>
                        </a:solidFill>
                        <a:latin typeface="Cambria Math"/>
                      </a:rPr>
                      <m:t>V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rgbClr val="000096"/>
                        </a:solidFill>
                        <a:latin typeface="Cambria Math"/>
                      </a:rPr>
                      <m:t>/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rgbClr val="000096"/>
                        </a:solidFill>
                        <a:latin typeface="Cambria Math"/>
                      </a:rPr>
                      <m:t>cm</m:t>
                    </m:r>
                  </m:oMath>
                </a14:m>
                <a:endParaRPr lang="de-DE" sz="1600" dirty="0" smtClean="0">
                  <a:solidFill>
                    <a:srgbClr val="000096"/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𝐵</m:t>
                    </m:r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=0.5 </m:t>
                    </m:r>
                    <m:r>
                      <m:rPr>
                        <m:nor/>
                      </m:rPr>
                      <a:rPr lang="en-US" sz="1600" b="0" i="0" smtClean="0">
                        <a:solidFill>
                          <a:srgbClr val="000096"/>
                        </a:solidFill>
                        <a:latin typeface="Cambria Math"/>
                      </a:rPr>
                      <m:t>T</m:t>
                    </m:r>
                  </m:oMath>
                </a14:m>
                <a:endParaRPr lang="de-DE" sz="1600" dirty="0" smtClean="0">
                  <a:solidFill>
                    <a:srgbClr val="000096"/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rgbClr val="000096"/>
                    </a:solidFill>
                  </a:rPr>
                  <a:t>18 sectors per readout plane</a:t>
                </a: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rgbClr val="000096"/>
                    </a:solidFill>
                  </a:rPr>
                  <a:t>557568 pads</a:t>
                </a: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rgbClr val="000096"/>
                    </a:solidFill>
                  </a:rPr>
                  <a:t>IROC: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4</m:t>
                    </m:r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  <a:ea typeface="Cambria Math"/>
                      </a:rPr>
                      <m:t>×7.5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0" i="0" smtClean="0">
                            <a:solidFill>
                              <a:srgbClr val="000096"/>
                            </a:solidFill>
                            <a:latin typeface="Cambria Math"/>
                            <a:ea typeface="Cambria Math"/>
                          </a:rPr>
                          <m:t>mm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1600" dirty="0" smtClean="0">
                    <a:solidFill>
                      <a:srgbClr val="000096"/>
                    </a:solidFill>
                  </a:rPr>
                  <a:t>pads</a:t>
                </a:r>
              </a:p>
              <a:p>
                <a:pPr marL="342900" indent="-34290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de-DE" sz="1600" dirty="0" smtClean="0">
                    <a:solidFill>
                      <a:srgbClr val="000096"/>
                    </a:solidFill>
                  </a:rPr>
                  <a:t>OROC: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000096"/>
                        </a:solidFill>
                        <a:latin typeface="Cambria Math"/>
                      </a:rPr>
                      <m:t>6</m:t>
                    </m:r>
                    <m:r>
                      <a:rPr lang="en-US" sz="1600" i="1">
                        <a:solidFill>
                          <a:srgbClr val="000096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  <a:ea typeface="Cambria Math"/>
                      </a:rPr>
                      <m:t>10/15</m:t>
                    </m:r>
                    <m:r>
                      <a:rPr lang="en-US" sz="1600" i="1">
                        <a:solidFill>
                          <a:srgbClr val="000096"/>
                        </a:solidFill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0096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>
                            <a:solidFill>
                              <a:srgbClr val="000096"/>
                            </a:solidFill>
                            <a:latin typeface="Cambria Math"/>
                            <a:ea typeface="Cambria Math"/>
                          </a:rPr>
                          <m:t>mm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96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1600" dirty="0" smtClean="0">
                    <a:solidFill>
                      <a:srgbClr val="000096"/>
                    </a:solidFill>
                  </a:rPr>
                  <a:t>pads</a:t>
                </a: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5317" y="989130"/>
                <a:ext cx="3143809" cy="32470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feld 32"/>
              <p:cNvSpPr txBox="1"/>
              <p:nvPr/>
            </p:nvSpPr>
            <p:spPr>
              <a:xfrm>
                <a:off x="5585317" y="4869160"/>
                <a:ext cx="3143809" cy="159537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b="1" dirty="0" smtClean="0">
                    <a:solidFill>
                      <a:srgbClr val="FF0000"/>
                    </a:solidFill>
                  </a:rPr>
                  <a:t>TPC performance:</a:t>
                </a:r>
              </a:p>
              <a:p>
                <a:pPr marL="285750" indent="-285750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 smtClean="0">
                                <a:solidFill>
                                  <a:srgbClr val="000096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 smtClean="0">
                                <a:solidFill>
                                  <a:srgbClr val="000096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rgbClr val="000096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&lt;7%</m:t>
                        </m:r>
                      </m:den>
                    </m:f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rgbClr val="000096"/>
                    </a:solidFill>
                  </a:rPr>
                  <a:t> at 10 </a:t>
                </a:r>
                <a:r>
                  <a:rPr lang="en-US" sz="1600" dirty="0" err="1" smtClean="0">
                    <a:solidFill>
                      <a:srgbClr val="000096"/>
                    </a:solidFill>
                  </a:rPr>
                  <a:t>GeV</a:t>
                </a:r>
                <a:endParaRPr lang="en-US" sz="1600" dirty="0" smtClean="0">
                  <a:solidFill>
                    <a:srgbClr val="000096"/>
                  </a:solidFill>
                </a:endParaRPr>
              </a:p>
              <a:p>
                <a:pPr marL="285750" indent="-285750">
                  <a:spcBef>
                    <a:spcPts val="600"/>
                  </a:spcBef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rgbClr val="000096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𝑑𝐸</m:t>
                        </m:r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sz="1600" b="0" i="1" smtClean="0">
                            <a:solidFill>
                              <a:srgbClr val="000096"/>
                            </a:solidFill>
                            <a:latin typeface="Cambria Math"/>
                          </a:rPr>
                          <m:t>𝑑𝑥</m:t>
                        </m:r>
                      </m:sub>
                    </m:sSub>
                    <m:r>
                      <a:rPr lang="en-US" sz="1600" b="0" i="1" smtClean="0">
                        <a:solidFill>
                          <a:srgbClr val="000096"/>
                        </a:solidFill>
                        <a:latin typeface="Cambria Math"/>
                      </a:rPr>
                      <m:t>=5%</m:t>
                    </m:r>
                  </m:oMath>
                </a14:m>
                <a:r>
                  <a:rPr lang="en-US" sz="1600" dirty="0" smtClean="0">
                    <a:solidFill>
                      <a:srgbClr val="000096"/>
                    </a:solidFill>
                  </a:rPr>
                  <a:t>  (159 clusters)</a:t>
                </a:r>
              </a:p>
              <a:p>
                <a:pPr marL="285750" indent="-285750">
                  <a:spcBef>
                    <a:spcPts val="600"/>
                  </a:spcBef>
                  <a:buFont typeface="Arial" pitchFamily="34" charset="0"/>
                  <a:buChar char="•"/>
                </a:pPr>
                <a:r>
                  <a:rPr lang="en-US" sz="1600" dirty="0" smtClean="0">
                    <a:solidFill>
                      <a:srgbClr val="000096"/>
                    </a:solidFill>
                  </a:rPr>
                  <a:t>Readout rate: </a:t>
                </a:r>
                <a:r>
                  <a:rPr lang="en-US" sz="1600" dirty="0">
                    <a:solidFill>
                      <a:srgbClr val="000096"/>
                    </a:solidFill>
                  </a:rPr>
                  <a:t>5</a:t>
                </a:r>
                <a:r>
                  <a:rPr lang="en-US" sz="1600" dirty="0" smtClean="0">
                    <a:solidFill>
                      <a:srgbClr val="000096"/>
                    </a:solidFill>
                  </a:rPr>
                  <a:t>00 Hz (</a:t>
                </a:r>
                <a:r>
                  <a:rPr lang="en-US" sz="1600" dirty="0" err="1" smtClean="0">
                    <a:solidFill>
                      <a:srgbClr val="000096"/>
                    </a:solidFill>
                  </a:rPr>
                  <a:t>Pb-Pb</a:t>
                </a:r>
                <a:r>
                  <a:rPr lang="en-US" sz="1600" dirty="0" smtClean="0">
                    <a:solidFill>
                      <a:srgbClr val="000096"/>
                    </a:solidFill>
                  </a:rPr>
                  <a:t>)</a:t>
                </a:r>
                <a:endParaRPr lang="de-DE" sz="1600" dirty="0" smtClean="0">
                  <a:solidFill>
                    <a:srgbClr val="000096"/>
                  </a:solidFill>
                </a:endParaRPr>
              </a:p>
            </p:txBody>
          </p:sp>
        </mc:Choice>
        <mc:Fallback xmlns="">
          <p:sp>
            <p:nvSpPr>
              <p:cNvPr id="33" name="Textfeld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5317" y="4869160"/>
                <a:ext cx="3143809" cy="15953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0000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546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Upgrade</a:t>
            </a:r>
            <a:endParaRPr lang="de-DE" dirty="0"/>
          </a:p>
        </p:txBody>
      </p:sp>
      <p:pic>
        <p:nvPicPr>
          <p:cNvPr id="4935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15" y="918345"/>
            <a:ext cx="7900133" cy="592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bgerundetes Rechteck 2"/>
          <p:cNvSpPr/>
          <p:nvPr/>
        </p:nvSpPr>
        <p:spPr>
          <a:xfrm>
            <a:off x="704315" y="4293096"/>
            <a:ext cx="3435637" cy="79208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786034" y="6090148"/>
            <a:ext cx="2693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schemeClr val="bg1"/>
                </a:solidFill>
              </a:rPr>
              <a:t>- Small diameter beam pipe</a:t>
            </a:r>
            <a:endParaRPr lang="de-DE" sz="1600" dirty="0" smtClean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54381" y="5157192"/>
            <a:ext cx="3662035" cy="7078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Talk by </a:t>
            </a:r>
            <a:r>
              <a:rPr lang="en-US" b="1" dirty="0" err="1" smtClean="0">
                <a:solidFill>
                  <a:schemeClr val="bg1"/>
                </a:solidFill>
              </a:rPr>
              <a:t>Serhiy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SENYUKOV </a:t>
            </a:r>
            <a:r>
              <a:rPr lang="en-US" dirty="0">
                <a:solidFill>
                  <a:schemeClr val="bg1"/>
                </a:solidFill>
              </a:rPr>
              <a:t>on </a:t>
            </a:r>
            <a:r>
              <a:rPr lang="en-US" b="1" dirty="0">
                <a:solidFill>
                  <a:schemeClr val="bg1"/>
                </a:solidFill>
              </a:rPr>
              <a:t>13 Feb 2013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b="1" dirty="0">
                <a:solidFill>
                  <a:schemeClr val="bg1"/>
                </a:solidFill>
              </a:rPr>
              <a:t>11:30 AM</a:t>
            </a:r>
            <a:endParaRPr lang="de-DE" dirty="0" smtClean="0">
              <a:solidFill>
                <a:schemeClr val="bg1"/>
              </a:solidFill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3347864" y="5439127"/>
            <a:ext cx="1152128" cy="2221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3504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at High Rates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67544" y="980728"/>
                <a:ext cx="828092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>
                  <a:spcBef>
                    <a:spcPts val="600"/>
                  </a:spcBef>
                </a:pPr>
                <a:r>
                  <a:rPr lang="en-US" dirty="0" smtClean="0">
                    <a:solidFill>
                      <a:srgbClr val="FF0000"/>
                    </a:solidFill>
                    <a:ea typeface="ＭＳ Ｐゴシック" pitchFamily="34" charset="-128"/>
                  </a:rPr>
                  <a:t>Goal</a:t>
                </a:r>
                <a:r>
                  <a:rPr lang="en-US" dirty="0">
                    <a:solidFill>
                      <a:srgbClr val="FF0000"/>
                    </a:solidFill>
                    <a:ea typeface="ＭＳ Ｐゴシック" pitchFamily="34" charset="-128"/>
                  </a:rPr>
                  <a:t>: </a:t>
                </a:r>
                <a:r>
                  <a:rPr lang="en-US" dirty="0">
                    <a:solidFill>
                      <a:srgbClr val="000096"/>
                    </a:solidFill>
                    <a:ea typeface="ＭＳ Ｐゴシック" pitchFamily="34" charset="-128"/>
                  </a:rPr>
                  <a:t>operate ALICE at high luminosity </a:t>
                </a:r>
                <a14:m>
                  <m:oMath xmlns:m="http://schemas.openxmlformats.org/officeDocument/2006/math">
                    <m:r>
                      <a:rPr lang="de-DE" smtClean="0">
                        <a:solidFill>
                          <a:srgbClr val="000096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ℒ</m:t>
                    </m:r>
                    <m:r>
                      <a:rPr lang="de-DE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=6∙</m:t>
                    </m:r>
                    <m:sSup>
                      <m:sSupPr>
                        <m:ctrlPr>
                          <a:rPr lang="de-DE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27</m:t>
                        </m:r>
                      </m:sup>
                    </m:sSup>
                    <m:r>
                      <a:rPr lang="de-DE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de-DE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cm</m:t>
                        </m:r>
                      </m:e>
                      <m:sup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de-DE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s</m:t>
                        </m:r>
                      </m:e>
                      <m:sup>
                        <m:r>
                          <a:rPr lang="de-DE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000096"/>
                    </a:solidFill>
                    <a:ea typeface="ＭＳ Ｐゴシック" pitchFamily="34" charset="-128"/>
                  </a:rPr>
                  <a:t>)</a:t>
                </a:r>
                <a:endParaRPr lang="en-US" dirty="0" smtClean="0">
                  <a:solidFill>
                    <a:srgbClr val="000096"/>
                  </a:solidFill>
                  <a:ea typeface="ＭＳ Ｐゴシック" pitchFamily="34" charset="-128"/>
                  <a:sym typeface="Wingdings 3"/>
                </a:endParaRPr>
              </a:p>
              <a:p>
                <a:pPr marL="800100" lvl="2" indent="-342900">
                  <a:spcBef>
                    <a:spcPts val="600"/>
                  </a:spcBef>
                  <a:buFont typeface="Wingdings 3" pitchFamily="18" charset="2"/>
                  <a:buChar char="]"/>
                </a:pPr>
                <a:r>
                  <a:rPr lang="en-US" dirty="0" smtClean="0">
                    <a:solidFill>
                      <a:srgbClr val="000096"/>
                    </a:solidFill>
                    <a:ea typeface="ＭＳ Ｐゴシック" pitchFamily="34" charset="-128"/>
                    <a:sym typeface="Wingdings 3"/>
                  </a:rPr>
                  <a:t>Record all minimum bias events:</a:t>
                </a:r>
                <a:r>
                  <a:rPr lang="en-US" dirty="0" smtClean="0">
                    <a:solidFill>
                      <a:srgbClr val="000096"/>
                    </a:solidFill>
                    <a:ea typeface="ＭＳ Ｐゴシック" pitchFamily="34" charset="-128"/>
                  </a:rPr>
                  <a:t> </a:t>
                </a:r>
                <a:endParaRPr lang="en-US" dirty="0">
                  <a:solidFill>
                    <a:srgbClr val="000096"/>
                  </a:solidFill>
                </a:endParaRPr>
              </a:p>
              <a:p>
                <a:pPr marL="914400" lvl="3">
                  <a:spcBef>
                    <a:spcPts val="600"/>
                  </a:spcBef>
                </a:pPr>
                <a:r>
                  <a:rPr lang="en-US" dirty="0" smtClean="0">
                    <a:solidFill>
                      <a:srgbClr val="000096"/>
                    </a:solidFill>
                  </a:rPr>
                  <a:t>50 </a:t>
                </a:r>
                <a:r>
                  <a:rPr lang="en-US" dirty="0">
                    <a:solidFill>
                      <a:srgbClr val="000096"/>
                    </a:solidFill>
                  </a:rPr>
                  <a:t>kHz in </a:t>
                </a:r>
                <a:r>
                  <a:rPr lang="en-US" dirty="0" err="1" smtClean="0">
                    <a:solidFill>
                      <a:srgbClr val="000096"/>
                    </a:solidFill>
                  </a:rPr>
                  <a:t>Pb-Pb</a:t>
                </a:r>
                <a:r>
                  <a:rPr lang="en-US" dirty="0" smtClean="0">
                    <a:solidFill>
                      <a:srgbClr val="000096"/>
                    </a:solidFill>
                  </a:rPr>
                  <a:t> </a:t>
                </a:r>
                <a:r>
                  <a:rPr lang="en-US" dirty="0">
                    <a:solidFill>
                      <a:srgbClr val="000096"/>
                    </a:solidFill>
                  </a:rPr>
                  <a:t>collisions </a:t>
                </a:r>
                <a:r>
                  <a:rPr lang="en-US" dirty="0">
                    <a:solidFill>
                      <a:srgbClr val="000096"/>
                    </a:solidFill>
                    <a:sym typeface="Wingdings 3"/>
                  </a:rPr>
                  <a:t> 100× higher than </a:t>
                </a:r>
                <a:r>
                  <a:rPr lang="en-US" dirty="0" smtClean="0">
                    <a:solidFill>
                      <a:srgbClr val="000096"/>
                    </a:solidFill>
                    <a:sym typeface="Wingdings 3"/>
                  </a:rPr>
                  <a:t>present</a:t>
                </a:r>
                <a:endParaRPr lang="en-US" dirty="0">
                  <a:solidFill>
                    <a:srgbClr val="000096"/>
                  </a:solidFill>
                  <a:sym typeface="Wingdings 3"/>
                </a:endParaRPr>
              </a:p>
              <a:p>
                <a:pPr marL="800100" lvl="1" indent="-342900">
                  <a:spcBef>
                    <a:spcPts val="600"/>
                  </a:spcBef>
                  <a:buFont typeface="Wingdings 3" pitchFamily="18" charset="2"/>
                  <a:buChar char="]"/>
                </a:pPr>
                <a:r>
                  <a:rPr lang="en-US" dirty="0" smtClean="0">
                    <a:solidFill>
                      <a:srgbClr val="000096"/>
                    </a:solidFill>
                    <a:sym typeface="Wingdings 3"/>
                  </a:rPr>
                  <a:t>~ 5 overlapping events </a:t>
                </a:r>
              </a:p>
              <a:p>
                <a:pPr marL="800100" lvl="1" indent="-342900">
                  <a:spcBef>
                    <a:spcPts val="600"/>
                  </a:spcBef>
                  <a:buFont typeface="Wingdings 3" pitchFamily="18" charset="2"/>
                  <a:buChar char="]"/>
                </a:pPr>
                <a:r>
                  <a:rPr lang="en-US" dirty="0" smtClean="0">
                    <a:solidFill>
                      <a:srgbClr val="000096"/>
                    </a:solidFill>
                    <a:sym typeface="Wingdings 3"/>
                  </a:rPr>
                  <a:t>no </a:t>
                </a:r>
                <a:r>
                  <a:rPr lang="en-US" dirty="0">
                    <a:solidFill>
                      <a:srgbClr val="000096"/>
                    </a:solidFill>
                    <a:sym typeface="Wingdings 3"/>
                  </a:rPr>
                  <a:t>gating and continuous </a:t>
                </a:r>
                <a:r>
                  <a:rPr lang="en-US" dirty="0" smtClean="0">
                    <a:solidFill>
                      <a:srgbClr val="000096"/>
                    </a:solidFill>
                    <a:sym typeface="Wingdings 3"/>
                  </a:rPr>
                  <a:t>readout: TPC as </a:t>
                </a:r>
                <a:r>
                  <a:rPr lang="en-US" dirty="0" smtClean="0">
                    <a:solidFill>
                      <a:srgbClr val="FF0000"/>
                    </a:solidFill>
                    <a:sym typeface="Wingdings 3"/>
                  </a:rPr>
                  <a:t>analog event pipeline</a:t>
                </a:r>
                <a:endParaRPr lang="en-US" dirty="0">
                  <a:solidFill>
                    <a:srgbClr val="FF0000"/>
                  </a:solidFill>
                  <a:sym typeface="Wingdings 3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980728"/>
                <a:ext cx="8280920" cy="1938992"/>
              </a:xfrm>
              <a:prstGeom prst="rect">
                <a:avLst/>
              </a:prstGeom>
              <a:blipFill rotWithShape="1">
                <a:blip r:embed="rId3"/>
                <a:stretch>
                  <a:fillRect l="-810" t="-1258" b="-50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87" y="2893381"/>
            <a:ext cx="5522925" cy="396461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471772" y="4131657"/>
            <a:ext cx="1492716" cy="116955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Event from 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2013 p-</a:t>
            </a:r>
            <a:r>
              <a:rPr lang="en-US" dirty="0" err="1" smtClean="0">
                <a:solidFill>
                  <a:srgbClr val="FF0000"/>
                </a:solidFill>
              </a:rPr>
              <a:t>Pb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Run</a:t>
            </a:r>
            <a:endParaRPr lang="de-DE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268760"/>
            <a:ext cx="5155835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Introduction 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Ion Backflow and Distortions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>
                <a:solidFill>
                  <a:srgbClr val="000096"/>
                </a:solidFill>
              </a:rPr>
              <a:t> </a:t>
            </a:r>
            <a:r>
              <a:rPr lang="en-US" dirty="0" smtClean="0">
                <a:solidFill>
                  <a:srgbClr val="000096"/>
                </a:solidFill>
              </a:rPr>
              <a:t>Prototype Detectors 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GEM-TPC in FOPI</a:t>
            </a:r>
          </a:p>
          <a:p>
            <a:pPr lvl="1"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ALICE IROC with GEM amplification  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en-US" dirty="0" smtClean="0">
                <a:solidFill>
                  <a:srgbClr val="000096"/>
                </a:solidFill>
              </a:rPr>
              <a:t> Conclusions and Outlook</a:t>
            </a:r>
            <a:endParaRPr lang="de-DE" dirty="0" smtClean="0">
              <a:solidFill>
                <a:srgbClr val="00009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Backflow Suppression in GEM</a:t>
            </a:r>
            <a:endParaRPr lang="de-DE" dirty="0"/>
          </a:p>
        </p:txBody>
      </p:sp>
      <p:pic>
        <p:nvPicPr>
          <p:cNvPr id="488450" name="Picture 2" descr="C:\Users\ketzer\graphics\gem\tpc\gemavalancheH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6752"/>
            <a:ext cx="438268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6773528" y="1609969"/>
                <a:ext cx="22443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drift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96"/>
                          </a:solidFill>
                          <a:latin typeface="Cambria Math"/>
                        </a:rPr>
                        <m:t>=250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V</m:t>
                      </m:r>
                      <m: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cm</m:t>
                      </m:r>
                    </m:oMath>
                  </m:oMathPara>
                </a14:m>
                <a:endParaRPr lang="de-DE" dirty="0" smtClean="0">
                  <a:solidFill>
                    <a:srgbClr val="000096"/>
                  </a:solidFill>
                </a:endParaRP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3528" y="1609969"/>
                <a:ext cx="2244397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6513143" y="4293096"/>
                <a:ext cx="25008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96"/>
                              </a:solidFill>
                              <a:latin typeface="Cambria Math"/>
                            </a:rPr>
                            <m:t>trans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96"/>
                          </a:solidFill>
                          <a:latin typeface="Cambria Math"/>
                        </a:rPr>
                        <m:t>=3.75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kV</m:t>
                      </m:r>
                      <m: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0096"/>
                          </a:solidFill>
                          <a:latin typeface="Cambria Math"/>
                        </a:rPr>
                        <m:t>cm</m:t>
                      </m:r>
                    </m:oMath>
                  </m:oMathPara>
                </a14:m>
                <a:endParaRPr lang="de-DE" dirty="0" smtClean="0">
                  <a:solidFill>
                    <a:srgbClr val="000096"/>
                  </a:solidFill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143" y="4293096"/>
                <a:ext cx="2500877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11" descr="gem_field_loww-high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897330"/>
            <a:ext cx="2520280" cy="4221378"/>
          </a:xfrm>
          <a:prstGeom prst="rect">
            <a:avLst/>
          </a:prstGeom>
          <a:noFill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77007" y="5287560"/>
            <a:ext cx="450155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6"/>
                </a:solidFill>
              </a:rPr>
              <a:t>Low ion density in drift region requires</a:t>
            </a:r>
          </a:p>
          <a:p>
            <a:pPr lvl="1"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low primary ionization </a:t>
            </a:r>
          </a:p>
          <a:p>
            <a:pPr lvl="1"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low gain </a:t>
            </a:r>
          </a:p>
          <a:p>
            <a:pPr lvl="1">
              <a:buFontTx/>
              <a:buChar char="•"/>
            </a:pPr>
            <a:r>
              <a:rPr lang="en-US" dirty="0" smtClean="0">
                <a:solidFill>
                  <a:srgbClr val="000096"/>
                </a:solidFill>
              </a:rPr>
              <a:t> low ion backflow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5468266" y="5287560"/>
                <a:ext cx="2610523" cy="424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𝑡𝑜𝑡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𝑖𝑜𝑛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𝐼𝐵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 ∙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𝑒𝑓𝑓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8266" y="5287560"/>
                <a:ext cx="2610523" cy="424732"/>
              </a:xfrm>
              <a:prstGeom prst="rect">
                <a:avLst/>
              </a:prstGeom>
              <a:blipFill rotWithShape="1">
                <a:blip r:embed="rId8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035" y="6018237"/>
            <a:ext cx="1777365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37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%\usepackage{amsmath}&#10;\usepackage[dvipsnames,usenames]{color}&#10;\input{myunits.sty}&#10;\input{mymath.sty}&#10;\pagestyle{empty}&#10;\begin{document}&#10;\definecolor{MyBlue}{rgb}{0,0,0.5}&#10;{\color{MyBlue} &#10;\[&#10;\varepsilon = I\!B\cdot G_\mathrm{eff}-1&#10;\]&#10;}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%\usepackage{amsmath}&#10;\usepackage[dvipsnames,usenames]{color}&#10;\input{myunits.sty}&#10;\input{mymath.sty}&#10;\pagestyle{empty}&#10;\begin{document}&#10;\definecolor{MyBlue}{rgb}{0,0,0.5}&#10;{\color{Red} &#10;\[&#10;\sigma_E/E \sim 0.49/\sqrt{E}&#10;\]&#10;}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%\usepackage{amsmath}&#10;\usepackage[dvipsnames,usenames]{color}&#10;\input{myunits.sty}&#10;\input{mymath.sty}&#10;\pagestyle{empty}&#10;\begin{document}&#10;\definecolor{MyBlue}{rgb}{0,0,0.5}&#10;{\color{Red} &#10;\[&#10;\sigma_E/E \sim 0.43/\sqrt{E}&#10;\]&#10;}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%\usepackage{amsmath}&#10;\usepackage[dvipsnames,usenames]{color}&#10;\input{myunits.sty}&#10;\input{mymath.sty}&#10;\pagestyle{empty}&#10;\begin{document}&#10;\definecolor{MyBlue}{rgb}{0,0,0.5}&#10;{\color{MyBlue} &#10;\[&#10;n_\mathrm{T}^\mathrm{mp}=22\,\Cm^{-1} \simeq 7\,/3\,\mm&#10;\]&#10;}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%\usepackage{amsmath}&#10;\usepackage[dvipsnames,usenames]{color}&#10;\input{myunits.sty}&#10;\input{mymath.sty}&#10;\pagestyle{empty}&#10;\begin{document}&#10;\definecolor{MyBlue}{rgb}{0,0,0.5}&#10;{\color{MyBlue} &#10;\[&#10;G_\mathrm{eff} = 2000 \Rightarrow N = 14000&#10;\]&#10;}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%\usepackage{amsmath}&#10;\usepackage[dvipsnames,usenames]{color}&#10;\input{myunits.sty}&#10;\input{mymath.sty}&#10;\pagestyle{empty}&#10;\begin{document}&#10;\definecolor{MyBlue}{rgb}{0,0,0.5}&#10;{\color{MyBlue} &#10;\[&#10;\mathrm{ENC} = 630\,e^-&#10;\]&#10;}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%\usepackage{amsmath}&#10;\usepackage[dvipsnames,usenames]{color}&#10;\input{myunits.sty}&#10;\input{mymath.sty}&#10;\pagestyle{empty}&#10;\begin{document}&#10;\definecolor{MyBlue}{rgb}{0,0,0.5}&#10;{\color{MyBlue} &#10;\[&#10;\Rightarrow\mathrm{SNR} \simeq 22&#10;\]&#10;}&#10;\end{document}"/>
  <p:tag name="IGUANATEXSIZE" val="20"/>
</p:tagLst>
</file>

<file path=ppt/theme/theme1.xml><?xml version="1.0" encoding="utf-8"?>
<a:theme xmlns:a="http://schemas.openxmlformats.org/drawingml/2006/main" name="PANDA">
  <a:themeElements>
    <a:clrScheme name="PAND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spcBef>
            <a:spcPts val="600"/>
          </a:spcBef>
          <a:buFont typeface="Arial" pitchFamily="34" charset="0"/>
          <a:buChar char="•"/>
          <a:defRPr dirty="0" smtClean="0">
            <a:solidFill>
              <a:srgbClr val="000096"/>
            </a:solidFill>
          </a:defRPr>
        </a:defPPr>
      </a:lstStyle>
    </a:txDef>
  </a:objectDefaults>
  <a:extraClrSchemeLst>
    <a:extraClrScheme>
      <a:clrScheme name="PAND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ND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ND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ND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ND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ND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ND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Settings\ketzer\Application Data\Microsoft\Templates\PANDA.pot</Template>
  <TotalTime>0</TotalTime>
  <Words>2153</Words>
  <Application>Microsoft Office PowerPoint</Application>
  <PresentationFormat>Bildschirmpräsentation (4:3)</PresentationFormat>
  <Paragraphs>355</Paragraphs>
  <Slides>38</Slides>
  <Notes>1</Notes>
  <HiddenSlides>1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0" baseType="lpstr">
      <vt:lpstr>PANDA</vt:lpstr>
      <vt:lpstr>Equation</vt:lpstr>
      <vt:lpstr>A TPC for High-Rate Experiments: Towards an Upgrade of the ALICE TPC</vt:lpstr>
      <vt:lpstr>Time Projection Chamber</vt:lpstr>
      <vt:lpstr>Advantages and Limitations of a TPC</vt:lpstr>
      <vt:lpstr>Advantages and Limitations of a TPC</vt:lpstr>
      <vt:lpstr>The ALICE Detector</vt:lpstr>
      <vt:lpstr>ALICE Upgrade</vt:lpstr>
      <vt:lpstr>Operation at High Rates</vt:lpstr>
      <vt:lpstr>Outline</vt:lpstr>
      <vt:lpstr>Ion Backflow Suppression in GEM</vt:lpstr>
      <vt:lpstr>Space Charge Effects</vt:lpstr>
      <vt:lpstr>Ion Backflow - Measurements</vt:lpstr>
      <vt:lpstr>Ion Backflow - Measurements</vt:lpstr>
      <vt:lpstr>Ion Backflow - Measurements</vt:lpstr>
      <vt:lpstr>Ion Backflow - Simulations</vt:lpstr>
      <vt:lpstr>Ion Backflow - Simulations</vt:lpstr>
      <vt:lpstr>Outline</vt:lpstr>
      <vt:lpstr>FOPI GEM-TPC</vt:lpstr>
      <vt:lpstr>Installation in FOPI</vt:lpstr>
      <vt:lpstr>Gain Calibration with 83mKr</vt:lpstr>
      <vt:lpstr>Position and Momentum Resolution</vt:lpstr>
      <vt:lpstr>Vertex Resolution</vt:lpstr>
      <vt:lpstr>Energy Resolution</vt:lpstr>
      <vt:lpstr>ALICE IROC Prototype</vt:lpstr>
      <vt:lpstr>IROC Beam Test at CERN PS</vt:lpstr>
      <vt:lpstr>IROC Beam Test at CERN PS</vt:lpstr>
      <vt:lpstr>Test in ALICE with p-Pb 2013</vt:lpstr>
      <vt:lpstr>Conclusions</vt:lpstr>
      <vt:lpstr>Experiments with GEM-TPCs</vt:lpstr>
      <vt:lpstr>Thanks to</vt:lpstr>
      <vt:lpstr>PowerPoint-Präsentation</vt:lpstr>
      <vt:lpstr>Spare Slides</vt:lpstr>
      <vt:lpstr>Signal-to-Noise Ratio</vt:lpstr>
      <vt:lpstr>Spatial Resolution</vt:lpstr>
      <vt:lpstr>Momentum Resolution</vt:lpstr>
      <vt:lpstr>Cobra</vt:lpstr>
      <vt:lpstr>FEE Specifications</vt:lpstr>
      <vt:lpstr>Readout Architecture</vt:lpstr>
      <vt:lpstr>Electronics</vt:lpstr>
    </vt:vector>
  </TitlesOfParts>
  <Company>TUM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Ketzer</dc:creator>
  <cp:lastModifiedBy>ketzer</cp:lastModifiedBy>
  <cp:revision>1461</cp:revision>
  <cp:lastPrinted>2013-02-10T14:38:01Z</cp:lastPrinted>
  <dcterms:created xsi:type="dcterms:W3CDTF">2005-01-28T09:43:55Z</dcterms:created>
  <dcterms:modified xsi:type="dcterms:W3CDTF">2013-02-11T12:40:01Z</dcterms:modified>
</cp:coreProperties>
</file>