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58" r:id="rId2"/>
    <p:sldId id="958" r:id="rId3"/>
    <p:sldId id="957" r:id="rId4"/>
    <p:sldId id="983" r:id="rId5"/>
    <p:sldId id="980" r:id="rId6"/>
    <p:sldId id="998" r:id="rId7"/>
    <p:sldId id="991" r:id="rId8"/>
    <p:sldId id="992" r:id="rId9"/>
    <p:sldId id="993" r:id="rId10"/>
    <p:sldId id="959" r:id="rId11"/>
    <p:sldId id="997" r:id="rId12"/>
    <p:sldId id="971" r:id="rId13"/>
    <p:sldId id="1004" r:id="rId14"/>
    <p:sldId id="986" r:id="rId15"/>
    <p:sldId id="979" r:id="rId16"/>
    <p:sldId id="1007" r:id="rId17"/>
    <p:sldId id="1005" r:id="rId18"/>
    <p:sldId id="961" r:id="rId19"/>
    <p:sldId id="1006" r:id="rId20"/>
    <p:sldId id="962" r:id="rId21"/>
    <p:sldId id="987" r:id="rId22"/>
    <p:sldId id="1000" r:id="rId23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sz="3600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0000"/>
    <a:srgbClr val="000099"/>
    <a:srgbClr val="478F00"/>
    <a:srgbClr val="0000FF"/>
    <a:srgbClr val="5F9723"/>
    <a:srgbClr val="CC0000"/>
    <a:srgbClr val="253971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8799B23B-EC83-4686-B30A-512413B5E67A}" styleName="Style léger 3 - Accentuation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88" autoAdjust="0"/>
    <p:restoredTop sz="92188" autoAdjust="0"/>
  </p:normalViewPr>
  <p:slideViewPr>
    <p:cSldViewPr snapToGrid="0" snapToObjects="1">
      <p:cViewPr varScale="1">
        <p:scale>
          <a:sx n="68" d="100"/>
          <a:sy n="68" d="100"/>
        </p:scale>
        <p:origin x="-12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-3306" y="-108"/>
      </p:cViewPr>
      <p:guideLst>
        <p:guide orient="horz" pos="3223"/>
        <p:guide pos="2236"/>
      </p:guideLst>
    </p:cSldViewPr>
  </p:notes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5ADA98F3-B49D-491B-A47B-7A9A2F26F6A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6916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19550" y="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0600" y="768350"/>
            <a:ext cx="5118100" cy="3838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0075" cy="460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l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19550" y="9721850"/>
            <a:ext cx="3078163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4887" tIns="47444" rIns="94887" bIns="47444" numCol="1" anchor="b" anchorCtr="0" compatLnSpc="1">
            <a:prstTxWarp prst="textNoShape">
              <a:avLst/>
            </a:prstTxWarp>
          </a:bodyPr>
          <a:lstStyle>
            <a:lvl1pPr algn="r" defTabSz="949325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514B6A9-369E-4A81-86F7-44FEC0B6C8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163705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FA0FF1E-FEB5-4021-A40B-C33391F5DF3B}" type="slidenum">
              <a:rPr lang="fr-FR" smtClean="0"/>
              <a:pPr>
                <a:defRPr/>
              </a:pPr>
              <a:t>1</a:t>
            </a:fld>
            <a:endParaRPr lang="fr-FR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4860925"/>
            <a:ext cx="5207000" cy="460533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smtClean="0"/>
              <a:t>I’m here to present a TPC review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1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1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1648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Espace réservé du contenu 2"/>
          <p:cNvSpPr>
            <a:spLocks noGrp="1"/>
          </p:cNvSpPr>
          <p:nvPr>
            <p:ph idx="1"/>
          </p:nvPr>
        </p:nvSpPr>
        <p:spPr>
          <a:xfrm>
            <a:off x="685800" y="825500"/>
            <a:ext cx="7772400" cy="4114800"/>
          </a:xfrm>
        </p:spPr>
        <p:txBody>
          <a:bodyPr/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8" name="Titre 1"/>
          <p:cNvSpPr>
            <a:spLocks noGrp="1"/>
          </p:cNvSpPr>
          <p:nvPr>
            <p:ph type="title"/>
          </p:nvPr>
        </p:nvSpPr>
        <p:spPr>
          <a:xfrm>
            <a:off x="505098" y="-8792"/>
            <a:ext cx="8556352" cy="432000"/>
          </a:xfrm>
          <a:prstGeom prst="rect">
            <a:avLst/>
          </a:prstGeom>
          <a:effectLst>
            <a:outerShdw blurRad="63500" sx="184000" sy="184000" algn="ctr" rotWithShape="0">
              <a:prstClr val="black">
                <a:alpha val="40000"/>
              </a:prstClr>
            </a:outerShdw>
          </a:effectLst>
        </p:spPr>
        <p:txBody>
          <a:bodyPr/>
          <a:lstStyle>
            <a:lvl1pPr>
              <a:defRPr sz="2000">
                <a:solidFill>
                  <a:srgbClr val="E60000"/>
                </a:solidFill>
                <a:effectLst>
                  <a:outerShdw blurRad="127000" dist="25400" dir="2700000" algn="tl" rotWithShape="0">
                    <a:srgbClr val="C00000">
                      <a:alpha val="50000"/>
                    </a:srgbClr>
                  </a:outerShdw>
                </a:effectLst>
                <a:latin typeface="Bookman Old Style" pitchFamily="18" charset="0"/>
              </a:defRPr>
            </a:lvl1pPr>
          </a:lstStyle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18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482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7"/>
          <p:cNvSpPr>
            <a:spLocks noChangeArrowheads="1"/>
          </p:cNvSpPr>
          <p:nvPr/>
        </p:nvSpPr>
        <p:spPr bwMode="auto">
          <a:xfrm>
            <a:off x="0" y="-7938"/>
            <a:ext cx="9144000" cy="439738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/>
          <a:p>
            <a:pPr algn="ctr"/>
            <a:endParaRPr lang="fr-FR"/>
          </a:p>
        </p:txBody>
      </p:sp>
      <p:sp>
        <p:nvSpPr>
          <p:cNvPr id="1027" name="Rectangle 1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040652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pour modifier les styles du </a:t>
            </a:r>
            <a:r>
              <a:rPr lang="en-US" dirty="0" err="1" smtClean="0"/>
              <a:t>texte</a:t>
            </a:r>
            <a:r>
              <a:rPr lang="en-US" dirty="0" smtClean="0"/>
              <a:t> du masque</a:t>
            </a:r>
          </a:p>
          <a:p>
            <a:pPr lvl="1"/>
            <a:r>
              <a:rPr lang="en-US" dirty="0" err="1" smtClean="0"/>
              <a:t>Deuxième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2"/>
            <a:r>
              <a:rPr lang="en-US" dirty="0" err="1" smtClean="0"/>
              <a:t>Troisième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3"/>
            <a:r>
              <a:rPr lang="en-US" dirty="0" err="1" smtClean="0"/>
              <a:t>Quatrième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  <a:p>
            <a:pPr lvl="4"/>
            <a:r>
              <a:rPr lang="en-US" dirty="0" err="1" smtClean="0"/>
              <a:t>Cinquième</a:t>
            </a:r>
            <a:r>
              <a:rPr lang="en-US" dirty="0" smtClean="0"/>
              <a:t> </a:t>
            </a:r>
            <a:r>
              <a:rPr lang="en-US" dirty="0" err="1" smtClean="0"/>
              <a:t>niveau</a:t>
            </a:r>
            <a:endParaRPr lang="en-US" dirty="0" smtClean="0"/>
          </a:p>
        </p:txBody>
      </p:sp>
      <p:sp>
        <p:nvSpPr>
          <p:cNvPr id="1031" name="Line 12"/>
          <p:cNvSpPr>
            <a:spLocks noChangeShapeType="1"/>
          </p:cNvSpPr>
          <p:nvPr userDrawn="1"/>
        </p:nvSpPr>
        <p:spPr bwMode="auto">
          <a:xfrm>
            <a:off x="0" y="6593915"/>
            <a:ext cx="9144000" cy="0"/>
          </a:xfrm>
          <a:prstGeom prst="line">
            <a:avLst/>
          </a:prstGeom>
          <a:noFill/>
          <a:ln w="19050">
            <a:solidFill>
              <a:srgbClr val="25397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anchor="ctr"/>
          <a:lstStyle/>
          <a:p>
            <a:pPr algn="ctr"/>
            <a:endParaRPr lang="en-US" sz="1050"/>
          </a:p>
        </p:txBody>
      </p:sp>
      <p:pic>
        <p:nvPicPr>
          <p:cNvPr id="10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4387" y="420247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0844" y="10224"/>
            <a:ext cx="1099236" cy="720000"/>
          </a:xfrm>
          <a:prstGeom prst="rect">
            <a:avLst/>
          </a:prstGeom>
        </p:spPr>
      </p:pic>
      <p:pic>
        <p:nvPicPr>
          <p:cNvPr id="12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0822"/>
          <a:stretch/>
        </p:blipFill>
        <p:spPr bwMode="auto">
          <a:xfrm>
            <a:off x="1372765" y="420306"/>
            <a:ext cx="5462016" cy="49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E:\PROJETS\TPC\MEETINGS\2013\130211-15_VCI2013_Vienna\Pictures\LCTPClogo_simple.wb.png"/>
          <p:cNvPicPr>
            <a:picLocks noChangeAspect="1" noChangeArrowheads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0789"/>
            <a:ext cx="1471726" cy="841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36170" y="6634256"/>
            <a:ext cx="1440000" cy="179388"/>
          </a:xfrm>
          <a:prstGeom prst="rect">
            <a:avLst/>
          </a:prstGeom>
        </p:spPr>
        <p:txBody>
          <a:bodyPr anchor="ctr"/>
          <a:lstStyle>
            <a:lvl1pPr algn="r" defTabSz="1076325">
              <a:tabLst/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 algn="ctr">
              <a:tabLst>
                <a:tab pos="806450" algn="l"/>
              </a:tabLst>
              <a:defRPr/>
            </a:pPr>
            <a:r>
              <a:rPr lang="en-US" dirty="0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‹N°›</a:t>
            </a:fld>
            <a:endParaRPr lang="en-US" dirty="0"/>
          </a:p>
        </p:txBody>
      </p:sp>
      <p:sp>
        <p:nvSpPr>
          <p:cNvPr id="1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560674" y="6634256"/>
            <a:ext cx="6183601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1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85725" y="6634256"/>
            <a:ext cx="1581710" cy="179388"/>
          </a:xfrm>
          <a:prstGeom prst="rect">
            <a:avLst/>
          </a:prstGeom>
        </p:spPr>
        <p:txBody>
          <a:bodyPr anchor="ctr"/>
          <a:lstStyle>
            <a:lvl1pPr algn="ctr">
              <a:defRPr sz="1050">
                <a:solidFill>
                  <a:srgbClr val="253971"/>
                </a:solidFill>
                <a:latin typeface="Bookman Old Style" pitchFamily="18" charset="0"/>
                <a:cs typeface="+mn-cs"/>
              </a:defRPr>
            </a:lvl1pPr>
          </a:lstStyle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400">
          <a:solidFill>
            <a:srgbClr val="FF0000"/>
          </a:solidFill>
          <a:latin typeface="Arial" charset="0"/>
        </a:defRPr>
      </a:lvl9pPr>
    </p:titleStyle>
    <p:bodyStyle>
      <a:lvl1pPr marL="174625" indent="-174625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99"/>
          </a:solidFill>
          <a:latin typeface="Bell MT" pitchFamily="18" charset="0"/>
          <a:ea typeface="+mn-ea"/>
          <a:cs typeface="Arial" pitchFamily="34" charset="0"/>
        </a:defRPr>
      </a:lvl1pPr>
      <a:lvl2pPr marL="528638" indent="-174625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99"/>
          </a:solidFill>
          <a:latin typeface="Bell MT" pitchFamily="18" charset="0"/>
          <a:cs typeface="Arial" pitchFamily="34" charset="0"/>
        </a:defRPr>
      </a:lvl2pPr>
      <a:lvl3pPr marL="881063" indent="-173038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rgbClr val="000099"/>
          </a:solidFill>
          <a:latin typeface="Bell MT" pitchFamily="18" charset="0"/>
          <a:cs typeface="Arial" pitchFamily="34" charset="0"/>
        </a:defRPr>
      </a:lvl3pPr>
      <a:lvl4pPr marL="1252538" indent="-192088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rgbClr val="000099"/>
          </a:solidFill>
          <a:latin typeface="Bell MT" pitchFamily="18" charset="0"/>
          <a:cs typeface="Arial" pitchFamily="34" charset="0"/>
        </a:defRPr>
      </a:lvl4pPr>
      <a:lvl5pPr marL="1611313" indent="-174625" algn="l" rtl="0" eaLnBrk="0" fontAlgn="base" hangingPunct="0">
        <a:spcBef>
          <a:spcPct val="20000"/>
        </a:spcBef>
        <a:spcAft>
          <a:spcPct val="0"/>
        </a:spcAft>
        <a:buChar char="»"/>
        <a:defRPr sz="1200">
          <a:solidFill>
            <a:srgbClr val="000099"/>
          </a:solidFill>
          <a:latin typeface="Bell MT" pitchFamily="18" charset="0"/>
          <a:cs typeface="Arial" pitchFamily="34" charset="0"/>
        </a:defRPr>
      </a:lvl5pPr>
      <a:lvl6pPr marL="20685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6pPr>
      <a:lvl7pPr marL="25257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7pPr>
      <a:lvl8pPr marL="29829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8pPr>
      <a:lvl9pPr marL="3440113" indent="-174625" algn="l" rtl="0" fontAlgn="base">
        <a:spcBef>
          <a:spcPct val="20000"/>
        </a:spcBef>
        <a:spcAft>
          <a:spcPct val="0"/>
        </a:spcAft>
        <a:buChar char="»"/>
        <a:defRPr sz="1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gif"/><Relationship Id="rId4" Type="http://schemas.openxmlformats.org/officeDocument/2006/relationships/image" Target="../media/image3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gif"/><Relationship Id="rId4" Type="http://schemas.openxmlformats.org/officeDocument/2006/relationships/image" Target="../media/image37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0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-14287" y="5950484"/>
            <a:ext cx="9144000" cy="893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4099" name="Text Box 5"/>
          <p:cNvSpPr txBox="1">
            <a:spLocks noChangeArrowheads="1"/>
          </p:cNvSpPr>
          <p:nvPr/>
        </p:nvSpPr>
        <p:spPr bwMode="auto">
          <a:xfrm>
            <a:off x="0" y="-1"/>
            <a:ext cx="9144000" cy="893135"/>
          </a:xfrm>
          <a:prstGeom prst="rect">
            <a:avLst/>
          </a:prstGeom>
          <a:solidFill>
            <a:srgbClr val="F8F8F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endParaRPr lang="en-US" sz="2400">
              <a:solidFill>
                <a:srgbClr val="FF0000"/>
              </a:solidFill>
            </a:endParaRPr>
          </a:p>
        </p:txBody>
      </p:sp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611188" y="3710882"/>
            <a:ext cx="7921625" cy="11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18" tIns="45709" rIns="91418" bIns="45709" anchor="ctr"/>
          <a:lstStyle/>
          <a:p>
            <a:pPr algn="ctr">
              <a:spcBef>
                <a:spcPct val="20000"/>
              </a:spcBef>
            </a:pPr>
            <a:r>
              <a:rPr lang="en-US" sz="2000" dirty="0" smtClean="0">
                <a:solidFill>
                  <a:srgbClr val="0000FF"/>
                </a:solidFill>
                <a:latin typeface="Bell MT" pitchFamily="18" charset="0"/>
              </a:rPr>
              <a:t>On behalf of the LCTPC collaboration</a:t>
            </a:r>
            <a:endParaRPr lang="en-US" sz="20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4100" name="Rectangle 10"/>
          <p:cNvSpPr txBox="1">
            <a:spLocks noChangeArrowheads="1"/>
          </p:cNvSpPr>
          <p:nvPr/>
        </p:nvSpPr>
        <p:spPr bwMode="auto">
          <a:xfrm>
            <a:off x="1978025" y="5222875"/>
            <a:ext cx="5027613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/>
            <a:r>
              <a:rPr lang="en-US" sz="1600" smtClean="0">
                <a:solidFill>
                  <a:srgbClr val="253971"/>
                </a:solidFill>
                <a:latin typeface="Bell MT" pitchFamily="18" charset="0"/>
              </a:rPr>
              <a:t>VCI13,  February 12th, 2013</a:t>
            </a:r>
            <a:endParaRPr lang="en-US" sz="1600">
              <a:solidFill>
                <a:srgbClr val="253971"/>
              </a:solidFill>
              <a:latin typeface="Bell MT" pitchFamily="18" charset="0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179513" y="676210"/>
            <a:ext cx="6756400" cy="305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1418" tIns="45709" rIns="91418" bIns="45709" anchor="ctr"/>
          <a:lstStyle/>
          <a:p>
            <a:pPr algn="ctr">
              <a:defRPr/>
            </a:pPr>
            <a:r>
              <a:rPr lang="en-US" sz="400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Large Prototype TPC using Micro-Pattern Gaseous Detectors</a:t>
            </a:r>
          </a:p>
          <a:p>
            <a:pPr algn="ctr">
              <a:defRPr/>
            </a:pPr>
            <a:endParaRPr lang="en-US" sz="200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  <a:p>
            <a:pPr algn="ctr">
              <a:defRPr/>
            </a:pPr>
            <a:r>
              <a:rPr lang="en-US" sz="200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 </a:t>
            </a:r>
            <a:r>
              <a:rPr lang="en-US" sz="200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</a:rPr>
              <a:t>David Attié </a:t>
            </a:r>
            <a:r>
              <a:rPr lang="en-US" sz="2000" smtClean="0">
                <a:solidFill>
                  <a:srgbClr val="5F972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man Old Style" pitchFamily="18" charset="0"/>
                <a:sym typeface="Symbol"/>
              </a:rPr>
              <a:t></a:t>
            </a:r>
            <a:endParaRPr lang="en-US" sz="2000" smtClean="0">
              <a:solidFill>
                <a:srgbClr val="5F9723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3074" name="Picture 2" descr="http://indico.in2p3.fr/conferenceDisplay.py/getPic?picId=9&amp;confId=541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5165820"/>
            <a:ext cx="1698218" cy="763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0139" y="5048974"/>
            <a:ext cx="1743740" cy="99708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Resistive</a:t>
            </a:r>
            <a:r>
              <a:rPr lang="fr-FR" dirty="0" smtClean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: Module </a:t>
            </a:r>
            <a:r>
              <a:rPr lang="fr-FR" dirty="0"/>
              <a:t>D</a:t>
            </a:r>
            <a:r>
              <a:rPr lang="fr-FR" dirty="0" smtClean="0"/>
              <a:t>esign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7" name="Picture 5" descr="\\dapdc5\Manip\ILCTPC\7 Modules\CAO Détecteur\7-MODULES_V6\Ensemble module Final-V6-éclaté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4212" y="958378"/>
            <a:ext cx="7975824" cy="5444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\\dapdc5\Manip\ILCTPC\7 Modules\CAO Détecteur\7-MODULES_V6\Ensemble module Final-refroid air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4343" y="4815035"/>
            <a:ext cx="2344957" cy="16447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7464400" y="1022828"/>
            <a:ext cx="10788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200" dirty="0" smtClean="0">
                <a:latin typeface="Bell MT" pitchFamily="18" charset="0"/>
              </a:rPr>
              <a:t>Pads PCB</a:t>
            </a:r>
          </a:p>
          <a:p>
            <a:pPr algn="ctr"/>
            <a:r>
              <a:rPr lang="fr-FR" sz="1200" dirty="0" smtClean="0">
                <a:latin typeface="Bell MT" pitchFamily="18" charset="0"/>
              </a:rPr>
              <a:t>+</a:t>
            </a:r>
          </a:p>
          <a:p>
            <a:pPr algn="ctr"/>
            <a:r>
              <a:rPr lang="fr-FR" sz="1200" dirty="0" err="1" smtClean="0">
                <a:latin typeface="Bell MT" pitchFamily="18" charset="0"/>
              </a:rPr>
              <a:t>Micromegas</a:t>
            </a:r>
            <a:r>
              <a:rPr lang="fr-FR" sz="1200" dirty="0" smtClean="0">
                <a:latin typeface="Bell MT" pitchFamily="18" charset="0"/>
              </a:rPr>
              <a:t>  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494212" y="5792641"/>
            <a:ext cx="11592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Cooling</a:t>
            </a:r>
            <a:r>
              <a:rPr lang="fr-FR" sz="1200" dirty="0" smtClean="0">
                <a:latin typeface="Bell MT" pitchFamily="18" charset="0"/>
              </a:rPr>
              <a:t> system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945550" y="1935014"/>
            <a:ext cx="1588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Front-End Mezzanine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2636603" y="1365710"/>
            <a:ext cx="16364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Front-End </a:t>
            </a:r>
            <a:r>
              <a:rPr lang="fr-FR" sz="1200" dirty="0" err="1" smtClean="0">
                <a:latin typeface="Bell MT" pitchFamily="18" charset="0"/>
              </a:rPr>
              <a:t>Card</a:t>
            </a:r>
            <a:r>
              <a:rPr lang="fr-FR" sz="1200" dirty="0" smtClean="0">
                <a:latin typeface="Bell MT" pitchFamily="18" charset="0"/>
              </a:rPr>
              <a:t> (FEC)</a:t>
            </a:r>
            <a:endParaRPr lang="fr-FR" sz="1200" dirty="0">
              <a:latin typeface="Bell MT" pitchFamily="18" charset="0"/>
            </a:endParaRPr>
          </a:p>
        </p:txBody>
      </p:sp>
      <p:cxnSp>
        <p:nvCxnSpPr>
          <p:cNvPr id="13" name="Connecteur droit avec flèche 12"/>
          <p:cNvCxnSpPr/>
          <p:nvPr/>
        </p:nvCxnSpPr>
        <p:spPr bwMode="auto">
          <a:xfrm flipV="1">
            <a:off x="1694089" y="5372098"/>
            <a:ext cx="668948" cy="55904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Connecteur droit avec flèche 13"/>
          <p:cNvCxnSpPr>
            <a:stCxn id="12" idx="2"/>
          </p:cNvCxnSpPr>
          <p:nvPr/>
        </p:nvCxnSpPr>
        <p:spPr bwMode="auto">
          <a:xfrm flipH="1">
            <a:off x="3400530" y="1642709"/>
            <a:ext cx="54278" cy="73378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Connecteur droit avec flèche 14"/>
          <p:cNvCxnSpPr>
            <a:stCxn id="11" idx="2"/>
          </p:cNvCxnSpPr>
          <p:nvPr/>
        </p:nvCxnSpPr>
        <p:spPr bwMode="auto">
          <a:xfrm flipH="1">
            <a:off x="1656549" y="2212013"/>
            <a:ext cx="83385" cy="5203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Connecteur droit avec flèche 15"/>
          <p:cNvCxnSpPr/>
          <p:nvPr/>
        </p:nvCxnSpPr>
        <p:spPr bwMode="auto">
          <a:xfrm flipH="1">
            <a:off x="6807550" y="1161328"/>
            <a:ext cx="536330" cy="4813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21" name="Picture 2" descr="E:\PROJETS\TPC\MEETINGS\2013\130211-15_VCI2013_Vienna\Pictures\MMmoduleFE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668" y="881744"/>
            <a:ext cx="8340731" cy="557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618979" y="5923268"/>
            <a:ext cx="17339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Fully</a:t>
            </a:r>
            <a:r>
              <a:rPr lang="fr-FR" sz="1200" dirty="0" smtClean="0">
                <a:latin typeface="Bell MT" pitchFamily="18" charset="0"/>
              </a:rPr>
              <a:t> </a:t>
            </a:r>
            <a:r>
              <a:rPr lang="fr-FR" sz="1200" dirty="0" err="1" smtClean="0">
                <a:latin typeface="Bell MT" pitchFamily="18" charset="0"/>
              </a:rPr>
              <a:t>integrated</a:t>
            </a:r>
            <a:r>
              <a:rPr lang="fr-FR" sz="1200" dirty="0" smtClean="0">
                <a:latin typeface="Bell MT" pitchFamily="18" charset="0"/>
              </a:rPr>
              <a:t> Module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6129960" y="3531223"/>
            <a:ext cx="2154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Resistive</a:t>
            </a:r>
            <a:r>
              <a:rPr lang="fr-FR" sz="1200" dirty="0" smtClean="0">
                <a:latin typeface="Bell MT" pitchFamily="18" charset="0"/>
              </a:rPr>
              <a:t> </a:t>
            </a:r>
            <a:r>
              <a:rPr lang="fr-FR" sz="1200" dirty="0" err="1" smtClean="0">
                <a:latin typeface="Bell MT" pitchFamily="18" charset="0"/>
              </a:rPr>
              <a:t>Micromegas</a:t>
            </a:r>
            <a:r>
              <a:rPr lang="fr-FR" sz="1200" dirty="0" smtClean="0">
                <a:latin typeface="Bell MT" pitchFamily="18" charset="0"/>
              </a:rPr>
              <a:t> Detector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7847166" y="5012918"/>
            <a:ext cx="4812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FEC</a:t>
            </a:r>
            <a:endParaRPr lang="fr-FR" sz="1200" dirty="0">
              <a:latin typeface="Bell MT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1320063" y="2934984"/>
            <a:ext cx="52450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FEM</a:t>
            </a:r>
            <a:endParaRPr lang="fr-FR" sz="1200" dirty="0"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8318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2" grpId="0"/>
      <p:bldP spid="23" grpId="0"/>
      <p:bldP spid="2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Espace réservé du contenu 1"/>
          <p:cNvSpPr txBox="1">
            <a:spLocks/>
          </p:cNvSpPr>
          <p:nvPr/>
        </p:nvSpPr>
        <p:spPr bwMode="auto">
          <a:xfrm>
            <a:off x="81549" y="3057447"/>
            <a:ext cx="8400059" cy="894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1800" smtClean="0"/>
              <a:t>Specific Pad Response Function (PRF) needed</a:t>
            </a:r>
          </a:p>
          <a:p>
            <a:pPr marL="0" indent="0">
              <a:buFontTx/>
              <a:buNone/>
            </a:pPr>
            <a:r>
              <a:rPr lang="en-US" sz="1800" smtClean="0"/>
              <a:t>   PRF parameters determined by fitting data</a:t>
            </a:r>
            <a:endParaRPr lang="en-US" sz="1800"/>
          </a:p>
        </p:txBody>
      </p:sp>
      <p:sp>
        <p:nvSpPr>
          <p:cNvPr id="63" name="Espace réservé du contenu 1"/>
          <p:cNvSpPr>
            <a:spLocks noGrp="1"/>
          </p:cNvSpPr>
          <p:nvPr>
            <p:ph idx="1"/>
          </p:nvPr>
        </p:nvSpPr>
        <p:spPr>
          <a:xfrm>
            <a:off x="85725" y="763459"/>
            <a:ext cx="8400059" cy="2502255"/>
          </a:xfrm>
        </p:spPr>
        <p:txBody>
          <a:bodyPr/>
          <a:lstStyle/>
          <a:p>
            <a:pPr marL="0" indent="0">
              <a:spcAft>
                <a:spcPts val="0"/>
              </a:spcAft>
              <a:buNone/>
            </a:pPr>
            <a:endParaRPr lang="en-US" sz="800" smtClean="0">
              <a:cs typeface="Verdana"/>
            </a:endParaRPr>
          </a:p>
          <a:p>
            <a:pPr>
              <a:spcAft>
                <a:spcPts val="0"/>
              </a:spcAft>
            </a:pPr>
            <a:r>
              <a:rPr lang="en-US" sz="1800" smtClean="0">
                <a:cs typeface="Verdana"/>
              </a:rPr>
              <a:t>Use material properties and geometry to spread charge over pads</a:t>
            </a:r>
          </a:p>
          <a:p>
            <a:pPr marL="0" indent="0">
              <a:spcAft>
                <a:spcPts val="0"/>
              </a:spcAft>
              <a:buNone/>
            </a:pPr>
            <a:endParaRPr lang="en-US" sz="800" smtClean="0">
              <a:solidFill>
                <a:srgbClr val="0000FF"/>
              </a:solidFill>
              <a:cs typeface="Verdana"/>
            </a:endParaRPr>
          </a:p>
          <a:p>
            <a:pPr>
              <a:spcAft>
                <a:spcPts val="0"/>
              </a:spcAft>
            </a:pPr>
            <a:r>
              <a:rPr lang="en-US" sz="1800" smtClean="0">
                <a:cs typeface="Verdana"/>
              </a:rPr>
              <a:t>Diffusion equation on the 2D continuous RC network:</a:t>
            </a:r>
            <a:endParaRPr lang="en-US" sz="1800" smtClean="0">
              <a:solidFill>
                <a:srgbClr val="FF00FF"/>
              </a:solidFill>
              <a:cs typeface="Verdana"/>
            </a:endParaRPr>
          </a:p>
          <a:p>
            <a:endParaRPr lang="en-US" sz="1800" smtClean="0"/>
          </a:p>
          <a:p>
            <a:endParaRPr lang="en-US" sz="1800" smtClean="0"/>
          </a:p>
          <a:p>
            <a:endParaRPr lang="en-US" sz="1800" smtClean="0"/>
          </a:p>
          <a:p>
            <a:pPr marL="0" indent="0">
              <a:buNone/>
            </a:pPr>
            <a:endParaRPr lang="en-US" sz="1800" smtClean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spread charge technology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11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grpSp>
        <p:nvGrpSpPr>
          <p:cNvPr id="17" name="Group 13"/>
          <p:cNvGrpSpPr>
            <a:grpSpLocks noChangeAspect="1"/>
          </p:cNvGrpSpPr>
          <p:nvPr/>
        </p:nvGrpSpPr>
        <p:grpSpPr bwMode="auto">
          <a:xfrm>
            <a:off x="5042681" y="2166261"/>
            <a:ext cx="3992464" cy="1376066"/>
            <a:chOff x="2644" y="789"/>
            <a:chExt cx="2534" cy="875"/>
          </a:xfrm>
        </p:grpSpPr>
        <p:sp>
          <p:nvSpPr>
            <p:cNvPr id="18" name="Rectangle 14"/>
            <p:cNvSpPr>
              <a:spLocks noChangeAspect="1" noChangeArrowheads="1"/>
            </p:cNvSpPr>
            <p:nvPr/>
          </p:nvSpPr>
          <p:spPr bwMode="auto">
            <a:xfrm>
              <a:off x="2985" y="1049"/>
              <a:ext cx="2167" cy="108"/>
            </a:xfrm>
            <a:prstGeom prst="rect">
              <a:avLst/>
            </a:prstGeom>
            <a:solidFill>
              <a:srgbClr val="969696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96969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5"/>
            <p:cNvSpPr>
              <a:spLocks noChangeAspect="1" noChangeArrowheads="1"/>
            </p:cNvSpPr>
            <p:nvPr/>
          </p:nvSpPr>
          <p:spPr bwMode="auto">
            <a:xfrm>
              <a:off x="2985" y="1156"/>
              <a:ext cx="2167" cy="108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FFFF99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6" descr="Diagonales larges vers le haut"/>
            <p:cNvSpPr>
              <a:spLocks noChangeAspect="1" noChangeArrowheads="1"/>
            </p:cNvSpPr>
            <p:nvPr/>
          </p:nvSpPr>
          <p:spPr bwMode="auto">
            <a:xfrm>
              <a:off x="2968" y="1350"/>
              <a:ext cx="2210" cy="314"/>
            </a:xfrm>
            <a:prstGeom prst="rect">
              <a:avLst/>
            </a:prstGeom>
            <a:pattFill prst="wdUpDiag">
              <a:fgClr>
                <a:srgbClr val="333333"/>
              </a:fgClr>
              <a:bgClr>
                <a:srgbClr val="DDDDDD"/>
              </a:bgClr>
            </a:pattFill>
            <a:ln w="1270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21" name="Group 17"/>
            <p:cNvGrpSpPr>
              <a:grpSpLocks noChangeAspect="1"/>
            </p:cNvGrpSpPr>
            <p:nvPr/>
          </p:nvGrpSpPr>
          <p:grpSpPr bwMode="auto">
            <a:xfrm>
              <a:off x="2644" y="1098"/>
              <a:ext cx="337" cy="309"/>
              <a:chOff x="2644" y="1098"/>
              <a:chExt cx="337" cy="309"/>
            </a:xfrm>
          </p:grpSpPr>
          <p:sp>
            <p:nvSpPr>
              <p:cNvPr id="38" name="Line 18"/>
              <p:cNvSpPr>
                <a:spLocks noChangeAspect="1" noChangeShapeType="1"/>
              </p:cNvSpPr>
              <p:nvPr/>
            </p:nvSpPr>
            <p:spPr bwMode="auto">
              <a:xfrm>
                <a:off x="2754" y="1098"/>
                <a:ext cx="227" cy="1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39" name="Line 19"/>
              <p:cNvSpPr>
                <a:spLocks noChangeAspect="1" noChangeShapeType="1"/>
              </p:cNvSpPr>
              <p:nvPr/>
            </p:nvSpPr>
            <p:spPr bwMode="auto">
              <a:xfrm flipV="1">
                <a:off x="2759" y="1101"/>
                <a:ext cx="1" cy="306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0" name="Line 20"/>
              <p:cNvSpPr>
                <a:spLocks noChangeAspect="1" noChangeShapeType="1"/>
              </p:cNvSpPr>
              <p:nvPr/>
            </p:nvSpPr>
            <p:spPr bwMode="auto">
              <a:xfrm>
                <a:off x="2644" y="1246"/>
                <a:ext cx="217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1" name="Line 21"/>
              <p:cNvSpPr>
                <a:spLocks noChangeAspect="1" noChangeShapeType="1"/>
              </p:cNvSpPr>
              <p:nvPr/>
            </p:nvSpPr>
            <p:spPr bwMode="auto">
              <a:xfrm>
                <a:off x="2677" y="1295"/>
                <a:ext cx="163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  <p:sp>
            <p:nvSpPr>
              <p:cNvPr id="42" name="Line 22"/>
              <p:cNvSpPr>
                <a:spLocks noChangeAspect="1" noChangeShapeType="1"/>
              </p:cNvSpPr>
              <p:nvPr/>
            </p:nvSpPr>
            <p:spPr bwMode="auto">
              <a:xfrm>
                <a:off x="2703" y="1344"/>
                <a:ext cx="108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en-US"/>
              </a:p>
            </p:txBody>
          </p:sp>
        </p:grpSp>
        <p:grpSp>
          <p:nvGrpSpPr>
            <p:cNvPr id="22" name="Group 23"/>
            <p:cNvGrpSpPr>
              <a:grpSpLocks noChangeAspect="1"/>
            </p:cNvGrpSpPr>
            <p:nvPr/>
          </p:nvGrpSpPr>
          <p:grpSpPr bwMode="auto">
            <a:xfrm>
              <a:off x="3026" y="1261"/>
              <a:ext cx="2114" cy="87"/>
              <a:chOff x="1133" y="3035"/>
              <a:chExt cx="2211" cy="91"/>
            </a:xfrm>
          </p:grpSpPr>
          <p:sp>
            <p:nvSpPr>
              <p:cNvPr id="32" name="Rectangle 24"/>
              <p:cNvSpPr>
                <a:spLocks noChangeAspect="1" noChangeArrowheads="1"/>
              </p:cNvSpPr>
              <p:nvPr/>
            </p:nvSpPr>
            <p:spPr bwMode="auto">
              <a:xfrm>
                <a:off x="113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Rectangle 25"/>
              <p:cNvSpPr>
                <a:spLocks noChangeAspect="1" noChangeArrowheads="1"/>
              </p:cNvSpPr>
              <p:nvPr/>
            </p:nvSpPr>
            <p:spPr bwMode="auto">
              <a:xfrm>
                <a:off x="1704" y="3035"/>
                <a:ext cx="272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Rectangle 26"/>
              <p:cNvSpPr>
                <a:spLocks noChangeAspect="1" noChangeArrowheads="1"/>
              </p:cNvSpPr>
              <p:nvPr/>
            </p:nvSpPr>
            <p:spPr bwMode="auto">
              <a:xfrm>
                <a:off x="1586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Rectangle 27"/>
              <p:cNvSpPr>
                <a:spLocks noChangeAspect="1" noChangeArrowheads="1"/>
              </p:cNvSpPr>
              <p:nvPr/>
            </p:nvSpPr>
            <p:spPr bwMode="auto">
              <a:xfrm>
                <a:off x="2040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Rectangle 28"/>
              <p:cNvSpPr>
                <a:spLocks noChangeAspect="1" noChangeArrowheads="1"/>
              </p:cNvSpPr>
              <p:nvPr/>
            </p:nvSpPr>
            <p:spPr bwMode="auto">
              <a:xfrm>
                <a:off x="2493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Rectangle 29"/>
              <p:cNvSpPr>
                <a:spLocks noChangeAspect="1" noChangeArrowheads="1"/>
              </p:cNvSpPr>
              <p:nvPr/>
            </p:nvSpPr>
            <p:spPr bwMode="auto">
              <a:xfrm>
                <a:off x="2947" y="3035"/>
                <a:ext cx="397" cy="91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3" name="Group 30"/>
            <p:cNvGrpSpPr>
              <a:grpSpLocks noChangeAspect="1"/>
            </p:cNvGrpSpPr>
            <p:nvPr/>
          </p:nvGrpSpPr>
          <p:grpSpPr bwMode="auto">
            <a:xfrm>
              <a:off x="2965" y="789"/>
              <a:ext cx="2189" cy="22"/>
              <a:chOff x="885" y="1965"/>
              <a:chExt cx="2290" cy="23"/>
            </a:xfrm>
          </p:grpSpPr>
          <p:sp>
            <p:nvSpPr>
              <p:cNvPr id="24" name="Rectangle 31"/>
              <p:cNvSpPr>
                <a:spLocks noChangeAspect="1" noChangeArrowheads="1"/>
              </p:cNvSpPr>
              <p:nvPr/>
            </p:nvSpPr>
            <p:spPr bwMode="auto">
              <a:xfrm>
                <a:off x="88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Rectangle 32"/>
              <p:cNvSpPr>
                <a:spLocks noChangeAspect="1" noChangeArrowheads="1"/>
              </p:cNvSpPr>
              <p:nvPr/>
            </p:nvSpPr>
            <p:spPr bwMode="auto">
              <a:xfrm>
                <a:off x="1180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Rectangle 33"/>
              <p:cNvSpPr>
                <a:spLocks noChangeAspect="1" noChangeArrowheads="1"/>
              </p:cNvSpPr>
              <p:nvPr/>
            </p:nvSpPr>
            <p:spPr bwMode="auto">
              <a:xfrm>
                <a:off x="1475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Rectangle 34"/>
              <p:cNvSpPr>
                <a:spLocks noChangeAspect="1" noChangeArrowheads="1"/>
              </p:cNvSpPr>
              <p:nvPr/>
            </p:nvSpPr>
            <p:spPr bwMode="auto">
              <a:xfrm>
                <a:off x="235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Rectangle 35"/>
              <p:cNvSpPr>
                <a:spLocks noChangeAspect="1" noChangeArrowheads="1"/>
              </p:cNvSpPr>
              <p:nvPr/>
            </p:nvSpPr>
            <p:spPr bwMode="auto">
              <a:xfrm>
                <a:off x="2653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Rectangle 36"/>
              <p:cNvSpPr>
                <a:spLocks noChangeAspect="1" noChangeArrowheads="1"/>
              </p:cNvSpPr>
              <p:nvPr/>
            </p:nvSpPr>
            <p:spPr bwMode="auto">
              <a:xfrm>
                <a:off x="2948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Rectangle 37"/>
              <p:cNvSpPr>
                <a:spLocks noChangeAspect="1" noChangeArrowheads="1"/>
              </p:cNvSpPr>
              <p:nvPr/>
            </p:nvSpPr>
            <p:spPr bwMode="auto">
              <a:xfrm>
                <a:off x="1769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Rectangle 38"/>
              <p:cNvSpPr>
                <a:spLocks noChangeAspect="1" noChangeArrowheads="1"/>
              </p:cNvSpPr>
              <p:nvPr/>
            </p:nvSpPr>
            <p:spPr bwMode="auto">
              <a:xfrm>
                <a:off x="2064" y="1965"/>
                <a:ext cx="227" cy="2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grpSp>
        <p:nvGrpSpPr>
          <p:cNvPr id="43" name="Group 39"/>
          <p:cNvGrpSpPr>
            <a:grpSpLocks noChangeAspect="1"/>
          </p:cNvGrpSpPr>
          <p:nvPr/>
        </p:nvGrpSpPr>
        <p:grpSpPr bwMode="auto">
          <a:xfrm>
            <a:off x="6743031" y="1646594"/>
            <a:ext cx="1042162" cy="1262780"/>
            <a:chOff x="4236" y="440"/>
            <a:chExt cx="729" cy="885"/>
          </a:xfrm>
        </p:grpSpPr>
        <p:sp>
          <p:nvSpPr>
            <p:cNvPr id="44" name="Line 40"/>
            <p:cNvSpPr>
              <a:spLocks noChangeAspect="1" noChangeShapeType="1"/>
            </p:cNvSpPr>
            <p:nvPr/>
          </p:nvSpPr>
          <p:spPr bwMode="auto">
            <a:xfrm>
              <a:off x="4600" y="440"/>
              <a:ext cx="1" cy="453"/>
            </a:xfrm>
            <a:prstGeom prst="line">
              <a:avLst/>
            </a:prstGeom>
            <a:noFill/>
            <a:ln w="38100" cap="rnd">
              <a:solidFill>
                <a:srgbClr val="FF0000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en-US"/>
            </a:p>
          </p:txBody>
        </p:sp>
        <p:sp>
          <p:nvSpPr>
            <p:cNvPr id="45" name="AutoShape 41"/>
            <p:cNvSpPr>
              <a:spLocks noChangeAspect="1" noChangeArrowheads="1"/>
            </p:cNvSpPr>
            <p:nvPr/>
          </p:nvSpPr>
          <p:spPr bwMode="auto">
            <a:xfrm>
              <a:off x="4546" y="896"/>
              <a:ext cx="108" cy="217"/>
            </a:xfrm>
            <a:prstGeom prst="triangle">
              <a:avLst>
                <a:gd name="adj" fmla="val 50000"/>
              </a:avLst>
            </a:prstGeom>
            <a:solidFill>
              <a:srgbClr val="FF0000"/>
            </a:solidFill>
            <a:ln w="1270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AutoShape 42"/>
            <p:cNvSpPr>
              <a:spLocks noChangeAspect="1"/>
            </p:cNvSpPr>
            <p:nvPr/>
          </p:nvSpPr>
          <p:spPr bwMode="auto">
            <a:xfrm rot="5400000">
              <a:off x="4568" y="932"/>
              <a:ext cx="61" cy="726"/>
            </a:xfrm>
            <a:prstGeom prst="leftBracket">
              <a:avLst>
                <a:gd name="adj" fmla="val 284978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AutoShape 43"/>
            <p:cNvSpPr>
              <a:spLocks noChangeAspect="1"/>
            </p:cNvSpPr>
            <p:nvPr/>
          </p:nvSpPr>
          <p:spPr bwMode="auto">
            <a:xfrm rot="16200000">
              <a:off x="4556" y="779"/>
              <a:ext cx="92" cy="726"/>
            </a:xfrm>
            <a:prstGeom prst="leftBracket">
              <a:avLst>
                <a:gd name="adj" fmla="val 188953"/>
              </a:avLst>
            </a:prstGeom>
            <a:solidFill>
              <a:srgbClr val="FF0000"/>
            </a:solidFill>
            <a:ln w="12700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8091164" y="2540390"/>
            <a:ext cx="951259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latin typeface="Comic Sans MS" pitchFamily="66" charset="0"/>
              </a:rPr>
              <a:t>Resistive foil</a:t>
            </a:r>
            <a:endParaRPr lang="en-US" sz="1000" b="1">
              <a:latin typeface="Comic Sans MS" pitchFamily="66" charset="0"/>
            </a:endParaRPr>
          </a:p>
        </p:txBody>
      </p:sp>
      <p:sp>
        <p:nvSpPr>
          <p:cNvPr id="49" name="Text Box 45"/>
          <p:cNvSpPr txBox="1">
            <a:spLocks noChangeArrowheads="1"/>
          </p:cNvSpPr>
          <p:nvPr/>
        </p:nvSpPr>
        <p:spPr bwMode="auto">
          <a:xfrm>
            <a:off x="7999630" y="2694832"/>
            <a:ext cx="1026600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latin typeface="Comic Sans MS" pitchFamily="66" charset="0"/>
              </a:rPr>
              <a:t>Isolated layer</a:t>
            </a:r>
            <a:endParaRPr lang="en-US" sz="1000" b="1">
              <a:latin typeface="Comic Sans MS" pitchFamily="66" charset="0"/>
            </a:endParaRPr>
          </a:p>
        </p:txBody>
      </p:sp>
      <p:sp>
        <p:nvSpPr>
          <p:cNvPr id="50" name="Text Box 46"/>
          <p:cNvSpPr txBox="1">
            <a:spLocks noChangeArrowheads="1"/>
          </p:cNvSpPr>
          <p:nvPr/>
        </p:nvSpPr>
        <p:spPr bwMode="auto">
          <a:xfrm>
            <a:off x="8591967" y="2855625"/>
            <a:ext cx="423871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solidFill>
                  <a:schemeClr val="bg1"/>
                </a:solidFill>
                <a:latin typeface="Comic Sans MS" pitchFamily="66" charset="0"/>
              </a:rPr>
              <a:t>Pads</a:t>
            </a:r>
            <a:endParaRPr lang="en-US" sz="10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1" name="Text Box 47"/>
          <p:cNvSpPr txBox="1">
            <a:spLocks noChangeArrowheads="1"/>
          </p:cNvSpPr>
          <p:nvPr/>
        </p:nvSpPr>
        <p:spPr bwMode="auto">
          <a:xfrm>
            <a:off x="5579619" y="3515123"/>
            <a:ext cx="374179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latin typeface="Comic Sans MS" pitchFamily="66" charset="0"/>
              </a:rPr>
              <a:t>PCB</a:t>
            </a:r>
            <a:endParaRPr lang="en-US" sz="1000" b="1">
              <a:latin typeface="Comic Sans MS" pitchFamily="66" charset="0"/>
            </a:endParaRPr>
          </a:p>
        </p:txBody>
      </p:sp>
      <p:sp>
        <p:nvSpPr>
          <p:cNvPr id="52" name="Text Box 48"/>
          <p:cNvSpPr txBox="1">
            <a:spLocks noChangeArrowheads="1"/>
          </p:cNvSpPr>
          <p:nvPr/>
        </p:nvSpPr>
        <p:spPr bwMode="auto">
          <a:xfrm>
            <a:off x="7828805" y="1967751"/>
            <a:ext cx="1225373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latin typeface="Comic Sans MS" pitchFamily="66" charset="0"/>
              </a:rPr>
              <a:t>Micromegas mesh</a:t>
            </a:r>
            <a:endParaRPr lang="en-US" sz="1000" b="1">
              <a:latin typeface="Comic Sans MS" pitchFamily="66" charset="0"/>
            </a:endParaRPr>
          </a:p>
        </p:txBody>
      </p:sp>
      <p:sp>
        <p:nvSpPr>
          <p:cNvPr id="61" name="Rectangle 57"/>
          <p:cNvSpPr>
            <a:spLocks noChangeArrowheads="1"/>
          </p:cNvSpPr>
          <p:nvPr/>
        </p:nvSpPr>
        <p:spPr bwMode="auto">
          <a:xfrm>
            <a:off x="359636" y="2606793"/>
            <a:ext cx="3232647" cy="288718"/>
          </a:xfrm>
          <a:prstGeom prst="rect">
            <a:avLst/>
          </a:prstGeom>
          <a:noFill/>
          <a:ln w="3175" cap="sq">
            <a:noFill/>
            <a:miter lim="800000"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36000" tIns="36283" rIns="36000" bIns="36283">
            <a:spAutoFit/>
          </a:bodyPr>
          <a:lstStyle/>
          <a:p>
            <a:pPr algn="l" defTabSz="725488" eaLnBrk="0" hangingPunct="0"/>
            <a:r>
              <a:rPr lang="en-US" sz="1400" smtClean="0">
                <a:solidFill>
                  <a:srgbClr val="0000FF"/>
                </a:solidFill>
                <a:latin typeface="Bell MT" pitchFamily="18" charset="0"/>
                <a:ea typeface="Arial Unicode MS" pitchFamily="34" charset="-128"/>
                <a:cs typeface="Arial Unicode MS" pitchFamily="34" charset="-128"/>
              </a:rPr>
              <a:t>  See  Dixit et.al., NIM A518 (2004) 721</a:t>
            </a:r>
            <a:endParaRPr lang="en-US" sz="1400">
              <a:solidFill>
                <a:srgbClr val="0000FF"/>
              </a:solidFill>
              <a:latin typeface="Bell MT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ZoneTexte 63"/>
              <p:cNvSpPr txBox="1"/>
              <p:nvPr/>
            </p:nvSpPr>
            <p:spPr>
              <a:xfrm>
                <a:off x="87093" y="1836971"/>
                <a:ext cx="2735885" cy="647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𝜕𝜌</m:t>
                          </m:r>
                        </m:num>
                        <m:den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𝑡</m:t>
                          </m:r>
                        </m:den>
                      </m:f>
                      <m:r>
                        <a:rPr lang="en-US" sz="1600" i="1" smtClean="0">
                          <a:solidFill>
                            <a:srgbClr val="000099"/>
                          </a:solidFill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𝑅𝐶</m:t>
                          </m:r>
                        </m:den>
                      </m:f>
                      <m:d>
                        <m:dPr>
                          <m:begChr m:val="["/>
                          <m:endChr m:val="]"/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𝜌</m:t>
                              </m:r>
                            </m:num>
                            <m:den>
                              <m:sSup>
                                <m:sSupPr>
                                  <m:ctrlP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𝜕</m:t>
                                  </m:r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16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</m:den>
                          </m:f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𝑟</m:t>
                              </m:r>
                            </m:den>
                          </m:f>
                          <m:f>
                            <m:fPr>
                              <m:ctrlP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𝜕𝜌</m:t>
                              </m:r>
                            </m:num>
                            <m:den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𝜕</m:t>
                              </m:r>
                              <m:r>
                                <a:rPr lang="en-US" sz="1600" i="1">
                                  <a:solidFill>
                                    <a:srgbClr val="000099"/>
                                  </a:solidFill>
                                  <a:latin typeface="Cambria Math"/>
                                  <a:ea typeface="Cambria Math"/>
                                </a:rPr>
                                <m:t>𝑡</m:t>
                              </m:r>
                            </m:den>
                          </m:f>
                        </m:e>
                      </m:d>
                    </m:oMath>
                  </m:oMathPara>
                </a14:m>
                <a:endParaRPr lang="en-US" sz="160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4" name="ZoneTexte 6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093" y="1836971"/>
                <a:ext cx="2735885" cy="647934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5" name="ZoneTexte 64"/>
              <p:cNvSpPr txBox="1"/>
              <p:nvPr/>
            </p:nvSpPr>
            <p:spPr>
              <a:xfrm>
                <a:off x="2171665" y="1812984"/>
                <a:ext cx="2735885" cy="5770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groupChr>
                        <m:groupChrPr>
                          <m:chr m:val="⇒"/>
                          <m:vertJc m:val="bot"/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  <a:ea typeface="Cambria Math"/>
                            </a:rPr>
                          </m:ctrlPr>
                        </m:groupChrPr>
                        <m:e/>
                      </m:groupChr>
                      <m:r>
                        <a:rPr lang="en-US" sz="160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𝑟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𝑡</m:t>
                      </m:r>
                      <m:r>
                        <a:rPr lang="en-US" sz="16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)=</m:t>
                      </m:r>
                      <m:f>
                        <m:f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𝑅𝐶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2</m:t>
                          </m:r>
                          <m:r>
                            <a:rPr lang="en-US" sz="16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𝑡</m:t>
                          </m:r>
                        </m:den>
                      </m:f>
                      <m:sSup>
                        <m:sSupPr>
                          <m:ctrlP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16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f>
                            <m:fPr>
                              <m:ctrlPr>
                                <a:rPr lang="en-US" sz="160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−</m:t>
                              </m:r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  <m:t>𝑟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𝑅𝐶</m:t>
                              </m:r>
                            </m:num>
                            <m:den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4</m:t>
                              </m:r>
                              <m:r>
                                <a:rPr lang="en-US" sz="16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𝑡</m:t>
                              </m:r>
                            </m:den>
                          </m:f>
                        </m:sup>
                      </m:sSup>
                    </m:oMath>
                  </m:oMathPara>
                </a14:m>
                <a:endParaRPr lang="en-US" sz="160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65" name="ZoneTexte 6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71665" y="1812984"/>
                <a:ext cx="2735885" cy="577017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74" name="Picture 2" descr="E:\PROJETS\TPC\MEETINGS\2013\130211-15_VCI2013_Vienna\Nicholi\scatter.gif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12" y="4060373"/>
            <a:ext cx="4002590" cy="2345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3" descr="E:\Pulses2.gif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58653" y="4060373"/>
            <a:ext cx="5316425" cy="2345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6" name="Text Box 46"/>
          <p:cNvSpPr txBox="1">
            <a:spLocks noChangeArrowheads="1"/>
          </p:cNvSpPr>
          <p:nvPr/>
        </p:nvSpPr>
        <p:spPr bwMode="auto">
          <a:xfrm>
            <a:off x="6417657" y="2855625"/>
            <a:ext cx="380590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solidFill>
                  <a:schemeClr val="bg1"/>
                </a:solidFill>
                <a:latin typeface="Comic Sans MS" pitchFamily="66" charset="0"/>
              </a:rPr>
              <a:t>left</a:t>
            </a:r>
            <a:endParaRPr lang="en-US" sz="10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7" name="Text Box 46"/>
          <p:cNvSpPr txBox="1">
            <a:spLocks noChangeArrowheads="1"/>
          </p:cNvSpPr>
          <p:nvPr/>
        </p:nvSpPr>
        <p:spPr bwMode="auto">
          <a:xfrm>
            <a:off x="4200067" y="2855625"/>
            <a:ext cx="423871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solidFill>
                  <a:schemeClr val="bg1"/>
                </a:solidFill>
                <a:latin typeface="Comic Sans MS" pitchFamily="66" charset="0"/>
              </a:rPr>
              <a:t>Pads</a:t>
            </a:r>
            <a:endParaRPr lang="en-US" sz="10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8" name="Text Box 46"/>
          <p:cNvSpPr txBox="1">
            <a:spLocks noChangeArrowheads="1"/>
          </p:cNvSpPr>
          <p:nvPr/>
        </p:nvSpPr>
        <p:spPr bwMode="auto">
          <a:xfrm>
            <a:off x="7040265" y="2855625"/>
            <a:ext cx="539288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solidFill>
                  <a:schemeClr val="bg1"/>
                </a:solidFill>
                <a:latin typeface="Comic Sans MS" pitchFamily="66" charset="0"/>
              </a:rPr>
              <a:t>middle</a:t>
            </a:r>
            <a:endParaRPr lang="en-US" sz="10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9" name="Text Box 46"/>
          <p:cNvSpPr txBox="1">
            <a:spLocks noChangeArrowheads="1"/>
          </p:cNvSpPr>
          <p:nvPr/>
        </p:nvSpPr>
        <p:spPr bwMode="auto">
          <a:xfrm>
            <a:off x="7789506" y="2855625"/>
            <a:ext cx="444710" cy="2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2567" tIns="36283" rIns="72567" bIns="36283">
            <a:spAutoFit/>
          </a:bodyPr>
          <a:lstStyle>
            <a:lvl1pPr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 defTabSz="725488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defTabSz="72548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000" b="1" smtClean="0">
                <a:solidFill>
                  <a:schemeClr val="bg1"/>
                </a:solidFill>
                <a:latin typeface="Comic Sans MS" pitchFamily="66" charset="0"/>
              </a:rPr>
              <a:t>right</a:t>
            </a:r>
            <a:endParaRPr lang="en-US" sz="10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3" name="ZoneTexte 52"/>
          <p:cNvSpPr txBox="1"/>
          <p:nvPr/>
        </p:nvSpPr>
        <p:spPr>
          <a:xfrm>
            <a:off x="5384565" y="3951515"/>
            <a:ext cx="1801635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Pad</a:t>
            </a:r>
            <a:r>
              <a:rPr lang="en-US" sz="1600" b="1" i="0" u="none" strike="noStrike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 pulses</a:t>
            </a:r>
            <a:endParaRPr lang="en-US" sz="1600" b="1" i="0" u="none" strike="noStrike" baseline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1060462" y="3951517"/>
            <a:ext cx="1970689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Pulse height scatter</a:t>
            </a:r>
            <a:endParaRPr lang="en-US" sz="1600" b="1" i="0" u="none" strike="noStrike" baseline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77207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56" grpId="0"/>
      <p:bldP spid="58" grpId="0"/>
      <p:bldP spid="59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ZoneTexte 28"/>
          <p:cNvSpPr txBox="1"/>
          <p:nvPr/>
        </p:nvSpPr>
        <p:spPr>
          <a:xfrm>
            <a:off x="6834522" y="5758066"/>
            <a:ext cx="931665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rgbClr val="000099"/>
                </a:solidFill>
                <a:latin typeface="Bell MT" pitchFamily="18" charset="0"/>
              </a:rPr>
              <a:t>t</a:t>
            </a:r>
            <a:r>
              <a:rPr lang="en-US" sz="1800" dirty="0" smtClean="0">
                <a:solidFill>
                  <a:srgbClr val="000099"/>
                </a:solidFill>
                <a:latin typeface="Bell MT" pitchFamily="18" charset="0"/>
              </a:rPr>
              <a:t> = 1 </a:t>
            </a:r>
            <a:r>
              <a:rPr lang="en-US" sz="18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</a:t>
            </a:r>
            <a:r>
              <a:rPr lang="en-US" sz="18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s</a:t>
            </a:r>
            <a:endParaRPr lang="en-US" sz="1800" dirty="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6783022" y="5755193"/>
            <a:ext cx="1213794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rgbClr val="000099"/>
                </a:solidFill>
                <a:latin typeface="Bell MT" pitchFamily="18" charset="0"/>
              </a:rPr>
              <a:t> t = 7.2 </a:t>
            </a:r>
            <a:r>
              <a:rPr lang="en-US" sz="18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s</a:t>
            </a:r>
            <a:r>
              <a:rPr lang="en-US" sz="1800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endParaRPr lang="en-US" sz="1800" dirty="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7-Module Beam Tests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pic>
        <p:nvPicPr>
          <p:cNvPr id="3077" name="Picture 5" descr="E:\DATA\gif2\2013-02-11_025700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3073" y="3316751"/>
            <a:ext cx="3450510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E:\DATA\gif\2013-02-11_025606.gif"/>
          <p:cNvPicPr>
            <a:picLocks noChangeAspect="1" noChangeArrowheads="1" noCrop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" y="1403731"/>
            <a:ext cx="5625000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E:\DATA\GIF_03050\2013-02-11_091032.gif"/>
          <p:cNvPicPr>
            <a:picLocks noChangeAspect="1" noChangeArrowheads="1" noCrop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5" y="1403731"/>
            <a:ext cx="5625001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1" name="Picture 9" descr="E:\DATA\Save_03050\2013-02-11_091122.gif"/>
          <p:cNvPicPr>
            <a:picLocks noChangeAspect="1" noChangeArrowheads="1" noCrop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73073" y="3316751"/>
            <a:ext cx="345050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ZoneTexte 8"/>
          <p:cNvSpPr txBox="1"/>
          <p:nvPr/>
        </p:nvSpPr>
        <p:spPr>
          <a:xfrm>
            <a:off x="2057400" y="696333"/>
            <a:ext cx="1846980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smtClean="0">
                <a:solidFill>
                  <a:srgbClr val="000099"/>
                </a:solidFill>
                <a:latin typeface="Bell MT" pitchFamily="18" charset="0"/>
              </a:rPr>
              <a:t>Z</a:t>
            </a:r>
            <a:r>
              <a:rPr lang="en-US" sz="2400" baseline="-25000" smtClean="0">
                <a:solidFill>
                  <a:srgbClr val="000099"/>
                </a:solidFill>
                <a:latin typeface="Bell MT" pitchFamily="18" charset="0"/>
              </a:rPr>
              <a:t>beam</a:t>
            </a:r>
            <a:r>
              <a:rPr lang="en-US" sz="2400" smtClean="0">
                <a:solidFill>
                  <a:srgbClr val="000099"/>
                </a:solidFill>
                <a:latin typeface="Bell MT" pitchFamily="18" charset="0"/>
              </a:rPr>
              <a:t>=2.5 cm</a:t>
            </a:r>
            <a:endParaRPr lang="en-US" sz="240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18" name="ZoneTexte 17"/>
          <p:cNvSpPr txBox="1"/>
          <p:nvPr/>
        </p:nvSpPr>
        <p:spPr>
          <a:xfrm>
            <a:off x="2031357" y="695980"/>
            <a:ext cx="1933543" cy="461665"/>
          </a:xfrm>
          <a:prstGeom prst="rect">
            <a:avLst/>
          </a:prstGeom>
          <a:solidFill>
            <a:schemeClr val="bg1"/>
          </a:solidFill>
          <a:ln>
            <a:solidFill>
              <a:srgbClr val="000099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en-US" sz="2400" dirty="0" err="1" smtClean="0">
                <a:solidFill>
                  <a:srgbClr val="000099"/>
                </a:solidFill>
                <a:latin typeface="Bell MT" pitchFamily="18" charset="0"/>
              </a:rPr>
              <a:t>Z</a:t>
            </a:r>
            <a:r>
              <a:rPr lang="en-US" sz="2400" baseline="-25000" dirty="0" err="1" smtClean="0">
                <a:solidFill>
                  <a:srgbClr val="000099"/>
                </a:solidFill>
                <a:latin typeface="Bell MT" pitchFamily="18" charset="0"/>
              </a:rPr>
              <a:t>beam</a:t>
            </a:r>
            <a:r>
              <a:rPr lang="en-US" sz="2400" dirty="0" smtClean="0">
                <a:solidFill>
                  <a:srgbClr val="000099"/>
                </a:solidFill>
                <a:latin typeface="Bell MT" pitchFamily="18" charset="0"/>
              </a:rPr>
              <a:t>=50 cm </a:t>
            </a:r>
            <a:endParaRPr lang="en-US" sz="2400" dirty="0">
              <a:solidFill>
                <a:srgbClr val="000099"/>
              </a:solidFill>
              <a:latin typeface="Bell MT" pitchFamily="18" charset="0"/>
            </a:endParaRPr>
          </a:p>
        </p:txBody>
      </p:sp>
      <p:cxnSp>
        <p:nvCxnSpPr>
          <p:cNvPr id="11" name="Connecteur droit avec flèche 10"/>
          <p:cNvCxnSpPr/>
          <p:nvPr/>
        </p:nvCxnSpPr>
        <p:spPr bwMode="auto">
          <a:xfrm flipV="1">
            <a:off x="3086091" y="5656751"/>
            <a:ext cx="1" cy="67491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E60000"/>
            </a:solidFill>
            <a:prstDash val="sysDot"/>
            <a:round/>
            <a:headEnd type="none" w="med" len="med"/>
            <a:tailEnd type="arrow"/>
          </a:ln>
          <a:effectLst/>
        </p:spPr>
      </p:cxnSp>
      <p:sp>
        <p:nvSpPr>
          <p:cNvPr id="12" name="ZoneTexte 11"/>
          <p:cNvSpPr txBox="1"/>
          <p:nvPr/>
        </p:nvSpPr>
        <p:spPr>
          <a:xfrm>
            <a:off x="3118747" y="5824931"/>
            <a:ext cx="19495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smtClean="0">
                <a:solidFill>
                  <a:srgbClr val="000099"/>
                </a:solidFill>
                <a:latin typeface="Bell MT" pitchFamily="18" charset="0"/>
              </a:rPr>
              <a:t>5 GeV electron beam</a:t>
            </a:r>
            <a:endParaRPr lang="en-US" sz="1600">
              <a:solidFill>
                <a:srgbClr val="000099"/>
              </a:solidFill>
              <a:latin typeface="Bell MT" pitchFamily="18" charset="0"/>
            </a:endParaRPr>
          </a:p>
        </p:txBody>
      </p:sp>
      <p:sp>
        <p:nvSpPr>
          <p:cNvPr id="22" name="Espace réservé du contenu 1"/>
          <p:cNvSpPr>
            <a:spLocks noGrp="1"/>
          </p:cNvSpPr>
          <p:nvPr>
            <p:ph idx="1"/>
          </p:nvPr>
        </p:nvSpPr>
        <p:spPr>
          <a:xfrm>
            <a:off x="5068320" y="715584"/>
            <a:ext cx="4045063" cy="1710871"/>
          </a:xfrm>
        </p:spPr>
        <p:txBody>
          <a:bodyPr/>
          <a:lstStyle/>
          <a:p>
            <a:r>
              <a:rPr lang="en-US" sz="1800" smtClean="0"/>
              <a:t>Gas: Argon/CF</a:t>
            </a:r>
            <a:r>
              <a:rPr lang="en-US" sz="1800" baseline="-25000" smtClean="0"/>
              <a:t>4</a:t>
            </a:r>
            <a:r>
              <a:rPr lang="en-US" sz="1800" smtClean="0"/>
              <a:t>/Isobutane (95/3/2)</a:t>
            </a:r>
          </a:p>
          <a:p>
            <a:r>
              <a:rPr lang="en-US" sz="1800" smtClean="0"/>
              <a:t>E</a:t>
            </a:r>
            <a:r>
              <a:rPr lang="en-US" sz="1800" baseline="-25000" smtClean="0"/>
              <a:t>drift</a:t>
            </a:r>
            <a:r>
              <a:rPr lang="en-US" sz="1800" smtClean="0"/>
              <a:t> = 230 V/cm</a:t>
            </a:r>
          </a:p>
          <a:p>
            <a:r>
              <a:rPr lang="en-US" sz="1800" smtClean="0"/>
              <a:t>B = 1 T</a:t>
            </a:r>
          </a:p>
          <a:p>
            <a:r>
              <a:rPr lang="en-US" sz="1800" smtClean="0"/>
              <a:t>Micromegas gain (380V): ~5000</a:t>
            </a:r>
            <a:endParaRPr lang="en-US" sz="1800"/>
          </a:p>
        </p:txBody>
      </p:sp>
      <p:grpSp>
        <p:nvGrpSpPr>
          <p:cNvPr id="10" name="Groupe 9"/>
          <p:cNvGrpSpPr/>
          <p:nvPr/>
        </p:nvGrpSpPr>
        <p:grpSpPr>
          <a:xfrm>
            <a:off x="320036" y="5441210"/>
            <a:ext cx="751114" cy="816428"/>
            <a:chOff x="195943" y="5347057"/>
            <a:chExt cx="751114" cy="816428"/>
          </a:xfrm>
        </p:grpSpPr>
        <p:cxnSp>
          <p:nvCxnSpPr>
            <p:cNvPr id="7" name="Connecteur droit avec flèche 6"/>
            <p:cNvCxnSpPr/>
            <p:nvPr/>
          </p:nvCxnSpPr>
          <p:spPr bwMode="auto">
            <a:xfrm flipV="1">
              <a:off x="195943" y="5347057"/>
              <a:ext cx="0" cy="81642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7" name="Connecteur droit avec flèche 16"/>
            <p:cNvCxnSpPr/>
            <p:nvPr/>
          </p:nvCxnSpPr>
          <p:spPr bwMode="auto">
            <a:xfrm>
              <a:off x="195943" y="6154770"/>
              <a:ext cx="751114" cy="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20" name="ZoneTexte 19"/>
          <p:cNvSpPr txBox="1"/>
          <p:nvPr/>
        </p:nvSpPr>
        <p:spPr>
          <a:xfrm>
            <a:off x="381447" y="6248923"/>
            <a:ext cx="574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  <a:latin typeface="Bell MT" pitchFamily="18" charset="0"/>
              </a:rPr>
              <a:t>p</a:t>
            </a:r>
            <a:r>
              <a:rPr lang="en-US" sz="1200" b="1" dirty="0" smtClean="0">
                <a:solidFill>
                  <a:srgbClr val="00B050"/>
                </a:solidFill>
                <a:latin typeface="Bell MT" pitchFamily="18" charset="0"/>
              </a:rPr>
              <a:t>ads  </a:t>
            </a:r>
            <a:endParaRPr lang="en-US" sz="1200" b="1" dirty="0">
              <a:solidFill>
                <a:srgbClr val="00B050"/>
              </a:solidFill>
              <a:latin typeface="Bell MT" pitchFamily="18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 rot="16200000">
            <a:off x="-104084" y="5710924"/>
            <a:ext cx="4801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  <a:latin typeface="Bell MT" pitchFamily="18" charset="0"/>
              </a:rPr>
              <a:t>Row</a:t>
            </a:r>
            <a:endParaRPr lang="en-US" sz="1200" b="1" dirty="0">
              <a:solidFill>
                <a:srgbClr val="00B050"/>
              </a:solidFill>
              <a:latin typeface="Bell MT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876340" y="2494356"/>
            <a:ext cx="2804486" cy="33855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latin typeface="Bell MT" pitchFamily="18" charset="0"/>
              </a:rPr>
              <a:t>12 000 channels in 7 modules</a:t>
            </a:r>
            <a:endParaRPr lang="en-US" sz="1600" b="1" dirty="0">
              <a:solidFill>
                <a:srgbClr val="FF0000"/>
              </a:solidFill>
              <a:latin typeface="Bell MT" pitchFamily="18" charset="0"/>
            </a:endParaRPr>
          </a:p>
        </p:txBody>
      </p:sp>
      <p:cxnSp>
        <p:nvCxnSpPr>
          <p:cNvPr id="14" name="Connecteur droit avec flèche 13"/>
          <p:cNvCxnSpPr/>
          <p:nvPr/>
        </p:nvCxnSpPr>
        <p:spPr bwMode="auto">
          <a:xfrm>
            <a:off x="1264919" y="4319978"/>
            <a:ext cx="169819" cy="129158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arrow"/>
            <a:tailEnd type="arrow"/>
          </a:ln>
          <a:effectLst/>
        </p:spPr>
      </p:cxnSp>
      <p:cxnSp>
        <p:nvCxnSpPr>
          <p:cNvPr id="25" name="Connecteur droit avec flèche 24"/>
          <p:cNvCxnSpPr/>
          <p:nvPr/>
        </p:nvCxnSpPr>
        <p:spPr bwMode="auto">
          <a:xfrm flipH="1">
            <a:off x="1636698" y="5549488"/>
            <a:ext cx="1395997" cy="854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ysDot"/>
            <a:round/>
            <a:headEnd type="arrow"/>
            <a:tailEnd type="arrow"/>
          </a:ln>
          <a:effectLst/>
        </p:spPr>
      </p:cxnSp>
      <p:sp>
        <p:nvSpPr>
          <p:cNvPr id="27" name="ZoneTexte 26"/>
          <p:cNvSpPr txBox="1"/>
          <p:nvPr/>
        </p:nvSpPr>
        <p:spPr>
          <a:xfrm>
            <a:off x="962467" y="4800736"/>
            <a:ext cx="3770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  <a:latin typeface="Bell MT" pitchFamily="18" charset="0"/>
              </a:rPr>
              <a:t>24</a:t>
            </a:r>
            <a:endParaRPr lang="en-US" sz="1400" dirty="0">
              <a:solidFill>
                <a:schemeClr val="bg2"/>
              </a:solidFill>
              <a:latin typeface="Bell MT" pitchFamily="18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2124635" y="5590772"/>
            <a:ext cx="3642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chemeClr val="bg2"/>
                </a:solidFill>
                <a:latin typeface="Bell MT" pitchFamily="18" charset="0"/>
              </a:rPr>
              <a:t>72</a:t>
            </a:r>
            <a:endParaRPr lang="en-US" sz="1400" dirty="0">
              <a:solidFill>
                <a:schemeClr val="bg2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1151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19741" y="977900"/>
            <a:ext cx="4637317" cy="4114800"/>
          </a:xfrm>
        </p:spPr>
        <p:txBody>
          <a:bodyPr/>
          <a:lstStyle/>
          <a:p>
            <a:r>
              <a:rPr lang="en-US" dirty="0" smtClean="0"/>
              <a:t>Analysis done using </a:t>
            </a:r>
            <a:r>
              <a:rPr lang="en-US" dirty="0" err="1" smtClean="0"/>
              <a:t>ILCSoft</a:t>
            </a:r>
            <a:r>
              <a:rPr lang="en-US" dirty="0" smtClean="0"/>
              <a:t> framework:</a:t>
            </a:r>
          </a:p>
          <a:p>
            <a:endParaRPr lang="en-US" sz="1400" dirty="0" smtClean="0"/>
          </a:p>
          <a:p>
            <a:pPr lvl="1"/>
            <a:r>
              <a:rPr lang="en-US" sz="1800" dirty="0" smtClean="0"/>
              <a:t>Find the pulses in the detector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800" dirty="0" smtClean="0"/>
              <a:t>Obtain hit with PRF fit</a:t>
            </a:r>
          </a:p>
          <a:p>
            <a:pPr marL="354013" lvl="1" indent="0">
              <a:buNone/>
            </a:pPr>
            <a:r>
              <a:rPr lang="en-US" sz="1800" dirty="0" smtClean="0">
                <a:sym typeface="Wingdings" pitchFamily="2" charset="2"/>
              </a:rPr>
              <a:t>    (</a:t>
            </a:r>
            <a:r>
              <a:rPr lang="en-US" sz="1800" dirty="0">
                <a:sym typeface="Wingdings" pitchFamily="2" charset="2"/>
              </a:rPr>
              <a:t>r</a:t>
            </a:r>
            <a:r>
              <a:rPr lang="en-US" sz="1800" dirty="0" smtClean="0">
                <a:sym typeface="Wingdings" pitchFamily="2" charset="2"/>
              </a:rPr>
              <a:t>, </a:t>
            </a:r>
            <a:r>
              <a:rPr lang="en-US" sz="1800" dirty="0" smtClean="0">
                <a:sym typeface="Symbol"/>
              </a:rPr>
              <a:t></a:t>
            </a:r>
            <a:r>
              <a:rPr lang="en-US" sz="1800" dirty="0" smtClean="0">
                <a:sym typeface="Wingdings" pitchFamily="2" charset="2"/>
              </a:rPr>
              <a:t>, z[t])</a:t>
            </a:r>
            <a:endParaRPr lang="en-US" sz="1800" dirty="0" smtClean="0"/>
          </a:p>
          <a:p>
            <a:pPr lvl="1"/>
            <a:endParaRPr lang="en-US" sz="1400" dirty="0" smtClean="0"/>
          </a:p>
          <a:p>
            <a:pPr lvl="1"/>
            <a:r>
              <a:rPr lang="en-US" sz="1800" dirty="0" smtClean="0"/>
              <a:t>Tracks are reconstructed used a </a:t>
            </a:r>
            <a:br>
              <a:rPr lang="en-US" sz="1800" dirty="0" smtClean="0"/>
            </a:br>
            <a:r>
              <a:rPr lang="en-US" sz="1800" dirty="0" smtClean="0"/>
              <a:t> </a:t>
            </a:r>
            <a:r>
              <a:rPr lang="en-US" sz="1800" dirty="0" err="1" smtClean="0"/>
              <a:t>Kalman</a:t>
            </a:r>
            <a:r>
              <a:rPr lang="en-US" sz="1800" dirty="0" smtClean="0"/>
              <a:t> filter processor</a:t>
            </a:r>
          </a:p>
          <a:p>
            <a:pPr lvl="1"/>
            <a:endParaRPr lang="en-US" sz="1400" dirty="0" smtClean="0"/>
          </a:p>
          <a:p>
            <a:pPr lvl="1"/>
            <a:r>
              <a:rPr lang="en-US" sz="1800" dirty="0" smtClean="0"/>
              <a:t>Resolution, momentum, …</a:t>
            </a:r>
          </a:p>
          <a:p>
            <a:endParaRPr lang="en-US" dirty="0" smtClean="0"/>
          </a:p>
          <a:p>
            <a:r>
              <a:rPr lang="en-US" dirty="0" smtClean="0"/>
              <a:t>No telescope was used to determined</a:t>
            </a:r>
            <a:br>
              <a:rPr lang="en-US" dirty="0" smtClean="0"/>
            </a:br>
            <a:r>
              <a:rPr lang="en-US" dirty="0" smtClean="0"/>
              <a:t>the position of the tracks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ILC Software analysis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13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pic>
        <p:nvPicPr>
          <p:cNvPr id="7" name="Picture 2" descr="D:\Paul\ilc\7M-DESYtest\July2012\Pictur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4031981" y="1529649"/>
            <a:ext cx="5623243" cy="4173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997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PROJETS\TPC\MEETINGS\2013\130211-15_VCI2013_Vienna\Nicholi\Time_Zero_Plot2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2088" y="723259"/>
            <a:ext cx="7498772" cy="3852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Espace réservé du contenu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07273388"/>
              </p:ext>
            </p:extLst>
          </p:nvPr>
        </p:nvGraphicFramePr>
        <p:xfrm>
          <a:off x="1927950" y="4478039"/>
          <a:ext cx="5181600" cy="201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3589"/>
                <a:gridCol w="1427211"/>
                <a:gridCol w="1295400"/>
                <a:gridCol w="1295400"/>
              </a:tblGrid>
              <a:tr h="0">
                <a:tc rowSpan="2"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B</a:t>
                      </a:r>
                      <a:r>
                        <a:rPr lang="fr-FR" sz="1600" baseline="-250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field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</a:t>
                      </a:r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(T)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E</a:t>
                      </a:r>
                      <a:r>
                        <a:rPr lang="fr-FR" sz="1600" baseline="-250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(V/cm)</a:t>
                      </a:r>
                      <a:endParaRPr lang="en-US" sz="1600" dirty="0" smtClean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Drift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</a:t>
                      </a:r>
                      <a:r>
                        <a:rPr lang="fr-FR" sz="1600" baseline="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Velocity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(cm/</a:t>
                      </a:r>
                      <a:r>
                        <a:rPr lang="fr-FR" sz="1600" baseline="0" dirty="0" smtClean="0">
                          <a:solidFill>
                            <a:srgbClr val="000099"/>
                          </a:solidFill>
                          <a:latin typeface="Bell MT" pitchFamily="18" charset="0"/>
                          <a:sym typeface="Symbol"/>
                        </a:rPr>
                        <a:t>s)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  <a:latin typeface="Bell MT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845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Measured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Simulated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230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7.50±0.07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7,6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5.83±0.03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5,91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230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7.63±0.04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7,6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140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5.94±0.04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6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5,91</a:t>
                      </a:r>
                      <a:endParaRPr lang="en-US" sz="16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Resistive</a:t>
            </a:r>
            <a:r>
              <a:rPr lang="fr-FR" dirty="0"/>
              <a:t> </a:t>
            </a:r>
            <a:r>
              <a:rPr lang="fr-FR" dirty="0" err="1" smtClean="0"/>
              <a:t>Micromegas</a:t>
            </a:r>
            <a:r>
              <a:rPr lang="fr-FR" dirty="0" smtClean="0"/>
              <a:t>: Time </a:t>
            </a:r>
            <a:r>
              <a:rPr lang="fr-FR" dirty="0" err="1" smtClean="0"/>
              <a:t>Zero</a:t>
            </a:r>
            <a:r>
              <a:rPr lang="fr-FR" dirty="0" smtClean="0"/>
              <a:t> and Drift </a:t>
            </a:r>
            <a:r>
              <a:rPr lang="fr-FR" dirty="0" err="1" smtClean="0"/>
              <a:t>Velocity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2" name="ZoneTexte 1"/>
          <p:cNvSpPr txBox="1"/>
          <p:nvPr/>
        </p:nvSpPr>
        <p:spPr>
          <a:xfrm>
            <a:off x="3033697" y="3581400"/>
            <a:ext cx="1821332" cy="338554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0000"/>
                </a:solidFill>
                <a:latin typeface="Bell MT" pitchFamily="18" charset="0"/>
              </a:rPr>
              <a:t>t</a:t>
            </a:r>
            <a:r>
              <a:rPr lang="fr-FR" sz="1600" baseline="-25000" dirty="0" smtClean="0">
                <a:solidFill>
                  <a:srgbClr val="FF0000"/>
                </a:solidFill>
                <a:latin typeface="Bell MT" pitchFamily="18" charset="0"/>
              </a:rPr>
              <a:t>0</a:t>
            </a:r>
            <a:r>
              <a:rPr lang="fr-FR" sz="1600" dirty="0" smtClean="0">
                <a:solidFill>
                  <a:srgbClr val="FF0000"/>
                </a:solidFill>
                <a:latin typeface="Bell MT" pitchFamily="18" charset="0"/>
              </a:rPr>
              <a:t> = 0.66 ± 0.04 </a:t>
            </a:r>
            <a:r>
              <a:rPr lang="fr-FR" sz="1600" dirty="0" smtClean="0">
                <a:solidFill>
                  <a:srgbClr val="FF0000"/>
                </a:solidFill>
                <a:latin typeface="Bell MT" pitchFamily="18" charset="0"/>
                <a:sym typeface="Symbol"/>
              </a:rPr>
              <a:t></a:t>
            </a:r>
            <a:r>
              <a:rPr lang="fr-FR" sz="1600" dirty="0" smtClean="0">
                <a:solidFill>
                  <a:srgbClr val="FF0000"/>
                </a:solidFill>
                <a:latin typeface="Bell MT" pitchFamily="18" charset="0"/>
              </a:rPr>
              <a:t>s </a:t>
            </a:r>
            <a:endParaRPr lang="en-US" sz="1600" dirty="0">
              <a:solidFill>
                <a:srgbClr val="FF0000"/>
              </a:solidFill>
              <a:latin typeface="Bell MT" pitchFamily="18" charset="0"/>
            </a:endParaRPr>
          </a:p>
        </p:txBody>
      </p:sp>
      <p:cxnSp>
        <p:nvCxnSpPr>
          <p:cNvPr id="8" name="Connecteur droit avec flèche 7"/>
          <p:cNvCxnSpPr>
            <a:endCxn id="2" idx="1"/>
          </p:cNvCxnSpPr>
          <p:nvPr/>
        </p:nvCxnSpPr>
        <p:spPr bwMode="auto">
          <a:xfrm>
            <a:off x="2307771" y="3750677"/>
            <a:ext cx="725926" cy="0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2379116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ROJETS\TPC\MEETINGS\2013\130211-15_VCI2013_Vienna\INPUTS\Wenxin\ZScan_VCI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09"/>
          <a:stretch/>
        </p:blipFill>
        <p:spPr bwMode="auto">
          <a:xfrm>
            <a:off x="609592" y="1052233"/>
            <a:ext cx="7920000" cy="5490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1913386" y="662215"/>
            <a:ext cx="2299401" cy="1155699"/>
          </a:xfrm>
        </p:spPr>
        <p:txBody>
          <a:bodyPr/>
          <a:lstStyle/>
          <a:p>
            <a:r>
              <a:rPr lang="en-US" dirty="0" err="1" smtClean="0"/>
              <a:t>E</a:t>
            </a:r>
            <a:r>
              <a:rPr lang="en-US" baseline="-25000" dirty="0" err="1" smtClean="0"/>
              <a:t>drift</a:t>
            </a:r>
            <a:r>
              <a:rPr lang="en-US" dirty="0" smtClean="0"/>
              <a:t> = 230 V/cm </a:t>
            </a:r>
          </a:p>
          <a:p>
            <a:r>
              <a:rPr lang="en-US" dirty="0" err="1" smtClean="0"/>
              <a:t>B</a:t>
            </a:r>
            <a:r>
              <a:rPr lang="en-US" baseline="-25000" dirty="0" err="1" smtClean="0"/>
              <a:t>field</a:t>
            </a:r>
            <a:r>
              <a:rPr lang="en-US" dirty="0" smtClean="0"/>
              <a:t>=1T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Space resolution studies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sp>
        <p:nvSpPr>
          <p:cNvPr id="14" name="Espace réservé du contenu 1"/>
          <p:cNvSpPr txBox="1">
            <a:spLocks/>
          </p:cNvSpPr>
          <p:nvPr/>
        </p:nvSpPr>
        <p:spPr bwMode="auto">
          <a:xfrm>
            <a:off x="4181911" y="662215"/>
            <a:ext cx="2969329" cy="11556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err="1" smtClean="0"/>
              <a:t>V</a:t>
            </a:r>
            <a:r>
              <a:rPr lang="en-US" baseline="-25000" dirty="0" err="1" smtClean="0"/>
              <a:t>mesh</a:t>
            </a:r>
            <a:r>
              <a:rPr lang="en-US" dirty="0" smtClean="0"/>
              <a:t> = 380 V</a:t>
            </a:r>
          </a:p>
          <a:p>
            <a:r>
              <a:rPr lang="en-US" dirty="0" smtClean="0"/>
              <a:t>Beam energy = 5 </a:t>
            </a:r>
            <a:r>
              <a:rPr lang="en-US" dirty="0" err="1" smtClean="0"/>
              <a:t>GeV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ZoneTexte 20"/>
              <p:cNvSpPr txBox="1"/>
              <p:nvPr/>
            </p:nvSpPr>
            <p:spPr>
              <a:xfrm>
                <a:off x="5671634" y="3679047"/>
                <a:ext cx="1830180" cy="81984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0000FF"/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60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𝜎</m:t>
                      </m:r>
                      <m:r>
                        <a:rPr lang="en-US" sz="1600" b="0" i="1" smtClean="0">
                          <a:solidFill>
                            <a:srgbClr val="0000FF"/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sSubSupPr>
                            <m:e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𝜎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0</m:t>
                                  </m:r>
                                </m:sub>
                              </m:sSub>
                            </m:e>
                            <m:sub/>
                            <m: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2</m:t>
                              </m:r>
                            </m:sup>
                          </m:sSubSup>
                          <m:r>
                            <a:rPr lang="en-US" sz="1600" b="0" i="1" smtClean="0">
                              <a:solidFill>
                                <a:srgbClr val="0000FF"/>
                              </a:solidFill>
                              <a:latin typeface="Cambria Math"/>
                              <a:ea typeface="Cambria Math"/>
                            </a:rPr>
                            <m:t>+</m:t>
                          </m:r>
                          <m:f>
                            <m:fPr>
                              <m:ctrlP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sSubSup>
                                    <m:sSubSupPr>
                                      <m:ctrlPr>
                                        <a:rPr lang="en-US" sz="16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sz="16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𝐶</m:t>
                                      </m:r>
                                    </m:e>
                                    <m:sub>
                                      <m:r>
                                        <a:rPr lang="en-US" sz="1600" i="1">
                                          <a:solidFill>
                                            <a:srgbClr val="0000FF"/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𝑑</m:t>
                                      </m:r>
                                    </m:sub>
                                    <m:sup/>
                                  </m:sSubSup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.</m:t>
                              </m:r>
                              <m:r>
                                <a:rPr lang="en-US" sz="1600" b="0" i="1" smtClean="0">
                                  <a:solidFill>
                                    <a:srgbClr val="0000FF"/>
                                  </a:solidFill>
                                  <a:latin typeface="Cambria Math"/>
                                  <a:ea typeface="Cambria Math"/>
                                </a:rPr>
                                <m:t>𝑧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𝑁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rgbClr val="0000FF"/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𝑒𝑓𝑓</m:t>
                                  </m:r>
                                </m:sub>
                              </m:sSub>
                            </m:den>
                          </m:f>
                        </m:e>
                      </m:rad>
                    </m:oMath>
                  </m:oMathPara>
                </a14:m>
                <a:endParaRPr lang="en-US" sz="1600">
                  <a:solidFill>
                    <a:srgbClr val="0000FF"/>
                  </a:solidFill>
                </a:endParaRPr>
              </a:p>
            </p:txBody>
          </p:sp>
        </mc:Choice>
        <mc:Fallback xmlns="">
          <p:sp>
            <p:nvSpPr>
              <p:cNvPr id="21" name="ZoneTexte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1634" y="3679047"/>
                <a:ext cx="1830180" cy="81984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ZoneTexte 6"/>
          <p:cNvSpPr txBox="1"/>
          <p:nvPr/>
        </p:nvSpPr>
        <p:spPr>
          <a:xfrm>
            <a:off x="1922219" y="2079171"/>
            <a:ext cx="1443024" cy="400110"/>
          </a:xfrm>
          <a:prstGeom prst="rect">
            <a:avLst/>
          </a:prstGeom>
          <a:solidFill>
            <a:schemeClr val="bg1"/>
          </a:solidFill>
          <a:ln>
            <a:solidFill>
              <a:srgbClr val="E6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smtClean="0">
                <a:solidFill>
                  <a:srgbClr val="E60000"/>
                </a:solidFill>
                <a:latin typeface="Bell MT" pitchFamily="18" charset="0"/>
              </a:rPr>
              <a:t>Preliminary</a:t>
            </a:r>
            <a:endParaRPr lang="en-US" sz="2000">
              <a:solidFill>
                <a:srgbClr val="E60000"/>
              </a:solidFill>
              <a:latin typeface="Bell MT" pitchFamily="18" charset="0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1938430" y="6195224"/>
            <a:ext cx="3280684" cy="357619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0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7 modules</a:t>
            </a:r>
            <a:r>
              <a:rPr lang="en-US" sz="1600" dirty="0"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 </a:t>
            </a:r>
            <a:r>
              <a:rPr lang="en-US" sz="1600" b="0" i="0" u="none" strike="noStrike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with pad size </a:t>
            </a:r>
            <a:r>
              <a:rPr lang="en-US" sz="1600" b="0" i="0" u="none" strike="noStrike" dirty="0" smtClean="0">
                <a:ln>
                  <a:noFill/>
                </a:ln>
                <a:solidFill>
                  <a:srgbClr val="FF0000"/>
                </a:solidFill>
                <a:latin typeface="Bell MT" pitchFamily="18" charset="0"/>
                <a:ea typeface="MS Gothic" pitchFamily="2"/>
                <a:cs typeface="Tahoma" pitchFamily="2"/>
              </a:rPr>
              <a:t>3×7 mm²</a:t>
            </a:r>
            <a:r>
              <a:rPr lang="en-US" sz="1600" b="0" i="0" u="none" strike="noStrike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 </a:t>
            </a:r>
            <a:endParaRPr lang="en-US" sz="1600" b="0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30711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 descr="E:\PROJETS\TPC\MEETINGS\2013\130211-15_VCI2013_Vienna\INPUTS\Wenxin\3096Alig_VCI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84" t="-915" b="5654"/>
          <a:stretch/>
        </p:blipFill>
        <p:spPr bwMode="auto">
          <a:xfrm>
            <a:off x="4945232" y="1424272"/>
            <a:ext cx="3918231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E:\PROJETS\TPC\MEETINGS\2013\130211-15_VCI2013_Vienna\INPUTS\Wenxin\3096Residual_VCI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6" b="5944"/>
          <a:stretch/>
        </p:blipFill>
        <p:spPr bwMode="auto">
          <a:xfrm>
            <a:off x="506433" y="1437566"/>
            <a:ext cx="4033139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Resistive </a:t>
            </a:r>
            <a:r>
              <a:rPr lang="en-US" dirty="0" err="1" smtClean="0"/>
              <a:t>Micromegas</a:t>
            </a:r>
            <a:r>
              <a:rPr lang="en-US" dirty="0" smtClean="0"/>
              <a:t>: Alignment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16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1303770" y="676283"/>
            <a:ext cx="2299401" cy="1155699"/>
          </a:xfrm>
        </p:spPr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field</a:t>
            </a:r>
            <a:r>
              <a:rPr lang="en-US" dirty="0" smtClean="0"/>
              <a:t>=0T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5864549" y="1395359"/>
            <a:ext cx="1801635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After </a:t>
            </a:r>
            <a:r>
              <a:rPr lang="en-US" sz="1600" b="1"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a</a:t>
            </a:r>
            <a:r>
              <a:rPr lang="en-US" sz="1600" b="1" i="0" u="none" strike="noStrike" baseline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lignement</a:t>
            </a:r>
            <a:endParaRPr lang="en-US" sz="1600" b="1" i="0" u="none" strike="noStrike" baseline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60674" y="1395359"/>
            <a:ext cx="1801635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Before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 alignment</a:t>
            </a:r>
            <a:endParaRPr lang="en-US" sz="1600" b="1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935055" y="4340041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Row Number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633980" y="4340042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Row Number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-449686" y="2440105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Displacement (mm)</a:t>
            </a:r>
            <a:endParaRPr lang="en-US" sz="1200" b="1" i="0" u="none" strike="noStrike" baseline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7" name="ZoneTexte 16"/>
          <p:cNvSpPr txBox="1"/>
          <p:nvPr/>
        </p:nvSpPr>
        <p:spPr>
          <a:xfrm rot="16200000">
            <a:off x="3971035" y="2440106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Displacement (mm)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graphicFrame>
        <p:nvGraphicFramePr>
          <p:cNvPr id="18" name="Espace réservé du contenu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1801996"/>
              </p:ext>
            </p:extLst>
          </p:nvPr>
        </p:nvGraphicFramePr>
        <p:xfrm>
          <a:off x="1964293" y="4862457"/>
          <a:ext cx="51816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344"/>
                <a:gridCol w="1305456"/>
                <a:gridCol w="1295400"/>
                <a:gridCol w="1295400"/>
              </a:tblGrid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Module #</a:t>
                      </a:r>
                    </a:p>
                    <a:p>
                      <a:pPr algn="ctr"/>
                      <a:r>
                        <a:rPr lang="fr-FR" sz="1800" b="0" u="none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</a:t>
                      </a:r>
                      <a:r>
                        <a:rPr lang="fr-FR" sz="1800" b="0" u="none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rows</a:t>
                      </a:r>
                      <a:r>
                        <a:rPr lang="fr-FR" sz="1800" b="0" u="none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#)</a:t>
                      </a:r>
                      <a:endParaRPr lang="en-US" sz="1800" b="0" u="none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</a:p>
                    <a:p>
                      <a:pPr algn="ctr"/>
                      <a:r>
                        <a:rPr lang="fr-FR" sz="18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(0-23)</a:t>
                      </a:r>
                      <a:endParaRPr lang="en-US" sz="18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3</a:t>
                      </a:r>
                      <a:b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</a:br>
                      <a:r>
                        <a:rPr lang="fr-FR" sz="18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(24-47)</a:t>
                      </a:r>
                      <a:endParaRPr lang="en-US" sz="18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</a:t>
                      </a:r>
                    </a:p>
                    <a:p>
                      <a:pPr algn="ctr"/>
                      <a:r>
                        <a:rPr lang="fr-FR" sz="18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(48-71)</a:t>
                      </a:r>
                      <a:endParaRPr lang="en-US" sz="18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Symbol" pitchFamily="18" charset="2"/>
                          <a:cs typeface="+mn-cs"/>
                        </a:rPr>
                        <a:t>d</a:t>
                      </a:r>
                      <a:r>
                        <a:rPr kumimoji="0" lang="fr-F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Arial" charset="0"/>
                        </a:rPr>
                        <a:t>f (</a:t>
                      </a:r>
                      <a:r>
                        <a:rPr kumimoji="0" lang="fr-FR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Bell MT" pitchFamily="18" charset="0"/>
                          <a:ea typeface="+mn-ea"/>
                          <a:cs typeface="Arial" charset="0"/>
                        </a:rPr>
                        <a:t>mrad</a:t>
                      </a:r>
                      <a:r>
                        <a:rPr kumimoji="0" lang="fr-F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Bell MT" pitchFamily="18" charset="0"/>
                          <a:ea typeface="+mn-ea"/>
                          <a:cs typeface="Arial" charset="0"/>
                        </a:rPr>
                        <a:t>)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-3.0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-2.6-1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-1.4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Symbol" pitchFamily="18" charset="2"/>
                          <a:cs typeface="+mn-cs"/>
                        </a:rPr>
                        <a:t>d</a:t>
                      </a:r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x (</a:t>
                      </a:r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  <a:sym typeface="Symbol"/>
                        </a:rPr>
                        <a:t></a:t>
                      </a:r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m)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-23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14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17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63146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E:\PROJETS\TPC\MEETINGS\2013\130211-15_VCI2013_Vienna\INPUTS\Wenxin\2062A_VCI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" t="-1" r="-307" b="6213"/>
          <a:stretch/>
        </p:blipFill>
        <p:spPr bwMode="auto">
          <a:xfrm>
            <a:off x="4953929" y="1440372"/>
            <a:ext cx="3994520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3" descr="E:\PROJETS\TPC\MEETINGS\2013\130211-15_VCI2013_Vienna\INPUTS\Wenxin\2062B_VCI.gif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" t="-1" r="471" b="6213"/>
          <a:stretch/>
        </p:blipFill>
        <p:spPr bwMode="auto">
          <a:xfrm>
            <a:off x="538775" y="1440371"/>
            <a:ext cx="3994521" cy="29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Resistive Micromegas: Field Distorsions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17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sp>
        <p:nvSpPr>
          <p:cNvPr id="9" name="Espace réservé du contenu 1"/>
          <p:cNvSpPr>
            <a:spLocks noGrp="1"/>
          </p:cNvSpPr>
          <p:nvPr>
            <p:ph idx="1"/>
          </p:nvPr>
        </p:nvSpPr>
        <p:spPr>
          <a:xfrm>
            <a:off x="1303770" y="662215"/>
            <a:ext cx="4267036" cy="1155699"/>
          </a:xfrm>
        </p:spPr>
        <p:txBody>
          <a:bodyPr/>
          <a:lstStyle/>
          <a:p>
            <a:r>
              <a:rPr lang="en-US" dirty="0" err="1" smtClean="0"/>
              <a:t>B</a:t>
            </a:r>
            <a:r>
              <a:rPr lang="en-US" baseline="-25000" dirty="0" err="1" smtClean="0"/>
              <a:t>field</a:t>
            </a:r>
            <a:r>
              <a:rPr lang="en-US" dirty="0" smtClean="0"/>
              <a:t>=1T </a:t>
            </a:r>
            <a:r>
              <a:rPr lang="en-US" dirty="0" smtClean="0">
                <a:sym typeface="Wingdings" pitchFamily="2" charset="2"/>
              </a:rPr>
              <a:t> E×B effect observed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5864549" y="1395359"/>
            <a:ext cx="1801635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After </a:t>
            </a:r>
            <a:r>
              <a:rPr lang="en-US" sz="1600" b="1"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a</a:t>
            </a:r>
            <a:r>
              <a:rPr lang="en-US" sz="1600" b="1" i="0" u="none" strike="noStrike" baseline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lignement</a:t>
            </a:r>
            <a:endParaRPr lang="en-US" sz="1600" b="1" i="0" u="none" strike="noStrike" baseline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560674" y="1395359"/>
            <a:ext cx="1801635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Before</a:t>
            </a:r>
            <a:r>
              <a:rPr lang="en-US" sz="1600" b="1" i="0" u="none" strike="noStrike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 alignment</a:t>
            </a:r>
            <a:endParaRPr lang="en-US" sz="1600" b="1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6935055" y="4340041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Row Number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633980" y="4340042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Row Number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6" name="ZoneTexte 15"/>
          <p:cNvSpPr txBox="1"/>
          <p:nvPr/>
        </p:nvSpPr>
        <p:spPr>
          <a:xfrm rot="16200000">
            <a:off x="-449686" y="2440105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Displacement (mm)</a:t>
            </a:r>
            <a:endParaRPr lang="en-US" sz="1200" b="1" i="0" u="none" strike="noStrike" baseline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sp>
        <p:nvSpPr>
          <p:cNvPr id="17" name="ZoneTexte 16"/>
          <p:cNvSpPr txBox="1"/>
          <p:nvPr/>
        </p:nvSpPr>
        <p:spPr>
          <a:xfrm rot="16200000">
            <a:off x="3971035" y="2440106"/>
            <a:ext cx="1719498" cy="26791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 b="1" i="0" u="none" strike="noStrike" baseline="0" dirty="0" smtClean="0">
                <a:ln>
                  <a:noFill/>
                </a:ln>
                <a:latin typeface="+mj-lt"/>
                <a:ea typeface="MS Gothic" pitchFamily="2"/>
                <a:cs typeface="Tahoma" pitchFamily="2"/>
              </a:rPr>
              <a:t>Displacement (mm)</a:t>
            </a:r>
            <a:endParaRPr lang="en-US" sz="1200" b="1" i="0" u="none" strike="noStrike" baseline="0" dirty="0">
              <a:ln>
                <a:noFill/>
              </a:ln>
              <a:latin typeface="+mj-lt"/>
              <a:ea typeface="MS Gothic" pitchFamily="2"/>
              <a:cs typeface="Tahoma" pitchFamily="2"/>
            </a:endParaRPr>
          </a:p>
        </p:txBody>
      </p:sp>
      <p:graphicFrame>
        <p:nvGraphicFramePr>
          <p:cNvPr id="18" name="Espace réservé du contenu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671740"/>
              </p:ext>
            </p:extLst>
          </p:nvPr>
        </p:nvGraphicFramePr>
        <p:xfrm>
          <a:off x="1964293" y="4862457"/>
          <a:ext cx="518160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344"/>
                <a:gridCol w="1305456"/>
                <a:gridCol w="1295400"/>
                <a:gridCol w="1295400"/>
              </a:tblGrid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Module #</a:t>
                      </a:r>
                    </a:p>
                    <a:p>
                      <a:pPr algn="ctr"/>
                      <a:r>
                        <a:rPr lang="fr-FR" sz="1800" b="0" u="none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</a:t>
                      </a:r>
                      <a:r>
                        <a:rPr lang="fr-FR" sz="1800" b="0" u="none" dirty="0" err="1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rows</a:t>
                      </a:r>
                      <a:r>
                        <a:rPr lang="fr-FR" sz="1800" b="0" u="none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 #)</a:t>
                      </a:r>
                      <a:endParaRPr lang="en-US" sz="1800" b="0" u="none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1</a:t>
                      </a:r>
                    </a:p>
                    <a:p>
                      <a:pPr algn="ctr"/>
                      <a:r>
                        <a:rPr lang="fr-FR" sz="18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(0-23)</a:t>
                      </a:r>
                      <a:endParaRPr lang="en-US" sz="18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3</a:t>
                      </a:r>
                      <a:b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</a:br>
                      <a:r>
                        <a:rPr lang="fr-FR" sz="18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(24-47)</a:t>
                      </a:r>
                      <a:endParaRPr lang="en-US" sz="18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5</a:t>
                      </a:r>
                    </a:p>
                    <a:p>
                      <a:pPr algn="ctr"/>
                      <a:r>
                        <a:rPr lang="fr-FR" sz="1800" b="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(48-71)</a:t>
                      </a:r>
                      <a:endParaRPr lang="en-US" sz="1800" b="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Symbol" pitchFamily="18" charset="2"/>
                          <a:cs typeface="+mn-cs"/>
                        </a:rPr>
                        <a:t>d</a:t>
                      </a:r>
                      <a:r>
                        <a:rPr kumimoji="0" lang="fr-F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Symbol" pitchFamily="18" charset="2"/>
                          <a:ea typeface="+mn-ea"/>
                          <a:cs typeface="Arial" charset="0"/>
                        </a:rPr>
                        <a:t>f (</a:t>
                      </a:r>
                      <a:r>
                        <a:rPr kumimoji="0" lang="fr-FR" sz="18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Bell MT" pitchFamily="18" charset="0"/>
                          <a:ea typeface="+mn-ea"/>
                          <a:cs typeface="Arial" charset="0"/>
                        </a:rPr>
                        <a:t>mrad</a:t>
                      </a:r>
                      <a:r>
                        <a:rPr kumimoji="0" lang="fr-FR" sz="18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99"/>
                          </a:solidFill>
                          <a:effectLst/>
                          <a:uLnTx/>
                          <a:uFillTx/>
                          <a:latin typeface="Bell MT" pitchFamily="18" charset="0"/>
                          <a:ea typeface="+mn-ea"/>
                          <a:cs typeface="Arial" charset="0"/>
                        </a:rPr>
                        <a:t>)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2.9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2.1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2.2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88492"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Symbol" pitchFamily="18" charset="2"/>
                          <a:cs typeface="+mn-cs"/>
                        </a:rPr>
                        <a:t>d</a:t>
                      </a:r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x (</a:t>
                      </a:r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  <a:sym typeface="Symbol"/>
                        </a:rPr>
                        <a:t></a:t>
                      </a:r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m)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47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-43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99"/>
                          </a:solidFill>
                          <a:latin typeface="Bell MT" pitchFamily="18" charset="0"/>
                        </a:rPr>
                        <a:t>-52</a:t>
                      </a:r>
                      <a:endParaRPr lang="en-US" sz="1800" dirty="0">
                        <a:solidFill>
                          <a:srgbClr val="000099"/>
                        </a:solidFill>
                        <a:latin typeface="Bell MT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90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685800" y="938044"/>
            <a:ext cx="7772400" cy="4114800"/>
          </a:xfrm>
        </p:spPr>
        <p:txBody>
          <a:bodyPr/>
          <a:lstStyle/>
          <a:p>
            <a:r>
              <a:rPr lang="en-US" dirty="0"/>
              <a:t>The LCTPC collaboration have been working since many years on a Large Prototype of a TPC</a:t>
            </a:r>
          </a:p>
          <a:p>
            <a:endParaRPr lang="en-US" dirty="0"/>
          </a:p>
          <a:p>
            <a:r>
              <a:rPr lang="en-US" dirty="0"/>
              <a:t>The performance of two MPGD technology reached the requirements of the ILD detector</a:t>
            </a:r>
          </a:p>
          <a:p>
            <a:endParaRPr lang="en-US" dirty="0"/>
          </a:p>
          <a:p>
            <a:r>
              <a:rPr lang="en-US" dirty="0"/>
              <a:t>The readout technology has to be chosen (GEM or </a:t>
            </a:r>
            <a:r>
              <a:rPr lang="en-US" dirty="0" err="1"/>
              <a:t>Micromegas</a:t>
            </a:r>
            <a:r>
              <a:rPr lang="en-US" dirty="0"/>
              <a:t>)</a:t>
            </a:r>
          </a:p>
          <a:p>
            <a:endParaRPr lang="en-US" dirty="0"/>
          </a:p>
          <a:p>
            <a:r>
              <a:rPr lang="en-US" dirty="0"/>
              <a:t>Ion back </a:t>
            </a:r>
            <a:r>
              <a:rPr lang="en-US" dirty="0" smtClean="0"/>
              <a:t>drift, </a:t>
            </a:r>
            <a:r>
              <a:rPr lang="en-US" dirty="0"/>
              <a:t>electronics, mechanical integration, ... are under </a:t>
            </a:r>
            <a:r>
              <a:rPr lang="en-US" dirty="0" smtClean="0"/>
              <a:t>study</a:t>
            </a:r>
            <a:br>
              <a:rPr lang="en-US" dirty="0" smtClean="0"/>
            </a:br>
            <a:r>
              <a:rPr lang="en-US" dirty="0" smtClean="0"/>
              <a:t>waiting for the approval of the ILC project</a:t>
            </a:r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Summary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18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62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:\PROJETS\TPC\MESURES\2013\130128-0208_DESY_7modules\Pictures\RUN_03036_164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651814"/>
            <a:ext cx="9143999" cy="5942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Thank you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19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78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91889" y="1086764"/>
            <a:ext cx="8458200" cy="4114800"/>
          </a:xfrm>
        </p:spPr>
        <p:txBody>
          <a:bodyPr/>
          <a:lstStyle/>
          <a:p>
            <a:r>
              <a:rPr lang="en-US" dirty="0" smtClean="0"/>
              <a:t>Introduction: Physics case at International Linear Collider (ILC)</a:t>
            </a:r>
          </a:p>
          <a:p>
            <a:endParaRPr lang="en-US" dirty="0" smtClean="0"/>
          </a:p>
          <a:p>
            <a:r>
              <a:rPr lang="en-US" dirty="0" smtClean="0"/>
              <a:t>Large Prototype Time Projection Chamber for ILC</a:t>
            </a:r>
          </a:p>
          <a:p>
            <a:endParaRPr lang="en-US" dirty="0" smtClean="0"/>
          </a:p>
          <a:p>
            <a:r>
              <a:rPr lang="en-US" dirty="0" smtClean="0"/>
              <a:t>TPC Readout using Micro-Pattern Gaseous Detectors:</a:t>
            </a:r>
          </a:p>
          <a:p>
            <a:pPr lvl="1"/>
            <a:r>
              <a:rPr lang="en-US" sz="1800" dirty="0" smtClean="0"/>
              <a:t>GEM module with ALTRO electronics</a:t>
            </a:r>
          </a:p>
          <a:p>
            <a:pPr lvl="1"/>
            <a:r>
              <a:rPr lang="en-US" sz="1800" dirty="0"/>
              <a:t>Integrated AFTER-based electronics and resistive </a:t>
            </a:r>
            <a:r>
              <a:rPr lang="en-US" sz="1800" dirty="0" err="1" smtClean="0"/>
              <a:t>Micromegas</a:t>
            </a:r>
            <a:r>
              <a:rPr lang="en-US" sz="1800" dirty="0" smtClean="0"/>
              <a:t> detector module</a:t>
            </a:r>
          </a:p>
          <a:p>
            <a:pPr marL="354013" lvl="1" indent="0">
              <a:buNone/>
            </a:pPr>
            <a:endParaRPr lang="en-US" dirty="0" smtClean="0"/>
          </a:p>
          <a:p>
            <a:r>
              <a:rPr lang="en-US" dirty="0" smtClean="0"/>
              <a:t>Latest results</a:t>
            </a:r>
          </a:p>
          <a:p>
            <a:pPr lvl="1"/>
            <a:r>
              <a:rPr lang="en-US" sz="1800" dirty="0" smtClean="0"/>
              <a:t>Time information</a:t>
            </a:r>
          </a:p>
          <a:p>
            <a:pPr lvl="1"/>
            <a:r>
              <a:rPr lang="en-US" sz="1800" dirty="0" smtClean="0"/>
              <a:t>Spatial resolution</a:t>
            </a:r>
          </a:p>
          <a:p>
            <a:pPr lvl="1"/>
            <a:r>
              <a:rPr lang="fr-FR" sz="1800" dirty="0" err="1" smtClean="0"/>
              <a:t>Alignment</a:t>
            </a:r>
            <a:endParaRPr lang="en-US" sz="1800" dirty="0" smtClean="0"/>
          </a:p>
          <a:p>
            <a:pPr lvl="1"/>
            <a:r>
              <a:rPr lang="fr-FR" sz="1800" dirty="0" smtClean="0"/>
              <a:t>Field distorsions</a:t>
            </a:r>
            <a:endParaRPr lang="en-US" sz="1800" dirty="0" smtClean="0"/>
          </a:p>
          <a:p>
            <a:endParaRPr lang="en-US" dirty="0" smtClean="0"/>
          </a:p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Overview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1970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Backup </a:t>
            </a:r>
            <a:r>
              <a:rPr lang="fr-FR" dirty="0" err="1" smtClean="0"/>
              <a:t>slides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20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53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505098" y="863209"/>
            <a:ext cx="7772400" cy="4114800"/>
          </a:xfrm>
        </p:spPr>
        <p:txBody>
          <a:bodyPr/>
          <a:lstStyle/>
          <a:p>
            <a:r>
              <a:rPr lang="en-CA" dirty="0" smtClean="0"/>
              <a:t>PRF function:</a:t>
            </a:r>
            <a:endParaRPr lang="en-CA" dirty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Pad </a:t>
            </a:r>
            <a:r>
              <a:rPr lang="fr-FR" dirty="0" err="1" smtClean="0"/>
              <a:t>Response</a:t>
            </a:r>
            <a:r>
              <a:rPr lang="fr-FR" dirty="0" smtClean="0"/>
              <a:t> </a:t>
            </a:r>
            <a:r>
              <a:rPr lang="fr-FR" dirty="0" err="1" smtClean="0"/>
              <a:t>Function</a:t>
            </a:r>
            <a:r>
              <a:rPr lang="fr-FR" dirty="0" smtClean="0"/>
              <a:t> PRF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21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9" name="TextBox 9"/>
          <p:cNvSpPr txBox="1"/>
          <p:nvPr/>
        </p:nvSpPr>
        <p:spPr>
          <a:xfrm>
            <a:off x="810704" y="4163164"/>
            <a:ext cx="3293533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563" indent="-182563">
              <a:spcAft>
                <a:spcPts val="600"/>
              </a:spcAft>
              <a:buFont typeface="Arial"/>
              <a:buChar char="•"/>
            </a:pPr>
            <a:r>
              <a:rPr lang="en-CA" sz="2000" dirty="0" smtClean="0">
                <a:solidFill>
                  <a:srgbClr val="000099"/>
                </a:solidFill>
                <a:latin typeface="Bell MT" pitchFamily="18" charset="0"/>
              </a:rPr>
              <a:t>Only two parameters</a:t>
            </a:r>
          </a:p>
          <a:p>
            <a:pPr marL="182563" indent="-182563">
              <a:spcAft>
                <a:spcPts val="600"/>
              </a:spcAft>
              <a:buFont typeface="Arial"/>
              <a:buChar char="•"/>
            </a:pPr>
            <a:r>
              <a:rPr lang="en-CA" sz="2000" dirty="0" smtClean="0">
                <a:solidFill>
                  <a:srgbClr val="000099"/>
                </a:solidFill>
                <a:latin typeface="Bell MT" pitchFamily="18" charset="0"/>
              </a:rPr>
              <a:t>Easier to work with</a:t>
            </a:r>
          </a:p>
          <a:p>
            <a:pPr marL="182563" indent="-182563">
              <a:spcAft>
                <a:spcPts val="600"/>
              </a:spcAft>
              <a:buFont typeface="Arial"/>
              <a:buChar char="•"/>
            </a:pPr>
            <a:r>
              <a:rPr lang="en-CA" sz="2000" dirty="0" smtClean="0">
                <a:solidFill>
                  <a:srgbClr val="000099"/>
                </a:solidFill>
                <a:latin typeface="Bell MT" pitchFamily="18" charset="0"/>
              </a:rPr>
              <a:t>Better fits to data</a:t>
            </a:r>
          </a:p>
          <a:p>
            <a:endParaRPr lang="en-US" sz="2000" dirty="0" err="1" smtClean="0">
              <a:solidFill>
                <a:srgbClr val="000099"/>
              </a:solidFill>
              <a:latin typeface="Bell MT" pitchFamily="18" charset="0"/>
            </a:endParaRPr>
          </a:p>
        </p:txBody>
      </p:sp>
      <p:pic>
        <p:nvPicPr>
          <p:cNvPr id="10" name="Picture 10" descr="PRF-Fit.jpg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61198" y="1845728"/>
            <a:ext cx="3569041" cy="446130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ZoneTexte 10"/>
              <p:cNvSpPr txBox="1"/>
              <p:nvPr/>
            </p:nvSpPr>
            <p:spPr>
              <a:xfrm>
                <a:off x="505098" y="2432458"/>
                <a:ext cx="3423839" cy="919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𝑃𝑅𝐹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(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𝑥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𝑎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,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𝑏</m:t>
                      </m:r>
                      <m:r>
                        <a:rPr lang="fr-FR" sz="2000" b="0" i="1" smtClean="0">
                          <a:solidFill>
                            <a:srgbClr val="000099"/>
                          </a:solidFill>
                          <a:latin typeface="Cambria Math"/>
                          <a:ea typeface="Cambria Math"/>
                        </a:rPr>
                        <m:t>)=</m:t>
                      </m:r>
                      <m:sSup>
                        <m:sSupPr>
                          <m:ctrlPr>
                            <a:rPr lang="fr-FR" sz="2000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fr-FR" sz="20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𝑏</m:t>
                          </m:r>
                        </m:e>
                        <m:sup>
                          <m:r>
                            <a:rPr lang="fr-FR" sz="2000" i="1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2</m:t>
                          </m:r>
                        </m:sup>
                      </m:sSup>
                      <m:f>
                        <m:fPr>
                          <m:ctrlPr>
                            <a:rPr lang="en-US" sz="200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𝑒</m:t>
                              </m:r>
                            </m:e>
                            <m:sup>
                              <m:f>
                                <m:fPr>
                                  <m:ctrlPr>
                                    <a:rPr lang="en-US" sz="20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fr-FR" sz="2000" i="1">
                                      <a:solidFill>
                                        <a:srgbClr val="000099"/>
                                      </a:solidFill>
                                      <a:latin typeface="Cambria Math"/>
                                    </a:rPr>
                                    <m:t>−</m:t>
                                  </m:r>
                                  <m:sSup>
                                    <m:sSupPr>
                                      <m:ctrlP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fr-FR" sz="2000" b="0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  <m:r>
                                        <a:rPr lang="fr-FR" sz="2000" b="0" i="1" smtClean="0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𝑎</m:t>
                                      </m:r>
                                    </m:e>
                                    <m:sup>
                                      <m:r>
                                        <a:rPr lang="fr-FR" sz="2000" i="1">
                                          <a:solidFill>
                                            <a:srgbClr val="000099"/>
                                          </a:solidFill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sup>
                          </m:sSup>
                        </m:num>
                        <m:den>
                          <m:sSup>
                            <m:sSupPr>
                              <m:ctrlPr>
                                <a:rPr lang="fr-FR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𝑥</m:t>
                              </m:r>
                            </m:e>
                            <m:sup>
                              <m:r>
                                <a:rPr lang="fr-FR" sz="2000" i="1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fr-FR" sz="2000" b="0" i="1" smtClean="0">
                              <a:solidFill>
                                <a:srgbClr val="000099"/>
                              </a:solidFill>
                              <a:latin typeface="Cambria Math"/>
                            </a:rPr>
                            <m:t>+</m:t>
                          </m:r>
                          <m:sSup>
                            <m:sSupPr>
                              <m:ctrlP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𝑏</m:t>
                              </m:r>
                            </m:e>
                            <m:sup>
                              <m:r>
                                <a:rPr lang="fr-FR" sz="2000" b="0" i="1" smtClean="0">
                                  <a:solidFill>
                                    <a:srgbClr val="000099"/>
                                  </a:solidFill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>
                  <a:solidFill>
                    <a:srgbClr val="000099"/>
                  </a:solidFill>
                </a:endParaRPr>
              </a:p>
            </p:txBody>
          </p:sp>
        </mc:Choice>
        <mc:Fallback xmlns="">
          <p:sp>
            <p:nvSpPr>
              <p:cNvPr id="11" name="ZoneTexte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5098" y="2432458"/>
                <a:ext cx="3423839" cy="91967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8047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Old PRF – Ratio of two symmetric </a:t>
            </a:r>
            <a:r>
              <a:rPr lang="en-US" dirty="0" err="1"/>
              <a:t>quartics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22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363" y="2879725"/>
            <a:ext cx="3779837" cy="251936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4050" y="1625600"/>
            <a:ext cx="5276850" cy="89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9588" y="2700338"/>
            <a:ext cx="4652962" cy="324008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568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837" y="3365282"/>
            <a:ext cx="6711928" cy="29963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Introduction: </a:t>
            </a:r>
            <a:r>
              <a:rPr lang="fr-FR" dirty="0" err="1" smtClean="0"/>
              <a:t>Physics</a:t>
            </a:r>
            <a:r>
              <a:rPr lang="fr-FR" dirty="0" smtClean="0"/>
              <a:t> Case </a:t>
            </a:r>
            <a:r>
              <a:rPr lang="fr-FR" dirty="0" err="1" smtClean="0"/>
              <a:t>at</a:t>
            </a:r>
            <a:r>
              <a:rPr lang="fr-FR" dirty="0" smtClean="0"/>
              <a:t> ILC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3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15" name="Espace réservé du contenu 1"/>
          <p:cNvSpPr txBox="1">
            <a:spLocks/>
          </p:cNvSpPr>
          <p:nvPr/>
        </p:nvSpPr>
        <p:spPr bwMode="auto">
          <a:xfrm>
            <a:off x="432000" y="8640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mtClean="0"/>
              <a:t>Identify the particle of cosmic dark matter</a:t>
            </a:r>
          </a:p>
          <a:p>
            <a:r>
              <a:rPr lang="en-US" smtClean="0"/>
              <a:t>Find the origin of the masses of elementary particles</a:t>
            </a:r>
          </a:p>
          <a:p>
            <a:pPr lvl="1"/>
            <a:r>
              <a:rPr lang="en-US" sz="1800" smtClean="0"/>
              <a:t>precision of Higgs coupling</a:t>
            </a:r>
            <a:r>
              <a:rPr lang="en-US" sz="1800" smtClean="0">
                <a:sym typeface="Symbol"/>
              </a:rPr>
              <a:t> </a:t>
            </a:r>
            <a:r>
              <a:rPr lang="en-US" sz="1800" smtClean="0"/>
              <a:t>to each particle mass</a:t>
            </a:r>
          </a:p>
          <a:p>
            <a:pPr lvl="1"/>
            <a:r>
              <a:rPr lang="en-US" sz="1800" smtClean="0"/>
              <a:t>sensitivity of the ILC experiments to Higgs</a:t>
            </a:r>
            <a:br>
              <a:rPr lang="en-US" sz="1800" smtClean="0"/>
            </a:br>
            <a:r>
              <a:rPr lang="en-US" sz="1800" smtClean="0"/>
              <a:t>boson couplings in a model-independent analysis</a:t>
            </a:r>
          </a:p>
          <a:p>
            <a:r>
              <a:rPr lang="de-DE" smtClean="0"/>
              <a:t>Higgs recoil mass:  e</a:t>
            </a:r>
            <a:r>
              <a:rPr lang="de-DE" baseline="33000" smtClean="0"/>
              <a:t>+</a:t>
            </a:r>
            <a:r>
              <a:rPr lang="de-DE" smtClean="0"/>
              <a:t>e</a:t>
            </a:r>
            <a:r>
              <a:rPr lang="de-DE" baseline="33000" smtClean="0"/>
              <a:t>-</a:t>
            </a:r>
            <a:r>
              <a:rPr lang="de-DE" smtClean="0"/>
              <a:t> → ZH (Z→μ</a:t>
            </a:r>
            <a:r>
              <a:rPr lang="de-DE" baseline="33000" smtClean="0"/>
              <a:t>+</a:t>
            </a:r>
            <a:r>
              <a:rPr lang="de-DE" smtClean="0"/>
              <a:t>μ</a:t>
            </a:r>
            <a:r>
              <a:rPr lang="de-DE" baseline="33000" smtClean="0"/>
              <a:t>-</a:t>
            </a:r>
            <a:r>
              <a:rPr lang="de-DE" smtClean="0"/>
              <a:t>/e</a:t>
            </a:r>
            <a:r>
              <a:rPr lang="de-DE" baseline="33000" smtClean="0"/>
              <a:t>+</a:t>
            </a:r>
            <a:r>
              <a:rPr lang="de-DE" smtClean="0"/>
              <a:t>e</a:t>
            </a:r>
            <a:r>
              <a:rPr lang="de-DE" baseline="33000" smtClean="0"/>
              <a:t>-</a:t>
            </a:r>
            <a:r>
              <a:rPr lang="de-DE" smtClean="0"/>
              <a:t>) + X</a:t>
            </a:r>
          </a:p>
          <a:p>
            <a:endParaRPr lang="fr-FR" dirty="0"/>
          </a:p>
        </p:txBody>
      </p:sp>
      <p:pic>
        <p:nvPicPr>
          <p:cNvPr id="16" name="Picture 3" descr="E:\PROJETS\TPC\MEETINGS\2013\130211-15_VCI2013_Vienna\Pictures\ILC_SchemeTDR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497" y="2596973"/>
            <a:ext cx="8929594" cy="39767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Espace réservé du contenu 1"/>
          <p:cNvSpPr txBox="1">
            <a:spLocks/>
          </p:cNvSpPr>
          <p:nvPr/>
        </p:nvSpPr>
        <p:spPr bwMode="auto">
          <a:xfrm>
            <a:off x="432000" y="864000"/>
            <a:ext cx="7772400" cy="173297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91418" tIns="45709" rIns="91418" bIns="45709" numCol="1" anchor="t" anchorCtr="0" compatLnSpc="1">
            <a:prstTxWarp prst="textNoShape">
              <a:avLst/>
            </a:prstTxWarp>
          </a:bodyPr>
          <a:lstStyle>
            <a:lvl1pPr marL="17462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000099"/>
                </a:solidFill>
                <a:latin typeface="Bell MT" pitchFamily="18" charset="0"/>
                <a:ea typeface="+mn-ea"/>
                <a:cs typeface="Arial" pitchFamily="34" charset="0"/>
              </a:defRPr>
            </a:lvl1pPr>
            <a:lvl2pPr marL="528638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2pPr>
            <a:lvl3pPr marL="881063" indent="-173038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3pPr>
            <a:lvl4pPr marL="1252538" indent="-192088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4pPr>
            <a:lvl5pPr marL="1611313" indent="-174625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rgbClr val="000099"/>
                </a:solidFill>
                <a:latin typeface="Bell MT" pitchFamily="18" charset="0"/>
                <a:cs typeface="Arial" pitchFamily="34" charset="0"/>
              </a:defRPr>
            </a:lvl5pPr>
            <a:lvl6pPr marL="20685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6pPr>
            <a:lvl7pPr marL="25257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7pPr>
            <a:lvl8pPr marL="29829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8pPr>
            <a:lvl9pPr marL="3440113" indent="-174625" algn="l" rtl="0" fontAlgn="base">
              <a:spcBef>
                <a:spcPct val="20000"/>
              </a:spcBef>
              <a:spcAft>
                <a:spcPct val="0"/>
              </a:spcAft>
              <a:buChar char="»"/>
              <a:defRPr sz="1200">
                <a:solidFill>
                  <a:schemeClr val="tx1"/>
                </a:solidFill>
                <a:latin typeface="+mn-lt"/>
              </a:defRPr>
            </a:lvl9pPr>
          </a:lstStyle>
          <a:p>
            <a:pPr marL="182563" lvl="0" indent="-182563"/>
            <a:r>
              <a:rPr lang="en-US" dirty="0" smtClean="0"/>
              <a:t>Next collider: </a:t>
            </a:r>
            <a:r>
              <a:rPr lang="en-US" dirty="0"/>
              <a:t>l</a:t>
            </a:r>
            <a:r>
              <a:rPr lang="en-US" dirty="0" smtClean="0"/>
              <a:t>inear </a:t>
            </a:r>
            <a:r>
              <a:rPr lang="en-US" dirty="0" err="1" smtClean="0"/>
              <a:t>e+e</a:t>
            </a:r>
            <a:r>
              <a:rPr lang="en-US" dirty="0" smtClean="0"/>
              <a:t>– </a:t>
            </a:r>
            <a:r>
              <a:rPr lang="en-US" dirty="0"/>
              <a:t>collider, length: ~ </a:t>
            </a:r>
            <a:r>
              <a:rPr lang="en-US" dirty="0" smtClean="0"/>
              <a:t>31km</a:t>
            </a:r>
          </a:p>
          <a:p>
            <a:pPr marL="182563" lvl="0" indent="-182563"/>
            <a:r>
              <a:rPr lang="en-US" dirty="0" smtClean="0"/>
              <a:t>Tunable </a:t>
            </a:r>
            <a:r>
              <a:rPr lang="en-US" dirty="0"/>
              <a:t>center of mass energy of 200-500 </a:t>
            </a:r>
            <a:r>
              <a:rPr lang="en-US" dirty="0" err="1"/>
              <a:t>GeV</a:t>
            </a:r>
            <a:r>
              <a:rPr lang="en-US" dirty="0"/>
              <a:t> </a:t>
            </a:r>
          </a:p>
          <a:p>
            <a:pPr marL="182563" lvl="0" indent="-182563"/>
            <a:r>
              <a:rPr lang="en-US" dirty="0" smtClean="0"/>
              <a:t>Two </a:t>
            </a:r>
            <a:r>
              <a:rPr lang="en-US" dirty="0"/>
              <a:t>detectors with push-pull </a:t>
            </a:r>
            <a:r>
              <a:rPr lang="en-US" dirty="0" smtClean="0"/>
              <a:t>concept</a:t>
            </a:r>
          </a:p>
          <a:p>
            <a:pPr marL="182563" lvl="0" indent="-182563"/>
            <a:r>
              <a:rPr lang="en-US" dirty="0" smtClean="0"/>
              <a:t>Need to </a:t>
            </a:r>
            <a:r>
              <a:rPr lang="de-DE" dirty="0" err="1"/>
              <a:t>to</a:t>
            </a:r>
            <a:r>
              <a:rPr lang="de-DE" dirty="0"/>
              <a:t> fit </a:t>
            </a:r>
            <a:r>
              <a:rPr lang="de-DE" dirty="0" err="1"/>
              <a:t>into</a:t>
            </a:r>
            <a:r>
              <a:rPr lang="de-DE" dirty="0"/>
              <a:t> </a:t>
            </a:r>
            <a:r>
              <a:rPr lang="de-DE" dirty="0" err="1"/>
              <a:t>Particle</a:t>
            </a:r>
            <a:r>
              <a:rPr lang="de-DE" dirty="0"/>
              <a:t> </a:t>
            </a:r>
            <a:r>
              <a:rPr lang="de-DE" dirty="0" smtClean="0"/>
              <a:t>Flow* </a:t>
            </a:r>
            <a:r>
              <a:rPr lang="de-DE" dirty="0" err="1" smtClean="0"/>
              <a:t>concept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en-US" sz="1400" dirty="0" smtClean="0"/>
              <a:t>[*] </a:t>
            </a:r>
            <a:r>
              <a:rPr lang="en-US" sz="1400" dirty="0"/>
              <a:t>Particle flow: the aim to reconstruct every particle in the best suited sub detector</a:t>
            </a:r>
            <a:br>
              <a:rPr lang="en-US" sz="1400" dirty="0"/>
            </a:br>
            <a:endParaRPr lang="fr-FR" sz="1400" dirty="0"/>
          </a:p>
        </p:txBody>
      </p:sp>
    </p:spTree>
    <p:extLst>
      <p:ext uri="{BB962C8B-B14F-4D97-AF65-F5344CB8AC3E}">
        <p14:creationId xmlns:p14="http://schemas.microsoft.com/office/powerpoint/2010/main" val="1072666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235657"/>
            <a:ext cx="2875070" cy="207475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94954" y="825500"/>
            <a:ext cx="7772400" cy="4114800"/>
          </a:xfrm>
        </p:spPr>
        <p:txBody>
          <a:bodyPr/>
          <a:lstStyle/>
          <a:p>
            <a:r>
              <a:rPr lang="en-US" sz="1800" dirty="0"/>
              <a:t>TPC is the central tracker for </a:t>
            </a:r>
            <a:r>
              <a:rPr lang="en-US" sz="1800" dirty="0" smtClean="0"/>
              <a:t>International  Linear Detector</a:t>
            </a:r>
            <a:endParaRPr lang="en-US" sz="1800" dirty="0"/>
          </a:p>
          <a:p>
            <a:pPr marL="182563" indent="-182563">
              <a:buNone/>
            </a:pPr>
            <a:r>
              <a:rPr lang="en-US" dirty="0" smtClean="0"/>
              <a:t>	</a:t>
            </a:r>
            <a:r>
              <a:rPr lang="en-US" sz="1600" dirty="0" smtClean="0"/>
              <a:t>– </a:t>
            </a:r>
            <a:r>
              <a:rPr lang="en-US" sz="1600" dirty="0"/>
              <a:t>Large number of 3D points </a:t>
            </a:r>
            <a:r>
              <a:rPr lang="en-US" sz="1600" dirty="0" smtClean="0">
                <a:sym typeface="Wingdings" pitchFamily="2" charset="2"/>
              </a:rPr>
              <a:t></a:t>
            </a:r>
            <a:r>
              <a:rPr lang="en-US" sz="1600" dirty="0" smtClean="0"/>
              <a:t> </a:t>
            </a:r>
            <a:r>
              <a:rPr lang="en-US" sz="1600" dirty="0"/>
              <a:t>continuous </a:t>
            </a:r>
            <a:r>
              <a:rPr lang="en-US" sz="1600" dirty="0" smtClean="0"/>
              <a:t>tracking</a:t>
            </a:r>
          </a:p>
          <a:p>
            <a:pPr marL="182563" indent="-182563">
              <a:buNone/>
            </a:pPr>
            <a:r>
              <a:rPr lang="fr-FR" sz="1600" dirty="0"/>
              <a:t>	</a:t>
            </a:r>
            <a:r>
              <a:rPr lang="en-US" sz="1600" dirty="0"/>
              <a:t>– </a:t>
            </a:r>
            <a:r>
              <a:rPr lang="en-US" sz="1600" dirty="0" smtClean="0"/>
              <a:t>Good track separation and pattern recognition</a:t>
            </a:r>
            <a:endParaRPr lang="en-US" sz="1600" dirty="0"/>
          </a:p>
          <a:p>
            <a:pPr marL="0" indent="0">
              <a:buNone/>
            </a:pPr>
            <a:r>
              <a:rPr lang="en-US" dirty="0"/>
              <a:t>• </a:t>
            </a:r>
            <a:r>
              <a:rPr lang="en-US" sz="1800" dirty="0"/>
              <a:t>Low material budget inside the calorimeters important for PFA</a:t>
            </a:r>
          </a:p>
          <a:p>
            <a:pPr marL="182563" indent="-182563">
              <a:buNone/>
            </a:pPr>
            <a:r>
              <a:rPr lang="en-US" sz="1800" dirty="0"/>
              <a:t>	</a:t>
            </a:r>
            <a:r>
              <a:rPr lang="en-US" sz="1600" dirty="0" smtClean="0"/>
              <a:t>– </a:t>
            </a:r>
            <a:r>
              <a:rPr lang="en-US" sz="1600" dirty="0"/>
              <a:t>Barrel: ~5% </a:t>
            </a:r>
            <a:r>
              <a:rPr lang="en-US" sz="1600" i="1" dirty="0" smtClean="0"/>
              <a:t>X</a:t>
            </a:r>
            <a:r>
              <a:rPr lang="en-US" sz="1600" i="1" baseline="-25000" dirty="0" smtClean="0"/>
              <a:t>0</a:t>
            </a: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dirty="0"/>
              <a:t>– </a:t>
            </a:r>
            <a:r>
              <a:rPr lang="en-US" sz="1600" dirty="0" smtClean="0"/>
              <a:t>Endplates</a:t>
            </a:r>
            <a:r>
              <a:rPr lang="en-US" sz="1600" dirty="0"/>
              <a:t>: ~25% </a:t>
            </a:r>
            <a:r>
              <a:rPr lang="en-US" sz="1600" i="1" dirty="0"/>
              <a:t>X</a:t>
            </a:r>
            <a:r>
              <a:rPr lang="en-US" sz="1600" i="1" baseline="-25000" dirty="0"/>
              <a:t>0</a:t>
            </a:r>
          </a:p>
          <a:p>
            <a:pPr marL="0" indent="0">
              <a:buNone/>
            </a:pPr>
            <a:r>
              <a:rPr lang="en-US" sz="1800" dirty="0"/>
              <a:t>• Two </a:t>
            </a:r>
            <a:r>
              <a:rPr lang="en-US" sz="1800" dirty="0" smtClean="0"/>
              <a:t>options for endplate readout:</a:t>
            </a:r>
            <a:endParaRPr lang="en-US" sz="1800" dirty="0"/>
          </a:p>
          <a:p>
            <a:pPr marL="182563" lvl="2" indent="-182563">
              <a:buNone/>
            </a:pPr>
            <a:r>
              <a:rPr lang="en-US" dirty="0" smtClean="0"/>
              <a:t>	– </a:t>
            </a:r>
            <a:r>
              <a:rPr lang="en-US" b="1" dirty="0" smtClean="0"/>
              <a:t>GEM: </a:t>
            </a:r>
            <a:r>
              <a:rPr lang="en-US" dirty="0" smtClean="0"/>
              <a:t>1.2×5.8 mm² pads using ALTRO electronics</a:t>
            </a:r>
          </a:p>
          <a:p>
            <a:pPr marL="182563" lvl="2" indent="-182563">
              <a:buNone/>
            </a:pPr>
            <a:r>
              <a:rPr lang="en-US" dirty="0" smtClean="0"/>
              <a:t>	– </a:t>
            </a:r>
            <a:r>
              <a:rPr lang="en-US" b="1" dirty="0" smtClean="0"/>
              <a:t>Resistive </a:t>
            </a:r>
            <a:r>
              <a:rPr lang="en-US" b="1" dirty="0" err="1" smtClean="0"/>
              <a:t>Micromegas</a:t>
            </a:r>
            <a:r>
              <a:rPr lang="en-US" b="1" dirty="0" smtClean="0"/>
              <a:t>: </a:t>
            </a:r>
            <a:r>
              <a:rPr lang="en-US" dirty="0" smtClean="0"/>
              <a:t>3×7 mm²pads using AFTER electronics</a:t>
            </a:r>
          </a:p>
          <a:p>
            <a:pPr marL="0" indent="0">
              <a:buNone/>
            </a:pPr>
            <a:r>
              <a:rPr lang="en-US" sz="1800" dirty="0" smtClean="0"/>
              <a:t>• </a:t>
            </a:r>
            <a:r>
              <a:rPr lang="en-US" sz="1800" dirty="0"/>
              <a:t>Alternative: </a:t>
            </a:r>
            <a:r>
              <a:rPr lang="en-US" sz="1800" b="1" dirty="0"/>
              <a:t>pixel </a:t>
            </a:r>
            <a:r>
              <a:rPr lang="en-US" sz="1800" dirty="0" smtClean="0"/>
              <a:t>readout </a:t>
            </a:r>
            <a:r>
              <a:rPr lang="en-US" sz="1800" dirty="0"/>
              <a:t>with pixel size ~</a:t>
            </a:r>
            <a:r>
              <a:rPr lang="en-US" sz="1800" dirty="0" smtClean="0"/>
              <a:t>55×55 μm²</a:t>
            </a:r>
            <a:endParaRPr lang="en-US" sz="1800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Time Projection </a:t>
            </a:r>
            <a:r>
              <a:rPr lang="fr-FR" dirty="0" err="1" smtClean="0"/>
              <a:t>Chamber</a:t>
            </a:r>
            <a:r>
              <a:rPr lang="fr-FR" dirty="0" smtClean="0"/>
              <a:t> for ILD 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4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11" name="Picture 62" descr="D:\PROJETS\TPC\MEETINGS\2011\110204_VisiteChomaz\Poster\2011-02-02_200936.gif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6295465" y="3419285"/>
            <a:ext cx="2765984" cy="28153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E:\PROJETS\IXO-ATHENA\DESIGN\C.A.O-SEDI-Marc\Ensemble XMS\MontageJPG\TPC-ILD_cr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8899" y="4268176"/>
            <a:ext cx="2507228" cy="23160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ZoneTexte 6"/>
          <p:cNvSpPr txBox="1"/>
          <p:nvPr/>
        </p:nvSpPr>
        <p:spPr>
          <a:xfrm>
            <a:off x="1078812" y="6214902"/>
            <a:ext cx="588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00" dirty="0" smtClean="0">
                <a:solidFill>
                  <a:srgbClr val="0000FF"/>
                </a:solidFill>
                <a:latin typeface="Bell MT" pitchFamily="18" charset="0"/>
              </a:rPr>
              <a:t>ILD</a:t>
            </a:r>
            <a:endParaRPr lang="en-US" sz="18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6295466" y="830100"/>
            <a:ext cx="2792262" cy="233910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1800" b="1" u="sng" dirty="0" smtClean="0">
                <a:solidFill>
                  <a:srgbClr val="FF0000"/>
                </a:solidFill>
                <a:latin typeface="Bell MT" pitchFamily="18" charset="0"/>
              </a:rPr>
              <a:t>TPC </a:t>
            </a:r>
            <a:r>
              <a:rPr lang="fr-FR" sz="1800" b="1" u="sng" dirty="0" err="1" smtClean="0">
                <a:solidFill>
                  <a:srgbClr val="FF0000"/>
                </a:solidFill>
                <a:latin typeface="Bell MT" pitchFamily="18" charset="0"/>
              </a:rPr>
              <a:t>Requirements</a:t>
            </a:r>
            <a:r>
              <a:rPr lang="fr-FR" sz="1800" dirty="0" smtClean="0">
                <a:solidFill>
                  <a:srgbClr val="FF0000"/>
                </a:solidFill>
                <a:latin typeface="Bell MT" pitchFamily="18" charset="0"/>
              </a:rPr>
              <a:t> :</a:t>
            </a: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Momentum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:</a:t>
            </a:r>
          </a:p>
          <a:p>
            <a:pPr>
              <a:tabLst>
                <a:tab pos="365125" algn="l"/>
              </a:tabLst>
            </a:pP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(1/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p</a:t>
            </a:r>
            <a:r>
              <a:rPr lang="fr-FR" sz="1600" baseline="-250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)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&lt; 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9×10</a:t>
            </a:r>
            <a:r>
              <a:rPr lang="fr-FR" sz="1600" baseline="300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-5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 GeV</a:t>
            </a:r>
            <a:r>
              <a:rPr lang="fr-FR" sz="1600" baseline="300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-1</a:t>
            </a:r>
            <a:endParaRPr lang="fr-FR" sz="1600" baseline="30000" dirty="0">
              <a:solidFill>
                <a:srgbClr val="000099"/>
              </a:solidFill>
              <a:latin typeface="Bell MT" pitchFamily="18" charset="0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Spatial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at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3.5T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:</a:t>
            </a:r>
          </a:p>
          <a:p>
            <a:pPr>
              <a:tabLst>
                <a:tab pos="365125" algn="l"/>
              </a:tabLst>
            </a:pP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(r) &lt; 100 m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	</a:t>
            </a:r>
          </a:p>
          <a:p>
            <a:pPr>
              <a:tabLst>
                <a:tab pos="365125" algn="l"/>
              </a:tabLst>
            </a:pP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(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z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)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&lt; 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500 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m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</a:rPr>
              <a:t>	</a:t>
            </a:r>
            <a:endParaRPr lang="fr-FR" sz="1600" dirty="0" smtClean="0">
              <a:solidFill>
                <a:srgbClr val="000099"/>
              </a:solidFill>
              <a:latin typeface="Bell MT" pitchFamily="18" charset="0"/>
            </a:endParaRPr>
          </a:p>
          <a:p>
            <a:pPr marL="182563" indent="-182563">
              <a:buFont typeface="Arial" pitchFamily="34" charset="0"/>
              <a:buChar char="•"/>
              <a:tabLst>
                <a:tab pos="365125" algn="l"/>
              </a:tabLst>
            </a:pPr>
            <a:r>
              <a:rPr lang="fr-FR" sz="1600" b="1" dirty="0" err="1">
                <a:solidFill>
                  <a:srgbClr val="000099"/>
                </a:solidFill>
                <a:latin typeface="Bell MT" pitchFamily="18" charset="0"/>
              </a:rPr>
              <a:t>T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racking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eff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.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for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p</a:t>
            </a:r>
            <a:r>
              <a:rPr lang="fr-FR" sz="1600" baseline="-250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T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&gt;1 </a:t>
            </a:r>
            <a:r>
              <a:rPr lang="fr-FR" sz="1600" dirty="0" err="1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GeV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: 	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97</a:t>
            </a:r>
            <a:r>
              <a:rPr lang="fr-FR" sz="1600" dirty="0">
                <a:solidFill>
                  <a:srgbClr val="000099"/>
                </a:solidFill>
                <a:latin typeface="Bell MT" pitchFamily="18" charset="0"/>
              </a:rPr>
              <a:t>% </a:t>
            </a:r>
            <a:endParaRPr lang="fr-FR" sz="1600" dirty="0">
              <a:solidFill>
                <a:srgbClr val="000099"/>
              </a:solidFill>
              <a:latin typeface="Bell MT" pitchFamily="18" charset="0"/>
              <a:sym typeface="Symbol"/>
            </a:endParaRPr>
          </a:p>
          <a:p>
            <a:pPr marL="182563" indent="-182563">
              <a:buFont typeface="Arial" pitchFamily="34" charset="0"/>
              <a:buChar char="•"/>
            </a:pP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dE</a:t>
            </a:r>
            <a:r>
              <a:rPr lang="fr-FR" sz="1600" b="1" dirty="0" smtClean="0">
                <a:solidFill>
                  <a:srgbClr val="000099"/>
                </a:solidFill>
                <a:latin typeface="Bell MT" pitchFamily="18" charset="0"/>
              </a:rPr>
              <a:t>/dx </a:t>
            </a:r>
            <a:r>
              <a:rPr lang="fr-FR" sz="1600" b="1" dirty="0" err="1" smtClean="0">
                <a:solidFill>
                  <a:srgbClr val="000099"/>
                </a:solidFill>
                <a:latin typeface="Bell MT" pitchFamily="18" charset="0"/>
              </a:rPr>
              <a:t>resolution</a:t>
            </a:r>
            <a:r>
              <a:rPr lang="fr-FR" sz="1600" dirty="0" smtClean="0">
                <a:solidFill>
                  <a:srgbClr val="000099"/>
                </a:solidFill>
                <a:latin typeface="Bell MT" pitchFamily="18" charset="0"/>
              </a:rPr>
              <a:t> ~5%</a:t>
            </a:r>
            <a:endParaRPr lang="en-US" sz="1600" dirty="0">
              <a:solidFill>
                <a:srgbClr val="000099"/>
              </a:solidFill>
              <a:latin typeface="Bell MT" pitchFamily="18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 bwMode="auto">
          <a:xfrm flipV="1">
            <a:off x="3211299" y="4202862"/>
            <a:ext cx="1752600" cy="3424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6" name="Connecteur droit avec flèche 15"/>
          <p:cNvCxnSpPr/>
          <p:nvPr/>
        </p:nvCxnSpPr>
        <p:spPr bwMode="auto">
          <a:xfrm>
            <a:off x="5364741" y="4268176"/>
            <a:ext cx="402771" cy="139239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sp>
        <p:nvSpPr>
          <p:cNvPr id="19" name="ZoneTexte 18"/>
          <p:cNvSpPr txBox="1"/>
          <p:nvPr/>
        </p:nvSpPr>
        <p:spPr>
          <a:xfrm>
            <a:off x="3767171" y="411526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4.3m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445336" y="4575903"/>
            <a:ext cx="545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latin typeface="Bell MT" pitchFamily="18" charset="0"/>
              </a:rPr>
              <a:t>3.6m</a:t>
            </a:r>
            <a:endParaRPr lang="en-US" sz="1400" dirty="0">
              <a:latin typeface="Bell MT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4591321" y="5906839"/>
            <a:ext cx="1399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Bell MT" pitchFamily="18" charset="0"/>
              </a:rPr>
              <a:t>Cathode membrane</a:t>
            </a:r>
            <a:endParaRPr lang="en-US" sz="1200" dirty="0">
              <a:latin typeface="Bell MT" pitchFamily="18" charset="0"/>
            </a:endParaRPr>
          </a:p>
        </p:txBody>
      </p:sp>
      <p:cxnSp>
        <p:nvCxnSpPr>
          <p:cNvPr id="21" name="Connecteur droit avec flèche 20"/>
          <p:cNvCxnSpPr>
            <a:stCxn id="24" idx="1"/>
          </p:cNvCxnSpPr>
          <p:nvPr/>
        </p:nvCxnSpPr>
        <p:spPr bwMode="auto">
          <a:xfrm flipH="1" flipV="1">
            <a:off x="4413302" y="5637898"/>
            <a:ext cx="178019" cy="40744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ZoneTexte 26"/>
          <p:cNvSpPr txBox="1"/>
          <p:nvPr/>
        </p:nvSpPr>
        <p:spPr>
          <a:xfrm>
            <a:off x="3100150" y="6045339"/>
            <a:ext cx="7482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err="1" smtClean="0">
                <a:latin typeface="Bell MT" pitchFamily="18" charset="0"/>
              </a:rPr>
              <a:t>Endplate</a:t>
            </a:r>
            <a:endParaRPr lang="fr-FR" sz="1200" dirty="0" smtClean="0">
              <a:latin typeface="Bell MT" pitchFamily="18" charset="0"/>
            </a:endParaRPr>
          </a:p>
          <a:p>
            <a:r>
              <a:rPr lang="fr-FR" sz="1200" dirty="0" smtClean="0">
                <a:latin typeface="Bell MT" pitchFamily="18" charset="0"/>
              </a:rPr>
              <a:t>MPGD</a:t>
            </a:r>
            <a:endParaRPr lang="en-US" sz="1200" dirty="0">
              <a:latin typeface="Bell MT" pitchFamily="18" charset="0"/>
            </a:endParaRPr>
          </a:p>
        </p:txBody>
      </p:sp>
      <p:sp>
        <p:nvSpPr>
          <p:cNvPr id="41" name="ZoneTexte 40"/>
          <p:cNvSpPr txBox="1"/>
          <p:nvPr/>
        </p:nvSpPr>
        <p:spPr>
          <a:xfrm>
            <a:off x="6779277" y="6234622"/>
            <a:ext cx="14029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  <a:latin typeface="Bell MT" pitchFamily="18" charset="0"/>
              </a:rPr>
              <a:t>Large Prototype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4142018" y="6234622"/>
            <a:ext cx="5405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0000FF"/>
                </a:solidFill>
                <a:latin typeface="Bell MT" pitchFamily="18" charset="0"/>
              </a:rPr>
              <a:t>TPC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662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Large Prototype TPC for ILC</a:t>
            </a:r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5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Large Prototype TPC using Micro-Pattern Gaseous Detectors</a:t>
            </a:r>
            <a:endParaRPr lang="en-US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February 12</a:t>
            </a:r>
            <a:r>
              <a:rPr lang="en-US" baseline="30000" smtClean="0"/>
              <a:t>th</a:t>
            </a:r>
            <a:r>
              <a:rPr lang="en-US" smtClean="0"/>
              <a:t>, 2013</a:t>
            </a:r>
            <a:endParaRPr lang="en-US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97507" y="712055"/>
            <a:ext cx="1598612" cy="91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 descr="logo_eudet_400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6513" y="549273"/>
            <a:ext cx="772706" cy="85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519058" y="1690505"/>
            <a:ext cx="3668486" cy="4878259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Built by the LCTPC collaboration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Financed by EUDET &amp; AIDA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Located at DESY: 6 </a:t>
            </a:r>
            <a:r>
              <a:rPr lang="en-US" sz="1600" dirty="0" err="1" smtClean="0">
                <a:solidFill>
                  <a:srgbClr val="000099"/>
                </a:solidFill>
                <a:latin typeface="Bell MT" pitchFamily="18" charset="0"/>
              </a:rPr>
              <a:t>GeV</a:t>
            </a: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e- beam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177800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 Sharing out :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600" dirty="0" smtClean="0">
                <a:solidFill>
                  <a:srgbClr val="000099"/>
                </a:solidFill>
                <a:latin typeface="Bell MT" pitchFamily="18" charset="0"/>
              </a:rPr>
              <a:t>	-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magnet: KEK, Japan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field cage: DESY, Germany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lifting stage: DESY, Germany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cosmic trigger: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Saclay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, France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beam trigger: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Nikhef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, Netherlands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endplate: Cornell, USA</a:t>
            </a:r>
          </a:p>
          <a:p>
            <a:pPr marL="271463" indent="-96838">
              <a:spcAft>
                <a:spcPts val="600"/>
              </a:spcAft>
              <a:tabLst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Resistive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Micromegas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: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Irfu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, France,</a:t>
            </a:r>
            <a:b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</a:b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  Carleton/Montreal, Canada</a:t>
            </a:r>
          </a:p>
          <a:p>
            <a:pPr marL="271463" indent="-96838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- Double GEMs with 100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m laser-etched</a:t>
            </a:r>
            <a:b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</a:b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  crystal polymer,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 Saga, Japan</a:t>
            </a:r>
          </a:p>
          <a:p>
            <a:pPr marL="174625" indent="-87313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	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	- Triple standard 5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0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  <a:sym typeface="Symbol"/>
              </a:rPr>
              <a:t>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  <a:sym typeface="Symbol"/>
              </a:rPr>
              <a:t>m 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GEMs: Germany</a:t>
            </a:r>
            <a:endParaRPr lang="en-US" sz="1400" dirty="0">
              <a:solidFill>
                <a:srgbClr val="000099"/>
              </a:solidFill>
              <a:latin typeface="Bell MT" pitchFamily="18" charset="0"/>
            </a:endParaRPr>
          </a:p>
          <a:p>
            <a:pPr marL="174625" indent="-87313">
              <a:spcAft>
                <a:spcPts val="600"/>
              </a:spcAft>
              <a:tabLst>
                <a:tab pos="271463" algn="l"/>
                <a:tab pos="863600" algn="l"/>
              </a:tabLst>
            </a:pP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		- </a:t>
            </a:r>
            <a:r>
              <a:rPr lang="en-US" sz="1400" dirty="0" err="1" smtClean="0">
                <a:solidFill>
                  <a:srgbClr val="000099"/>
                </a:solidFill>
                <a:latin typeface="Bell MT" pitchFamily="18" charset="0"/>
              </a:rPr>
              <a:t>TimePix</a:t>
            </a: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 pixel: F, G, NL&lt;</a:t>
            </a:r>
          </a:p>
        </p:txBody>
      </p:sp>
      <p:pic>
        <p:nvPicPr>
          <p:cNvPr id="11" name="Picture 9" descr="F:\DCIM\100MSDCF\DSC01871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1175086" y="-5962"/>
            <a:ext cx="3272285" cy="5069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Image 11"/>
          <p:cNvPicPr>
            <a:picLocks noChangeAspect="1"/>
          </p:cNvPicPr>
          <p:nvPr/>
        </p:nvPicPr>
        <p:blipFill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945098" y="1409846"/>
            <a:ext cx="1035536" cy="385501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6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6495" y="4604657"/>
            <a:ext cx="2534734" cy="1861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/>
          <p:cNvPicPr>
            <a:picLocks noChangeAspect="1"/>
          </p:cNvPicPr>
          <p:nvPr/>
        </p:nvPicPr>
        <p:blipFill rotWithShape="1">
          <a:blip r:embed="rId7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6411" y="4604657"/>
            <a:ext cx="1909551" cy="18629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ZoneTexte 1"/>
          <p:cNvSpPr txBox="1"/>
          <p:nvPr/>
        </p:nvSpPr>
        <p:spPr>
          <a:xfrm>
            <a:off x="1808598" y="542778"/>
            <a:ext cx="240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FF"/>
                </a:solidFill>
                <a:latin typeface="Bell MT" pitchFamily="18" charset="0"/>
              </a:rPr>
              <a:t>1T PCMagnet on lifting stage</a:t>
            </a:r>
            <a:endParaRPr lang="en-US" sz="140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276495" y="4264320"/>
            <a:ext cx="18036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mtClean="0">
                <a:solidFill>
                  <a:srgbClr val="0000FF"/>
                </a:solidFill>
                <a:latin typeface="Bell MT" pitchFamily="18" charset="0"/>
              </a:rPr>
              <a:t>Large Prototype TPC</a:t>
            </a:r>
            <a:endParaRPr lang="en-US" sz="1400">
              <a:solidFill>
                <a:srgbClr val="0000FF"/>
              </a:solidFill>
              <a:latin typeface="Bell MT" pitchFamily="18" charset="0"/>
            </a:endParaRPr>
          </a:p>
        </p:txBody>
      </p:sp>
      <p:sp>
        <p:nvSpPr>
          <p:cNvPr id="16" name="ZoneTexte 15"/>
          <p:cNvSpPr txBox="1"/>
          <p:nvPr/>
        </p:nvSpPr>
        <p:spPr>
          <a:xfrm>
            <a:off x="2884812" y="4265417"/>
            <a:ext cx="27555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latin typeface="Bell MT" pitchFamily="18" charset="0"/>
              </a:rPr>
              <a:t>Endplate + 7 </a:t>
            </a:r>
            <a:r>
              <a:rPr lang="en-US" sz="1400" dirty="0" err="1" smtClean="0">
                <a:solidFill>
                  <a:srgbClr val="0000FF"/>
                </a:solidFill>
                <a:latin typeface="Bell MT" pitchFamily="18" charset="0"/>
              </a:rPr>
              <a:t>Micromegas</a:t>
            </a:r>
            <a:r>
              <a:rPr lang="en-US" sz="1400" dirty="0" smtClean="0">
                <a:solidFill>
                  <a:srgbClr val="0000FF"/>
                </a:solidFill>
                <a:latin typeface="Bell MT" pitchFamily="18" charset="0"/>
              </a:rPr>
              <a:t> modules</a:t>
            </a:r>
            <a:endParaRPr lang="en-US" sz="1400" dirty="0">
              <a:solidFill>
                <a:srgbClr val="0000FF"/>
              </a:solidFill>
              <a:latin typeface="Bell MT" pitchFamily="18" charset="0"/>
            </a:endParaRPr>
          </a:p>
        </p:txBody>
      </p:sp>
      <p:pic>
        <p:nvPicPr>
          <p:cNvPr id="17" name="Image 1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9416"/>
          <a:stretch/>
        </p:blipFill>
        <p:spPr>
          <a:xfrm>
            <a:off x="2699708" y="4603971"/>
            <a:ext cx="2685459" cy="18407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193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Micro-Pattern </a:t>
            </a:r>
            <a:r>
              <a:rPr lang="fr-FR" dirty="0" err="1" smtClean="0"/>
              <a:t>Gaseous</a:t>
            </a:r>
            <a:r>
              <a:rPr lang="fr-FR" dirty="0" smtClean="0"/>
              <a:t> Detectors: </a:t>
            </a:r>
            <a:r>
              <a:rPr lang="fr-FR" dirty="0" err="1" smtClean="0"/>
              <a:t>Micromegas</a:t>
            </a:r>
            <a:r>
              <a:rPr lang="fr-FR" dirty="0" smtClean="0"/>
              <a:t> &amp; GEM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6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grpSp>
        <p:nvGrpSpPr>
          <p:cNvPr id="7" name="Group 3"/>
          <p:cNvGrpSpPr>
            <a:grpSpLocks noChangeAspect="1"/>
          </p:cNvGrpSpPr>
          <p:nvPr/>
        </p:nvGrpSpPr>
        <p:grpSpPr bwMode="auto">
          <a:xfrm>
            <a:off x="5031908" y="3976688"/>
            <a:ext cx="3862855" cy="2353150"/>
            <a:chOff x="207" y="768"/>
            <a:chExt cx="2617" cy="1594"/>
          </a:xfrm>
        </p:grpSpPr>
        <p:cxnSp>
          <p:nvCxnSpPr>
            <p:cNvPr id="8" name="AutoShape 4"/>
            <p:cNvCxnSpPr>
              <a:cxnSpLocks noChangeAspect="1" noChangeShapeType="1"/>
            </p:cNvCxnSpPr>
            <p:nvPr/>
          </p:nvCxnSpPr>
          <p:spPr bwMode="auto">
            <a:xfrm>
              <a:off x="344" y="768"/>
              <a:ext cx="0" cy="0"/>
            </a:xfrm>
            <a:prstGeom prst="straightConnector1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 type="triangl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Text Box 5"/>
            <p:cNvSpPr txBox="1">
              <a:spLocks noChangeAspect="1" noChangeArrowheads="1"/>
            </p:cNvSpPr>
            <p:nvPr/>
          </p:nvSpPr>
          <p:spPr bwMode="auto">
            <a:xfrm>
              <a:off x="207" y="1492"/>
              <a:ext cx="728" cy="3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FF0000"/>
                  </a:solidFill>
                  <a:latin typeface="Bell MT" pitchFamily="18" charset="0"/>
                </a:rPr>
                <a:t>50-100 </a:t>
              </a: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40 kV/cm</a:t>
              </a:r>
            </a:p>
          </p:txBody>
        </p:sp>
        <p:sp>
          <p:nvSpPr>
            <p:cNvPr id="10" name="Text Box 6"/>
            <p:cNvSpPr txBox="1">
              <a:spLocks noChangeAspect="1" noChangeArrowheads="1"/>
            </p:cNvSpPr>
            <p:nvPr/>
          </p:nvSpPr>
          <p:spPr bwMode="auto">
            <a:xfrm>
              <a:off x="2160" y="1803"/>
              <a:ext cx="664" cy="32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~1000 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1 kV/cm</a:t>
              </a:r>
            </a:p>
          </p:txBody>
        </p:sp>
        <p:pic>
          <p:nvPicPr>
            <p:cNvPr id="11" name="Picture 7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71" y="1044"/>
              <a:ext cx="1357" cy="12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2" name="Group 8"/>
            <p:cNvGrpSpPr>
              <a:grpSpLocks noChangeAspect="1"/>
            </p:cNvGrpSpPr>
            <p:nvPr/>
          </p:nvGrpSpPr>
          <p:grpSpPr bwMode="auto">
            <a:xfrm>
              <a:off x="647" y="2280"/>
              <a:ext cx="1786" cy="82"/>
              <a:chOff x="3408" y="2782"/>
              <a:chExt cx="1920" cy="98"/>
            </a:xfrm>
          </p:grpSpPr>
          <p:sp>
            <p:nvSpPr>
              <p:cNvPr id="19" name="Rectangle 9"/>
              <p:cNvSpPr>
                <a:spLocks noChangeAspect="1" noChangeArrowheads="1"/>
              </p:cNvSpPr>
              <p:nvPr/>
            </p:nvSpPr>
            <p:spPr bwMode="auto">
              <a:xfrm>
                <a:off x="3408" y="2784"/>
                <a:ext cx="1920" cy="96"/>
              </a:xfrm>
              <a:prstGeom prst="rect">
                <a:avLst/>
              </a:prstGeom>
              <a:solidFill>
                <a:srgbClr val="CC99FF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  <p:sp>
            <p:nvSpPr>
              <p:cNvPr id="20" name="Rectangle 10"/>
              <p:cNvSpPr>
                <a:spLocks noChangeArrowheads="1"/>
              </p:cNvSpPr>
              <p:nvPr/>
            </p:nvSpPr>
            <p:spPr bwMode="auto">
              <a:xfrm rot="10800000">
                <a:off x="3411" y="2782"/>
                <a:ext cx="933" cy="59"/>
              </a:xfrm>
              <a:prstGeom prst="rect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  <p:sp>
            <p:nvSpPr>
              <p:cNvPr id="24" name="Rectangle 14"/>
              <p:cNvSpPr>
                <a:spLocks noChangeArrowheads="1"/>
              </p:cNvSpPr>
              <p:nvPr/>
            </p:nvSpPr>
            <p:spPr bwMode="auto">
              <a:xfrm rot="10800000">
                <a:off x="4410" y="2783"/>
                <a:ext cx="918" cy="58"/>
              </a:xfrm>
              <a:prstGeom prst="rect">
                <a:avLst/>
              </a:prstGeom>
              <a:solidFill>
                <a:srgbClr val="00FF00"/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>
                  <a:latin typeface="Bell MT" pitchFamily="18" charset="0"/>
                </a:endParaRPr>
              </a:p>
            </p:txBody>
          </p:sp>
        </p:grpSp>
        <p:sp>
          <p:nvSpPr>
            <p:cNvPr id="13" name="AutoShape 18"/>
            <p:cNvSpPr>
              <a:spLocks noChangeAspect="1" noChangeArrowheads="1"/>
            </p:cNvSpPr>
            <p:nvPr/>
          </p:nvSpPr>
          <p:spPr bwMode="auto">
            <a:xfrm>
              <a:off x="941" y="1527"/>
              <a:ext cx="341" cy="249"/>
            </a:xfrm>
            <a:prstGeom prst="triangle">
              <a:avLst>
                <a:gd name="adj" fmla="val 50000"/>
              </a:avLst>
            </a:prstGeom>
            <a:solidFill>
              <a:srgbClr val="FF9900">
                <a:alpha val="45000"/>
              </a:srgbClr>
            </a:solid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4" name="Line 19"/>
            <p:cNvSpPr>
              <a:spLocks noChangeAspect="1" noChangeShapeType="1"/>
            </p:cNvSpPr>
            <p:nvPr/>
          </p:nvSpPr>
          <p:spPr bwMode="auto">
            <a:xfrm>
              <a:off x="2171" y="2122"/>
              <a:ext cx="0" cy="12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5" name="Line 20"/>
            <p:cNvSpPr>
              <a:spLocks noChangeAspect="1" noChangeShapeType="1"/>
            </p:cNvSpPr>
            <p:nvPr/>
          </p:nvSpPr>
          <p:spPr bwMode="auto">
            <a:xfrm flipV="1">
              <a:off x="2171" y="1759"/>
              <a:ext cx="0" cy="122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6" name="Line 21"/>
            <p:cNvSpPr>
              <a:spLocks noChangeAspect="1" noChangeShapeType="1"/>
            </p:cNvSpPr>
            <p:nvPr/>
          </p:nvSpPr>
          <p:spPr bwMode="auto">
            <a:xfrm>
              <a:off x="2171" y="1764"/>
              <a:ext cx="0" cy="34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17" name="AutoShape 22"/>
            <p:cNvSpPr>
              <a:spLocks noChangeAspect="1" noChangeArrowheads="1"/>
            </p:cNvSpPr>
            <p:nvPr/>
          </p:nvSpPr>
          <p:spPr bwMode="auto">
            <a:xfrm rot="10800000">
              <a:off x="636" y="1818"/>
              <a:ext cx="971" cy="454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pattFill prst="pct25">
              <a:fgClr>
                <a:srgbClr val="FF9900">
                  <a:alpha val="45000"/>
                </a:srgbClr>
              </a:fgClr>
              <a:bgClr>
                <a:schemeClr val="bg1">
                  <a:alpha val="45000"/>
                </a:schemeClr>
              </a:bgClr>
            </a:patt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cxnSp>
          <p:nvCxnSpPr>
            <p:cNvPr id="18" name="AutoShape 23"/>
            <p:cNvCxnSpPr>
              <a:cxnSpLocks noChangeAspect="1" noChangeShapeType="1"/>
            </p:cNvCxnSpPr>
            <p:nvPr/>
          </p:nvCxnSpPr>
          <p:spPr bwMode="auto">
            <a:xfrm>
              <a:off x="720" y="1524"/>
              <a:ext cx="1" cy="240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8" name="Text Box 24"/>
          <p:cNvSpPr txBox="1">
            <a:spLocks noChangeArrowheads="1"/>
          </p:cNvSpPr>
          <p:nvPr/>
        </p:nvSpPr>
        <p:spPr bwMode="auto">
          <a:xfrm>
            <a:off x="6494463" y="1909763"/>
            <a:ext cx="660407" cy="33469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7135" tIns="28568" rIns="57135" bIns="2856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  <a:latin typeface="Bell MT" pitchFamily="18" charset="0"/>
              </a:rPr>
              <a:t>GEM</a:t>
            </a:r>
          </a:p>
        </p:txBody>
      </p:sp>
      <p:sp>
        <p:nvSpPr>
          <p:cNvPr id="29" name="Line 25"/>
          <p:cNvSpPr>
            <a:spLocks noChangeShapeType="1"/>
          </p:cNvSpPr>
          <p:nvPr/>
        </p:nvSpPr>
        <p:spPr bwMode="auto">
          <a:xfrm>
            <a:off x="4584700" y="2028825"/>
            <a:ext cx="0" cy="4295775"/>
          </a:xfrm>
          <a:prstGeom prst="line">
            <a:avLst/>
          </a:prstGeom>
          <a:noFill/>
          <a:ln w="12700">
            <a:solidFill>
              <a:srgbClr val="C0C0C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>
              <a:latin typeface="Bell MT" pitchFamily="18" charset="0"/>
            </a:endParaRPr>
          </a:p>
        </p:txBody>
      </p:sp>
      <p:grpSp>
        <p:nvGrpSpPr>
          <p:cNvPr id="30" name="Group 26"/>
          <p:cNvGrpSpPr>
            <a:grpSpLocks noChangeAspect="1"/>
          </p:cNvGrpSpPr>
          <p:nvPr/>
        </p:nvGrpSpPr>
        <p:grpSpPr bwMode="auto">
          <a:xfrm>
            <a:off x="850900" y="4346575"/>
            <a:ext cx="3871739" cy="1949452"/>
            <a:chOff x="3256" y="1035"/>
            <a:chExt cx="2632" cy="1326"/>
          </a:xfrm>
        </p:grpSpPr>
        <p:pic>
          <p:nvPicPr>
            <p:cNvPr id="31" name="Picture 27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56" y="1035"/>
              <a:ext cx="1750" cy="12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2" name="AutoShape 28"/>
            <p:cNvCxnSpPr>
              <a:cxnSpLocks noChangeAspect="1" noChangeShapeType="1"/>
            </p:cNvCxnSpPr>
            <p:nvPr/>
          </p:nvCxnSpPr>
          <p:spPr bwMode="auto">
            <a:xfrm>
              <a:off x="5094" y="1638"/>
              <a:ext cx="0" cy="643"/>
            </a:xfrm>
            <a:prstGeom prst="straightConnector1">
              <a:avLst/>
            </a:prstGeom>
            <a:noFill/>
            <a:ln w="9525">
              <a:solidFill>
                <a:srgbClr val="FF00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Text Box 29"/>
            <p:cNvSpPr txBox="1">
              <a:spLocks noChangeAspect="1" noChangeArrowheads="1"/>
            </p:cNvSpPr>
            <p:nvPr/>
          </p:nvSpPr>
          <p:spPr bwMode="auto">
            <a:xfrm>
              <a:off x="5086" y="1751"/>
              <a:ext cx="802" cy="3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91428" tIns="45714" rIns="91428" bIns="45714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dirty="0" smtClean="0">
                  <a:solidFill>
                    <a:srgbClr val="FF0000"/>
                  </a:solidFill>
                  <a:latin typeface="Bell MT" pitchFamily="18" charset="0"/>
                </a:rPr>
                <a:t>~100 </a:t>
              </a: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µm</a:t>
              </a:r>
            </a:p>
            <a:p>
              <a:pPr>
                <a:spcBef>
                  <a:spcPct val="50000"/>
                </a:spcBef>
              </a:pPr>
              <a:r>
                <a:rPr lang="en-US" sz="1000" dirty="0">
                  <a:solidFill>
                    <a:srgbClr val="FF0000"/>
                  </a:solidFill>
                  <a:latin typeface="Bell MT" pitchFamily="18" charset="0"/>
                </a:rPr>
                <a:t>80 kV/cm</a:t>
              </a:r>
            </a:p>
          </p:txBody>
        </p:sp>
        <p:sp>
          <p:nvSpPr>
            <p:cNvPr id="34" name="Rectangle 30"/>
            <p:cNvSpPr>
              <a:spLocks noChangeAspect="1" noChangeArrowheads="1"/>
            </p:cNvSpPr>
            <p:nvPr/>
          </p:nvSpPr>
          <p:spPr bwMode="auto">
            <a:xfrm>
              <a:off x="3256" y="2281"/>
              <a:ext cx="1750" cy="80"/>
            </a:xfrm>
            <a:prstGeom prst="rect">
              <a:avLst/>
            </a:prstGeom>
            <a:solidFill>
              <a:srgbClr val="CC99FF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36" name="Rectangle 32"/>
            <p:cNvSpPr>
              <a:spLocks noChangeArrowheads="1"/>
            </p:cNvSpPr>
            <p:nvPr/>
          </p:nvSpPr>
          <p:spPr bwMode="auto">
            <a:xfrm rot="10800000">
              <a:off x="4149" y="2279"/>
              <a:ext cx="857" cy="49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37" name="AutoShape 33"/>
            <p:cNvSpPr>
              <a:spLocks noChangeAspect="1" noChangeArrowheads="1"/>
            </p:cNvSpPr>
            <p:nvPr/>
          </p:nvSpPr>
          <p:spPr bwMode="auto">
            <a:xfrm>
              <a:off x="4461" y="1838"/>
              <a:ext cx="223" cy="428"/>
            </a:xfrm>
            <a:prstGeom prst="triangle">
              <a:avLst>
                <a:gd name="adj" fmla="val 52415"/>
              </a:avLst>
            </a:prstGeom>
            <a:solidFill>
              <a:srgbClr val="FF9900">
                <a:alpha val="45000"/>
              </a:srgbClr>
            </a:solidFill>
            <a:ln w="9525" algn="ctr">
              <a:solidFill>
                <a:srgbClr val="FF99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  <p:sp>
          <p:nvSpPr>
            <p:cNvPr id="49" name="Rectangle 32"/>
            <p:cNvSpPr>
              <a:spLocks noChangeArrowheads="1"/>
            </p:cNvSpPr>
            <p:nvPr/>
          </p:nvSpPr>
          <p:spPr bwMode="auto">
            <a:xfrm rot="10800000">
              <a:off x="3266" y="2278"/>
              <a:ext cx="857" cy="49"/>
            </a:xfrm>
            <a:prstGeom prst="rect">
              <a:avLst/>
            </a:prstGeom>
            <a:solidFill>
              <a:srgbClr val="00FF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>
                <a:latin typeface="Bell MT" pitchFamily="18" charset="0"/>
              </a:endParaRPr>
            </a:p>
          </p:txBody>
        </p:sp>
      </p:grpSp>
      <p:sp>
        <p:nvSpPr>
          <p:cNvPr id="38" name="Text Box 34"/>
          <p:cNvSpPr txBox="1">
            <a:spLocks noChangeArrowheads="1"/>
          </p:cNvSpPr>
          <p:nvPr/>
        </p:nvSpPr>
        <p:spPr bwMode="auto">
          <a:xfrm>
            <a:off x="1457325" y="1912938"/>
            <a:ext cx="1285963" cy="334693"/>
          </a:xfrm>
          <a:prstGeom prst="rect">
            <a:avLst/>
          </a:prstGeom>
          <a:noFill/>
          <a:ln w="1270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>
                    <a:alpha val="0"/>
                  </a:scheme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57135" tIns="28568" rIns="57135" bIns="28568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>
                <a:solidFill>
                  <a:srgbClr val="FF0000"/>
                </a:solidFill>
                <a:latin typeface="Bell MT" pitchFamily="18" charset="0"/>
              </a:rPr>
              <a:t>Micromegas</a:t>
            </a:r>
          </a:p>
        </p:txBody>
      </p:sp>
      <p:sp>
        <p:nvSpPr>
          <p:cNvPr id="39" name="Text Box 35"/>
          <p:cNvSpPr txBox="1">
            <a:spLocks noChangeArrowheads="1"/>
          </p:cNvSpPr>
          <p:nvPr/>
        </p:nvSpPr>
        <p:spPr bwMode="auto">
          <a:xfrm>
            <a:off x="726406" y="749302"/>
            <a:ext cx="6399535" cy="3366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700" dirty="0">
                <a:solidFill>
                  <a:srgbClr val="000099"/>
                </a:solidFill>
                <a:latin typeface="Bell MT" pitchFamily="18" charset="0"/>
              </a:rPr>
              <a:t>Technology choice for TPC readout: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M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icro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P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attern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G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aseous </a:t>
            </a:r>
            <a:r>
              <a:rPr lang="en-US" sz="1700" b="1" dirty="0">
                <a:solidFill>
                  <a:srgbClr val="0000FF"/>
                </a:solidFill>
                <a:latin typeface="Bell MT" pitchFamily="18" charset="0"/>
              </a:rPr>
              <a:t>D</a:t>
            </a:r>
            <a:r>
              <a:rPr lang="en-US" sz="1700" dirty="0">
                <a:solidFill>
                  <a:srgbClr val="0000FF"/>
                </a:solidFill>
                <a:latin typeface="Bell MT" pitchFamily="18" charset="0"/>
              </a:rPr>
              <a:t>etector</a:t>
            </a:r>
          </a:p>
        </p:txBody>
      </p:sp>
      <p:sp>
        <p:nvSpPr>
          <p:cNvPr id="40" name="Text Box 36"/>
          <p:cNvSpPr txBox="1">
            <a:spLocks noChangeArrowheads="1"/>
          </p:cNvSpPr>
          <p:nvPr/>
        </p:nvSpPr>
        <p:spPr bwMode="auto">
          <a:xfrm>
            <a:off x="492125" y="1130302"/>
            <a:ext cx="2295525" cy="617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more robust than wires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no E×B effect</a:t>
            </a:r>
          </a:p>
        </p:txBody>
      </p:sp>
      <p:sp>
        <p:nvSpPr>
          <p:cNvPr id="41" name="Text Box 37"/>
          <p:cNvSpPr txBox="1">
            <a:spLocks noChangeArrowheads="1"/>
          </p:cNvSpPr>
          <p:nvPr/>
        </p:nvSpPr>
        <p:spPr bwMode="auto">
          <a:xfrm>
            <a:off x="5516563" y="1128715"/>
            <a:ext cx="2708275" cy="617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better ageing properties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easier to manufacture</a:t>
            </a:r>
          </a:p>
        </p:txBody>
      </p:sp>
      <p:sp>
        <p:nvSpPr>
          <p:cNvPr id="42" name="Text Box 38"/>
          <p:cNvSpPr txBox="1">
            <a:spLocks noChangeArrowheads="1"/>
          </p:cNvSpPr>
          <p:nvPr/>
        </p:nvSpPr>
        <p:spPr bwMode="auto">
          <a:xfrm>
            <a:off x="4089264" y="4189413"/>
            <a:ext cx="997223" cy="321221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FF99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1600">
                <a:solidFill>
                  <a:srgbClr val="FF9900"/>
                </a:solidFill>
                <a:latin typeface="Bell MT" pitchFamily="18" charset="0"/>
              </a:rPr>
              <a:t>Avalanche</a:t>
            </a:r>
          </a:p>
        </p:txBody>
      </p:sp>
      <p:sp>
        <p:nvSpPr>
          <p:cNvPr id="43" name="Line 39"/>
          <p:cNvSpPr>
            <a:spLocks noChangeShapeType="1"/>
          </p:cNvSpPr>
          <p:nvPr/>
        </p:nvSpPr>
        <p:spPr bwMode="auto">
          <a:xfrm flipH="1">
            <a:off x="3041650" y="4510088"/>
            <a:ext cx="1001713" cy="1116012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endParaRPr lang="en-US">
              <a:latin typeface="Bell MT" pitchFamily="18" charset="0"/>
            </a:endParaRPr>
          </a:p>
        </p:txBody>
      </p:sp>
      <p:sp>
        <p:nvSpPr>
          <p:cNvPr id="44" name="Line 40"/>
          <p:cNvSpPr>
            <a:spLocks noChangeShapeType="1"/>
          </p:cNvSpPr>
          <p:nvPr/>
        </p:nvSpPr>
        <p:spPr bwMode="auto">
          <a:xfrm>
            <a:off x="5124450" y="4486275"/>
            <a:ext cx="1201576" cy="610890"/>
          </a:xfrm>
          <a:prstGeom prst="line">
            <a:avLst/>
          </a:prstGeom>
          <a:noFill/>
          <a:ln w="25400">
            <a:solidFill>
              <a:srgbClr val="FF9900"/>
            </a:solidFill>
            <a:round/>
            <a:headEnd/>
            <a:tailEnd type="arrow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/>
          <a:p>
            <a:endParaRPr lang="en-US">
              <a:latin typeface="Bell MT" pitchFamily="18" charset="0"/>
            </a:endParaRPr>
          </a:p>
        </p:txBody>
      </p:sp>
      <p:sp>
        <p:nvSpPr>
          <p:cNvPr id="45" name="Text Box 41"/>
          <p:cNvSpPr txBox="1">
            <a:spLocks noChangeArrowheads="1"/>
          </p:cNvSpPr>
          <p:nvPr/>
        </p:nvSpPr>
        <p:spPr bwMode="auto">
          <a:xfrm>
            <a:off x="3067050" y="1139827"/>
            <a:ext cx="2708275" cy="619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419" tIns="37137" rIns="71419" bIns="37137">
            <a:spAutoFit/>
          </a:bodyPr>
          <a:lstStyle>
            <a:lvl1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6353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25488"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08902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450975"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19081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3653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8225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279775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fast signal &amp; high gain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 low ion backdrift</a:t>
            </a:r>
          </a:p>
        </p:txBody>
      </p:sp>
      <p:sp>
        <p:nvSpPr>
          <p:cNvPr id="46" name="Text Box 42"/>
          <p:cNvSpPr txBox="1">
            <a:spLocks noChangeArrowheads="1"/>
          </p:cNvSpPr>
          <p:nvPr/>
        </p:nvSpPr>
        <p:spPr bwMode="auto">
          <a:xfrm>
            <a:off x="5041900" y="2457450"/>
            <a:ext cx="3703638" cy="1274763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Gas Electron Multiplier (F. Sauli, 1997)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2 copper foils separated by kapton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multiplication takes place in holes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>
                <a:solidFill>
                  <a:srgbClr val="000099"/>
                </a:solidFill>
                <a:latin typeface="Bell MT" pitchFamily="18" charset="0"/>
              </a:rPr>
              <a:t>use of 2 or 3 stages</a:t>
            </a:r>
          </a:p>
        </p:txBody>
      </p:sp>
      <p:sp>
        <p:nvSpPr>
          <p:cNvPr id="47" name="Text Box 43"/>
          <p:cNvSpPr txBox="1">
            <a:spLocks noChangeArrowheads="1"/>
          </p:cNvSpPr>
          <p:nvPr/>
        </p:nvSpPr>
        <p:spPr bwMode="auto">
          <a:xfrm>
            <a:off x="388938" y="2452688"/>
            <a:ext cx="3797300" cy="1381125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MICROMEsh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GAseous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 Structure</a:t>
            </a:r>
            <a:br>
              <a:rPr lang="en-US" sz="1400" dirty="0">
                <a:solidFill>
                  <a:srgbClr val="000099"/>
                </a:solidFill>
                <a:latin typeface="Bell MT" pitchFamily="18" charset="0"/>
              </a:rPr>
            </a:b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(Y. Giomataris </a:t>
            </a:r>
            <a:r>
              <a:rPr lang="en-US" sz="1400" i="1" dirty="0">
                <a:solidFill>
                  <a:srgbClr val="000099"/>
                </a:solidFill>
                <a:latin typeface="Bell MT" pitchFamily="18" charset="0"/>
              </a:rPr>
              <a:t>et al.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, 1996)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metallic micromesh (typical pitch 50μm)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supported 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by 50μm pillars, multiplication between anode and mesh, high gain</a:t>
            </a:r>
          </a:p>
        </p:txBody>
      </p:sp>
      <p:sp>
        <p:nvSpPr>
          <p:cNvPr id="48" name="Text Box 44"/>
          <p:cNvSpPr txBox="1">
            <a:spLocks noChangeArrowheads="1"/>
          </p:cNvSpPr>
          <p:nvPr/>
        </p:nvSpPr>
        <p:spPr bwMode="auto">
          <a:xfrm>
            <a:off x="5041900" y="2454275"/>
            <a:ext cx="3703638" cy="1274763"/>
          </a:xfrm>
          <a:prstGeom prst="rect">
            <a:avLst/>
          </a:prstGeom>
          <a:solidFill>
            <a:schemeClr val="bg1"/>
          </a:solidFill>
          <a:ln w="12700" algn="ctr">
            <a:solidFill>
              <a:srgbClr val="00009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28" tIns="45714" rIns="91428" bIns="45714">
            <a:spAutoFit/>
          </a:bodyPr>
          <a:lstStyle>
            <a:lvl1pPr marL="177800" indent="-177800" algn="l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algn="l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Gas Electron Multiplier (F.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Sauli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, 1997)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2 copper foils separated by </a:t>
            </a:r>
            <a:r>
              <a:rPr lang="en-US" sz="1400" dirty="0" err="1">
                <a:solidFill>
                  <a:srgbClr val="000099"/>
                </a:solidFill>
                <a:latin typeface="Bell MT" pitchFamily="18" charset="0"/>
              </a:rPr>
              <a:t>kapton</a:t>
            </a: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>
                <a:solidFill>
                  <a:srgbClr val="000099"/>
                </a:solidFill>
                <a:latin typeface="Bell MT" pitchFamily="18" charset="0"/>
              </a:rPr>
              <a:t>multiplication takes place in holes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US" sz="1400" dirty="0" smtClean="0">
                <a:solidFill>
                  <a:srgbClr val="000099"/>
                </a:solidFill>
                <a:latin typeface="Bell MT" pitchFamily="18" charset="0"/>
              </a:rPr>
              <a:t>2-3 layers needed</a:t>
            </a:r>
            <a:endParaRPr lang="en-US" sz="1400" dirty="0">
              <a:solidFill>
                <a:srgbClr val="000099"/>
              </a:solidFill>
              <a:latin typeface="Bell MT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7348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/>
          <p:cNvPicPr>
            <a:picLocks noChangeAspect="1"/>
          </p:cNvPicPr>
          <p:nvPr/>
        </p:nvPicPr>
        <p:blipFill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1720" y="4092480"/>
            <a:ext cx="3611159" cy="23821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315012" y="825500"/>
            <a:ext cx="7772400" cy="4114800"/>
          </a:xfrm>
        </p:spPr>
        <p:txBody>
          <a:bodyPr/>
          <a:lstStyle/>
          <a:p>
            <a:pPr lvl="0"/>
            <a:r>
              <a:rPr lang="en-US" dirty="0"/>
              <a:t>Triple GEM </a:t>
            </a:r>
            <a:r>
              <a:rPr lang="en-US" dirty="0" smtClean="0"/>
              <a:t>stack</a:t>
            </a:r>
          </a:p>
          <a:p>
            <a:pPr marL="0" lvl="0" indent="0">
              <a:buNone/>
            </a:pPr>
            <a:endParaRPr lang="en-US" sz="800" dirty="0"/>
          </a:p>
          <a:p>
            <a:pPr lvl="0"/>
            <a:r>
              <a:rPr lang="en-US" dirty="0"/>
              <a:t>Grid support structure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Top </a:t>
            </a:r>
            <a:r>
              <a:rPr lang="en-US" dirty="0"/>
              <a:t>GEM electrode not </a:t>
            </a:r>
            <a:r>
              <a:rPr lang="en-US" dirty="0" smtClean="0"/>
              <a:t>segmented</a:t>
            </a:r>
            <a:br>
              <a:rPr lang="en-US" dirty="0" smtClean="0"/>
            </a:br>
            <a:r>
              <a:rPr lang="en-US" dirty="0" smtClean="0"/>
              <a:t>Bottom </a:t>
            </a:r>
            <a:r>
              <a:rPr lang="en-US" dirty="0"/>
              <a:t>segmented into 4 sectors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4829 </a:t>
            </a:r>
            <a:r>
              <a:rPr lang="en-US" dirty="0"/>
              <a:t>channels (pad size: </a:t>
            </a:r>
            <a:r>
              <a:rPr lang="en-US" dirty="0" smtClean="0"/>
              <a:t>1.26×5.85 </a:t>
            </a:r>
            <a:r>
              <a:rPr lang="en-US" dirty="0"/>
              <a:t>mm</a:t>
            </a:r>
            <a:r>
              <a:rPr lang="en-US" baseline="30000" dirty="0"/>
              <a:t>2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read out by ALTRO electronics</a:t>
            </a:r>
            <a:endParaRPr lang="en-US" dirty="0"/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HV </a:t>
            </a:r>
            <a:r>
              <a:rPr lang="en-US" dirty="0"/>
              <a:t>line for each GEM side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Protection </a:t>
            </a:r>
            <a:r>
              <a:rPr lang="en-US" dirty="0"/>
              <a:t>resistors very close to GEM</a:t>
            </a:r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DESY GEM: Module Design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7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81400" y="3351240"/>
            <a:ext cx="3656160" cy="268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24400" y="920520"/>
            <a:ext cx="3216960" cy="21200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94577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/>
          <p:cNvPicPr>
            <a:picLocks noChangeAspect="1"/>
          </p:cNvPicPr>
          <p:nvPr/>
        </p:nvPicPr>
        <p:blipFill rotWithShape="1">
          <a:blip r:embed="rId2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5098" y="2751866"/>
            <a:ext cx="4153988" cy="380682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>
          <a:xfrm>
            <a:off x="293400" y="802416"/>
            <a:ext cx="7772400" cy="4114800"/>
          </a:xfrm>
        </p:spPr>
        <p:txBody>
          <a:bodyPr/>
          <a:lstStyle/>
          <a:p>
            <a:pPr lvl="0"/>
            <a:r>
              <a:rPr lang="en-US" dirty="0"/>
              <a:t>Simulation of electric field at module borders</a:t>
            </a:r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Using </a:t>
            </a:r>
            <a:r>
              <a:rPr lang="en-US" dirty="0"/>
              <a:t>a field shaping wire improves field </a:t>
            </a:r>
            <a:endParaRPr lang="en-US" dirty="0" smtClean="0"/>
          </a:p>
          <a:p>
            <a:pPr marL="182563" lvl="0" indent="-182563">
              <a:buNone/>
            </a:pPr>
            <a:r>
              <a:rPr lang="en-US" dirty="0" smtClean="0"/>
              <a:t>	homogeneity</a:t>
            </a:r>
            <a:endParaRPr lang="en-US" dirty="0"/>
          </a:p>
          <a:p>
            <a:pPr lvl="0"/>
            <a:endParaRPr lang="en-US" sz="800" dirty="0" smtClean="0"/>
          </a:p>
          <a:p>
            <a:pPr lvl="0"/>
            <a:r>
              <a:rPr lang="en-US" dirty="0" smtClean="0"/>
              <a:t>Better </a:t>
            </a:r>
            <a:r>
              <a:rPr lang="en-US" dirty="0"/>
              <a:t>charge collection efficiency</a:t>
            </a:r>
          </a:p>
          <a:p>
            <a:endParaRPr lang="en-US" dirty="0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419274" y="692272"/>
            <a:ext cx="3106606" cy="1641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/>
          <p:cNvPicPr>
            <a:picLocks noChangeAspect="1"/>
          </p:cNvPicPr>
          <p:nvPr/>
        </p:nvPicPr>
        <p:blipFill rotWithShape="1">
          <a:blip r:embed="rId4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84"/>
          <a:stretch/>
        </p:blipFill>
        <p:spPr>
          <a:xfrm>
            <a:off x="5055302" y="2898430"/>
            <a:ext cx="3384000" cy="18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DESY GEM: Simulations of Field Distorsions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8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5993082" y="2592390"/>
            <a:ext cx="1719498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Measurements</a:t>
            </a:r>
            <a:endParaRPr lang="en-US" sz="1600" b="1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5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28"/>
          <a:stretch/>
        </p:blipFill>
        <p:spPr>
          <a:xfrm>
            <a:off x="5128684" y="4704930"/>
            <a:ext cx="3312000" cy="18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/>
          <p:cNvSpPr txBox="1"/>
          <p:nvPr/>
        </p:nvSpPr>
        <p:spPr>
          <a:xfrm>
            <a:off x="1547689" y="2592390"/>
            <a:ext cx="1719498" cy="323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914400" algn="l"/>
                <a:tab pos="1828800" algn="l"/>
                <a:tab pos="2743199" algn="l"/>
                <a:tab pos="3657600" algn="l"/>
                <a:tab pos="4572000" algn="l"/>
                <a:tab pos="5486399" algn="l"/>
                <a:tab pos="6400799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600" b="1" i="0" u="none" strike="noStrike" baseline="0" dirty="0" smtClean="0">
                <a:ln>
                  <a:noFill/>
                </a:ln>
                <a:solidFill>
                  <a:srgbClr val="00B050"/>
                </a:solidFill>
                <a:latin typeface="Bell MT" pitchFamily="18" charset="0"/>
                <a:ea typeface="MS Gothic" pitchFamily="2"/>
                <a:cs typeface="Tahoma" pitchFamily="2"/>
              </a:rPr>
              <a:t>Simulations</a:t>
            </a:r>
            <a:endParaRPr lang="en-US" sz="1600" b="1" i="0" u="none" strike="noStrike" baseline="0" dirty="0">
              <a:ln>
                <a:noFill/>
              </a:ln>
              <a:solidFill>
                <a:srgbClr val="00B050"/>
              </a:solidFill>
              <a:latin typeface="Bell MT" pitchFamily="18" charset="0"/>
              <a:ea typeface="MS Gothic" pitchFamily="2"/>
              <a:cs typeface="Tahoma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160311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Without magnetic </a:t>
            </a:r>
            <a:r>
              <a:rPr lang="en-US" dirty="0" smtClean="0"/>
              <a:t>field using a single module</a:t>
            </a:r>
          </a:p>
          <a:p>
            <a:pPr lvl="0"/>
            <a:endParaRPr lang="en-US" sz="800" dirty="0"/>
          </a:p>
          <a:p>
            <a:pPr lvl="0"/>
            <a:r>
              <a:rPr lang="en-US" dirty="0"/>
              <a:t>1 module data from </a:t>
            </a:r>
            <a:r>
              <a:rPr lang="en-US" dirty="0" smtClean="0"/>
              <a:t>2011 in 5 </a:t>
            </a:r>
            <a:r>
              <a:rPr lang="en-US" dirty="0" err="1" smtClean="0"/>
              <a:t>GeV</a:t>
            </a:r>
            <a:r>
              <a:rPr lang="en-US" dirty="0" smtClean="0"/>
              <a:t> electron beam</a:t>
            </a:r>
            <a:endParaRPr lang="en-US" dirty="0"/>
          </a:p>
          <a:p>
            <a:endParaRPr lang="en-US" dirty="0"/>
          </a:p>
        </p:txBody>
      </p:sp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DESY GEM: Single Point </a:t>
            </a:r>
            <a:r>
              <a:rPr lang="fr-FR" dirty="0" err="1"/>
              <a:t>R</a:t>
            </a:r>
            <a:r>
              <a:rPr lang="fr-FR" dirty="0" err="1" smtClean="0"/>
              <a:t>esolution</a:t>
            </a:r>
            <a:endParaRPr lang="en-US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ctr">
              <a:tabLst>
                <a:tab pos="806450" algn="l"/>
              </a:tabLst>
              <a:defRPr/>
            </a:pPr>
            <a:r>
              <a:rPr lang="en-US" smtClean="0"/>
              <a:t>	</a:t>
            </a:r>
            <a:fld id="{1DFC05F9-AEAB-4292-9302-8848F52D9489}" type="slidenum">
              <a:rPr lang="en-US" smtClean="0"/>
              <a:pPr algn="ctr">
                <a:tabLst>
                  <a:tab pos="806450" algn="l"/>
                </a:tabLst>
                <a:defRPr/>
              </a:pPr>
              <a:t>9</a:t>
            </a:fld>
            <a:endParaRPr lang="en-US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Large Prototype TPC using Micro-Pattern Gaseous Detectors</a:t>
            </a:r>
            <a:endParaRPr lang="en-US" dirty="0"/>
          </a:p>
        </p:txBody>
      </p:sp>
      <p:sp>
        <p:nvSpPr>
          <p:cNvPr id="6" name="Espace réservé de la date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February 12</a:t>
            </a:r>
            <a:r>
              <a:rPr lang="fr-FR" baseline="30000" smtClean="0"/>
              <a:t>th</a:t>
            </a:r>
            <a:r>
              <a:rPr lang="fr-FR" smtClean="0"/>
              <a:t>, 2013</a:t>
            </a:r>
            <a:endParaRPr lang="en-US" dirty="0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505098" y="2013118"/>
            <a:ext cx="1882061" cy="438758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 cstate="screen">
            <a:lum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958118" y="2208600"/>
            <a:ext cx="5915135" cy="392491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06737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dèle par défaut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Arial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49651</TotalTime>
  <Words>1200</Words>
  <Application>Microsoft Office PowerPoint</Application>
  <PresentationFormat>Affichage à l'écran (4:3)</PresentationFormat>
  <Paragraphs>349</Paragraphs>
  <Slides>22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22</vt:i4>
      </vt:variant>
    </vt:vector>
  </HeadingPairs>
  <TitlesOfParts>
    <vt:vector size="23" baseType="lpstr">
      <vt:lpstr>Modèle par défaut</vt:lpstr>
      <vt:lpstr>Présentation PowerPoint</vt:lpstr>
      <vt:lpstr>Overview</vt:lpstr>
      <vt:lpstr>Introduction: Physics Case at ILC</vt:lpstr>
      <vt:lpstr>Time Projection Chamber for ILD </vt:lpstr>
      <vt:lpstr>Large Prototype TPC for ILC</vt:lpstr>
      <vt:lpstr>Micro-Pattern Gaseous Detectors: Micromegas &amp; GEM</vt:lpstr>
      <vt:lpstr>DESY GEM: Module Design</vt:lpstr>
      <vt:lpstr>DESY GEM: Simulations of Field Distorsions</vt:lpstr>
      <vt:lpstr>DESY GEM: Single Point Resolution</vt:lpstr>
      <vt:lpstr>Resistive Micromegas: Module Design</vt:lpstr>
      <vt:lpstr>Resistive Micromegas: spread charge technology</vt:lpstr>
      <vt:lpstr>Resistive Micromegas: 7-Module Beam Tests</vt:lpstr>
      <vt:lpstr>Resistive Micromegas: ILC Software analysis</vt:lpstr>
      <vt:lpstr>Resistive Micromegas: Time Zero and Drift Velocity</vt:lpstr>
      <vt:lpstr>Resistive Micromegas: Space resolution studies</vt:lpstr>
      <vt:lpstr>Resistive Micromegas: Alignment</vt:lpstr>
      <vt:lpstr>Resistive Micromegas: Field Distorsions</vt:lpstr>
      <vt:lpstr>Summary</vt:lpstr>
      <vt:lpstr>Thank you</vt:lpstr>
      <vt:lpstr>Backup slides</vt:lpstr>
      <vt:lpstr>Pad Response Function PRF</vt:lpstr>
      <vt:lpstr>Old PRF – Ratio of two symmetric quartics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test of the Micromegas ILC-TPC Large Prototype</dc:title>
  <dc:subject>MPGD2009</dc:subject>
  <dc:creator>David Attié</dc:creator>
  <cp:lastModifiedBy>ATTIE David</cp:lastModifiedBy>
  <cp:revision>3252</cp:revision>
  <dcterms:created xsi:type="dcterms:W3CDTF">1601-01-01T00:00:00Z</dcterms:created>
  <dcterms:modified xsi:type="dcterms:W3CDTF">2013-02-12T13:47:10Z</dcterms:modified>
</cp:coreProperties>
</file>