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61" r:id="rId2"/>
  </p:sldMasterIdLst>
  <p:notesMasterIdLst>
    <p:notesMasterId r:id="rId36"/>
  </p:notesMasterIdLst>
  <p:handoutMasterIdLst>
    <p:handoutMasterId r:id="rId37"/>
  </p:handoutMasterIdLst>
  <p:sldIdLst>
    <p:sldId id="256" r:id="rId3"/>
    <p:sldId id="270" r:id="rId4"/>
    <p:sldId id="319" r:id="rId5"/>
    <p:sldId id="298" r:id="rId6"/>
    <p:sldId id="328" r:id="rId7"/>
    <p:sldId id="324" r:id="rId8"/>
    <p:sldId id="330" r:id="rId9"/>
    <p:sldId id="329" r:id="rId10"/>
    <p:sldId id="321" r:id="rId11"/>
    <p:sldId id="334" r:id="rId12"/>
    <p:sldId id="303" r:id="rId13"/>
    <p:sldId id="315" r:id="rId14"/>
    <p:sldId id="332" r:id="rId15"/>
    <p:sldId id="333" r:id="rId16"/>
    <p:sldId id="336" r:id="rId17"/>
    <p:sldId id="340" r:id="rId18"/>
    <p:sldId id="341" r:id="rId19"/>
    <p:sldId id="342" r:id="rId20"/>
    <p:sldId id="343" r:id="rId21"/>
    <p:sldId id="344" r:id="rId22"/>
    <p:sldId id="345" r:id="rId23"/>
    <p:sldId id="349" r:id="rId24"/>
    <p:sldId id="346" r:id="rId25"/>
    <p:sldId id="347" r:id="rId26"/>
    <p:sldId id="348" r:id="rId27"/>
    <p:sldId id="337" r:id="rId28"/>
    <p:sldId id="351" r:id="rId29"/>
    <p:sldId id="308" r:id="rId30"/>
    <p:sldId id="339" r:id="rId31"/>
    <p:sldId id="338" r:id="rId32"/>
    <p:sldId id="353" r:id="rId33"/>
    <p:sldId id="325" r:id="rId34"/>
    <p:sldId id="354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FF6600"/>
    <a:srgbClr val="00FF00"/>
    <a:srgbClr val="66FFFF"/>
    <a:srgbClr val="990099"/>
    <a:srgbClr val="00CC00"/>
    <a:srgbClr val="BFBFBF"/>
    <a:srgbClr val="000099"/>
    <a:srgbClr val="96969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706" autoAdjust="0"/>
  </p:normalViewPr>
  <p:slideViewPr>
    <p:cSldViewPr>
      <p:cViewPr>
        <p:scale>
          <a:sx n="90" d="100"/>
          <a:sy n="90" d="100"/>
        </p:scale>
        <p:origin x="-846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-261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458DC-75D5-4EB1-8243-50ACE8E290FA}" type="datetimeFigureOut">
              <a:rPr lang="en-GB" smtClean="0"/>
              <a:t>12/02/2013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21C34-F5BA-48FE-B265-85F600D6AF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383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D077312-C2C2-4317-BBE2-05A445172153}" type="datetimeFigureOut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1B6C71D-8B6D-4A38-9E76-D6DF96DF9D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0776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B6C71D-8B6D-4A38-9E76-D6DF96DF9D7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051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8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10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5F691-E44F-48E1-8F32-17B0D6CD8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0418" name="Picture 2" descr="\\cern.ch\dfs\Workspaces\d\dimauro\2011-Nov-24-ALICE_logo_WithoutStrapline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13791" cy="98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467600" cy="1143000"/>
          </a:xfrm>
        </p:spPr>
        <p:txBody>
          <a:bodyPr/>
          <a:lstStyle>
            <a:lvl1pPr algn="l">
              <a:defRPr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3FFB1-4430-4201-9480-F51347B318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2" descr="\\cern.ch\dfs\Workspaces\d\dimauro\2011-Nov-24-ALICE_logo_WithoutStrapline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13791" cy="98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5D859-8FB2-416C-9D82-AB25F4759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2" descr="\\cern.ch\dfs\Workspaces\d\dimauro\2011-Nov-24-ALICE_logo_WithoutStrapline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13791" cy="98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467600" cy="1143000"/>
          </a:xfrm>
        </p:spPr>
        <p:txBody>
          <a:bodyPr/>
          <a:lstStyle>
            <a:lvl1pPr>
              <a:defRPr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A745B-657B-4806-8CCC-5773A2E724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2" descr="\\cern.ch\dfs\Workspaces\d\dimauro\2011-Nov-24-ALICE_logo_WithoutStrapline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13791" cy="98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8229600" cy="1143000"/>
          </a:xfrm>
        </p:spPr>
        <p:txBody>
          <a:bodyPr/>
          <a:lstStyle>
            <a:lvl1pPr>
              <a:defRPr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BACAE-2197-436B-9CF8-8C0E8E8F61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" name="Picture 2" descr="\\cern.ch\dfs\Workspaces\d\dimauro\2011-Nov-24-ALICE_logo_WithoutStrapline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13791" cy="98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8392"/>
            <a:ext cx="7470648" cy="1143000"/>
          </a:xfrm>
        </p:spPr>
        <p:txBody>
          <a:bodyPr/>
          <a:lstStyle>
            <a:lvl1pPr algn="l">
              <a:defRPr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A9E2E-3C19-499A-8DEB-2DBF3C8B95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pic>
        <p:nvPicPr>
          <p:cNvPr id="7" name="Picture 2" descr="\\cern.ch\dfs\Workspaces\d\dimauro\2011-Nov-24-ALICE_logo_WithoutStrapline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13791" cy="98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FD926-3B29-42CE-B0DD-FCC5199F69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" descr="\\cern.ch\dfs\Workspaces\d\dimauro\2011-Nov-24-ALICE_logo_WithoutStrapline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13791" cy="98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066800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62000" y="76200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D451D3-BA0E-4B17-8F61-DBC56A988D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2" descr="\\cern.ch\dfs\Workspaces\d\dimauro\2011-Nov-24-ALICE_logo_WithoutStrapline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13791" cy="98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F91D7-ED10-4DC1-BE64-28E3B401B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2" descr="\\cern.ch\dfs\Workspaces\d\dimauro\2011-Nov-24-ALICE_logo_WithoutStrapline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13791" cy="98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4676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Di Mauro - VCI2013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46F1E-F3BF-456E-9202-75EDB32FC4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2" descr="\\cern.ch\dfs\Workspaces\d\dimauro\2011-Nov-24-ALICE_logo_WithoutStrapline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13791" cy="98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Di Mauro - VCI2013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A9E5A-3C7A-4717-9A30-D8541548B1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2" descr="\\cern.ch\dfs\Workspaces\d\dimauro\2011-Nov-24-ALICE_logo_WithoutStrapline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613791" cy="98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79" r:id="rId3"/>
    <p:sldLayoutId id="2147483678" r:id="rId4"/>
    <p:sldLayoutId id="2147483677" r:id="rId5"/>
    <p:sldLayoutId id="2147483676" r:id="rId6"/>
    <p:sldLayoutId id="2147483675" r:id="rId7"/>
    <p:sldLayoutId id="2147483674" r:id="rId8"/>
    <p:sldLayoutId id="2147483673" r:id="rId9"/>
    <p:sldLayoutId id="2147483672" r:id="rId10"/>
    <p:sldLayoutId id="214748367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316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A. Di Mauro - VCI2013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57AF93D-96EA-4933-A94D-A367ECC373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83" r:id="rId10"/>
    <p:sldLayoutId id="2147483682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png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itle 1"/>
          <p:cNvSpPr>
            <a:spLocks noGrp="1"/>
          </p:cNvSpPr>
          <p:nvPr>
            <p:ph type="ctrTitle"/>
          </p:nvPr>
        </p:nvSpPr>
        <p:spPr>
          <a:xfrm>
            <a:off x="0" y="1203960"/>
            <a:ext cx="8763000" cy="2301240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/>
              <a:t>R&amp;D for </a:t>
            </a:r>
            <a:r>
              <a:rPr lang="en-US" sz="3600" dirty="0" smtClean="0"/>
              <a:t>THE </a:t>
            </a:r>
            <a:r>
              <a:rPr lang="en-US" sz="3600" dirty="0" smtClean="0"/>
              <a:t>upgrade </a:t>
            </a:r>
            <a:r>
              <a:rPr lang="en-US" sz="3600" dirty="0" smtClean="0"/>
              <a:t>of the </a:t>
            </a:r>
            <a:br>
              <a:rPr lang="en-US" sz="3600" dirty="0" smtClean="0"/>
            </a:br>
            <a:r>
              <a:rPr lang="en-US" sz="3600" dirty="0" smtClean="0"/>
              <a:t>high </a:t>
            </a:r>
            <a:r>
              <a:rPr lang="en-US" sz="3600" dirty="0"/>
              <a:t>momentum particle identification </a:t>
            </a:r>
            <a:r>
              <a:rPr lang="en-US" sz="3600" dirty="0" smtClean="0"/>
              <a:t>detector </a:t>
            </a:r>
            <a:r>
              <a:rPr lang="en-US" sz="3600" dirty="0"/>
              <a:t>for ALICE at LHC </a:t>
            </a:r>
            <a:endParaRPr sz="3600" dirty="0"/>
          </a:p>
        </p:txBody>
      </p:sp>
      <p:sp>
        <p:nvSpPr>
          <p:cNvPr id="2054" name="Subtitle 2"/>
          <p:cNvSpPr>
            <a:spLocks noGrp="1"/>
          </p:cNvSpPr>
          <p:nvPr>
            <p:ph type="subTitle" idx="1"/>
          </p:nvPr>
        </p:nvSpPr>
        <p:spPr>
          <a:xfrm>
            <a:off x="457200" y="3352800"/>
            <a:ext cx="6480175" cy="112236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dirty="0" smtClean="0">
                <a:solidFill>
                  <a:srgbClr val="D9D9D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A. Di Mauro </a:t>
            </a:r>
          </a:p>
          <a:p>
            <a:pPr algn="ctr" eaLnBrk="1" hangingPunct="1">
              <a:buFontTx/>
              <a:buNone/>
              <a:defRPr/>
            </a:pPr>
            <a:r>
              <a:rPr lang="en-US" dirty="0" smtClean="0">
                <a:solidFill>
                  <a:srgbClr val="D9D9D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(CERN - Geneva, Switzerland)</a:t>
            </a:r>
          </a:p>
          <a:p>
            <a:pPr algn="ctr" eaLnBrk="1" hangingPunct="1">
              <a:buFontTx/>
              <a:buNone/>
              <a:defRPr/>
            </a:pPr>
            <a:r>
              <a:rPr lang="en-US" dirty="0" smtClean="0">
                <a:solidFill>
                  <a:srgbClr val="D9D9D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on behalf of the ALICE/VHMPID collaboration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/>
          <p:cNvSpPr/>
          <p:nvPr/>
        </p:nvSpPr>
        <p:spPr>
          <a:xfrm>
            <a:off x="5072403" y="1066800"/>
            <a:ext cx="4071597" cy="31062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Mirror layout studies with ZEMAX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421438"/>
            <a:ext cx="762000" cy="365125"/>
          </a:xfrm>
        </p:spPr>
        <p:txBody>
          <a:bodyPr/>
          <a:lstStyle/>
          <a:p>
            <a:pPr>
              <a:defRPr/>
            </a:pPr>
            <a:fld id="{ADA3FFB1-4430-4201-9480-F51347B31869}" type="slidenum">
              <a:rPr lang="en-US" smtClean="0"/>
              <a:pPr>
                <a:defRPr/>
              </a:pPr>
              <a:t>10</a:t>
            </a:fld>
            <a:r>
              <a:rPr lang="en-US" dirty="0" smtClean="0"/>
              <a:t>/30</a:t>
            </a:r>
            <a:endParaRPr lang="en-US" dirty="0"/>
          </a:p>
        </p:txBody>
      </p:sp>
      <p:grpSp>
        <p:nvGrpSpPr>
          <p:cNvPr id="74" name="Group 73"/>
          <p:cNvGrpSpPr/>
          <p:nvPr/>
        </p:nvGrpSpPr>
        <p:grpSpPr>
          <a:xfrm>
            <a:off x="76200" y="1066800"/>
            <a:ext cx="5257799" cy="3124200"/>
            <a:chOff x="380999" y="1371600"/>
            <a:chExt cx="5617501" cy="3525504"/>
          </a:xfrm>
        </p:grpSpPr>
        <p:sp>
          <p:nvSpPr>
            <p:cNvPr id="78" name="Téglalap 5"/>
            <p:cNvSpPr/>
            <p:nvPr/>
          </p:nvSpPr>
          <p:spPr bwMode="auto">
            <a:xfrm>
              <a:off x="380999" y="1371600"/>
              <a:ext cx="5617501" cy="3505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hu-HU"/>
            </a:p>
          </p:txBody>
        </p:sp>
        <p:pic>
          <p:nvPicPr>
            <p:cNvPr id="76" name="Kép 4" descr="AUTOCAD_Overall_view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999" y="1391904"/>
              <a:ext cx="5258874" cy="35052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7" name="Téglalap 5"/>
            <p:cNvSpPr/>
            <p:nvPr/>
          </p:nvSpPr>
          <p:spPr bwMode="auto">
            <a:xfrm>
              <a:off x="380999" y="1524000"/>
              <a:ext cx="528638" cy="7397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hu-HU"/>
            </a:p>
          </p:txBody>
        </p:sp>
      </p:grpSp>
      <p:grpSp>
        <p:nvGrpSpPr>
          <p:cNvPr id="80" name="Csoportba foglalás 28"/>
          <p:cNvGrpSpPr>
            <a:grpSpLocks/>
          </p:cNvGrpSpPr>
          <p:nvPr/>
        </p:nvGrpSpPr>
        <p:grpSpPr bwMode="auto">
          <a:xfrm>
            <a:off x="4844217" y="1022909"/>
            <a:ext cx="3990388" cy="2850591"/>
            <a:chOff x="1007134" y="535684"/>
            <a:chExt cx="7383925" cy="6036588"/>
          </a:xfrm>
        </p:grpSpPr>
        <p:sp>
          <p:nvSpPr>
            <p:cNvPr id="81" name="Téglalap 3"/>
            <p:cNvSpPr/>
            <p:nvPr/>
          </p:nvSpPr>
          <p:spPr>
            <a:xfrm>
              <a:off x="2616731" y="4702184"/>
              <a:ext cx="4857364" cy="14287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hu-HU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82" name="Egyenes összekötő 4"/>
            <p:cNvCxnSpPr/>
            <p:nvPr/>
          </p:nvCxnSpPr>
          <p:spPr>
            <a:xfrm flipV="1">
              <a:off x="1429375" y="4560896"/>
              <a:ext cx="6187584" cy="11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Szövegdoboz 5"/>
            <p:cNvSpPr txBox="1">
              <a:spLocks noChangeArrowheads="1"/>
            </p:cNvSpPr>
            <p:nvPr/>
          </p:nvSpPr>
          <p:spPr bwMode="auto">
            <a:xfrm>
              <a:off x="5342712" y="3836196"/>
              <a:ext cx="3048347" cy="716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hu-HU" sz="1600" dirty="0">
                  <a:solidFill>
                    <a:schemeClr val="bg1"/>
                  </a:solidFill>
                  <a:latin typeface="+mj-lt"/>
                </a:rPr>
                <a:t>CsI </a:t>
              </a:r>
              <a:r>
                <a:rPr lang="hu-HU" sz="1600" dirty="0" smtClean="0">
                  <a:solidFill>
                    <a:schemeClr val="bg1"/>
                  </a:solidFill>
                  <a:latin typeface="+mj-lt"/>
                </a:rPr>
                <a:t>p</a:t>
              </a:r>
              <a:r>
                <a:rPr lang="en-GB" sz="1600" dirty="0" err="1" smtClean="0">
                  <a:solidFill>
                    <a:schemeClr val="bg1"/>
                  </a:solidFill>
                  <a:latin typeface="+mj-lt"/>
                </a:rPr>
                <a:t>hotocathode</a:t>
              </a:r>
              <a:endParaRPr lang="hu-HU" sz="1600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85" name="Egyenes összekötő 7"/>
            <p:cNvCxnSpPr/>
            <p:nvPr/>
          </p:nvCxnSpPr>
          <p:spPr>
            <a:xfrm>
              <a:off x="7545528" y="4702184"/>
              <a:ext cx="50002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Ellipszis 10"/>
            <p:cNvSpPr/>
            <p:nvPr/>
          </p:nvSpPr>
          <p:spPr>
            <a:xfrm>
              <a:off x="1857966" y="1142984"/>
              <a:ext cx="285727" cy="28575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hu-HU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89" name="Egyenes összekötő 11"/>
            <p:cNvCxnSpPr>
              <a:stCxn id="88" idx="0"/>
            </p:cNvCxnSpPr>
            <p:nvPr/>
          </p:nvCxnSpPr>
          <p:spPr>
            <a:xfrm rot="16200000" flipH="1">
              <a:off x="1857161" y="1286654"/>
              <a:ext cx="285752" cy="158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Egyenes összekötő 12"/>
            <p:cNvCxnSpPr>
              <a:endCxn id="88" idx="2"/>
            </p:cNvCxnSpPr>
            <p:nvPr/>
          </p:nvCxnSpPr>
          <p:spPr>
            <a:xfrm rot="10800000">
              <a:off x="1857966" y="1285860"/>
              <a:ext cx="293665" cy="952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Szövegdoboz 13"/>
            <p:cNvSpPr txBox="1">
              <a:spLocks noChangeArrowheads="1"/>
            </p:cNvSpPr>
            <p:nvPr/>
          </p:nvSpPr>
          <p:spPr bwMode="auto">
            <a:xfrm>
              <a:off x="1398573" y="535684"/>
              <a:ext cx="632402" cy="716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hu-HU" sz="1600" dirty="0">
                  <a:solidFill>
                    <a:schemeClr val="bg1"/>
                  </a:solidFill>
                  <a:latin typeface="+mj-lt"/>
                </a:rPr>
                <a:t>IP</a:t>
              </a:r>
            </a:p>
          </p:txBody>
        </p:sp>
        <p:cxnSp>
          <p:nvCxnSpPr>
            <p:cNvPr id="92" name="Egyenes összekötő 14"/>
            <p:cNvCxnSpPr/>
            <p:nvPr/>
          </p:nvCxnSpPr>
          <p:spPr>
            <a:xfrm rot="16200000" flipH="1">
              <a:off x="-178069" y="3464759"/>
              <a:ext cx="5286412" cy="9286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Egyenes összekötő 15"/>
            <p:cNvCxnSpPr/>
            <p:nvPr/>
          </p:nvCxnSpPr>
          <p:spPr>
            <a:xfrm>
              <a:off x="1929399" y="6000768"/>
              <a:ext cx="635743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Egyenes összekötő 21"/>
            <p:cNvCxnSpPr/>
            <p:nvPr/>
          </p:nvCxnSpPr>
          <p:spPr>
            <a:xfrm rot="5400000" flipH="1" flipV="1">
              <a:off x="1989642" y="5133990"/>
              <a:ext cx="1785951" cy="714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Egyenes összekötő 22"/>
            <p:cNvCxnSpPr/>
            <p:nvPr/>
          </p:nvCxnSpPr>
          <p:spPr>
            <a:xfrm rot="16200000" flipH="1">
              <a:off x="147343" y="3409197"/>
              <a:ext cx="5286412" cy="9286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Egyenes összekötő 23"/>
            <p:cNvCxnSpPr/>
            <p:nvPr/>
          </p:nvCxnSpPr>
          <p:spPr>
            <a:xfrm rot="16200000" flipH="1">
              <a:off x="679116" y="2607574"/>
              <a:ext cx="5214975" cy="25715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Egyenes összekötő 24"/>
            <p:cNvCxnSpPr/>
            <p:nvPr/>
          </p:nvCxnSpPr>
          <p:spPr>
            <a:xfrm rot="5400000" flipH="1" flipV="1">
              <a:off x="3465900" y="5318141"/>
              <a:ext cx="1785951" cy="714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Egyenes összekötő 25"/>
            <p:cNvCxnSpPr/>
            <p:nvPr/>
          </p:nvCxnSpPr>
          <p:spPr>
            <a:xfrm rot="16200000" flipH="1">
              <a:off x="1437881" y="2550424"/>
              <a:ext cx="5214975" cy="25715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Ív 26"/>
            <p:cNvSpPr/>
            <p:nvPr/>
          </p:nvSpPr>
          <p:spPr>
            <a:xfrm rot="10633126" flipH="1">
              <a:off x="2416722" y="4079880"/>
              <a:ext cx="3309675" cy="1933589"/>
            </a:xfrm>
            <a:prstGeom prst="arc">
              <a:avLst>
                <a:gd name="adj1" fmla="val 16200000"/>
                <a:gd name="adj2" fmla="val 20122337"/>
              </a:avLst>
            </a:prstGeom>
            <a:ln w="571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hu-HU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02" name="Ív 27"/>
            <p:cNvSpPr/>
            <p:nvPr/>
          </p:nvSpPr>
          <p:spPr>
            <a:xfrm rot="11024561" flipH="1">
              <a:off x="1007134" y="4062417"/>
              <a:ext cx="3309675" cy="1933589"/>
            </a:xfrm>
            <a:prstGeom prst="arc">
              <a:avLst>
                <a:gd name="adj1" fmla="val 16200000"/>
                <a:gd name="adj2" fmla="val 20122337"/>
              </a:avLst>
            </a:prstGeom>
            <a:ln w="571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hu-HU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107" name="Szövegdoboz 33"/>
          <p:cNvSpPr txBox="1">
            <a:spLocks noChangeArrowheads="1"/>
          </p:cNvSpPr>
          <p:nvPr/>
        </p:nvSpPr>
        <p:spPr bwMode="auto">
          <a:xfrm>
            <a:off x="6161330" y="1207575"/>
            <a:ext cx="1219200" cy="5222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hu-HU" sz="1400" dirty="0">
                <a:solidFill>
                  <a:schemeClr val="bg1"/>
                </a:solidFill>
                <a:latin typeface="+mj-lt"/>
              </a:rPr>
              <a:t>Focal point for mirror 1</a:t>
            </a:r>
          </a:p>
        </p:txBody>
      </p:sp>
      <p:sp>
        <p:nvSpPr>
          <p:cNvPr id="108" name="Szövegdoboz 34"/>
          <p:cNvSpPr txBox="1">
            <a:spLocks noChangeArrowheads="1"/>
          </p:cNvSpPr>
          <p:nvPr/>
        </p:nvSpPr>
        <p:spPr bwMode="auto">
          <a:xfrm>
            <a:off x="7473870" y="1752600"/>
            <a:ext cx="1219200" cy="523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hu-HU" sz="1400" dirty="0">
                <a:solidFill>
                  <a:schemeClr val="bg1"/>
                </a:solidFill>
                <a:latin typeface="+mj-lt"/>
              </a:rPr>
              <a:t>Focal point for mirror 2</a:t>
            </a:r>
          </a:p>
        </p:txBody>
      </p:sp>
      <p:cxnSp>
        <p:nvCxnSpPr>
          <p:cNvPr id="109" name="Egyenes összekötő nyíllal 36"/>
          <p:cNvCxnSpPr/>
          <p:nvPr/>
        </p:nvCxnSpPr>
        <p:spPr>
          <a:xfrm flipH="1">
            <a:off x="5883064" y="1752600"/>
            <a:ext cx="278266" cy="116742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Egyenes összekötő nyíllal 39"/>
          <p:cNvCxnSpPr/>
          <p:nvPr/>
        </p:nvCxnSpPr>
        <p:spPr>
          <a:xfrm flipH="1">
            <a:off x="6674851" y="2276475"/>
            <a:ext cx="799019" cy="62732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4" name="Csoportba foglalás 10"/>
          <p:cNvGrpSpPr>
            <a:grpSpLocks/>
          </p:cNvGrpSpPr>
          <p:nvPr/>
        </p:nvGrpSpPr>
        <p:grpSpPr bwMode="auto">
          <a:xfrm>
            <a:off x="76200" y="4267200"/>
            <a:ext cx="4442196" cy="2438400"/>
            <a:chOff x="1828800" y="647310"/>
            <a:chExt cx="4038600" cy="2172090"/>
          </a:xfrm>
        </p:grpSpPr>
        <p:pic>
          <p:nvPicPr>
            <p:cNvPr id="115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800" y="647310"/>
              <a:ext cx="4038600" cy="2172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6" name="TextBox 7"/>
            <p:cNvSpPr txBox="1">
              <a:spLocks noChangeArrowheads="1"/>
            </p:cNvSpPr>
            <p:nvPr/>
          </p:nvSpPr>
          <p:spPr bwMode="auto">
            <a:xfrm>
              <a:off x="4648200" y="2286000"/>
              <a:ext cx="10843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/>
                <a:t>3-D  View</a:t>
              </a:r>
            </a:p>
          </p:txBody>
        </p:sp>
      </p:grpSp>
      <p:grpSp>
        <p:nvGrpSpPr>
          <p:cNvPr id="117" name="Csoportba foglalás 8"/>
          <p:cNvGrpSpPr>
            <a:grpSpLocks/>
          </p:cNvGrpSpPr>
          <p:nvPr/>
        </p:nvGrpSpPr>
        <p:grpSpPr bwMode="auto">
          <a:xfrm>
            <a:off x="4505608" y="4267201"/>
            <a:ext cx="4583856" cy="2438399"/>
            <a:chOff x="591806" y="838199"/>
            <a:chExt cx="6378154" cy="3352801"/>
          </a:xfrm>
        </p:grpSpPr>
        <p:grpSp>
          <p:nvGrpSpPr>
            <p:cNvPr id="118" name="Csoportba foglalás 6"/>
            <p:cNvGrpSpPr>
              <a:grpSpLocks/>
            </p:cNvGrpSpPr>
            <p:nvPr/>
          </p:nvGrpSpPr>
          <p:grpSpPr bwMode="auto">
            <a:xfrm>
              <a:off x="609600" y="838199"/>
              <a:ext cx="6360360" cy="3352801"/>
              <a:chOff x="609600" y="838199"/>
              <a:chExt cx="4429124" cy="2334769"/>
            </a:xfrm>
          </p:grpSpPr>
          <p:pic>
            <p:nvPicPr>
              <p:cNvPr id="120" name="Kép 3" descr="Kép6.jpg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26420" y="838199"/>
                <a:ext cx="2212304" cy="2331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1" name="Kép 4" descr="Kép4.jpg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9600" y="838200"/>
                <a:ext cx="2218944" cy="23347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19" name="Szövegdoboz 7"/>
            <p:cNvSpPr txBox="1">
              <a:spLocks noChangeArrowheads="1"/>
            </p:cNvSpPr>
            <p:nvPr/>
          </p:nvSpPr>
          <p:spPr bwMode="auto">
            <a:xfrm rot="16200000">
              <a:off x="473991" y="1253780"/>
              <a:ext cx="663883" cy="428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hu-HU" sz="1400"/>
                <a:t>217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019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667" name="Picture 179" descr="\\cern.ch\dfs\Users\d\dimauro\Documents\VHMPID\simul\Giacomo\NumPhotonsClus_15gevpions_4x8mm_50cm_c4f10_3_5bar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88" r="7087"/>
          <a:stretch/>
        </p:blipFill>
        <p:spPr bwMode="auto">
          <a:xfrm>
            <a:off x="5695412" y="4331120"/>
            <a:ext cx="3482701" cy="252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Detector figure of merit N</a:t>
            </a:r>
            <a:r>
              <a:rPr lang="en-US" baseline="-25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0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9B9A98"/>
                </a:solidFill>
                <a:latin typeface="Arial" charset="0"/>
                <a:cs typeface="Arial" charset="0"/>
              </a:rPr>
              <a:t>A. Di Mauro - VCI2013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9473CA-1707-4333-BDE8-F70E004CBFD5}" type="slidenum">
              <a:rPr lang="en-US" smtClean="0"/>
              <a:pPr>
                <a:defRPr/>
              </a:pPr>
              <a:t>11</a:t>
            </a:fld>
            <a:r>
              <a:rPr lang="en-US" dirty="0" smtClean="0"/>
              <a:t>/30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943600" y="1524000"/>
            <a:ext cx="3124200" cy="1035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5580351"/>
              </p:ext>
            </p:extLst>
          </p:nvPr>
        </p:nvGraphicFramePr>
        <p:xfrm>
          <a:off x="6221413" y="1573213"/>
          <a:ext cx="2603500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86" name="Equation" r:id="rId4" imgW="1574640" imgH="558720" progId="Equation.3">
                  <p:embed/>
                </p:oleObj>
              </mc:Choice>
              <mc:Fallback>
                <p:oleObj name="Equation" r:id="rId4" imgW="1574640" imgH="55872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1413" y="1573213"/>
                        <a:ext cx="2603500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3537" name="Picture 49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1143000"/>
            <a:ext cx="5562600" cy="3188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76600" y="4572000"/>
            <a:ext cx="2514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+mn-lt"/>
              </a:rPr>
              <a:t>MC simulation: 15 </a:t>
            </a:r>
            <a:r>
              <a:rPr lang="en-US" sz="1600" dirty="0" err="1" smtClean="0">
                <a:latin typeface="+mn-lt"/>
              </a:rPr>
              <a:t>GeV</a:t>
            </a:r>
            <a:r>
              <a:rPr lang="en-US" sz="1600" dirty="0" smtClean="0">
                <a:latin typeface="+mn-lt"/>
              </a:rPr>
              <a:t>/c </a:t>
            </a:r>
            <a:r>
              <a:rPr lang="en-US" sz="1600" dirty="0" smtClean="0">
                <a:latin typeface="Symbol" pitchFamily="18" charset="2"/>
              </a:rPr>
              <a:t>p</a:t>
            </a:r>
            <a:r>
              <a:rPr lang="en-US" sz="1600" dirty="0" smtClean="0">
                <a:latin typeface="+mn-lt"/>
              </a:rPr>
              <a:t>, C</a:t>
            </a:r>
            <a:r>
              <a:rPr lang="en-US" sz="1600" baseline="-25000" dirty="0" smtClean="0">
                <a:latin typeface="+mn-lt"/>
              </a:rPr>
              <a:t>4</a:t>
            </a:r>
            <a:r>
              <a:rPr lang="en-US" sz="1600" dirty="0" smtClean="0">
                <a:latin typeface="+mn-lt"/>
              </a:rPr>
              <a:t>F</a:t>
            </a:r>
            <a:r>
              <a:rPr lang="en-US" sz="1600" baseline="-25000" dirty="0" smtClean="0">
                <a:latin typeface="+mn-lt"/>
              </a:rPr>
              <a:t>8</a:t>
            </a:r>
            <a:r>
              <a:rPr lang="en-US" sz="1600" dirty="0" smtClean="0">
                <a:latin typeface="+mn-lt"/>
              </a:rPr>
              <a:t>O @ 3.5 bar</a:t>
            </a:r>
          </a:p>
          <a:p>
            <a:pPr algn="ctr"/>
            <a:endParaRPr lang="en-US" sz="1600" dirty="0">
              <a:latin typeface="+mn-lt"/>
            </a:endParaRPr>
          </a:p>
          <a:p>
            <a:pPr algn="ctr"/>
            <a:r>
              <a:rPr lang="en-US" sz="1600" dirty="0" smtClean="0">
                <a:latin typeface="+mn-lt"/>
              </a:rPr>
              <a:t> Single photoelectrons overlap within a pad cluster: number of reconstructed photons </a:t>
            </a:r>
          </a:p>
          <a:p>
            <a:pPr algn="ctr"/>
            <a:r>
              <a:rPr lang="en-US" sz="1600" dirty="0" err="1" smtClean="0">
                <a:latin typeface="+mn-lt"/>
              </a:rPr>
              <a:t>N</a:t>
            </a:r>
            <a:r>
              <a:rPr lang="en-US" sz="1600" baseline="-25000" dirty="0" err="1" smtClean="0">
                <a:latin typeface="+mn-lt"/>
              </a:rPr>
              <a:t>rp</a:t>
            </a:r>
            <a:r>
              <a:rPr lang="en-US" sz="1600" dirty="0" smtClean="0">
                <a:latin typeface="+mn-lt"/>
              </a:rPr>
              <a:t> &lt; </a:t>
            </a:r>
            <a:r>
              <a:rPr lang="en-US" sz="1600" dirty="0" err="1" smtClean="0">
                <a:latin typeface="+mn-lt"/>
              </a:rPr>
              <a:t>N</a:t>
            </a:r>
            <a:r>
              <a:rPr lang="en-US" sz="1600" baseline="-25000" dirty="0" err="1" smtClean="0">
                <a:latin typeface="+mn-lt"/>
              </a:rPr>
              <a:t>pe</a:t>
            </a:r>
            <a:r>
              <a:rPr lang="en-US" sz="1600" dirty="0" smtClean="0">
                <a:latin typeface="+mn-lt"/>
              </a:rPr>
              <a:t> .</a:t>
            </a:r>
            <a:endParaRPr lang="en-GB" sz="1600" dirty="0">
              <a:latin typeface="+mn-lt"/>
            </a:endParaRPr>
          </a:p>
        </p:txBody>
      </p:sp>
      <p:pic>
        <p:nvPicPr>
          <p:cNvPr id="63581" name="Picture 93" descr="\\cern.ch\dfs\Users\d\dimauro\Documents\VHMPID\simul\Giacomo\NumPhotonsHits_15gevpions_50cm_c4f10_3_5bar_4x8mm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" t="6383" r="7649"/>
          <a:stretch/>
        </p:blipFill>
        <p:spPr bwMode="auto">
          <a:xfrm>
            <a:off x="0" y="4423144"/>
            <a:ext cx="3329390" cy="246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4114800" y="5181600"/>
            <a:ext cx="914400" cy="152400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664695" y="4800600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+mn-lt"/>
              </a:rPr>
              <a:t>N</a:t>
            </a:r>
            <a:r>
              <a:rPr lang="en-US" baseline="-25000" dirty="0" err="1" smtClean="0">
                <a:solidFill>
                  <a:schemeClr val="bg1"/>
                </a:solidFill>
                <a:latin typeface="+mn-lt"/>
              </a:rPr>
              <a:t>pe</a:t>
            </a:r>
            <a:endParaRPr lang="en-GB" baseline="-25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33960" y="480060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+mn-lt"/>
              </a:rPr>
              <a:t>N</a:t>
            </a:r>
            <a:r>
              <a:rPr lang="en-US" baseline="-25000" dirty="0" err="1" smtClean="0">
                <a:solidFill>
                  <a:schemeClr val="bg1"/>
                </a:solidFill>
                <a:latin typeface="+mn-lt"/>
              </a:rPr>
              <a:t>rp</a:t>
            </a:r>
            <a:endParaRPr lang="en-GB" baseline="-25000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17" name="Group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722150"/>
              </p:ext>
            </p:extLst>
          </p:nvPr>
        </p:nvGraphicFramePr>
        <p:xfrm>
          <a:off x="5971794" y="2819400"/>
          <a:ext cx="3067812" cy="122398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990600"/>
                <a:gridCol w="990600"/>
                <a:gridCol w="1086612"/>
              </a:tblGrid>
              <a:tr h="4924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UV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Visible</a:t>
                      </a:r>
                    </a:p>
                  </a:txBody>
                  <a:tcPr horzOverflow="overflow"/>
                </a:tc>
              </a:tr>
              <a:tr h="2676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</a:rPr>
                        <a:t>N</a:t>
                      </a:r>
                      <a:r>
                        <a:rPr lang="en-US" sz="1800" baseline="-25000" dirty="0" smtClean="0">
                          <a:latin typeface="+mn-lt"/>
                        </a:rPr>
                        <a:t>0 </a:t>
                      </a:r>
                      <a:r>
                        <a:rPr lang="en-US" sz="1800" baseline="0" dirty="0" smtClean="0">
                          <a:latin typeface="+mn-lt"/>
                        </a:rPr>
                        <a:t>[</a:t>
                      </a:r>
                      <a:r>
                        <a:rPr lang="en-US" sz="1800" dirty="0" smtClean="0">
                          <a:latin typeface="+mn-lt"/>
                        </a:rPr>
                        <a:t>cm</a:t>
                      </a:r>
                      <a:r>
                        <a:rPr lang="en-US" sz="1800" baseline="30000" dirty="0" smtClean="0">
                          <a:latin typeface="+mn-lt"/>
                        </a:rPr>
                        <a:t>-1</a:t>
                      </a:r>
                      <a:r>
                        <a:rPr lang="en-US" sz="1800" baseline="0" dirty="0" smtClean="0">
                          <a:latin typeface="+mn-lt"/>
                        </a:rPr>
                        <a:t>]</a:t>
                      </a:r>
                      <a:endParaRPr lang="en-GB" sz="1800" baseline="0" dirty="0" smtClean="0"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cs typeface="+mn-cs"/>
                        </a:rPr>
                        <a:t>60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cs typeface="Arial" charset="0"/>
                        </a:rPr>
                        <a:t>130</a:t>
                      </a:r>
                    </a:p>
                  </a:txBody>
                  <a:tcPr horzOverflow="overflow"/>
                </a:tc>
              </a:tr>
              <a:tr h="2676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latin typeface="+mn-lt"/>
                        </a:rPr>
                        <a:t>N</a:t>
                      </a:r>
                      <a:r>
                        <a:rPr lang="en-US" sz="1800" baseline="-25000" dirty="0" err="1" smtClean="0">
                          <a:latin typeface="+mn-lt"/>
                        </a:rPr>
                        <a:t>pe</a:t>
                      </a:r>
                      <a:endParaRPr lang="en-GB" sz="1800" baseline="-25000" dirty="0" smtClean="0"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cs typeface="+mn-cs"/>
                        </a:rPr>
                        <a:t>24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cs typeface="Arial" charset="0"/>
                        </a:rPr>
                        <a:t>45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33600" y="1219200"/>
            <a:ext cx="15720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+mn-lt"/>
              </a:rPr>
              <a:t>Lab measurements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3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3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355" y="1931632"/>
            <a:ext cx="5328811" cy="3449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634" name="Picture 12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7" r="9178"/>
          <a:stretch/>
        </p:blipFill>
        <p:spPr bwMode="auto">
          <a:xfrm>
            <a:off x="3728356" y="1905000"/>
            <a:ext cx="5339444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Angular resolution and particle separation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10" name="Slide Number Placeholder 9"/>
          <p:cNvSpPr txBox="1">
            <a:spLocks noGrp="1"/>
          </p:cNvSpPr>
          <p:nvPr/>
        </p:nvSpPr>
        <p:spPr>
          <a:xfrm>
            <a:off x="8153400" y="640080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fld id="{CA2F79D8-B96A-42FE-B979-F6889C914A52}" type="slidenum">
              <a:rPr lang="en-US" sz="1000" smtClean="0">
                <a:solidFill>
                  <a:schemeClr val="tx2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pPr algn="r">
                <a:defRPr/>
              </a:pPr>
              <a:t>12</a:t>
            </a:fld>
            <a:r>
              <a:rPr lang="en-US" sz="1000" dirty="0" smtClean="0">
                <a:solidFill>
                  <a:schemeClr val="tx2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/30</a:t>
            </a:r>
            <a:endParaRPr lang="en-US" sz="1000" dirty="0">
              <a:solidFill>
                <a:schemeClr val="tx2">
                  <a:shade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9994" name="Group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092652"/>
              </p:ext>
            </p:extLst>
          </p:nvPr>
        </p:nvGraphicFramePr>
        <p:xfrm>
          <a:off x="152400" y="1912088"/>
          <a:ext cx="3429000" cy="2964712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116419"/>
                <a:gridCol w="1093381"/>
                <a:gridCol w="1219200"/>
              </a:tblGrid>
              <a:tr h="370589"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UV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Visible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370589"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</a:rPr>
                        <a:t>s</a:t>
                      </a:r>
                      <a:r>
                        <a:rPr kumimoji="0" lang="en-US" sz="1600" u="none" strike="noStrike" cap="none" normalizeH="0" baseline="-2500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</a:rPr>
                        <a:t>q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kumimoji="0" lang="en-US" sz="1600" u="none" strike="noStrike" cap="none" normalizeH="0" baseline="3000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chromatic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2.7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mrad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5.3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mrad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(!)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370589"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</a:rPr>
                        <a:t>s</a:t>
                      </a:r>
                      <a:r>
                        <a:rPr kumimoji="0" lang="en-US" sz="1600" u="none" strike="noStrike" cap="none" normalizeH="0" baseline="-2500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</a:rPr>
                        <a:t>q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kumimoji="0" lang="en-US" sz="1600" u="none" strike="noStrike" cap="none" normalizeH="0" baseline="3000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emission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0.5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mrad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0.5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mrad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370589"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</a:rPr>
                        <a:t>s</a:t>
                      </a:r>
                      <a:r>
                        <a:rPr kumimoji="0" lang="en-US" sz="1600" u="none" strike="noStrike" cap="none" normalizeH="0" baseline="-2500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</a:rPr>
                        <a:t>q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kumimoji="0" lang="en-US" sz="1600" u="none" strike="noStrike" cap="none" normalizeH="0" baseline="3000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granularity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1.7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mrad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1.7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mrad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370589"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</a:rPr>
                        <a:t>s</a:t>
                      </a:r>
                      <a:r>
                        <a:rPr kumimoji="0" lang="en-US" sz="1600" u="none" strike="noStrike" cap="none" normalizeH="0" baseline="-2500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</a:rPr>
                        <a:t>q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kumimoji="0" lang="en-US" sz="1600" u="none" strike="noStrike" cap="none" normalizeH="0" baseline="3000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tracking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1.6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mrad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1.6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mrad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370589"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</a:rPr>
                        <a:t>s</a:t>
                      </a:r>
                      <a:r>
                        <a:rPr kumimoji="0" lang="en-US" sz="1600" u="none" strike="noStrike" cap="none" normalizeH="0" baseline="-2500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</a:rPr>
                        <a:t>q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kumimoji="0" lang="en-US" sz="1600" u="none" strike="noStrike" cap="none" normalizeH="0" baseline="3000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3.6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mrad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5.8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mrad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370589"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</a:t>
                      </a:r>
                      <a:r>
                        <a:rPr kumimoji="0" lang="en-US" sz="1600" u="none" strike="noStrike" cap="none" normalizeH="0" baseline="-2500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rp</a:t>
                      </a:r>
                      <a:endParaRPr kumimoji="0" lang="en-US" sz="1600" b="1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~ 13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~ 30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370589"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</a:rPr>
                        <a:t>s</a:t>
                      </a:r>
                      <a:r>
                        <a:rPr kumimoji="0" lang="en-US" sz="1600" u="none" strike="noStrike" cap="none" normalizeH="0" baseline="-2500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</a:rPr>
                        <a:t>q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kumimoji="0" lang="en-US" sz="1600" u="none" strike="noStrike" cap="none" normalizeH="0" baseline="3000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track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~ 1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mrad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~ 1.1 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mrad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39966" name="Rectangle 8"/>
          <p:cNvSpPr>
            <a:spLocks noChangeArrowheads="1"/>
          </p:cNvSpPr>
          <p:nvPr/>
        </p:nvSpPr>
        <p:spPr bwMode="auto">
          <a:xfrm>
            <a:off x="470153" y="1143000"/>
            <a:ext cx="250164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Theoretical estimation</a:t>
            </a:r>
          </a:p>
          <a:p>
            <a:pPr algn="ctr"/>
            <a:r>
              <a:rPr lang="en-US" dirty="0" smtClean="0"/>
              <a:t>C</a:t>
            </a:r>
            <a:r>
              <a:rPr lang="en-US" baseline="-25000" dirty="0" smtClean="0"/>
              <a:t>4</a:t>
            </a:r>
            <a:r>
              <a:rPr lang="en-US" dirty="0" smtClean="0"/>
              <a:t>F</a:t>
            </a:r>
            <a:r>
              <a:rPr lang="en-US" baseline="-25000" dirty="0" smtClean="0"/>
              <a:t>8</a:t>
            </a:r>
            <a:r>
              <a:rPr lang="en-US" dirty="0" smtClean="0"/>
              <a:t>O @ 3.5 bar</a:t>
            </a:r>
            <a:endParaRPr lang="en-US" dirty="0"/>
          </a:p>
        </p:txBody>
      </p:sp>
      <p:sp>
        <p:nvSpPr>
          <p:cNvPr id="13" name="Text Box 29"/>
          <p:cNvSpPr txBox="1">
            <a:spLocks noChangeArrowheads="1"/>
          </p:cNvSpPr>
          <p:nvPr/>
        </p:nvSpPr>
        <p:spPr bwMode="auto">
          <a:xfrm>
            <a:off x="3594353" y="5791200"/>
            <a:ext cx="303504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PID ranges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 Lower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limit: cut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</a:t>
            </a:r>
            <a:r>
              <a:rPr lang="en-US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rp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&gt;2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 Upper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limit: 3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s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separation</a:t>
            </a:r>
          </a:p>
        </p:txBody>
      </p:sp>
      <p:graphicFrame>
        <p:nvGraphicFramePr>
          <p:cNvPr id="14" name="Group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453564"/>
              </p:ext>
            </p:extLst>
          </p:nvPr>
        </p:nvGraphicFramePr>
        <p:xfrm>
          <a:off x="304800" y="5085779"/>
          <a:ext cx="3067812" cy="170078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04800"/>
                <a:gridCol w="914400"/>
                <a:gridCol w="1848612"/>
              </a:tblGrid>
              <a:tr h="4924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Signal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kumimoji="0" lang="en-US" sz="1800" b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GeV</a:t>
                      </a:r>
                      <a:r>
                        <a:rPr kumimoji="0" lang="en-US" sz="18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/c)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Absence of signal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kumimoji="0" lang="en-US" sz="18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GeV</a:t>
                      </a: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/c)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2676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</a:rPr>
                        <a:t>p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ymbol" pitchFamily="18" charset="2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2-16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2676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5-16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2676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10-25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5-10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5181600" y="990600"/>
            <a:ext cx="2057400" cy="838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036442"/>
              </p:ext>
            </p:extLst>
          </p:nvPr>
        </p:nvGraphicFramePr>
        <p:xfrm>
          <a:off x="5300663" y="1066800"/>
          <a:ext cx="1820862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87" name="Equation" r:id="rId5" imgW="1346040" imgH="507960" progId="Equation.3">
                  <p:embed/>
                </p:oleObj>
              </mc:Choice>
              <mc:Fallback>
                <p:oleObj name="Equation" r:id="rId5" imgW="134604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0663" y="1066800"/>
                        <a:ext cx="1820862" cy="687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362006" y="4721423"/>
            <a:ext cx="2419794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+mj-lt"/>
              </a:rPr>
              <a:t>assuming</a:t>
            </a:r>
            <a:r>
              <a:rPr lang="en-GB" sz="1400" dirty="0" smtClean="0">
                <a:solidFill>
                  <a:schemeClr val="bg1"/>
                </a:solidFill>
                <a:latin typeface="Symbol" pitchFamily="18" charset="2"/>
              </a:rPr>
              <a:t> </a:t>
            </a:r>
            <a:r>
              <a:rPr lang="en-GB" sz="1400" dirty="0" err="1" smtClean="0">
                <a:solidFill>
                  <a:schemeClr val="bg1"/>
                </a:solidFill>
                <a:latin typeface="Symbol" pitchFamily="18" charset="2"/>
              </a:rPr>
              <a:t>s</a:t>
            </a:r>
            <a:r>
              <a:rPr lang="en-GB" sz="1400" baseline="-25000" dirty="0" err="1" smtClean="0">
                <a:solidFill>
                  <a:schemeClr val="bg1"/>
                </a:solidFill>
                <a:latin typeface="Symbol" pitchFamily="18" charset="2"/>
              </a:rPr>
              <a:t>q</a:t>
            </a:r>
            <a:r>
              <a:rPr lang="en-GB" sz="1400" baseline="30000" dirty="0" err="1" smtClean="0">
                <a:solidFill>
                  <a:schemeClr val="bg1"/>
                </a:solidFill>
              </a:rPr>
              <a:t>track</a:t>
            </a:r>
            <a:r>
              <a:rPr lang="en-GB" sz="1400" dirty="0" smtClean="0">
                <a:solidFill>
                  <a:schemeClr val="bg1"/>
                </a:solidFill>
              </a:rPr>
              <a:t> </a:t>
            </a:r>
            <a:r>
              <a:rPr lang="en-GB" sz="1400" dirty="0" smtClean="0">
                <a:solidFill>
                  <a:schemeClr val="bg1"/>
                </a:solidFill>
                <a:latin typeface="+mj-lt"/>
              </a:rPr>
              <a:t>~ 1.5 </a:t>
            </a:r>
            <a:r>
              <a:rPr lang="en-GB" sz="1400" dirty="0" err="1" smtClean="0">
                <a:solidFill>
                  <a:schemeClr val="bg1"/>
                </a:solidFill>
                <a:latin typeface="+mj-lt"/>
              </a:rPr>
              <a:t>mrad</a:t>
            </a:r>
            <a:endParaRPr lang="en-GB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5029200" y="3810000"/>
            <a:ext cx="381000" cy="304800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6781800" y="3810000"/>
            <a:ext cx="381000" cy="304800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4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4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  <p:bldP spid="17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 studies of PID performance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A3FFB1-4430-4201-9480-F51347B31869}" type="slidenum">
              <a:rPr lang="en-US" smtClean="0"/>
              <a:pPr>
                <a:defRPr/>
              </a:pPr>
              <a:t>13</a:t>
            </a:fld>
            <a:r>
              <a:rPr lang="en-US" dirty="0" smtClean="0"/>
              <a:t>/30</a:t>
            </a:r>
            <a:endParaRPr lang="en-US" dirty="0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7005" y="1524000"/>
            <a:ext cx="3505200" cy="2558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-76200" y="1154668"/>
            <a:ext cx="937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+mn-lt"/>
              </a:rPr>
              <a:t>Events from single particles gun embedded in HIJING </a:t>
            </a:r>
            <a:r>
              <a:rPr lang="en-GB" dirty="0" smtClean="0">
                <a:latin typeface="+mn-lt"/>
              </a:rPr>
              <a:t>generated background </a:t>
            </a:r>
            <a:r>
              <a:rPr lang="en-GB" dirty="0">
                <a:latin typeface="+mn-lt"/>
              </a:rPr>
              <a:t>(</a:t>
            </a:r>
            <a:r>
              <a:rPr lang="en-GB" dirty="0" smtClean="0">
                <a:latin typeface="+mn-lt"/>
              </a:rPr>
              <a:t>ALIROOT framework)</a:t>
            </a:r>
            <a:endParaRPr lang="en-GB" dirty="0">
              <a:latin typeface="+mn-lt"/>
            </a:endParaRPr>
          </a:p>
        </p:txBody>
      </p:sp>
      <p:pic>
        <p:nvPicPr>
          <p:cNvPr id="65539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84921" y="1524000"/>
            <a:ext cx="3615070" cy="2558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541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84921" y="4221126"/>
            <a:ext cx="3615070" cy="2519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1" r="7093"/>
          <a:stretch/>
        </p:blipFill>
        <p:spPr bwMode="auto">
          <a:xfrm>
            <a:off x="337006" y="4221125"/>
            <a:ext cx="3456554" cy="249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4724400" y="1676400"/>
            <a:ext cx="228600" cy="228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838200" y="4419600"/>
            <a:ext cx="228600" cy="228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71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 studies of PID performance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A3FFB1-4430-4201-9480-F51347B31869}" type="slidenum">
              <a:rPr lang="en-US" smtClean="0"/>
              <a:pPr>
                <a:defRPr/>
              </a:pPr>
              <a:t>14</a:t>
            </a:fld>
            <a:r>
              <a:rPr lang="en-US" dirty="0" smtClean="0"/>
              <a:t>/30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76200" y="1154668"/>
            <a:ext cx="937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+mn-lt"/>
              </a:rPr>
              <a:t>Events from single particles gun embedded in HIJING </a:t>
            </a:r>
            <a:r>
              <a:rPr lang="en-GB" dirty="0" smtClean="0">
                <a:latin typeface="+mn-lt"/>
              </a:rPr>
              <a:t>generated background </a:t>
            </a:r>
            <a:r>
              <a:rPr lang="en-GB" dirty="0">
                <a:latin typeface="+mn-lt"/>
              </a:rPr>
              <a:t>(</a:t>
            </a:r>
            <a:r>
              <a:rPr lang="en-GB" dirty="0" smtClean="0">
                <a:latin typeface="+mn-lt"/>
              </a:rPr>
              <a:t>ALIROOT framework)</a:t>
            </a:r>
            <a:endParaRPr lang="en-GB" dirty="0">
              <a:latin typeface="+mn-lt"/>
            </a:endParaRPr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67200" y="1504507"/>
            <a:ext cx="3507796" cy="2549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63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200" y="4170664"/>
            <a:ext cx="3520532" cy="2534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64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67200" y="4170664"/>
            <a:ext cx="3507796" cy="2534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6200" y="1884208"/>
            <a:ext cx="4191000" cy="1790551"/>
          </a:xfrm>
        </p:spPr>
        <p:txBody>
          <a:bodyPr/>
          <a:lstStyle/>
          <a:p>
            <a:r>
              <a:rPr lang="en-US" sz="1800" dirty="0" smtClean="0"/>
              <a:t>Probability of identification for </a:t>
            </a:r>
            <a:r>
              <a:rPr lang="en-US" sz="1800" dirty="0" smtClean="0">
                <a:latin typeface="Symbol" pitchFamily="18" charset="2"/>
              </a:rPr>
              <a:t>p</a:t>
            </a:r>
            <a:r>
              <a:rPr lang="en-US" sz="1800" dirty="0" smtClean="0"/>
              <a:t>, K, p</a:t>
            </a:r>
          </a:p>
          <a:p>
            <a:r>
              <a:rPr lang="en-US" sz="1800" dirty="0" smtClean="0"/>
              <a:t>PID </a:t>
            </a:r>
            <a:r>
              <a:rPr lang="en-US" sz="1800" dirty="0"/>
              <a:t>algorithm based on HMPID pattern recognition (Hough transform) </a:t>
            </a:r>
          </a:p>
          <a:p>
            <a:r>
              <a:rPr lang="en-US" sz="1800" dirty="0"/>
              <a:t>Further tuning/optimization </a:t>
            </a:r>
            <a:r>
              <a:rPr lang="en-US" sz="1800" dirty="0" smtClean="0"/>
              <a:t>in progress </a:t>
            </a:r>
            <a:r>
              <a:rPr lang="en-US" sz="1800" dirty="0"/>
              <a:t>for VHMPID ring </a:t>
            </a:r>
            <a:r>
              <a:rPr lang="en-US" sz="1800" dirty="0" smtClean="0"/>
              <a:t>patterns</a:t>
            </a:r>
            <a:endParaRPr lang="en-GB" sz="1800" dirty="0" smtClean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77836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Testbeam</a:t>
            </a:r>
            <a:r>
              <a:rPr lang="en-GB" dirty="0" smtClean="0"/>
              <a:t> studies at CERN PS/T10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Prototypes using liquid C</a:t>
            </a:r>
            <a:r>
              <a:rPr lang="en-GB" sz="2400" baseline="-25000" dirty="0" smtClean="0"/>
              <a:t>6</a:t>
            </a:r>
            <a:r>
              <a:rPr lang="en-GB" sz="2400" dirty="0" smtClean="0"/>
              <a:t>F</a:t>
            </a:r>
            <a:r>
              <a:rPr lang="en-GB" sz="2400" baseline="-25000" dirty="0" smtClean="0"/>
              <a:t>14</a:t>
            </a:r>
            <a:r>
              <a:rPr lang="en-GB" sz="2400" dirty="0" smtClean="0"/>
              <a:t> radiator (in proximity focusing, HMPID-like), and C</a:t>
            </a:r>
            <a:r>
              <a:rPr lang="en-GB" sz="2400" baseline="-25000" dirty="0" smtClean="0"/>
              <a:t>4</a:t>
            </a:r>
            <a:r>
              <a:rPr lang="en-GB" sz="2400" dirty="0" smtClean="0"/>
              <a:t>F</a:t>
            </a:r>
            <a:r>
              <a:rPr lang="en-GB" sz="2400" baseline="-25000" dirty="0" smtClean="0"/>
              <a:t>10</a:t>
            </a:r>
            <a:r>
              <a:rPr lang="en-GB" sz="2400" dirty="0" smtClean="0"/>
              <a:t> or C</a:t>
            </a:r>
            <a:r>
              <a:rPr lang="en-GB" sz="2400" baseline="-25000" dirty="0" smtClean="0"/>
              <a:t>4</a:t>
            </a:r>
            <a:r>
              <a:rPr lang="en-GB" sz="2400" dirty="0" smtClean="0"/>
              <a:t>F</a:t>
            </a:r>
            <a:r>
              <a:rPr lang="en-GB" sz="2400" baseline="-25000" dirty="0" smtClean="0"/>
              <a:t>8</a:t>
            </a:r>
            <a:r>
              <a:rPr lang="en-GB" sz="2400" dirty="0" smtClean="0"/>
              <a:t>O at atmospheric pressure with </a:t>
            </a:r>
            <a:r>
              <a:rPr lang="en-GB" sz="2400" dirty="0"/>
              <a:t> mirror focusing</a:t>
            </a:r>
            <a:endParaRPr lang="en-GB" sz="2400" dirty="0" smtClean="0"/>
          </a:p>
          <a:p>
            <a:r>
              <a:rPr lang="en-GB" sz="2400" dirty="0" smtClean="0"/>
              <a:t>MWPC prototype with adjustable anode-cathode gap </a:t>
            </a:r>
            <a:r>
              <a:rPr lang="en-GB" sz="2400" dirty="0" smtClean="0"/>
              <a:t>(0.8-2 </a:t>
            </a:r>
            <a:r>
              <a:rPr lang="en-GB" sz="2400" dirty="0" smtClean="0"/>
              <a:t>mm), smaller pad</a:t>
            </a:r>
          </a:p>
          <a:p>
            <a:r>
              <a:rPr lang="en-GB" sz="2400" dirty="0" smtClean="0"/>
              <a:t>Prototype with C</a:t>
            </a:r>
            <a:r>
              <a:rPr lang="en-GB" sz="2400" baseline="-25000" dirty="0" smtClean="0"/>
              <a:t>4</a:t>
            </a:r>
            <a:r>
              <a:rPr lang="en-GB" sz="2400" dirty="0" smtClean="0"/>
              <a:t>F</a:t>
            </a:r>
            <a:r>
              <a:rPr lang="en-GB" sz="2400" baseline="-25000" dirty="0" smtClean="0"/>
              <a:t>8</a:t>
            </a:r>
            <a:r>
              <a:rPr lang="en-GB" sz="2400" dirty="0" smtClean="0"/>
              <a:t>O radiator pressurization </a:t>
            </a:r>
            <a:r>
              <a:rPr lang="en-GB" sz="2400" dirty="0"/>
              <a:t>and </a:t>
            </a:r>
            <a:r>
              <a:rPr lang="en-GB" sz="2400" dirty="0" smtClean="0"/>
              <a:t>heating</a:t>
            </a:r>
          </a:p>
          <a:p>
            <a:r>
              <a:rPr lang="en-US" sz="2400" dirty="0" err="1" smtClean="0"/>
              <a:t>CsI</a:t>
            </a:r>
            <a:r>
              <a:rPr lang="en-US" sz="2400" dirty="0" smtClean="0"/>
              <a:t>-TGEM and -RETGEM as photon-detector in RICH prototype with </a:t>
            </a:r>
            <a:r>
              <a:rPr lang="en-GB" sz="2400" dirty="0"/>
              <a:t>C</a:t>
            </a:r>
            <a:r>
              <a:rPr lang="en-GB" sz="2400" baseline="-25000" dirty="0"/>
              <a:t>6</a:t>
            </a:r>
            <a:r>
              <a:rPr lang="en-GB" sz="2400" dirty="0"/>
              <a:t>F</a:t>
            </a:r>
            <a:r>
              <a:rPr lang="en-GB" sz="2400" baseline="-25000" dirty="0"/>
              <a:t>14</a:t>
            </a:r>
            <a:r>
              <a:rPr lang="en-GB" sz="2400" dirty="0"/>
              <a:t> </a:t>
            </a:r>
            <a:r>
              <a:rPr lang="en-GB" sz="2400" dirty="0" smtClean="0"/>
              <a:t>radiator (see V. </a:t>
            </a:r>
            <a:r>
              <a:rPr lang="en-GB" sz="2400" dirty="0" err="1" smtClean="0"/>
              <a:t>Peskov’s</a:t>
            </a:r>
            <a:r>
              <a:rPr lang="en-GB" sz="2400" dirty="0" smtClean="0"/>
              <a:t> talk)  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DFD926-3B29-42CE-B0DD-FCC5199F69D0}" type="slidenum">
              <a:rPr lang="en-US" smtClean="0"/>
              <a:pPr>
                <a:defRPr/>
              </a:pPr>
              <a:t>15</a:t>
            </a:fld>
            <a:r>
              <a:rPr lang="en-US" dirty="0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13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4766" y="0"/>
            <a:ext cx="8159234" cy="1143000"/>
          </a:xfrm>
        </p:spPr>
        <p:txBody>
          <a:bodyPr>
            <a:noAutofit/>
          </a:bodyPr>
          <a:lstStyle/>
          <a:p>
            <a:r>
              <a:rPr lang="en-GB" sz="3000" dirty="0">
                <a:latin typeface="+mn-lt"/>
              </a:rPr>
              <a:t>P</a:t>
            </a:r>
            <a:r>
              <a:rPr lang="en-GB" sz="3000" dirty="0" smtClean="0">
                <a:latin typeface="+mn-lt"/>
              </a:rPr>
              <a:t>rototype with two Cherenkov radiators (Nov 2011)</a:t>
            </a:r>
            <a:endParaRPr lang="en-GB" sz="3000" dirty="0">
              <a:latin typeface="+mn-lt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038600"/>
            <a:ext cx="4343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90800" y="5562600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+mn-lt"/>
              </a:rPr>
              <a:t>C</a:t>
            </a:r>
            <a:r>
              <a:rPr lang="en-GB" baseline="-25000" dirty="0" smtClean="0">
                <a:latin typeface="+mn-lt"/>
              </a:rPr>
              <a:t>4</a:t>
            </a:r>
            <a:r>
              <a:rPr lang="en-GB" dirty="0" smtClean="0">
                <a:latin typeface="+mn-lt"/>
              </a:rPr>
              <a:t>F</a:t>
            </a:r>
            <a:r>
              <a:rPr lang="en-GB" baseline="-25000" dirty="0" smtClean="0">
                <a:latin typeface="+mn-lt"/>
              </a:rPr>
              <a:t>10</a:t>
            </a:r>
            <a:r>
              <a:rPr lang="en-GB" dirty="0" smtClean="0">
                <a:latin typeface="+mn-lt"/>
              </a:rPr>
              <a:t> or</a:t>
            </a:r>
            <a:r>
              <a:rPr lang="en-GB" dirty="0" smtClean="0"/>
              <a:t> </a:t>
            </a:r>
            <a:r>
              <a:rPr lang="en-GB" dirty="0" smtClean="0">
                <a:latin typeface="+mn-lt"/>
              </a:rPr>
              <a:t>C</a:t>
            </a:r>
            <a:r>
              <a:rPr lang="en-GB" baseline="-25000" dirty="0" smtClean="0">
                <a:latin typeface="+mn-lt"/>
              </a:rPr>
              <a:t>4</a:t>
            </a:r>
            <a:r>
              <a:rPr lang="en-GB" dirty="0" smtClean="0">
                <a:latin typeface="+mn-lt"/>
              </a:rPr>
              <a:t>F</a:t>
            </a:r>
            <a:r>
              <a:rPr lang="en-GB" baseline="-25000" dirty="0" smtClean="0">
                <a:latin typeface="+mn-lt"/>
              </a:rPr>
              <a:t>8</a:t>
            </a:r>
            <a:r>
              <a:rPr lang="en-GB" dirty="0" smtClean="0">
                <a:latin typeface="+mn-lt"/>
              </a:rPr>
              <a:t>O radiator gas at atmospheric pressure</a:t>
            </a:r>
          </a:p>
          <a:p>
            <a:pPr algn="ctr"/>
            <a:r>
              <a:rPr lang="en-GB" dirty="0" smtClean="0">
                <a:latin typeface="+mn-lt"/>
              </a:rPr>
              <a:t>     (L = 100 cm) </a:t>
            </a:r>
            <a:endParaRPr lang="en-GB" dirty="0">
              <a:latin typeface="+mn-lt"/>
            </a:endParaRPr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>
          <a:xfrm flipV="1">
            <a:off x="4800600" y="5181600"/>
            <a:ext cx="1143000" cy="98116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0" y="2667000"/>
            <a:ext cx="2078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C</a:t>
            </a:r>
            <a:r>
              <a:rPr lang="en-GB" baseline="-25000" dirty="0" smtClean="0">
                <a:latin typeface="+mn-lt"/>
              </a:rPr>
              <a:t>6</a:t>
            </a:r>
            <a:r>
              <a:rPr lang="en-GB" dirty="0" smtClean="0">
                <a:latin typeface="+mn-lt"/>
              </a:rPr>
              <a:t>F</a:t>
            </a:r>
            <a:r>
              <a:rPr lang="en-GB" baseline="-25000" dirty="0" smtClean="0">
                <a:latin typeface="+mn-lt"/>
              </a:rPr>
              <a:t>14</a:t>
            </a:r>
            <a:r>
              <a:rPr lang="en-GB" dirty="0" smtClean="0">
                <a:latin typeface="+mn-lt"/>
              </a:rPr>
              <a:t> liquid radiator</a:t>
            </a:r>
            <a:endParaRPr lang="en-GB" dirty="0">
              <a:latin typeface="+mn-lt"/>
            </a:endParaRPr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 flipH="1">
            <a:off x="7543800" y="3036332"/>
            <a:ext cx="353363" cy="199286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295400"/>
            <a:ext cx="2514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5104"/>
            <a:ext cx="2570799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117E31-EE6F-4F13-B157-99452215F167}" type="slidenum">
              <a:rPr lang="en-US" smtClean="0">
                <a:latin typeface="+mn-lt"/>
              </a:rPr>
              <a:pPr>
                <a:defRPr/>
              </a:pPr>
              <a:t>16</a:t>
            </a:fld>
            <a:r>
              <a:rPr lang="en-US" dirty="0" smtClean="0">
                <a:latin typeface="+mn-lt"/>
              </a:rPr>
              <a:t>/30</a:t>
            </a:r>
            <a:endParaRPr lang="en-US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86600" y="1295400"/>
            <a:ext cx="16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  <a:latin typeface="+mn-lt"/>
              </a:rPr>
              <a:t>Achieved HMPID benchmark performance</a:t>
            </a:r>
            <a:endParaRPr lang="en-GB" dirty="0">
              <a:solidFill>
                <a:srgbClr val="FFC000"/>
              </a:solidFill>
              <a:latin typeface="+mn-lt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76200" y="1295400"/>
            <a:ext cx="4038600" cy="2743200"/>
            <a:chOff x="685800" y="2743200"/>
            <a:chExt cx="4038600" cy="2743200"/>
          </a:xfrm>
        </p:grpSpPr>
        <p:sp>
          <p:nvSpPr>
            <p:cNvPr id="20" name="Rectangle 19"/>
            <p:cNvSpPr/>
            <p:nvPr/>
          </p:nvSpPr>
          <p:spPr>
            <a:xfrm>
              <a:off x="685800" y="2743200"/>
              <a:ext cx="4038600" cy="2743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églalap 4"/>
            <p:cNvSpPr/>
            <p:nvPr/>
          </p:nvSpPr>
          <p:spPr bwMode="auto">
            <a:xfrm flipV="1">
              <a:off x="1703388" y="3286125"/>
              <a:ext cx="287337" cy="1558925"/>
            </a:xfrm>
            <a:prstGeom prst="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hu-HU">
                <a:solidFill>
                  <a:schemeClr val="bg1"/>
                </a:solidFill>
              </a:endParaRPr>
            </a:p>
          </p:txBody>
        </p:sp>
        <p:sp>
          <p:nvSpPr>
            <p:cNvPr id="22" name="Téglalap 8"/>
            <p:cNvSpPr/>
            <p:nvPr/>
          </p:nvSpPr>
          <p:spPr bwMode="auto">
            <a:xfrm flipV="1">
              <a:off x="1990725" y="4217988"/>
              <a:ext cx="2020888" cy="461962"/>
            </a:xfrm>
            <a:prstGeom prst="rect">
              <a:avLst/>
            </a:prstGeom>
            <a:solidFill>
              <a:srgbClr val="99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hu-HU">
                <a:solidFill>
                  <a:schemeClr val="bg1"/>
                </a:solidFill>
              </a:endParaRPr>
            </a:p>
          </p:txBody>
        </p:sp>
        <p:sp>
          <p:nvSpPr>
            <p:cNvPr id="23" name="Ív 9"/>
            <p:cNvSpPr/>
            <p:nvPr/>
          </p:nvSpPr>
          <p:spPr bwMode="auto">
            <a:xfrm rot="17947908" flipV="1">
              <a:off x="3048794" y="3942556"/>
              <a:ext cx="923925" cy="982663"/>
            </a:xfrm>
            <a:prstGeom prst="arc">
              <a:avLst>
                <a:gd name="adj1" fmla="val 16200000"/>
                <a:gd name="adj2" fmla="val 19572151"/>
              </a:avLst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hu-HU">
                <a:solidFill>
                  <a:schemeClr val="bg1"/>
                </a:solidFill>
              </a:endParaRPr>
            </a:p>
          </p:txBody>
        </p:sp>
        <p:cxnSp>
          <p:nvCxnSpPr>
            <p:cNvPr id="24" name="Egyenes összekötő nyíllal 10"/>
            <p:cNvCxnSpPr>
              <a:stCxn id="38" idx="0"/>
              <a:endCxn id="23" idx="0"/>
            </p:cNvCxnSpPr>
            <p:nvPr/>
          </p:nvCxnSpPr>
          <p:spPr bwMode="auto">
            <a:xfrm flipH="1" flipV="1">
              <a:off x="3939936" y="4673077"/>
              <a:ext cx="320914" cy="127523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églalap 11"/>
            <p:cNvSpPr/>
            <p:nvPr/>
          </p:nvSpPr>
          <p:spPr bwMode="auto">
            <a:xfrm flipV="1">
              <a:off x="1933575" y="4094163"/>
              <a:ext cx="57150" cy="693737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hu-HU">
                <a:solidFill>
                  <a:schemeClr val="bg1"/>
                </a:solidFill>
              </a:endParaRPr>
            </a:p>
          </p:txBody>
        </p:sp>
        <p:cxnSp>
          <p:nvCxnSpPr>
            <p:cNvPr id="26" name="Egyenes összekötő nyíllal 13"/>
            <p:cNvCxnSpPr/>
            <p:nvPr/>
          </p:nvCxnSpPr>
          <p:spPr bwMode="auto">
            <a:xfrm flipH="1">
              <a:off x="2049464" y="3943529"/>
              <a:ext cx="288129" cy="209371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Egyenes összekötő nyíllal 16"/>
            <p:cNvCxnSpPr/>
            <p:nvPr/>
          </p:nvCxnSpPr>
          <p:spPr bwMode="auto">
            <a:xfrm flipH="1">
              <a:off x="2829719" y="4127550"/>
              <a:ext cx="532817" cy="90438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églalap 11"/>
            <p:cNvSpPr/>
            <p:nvPr/>
          </p:nvSpPr>
          <p:spPr bwMode="auto">
            <a:xfrm flipV="1">
              <a:off x="1957388" y="3517900"/>
              <a:ext cx="33337" cy="28733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hu-HU">
                <a:solidFill>
                  <a:schemeClr val="bg1"/>
                </a:solidFill>
              </a:endParaRPr>
            </a:p>
          </p:txBody>
        </p:sp>
        <p:sp>
          <p:nvSpPr>
            <p:cNvPr id="29" name="Téglalap 11"/>
            <p:cNvSpPr/>
            <p:nvPr/>
          </p:nvSpPr>
          <p:spPr bwMode="auto">
            <a:xfrm flipV="1">
              <a:off x="1990725" y="3517900"/>
              <a:ext cx="115888" cy="28733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hu-HU">
                <a:solidFill>
                  <a:schemeClr val="bg1"/>
                </a:solidFill>
              </a:endParaRPr>
            </a:p>
          </p:txBody>
        </p:sp>
        <p:cxnSp>
          <p:nvCxnSpPr>
            <p:cNvPr id="30" name="Egyenes összekötő nyíllal 13"/>
            <p:cNvCxnSpPr/>
            <p:nvPr/>
          </p:nvCxnSpPr>
          <p:spPr bwMode="auto">
            <a:xfrm rot="10800000">
              <a:off x="1938337" y="3771900"/>
              <a:ext cx="347663" cy="11430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gyenes összekötő nyíllal 13"/>
            <p:cNvCxnSpPr/>
            <p:nvPr/>
          </p:nvCxnSpPr>
          <p:spPr bwMode="auto">
            <a:xfrm rot="10800000" flipV="1">
              <a:off x="2163763" y="3402013"/>
              <a:ext cx="347662" cy="11588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églalap 11"/>
            <p:cNvSpPr/>
            <p:nvPr/>
          </p:nvSpPr>
          <p:spPr bwMode="auto">
            <a:xfrm flipV="1">
              <a:off x="1644650" y="3286125"/>
              <a:ext cx="58738" cy="1558925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hu-HU">
                <a:solidFill>
                  <a:schemeClr val="bg1"/>
                </a:solidFill>
              </a:endParaRPr>
            </a:p>
          </p:txBody>
        </p:sp>
        <p:cxnSp>
          <p:nvCxnSpPr>
            <p:cNvPr id="33" name="Egyenes összekötő nyíllal 16"/>
            <p:cNvCxnSpPr/>
            <p:nvPr/>
          </p:nvCxnSpPr>
          <p:spPr bwMode="auto">
            <a:xfrm>
              <a:off x="1358900" y="3173411"/>
              <a:ext cx="304800" cy="331789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89"/>
            <p:cNvSpPr txBox="1">
              <a:spLocks noChangeArrowheads="1"/>
            </p:cNvSpPr>
            <p:nvPr/>
          </p:nvSpPr>
          <p:spPr bwMode="auto">
            <a:xfrm>
              <a:off x="733425" y="2817811"/>
              <a:ext cx="188277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dirty="0" err="1">
                  <a:solidFill>
                    <a:schemeClr val="bg1"/>
                  </a:solidFill>
                  <a:latin typeface="+mn-lt"/>
                </a:rPr>
                <a:t>CsI</a:t>
              </a:r>
              <a:r>
                <a:rPr lang="hu-HU" sz="1400" dirty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en-GB" sz="1400" dirty="0" smtClean="0">
                  <a:solidFill>
                    <a:schemeClr val="bg1"/>
                  </a:solidFill>
                  <a:latin typeface="+mn-lt"/>
                </a:rPr>
                <a:t>PC, 8x8 mm</a:t>
              </a:r>
              <a:r>
                <a:rPr lang="en-GB" sz="1400" baseline="30000" dirty="0" smtClean="0">
                  <a:solidFill>
                    <a:schemeClr val="bg1"/>
                  </a:solidFill>
                  <a:latin typeface="+mn-lt"/>
                </a:rPr>
                <a:t>2</a:t>
              </a:r>
              <a:r>
                <a:rPr lang="en-GB" sz="1400" dirty="0" smtClean="0">
                  <a:solidFill>
                    <a:schemeClr val="bg1"/>
                  </a:solidFill>
                  <a:latin typeface="+mn-lt"/>
                </a:rPr>
                <a:t> pads</a:t>
              </a:r>
              <a:endParaRPr lang="en-US" sz="14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5" name="TextBox 90"/>
            <p:cNvSpPr txBox="1">
              <a:spLocks noChangeArrowheads="1"/>
            </p:cNvSpPr>
            <p:nvPr/>
          </p:nvSpPr>
          <p:spPr bwMode="auto">
            <a:xfrm>
              <a:off x="3139395" y="3883223"/>
              <a:ext cx="142795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+mn-lt"/>
                </a:rPr>
                <a:t>Gaseous radiator</a:t>
              </a:r>
            </a:p>
          </p:txBody>
        </p:sp>
        <p:sp>
          <p:nvSpPr>
            <p:cNvPr id="36" name="TextBox 91"/>
            <p:cNvSpPr txBox="1">
              <a:spLocks noChangeArrowheads="1"/>
            </p:cNvSpPr>
            <p:nvPr/>
          </p:nvSpPr>
          <p:spPr bwMode="auto">
            <a:xfrm>
              <a:off x="2535238" y="3200400"/>
              <a:ext cx="125002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+mn-lt"/>
                </a:rPr>
                <a:t>Liquid radiator</a:t>
              </a:r>
            </a:p>
          </p:txBody>
        </p:sp>
        <p:sp>
          <p:nvSpPr>
            <p:cNvPr id="37" name="TextBox 92"/>
            <p:cNvSpPr txBox="1">
              <a:spLocks noChangeArrowheads="1"/>
            </p:cNvSpPr>
            <p:nvPr/>
          </p:nvSpPr>
          <p:spPr bwMode="auto">
            <a:xfrm>
              <a:off x="2286000" y="3657600"/>
              <a:ext cx="117782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+mn-lt"/>
                </a:rPr>
                <a:t>SiO</a:t>
              </a:r>
              <a:r>
                <a:rPr lang="en-US" sz="1400" baseline="-25000" dirty="0">
                  <a:solidFill>
                    <a:schemeClr val="bg1"/>
                  </a:solidFill>
                  <a:latin typeface="+mn-lt"/>
                </a:rPr>
                <a:t>2</a:t>
              </a:r>
              <a:r>
                <a:rPr lang="en-US" sz="1400" dirty="0">
                  <a:solidFill>
                    <a:schemeClr val="bg1"/>
                  </a:solidFill>
                  <a:latin typeface="+mn-lt"/>
                </a:rPr>
                <a:t> windows</a:t>
              </a:r>
            </a:p>
          </p:txBody>
        </p:sp>
        <p:sp>
          <p:nvSpPr>
            <p:cNvPr id="38" name="TextBox 94"/>
            <p:cNvSpPr txBox="1">
              <a:spLocks noChangeArrowheads="1"/>
            </p:cNvSpPr>
            <p:nvPr/>
          </p:nvSpPr>
          <p:spPr bwMode="auto">
            <a:xfrm>
              <a:off x="3797300" y="4800600"/>
              <a:ext cx="927100" cy="52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+mn-lt"/>
                </a:rPr>
                <a:t>Spherical mirror</a:t>
              </a:r>
            </a:p>
          </p:txBody>
        </p:sp>
        <p:sp>
          <p:nvSpPr>
            <p:cNvPr id="39" name="TextBox 89"/>
            <p:cNvSpPr txBox="1">
              <a:spLocks noChangeArrowheads="1"/>
            </p:cNvSpPr>
            <p:nvPr/>
          </p:nvSpPr>
          <p:spPr bwMode="auto">
            <a:xfrm>
              <a:off x="749299" y="4724400"/>
              <a:ext cx="1866901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hu-HU" sz="1400" dirty="0" smtClean="0">
                  <a:solidFill>
                    <a:schemeClr val="bg1"/>
                  </a:solidFill>
                  <a:latin typeface="+mn-lt"/>
                </a:rPr>
                <a:t>MWPC</a:t>
              </a:r>
              <a:endParaRPr lang="en-US" sz="1400" dirty="0" smtClean="0">
                <a:solidFill>
                  <a:schemeClr val="bg1"/>
                </a:solidFill>
                <a:latin typeface="+mn-lt"/>
              </a:endParaRPr>
            </a:p>
            <a:p>
              <a:r>
                <a:rPr lang="en-US" sz="1400" dirty="0" smtClean="0">
                  <a:solidFill>
                    <a:schemeClr val="bg1"/>
                  </a:solidFill>
                  <a:latin typeface="+mn-lt"/>
                </a:rPr>
                <a:t>20 </a:t>
              </a:r>
              <a:r>
                <a:rPr lang="en-US" sz="1400" dirty="0" smtClean="0">
                  <a:solidFill>
                    <a:schemeClr val="bg1"/>
                  </a:solidFill>
                  <a:latin typeface="Symbol" pitchFamily="18" charset="2"/>
                </a:rPr>
                <a:t>m</a:t>
              </a:r>
              <a:r>
                <a:rPr lang="en-US" sz="1400" dirty="0" smtClean="0">
                  <a:solidFill>
                    <a:schemeClr val="bg1"/>
                  </a:solidFill>
                  <a:latin typeface="+mn-lt"/>
                </a:rPr>
                <a:t>m anode wires, </a:t>
              </a:r>
            </a:p>
            <a:p>
              <a:r>
                <a:rPr lang="en-US" sz="1400" dirty="0" smtClean="0">
                  <a:solidFill>
                    <a:schemeClr val="bg1"/>
                  </a:solidFill>
                  <a:latin typeface="+mn-lt"/>
                </a:rPr>
                <a:t>2 mm gap, 4 mm pitch</a:t>
              </a:r>
              <a:endParaRPr lang="en-US" sz="1400" dirty="0">
                <a:solidFill>
                  <a:schemeClr val="bg1"/>
                </a:solidFill>
                <a:latin typeface="+mn-lt"/>
              </a:endParaRPr>
            </a:p>
          </p:txBody>
        </p:sp>
        <p:cxnSp>
          <p:nvCxnSpPr>
            <p:cNvPr id="40" name="Egyenes összekötő nyíllal 16"/>
            <p:cNvCxnSpPr/>
            <p:nvPr/>
          </p:nvCxnSpPr>
          <p:spPr bwMode="auto">
            <a:xfrm flipV="1">
              <a:off x="1371600" y="4673077"/>
              <a:ext cx="368299" cy="127526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églalap 75"/>
            <p:cNvSpPr/>
            <p:nvPr/>
          </p:nvSpPr>
          <p:spPr>
            <a:xfrm>
              <a:off x="749300" y="2819400"/>
              <a:ext cx="3886200" cy="25908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hu-HU">
                <a:solidFill>
                  <a:schemeClr val="bg1"/>
                </a:solidFill>
              </a:endParaRPr>
            </a:p>
          </p:txBody>
        </p:sp>
        <p:cxnSp>
          <p:nvCxnSpPr>
            <p:cNvPr id="42" name="Straight Connector 66"/>
            <p:cNvCxnSpPr/>
            <p:nvPr/>
          </p:nvCxnSpPr>
          <p:spPr bwMode="auto">
            <a:xfrm flipV="1">
              <a:off x="2216150" y="4300538"/>
              <a:ext cx="1700212" cy="149224"/>
            </a:xfrm>
            <a:prstGeom prst="line">
              <a:avLst/>
            </a:prstGeom>
            <a:ln w="19050">
              <a:solidFill>
                <a:srgbClr val="9900C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73"/>
            <p:cNvCxnSpPr/>
            <p:nvPr/>
          </p:nvCxnSpPr>
          <p:spPr bwMode="auto">
            <a:xfrm>
              <a:off x="2216150" y="4449762"/>
              <a:ext cx="1682750" cy="117475"/>
            </a:xfrm>
            <a:prstGeom prst="line">
              <a:avLst/>
            </a:prstGeom>
            <a:ln w="19050">
              <a:solidFill>
                <a:srgbClr val="9900C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80"/>
            <p:cNvCxnSpPr/>
            <p:nvPr/>
          </p:nvCxnSpPr>
          <p:spPr bwMode="auto">
            <a:xfrm>
              <a:off x="1709738" y="4572000"/>
              <a:ext cx="2239962" cy="0"/>
            </a:xfrm>
            <a:prstGeom prst="line">
              <a:avLst/>
            </a:prstGeom>
            <a:ln w="19050">
              <a:solidFill>
                <a:srgbClr val="9900C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Egyenes összekötő nyíllal 16"/>
            <p:cNvCxnSpPr/>
            <p:nvPr/>
          </p:nvCxnSpPr>
          <p:spPr bwMode="auto">
            <a:xfrm>
              <a:off x="977900" y="4449762"/>
              <a:ext cx="32766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Szövegdoboz 137"/>
            <p:cNvSpPr txBox="1">
              <a:spLocks noChangeArrowheads="1"/>
            </p:cNvSpPr>
            <p:nvPr/>
          </p:nvSpPr>
          <p:spPr bwMode="auto">
            <a:xfrm>
              <a:off x="3927475" y="3351213"/>
              <a:ext cx="59824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hu-HU" sz="1400" dirty="0">
                  <a:solidFill>
                    <a:schemeClr val="bg1"/>
                  </a:solidFill>
                  <a:latin typeface="+mn-lt"/>
                </a:rPr>
                <a:t>beam</a:t>
              </a:r>
            </a:p>
          </p:txBody>
        </p:sp>
        <p:grpSp>
          <p:nvGrpSpPr>
            <p:cNvPr id="47" name="Group 78"/>
            <p:cNvGrpSpPr/>
            <p:nvPr/>
          </p:nvGrpSpPr>
          <p:grpSpPr>
            <a:xfrm rot="10800000">
              <a:off x="1739900" y="3505200"/>
              <a:ext cx="222250" cy="357187"/>
              <a:chOff x="4953000" y="2286000"/>
              <a:chExt cx="222250" cy="357187"/>
            </a:xfrm>
          </p:grpSpPr>
          <p:cxnSp>
            <p:nvCxnSpPr>
              <p:cNvPr id="50" name="Straight Connector 59"/>
              <p:cNvCxnSpPr/>
              <p:nvPr/>
            </p:nvCxnSpPr>
            <p:spPr bwMode="auto">
              <a:xfrm flipV="1">
                <a:off x="4953000" y="2286000"/>
                <a:ext cx="222250" cy="176212"/>
              </a:xfrm>
              <a:prstGeom prst="line">
                <a:avLst/>
              </a:prstGeom>
              <a:ln w="57150">
                <a:solidFill>
                  <a:srgbClr val="9900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61"/>
              <p:cNvCxnSpPr/>
              <p:nvPr/>
            </p:nvCxnSpPr>
            <p:spPr bwMode="auto">
              <a:xfrm>
                <a:off x="4953000" y="2465387"/>
                <a:ext cx="222250" cy="177800"/>
              </a:xfrm>
              <a:prstGeom prst="line">
                <a:avLst/>
              </a:prstGeom>
              <a:ln w="57150">
                <a:solidFill>
                  <a:srgbClr val="9900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8" name="Egyenes összekötő nyíllal 16"/>
            <p:cNvCxnSpPr/>
            <p:nvPr/>
          </p:nvCxnSpPr>
          <p:spPr>
            <a:xfrm flipH="1">
              <a:off x="1130300" y="3657600"/>
              <a:ext cx="335280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80"/>
            <p:cNvCxnSpPr/>
            <p:nvPr/>
          </p:nvCxnSpPr>
          <p:spPr bwMode="auto">
            <a:xfrm>
              <a:off x="1709738" y="4267200"/>
              <a:ext cx="2239962" cy="0"/>
            </a:xfrm>
            <a:prstGeom prst="line">
              <a:avLst/>
            </a:prstGeom>
            <a:ln w="19050">
              <a:solidFill>
                <a:srgbClr val="9900C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2" name="Picture 4" descr="mirror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936" y="4191000"/>
            <a:ext cx="1902204" cy="116391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4" name="Straight Arrow Connector 3"/>
          <p:cNvCxnSpPr>
            <a:stCxn id="52" idx="3"/>
          </p:cNvCxnSpPr>
          <p:nvPr/>
        </p:nvCxnSpPr>
        <p:spPr>
          <a:xfrm>
            <a:off x="4655140" y="4772955"/>
            <a:ext cx="526460" cy="40864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8"/>
          <p:cNvSpPr txBox="1">
            <a:spLocks noChangeArrowheads="1"/>
          </p:cNvSpPr>
          <p:nvPr/>
        </p:nvSpPr>
        <p:spPr bwMode="auto">
          <a:xfrm>
            <a:off x="3048000" y="51054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  <a:latin typeface="Calibri" pitchFamily="34" charset="0"/>
              </a:rPr>
              <a:t>Spherical mirror </a:t>
            </a:r>
          </a:p>
        </p:txBody>
      </p:sp>
      <p:sp>
        <p:nvSpPr>
          <p:cNvPr id="5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42143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13/02/2013</a:t>
            </a:r>
            <a:endParaRPr lang="en-US" dirty="0"/>
          </a:p>
        </p:txBody>
      </p:sp>
      <p:sp>
        <p:nvSpPr>
          <p:cNvPr id="5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38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A. Di Mauro - VCI2013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27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Comparison C</a:t>
            </a:r>
            <a:r>
              <a:rPr lang="en-US" sz="3200" baseline="-25000" dirty="0" smtClean="0"/>
              <a:t>6</a:t>
            </a:r>
            <a:r>
              <a:rPr lang="en-US" sz="3200" dirty="0" smtClean="0"/>
              <a:t>F</a:t>
            </a:r>
            <a:r>
              <a:rPr lang="en-US" sz="3200" baseline="-25000" dirty="0" smtClean="0"/>
              <a:t>14</a:t>
            </a:r>
            <a:r>
              <a:rPr lang="en-US" sz="3200" dirty="0" smtClean="0"/>
              <a:t> /C</a:t>
            </a:r>
            <a:r>
              <a:rPr lang="en-US" sz="3200" baseline="-25000" dirty="0" smtClean="0"/>
              <a:t>4</a:t>
            </a:r>
            <a:r>
              <a:rPr lang="en-US" sz="3200" dirty="0" smtClean="0"/>
              <a:t>F</a:t>
            </a:r>
            <a:r>
              <a:rPr lang="en-US" sz="3200" baseline="-25000" dirty="0" smtClean="0"/>
              <a:t>10</a:t>
            </a:r>
            <a:r>
              <a:rPr lang="en-US" sz="3200" dirty="0" smtClean="0"/>
              <a:t> /C</a:t>
            </a:r>
            <a:r>
              <a:rPr lang="en-US" sz="3200" baseline="-25000" dirty="0" smtClean="0"/>
              <a:t>4</a:t>
            </a:r>
            <a:r>
              <a:rPr lang="en-US" sz="3200" dirty="0" smtClean="0"/>
              <a:t>F</a:t>
            </a:r>
            <a:r>
              <a:rPr lang="en-US" sz="3200" baseline="-25000" dirty="0" smtClean="0"/>
              <a:t>8</a:t>
            </a:r>
            <a:r>
              <a:rPr lang="en-US" sz="3200" dirty="0" smtClean="0"/>
              <a:t>O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4495800"/>
            <a:ext cx="8839200" cy="990600"/>
          </a:xfrm>
        </p:spPr>
        <p:txBody>
          <a:bodyPr/>
          <a:lstStyle/>
          <a:p>
            <a:r>
              <a:rPr lang="en-US" sz="2000" dirty="0" smtClean="0"/>
              <a:t>C</a:t>
            </a:r>
            <a:r>
              <a:rPr lang="en-US" sz="2000" baseline="-25000" dirty="0" smtClean="0"/>
              <a:t>6</a:t>
            </a:r>
            <a:r>
              <a:rPr lang="en-US" sz="2000" dirty="0" smtClean="0"/>
              <a:t>F</a:t>
            </a:r>
            <a:r>
              <a:rPr lang="en-US" sz="2000" baseline="-25000" dirty="0" smtClean="0"/>
              <a:t>14 </a:t>
            </a:r>
            <a:r>
              <a:rPr lang="en-US" sz="2000" dirty="0" smtClean="0"/>
              <a:t>thickness : 6 mm, to obtain same photon yield as 100 cm gaseous radiator</a:t>
            </a:r>
          </a:p>
          <a:p>
            <a:r>
              <a:rPr lang="en-US" sz="2000" dirty="0" smtClean="0"/>
              <a:t>First tests with radiator gas, C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F</a:t>
            </a:r>
            <a:r>
              <a:rPr lang="en-US" sz="2000" baseline="-25000" dirty="0" smtClean="0"/>
              <a:t>10</a:t>
            </a:r>
            <a:r>
              <a:rPr lang="en-US" sz="2000" dirty="0" smtClean="0"/>
              <a:t> and C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F</a:t>
            </a:r>
            <a:r>
              <a:rPr lang="en-US" sz="2000" baseline="-25000" dirty="0" smtClean="0"/>
              <a:t>8</a:t>
            </a:r>
            <a:r>
              <a:rPr lang="en-US" sz="2000" dirty="0" smtClean="0"/>
              <a:t>O used w/o cleaning or filtering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117E31-EE6F-4F13-B157-99452215F167}" type="slidenum">
              <a:rPr lang="en-US" smtClean="0"/>
              <a:pPr>
                <a:defRPr/>
              </a:pPr>
              <a:t>17</a:t>
            </a:fld>
            <a:r>
              <a:rPr lang="en-US" dirty="0" smtClean="0"/>
              <a:t>/30</a:t>
            </a:r>
            <a:endParaRPr lang="en-US" dirty="0"/>
          </a:p>
        </p:txBody>
      </p:sp>
      <p:pic>
        <p:nvPicPr>
          <p:cNvPr id="8" name="Picture 5" descr="standard_3888_resCluster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836139"/>
            <a:ext cx="2988473" cy="2278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standard_3969_resCluster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88473" y="1836140"/>
            <a:ext cx="3183727" cy="2278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4428820" y="2891930"/>
            <a:ext cx="132914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400" dirty="0">
                <a:solidFill>
                  <a:srgbClr val="FF0000"/>
                </a:solidFill>
              </a:rPr>
              <a:t>Simulation with</a:t>
            </a:r>
          </a:p>
          <a:p>
            <a:pPr eaLnBrk="1" hangingPunct="1"/>
            <a:r>
              <a:rPr lang="en-US" sz="1400" dirty="0" smtClean="0">
                <a:solidFill>
                  <a:srgbClr val="FF0000"/>
                </a:solidFill>
              </a:rPr>
              <a:t>full </a:t>
            </a:r>
            <a:r>
              <a:rPr lang="en-US" sz="1400" dirty="0">
                <a:solidFill>
                  <a:srgbClr val="FF0000"/>
                </a:solidFill>
              </a:rPr>
              <a:t>absorption </a:t>
            </a:r>
          </a:p>
          <a:p>
            <a:pPr eaLnBrk="1" hangingPunct="1"/>
            <a:r>
              <a:rPr lang="en-US" sz="1400" dirty="0">
                <a:solidFill>
                  <a:srgbClr val="FF0000"/>
                </a:solidFill>
              </a:rPr>
              <a:t>for</a:t>
            </a:r>
            <a:r>
              <a:rPr lang="en-US" sz="1400" dirty="0">
                <a:solidFill>
                  <a:srgbClr val="FF0000"/>
                </a:solidFill>
                <a:latin typeface="Symbol" pitchFamily="18" charset="2"/>
              </a:rPr>
              <a:t> l </a:t>
            </a:r>
            <a:r>
              <a:rPr lang="en-US" sz="1400" dirty="0">
                <a:solidFill>
                  <a:srgbClr val="FF0000"/>
                </a:solidFill>
              </a:rPr>
              <a:t>&lt; 175 nm</a:t>
            </a:r>
          </a:p>
        </p:txBody>
      </p:sp>
      <p:pic>
        <p:nvPicPr>
          <p:cNvPr id="11" name="Picture 6" descr="standard_4021_resCluster.pn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72200" y="1836140"/>
            <a:ext cx="2981325" cy="2278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7433854" y="2895600"/>
            <a:ext cx="132914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400" dirty="0">
                <a:solidFill>
                  <a:srgbClr val="FF0000"/>
                </a:solidFill>
              </a:rPr>
              <a:t>Simulation with</a:t>
            </a:r>
          </a:p>
          <a:p>
            <a:pPr eaLnBrk="1" hangingPunct="1"/>
            <a:r>
              <a:rPr lang="en-US" sz="1400" dirty="0" smtClean="0">
                <a:solidFill>
                  <a:srgbClr val="FF0000"/>
                </a:solidFill>
              </a:rPr>
              <a:t>full </a:t>
            </a:r>
            <a:r>
              <a:rPr lang="en-US" sz="1400" dirty="0">
                <a:solidFill>
                  <a:srgbClr val="FF0000"/>
                </a:solidFill>
              </a:rPr>
              <a:t>absorption </a:t>
            </a:r>
          </a:p>
          <a:p>
            <a:pPr eaLnBrk="1" hangingPunct="1"/>
            <a:r>
              <a:rPr lang="en-US" sz="1400" dirty="0">
                <a:solidFill>
                  <a:srgbClr val="FF0000"/>
                </a:solidFill>
              </a:rPr>
              <a:t>for</a:t>
            </a:r>
            <a:r>
              <a:rPr lang="en-US" sz="1400" dirty="0">
                <a:solidFill>
                  <a:srgbClr val="FF0000"/>
                </a:solidFill>
                <a:latin typeface="Symbol" pitchFamily="18" charset="2"/>
              </a:rPr>
              <a:t> l </a:t>
            </a:r>
            <a:r>
              <a:rPr lang="en-US" sz="1400" dirty="0">
                <a:solidFill>
                  <a:srgbClr val="FF0000"/>
                </a:solidFill>
              </a:rPr>
              <a:t>&lt; 175 nm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47800" y="2022610"/>
            <a:ext cx="6832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C</a:t>
            </a:r>
            <a:r>
              <a:rPr lang="en-US" sz="1600" baseline="-25000" dirty="0" smtClean="0">
                <a:solidFill>
                  <a:schemeClr val="bg1"/>
                </a:solidFill>
              </a:rPr>
              <a:t>6</a:t>
            </a:r>
            <a:r>
              <a:rPr lang="en-US" sz="1600" dirty="0" smtClean="0">
                <a:solidFill>
                  <a:schemeClr val="bg1"/>
                </a:solidFill>
              </a:rPr>
              <a:t>F</a:t>
            </a:r>
            <a:r>
              <a:rPr lang="en-US" sz="1600" baseline="-25000" dirty="0" smtClean="0">
                <a:solidFill>
                  <a:schemeClr val="bg1"/>
                </a:solidFill>
              </a:rPr>
              <a:t>14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&lt;10&gt;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43400" y="1981200"/>
            <a:ext cx="790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</a:t>
            </a:r>
            <a:r>
              <a:rPr lang="en-US" baseline="-25000" dirty="0" smtClean="0">
                <a:solidFill>
                  <a:schemeClr val="bg1"/>
                </a:solidFill>
              </a:rPr>
              <a:t>4</a:t>
            </a:r>
            <a:r>
              <a:rPr lang="en-US" dirty="0" smtClean="0">
                <a:solidFill>
                  <a:schemeClr val="bg1"/>
                </a:solidFill>
              </a:rPr>
              <a:t>F</a:t>
            </a:r>
            <a:r>
              <a:rPr lang="en-US" baseline="-25000" dirty="0" smtClean="0">
                <a:solidFill>
                  <a:schemeClr val="bg1"/>
                </a:solidFill>
              </a:rPr>
              <a:t>10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&lt;2.9&gt;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38999" y="1981200"/>
            <a:ext cx="906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</a:t>
            </a:r>
            <a:r>
              <a:rPr lang="en-US" baseline="-25000" dirty="0" smtClean="0">
                <a:solidFill>
                  <a:schemeClr val="bg1"/>
                </a:solidFill>
              </a:rPr>
              <a:t>4</a:t>
            </a:r>
            <a:r>
              <a:rPr lang="en-US" dirty="0" smtClean="0">
                <a:solidFill>
                  <a:schemeClr val="bg1"/>
                </a:solidFill>
              </a:rPr>
              <a:t>F</a:t>
            </a:r>
            <a:r>
              <a:rPr lang="en-US" baseline="-25000" dirty="0" smtClean="0">
                <a:solidFill>
                  <a:schemeClr val="bg1"/>
                </a:solidFill>
              </a:rPr>
              <a:t>8</a:t>
            </a:r>
            <a:r>
              <a:rPr lang="en-US" dirty="0" smtClean="0">
                <a:solidFill>
                  <a:schemeClr val="bg1"/>
                </a:solidFill>
              </a:rPr>
              <a:t>O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&lt;4.4&gt;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42143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13/02/2013</a:t>
            </a:r>
            <a:endParaRPr lang="en-US" dirty="0"/>
          </a:p>
        </p:txBody>
      </p:sp>
      <p:sp>
        <p:nvSpPr>
          <p:cNvPr id="1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38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A. Di Mauro - VCI2013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93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Variable-gap chamber tests (June 2012)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A3FFB1-4430-4201-9480-F51347B31869}" type="slidenum">
              <a:rPr lang="en-US" smtClean="0"/>
              <a:pPr>
                <a:defRPr/>
              </a:pPr>
              <a:t>18</a:t>
            </a:fld>
            <a:r>
              <a:rPr lang="en-US" dirty="0" smtClean="0"/>
              <a:t>/30</a:t>
            </a:r>
            <a:endParaRPr lang="en-US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166884"/>
            <a:ext cx="4495800" cy="29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68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0"/>
            <a:ext cx="4013200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04800" y="4343400"/>
            <a:ext cx="8382000" cy="1790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19100" indent="-3825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"/>
              <a:defRPr sz="3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2231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4888" indent="-2555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 charset="0"/>
              <a:buChar char="○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365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D89A4"/>
              </a:buClr>
              <a:buSzPct val="90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907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48560"/>
              </a:buClr>
              <a:buSzPct val="100000"/>
              <a:buFont typeface="Arial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Refurbished old prototype (F. </a:t>
            </a:r>
            <a:r>
              <a:rPr lang="en-US" sz="2000" dirty="0" err="1" smtClean="0"/>
              <a:t>Piuz</a:t>
            </a:r>
            <a:r>
              <a:rPr lang="en-US" sz="2000" dirty="0" smtClean="0"/>
              <a:t>, RD26</a:t>
            </a:r>
            <a:r>
              <a:rPr lang="en-US" sz="2000" dirty="0" smtClean="0"/>
              <a:t>), </a:t>
            </a:r>
            <a:r>
              <a:rPr lang="en-US" sz="2000" dirty="0" smtClean="0"/>
              <a:t>anode-pad cathode gap adjustable in 0.8-2 mm </a:t>
            </a:r>
            <a:r>
              <a:rPr lang="en-US" sz="2000" dirty="0" smtClean="0"/>
              <a:t>(100 </a:t>
            </a:r>
            <a:r>
              <a:rPr lang="en-US" sz="2000" dirty="0" smtClean="0">
                <a:latin typeface="Symbol" pitchFamily="18" charset="2"/>
              </a:rPr>
              <a:t>m</a:t>
            </a:r>
            <a:r>
              <a:rPr lang="en-US" sz="2000" dirty="0" smtClean="0"/>
              <a:t>m steps), anode -wire cathode 2 mm, 20 </a:t>
            </a:r>
            <a:r>
              <a:rPr lang="en-US" sz="2000" dirty="0" smtClean="0">
                <a:latin typeface="Symbol" pitchFamily="18" charset="2"/>
              </a:rPr>
              <a:t>m</a:t>
            </a:r>
            <a:r>
              <a:rPr lang="en-US" sz="2000" dirty="0" smtClean="0"/>
              <a:t>m anode wires, pitch 4 mm</a:t>
            </a:r>
          </a:p>
          <a:p>
            <a:r>
              <a:rPr lang="en-US" sz="2000" dirty="0" smtClean="0"/>
              <a:t>Basic </a:t>
            </a:r>
            <a:r>
              <a:rPr lang="en-US" sz="2000" dirty="0" smtClean="0"/>
              <a:t>performance </a:t>
            </a:r>
            <a:r>
              <a:rPr lang="en-US" sz="2000" dirty="0" smtClean="0"/>
              <a:t>studies using </a:t>
            </a:r>
            <a:r>
              <a:rPr lang="en-US" sz="2000" dirty="0" smtClean="0"/>
              <a:t>liquid C</a:t>
            </a:r>
            <a:r>
              <a:rPr lang="en-US" sz="2000" baseline="-25000" dirty="0" smtClean="0"/>
              <a:t>6</a:t>
            </a:r>
            <a:r>
              <a:rPr lang="en-US" sz="2000" dirty="0" smtClean="0"/>
              <a:t>F</a:t>
            </a:r>
            <a:r>
              <a:rPr lang="en-US" sz="2000" baseline="-25000" dirty="0" smtClean="0"/>
              <a:t>14</a:t>
            </a:r>
            <a:r>
              <a:rPr lang="en-US" sz="2000" dirty="0" smtClean="0"/>
              <a:t> radiator, 3 mm </a:t>
            </a:r>
            <a:r>
              <a:rPr lang="en-US" sz="2000" dirty="0" smtClean="0"/>
              <a:t>thick: HV </a:t>
            </a:r>
            <a:r>
              <a:rPr lang="en-US" sz="2000" dirty="0" smtClean="0"/>
              <a:t>scan, gap </a:t>
            </a:r>
            <a:r>
              <a:rPr lang="en-US" sz="2000" dirty="0" smtClean="0"/>
              <a:t>scan</a:t>
            </a:r>
          </a:p>
          <a:p>
            <a:pPr marL="36512" indent="0">
              <a:buNone/>
            </a:pPr>
            <a:endParaRPr lang="en-US" sz="2000" dirty="0" smtClean="0"/>
          </a:p>
          <a:p>
            <a:pPr marL="36512" indent="0">
              <a:buNone/>
            </a:pP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3505200"/>
            <a:ext cx="3077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FFFF00"/>
                </a:solidFill>
                <a:latin typeface="+mn-lt"/>
              </a:rPr>
              <a:t>Pad cathode before </a:t>
            </a:r>
            <a:r>
              <a:rPr lang="en-GB" dirty="0" err="1" smtClean="0">
                <a:solidFill>
                  <a:srgbClr val="FFFF00"/>
                </a:solidFill>
                <a:latin typeface="+mn-lt"/>
              </a:rPr>
              <a:t>CsI</a:t>
            </a:r>
            <a:r>
              <a:rPr lang="en-GB" dirty="0" smtClean="0">
                <a:solidFill>
                  <a:srgbClr val="FFFF00"/>
                </a:solidFill>
                <a:latin typeface="+mn-lt"/>
              </a:rPr>
              <a:t> coating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  <a:latin typeface="+mn-lt"/>
              </a:rPr>
              <a:t>60x16 pads, 4x8 mm</a:t>
            </a:r>
            <a:r>
              <a:rPr lang="en-US" baseline="30000" dirty="0" smtClean="0">
                <a:solidFill>
                  <a:srgbClr val="FFFF00"/>
                </a:solidFill>
                <a:latin typeface="+mn-lt"/>
              </a:rPr>
              <a:t>2</a:t>
            </a:r>
            <a:endParaRPr lang="en-GB" baseline="300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81200" y="1151860"/>
            <a:ext cx="2025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  <a:latin typeface="+mn-lt"/>
              </a:rPr>
              <a:t>C</a:t>
            </a:r>
            <a:r>
              <a:rPr lang="en-GB" baseline="-25000" dirty="0" smtClean="0">
                <a:solidFill>
                  <a:srgbClr val="FFFF00"/>
                </a:solidFill>
                <a:latin typeface="+mn-lt"/>
              </a:rPr>
              <a:t>6</a:t>
            </a:r>
            <a:r>
              <a:rPr lang="en-GB" dirty="0" smtClean="0">
                <a:solidFill>
                  <a:srgbClr val="FFFF00"/>
                </a:solidFill>
                <a:latin typeface="+mn-lt"/>
              </a:rPr>
              <a:t>F</a:t>
            </a:r>
            <a:r>
              <a:rPr lang="en-GB" baseline="-25000" dirty="0" smtClean="0">
                <a:solidFill>
                  <a:srgbClr val="FFFF00"/>
                </a:solidFill>
                <a:latin typeface="+mn-lt"/>
              </a:rPr>
              <a:t>14</a:t>
            </a:r>
            <a:r>
              <a:rPr lang="en-GB" dirty="0" smtClean="0">
                <a:solidFill>
                  <a:srgbClr val="FFFF00"/>
                </a:solidFill>
                <a:latin typeface="+mn-lt"/>
              </a:rPr>
              <a:t> liquid radiator</a:t>
            </a:r>
            <a:endParaRPr lang="en-GB" dirty="0">
              <a:solidFill>
                <a:srgbClr val="FFFF00"/>
              </a:solidFill>
              <a:latin typeface="+mn-lt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2514600" y="1521192"/>
            <a:ext cx="564817" cy="536208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28600" y="3316069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FF00"/>
                </a:solidFill>
                <a:latin typeface="+mn-lt"/>
              </a:rPr>
              <a:t>RICH prototype with variable-gap </a:t>
            </a:r>
          </a:p>
          <a:p>
            <a:pPr algn="ctr"/>
            <a:r>
              <a:rPr lang="en-GB" dirty="0" smtClean="0">
                <a:solidFill>
                  <a:srgbClr val="FFFF00"/>
                </a:solidFill>
                <a:latin typeface="+mn-lt"/>
              </a:rPr>
              <a:t>MWPC photon-detector</a:t>
            </a:r>
            <a:endParaRPr lang="en-GB" dirty="0">
              <a:solidFill>
                <a:srgbClr val="FFFF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4832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Variable-gap chamber tests (June 2012)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A3FFB1-4430-4201-9480-F51347B31869}" type="slidenum">
              <a:rPr lang="en-US" smtClean="0"/>
              <a:pPr>
                <a:defRPr/>
              </a:pPr>
              <a:t>19</a:t>
            </a:fld>
            <a:r>
              <a:rPr lang="en-US" dirty="0" smtClean="0"/>
              <a:t>/30</a:t>
            </a:r>
            <a:endParaRPr lang="en-US" dirty="0"/>
          </a:p>
        </p:txBody>
      </p:sp>
      <p:pic>
        <p:nvPicPr>
          <p:cNvPr id="72707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2350" y="1436132"/>
            <a:ext cx="3632791" cy="2721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66800" y="1066800"/>
            <a:ext cx="2291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Single e- PH spectrum </a:t>
            </a:r>
            <a:endParaRPr lang="en-GB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62906" y="1087994"/>
            <a:ext cx="2638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Gain </a:t>
            </a:r>
            <a:r>
              <a:rPr lang="en-GB" dirty="0" err="1" smtClean="0">
                <a:latin typeface="+mn-lt"/>
              </a:rPr>
              <a:t>vs</a:t>
            </a:r>
            <a:r>
              <a:rPr lang="en-GB" dirty="0" smtClean="0">
                <a:latin typeface="+mn-lt"/>
              </a:rPr>
              <a:t> HV at various gaps</a:t>
            </a:r>
            <a:endParaRPr lang="en-GB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77000" y="5047772"/>
            <a:ext cx="2692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Equal amount of photons seen </a:t>
            </a:r>
            <a:r>
              <a:rPr lang="en-GB" dirty="0">
                <a:latin typeface="+mn-lt"/>
              </a:rPr>
              <a:t>@</a:t>
            </a:r>
            <a:r>
              <a:rPr lang="en-GB" dirty="0" smtClean="0">
                <a:latin typeface="+mn-lt"/>
              </a:rPr>
              <a:t> </a:t>
            </a:r>
            <a:r>
              <a:rPr lang="en-GB" dirty="0" smtClean="0">
                <a:latin typeface="+mn-lt"/>
              </a:rPr>
              <a:t>various </a:t>
            </a:r>
            <a:r>
              <a:rPr lang="en-GB" dirty="0" smtClean="0">
                <a:latin typeface="+mn-lt"/>
              </a:rPr>
              <a:t>gaps</a:t>
            </a:r>
            <a:endParaRPr lang="en-GB" dirty="0">
              <a:latin typeface="+mn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458080" y="4178596"/>
            <a:ext cx="4018920" cy="2659911"/>
            <a:chOff x="1524000" y="4178596"/>
            <a:chExt cx="4018920" cy="2659911"/>
          </a:xfrm>
        </p:grpSpPr>
        <p:pic>
          <p:nvPicPr>
            <p:cNvPr id="72708" name="Picture 4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524000" y="4178596"/>
              <a:ext cx="4018920" cy="26599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1524000" y="4953000"/>
              <a:ext cx="228600" cy="5334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278530" y="2328446"/>
            <a:ext cx="14552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+mn-lt"/>
              </a:rPr>
              <a:t>s</a:t>
            </a:r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lope-&gt; gain A</a:t>
            </a:r>
            <a:r>
              <a:rPr lang="en-US" sz="1600" baseline="-25000" dirty="0" smtClean="0">
                <a:solidFill>
                  <a:srgbClr val="FF0000"/>
                </a:solidFill>
                <a:latin typeface="+mn-lt"/>
              </a:rPr>
              <a:t>0</a:t>
            </a:r>
            <a:endParaRPr lang="en-GB" sz="1600" baseline="-25000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572000" y="1436132"/>
            <a:ext cx="4076700" cy="2800350"/>
            <a:chOff x="4572000" y="1436132"/>
            <a:chExt cx="4076700" cy="2800350"/>
          </a:xfrm>
        </p:grpSpPr>
        <p:pic>
          <p:nvPicPr>
            <p:cNvPr id="65538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1436132"/>
              <a:ext cx="4076700" cy="2800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4648200" y="2286000"/>
              <a:ext cx="228600" cy="9144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3800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</a:p>
        </p:txBody>
      </p:sp>
      <p:sp>
        <p:nvSpPr>
          <p:cNvPr id="27650" name="Rectangle 3"/>
          <p:cNvSpPr>
            <a:spLocks noGrp="1"/>
          </p:cNvSpPr>
          <p:nvPr>
            <p:ph idx="1"/>
          </p:nvPr>
        </p:nvSpPr>
        <p:spPr>
          <a:xfrm>
            <a:off x="457200" y="1371600"/>
            <a:ext cx="7467600" cy="4525963"/>
          </a:xfrm>
        </p:spPr>
        <p:txBody>
          <a:bodyPr/>
          <a:lstStyle/>
          <a:p>
            <a:pPr eaLnBrk="1" hangingPunct="1"/>
            <a:r>
              <a:rPr lang="en-US" dirty="0"/>
              <a:t>P</a:t>
            </a:r>
            <a:r>
              <a:rPr lang="en-US" dirty="0" smtClean="0"/>
              <a:t>hysics </a:t>
            </a:r>
            <a:r>
              <a:rPr lang="en-US" dirty="0" smtClean="0"/>
              <a:t>motivation for a Very High Momentum PID upgrade </a:t>
            </a:r>
          </a:p>
          <a:p>
            <a:pPr eaLnBrk="1" hangingPunct="1"/>
            <a:r>
              <a:rPr lang="en-US" dirty="0" smtClean="0"/>
              <a:t>New d</a:t>
            </a:r>
            <a:r>
              <a:rPr lang="en-US" dirty="0" smtClean="0"/>
              <a:t>esign </a:t>
            </a:r>
            <a:r>
              <a:rPr lang="en-US" dirty="0" smtClean="0"/>
              <a:t>specifications and </a:t>
            </a:r>
            <a:r>
              <a:rPr lang="en-US" dirty="0"/>
              <a:t>r</a:t>
            </a:r>
            <a:r>
              <a:rPr lang="en-US" dirty="0" smtClean="0"/>
              <a:t>elated R&amp;D</a:t>
            </a:r>
          </a:p>
          <a:p>
            <a:pPr eaLnBrk="1" hangingPunct="1"/>
            <a:r>
              <a:rPr lang="en-US" dirty="0" smtClean="0"/>
              <a:t>Expected performance</a:t>
            </a:r>
          </a:p>
          <a:p>
            <a:pPr eaLnBrk="1" hangingPunct="1"/>
            <a:r>
              <a:rPr lang="en-US" dirty="0" err="1" smtClean="0"/>
              <a:t>Testbeam</a:t>
            </a:r>
            <a:r>
              <a:rPr lang="en-US" dirty="0" smtClean="0"/>
              <a:t> studies</a:t>
            </a:r>
          </a:p>
          <a:p>
            <a:pPr eaLnBrk="1" hangingPunct="1"/>
            <a:r>
              <a:rPr lang="en-US" dirty="0" smtClean="0"/>
              <a:t>Summary</a:t>
            </a: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5D2E1-7311-415A-BE45-2328861004AB}" type="slidenum">
              <a:rPr lang="en-US" smtClean="0"/>
              <a:pPr>
                <a:defRPr/>
              </a:pPr>
              <a:t>2</a:t>
            </a:fld>
            <a:r>
              <a:rPr lang="en-US" dirty="0" smtClean="0"/>
              <a:t>/30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A3FFB1-4430-4201-9480-F51347B31869}" type="slidenum">
              <a:rPr lang="en-US" smtClean="0"/>
              <a:pPr>
                <a:defRPr/>
              </a:pPr>
              <a:t>20</a:t>
            </a:fld>
            <a:r>
              <a:rPr lang="en-US" dirty="0" smtClean="0"/>
              <a:t>/30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Variable-gap chamber tests (June 2012)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701852" y="1905000"/>
            <a:ext cx="4213548" cy="838200"/>
          </a:xfrm>
        </p:spPr>
        <p:txBody>
          <a:bodyPr/>
          <a:lstStyle/>
          <a:p>
            <a:pPr marL="36512" indent="0">
              <a:buNone/>
            </a:pPr>
            <a:r>
              <a:rPr lang="en-US" sz="1800" dirty="0" smtClean="0"/>
              <a:t>Cluster size proportional to </a:t>
            </a:r>
            <a:r>
              <a:rPr lang="en-US" sz="1800" dirty="0" smtClean="0"/>
              <a:t>gap</a:t>
            </a:r>
            <a:endParaRPr lang="en-US" sz="1800" dirty="0" smtClean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2"/>
          <a:stretch/>
        </p:blipFill>
        <p:spPr bwMode="auto">
          <a:xfrm>
            <a:off x="0" y="1233376"/>
            <a:ext cx="4648200" cy="313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633" y="3352800"/>
            <a:ext cx="4585368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891852" y="4919054"/>
            <a:ext cx="360394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19100" indent="-3825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"/>
              <a:defRPr sz="3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2231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4888" indent="-2555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 charset="0"/>
              <a:buChar char="○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365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D89A4"/>
              </a:buClr>
              <a:buSzPct val="90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907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48560"/>
              </a:buClr>
              <a:buSzPct val="100000"/>
              <a:buFont typeface="Arial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" indent="0">
              <a:buNone/>
            </a:pPr>
            <a:r>
              <a:rPr lang="en-US" sz="1800" dirty="0" smtClean="0"/>
              <a:t>No. of raw clusters increases by reducing the gap </a:t>
            </a:r>
          </a:p>
        </p:txBody>
      </p:sp>
    </p:spTree>
    <p:extLst>
      <p:ext uri="{BB962C8B-B14F-4D97-AF65-F5344CB8AC3E}">
        <p14:creationId xmlns:p14="http://schemas.microsoft.com/office/powerpoint/2010/main" val="259781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8153400" cy="1143000"/>
          </a:xfrm>
        </p:spPr>
        <p:txBody>
          <a:bodyPr/>
          <a:lstStyle/>
          <a:p>
            <a:r>
              <a:rPr lang="en-GB" sz="3200" dirty="0" err="1" smtClean="0"/>
              <a:t>Testbeam</a:t>
            </a:r>
            <a:r>
              <a:rPr lang="en-GB" sz="3200" dirty="0" smtClean="0"/>
              <a:t> with </a:t>
            </a:r>
            <a:r>
              <a:rPr lang="en-GB" sz="3200" dirty="0" smtClean="0"/>
              <a:t>pressurized </a:t>
            </a:r>
            <a:r>
              <a:rPr lang="en-GB" sz="3200" dirty="0" smtClean="0"/>
              <a:t>C</a:t>
            </a:r>
            <a:r>
              <a:rPr lang="en-GB" sz="3200" baseline="-25000" dirty="0" smtClean="0"/>
              <a:t>4</a:t>
            </a:r>
            <a:r>
              <a:rPr lang="en-GB" sz="3200" dirty="0" smtClean="0"/>
              <a:t>F</a:t>
            </a:r>
            <a:r>
              <a:rPr lang="en-GB" sz="3200" baseline="-25000" dirty="0" smtClean="0"/>
              <a:t>8</a:t>
            </a:r>
            <a:r>
              <a:rPr lang="en-GB" sz="3200" dirty="0" smtClean="0"/>
              <a:t>O radiator </a:t>
            </a:r>
            <a:r>
              <a:rPr lang="en-GB" sz="3200" dirty="0" smtClean="0"/>
              <a:t>(Oct </a:t>
            </a:r>
            <a:r>
              <a:rPr lang="en-GB" sz="3200" dirty="0" smtClean="0"/>
              <a:t>2012)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A3FFB1-4430-4201-9480-F51347B31869}" type="slidenum">
              <a:rPr lang="en-US" smtClean="0"/>
              <a:pPr>
                <a:defRPr/>
              </a:pPr>
              <a:t>21</a:t>
            </a:fld>
            <a:r>
              <a:rPr lang="en-US" dirty="0" smtClean="0"/>
              <a:t>/30</a:t>
            </a:r>
            <a:endParaRPr lang="en-US" dirty="0"/>
          </a:p>
        </p:txBody>
      </p:sp>
      <p:pic>
        <p:nvPicPr>
          <p:cNvPr id="7" name="Picture 6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182470"/>
            <a:ext cx="4191000" cy="243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53000" y="1182469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Radiator equipped with heating tape and P, T probes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16643"/>
            <a:ext cx="3872023" cy="3241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3886200" y="3581400"/>
            <a:ext cx="5257800" cy="3276600"/>
          </a:xfrm>
          <a:prstGeom prst="rect">
            <a:avLst/>
          </a:prstGeom>
          <a:solidFill>
            <a:schemeClr val="tx1"/>
          </a:solidFill>
          <a:ln cap="rnd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9" name="Connettore 1 37"/>
          <p:cNvCxnSpPr/>
          <p:nvPr/>
        </p:nvCxnSpPr>
        <p:spPr>
          <a:xfrm>
            <a:off x="0" y="5334000"/>
            <a:ext cx="8974138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3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962400"/>
            <a:ext cx="4343400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8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3581400"/>
            <a:ext cx="685800" cy="319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0" y="1646237"/>
            <a:ext cx="5173264" cy="1630363"/>
          </a:xfrm>
        </p:spPr>
        <p:txBody>
          <a:bodyPr/>
          <a:lstStyle/>
          <a:p>
            <a:r>
              <a:rPr lang="en-US" sz="1800" dirty="0" smtClean="0"/>
              <a:t>Safety pressure test (@ 5 bar for 5 h)</a:t>
            </a:r>
          </a:p>
          <a:p>
            <a:r>
              <a:rPr lang="en-US" sz="1800" dirty="0" smtClean="0"/>
              <a:t>Heating studies with Fluent 6.0 to optimize insulation and ensure radiator temperature uniformity</a:t>
            </a:r>
            <a:endParaRPr lang="en-GB" sz="1800" dirty="0"/>
          </a:p>
        </p:txBody>
      </p:sp>
      <p:cxnSp>
        <p:nvCxnSpPr>
          <p:cNvPr id="25" name="Connettore 2 13"/>
          <p:cNvCxnSpPr/>
          <p:nvPr/>
        </p:nvCxnSpPr>
        <p:spPr>
          <a:xfrm>
            <a:off x="168275" y="5718175"/>
            <a:ext cx="3097212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15"/>
          <p:cNvSpPr txBox="1">
            <a:spLocks noChangeArrowheads="1"/>
          </p:cNvSpPr>
          <p:nvPr/>
        </p:nvSpPr>
        <p:spPr bwMode="auto">
          <a:xfrm>
            <a:off x="1851025" y="5481637"/>
            <a:ext cx="720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400" dirty="0">
                <a:solidFill>
                  <a:srgbClr val="FF0000"/>
                </a:solidFill>
                <a:latin typeface="Calibri" pitchFamily="34" charset="0"/>
              </a:rPr>
              <a:t>51</a:t>
            </a:r>
          </a:p>
        </p:txBody>
      </p:sp>
      <p:sp>
        <p:nvSpPr>
          <p:cNvPr id="27" name="Freccia in su 18"/>
          <p:cNvSpPr/>
          <p:nvPr/>
        </p:nvSpPr>
        <p:spPr>
          <a:xfrm>
            <a:off x="338137" y="5726112"/>
            <a:ext cx="215900" cy="36036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Freccia in su 19"/>
          <p:cNvSpPr/>
          <p:nvPr/>
        </p:nvSpPr>
        <p:spPr>
          <a:xfrm>
            <a:off x="2667000" y="4440238"/>
            <a:ext cx="215900" cy="36036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CasellaDiTesto 20"/>
          <p:cNvSpPr txBox="1">
            <a:spLocks noChangeArrowheads="1"/>
          </p:cNvSpPr>
          <p:nvPr/>
        </p:nvSpPr>
        <p:spPr bwMode="auto">
          <a:xfrm>
            <a:off x="76200" y="6030912"/>
            <a:ext cx="720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IN</a:t>
            </a:r>
          </a:p>
        </p:txBody>
      </p:sp>
      <p:sp>
        <p:nvSpPr>
          <p:cNvPr id="30" name="CasellaDiTesto 21"/>
          <p:cNvSpPr txBox="1">
            <a:spLocks noChangeArrowheads="1"/>
          </p:cNvSpPr>
          <p:nvPr/>
        </p:nvSpPr>
        <p:spPr bwMode="auto">
          <a:xfrm>
            <a:off x="2362200" y="4113212"/>
            <a:ext cx="720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OUT</a:t>
            </a:r>
          </a:p>
        </p:txBody>
      </p:sp>
      <p:sp>
        <p:nvSpPr>
          <p:cNvPr id="31" name="CasellaDiTesto 33"/>
          <p:cNvSpPr txBox="1">
            <a:spLocks noChangeArrowheads="1"/>
          </p:cNvSpPr>
          <p:nvPr/>
        </p:nvSpPr>
        <p:spPr bwMode="auto">
          <a:xfrm>
            <a:off x="1527174" y="4794250"/>
            <a:ext cx="13684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700" dirty="0">
                <a:solidFill>
                  <a:schemeClr val="bg1"/>
                </a:solidFill>
                <a:latin typeface="Calibri" pitchFamily="34" charset="0"/>
              </a:rPr>
              <a:t>Sapphire window</a:t>
            </a:r>
          </a:p>
        </p:txBody>
      </p:sp>
      <p:sp>
        <p:nvSpPr>
          <p:cNvPr id="33" name="CasellaDiTesto 22"/>
          <p:cNvSpPr txBox="1">
            <a:spLocks noChangeArrowheads="1"/>
          </p:cNvSpPr>
          <p:nvPr/>
        </p:nvSpPr>
        <p:spPr bwMode="auto">
          <a:xfrm>
            <a:off x="228600" y="4800600"/>
            <a:ext cx="936625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700" dirty="0">
                <a:solidFill>
                  <a:schemeClr val="bg1"/>
                </a:solidFill>
                <a:latin typeface="Calibri" pitchFamily="34" charset="0"/>
              </a:rPr>
              <a:t>C</a:t>
            </a:r>
            <a:r>
              <a:rPr lang="en-US" sz="1700" baseline="-25000" dirty="0">
                <a:solidFill>
                  <a:schemeClr val="bg1"/>
                </a:solidFill>
                <a:latin typeface="Calibri" pitchFamily="34" charset="0"/>
              </a:rPr>
              <a:t>4</a:t>
            </a:r>
            <a:r>
              <a:rPr lang="en-US" sz="1700" dirty="0">
                <a:solidFill>
                  <a:schemeClr val="bg1"/>
                </a:solidFill>
                <a:latin typeface="Calibri" pitchFamily="34" charset="0"/>
              </a:rPr>
              <a:t>F</a:t>
            </a:r>
            <a:r>
              <a:rPr lang="en-US" sz="1700" baseline="-25000" dirty="0">
                <a:solidFill>
                  <a:schemeClr val="bg1"/>
                </a:solidFill>
                <a:latin typeface="Calibri" pitchFamily="34" charset="0"/>
              </a:rPr>
              <a:t>8</a:t>
            </a:r>
            <a:r>
              <a:rPr lang="en-US" sz="1700" dirty="0">
                <a:solidFill>
                  <a:schemeClr val="bg1"/>
                </a:solidFill>
                <a:latin typeface="Calibri" pitchFamily="34" charset="0"/>
              </a:rPr>
              <a:t>O</a:t>
            </a:r>
          </a:p>
          <a:p>
            <a:pPr algn="ctr" eaLnBrk="1" hangingPunct="1"/>
            <a:r>
              <a:rPr lang="en-US" sz="1700" dirty="0">
                <a:latin typeface="Calibri" pitchFamily="34" charset="0"/>
              </a:rPr>
              <a:t>radiator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571750" y="5102225"/>
            <a:ext cx="511175" cy="11747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247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SAM_1173.JP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39094" y="2895600"/>
            <a:ext cx="4704906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8153400" cy="1143000"/>
          </a:xfrm>
        </p:spPr>
        <p:txBody>
          <a:bodyPr/>
          <a:lstStyle/>
          <a:p>
            <a:r>
              <a:rPr lang="en-GB" sz="3200" dirty="0" err="1" smtClean="0"/>
              <a:t>Testbeam</a:t>
            </a:r>
            <a:r>
              <a:rPr lang="en-GB" sz="3200" dirty="0" smtClean="0"/>
              <a:t> with </a:t>
            </a:r>
            <a:r>
              <a:rPr lang="en-GB" sz="3200" dirty="0" smtClean="0"/>
              <a:t>pressurized </a:t>
            </a:r>
            <a:r>
              <a:rPr lang="en-GB" sz="3200" dirty="0" smtClean="0"/>
              <a:t>C</a:t>
            </a:r>
            <a:r>
              <a:rPr lang="en-GB" sz="3200" baseline="-25000" dirty="0" smtClean="0"/>
              <a:t>4</a:t>
            </a:r>
            <a:r>
              <a:rPr lang="en-GB" sz="3200" dirty="0" smtClean="0"/>
              <a:t>F</a:t>
            </a:r>
            <a:r>
              <a:rPr lang="en-GB" sz="3200" baseline="-25000" dirty="0" smtClean="0"/>
              <a:t>8</a:t>
            </a:r>
            <a:r>
              <a:rPr lang="en-GB" sz="3200" dirty="0" smtClean="0"/>
              <a:t>O radiator </a:t>
            </a:r>
            <a:r>
              <a:rPr lang="en-GB" sz="3200" dirty="0" smtClean="0"/>
              <a:t>(Oct </a:t>
            </a:r>
            <a:r>
              <a:rPr lang="en-GB" sz="3200" dirty="0" smtClean="0"/>
              <a:t>2012)</a:t>
            </a:r>
            <a:endParaRPr lang="en-GB" sz="32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3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13/02/2013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21438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421438"/>
            <a:ext cx="762000" cy="365125"/>
          </a:xfrm>
        </p:spPr>
        <p:txBody>
          <a:bodyPr/>
          <a:lstStyle/>
          <a:p>
            <a:pPr>
              <a:defRPr/>
            </a:pPr>
            <a:fld id="{ADA3FFB1-4430-4201-9480-F51347B31869}" type="slidenum">
              <a:rPr lang="en-US" smtClean="0"/>
              <a:pPr>
                <a:defRPr/>
              </a:pPr>
              <a:t>22</a:t>
            </a:fld>
            <a:r>
              <a:rPr lang="en-US" dirty="0" smtClean="0"/>
              <a:t>/30</a:t>
            </a:r>
            <a:endParaRPr lang="en-US" dirty="0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9353"/>
            <a:ext cx="5486400" cy="3478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38800" y="1546738"/>
            <a:ext cx="3292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P, T monitoring and control </a:t>
            </a:r>
            <a:r>
              <a:rPr lang="en-US" dirty="0" smtClean="0">
                <a:latin typeface="+mn-lt"/>
              </a:rPr>
              <a:t>panel</a:t>
            </a:r>
            <a:endParaRPr lang="en-GB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5449669"/>
            <a:ext cx="3140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Gas system, piping and detector heated and insulated</a:t>
            </a: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623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13/02/2013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A3FFB1-4430-4201-9480-F51347B31869}" type="slidenum">
              <a:rPr lang="en-US" smtClean="0"/>
              <a:pPr>
                <a:defRPr/>
              </a:pPr>
              <a:t>23</a:t>
            </a:fld>
            <a:r>
              <a:rPr lang="en-US" dirty="0" smtClean="0"/>
              <a:t>/30</a:t>
            </a:r>
            <a:endParaRPr lang="en-US" dirty="0"/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1524000" y="1219200"/>
            <a:ext cx="6172200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800" dirty="0"/>
              <a:t>The first </a:t>
            </a:r>
            <a:r>
              <a:rPr lang="en-US" sz="1800" dirty="0" smtClean="0"/>
              <a:t>15 </a:t>
            </a:r>
            <a:r>
              <a:rPr lang="en-US" sz="1800" dirty="0"/>
              <a:t>events </a:t>
            </a:r>
            <a:r>
              <a:rPr lang="en-US" sz="1800" dirty="0" smtClean="0"/>
              <a:t>for C</a:t>
            </a:r>
            <a:r>
              <a:rPr lang="en-US" sz="1800" baseline="-25000" dirty="0" smtClean="0"/>
              <a:t>4</a:t>
            </a:r>
            <a:r>
              <a:rPr lang="en-US" sz="1800" dirty="0" smtClean="0"/>
              <a:t>F</a:t>
            </a:r>
            <a:r>
              <a:rPr lang="en-US" sz="1800" baseline="-25000" dirty="0" smtClean="0"/>
              <a:t>8</a:t>
            </a:r>
            <a:r>
              <a:rPr lang="en-US" sz="1800" dirty="0" smtClean="0"/>
              <a:t>O </a:t>
            </a:r>
            <a:r>
              <a:rPr lang="en-US" sz="1800" dirty="0"/>
              <a:t>at 3.5 </a:t>
            </a:r>
            <a:r>
              <a:rPr lang="en-US" sz="1800" dirty="0" err="1" smtClean="0"/>
              <a:t>bara</a:t>
            </a:r>
            <a:r>
              <a:rPr lang="en-US" sz="1800" dirty="0" smtClean="0"/>
              <a:t> with 6 </a:t>
            </a:r>
            <a:r>
              <a:rPr lang="en-US" sz="1800" dirty="0" err="1"/>
              <a:t>GeV</a:t>
            </a:r>
            <a:r>
              <a:rPr lang="en-US" sz="1800" dirty="0"/>
              <a:t>/c </a:t>
            </a:r>
            <a:r>
              <a:rPr lang="en-US" sz="1800" dirty="0" smtClean="0">
                <a:latin typeface="Symbol" pitchFamily="18" charset="2"/>
              </a:rPr>
              <a:t>p</a:t>
            </a:r>
            <a:r>
              <a:rPr lang="en-US" sz="1800" baseline="30000" dirty="0" smtClean="0">
                <a:latin typeface="+mn-lt"/>
              </a:rPr>
              <a:t>-</a:t>
            </a:r>
            <a:r>
              <a:rPr lang="en-US" sz="1800" dirty="0" smtClean="0">
                <a:latin typeface="+mn-lt"/>
              </a:rPr>
              <a:t> beam</a:t>
            </a:r>
            <a:endParaRPr lang="en-US" sz="1800" dirty="0">
              <a:latin typeface="+mn-lt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762000" y="76200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r>
              <a:rPr lang="en-GB" sz="3200" dirty="0" err="1" smtClean="0"/>
              <a:t>Testbeam</a:t>
            </a:r>
            <a:r>
              <a:rPr lang="en-GB" sz="3200" dirty="0" smtClean="0"/>
              <a:t> with </a:t>
            </a:r>
            <a:r>
              <a:rPr lang="en-GB" sz="3200" dirty="0" smtClean="0"/>
              <a:t>pressurized C</a:t>
            </a:r>
            <a:r>
              <a:rPr lang="en-GB" sz="3200" baseline="-25000" dirty="0" smtClean="0"/>
              <a:t>4</a:t>
            </a:r>
            <a:r>
              <a:rPr lang="en-GB" sz="3200" dirty="0" smtClean="0"/>
              <a:t>F</a:t>
            </a:r>
            <a:r>
              <a:rPr lang="en-GB" sz="3200" baseline="-25000" dirty="0" smtClean="0"/>
              <a:t>8</a:t>
            </a:r>
            <a:r>
              <a:rPr lang="en-GB" sz="3200" dirty="0" smtClean="0"/>
              <a:t>O </a:t>
            </a:r>
            <a:r>
              <a:rPr lang="en-GB" sz="3200" dirty="0" smtClean="0"/>
              <a:t>radiator </a:t>
            </a:r>
            <a:r>
              <a:rPr lang="en-GB" sz="3200" dirty="0" smtClean="0"/>
              <a:t>(Oct </a:t>
            </a:r>
            <a:r>
              <a:rPr lang="en-GB" sz="3200" dirty="0" smtClean="0"/>
              <a:t>2012)</a:t>
            </a:r>
            <a:endParaRPr lang="en-GB" sz="3200" dirty="0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5343" y="1676400"/>
            <a:ext cx="8480057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32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421438"/>
            <a:ext cx="762000" cy="365125"/>
          </a:xfrm>
        </p:spPr>
        <p:txBody>
          <a:bodyPr/>
          <a:lstStyle/>
          <a:p>
            <a:pPr>
              <a:defRPr/>
            </a:pPr>
            <a:fld id="{ADA3FFB1-4430-4201-9480-F51347B31869}" type="slidenum">
              <a:rPr lang="en-US" smtClean="0"/>
              <a:pPr>
                <a:defRPr/>
              </a:pPr>
              <a:t>24</a:t>
            </a:fld>
            <a:r>
              <a:rPr lang="en-US" dirty="0" smtClean="0"/>
              <a:t>/30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8153400" cy="1143000"/>
          </a:xfrm>
        </p:spPr>
        <p:txBody>
          <a:bodyPr/>
          <a:lstStyle/>
          <a:p>
            <a:r>
              <a:rPr lang="en-GB" sz="3200" dirty="0" err="1" smtClean="0"/>
              <a:t>Testbeam</a:t>
            </a:r>
            <a:r>
              <a:rPr lang="en-GB" sz="3200" dirty="0" smtClean="0"/>
              <a:t> with </a:t>
            </a:r>
            <a:r>
              <a:rPr lang="en-GB" sz="3200" dirty="0" smtClean="0"/>
              <a:t>pressurized C</a:t>
            </a:r>
            <a:r>
              <a:rPr lang="en-GB" sz="3200" baseline="-25000" dirty="0" smtClean="0"/>
              <a:t>4</a:t>
            </a:r>
            <a:r>
              <a:rPr lang="en-GB" sz="3200" dirty="0" smtClean="0"/>
              <a:t>F</a:t>
            </a:r>
            <a:r>
              <a:rPr lang="en-GB" sz="3200" baseline="-25000" dirty="0" smtClean="0"/>
              <a:t>8</a:t>
            </a:r>
            <a:r>
              <a:rPr lang="en-GB" sz="3200" dirty="0" smtClean="0"/>
              <a:t>O </a:t>
            </a:r>
            <a:r>
              <a:rPr lang="en-GB" sz="3200" dirty="0" smtClean="0"/>
              <a:t>radiator </a:t>
            </a:r>
            <a:r>
              <a:rPr lang="en-GB" sz="3200" dirty="0" smtClean="0"/>
              <a:t>(Oct </a:t>
            </a:r>
            <a:r>
              <a:rPr lang="en-GB" sz="3200" dirty="0" smtClean="0"/>
              <a:t>2012)</a:t>
            </a:r>
            <a:endParaRPr lang="en-GB" sz="3200" dirty="0"/>
          </a:p>
        </p:txBody>
      </p:sp>
      <p:pic>
        <p:nvPicPr>
          <p:cNvPr id="67586" name="Picture 2" descr="6688c27e-5e0c-41f6-ac9f-66b0bc79e5cd@cern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1000" y="4034772"/>
            <a:ext cx="4057649" cy="2716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7" name="Picture 3" descr="3e7e966d-e1d1-4d61-bbb4-70008461125e@cern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87548" y="1219199"/>
            <a:ext cx="4104011" cy="2693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8" name="Picture 4" descr="4418389a-95aa-4c34-aa8e-1cd7c3ac5402@cern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3404" y="1219201"/>
            <a:ext cx="4045245" cy="269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010025"/>
            <a:ext cx="4114759" cy="2740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7467600" y="1600200"/>
            <a:ext cx="12192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2667000" y="4724400"/>
            <a:ext cx="14478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15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A3FFB1-4430-4201-9480-F51347B31869}" type="slidenum">
              <a:rPr lang="en-US" smtClean="0"/>
              <a:pPr>
                <a:defRPr/>
              </a:pPr>
              <a:t>25</a:t>
            </a:fld>
            <a:r>
              <a:rPr lang="en-US" dirty="0" smtClean="0"/>
              <a:t>/30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8153400" cy="1143000"/>
          </a:xfrm>
        </p:spPr>
        <p:txBody>
          <a:bodyPr/>
          <a:lstStyle/>
          <a:p>
            <a:r>
              <a:rPr lang="en-GB" sz="3200" dirty="0" err="1" smtClean="0"/>
              <a:t>Testbeam</a:t>
            </a:r>
            <a:r>
              <a:rPr lang="en-GB" sz="3200" dirty="0" smtClean="0"/>
              <a:t> with </a:t>
            </a:r>
            <a:r>
              <a:rPr lang="en-GB" sz="3200" dirty="0" smtClean="0"/>
              <a:t>pressurized C</a:t>
            </a:r>
            <a:r>
              <a:rPr lang="en-GB" sz="3200" baseline="-25000" dirty="0" smtClean="0"/>
              <a:t>4</a:t>
            </a:r>
            <a:r>
              <a:rPr lang="en-GB" sz="3200" dirty="0" smtClean="0"/>
              <a:t>F</a:t>
            </a:r>
            <a:r>
              <a:rPr lang="en-GB" sz="3200" baseline="-25000" dirty="0" smtClean="0"/>
              <a:t>8</a:t>
            </a:r>
            <a:r>
              <a:rPr lang="en-GB" sz="3200" dirty="0" smtClean="0"/>
              <a:t>O </a:t>
            </a:r>
            <a:r>
              <a:rPr lang="en-GB" sz="3200" dirty="0" smtClean="0"/>
              <a:t>radiator </a:t>
            </a:r>
            <a:r>
              <a:rPr lang="en-GB" sz="3200" dirty="0" smtClean="0"/>
              <a:t>(Oct </a:t>
            </a:r>
            <a:r>
              <a:rPr lang="en-GB" sz="3200" dirty="0" smtClean="0"/>
              <a:t>2012)</a:t>
            </a: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54864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Few % K’s contamination: detected and identified </a:t>
            </a:r>
            <a:endParaRPr lang="en-GB" dirty="0">
              <a:latin typeface="+mn-lt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758" y="1295400"/>
            <a:ext cx="3997842" cy="3128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156394"/>
            <a:ext cx="5105400" cy="3666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495800" y="1524000"/>
            <a:ext cx="403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C</a:t>
            </a:r>
            <a:r>
              <a:rPr lang="en-US" baseline="-25000" dirty="0" smtClean="0">
                <a:latin typeface="+mn-lt"/>
              </a:rPr>
              <a:t>4</a:t>
            </a:r>
            <a:r>
              <a:rPr lang="en-US" dirty="0" smtClean="0">
                <a:latin typeface="+mn-lt"/>
              </a:rPr>
              <a:t>F</a:t>
            </a:r>
            <a:r>
              <a:rPr lang="en-US" baseline="-25000" dirty="0" smtClean="0">
                <a:latin typeface="+mn-lt"/>
              </a:rPr>
              <a:t>8</a:t>
            </a:r>
            <a:r>
              <a:rPr lang="en-US" dirty="0" smtClean="0">
                <a:latin typeface="+mn-lt"/>
              </a:rPr>
              <a:t>O refractive index in UV ~ C</a:t>
            </a:r>
            <a:r>
              <a:rPr lang="en-US" baseline="-25000" dirty="0" smtClean="0">
                <a:latin typeface="+mn-lt"/>
              </a:rPr>
              <a:t>4</a:t>
            </a:r>
            <a:r>
              <a:rPr lang="en-US" dirty="0" smtClean="0">
                <a:latin typeface="+mn-lt"/>
              </a:rPr>
              <a:t>F</a:t>
            </a:r>
            <a:r>
              <a:rPr lang="en-US" baseline="-25000" dirty="0" smtClean="0">
                <a:latin typeface="+mn-lt"/>
              </a:rPr>
              <a:t>10</a:t>
            </a:r>
            <a:r>
              <a:rPr lang="en-US" dirty="0" smtClean="0">
                <a:latin typeface="+mn-lt"/>
              </a:rPr>
              <a:t> , simulation are in progress to deduce exact parameterization  </a:t>
            </a: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1841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467600" cy="1143000"/>
          </a:xfrm>
        </p:spPr>
        <p:txBody>
          <a:bodyPr>
            <a:noAutofit/>
          </a:bodyPr>
          <a:lstStyle/>
          <a:p>
            <a:r>
              <a:rPr lang="en-GB" sz="3200" dirty="0" err="1" smtClean="0"/>
              <a:t>Testbeam</a:t>
            </a:r>
            <a:r>
              <a:rPr lang="en-GB" sz="3200" dirty="0" smtClean="0"/>
              <a:t> of </a:t>
            </a:r>
            <a:r>
              <a:rPr lang="en-GB" sz="3200" dirty="0" err="1" smtClean="0"/>
              <a:t>CsI</a:t>
            </a:r>
            <a:r>
              <a:rPr lang="en-GB" sz="3200" dirty="0" smtClean="0"/>
              <a:t>-TGEM photon detector with C</a:t>
            </a:r>
            <a:r>
              <a:rPr lang="en-GB" sz="3200" baseline="-25000" dirty="0" smtClean="0"/>
              <a:t>6</a:t>
            </a:r>
            <a:r>
              <a:rPr lang="en-GB" sz="3200" dirty="0" smtClean="0"/>
              <a:t>F</a:t>
            </a:r>
            <a:r>
              <a:rPr lang="en-GB" sz="3200" baseline="-25000" dirty="0" smtClean="0"/>
              <a:t>14</a:t>
            </a:r>
            <a:r>
              <a:rPr lang="en-GB" sz="3200" dirty="0" smtClean="0"/>
              <a:t> liquid radiator (2011) </a:t>
            </a:r>
            <a:endParaRPr lang="en-GB" sz="3200" dirty="0"/>
          </a:p>
        </p:txBody>
      </p:sp>
      <p:pic>
        <p:nvPicPr>
          <p:cNvPr id="4" name="Picture 4" descr="allRing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114801"/>
            <a:ext cx="3685412" cy="2743200"/>
          </a:xfrm>
          <a:prstGeom prst="rect">
            <a:avLst/>
          </a:prstGeom>
          <a:noFill/>
        </p:spPr>
      </p:pic>
      <p:pic>
        <p:nvPicPr>
          <p:cNvPr id="5" name="Picture 3" descr="J:\photos\DSC_01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484784"/>
            <a:ext cx="4248472" cy="282471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7544" y="1484784"/>
            <a:ext cx="2076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6 TGEM stack layout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309502"/>
            <a:ext cx="2667001" cy="2548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10/05/12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117E31-EE6F-4F13-B157-99452215F167}" type="slidenum">
              <a:rPr lang="en-US" smtClean="0"/>
              <a:pPr>
                <a:defRPr/>
              </a:pPr>
              <a:t>26</a:t>
            </a:fld>
            <a:r>
              <a:rPr lang="en-US" dirty="0" smtClean="0"/>
              <a:t>/30</a:t>
            </a:r>
            <a:endParaRPr lang="en-US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410" y="1524000"/>
            <a:ext cx="433879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6491178" y="4118730"/>
            <a:ext cx="2652822" cy="212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19100" indent="-3825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"/>
              <a:defRPr sz="3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2231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4888" indent="-2555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 charset="0"/>
              <a:buChar char="○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365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D89A4"/>
              </a:buClr>
              <a:buSzPct val="90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907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48560"/>
              </a:buClr>
              <a:buSzPct val="100000"/>
              <a:buFont typeface="Arial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Observed </a:t>
            </a:r>
            <a:r>
              <a:rPr lang="en-GB" sz="1800" dirty="0"/>
              <a:t>detection efficiency ~ 60% of HMPID, </a:t>
            </a:r>
            <a:r>
              <a:rPr lang="en-GB" sz="1800" dirty="0" err="1"/>
              <a:t>Gassiplex</a:t>
            </a:r>
            <a:r>
              <a:rPr lang="en-GB" sz="1800" dirty="0"/>
              <a:t> not </a:t>
            </a:r>
            <a:r>
              <a:rPr lang="en-GB" sz="1800" dirty="0" smtClean="0"/>
              <a:t>optimized </a:t>
            </a:r>
            <a:r>
              <a:rPr lang="en-GB" sz="1800" dirty="0"/>
              <a:t>for TGEM</a:t>
            </a:r>
          </a:p>
          <a:p>
            <a:r>
              <a:rPr lang="en-GB" sz="1800" dirty="0" smtClean="0"/>
              <a:t>First tests performed with APV25 and in progress</a:t>
            </a:r>
          </a:p>
          <a:p>
            <a:r>
              <a:rPr lang="en-GB" sz="1800" dirty="0" smtClean="0"/>
              <a:t>New </a:t>
            </a:r>
            <a:r>
              <a:rPr lang="en-GB" sz="1800" dirty="0"/>
              <a:t>tests planned </a:t>
            </a:r>
            <a:r>
              <a:rPr lang="en-GB" sz="1800" dirty="0" smtClean="0"/>
              <a:t>with </a:t>
            </a:r>
            <a:r>
              <a:rPr lang="en-GB" sz="1800" dirty="0"/>
              <a:t>larger TGEM </a:t>
            </a:r>
          </a:p>
        </p:txBody>
      </p:sp>
    </p:spTree>
    <p:extLst>
      <p:ext uri="{BB962C8B-B14F-4D97-AF65-F5344CB8AC3E}">
        <p14:creationId xmlns:p14="http://schemas.microsoft.com/office/powerpoint/2010/main" val="191315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Photonis</a:t>
            </a:r>
            <a:r>
              <a:rPr lang="en-US" dirty="0" smtClean="0"/>
              <a:t> </a:t>
            </a:r>
            <a:r>
              <a:rPr lang="en-US" dirty="0" err="1" smtClean="0"/>
              <a:t>Planacon</a:t>
            </a:r>
            <a:r>
              <a:rPr lang="en-US" dirty="0" smtClean="0"/>
              <a:t> XP85012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590800"/>
            <a:ext cx="5943600" cy="1275044"/>
          </a:xfrm>
        </p:spPr>
        <p:txBody>
          <a:bodyPr/>
          <a:lstStyle/>
          <a:p>
            <a:r>
              <a:rPr lang="en-US" sz="1800" dirty="0" smtClean="0"/>
              <a:t>Due to delay on electronics production, it could not be tested before the end of </a:t>
            </a:r>
            <a:r>
              <a:rPr lang="en-US" sz="1800" dirty="0" err="1" smtClean="0"/>
              <a:t>testbeam</a:t>
            </a:r>
            <a:r>
              <a:rPr lang="en-US" sz="1800" dirty="0" smtClean="0"/>
              <a:t> at CERN/PS in 2012</a:t>
            </a:r>
          </a:p>
          <a:p>
            <a:r>
              <a:rPr lang="en-US" sz="1800" dirty="0" smtClean="0"/>
              <a:t>Planned lab tests with LED source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A3FFB1-4430-4201-9480-F51347B31869}" type="slidenum">
              <a:rPr lang="en-US" smtClean="0"/>
              <a:pPr>
                <a:defRPr/>
              </a:pPr>
              <a:t>27</a:t>
            </a:fld>
            <a:r>
              <a:rPr lang="en-US" dirty="0" smtClean="0"/>
              <a:t>/30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110" y="2590800"/>
            <a:ext cx="2101689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19200"/>
            <a:ext cx="527685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10200" y="990600"/>
            <a:ext cx="1981200" cy="1499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39148" y="990600"/>
            <a:ext cx="1804852" cy="1499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893622"/>
              </p:ext>
            </p:extLst>
          </p:nvPr>
        </p:nvGraphicFramePr>
        <p:xfrm>
          <a:off x="76200" y="3581400"/>
          <a:ext cx="6781800" cy="317500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37338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Pro’s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Con’s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Larger photon yield (larger bandwidth in visible), intrinsically faster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Cost (~ </a:t>
                      </a:r>
                      <a:r>
                        <a:rPr lang="en-US" sz="1600" dirty="0" smtClean="0"/>
                        <a:t>8.8 K</a:t>
                      </a:r>
                      <a:r>
                        <a:rPr lang="en-US" sz="1600" dirty="0" smtClean="0"/>
                        <a:t>$ /piece) and timescale for full production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r>
                        <a:rPr lang="en-US" sz="1600" baseline="0" dirty="0" smtClean="0"/>
                        <a:t> issues from radiator gas transparency (purity, O</a:t>
                      </a:r>
                      <a:r>
                        <a:rPr lang="en-US" sz="1600" baseline="-25000" dirty="0" smtClean="0"/>
                        <a:t>2</a:t>
                      </a:r>
                      <a:r>
                        <a:rPr lang="en-US" sz="1600" baseline="0" dirty="0" smtClean="0"/>
                        <a:t> and H</a:t>
                      </a:r>
                      <a:r>
                        <a:rPr lang="en-US" sz="1600" baseline="-25000" dirty="0" smtClean="0"/>
                        <a:t>2</a:t>
                      </a:r>
                      <a:r>
                        <a:rPr lang="en-US" sz="1600" baseline="0" dirty="0" smtClean="0"/>
                        <a:t>O contamination), less demanding systems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Chromatic error due to larger bandwidth, (compensated by  photon yield, final </a:t>
                      </a:r>
                      <a:r>
                        <a:rPr lang="en-US" sz="1600" dirty="0" smtClean="0"/>
                        <a:t>performance similar</a:t>
                      </a:r>
                      <a:r>
                        <a:rPr lang="en-US" sz="1600" baseline="0" dirty="0" smtClean="0"/>
                        <a:t> to UV) 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Can be mounted inside</a:t>
                      </a:r>
                      <a:r>
                        <a:rPr lang="en-US" sz="1600" baseline="0" dirty="0" smtClean="0"/>
                        <a:t> radiator vessel, sapphire windows not needed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Detection efficiency losses due to 80% packing</a:t>
                      </a:r>
                      <a:r>
                        <a:rPr lang="en-US" sz="1600" baseline="0" dirty="0" smtClean="0"/>
                        <a:t> factor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Commercial</a:t>
                      </a:r>
                      <a:r>
                        <a:rPr lang="en-US" sz="1600" baseline="0" dirty="0" smtClean="0"/>
                        <a:t> device, savings on work for photon detector, no CH</a:t>
                      </a:r>
                      <a:r>
                        <a:rPr lang="en-US" sz="1600" baseline="-25000" dirty="0" smtClean="0"/>
                        <a:t>4</a:t>
                      </a:r>
                      <a:r>
                        <a:rPr lang="en-US" sz="1600" baseline="0" dirty="0" smtClean="0"/>
                        <a:t> gas system 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934200" y="5152072"/>
            <a:ext cx="2209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LAPPD  ALD-MCP (A. </a:t>
            </a:r>
            <a:r>
              <a:rPr lang="en-US" dirty="0" err="1" smtClean="0">
                <a:latin typeface="+mn-lt"/>
              </a:rPr>
              <a:t>Elagin’s</a:t>
            </a:r>
            <a:r>
              <a:rPr lang="en-US" dirty="0" smtClean="0">
                <a:latin typeface="+mn-lt"/>
              </a:rPr>
              <a:t> talk) could be a further option depending on R&amp;D timescale</a:t>
            </a: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7860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Summary and outlook</a:t>
            </a:r>
          </a:p>
        </p:txBody>
      </p:sp>
      <p:sp>
        <p:nvSpPr>
          <p:cNvPr id="68610" name="Content Placeholder 5"/>
          <p:cNvSpPr>
            <a:spLocks noGrp="1"/>
          </p:cNvSpPr>
          <p:nvPr>
            <p:ph idx="1"/>
          </p:nvPr>
        </p:nvSpPr>
        <p:spPr>
          <a:xfrm>
            <a:off x="76200" y="1265238"/>
            <a:ext cx="8839200" cy="4525962"/>
          </a:xfrm>
        </p:spPr>
        <p:txBody>
          <a:bodyPr/>
          <a:lstStyle/>
          <a:p>
            <a:pPr eaLnBrk="1" hangingPunct="1"/>
            <a:r>
              <a:rPr lang="en-US" sz="2400" dirty="0" smtClean="0"/>
              <a:t>Intense R&amp;D campaign has been performed in 2011/12 to meet new design requirements</a:t>
            </a:r>
          </a:p>
          <a:p>
            <a:pPr eaLnBrk="1" hangingPunct="1"/>
            <a:r>
              <a:rPr lang="en-US" sz="2400" dirty="0" smtClean="0"/>
              <a:t>Successful tests of C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F</a:t>
            </a:r>
            <a:r>
              <a:rPr lang="en-US" sz="2400" baseline="-25000" dirty="0" smtClean="0"/>
              <a:t>8</a:t>
            </a:r>
            <a:r>
              <a:rPr lang="en-US" sz="2400" dirty="0" smtClean="0"/>
              <a:t>O as Cherenkov radiator in UV, proven preliminary design concepts for  pressurization/heating </a:t>
            </a:r>
          </a:p>
          <a:p>
            <a:pPr eaLnBrk="1" hangingPunct="1"/>
            <a:r>
              <a:rPr lang="en-US" sz="2400" dirty="0" smtClean="0"/>
              <a:t>Baseline solution for photon-detector: </a:t>
            </a:r>
            <a:r>
              <a:rPr lang="en-US" sz="2400" dirty="0" err="1" smtClean="0"/>
              <a:t>CsI</a:t>
            </a:r>
            <a:r>
              <a:rPr lang="en-US" sz="2400" dirty="0" smtClean="0"/>
              <a:t>-MWPC with thin gap; new prototype with final layout successfully tested in Dec ‘12</a:t>
            </a:r>
          </a:p>
          <a:p>
            <a:pPr eaLnBrk="1" hangingPunct="1"/>
            <a:r>
              <a:rPr lang="en-US" sz="2400" dirty="0"/>
              <a:t>Further activities</a:t>
            </a:r>
            <a:endParaRPr lang="en-US" sz="2000" dirty="0"/>
          </a:p>
          <a:p>
            <a:pPr lvl="1" eaLnBrk="1" hangingPunct="1"/>
            <a:r>
              <a:rPr lang="en-US" sz="2000" dirty="0">
                <a:solidFill>
                  <a:srgbClr val="FFC000"/>
                </a:solidFill>
              </a:rPr>
              <a:t>continue tests on </a:t>
            </a:r>
            <a:r>
              <a:rPr lang="en-US" sz="2000" dirty="0" err="1">
                <a:solidFill>
                  <a:srgbClr val="FFC000"/>
                </a:solidFill>
              </a:rPr>
              <a:t>CsI</a:t>
            </a:r>
            <a:r>
              <a:rPr lang="en-US" sz="2000" dirty="0">
                <a:solidFill>
                  <a:srgbClr val="FFC000"/>
                </a:solidFill>
              </a:rPr>
              <a:t>-TGEM and </a:t>
            </a:r>
            <a:r>
              <a:rPr lang="en-US" sz="2000" dirty="0" err="1">
                <a:solidFill>
                  <a:srgbClr val="FFC000"/>
                </a:solidFill>
              </a:rPr>
              <a:t>Planacon</a:t>
            </a:r>
            <a:r>
              <a:rPr lang="en-US" sz="2000" dirty="0">
                <a:solidFill>
                  <a:srgbClr val="FFC000"/>
                </a:solidFill>
              </a:rPr>
              <a:t>, for “faster” detector option</a:t>
            </a:r>
          </a:p>
          <a:p>
            <a:pPr lvl="1" eaLnBrk="1" hangingPunct="1"/>
            <a:r>
              <a:rPr lang="en-US" sz="2000" dirty="0">
                <a:solidFill>
                  <a:srgbClr val="FFC000"/>
                </a:solidFill>
              </a:rPr>
              <a:t>FEE and readout electronics development</a:t>
            </a:r>
          </a:p>
          <a:p>
            <a:pPr lvl="1" eaLnBrk="1" hangingPunct="1"/>
            <a:r>
              <a:rPr lang="en-US" sz="2000" dirty="0" smtClean="0">
                <a:solidFill>
                  <a:srgbClr val="FFC000"/>
                </a:solidFill>
              </a:rPr>
              <a:t>engineering </a:t>
            </a:r>
            <a:r>
              <a:rPr lang="en-US" sz="2000" dirty="0">
                <a:solidFill>
                  <a:srgbClr val="FFC000"/>
                </a:solidFill>
              </a:rPr>
              <a:t>studies on vessel structure </a:t>
            </a:r>
            <a:r>
              <a:rPr lang="en-US" sz="2000" dirty="0" smtClean="0">
                <a:solidFill>
                  <a:srgbClr val="FFC000"/>
                </a:solidFill>
              </a:rPr>
              <a:t>and mirror system</a:t>
            </a:r>
            <a:endParaRPr lang="en-US" sz="2400" dirty="0" smtClean="0">
              <a:solidFill>
                <a:srgbClr val="FFC000"/>
              </a:solidFill>
            </a:endParaRPr>
          </a:p>
          <a:p>
            <a:pPr eaLnBrk="1" hangingPunct="1"/>
            <a:r>
              <a:rPr lang="en-US" sz="2400" dirty="0" err="1" smtClean="0"/>
              <a:t>LoI</a:t>
            </a:r>
            <a:r>
              <a:rPr lang="en-US" sz="2400" dirty="0" smtClean="0"/>
              <a:t> submitted this week to the ALICE Collaboration, final decision in March</a:t>
            </a:r>
          </a:p>
          <a:p>
            <a:pPr eaLnBrk="1" hangingPunct="1"/>
            <a:endParaRPr lang="en-US" sz="2400" dirty="0" smtClean="0"/>
          </a:p>
        </p:txBody>
      </p:sp>
      <p:sp>
        <p:nvSpPr>
          <p:cNvPr id="9" name="Date Placeholder 8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pPr algn="l"/>
            <a:r>
              <a:rPr lang="en-US" smtClean="0">
                <a:solidFill>
                  <a:srgbClr val="9B9A98"/>
                </a:solidFill>
                <a:latin typeface="Arial" charset="0"/>
                <a:cs typeface="Arial" charset="0"/>
              </a:rPr>
              <a:t>A. Di Mauro - VCI2013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5435E-78DA-4865-B0C7-58E6C782F052}" type="slidenum">
              <a:rPr lang="en-US" smtClean="0"/>
              <a:pPr>
                <a:defRPr/>
              </a:pPr>
              <a:t>28</a:t>
            </a:fld>
            <a:r>
              <a:rPr lang="en-US" dirty="0" smtClean="0"/>
              <a:t>/30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A3FFB1-4430-4201-9480-F51347B31869}" type="slidenum">
              <a:rPr lang="en-US" smtClean="0"/>
              <a:pPr>
                <a:defRPr/>
              </a:pPr>
              <a:t>29</a:t>
            </a:fld>
            <a:r>
              <a:rPr lang="en-US" dirty="0" smtClean="0"/>
              <a:t>/30</a:t>
            </a:r>
            <a:endParaRPr lang="en-US" dirty="0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3029"/>
            <a:ext cx="8229600" cy="6546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428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86216"/>
            <a:ext cx="4953000" cy="3586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PID in ALICE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172" y="1295400"/>
            <a:ext cx="3427228" cy="3200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/>
              <a:t>ALICE specifically designed to study Quark-Gluon Plasma in “heavy ion collisions” at LHC, </a:t>
            </a:r>
            <a:r>
              <a:rPr lang="en-US" sz="2400" dirty="0" err="1" smtClean="0"/>
              <a:t>pp</a:t>
            </a:r>
            <a:r>
              <a:rPr lang="en-US" sz="2400" dirty="0" smtClean="0"/>
              <a:t> </a:t>
            </a:r>
            <a:r>
              <a:rPr lang="en-US" sz="2400" dirty="0"/>
              <a:t>studies relevant part of the physics </a:t>
            </a:r>
            <a:r>
              <a:rPr lang="en-US" sz="2400" dirty="0" smtClean="0"/>
              <a:t>program</a:t>
            </a:r>
          </a:p>
          <a:p>
            <a:pPr eaLnBrk="1" hangingPunct="1">
              <a:lnSpc>
                <a:spcPct val="80000"/>
              </a:lnSpc>
            </a:pPr>
            <a:endParaRPr lang="en-US" sz="2400" dirty="0"/>
          </a:p>
          <a:p>
            <a:pPr eaLnBrk="1" hangingPunct="1">
              <a:lnSpc>
                <a:spcPct val="80000"/>
              </a:lnSpc>
            </a:pPr>
            <a:endParaRPr lang="en-US" sz="2400" dirty="0"/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Excellent PID capabilities by combining </a:t>
            </a:r>
            <a:r>
              <a:rPr lang="en-US" sz="2400" dirty="0"/>
              <a:t>different techniques over a large momentum </a:t>
            </a:r>
            <a:r>
              <a:rPr lang="en-US" sz="2400" dirty="0" smtClean="0"/>
              <a:t>range </a:t>
            </a:r>
            <a:r>
              <a:rPr lang="en-US" sz="2400" dirty="0" smtClean="0"/>
              <a:t> </a:t>
            </a:r>
            <a:endParaRPr lang="en-US" sz="2400" dirty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A3FFB1-4430-4201-9480-F51347B31869}" type="slidenum">
              <a:rPr lang="en-US" smtClean="0"/>
              <a:pPr>
                <a:defRPr/>
              </a:pPr>
              <a:t>3</a:t>
            </a:fld>
            <a:r>
              <a:rPr lang="en-US" dirty="0" smtClean="0"/>
              <a:t>/30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39" b="1639"/>
          <a:stretch/>
        </p:blipFill>
        <p:spPr bwMode="auto">
          <a:xfrm>
            <a:off x="3223292" y="3673146"/>
            <a:ext cx="5844508" cy="316713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 rot="5400000">
            <a:off x="7316069" y="5140767"/>
            <a:ext cx="32264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latin typeface="+mn-lt"/>
              </a:rPr>
              <a:t>ALICE: </a:t>
            </a:r>
            <a:r>
              <a:rPr lang="en-GB" sz="1200" b="1" dirty="0" smtClean="0">
                <a:solidFill>
                  <a:schemeClr val="bg1"/>
                </a:solidFill>
                <a:latin typeface="+mn-lt"/>
              </a:rPr>
              <a:t>P.P.R., vol. </a:t>
            </a:r>
            <a:r>
              <a:rPr lang="en-GB" sz="1200" b="1" dirty="0">
                <a:solidFill>
                  <a:schemeClr val="bg1"/>
                </a:solidFill>
                <a:latin typeface="+mn-lt"/>
              </a:rPr>
              <a:t>I”, J.Phys.G30:1517-1763,2004</a:t>
            </a:r>
            <a:endParaRPr lang="en-GB" sz="1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188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A3FFB1-4430-4201-9480-F51347B31869}" type="slidenum">
              <a:rPr lang="en-US" smtClean="0"/>
              <a:pPr>
                <a:defRPr/>
              </a:pPr>
              <a:t>30</a:t>
            </a:fld>
            <a:r>
              <a:rPr lang="en-US" dirty="0" smtClean="0"/>
              <a:t>/30</a:t>
            </a:r>
            <a:endParaRPr lang="en-US" dirty="0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33865"/>
            <a:ext cx="6477000" cy="6724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048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2743200"/>
            <a:ext cx="7470648" cy="1143000"/>
          </a:xfrm>
        </p:spPr>
        <p:txBody>
          <a:bodyPr/>
          <a:lstStyle/>
          <a:p>
            <a:pPr algn="ctr"/>
            <a:r>
              <a:rPr lang="en-US" dirty="0" smtClean="0"/>
              <a:t>BACK-UP SLIDES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DA3FFB1-4430-4201-9480-F51347B31869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32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467600" cy="914400"/>
          </a:xfrm>
        </p:spPr>
        <p:txBody>
          <a:bodyPr/>
          <a:lstStyle/>
          <a:p>
            <a:r>
              <a:rPr lang="en-US" sz="3200" dirty="0" smtClean="0"/>
              <a:t>Material budget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10/05/12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67767" y="6324600"/>
            <a:ext cx="947633" cy="454876"/>
          </a:xfrm>
        </p:spPr>
        <p:txBody>
          <a:bodyPr/>
          <a:lstStyle/>
          <a:p>
            <a:pPr>
              <a:defRPr/>
            </a:pPr>
            <a:fld id="{B0117E31-EE6F-4F13-B157-99452215F167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031453"/>
              </p:ext>
            </p:extLst>
          </p:nvPr>
        </p:nvGraphicFramePr>
        <p:xfrm>
          <a:off x="457200" y="1524000"/>
          <a:ext cx="3429000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6858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/>
                        <a:t>Detector component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X/X</a:t>
                      </a:r>
                      <a:r>
                        <a:rPr lang="en-GB" b="0" baseline="-25000" dirty="0" smtClean="0"/>
                        <a:t>0</a:t>
                      </a:r>
                      <a:endParaRPr lang="en-GB" b="0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Bottom+top</a:t>
                      </a:r>
                      <a:r>
                        <a:rPr lang="en-GB" baseline="0" dirty="0" smtClean="0"/>
                        <a:t> radiator vessel sandwich panel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7%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Photon detector + tracking layers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3%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C-</a:t>
                      </a:r>
                      <a:r>
                        <a:rPr lang="en-GB" dirty="0" err="1" smtClean="0"/>
                        <a:t>fiber</a:t>
                      </a:r>
                      <a:r>
                        <a:rPr lang="en-GB" dirty="0" smtClean="0"/>
                        <a:t> mirror substrate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2%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Radiator</a:t>
                      </a:r>
                      <a:r>
                        <a:rPr lang="en-GB" baseline="0" dirty="0" smtClean="0"/>
                        <a:t> gas at 3.5 bar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4%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Sapphire window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6%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22%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457200" y="4876800"/>
            <a:ext cx="259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For comparison:</a:t>
            </a:r>
          </a:p>
          <a:p>
            <a:r>
              <a:rPr lang="en-GB" dirty="0" smtClean="0"/>
              <a:t>- ITS + TPC ~ 15% X0</a:t>
            </a:r>
          </a:p>
          <a:p>
            <a:r>
              <a:rPr lang="en-GB" dirty="0" smtClean="0"/>
              <a:t>- TRD ~ 26% X0</a:t>
            </a:r>
          </a:p>
          <a:p>
            <a:r>
              <a:rPr lang="en-GB" dirty="0" smtClean="0"/>
              <a:t>- TOF ~ 20% X0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5513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Radiator refractive index and QE curves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A3FFB1-4430-4201-9480-F51347B31869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7467600" cy="4834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Connector 7"/>
          <p:cNvCxnSpPr/>
          <p:nvPr/>
        </p:nvCxnSpPr>
        <p:spPr>
          <a:xfrm flipV="1">
            <a:off x="2438400" y="2209800"/>
            <a:ext cx="0" cy="3352800"/>
          </a:xfrm>
          <a:prstGeom prst="line">
            <a:avLst/>
          </a:prstGeom>
          <a:ln w="19050">
            <a:solidFill>
              <a:srgbClr val="99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362200" y="1916668"/>
            <a:ext cx="1331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9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</a:t>
            </a:r>
            <a:r>
              <a:rPr lang="en-US" baseline="-25000" dirty="0" smtClean="0">
                <a:solidFill>
                  <a:srgbClr val="99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4</a:t>
            </a:r>
            <a:r>
              <a:rPr lang="en-US" dirty="0" smtClean="0">
                <a:solidFill>
                  <a:srgbClr val="99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</a:t>
            </a:r>
            <a:r>
              <a:rPr lang="en-US" baseline="-25000" dirty="0" smtClean="0">
                <a:solidFill>
                  <a:srgbClr val="99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8</a:t>
            </a:r>
            <a:r>
              <a:rPr lang="en-US" dirty="0" smtClean="0">
                <a:solidFill>
                  <a:srgbClr val="99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 cutoff</a:t>
            </a:r>
            <a:endParaRPr lang="en-GB" dirty="0">
              <a:solidFill>
                <a:srgbClr val="99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2286000" y="1676400"/>
            <a:ext cx="0" cy="388620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09800" y="1611868"/>
            <a:ext cx="1603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sapphire cutoff</a:t>
            </a:r>
            <a:endParaRPr lang="en-GB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555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Physics motivation </a:t>
            </a:r>
          </a:p>
        </p:txBody>
      </p:sp>
      <p:sp>
        <p:nvSpPr>
          <p:cNvPr id="28674" name="Rectangle 3"/>
          <p:cNvSpPr>
            <a:spLocks noGrp="1"/>
          </p:cNvSpPr>
          <p:nvPr>
            <p:ph idx="1"/>
          </p:nvPr>
        </p:nvSpPr>
        <p:spPr>
          <a:xfrm>
            <a:off x="152400" y="15240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300" dirty="0" smtClean="0"/>
              <a:t>The Very High Momentum PID (VHMPID) </a:t>
            </a:r>
            <a:r>
              <a:rPr lang="en-US" sz="2300" dirty="0" smtClean="0"/>
              <a:t>RICH </a:t>
            </a:r>
            <a:r>
              <a:rPr lang="en-US" sz="2300" dirty="0" smtClean="0"/>
              <a:t>has been proposed </a:t>
            </a:r>
            <a:r>
              <a:rPr lang="en-US" sz="2300" dirty="0" smtClean="0"/>
              <a:t>as additional detector to </a:t>
            </a:r>
            <a:r>
              <a:rPr lang="en-US" sz="2300" dirty="0" smtClean="0"/>
              <a:t>extend charged hadron </a:t>
            </a:r>
            <a:r>
              <a:rPr lang="en-US" sz="23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track-by-track</a:t>
            </a:r>
            <a:r>
              <a:rPr lang="en-US" sz="2300" dirty="0" smtClean="0"/>
              <a:t> PID capability up to 25 </a:t>
            </a:r>
            <a:r>
              <a:rPr lang="en-US" sz="2300" dirty="0" err="1" smtClean="0"/>
              <a:t>GeV</a:t>
            </a:r>
            <a:r>
              <a:rPr lang="en-US" sz="2300" dirty="0" smtClean="0"/>
              <a:t>/c and complement </a:t>
            </a:r>
            <a:r>
              <a:rPr lang="en-GB" sz="2300" dirty="0"/>
              <a:t>the existing measurements based on statistical </a:t>
            </a:r>
            <a:r>
              <a:rPr lang="en-GB" sz="2300" dirty="0" smtClean="0"/>
              <a:t>methods (</a:t>
            </a:r>
            <a:r>
              <a:rPr lang="en-GB" sz="2300" dirty="0" err="1" smtClean="0"/>
              <a:t>dE</a:t>
            </a:r>
            <a:r>
              <a:rPr lang="en-GB" sz="2300" dirty="0" smtClean="0"/>
              <a:t>/dx)</a:t>
            </a:r>
            <a:r>
              <a:rPr lang="en-US" sz="2300" dirty="0" smtClean="0"/>
              <a:t>, addressing specifically the study of jets properties</a:t>
            </a:r>
          </a:p>
          <a:p>
            <a:pPr marL="36512" indent="0" eaLnBrk="1" hangingPunct="1">
              <a:lnSpc>
                <a:spcPct val="80000"/>
              </a:lnSpc>
              <a:buNone/>
            </a:pPr>
            <a:endParaRPr lang="en-US" sz="2300" dirty="0" smtClean="0"/>
          </a:p>
          <a:p>
            <a:pPr eaLnBrk="1" hangingPunct="1">
              <a:lnSpc>
                <a:spcPct val="80000"/>
              </a:lnSpc>
            </a:pPr>
            <a:r>
              <a:rPr lang="en-GB" sz="2300" dirty="0" smtClean="0"/>
              <a:t>The </a:t>
            </a:r>
            <a:r>
              <a:rPr lang="en-GB" sz="2300" dirty="0"/>
              <a:t>l</a:t>
            </a:r>
            <a:r>
              <a:rPr lang="en-GB" sz="2300" dirty="0" smtClean="0"/>
              <a:t>atest </a:t>
            </a:r>
            <a:r>
              <a:rPr lang="en-GB" sz="2300" dirty="0" smtClean="0"/>
              <a:t>proposal</a:t>
            </a:r>
            <a:r>
              <a:rPr lang="en-GB" sz="2300" dirty="0" smtClean="0"/>
              <a:t> foresees </a:t>
            </a:r>
            <a:r>
              <a:rPr lang="en-GB" sz="2300" dirty="0" smtClean="0"/>
              <a:t>the combined integration of an EMCAL </a:t>
            </a:r>
            <a:r>
              <a:rPr lang="en-GB" sz="2300" dirty="0"/>
              <a:t>and a RICH in the same </a:t>
            </a:r>
            <a:r>
              <a:rPr lang="en-GB" sz="2300" dirty="0" smtClean="0"/>
              <a:t>acceptance to achieve </a:t>
            </a:r>
            <a:r>
              <a:rPr lang="en-GB" sz="2300" dirty="0"/>
              <a:t>direct reconstruction of the full jet and its </a:t>
            </a:r>
            <a:r>
              <a:rPr lang="en-GB" sz="2300" dirty="0" smtClean="0"/>
              <a:t>energy, thus </a:t>
            </a:r>
            <a:r>
              <a:rPr lang="en-GB" sz="2300" dirty="0"/>
              <a:t>significantly </a:t>
            </a:r>
            <a:r>
              <a:rPr lang="en-GB" sz="2300" dirty="0" smtClean="0"/>
              <a:t>improving </a:t>
            </a:r>
            <a:r>
              <a:rPr lang="en-GB" sz="2300" dirty="0"/>
              <a:t>the track-by-track physics and correlation measurements (jet-hadron, di-hadron</a:t>
            </a:r>
            <a:r>
              <a:rPr lang="en-GB" sz="2300" dirty="0" smtClean="0"/>
              <a:t>)</a:t>
            </a:r>
          </a:p>
          <a:p>
            <a:pPr marL="36512" indent="0" eaLnBrk="1" hangingPunct="1">
              <a:lnSpc>
                <a:spcPct val="80000"/>
              </a:lnSpc>
              <a:buNone/>
            </a:pPr>
            <a:endParaRPr lang="en-GB" sz="2300" dirty="0"/>
          </a:p>
          <a:p>
            <a:pPr eaLnBrk="1" hangingPunct="1">
              <a:lnSpc>
                <a:spcPct val="80000"/>
              </a:lnSpc>
            </a:pPr>
            <a:r>
              <a:rPr lang="en-GB" sz="2300" dirty="0"/>
              <a:t>Such an integrated detector system will provide major contribution in the determination of particle identified fragmentation functions both in </a:t>
            </a:r>
            <a:r>
              <a:rPr lang="en-GB" sz="2300" dirty="0" err="1" smtClean="0"/>
              <a:t>pp</a:t>
            </a:r>
            <a:r>
              <a:rPr lang="en-GB" sz="2300" dirty="0" smtClean="0"/>
              <a:t> </a:t>
            </a:r>
            <a:r>
              <a:rPr lang="en-GB" sz="2300" dirty="0" smtClean="0"/>
              <a:t>and in heavy ion physics</a:t>
            </a:r>
            <a:endParaRPr lang="en-GB" sz="2300" dirty="0"/>
          </a:p>
          <a:p>
            <a:pPr eaLnBrk="1" hangingPunct="1">
              <a:lnSpc>
                <a:spcPct val="80000"/>
              </a:lnSpc>
            </a:pPr>
            <a:endParaRPr lang="en-US" sz="23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3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7AA4A6-46BD-4559-A41F-D3EFB685D029}" type="slidenum">
              <a:rPr lang="en-US" smtClean="0"/>
              <a:pPr>
                <a:defRPr/>
              </a:pPr>
              <a:t>4</a:t>
            </a:fld>
            <a:r>
              <a:rPr lang="en-US" dirty="0" smtClean="0"/>
              <a:t>/30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specifications and R&amp;D issues  I.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698" name="Rectangle 3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4525963"/>
          </a:xfrm>
        </p:spPr>
        <p:txBody>
          <a:bodyPr/>
          <a:lstStyle/>
          <a:p>
            <a:pPr marL="36512" indent="0" eaLnBrk="1" hangingPunct="1">
              <a:buNone/>
            </a:pPr>
            <a:r>
              <a:rPr lang="en-US" sz="2400" dirty="0"/>
              <a:t>First VHMPID proposal in 2006, various </a:t>
            </a:r>
            <a:r>
              <a:rPr lang="en-US" sz="2400" dirty="0" smtClean="0"/>
              <a:t>layouts </a:t>
            </a:r>
            <a:r>
              <a:rPr lang="en-US" sz="2400" dirty="0" smtClean="0"/>
              <a:t>studied; </a:t>
            </a:r>
            <a:r>
              <a:rPr lang="en-US" sz="2400" dirty="0"/>
              <a:t>after first LHC results at </a:t>
            </a:r>
            <a:r>
              <a:rPr lang="en-US" sz="2400" dirty="0" smtClean="0"/>
              <a:t>the end of 2011, </a:t>
            </a:r>
            <a:r>
              <a:rPr lang="en-US" sz="2400" dirty="0" smtClean="0"/>
              <a:t>new </a:t>
            </a:r>
            <a:r>
              <a:rPr lang="en-US" sz="2400" dirty="0"/>
              <a:t>specifications requiring further R&amp;D: </a:t>
            </a:r>
            <a:endParaRPr lang="en-US" sz="2400" dirty="0" smtClean="0"/>
          </a:p>
          <a:p>
            <a:pPr eaLnBrk="1" hangingPunct="1"/>
            <a:r>
              <a:rPr lang="en-US" sz="2400" dirty="0" smtClean="0"/>
              <a:t>Charged hadrons (</a:t>
            </a:r>
            <a:r>
              <a:rPr lang="en-US" sz="2400" dirty="0" smtClean="0">
                <a:latin typeface="Symbol" pitchFamily="18" charset="2"/>
              </a:rPr>
              <a:t>p</a:t>
            </a:r>
            <a:r>
              <a:rPr lang="en-US" sz="2400" dirty="0" smtClean="0"/>
              <a:t>, K, p) identification in </a:t>
            </a:r>
            <a:r>
              <a:rPr lang="en-US" sz="2400" dirty="0"/>
              <a:t>5</a:t>
            </a:r>
            <a:r>
              <a:rPr lang="en-US" sz="2400" dirty="0" smtClean="0"/>
              <a:t> -25 </a:t>
            </a:r>
            <a:r>
              <a:rPr lang="en-US" sz="2400" dirty="0" err="1" smtClean="0"/>
              <a:t>GeV</a:t>
            </a:r>
            <a:r>
              <a:rPr lang="en-US" sz="2400" dirty="0" smtClean="0"/>
              <a:t>/c and </a:t>
            </a:r>
            <a:r>
              <a:rPr lang="en-US" sz="2400" dirty="0" smtClean="0"/>
              <a:t>combined integration </a:t>
            </a:r>
            <a:r>
              <a:rPr lang="en-US" sz="2400" dirty="0"/>
              <a:t>with </a:t>
            </a:r>
            <a:r>
              <a:rPr lang="en-US" sz="2400" dirty="0" smtClean="0"/>
              <a:t>EMCAL extension (DCAL</a:t>
            </a:r>
            <a:r>
              <a:rPr lang="en-US" sz="2400" dirty="0" smtClean="0"/>
              <a:t>) -&gt; Cherenkov radiator</a:t>
            </a:r>
            <a:endParaRPr lang="en-US" sz="2400" dirty="0" smtClean="0"/>
          </a:p>
          <a:p>
            <a:pPr lvl="1" eaLnBrk="1" hangingPunct="1">
              <a:buFont typeface="Wingdings" pitchFamily="2" charset="2"/>
              <a:buChar char="Ø"/>
            </a:pPr>
            <a:r>
              <a:rPr lang="en-US" sz="2000" dirty="0">
                <a:solidFill>
                  <a:srgbClr val="FFC000"/>
                </a:solidFill>
              </a:rPr>
              <a:t>K identification starting at 5 </a:t>
            </a:r>
            <a:r>
              <a:rPr lang="en-US" sz="2000" dirty="0" err="1">
                <a:solidFill>
                  <a:srgbClr val="FFC000"/>
                </a:solidFill>
              </a:rPr>
              <a:t>GeV</a:t>
            </a:r>
            <a:r>
              <a:rPr lang="en-US" sz="2000" dirty="0">
                <a:solidFill>
                  <a:srgbClr val="FFC000"/>
                </a:solidFill>
              </a:rPr>
              <a:t>/c not possible with any gaseous radiator at atmospheric pressure: </a:t>
            </a:r>
            <a:r>
              <a:rPr lang="en-GB" sz="2000" dirty="0">
                <a:solidFill>
                  <a:srgbClr val="FFC000"/>
                </a:solidFill>
              </a:rPr>
              <a:t>increase radiator gas pressure to lower Cherenkov </a:t>
            </a:r>
            <a:r>
              <a:rPr lang="en-GB" sz="2000" dirty="0" smtClean="0">
                <a:solidFill>
                  <a:srgbClr val="FFC000"/>
                </a:solidFill>
              </a:rPr>
              <a:t>threshold </a:t>
            </a:r>
            <a:endParaRPr lang="en-US" sz="2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eaLnBrk="1" hangingPunct="1">
              <a:buFont typeface="Wingdings" pitchFamily="2" charset="2"/>
              <a:buChar char="Ø"/>
            </a:pPr>
            <a:r>
              <a:rPr lang="en-GB" sz="2000" dirty="0">
                <a:solidFill>
                  <a:srgbClr val="FFC000"/>
                </a:solidFill>
              </a:rPr>
              <a:t>After discontinuing of production by 3M, poor UV transparency and larger cost of C</a:t>
            </a:r>
            <a:r>
              <a:rPr lang="en-GB" sz="2000" baseline="-25000" dirty="0">
                <a:solidFill>
                  <a:srgbClr val="FFC000"/>
                </a:solidFill>
              </a:rPr>
              <a:t>4</a:t>
            </a:r>
            <a:r>
              <a:rPr lang="en-GB" sz="2000" dirty="0">
                <a:solidFill>
                  <a:srgbClr val="FFC000"/>
                </a:solidFill>
              </a:rPr>
              <a:t>F</a:t>
            </a:r>
            <a:r>
              <a:rPr lang="en-GB" sz="2000" baseline="-25000" dirty="0">
                <a:solidFill>
                  <a:srgbClr val="FFC000"/>
                </a:solidFill>
              </a:rPr>
              <a:t>10</a:t>
            </a:r>
            <a:r>
              <a:rPr lang="en-GB" sz="2000" dirty="0">
                <a:solidFill>
                  <a:srgbClr val="FFC000"/>
                </a:solidFill>
              </a:rPr>
              <a:t> available on the market: new radiator gas </a:t>
            </a:r>
            <a:r>
              <a:rPr lang="en-GB" sz="2000" dirty="0" smtClean="0">
                <a:solidFill>
                  <a:srgbClr val="FFC000"/>
                </a:solidFill>
              </a:rPr>
              <a:t>C</a:t>
            </a:r>
            <a:r>
              <a:rPr lang="en-GB" sz="2000" baseline="-25000" dirty="0" smtClean="0">
                <a:solidFill>
                  <a:srgbClr val="FFC000"/>
                </a:solidFill>
              </a:rPr>
              <a:t>4</a:t>
            </a:r>
            <a:r>
              <a:rPr lang="en-GB" sz="2000" dirty="0" smtClean="0">
                <a:solidFill>
                  <a:srgbClr val="FFC000"/>
                </a:solidFill>
              </a:rPr>
              <a:t>F</a:t>
            </a:r>
            <a:r>
              <a:rPr lang="en-GB" sz="2000" baseline="-25000" dirty="0" smtClean="0">
                <a:solidFill>
                  <a:srgbClr val="FFC000"/>
                </a:solidFill>
              </a:rPr>
              <a:t>8</a:t>
            </a:r>
            <a:r>
              <a:rPr lang="en-GB" sz="2000" dirty="0" smtClean="0">
                <a:solidFill>
                  <a:srgbClr val="FFC000"/>
                </a:solidFill>
              </a:rPr>
              <a:t>O,</a:t>
            </a:r>
            <a:r>
              <a:rPr lang="en-US" sz="2000" dirty="0" smtClean="0">
                <a:solidFill>
                  <a:srgbClr val="FFC000"/>
                </a:solidFill>
              </a:rPr>
              <a:t> </a:t>
            </a:r>
            <a:r>
              <a:rPr lang="en-US" sz="2000" dirty="0">
                <a:solidFill>
                  <a:srgbClr val="FFC000"/>
                </a:solidFill>
              </a:rPr>
              <a:t>tested for </a:t>
            </a:r>
            <a:r>
              <a:rPr lang="en-US" sz="2000" dirty="0" err="1">
                <a:solidFill>
                  <a:srgbClr val="FFC000"/>
                </a:solidFill>
              </a:rPr>
              <a:t>BTeV</a:t>
            </a:r>
            <a:r>
              <a:rPr lang="en-US" sz="2000" dirty="0">
                <a:solidFill>
                  <a:srgbClr val="FFC000"/>
                </a:solidFill>
              </a:rPr>
              <a:t>  RICH in the </a:t>
            </a:r>
            <a:r>
              <a:rPr lang="en-US" sz="2000" dirty="0" smtClean="0">
                <a:solidFill>
                  <a:srgbClr val="FFC000"/>
                </a:solidFill>
              </a:rPr>
              <a:t>visible, first </a:t>
            </a:r>
            <a:r>
              <a:rPr lang="en-US" sz="2000" dirty="0">
                <a:solidFill>
                  <a:srgbClr val="FFC000"/>
                </a:solidFill>
              </a:rPr>
              <a:t>use in  </a:t>
            </a:r>
            <a:r>
              <a:rPr lang="en-US" sz="2000" dirty="0" smtClean="0">
                <a:solidFill>
                  <a:srgbClr val="FFC000"/>
                </a:solidFill>
              </a:rPr>
              <a:t>UV. </a:t>
            </a:r>
            <a:r>
              <a:rPr lang="en-GB" sz="2000" dirty="0" smtClean="0">
                <a:solidFill>
                  <a:srgbClr val="FFC000"/>
                </a:solidFill>
              </a:rPr>
              <a:t>2nd option: C</a:t>
            </a:r>
            <a:r>
              <a:rPr lang="en-GB" sz="2000" baseline="-25000" dirty="0" smtClean="0">
                <a:solidFill>
                  <a:srgbClr val="FFC000"/>
                </a:solidFill>
              </a:rPr>
              <a:t>5</a:t>
            </a:r>
            <a:r>
              <a:rPr lang="en-GB" sz="2000" dirty="0" smtClean="0">
                <a:solidFill>
                  <a:srgbClr val="FFC000"/>
                </a:solidFill>
              </a:rPr>
              <a:t>F</a:t>
            </a:r>
            <a:r>
              <a:rPr lang="en-GB" sz="2000" baseline="-25000" dirty="0" smtClean="0">
                <a:solidFill>
                  <a:srgbClr val="FFC000"/>
                </a:solidFill>
              </a:rPr>
              <a:t>12</a:t>
            </a:r>
            <a:r>
              <a:rPr lang="en-GB" sz="2000" dirty="0" smtClean="0">
                <a:solidFill>
                  <a:srgbClr val="FFC000"/>
                </a:solidFill>
              </a:rPr>
              <a:t>.</a:t>
            </a:r>
            <a:endParaRPr lang="en-US" sz="2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eaLnBrk="1" hangingPunct="1"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 </a:t>
            </a:r>
            <a:r>
              <a:rPr lang="en-US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 depth ~70 cm (limited </a:t>
            </a:r>
            <a:r>
              <a:rPr lang="en-US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“free”</a:t>
            </a:r>
            <a:r>
              <a:rPr lang="en-US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space</a:t>
            </a:r>
            <a:r>
              <a:rPr lang="en-US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pushes for a compact detector</a:t>
            </a:r>
            <a:endParaRPr lang="en-US" sz="20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49263" lvl="1" indent="0" eaLnBrk="1" hangingPunct="1">
              <a:buNone/>
            </a:pPr>
            <a:r>
              <a:rPr lang="en-US" sz="20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Focusing </a:t>
            </a:r>
            <a:r>
              <a:rPr lang="en-US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RICH with </a:t>
            </a:r>
            <a:r>
              <a:rPr lang="en-US" sz="2400" u="sng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pressurized</a:t>
            </a:r>
            <a:r>
              <a:rPr lang="en-US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>
                <a:solidFill>
                  <a:srgbClr val="00B0F0"/>
                </a:solidFill>
              </a:rPr>
              <a:t>C</a:t>
            </a:r>
            <a:r>
              <a:rPr lang="en-US" sz="2400" baseline="-25000" dirty="0">
                <a:solidFill>
                  <a:srgbClr val="00B0F0"/>
                </a:solidFill>
              </a:rPr>
              <a:t>4</a:t>
            </a:r>
            <a:r>
              <a:rPr lang="en-US" sz="2400" dirty="0">
                <a:solidFill>
                  <a:srgbClr val="00B0F0"/>
                </a:solidFill>
              </a:rPr>
              <a:t>F</a:t>
            </a:r>
            <a:r>
              <a:rPr lang="en-US" sz="2400" baseline="-25000" dirty="0">
                <a:solidFill>
                  <a:srgbClr val="00B0F0"/>
                </a:solidFill>
              </a:rPr>
              <a:t>8</a:t>
            </a:r>
            <a:r>
              <a:rPr lang="en-US" sz="2400" dirty="0">
                <a:solidFill>
                  <a:srgbClr val="00B0F0"/>
                </a:solidFill>
              </a:rPr>
              <a:t>O </a:t>
            </a:r>
            <a:r>
              <a:rPr lang="en-US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gaseous </a:t>
            </a:r>
            <a:r>
              <a:rPr lang="en-US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radiator</a:t>
            </a:r>
            <a:r>
              <a:rPr 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en-US" sz="2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13/02/2013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A. Di Mauro - VCI2013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B8745-6A21-41B7-A80C-70A36AF0D66E}" type="slidenum">
              <a:rPr lang="en-US" smtClean="0"/>
              <a:pPr>
                <a:defRPr/>
              </a:pPr>
              <a:t>5</a:t>
            </a:fld>
            <a:r>
              <a:rPr lang="en-US" dirty="0" smtClean="0"/>
              <a:t>/30</a:t>
            </a:r>
            <a:endParaRPr lang="en-US" dirty="0"/>
          </a:p>
        </p:txBody>
      </p:sp>
      <p:sp>
        <p:nvSpPr>
          <p:cNvPr id="2" name="Right Arrow 1"/>
          <p:cNvSpPr/>
          <p:nvPr/>
        </p:nvSpPr>
        <p:spPr>
          <a:xfrm>
            <a:off x="685800" y="6172200"/>
            <a:ext cx="685800" cy="228600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68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Cherenkov radiator gas pressurization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5181600" cy="4525963"/>
          </a:xfrm>
        </p:spPr>
        <p:txBody>
          <a:bodyPr/>
          <a:lstStyle/>
          <a:p>
            <a:r>
              <a:rPr lang="en-GB" sz="2000" dirty="0" smtClean="0"/>
              <a:t>R</a:t>
            </a:r>
            <a:r>
              <a:rPr lang="en-GB" sz="2000" dirty="0" smtClean="0"/>
              <a:t>efractive </a:t>
            </a:r>
            <a:r>
              <a:rPr lang="en-GB" sz="2000" dirty="0" smtClean="0"/>
              <a:t>index</a:t>
            </a:r>
            <a:r>
              <a:rPr lang="en-GB" sz="2000" dirty="0"/>
              <a:t> </a:t>
            </a:r>
            <a:r>
              <a:rPr lang="en-GB" sz="2000" dirty="0" smtClean="0"/>
              <a:t>optimization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pPr marL="36512" indent="0">
              <a:buNone/>
            </a:pPr>
            <a:endParaRPr lang="en-GB" sz="2000" dirty="0" smtClean="0"/>
          </a:p>
          <a:p>
            <a:r>
              <a:rPr lang="en-GB" sz="2000" dirty="0" smtClean="0"/>
              <a:t>@ 3.5 </a:t>
            </a:r>
            <a:r>
              <a:rPr lang="en-GB" sz="2000" dirty="0" smtClean="0"/>
              <a:t>bar</a:t>
            </a:r>
            <a:r>
              <a:rPr lang="en-GB" sz="2000" dirty="0"/>
              <a:t> </a:t>
            </a:r>
            <a:r>
              <a:rPr lang="en-GB" sz="2000" dirty="0" smtClean="0"/>
              <a:t>and</a:t>
            </a:r>
            <a:r>
              <a:rPr lang="en-GB" sz="2000" dirty="0" smtClean="0"/>
              <a:t> L</a:t>
            </a:r>
            <a:r>
              <a:rPr lang="en-GB" sz="2000" dirty="0" smtClean="0"/>
              <a:t>= 50 </a:t>
            </a:r>
            <a:r>
              <a:rPr lang="en-GB" sz="2000" dirty="0" smtClean="0"/>
              <a:t>cm: excellent photon yield and </a:t>
            </a:r>
            <a:r>
              <a:rPr lang="en-GB" sz="2000" dirty="0" smtClean="0"/>
              <a:t>ring radius </a:t>
            </a:r>
            <a:r>
              <a:rPr lang="en-GB" sz="2000" dirty="0"/>
              <a:t> </a:t>
            </a:r>
            <a:r>
              <a:rPr lang="en-GB" sz="2000" dirty="0" smtClean="0"/>
              <a:t>(</a:t>
            </a:r>
            <a:r>
              <a:rPr lang="en-GB" sz="2000" dirty="0" smtClean="0"/>
              <a:t>5 cm) suitable for pattern recognition</a:t>
            </a:r>
            <a:endParaRPr lang="en-GB" sz="2000" dirty="0"/>
          </a:p>
          <a:p>
            <a:r>
              <a:rPr lang="en-US" sz="2000" dirty="0" smtClean="0"/>
              <a:t>PID range can be extended by lowering P </a:t>
            </a:r>
          </a:p>
          <a:p>
            <a:r>
              <a:rPr lang="en-US" sz="2000" dirty="0" smtClean="0"/>
              <a:t>@ 3.5 bar C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F</a:t>
            </a:r>
            <a:r>
              <a:rPr lang="en-US" sz="2000" baseline="-25000" dirty="0" smtClean="0"/>
              <a:t>8</a:t>
            </a:r>
            <a:r>
              <a:rPr lang="en-US" sz="2000" dirty="0" smtClean="0"/>
              <a:t>O needs heating at ~ 40 </a:t>
            </a:r>
            <a:r>
              <a:rPr lang="en-US" sz="2000" baseline="30000" dirty="0" err="1" smtClean="0"/>
              <a:t>o</a:t>
            </a:r>
            <a:r>
              <a:rPr lang="en-US" sz="2000" dirty="0" err="1" smtClean="0"/>
              <a:t>C</a:t>
            </a:r>
            <a:r>
              <a:rPr lang="en-US" sz="2000" dirty="0" smtClean="0"/>
              <a:t>  to prevent condensation</a:t>
            </a:r>
          </a:p>
          <a:p>
            <a:r>
              <a:rPr lang="en-US" sz="2000" dirty="0" smtClean="0"/>
              <a:t>Using C</a:t>
            </a:r>
            <a:r>
              <a:rPr lang="en-US" sz="2000" baseline="-25000" dirty="0" smtClean="0"/>
              <a:t>5</a:t>
            </a:r>
            <a:r>
              <a:rPr lang="en-US" sz="2000" dirty="0" smtClean="0"/>
              <a:t>F</a:t>
            </a:r>
            <a:r>
              <a:rPr lang="en-US" sz="2000" baseline="-25000" dirty="0" smtClean="0"/>
              <a:t>12</a:t>
            </a:r>
            <a:r>
              <a:rPr lang="en-US" sz="2000" dirty="0" smtClean="0"/>
              <a:t> : P ~ 2.8 bar, T~ 60 </a:t>
            </a:r>
            <a:r>
              <a:rPr lang="en-US" sz="2000" baseline="30000" dirty="0" err="1"/>
              <a:t>o</a:t>
            </a:r>
            <a:r>
              <a:rPr lang="en-US" sz="2000" dirty="0" err="1"/>
              <a:t>C</a:t>
            </a:r>
            <a:endParaRPr lang="en-US" sz="2000" dirty="0" smtClean="0"/>
          </a:p>
          <a:p>
            <a:endParaRPr lang="en-GB" sz="2000" dirty="0" smtClean="0"/>
          </a:p>
          <a:p>
            <a:pPr marL="36512" indent="0">
              <a:buNone/>
            </a:pPr>
            <a:endParaRPr lang="en-GB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117E31-EE6F-4F13-B157-99452215F167}" type="slidenum">
              <a:rPr lang="en-US" smtClean="0"/>
              <a:pPr>
                <a:defRPr/>
              </a:pPr>
              <a:t>6</a:t>
            </a:fld>
            <a:r>
              <a:rPr lang="en-US" dirty="0" smtClean="0"/>
              <a:t>/30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776691"/>
              </p:ext>
            </p:extLst>
          </p:nvPr>
        </p:nvGraphicFramePr>
        <p:xfrm>
          <a:off x="228600" y="1649730"/>
          <a:ext cx="4876801" cy="216027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550606"/>
                <a:gridCol w="925268"/>
                <a:gridCol w="705853"/>
                <a:gridCol w="705853"/>
                <a:gridCol w="705853"/>
                <a:gridCol w="1283368"/>
              </a:tblGrid>
              <a:tr h="264601"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P [</a:t>
                      </a:r>
                      <a:r>
                        <a:rPr lang="en-US" sz="1400" baseline="0" dirty="0" smtClean="0"/>
                        <a:t>bar</a:t>
                      </a:r>
                      <a:r>
                        <a:rPr lang="en-US" sz="1400" dirty="0" smtClean="0"/>
                        <a:t>]</a:t>
                      </a:r>
                      <a:endParaRPr lang="en-US" sz="1400" b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err="1" smtClean="0"/>
                        <a:t>Refr</a:t>
                      </a:r>
                      <a:r>
                        <a:rPr lang="en-US" sz="1400" dirty="0" smtClean="0"/>
                        <a:t>.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i</a:t>
                      </a:r>
                      <a:r>
                        <a:rPr lang="en-US" sz="1400" dirty="0" err="1" smtClean="0"/>
                        <a:t>nd</a:t>
                      </a:r>
                      <a:r>
                        <a:rPr lang="en-US" sz="1400" dirty="0" smtClean="0"/>
                        <a:t>.@ 175</a:t>
                      </a:r>
                      <a:r>
                        <a:rPr lang="en-US" sz="1400" baseline="0" dirty="0" smtClean="0"/>
                        <a:t> nm</a:t>
                      </a:r>
                      <a:endParaRPr lang="en-US" sz="1400" b="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Momentum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threshold [</a:t>
                      </a:r>
                      <a:r>
                        <a:rPr lang="en-US" sz="1400" dirty="0" err="1" smtClean="0"/>
                        <a:t>GeV</a:t>
                      </a:r>
                      <a:r>
                        <a:rPr lang="en-US" sz="1400" dirty="0" smtClean="0"/>
                        <a:t>/c]</a:t>
                      </a:r>
                      <a:endParaRPr lang="en-US" sz="14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err="1" smtClean="0"/>
                        <a:t>N</a:t>
                      </a:r>
                      <a:r>
                        <a:rPr lang="en-US" sz="1400" baseline="-25000" dirty="0" err="1" smtClean="0"/>
                        <a:t>ph</a:t>
                      </a:r>
                      <a:r>
                        <a:rPr lang="en-US" sz="1400" dirty="0" smtClean="0"/>
                        <a:t> cm</a:t>
                      </a:r>
                      <a:r>
                        <a:rPr lang="en-US" sz="1400" baseline="30000" dirty="0" smtClean="0"/>
                        <a:t>-1</a:t>
                      </a:r>
                      <a:r>
                        <a:rPr lang="en-US" sz="1400" dirty="0" smtClean="0"/>
                        <a:t> eV</a:t>
                      </a:r>
                      <a:r>
                        <a:rPr lang="en-US" sz="1400" baseline="30000" dirty="0" smtClean="0"/>
                        <a:t>-1</a:t>
                      </a:r>
                    </a:p>
                    <a:p>
                      <a:r>
                        <a:rPr lang="en-US" sz="1400" dirty="0" smtClean="0"/>
                        <a:t>at saturation</a:t>
                      </a:r>
                      <a:endParaRPr lang="en-US" sz="1400" b="0" baseline="30000" dirty="0"/>
                    </a:p>
                  </a:txBody>
                  <a:tcPr/>
                </a:tc>
              </a:tr>
              <a:tr h="304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Symbol" pitchFamily="18" charset="2"/>
                        </a:rPr>
                        <a:t>p</a:t>
                      </a:r>
                      <a:endParaRPr lang="en-US" sz="1400" b="0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K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</a:t>
                      </a:r>
                      <a:endParaRPr lang="en-US" sz="14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34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1.00153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2.5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/>
                        <a:t>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/>
                        <a:t>17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1.1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34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1.5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1.002295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2.1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7.3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13.5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1.7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34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1.00306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1.8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6.4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2.2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34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2.5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1.00383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1.6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5.6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10.7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2.9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34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1.0046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1.5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5.1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9.8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3.4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34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3.5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1.00535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1.3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4.8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9.1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3.9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63491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08413" y="3733800"/>
            <a:ext cx="3735587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5867400" y="5181600"/>
            <a:ext cx="1828800" cy="838200"/>
            <a:chOff x="5867400" y="5181600"/>
            <a:chExt cx="1828800" cy="838200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5867400" y="5181600"/>
              <a:ext cx="1828800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7696200" y="5181600"/>
              <a:ext cx="0" cy="838200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7467600" y="4005590"/>
            <a:ext cx="821727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  <a:latin typeface="+mn-lt"/>
              </a:rPr>
              <a:t>liquid</a:t>
            </a:r>
            <a:endParaRPr lang="en-GB" sz="1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05800" y="5681246"/>
            <a:ext cx="640317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  <a:latin typeface="+mn-lt"/>
              </a:rPr>
              <a:t>gas</a:t>
            </a:r>
            <a:endParaRPr lang="en-GB" sz="1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42143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13/02/2013</a:t>
            </a:r>
            <a:endParaRPr lang="en-US" dirty="0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38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A. Di Mauro - VCI2013</a:t>
            </a:r>
            <a:endParaRPr lang="en-US" dirty="0"/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57"/>
          <a:stretch/>
        </p:blipFill>
        <p:spPr bwMode="auto">
          <a:xfrm>
            <a:off x="5408413" y="1086381"/>
            <a:ext cx="3735587" cy="2647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5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specifications and R&amp;D </a:t>
            </a:r>
            <a:r>
              <a:rPr lang="en-US" dirty="0" smtClean="0"/>
              <a:t>issues  II. 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066800"/>
            <a:ext cx="9067800" cy="6019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dirty="0" smtClean="0"/>
              <a:t>Large </a:t>
            </a:r>
            <a:r>
              <a:rPr lang="en-US" sz="2400" dirty="0"/>
              <a:t>acceptance (up to 60 m</a:t>
            </a:r>
            <a:r>
              <a:rPr lang="en-US" sz="2400" baseline="30000" dirty="0"/>
              <a:t>2</a:t>
            </a:r>
            <a:r>
              <a:rPr lang="en-US" sz="2400" dirty="0"/>
              <a:t>, ~ 30% of the barrel) and large photosensitive area (up to 8 m</a:t>
            </a:r>
            <a:r>
              <a:rPr lang="en-US" sz="2400" baseline="30000" dirty="0"/>
              <a:t>2</a:t>
            </a:r>
            <a:r>
              <a:rPr lang="en-US" sz="2400" dirty="0" smtClean="0"/>
              <a:t>) + </a:t>
            </a:r>
            <a:r>
              <a:rPr lang="en-US" sz="2400" dirty="0"/>
              <a:t>B=0.5 </a:t>
            </a:r>
            <a:r>
              <a:rPr lang="en-US" sz="2400" dirty="0" smtClean="0"/>
              <a:t>T -&gt; photon detector</a:t>
            </a:r>
            <a:endParaRPr lang="en-US" sz="2400" dirty="0"/>
          </a:p>
          <a:p>
            <a:pPr lvl="1" eaLnBrk="1" hangingPunct="1">
              <a:buFont typeface="Wingdings" pitchFamily="2" charset="2"/>
              <a:buChar char="Ø"/>
            </a:pPr>
            <a:r>
              <a:rPr lang="en-US" sz="2000" dirty="0">
                <a:solidFill>
                  <a:srgbClr val="FFC000"/>
                </a:solidFill>
              </a:rPr>
              <a:t>ALICE HMPID ( 11 m</a:t>
            </a:r>
            <a:r>
              <a:rPr lang="en-US" sz="2000" baseline="30000" dirty="0">
                <a:solidFill>
                  <a:srgbClr val="FFC000"/>
                </a:solidFill>
              </a:rPr>
              <a:t>2</a:t>
            </a:r>
            <a:r>
              <a:rPr lang="en-US" sz="2000" dirty="0">
                <a:solidFill>
                  <a:srgbClr val="FFC000"/>
                </a:solidFill>
              </a:rPr>
              <a:t> of </a:t>
            </a:r>
            <a:r>
              <a:rPr lang="en-US" sz="2000" dirty="0" err="1">
                <a:solidFill>
                  <a:srgbClr val="FFC000"/>
                </a:solidFill>
              </a:rPr>
              <a:t>CsI</a:t>
            </a:r>
            <a:r>
              <a:rPr lang="en-US" sz="2000" dirty="0">
                <a:solidFill>
                  <a:srgbClr val="FFC000"/>
                </a:solidFill>
              </a:rPr>
              <a:t>-MWPC) </a:t>
            </a:r>
            <a:r>
              <a:rPr lang="en-US" sz="2000" dirty="0" smtClean="0">
                <a:solidFill>
                  <a:srgbClr val="FFC000"/>
                </a:solidFill>
              </a:rPr>
              <a:t>know-how, </a:t>
            </a:r>
            <a:r>
              <a:rPr lang="en-US" sz="2000" dirty="0" err="1">
                <a:solidFill>
                  <a:srgbClr val="FFC000"/>
                </a:solidFill>
              </a:rPr>
              <a:t>CsI</a:t>
            </a:r>
            <a:r>
              <a:rPr lang="en-US" sz="2000" dirty="0">
                <a:solidFill>
                  <a:srgbClr val="FFC000"/>
                </a:solidFill>
              </a:rPr>
              <a:t>-based photo-detector i</a:t>
            </a:r>
            <a:r>
              <a:rPr lang="en-US" sz="2000" dirty="0" smtClean="0">
                <a:solidFill>
                  <a:srgbClr val="FFC000"/>
                </a:solidFill>
              </a:rPr>
              <a:t>s the most </a:t>
            </a:r>
            <a:r>
              <a:rPr lang="en-US" sz="2000" dirty="0">
                <a:solidFill>
                  <a:srgbClr val="FFC000"/>
                </a:solidFill>
              </a:rPr>
              <a:t>cost effective </a:t>
            </a:r>
            <a:r>
              <a:rPr lang="en-US" sz="2000" dirty="0" smtClean="0">
                <a:solidFill>
                  <a:srgbClr val="FFC000"/>
                </a:solidFill>
              </a:rPr>
              <a:t>solution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FFC000"/>
                </a:solidFill>
              </a:rPr>
              <a:t>Modified MWPC with reduced </a:t>
            </a:r>
            <a:r>
              <a:rPr lang="en-GB" sz="2000" dirty="0" err="1">
                <a:solidFill>
                  <a:srgbClr val="FFC000"/>
                </a:solidFill>
              </a:rPr>
              <a:t>CsI</a:t>
            </a:r>
            <a:r>
              <a:rPr lang="en-GB" sz="2000" dirty="0">
                <a:solidFill>
                  <a:srgbClr val="FFC000"/>
                </a:solidFill>
              </a:rPr>
              <a:t> PC pad size and anode-cathode </a:t>
            </a:r>
            <a:r>
              <a:rPr lang="en-GB" sz="2000" dirty="0" smtClean="0">
                <a:solidFill>
                  <a:srgbClr val="FFC000"/>
                </a:solidFill>
              </a:rPr>
              <a:t>gap: improved </a:t>
            </a:r>
            <a:r>
              <a:rPr lang="en-GB" sz="2000" dirty="0">
                <a:solidFill>
                  <a:srgbClr val="FFC000"/>
                </a:solidFill>
              </a:rPr>
              <a:t>spatial resolution + </a:t>
            </a:r>
            <a:r>
              <a:rPr lang="en-GB" sz="2000" dirty="0" smtClean="0">
                <a:solidFill>
                  <a:srgbClr val="FFC000"/>
                </a:solidFill>
              </a:rPr>
              <a:t>smaller induction </a:t>
            </a:r>
            <a:r>
              <a:rPr lang="en-GB" sz="2000" dirty="0">
                <a:solidFill>
                  <a:srgbClr val="FFC000"/>
                </a:solidFill>
              </a:rPr>
              <a:t>spread  (</a:t>
            </a:r>
            <a:r>
              <a:rPr lang="en-GB" sz="2000" dirty="0" smtClean="0">
                <a:solidFill>
                  <a:srgbClr val="FFC000"/>
                </a:solidFill>
              </a:rPr>
              <a:t>5 </a:t>
            </a:r>
            <a:r>
              <a:rPr lang="en-GB" sz="2000" dirty="0">
                <a:solidFill>
                  <a:srgbClr val="FFC000"/>
                </a:solidFill>
              </a:rPr>
              <a:t>cm ring radius </a:t>
            </a:r>
            <a:r>
              <a:rPr lang="en-GB" sz="2000" dirty="0" err="1" smtClean="0">
                <a:solidFill>
                  <a:srgbClr val="FFC000"/>
                </a:solidFill>
              </a:rPr>
              <a:t>wrt</a:t>
            </a:r>
            <a:r>
              <a:rPr lang="en-GB" sz="2000" dirty="0" smtClean="0">
                <a:solidFill>
                  <a:srgbClr val="FFC000"/>
                </a:solidFill>
              </a:rPr>
              <a:t> </a:t>
            </a:r>
            <a:r>
              <a:rPr lang="en-GB" sz="2000" dirty="0">
                <a:solidFill>
                  <a:srgbClr val="FFC000"/>
                </a:solidFill>
              </a:rPr>
              <a:t>12 cm in HMPID</a:t>
            </a:r>
            <a:r>
              <a:rPr lang="en-GB" sz="2000" dirty="0" smtClean="0">
                <a:solidFill>
                  <a:srgbClr val="FFC000"/>
                </a:solidFill>
              </a:rPr>
              <a:t>)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GB" sz="2000" dirty="0" err="1">
                <a:solidFill>
                  <a:srgbClr val="FFC000"/>
                </a:solidFill>
              </a:rPr>
              <a:t>CsI</a:t>
            </a:r>
            <a:r>
              <a:rPr lang="en-GB" sz="2000" dirty="0">
                <a:solidFill>
                  <a:srgbClr val="FFC000"/>
                </a:solidFill>
              </a:rPr>
              <a:t>-based TGEM photon </a:t>
            </a:r>
            <a:r>
              <a:rPr lang="en-GB" sz="2000" dirty="0" smtClean="0">
                <a:solidFill>
                  <a:srgbClr val="FFC000"/>
                </a:solidFill>
              </a:rPr>
              <a:t>detector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GB" sz="2000" dirty="0" err="1">
                <a:solidFill>
                  <a:srgbClr val="FFC000"/>
                </a:solidFill>
              </a:rPr>
              <a:t>Photonis</a:t>
            </a:r>
            <a:r>
              <a:rPr lang="en-GB" sz="2000" dirty="0">
                <a:solidFill>
                  <a:srgbClr val="FFC000"/>
                </a:solidFill>
              </a:rPr>
              <a:t> </a:t>
            </a:r>
            <a:r>
              <a:rPr lang="en-GB" sz="2000" dirty="0" err="1">
                <a:solidFill>
                  <a:srgbClr val="FFC000"/>
                </a:solidFill>
              </a:rPr>
              <a:t>Planacon</a:t>
            </a:r>
            <a:r>
              <a:rPr lang="en-GB" sz="2000" dirty="0">
                <a:solidFill>
                  <a:srgbClr val="FFC000"/>
                </a:solidFill>
              </a:rPr>
              <a:t> XP85012Q with </a:t>
            </a:r>
            <a:r>
              <a:rPr lang="en-GB" sz="2000" dirty="0" err="1">
                <a:solidFill>
                  <a:srgbClr val="FFC000"/>
                </a:solidFill>
              </a:rPr>
              <a:t>bialkali</a:t>
            </a:r>
            <a:r>
              <a:rPr lang="en-GB" sz="2000" dirty="0">
                <a:solidFill>
                  <a:srgbClr val="FFC000"/>
                </a:solidFill>
              </a:rPr>
              <a:t> PC to work in the </a:t>
            </a:r>
            <a:r>
              <a:rPr lang="en-GB" sz="2000" dirty="0" smtClean="0">
                <a:solidFill>
                  <a:srgbClr val="FFC000"/>
                </a:solidFill>
              </a:rPr>
              <a:t>visible</a:t>
            </a:r>
            <a:endParaRPr lang="en-US" sz="2000" dirty="0">
              <a:solidFill>
                <a:srgbClr val="FFC000"/>
              </a:solidFill>
            </a:endParaRPr>
          </a:p>
          <a:p>
            <a:pPr eaLnBrk="1" hangingPunct="1"/>
            <a:r>
              <a:rPr lang="en-US" sz="2400" dirty="0"/>
              <a:t>High luminosity ALICE upgrade (</a:t>
            </a:r>
            <a:r>
              <a:rPr lang="en-US" sz="2400" dirty="0" err="1"/>
              <a:t>pp</a:t>
            </a:r>
            <a:r>
              <a:rPr lang="en-US" sz="2400" dirty="0"/>
              <a:t>: up to 2 MHz, </a:t>
            </a:r>
            <a:r>
              <a:rPr lang="en-US" sz="2400" dirty="0" err="1"/>
              <a:t>Pb-Pb</a:t>
            </a:r>
            <a:r>
              <a:rPr lang="en-US" sz="2400" dirty="0"/>
              <a:t>: 50 KHz)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GB" sz="2000" dirty="0">
                <a:solidFill>
                  <a:srgbClr val="FFC000"/>
                </a:solidFill>
              </a:rPr>
              <a:t>Front-end and readout electronics  </a:t>
            </a:r>
            <a:r>
              <a:rPr lang="en-US" sz="20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sz="1800" dirty="0" smtClean="0"/>
          </a:p>
          <a:p>
            <a:r>
              <a:rPr lang="en-US" sz="2400" dirty="0" smtClean="0"/>
              <a:t>Other topics</a:t>
            </a:r>
            <a:endParaRPr lang="en-US" sz="2400" dirty="0" smtClean="0"/>
          </a:p>
          <a:p>
            <a:pPr lvl="1"/>
            <a:r>
              <a:rPr lang="en-US" sz="1800" dirty="0" smtClean="0">
                <a:solidFill>
                  <a:srgbClr val="FFC000"/>
                </a:solidFill>
              </a:rPr>
              <a:t>Radiator </a:t>
            </a:r>
            <a:r>
              <a:rPr lang="en-US" sz="1800" dirty="0">
                <a:solidFill>
                  <a:srgbClr val="FFC000"/>
                </a:solidFill>
              </a:rPr>
              <a:t>vessel </a:t>
            </a:r>
            <a:r>
              <a:rPr lang="en-US" sz="1800" dirty="0" smtClean="0">
                <a:solidFill>
                  <a:srgbClr val="FFC000"/>
                </a:solidFill>
              </a:rPr>
              <a:t>and mirror system engineering </a:t>
            </a:r>
            <a:r>
              <a:rPr lang="en-US" sz="1800" dirty="0">
                <a:solidFill>
                  <a:srgbClr val="FFC000"/>
                </a:solidFill>
              </a:rPr>
              <a:t>studies</a:t>
            </a:r>
          </a:p>
          <a:p>
            <a:pPr lvl="1"/>
            <a:r>
              <a:rPr lang="en-GB" sz="1800" dirty="0" smtClean="0">
                <a:solidFill>
                  <a:srgbClr val="FFC000"/>
                </a:solidFill>
              </a:rPr>
              <a:t>Radiator gas </a:t>
            </a:r>
            <a:r>
              <a:rPr lang="en-GB" sz="1800" dirty="0" smtClean="0">
                <a:solidFill>
                  <a:srgbClr val="FFC000"/>
                </a:solidFill>
              </a:rPr>
              <a:t>cleaning and UV </a:t>
            </a:r>
            <a:r>
              <a:rPr lang="en-GB" sz="1800" dirty="0">
                <a:solidFill>
                  <a:srgbClr val="FFC000"/>
                </a:solidFill>
              </a:rPr>
              <a:t>transparency measurement </a:t>
            </a:r>
            <a:r>
              <a:rPr lang="en-GB" sz="1800" dirty="0" smtClean="0">
                <a:solidFill>
                  <a:srgbClr val="FFC000"/>
                </a:solidFill>
              </a:rPr>
              <a:t>systems</a:t>
            </a:r>
            <a:endParaRPr lang="en-GB" sz="1800" dirty="0" smtClean="0">
              <a:solidFill>
                <a:srgbClr val="FFC000"/>
              </a:solidFill>
            </a:endParaRPr>
          </a:p>
          <a:p>
            <a:pPr lvl="1"/>
            <a:r>
              <a:rPr lang="en-US" sz="1800" dirty="0" smtClean="0">
                <a:solidFill>
                  <a:srgbClr val="FFC000"/>
                </a:solidFill>
              </a:rPr>
              <a:t>Tracking </a:t>
            </a:r>
            <a:r>
              <a:rPr lang="en-US" sz="1800" dirty="0" smtClean="0">
                <a:solidFill>
                  <a:srgbClr val="FFC000"/>
                </a:solidFill>
              </a:rPr>
              <a:t>detector</a:t>
            </a:r>
            <a:r>
              <a:rPr lang="en-US" sz="1800" dirty="0" smtClean="0">
                <a:solidFill>
                  <a:srgbClr val="FFC000"/>
                </a:solidFill>
              </a:rPr>
              <a:t> </a:t>
            </a:r>
            <a:r>
              <a:rPr lang="en-US" sz="1800" dirty="0" smtClean="0">
                <a:solidFill>
                  <a:srgbClr val="FFC000"/>
                </a:solidFill>
              </a:rPr>
              <a:t>based on CCC (Close-Cathode Chamber</a:t>
            </a:r>
            <a:r>
              <a:rPr lang="en-US" sz="1800" dirty="0" smtClean="0">
                <a:solidFill>
                  <a:srgbClr val="FFC000"/>
                </a:solidFill>
              </a:rPr>
              <a:t>)</a:t>
            </a:r>
            <a:endParaRPr lang="en-US" sz="1800" dirty="0" smtClean="0">
              <a:solidFill>
                <a:srgbClr val="FFC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117E31-EE6F-4F13-B157-99452215F167}" type="slidenum">
              <a:rPr lang="en-US" smtClean="0"/>
              <a:pPr>
                <a:defRPr/>
              </a:pPr>
              <a:t>7</a:t>
            </a:fld>
            <a:r>
              <a:rPr lang="en-US" dirty="0" smtClean="0"/>
              <a:t>/30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42143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13/02/2013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38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A. Di Mauro - VCI2013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66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Baseline detector principle scheme</a:t>
            </a:r>
            <a:endParaRPr lang="en-US" dirty="0"/>
          </a:p>
        </p:txBody>
      </p:sp>
      <p:sp>
        <p:nvSpPr>
          <p:cNvPr id="30723" name="Rectangle 3"/>
          <p:cNvSpPr>
            <a:spLocks noGrp="1"/>
          </p:cNvSpPr>
          <p:nvPr>
            <p:ph idx="1"/>
          </p:nvPr>
        </p:nvSpPr>
        <p:spPr>
          <a:xfrm>
            <a:off x="0" y="3962400"/>
            <a:ext cx="9144000" cy="267372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dirty="0" smtClean="0"/>
              <a:t>Focusing RICH, C</a:t>
            </a:r>
            <a:r>
              <a:rPr lang="en-US" sz="1800" baseline="-25000" dirty="0" smtClean="0"/>
              <a:t>4</a:t>
            </a:r>
            <a:r>
              <a:rPr lang="en-US" sz="1800" dirty="0" smtClean="0"/>
              <a:t>F</a:t>
            </a:r>
            <a:r>
              <a:rPr lang="en-US" sz="1800" baseline="-25000" dirty="0" smtClean="0"/>
              <a:t>8</a:t>
            </a:r>
            <a:r>
              <a:rPr lang="en-US" sz="1800" dirty="0" smtClean="0"/>
              <a:t>O gaseous radiator L~ 50 cm, operated at 1-3.5 bar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 smtClean="0"/>
              <a:t>Al honeycomb radiator vessel, 4 mm sapphire window with A/R coating</a:t>
            </a:r>
          </a:p>
          <a:p>
            <a:r>
              <a:rPr lang="en-US" sz="1800" dirty="0" smtClean="0"/>
              <a:t>HMPID-like photon detector: MWPC with </a:t>
            </a:r>
            <a:r>
              <a:rPr lang="en-US" sz="1800" dirty="0" err="1" smtClean="0"/>
              <a:t>CsI</a:t>
            </a:r>
            <a:r>
              <a:rPr lang="en-US" sz="1800" dirty="0" smtClean="0"/>
              <a:t> pad segmented photocathode, operated with CH</a:t>
            </a:r>
            <a:r>
              <a:rPr lang="en-US" sz="1800" baseline="-25000" dirty="0" smtClean="0"/>
              <a:t>4</a:t>
            </a:r>
            <a:r>
              <a:rPr lang="en-US" sz="1800" dirty="0"/>
              <a:t> ; </a:t>
            </a:r>
            <a:r>
              <a:rPr lang="en-US" sz="1800" dirty="0" smtClean="0"/>
              <a:t>pad size </a:t>
            </a:r>
            <a:r>
              <a:rPr lang="en-US" sz="1800" dirty="0" smtClean="0"/>
              <a:t>4x8 </a:t>
            </a:r>
            <a:r>
              <a:rPr lang="en-US" sz="1800" dirty="0" smtClean="0"/>
              <a:t>mm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 , </a:t>
            </a:r>
            <a:r>
              <a:rPr lang="en-US" sz="1800" dirty="0"/>
              <a:t>20 </a:t>
            </a:r>
            <a:r>
              <a:rPr lang="en-US" sz="1800" dirty="0">
                <a:latin typeface="Symbol" pitchFamily="18" charset="2"/>
              </a:rPr>
              <a:t>m</a:t>
            </a:r>
            <a:r>
              <a:rPr lang="en-US" sz="1800" dirty="0"/>
              <a:t>m anode wires, </a:t>
            </a:r>
            <a:r>
              <a:rPr lang="en-US" sz="1800" dirty="0" smtClean="0"/>
              <a:t>0.8 </a:t>
            </a:r>
            <a:r>
              <a:rPr lang="en-US" sz="1800" dirty="0"/>
              <a:t>mm gap, 4 mm </a:t>
            </a:r>
            <a:r>
              <a:rPr lang="en-US" sz="1800" dirty="0" smtClean="0"/>
              <a:t>pitch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 smtClean="0"/>
              <a:t>50x50 cm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 spherical </a:t>
            </a:r>
            <a:r>
              <a:rPr lang="en-US" sz="1800" dirty="0" smtClean="0"/>
              <a:t>mirror, light C-fiber substrate, Al/MgF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coating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 smtClean="0"/>
              <a:t>CCC tracking </a:t>
            </a:r>
            <a:r>
              <a:rPr lang="en-US" sz="1800" dirty="0"/>
              <a:t>layers with strip chambers </a:t>
            </a:r>
            <a:endParaRPr lang="en-US" sz="1800" dirty="0" smtClean="0">
              <a:latin typeface="+mn-lt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800" dirty="0">
                <a:latin typeface="+mn-lt"/>
              </a:rPr>
              <a:t>FEE with analogue readout for centroid </a:t>
            </a:r>
            <a:r>
              <a:rPr lang="en-US" sz="1800" dirty="0" smtClean="0">
                <a:latin typeface="+mn-lt"/>
              </a:rPr>
              <a:t>measurement, </a:t>
            </a:r>
            <a:r>
              <a:rPr lang="en-US" sz="1800" dirty="0">
                <a:latin typeface="+mn-lt"/>
              </a:rPr>
              <a:t>three options: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dirty="0">
                <a:solidFill>
                  <a:srgbClr val="FFC000"/>
                </a:solidFill>
              </a:rPr>
              <a:t>HMPID </a:t>
            </a:r>
            <a:r>
              <a:rPr lang="en-US" sz="1600" dirty="0" err="1">
                <a:solidFill>
                  <a:srgbClr val="FFC000"/>
                </a:solidFill>
              </a:rPr>
              <a:t>Gassiplex</a:t>
            </a:r>
            <a:r>
              <a:rPr lang="en-US" sz="1600" dirty="0">
                <a:solidFill>
                  <a:srgbClr val="FFC000"/>
                </a:solidFill>
              </a:rPr>
              <a:t> chip with T/H, modified version from COMPASS RICH (max 500 KHz trigger rate)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dirty="0">
                <a:solidFill>
                  <a:srgbClr val="FFC000"/>
                </a:solidFill>
              </a:rPr>
              <a:t>APV25 with continuous sampling at 40 MHz, as used in COMPASS RICH and HADES RICH upgrades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dirty="0">
                <a:solidFill>
                  <a:srgbClr val="FFC000"/>
                </a:solidFill>
              </a:rPr>
              <a:t>new common FEE developments for ALICE high-</a:t>
            </a:r>
            <a:r>
              <a:rPr lang="en-US" sz="1600" dirty="0" err="1">
                <a:solidFill>
                  <a:srgbClr val="FFC000"/>
                </a:solidFill>
              </a:rPr>
              <a:t>lumi</a:t>
            </a:r>
            <a:r>
              <a:rPr lang="en-US" sz="1600" dirty="0">
                <a:solidFill>
                  <a:srgbClr val="FFC000"/>
                </a:solidFill>
              </a:rPr>
              <a:t> upgrade </a:t>
            </a: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+mn-lt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9B9A98"/>
                </a:solidFill>
                <a:latin typeface="Arial" charset="0"/>
                <a:cs typeface="Arial" charset="0"/>
              </a:rPr>
              <a:t>A. Di Mauro - VCI2013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A23938-22D5-40FB-ACCB-BB4E7C7D301F}" type="slidenum">
              <a:rPr lang="en-US" smtClean="0"/>
              <a:pPr>
                <a:defRPr/>
              </a:pPr>
              <a:t>8</a:t>
            </a:fld>
            <a:r>
              <a:rPr lang="en-US" dirty="0" smtClean="0"/>
              <a:t>/30</a:t>
            </a:r>
            <a:endParaRPr lang="en-US" dirty="0"/>
          </a:p>
        </p:txBody>
      </p:sp>
      <p:pic>
        <p:nvPicPr>
          <p:cNvPr id="61442" name="Picture 2" descr="\\cern.ch\dfs\Users\d\dimauro\Documents\VHMPID\drawings\VhmpGeom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2400" y="1143000"/>
            <a:ext cx="2795461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3733800" y="1168400"/>
            <a:ext cx="5334000" cy="2667000"/>
            <a:chOff x="228600" y="1371600"/>
            <a:chExt cx="5953125" cy="3143189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371600"/>
              <a:ext cx="5953125" cy="3143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4107612" y="1459468"/>
              <a:ext cx="1988388" cy="435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  <a:latin typeface="+mj-lt"/>
                </a:rPr>
                <a:t>phi</a:t>
              </a:r>
              <a:r>
                <a:rPr lang="en-GB" dirty="0" smtClean="0">
                  <a:solidFill>
                    <a:schemeClr val="bg1"/>
                  </a:solidFill>
                  <a:latin typeface="+mj-lt"/>
                </a:rPr>
                <a:t> cross </a:t>
              </a:r>
              <a:r>
                <a:rPr lang="en-GB" dirty="0" smtClean="0">
                  <a:solidFill>
                    <a:schemeClr val="bg1"/>
                  </a:solidFill>
                  <a:latin typeface="+mj-lt"/>
                </a:rPr>
                <a:t>section</a:t>
              </a:r>
              <a:endParaRPr lang="en-GB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692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6200"/>
            <a:ext cx="7866161" cy="1143000"/>
          </a:xfrm>
        </p:spPr>
        <p:txBody>
          <a:bodyPr/>
          <a:lstStyle/>
          <a:p>
            <a:r>
              <a:rPr lang="en-US" dirty="0" smtClean="0"/>
              <a:t>Detector</a:t>
            </a:r>
            <a:r>
              <a:rPr lang="en-US" sz="3600" dirty="0" smtClean="0"/>
              <a:t> layout and integration in ALICE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13/02/2013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117E31-EE6F-4F13-B157-99452215F167}" type="slidenum">
              <a:rPr lang="en-US" smtClean="0"/>
              <a:pPr>
                <a:defRPr/>
              </a:pPr>
              <a:t>9</a:t>
            </a:fld>
            <a:r>
              <a:rPr lang="en-US" dirty="0" smtClean="0"/>
              <a:t>/30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Di Mauro - VCI2013</a:t>
            </a:r>
            <a:endParaRPr lang="en-US"/>
          </a:p>
        </p:txBody>
      </p:sp>
      <p:pic>
        <p:nvPicPr>
          <p:cNvPr id="1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99996" y="1295400"/>
            <a:ext cx="3944004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Content Placeholder 5" descr="7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1295400"/>
            <a:ext cx="5105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828800" y="2771852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VHMPID</a:t>
            </a:r>
            <a:endParaRPr lang="en-GB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69864" y="3135868"/>
            <a:ext cx="689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</a:t>
            </a:r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CAL</a:t>
            </a:r>
            <a:endParaRPr lang="en-GB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04800" y="4267200"/>
            <a:ext cx="4419600" cy="1790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19100" indent="-3825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"/>
              <a:defRPr sz="3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2231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4888" indent="-2555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Arial" charset="0"/>
              <a:buChar char="○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365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D89A4"/>
              </a:buClr>
              <a:buSzPct val="90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907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48560"/>
              </a:buClr>
              <a:buSzPct val="100000"/>
              <a:buFont typeface="Arial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Module arrangement  under study</a:t>
            </a:r>
          </a:p>
          <a:p>
            <a:r>
              <a:rPr lang="en-US" sz="1800" dirty="0" smtClean="0"/>
              <a:t>5 Central modules, size ~ 1.4x1.7x0.7 m</a:t>
            </a:r>
            <a:r>
              <a:rPr lang="en-US" sz="1800" baseline="30000" dirty="0" smtClean="0"/>
              <a:t>3</a:t>
            </a:r>
          </a:p>
          <a:p>
            <a:r>
              <a:rPr lang="en-US" sz="1800" dirty="0" smtClean="0"/>
              <a:t>10 Side modules, size: ~ 2.7x1.7x0.7 m</a:t>
            </a:r>
            <a:r>
              <a:rPr lang="en-US" sz="1800" baseline="30000" dirty="0" smtClean="0"/>
              <a:t>3</a:t>
            </a:r>
            <a:endParaRPr lang="en-GB" sz="1800" baseline="30000" dirty="0" smtClean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82761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13530</TotalTime>
  <Words>2083</Words>
  <Application>Microsoft Office PowerPoint</Application>
  <PresentationFormat>On-screen Show (4:3)</PresentationFormat>
  <Paragraphs>403</Paragraphs>
  <Slides>33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Custom Design</vt:lpstr>
      <vt:lpstr>Technic</vt:lpstr>
      <vt:lpstr>Microsoft Equation 3.0</vt:lpstr>
      <vt:lpstr>Equation</vt:lpstr>
      <vt:lpstr>R&amp;D for THE upgrade of the  high momentum particle identification detector for ALICE at LHC </vt:lpstr>
      <vt:lpstr>Outline</vt:lpstr>
      <vt:lpstr>PID in ALICE</vt:lpstr>
      <vt:lpstr>Physics motivation </vt:lpstr>
      <vt:lpstr>Design specifications and R&amp;D issues  I.</vt:lpstr>
      <vt:lpstr>Cherenkov radiator gas pressurization</vt:lpstr>
      <vt:lpstr>Design specifications and R&amp;D issues  II. </vt:lpstr>
      <vt:lpstr>Baseline detector principle scheme</vt:lpstr>
      <vt:lpstr>Detector layout and integration in ALICE</vt:lpstr>
      <vt:lpstr>Mirror layout studies with ZEMAX</vt:lpstr>
      <vt:lpstr>Detector figure of merit N0</vt:lpstr>
      <vt:lpstr>Angular resolution and particle separation</vt:lpstr>
      <vt:lpstr>MC studies of PID performance</vt:lpstr>
      <vt:lpstr>MC studies of PID performance</vt:lpstr>
      <vt:lpstr>Testbeam studies at CERN PS/T10</vt:lpstr>
      <vt:lpstr>Prototype with two Cherenkov radiators (Nov 2011)</vt:lpstr>
      <vt:lpstr>Comparison C6F14 /C4F10 /C4F8O </vt:lpstr>
      <vt:lpstr>Variable-gap chamber tests (June 2012)</vt:lpstr>
      <vt:lpstr>Variable-gap chamber tests (June 2012)</vt:lpstr>
      <vt:lpstr>Variable-gap chamber tests (June 2012)</vt:lpstr>
      <vt:lpstr>Testbeam with pressurized C4F8O radiator (Oct 2012)</vt:lpstr>
      <vt:lpstr>Testbeam with pressurized C4F8O radiator (Oct 2012)</vt:lpstr>
      <vt:lpstr>PowerPoint Presentation</vt:lpstr>
      <vt:lpstr>Testbeam with pressurized C4F8O radiator (Oct 2012)</vt:lpstr>
      <vt:lpstr>Testbeam with pressurized C4F8O radiator (Oct 2012)</vt:lpstr>
      <vt:lpstr>Testbeam of CsI-TGEM photon detector with C6F14 liquid radiator (2011) </vt:lpstr>
      <vt:lpstr>Photonis Planacon XP85012</vt:lpstr>
      <vt:lpstr>Summary and outlook</vt:lpstr>
      <vt:lpstr>PowerPoint Presentation</vt:lpstr>
      <vt:lpstr>PowerPoint Presentation</vt:lpstr>
      <vt:lpstr>BACK-UP SLIDES</vt:lpstr>
      <vt:lpstr>Material budget</vt:lpstr>
      <vt:lpstr>Radiator refractive index and QE curves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VHMPID in the first stage</dc:title>
  <dc:creator>paic</dc:creator>
  <cp:lastModifiedBy>Antonello Di Mauro</cp:lastModifiedBy>
  <cp:revision>481</cp:revision>
  <dcterms:created xsi:type="dcterms:W3CDTF">2009-06-18T11:19:08Z</dcterms:created>
  <dcterms:modified xsi:type="dcterms:W3CDTF">2013-02-13T00:46:13Z</dcterms:modified>
</cp:coreProperties>
</file>