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5201563" cy="35286950"/>
  <p:notesSz cx="6858000" cy="9144000"/>
  <p:defaultTextStyle>
    <a:defPPr>
      <a:defRPr lang="en-US"/>
    </a:defPPr>
    <a:lvl1pPr marL="0" algn="l" defTabSz="1728216" rtl="0" eaLnBrk="1" latinLnBrk="0" hangingPunct="1">
      <a:defRPr sz="6800" kern="1200">
        <a:solidFill>
          <a:schemeClr val="tx1"/>
        </a:solidFill>
        <a:latin typeface="+mn-lt"/>
        <a:ea typeface="+mn-ea"/>
        <a:cs typeface="+mn-cs"/>
      </a:defRPr>
    </a:lvl1pPr>
    <a:lvl2pPr marL="1728216" algn="l" defTabSz="1728216" rtl="0" eaLnBrk="1" latinLnBrk="0" hangingPunct="1">
      <a:defRPr sz="6800" kern="1200">
        <a:solidFill>
          <a:schemeClr val="tx1"/>
        </a:solidFill>
        <a:latin typeface="+mn-lt"/>
        <a:ea typeface="+mn-ea"/>
        <a:cs typeface="+mn-cs"/>
      </a:defRPr>
    </a:lvl2pPr>
    <a:lvl3pPr marL="3456432" algn="l" defTabSz="1728216" rtl="0" eaLnBrk="1" latinLnBrk="0" hangingPunct="1">
      <a:defRPr sz="6800" kern="1200">
        <a:solidFill>
          <a:schemeClr val="tx1"/>
        </a:solidFill>
        <a:latin typeface="+mn-lt"/>
        <a:ea typeface="+mn-ea"/>
        <a:cs typeface="+mn-cs"/>
      </a:defRPr>
    </a:lvl3pPr>
    <a:lvl4pPr marL="5184648" algn="l" defTabSz="1728216" rtl="0" eaLnBrk="1" latinLnBrk="0" hangingPunct="1">
      <a:defRPr sz="6800" kern="1200">
        <a:solidFill>
          <a:schemeClr val="tx1"/>
        </a:solidFill>
        <a:latin typeface="+mn-lt"/>
        <a:ea typeface="+mn-ea"/>
        <a:cs typeface="+mn-cs"/>
      </a:defRPr>
    </a:lvl4pPr>
    <a:lvl5pPr marL="6912864" algn="l" defTabSz="1728216" rtl="0" eaLnBrk="1" latinLnBrk="0" hangingPunct="1">
      <a:defRPr sz="6800" kern="1200">
        <a:solidFill>
          <a:schemeClr val="tx1"/>
        </a:solidFill>
        <a:latin typeface="+mn-lt"/>
        <a:ea typeface="+mn-ea"/>
        <a:cs typeface="+mn-cs"/>
      </a:defRPr>
    </a:lvl5pPr>
    <a:lvl6pPr marL="8641080" algn="l" defTabSz="1728216" rtl="0" eaLnBrk="1" latinLnBrk="0" hangingPunct="1">
      <a:defRPr sz="6800" kern="1200">
        <a:solidFill>
          <a:schemeClr val="tx1"/>
        </a:solidFill>
        <a:latin typeface="+mn-lt"/>
        <a:ea typeface="+mn-ea"/>
        <a:cs typeface="+mn-cs"/>
      </a:defRPr>
    </a:lvl6pPr>
    <a:lvl7pPr marL="10369296" algn="l" defTabSz="1728216" rtl="0" eaLnBrk="1" latinLnBrk="0" hangingPunct="1">
      <a:defRPr sz="6800" kern="1200">
        <a:solidFill>
          <a:schemeClr val="tx1"/>
        </a:solidFill>
        <a:latin typeface="+mn-lt"/>
        <a:ea typeface="+mn-ea"/>
        <a:cs typeface="+mn-cs"/>
      </a:defRPr>
    </a:lvl7pPr>
    <a:lvl8pPr marL="12097512" algn="l" defTabSz="1728216" rtl="0" eaLnBrk="1" latinLnBrk="0" hangingPunct="1">
      <a:defRPr sz="6800" kern="1200">
        <a:solidFill>
          <a:schemeClr val="tx1"/>
        </a:solidFill>
        <a:latin typeface="+mn-lt"/>
        <a:ea typeface="+mn-ea"/>
        <a:cs typeface="+mn-cs"/>
      </a:defRPr>
    </a:lvl8pPr>
    <a:lvl9pPr marL="13825728" algn="l" defTabSz="1728216" rtl="0" eaLnBrk="1" latinLnBrk="0" hangingPunct="1">
      <a:defRPr sz="6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eone Dussoni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80" autoAdjust="0"/>
    <p:restoredTop sz="98837" autoAdjust="0"/>
  </p:normalViewPr>
  <p:slideViewPr>
    <p:cSldViewPr snapToGrid="0" snapToObjects="1">
      <p:cViewPr>
        <p:scale>
          <a:sx n="66" d="100"/>
          <a:sy n="66" d="100"/>
        </p:scale>
        <p:origin x="2944" y="4448"/>
      </p:cViewPr>
      <p:guideLst>
        <p:guide orient="horz" pos="11114"/>
        <p:guide pos="79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A96E4-E4CD-4E45-838D-F0A680699181}" type="datetimeFigureOut">
              <a:rPr lang="en-US" smtClean="0"/>
              <a:t>08/02/13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F571B-64E3-BD49-964A-26035BCF7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5211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82341-1989-934B-82AC-BFF24519AB21}" type="datetimeFigureOut">
              <a:rPr lang="en-US" smtClean="0"/>
              <a:t>08/02/13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685800"/>
            <a:ext cx="24479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C5056-1991-DA4A-8864-E19D8E17A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188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728216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1pPr>
    <a:lvl2pPr marL="1728216" algn="l" defTabSz="1728216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2pPr>
    <a:lvl3pPr marL="3456432" algn="l" defTabSz="1728216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3pPr>
    <a:lvl4pPr marL="5184648" algn="l" defTabSz="1728216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4pPr>
    <a:lvl5pPr marL="6912864" algn="l" defTabSz="1728216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5pPr>
    <a:lvl6pPr marL="8641080" algn="l" defTabSz="1728216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6pPr>
    <a:lvl7pPr marL="10369296" algn="l" defTabSz="1728216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7pPr>
    <a:lvl8pPr marL="12097512" algn="l" defTabSz="1728216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8pPr>
    <a:lvl9pPr marL="13825728" algn="l" defTabSz="1728216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Manca</a:t>
            </a:r>
            <a:r>
              <a:rPr lang="en-US" dirty="0" smtClean="0"/>
              <a:t>:</a:t>
            </a:r>
          </a:p>
          <a:p>
            <a:r>
              <a:rPr lang="en-US" dirty="0" smtClean="0"/>
              <a:t>1 </a:t>
            </a:r>
            <a:r>
              <a:rPr lang="en-US" dirty="0" err="1" smtClean="0"/>
              <a:t>foto</a:t>
            </a:r>
            <a:r>
              <a:rPr lang="en-US" dirty="0" smtClean="0"/>
              <a:t> </a:t>
            </a:r>
            <a:r>
              <a:rPr lang="en-US" dirty="0" err="1" smtClean="0"/>
              <a:t>finta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dell’assemblaggio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camerina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integrante</a:t>
            </a:r>
            <a:r>
              <a:rPr lang="en-US" baseline="0" dirty="0" smtClean="0"/>
              <a:t>”</a:t>
            </a:r>
          </a:p>
          <a:p>
            <a:r>
              <a:rPr lang="en-US" baseline="0" dirty="0" smtClean="0"/>
              <a:t>2 forma </a:t>
            </a:r>
            <a:r>
              <a:rPr lang="en-US" baseline="0" dirty="0" err="1" smtClean="0"/>
              <a:t>d’onda</a:t>
            </a:r>
            <a:r>
              <a:rPr lang="en-US" baseline="0" dirty="0" smtClean="0"/>
              <a:t> del preamp</a:t>
            </a:r>
          </a:p>
          <a:p>
            <a:r>
              <a:rPr lang="en-US" baseline="0" dirty="0" smtClean="0"/>
              <a:t>3 schema </a:t>
            </a:r>
            <a:r>
              <a:rPr lang="en-US" baseline="0" dirty="0" err="1" smtClean="0"/>
              <a:t>assemblaggio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strip+micromoltiplicatore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carica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4 </a:t>
            </a:r>
            <a:r>
              <a:rPr lang="en-US" baseline="0" dirty="0" err="1" smtClean="0"/>
              <a:t>nomi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giovanni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angela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caludio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marcoG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aleB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C5056-1991-DA4A-8864-E19D8E17A1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08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80104" y="5899861"/>
            <a:ext cx="11130690" cy="23287755"/>
          </a:xfrm>
        </p:spPr>
        <p:txBody>
          <a:bodyPr/>
          <a:lstStyle>
            <a:lvl1pPr>
              <a:defRPr sz="10500"/>
            </a:lvl1pPr>
            <a:lvl2pPr>
              <a:defRPr sz="9200"/>
            </a:lvl2pPr>
            <a:lvl3pPr>
              <a:defRPr sz="76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10795" y="5899861"/>
            <a:ext cx="11130690" cy="23287755"/>
          </a:xfrm>
        </p:spPr>
        <p:txBody>
          <a:bodyPr/>
          <a:lstStyle>
            <a:lvl1pPr>
              <a:defRPr sz="10500"/>
            </a:lvl1pPr>
            <a:lvl2pPr>
              <a:defRPr sz="9200"/>
            </a:lvl2pPr>
            <a:lvl3pPr>
              <a:defRPr sz="76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48703" y="32705777"/>
            <a:ext cx="10939744" cy="1878704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Vienna Conference on Instrumentation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879392" y="32705777"/>
            <a:ext cx="5062093" cy="1878704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S. Dussoni, </a:t>
            </a:r>
            <a:r>
              <a:rPr lang="en-US" i="1" dirty="0" smtClean="0"/>
              <a:t>INFN Pisa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13504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DBDE5-707A-FE47-9D47-679B4503F402}" type="datetime1">
              <a:rPr lang="it-IT" smtClean="0"/>
              <a:t>08/02/13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8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271133" y="1413117"/>
            <a:ext cx="5670352" cy="3010826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0078" y="1413117"/>
            <a:ext cx="16591029" cy="30108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786AC-2192-D446-A365-F0C5574E906E}" type="datetime1">
              <a:rPr lang="it-IT" smtClean="0"/>
              <a:t>08/02/13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95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117" y="10961829"/>
            <a:ext cx="21421329" cy="7563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235" y="19995938"/>
            <a:ext cx="17641094" cy="90177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184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12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369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097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8257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064F-02BB-6644-975F-F845E9373A2D}" type="datetime1">
              <a:rPr lang="it-IT" smtClean="0"/>
              <a:t>08/02/13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54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0078" y="5654887"/>
            <a:ext cx="22681407" cy="127615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1F855-1522-064C-B8D4-9049D8B560D3}" type="datetime1">
              <a:rPr lang="it-IT" smtClean="0"/>
              <a:t>08/02/13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42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51" y="22675135"/>
            <a:ext cx="21421329" cy="7008380"/>
          </a:xfrm>
        </p:spPr>
        <p:txBody>
          <a:bodyPr anchor="t"/>
          <a:lstStyle>
            <a:lvl1pPr algn="l">
              <a:defRPr sz="15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0751" y="14956118"/>
            <a:ext cx="21421329" cy="7719018"/>
          </a:xfrm>
        </p:spPr>
        <p:txBody>
          <a:bodyPr anchor="b"/>
          <a:lstStyle>
            <a:lvl1pPr marL="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1pPr>
            <a:lvl2pPr marL="1728216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2pPr>
            <a:lvl3pPr marL="3456432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3pPr>
            <a:lvl4pPr marL="5184648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6912864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864108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10369296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2097512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3825728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F328B-5C37-A843-A61D-9BAC9160E96C}" type="datetime1">
              <a:rPr lang="it-IT" smtClean="0"/>
              <a:t>08/02/13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8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079" y="7898724"/>
            <a:ext cx="11135066" cy="3291811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28216" indent="0">
              <a:buNone/>
              <a:defRPr sz="7600" b="1"/>
            </a:lvl2pPr>
            <a:lvl3pPr marL="3456432" indent="0">
              <a:buNone/>
              <a:defRPr sz="6800" b="1"/>
            </a:lvl3pPr>
            <a:lvl4pPr marL="5184648" indent="0">
              <a:buNone/>
              <a:defRPr sz="5900" b="1"/>
            </a:lvl4pPr>
            <a:lvl5pPr marL="6912864" indent="0">
              <a:buNone/>
              <a:defRPr sz="5900" b="1"/>
            </a:lvl5pPr>
            <a:lvl6pPr marL="8641080" indent="0">
              <a:buNone/>
              <a:defRPr sz="5900" b="1"/>
            </a:lvl6pPr>
            <a:lvl7pPr marL="10369296" indent="0">
              <a:buNone/>
              <a:defRPr sz="5900" b="1"/>
            </a:lvl7pPr>
            <a:lvl8pPr marL="12097512" indent="0">
              <a:buNone/>
              <a:defRPr sz="5900" b="1"/>
            </a:lvl8pPr>
            <a:lvl9pPr marL="13825728" indent="0">
              <a:buNone/>
              <a:defRPr sz="5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0079" y="11190536"/>
            <a:ext cx="11135066" cy="20330841"/>
          </a:xfrm>
        </p:spPr>
        <p:txBody>
          <a:bodyPr/>
          <a:lstStyle>
            <a:lvl1pPr>
              <a:defRPr sz="9200"/>
            </a:lvl1pPr>
            <a:lvl2pPr>
              <a:defRPr sz="7600"/>
            </a:lvl2pPr>
            <a:lvl3pPr>
              <a:defRPr sz="68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2046" y="7898724"/>
            <a:ext cx="11139442" cy="3291811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28216" indent="0">
              <a:buNone/>
              <a:defRPr sz="7600" b="1"/>
            </a:lvl2pPr>
            <a:lvl3pPr marL="3456432" indent="0">
              <a:buNone/>
              <a:defRPr sz="6800" b="1"/>
            </a:lvl3pPr>
            <a:lvl4pPr marL="5184648" indent="0">
              <a:buNone/>
              <a:defRPr sz="5900" b="1"/>
            </a:lvl4pPr>
            <a:lvl5pPr marL="6912864" indent="0">
              <a:buNone/>
              <a:defRPr sz="5900" b="1"/>
            </a:lvl5pPr>
            <a:lvl6pPr marL="8641080" indent="0">
              <a:buNone/>
              <a:defRPr sz="5900" b="1"/>
            </a:lvl6pPr>
            <a:lvl7pPr marL="10369296" indent="0">
              <a:buNone/>
              <a:defRPr sz="5900" b="1"/>
            </a:lvl7pPr>
            <a:lvl8pPr marL="12097512" indent="0">
              <a:buNone/>
              <a:defRPr sz="5900" b="1"/>
            </a:lvl8pPr>
            <a:lvl9pPr marL="13825728" indent="0">
              <a:buNone/>
              <a:defRPr sz="5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046" y="11190536"/>
            <a:ext cx="11139442" cy="20330841"/>
          </a:xfrm>
        </p:spPr>
        <p:txBody>
          <a:bodyPr/>
          <a:lstStyle>
            <a:lvl1pPr>
              <a:defRPr sz="9200"/>
            </a:lvl1pPr>
            <a:lvl2pPr>
              <a:defRPr sz="7600"/>
            </a:lvl2pPr>
            <a:lvl3pPr>
              <a:defRPr sz="68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A30C-788A-DE42-B6E8-F9B55A392C2F}" type="datetime1">
              <a:rPr lang="it-IT" smtClean="0"/>
              <a:t>08/02/13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9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D055-26FD-0543-9520-ED8739ADD0C8}" type="datetime1">
              <a:rPr lang="it-IT" smtClean="0"/>
              <a:t>08/02/13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3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15347-1EAD-5742-999E-C945C26029A6}" type="datetime1">
              <a:rPr lang="it-IT" smtClean="0"/>
              <a:t>08/02/13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4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9" y="1404942"/>
            <a:ext cx="8291142" cy="5979178"/>
          </a:xfrm>
        </p:spPr>
        <p:txBody>
          <a:bodyPr anchor="b"/>
          <a:lstStyle>
            <a:lvl1pPr algn="l">
              <a:defRPr sz="7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3110" y="1404947"/>
            <a:ext cx="14088375" cy="30116434"/>
          </a:xfrm>
        </p:spPr>
        <p:txBody>
          <a:bodyPr/>
          <a:lstStyle>
            <a:lvl1pPr>
              <a:defRPr sz="12200"/>
            </a:lvl1pPr>
            <a:lvl2pPr>
              <a:defRPr sz="10500"/>
            </a:lvl2pPr>
            <a:lvl3pPr>
              <a:defRPr sz="92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0079" y="7384124"/>
            <a:ext cx="8291142" cy="24137257"/>
          </a:xfrm>
        </p:spPr>
        <p:txBody>
          <a:bodyPr/>
          <a:lstStyle>
            <a:lvl1pPr marL="0" indent="0">
              <a:buNone/>
              <a:defRPr sz="5400"/>
            </a:lvl1pPr>
            <a:lvl2pPr marL="1728216" indent="0">
              <a:buNone/>
              <a:defRPr sz="4600"/>
            </a:lvl2pPr>
            <a:lvl3pPr marL="3456432" indent="0">
              <a:buNone/>
              <a:defRPr sz="3800"/>
            </a:lvl3pPr>
            <a:lvl4pPr marL="5184648" indent="0">
              <a:buNone/>
              <a:defRPr sz="3500"/>
            </a:lvl4pPr>
            <a:lvl5pPr marL="6912864" indent="0">
              <a:buNone/>
              <a:defRPr sz="3500"/>
            </a:lvl5pPr>
            <a:lvl6pPr marL="8641080" indent="0">
              <a:buNone/>
              <a:defRPr sz="3500"/>
            </a:lvl6pPr>
            <a:lvl7pPr marL="10369296" indent="0">
              <a:buNone/>
              <a:defRPr sz="3500"/>
            </a:lvl7pPr>
            <a:lvl8pPr marL="12097512" indent="0">
              <a:buNone/>
              <a:defRPr sz="3500"/>
            </a:lvl8pPr>
            <a:lvl9pPr marL="13825728" indent="0">
              <a:buNone/>
              <a:defRPr sz="3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64C8-5758-4749-BDA3-30E586DC4E4E}" type="datetime1">
              <a:rPr lang="it-IT" smtClean="0"/>
              <a:t>08/02/13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5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9682" y="24700866"/>
            <a:ext cx="15120938" cy="2916077"/>
          </a:xfrm>
        </p:spPr>
        <p:txBody>
          <a:bodyPr anchor="b"/>
          <a:lstStyle>
            <a:lvl1pPr algn="l">
              <a:defRPr sz="7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9682" y="3152955"/>
            <a:ext cx="15120938" cy="21172170"/>
          </a:xfrm>
        </p:spPr>
        <p:txBody>
          <a:bodyPr/>
          <a:lstStyle>
            <a:lvl1pPr marL="0" indent="0">
              <a:buNone/>
              <a:defRPr sz="12200"/>
            </a:lvl1pPr>
            <a:lvl2pPr marL="1728216" indent="0">
              <a:buNone/>
              <a:defRPr sz="10500"/>
            </a:lvl2pPr>
            <a:lvl3pPr marL="3456432" indent="0">
              <a:buNone/>
              <a:defRPr sz="9200"/>
            </a:lvl3pPr>
            <a:lvl4pPr marL="5184648" indent="0">
              <a:buNone/>
              <a:defRPr sz="7600"/>
            </a:lvl4pPr>
            <a:lvl5pPr marL="6912864" indent="0">
              <a:buNone/>
              <a:defRPr sz="7600"/>
            </a:lvl5pPr>
            <a:lvl6pPr marL="8641080" indent="0">
              <a:buNone/>
              <a:defRPr sz="7600"/>
            </a:lvl6pPr>
            <a:lvl7pPr marL="10369296" indent="0">
              <a:buNone/>
              <a:defRPr sz="7600"/>
            </a:lvl7pPr>
            <a:lvl8pPr marL="12097512" indent="0">
              <a:buNone/>
              <a:defRPr sz="7600"/>
            </a:lvl8pPr>
            <a:lvl9pPr marL="13825728" indent="0">
              <a:buNone/>
              <a:defRPr sz="7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9682" y="27616943"/>
            <a:ext cx="15120938" cy="4141313"/>
          </a:xfrm>
        </p:spPr>
        <p:txBody>
          <a:bodyPr/>
          <a:lstStyle>
            <a:lvl1pPr marL="0" indent="0">
              <a:buNone/>
              <a:defRPr sz="5400"/>
            </a:lvl1pPr>
            <a:lvl2pPr marL="1728216" indent="0">
              <a:buNone/>
              <a:defRPr sz="4600"/>
            </a:lvl2pPr>
            <a:lvl3pPr marL="3456432" indent="0">
              <a:buNone/>
              <a:defRPr sz="3800"/>
            </a:lvl3pPr>
            <a:lvl4pPr marL="5184648" indent="0">
              <a:buNone/>
              <a:defRPr sz="3500"/>
            </a:lvl4pPr>
            <a:lvl5pPr marL="6912864" indent="0">
              <a:buNone/>
              <a:defRPr sz="3500"/>
            </a:lvl5pPr>
            <a:lvl6pPr marL="8641080" indent="0">
              <a:buNone/>
              <a:defRPr sz="3500"/>
            </a:lvl6pPr>
            <a:lvl7pPr marL="10369296" indent="0">
              <a:buNone/>
              <a:defRPr sz="3500"/>
            </a:lvl7pPr>
            <a:lvl8pPr marL="12097512" indent="0">
              <a:buNone/>
              <a:defRPr sz="3500"/>
            </a:lvl8pPr>
            <a:lvl9pPr marL="13825728" indent="0">
              <a:buNone/>
              <a:defRPr sz="3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206C-B257-5445-B331-53876F1990BF}" type="datetime1">
              <a:rPr lang="it-IT" smtClean="0"/>
              <a:t>08/02/13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3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0078" y="1413117"/>
            <a:ext cx="22681407" cy="3523692"/>
          </a:xfrm>
          <a:prstGeom prst="rect">
            <a:avLst/>
          </a:prstGeom>
        </p:spPr>
        <p:txBody>
          <a:bodyPr vert="horz" lIns="345643" tIns="172822" rIns="345643" bIns="17282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078" y="4936807"/>
            <a:ext cx="22681407" cy="12761513"/>
          </a:xfrm>
          <a:prstGeom prst="rect">
            <a:avLst/>
          </a:prstGeom>
        </p:spPr>
        <p:txBody>
          <a:bodyPr vert="horz" lIns="345643" tIns="172822" rIns="345643" bIns="172822" rtlCol="0">
            <a:norm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60078" y="32705777"/>
            <a:ext cx="5880365" cy="1878704"/>
          </a:xfrm>
          <a:prstGeom prst="rect">
            <a:avLst/>
          </a:prstGeom>
        </p:spPr>
        <p:txBody>
          <a:bodyPr vert="horz" lIns="345643" tIns="172822" rIns="345643" bIns="172822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AF932-7E1D-184F-8237-FE5C047C8335}" type="datetime1">
              <a:rPr lang="it-IT" smtClean="0"/>
              <a:t>08/02/13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10534" y="32705777"/>
            <a:ext cx="7980495" cy="1878704"/>
          </a:xfrm>
          <a:prstGeom prst="rect">
            <a:avLst/>
          </a:prstGeom>
        </p:spPr>
        <p:txBody>
          <a:bodyPr vert="horz" lIns="345643" tIns="172822" rIns="345643" bIns="172822" rtlCol="0" anchor="ctr"/>
          <a:lstStyle>
            <a:lvl1pPr algn="ct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Vienna Conference on Instrumentation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061120" y="32705777"/>
            <a:ext cx="5880365" cy="1878704"/>
          </a:xfrm>
          <a:prstGeom prst="rect">
            <a:avLst/>
          </a:prstGeom>
        </p:spPr>
        <p:txBody>
          <a:bodyPr vert="horz" lIns="345643" tIns="172822" rIns="345643" bIns="172822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02AA7-CD1E-AC4D-8FF8-FEB98E368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43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1728216" rtl="0" eaLnBrk="1" latinLnBrk="0" hangingPunct="1">
        <a:spcBef>
          <a:spcPct val="0"/>
        </a:spcBef>
        <a:buNone/>
        <a:defRPr sz="16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728216" rtl="0" eaLnBrk="1" latinLnBrk="0" hangingPunct="1">
        <a:spcBef>
          <a:spcPct val="20000"/>
        </a:spcBef>
        <a:buFont typeface="Arial"/>
        <a:buNone/>
        <a:defRPr sz="12200" kern="1200">
          <a:solidFill>
            <a:schemeClr val="tx1"/>
          </a:solidFill>
          <a:latin typeface="+mn-lt"/>
          <a:ea typeface="+mn-ea"/>
          <a:cs typeface="+mn-cs"/>
        </a:defRPr>
      </a:lvl1pPr>
      <a:lvl2pPr marL="1257300" indent="-723900" algn="l" defTabSz="1728216" rtl="0" eaLnBrk="1" latinLnBrk="0" hangingPunct="1">
        <a:spcBef>
          <a:spcPct val="20000"/>
        </a:spcBef>
        <a:buFont typeface="Arial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1970088" indent="-863600" algn="l" defTabSz="1728216" rtl="0" eaLnBrk="1" latinLnBrk="0" hangingPunct="1">
        <a:spcBef>
          <a:spcPct val="20000"/>
        </a:spcBef>
        <a:buFont typeface="Arial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1968500" indent="723900" algn="l" defTabSz="1728216" rtl="0" eaLnBrk="1" latinLnBrk="0" hangingPunct="1">
        <a:spcBef>
          <a:spcPct val="20000"/>
        </a:spcBef>
        <a:buFont typeface="Arial"/>
        <a:buChar char="–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6972" indent="-864108" algn="l" defTabSz="1728216" rtl="0" eaLnBrk="1" latinLnBrk="0" hangingPunct="1">
        <a:spcBef>
          <a:spcPct val="20000"/>
        </a:spcBef>
        <a:buFont typeface="Arial"/>
        <a:buChar char="»"/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505188" indent="-864108" algn="l" defTabSz="1728216" rtl="0" eaLnBrk="1" latinLnBrk="0" hangingPunct="1">
        <a:spcBef>
          <a:spcPct val="20000"/>
        </a:spcBef>
        <a:buFont typeface="Arial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3404" indent="-864108" algn="l" defTabSz="1728216" rtl="0" eaLnBrk="1" latinLnBrk="0" hangingPunct="1">
        <a:spcBef>
          <a:spcPct val="20000"/>
        </a:spcBef>
        <a:buFont typeface="Arial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2961620" indent="-864108" algn="l" defTabSz="1728216" rtl="0" eaLnBrk="1" latinLnBrk="0" hangingPunct="1">
        <a:spcBef>
          <a:spcPct val="20000"/>
        </a:spcBef>
        <a:buFont typeface="Arial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4689836" indent="-864108" algn="l" defTabSz="1728216" rtl="0" eaLnBrk="1" latinLnBrk="0" hangingPunct="1">
        <a:spcBef>
          <a:spcPct val="20000"/>
        </a:spcBef>
        <a:buFont typeface="Arial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28216" rtl="0" eaLnBrk="1" latinLnBrk="0" hangingPunct="1">
        <a:defRPr sz="6800" kern="1200">
          <a:solidFill>
            <a:schemeClr val="tx1"/>
          </a:solidFill>
          <a:latin typeface="+mn-lt"/>
          <a:ea typeface="+mn-ea"/>
          <a:cs typeface="+mn-cs"/>
        </a:defRPr>
      </a:lvl1pPr>
      <a:lvl2pPr marL="1728216" algn="l" defTabSz="1728216" rtl="0" eaLnBrk="1" latinLnBrk="0" hangingPunct="1">
        <a:defRPr sz="6800" kern="1200">
          <a:solidFill>
            <a:schemeClr val="tx1"/>
          </a:solidFill>
          <a:latin typeface="+mn-lt"/>
          <a:ea typeface="+mn-ea"/>
          <a:cs typeface="+mn-cs"/>
        </a:defRPr>
      </a:lvl2pPr>
      <a:lvl3pPr marL="3456432" algn="l" defTabSz="1728216" rtl="0" eaLnBrk="1" latinLnBrk="0" hangingPunct="1"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184648" algn="l" defTabSz="1728216" rtl="0" eaLnBrk="1" latinLnBrk="0" hangingPunct="1">
        <a:defRPr sz="6800" kern="1200">
          <a:solidFill>
            <a:schemeClr val="tx1"/>
          </a:solidFill>
          <a:latin typeface="+mn-lt"/>
          <a:ea typeface="+mn-ea"/>
          <a:cs typeface="+mn-cs"/>
        </a:defRPr>
      </a:lvl4pPr>
      <a:lvl5pPr marL="6912864" algn="l" defTabSz="1728216" rtl="0" eaLnBrk="1" latinLnBrk="0" hangingPunct="1">
        <a:defRPr sz="6800" kern="1200">
          <a:solidFill>
            <a:schemeClr val="tx1"/>
          </a:solidFill>
          <a:latin typeface="+mn-lt"/>
          <a:ea typeface="+mn-ea"/>
          <a:cs typeface="+mn-cs"/>
        </a:defRPr>
      </a:lvl5pPr>
      <a:lvl6pPr marL="8641080" algn="l" defTabSz="1728216" rtl="0" eaLnBrk="1" latinLnBrk="0" hangingPunct="1"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369296" algn="l" defTabSz="1728216" rtl="0" eaLnBrk="1" latinLnBrk="0" hangingPunct="1"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2097512" algn="l" defTabSz="1728216" rtl="0" eaLnBrk="1" latinLnBrk="0" hangingPunct="1"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25728" algn="l" defTabSz="1728216" rtl="0" eaLnBrk="1" latinLnBrk="0" hangingPunct="1"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jpeg"/><Relationship Id="rId20" Type="http://schemas.openxmlformats.org/officeDocument/2006/relationships/image" Target="../media/image18.jpeg"/><Relationship Id="rId21" Type="http://schemas.microsoft.com/office/2007/relationships/hdphoto" Target="../media/hdphoto1.wdp"/><Relationship Id="rId22" Type="http://schemas.openxmlformats.org/officeDocument/2006/relationships/image" Target="../media/image19.png"/><Relationship Id="rId23" Type="http://schemas.openxmlformats.org/officeDocument/2006/relationships/image" Target="../media/image20.png"/><Relationship Id="rId24" Type="http://schemas.openxmlformats.org/officeDocument/2006/relationships/image" Target="../media/image21.jpg"/><Relationship Id="rId10" Type="http://schemas.openxmlformats.org/officeDocument/2006/relationships/image" Target="../media/image8.jpeg"/><Relationship Id="rId11" Type="http://schemas.openxmlformats.org/officeDocument/2006/relationships/image" Target="../media/image9.jpeg"/><Relationship Id="rId12" Type="http://schemas.openxmlformats.org/officeDocument/2006/relationships/image" Target="../media/image10.png"/><Relationship Id="rId13" Type="http://schemas.openxmlformats.org/officeDocument/2006/relationships/image" Target="../media/image11.jpeg"/><Relationship Id="rId14" Type="http://schemas.openxmlformats.org/officeDocument/2006/relationships/image" Target="../media/image12.jpeg"/><Relationship Id="rId15" Type="http://schemas.openxmlformats.org/officeDocument/2006/relationships/image" Target="../media/image13.jpeg"/><Relationship Id="rId16" Type="http://schemas.openxmlformats.org/officeDocument/2006/relationships/image" Target="../media/image14.jpeg"/><Relationship Id="rId17" Type="http://schemas.openxmlformats.org/officeDocument/2006/relationships/image" Target="../media/image15.jpg"/><Relationship Id="rId18" Type="http://schemas.openxmlformats.org/officeDocument/2006/relationships/image" Target="../media/image16.png"/><Relationship Id="rId19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6" Type="http://schemas.openxmlformats.org/officeDocument/2006/relationships/image" Target="../media/image4.gif"/><Relationship Id="rId7" Type="http://schemas.openxmlformats.org/officeDocument/2006/relationships/image" Target="../media/image5.gif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ext Placeholder 304"/>
          <p:cNvSpPr txBox="1">
            <a:spLocks/>
          </p:cNvSpPr>
          <p:nvPr/>
        </p:nvSpPr>
        <p:spPr>
          <a:xfrm>
            <a:off x="9266287" y="18395950"/>
            <a:ext cx="7586613" cy="15678150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345643" tIns="172822" rIns="345643" bIns="172822" rtlCol="0">
            <a:noAutofit/>
          </a:bodyPr>
          <a:lstStyle>
            <a:lvl1pPr marL="0" indent="0" algn="l" defTabSz="1728216" rtl="0" eaLnBrk="1" latinLnBrk="0" hangingPunct="1">
              <a:spcBef>
                <a:spcPct val="20000"/>
              </a:spcBef>
              <a:buFont typeface="Arial"/>
              <a:buNone/>
              <a:defRPr sz="5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28216" indent="0" algn="l" defTabSz="1728216" rtl="0" eaLnBrk="1" latinLnBrk="0" hangingPunct="1">
              <a:spcBef>
                <a:spcPct val="20000"/>
              </a:spcBef>
              <a:buFont typeface="Arial"/>
              <a:buNone/>
              <a:defRPr sz="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56432" indent="0" algn="l" defTabSz="1728216" rtl="0" eaLnBrk="1" latinLnBrk="0" hangingPunct="1">
              <a:spcBef>
                <a:spcPct val="20000"/>
              </a:spcBef>
              <a:buFont typeface="Arial"/>
              <a:buNone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84648" indent="0" algn="l" defTabSz="1728216" rtl="0" eaLnBrk="1" latinLnBrk="0" hangingPunct="1">
              <a:spcBef>
                <a:spcPct val="20000"/>
              </a:spcBef>
              <a:buFont typeface="Arial"/>
              <a:buNone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912864" indent="0" algn="l" defTabSz="1728216" rtl="0" eaLnBrk="1" latinLnBrk="0" hangingPunct="1">
              <a:spcBef>
                <a:spcPct val="20000"/>
              </a:spcBef>
              <a:buFont typeface="Arial"/>
              <a:buNone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41080" indent="0" algn="l" defTabSz="1728216" rtl="0" eaLnBrk="1" latinLnBrk="0" hangingPunct="1">
              <a:spcBef>
                <a:spcPct val="20000"/>
              </a:spcBef>
              <a:buFont typeface="Arial"/>
              <a:buNone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369296" indent="0" algn="l" defTabSz="1728216" rtl="0" eaLnBrk="1" latinLnBrk="0" hangingPunct="1">
              <a:spcBef>
                <a:spcPct val="20000"/>
              </a:spcBef>
              <a:buFont typeface="Arial"/>
              <a:buNone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097512" indent="0" algn="l" defTabSz="1728216" rtl="0" eaLnBrk="1" latinLnBrk="0" hangingPunct="1">
              <a:spcBef>
                <a:spcPct val="20000"/>
              </a:spcBef>
              <a:buFont typeface="Arial"/>
              <a:buNone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825728" indent="0" algn="l" defTabSz="1728216" rtl="0" eaLnBrk="1" latinLnBrk="0" hangingPunct="1">
              <a:spcBef>
                <a:spcPct val="20000"/>
              </a:spcBef>
              <a:buFont typeface="Arial"/>
              <a:buNone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2400" b="1" dirty="0" smtClean="0"/>
          </a:p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endParaRPr lang="en-US" sz="2400" b="1" dirty="0" smtClean="0"/>
          </a:p>
          <a:p>
            <a:pPr algn="just"/>
            <a:r>
              <a:rPr lang="en-US" sz="2400" b="1" dirty="0" smtClean="0"/>
              <a:t>Charge multiplication in </a:t>
            </a:r>
            <a:r>
              <a:rPr lang="en-US" sz="2400" b="1" dirty="0" err="1" smtClean="0"/>
              <a:t>Lxe</a:t>
            </a:r>
            <a:endParaRPr lang="en-US" sz="2400" b="1" dirty="0" smtClean="0"/>
          </a:p>
          <a:p>
            <a:pPr algn="just"/>
            <a:endParaRPr lang="en-US" sz="2400" b="1" dirty="0" smtClean="0"/>
          </a:p>
          <a:p>
            <a:pPr marL="622300" indent="-342900" algn="just">
              <a:buFont typeface="Arial"/>
              <a:buChar char="•"/>
            </a:pPr>
            <a:r>
              <a:rPr lang="en-US" sz="1800" dirty="0" smtClean="0"/>
              <a:t>Needed </a:t>
            </a:r>
            <a:r>
              <a:rPr lang="en-US" sz="1800" u="sng" dirty="0" smtClean="0"/>
              <a:t>very high field </a:t>
            </a:r>
            <a:r>
              <a:rPr lang="en-US" sz="1800" dirty="0" smtClean="0"/>
              <a:t>(&gt;1MV/cm)</a:t>
            </a:r>
          </a:p>
          <a:p>
            <a:pPr marL="622300" indent="-342900" algn="just">
              <a:buFont typeface="Arial"/>
              <a:buChar char="•"/>
            </a:pPr>
            <a:r>
              <a:rPr lang="en-US" sz="1800" dirty="0" smtClean="0"/>
              <a:t>Observed with </a:t>
            </a:r>
            <a:r>
              <a:rPr lang="en-US" sz="1800" u="sng" dirty="0" smtClean="0"/>
              <a:t>few </a:t>
            </a:r>
            <a:r>
              <a:rPr lang="en-US" sz="1800" u="sng" dirty="0" smtClean="0">
                <a:latin typeface="Symbol" charset="2"/>
                <a:cs typeface="Symbol" charset="2"/>
              </a:rPr>
              <a:t>m</a:t>
            </a:r>
            <a:r>
              <a:rPr lang="en-US" sz="1800" u="sng" dirty="0" smtClean="0"/>
              <a:t>m wires</a:t>
            </a:r>
            <a:r>
              <a:rPr lang="en-US" sz="1800" dirty="0" smtClean="0"/>
              <a:t>: not attractive in a real detector (unpractical handling)</a:t>
            </a:r>
          </a:p>
          <a:p>
            <a:pPr algn="just"/>
            <a:r>
              <a:rPr lang="en-US" sz="2000" b="1" dirty="0" smtClean="0"/>
              <a:t>But:</a:t>
            </a:r>
            <a:r>
              <a:rPr lang="en-US" sz="2000" dirty="0" smtClean="0"/>
              <a:t> the high field values can be easily obtained by micro-machining of silicon-based features </a:t>
            </a:r>
          </a:p>
          <a:p>
            <a:pPr algn="just"/>
            <a:r>
              <a:rPr lang="en-US" sz="2000" b="1" dirty="0"/>
              <a:t>I</a:t>
            </a:r>
            <a:r>
              <a:rPr lang="en-US" sz="2000" b="1" dirty="0" smtClean="0"/>
              <a:t>dea</a:t>
            </a:r>
            <a:r>
              <a:rPr lang="en-US" sz="2000" dirty="0" smtClean="0"/>
              <a:t>: </a:t>
            </a:r>
            <a:r>
              <a:rPr lang="en-US" sz="2000" u="sng" dirty="0" smtClean="0"/>
              <a:t>reproduce a “micro-Gap-Chamber”-like structure</a:t>
            </a:r>
          </a:p>
          <a:p>
            <a:pPr marL="622300" indent="-342900" algn="just">
              <a:buFont typeface="Arial"/>
              <a:buChar char="•"/>
            </a:pPr>
            <a:r>
              <a:rPr lang="en-US" sz="1800" dirty="0" smtClean="0"/>
              <a:t>All process can be implemented on </a:t>
            </a:r>
            <a:r>
              <a:rPr lang="en-US" sz="1800" dirty="0" err="1" smtClean="0"/>
              <a:t>SiO</a:t>
            </a:r>
            <a:r>
              <a:rPr lang="en-US" sz="1800" dirty="0" smtClean="0"/>
              <a:t> substrates  (transparent to </a:t>
            </a:r>
            <a:r>
              <a:rPr lang="en-US" sz="1800" dirty="0" err="1" smtClean="0"/>
              <a:t>Lxe</a:t>
            </a:r>
            <a:r>
              <a:rPr lang="en-US" sz="1800" dirty="0" smtClean="0"/>
              <a:t> emission)</a:t>
            </a:r>
          </a:p>
          <a:p>
            <a:pPr marL="622300" indent="-342900" algn="just">
              <a:buFont typeface="Arial"/>
              <a:buChar char="•"/>
            </a:pPr>
            <a:r>
              <a:rPr lang="en-US" sz="1800" dirty="0" smtClean="0"/>
              <a:t>Natively segmented device</a:t>
            </a:r>
          </a:p>
          <a:p>
            <a:pPr marL="622300" indent="-342900" algn="just">
              <a:buFont typeface="Arial"/>
              <a:buChar char="•"/>
            </a:pPr>
            <a:r>
              <a:rPr lang="en-US" sz="1800" dirty="0" smtClean="0"/>
              <a:t>Two planes for X and Y sensing</a:t>
            </a:r>
          </a:p>
          <a:p>
            <a:pPr marL="1257300" lvl="1" indent="-342900" algn="just">
              <a:buFont typeface="Arial"/>
              <a:buChar char="•"/>
              <a:tabLst>
                <a:tab pos="1257300" algn="l"/>
              </a:tabLst>
            </a:pPr>
            <a:r>
              <a:rPr lang="en-US" sz="1600" dirty="0" smtClean="0"/>
              <a:t>~1mm pitch results in sub-mm resolution</a:t>
            </a:r>
          </a:p>
          <a:p>
            <a:pPr marL="0" lvl="1" algn="just"/>
            <a:r>
              <a:rPr lang="en-US" sz="2000" dirty="0" smtClean="0"/>
              <a:t>Under study:</a:t>
            </a:r>
          </a:p>
          <a:p>
            <a:pPr marL="622300" lvl="1" indent="-342900" algn="just">
              <a:buFont typeface="Arial"/>
              <a:buChar char="•"/>
            </a:pPr>
            <a:r>
              <a:rPr lang="en-US" sz="1800" dirty="0" smtClean="0"/>
              <a:t>Field configuration for optimal multiplication process:</a:t>
            </a:r>
          </a:p>
          <a:p>
            <a:pPr marL="1257300" lvl="2" indent="-342900" algn="just">
              <a:buFont typeface="Arial"/>
              <a:buChar char="•"/>
            </a:pPr>
            <a:r>
              <a:rPr lang="en-US" sz="1600" dirty="0" smtClean="0"/>
              <a:t>Suppression of secondary luminescence</a:t>
            </a:r>
          </a:p>
          <a:p>
            <a:pPr marL="1257300" lvl="2" indent="-342900" algn="just">
              <a:buFont typeface="Arial"/>
              <a:buChar char="•"/>
            </a:pPr>
            <a:r>
              <a:rPr lang="en-US" sz="1600" dirty="0" smtClean="0"/>
              <a:t>Proportionality between energy release and output</a:t>
            </a:r>
          </a:p>
          <a:p>
            <a:pPr marL="1257300" lvl="2" indent="-342900" algn="just">
              <a:buFont typeface="Arial"/>
              <a:buChar char="•"/>
            </a:pPr>
            <a:r>
              <a:rPr lang="en-US" sz="1600" dirty="0" smtClean="0"/>
              <a:t>Stability</a:t>
            </a:r>
          </a:p>
          <a:p>
            <a:pPr marL="622300" lvl="1" indent="-342900" algn="just">
              <a:buFont typeface="Arial"/>
              <a:buChar char="•"/>
              <a:tabLst>
                <a:tab pos="622300" algn="l"/>
              </a:tabLst>
            </a:pPr>
            <a:r>
              <a:rPr lang="en-US" sz="1800" dirty="0" smtClean="0"/>
              <a:t>Readout scheme with interleaved electrodes and smart fan-in design, resulting in half or less channels</a:t>
            </a:r>
          </a:p>
        </p:txBody>
      </p:sp>
      <p:sp>
        <p:nvSpPr>
          <p:cNvPr id="305" name="Text Placeholder 304"/>
          <p:cNvSpPr>
            <a:spLocks noGrp="1"/>
          </p:cNvSpPr>
          <p:nvPr>
            <p:ph type="body" sz="half" idx="2"/>
          </p:nvPr>
        </p:nvSpPr>
        <p:spPr>
          <a:xfrm>
            <a:off x="1227560" y="15917416"/>
            <a:ext cx="7687840" cy="18138762"/>
          </a:xfrm>
          <a:ln w="1270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algn="just"/>
            <a:r>
              <a:rPr lang="en-US" sz="2000" dirty="0" smtClean="0"/>
              <a:t>A prototype chamber is </a:t>
            </a:r>
          </a:p>
          <a:p>
            <a:pPr algn="just"/>
            <a:r>
              <a:rPr lang="en-US" sz="2000" dirty="0" smtClean="0"/>
              <a:t>designed and being </a:t>
            </a:r>
          </a:p>
          <a:p>
            <a:pPr algn="just"/>
            <a:r>
              <a:rPr lang="fr-FR" sz="2000" dirty="0" err="1" smtClean="0"/>
              <a:t>assembled</a:t>
            </a:r>
            <a:r>
              <a:rPr lang="en-US" sz="2000" dirty="0" smtClean="0"/>
              <a:t>:</a:t>
            </a:r>
          </a:p>
          <a:p>
            <a:pPr marL="342900" indent="-342900" algn="just">
              <a:buFont typeface="Arial"/>
              <a:buChar char="•"/>
            </a:pPr>
            <a:endParaRPr lang="en-US" sz="2000" dirty="0" smtClean="0"/>
          </a:p>
          <a:p>
            <a:pPr marL="342900" indent="-342900" algn="just">
              <a:buFont typeface="Arial"/>
              <a:buChar char="•"/>
            </a:pPr>
            <a:r>
              <a:rPr lang="en-US" sz="2000" dirty="0" smtClean="0"/>
              <a:t>2x2 </a:t>
            </a:r>
            <a:r>
              <a:rPr lang="en-US" sz="2000" u="sng" dirty="0" smtClean="0"/>
              <a:t>array of 1” square PMTs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000" dirty="0" smtClean="0"/>
              <a:t>Thin (few cm) </a:t>
            </a:r>
            <a:r>
              <a:rPr lang="en-US" sz="2000" dirty="0" err="1" smtClean="0"/>
              <a:t>LXe</a:t>
            </a:r>
            <a:r>
              <a:rPr lang="en-US" sz="2000" dirty="0" smtClean="0"/>
              <a:t> volume </a:t>
            </a:r>
          </a:p>
          <a:p>
            <a:pPr marL="365125" algn="just"/>
            <a:r>
              <a:rPr lang="en-US" sz="2000" dirty="0" smtClean="0"/>
              <a:t>instrumented with field grids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000" dirty="0" smtClean="0"/>
              <a:t>Test with a calorimetric setup: </a:t>
            </a:r>
          </a:p>
          <a:p>
            <a:pPr marL="365125" algn="just"/>
            <a:r>
              <a:rPr lang="en-US" sz="2000" u="sng" dirty="0" smtClean="0"/>
              <a:t>single channel, only drift field </a:t>
            </a:r>
          </a:p>
          <a:p>
            <a:pPr marL="365125" algn="just"/>
            <a:r>
              <a:rPr lang="en-US" sz="2000" dirty="0" smtClean="0"/>
              <a:t>(no position reconstruction, </a:t>
            </a:r>
          </a:p>
          <a:p>
            <a:pPr marL="365125" algn="just"/>
            <a:r>
              <a:rPr lang="en-US" sz="2000" dirty="0" smtClean="0"/>
              <a:t>Intended for optimization of </a:t>
            </a:r>
          </a:p>
          <a:p>
            <a:pPr marL="365125" algn="just"/>
            <a:r>
              <a:rPr lang="en-US" sz="2000" dirty="0" smtClean="0"/>
              <a:t>working parameters)</a:t>
            </a:r>
            <a:endParaRPr lang="en-US" sz="2000" dirty="0"/>
          </a:p>
          <a:p>
            <a:pPr algn="just"/>
            <a:endParaRPr lang="en-US" sz="2000" dirty="0" smtClean="0"/>
          </a:p>
          <a:p>
            <a:pPr marL="342900" indent="-342900" algn="just">
              <a:buFont typeface="Arial"/>
              <a:buChar char="•"/>
            </a:pPr>
            <a:r>
              <a:rPr lang="en-US" sz="2000" dirty="0" smtClean="0"/>
              <a:t>Read out with </a:t>
            </a:r>
            <a:r>
              <a:rPr lang="en-US" sz="2000" u="sng" dirty="0" smtClean="0"/>
              <a:t>low noise amplifiers</a:t>
            </a:r>
            <a:r>
              <a:rPr lang="en-US" sz="2000" dirty="0" smtClean="0"/>
              <a:t> for use in </a:t>
            </a:r>
            <a:r>
              <a:rPr lang="en-US" sz="2000" dirty="0" err="1" smtClean="0"/>
              <a:t>Lxe</a:t>
            </a:r>
            <a:r>
              <a:rPr lang="en-US" sz="2000" dirty="0"/>
              <a:t>:</a:t>
            </a:r>
            <a:endParaRPr lang="en-US" sz="2000" dirty="0" smtClean="0"/>
          </a:p>
          <a:p>
            <a:pPr marL="703263" lvl="1" indent="-342900" algn="just">
              <a:buFont typeface="Arial"/>
              <a:buChar char="•"/>
            </a:pPr>
            <a:r>
              <a:rPr lang="en-US" sz="1800" dirty="0" smtClean="0"/>
              <a:t>Commercial reference amplifier AMPTEK A250 with FET in </a:t>
            </a:r>
            <a:r>
              <a:rPr lang="en-US" sz="1800" dirty="0" err="1" smtClean="0"/>
              <a:t>Lxe</a:t>
            </a:r>
            <a:r>
              <a:rPr lang="en-US" sz="1800" dirty="0" smtClean="0"/>
              <a:t>;</a:t>
            </a:r>
          </a:p>
          <a:p>
            <a:pPr marL="703263" lvl="1" indent="-342900" algn="just">
              <a:buFont typeface="Arial"/>
              <a:buChar char="•"/>
            </a:pPr>
            <a:r>
              <a:rPr lang="en-US" sz="1800" dirty="0" smtClean="0"/>
              <a:t>Input stage: SMD High bandwidth FET on </a:t>
            </a:r>
            <a:r>
              <a:rPr lang="en-US" sz="1800" dirty="0" err="1" smtClean="0"/>
              <a:t>Cirlex</a:t>
            </a:r>
            <a:r>
              <a:rPr lang="en-US" sz="1800" dirty="0" smtClean="0"/>
              <a:t>™ PCB (clean material for </a:t>
            </a:r>
            <a:r>
              <a:rPr lang="en-US" sz="1800" dirty="0" err="1" smtClean="0"/>
              <a:t>LXe</a:t>
            </a:r>
            <a:r>
              <a:rPr lang="en-US" sz="1800" dirty="0" smtClean="0"/>
              <a:t>);</a:t>
            </a:r>
          </a:p>
          <a:p>
            <a:pPr marL="703263" lvl="1" indent="-342900" algn="just">
              <a:buFont typeface="Arial"/>
              <a:buChar char="•"/>
            </a:pPr>
            <a:r>
              <a:rPr lang="en-US" sz="1800" dirty="0" smtClean="0"/>
              <a:t>Cold amplifier evolved from NA48;</a:t>
            </a:r>
          </a:p>
          <a:p>
            <a:pPr marL="703263" lvl="1" indent="-342900" algn="just">
              <a:buFont typeface="Arial"/>
              <a:buChar char="•"/>
            </a:pPr>
            <a:r>
              <a:rPr lang="en-US" sz="1800" dirty="0" smtClean="0"/>
              <a:t>Other devices are studied.</a:t>
            </a:r>
            <a:endParaRPr lang="en-US" sz="2000" dirty="0" smtClean="0"/>
          </a:p>
          <a:p>
            <a:pPr algn="just"/>
            <a:r>
              <a:rPr lang="en-US" sz="2000" dirty="0" smtClean="0"/>
              <a:t>Drawback: need for a large number of channels for position </a:t>
            </a:r>
            <a:r>
              <a:rPr lang="en-US" sz="2000" dirty="0" err="1" smtClean="0"/>
              <a:t>reconstruciton</a:t>
            </a:r>
            <a:endParaRPr lang="en-US" sz="1800" dirty="0" smtClean="0"/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Future prospect is to exploit </a:t>
            </a:r>
            <a:r>
              <a:rPr lang="en-US" sz="2000" u="sng" dirty="0" smtClean="0"/>
              <a:t>charge multiplication in Liquid phase</a:t>
            </a:r>
            <a:r>
              <a:rPr lang="en-US" sz="2000" dirty="0" smtClean="0"/>
              <a:t>.</a:t>
            </a:r>
            <a:endParaRPr lang="en-US" sz="2000" u="sng" dirty="0" smtClean="0"/>
          </a:p>
          <a:p>
            <a:r>
              <a:rPr lang="en-US" sz="2000" b="1" dirty="0" smtClean="0"/>
              <a:t>Pros:</a:t>
            </a:r>
          </a:p>
          <a:p>
            <a:pPr indent="355600">
              <a:buFont typeface="Arial"/>
              <a:buChar char="•"/>
            </a:pPr>
            <a:r>
              <a:rPr lang="en-US" sz="2000" dirty="0"/>
              <a:t>E</a:t>
            </a:r>
            <a:r>
              <a:rPr lang="en-US" sz="2000" dirty="0" smtClean="0"/>
              <a:t>asier signal transport outside the cryostat: no need for low noise </a:t>
            </a:r>
            <a:r>
              <a:rPr lang="en-US" sz="2000" dirty="0" err="1" smtClean="0"/>
              <a:t>feedthrough</a:t>
            </a:r>
            <a:r>
              <a:rPr lang="en-US" sz="2000" dirty="0" smtClean="0"/>
              <a:t>;</a:t>
            </a:r>
          </a:p>
          <a:p>
            <a:pPr indent="355600">
              <a:buFont typeface="Arial"/>
              <a:buChar char="•"/>
            </a:pPr>
            <a:r>
              <a:rPr lang="en-US" sz="2000" dirty="0" smtClean="0"/>
              <a:t>Diminished heat load (few active elements);</a:t>
            </a:r>
          </a:p>
          <a:p>
            <a:pPr indent="355600">
              <a:buFont typeface="Arial"/>
              <a:buChar char="•"/>
            </a:pPr>
            <a:r>
              <a:rPr lang="en-US" sz="2000" dirty="0" smtClean="0"/>
              <a:t>Possible to instrument a large number of readout channels at room temperature (goal: direct connection to trigger boards with dedicated receiver)</a:t>
            </a:r>
          </a:p>
          <a:p>
            <a:pPr algn="r"/>
            <a:r>
              <a:rPr lang="en-US" sz="2000" b="1" dirty="0" smtClean="0"/>
              <a:t>Cons:</a:t>
            </a:r>
          </a:p>
          <a:p>
            <a:pPr indent="355600" algn="r">
              <a:buFont typeface="Arial"/>
              <a:buChar char="•"/>
            </a:pPr>
            <a:r>
              <a:rPr lang="en-US" sz="2000" dirty="0" smtClean="0"/>
              <a:t>Difficult to achieve (high field strength needed)</a:t>
            </a:r>
          </a:p>
          <a:p>
            <a:pPr indent="355600" algn="r">
              <a:buFont typeface="Arial"/>
              <a:buChar char="•"/>
            </a:pPr>
            <a:r>
              <a:rPr lang="en-US" sz="2000" dirty="0" smtClean="0"/>
              <a:t>Eventual non-linear effects to be assessed (worsening of energy resolution)</a:t>
            </a:r>
            <a:endParaRPr lang="en-US" sz="2000" dirty="0"/>
          </a:p>
          <a:p>
            <a:pPr indent="355600" algn="r">
              <a:buFont typeface="Arial"/>
              <a:buChar char="•"/>
            </a:pPr>
            <a:r>
              <a:rPr lang="en-US" sz="2000" dirty="0" smtClean="0"/>
              <a:t>Secondary luminescence can arise: possibility of fake events!</a:t>
            </a:r>
          </a:p>
          <a:p>
            <a:pPr indent="355600">
              <a:buFont typeface="Arial"/>
              <a:buChar char="•"/>
            </a:pPr>
            <a:endParaRPr lang="en-US" sz="2000" dirty="0"/>
          </a:p>
          <a:p>
            <a:r>
              <a:rPr lang="en-US" sz="2000" dirty="0"/>
              <a:t>W</a:t>
            </a:r>
            <a:r>
              <a:rPr lang="en-US" sz="2000" dirty="0" smtClean="0"/>
              <a:t>e are designing an </a:t>
            </a:r>
            <a:r>
              <a:rPr lang="en-US" sz="2000" dirty="0"/>
              <a:t>integrated “liquid Phase Charge Multiplier</a:t>
            </a:r>
            <a:r>
              <a:rPr lang="en-US" sz="2000" dirty="0" smtClean="0"/>
              <a:t>” implemented with </a:t>
            </a:r>
            <a:r>
              <a:rPr lang="en-US" sz="2000" u="sng" dirty="0" smtClean="0"/>
              <a:t>use of semiconductor manufacturing techniques</a:t>
            </a:r>
            <a:r>
              <a:rPr lang="en-US" sz="2000" dirty="0" smtClean="0"/>
              <a:t>.</a:t>
            </a:r>
          </a:p>
        </p:txBody>
      </p:sp>
      <p:sp>
        <p:nvSpPr>
          <p:cNvPr id="342" name="L-Shape 341"/>
          <p:cNvSpPr/>
          <p:nvPr/>
        </p:nvSpPr>
        <p:spPr>
          <a:xfrm rot="16200000">
            <a:off x="17937930" y="6990802"/>
            <a:ext cx="2225082" cy="7994687"/>
          </a:xfrm>
          <a:prstGeom prst="corner">
            <a:avLst>
              <a:gd name="adj1" fmla="val 137672"/>
              <a:gd name="adj2" fmla="val 4035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L-Shape 340"/>
          <p:cNvSpPr/>
          <p:nvPr/>
        </p:nvSpPr>
        <p:spPr>
          <a:xfrm rot="5400000">
            <a:off x="14374711" y="6739702"/>
            <a:ext cx="2260598" cy="8532404"/>
          </a:xfrm>
          <a:prstGeom prst="corner">
            <a:avLst>
              <a:gd name="adj1" fmla="val 145697"/>
              <a:gd name="adj2" fmla="val 5372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TextBox 332"/>
          <p:cNvSpPr txBox="1"/>
          <p:nvPr/>
        </p:nvSpPr>
        <p:spPr>
          <a:xfrm>
            <a:off x="10033000" y="12411758"/>
            <a:ext cx="5100753" cy="5455340"/>
          </a:xfrm>
          <a:prstGeom prst="rect">
            <a:avLst/>
          </a:prstGeom>
          <a:ln cap="rnd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algn="just"/>
            <a:r>
              <a:rPr lang="en-US" sz="1100" dirty="0" smtClean="0"/>
              <a:t>Same</a:t>
            </a:r>
            <a:r>
              <a:rPr lang="en-US" sz="1100" b="1" dirty="0" smtClean="0"/>
              <a:t> </a:t>
            </a:r>
            <a:r>
              <a:rPr lang="en-US" sz="1100" b="1" dirty="0" err="1" smtClean="0"/>
              <a:t>Photodetector</a:t>
            </a:r>
            <a:r>
              <a:rPr lang="en-US" sz="1100" dirty="0" smtClean="0"/>
              <a:t> </a:t>
            </a:r>
            <a:r>
              <a:rPr lang="en-US" sz="1050" dirty="0" smtClean="0"/>
              <a:t>candidates are presently under test for the final prototype (real scale):</a:t>
            </a:r>
          </a:p>
          <a:p>
            <a:pPr marL="228600" indent="-228600">
              <a:buFont typeface="+mj-ea"/>
              <a:buAutoNum type="circleNumDbPlain"/>
            </a:pPr>
            <a:endParaRPr lang="en-US" sz="1050" dirty="0" smtClean="0"/>
          </a:p>
          <a:p>
            <a:pPr marL="228600" indent="-228600">
              <a:buFont typeface="+mj-ea"/>
              <a:buAutoNum type="circleNumDbPlain"/>
            </a:pPr>
            <a:r>
              <a:rPr lang="en-US" sz="1050" dirty="0" smtClean="0"/>
              <a:t>Hamamatsu R9869 2” presently used in the MEG experiment </a:t>
            </a:r>
          </a:p>
          <a:p>
            <a:pPr marL="228600" indent="-228600">
              <a:buFont typeface="+mj-ea"/>
              <a:buAutoNum type="circleNumDbPlain"/>
            </a:pPr>
            <a:r>
              <a:rPr lang="en-US" sz="1050" dirty="0" smtClean="0"/>
              <a:t>Hamamatsu R8520-406 </a:t>
            </a:r>
            <a:r>
              <a:rPr lang="en-US" sz="1050" b="1" dirty="0" smtClean="0"/>
              <a:t>1” square PMT</a:t>
            </a:r>
          </a:p>
          <a:p>
            <a:pPr marL="228600" indent="-228600">
              <a:buFont typeface="+mj-ea"/>
              <a:buAutoNum type="circleNumDbPlain"/>
            </a:pPr>
            <a:r>
              <a:rPr lang="en-US" sz="1050" dirty="0" smtClean="0"/>
              <a:t>Hamamatsu large area VUV-APD’s 1 x 1cm</a:t>
            </a:r>
            <a:r>
              <a:rPr lang="en-US" sz="1050" baseline="30000" dirty="0" smtClean="0"/>
              <a:t>2</a:t>
            </a:r>
            <a:r>
              <a:rPr lang="en-US" sz="1050" dirty="0" smtClean="0"/>
              <a:t> (S8664-1010VUV)</a:t>
            </a:r>
          </a:p>
          <a:p>
            <a:pPr marL="228600" indent="-228600">
              <a:buFont typeface="+mj-ea"/>
              <a:buAutoNum type="circleNumDbPlain"/>
            </a:pPr>
            <a:r>
              <a:rPr lang="en-US" sz="1050" b="1" dirty="0" smtClean="0"/>
              <a:t>Silicon </a:t>
            </a:r>
            <a:r>
              <a:rPr lang="en-US" sz="1050" b="1" dirty="0" err="1" smtClean="0"/>
              <a:t>PhotoMultiplier</a:t>
            </a:r>
            <a:r>
              <a:rPr lang="en-US" sz="1050" b="1" dirty="0"/>
              <a:t>,</a:t>
            </a:r>
            <a:r>
              <a:rPr lang="en-US" sz="1050" b="1" dirty="0" smtClean="0"/>
              <a:t> </a:t>
            </a:r>
            <a:r>
              <a:rPr lang="en-US" sz="1050" b="1" dirty="0" err="1" smtClean="0"/>
              <a:t>AdvanSiD</a:t>
            </a:r>
            <a:r>
              <a:rPr lang="en-US" sz="1050" b="1" dirty="0" smtClean="0"/>
              <a:t> </a:t>
            </a:r>
            <a:r>
              <a:rPr lang="en-US" sz="1050" dirty="0" smtClean="0"/>
              <a:t>1 x 1mm</a:t>
            </a:r>
            <a:r>
              <a:rPr lang="en-US" sz="1050" baseline="30000" dirty="0" smtClean="0"/>
              <a:t>2</a:t>
            </a:r>
            <a:r>
              <a:rPr lang="en-US" sz="1050" dirty="0" smtClean="0"/>
              <a:t>, 400 pixel, 50µm, not to scale)</a:t>
            </a:r>
          </a:p>
          <a:p>
            <a:pPr marL="228600" indent="-228600">
              <a:buFont typeface="+mj-ea"/>
              <a:buAutoNum type="circleNumDbPlain"/>
            </a:pPr>
            <a:endParaRPr lang="en-US" sz="105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1719" y="1635400"/>
            <a:ext cx="8169731" cy="3973357"/>
          </a:xfrm>
          <a:solidFill>
            <a:schemeClr val="bg1">
              <a:alpha val="59000"/>
            </a:schemeClr>
          </a:solidFill>
        </p:spPr>
        <p:txBody>
          <a:bodyPr anchor="ctr">
            <a:noAutofit/>
          </a:bodyPr>
          <a:lstStyle/>
          <a:p>
            <a:pPr algn="ctr"/>
            <a:r>
              <a:rPr lang="en-US" sz="6000" dirty="0">
                <a:latin typeface="Academy Engraved LET"/>
                <a:cs typeface="Academy Engraved LET"/>
              </a:rPr>
              <a:t>R&amp;D on a Fast </a:t>
            </a:r>
            <a:r>
              <a:rPr lang="en-US" sz="6000" dirty="0" err="1">
                <a:latin typeface="Academy Engraved LET"/>
                <a:cs typeface="Academy Engraved LET"/>
              </a:rPr>
              <a:t>LXe</a:t>
            </a:r>
            <a:r>
              <a:rPr lang="en-US" sz="6000" dirty="0">
                <a:latin typeface="Academy Engraved LET"/>
                <a:cs typeface="Academy Engraved LET"/>
              </a:rPr>
              <a:t> TPC with real-time event </a:t>
            </a:r>
            <a:r>
              <a:rPr lang="en-US" sz="6000" dirty="0" smtClean="0">
                <a:latin typeface="Academy Engraved LET"/>
                <a:cs typeface="Academy Engraved LET"/>
              </a:rPr>
              <a:t>reconstruction</a:t>
            </a:r>
            <a:endParaRPr lang="en-US" sz="6000" dirty="0">
              <a:latin typeface="Academy Engraved LET"/>
              <a:cs typeface="Academy Engraved LET"/>
            </a:endParaRPr>
          </a:p>
        </p:txBody>
      </p:sp>
      <p:pic>
        <p:nvPicPr>
          <p:cNvPr id="7" name="Content Placeholder 6" descr="P_elettrodi_fan_in.pn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05" r="-2605"/>
          <a:stretch/>
        </p:blipFill>
        <p:spPr>
          <a:xfrm>
            <a:off x="9359900" y="19056350"/>
            <a:ext cx="3759200" cy="3534433"/>
          </a:xfrm>
        </p:spPr>
      </p:pic>
      <p:sp>
        <p:nvSpPr>
          <p:cNvPr id="8" name="TextBox 7"/>
          <p:cNvSpPr txBox="1"/>
          <p:nvPr/>
        </p:nvSpPr>
        <p:spPr>
          <a:xfrm>
            <a:off x="1278825" y="7935621"/>
            <a:ext cx="8081075" cy="763593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246888" tIns="123444" rIns="246888" bIns="123444" rtlCol="0">
            <a:spAutoFit/>
          </a:bodyPr>
          <a:lstStyle/>
          <a:p>
            <a:pPr algn="just"/>
            <a:r>
              <a:rPr lang="en-US" sz="2000" dirty="0" smtClean="0"/>
              <a:t>Our basic idea is stimulated by the fact that in the MEG Liquid Xenon Calorimeter </a:t>
            </a:r>
            <a:r>
              <a:rPr lang="en-US" sz="2000" u="sng" dirty="0" smtClean="0"/>
              <a:t>events converted in the first few cm are reconstructed with poorer resolutions (energy, position, and time) with respect to deeper events</a:t>
            </a:r>
            <a:r>
              <a:rPr lang="en-US" sz="2000" dirty="0" smtClean="0"/>
              <a:t>. Due to the high density of Xenon, these shallow events are a significant fraction of the total (65% of incident photons are converted in the first 3 cm). A solution could be the read out of ionization information but instrumenting the whole volume  will result in a detector not suitable for high event rates such those in HEP precision experiment, due to large drift time </a:t>
            </a:r>
          </a:p>
          <a:p>
            <a:pPr algn="just"/>
            <a:r>
              <a:rPr lang="en-US" sz="2000" dirty="0" smtClean="0"/>
              <a:t>(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d</a:t>
            </a:r>
            <a:r>
              <a:rPr lang="en-US" sz="2000" dirty="0" smtClean="0"/>
              <a:t> = 30 cm/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dirty="0" err="1" smtClean="0"/>
              <a:t>s</a:t>
            </a:r>
            <a:r>
              <a:rPr lang="en-US" sz="2000" dirty="0" smtClean="0"/>
              <a:t> @ 2 kV/cm).</a:t>
            </a:r>
          </a:p>
          <a:p>
            <a:pPr algn="just"/>
            <a:r>
              <a:rPr lang="en-US" sz="2000" dirty="0" smtClean="0"/>
              <a:t>The elegant </a:t>
            </a:r>
            <a:r>
              <a:rPr lang="en-US" sz="2000" u="sng" dirty="0" smtClean="0"/>
              <a:t>solution is to implement ionization readout only for a thin layer (total of 3÷5 cm divided in two sub-gaps</a:t>
            </a:r>
            <a:r>
              <a:rPr lang="en-US" sz="2000" dirty="0" smtClean="0"/>
              <a:t>) just behind the entrance window.</a:t>
            </a:r>
          </a:p>
          <a:p>
            <a:pPr algn="just"/>
            <a:r>
              <a:rPr lang="en-US" sz="2000" dirty="0" smtClean="0"/>
              <a:t>Benefits will be: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000" u="sng" dirty="0" smtClean="0"/>
              <a:t>short dead time</a:t>
            </a:r>
            <a:r>
              <a:rPr lang="en-US" sz="2000" dirty="0" smtClean="0"/>
              <a:t>, with intrinsic limit due to charge drift &lt;1</a:t>
            </a:r>
            <a:r>
              <a:rPr lang="en-US" sz="2000" dirty="0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/>
              <a:t>s;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000" dirty="0" smtClean="0"/>
              <a:t>Possibility of adequate segmentation of the entrance face with </a:t>
            </a:r>
            <a:r>
              <a:rPr lang="en-US" sz="2000" u="sng" dirty="0" smtClean="0"/>
              <a:t>minimum amount of passive material:</a:t>
            </a:r>
          </a:p>
          <a:p>
            <a:pPr marL="1079500" lvl="1" indent="-368300" algn="just">
              <a:buFont typeface="Arial"/>
              <a:buChar char="•"/>
            </a:pPr>
            <a:r>
              <a:rPr lang="en-US" sz="2000" dirty="0" smtClean="0"/>
              <a:t>Excellent efficiency;</a:t>
            </a:r>
          </a:p>
          <a:p>
            <a:pPr marL="1079500" lvl="1" indent="-368300" algn="just">
              <a:buFont typeface="Arial"/>
              <a:buChar char="•"/>
            </a:pPr>
            <a:r>
              <a:rPr lang="en-US" sz="2000" dirty="0" smtClean="0"/>
              <a:t>“imaging” capability (exploited at online level);</a:t>
            </a:r>
          </a:p>
          <a:p>
            <a:pPr marL="1079500" lvl="1" indent="-368300" algn="just">
              <a:buFont typeface="Arial"/>
              <a:buChar char="•"/>
            </a:pPr>
            <a:r>
              <a:rPr lang="en-US" sz="2000" dirty="0" smtClean="0"/>
              <a:t>Capability of sustaining higher rate by having several independent readout channels</a:t>
            </a:r>
          </a:p>
          <a:p>
            <a:pPr algn="just"/>
            <a:r>
              <a:rPr lang="en-US" sz="2000" dirty="0" smtClean="0"/>
              <a:t>An intense R&amp;D activity is ongoing  for such a detector, exploring different paths.</a:t>
            </a:r>
          </a:p>
        </p:txBody>
      </p:sp>
      <p:pic>
        <p:nvPicPr>
          <p:cNvPr id="246" name="Picture 245" descr="shallow.gi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31"/>
          <a:stretch/>
        </p:blipFill>
        <p:spPr>
          <a:xfrm>
            <a:off x="11353498" y="10017548"/>
            <a:ext cx="2807796" cy="2045039"/>
          </a:xfrm>
          <a:prstGeom prst="rect">
            <a:avLst/>
          </a:prstGeom>
        </p:spPr>
      </p:pic>
      <p:sp>
        <p:nvSpPr>
          <p:cNvPr id="247" name="TextBox 246"/>
          <p:cNvSpPr txBox="1"/>
          <p:nvPr/>
        </p:nvSpPr>
        <p:spPr>
          <a:xfrm>
            <a:off x="14355489" y="10020579"/>
            <a:ext cx="5415723" cy="111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b="1" dirty="0" smtClean="0"/>
              <a:t>Energy resolution</a:t>
            </a:r>
            <a:r>
              <a:rPr lang="en-US" sz="1600" dirty="0" smtClean="0"/>
              <a:t> in the MEG photon detector:</a:t>
            </a:r>
          </a:p>
          <a:p>
            <a:pPr>
              <a:lnSpc>
                <a:spcPts val="2000"/>
              </a:lnSpc>
            </a:pPr>
            <a:r>
              <a:rPr lang="en-US" sz="1600" b="1" dirty="0" err="1" smtClean="0">
                <a:latin typeface="Symbol"/>
              </a:rPr>
              <a:t>s</a:t>
            </a:r>
            <a:r>
              <a:rPr lang="en-US" sz="1600" b="1" baseline="-25000" dirty="0" err="1" smtClean="0"/>
              <a:t>Right</a:t>
            </a:r>
            <a:r>
              <a:rPr lang="en-US" sz="1600" b="1" dirty="0" smtClean="0"/>
              <a:t>=1.6% </a:t>
            </a:r>
            <a:r>
              <a:rPr lang="en-US" sz="1600" dirty="0" smtClean="0"/>
              <a:t>(Deep events, conversion depth z &gt; 2 cm) </a:t>
            </a:r>
          </a:p>
          <a:p>
            <a:pPr>
              <a:lnSpc>
                <a:spcPts val="2000"/>
              </a:lnSpc>
            </a:pPr>
            <a:r>
              <a:rPr lang="en-US" sz="1600" b="1" dirty="0" err="1" smtClean="0">
                <a:latin typeface="Symbol"/>
              </a:rPr>
              <a:t>s</a:t>
            </a:r>
            <a:r>
              <a:rPr lang="en-US" sz="1600" b="1" baseline="-25000" dirty="0" err="1" smtClean="0"/>
              <a:t>Right</a:t>
            </a:r>
            <a:r>
              <a:rPr lang="en-US" sz="1600" b="1" dirty="0" smtClean="0"/>
              <a:t>=2.5% </a:t>
            </a:r>
            <a:r>
              <a:rPr lang="en-US" sz="1600" dirty="0" smtClean="0"/>
              <a:t>(Shallow events, z &lt; 2 cm) </a:t>
            </a:r>
            <a:endParaRPr lang="en-US" sz="1600" dirty="0"/>
          </a:p>
          <a:p>
            <a:pPr>
              <a:lnSpc>
                <a:spcPts val="2000"/>
              </a:lnSpc>
            </a:pPr>
            <a:r>
              <a:rPr lang="en-US" sz="1600" dirty="0" smtClean="0"/>
              <a:t>Photon energy: 52.8 MeV)</a:t>
            </a:r>
            <a:endParaRPr lang="en-US" sz="1600" baseline="-25000" dirty="0"/>
          </a:p>
        </p:txBody>
      </p:sp>
      <p:pic>
        <p:nvPicPr>
          <p:cNvPr id="267" name="Picture 266" descr="posres.gi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62"/>
          <a:stretch/>
        </p:blipFill>
        <p:spPr>
          <a:xfrm>
            <a:off x="20203426" y="10017548"/>
            <a:ext cx="2727128" cy="1943630"/>
          </a:xfrm>
          <a:prstGeom prst="rect">
            <a:avLst/>
          </a:prstGeom>
        </p:spPr>
      </p:pic>
      <p:sp>
        <p:nvSpPr>
          <p:cNvPr id="268" name="TextBox 267"/>
          <p:cNvSpPr txBox="1"/>
          <p:nvPr/>
        </p:nvSpPr>
        <p:spPr>
          <a:xfrm>
            <a:off x="15168394" y="11318011"/>
            <a:ext cx="478061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Position resolution</a:t>
            </a:r>
            <a:r>
              <a:rPr lang="en-US" sz="1600" dirty="0" smtClean="0"/>
              <a:t> depends both on </a:t>
            </a:r>
            <a:r>
              <a:rPr lang="en-US" sz="1600" u="sng" dirty="0" smtClean="0"/>
              <a:t>photo-detector size </a:t>
            </a:r>
            <a:r>
              <a:rPr lang="en-US" sz="1600" dirty="0" smtClean="0"/>
              <a:t>and on </a:t>
            </a:r>
            <a:r>
              <a:rPr lang="en-US" sz="1600" u="sng" dirty="0" smtClean="0"/>
              <a:t>conversion depth</a:t>
            </a:r>
            <a:endParaRPr lang="en-US" sz="1600" u="sng" baseline="-25000" dirty="0"/>
          </a:p>
        </p:txBody>
      </p:sp>
      <p:grpSp>
        <p:nvGrpSpPr>
          <p:cNvPr id="326" name="Group 325"/>
          <p:cNvGrpSpPr/>
          <p:nvPr/>
        </p:nvGrpSpPr>
        <p:grpSpPr>
          <a:xfrm>
            <a:off x="15394733" y="12978365"/>
            <a:ext cx="8057747" cy="4774666"/>
            <a:chOff x="14278724" y="12380303"/>
            <a:chExt cx="7639483" cy="4334904"/>
          </a:xfrm>
        </p:grpSpPr>
        <p:grpSp>
          <p:nvGrpSpPr>
            <p:cNvPr id="204" name="Group 203"/>
            <p:cNvGrpSpPr/>
            <p:nvPr/>
          </p:nvGrpSpPr>
          <p:grpSpPr>
            <a:xfrm>
              <a:off x="15933264" y="12380303"/>
              <a:ext cx="5984943" cy="4021201"/>
              <a:chOff x="-40106" y="106948"/>
              <a:chExt cx="9210839" cy="6390111"/>
            </a:xfrm>
          </p:grpSpPr>
          <p:sp>
            <p:nvSpPr>
              <p:cNvPr id="205" name="Can 204"/>
              <p:cNvSpPr/>
              <p:nvPr/>
            </p:nvSpPr>
            <p:spPr>
              <a:xfrm rot="5400000">
                <a:off x="82882" y="1261982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06" name="Can 205"/>
              <p:cNvSpPr/>
              <p:nvPr/>
            </p:nvSpPr>
            <p:spPr>
              <a:xfrm rot="5400000">
                <a:off x="82882" y="3152277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07" name="Can 206"/>
              <p:cNvSpPr/>
              <p:nvPr/>
            </p:nvSpPr>
            <p:spPr>
              <a:xfrm rot="5400000">
                <a:off x="82883" y="5104066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08" name="Can 207"/>
              <p:cNvSpPr/>
              <p:nvPr/>
            </p:nvSpPr>
            <p:spPr>
              <a:xfrm>
                <a:off x="7037138" y="5975691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09" name="Can 208"/>
              <p:cNvSpPr/>
              <p:nvPr/>
            </p:nvSpPr>
            <p:spPr>
              <a:xfrm>
                <a:off x="5098717" y="5975691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0" name="Can 209"/>
              <p:cNvSpPr/>
              <p:nvPr/>
            </p:nvSpPr>
            <p:spPr>
              <a:xfrm>
                <a:off x="3165643" y="5975691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1" name="Can 210"/>
              <p:cNvSpPr/>
              <p:nvPr/>
            </p:nvSpPr>
            <p:spPr>
              <a:xfrm>
                <a:off x="1334169" y="5975691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2" name="Cube 211"/>
              <p:cNvSpPr/>
              <p:nvPr/>
            </p:nvSpPr>
            <p:spPr>
              <a:xfrm>
                <a:off x="882317" y="548110"/>
                <a:ext cx="7873999" cy="5574629"/>
              </a:xfrm>
              <a:prstGeom prst="cube">
                <a:avLst>
                  <a:gd name="adj" fmla="val 2937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 i="1" dirty="0">
                  <a:ln>
                    <a:solidFill>
                      <a:srgbClr val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213" name="Can 212"/>
              <p:cNvSpPr/>
              <p:nvPr/>
            </p:nvSpPr>
            <p:spPr>
              <a:xfrm>
                <a:off x="5098717" y="133686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4" name="Can 213"/>
              <p:cNvSpPr/>
              <p:nvPr/>
            </p:nvSpPr>
            <p:spPr>
              <a:xfrm>
                <a:off x="1334169" y="120317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5" name="Can 214"/>
              <p:cNvSpPr/>
              <p:nvPr/>
            </p:nvSpPr>
            <p:spPr>
              <a:xfrm>
                <a:off x="3165643" y="133686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6" name="Can 215"/>
              <p:cNvSpPr/>
              <p:nvPr/>
            </p:nvSpPr>
            <p:spPr>
              <a:xfrm>
                <a:off x="7037138" y="106948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7" name="Can 216"/>
              <p:cNvSpPr/>
              <p:nvPr/>
            </p:nvSpPr>
            <p:spPr>
              <a:xfrm rot="5400000">
                <a:off x="8237617" y="1195141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8" name="Can 217"/>
              <p:cNvSpPr/>
              <p:nvPr/>
            </p:nvSpPr>
            <p:spPr>
              <a:xfrm rot="5400000">
                <a:off x="8237617" y="3085436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9" name="Can 218"/>
              <p:cNvSpPr/>
              <p:nvPr/>
            </p:nvSpPr>
            <p:spPr>
              <a:xfrm rot="5400000">
                <a:off x="8237618" y="5037225"/>
                <a:ext cx="1344862" cy="521368"/>
              </a:xfrm>
              <a:prstGeom prst="can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20" name="Straight Arrow Connector 219"/>
              <p:cNvCxnSpPr/>
              <p:nvPr/>
            </p:nvCxnSpPr>
            <p:spPr>
              <a:xfrm flipH="1">
                <a:off x="1724547" y="3374190"/>
                <a:ext cx="51334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1" name="Straight Arrow Connector 220"/>
              <p:cNvCxnSpPr/>
              <p:nvPr/>
            </p:nvCxnSpPr>
            <p:spPr>
              <a:xfrm>
                <a:off x="1163048" y="3374190"/>
                <a:ext cx="540115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22" name="TextBox 221"/>
              <p:cNvSpPr txBox="1"/>
              <p:nvPr/>
            </p:nvSpPr>
            <p:spPr>
              <a:xfrm>
                <a:off x="1239621" y="3004857"/>
                <a:ext cx="451980" cy="4231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i="1" dirty="0" smtClean="0">
                    <a:solidFill>
                      <a:srgbClr val="FF0000"/>
                    </a:solidFill>
                  </a:rPr>
                  <a:t>E</a:t>
                </a:r>
                <a:endParaRPr lang="en-US" sz="16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3" name="TextBox 222"/>
              <p:cNvSpPr txBox="1"/>
              <p:nvPr/>
            </p:nvSpPr>
            <p:spPr>
              <a:xfrm>
                <a:off x="1807489" y="3000299"/>
                <a:ext cx="451980" cy="4231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i="1" dirty="0" smtClean="0">
                    <a:solidFill>
                      <a:srgbClr val="FF0000"/>
                    </a:solidFill>
                  </a:rPr>
                  <a:t>E</a:t>
                </a:r>
                <a:endParaRPr lang="en-US" sz="1600" b="1" i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24" name="Straight Arrow Connector 223"/>
              <p:cNvCxnSpPr/>
              <p:nvPr/>
            </p:nvCxnSpPr>
            <p:spPr>
              <a:xfrm>
                <a:off x="1359569" y="3081058"/>
                <a:ext cx="2160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5" name="Straight Arrow Connector 224"/>
              <p:cNvCxnSpPr/>
              <p:nvPr/>
            </p:nvCxnSpPr>
            <p:spPr>
              <a:xfrm>
                <a:off x="1924719" y="3074708"/>
                <a:ext cx="2160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pic>
            <p:nvPicPr>
              <p:cNvPr id="226" name="Picture 225" descr="7.gif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134" t="38940" b="13117"/>
              <a:stretch/>
            </p:blipFill>
            <p:spPr>
              <a:xfrm>
                <a:off x="936654" y="732259"/>
                <a:ext cx="7588143" cy="3790989"/>
              </a:xfrm>
              <a:prstGeom prst="rect">
                <a:avLst/>
              </a:prstGeom>
            </p:spPr>
          </p:pic>
          <p:pic>
            <p:nvPicPr>
              <p:cNvPr id="227" name="Picture 226" descr="6.gif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821" t="37673" b="35943"/>
              <a:stretch/>
            </p:blipFill>
            <p:spPr>
              <a:xfrm>
                <a:off x="936654" y="3901786"/>
                <a:ext cx="7642295" cy="2163933"/>
              </a:xfrm>
              <a:prstGeom prst="rect">
                <a:avLst/>
              </a:prstGeom>
            </p:spPr>
          </p:pic>
          <p:cxnSp>
            <p:nvCxnSpPr>
              <p:cNvPr id="228" name="Straight Connector 227"/>
              <p:cNvCxnSpPr/>
              <p:nvPr/>
            </p:nvCxnSpPr>
            <p:spPr>
              <a:xfrm>
                <a:off x="1697808" y="810130"/>
                <a:ext cx="40106" cy="51869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2344838" y="810130"/>
                <a:ext cx="40106" cy="51869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2237887" y="783394"/>
                <a:ext cx="40106" cy="5186946"/>
              </a:xfrm>
              <a:prstGeom prst="line">
                <a:avLst/>
              </a:prstGeom>
              <a:ln>
                <a:prstDash val="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>
                <a:off x="1160383" y="783394"/>
                <a:ext cx="40106" cy="5186946"/>
              </a:xfrm>
              <a:prstGeom prst="line">
                <a:avLst/>
              </a:prstGeom>
              <a:ln>
                <a:prstDash val="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>
                <a:off x="965196" y="783394"/>
                <a:ext cx="40106" cy="5186946"/>
              </a:xfrm>
              <a:prstGeom prst="line">
                <a:avLst/>
              </a:prstGeom>
              <a:ln>
                <a:prstDash val="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>
                <a:off x="2443759" y="802114"/>
                <a:ext cx="40106" cy="5186946"/>
              </a:xfrm>
              <a:prstGeom prst="line">
                <a:avLst/>
              </a:prstGeom>
              <a:ln>
                <a:prstDash val="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/>
              <p:cNvCxnSpPr/>
              <p:nvPr/>
            </p:nvCxnSpPr>
            <p:spPr>
              <a:xfrm>
                <a:off x="1056102" y="783394"/>
                <a:ext cx="40106" cy="51869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 flipH="1">
                <a:off x="0" y="1758950"/>
                <a:ext cx="1096208" cy="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 flipH="1">
                <a:off x="-40106" y="5067300"/>
                <a:ext cx="1096208" cy="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1" name="TextBox 240"/>
            <p:cNvSpPr txBox="1"/>
            <p:nvPr/>
          </p:nvSpPr>
          <p:spPr>
            <a:xfrm>
              <a:off x="18056435" y="14893081"/>
              <a:ext cx="2233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Deep event, </a:t>
              </a:r>
              <a:r>
                <a:rPr lang="en-US" sz="1200" dirty="0" smtClean="0"/>
                <a:t>good energy/time/position resolution </a:t>
              </a:r>
              <a:endParaRPr lang="en-US" sz="1200" baseline="-25000" dirty="0"/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18890122" y="13108709"/>
              <a:ext cx="28008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Shallow event</a:t>
              </a:r>
              <a:r>
                <a:rPr lang="en-US" sz="1200" dirty="0"/>
                <a:t> </a:t>
              </a:r>
              <a:r>
                <a:rPr lang="en-US" sz="1200" dirty="0" smtClean="0"/>
                <a:t>(&lt;2cm) need independent knowledge of conversion point to improve position/time/energy information</a:t>
              </a:r>
              <a:endParaRPr lang="en-US" sz="1200" baseline="-25000" dirty="0"/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14278724" y="14743411"/>
              <a:ext cx="2188631" cy="18721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dirty="0" smtClean="0"/>
                <a:t>Scintillation read out</a:t>
              </a:r>
            </a:p>
            <a:p>
              <a:pPr algn="just"/>
              <a:r>
                <a:rPr lang="en-US" sz="1600" b="1" dirty="0" smtClean="0"/>
                <a:t>Front face</a:t>
              </a:r>
              <a:r>
                <a:rPr lang="en-US" sz="1600" dirty="0" smtClean="0"/>
                <a:t>:  fast signal for offline and online</a:t>
              </a:r>
              <a:r>
                <a:rPr lang="en-US" sz="1600" dirty="0"/>
                <a:t> </a:t>
              </a:r>
              <a:r>
                <a:rPr lang="en-US" sz="1600" dirty="0" smtClean="0"/>
                <a:t>event reconstruction (triggering);</a:t>
              </a:r>
            </a:p>
            <a:p>
              <a:pPr algn="just"/>
              <a:r>
                <a:rPr lang="en-US" sz="1600" b="1" dirty="0" smtClean="0"/>
                <a:t>Side faces:</a:t>
              </a:r>
              <a:r>
                <a:rPr lang="en-US" sz="1600" dirty="0" smtClean="0"/>
                <a:t> offline energy and time reconstruction.</a:t>
              </a:r>
              <a:endParaRPr lang="en-US" sz="1600" baseline="-25000" dirty="0"/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14312644" y="12658577"/>
              <a:ext cx="1731010" cy="1169551"/>
            </a:xfrm>
            <a:prstGeom prst="rect">
              <a:avLst/>
            </a:prstGeom>
            <a:solidFill>
              <a:schemeClr val="bg1">
                <a:alpha val="89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50 MeV </a:t>
              </a:r>
              <a:r>
                <a:rPr lang="en-US" sz="1400" i="1" dirty="0" smtClean="0"/>
                <a:t>photons in liquid xenon simulated with GEANT 3.21 entering this side</a:t>
              </a:r>
              <a:endParaRPr lang="en-US" sz="1400" i="1" baseline="-25000" dirty="0"/>
            </a:p>
          </p:txBody>
        </p:sp>
        <p:cxnSp>
          <p:nvCxnSpPr>
            <p:cNvPr id="250" name="Straight Connector 249"/>
            <p:cNvCxnSpPr/>
            <p:nvPr/>
          </p:nvCxnSpPr>
          <p:spPr>
            <a:xfrm flipV="1">
              <a:off x="17899177" y="15988839"/>
              <a:ext cx="1858023" cy="1183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4" name="TextBox 253"/>
            <p:cNvSpPr txBox="1"/>
            <p:nvPr/>
          </p:nvSpPr>
          <p:spPr>
            <a:xfrm>
              <a:off x="16607955" y="16128405"/>
              <a:ext cx="2021221" cy="586802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Charge readout:</a:t>
              </a:r>
            </a:p>
            <a:p>
              <a:r>
                <a:rPr lang="en-US" sz="1200" dirty="0" smtClean="0"/>
                <a:t>TPC instrumented </a:t>
              </a:r>
              <a:r>
                <a:rPr lang="en-US" sz="1200" dirty="0"/>
                <a:t>volume </a:t>
              </a:r>
              <a:r>
                <a:rPr lang="en-US" sz="1200" dirty="0" smtClean="0"/>
                <a:t>z</a:t>
              </a:r>
              <a:r>
                <a:rPr lang="en-US" sz="1200" dirty="0"/>
                <a:t>&lt;</a:t>
              </a:r>
              <a:r>
                <a:rPr lang="en-US" sz="1200" dirty="0" smtClean="0"/>
                <a:t>(15 ÷ 25 x 2) mm </a:t>
              </a:r>
              <a:endParaRPr lang="en-US" sz="1200" baseline="-25000" dirty="0"/>
            </a:p>
          </p:txBody>
        </p:sp>
        <p:cxnSp>
          <p:nvCxnSpPr>
            <p:cNvPr id="258" name="Straight Arrow Connector 257"/>
            <p:cNvCxnSpPr/>
            <p:nvPr/>
          </p:nvCxnSpPr>
          <p:spPr>
            <a:xfrm>
              <a:off x="16678623" y="15988839"/>
              <a:ext cx="802526" cy="0"/>
            </a:xfrm>
            <a:prstGeom prst="straightConnector1">
              <a:avLst/>
            </a:prstGeom>
            <a:ln w="38100" cmpd="sng">
              <a:solidFill>
                <a:schemeClr val="accent4"/>
              </a:solidFill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60" name="TextBox 259"/>
            <p:cNvSpPr txBox="1"/>
            <p:nvPr/>
          </p:nvSpPr>
          <p:spPr>
            <a:xfrm>
              <a:off x="16602504" y="14128717"/>
              <a:ext cx="1326004" cy="461665"/>
            </a:xfrm>
            <a:prstGeom prst="rect">
              <a:avLst/>
            </a:prstGeom>
            <a:solidFill>
              <a:schemeClr val="bg2">
                <a:alpha val="71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Electric Field</a:t>
              </a:r>
            </a:p>
            <a:p>
              <a:r>
                <a:rPr lang="en-US" sz="1200" dirty="0" smtClean="0">
                  <a:solidFill>
                    <a:srgbClr val="FF0000"/>
                  </a:solidFill>
                </a:rPr>
                <a:t>For charge drift</a:t>
              </a:r>
              <a:endParaRPr lang="en-US" sz="12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270" name="Straight Arrow Connector 269"/>
            <p:cNvCxnSpPr/>
            <p:nvPr/>
          </p:nvCxnSpPr>
          <p:spPr>
            <a:xfrm>
              <a:off x="16672239" y="14768338"/>
              <a:ext cx="393751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2" name="Straight Arrow Connector 271"/>
            <p:cNvCxnSpPr/>
            <p:nvPr/>
          </p:nvCxnSpPr>
          <p:spPr>
            <a:xfrm>
              <a:off x="17091339" y="14768338"/>
              <a:ext cx="393751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73" name="TextBox 272"/>
          <p:cNvSpPr txBox="1"/>
          <p:nvPr/>
        </p:nvSpPr>
        <p:spPr>
          <a:xfrm>
            <a:off x="11508197" y="1831525"/>
            <a:ext cx="11528594" cy="4056834"/>
          </a:xfrm>
          <a:prstGeom prst="rect">
            <a:avLst/>
          </a:prstGeom>
          <a:ln>
            <a:round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0" tIns="180000" rIns="180000" bIns="180000" rtlCol="0" anchor="t" anchorCtr="0">
            <a:spAutoFit/>
          </a:bodyPr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b="1" kern="1200" dirty="0" smtClean="0"/>
              <a:t>SUMMARY</a:t>
            </a:r>
            <a:r>
              <a:rPr lang="en-US" sz="2400" kern="1200" dirty="0" smtClean="0"/>
              <a:t>: We are </a:t>
            </a:r>
            <a:r>
              <a:rPr lang="en-US" sz="2400" dirty="0"/>
              <a:t>studying and developing techniques for the detection of rare processes in elementary particle physics by means of </a:t>
            </a:r>
            <a:r>
              <a:rPr lang="en-US" sz="2400" dirty="0" smtClean="0"/>
              <a:t>Liquid Xenon detectors in the framework of the FOXFIRE </a:t>
            </a:r>
            <a:r>
              <a:rPr lang="en-US" sz="2400" kern="1200" dirty="0" smtClean="0"/>
              <a:t>project. Particles </a:t>
            </a:r>
            <a:r>
              <a:rPr lang="en-US" sz="2400" kern="1200" dirty="0"/>
              <a:t>in noble </a:t>
            </a:r>
            <a:r>
              <a:rPr lang="en-US" sz="2400" kern="1200" dirty="0" smtClean="0"/>
              <a:t>liquids (and Xenon in particular) </a:t>
            </a:r>
            <a:r>
              <a:rPr lang="en-US" sz="2400" kern="1200" dirty="0"/>
              <a:t>release energy </a:t>
            </a:r>
            <a:r>
              <a:rPr lang="en-US" sz="2400" dirty="0" smtClean="0"/>
              <a:t>resulting </a:t>
            </a:r>
            <a:r>
              <a:rPr lang="en-US" sz="2400" dirty="0"/>
              <a:t>in </a:t>
            </a:r>
            <a:r>
              <a:rPr lang="en-US" sz="2400" dirty="0" smtClean="0"/>
              <a:t>emission of both </a:t>
            </a:r>
            <a:r>
              <a:rPr lang="en-US" sz="2400" kern="1200" dirty="0"/>
              <a:t>scintillation light </a:t>
            </a:r>
            <a:r>
              <a:rPr lang="en-US" sz="2400" kern="1200" dirty="0" smtClean="0"/>
              <a:t>and ionization charge. The usage of this information is being exploited by many </a:t>
            </a:r>
            <a:r>
              <a:rPr lang="en-US" sz="2400" kern="1200" dirty="0"/>
              <a:t>research </a:t>
            </a:r>
            <a:r>
              <a:rPr lang="en-US" sz="2400" kern="1200" dirty="0" smtClean="0"/>
              <a:t>groups</a:t>
            </a:r>
            <a:r>
              <a:rPr lang="en-US" sz="2400" dirty="0"/>
              <a:t> </a:t>
            </a:r>
            <a:r>
              <a:rPr lang="en-US" sz="2400" dirty="0" smtClean="0"/>
              <a:t>investigating Dark Matter, </a:t>
            </a:r>
            <a:r>
              <a:rPr lang="en-US" sz="2400" dirty="0" err="1"/>
              <a:t>Neutrinoless</a:t>
            </a:r>
            <a:r>
              <a:rPr lang="en-US" sz="2400" dirty="0"/>
              <a:t> Double Beta </a:t>
            </a:r>
            <a:r>
              <a:rPr lang="en-US" sz="2400" dirty="0" smtClean="0"/>
              <a:t>Decay </a:t>
            </a:r>
            <a:r>
              <a:rPr lang="en-US" sz="2400" dirty="0"/>
              <a:t>and Lepton Flavor </a:t>
            </a:r>
            <a:r>
              <a:rPr lang="en-US" sz="2400" dirty="0" smtClean="0"/>
              <a:t>Violation.</a:t>
            </a:r>
          </a:p>
          <a:p>
            <a:pPr algn="just"/>
            <a:r>
              <a:rPr lang="en-US" sz="2400" kern="1200" dirty="0" smtClean="0"/>
              <a:t>Our aim is to extend the </a:t>
            </a:r>
            <a:r>
              <a:rPr lang="en-US" sz="2400" dirty="0" smtClean="0"/>
              <a:t>application field </a:t>
            </a:r>
            <a:r>
              <a:rPr lang="en-US" sz="2400" kern="1200" dirty="0" smtClean="0"/>
              <a:t>of </a:t>
            </a:r>
            <a:r>
              <a:rPr lang="en-US" sz="2400" kern="1200" dirty="0"/>
              <a:t>these techniques towards high-rate, high-energy (tens of MeV) environments with particular emphasis on real-time event </a:t>
            </a:r>
            <a:r>
              <a:rPr lang="en-US" sz="2400" kern="1200" dirty="0" smtClean="0"/>
              <a:t>reconstruction and improved imaging capability.</a:t>
            </a:r>
          </a:p>
        </p:txBody>
      </p:sp>
      <p:pic>
        <p:nvPicPr>
          <p:cNvPr id="274" name="Picture 273" descr="Assieme1.bmp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651" y="15982226"/>
            <a:ext cx="4714095" cy="3417036"/>
          </a:xfrm>
          <a:prstGeom prst="rect">
            <a:avLst/>
          </a:prstGeom>
        </p:spPr>
      </p:pic>
      <p:pic>
        <p:nvPicPr>
          <p:cNvPr id="281" name="Picture 280" descr="P_4PMTarray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7390" y="18040747"/>
            <a:ext cx="3088806" cy="2882998"/>
          </a:xfrm>
          <a:prstGeom prst="rect">
            <a:avLst/>
          </a:prstGeom>
        </p:spPr>
      </p:pic>
      <p:sp>
        <p:nvSpPr>
          <p:cNvPr id="303" name="TextBox 302"/>
          <p:cNvSpPr txBox="1"/>
          <p:nvPr/>
        </p:nvSpPr>
        <p:spPr>
          <a:xfrm>
            <a:off x="17703192" y="6506214"/>
            <a:ext cx="5333599" cy="28931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2000" b="1" dirty="0" smtClean="0"/>
              <a:t>Energy release in </a:t>
            </a:r>
            <a:r>
              <a:rPr lang="en-US" sz="2000" b="1" dirty="0" err="1" smtClean="0"/>
              <a:t>Xe</a:t>
            </a:r>
            <a:endParaRPr lang="en-US" sz="2000" b="1" dirty="0" smtClean="0"/>
          </a:p>
          <a:p>
            <a:endParaRPr lang="en-US" sz="1800" b="1" dirty="0" smtClean="0"/>
          </a:p>
          <a:p>
            <a:r>
              <a:rPr lang="en-US" sz="1800" dirty="0"/>
              <a:t>“High” energy photons interact in </a:t>
            </a:r>
            <a:r>
              <a:rPr lang="en-US" sz="1800" dirty="0" err="1" smtClean="0"/>
              <a:t>LXe</a:t>
            </a:r>
            <a:r>
              <a:rPr lang="en-US" sz="1800" dirty="0" smtClean="0"/>
              <a:t> </a:t>
            </a:r>
            <a:r>
              <a:rPr lang="en-US" sz="1800" dirty="0"/>
              <a:t>producing</a:t>
            </a:r>
          </a:p>
          <a:p>
            <a:r>
              <a:rPr lang="en-US" sz="1800" dirty="0"/>
              <a:t>– prompt scintillation light </a:t>
            </a:r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 - VUV (178 nm peak)</a:t>
            </a:r>
            <a:endParaRPr lang="en-US" sz="1800" dirty="0"/>
          </a:p>
          <a:p>
            <a:r>
              <a:rPr lang="en-US" sz="1800" dirty="0"/>
              <a:t>    </a:t>
            </a:r>
            <a:r>
              <a:rPr lang="en-US" sz="1800" dirty="0" smtClean="0"/>
              <a:t>- measured </a:t>
            </a:r>
            <a:r>
              <a:rPr lang="en-US" sz="1800" dirty="0"/>
              <a:t>with light detectors</a:t>
            </a:r>
          </a:p>
          <a:p>
            <a:r>
              <a:rPr lang="en-US" sz="1800" dirty="0"/>
              <a:t>– ionization</a:t>
            </a:r>
          </a:p>
          <a:p>
            <a:r>
              <a:rPr lang="en-US" sz="1800" dirty="0"/>
              <a:t>    </a:t>
            </a:r>
            <a:r>
              <a:rPr lang="en-US" sz="1800" dirty="0" smtClean="0"/>
              <a:t>- drift </a:t>
            </a:r>
            <a:r>
              <a:rPr lang="en-US" sz="1800" dirty="0"/>
              <a:t>under applied electric field</a:t>
            </a:r>
          </a:p>
          <a:p>
            <a:r>
              <a:rPr lang="en-US" sz="1800" dirty="0"/>
              <a:t>    </a:t>
            </a:r>
            <a:r>
              <a:rPr lang="en-US" sz="1800" dirty="0" smtClean="0"/>
              <a:t>- sub </a:t>
            </a:r>
            <a:r>
              <a:rPr lang="en-US" sz="1800" dirty="0"/>
              <a:t>millimeter 3D position </a:t>
            </a:r>
            <a:r>
              <a:rPr lang="en-US" sz="1800" dirty="0" smtClean="0"/>
              <a:t>resolution</a:t>
            </a:r>
            <a:endParaRPr lang="en-US" sz="1800" dirty="0"/>
          </a:p>
        </p:txBody>
      </p:sp>
      <p:sp>
        <p:nvSpPr>
          <p:cNvPr id="304" name="TextBox 303"/>
          <p:cNvSpPr txBox="1"/>
          <p:nvPr/>
        </p:nvSpPr>
        <p:spPr>
          <a:xfrm>
            <a:off x="11534845" y="6506214"/>
            <a:ext cx="6058561" cy="28931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Liquid Xenon Facts</a:t>
            </a:r>
          </a:p>
          <a:p>
            <a:endParaRPr lang="en-US" sz="1800" b="1" dirty="0"/>
          </a:p>
          <a:p>
            <a:r>
              <a:rPr lang="en-US" sz="1800" dirty="0" smtClean="0"/>
              <a:t>Atomic Number Z	54</a:t>
            </a:r>
          </a:p>
          <a:p>
            <a:r>
              <a:rPr lang="en-US" sz="1800" dirty="0" smtClean="0"/>
              <a:t>Mean Atomic Weight	131.3</a:t>
            </a:r>
          </a:p>
          <a:p>
            <a:r>
              <a:rPr lang="en-US" sz="1800" dirty="0" smtClean="0"/>
              <a:t>Density	</a:t>
            </a:r>
            <a:r>
              <a:rPr lang="en-US" sz="1800" dirty="0" smtClean="0"/>
              <a:t>	3 </a:t>
            </a:r>
            <a:r>
              <a:rPr lang="en-US" sz="1800" dirty="0" smtClean="0"/>
              <a:t>g/cm</a:t>
            </a:r>
            <a:r>
              <a:rPr lang="en-US" sz="1800" baseline="30000" dirty="0" smtClean="0"/>
              <a:t>3</a:t>
            </a:r>
            <a:endParaRPr lang="en-US" sz="1800" dirty="0" smtClean="0"/>
          </a:p>
          <a:p>
            <a:r>
              <a:rPr lang="en-US" sz="1800" dirty="0" smtClean="0"/>
              <a:t>Boiling point	</a:t>
            </a:r>
            <a:r>
              <a:rPr lang="en-US" sz="1800" dirty="0" smtClean="0"/>
              <a:t>	165 </a:t>
            </a:r>
            <a:r>
              <a:rPr lang="en-US" sz="1800" dirty="0" smtClean="0"/>
              <a:t>K</a:t>
            </a:r>
          </a:p>
          <a:p>
            <a:r>
              <a:rPr lang="en-US" sz="1800" dirty="0" smtClean="0"/>
              <a:t>Ionization potential	12.13 </a:t>
            </a:r>
            <a:r>
              <a:rPr lang="en-US" sz="1800" dirty="0" err="1" smtClean="0"/>
              <a:t>eV</a:t>
            </a:r>
            <a:endParaRPr lang="en-US" sz="1800" dirty="0" smtClean="0"/>
          </a:p>
          <a:p>
            <a:r>
              <a:rPr lang="en-US" sz="1800" dirty="0" smtClean="0"/>
              <a:t>Light yield	</a:t>
            </a:r>
            <a:r>
              <a:rPr lang="en-US" sz="1800" dirty="0" smtClean="0"/>
              <a:t>	40 </a:t>
            </a:r>
            <a:r>
              <a:rPr lang="en-US" sz="1800" dirty="0" smtClean="0"/>
              <a:t>000 </a:t>
            </a:r>
            <a:r>
              <a:rPr lang="en-US" sz="1800" dirty="0" err="1" smtClean="0"/>
              <a:t>phe</a:t>
            </a:r>
            <a:r>
              <a:rPr lang="en-US" sz="1800" dirty="0" smtClean="0"/>
              <a:t>/MeV</a:t>
            </a:r>
          </a:p>
          <a:p>
            <a:r>
              <a:rPr lang="en-US" sz="1800" dirty="0" smtClean="0"/>
              <a:t>Radiation length X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	2.87 cm</a:t>
            </a:r>
          </a:p>
          <a:p>
            <a:r>
              <a:rPr lang="en-US" sz="1800" dirty="0" smtClean="0"/>
              <a:t>Electron drift velocity	3-10</a:t>
            </a:r>
            <a:r>
              <a:rPr lang="en-US" sz="1800" baseline="30000" dirty="0" smtClean="0"/>
              <a:t>5</a:t>
            </a:r>
            <a:r>
              <a:rPr lang="en-US" sz="1800" dirty="0" smtClean="0"/>
              <a:t> cm/s (2 kV/cm)</a:t>
            </a:r>
          </a:p>
        </p:txBody>
      </p:sp>
      <p:grpSp>
        <p:nvGrpSpPr>
          <p:cNvPr id="309" name="Group 308"/>
          <p:cNvGrpSpPr/>
          <p:nvPr/>
        </p:nvGrpSpPr>
        <p:grpSpPr>
          <a:xfrm>
            <a:off x="5743592" y="21349318"/>
            <a:ext cx="3384901" cy="2816212"/>
            <a:chOff x="10659374" y="24252767"/>
            <a:chExt cx="3869265" cy="2816212"/>
          </a:xfrm>
        </p:grpSpPr>
        <p:pic>
          <p:nvPicPr>
            <p:cNvPr id="277" name="Picture 276" descr="P_preamp.JPG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659374" y="24252767"/>
              <a:ext cx="3869265" cy="2816212"/>
            </a:xfrm>
            <a:prstGeom prst="rect">
              <a:avLst/>
            </a:prstGeom>
          </p:spPr>
        </p:pic>
        <p:sp>
          <p:nvSpPr>
            <p:cNvPr id="302" name="TextBox 301"/>
            <p:cNvSpPr txBox="1"/>
            <p:nvPr/>
          </p:nvSpPr>
          <p:spPr>
            <a:xfrm>
              <a:off x="13664792" y="26311841"/>
              <a:ext cx="774571" cy="338554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0000FF"/>
                  </a:solidFill>
                </a:rPr>
                <a:t>Input FET w/ </a:t>
              </a:r>
            </a:p>
            <a:p>
              <a:r>
                <a:rPr lang="en-US" sz="800" dirty="0" smtClean="0">
                  <a:solidFill>
                    <a:srgbClr val="0000FF"/>
                  </a:solidFill>
                </a:rPr>
                <a:t>feedback</a:t>
              </a:r>
              <a:endParaRPr lang="en-US" sz="800" dirty="0">
                <a:solidFill>
                  <a:srgbClr val="0000FF"/>
                </a:solidFill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11266896" y="25750696"/>
              <a:ext cx="751941" cy="461665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rgbClr val="0000FF"/>
                  </a:solidFill>
                </a:rPr>
                <a:t>Low noise “warm” </a:t>
              </a:r>
              <a:r>
                <a:rPr lang="en-US" sz="800" dirty="0" err="1" smtClean="0">
                  <a:solidFill>
                    <a:srgbClr val="0000FF"/>
                  </a:solidFill>
                </a:rPr>
                <a:t>Preampl</a:t>
              </a:r>
              <a:endParaRPr lang="en-US" sz="800" dirty="0">
                <a:solidFill>
                  <a:srgbClr val="0000FF"/>
                </a:solidFill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12346169" y="25642974"/>
              <a:ext cx="1568860" cy="215444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>
                  <a:solidFill>
                    <a:srgbClr val="0000FF"/>
                  </a:solidFill>
                </a:rPr>
                <a:t>Cirlex</a:t>
              </a:r>
              <a:r>
                <a:rPr lang="en-US" sz="800" dirty="0" smtClean="0">
                  <a:solidFill>
                    <a:srgbClr val="0000FF"/>
                  </a:solidFill>
                </a:rPr>
                <a:t>™ Input FET PCB</a:t>
              </a:r>
              <a:endParaRPr lang="en-US" sz="800" dirty="0">
                <a:solidFill>
                  <a:srgbClr val="0000FF"/>
                </a:solidFill>
              </a:endParaRP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11172820" y="24300383"/>
              <a:ext cx="3266540" cy="215444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rgbClr val="0000FF"/>
                  </a:solidFill>
                </a:rPr>
                <a:t>To outer world (supply, output connections, test </a:t>
              </a:r>
              <a:r>
                <a:rPr lang="en-US" sz="800" dirty="0" err="1" smtClean="0">
                  <a:solidFill>
                    <a:srgbClr val="0000FF"/>
                  </a:solidFill>
                </a:rPr>
                <a:t>pulser</a:t>
              </a:r>
              <a:r>
                <a:rPr lang="en-US" sz="800" dirty="0" smtClean="0">
                  <a:solidFill>
                    <a:srgbClr val="0000FF"/>
                  </a:solidFill>
                </a:rPr>
                <a:t>)</a:t>
              </a:r>
              <a:endParaRPr lang="en-US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17146184" y="18301003"/>
            <a:ext cx="6897704" cy="9941182"/>
            <a:chOff x="17406281" y="17919453"/>
            <a:chExt cx="6897704" cy="9941182"/>
          </a:xfrm>
        </p:grpSpPr>
        <p:sp>
          <p:nvSpPr>
            <p:cNvPr id="310" name="TextBox 309"/>
            <p:cNvSpPr txBox="1"/>
            <p:nvPr/>
          </p:nvSpPr>
          <p:spPr>
            <a:xfrm>
              <a:off x="17406281" y="17919453"/>
              <a:ext cx="6433957" cy="9941182"/>
            </a:xfrm>
            <a:prstGeom prst="rect">
              <a:avLst/>
            </a:prstGeom>
            <a:ln cap="rnd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n-US" sz="2400" b="1" dirty="0" smtClean="0"/>
                <a:t>Online Event reconstruction</a:t>
              </a:r>
            </a:p>
            <a:p>
              <a:pPr algn="just"/>
              <a:endParaRPr lang="en-US" sz="2000" dirty="0" smtClean="0"/>
            </a:p>
            <a:p>
              <a:pPr algn="just"/>
              <a:r>
                <a:rPr lang="en-US" sz="2000" dirty="0" smtClean="0"/>
                <a:t>Signals will be sampled by custom VME waveform digitizers derived from the MEG experiment trigger system.</a:t>
              </a:r>
            </a:p>
            <a:p>
              <a:pPr algn="just"/>
              <a:endParaRPr lang="en-US" sz="2400" dirty="0" smtClean="0"/>
            </a:p>
            <a:p>
              <a:pPr algn="just"/>
              <a:endParaRPr lang="en-US" sz="2400" dirty="0"/>
            </a:p>
            <a:p>
              <a:pPr algn="just"/>
              <a:endParaRPr lang="en-US" sz="2400" dirty="0" smtClean="0"/>
            </a:p>
            <a:p>
              <a:pPr algn="just"/>
              <a:endParaRPr lang="en-US" sz="2400" dirty="0"/>
            </a:p>
            <a:p>
              <a:pPr algn="just"/>
              <a:endParaRPr lang="en-US" sz="2400" dirty="0" smtClean="0"/>
            </a:p>
            <a:p>
              <a:pPr algn="just"/>
              <a:endParaRPr lang="en-US" sz="2400" dirty="0"/>
            </a:p>
            <a:p>
              <a:pPr algn="just"/>
              <a:endParaRPr lang="en-US" sz="2400" dirty="0" smtClean="0"/>
            </a:p>
            <a:p>
              <a:pPr algn="just"/>
              <a:endParaRPr lang="en-US" sz="2400" dirty="0"/>
            </a:p>
            <a:p>
              <a:pPr algn="just"/>
              <a:endParaRPr lang="en-US" sz="2400" dirty="0" smtClean="0"/>
            </a:p>
            <a:p>
              <a:pPr algn="just"/>
              <a:endParaRPr lang="en-US" sz="2400" dirty="0"/>
            </a:p>
            <a:p>
              <a:pPr algn="just"/>
              <a:endParaRPr lang="en-US" sz="2400" dirty="0" smtClean="0"/>
            </a:p>
            <a:p>
              <a:pPr algn="just"/>
              <a:endParaRPr lang="en-US" sz="2400" dirty="0"/>
            </a:p>
            <a:p>
              <a:pPr algn="just"/>
              <a:endParaRPr lang="en-US" sz="2400" dirty="0" smtClean="0"/>
            </a:p>
            <a:p>
              <a:pPr algn="just"/>
              <a:endParaRPr lang="en-US" sz="2400" dirty="0"/>
            </a:p>
            <a:p>
              <a:pPr algn="just"/>
              <a:r>
                <a:rPr lang="en-US" sz="2000" dirty="0" smtClean="0"/>
                <a:t>They can provide complete trigger and read-out capabilities with proper design of input stage and firmware. Match to charge/light signals: </a:t>
              </a:r>
              <a:r>
                <a:rPr lang="en-US" sz="2000" u="sng" dirty="0" smtClean="0"/>
                <a:t>user selectable input range and buffer dimension</a:t>
              </a:r>
              <a:r>
                <a:rPr lang="en-US" sz="2000" dirty="0" smtClean="0"/>
                <a:t>:</a:t>
              </a:r>
            </a:p>
            <a:p>
              <a:pPr marL="342900" indent="-342900" algn="just">
                <a:buFont typeface="Arial"/>
                <a:buChar char="•"/>
              </a:pPr>
              <a:r>
                <a:rPr lang="en-US" sz="2000" dirty="0" smtClean="0"/>
                <a:t>Configuration of memory depth from 1 to 50 µs;</a:t>
              </a:r>
            </a:p>
            <a:p>
              <a:pPr marL="342900" indent="-342900" algn="just">
                <a:buFont typeface="Arial"/>
                <a:buChar char="•"/>
              </a:pPr>
              <a:r>
                <a:rPr lang="en-US" sz="2000" dirty="0" smtClean="0"/>
                <a:t>Choice of sampling frequency between 10 and 100 </a:t>
              </a:r>
              <a:r>
                <a:rPr lang="en-US" sz="2000" dirty="0" err="1" smtClean="0"/>
                <a:t>MHz.</a:t>
              </a:r>
              <a:endParaRPr lang="en-US" sz="2000" dirty="0" smtClean="0"/>
            </a:p>
            <a:p>
              <a:pPr algn="just"/>
              <a:r>
                <a:rPr lang="en-US" sz="2000" u="sng" dirty="0" smtClean="0"/>
                <a:t>Online reconstruction</a:t>
              </a:r>
              <a:r>
                <a:rPr lang="en-US" sz="2000" dirty="0" smtClean="0"/>
                <a:t> is allowed by on-board FPGA performing complex selection algorithms for the estimate of event energy, time</a:t>
              </a:r>
              <a:r>
                <a:rPr lang="en-US" sz="2000" dirty="0"/>
                <a:t> </a:t>
              </a:r>
              <a:r>
                <a:rPr lang="en-US" sz="2000" dirty="0" smtClean="0"/>
                <a:t>and position.</a:t>
              </a:r>
              <a:endParaRPr lang="en-US" sz="2400" dirty="0" smtClean="0"/>
            </a:p>
          </p:txBody>
        </p:sp>
        <p:grpSp>
          <p:nvGrpSpPr>
            <p:cNvPr id="311" name="Group 310"/>
            <p:cNvGrpSpPr/>
            <p:nvPr/>
          </p:nvGrpSpPr>
          <p:grpSpPr>
            <a:xfrm>
              <a:off x="17685282" y="19798973"/>
              <a:ext cx="6618703" cy="4346829"/>
              <a:chOff x="17621782" y="20383173"/>
              <a:chExt cx="6618703" cy="4346829"/>
            </a:xfrm>
          </p:grpSpPr>
          <p:pic>
            <p:nvPicPr>
              <p:cNvPr id="312" name="Picture 311" descr="CIMG3904.JPG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639" y="20383173"/>
                <a:ext cx="2889166" cy="3970628"/>
              </a:xfrm>
              <a:prstGeom prst="rect">
                <a:avLst/>
              </a:prstGeom>
            </p:spPr>
          </p:pic>
          <p:pic>
            <p:nvPicPr>
              <p:cNvPr id="313" name="Picture 312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134366" y="23433876"/>
                <a:ext cx="2710340" cy="1296126"/>
              </a:xfrm>
              <a:prstGeom prst="rect">
                <a:avLst/>
              </a:prstGeom>
            </p:spPr>
          </p:pic>
          <p:sp>
            <p:nvSpPr>
              <p:cNvPr id="314" name="TextBox 313"/>
              <p:cNvSpPr txBox="1"/>
              <p:nvPr/>
            </p:nvSpPr>
            <p:spPr>
              <a:xfrm>
                <a:off x="21939805" y="22775438"/>
                <a:ext cx="2300680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Example of </a:t>
                </a:r>
                <a:r>
                  <a:rPr lang="en-US" sz="1600" dirty="0" err="1" smtClean="0"/>
                  <a:t>LXe</a:t>
                </a:r>
                <a:r>
                  <a:rPr lang="en-US" sz="1600" dirty="0" smtClean="0"/>
                  <a:t> scintillation signal</a:t>
                </a:r>
                <a:endParaRPr lang="en-US" sz="1600" baseline="-25000" dirty="0"/>
              </a:p>
            </p:txBody>
          </p:sp>
          <p:sp>
            <p:nvSpPr>
              <p:cNvPr id="315" name="TextBox 314"/>
              <p:cNvSpPr txBox="1"/>
              <p:nvPr/>
            </p:nvSpPr>
            <p:spPr>
              <a:xfrm rot="16200000">
                <a:off x="18755156" y="22699677"/>
                <a:ext cx="2152609" cy="338554"/>
              </a:xfrm>
              <a:prstGeom prst="rect">
                <a:avLst/>
              </a:prstGeom>
              <a:solidFill>
                <a:schemeClr val="bg1">
                  <a:alpha val="5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Custom input stage</a:t>
                </a:r>
              </a:p>
            </p:txBody>
          </p:sp>
          <p:sp>
            <p:nvSpPr>
              <p:cNvPr id="316" name="TextBox 315"/>
              <p:cNvSpPr txBox="1"/>
              <p:nvPr/>
            </p:nvSpPr>
            <p:spPr>
              <a:xfrm>
                <a:off x="19900579" y="23931108"/>
                <a:ext cx="844890" cy="338554"/>
              </a:xfrm>
              <a:prstGeom prst="rect">
                <a:avLst/>
              </a:prstGeom>
              <a:solidFill>
                <a:schemeClr val="bg1">
                  <a:alpha val="68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FADCs</a:t>
                </a:r>
              </a:p>
            </p:txBody>
          </p:sp>
          <p:sp>
            <p:nvSpPr>
              <p:cNvPr id="317" name="TextBox 316"/>
              <p:cNvSpPr txBox="1"/>
              <p:nvPr/>
            </p:nvSpPr>
            <p:spPr>
              <a:xfrm>
                <a:off x="17621782" y="22562710"/>
                <a:ext cx="1422378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differential input x 32</a:t>
                </a:r>
              </a:p>
            </p:txBody>
          </p:sp>
          <p:sp>
            <p:nvSpPr>
              <p:cNvPr id="318" name="TextBox 317"/>
              <p:cNvSpPr txBox="1"/>
              <p:nvPr/>
            </p:nvSpPr>
            <p:spPr>
              <a:xfrm>
                <a:off x="20478905" y="22177720"/>
                <a:ext cx="1561317" cy="584776"/>
              </a:xfrm>
              <a:prstGeom prst="rect">
                <a:avLst/>
              </a:prstGeom>
              <a:solidFill>
                <a:schemeClr val="bg1">
                  <a:alpha val="56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Xilinx </a:t>
                </a:r>
                <a:r>
                  <a:rPr lang="en-US" sz="1600" dirty="0" err="1" smtClean="0"/>
                  <a:t>Virtex</a:t>
                </a:r>
                <a:r>
                  <a:rPr lang="en-US" sz="1600" dirty="0" smtClean="0"/>
                  <a:t> II PRO FPGA</a:t>
                </a:r>
              </a:p>
            </p:txBody>
          </p:sp>
          <p:sp>
            <p:nvSpPr>
              <p:cNvPr id="319" name="TextBox 318"/>
              <p:cNvSpPr txBox="1"/>
              <p:nvPr/>
            </p:nvSpPr>
            <p:spPr>
              <a:xfrm>
                <a:off x="17723782" y="20737907"/>
                <a:ext cx="1422378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 smtClean="0"/>
                  <a:t>sync&amp;clock</a:t>
                </a:r>
                <a:r>
                  <a:rPr lang="en-US" sz="1600" dirty="0" smtClean="0"/>
                  <a:t> bus</a:t>
                </a:r>
              </a:p>
            </p:txBody>
          </p:sp>
        </p:grpSp>
      </p:grpSp>
      <p:pic>
        <p:nvPicPr>
          <p:cNvPr id="328" name="Picture 327" descr="CIMG3897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9588" y="12598634"/>
            <a:ext cx="4156165" cy="3623984"/>
          </a:xfrm>
          <a:prstGeom prst="rect">
            <a:avLst/>
          </a:prstGeom>
        </p:spPr>
      </p:pic>
      <p:pic>
        <p:nvPicPr>
          <p:cNvPr id="327" name="Picture 326" descr="CIMG3879.JPG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04244" y="15309582"/>
            <a:ext cx="1014593" cy="903501"/>
          </a:xfrm>
          <a:prstGeom prst="rect">
            <a:avLst/>
          </a:prstGeom>
        </p:spPr>
      </p:pic>
      <p:sp>
        <p:nvSpPr>
          <p:cNvPr id="337" name="Oval 336"/>
          <p:cNvSpPr/>
          <p:nvPr/>
        </p:nvSpPr>
        <p:spPr>
          <a:xfrm>
            <a:off x="12145415" y="12840676"/>
            <a:ext cx="412908" cy="407019"/>
          </a:xfrm>
          <a:prstGeom prst="ellipse">
            <a:avLst/>
          </a:prstGeom>
          <a:solidFill>
            <a:schemeClr val="bg1">
              <a:alpha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</a:t>
            </a:r>
            <a:endParaRPr lang="en-US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38" name="Oval 337"/>
          <p:cNvSpPr/>
          <p:nvPr/>
        </p:nvSpPr>
        <p:spPr>
          <a:xfrm>
            <a:off x="14103457" y="13745797"/>
            <a:ext cx="412908" cy="407019"/>
          </a:xfrm>
          <a:prstGeom prst="ellipse">
            <a:avLst/>
          </a:prstGeom>
          <a:solidFill>
            <a:schemeClr val="bg1">
              <a:alpha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</a:t>
            </a:r>
            <a:endParaRPr lang="en-US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39" name="Oval 338"/>
          <p:cNvSpPr/>
          <p:nvPr/>
        </p:nvSpPr>
        <p:spPr>
          <a:xfrm>
            <a:off x="13897003" y="15339204"/>
            <a:ext cx="412908" cy="407019"/>
          </a:xfrm>
          <a:prstGeom prst="ellipse">
            <a:avLst/>
          </a:prstGeom>
          <a:solidFill>
            <a:schemeClr val="bg1">
              <a:alpha val="67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3</a:t>
            </a:r>
            <a:endParaRPr lang="en-US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40" name="Oval 339"/>
          <p:cNvSpPr/>
          <p:nvPr/>
        </p:nvSpPr>
        <p:spPr>
          <a:xfrm>
            <a:off x="11812383" y="15036705"/>
            <a:ext cx="412908" cy="407019"/>
          </a:xfrm>
          <a:prstGeom prst="ellipse">
            <a:avLst/>
          </a:prstGeom>
          <a:solidFill>
            <a:schemeClr val="bg1">
              <a:alpha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101" name="Picture 100" descr="logo_infn.jp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351" y="329197"/>
            <a:ext cx="2104675" cy="1339654"/>
          </a:xfrm>
          <a:prstGeom prst="rect">
            <a:avLst/>
          </a:prstGeom>
        </p:spPr>
      </p:pic>
      <p:pic>
        <p:nvPicPr>
          <p:cNvPr id="102" name="Picture 101" descr="firb.jpg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60154" y="322888"/>
            <a:ext cx="2929409" cy="1345963"/>
          </a:xfrm>
          <a:prstGeom prst="rect">
            <a:avLst/>
          </a:prstGeom>
        </p:spPr>
      </p:pic>
      <p:pic>
        <p:nvPicPr>
          <p:cNvPr id="103" name="Picture 102" descr="scherrer.jpg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4290" y="322889"/>
            <a:ext cx="3163256" cy="1339654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437370" y="322889"/>
            <a:ext cx="3127752" cy="1339654"/>
          </a:xfrm>
          <a:prstGeom prst="rect">
            <a:avLst/>
          </a:prstGeom>
        </p:spPr>
      </p:pic>
      <p:pic>
        <p:nvPicPr>
          <p:cNvPr id="3" name="Picture 2" descr="CIMG4474.JP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099" y="15992839"/>
            <a:ext cx="2880000" cy="2160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432300" y="17317193"/>
            <a:ext cx="1811446" cy="226636"/>
          </a:xfrm>
          <a:prstGeom prst="straightConnector1">
            <a:avLst/>
          </a:prstGeom>
          <a:ln w="5715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3949700" y="18619644"/>
            <a:ext cx="1028700" cy="450452"/>
          </a:xfrm>
          <a:prstGeom prst="straightConnector1">
            <a:avLst/>
          </a:prstGeom>
          <a:ln w="5715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5603099" y="16397710"/>
            <a:ext cx="864339" cy="21544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Preamp Input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504026" y="17685603"/>
            <a:ext cx="835435" cy="21544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Field shaping</a:t>
            </a:r>
            <a:endParaRPr lang="en-US" sz="800" dirty="0">
              <a:solidFill>
                <a:srgbClr val="0000FF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996895" y="23143695"/>
            <a:ext cx="6514610" cy="4004371"/>
            <a:chOff x="9361895" y="23092895"/>
            <a:chExt cx="6514610" cy="4004371"/>
          </a:xfrm>
        </p:grpSpPr>
        <p:grpSp>
          <p:nvGrpSpPr>
            <p:cNvPr id="344" name="Group 343"/>
            <p:cNvGrpSpPr/>
            <p:nvPr/>
          </p:nvGrpSpPr>
          <p:grpSpPr>
            <a:xfrm>
              <a:off x="9361895" y="23092895"/>
              <a:ext cx="6514610" cy="4004371"/>
              <a:chOff x="15159507" y="19368717"/>
              <a:chExt cx="8399459" cy="5162942"/>
            </a:xfrm>
          </p:grpSpPr>
          <p:pic>
            <p:nvPicPr>
              <p:cNvPr id="278" name="Picture 277" descr="P_strips_CuKapton.JPG"/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sharpenSoften amount="50000"/>
                        </a14:imgEffect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275874" y="19374135"/>
                <a:ext cx="4283092" cy="4721017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sp>
            <p:nvSpPr>
              <p:cNvPr id="294" name="TextBox 293"/>
              <p:cNvSpPr txBox="1"/>
              <p:nvPr/>
            </p:nvSpPr>
            <p:spPr>
              <a:xfrm>
                <a:off x="15159507" y="21793570"/>
                <a:ext cx="3958039" cy="273808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100" dirty="0" smtClean="0"/>
                  <a:t>Read out concept: </a:t>
                </a:r>
              </a:p>
              <a:p>
                <a:pPr marL="228600" indent="-228600" algn="just">
                  <a:buAutoNum type="alphaUcParenR"/>
                </a:pPr>
                <a:r>
                  <a:rPr lang="en-US" sz="1100" dirty="0" smtClean="0"/>
                  <a:t>drawing of flex cable for x (y) strips; Inset: detail of alternate output fan-in with example of </a:t>
                </a:r>
                <a:r>
                  <a:rPr lang="en-US" sz="1100" b="1" dirty="0" smtClean="0"/>
                  <a:t>coded-mask </a:t>
                </a:r>
                <a:r>
                  <a:rPr lang="en-US" sz="1100" dirty="0" smtClean="0"/>
                  <a:t>to keep position reconstruction; </a:t>
                </a:r>
                <a:endParaRPr lang="en-US" sz="1100" dirty="0"/>
              </a:p>
              <a:p>
                <a:pPr marL="228600" indent="-228600" algn="just">
                  <a:buAutoNum type="alphaUcParenR"/>
                </a:pPr>
                <a:r>
                  <a:rPr lang="en-US" sz="1100" dirty="0" smtClean="0"/>
                  <a:t>B) two different strip design made of </a:t>
                </a:r>
                <a:r>
                  <a:rPr lang="en-US" sz="1100" b="1" dirty="0" smtClean="0"/>
                  <a:t>Cu on </a:t>
                </a:r>
                <a:r>
                  <a:rPr lang="en-US" sz="1100" b="1" dirty="0" err="1" smtClean="0"/>
                  <a:t>Kapton</a:t>
                </a:r>
                <a:r>
                  <a:rPr lang="en-US" sz="1100" b="1" dirty="0" smtClean="0"/>
                  <a:t> foil</a:t>
                </a:r>
              </a:p>
              <a:p>
                <a:pPr algn="just"/>
                <a:endParaRPr lang="en-US" sz="1100" dirty="0"/>
              </a:p>
              <a:p>
                <a:pPr algn="just"/>
                <a:r>
                  <a:rPr lang="en-US" sz="1100" dirty="0" err="1" smtClean="0"/>
                  <a:t>Kapton</a:t>
                </a:r>
                <a:r>
                  <a:rPr lang="en-US" sz="1100" dirty="0" smtClean="0"/>
                  <a:t> has been chosen being a suitable material for use in clean environment. Strips are flexible allowing for tailored detector assembly. </a:t>
                </a:r>
              </a:p>
            </p:txBody>
          </p:sp>
          <p:pic>
            <p:nvPicPr>
              <p:cNvPr id="275" name="Picture 274" descr="P_flexi_modular_Draw.png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281610" y="19368717"/>
                <a:ext cx="1795056" cy="2573733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pic>
            <p:nvPicPr>
              <p:cNvPr id="280" name="Picture 279" descr="P_flexi_modular_Draw.png"/>
              <p:cNvPicPr>
                <a:picLocks noChangeAspect="1"/>
              </p:cNvPicPr>
              <p:nvPr/>
            </p:nvPicPr>
            <p:blipFill rotWithShape="1">
              <a:blip r:embed="rId2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590859" y="19435973"/>
                <a:ext cx="1654946" cy="194843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cxnSp>
            <p:nvCxnSpPr>
              <p:cNvPr id="283" name="Straight Connector 282"/>
              <p:cNvCxnSpPr/>
              <p:nvPr/>
            </p:nvCxnSpPr>
            <p:spPr>
              <a:xfrm>
                <a:off x="17255941" y="19403080"/>
                <a:ext cx="1820725" cy="20094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>
                <a:off x="15590859" y="21384409"/>
                <a:ext cx="3155454" cy="56586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0" name="Rectangle 289"/>
              <p:cNvSpPr/>
              <p:nvPr/>
            </p:nvSpPr>
            <p:spPr>
              <a:xfrm>
                <a:off x="18669255" y="21412519"/>
                <a:ext cx="407412" cy="51873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13357000" y="24580435"/>
              <a:ext cx="801022" cy="215444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rgbClr val="0000FF"/>
                  </a:solidFill>
                </a:rPr>
                <a:t>AC coupling</a:t>
              </a:r>
              <a:endParaRPr lang="en-US" sz="800" dirty="0">
                <a:solidFill>
                  <a:srgbClr val="0000FF"/>
                </a:solidFill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13064579" y="26057814"/>
              <a:ext cx="292421" cy="167098"/>
            </a:xfrm>
            <a:prstGeom prst="rect">
              <a:avLst/>
            </a:prstGeom>
            <a:solidFill>
              <a:schemeClr val="bg2">
                <a:alpha val="3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0000FF"/>
                  </a:solidFill>
                </a:rPr>
                <a:t>Bias</a:t>
              </a:r>
              <a:endParaRPr lang="en-US" sz="800" dirty="0">
                <a:solidFill>
                  <a:srgbClr val="0000FF"/>
                </a:solidFill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3717921" y="25414593"/>
              <a:ext cx="620649" cy="262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0000FF"/>
                  </a:solidFill>
                </a:rPr>
                <a:t>GND plane/</a:t>
              </a:r>
            </a:p>
            <a:p>
              <a:r>
                <a:rPr lang="en-US" sz="800" dirty="0" smtClean="0">
                  <a:solidFill>
                    <a:srgbClr val="0000FF"/>
                  </a:solidFill>
                </a:rPr>
                <a:t>Shielding</a:t>
              </a:r>
              <a:endParaRPr lang="en-US" sz="800" dirty="0">
                <a:solidFill>
                  <a:srgbClr val="0000FF"/>
                </a:solidFill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4164410" y="26496131"/>
              <a:ext cx="703910" cy="26258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0000FF"/>
                  </a:solidFill>
                </a:rPr>
                <a:t>Bonding pads </a:t>
              </a:r>
            </a:p>
            <a:p>
              <a:r>
                <a:rPr lang="en-US" sz="800" dirty="0" smtClean="0">
                  <a:solidFill>
                    <a:srgbClr val="0000FF"/>
                  </a:solidFill>
                </a:rPr>
                <a:t>For sense wires</a:t>
              </a:r>
              <a:endParaRPr lang="en-US" sz="800" dirty="0">
                <a:solidFill>
                  <a:srgbClr val="0000FF"/>
                </a:solidFill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12018837" y="23119547"/>
              <a:ext cx="412908" cy="4070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A</a:t>
              </a:r>
              <a:endParaRPr lang="en-US" sz="1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22" name="Oval 121"/>
            <p:cNvSpPr/>
            <p:nvPr/>
          </p:nvSpPr>
          <p:spPr>
            <a:xfrm>
              <a:off x="15136956" y="26021402"/>
              <a:ext cx="412908" cy="4070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B</a:t>
              </a:r>
              <a:endPara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10287001" y="23134690"/>
            <a:ext cx="800100" cy="184666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 E    D    C   B    A</a:t>
            </a:r>
            <a:endParaRPr lang="en-US" sz="600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0733745" y="24493838"/>
            <a:ext cx="883721" cy="19236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64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D E C D B C A B A </a:t>
            </a:r>
            <a:endParaRPr lang="en-US" sz="640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3217912" y="21139834"/>
            <a:ext cx="3374638" cy="1954381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100" dirty="0" smtClean="0"/>
              <a:t>Top: Conceptual drawing of multiplication region. The entire </a:t>
            </a:r>
            <a:r>
              <a:rPr lang="en-US" sz="1100" b="1" dirty="0" smtClean="0"/>
              <a:t>device</a:t>
            </a:r>
            <a:r>
              <a:rPr lang="en-US" sz="1100" dirty="0" smtClean="0"/>
              <a:t> will be </a:t>
            </a:r>
            <a:r>
              <a:rPr lang="en-US" sz="1100" b="1" dirty="0" smtClean="0"/>
              <a:t>micro-machined</a:t>
            </a:r>
            <a:r>
              <a:rPr lang="en-US" sz="1100" dirty="0" smtClean="0"/>
              <a:t> on </a:t>
            </a:r>
            <a:r>
              <a:rPr lang="en-US" sz="1100" dirty="0" err="1" smtClean="0"/>
              <a:t>SiO</a:t>
            </a:r>
            <a:r>
              <a:rPr lang="en-US" sz="1100" dirty="0" smtClean="0"/>
              <a:t> substrates resulting in an integrated detector.</a:t>
            </a:r>
          </a:p>
          <a:p>
            <a:pPr algn="just"/>
            <a:r>
              <a:rPr lang="en-US" sz="1100" dirty="0" smtClean="0"/>
              <a:t>Right: CAD drawing of an </a:t>
            </a:r>
            <a:r>
              <a:rPr lang="en-US" sz="1100" b="1" dirty="0" smtClean="0"/>
              <a:t>array of strips </a:t>
            </a:r>
            <a:r>
              <a:rPr lang="en-US" sz="1100" dirty="0" smtClean="0"/>
              <a:t>(X or Y arrangement  will be obtained by rotating the mask between two subsequent layers).</a:t>
            </a:r>
          </a:p>
          <a:p>
            <a:pPr algn="just"/>
            <a:r>
              <a:rPr lang="en-US" sz="1100" dirty="0" smtClean="0"/>
              <a:t>The combination of the </a:t>
            </a:r>
            <a:r>
              <a:rPr lang="en-US" sz="1100" b="1" dirty="0" smtClean="0"/>
              <a:t>interleaved strips</a:t>
            </a:r>
            <a:r>
              <a:rPr lang="en-US" sz="1100" dirty="0" smtClean="0"/>
              <a:t> and the interface cabling (see below) permit readout with 4:1 fan-in </a:t>
            </a:r>
            <a:r>
              <a:rPr lang="en-US" sz="1100" b="1" dirty="0" smtClean="0"/>
              <a:t>without loss of spatial information</a:t>
            </a:r>
            <a:r>
              <a:rPr lang="en-US" sz="1100" dirty="0" smtClean="0"/>
              <a:t>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3237272" y="18619644"/>
            <a:ext cx="3357680" cy="2473609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ube 25"/>
          <p:cNvSpPr/>
          <p:nvPr/>
        </p:nvSpPr>
        <p:spPr>
          <a:xfrm>
            <a:off x="13808104" y="20040600"/>
            <a:ext cx="2301846" cy="381371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Cube 138"/>
          <p:cNvSpPr/>
          <p:nvPr/>
        </p:nvSpPr>
        <p:spPr>
          <a:xfrm>
            <a:off x="13607595" y="20224686"/>
            <a:ext cx="2292805" cy="381371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Cube 139"/>
          <p:cNvSpPr/>
          <p:nvPr/>
        </p:nvSpPr>
        <p:spPr>
          <a:xfrm>
            <a:off x="13396567" y="20415371"/>
            <a:ext cx="2256183" cy="381371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 smtClean="0">
                <a:solidFill>
                  <a:schemeClr val="tx1"/>
                </a:solidFill>
              </a:rPr>
              <a:t>SiO</a:t>
            </a:r>
            <a:r>
              <a:rPr lang="en-US" sz="500" b="1" dirty="0" smtClean="0">
                <a:solidFill>
                  <a:schemeClr val="tx1"/>
                </a:solidFill>
              </a:rPr>
              <a:t> with metalized contacts</a:t>
            </a:r>
            <a:endParaRPr lang="en-US" sz="500" b="1" dirty="0">
              <a:solidFill>
                <a:schemeClr val="tx1"/>
              </a:solidFill>
            </a:endParaRPr>
          </a:p>
        </p:txBody>
      </p:sp>
      <p:sp>
        <p:nvSpPr>
          <p:cNvPr id="142" name="Cube 141"/>
          <p:cNvSpPr/>
          <p:nvPr/>
        </p:nvSpPr>
        <p:spPr>
          <a:xfrm>
            <a:off x="13511882" y="19704049"/>
            <a:ext cx="798029" cy="752721"/>
          </a:xfrm>
          <a:prstGeom prst="cube">
            <a:avLst>
              <a:gd name="adj" fmla="val 6004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Cube 140"/>
          <p:cNvSpPr/>
          <p:nvPr/>
        </p:nvSpPr>
        <p:spPr>
          <a:xfrm>
            <a:off x="14118083" y="19704049"/>
            <a:ext cx="798029" cy="752721"/>
          </a:xfrm>
          <a:prstGeom prst="cube">
            <a:avLst>
              <a:gd name="adj" fmla="val 6004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Cube 142"/>
          <p:cNvSpPr/>
          <p:nvPr/>
        </p:nvSpPr>
        <p:spPr>
          <a:xfrm>
            <a:off x="14793022" y="19704049"/>
            <a:ext cx="798029" cy="752721"/>
          </a:xfrm>
          <a:prstGeom prst="cube">
            <a:avLst>
              <a:gd name="adj" fmla="val 6004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14118082" y="20225370"/>
            <a:ext cx="563117" cy="215444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X-Strips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5009192" y="20575568"/>
            <a:ext cx="563117" cy="215444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FF"/>
                </a:solidFill>
              </a:rPr>
              <a:t>Y</a:t>
            </a:r>
            <a:r>
              <a:rPr lang="en-US" sz="800" dirty="0" smtClean="0">
                <a:solidFill>
                  <a:srgbClr val="0000FF"/>
                </a:solidFill>
              </a:rPr>
              <a:t>-Strips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5769007" y="20805571"/>
            <a:ext cx="848943" cy="215444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Not to scale!</a:t>
            </a:r>
            <a:endParaRPr lang="en-US" sz="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14249400" y="18840450"/>
            <a:ext cx="103522" cy="8635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flipH="1">
            <a:off x="14430682" y="18992850"/>
            <a:ext cx="74640" cy="8635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H="1">
            <a:off x="14629438" y="18992850"/>
            <a:ext cx="103522" cy="8635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flipH="1">
            <a:off x="14921809" y="18918814"/>
            <a:ext cx="103522" cy="8635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14598475" y="18732728"/>
            <a:ext cx="724039" cy="338554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Drifting electrons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5453452" y="19886816"/>
            <a:ext cx="948164" cy="338554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Multiplication region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31" name="Explosion 1 30"/>
          <p:cNvSpPr/>
          <p:nvPr/>
        </p:nvSpPr>
        <p:spPr>
          <a:xfrm>
            <a:off x="14249400" y="19856449"/>
            <a:ext cx="255922" cy="234951"/>
          </a:xfrm>
          <a:prstGeom prst="irregularSeal1">
            <a:avLst/>
          </a:prstGeom>
          <a:solidFill>
            <a:srgbClr val="FF00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Explosion 1 157"/>
          <p:cNvSpPr/>
          <p:nvPr/>
        </p:nvSpPr>
        <p:spPr>
          <a:xfrm>
            <a:off x="14598437" y="20107894"/>
            <a:ext cx="255922" cy="234951"/>
          </a:xfrm>
          <a:prstGeom prst="irregularSeal1">
            <a:avLst/>
          </a:prstGeom>
          <a:solidFill>
            <a:srgbClr val="FF00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Explosion 1 158"/>
          <p:cNvSpPr/>
          <p:nvPr/>
        </p:nvSpPr>
        <p:spPr>
          <a:xfrm>
            <a:off x="13975496" y="19856449"/>
            <a:ext cx="255922" cy="234951"/>
          </a:xfrm>
          <a:prstGeom prst="irregularSeal1">
            <a:avLst/>
          </a:prstGeom>
          <a:solidFill>
            <a:srgbClr val="FF00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latin typeface="Zapf Dingbats"/>
                <a:ea typeface="Zapf Dingbats"/>
                <a:cs typeface="Zapf Dingbats"/>
                <a:sym typeface="Zapf Dingbats"/>
              </a:rPr>
              <a:t>✚</a:t>
            </a:r>
            <a:endParaRPr lang="en-US"/>
          </a:p>
        </p:txBody>
      </p:sp>
      <p:sp>
        <p:nvSpPr>
          <p:cNvPr id="256" name="Freeform 255"/>
          <p:cNvSpPr/>
          <p:nvPr/>
        </p:nvSpPr>
        <p:spPr>
          <a:xfrm>
            <a:off x="15957550" y="20490980"/>
            <a:ext cx="787400" cy="354734"/>
          </a:xfrm>
          <a:custGeom>
            <a:avLst/>
            <a:gdLst>
              <a:gd name="connsiteX0" fmla="*/ 0 w 787400"/>
              <a:gd name="connsiteY0" fmla="*/ 51270 h 354734"/>
              <a:gd name="connsiteX1" fmla="*/ 114300 w 787400"/>
              <a:gd name="connsiteY1" fmla="*/ 57620 h 354734"/>
              <a:gd name="connsiteX2" fmla="*/ 196850 w 787400"/>
              <a:gd name="connsiteY2" fmla="*/ 311620 h 354734"/>
              <a:gd name="connsiteX3" fmla="*/ 279400 w 787400"/>
              <a:gd name="connsiteY3" fmla="*/ 343370 h 354734"/>
              <a:gd name="connsiteX4" fmla="*/ 393700 w 787400"/>
              <a:gd name="connsiteY4" fmla="*/ 190970 h 354734"/>
              <a:gd name="connsiteX5" fmla="*/ 546100 w 787400"/>
              <a:gd name="connsiteY5" fmla="*/ 13170 h 354734"/>
              <a:gd name="connsiteX6" fmla="*/ 787400 w 787400"/>
              <a:gd name="connsiteY6" fmla="*/ 13170 h 354734"/>
              <a:gd name="connsiteX7" fmla="*/ 787400 w 787400"/>
              <a:gd name="connsiteY7" fmla="*/ 13170 h 35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400" h="354734">
                <a:moveTo>
                  <a:pt x="0" y="51270"/>
                </a:moveTo>
                <a:cubicBezTo>
                  <a:pt x="40746" y="32749"/>
                  <a:pt x="81492" y="14228"/>
                  <a:pt x="114300" y="57620"/>
                </a:cubicBezTo>
                <a:cubicBezTo>
                  <a:pt x="147108" y="101012"/>
                  <a:pt x="169333" y="263995"/>
                  <a:pt x="196850" y="311620"/>
                </a:cubicBezTo>
                <a:cubicBezTo>
                  <a:pt x="224367" y="359245"/>
                  <a:pt x="246592" y="363478"/>
                  <a:pt x="279400" y="343370"/>
                </a:cubicBezTo>
                <a:cubicBezTo>
                  <a:pt x="312208" y="323262"/>
                  <a:pt x="349250" y="246003"/>
                  <a:pt x="393700" y="190970"/>
                </a:cubicBezTo>
                <a:cubicBezTo>
                  <a:pt x="438150" y="135937"/>
                  <a:pt x="480483" y="42803"/>
                  <a:pt x="546100" y="13170"/>
                </a:cubicBezTo>
                <a:cubicBezTo>
                  <a:pt x="611717" y="-16463"/>
                  <a:pt x="787400" y="13170"/>
                  <a:pt x="787400" y="13170"/>
                </a:cubicBezTo>
                <a:lnTo>
                  <a:pt x="787400" y="13170"/>
                </a:lnTo>
              </a:path>
            </a:pathLst>
          </a:custGeom>
          <a:noFill/>
          <a:ln>
            <a:solidFill>
              <a:srgbClr val="FFFF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Freeform 171"/>
          <p:cNvSpPr/>
          <p:nvPr/>
        </p:nvSpPr>
        <p:spPr>
          <a:xfrm>
            <a:off x="15322550" y="19208973"/>
            <a:ext cx="787400" cy="354734"/>
          </a:xfrm>
          <a:custGeom>
            <a:avLst/>
            <a:gdLst>
              <a:gd name="connsiteX0" fmla="*/ 0 w 787400"/>
              <a:gd name="connsiteY0" fmla="*/ 51270 h 354734"/>
              <a:gd name="connsiteX1" fmla="*/ 114300 w 787400"/>
              <a:gd name="connsiteY1" fmla="*/ 57620 h 354734"/>
              <a:gd name="connsiteX2" fmla="*/ 196850 w 787400"/>
              <a:gd name="connsiteY2" fmla="*/ 311620 h 354734"/>
              <a:gd name="connsiteX3" fmla="*/ 279400 w 787400"/>
              <a:gd name="connsiteY3" fmla="*/ 343370 h 354734"/>
              <a:gd name="connsiteX4" fmla="*/ 393700 w 787400"/>
              <a:gd name="connsiteY4" fmla="*/ 190970 h 354734"/>
              <a:gd name="connsiteX5" fmla="*/ 546100 w 787400"/>
              <a:gd name="connsiteY5" fmla="*/ 13170 h 354734"/>
              <a:gd name="connsiteX6" fmla="*/ 787400 w 787400"/>
              <a:gd name="connsiteY6" fmla="*/ 13170 h 354734"/>
              <a:gd name="connsiteX7" fmla="*/ 787400 w 787400"/>
              <a:gd name="connsiteY7" fmla="*/ 13170 h 35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400" h="354734">
                <a:moveTo>
                  <a:pt x="0" y="51270"/>
                </a:moveTo>
                <a:cubicBezTo>
                  <a:pt x="40746" y="32749"/>
                  <a:pt x="81492" y="14228"/>
                  <a:pt x="114300" y="57620"/>
                </a:cubicBezTo>
                <a:cubicBezTo>
                  <a:pt x="147108" y="101012"/>
                  <a:pt x="169333" y="263995"/>
                  <a:pt x="196850" y="311620"/>
                </a:cubicBezTo>
                <a:cubicBezTo>
                  <a:pt x="224367" y="359245"/>
                  <a:pt x="246592" y="363478"/>
                  <a:pt x="279400" y="343370"/>
                </a:cubicBezTo>
                <a:cubicBezTo>
                  <a:pt x="312208" y="323262"/>
                  <a:pt x="349250" y="246003"/>
                  <a:pt x="393700" y="190970"/>
                </a:cubicBezTo>
                <a:cubicBezTo>
                  <a:pt x="438150" y="135937"/>
                  <a:pt x="480483" y="42803"/>
                  <a:pt x="546100" y="13170"/>
                </a:cubicBezTo>
                <a:cubicBezTo>
                  <a:pt x="611717" y="-16463"/>
                  <a:pt x="787400" y="13170"/>
                  <a:pt x="787400" y="13170"/>
                </a:cubicBezTo>
                <a:lnTo>
                  <a:pt x="787400" y="13170"/>
                </a:lnTo>
              </a:path>
            </a:pathLst>
          </a:custGeom>
          <a:ln>
            <a:solidFill>
              <a:srgbClr val="FFFF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TextBox 172"/>
          <p:cNvSpPr txBox="1"/>
          <p:nvPr/>
        </p:nvSpPr>
        <p:spPr>
          <a:xfrm>
            <a:off x="16054833" y="20383258"/>
            <a:ext cx="563117" cy="338554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Output signals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174" name="Subtitle 2"/>
          <p:cNvSpPr txBox="1">
            <a:spLocks/>
          </p:cNvSpPr>
          <p:nvPr/>
        </p:nvSpPr>
        <p:spPr>
          <a:xfrm>
            <a:off x="1765300" y="5511987"/>
            <a:ext cx="9321801" cy="1583852"/>
          </a:xfrm>
          <a:prstGeom prst="rect">
            <a:avLst/>
          </a:prstGeom>
        </p:spPr>
        <p:txBody>
          <a:bodyPr vert="horz" lIns="329184" tIns="164592" rIns="329184" bIns="164592" rtlCol="0">
            <a:normAutofit/>
          </a:bodyPr>
          <a:lstStyle>
            <a:lvl1pPr marL="0" indent="0" algn="r" defTabSz="3291840" rtl="0" eaLnBrk="1" latinLnBrk="0" hangingPunct="1">
              <a:spcBef>
                <a:spcPts val="2160"/>
              </a:spcBef>
              <a:buFont typeface="Wingdings 2" pitchFamily="18" charset="2"/>
              <a:buNone/>
              <a:defRPr sz="6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spcBef>
                <a:spcPts val="2160"/>
              </a:spcBef>
              <a:buFont typeface="Wingdings 2" pitchFamily="18" charset="2"/>
              <a:buNone/>
              <a:defRPr sz="7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spcBef>
                <a:spcPts val="2160"/>
              </a:spcBef>
              <a:buFont typeface="Wingdings 2" pitchFamily="18" charset="2"/>
              <a:buNone/>
              <a:defRPr sz="6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spcBef>
                <a:spcPts val="2160"/>
              </a:spcBef>
              <a:buFont typeface="Wingdings 2" pitchFamily="18" charset="2"/>
              <a:buNone/>
              <a:defRPr sz="6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spcBef>
                <a:spcPts val="2160"/>
              </a:spcBef>
              <a:buFont typeface="Wingdings 2" pitchFamily="18" charset="2"/>
              <a:buNone/>
              <a:defRPr sz="6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6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6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6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6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800" u="sng" dirty="0" smtClean="0">
                <a:solidFill>
                  <a:srgbClr val="660066"/>
                </a:solidFill>
              </a:rPr>
              <a:t>S. Dussoni</a:t>
            </a:r>
            <a:r>
              <a:rPr lang="en-US" sz="1800" u="sng" dirty="0">
                <a:solidFill>
                  <a:srgbClr val="660066"/>
                </a:solidFill>
              </a:rPr>
              <a:t> </a:t>
            </a:r>
            <a:r>
              <a:rPr lang="en-US" sz="1800" u="sng" baseline="30000" dirty="0">
                <a:solidFill>
                  <a:srgbClr val="660066"/>
                </a:solidFill>
              </a:rPr>
              <a:t>(1</a:t>
            </a:r>
            <a:r>
              <a:rPr lang="en-US" sz="1800" baseline="30000" dirty="0">
                <a:solidFill>
                  <a:srgbClr val="660066"/>
                </a:solidFill>
              </a:rPr>
              <a:t>)</a:t>
            </a:r>
            <a:r>
              <a:rPr lang="en-US" sz="1800" dirty="0">
                <a:solidFill>
                  <a:srgbClr val="660066"/>
                </a:solidFill>
              </a:rPr>
              <a:t>, A. M. </a:t>
            </a:r>
            <a:r>
              <a:rPr lang="en-US" sz="1800" dirty="0" err="1">
                <a:solidFill>
                  <a:srgbClr val="660066"/>
                </a:solidFill>
              </a:rPr>
              <a:t>Baldini</a:t>
            </a:r>
            <a:r>
              <a:rPr lang="en-US" sz="1800" dirty="0">
                <a:solidFill>
                  <a:srgbClr val="660066"/>
                </a:solidFill>
              </a:rPr>
              <a:t> </a:t>
            </a:r>
            <a:r>
              <a:rPr lang="en-US" sz="1800" baseline="30000" dirty="0">
                <a:solidFill>
                  <a:srgbClr val="660066"/>
                </a:solidFill>
              </a:rPr>
              <a:t>(1)</a:t>
            </a:r>
            <a:r>
              <a:rPr lang="en-US" sz="1800" dirty="0">
                <a:solidFill>
                  <a:srgbClr val="660066"/>
                </a:solidFill>
              </a:rPr>
              <a:t>, C. </a:t>
            </a:r>
            <a:r>
              <a:rPr lang="en-US" sz="1800" dirty="0" err="1">
                <a:solidFill>
                  <a:srgbClr val="660066"/>
                </a:solidFill>
              </a:rPr>
              <a:t>Cerri</a:t>
            </a:r>
            <a:r>
              <a:rPr lang="en-US" sz="1800" dirty="0">
                <a:solidFill>
                  <a:srgbClr val="660066"/>
                </a:solidFill>
              </a:rPr>
              <a:t> </a:t>
            </a:r>
            <a:r>
              <a:rPr lang="en-US" sz="1800" baseline="30000" dirty="0">
                <a:solidFill>
                  <a:srgbClr val="660066"/>
                </a:solidFill>
              </a:rPr>
              <a:t>(1)</a:t>
            </a:r>
            <a:r>
              <a:rPr lang="en-US" sz="1800" dirty="0">
                <a:solidFill>
                  <a:srgbClr val="660066"/>
                </a:solidFill>
              </a:rPr>
              <a:t>, </a:t>
            </a:r>
            <a:r>
              <a:rPr lang="en-US" sz="1800" dirty="0" smtClean="0">
                <a:solidFill>
                  <a:srgbClr val="660066"/>
                </a:solidFill>
              </a:rPr>
              <a:t>M. </a:t>
            </a:r>
            <a:r>
              <a:rPr lang="en-US" sz="1800" dirty="0" err="1" smtClean="0">
                <a:solidFill>
                  <a:srgbClr val="660066"/>
                </a:solidFill>
              </a:rPr>
              <a:t>Grassi</a:t>
            </a:r>
            <a:r>
              <a:rPr lang="en-US" sz="1800" dirty="0">
                <a:solidFill>
                  <a:srgbClr val="660066"/>
                </a:solidFill>
              </a:rPr>
              <a:t> </a:t>
            </a:r>
            <a:r>
              <a:rPr lang="en-US" sz="1800" baseline="30000" dirty="0">
                <a:solidFill>
                  <a:srgbClr val="660066"/>
                </a:solidFill>
              </a:rPr>
              <a:t>(1)</a:t>
            </a:r>
            <a:r>
              <a:rPr lang="en-US" sz="1800" dirty="0" smtClean="0">
                <a:solidFill>
                  <a:srgbClr val="660066"/>
                </a:solidFill>
              </a:rPr>
              <a:t>, A. Papa</a:t>
            </a:r>
            <a:r>
              <a:rPr lang="en-US" sz="1800" dirty="0">
                <a:solidFill>
                  <a:srgbClr val="660066"/>
                </a:solidFill>
              </a:rPr>
              <a:t> </a:t>
            </a:r>
            <a:r>
              <a:rPr lang="en-US" sz="1800" baseline="30000" dirty="0" smtClean="0">
                <a:solidFill>
                  <a:srgbClr val="660066"/>
                </a:solidFill>
              </a:rPr>
              <a:t>(2)</a:t>
            </a:r>
            <a:r>
              <a:rPr lang="en-US" sz="1800" dirty="0" smtClean="0">
                <a:solidFill>
                  <a:srgbClr val="660066"/>
                </a:solidFill>
              </a:rPr>
              <a:t>, G. Signorelli</a:t>
            </a:r>
            <a:r>
              <a:rPr lang="en-US" sz="1800" baseline="30000" dirty="0" smtClean="0">
                <a:solidFill>
                  <a:srgbClr val="660066"/>
                </a:solidFill>
              </a:rPr>
              <a:t>(</a:t>
            </a:r>
            <a:r>
              <a:rPr lang="en-US" sz="1800" baseline="30000" dirty="0">
                <a:solidFill>
                  <a:srgbClr val="660066"/>
                </a:solidFill>
              </a:rPr>
              <a:t>1</a:t>
            </a:r>
            <a:r>
              <a:rPr lang="en-US" sz="1800" baseline="30000" dirty="0" smtClean="0">
                <a:solidFill>
                  <a:srgbClr val="660066"/>
                </a:solidFill>
              </a:rPr>
              <a:t>)</a:t>
            </a:r>
          </a:p>
          <a:p>
            <a:pPr marL="742950" indent="-742950" algn="ctr">
              <a:lnSpc>
                <a:spcPct val="80000"/>
              </a:lnSpc>
              <a:buAutoNum type="arabicParenBoth"/>
            </a:pPr>
            <a:r>
              <a:rPr lang="en-US" sz="1400" dirty="0" smtClean="0">
                <a:solidFill>
                  <a:srgbClr val="660066"/>
                </a:solidFill>
              </a:rPr>
              <a:t>INFN </a:t>
            </a:r>
            <a:r>
              <a:rPr lang="en-US" sz="1400" dirty="0" err="1" smtClean="0">
                <a:solidFill>
                  <a:srgbClr val="660066"/>
                </a:solidFill>
              </a:rPr>
              <a:t>Sezione</a:t>
            </a:r>
            <a:r>
              <a:rPr lang="en-US" sz="1400" dirty="0" smtClean="0">
                <a:solidFill>
                  <a:srgbClr val="660066"/>
                </a:solidFill>
              </a:rPr>
              <a:t> di Pisa, Largo B. </a:t>
            </a:r>
            <a:r>
              <a:rPr lang="en-US" sz="1400" dirty="0" err="1" smtClean="0">
                <a:solidFill>
                  <a:srgbClr val="660066"/>
                </a:solidFill>
              </a:rPr>
              <a:t>Pontecorvo</a:t>
            </a:r>
            <a:r>
              <a:rPr lang="en-US" sz="1400" dirty="0" smtClean="0">
                <a:solidFill>
                  <a:srgbClr val="660066"/>
                </a:solidFill>
              </a:rPr>
              <a:t> 3, 56127 Pisa, Italy</a:t>
            </a:r>
          </a:p>
          <a:p>
            <a:pPr marL="742950" indent="-742950" algn="ctr">
              <a:lnSpc>
                <a:spcPct val="80000"/>
              </a:lnSpc>
              <a:buAutoNum type="arabicParenBoth"/>
            </a:pPr>
            <a:r>
              <a:rPr lang="en-US" sz="1400" dirty="0" smtClean="0">
                <a:solidFill>
                  <a:srgbClr val="660066"/>
                </a:solidFill>
              </a:rPr>
              <a:t>Paul </a:t>
            </a:r>
            <a:r>
              <a:rPr lang="en-US" sz="1400" dirty="0" err="1" smtClean="0">
                <a:solidFill>
                  <a:srgbClr val="660066"/>
                </a:solidFill>
              </a:rPr>
              <a:t>Scherrer</a:t>
            </a:r>
            <a:r>
              <a:rPr lang="en-US" sz="1400" dirty="0" smtClean="0">
                <a:solidFill>
                  <a:srgbClr val="660066"/>
                </a:solidFill>
              </a:rPr>
              <a:t> </a:t>
            </a:r>
            <a:r>
              <a:rPr lang="en-US" sz="1400" dirty="0" err="1" smtClean="0">
                <a:solidFill>
                  <a:srgbClr val="660066"/>
                </a:solidFill>
              </a:rPr>
              <a:t>Institut</a:t>
            </a:r>
            <a:r>
              <a:rPr lang="en-US" sz="1400" dirty="0" smtClean="0">
                <a:solidFill>
                  <a:srgbClr val="660066"/>
                </a:solidFill>
              </a:rPr>
              <a:t> (PSI) CH-5232 </a:t>
            </a:r>
            <a:r>
              <a:rPr lang="en-US" sz="1400" dirty="0" err="1" smtClean="0">
                <a:solidFill>
                  <a:srgbClr val="660066"/>
                </a:solidFill>
              </a:rPr>
              <a:t>Villigen</a:t>
            </a:r>
            <a:r>
              <a:rPr lang="en-US" sz="1400" dirty="0" smtClean="0">
                <a:solidFill>
                  <a:srgbClr val="660066"/>
                </a:solidFill>
              </a:rPr>
              <a:t>, Switzerland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7100142" y="33597911"/>
            <a:ext cx="6480000" cy="461665"/>
          </a:xfrm>
          <a:prstGeom prst="rect">
            <a:avLst/>
          </a:prstGeom>
          <a:ln cap="rnd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Contacts: </a:t>
            </a:r>
            <a:r>
              <a:rPr lang="en-US" sz="2400" i="1" dirty="0" err="1" smtClean="0"/>
              <a:t>Simeone.Dussoni@pi.infn.it</a:t>
            </a:r>
            <a:endParaRPr lang="en-US" sz="2400" i="1" dirty="0" smtClean="0"/>
          </a:p>
        </p:txBody>
      </p:sp>
      <p:sp>
        <p:nvSpPr>
          <p:cNvPr id="177" name="TextBox 176"/>
          <p:cNvSpPr txBox="1"/>
          <p:nvPr/>
        </p:nvSpPr>
        <p:spPr>
          <a:xfrm>
            <a:off x="17088814" y="28495108"/>
            <a:ext cx="6480000" cy="4832092"/>
          </a:xfrm>
          <a:prstGeom prst="rect">
            <a:avLst/>
          </a:prstGeom>
          <a:ln cap="rnd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Project time profile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000" u="sng" dirty="0" smtClean="0"/>
              <a:t>2011</a:t>
            </a:r>
            <a:r>
              <a:rPr lang="en-US" sz="2000" dirty="0" smtClean="0"/>
              <a:t> </a:t>
            </a:r>
            <a:r>
              <a:rPr lang="en-US" sz="2000" dirty="0"/>
              <a:t> </a:t>
            </a:r>
            <a:r>
              <a:rPr lang="en-US" sz="2000" dirty="0" smtClean="0"/>
              <a:t>Founding granted. Started R&amp;D, material procurement. Laboratory set-up.</a:t>
            </a:r>
          </a:p>
          <a:p>
            <a:pPr marL="457200" indent="-457200" algn="just">
              <a:buAutoNum type="arabicPlain" startAt="2011"/>
            </a:pPr>
            <a:endParaRPr lang="en-US" sz="2000" dirty="0" smtClean="0"/>
          </a:p>
          <a:p>
            <a:pPr algn="just"/>
            <a:r>
              <a:rPr lang="en-US" sz="2000" u="sng" dirty="0" smtClean="0"/>
              <a:t>2012-start of 2013</a:t>
            </a:r>
            <a:r>
              <a:rPr lang="en-US" sz="2000" dirty="0" smtClean="0"/>
              <a:t>  R&amp;D on photo detectors, front-end electronics and charge read-out. Definition of detector geometry.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u="sng" dirty="0" smtClean="0"/>
              <a:t>2013</a:t>
            </a:r>
            <a:r>
              <a:rPr lang="en-US" sz="2000" dirty="0" smtClean="0"/>
              <a:t> Construction of full-scale prototype (10 </a:t>
            </a:r>
            <a:r>
              <a:rPr lang="en-US" sz="2000" dirty="0" err="1" smtClean="0"/>
              <a:t>litre</a:t>
            </a:r>
            <a:r>
              <a:rPr lang="en-US" sz="2000" dirty="0" smtClean="0"/>
              <a:t> </a:t>
            </a:r>
            <a:r>
              <a:rPr lang="en-US" sz="2000" dirty="0" err="1" smtClean="0"/>
              <a:t>LXe</a:t>
            </a:r>
            <a:r>
              <a:rPr lang="en-US" sz="2000" dirty="0" smtClean="0"/>
              <a:t>). Implementation of online reconstruction algorithms.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u="sng" dirty="0" smtClean="0"/>
              <a:t>2014</a:t>
            </a:r>
            <a:r>
              <a:rPr lang="en-US" sz="2000" dirty="0" smtClean="0"/>
              <a:t> Prototype ready for test-beam with photons in multi MeV range.</a:t>
            </a:r>
            <a:endParaRPr lang="en-US" sz="2000" dirty="0"/>
          </a:p>
        </p:txBody>
      </p:sp>
      <p:sp>
        <p:nvSpPr>
          <p:cNvPr id="257" name="Footer Placeholder 256"/>
          <p:cNvSpPr>
            <a:spLocks noGrp="1"/>
          </p:cNvSpPr>
          <p:nvPr>
            <p:ph type="ftr" sz="quarter" idx="11"/>
          </p:nvPr>
        </p:nvSpPr>
        <p:spPr>
          <a:xfrm>
            <a:off x="1414202" y="34245338"/>
            <a:ext cx="22118457" cy="315187"/>
          </a:xfrm>
        </p:spPr>
        <p:txBody>
          <a:bodyPr/>
          <a:lstStyle/>
          <a:p>
            <a:r>
              <a:rPr lang="en-US" dirty="0" smtClean="0"/>
              <a:t>Vienna Conference on Instrumentation 2013</a:t>
            </a:r>
            <a:endParaRPr lang="en-US" dirty="0"/>
          </a:p>
        </p:txBody>
      </p:sp>
      <p:cxnSp>
        <p:nvCxnSpPr>
          <p:cNvPr id="185" name="Straight Arrow Connector 184"/>
          <p:cNvCxnSpPr/>
          <p:nvPr/>
        </p:nvCxnSpPr>
        <p:spPr>
          <a:xfrm flipV="1">
            <a:off x="14921809" y="19488150"/>
            <a:ext cx="349941" cy="294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flipV="1">
            <a:off x="15591051" y="20613796"/>
            <a:ext cx="36649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15751990" y="19225153"/>
            <a:ext cx="563117" cy="338554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Output signals</a:t>
            </a:r>
            <a:endParaRPr lang="en-US" sz="800" dirty="0">
              <a:solidFill>
                <a:srgbClr val="0000FF"/>
              </a:solidFill>
            </a:endParaRPr>
          </a:p>
        </p:txBody>
      </p:sp>
      <p:pic>
        <p:nvPicPr>
          <p:cNvPr id="4" name="Picture 3" descr="leone.jpg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7"/>
          <a:stretch/>
        </p:blipFill>
        <p:spPr>
          <a:xfrm rot="5400000">
            <a:off x="942123" y="698549"/>
            <a:ext cx="1910342" cy="133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500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2381</TotalTime>
  <Words>1548</Words>
  <Application>Microsoft Macintosh PowerPoint</Application>
  <PresentationFormat>Custom</PresentationFormat>
  <Paragraphs>224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R&amp;D on a Fast LXe TPC with real-time event reconstruction</vt:lpstr>
    </vt:vector>
  </TitlesOfParts>
  <Company>INFN Pisa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Simeone Dussoni</dc:creator>
  <cp:lastModifiedBy>Simeone Dussoni</cp:lastModifiedBy>
  <cp:revision>125</cp:revision>
  <cp:lastPrinted>2013-02-08T18:04:29Z</cp:lastPrinted>
  <dcterms:created xsi:type="dcterms:W3CDTF">2013-02-06T14:07:14Z</dcterms:created>
  <dcterms:modified xsi:type="dcterms:W3CDTF">2013-02-08T22:47:21Z</dcterms:modified>
</cp:coreProperties>
</file>