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6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31"/>
  </p:notesMasterIdLst>
  <p:handoutMasterIdLst>
    <p:handoutMasterId r:id="rId32"/>
  </p:handoutMasterIdLst>
  <p:sldIdLst>
    <p:sldId id="484" r:id="rId2"/>
    <p:sldId id="573" r:id="rId3"/>
    <p:sldId id="563" r:id="rId4"/>
    <p:sldId id="597" r:id="rId5"/>
    <p:sldId id="614" r:id="rId6"/>
    <p:sldId id="615" r:id="rId7"/>
    <p:sldId id="616" r:id="rId8"/>
    <p:sldId id="622" r:id="rId9"/>
    <p:sldId id="624" r:id="rId10"/>
    <p:sldId id="601" r:id="rId11"/>
    <p:sldId id="599" r:id="rId12"/>
    <p:sldId id="583" r:id="rId13"/>
    <p:sldId id="603" r:id="rId14"/>
    <p:sldId id="620" r:id="rId15"/>
    <p:sldId id="626" r:id="rId16"/>
    <p:sldId id="627" r:id="rId17"/>
    <p:sldId id="596" r:id="rId18"/>
    <p:sldId id="584" r:id="rId19"/>
    <p:sldId id="609" r:id="rId20"/>
    <p:sldId id="592" r:id="rId21"/>
    <p:sldId id="610" r:id="rId22"/>
    <p:sldId id="608" r:id="rId23"/>
    <p:sldId id="606" r:id="rId24"/>
    <p:sldId id="612" r:id="rId25"/>
    <p:sldId id="562" r:id="rId26"/>
    <p:sldId id="567" r:id="rId27"/>
    <p:sldId id="570" r:id="rId28"/>
    <p:sldId id="554" r:id="rId29"/>
    <p:sldId id="621" r:id="rId30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/>
        <a:cs typeface="ヒラギノ角ゴ Pro W3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/>
        <a:cs typeface="ヒラギノ角ゴ Pro W3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/>
        <a:cs typeface="ヒラギノ角ゴ Pro W3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/>
        <a:cs typeface="ヒラギノ角ゴ Pro W3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/>
        <a:cs typeface="ヒラギノ角ゴ Pro W3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/>
        <a:cs typeface="ヒラギノ角ゴ Pro W3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/>
        <a:cs typeface="ヒラギノ角ゴ Pro W3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/>
        <a:cs typeface="ヒラギノ角ゴ Pro W3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/>
        <a:cs typeface="ヒラギノ角ゴ Pro W3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3399FF"/>
    <a:srgbClr val="880003"/>
    <a:srgbClr val="C80004"/>
    <a:srgbClr val="237E92"/>
    <a:srgbClr val="FFF6BC"/>
    <a:srgbClr val="B2B2B2"/>
    <a:srgbClr val="797979"/>
    <a:srgbClr val="939393"/>
    <a:srgbClr val="EE7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14" autoAdjust="0"/>
    <p:restoredTop sz="91119" autoAdjust="0"/>
  </p:normalViewPr>
  <p:slideViewPr>
    <p:cSldViewPr>
      <p:cViewPr>
        <p:scale>
          <a:sx n="110" d="100"/>
          <a:sy n="110" d="100"/>
        </p:scale>
        <p:origin x="-192" y="13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image" Target="../media/image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fld id="{641C3059-5DB8-4B47-BFB9-2C4D558FB341}" type="slidenum">
              <a:rPr/>
              <a:pPr>
                <a:defRPr/>
              </a:pPr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94067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a typeface="ＭＳ Ｐゴシック" charset="0"/>
                <a:cs typeface="ヒラギノ角ゴ Pro W3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ＭＳ Ｐゴシック" charset="0"/>
                <a:cs typeface="ヒラギノ角ゴ Pro W3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a typeface="ＭＳ Ｐゴシック" charset="0"/>
                <a:cs typeface="ヒラギノ角ゴ Pro W3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ＭＳ Ｐゴシック" charset="0"/>
                <a:cs typeface="ヒラギノ角ゴ Pro W3" charset="0"/>
              </a:defRPr>
            </a:lvl1pPr>
          </a:lstStyle>
          <a:p>
            <a:pPr>
              <a:defRPr/>
            </a:pPr>
            <a:fld id="{FE32DA9A-8733-435A-97D5-90486283838C}" type="slidenum">
              <a:rPr lang="fr-FR"/>
              <a:pPr>
                <a:defRPr/>
              </a:pPr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4028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9218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fr-FR" smtClean="0">
                <a:ea typeface="ＭＳ Ｐゴシック"/>
                <a:cs typeface="ＭＳ Ｐゴシック"/>
              </a:rPr>
              <a:t>at one glance</a:t>
            </a:r>
          </a:p>
        </p:txBody>
      </p:sp>
      <p:sp>
        <p:nvSpPr>
          <p:cNvPr id="9219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5ADBB53-1363-43A6-AD04-34EB05EBBDC2}" type="slidenum">
              <a:rPr lang="fr-FR" smtClean="0">
                <a:ea typeface="ＭＳ Ｐゴシック"/>
                <a:cs typeface="ＭＳ Ｐゴシック"/>
              </a:rPr>
              <a:pPr/>
              <a:t>1</a:t>
            </a:fld>
            <a:endParaRPr lang="fr-FR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1266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 smtClean="0">
              <a:ea typeface="ＭＳ Ｐゴシック"/>
              <a:cs typeface="ＭＳ Ｐゴシック"/>
            </a:endParaRPr>
          </a:p>
        </p:txBody>
      </p:sp>
      <p:sp>
        <p:nvSpPr>
          <p:cNvPr id="1126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29ACD86-B5E2-40F2-A6FC-0787BEF8D011}" type="slidenum">
              <a:rPr lang="fr-FR" smtClean="0">
                <a:ea typeface="ＭＳ Ｐゴシック"/>
                <a:cs typeface="ＭＳ Ｐゴシック"/>
              </a:rPr>
              <a:pPr/>
              <a:t>4</a:t>
            </a:fld>
            <a:endParaRPr lang="fr-FR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31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The JEM-EUSO collaboration</a:t>
            </a:r>
          </a:p>
        </p:txBody>
      </p:sp>
      <p:sp>
        <p:nvSpPr>
          <p:cNvPr id="2631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2D58AD7A-E9D4-441C-A9BD-EA4BFA0A8DD5}" type="slidenum">
              <a:rPr lang="it-IT">
                <a:solidFill>
                  <a:prstClr val="black"/>
                </a:solidFill>
              </a:rPr>
              <a:pPr eaLnBrk="1" hangingPunct="1"/>
              <a:t>5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F41803-F26B-4865-BA56-55CF0D71868F}" type="slidenum">
              <a:rPr lang="it-IT" smtClean="0"/>
              <a:pPr/>
              <a:t>6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F41803-F26B-4865-BA56-55CF0D71868F}" type="slidenum">
              <a:rPr lang="it-IT" smtClean="0"/>
              <a:pPr/>
              <a:t>7</a:t>
            </a:fld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8194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smtClean="0">
              <a:ea typeface="ＭＳ Ｐゴシック"/>
              <a:cs typeface="ＭＳ Ｐゴシック"/>
            </a:endParaRPr>
          </a:p>
        </p:txBody>
      </p:sp>
      <p:sp>
        <p:nvSpPr>
          <p:cNvPr id="8195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E1C6CBA-F2E3-4460-BE04-1BDDD59A6DED}" type="slidenum">
              <a:rPr lang="fr-FR" smtClean="0">
                <a:ea typeface="ＭＳ Ｐゴシック"/>
                <a:cs typeface="ＭＳ Ｐゴシック"/>
              </a:rPr>
              <a:pPr/>
              <a:t>17</a:t>
            </a:fld>
            <a:endParaRPr lang="fr-FR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8434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smtClean="0">
              <a:ea typeface="ＭＳ Ｐゴシック"/>
              <a:cs typeface="ＭＳ Ｐゴシック"/>
            </a:endParaRPr>
          </a:p>
        </p:txBody>
      </p:sp>
      <p:sp>
        <p:nvSpPr>
          <p:cNvPr id="18435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5418514-0669-4F63-9D9B-DFB29E53511F}" type="slidenum">
              <a:rPr lang="fr-FR" smtClean="0">
                <a:ea typeface="ＭＳ Ｐゴシック"/>
                <a:cs typeface="ＭＳ Ｐゴシック"/>
              </a:rPr>
              <a:pPr/>
              <a:t>22</a:t>
            </a:fld>
            <a:endParaRPr lang="fr-FR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egnaposto immagine diapositiva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1266" name="Segnaposto note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11267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1F9B6B4-F304-477A-B1DD-66EEE96FD42E}" type="slidenum">
              <a:rPr lang="fr-FR" smtClean="0">
                <a:ea typeface="ＭＳ Ｐゴシック"/>
                <a:cs typeface="ＭＳ Ｐゴシック"/>
              </a:rPr>
              <a:pPr/>
              <a:t>23</a:t>
            </a:fld>
            <a:endParaRPr lang="fr-FR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19100" y="44624"/>
            <a:ext cx="8280000" cy="5040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/>
          <a:lstStyle/>
          <a:p>
            <a:pPr lvl="0"/>
            <a:r>
              <a:rPr lang="en-US"/>
              <a:t>Cliquez et modifiez le titre</a:t>
            </a:r>
          </a:p>
        </p:txBody>
      </p:sp>
      <p:sp>
        <p:nvSpPr>
          <p:cNvPr id="12" name="Rectangle 5"/>
          <p:cNvSpPr>
            <a:spLocks noGrp="1" noChangeArrowheads="1"/>
          </p:cNvSpPr>
          <p:nvPr>
            <p:ph idx="1"/>
          </p:nvPr>
        </p:nvSpPr>
        <p:spPr bwMode="auto">
          <a:xfrm>
            <a:off x="419100" y="873125"/>
            <a:ext cx="8267700" cy="5375275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/>
          <a:lstStyle/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251520" y="6491288"/>
            <a:ext cx="1655763" cy="3556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VCI 2013 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1979713" y="6491288"/>
            <a:ext cx="5616476" cy="3556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Euso Balloon a pathfinder mission for the JEM-EUSO experiment </a:t>
            </a: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700D74-AF07-4650-9815-A38B1E37180B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19101" y="6491288"/>
            <a:ext cx="1272580" cy="355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VCI 2013 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51721" y="6491288"/>
            <a:ext cx="5544468" cy="355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 smtClean="0"/>
              <a:t>Euso</a:t>
            </a:r>
            <a:r>
              <a:rPr lang="en-US" dirty="0" smtClean="0"/>
              <a:t> Balloon a pathfinder mission for the JEM-EUSO experiment 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F55C70-AE4E-459D-A7C7-35C70DCC4BB9}" type="slidenum">
              <a:rPr lang="en-US" smtClean="0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51520" y="6491288"/>
            <a:ext cx="1655763" cy="355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VCI 2013 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051721" y="6491288"/>
            <a:ext cx="5544468" cy="355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Euso Balloon a pathfinder mission for the JEM-EUSO experiment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B9F78-20F1-4885-B3C3-7DCD2F01A460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885950"/>
            <a:ext cx="4013200" cy="417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22800" y="1885950"/>
            <a:ext cx="4013200" cy="417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179512" y="6491288"/>
            <a:ext cx="1655763" cy="3556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>
                <a:solidFill>
                  <a:srgbClr val="5E574E"/>
                </a:solidFill>
              </a:rPr>
              <a:t>VCI 2013 </a:t>
            </a:r>
            <a:endParaRPr lang="en-US">
              <a:solidFill>
                <a:srgbClr val="5E574E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2051721" y="6491288"/>
            <a:ext cx="5544468" cy="35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5E574E"/>
                </a:solidFill>
              </a:rPr>
              <a:t>Euso Balloon a pathfinder mission for the JEM-EUSO experiment </a:t>
            </a:r>
            <a:endParaRPr lang="en-US">
              <a:solidFill>
                <a:srgbClr val="5E574E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B8E324-D642-4685-A7DA-D66D4DD710BB}" type="slidenum">
              <a:rPr lang="en-US">
                <a:solidFill>
                  <a:srgbClr val="5E574E"/>
                </a:solidFill>
              </a:rPr>
              <a:pPr/>
              <a:t>‹N›</a:t>
            </a:fld>
            <a:endParaRPr lang="en-US">
              <a:solidFill>
                <a:srgbClr val="5E574E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251520" y="6491288"/>
            <a:ext cx="1655763" cy="355600"/>
          </a:xfrm>
        </p:spPr>
        <p:txBody>
          <a:bodyPr/>
          <a:lstStyle/>
          <a:p>
            <a:r>
              <a:rPr lang="it-IT" smtClean="0"/>
              <a:t>VCI 2013 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1907705" y="6491288"/>
            <a:ext cx="5688484" cy="355600"/>
          </a:xfrm>
        </p:spPr>
        <p:txBody>
          <a:bodyPr/>
          <a:lstStyle/>
          <a:p>
            <a:r>
              <a:rPr lang="en-US" smtClean="0"/>
              <a:t>Euso Balloon a pathfinder mission for the JEM-EUSO experiment 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95EC3-3749-4735-BBBA-2046B425753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844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 6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19100" y="44450"/>
            <a:ext cx="82804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et modifiez le titre</a:t>
            </a:r>
          </a:p>
        </p:txBody>
      </p:sp>
      <p:sp>
        <p:nvSpPr>
          <p:cNvPr id="1028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0" y="873125"/>
            <a:ext cx="8267700" cy="537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2857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19100" y="6491288"/>
            <a:ext cx="1655763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400">
                <a:latin typeface="Helvetica"/>
                <a:ea typeface="ヒラギノ角ゴ Pro W3" charset="0"/>
                <a:cs typeface="Helvetica"/>
              </a:defRPr>
            </a:lvl1pPr>
          </a:lstStyle>
          <a:p>
            <a:pPr>
              <a:defRPr/>
            </a:pPr>
            <a:r>
              <a:rPr lang="it-IT" smtClean="0"/>
              <a:t>VCI 2013 </a:t>
            </a:r>
            <a:endParaRPr lang="en-US"/>
          </a:p>
        </p:txBody>
      </p:sp>
      <p:sp>
        <p:nvSpPr>
          <p:cNvPr id="2857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90775" y="6491288"/>
            <a:ext cx="5205413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Helvetica"/>
                <a:ea typeface="ヒラギノ角ゴ Pro W3" charset="0"/>
                <a:cs typeface="Helvetica"/>
              </a:defRPr>
            </a:lvl1pPr>
          </a:lstStyle>
          <a:p>
            <a:pPr>
              <a:defRPr/>
            </a:pPr>
            <a:r>
              <a:rPr lang="en-US" smtClean="0"/>
              <a:t>Euso Balloon a pathfinder mission for the JEM-EUSO experiment </a:t>
            </a:r>
            <a:endParaRPr lang="en-US"/>
          </a:p>
        </p:txBody>
      </p:sp>
      <p:sp>
        <p:nvSpPr>
          <p:cNvPr id="2857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01013" y="6491288"/>
            <a:ext cx="574675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Helvetica"/>
                <a:ea typeface="ヒラギノ角ゴ Pro W3" charset="0"/>
                <a:cs typeface="Helvetica"/>
              </a:defRPr>
            </a:lvl1pPr>
          </a:lstStyle>
          <a:p>
            <a:pPr>
              <a:defRPr/>
            </a:pPr>
            <a:fld id="{18F55C70-AE4E-459D-A7C7-35C70DCC4BB9}" type="slidenum">
              <a:rPr lang="en-US"/>
              <a:pPr>
                <a:defRPr/>
              </a:pPr>
              <a:t>‹N›</a:t>
            </a:fld>
            <a:endParaRPr lang="en-US"/>
          </a:p>
        </p:txBody>
      </p:sp>
      <p:cxnSp>
        <p:nvCxnSpPr>
          <p:cNvPr id="1032" name="Connecteur droit 5"/>
          <p:cNvCxnSpPr>
            <a:cxnSpLocks noChangeShapeType="1"/>
          </p:cNvCxnSpPr>
          <p:nvPr/>
        </p:nvCxn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1" r:id="rId3"/>
    <p:sldLayoutId id="2147483682" r:id="rId4"/>
    <p:sldLayoutId id="2147483683" r:id="rId5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Helvetica"/>
          <a:ea typeface="ＭＳ Ｐゴシック" pitchFamily="-65" charset="-128"/>
          <a:cs typeface="Helvetica"/>
        </a:defRPr>
      </a:lvl1pPr>
      <a:lvl2pPr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Helvetica" pitchFamily="-108" charset="0"/>
          <a:ea typeface="ＭＳ Ｐゴシック" pitchFamily="-65" charset="-128"/>
          <a:cs typeface="Helvetica"/>
        </a:defRPr>
      </a:lvl2pPr>
      <a:lvl3pPr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Helvetica" pitchFamily="-108" charset="0"/>
          <a:ea typeface="ＭＳ Ｐゴシック" pitchFamily="-65" charset="-128"/>
          <a:cs typeface="Helvetica"/>
        </a:defRPr>
      </a:lvl3pPr>
      <a:lvl4pPr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Helvetica" pitchFamily="-108" charset="0"/>
          <a:ea typeface="ＭＳ Ｐゴシック" pitchFamily="-65" charset="-128"/>
          <a:cs typeface="Helvetica"/>
        </a:defRPr>
      </a:lvl4pPr>
      <a:lvl5pPr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Helvetica" pitchFamily="-108" charset="0"/>
          <a:ea typeface="ＭＳ Ｐゴシック" pitchFamily="-65" charset="-128"/>
          <a:cs typeface="Helvetica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Helvetica" pitchFamily="-10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Helvetica" pitchFamily="-10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Helvetica" pitchFamily="-10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Helvetica" pitchFamily="-108" charset="0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defRPr>
          <a:solidFill>
            <a:schemeClr val="tx1"/>
          </a:solidFill>
          <a:latin typeface="Helvetica"/>
          <a:ea typeface="ＭＳ Ｐゴシック" pitchFamily="-65" charset="-128"/>
          <a:cs typeface="Helvetica"/>
        </a:defRPr>
      </a:lvl1pPr>
      <a:lvl2pPr marL="457200" algn="l" rtl="0" fontAlgn="base">
        <a:spcBef>
          <a:spcPct val="20000"/>
        </a:spcBef>
        <a:spcAft>
          <a:spcPct val="0"/>
        </a:spcAft>
        <a:defRPr>
          <a:solidFill>
            <a:schemeClr val="tx1"/>
          </a:solidFill>
          <a:latin typeface="Helvetica"/>
          <a:ea typeface="ＭＳ Ｐゴシック" pitchFamily="-108" charset="-128"/>
          <a:cs typeface="Helvetica"/>
        </a:defRPr>
      </a:lvl2pPr>
      <a:lvl3pPr marL="914400" algn="l" rtl="0" fontAlgn="base">
        <a:spcBef>
          <a:spcPct val="20000"/>
        </a:spcBef>
        <a:spcAft>
          <a:spcPct val="0"/>
        </a:spcAft>
        <a:defRPr sz="14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71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8288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8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8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8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8" charset="-128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6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7.xml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6" Type="http://schemas.openxmlformats.org/officeDocument/2006/relationships/image" Target="../media/image47.jpeg"/><Relationship Id="rId5" Type="http://schemas.openxmlformats.org/officeDocument/2006/relationships/image" Target="../media/image46.png"/><Relationship Id="rId4" Type="http://schemas.openxmlformats.org/officeDocument/2006/relationships/image" Target="../media/image4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Relationship Id="rId4" Type="http://schemas.openxmlformats.org/officeDocument/2006/relationships/image" Target="../media/image5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58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5.png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gif"/><Relationship Id="rId2" Type="http://schemas.openxmlformats.org/officeDocument/2006/relationships/image" Target="../media/image67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wmf"/><Relationship Id="rId4" Type="http://schemas.openxmlformats.org/officeDocument/2006/relationships/image" Target="../media/image69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2.emf"/><Relationship Id="rId12" Type="http://schemas.openxmlformats.org/officeDocument/2006/relationships/image" Target="../media/image10.emf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emf"/><Relationship Id="rId11" Type="http://schemas.openxmlformats.org/officeDocument/2006/relationships/oleObject" Target="../embeddings/oleObject2.bin"/><Relationship Id="rId5" Type="http://schemas.openxmlformats.org/officeDocument/2006/relationships/image" Target="../media/image8.png"/><Relationship Id="rId10" Type="http://schemas.openxmlformats.org/officeDocument/2006/relationships/image" Target="../media/image9.emf"/><Relationship Id="rId4" Type="http://schemas.openxmlformats.org/officeDocument/2006/relationships/oleObject" Target="???" TargetMode="External"/><Relationship Id="rId9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9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5" Type="http://schemas.openxmlformats.org/officeDocument/2006/relationships/image" Target="../media/image2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.xml"/><Relationship Id="rId4" Type="http://schemas.openxmlformats.org/officeDocument/2006/relationships/image" Target="../media/image3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31.png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6" Type="http://schemas.openxmlformats.org/officeDocument/2006/relationships/oleObject" Target="???" TargetMode="External"/><Relationship Id="rId5" Type="http://schemas.openxmlformats.org/officeDocument/2006/relationships/image" Target="../media/image32.png"/><Relationship Id="rId4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5.xml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Image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938" y="0"/>
            <a:ext cx="9151938" cy="369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Rectangle 41"/>
          <p:cNvSpPr>
            <a:spLocks noGrp="1" noChangeArrowheads="1"/>
          </p:cNvSpPr>
          <p:nvPr>
            <p:ph idx="4294967295"/>
          </p:nvPr>
        </p:nvSpPr>
        <p:spPr>
          <a:xfrm>
            <a:off x="419100" y="3861048"/>
            <a:ext cx="8280400" cy="2231777"/>
          </a:xfrm>
        </p:spPr>
        <p:txBody>
          <a:bodyPr>
            <a:noAutofit/>
          </a:bodyPr>
          <a:lstStyle/>
          <a:p>
            <a:r>
              <a:rPr lang="en-US" dirty="0">
                <a:latin typeface=""/>
                <a:ea typeface="ＭＳ Ｐゴシック" charset="0"/>
                <a:cs typeface="ＭＳ Ｐゴシック" charset="0"/>
              </a:rPr>
              <a:t>- </a:t>
            </a:r>
            <a:r>
              <a:rPr lang="en-US" dirty="0" smtClean="0">
                <a:latin typeface=""/>
                <a:ea typeface="ＭＳ Ｐゴシック" charset="0"/>
                <a:cs typeface="ＭＳ Ｐゴシック" charset="0"/>
              </a:rPr>
              <a:t>Reminder on JEM-EUSO mission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smtClean="0">
                <a:latin typeface=""/>
                <a:ea typeface="ＭＳ Ｐゴシック" charset="0"/>
              </a:rPr>
              <a:t>EUSO BALLOON </a:t>
            </a:r>
          </a:p>
          <a:p>
            <a:pPr lvl="1">
              <a:buFontTx/>
              <a:buChar char="-"/>
            </a:pPr>
            <a:r>
              <a:rPr lang="en-US" dirty="0" smtClean="0">
                <a:latin typeface=""/>
                <a:ea typeface="ＭＳ Ｐゴシック" charset="0"/>
              </a:rPr>
              <a:t>Main objectives</a:t>
            </a:r>
          </a:p>
          <a:p>
            <a:pPr lvl="1">
              <a:buFontTx/>
              <a:buChar char="-"/>
            </a:pPr>
            <a:r>
              <a:rPr lang="en-US" dirty="0"/>
              <a:t>I</a:t>
            </a:r>
            <a:r>
              <a:rPr lang="en-US" dirty="0" smtClean="0"/>
              <a:t>nstrument </a:t>
            </a:r>
            <a:r>
              <a:rPr lang="en-US" dirty="0" smtClean="0"/>
              <a:t>description</a:t>
            </a:r>
          </a:p>
          <a:p>
            <a:pPr lvl="1">
              <a:buFontTx/>
              <a:buChar char="-"/>
            </a:pPr>
            <a:r>
              <a:rPr lang="en-US" dirty="0"/>
              <a:t>S</a:t>
            </a:r>
            <a:r>
              <a:rPr lang="en-US" dirty="0" smtClean="0"/>
              <a:t>tatus </a:t>
            </a:r>
            <a:r>
              <a:rPr lang="en-US" dirty="0" smtClean="0"/>
              <a:t>and planning</a:t>
            </a:r>
          </a:p>
          <a:p>
            <a:pPr lvl="1">
              <a:buFontTx/>
              <a:buChar char="-"/>
            </a:pPr>
            <a:r>
              <a:rPr lang="en-US" sz="1600" dirty="0" smtClean="0">
                <a:latin typeface="Helvetica" charset="0"/>
                <a:ea typeface="ＭＳ Ｐゴシック" charset="0"/>
                <a:cs typeface="ＭＳ Ｐゴシック" charset="0"/>
              </a:rPr>
              <a:t>Simulation</a:t>
            </a:r>
          </a:p>
          <a:p>
            <a:pPr lvl="1">
              <a:buFontTx/>
              <a:buChar char="-"/>
            </a:pPr>
            <a:r>
              <a:rPr lang="en-US" sz="1600" dirty="0" smtClean="0">
                <a:latin typeface="Helvetica" charset="0"/>
                <a:ea typeface="ＭＳ Ｐゴシック" charset="0"/>
                <a:cs typeface="ＭＳ Ｐゴシック" charset="0"/>
              </a:rPr>
              <a:t>Conclusion</a:t>
            </a:r>
            <a:endParaRPr lang="en-US" sz="1600" dirty="0">
              <a:latin typeface="Helvetica" charset="0"/>
              <a:ea typeface="ＭＳ Ｐゴシック" charset="0"/>
              <a:cs typeface="ＭＳ Ｐゴシック" charset="0"/>
            </a:endParaRPr>
          </a:p>
          <a:p>
            <a:pPr>
              <a:spcBef>
                <a:spcPts val="0"/>
              </a:spcBef>
              <a:tabLst>
                <a:tab pos="1439863" algn="l"/>
                <a:tab pos="3233738" algn="l"/>
              </a:tabLst>
              <a:defRPr/>
            </a:pPr>
            <a:endParaRPr lang="en-US" sz="1050" b="1" dirty="0">
              <a:latin typeface="Helvetic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317500" y="188913"/>
            <a:ext cx="8502650" cy="338137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US" sz="1600" kern="0" spc="300" dirty="0" smtClean="0">
                <a:solidFill>
                  <a:srgbClr val="FFFFFF"/>
                </a:solidFill>
                <a:latin typeface="Helvetica"/>
                <a:ea typeface="ヒラギノ角ゴ Pro W3" charset="0"/>
                <a:cs typeface="Helvetica"/>
              </a:rPr>
              <a:t>VCI 2013 13</a:t>
            </a:r>
            <a:r>
              <a:rPr lang="en-US" sz="1600" kern="0" spc="300" baseline="30000" dirty="0" smtClean="0">
                <a:solidFill>
                  <a:srgbClr val="FFFFFF"/>
                </a:solidFill>
                <a:latin typeface="Helvetica"/>
                <a:ea typeface="ヒラギノ角ゴ Pro W3" charset="0"/>
                <a:cs typeface="Helvetica"/>
              </a:rPr>
              <a:t>th</a:t>
            </a:r>
            <a:r>
              <a:rPr lang="en-US" sz="1600" kern="0" spc="300" dirty="0" smtClean="0">
                <a:solidFill>
                  <a:srgbClr val="FFFFFF"/>
                </a:solidFill>
                <a:latin typeface="Helvetica"/>
                <a:ea typeface="ヒラギノ角ゴ Pro W3" charset="0"/>
                <a:cs typeface="Helvetica"/>
              </a:rPr>
              <a:t> Vienna Conference on Instrumentation</a:t>
            </a:r>
            <a:endParaRPr lang="fr-FR" sz="1600" kern="0" spc="300" dirty="0">
              <a:solidFill>
                <a:srgbClr val="FFFFFF"/>
              </a:solidFill>
              <a:latin typeface="Helvetica"/>
              <a:ea typeface="ヒラギノ角ゴ Pro W3" charset="0"/>
              <a:cs typeface="Helvetica"/>
            </a:endParaRPr>
          </a:p>
        </p:txBody>
      </p:sp>
      <p:sp>
        <p:nvSpPr>
          <p:cNvPr id="8196" name="Rectangle 11"/>
          <p:cNvSpPr>
            <a:spLocks noChangeArrowheads="1"/>
          </p:cNvSpPr>
          <p:nvPr/>
        </p:nvSpPr>
        <p:spPr bwMode="auto">
          <a:xfrm>
            <a:off x="3563938" y="2276475"/>
            <a:ext cx="51117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tabLst>
                <a:tab pos="1439863" algn="l"/>
                <a:tab pos="3233738" algn="l"/>
              </a:tabLst>
            </a:pPr>
            <a:r>
              <a:rPr lang="en-US" sz="1800" dirty="0" smtClean="0">
                <a:solidFill>
                  <a:schemeClr val="bg1"/>
                </a:solidFill>
                <a:latin typeface="Helvetica"/>
                <a:ea typeface="ＭＳ Ｐゴシック"/>
                <a:cs typeface="ＭＳ Ｐゴシック"/>
              </a:rPr>
              <a:t>Giuseppe </a:t>
            </a:r>
            <a:r>
              <a:rPr lang="en-US" sz="1800" dirty="0" err="1" smtClean="0">
                <a:solidFill>
                  <a:schemeClr val="bg1"/>
                </a:solidFill>
                <a:latin typeface="Helvetica"/>
                <a:ea typeface="ＭＳ Ｐゴシック"/>
                <a:cs typeface="ＭＳ Ｐゴシック"/>
              </a:rPr>
              <a:t>Osteria</a:t>
            </a:r>
            <a:endParaRPr lang="en-US" sz="1800" dirty="0" smtClean="0">
              <a:solidFill>
                <a:schemeClr val="bg1"/>
              </a:solidFill>
              <a:latin typeface="Helvetica"/>
              <a:ea typeface="ＭＳ Ｐゴシック"/>
              <a:cs typeface="ＭＳ Ｐゴシック"/>
            </a:endParaRPr>
          </a:p>
          <a:p>
            <a:pPr eaLnBrk="0" hangingPunct="0">
              <a:tabLst>
                <a:tab pos="1439863" algn="l"/>
                <a:tab pos="3233738" algn="l"/>
              </a:tabLst>
            </a:pPr>
            <a:r>
              <a:rPr lang="en-US" sz="1800" dirty="0" smtClean="0">
                <a:solidFill>
                  <a:schemeClr val="bg1"/>
                </a:solidFill>
                <a:latin typeface="Helvetica"/>
                <a:ea typeface="ＭＳ Ｐゴシック"/>
                <a:cs typeface="ＭＳ Ｐゴシック"/>
              </a:rPr>
              <a:t>INFN Naples, Italy</a:t>
            </a:r>
            <a:endParaRPr lang="en-US" sz="1800" dirty="0">
              <a:solidFill>
                <a:schemeClr val="bg1"/>
              </a:solidFill>
              <a:latin typeface="Helvetica"/>
              <a:ea typeface="ＭＳ Ｐゴシック"/>
              <a:cs typeface="ＭＳ Ｐゴシック"/>
            </a:endParaRPr>
          </a:p>
        </p:txBody>
      </p:sp>
      <p:sp>
        <p:nvSpPr>
          <p:cNvPr id="8197" name="Rectangle 12"/>
          <p:cNvSpPr>
            <a:spLocks noChangeArrowheads="1"/>
          </p:cNvSpPr>
          <p:nvPr/>
        </p:nvSpPr>
        <p:spPr bwMode="auto">
          <a:xfrm>
            <a:off x="3563938" y="981075"/>
            <a:ext cx="52562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tabLst>
                <a:tab pos="1439863" algn="l"/>
                <a:tab pos="3233738" algn="l"/>
              </a:tabLst>
            </a:pPr>
            <a:r>
              <a:rPr lang="en-US" sz="2800" dirty="0" err="1" smtClean="0">
                <a:solidFill>
                  <a:schemeClr val="bg1"/>
                </a:solidFill>
                <a:latin typeface="Helvetica"/>
                <a:ea typeface="ＭＳ Ｐゴシック"/>
                <a:cs typeface="ＭＳ Ｐゴシック"/>
              </a:rPr>
              <a:t>Euso</a:t>
            </a:r>
            <a:r>
              <a:rPr lang="en-US" sz="2800" dirty="0" smtClean="0">
                <a:solidFill>
                  <a:schemeClr val="bg1"/>
                </a:solidFill>
                <a:latin typeface="Helvetica"/>
                <a:ea typeface="ＭＳ Ｐゴシック"/>
                <a:cs typeface="ＭＳ Ｐゴシック"/>
              </a:rPr>
              <a:t> Balloon a pathfinder mission for the JEM-EUSO experiment</a:t>
            </a:r>
            <a:endParaRPr lang="en-US" sz="2800" dirty="0">
              <a:solidFill>
                <a:schemeClr val="bg1"/>
              </a:solidFill>
              <a:latin typeface="Helvetica"/>
              <a:ea typeface="ＭＳ Ｐゴシック"/>
              <a:cs typeface="ＭＳ Ｐゴシック"/>
            </a:endParaRPr>
          </a:p>
        </p:txBody>
      </p:sp>
      <p:sp>
        <p:nvSpPr>
          <p:cNvPr id="8198" name="ZoneTexte 3"/>
          <p:cNvSpPr txBox="1">
            <a:spLocks noChangeArrowheads="1"/>
          </p:cNvSpPr>
          <p:nvPr/>
        </p:nvSpPr>
        <p:spPr bwMode="auto">
          <a:xfrm>
            <a:off x="9690100" y="1981200"/>
            <a:ext cx="184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fr-FR"/>
          </a:p>
        </p:txBody>
      </p:sp>
      <p:grpSp>
        <p:nvGrpSpPr>
          <p:cNvPr id="8199" name="Grouper 13"/>
          <p:cNvGrpSpPr>
            <a:grpSpLocks/>
          </p:cNvGrpSpPr>
          <p:nvPr/>
        </p:nvGrpSpPr>
        <p:grpSpPr bwMode="auto">
          <a:xfrm>
            <a:off x="0" y="6120209"/>
            <a:ext cx="9144000" cy="765175"/>
            <a:chOff x="0" y="6093296"/>
            <a:chExt cx="9144000" cy="764704"/>
          </a:xfrm>
        </p:grpSpPr>
        <p:sp>
          <p:nvSpPr>
            <p:cNvPr id="8200" name="Rectangle 14"/>
            <p:cNvSpPr>
              <a:spLocks noChangeArrowheads="1"/>
            </p:cNvSpPr>
            <p:nvPr/>
          </p:nvSpPr>
          <p:spPr bwMode="auto">
            <a:xfrm>
              <a:off x="0" y="6093296"/>
              <a:ext cx="9144000" cy="764704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fr-FR" sz="1800">
                <a:latin typeface="Helvetica"/>
              </a:endParaRPr>
            </a:p>
          </p:txBody>
        </p:sp>
        <p:pic>
          <p:nvPicPr>
            <p:cNvPr id="8201" name="Image 15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23527" y="6148660"/>
              <a:ext cx="8624215" cy="6266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02" name="Rectangle 16"/>
            <p:cNvSpPr>
              <a:spLocks noChangeArrowheads="1"/>
            </p:cNvSpPr>
            <p:nvPr/>
          </p:nvSpPr>
          <p:spPr bwMode="auto">
            <a:xfrm>
              <a:off x="5940152" y="6165304"/>
              <a:ext cx="576064" cy="576064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fr-FR" sz="1800">
                <a:latin typeface="Helvetica"/>
              </a:endParaRPr>
            </a:p>
          </p:txBody>
        </p:sp>
        <p:pic>
          <p:nvPicPr>
            <p:cNvPr id="8203" name="Image 17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004730" y="6220045"/>
              <a:ext cx="388682" cy="4577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004"/>
    </mc:Choice>
    <mc:Fallback>
      <p:transition spd="slow" advTm="13004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EUSO BALLOON instrument </a:t>
            </a:r>
            <a:endParaRPr lang="en-US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VCI 2013 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Euso Balloon a pathfinder mission for the JEM-EUSO experiment 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95EC3-3749-4735-BBBA-2046B4257530}" type="slidenum">
              <a:rPr lang="it-IT" smtClean="0"/>
              <a:pPr/>
              <a:t>10</a:t>
            </a:fld>
            <a:endParaRPr lang="it-IT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/>
          <a:srcRect l="4272" t="56743" r="54436" b="19360"/>
          <a:stretch>
            <a:fillRect/>
          </a:stretch>
        </p:blipFill>
        <p:spPr bwMode="auto">
          <a:xfrm>
            <a:off x="827584" y="5229200"/>
            <a:ext cx="338437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asellaDiTesto 10"/>
          <p:cNvSpPr txBox="1"/>
          <p:nvPr/>
        </p:nvSpPr>
        <p:spPr>
          <a:xfrm>
            <a:off x="683568" y="836712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The EUSO BALLOON instrument </a:t>
            </a:r>
            <a:r>
              <a:rPr lang="en-US" sz="1800" dirty="0" smtClean="0"/>
              <a:t>consists </a:t>
            </a:r>
            <a:r>
              <a:rPr lang="en-US" sz="1800" dirty="0" smtClean="0"/>
              <a:t>of: </a:t>
            </a:r>
            <a:endParaRPr lang="en-US" sz="1800" dirty="0"/>
          </a:p>
        </p:txBody>
      </p:sp>
      <p:pic>
        <p:nvPicPr>
          <p:cNvPr id="27" name="Picture 2" descr="PDM_3D_Volume elec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783880">
            <a:off x="4739301" y="3248754"/>
            <a:ext cx="946935" cy="926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1" name="Gruppo 50"/>
          <p:cNvGrpSpPr/>
          <p:nvPr/>
        </p:nvGrpSpPr>
        <p:grpSpPr>
          <a:xfrm>
            <a:off x="110848" y="2420888"/>
            <a:ext cx="4461152" cy="2952328"/>
            <a:chOff x="110848" y="2420888"/>
            <a:chExt cx="4461152" cy="2952328"/>
          </a:xfrm>
        </p:grpSpPr>
        <p:grpSp>
          <p:nvGrpSpPr>
            <p:cNvPr id="25" name="Gruppo 24"/>
            <p:cNvGrpSpPr/>
            <p:nvPr/>
          </p:nvGrpSpPr>
          <p:grpSpPr>
            <a:xfrm>
              <a:off x="110848" y="2420888"/>
              <a:ext cx="4461152" cy="2952328"/>
              <a:chOff x="110848" y="2204864"/>
              <a:chExt cx="4461152" cy="2952328"/>
            </a:xfrm>
          </p:grpSpPr>
          <p:pic>
            <p:nvPicPr>
              <p:cNvPr id="20486" name="Picture 6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755576" y="2396839"/>
                <a:ext cx="3816424" cy="27603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5" name="Connettore 2 14"/>
              <p:cNvCxnSpPr/>
              <p:nvPr/>
            </p:nvCxnSpPr>
            <p:spPr bwMode="auto">
              <a:xfrm>
                <a:off x="395536" y="3861048"/>
                <a:ext cx="0" cy="10800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17" name="CasellaDiTesto 16"/>
              <p:cNvSpPr txBox="1"/>
              <p:nvPr/>
            </p:nvSpPr>
            <p:spPr>
              <a:xfrm>
                <a:off x="110848" y="3512041"/>
                <a:ext cx="64472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200" dirty="0" smtClean="0"/>
                  <a:t>100cm</a:t>
                </a:r>
                <a:endParaRPr lang="en-US" sz="1200" dirty="0"/>
              </a:p>
            </p:txBody>
          </p:sp>
          <p:cxnSp>
            <p:nvCxnSpPr>
              <p:cNvPr id="19" name="Connettore 2 18"/>
              <p:cNvCxnSpPr/>
              <p:nvPr/>
            </p:nvCxnSpPr>
            <p:spPr bwMode="auto">
              <a:xfrm flipV="1">
                <a:off x="395536" y="2492896"/>
                <a:ext cx="0" cy="10800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20" name="Connettore 2 19"/>
              <p:cNvCxnSpPr/>
              <p:nvPr/>
            </p:nvCxnSpPr>
            <p:spPr bwMode="auto">
              <a:xfrm rot="5400000">
                <a:off x="1763616" y="1700880"/>
                <a:ext cx="0" cy="12960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21" name="Connettore 2 20"/>
              <p:cNvCxnSpPr/>
              <p:nvPr/>
            </p:nvCxnSpPr>
            <p:spPr bwMode="auto">
              <a:xfrm rot="16200000" flipH="1">
                <a:off x="3743984" y="1664881"/>
                <a:ext cx="0" cy="13680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22" name="CasellaDiTesto 21"/>
              <p:cNvSpPr txBox="1"/>
              <p:nvPr/>
            </p:nvSpPr>
            <p:spPr>
              <a:xfrm>
                <a:off x="2415104" y="2204864"/>
                <a:ext cx="64472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200" dirty="0" smtClean="0"/>
                  <a:t>162cm</a:t>
                </a:r>
                <a:endParaRPr lang="en-US" sz="1200" dirty="0"/>
              </a:p>
            </p:txBody>
          </p:sp>
          <p:cxnSp>
            <p:nvCxnSpPr>
              <p:cNvPr id="24" name="Connettore 1 23"/>
              <p:cNvCxnSpPr/>
              <p:nvPr/>
            </p:nvCxnSpPr>
            <p:spPr bwMode="auto">
              <a:xfrm>
                <a:off x="4427984" y="2348880"/>
                <a:ext cx="0" cy="252028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28" name="Rettangolo 27"/>
            <p:cNvSpPr/>
            <p:nvPr/>
          </p:nvSpPr>
          <p:spPr>
            <a:xfrm>
              <a:off x="683568" y="5013176"/>
              <a:ext cx="93610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50" dirty="0" smtClean="0"/>
                <a:t>Fresnel lens</a:t>
              </a:r>
            </a:p>
          </p:txBody>
        </p:sp>
        <p:sp>
          <p:nvSpPr>
            <p:cNvPr id="29" name="Rettangolo 28"/>
            <p:cNvSpPr/>
            <p:nvPr/>
          </p:nvSpPr>
          <p:spPr>
            <a:xfrm>
              <a:off x="3203848" y="5013176"/>
              <a:ext cx="93610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50" dirty="0" smtClean="0"/>
                <a:t>Fresnel lens</a:t>
              </a:r>
            </a:p>
          </p:txBody>
        </p:sp>
        <p:sp>
          <p:nvSpPr>
            <p:cNvPr id="30" name="Rettangolo 29"/>
            <p:cNvSpPr/>
            <p:nvPr/>
          </p:nvSpPr>
          <p:spPr>
            <a:xfrm>
              <a:off x="2411760" y="5013176"/>
              <a:ext cx="93610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50" dirty="0" err="1" smtClean="0"/>
                <a:t>diffrattive</a:t>
              </a:r>
              <a:endParaRPr lang="en-US" sz="1050" dirty="0" smtClean="0"/>
            </a:p>
          </p:txBody>
        </p:sp>
      </p:grpSp>
      <p:pic>
        <p:nvPicPr>
          <p:cNvPr id="32" name="Image 46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04248" y="3573016"/>
            <a:ext cx="1653488" cy="2592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Rettangolo 44"/>
          <p:cNvSpPr/>
          <p:nvPr/>
        </p:nvSpPr>
        <p:spPr>
          <a:xfrm>
            <a:off x="755576" y="119675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</a:rPr>
              <a:t>1 Optical system (3 flat-type lenses) </a:t>
            </a:r>
          </a:p>
        </p:txBody>
      </p:sp>
      <p:sp>
        <p:nvSpPr>
          <p:cNvPr id="46" name="Rettangolo 45"/>
          <p:cNvSpPr/>
          <p:nvPr/>
        </p:nvSpPr>
        <p:spPr>
          <a:xfrm>
            <a:off x="755576" y="147549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</a:rPr>
              <a:t>1 PDM </a:t>
            </a:r>
          </a:p>
        </p:txBody>
      </p:sp>
      <p:sp>
        <p:nvSpPr>
          <p:cNvPr id="47" name="Rettangolo 46"/>
          <p:cNvSpPr/>
          <p:nvPr/>
        </p:nvSpPr>
        <p:spPr>
          <a:xfrm>
            <a:off x="755576" y="169151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it-IT" sz="1800" dirty="0" smtClean="0">
                <a:solidFill>
                  <a:srgbClr val="000000"/>
                </a:solidFill>
              </a:rPr>
              <a:t>1 Data </a:t>
            </a:r>
            <a:r>
              <a:rPr lang="it-IT" sz="1800" dirty="0" err="1" smtClean="0">
                <a:solidFill>
                  <a:srgbClr val="000000"/>
                </a:solidFill>
              </a:rPr>
              <a:t>Processor</a:t>
            </a:r>
            <a:endParaRPr lang="it-IT" sz="1800" dirty="0" smtClean="0">
              <a:solidFill>
                <a:srgbClr val="000000"/>
              </a:solidFill>
            </a:endParaRPr>
          </a:p>
        </p:txBody>
      </p:sp>
      <p:grpSp>
        <p:nvGrpSpPr>
          <p:cNvPr id="52" name="Gruppo 51"/>
          <p:cNvGrpSpPr/>
          <p:nvPr/>
        </p:nvGrpSpPr>
        <p:grpSpPr>
          <a:xfrm>
            <a:off x="5724128" y="1052736"/>
            <a:ext cx="2788119" cy="2012986"/>
            <a:chOff x="5724128" y="1052736"/>
            <a:chExt cx="2788119" cy="2012986"/>
          </a:xfrm>
        </p:grpSpPr>
        <p:grpSp>
          <p:nvGrpSpPr>
            <p:cNvPr id="33" name="Gruppo 32"/>
            <p:cNvGrpSpPr/>
            <p:nvPr/>
          </p:nvGrpSpPr>
          <p:grpSpPr>
            <a:xfrm>
              <a:off x="5724128" y="1052736"/>
              <a:ext cx="2788119" cy="2012986"/>
              <a:chOff x="179512" y="980729"/>
              <a:chExt cx="8836488" cy="5400601"/>
            </a:xfrm>
          </p:grpSpPr>
          <p:pic>
            <p:nvPicPr>
              <p:cNvPr id="34" name="Picture 2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 l="1947" t="6256" r="46670" b="10000"/>
              <a:stretch>
                <a:fillRect/>
              </a:stretch>
            </p:blipFill>
            <p:spPr bwMode="auto">
              <a:xfrm>
                <a:off x="179512" y="980729"/>
                <a:ext cx="8836488" cy="54006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5" name="CasellaDiTesto 34"/>
              <p:cNvSpPr txBox="1"/>
              <p:nvPr/>
            </p:nvSpPr>
            <p:spPr>
              <a:xfrm>
                <a:off x="2689906" y="1367107"/>
                <a:ext cx="1824289" cy="7431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rgbClr val="0070C0"/>
                    </a:solidFill>
                  </a:rPr>
                  <a:t>LVPS</a:t>
                </a:r>
                <a:endParaRPr lang="en-US" b="1" dirty="0" smtClean="0">
                  <a:solidFill>
                    <a:srgbClr val="0070C0"/>
                  </a:solidFill>
                </a:endParaRPr>
              </a:p>
            </p:txBody>
          </p:sp>
          <p:sp>
            <p:nvSpPr>
              <p:cNvPr id="36" name="CasellaDiTesto 35"/>
              <p:cNvSpPr txBox="1"/>
              <p:nvPr/>
            </p:nvSpPr>
            <p:spPr>
              <a:xfrm rot="21434190">
                <a:off x="2382534" y="999391"/>
                <a:ext cx="585472" cy="7431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endParaRPr lang="en-US" sz="1200" b="1" dirty="0" smtClean="0">
                  <a:solidFill>
                    <a:srgbClr val="0070C0"/>
                  </a:solidFill>
                </a:endParaRPr>
              </a:p>
            </p:txBody>
          </p:sp>
          <p:sp>
            <p:nvSpPr>
              <p:cNvPr id="38" name="CasellaDiTesto 37"/>
              <p:cNvSpPr txBox="1"/>
              <p:nvPr/>
            </p:nvSpPr>
            <p:spPr>
              <a:xfrm rot="21434190">
                <a:off x="2044787" y="2637539"/>
                <a:ext cx="1260968" cy="12385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endParaRPr lang="en-US" sz="1200" b="1" dirty="0" smtClean="0">
                  <a:solidFill>
                    <a:srgbClr val="0070C0"/>
                  </a:solidFill>
                </a:endParaRPr>
              </a:p>
              <a:p>
                <a:pPr algn="ctr"/>
                <a:r>
                  <a:rPr lang="en-US" sz="1200" b="1" dirty="0" smtClean="0">
                    <a:solidFill>
                      <a:srgbClr val="0070C0"/>
                    </a:solidFill>
                  </a:rPr>
                  <a:t>PS</a:t>
                </a:r>
                <a:endParaRPr lang="en-US" b="1" dirty="0" smtClean="0">
                  <a:solidFill>
                    <a:srgbClr val="0070C0"/>
                  </a:solidFill>
                </a:endParaRPr>
              </a:p>
            </p:txBody>
          </p:sp>
          <p:sp>
            <p:nvSpPr>
              <p:cNvPr id="39" name="CasellaDiTesto 38"/>
              <p:cNvSpPr txBox="1"/>
              <p:nvPr/>
            </p:nvSpPr>
            <p:spPr>
              <a:xfrm rot="21434190">
                <a:off x="4241369" y="3003058"/>
                <a:ext cx="1286370" cy="5780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 smtClean="0">
                    <a:solidFill>
                      <a:srgbClr val="0070C0"/>
                    </a:solidFill>
                  </a:rPr>
                  <a:t>CCB</a:t>
                </a:r>
              </a:p>
            </p:txBody>
          </p:sp>
          <p:sp>
            <p:nvSpPr>
              <p:cNvPr id="40" name="CasellaDiTesto 39"/>
              <p:cNvSpPr txBox="1"/>
              <p:nvPr/>
            </p:nvSpPr>
            <p:spPr>
              <a:xfrm rot="21434190">
                <a:off x="5012253" y="3120637"/>
                <a:ext cx="1184761" cy="5367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00" b="1" dirty="0" smtClean="0">
                    <a:solidFill>
                      <a:srgbClr val="0070C0"/>
                    </a:solidFill>
                  </a:rPr>
                  <a:t>GPS</a:t>
                </a:r>
              </a:p>
            </p:txBody>
          </p:sp>
          <p:sp>
            <p:nvSpPr>
              <p:cNvPr id="41" name="CasellaDiTesto 40"/>
              <p:cNvSpPr txBox="1"/>
              <p:nvPr/>
            </p:nvSpPr>
            <p:spPr>
              <a:xfrm rot="21434190">
                <a:off x="5959961" y="2943602"/>
                <a:ext cx="585475" cy="7431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endParaRPr lang="en-US" sz="1200" b="1" dirty="0" smtClean="0">
                  <a:solidFill>
                    <a:srgbClr val="0070C0"/>
                  </a:solidFill>
                </a:endParaRPr>
              </a:p>
            </p:txBody>
          </p:sp>
          <p:sp>
            <p:nvSpPr>
              <p:cNvPr id="42" name="CasellaDiTesto 41"/>
              <p:cNvSpPr txBox="1"/>
              <p:nvPr/>
            </p:nvSpPr>
            <p:spPr>
              <a:xfrm rot="21434190">
                <a:off x="5032835" y="1278809"/>
                <a:ext cx="4235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rgbClr val="0070C0"/>
                    </a:solidFill>
                  </a:rPr>
                  <a:t>HK</a:t>
                </a:r>
              </a:p>
            </p:txBody>
          </p:sp>
          <p:sp>
            <p:nvSpPr>
              <p:cNvPr id="43" name="CasellaDiTesto 42"/>
              <p:cNvSpPr txBox="1"/>
              <p:nvPr/>
            </p:nvSpPr>
            <p:spPr>
              <a:xfrm rot="21434190">
                <a:off x="6973003" y="1350818"/>
                <a:ext cx="530916" cy="2770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rgbClr val="0070C0"/>
                    </a:solidFill>
                  </a:rPr>
                  <a:t>CPU</a:t>
                </a:r>
              </a:p>
            </p:txBody>
          </p:sp>
        </p:grpSp>
        <p:sp>
          <p:nvSpPr>
            <p:cNvPr id="48" name="CasellaDiTesto 47"/>
            <p:cNvSpPr txBox="1"/>
            <p:nvPr/>
          </p:nvSpPr>
          <p:spPr>
            <a:xfrm rot="21434190">
              <a:off x="7456930" y="1924060"/>
              <a:ext cx="367409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700" b="1" dirty="0" smtClean="0">
                  <a:solidFill>
                    <a:srgbClr val="0070C0"/>
                  </a:solidFill>
                </a:rPr>
                <a:t>CLK</a:t>
              </a:r>
              <a:endParaRPr lang="en-US" sz="700" b="1" dirty="0" smtClean="0">
                <a:solidFill>
                  <a:srgbClr val="0070C0"/>
                </a:solidFill>
              </a:endParaRPr>
            </a:p>
          </p:txBody>
        </p:sp>
      </p:grpSp>
      <p:sp>
        <p:nvSpPr>
          <p:cNvPr id="49" name="Rettangolo 48"/>
          <p:cNvSpPr/>
          <p:nvPr/>
        </p:nvSpPr>
        <p:spPr>
          <a:xfrm>
            <a:off x="755576" y="1916832"/>
            <a:ext cx="24536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it-IT" sz="1800" dirty="0" smtClean="0">
                <a:solidFill>
                  <a:srgbClr val="000000"/>
                </a:solidFill>
              </a:rPr>
              <a:t>1 </a:t>
            </a:r>
            <a:r>
              <a:rPr lang="it-IT" sz="1800" dirty="0" err="1" smtClean="0">
                <a:solidFill>
                  <a:srgbClr val="000000"/>
                </a:solidFill>
              </a:rPr>
              <a:t>Telescope</a:t>
            </a:r>
            <a:r>
              <a:rPr lang="it-IT" sz="1800" dirty="0" smtClean="0">
                <a:solidFill>
                  <a:srgbClr val="000000"/>
                </a:solidFill>
              </a:rPr>
              <a:t> </a:t>
            </a:r>
            <a:r>
              <a:rPr lang="it-IT" sz="1800" dirty="0" err="1" smtClean="0">
                <a:solidFill>
                  <a:srgbClr val="000000"/>
                </a:solidFill>
              </a:rPr>
              <a:t>structure</a:t>
            </a:r>
            <a:endParaRPr lang="en-US" sz="1800" dirty="0" smtClean="0">
              <a:solidFill>
                <a:srgbClr val="000000"/>
              </a:solidFill>
            </a:endParaRPr>
          </a:p>
        </p:txBody>
      </p:sp>
      <p:sp>
        <p:nvSpPr>
          <p:cNvPr id="50" name="CasellaDiTesto 49"/>
          <p:cNvSpPr txBox="1"/>
          <p:nvPr/>
        </p:nvSpPr>
        <p:spPr>
          <a:xfrm>
            <a:off x="4716016" y="4149080"/>
            <a:ext cx="13580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600" dirty="0" smtClean="0"/>
              <a:t>PDM</a:t>
            </a:r>
          </a:p>
          <a:p>
            <a:pPr algn="ctr"/>
            <a:r>
              <a:rPr lang="it-IT" sz="1600" dirty="0" smtClean="0"/>
              <a:t>(2304 </a:t>
            </a:r>
            <a:r>
              <a:rPr lang="it-IT" sz="1600" dirty="0" err="1" smtClean="0"/>
              <a:t>pixels</a:t>
            </a:r>
            <a:r>
              <a:rPr lang="it-IT" sz="1600" dirty="0" smtClean="0"/>
              <a:t>)</a:t>
            </a:r>
            <a:endParaRPr lang="en-US" sz="1600" dirty="0"/>
          </a:p>
        </p:txBody>
      </p:sp>
      <p:sp>
        <p:nvSpPr>
          <p:cNvPr id="53" name="CasellaDiTesto 52"/>
          <p:cNvSpPr txBox="1"/>
          <p:nvPr/>
        </p:nvSpPr>
        <p:spPr>
          <a:xfrm>
            <a:off x="5940152" y="3068960"/>
            <a:ext cx="15985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smtClean="0"/>
              <a:t>Data </a:t>
            </a:r>
            <a:r>
              <a:rPr lang="it-IT" sz="1600" dirty="0" err="1" smtClean="0"/>
              <a:t>Processor</a:t>
            </a:r>
            <a:endParaRPr lang="en-US" sz="1600" dirty="0"/>
          </a:p>
        </p:txBody>
      </p:sp>
      <p:sp>
        <p:nvSpPr>
          <p:cNvPr id="54" name="CasellaDiTesto 53"/>
          <p:cNvSpPr txBox="1"/>
          <p:nvPr/>
        </p:nvSpPr>
        <p:spPr>
          <a:xfrm>
            <a:off x="6660232" y="6042774"/>
            <a:ext cx="19636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 smtClean="0"/>
              <a:t>Telescope</a:t>
            </a:r>
            <a:r>
              <a:rPr lang="it-IT" sz="1600" dirty="0" smtClean="0"/>
              <a:t> </a:t>
            </a:r>
            <a:r>
              <a:rPr lang="it-IT" sz="1600" dirty="0" err="1" smtClean="0"/>
              <a:t>structure</a:t>
            </a:r>
            <a:endParaRPr lang="en-US" sz="1600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1501"/>
    </mc:Choice>
    <mc:Fallback>
      <p:transition spd="slow" advTm="9150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9" grpId="0"/>
      <p:bldP spid="50" grpId="0"/>
      <p:bldP spid="53" grpId="1"/>
      <p:bldP spid="5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ssembled </a:t>
            </a:r>
            <a:r>
              <a:rPr lang="en-US" dirty="0" smtClean="0"/>
              <a:t>instrument w/o floaters &amp; crash pads</a:t>
            </a:r>
            <a:endParaRPr lang="en-US" dirty="0"/>
          </a:p>
        </p:txBody>
      </p:sp>
      <p:sp>
        <p:nvSpPr>
          <p:cNvPr id="8" name="Segnaposto dat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VCI 2013 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95EC3-3749-4735-BBBA-2046B4257530}" type="slidenum">
              <a:rPr lang="it-IT" smtClean="0"/>
              <a:pPr/>
              <a:t>11</a:t>
            </a:fld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Euso Balloon a pathfinder mission for the JEM-EUSO experiment </a:t>
            </a:r>
            <a:endParaRPr lang="it-IT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094" y="1196753"/>
            <a:ext cx="5191432" cy="4025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ttangolo 17"/>
          <p:cNvSpPr/>
          <p:nvPr/>
        </p:nvSpPr>
        <p:spPr>
          <a:xfrm>
            <a:off x="3449448" y="4200384"/>
            <a:ext cx="4866968" cy="4934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100" b="1" dirty="0" smtClean="0">
                <a:solidFill>
                  <a:srgbClr val="237E92"/>
                </a:solidFill>
              </a:rPr>
              <a:t>L3</a:t>
            </a:r>
          </a:p>
          <a:p>
            <a:pPr algn="ctr"/>
            <a:r>
              <a:rPr lang="it-IT" sz="1100" b="1" dirty="0" err="1" smtClean="0">
                <a:solidFill>
                  <a:srgbClr val="237E92"/>
                </a:solidFill>
              </a:rPr>
              <a:t>Fixed</a:t>
            </a:r>
            <a:r>
              <a:rPr lang="it-IT" sz="1100" b="1" dirty="0" smtClean="0">
                <a:solidFill>
                  <a:srgbClr val="237E92"/>
                </a:solidFill>
              </a:rPr>
              <a:t>/tight</a:t>
            </a:r>
            <a:endParaRPr lang="en-US" sz="1100" dirty="0">
              <a:solidFill>
                <a:srgbClr val="237E92"/>
              </a:solidFill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2184122" y="5023747"/>
            <a:ext cx="4866968" cy="4934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100" b="1" dirty="0" smtClean="0">
                <a:solidFill>
                  <a:srgbClr val="237E92"/>
                </a:solidFill>
              </a:rPr>
              <a:t>L1</a:t>
            </a:r>
          </a:p>
          <a:p>
            <a:pPr algn="ctr"/>
            <a:r>
              <a:rPr lang="en-US" sz="1100" b="1" dirty="0" smtClean="0">
                <a:solidFill>
                  <a:srgbClr val="237E92"/>
                </a:solidFill>
              </a:rPr>
              <a:t>adjustable</a:t>
            </a:r>
            <a:endParaRPr lang="en-US" sz="1100" dirty="0">
              <a:solidFill>
                <a:srgbClr val="237E92"/>
              </a:solidFill>
            </a:endParaRPr>
          </a:p>
        </p:txBody>
      </p:sp>
      <p:cxnSp>
        <p:nvCxnSpPr>
          <p:cNvPr id="14" name="Connettore 1 13"/>
          <p:cNvCxnSpPr/>
          <p:nvPr/>
        </p:nvCxnSpPr>
        <p:spPr bwMode="auto">
          <a:xfrm>
            <a:off x="3947156" y="4034116"/>
            <a:ext cx="613229" cy="98963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237E9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Rettangolo 14"/>
          <p:cNvSpPr/>
          <p:nvPr/>
        </p:nvSpPr>
        <p:spPr>
          <a:xfrm>
            <a:off x="2836219" y="4612730"/>
            <a:ext cx="4866968" cy="493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237E92"/>
                </a:solidFill>
              </a:rPr>
              <a:t>L2</a:t>
            </a:r>
          </a:p>
          <a:p>
            <a:pPr algn="ctr"/>
            <a:r>
              <a:rPr lang="en-US" sz="1100" b="1" dirty="0" smtClean="0">
                <a:solidFill>
                  <a:srgbClr val="237E92"/>
                </a:solidFill>
              </a:rPr>
              <a:t>Adjustable (tight)</a:t>
            </a:r>
            <a:endParaRPr lang="en-US" sz="1100" dirty="0">
              <a:solidFill>
                <a:srgbClr val="237E92"/>
              </a:solidFill>
            </a:endParaRPr>
          </a:p>
        </p:txBody>
      </p:sp>
      <p:cxnSp>
        <p:nvCxnSpPr>
          <p:cNvPr id="16" name="Connettore 1 15"/>
          <p:cNvCxnSpPr/>
          <p:nvPr/>
        </p:nvCxnSpPr>
        <p:spPr bwMode="auto">
          <a:xfrm>
            <a:off x="4713693" y="3786708"/>
            <a:ext cx="459922" cy="824693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237E9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Connettore 1 18"/>
          <p:cNvCxnSpPr>
            <a:endCxn id="18" idx="0"/>
          </p:cNvCxnSpPr>
          <p:nvPr/>
        </p:nvCxnSpPr>
        <p:spPr bwMode="auto">
          <a:xfrm>
            <a:off x="5135829" y="3458161"/>
            <a:ext cx="747103" cy="742223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237E9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Rettangolo 24"/>
          <p:cNvSpPr/>
          <p:nvPr/>
        </p:nvSpPr>
        <p:spPr>
          <a:xfrm>
            <a:off x="6016806" y="3291892"/>
            <a:ext cx="996498" cy="352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>
                <a:solidFill>
                  <a:srgbClr val="880003"/>
                </a:solidFill>
              </a:rPr>
              <a:t>PDM</a:t>
            </a:r>
            <a:endParaRPr lang="en-US" sz="1400" b="1" dirty="0" smtClean="0">
              <a:solidFill>
                <a:srgbClr val="880003"/>
              </a:solidFill>
            </a:endParaRPr>
          </a:p>
        </p:txBody>
      </p:sp>
      <p:cxnSp>
        <p:nvCxnSpPr>
          <p:cNvPr id="26" name="Connettore 1 25"/>
          <p:cNvCxnSpPr>
            <a:endCxn id="25" idx="0"/>
          </p:cNvCxnSpPr>
          <p:nvPr/>
        </p:nvCxnSpPr>
        <p:spPr bwMode="auto">
          <a:xfrm>
            <a:off x="5096962" y="2714608"/>
            <a:ext cx="1418093" cy="57728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C8000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Rettangolo 31"/>
          <p:cNvSpPr/>
          <p:nvPr/>
        </p:nvSpPr>
        <p:spPr>
          <a:xfrm>
            <a:off x="6476728" y="1889915"/>
            <a:ext cx="996498" cy="317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200" dirty="0" err="1" smtClean="0"/>
              <a:t>radiator</a:t>
            </a:r>
            <a:endParaRPr lang="en-US" sz="1200" dirty="0" smtClean="0"/>
          </a:p>
        </p:txBody>
      </p:sp>
      <p:cxnSp>
        <p:nvCxnSpPr>
          <p:cNvPr id="33" name="Connettore 1 32"/>
          <p:cNvCxnSpPr/>
          <p:nvPr/>
        </p:nvCxnSpPr>
        <p:spPr bwMode="auto">
          <a:xfrm flipV="1">
            <a:off x="5786845" y="2054853"/>
            <a:ext cx="843190" cy="24740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Rettangolo 34"/>
          <p:cNvSpPr/>
          <p:nvPr/>
        </p:nvSpPr>
        <p:spPr>
          <a:xfrm>
            <a:off x="3563888" y="1230161"/>
            <a:ext cx="996498" cy="317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200" dirty="0" smtClean="0"/>
              <a:t>IR camera</a:t>
            </a:r>
            <a:endParaRPr lang="en-US" sz="1200" dirty="0" smtClean="0"/>
          </a:p>
        </p:txBody>
      </p:sp>
      <p:cxnSp>
        <p:nvCxnSpPr>
          <p:cNvPr id="36" name="Connettore 1 35"/>
          <p:cNvCxnSpPr/>
          <p:nvPr/>
        </p:nvCxnSpPr>
        <p:spPr bwMode="auto">
          <a:xfrm flipV="1">
            <a:off x="3793849" y="1477569"/>
            <a:ext cx="153307" cy="41234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" name="Rettangolo 40"/>
          <p:cNvSpPr/>
          <p:nvPr/>
        </p:nvSpPr>
        <p:spPr>
          <a:xfrm>
            <a:off x="2567390" y="1404701"/>
            <a:ext cx="996498" cy="317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200" dirty="0" err="1" smtClean="0"/>
              <a:t>roof-rack</a:t>
            </a:r>
            <a:endParaRPr lang="en-US" sz="1200" dirty="0" smtClean="0"/>
          </a:p>
        </p:txBody>
      </p:sp>
      <p:cxnSp>
        <p:nvCxnSpPr>
          <p:cNvPr id="42" name="Connettore 1 41"/>
          <p:cNvCxnSpPr/>
          <p:nvPr/>
        </p:nvCxnSpPr>
        <p:spPr bwMode="auto">
          <a:xfrm flipH="1" flipV="1">
            <a:off x="3027312" y="1721943"/>
            <a:ext cx="344942" cy="4153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" name="Rettangolo 50"/>
          <p:cNvSpPr/>
          <p:nvPr/>
        </p:nvSpPr>
        <p:spPr>
          <a:xfrm>
            <a:off x="1187624" y="1817048"/>
            <a:ext cx="1609727" cy="317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200" dirty="0" err="1" smtClean="0"/>
              <a:t>evacuation</a:t>
            </a:r>
            <a:r>
              <a:rPr lang="it-IT" sz="1200" dirty="0" smtClean="0"/>
              <a:t> </a:t>
            </a:r>
            <a:r>
              <a:rPr lang="it-IT" sz="1200" dirty="0" err="1" smtClean="0"/>
              <a:t>holes</a:t>
            </a:r>
            <a:endParaRPr lang="en-US" sz="1200" dirty="0" smtClean="0"/>
          </a:p>
        </p:txBody>
      </p:sp>
      <p:cxnSp>
        <p:nvCxnSpPr>
          <p:cNvPr id="52" name="Connettore 1 51"/>
          <p:cNvCxnSpPr/>
          <p:nvPr/>
        </p:nvCxnSpPr>
        <p:spPr bwMode="auto">
          <a:xfrm flipH="1" flipV="1">
            <a:off x="2337429" y="2137323"/>
            <a:ext cx="919844" cy="24740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" name="Rettangolo 54"/>
          <p:cNvSpPr/>
          <p:nvPr/>
        </p:nvSpPr>
        <p:spPr>
          <a:xfrm>
            <a:off x="1954161" y="3551936"/>
            <a:ext cx="1763035" cy="493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100" dirty="0" err="1" smtClean="0"/>
              <a:t>Baffle</a:t>
            </a:r>
            <a:r>
              <a:rPr lang="it-IT" sz="1100" dirty="0" smtClean="0"/>
              <a:t> &amp;</a:t>
            </a:r>
          </a:p>
          <a:p>
            <a:r>
              <a:rPr lang="it-IT" sz="1100" dirty="0" smtClean="0"/>
              <a:t>“</a:t>
            </a:r>
            <a:r>
              <a:rPr lang="it-IT" sz="1100" dirty="0" err="1" smtClean="0"/>
              <a:t>deceleration</a:t>
            </a:r>
            <a:r>
              <a:rPr lang="it-IT" sz="1100" dirty="0" smtClean="0"/>
              <a:t> </a:t>
            </a:r>
            <a:r>
              <a:rPr lang="it-IT" sz="1100" dirty="0" err="1" smtClean="0"/>
              <a:t>cylinder</a:t>
            </a:r>
            <a:endParaRPr lang="en-US" sz="1100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6083"/>
    </mc:Choice>
    <mc:Fallback>
      <p:transition spd="slow" advTm="26083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olo 3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Optical Bench (OB)                   Instrument Booth (IB) </a:t>
            </a:r>
            <a:endParaRPr lang="en-US" dirty="0"/>
          </a:p>
        </p:txBody>
      </p:sp>
      <p:sp>
        <p:nvSpPr>
          <p:cNvPr id="9" name="Segnaposto data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VCI 2013 </a:t>
            </a:r>
            <a:endParaRPr lang="en-US"/>
          </a:p>
        </p:txBody>
      </p:sp>
      <p:sp>
        <p:nvSpPr>
          <p:cNvPr id="11" name="Segnaposto piè di pagina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Euso Balloon a pathfinder mission for the JEM-EUSO experiment </a:t>
            </a:r>
            <a:endParaRPr lang="en-US"/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DB9F78-20F1-4885-B3C3-7DCD2F01A460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grpSp>
        <p:nvGrpSpPr>
          <p:cNvPr id="36" name="Gruppo 35"/>
          <p:cNvGrpSpPr/>
          <p:nvPr/>
        </p:nvGrpSpPr>
        <p:grpSpPr>
          <a:xfrm>
            <a:off x="251520" y="764704"/>
            <a:ext cx="7776864" cy="4031287"/>
            <a:chOff x="1835696" y="1671638"/>
            <a:chExt cx="7056784" cy="3772425"/>
          </a:xfrm>
        </p:grpSpPr>
        <p:pic>
          <p:nvPicPr>
            <p:cNvPr id="17410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359496" y="1671638"/>
              <a:ext cx="4876800" cy="3514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Rettangolo 11"/>
            <p:cNvSpPr/>
            <p:nvPr/>
          </p:nvSpPr>
          <p:spPr>
            <a:xfrm>
              <a:off x="2843808" y="5013176"/>
              <a:ext cx="4572000" cy="43088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/>
              <a:r>
                <a:rPr lang="en-US" sz="1100" b="1" dirty="0" smtClean="0">
                  <a:solidFill>
                    <a:srgbClr val="237E92"/>
                  </a:solidFill>
                </a:rPr>
                <a:t>L1</a:t>
              </a:r>
            </a:p>
            <a:p>
              <a:pPr algn="ctr"/>
              <a:r>
                <a:rPr lang="en-US" sz="1100" b="1" dirty="0" smtClean="0">
                  <a:solidFill>
                    <a:srgbClr val="237E92"/>
                  </a:solidFill>
                </a:rPr>
                <a:t>adjustable</a:t>
              </a:r>
              <a:endParaRPr lang="en-US" sz="1100" dirty="0">
                <a:solidFill>
                  <a:srgbClr val="237E92"/>
                </a:solidFill>
              </a:endParaRPr>
            </a:p>
          </p:txBody>
        </p:sp>
        <p:cxnSp>
          <p:nvCxnSpPr>
            <p:cNvPr id="13" name="Connettore 1 12"/>
            <p:cNvCxnSpPr/>
            <p:nvPr/>
          </p:nvCxnSpPr>
          <p:spPr bwMode="auto">
            <a:xfrm>
              <a:off x="4499992" y="4149080"/>
              <a:ext cx="576064" cy="864096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237E9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4" name="Rettangolo 13"/>
            <p:cNvSpPr/>
            <p:nvPr/>
          </p:nvSpPr>
          <p:spPr>
            <a:xfrm>
              <a:off x="3456384" y="4654297"/>
              <a:ext cx="4572000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100" b="1" dirty="0" smtClean="0">
                  <a:solidFill>
                    <a:srgbClr val="237E92"/>
                  </a:solidFill>
                </a:rPr>
                <a:t>L2</a:t>
              </a:r>
            </a:p>
            <a:p>
              <a:pPr algn="ctr"/>
              <a:r>
                <a:rPr lang="en-US" sz="1100" b="1" dirty="0" smtClean="0">
                  <a:solidFill>
                    <a:srgbClr val="237E92"/>
                  </a:solidFill>
                </a:rPr>
                <a:t>Adjustable (tight)</a:t>
              </a:r>
              <a:endParaRPr lang="en-US" sz="1100" dirty="0">
                <a:solidFill>
                  <a:srgbClr val="237E92"/>
                </a:solidFill>
              </a:endParaRPr>
            </a:p>
          </p:txBody>
        </p:sp>
        <p:cxnSp>
          <p:nvCxnSpPr>
            <p:cNvPr id="15" name="Connettore 1 14"/>
            <p:cNvCxnSpPr/>
            <p:nvPr/>
          </p:nvCxnSpPr>
          <p:spPr bwMode="auto">
            <a:xfrm>
              <a:off x="5220072" y="3933056"/>
              <a:ext cx="432048" cy="72008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237E9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Connettore 1 15"/>
            <p:cNvCxnSpPr/>
            <p:nvPr/>
          </p:nvCxnSpPr>
          <p:spPr bwMode="auto">
            <a:xfrm>
              <a:off x="5616624" y="3646185"/>
              <a:ext cx="701824" cy="648072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237E9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7" name="Rettangolo 16"/>
            <p:cNvSpPr/>
            <p:nvPr/>
          </p:nvSpPr>
          <p:spPr>
            <a:xfrm>
              <a:off x="7380312" y="3068960"/>
              <a:ext cx="936104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it-IT" sz="1400" b="1" dirty="0" smtClean="0">
                  <a:solidFill>
                    <a:srgbClr val="880003"/>
                  </a:solidFill>
                </a:rPr>
                <a:t>PDM</a:t>
              </a:r>
              <a:endParaRPr lang="en-US" sz="1400" b="1" dirty="0" smtClean="0">
                <a:solidFill>
                  <a:srgbClr val="880003"/>
                </a:solidFill>
              </a:endParaRPr>
            </a:p>
          </p:txBody>
        </p:sp>
        <p:cxnSp>
          <p:nvCxnSpPr>
            <p:cNvPr id="18" name="Connettore 1 17"/>
            <p:cNvCxnSpPr/>
            <p:nvPr/>
          </p:nvCxnSpPr>
          <p:spPr bwMode="auto">
            <a:xfrm>
              <a:off x="6156176" y="2708920"/>
              <a:ext cx="1332148" cy="504056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C8000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9" name="Rettangolo 18"/>
            <p:cNvSpPr/>
            <p:nvPr/>
          </p:nvSpPr>
          <p:spPr>
            <a:xfrm>
              <a:off x="7452320" y="1916832"/>
              <a:ext cx="936104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it-IT" sz="1200" dirty="0" err="1" smtClean="0"/>
                <a:t>radiator</a:t>
              </a:r>
              <a:endParaRPr lang="en-US" sz="1200" dirty="0" smtClean="0"/>
            </a:p>
          </p:txBody>
        </p:sp>
        <p:cxnSp>
          <p:nvCxnSpPr>
            <p:cNvPr id="20" name="Connettore 1 19"/>
            <p:cNvCxnSpPr/>
            <p:nvPr/>
          </p:nvCxnSpPr>
          <p:spPr bwMode="auto">
            <a:xfrm flipV="1">
              <a:off x="6804248" y="2060848"/>
              <a:ext cx="792088" cy="21602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3" name="Rettangolo 22"/>
            <p:cNvSpPr/>
            <p:nvPr/>
          </p:nvSpPr>
          <p:spPr>
            <a:xfrm>
              <a:off x="3203848" y="1927865"/>
              <a:ext cx="936104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it-IT" sz="1200" dirty="0" err="1" smtClean="0"/>
                <a:t>roof-rack</a:t>
              </a:r>
              <a:endParaRPr lang="en-US" sz="1200" dirty="0" smtClean="0"/>
            </a:p>
          </p:txBody>
        </p:sp>
        <p:cxnSp>
          <p:nvCxnSpPr>
            <p:cNvPr id="24" name="Connettore 1 23"/>
            <p:cNvCxnSpPr/>
            <p:nvPr/>
          </p:nvCxnSpPr>
          <p:spPr bwMode="auto">
            <a:xfrm flipH="1" flipV="1">
              <a:off x="3635896" y="2202215"/>
              <a:ext cx="324036" cy="362689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5" name="Rettangolo 24"/>
            <p:cNvSpPr/>
            <p:nvPr/>
          </p:nvSpPr>
          <p:spPr>
            <a:xfrm>
              <a:off x="1835696" y="2276872"/>
              <a:ext cx="151216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it-IT" sz="1200" dirty="0" err="1" smtClean="0"/>
                <a:t>evacuation</a:t>
              </a:r>
              <a:r>
                <a:rPr lang="it-IT" sz="1200" dirty="0" smtClean="0"/>
                <a:t> </a:t>
              </a:r>
              <a:r>
                <a:rPr lang="it-IT" sz="1200" dirty="0" err="1" smtClean="0"/>
                <a:t>holes</a:t>
              </a:r>
              <a:endParaRPr lang="en-US" sz="1200" dirty="0" smtClean="0"/>
            </a:p>
          </p:txBody>
        </p:sp>
        <p:cxnSp>
          <p:nvCxnSpPr>
            <p:cNvPr id="26" name="Connettore 1 25"/>
            <p:cNvCxnSpPr/>
            <p:nvPr/>
          </p:nvCxnSpPr>
          <p:spPr bwMode="auto">
            <a:xfrm flipH="1" flipV="1">
              <a:off x="2843808" y="2564904"/>
              <a:ext cx="864096" cy="21602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7" name="Rettangolo 26"/>
            <p:cNvSpPr/>
            <p:nvPr/>
          </p:nvSpPr>
          <p:spPr>
            <a:xfrm>
              <a:off x="2627784" y="3728065"/>
              <a:ext cx="1656184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sz="1100" dirty="0" err="1" smtClean="0"/>
                <a:t>Baffle</a:t>
              </a:r>
              <a:r>
                <a:rPr lang="it-IT" sz="1100" dirty="0" smtClean="0"/>
                <a:t> &amp;</a:t>
              </a:r>
            </a:p>
            <a:p>
              <a:r>
                <a:rPr lang="it-IT" sz="1100" dirty="0" smtClean="0"/>
                <a:t>“</a:t>
              </a:r>
              <a:r>
                <a:rPr lang="it-IT" sz="1100" dirty="0" err="1" smtClean="0"/>
                <a:t>deceleration</a:t>
              </a:r>
              <a:r>
                <a:rPr lang="it-IT" sz="1100" dirty="0" smtClean="0"/>
                <a:t> </a:t>
              </a:r>
              <a:r>
                <a:rPr lang="it-IT" sz="1100" dirty="0" err="1" smtClean="0"/>
                <a:t>cylinder</a:t>
              </a:r>
              <a:endParaRPr lang="en-US" sz="1100" dirty="0" smtClean="0"/>
            </a:p>
          </p:txBody>
        </p:sp>
        <p:sp>
          <p:nvSpPr>
            <p:cNvPr id="28" name="Rettangolo 27"/>
            <p:cNvSpPr/>
            <p:nvPr/>
          </p:nvSpPr>
          <p:spPr>
            <a:xfrm>
              <a:off x="4025512" y="4221088"/>
              <a:ext cx="4866968" cy="49348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/>
              <a:r>
                <a:rPr lang="en-US" sz="1100" b="1" dirty="0" smtClean="0">
                  <a:solidFill>
                    <a:srgbClr val="237E92"/>
                  </a:solidFill>
                </a:rPr>
                <a:t>L3</a:t>
              </a:r>
            </a:p>
            <a:p>
              <a:pPr algn="ctr"/>
              <a:r>
                <a:rPr lang="it-IT" sz="1100" b="1" dirty="0" err="1" smtClean="0">
                  <a:solidFill>
                    <a:srgbClr val="237E92"/>
                  </a:solidFill>
                </a:rPr>
                <a:t>Fixed</a:t>
              </a:r>
              <a:r>
                <a:rPr lang="it-IT" sz="1100" b="1" dirty="0" smtClean="0">
                  <a:solidFill>
                    <a:srgbClr val="237E92"/>
                  </a:solidFill>
                </a:rPr>
                <a:t>/tight</a:t>
              </a:r>
              <a:endParaRPr lang="en-US" sz="1100" dirty="0">
                <a:solidFill>
                  <a:srgbClr val="237E92"/>
                </a:solidFill>
              </a:endParaRPr>
            </a:p>
          </p:txBody>
        </p:sp>
        <p:sp>
          <p:nvSpPr>
            <p:cNvPr id="29" name="CasellaDiTesto 28"/>
            <p:cNvSpPr txBox="1"/>
            <p:nvPr/>
          </p:nvSpPr>
          <p:spPr>
            <a:xfrm>
              <a:off x="7092280" y="3861048"/>
              <a:ext cx="1063112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electronics</a:t>
              </a:r>
            </a:p>
            <a:p>
              <a:r>
                <a:rPr lang="en-US" sz="1100" dirty="0" smtClean="0"/>
                <a:t>on conducting</a:t>
              </a:r>
            </a:p>
            <a:p>
              <a:r>
                <a:rPr lang="en-US" sz="1100" dirty="0" smtClean="0"/>
                <a:t>"dry"-shelf</a:t>
              </a:r>
              <a:endParaRPr lang="en-US" sz="1100" dirty="0"/>
            </a:p>
          </p:txBody>
        </p:sp>
        <p:cxnSp>
          <p:nvCxnSpPr>
            <p:cNvPr id="31" name="Connettore 1 30"/>
            <p:cNvCxnSpPr/>
            <p:nvPr/>
          </p:nvCxnSpPr>
          <p:spPr bwMode="auto">
            <a:xfrm>
              <a:off x="6156176" y="2996952"/>
              <a:ext cx="1274440" cy="84239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/>
          <a:srcRect l="17322" t="26514" r="16529" b="10847"/>
          <a:stretch>
            <a:fillRect/>
          </a:stretch>
        </p:blipFill>
        <p:spPr bwMode="auto">
          <a:xfrm>
            <a:off x="5364088" y="4221088"/>
            <a:ext cx="352839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Freccia in giù 37"/>
          <p:cNvSpPr/>
          <p:nvPr/>
        </p:nvSpPr>
        <p:spPr bwMode="auto">
          <a:xfrm>
            <a:off x="7668344" y="3068960"/>
            <a:ext cx="216024" cy="43204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pitchFamily="-108" charset="0"/>
            </a:endParaRPr>
          </a:p>
        </p:txBody>
      </p:sp>
      <p:sp>
        <p:nvSpPr>
          <p:cNvPr id="39" name="CasellaDiTesto 38"/>
          <p:cNvSpPr txBox="1"/>
          <p:nvPr/>
        </p:nvSpPr>
        <p:spPr>
          <a:xfrm>
            <a:off x="6732240" y="3861048"/>
            <a:ext cx="2364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/>
              <a:t>Safe</a:t>
            </a:r>
            <a:r>
              <a:rPr lang="it-IT" sz="1400" dirty="0" smtClean="0"/>
              <a:t> in case </a:t>
            </a:r>
            <a:r>
              <a:rPr lang="it-IT" sz="1400" dirty="0" err="1" smtClean="0"/>
              <a:t>of</a:t>
            </a:r>
            <a:r>
              <a:rPr lang="it-IT" sz="1400" dirty="0" smtClean="0"/>
              <a:t> splashdown</a:t>
            </a:r>
            <a:endParaRPr lang="en-US" sz="1400" dirty="0"/>
          </a:p>
        </p:txBody>
      </p:sp>
      <p:sp>
        <p:nvSpPr>
          <p:cNvPr id="40" name="Rettangolo 39"/>
          <p:cNvSpPr/>
          <p:nvPr/>
        </p:nvSpPr>
        <p:spPr>
          <a:xfrm>
            <a:off x="7217192" y="2157562"/>
            <a:ext cx="124324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400" b="1" dirty="0" err="1" smtClean="0">
                <a:solidFill>
                  <a:srgbClr val="0070C0"/>
                </a:solidFill>
              </a:rPr>
              <a:t>Watertight</a:t>
            </a:r>
            <a:r>
              <a:rPr lang="it-IT" sz="1400" b="1" dirty="0" smtClean="0">
                <a:solidFill>
                  <a:srgbClr val="0070C0"/>
                </a:solidFill>
              </a:rPr>
              <a:t> </a:t>
            </a:r>
          </a:p>
          <a:p>
            <a:pPr algn="ctr"/>
            <a:r>
              <a:rPr lang="it-IT" sz="1400" b="1" dirty="0" err="1" smtClean="0">
                <a:solidFill>
                  <a:srgbClr val="0070C0"/>
                </a:solidFill>
              </a:rPr>
              <a:t>Instrument</a:t>
            </a:r>
            <a:r>
              <a:rPr lang="it-IT" sz="1400" b="1" dirty="0" smtClean="0">
                <a:solidFill>
                  <a:srgbClr val="0070C0"/>
                </a:solidFill>
              </a:rPr>
              <a:t> </a:t>
            </a:r>
            <a:r>
              <a:rPr lang="it-IT" sz="1400" b="1" dirty="0" err="1" smtClean="0">
                <a:solidFill>
                  <a:srgbClr val="0070C0"/>
                </a:solidFill>
              </a:rPr>
              <a:t>Booth</a:t>
            </a:r>
            <a:endParaRPr lang="en-US" sz="1400" b="1" dirty="0" smtClean="0">
              <a:solidFill>
                <a:srgbClr val="0070C0"/>
              </a:solidFill>
            </a:endParaRPr>
          </a:p>
        </p:txBody>
      </p:sp>
      <p:cxnSp>
        <p:nvCxnSpPr>
          <p:cNvPr id="41" name="Connettore 1 40"/>
          <p:cNvCxnSpPr/>
          <p:nvPr/>
        </p:nvCxnSpPr>
        <p:spPr bwMode="auto">
          <a:xfrm>
            <a:off x="5868144" y="1772816"/>
            <a:ext cx="1468081" cy="53864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custDataLst>
      <p:tags r:id="rId1"/>
    </p:custDataLst>
  </p:cSld>
  <p:clrMapOvr>
    <a:masterClrMapping/>
  </p:clrMapOvr>
  <p:transition advTm="3958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/>
      <p:bldP spid="4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for EUSO BALLOON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A-level </a:t>
            </a:r>
            <a:r>
              <a:rPr lang="en-US" b="1" dirty="0" smtClean="0"/>
              <a:t>(technology demonstrator</a:t>
            </a:r>
            <a:r>
              <a:rPr lang="en-US" b="1" dirty="0" smtClean="0"/>
              <a:t>)</a:t>
            </a:r>
          </a:p>
          <a:p>
            <a:r>
              <a:rPr lang="en-US" dirty="0" smtClean="0"/>
              <a:t>Full </a:t>
            </a:r>
            <a:r>
              <a:rPr lang="en-US" dirty="0"/>
              <a:t>scale end-to-end test </a:t>
            </a:r>
            <a:r>
              <a:rPr lang="en-US" dirty="0" smtClean="0"/>
              <a:t>of the JEM-EUSO's </a:t>
            </a:r>
            <a:r>
              <a:rPr lang="en-US" dirty="0"/>
              <a:t>key technologies and </a:t>
            </a:r>
            <a:r>
              <a:rPr lang="en-US" dirty="0" smtClean="0"/>
              <a:t>instrumentation:</a:t>
            </a:r>
          </a:p>
          <a:p>
            <a:r>
              <a:rPr lang="en-US" dirty="0" smtClean="0"/>
              <a:t>- the </a:t>
            </a:r>
            <a:r>
              <a:rPr lang="en-US" dirty="0" smtClean="0"/>
              <a:t>entire PDM, its ASIC's, the FEE, Trigger, HV power supplies, HV switches</a:t>
            </a:r>
          </a:p>
          <a:p>
            <a:r>
              <a:rPr lang="en-US" dirty="0" smtClean="0"/>
              <a:t>- onboard hard- and software algorithms for triggering and shower-recognition</a:t>
            </a:r>
          </a:p>
          <a:p>
            <a:r>
              <a:rPr lang="en-US" b="1" dirty="0" smtClean="0"/>
              <a:t>B-level (cosmic ray acquisition and background study)</a:t>
            </a:r>
          </a:p>
          <a:p>
            <a:r>
              <a:rPr lang="en-US" dirty="0" smtClean="0"/>
              <a:t>- experimental </a:t>
            </a:r>
            <a:r>
              <a:rPr lang="en-US" dirty="0" smtClean="0"/>
              <a:t>confirmation of the effective background below 40 </a:t>
            </a:r>
            <a:r>
              <a:rPr lang="en-US" dirty="0" smtClean="0"/>
              <a:t>km</a:t>
            </a:r>
            <a:endParaRPr lang="en-US" dirty="0" smtClean="0"/>
          </a:p>
          <a:p>
            <a:r>
              <a:rPr lang="en-US" dirty="0" smtClean="0"/>
              <a:t>- test and adjust trigger and switching algorithms, observational modes</a:t>
            </a:r>
          </a:p>
          <a:p>
            <a:r>
              <a:rPr lang="en-US" dirty="0" smtClean="0"/>
              <a:t>- testing of the acquisition capability of the IR camera</a:t>
            </a:r>
          </a:p>
          <a:p>
            <a:r>
              <a:rPr lang="en-US" b="1" dirty="0" smtClean="0"/>
              <a:t>C-level (precursor mission) :</a:t>
            </a:r>
          </a:p>
          <a:p>
            <a:r>
              <a:rPr lang="en-US" dirty="0" smtClean="0"/>
              <a:t>- </a:t>
            </a: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detection </a:t>
            </a:r>
            <a:r>
              <a:rPr lang="en-US" dirty="0" smtClean="0"/>
              <a:t>of air-showers by looking down from the edge of space</a:t>
            </a:r>
          </a:p>
          <a:p>
            <a:r>
              <a:rPr lang="en-US" dirty="0" smtClean="0"/>
              <a:t>- detection of laser induced events from space …</a:t>
            </a:r>
          </a:p>
          <a:p>
            <a:endParaRPr lang="en-US" dirty="0" smtClean="0"/>
          </a:p>
          <a:p>
            <a:r>
              <a:rPr lang="en-US" dirty="0" smtClean="0"/>
              <a:t>"fringe benefits" of EUSO-BALLOON</a:t>
            </a:r>
            <a:endParaRPr lang="en-US" b="1" dirty="0" smtClean="0"/>
          </a:p>
          <a:p>
            <a:r>
              <a:rPr lang="en-US" dirty="0" smtClean="0"/>
              <a:t>- balloon triggers decisive steps in TRL levels in JEM-EUSO subsystems</a:t>
            </a:r>
          </a:p>
          <a:p>
            <a:endParaRPr lang="en-US" dirty="0" smtClean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VCI 2013 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Euso Balloon a pathfinder mission for the JEM-EUSO experiment 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F55C70-AE4E-459D-A7C7-35C70DCC4BB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ransition advTm="178407"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EUSO-Balloon “in flight” calibration</a:t>
            </a:r>
            <a:endParaRPr lang="en-US" dirty="0"/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VCI 2013 </a:t>
            </a:r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Euso Balloon a pathfinder mission for the JEM-EUSO experiment </a:t>
            </a:r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DB9F78-20F1-4885-B3C3-7DCD2F01A460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5" name="Immagine 4" descr="airpla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048" y="731224"/>
            <a:ext cx="8028384" cy="5794120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</p:pic>
      <p:sp>
        <p:nvSpPr>
          <p:cNvPr id="8" name="TextBox 54"/>
          <p:cNvSpPr txBox="1"/>
          <p:nvPr/>
        </p:nvSpPr>
        <p:spPr>
          <a:xfrm>
            <a:off x="3347864" y="733341"/>
            <a:ext cx="5112568" cy="3385542"/>
          </a:xfrm>
          <a:prstGeom prst="rect">
            <a:avLst/>
          </a:prstGeom>
          <a:solidFill>
            <a:srgbClr val="8064A2">
              <a:lumMod val="60000"/>
              <a:lumOff val="40000"/>
            </a:srgbClr>
          </a:solidFill>
          <a:ln w="3175"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Testing EUSO-Balloon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Fly one aircraft equipped with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two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types of calibrated pulsed UV light sources. 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Point Test:  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Fly airplane in field of view and fire 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flash lamp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  Light travels directly from lamp to detector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Track Test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 Fly airplane outside field of view and shoot a UV pulsed 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laser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across field of view.  Light scatters out of the beam to the detector.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 (5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mJ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Laser  ~100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EeV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Cosmic Ray)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Fly aircraft at altitudes between 1-5 km.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8608"/>
    </mc:Choice>
    <mc:Fallback>
      <p:transition spd="slow" advTm="138608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>
                <a:solidFill>
                  <a:srgbClr val="F2F2F2"/>
                </a:solidFill>
              </a:rPr>
              <a:t>EUSO-BALLOON vs. JEM-EUSO</a:t>
            </a:r>
            <a:endParaRPr lang="en-US">
              <a:solidFill>
                <a:srgbClr val="F2F2F2"/>
              </a:solidFill>
            </a:endParaRPr>
          </a:p>
        </p:txBody>
      </p:sp>
      <p:sp>
        <p:nvSpPr>
          <p:cNvPr id="19459" name="Rectangle 4"/>
          <p:cNvSpPr>
            <a:spLocks noChangeArrowheads="1"/>
          </p:cNvSpPr>
          <p:nvPr/>
        </p:nvSpPr>
        <p:spPr bwMode="auto">
          <a:xfrm>
            <a:off x="3657600" y="1795463"/>
            <a:ext cx="5105400" cy="4191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graphicFrame>
        <p:nvGraphicFramePr>
          <p:cNvPr id="72806" name="Group 102"/>
          <p:cNvGraphicFramePr>
            <a:graphicFrameLocks noGrp="1"/>
          </p:cNvGraphicFramePr>
          <p:nvPr/>
        </p:nvGraphicFramePr>
        <p:xfrm>
          <a:off x="762000" y="835025"/>
          <a:ext cx="7848600" cy="4754880"/>
        </p:xfrm>
        <a:graphic>
          <a:graphicData uri="http://schemas.openxmlformats.org/drawingml/2006/table">
            <a:tbl>
              <a:tblPr/>
              <a:tblGrid>
                <a:gridCol w="2616200"/>
                <a:gridCol w="2616200"/>
                <a:gridCol w="2616200"/>
              </a:tblGrid>
              <a:tr h="3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JEM-EUSO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EUSO-Balloon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Height(km)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420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40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Diameter(m)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2.5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1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FoV/pix(deg)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0.08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0.25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Pixel@ground(km)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0.580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0.175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FoV/PDM(deg)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3.8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12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PDM@ground(km)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28.2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8.4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Signal Ratio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1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17.6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BG </a:t>
                      </a:r>
                      <a:r>
                        <a:rPr kumimoji="0" lang="it-IT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Ratio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1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0.9-1.8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S/</a:t>
                      </a:r>
                      <a:r>
                        <a:rPr kumimoji="0" lang="it-IT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  <a:sym typeface="Symbol" charset="0"/>
                        </a:rPr>
                        <a:t>N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1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20-10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E</a:t>
                      </a:r>
                      <a:r>
                        <a:rPr kumimoji="0" lang="it-IT" sz="20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thr</a:t>
                      </a:r>
                      <a:r>
                        <a:rPr kumimoji="0" lang="it-IT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(eV)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3x10</a:t>
                      </a:r>
                      <a:r>
                        <a:rPr kumimoji="0" lang="it-IT" sz="2000" b="1" i="0" u="none" strike="noStrike" cap="none" normalizeH="0" baseline="3000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19</a:t>
                      </a:r>
                      <a:endParaRPr kumimoji="0" lang="en-US" sz="2000" b="1" i="0" u="none" strike="noStrike" cap="none" normalizeH="0" baseline="3000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1.5-3x10</a:t>
                      </a:r>
                      <a:r>
                        <a:rPr kumimoji="0" lang="it-IT" sz="20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18</a:t>
                      </a:r>
                      <a:endParaRPr kumimoji="0" lang="en-US" sz="2000" b="1" i="0" u="none" strike="noStrike" cap="none" normalizeH="0" baseline="3000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Number of PDM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143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1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19514" name="Text Box 103"/>
          <p:cNvSpPr txBox="1">
            <a:spLocks noChangeArrowheads="1"/>
          </p:cNvSpPr>
          <p:nvPr/>
        </p:nvSpPr>
        <p:spPr bwMode="auto">
          <a:xfrm>
            <a:off x="976064" y="5589588"/>
            <a:ext cx="77724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dirty="0" err="1"/>
              <a:t>Maximize</a:t>
            </a:r>
            <a:r>
              <a:rPr lang="it-IT" dirty="0"/>
              <a:t> performance of EUSO-Balloon </a:t>
            </a:r>
            <a:r>
              <a:rPr lang="it-IT" dirty="0" err="1"/>
              <a:t>keeping</a:t>
            </a:r>
            <a:r>
              <a:rPr lang="it-IT" dirty="0"/>
              <a:t> </a:t>
            </a:r>
            <a:r>
              <a:rPr lang="it-IT" dirty="0" err="1"/>
              <a:t>parameters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</a:t>
            </a:r>
            <a:r>
              <a:rPr lang="it-IT" dirty="0" err="1"/>
              <a:t>close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</a:t>
            </a:r>
            <a:r>
              <a:rPr lang="it-IT" dirty="0" err="1"/>
              <a:t>possible</a:t>
            </a:r>
            <a:r>
              <a:rPr lang="it-IT" dirty="0"/>
              <a:t> to JEM-EUSO</a:t>
            </a:r>
            <a:endParaRPr lang="en-US" dirty="0"/>
          </a:p>
        </p:txBody>
      </p:sp>
      <p:sp>
        <p:nvSpPr>
          <p:cNvPr id="19516" name="AutoShape 107"/>
          <p:cNvSpPr>
            <a:spLocks noChangeArrowheads="1"/>
          </p:cNvSpPr>
          <p:nvPr/>
        </p:nvSpPr>
        <p:spPr bwMode="auto">
          <a:xfrm>
            <a:off x="152400" y="4864100"/>
            <a:ext cx="976313" cy="257175"/>
          </a:xfrm>
          <a:prstGeom prst="rightArrow">
            <a:avLst>
              <a:gd name="adj1" fmla="val 50000"/>
              <a:gd name="adj2" fmla="val 94907"/>
            </a:avLst>
          </a:prstGeom>
          <a:solidFill>
            <a:srgbClr val="FF33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2" name="Segnaposto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VCI 2013 </a:t>
            </a:r>
            <a:endParaRPr lang="en-US"/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DB9F78-20F1-4885-B3C3-7DCD2F01A460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14" name="Segnaposto piè di pagina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Euso Balloon a pathfinder mission for the JEM-EUSO experiment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4210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3148"/>
    </mc:Choice>
    <mc:Fallback>
      <p:transition spd="slow" advTm="43148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EUSO BALLON </a:t>
            </a:r>
            <a:r>
              <a:rPr lang="it-IT" dirty="0" err="1" smtClean="0"/>
              <a:t>mission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764704"/>
            <a:ext cx="3335660" cy="115212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fr-FR" b="1" dirty="0" err="1" smtClean="0">
                <a:solidFill>
                  <a:srgbClr val="000000"/>
                </a:solidFill>
              </a:rPr>
              <a:t>Three</a:t>
            </a:r>
            <a:r>
              <a:rPr lang="fr-FR" b="1" dirty="0" smtClean="0">
                <a:solidFill>
                  <a:srgbClr val="000000"/>
                </a:solidFill>
              </a:rPr>
              <a:t> </a:t>
            </a:r>
            <a:r>
              <a:rPr lang="fr-FR" b="1" dirty="0" err="1" smtClean="0">
                <a:solidFill>
                  <a:srgbClr val="000000"/>
                </a:solidFill>
              </a:rPr>
              <a:t>flights</a:t>
            </a:r>
            <a:r>
              <a:rPr lang="fr-FR" b="1" dirty="0" smtClean="0">
                <a:solidFill>
                  <a:srgbClr val="000000"/>
                </a:solidFill>
              </a:rPr>
              <a:t> mission (</a:t>
            </a:r>
            <a:r>
              <a:rPr lang="fr-FR" b="1" dirty="0" err="1" smtClean="0">
                <a:solidFill>
                  <a:srgbClr val="000000"/>
                </a:solidFill>
              </a:rPr>
              <a:t>recently</a:t>
            </a:r>
            <a:r>
              <a:rPr lang="fr-FR" b="1" dirty="0" smtClean="0">
                <a:solidFill>
                  <a:srgbClr val="000000"/>
                </a:solidFill>
              </a:rPr>
              <a:t> </a:t>
            </a:r>
            <a:r>
              <a:rPr lang="fr-FR" b="1" dirty="0" err="1" smtClean="0">
                <a:solidFill>
                  <a:srgbClr val="000000"/>
                </a:solidFill>
              </a:rPr>
              <a:t>approved</a:t>
            </a:r>
            <a:r>
              <a:rPr lang="fr-FR" b="1" dirty="0" smtClean="0">
                <a:solidFill>
                  <a:srgbClr val="000000"/>
                </a:solidFill>
              </a:rPr>
              <a:t> by CNES</a:t>
            </a:r>
            <a:r>
              <a:rPr lang="fr-FR" b="1" dirty="0" smtClean="0">
                <a:solidFill>
                  <a:srgbClr val="000000"/>
                </a:solidFill>
              </a:rPr>
              <a:t>)</a:t>
            </a:r>
            <a:endParaRPr lang="fr-FR" b="1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</a:pPr>
            <a:r>
              <a:rPr lang="fr-FR" sz="1600" dirty="0" smtClean="0">
                <a:solidFill>
                  <a:srgbClr val="000000"/>
                </a:solidFill>
              </a:rPr>
              <a:t>First flight : 2014 Timmins</a:t>
            </a:r>
            <a:r>
              <a:rPr lang="fr-FR" dirty="0" smtClean="0">
                <a:solidFill>
                  <a:srgbClr val="000000"/>
                </a:solidFill>
              </a:rPr>
              <a:t>.</a:t>
            </a:r>
            <a:r>
              <a:rPr lang="fr-FR" dirty="0" smtClean="0"/>
              <a:t> 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VCI 2013 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Euso Balloon a pathfinder mission for the JEM-EUSO experiment 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F55C70-AE4E-459D-A7C7-35C70DCC4BB9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7" name="Immagine 6" descr="launch_time_profi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7904" y="980728"/>
            <a:ext cx="2756632" cy="2519537"/>
          </a:xfrm>
          <a:prstGeom prst="rect">
            <a:avLst/>
          </a:prstGeom>
        </p:spPr>
      </p:pic>
      <p:sp>
        <p:nvSpPr>
          <p:cNvPr id="8" name="Text Box 24"/>
          <p:cNvSpPr txBox="1">
            <a:spLocks noChangeArrowheads="1"/>
          </p:cNvSpPr>
          <p:nvPr/>
        </p:nvSpPr>
        <p:spPr bwMode="auto">
          <a:xfrm>
            <a:off x="6660232" y="764704"/>
            <a:ext cx="2483768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dirty="0" err="1">
                <a:solidFill>
                  <a:srgbClr val="000000"/>
                </a:solidFill>
              </a:rPr>
              <a:t>Balloon</a:t>
            </a:r>
            <a:r>
              <a:rPr lang="fr-FR" sz="1400" dirty="0">
                <a:solidFill>
                  <a:srgbClr val="000000"/>
                </a:solidFill>
              </a:rPr>
              <a:t> size for EUSO :</a:t>
            </a:r>
          </a:p>
          <a:p>
            <a:pPr>
              <a:spcBef>
                <a:spcPct val="50000"/>
              </a:spcBef>
            </a:pPr>
            <a:r>
              <a:rPr lang="fr-FR" sz="1400" dirty="0">
                <a:solidFill>
                  <a:srgbClr val="000000"/>
                </a:solidFill>
              </a:rPr>
              <a:t>400 000 m</a:t>
            </a:r>
            <a:r>
              <a:rPr lang="fr-FR" sz="1400" baseline="30000" dirty="0">
                <a:solidFill>
                  <a:srgbClr val="000000"/>
                </a:solidFill>
              </a:rPr>
              <a:t>3 </a:t>
            </a:r>
            <a:r>
              <a:rPr lang="fr-FR" sz="1400" dirty="0">
                <a:solidFill>
                  <a:srgbClr val="000000"/>
                </a:solidFill>
              </a:rPr>
              <a:t>-&gt; 40 Km </a:t>
            </a:r>
            <a:r>
              <a:rPr lang="fr-FR" sz="1400" dirty="0" smtClean="0">
                <a:solidFill>
                  <a:srgbClr val="000000"/>
                </a:solidFill>
              </a:rPr>
              <a:t>altitude</a:t>
            </a:r>
            <a:endParaRPr lang="fr-FR" sz="2800" dirty="0"/>
          </a:p>
        </p:txBody>
      </p:sp>
      <p:pic>
        <p:nvPicPr>
          <p:cNvPr id="9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484784"/>
            <a:ext cx="1554142" cy="2904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magine 9" descr="timmins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520" y="1628800"/>
            <a:ext cx="3213005" cy="2095713"/>
          </a:xfrm>
          <a:prstGeom prst="rect">
            <a:avLst/>
          </a:prstGeom>
        </p:spPr>
      </p:pic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251520" y="4293096"/>
            <a:ext cx="3096344" cy="2088000"/>
            <a:chOff x="476" y="935"/>
            <a:chExt cx="4354" cy="3081"/>
          </a:xfrm>
        </p:grpSpPr>
        <p:pic>
          <p:nvPicPr>
            <p:cNvPr id="12" name="Picture 6" descr="kiruna GE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76" y="935"/>
              <a:ext cx="4354" cy="3081"/>
            </a:xfrm>
            <a:prstGeom prst="rect">
              <a:avLst/>
            </a:prstGeom>
            <a:noFill/>
          </p:spPr>
        </p:pic>
        <p:sp>
          <p:nvSpPr>
            <p:cNvPr id="13" name="Line 7"/>
            <p:cNvSpPr>
              <a:spLocks noChangeShapeType="1"/>
            </p:cNvSpPr>
            <p:nvPr/>
          </p:nvSpPr>
          <p:spPr bwMode="auto">
            <a:xfrm>
              <a:off x="2109" y="2205"/>
              <a:ext cx="45" cy="726"/>
            </a:xfrm>
            <a:prstGeom prst="line">
              <a:avLst/>
            </a:prstGeom>
            <a:noFill/>
            <a:ln w="76200">
              <a:solidFill>
                <a:srgbClr val="33CC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Line 8"/>
            <p:cNvSpPr>
              <a:spLocks noChangeShapeType="1"/>
            </p:cNvSpPr>
            <p:nvPr/>
          </p:nvSpPr>
          <p:spPr bwMode="auto">
            <a:xfrm flipV="1">
              <a:off x="2154" y="2840"/>
              <a:ext cx="907" cy="91"/>
            </a:xfrm>
            <a:prstGeom prst="line">
              <a:avLst/>
            </a:prstGeom>
            <a:noFill/>
            <a:ln w="76200">
              <a:solidFill>
                <a:srgbClr val="33CC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Line 9"/>
            <p:cNvSpPr>
              <a:spLocks noChangeShapeType="1"/>
            </p:cNvSpPr>
            <p:nvPr/>
          </p:nvSpPr>
          <p:spPr bwMode="auto">
            <a:xfrm flipV="1">
              <a:off x="2154" y="2024"/>
              <a:ext cx="363" cy="181"/>
            </a:xfrm>
            <a:prstGeom prst="line">
              <a:avLst/>
            </a:prstGeom>
            <a:noFill/>
            <a:ln w="762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10"/>
            <p:cNvSpPr>
              <a:spLocks noChangeShapeType="1"/>
            </p:cNvSpPr>
            <p:nvPr/>
          </p:nvSpPr>
          <p:spPr bwMode="auto">
            <a:xfrm flipV="1">
              <a:off x="2517" y="1933"/>
              <a:ext cx="681" cy="91"/>
            </a:xfrm>
            <a:prstGeom prst="line">
              <a:avLst/>
            </a:prstGeom>
            <a:noFill/>
            <a:ln w="762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Line 11"/>
            <p:cNvSpPr>
              <a:spLocks noChangeShapeType="1"/>
            </p:cNvSpPr>
            <p:nvPr/>
          </p:nvSpPr>
          <p:spPr bwMode="auto">
            <a:xfrm>
              <a:off x="2109" y="2205"/>
              <a:ext cx="363" cy="273"/>
            </a:xfrm>
            <a:prstGeom prst="line">
              <a:avLst/>
            </a:prstGeom>
            <a:noFill/>
            <a:ln w="762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Line 12"/>
            <p:cNvSpPr>
              <a:spLocks noChangeShapeType="1"/>
            </p:cNvSpPr>
            <p:nvPr/>
          </p:nvSpPr>
          <p:spPr bwMode="auto">
            <a:xfrm flipV="1">
              <a:off x="2472" y="2432"/>
              <a:ext cx="453" cy="46"/>
            </a:xfrm>
            <a:prstGeom prst="line">
              <a:avLst/>
            </a:prstGeom>
            <a:noFill/>
            <a:ln w="762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13"/>
            <p:cNvSpPr>
              <a:spLocks noChangeShapeType="1"/>
            </p:cNvSpPr>
            <p:nvPr/>
          </p:nvSpPr>
          <p:spPr bwMode="auto">
            <a:xfrm>
              <a:off x="2109" y="2205"/>
              <a:ext cx="726" cy="1043"/>
            </a:xfrm>
            <a:prstGeom prst="line">
              <a:avLst/>
            </a:prstGeom>
            <a:noFill/>
            <a:ln w="76200">
              <a:solidFill>
                <a:srgbClr val="33CC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Oval 14"/>
            <p:cNvSpPr>
              <a:spLocks noChangeArrowheads="1"/>
            </p:cNvSpPr>
            <p:nvPr/>
          </p:nvSpPr>
          <p:spPr bwMode="auto">
            <a:xfrm>
              <a:off x="1292" y="1298"/>
              <a:ext cx="1633" cy="2041"/>
            </a:xfrm>
            <a:prstGeom prst="ellipse">
              <a:avLst/>
            </a:prstGeom>
            <a:noFill/>
            <a:ln w="9525">
              <a:solidFill>
                <a:srgbClr val="E1060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Oval 15"/>
            <p:cNvSpPr>
              <a:spLocks noChangeArrowheads="1"/>
            </p:cNvSpPr>
            <p:nvPr/>
          </p:nvSpPr>
          <p:spPr bwMode="auto">
            <a:xfrm>
              <a:off x="2018" y="1797"/>
              <a:ext cx="1633" cy="2041"/>
            </a:xfrm>
            <a:prstGeom prst="ellipse">
              <a:avLst/>
            </a:prstGeom>
            <a:noFill/>
            <a:ln w="9525">
              <a:solidFill>
                <a:srgbClr val="E1060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2" name="Rettangolo 21"/>
          <p:cNvSpPr/>
          <p:nvPr/>
        </p:nvSpPr>
        <p:spPr>
          <a:xfrm>
            <a:off x="179512" y="3933056"/>
            <a:ext cx="3096344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ct val="20000"/>
              </a:spcBef>
            </a:pPr>
            <a:r>
              <a:rPr lang="fr-FR" sz="1600" kern="0" dirty="0" smtClean="0">
                <a:solidFill>
                  <a:srgbClr val="000000"/>
                </a:solidFill>
                <a:latin typeface="Helvetica"/>
                <a:ea typeface="ＭＳ Ｐゴシック" pitchFamily="-65" charset="-128"/>
                <a:cs typeface="Helvetica"/>
              </a:rPr>
              <a:t>Second flight : 2015 Kiruna? </a:t>
            </a:r>
            <a:endParaRPr lang="en-US" sz="1600" kern="0" dirty="0">
              <a:solidFill>
                <a:srgbClr val="000000"/>
              </a:solidFill>
              <a:latin typeface="Helvetica"/>
              <a:ea typeface="ＭＳ Ｐゴシック" pitchFamily="-65" charset="-128"/>
              <a:cs typeface="Helvetica"/>
            </a:endParaRPr>
          </a:p>
        </p:txBody>
      </p:sp>
      <p:sp>
        <p:nvSpPr>
          <p:cNvPr id="24" name="Rettangolo 23"/>
          <p:cNvSpPr/>
          <p:nvPr/>
        </p:nvSpPr>
        <p:spPr>
          <a:xfrm>
            <a:off x="3491880" y="3933056"/>
            <a:ext cx="3528392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ct val="20000"/>
              </a:spcBef>
            </a:pPr>
            <a:r>
              <a:rPr lang="en-US" sz="1600" kern="0" smtClean="0">
                <a:solidFill>
                  <a:srgbClr val="000000"/>
                </a:solidFill>
                <a:latin typeface="Helvetica"/>
                <a:ea typeface="ＭＳ Ｐゴシック" pitchFamily="-65" charset="-128"/>
                <a:cs typeface="Helvetica"/>
              </a:rPr>
              <a:t>Third flight : 2016 Aire sur l’Adour?</a:t>
            </a:r>
            <a:endParaRPr lang="en-US" sz="1600" kern="0">
              <a:solidFill>
                <a:srgbClr val="000000"/>
              </a:solidFill>
              <a:latin typeface="Helvetica"/>
              <a:ea typeface="ＭＳ Ｐゴシック" pitchFamily="-65" charset="-128"/>
              <a:cs typeface="Helvetica"/>
            </a:endParaRPr>
          </a:p>
        </p:txBody>
      </p:sp>
      <p:pic>
        <p:nvPicPr>
          <p:cNvPr id="27" name="Immagine 26" descr="sur_su_ladur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35896" y="4293096"/>
            <a:ext cx="3125707" cy="2088000"/>
          </a:xfrm>
          <a:prstGeom prst="rect">
            <a:avLst/>
          </a:prstGeom>
        </p:spPr>
      </p:pic>
      <p:sp>
        <p:nvSpPr>
          <p:cNvPr id="28" name="CasellaDiTesto 27"/>
          <p:cNvSpPr txBox="1"/>
          <p:nvPr/>
        </p:nvSpPr>
        <p:spPr>
          <a:xfrm>
            <a:off x="6732240" y="4941168"/>
            <a:ext cx="25202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Environmental </a:t>
            </a:r>
            <a:r>
              <a:rPr lang="en-US" sz="1400" dirty="0" smtClean="0"/>
              <a:t>constrain:</a:t>
            </a:r>
          </a:p>
          <a:p>
            <a:r>
              <a:rPr lang="en-US" sz="1400" dirty="0" smtClean="0"/>
              <a:t>Low pressure (3 mbar)</a:t>
            </a:r>
          </a:p>
          <a:p>
            <a:r>
              <a:rPr lang="en-US" sz="1400" dirty="0" smtClean="0"/>
              <a:t>Thermal range: -30°C </a:t>
            </a:r>
            <a:r>
              <a:rPr lang="en-US" sz="1400" dirty="0" smtClean="0"/>
              <a:t>+50°C</a:t>
            </a:r>
            <a:endParaRPr lang="en-US" sz="1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98437137"/>
      </p:ext>
    </p:extLst>
  </p:cSld>
  <p:clrMapOvr>
    <a:masterClrMapping/>
  </p:clrMapOvr>
  <p:transition advTm="162165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  <p:bldP spid="22" grpId="0"/>
      <p:bldP spid="24" grpId="0"/>
      <p:bldP spid="2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1"/>
          <p:cNvSpPr>
            <a:spLocks noGrp="1"/>
          </p:cNvSpPr>
          <p:nvPr>
            <p:ph type="title"/>
          </p:nvPr>
        </p:nvSpPr>
        <p:spPr>
          <a:xfrm>
            <a:off x="444500" y="44450"/>
            <a:ext cx="8280400" cy="504825"/>
          </a:xfrm>
        </p:spPr>
        <p:txBody>
          <a:bodyPr/>
          <a:lstStyle/>
          <a:p>
            <a:pPr marL="285750" indent="-285750"/>
            <a:r>
              <a:rPr lang="it-IT" dirty="0" smtClean="0">
                <a:ea typeface="ＭＳ Ｐゴシック"/>
              </a:rPr>
              <a:t>EUSO BALLOON </a:t>
            </a:r>
            <a:r>
              <a:rPr lang="it-IT" dirty="0" err="1" smtClean="0">
                <a:ea typeface="ＭＳ Ｐゴシック"/>
              </a:rPr>
              <a:t>subsystems</a:t>
            </a:r>
            <a:endParaRPr lang="en-US" dirty="0" smtClean="0">
              <a:ea typeface="ＭＳ Ｐゴシック"/>
            </a:endParaRPr>
          </a:p>
        </p:txBody>
      </p:sp>
      <p:grpSp>
        <p:nvGrpSpPr>
          <p:cNvPr id="110" name="Gruppo 109"/>
          <p:cNvGrpSpPr/>
          <p:nvPr/>
        </p:nvGrpSpPr>
        <p:grpSpPr>
          <a:xfrm>
            <a:off x="539750" y="719286"/>
            <a:ext cx="8047038" cy="5734050"/>
            <a:chOff x="539750" y="765175"/>
            <a:chExt cx="8047038" cy="5734050"/>
          </a:xfrm>
        </p:grpSpPr>
        <p:sp>
          <p:nvSpPr>
            <p:cNvPr id="8" name="Rectangle 7"/>
            <p:cNvSpPr/>
            <p:nvPr/>
          </p:nvSpPr>
          <p:spPr>
            <a:xfrm>
              <a:off x="2717800" y="1085850"/>
              <a:ext cx="2693988" cy="500062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fr-FR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92800" y="1100138"/>
              <a:ext cx="2693988" cy="4965700"/>
            </a:xfrm>
            <a:prstGeom prst="rect">
              <a:avLst/>
            </a:prstGeom>
            <a:solidFill>
              <a:srgbClr val="FFCC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fr-FR" dirty="0"/>
            </a:p>
          </p:txBody>
        </p:sp>
        <p:sp>
          <p:nvSpPr>
            <p:cNvPr id="10" name="Rectangle à coins arrondis 9"/>
            <p:cNvSpPr/>
            <p:nvPr/>
          </p:nvSpPr>
          <p:spPr>
            <a:xfrm>
              <a:off x="6688138" y="1960563"/>
              <a:ext cx="1397000" cy="37465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fr-FR" sz="1200" b="1" dirty="0" smtClean="0">
                  <a:solidFill>
                    <a:schemeClr val="tx1"/>
                  </a:solidFill>
                </a:rPr>
                <a:t>EC-HV</a:t>
              </a:r>
              <a:endParaRPr lang="fr-FR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à coins arrondis 10"/>
            <p:cNvSpPr/>
            <p:nvPr/>
          </p:nvSpPr>
          <p:spPr>
            <a:xfrm>
              <a:off x="6688138" y="1428750"/>
              <a:ext cx="1397000" cy="37465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fr-FR" sz="1200" b="1" dirty="0" smtClean="0">
                  <a:solidFill>
                    <a:schemeClr val="tx1"/>
                  </a:solidFill>
                </a:rPr>
                <a:t>EC-DYNODE</a:t>
              </a:r>
              <a:endParaRPr lang="fr-FR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à coins arrondis 11"/>
            <p:cNvSpPr/>
            <p:nvPr/>
          </p:nvSpPr>
          <p:spPr>
            <a:xfrm>
              <a:off x="6688138" y="4494213"/>
              <a:ext cx="1397000" cy="376237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fr-FR" sz="1200" b="1" dirty="0" smtClean="0">
                  <a:solidFill>
                    <a:schemeClr val="tx1"/>
                  </a:solidFill>
                </a:rPr>
                <a:t>HVPS-2</a:t>
              </a:r>
              <a:endParaRPr lang="fr-FR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à coins arrondis 12"/>
            <p:cNvSpPr/>
            <p:nvPr/>
          </p:nvSpPr>
          <p:spPr>
            <a:xfrm>
              <a:off x="6702425" y="5060950"/>
              <a:ext cx="1398588" cy="37465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fr-FR" sz="1200" b="1" dirty="0" smtClean="0">
                  <a:solidFill>
                    <a:schemeClr val="tx1"/>
                  </a:solidFill>
                </a:rPr>
                <a:t>HVPS-1</a:t>
              </a:r>
              <a:endParaRPr lang="fr-FR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à coins arrondis 13"/>
            <p:cNvSpPr/>
            <p:nvPr/>
          </p:nvSpPr>
          <p:spPr>
            <a:xfrm rot="16200000">
              <a:off x="5518944" y="1921669"/>
              <a:ext cx="1485900" cy="404812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fr-FR" sz="1200" b="1" dirty="0" smtClean="0">
                  <a:solidFill>
                    <a:schemeClr val="tx1"/>
                  </a:solidFill>
                </a:rPr>
                <a:t>MAPMT</a:t>
              </a:r>
              <a:endParaRPr lang="fr-FR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à coins arrondis 14"/>
            <p:cNvSpPr/>
            <p:nvPr/>
          </p:nvSpPr>
          <p:spPr>
            <a:xfrm>
              <a:off x="6688138" y="2492375"/>
              <a:ext cx="1397000" cy="37465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fr-FR" sz="1200" b="1" dirty="0" smtClean="0">
                  <a:solidFill>
                    <a:schemeClr val="tx1"/>
                  </a:solidFill>
                </a:rPr>
                <a:t>EC-ANODE</a:t>
              </a:r>
              <a:endParaRPr lang="fr-FR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à coins arrondis 15"/>
            <p:cNvSpPr/>
            <p:nvPr/>
          </p:nvSpPr>
          <p:spPr>
            <a:xfrm>
              <a:off x="6688138" y="3243263"/>
              <a:ext cx="1397000" cy="37465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fr-FR" sz="1200" b="1" dirty="0" smtClean="0">
                  <a:solidFill>
                    <a:schemeClr val="tx1"/>
                  </a:solidFill>
                </a:rPr>
                <a:t>EC-ASIC</a:t>
              </a:r>
              <a:endParaRPr lang="fr-FR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17" name="Rectangle à coins arrondis 16"/>
            <p:cNvSpPr/>
            <p:nvPr/>
          </p:nvSpPr>
          <p:spPr>
            <a:xfrm>
              <a:off x="6688138" y="3814763"/>
              <a:ext cx="1397000" cy="376237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fr-FR" sz="1200" b="1" dirty="0" smtClean="0">
                  <a:solidFill>
                    <a:schemeClr val="tx1"/>
                  </a:solidFill>
                </a:rPr>
                <a:t>PDM-B</a:t>
              </a:r>
              <a:endParaRPr lang="fr-FR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39750" y="1116013"/>
              <a:ext cx="1649413" cy="750887"/>
            </a:xfrm>
            <a:prstGeom prst="rect">
              <a:avLst/>
            </a:prstGeom>
            <a:solidFill>
              <a:srgbClr val="99CC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fr-FR"/>
            </a:p>
          </p:txBody>
        </p:sp>
        <p:sp>
          <p:nvSpPr>
            <p:cNvPr id="19" name="Rectangle à coins arrondis 18"/>
            <p:cNvSpPr/>
            <p:nvPr/>
          </p:nvSpPr>
          <p:spPr>
            <a:xfrm>
              <a:off x="679450" y="1344613"/>
              <a:ext cx="1397000" cy="376237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fr-FR" sz="1200" b="1" dirty="0" smtClean="0">
                  <a:solidFill>
                    <a:schemeClr val="tx1"/>
                  </a:solidFill>
                </a:rPr>
                <a:t>IR-CAM</a:t>
              </a:r>
              <a:endParaRPr lang="fr-FR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82613" y="3492500"/>
              <a:ext cx="1651000" cy="1189038"/>
            </a:xfrm>
            <a:prstGeom prst="rect">
              <a:avLst/>
            </a:prstGeom>
            <a:solidFill>
              <a:srgbClr val="DDDDD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fr-FR"/>
            </a:p>
          </p:txBody>
        </p:sp>
        <p:sp>
          <p:nvSpPr>
            <p:cNvPr id="21" name="Rectangle à coins arrondis 20"/>
            <p:cNvSpPr/>
            <p:nvPr/>
          </p:nvSpPr>
          <p:spPr>
            <a:xfrm>
              <a:off x="709613" y="3648075"/>
              <a:ext cx="1397000" cy="37465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fr-FR" sz="1200" b="1" dirty="0" smtClean="0">
                  <a:solidFill>
                    <a:schemeClr val="tx1"/>
                  </a:solidFill>
                </a:rPr>
                <a:t>Batteries</a:t>
              </a:r>
              <a:endParaRPr lang="fr-FR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7187" name="ZoneTexte 18"/>
            <p:cNvSpPr txBox="1">
              <a:spLocks noChangeArrowheads="1"/>
            </p:cNvSpPr>
            <p:nvPr/>
          </p:nvSpPr>
          <p:spPr bwMode="auto">
            <a:xfrm>
              <a:off x="1055688" y="4681538"/>
              <a:ext cx="598487" cy="320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457200"/>
              <a:r>
                <a:rPr lang="fr-FR" sz="1800" b="1">
                  <a:solidFill>
                    <a:srgbClr val="0000FF"/>
                  </a:solidFill>
                  <a:latin typeface="Helvetica"/>
                </a:rPr>
                <a:t>PWP</a:t>
              </a:r>
            </a:p>
          </p:txBody>
        </p:sp>
        <p:sp>
          <p:nvSpPr>
            <p:cNvPr id="23" name="Rectangle à coins arrondis 22"/>
            <p:cNvSpPr/>
            <p:nvPr/>
          </p:nvSpPr>
          <p:spPr>
            <a:xfrm rot="16200000">
              <a:off x="2415381" y="1664495"/>
              <a:ext cx="1298575" cy="404812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fr-FR" sz="1600" b="1" dirty="0" smtClean="0">
                  <a:solidFill>
                    <a:schemeClr val="tx1"/>
                  </a:solidFill>
                </a:rPr>
                <a:t>LVPS1-DP</a:t>
              </a:r>
              <a:endParaRPr lang="fr-FR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24" name="Rectangle à coins arrondis 23"/>
            <p:cNvSpPr/>
            <p:nvPr/>
          </p:nvSpPr>
          <p:spPr>
            <a:xfrm rot="16200000">
              <a:off x="2415381" y="3256757"/>
              <a:ext cx="1298575" cy="404812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fr-FR" sz="1600" b="1" dirty="0" smtClean="0">
                  <a:solidFill>
                    <a:schemeClr val="tx1"/>
                  </a:solidFill>
                </a:rPr>
                <a:t>LVPS2-DP</a:t>
              </a:r>
              <a:endParaRPr lang="fr-FR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25" name="Rectangle à coins arrondis 24"/>
            <p:cNvSpPr/>
            <p:nvPr/>
          </p:nvSpPr>
          <p:spPr>
            <a:xfrm>
              <a:off x="3656013" y="4191000"/>
              <a:ext cx="1314450" cy="37465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fr-FR" sz="1200" b="1" dirty="0" smtClean="0">
                  <a:solidFill>
                    <a:schemeClr val="tx1"/>
                  </a:solidFill>
                </a:rPr>
                <a:t>LVPS-PDM</a:t>
              </a:r>
              <a:endParaRPr lang="fr-FR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26" name="Rectangle à coins arrondis 25"/>
            <p:cNvSpPr/>
            <p:nvPr/>
          </p:nvSpPr>
          <p:spPr>
            <a:xfrm rot="16200000">
              <a:off x="2416175" y="5113338"/>
              <a:ext cx="1298575" cy="403225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fr-FR" sz="1600" b="1" dirty="0" smtClean="0">
                  <a:solidFill>
                    <a:schemeClr val="tx1"/>
                  </a:solidFill>
                </a:rPr>
                <a:t>LVPS-HK</a:t>
              </a:r>
              <a:endParaRPr lang="fr-FR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27" name="Rectangle à coins arrondis 26"/>
            <p:cNvSpPr/>
            <p:nvPr/>
          </p:nvSpPr>
          <p:spPr>
            <a:xfrm>
              <a:off x="3643313" y="4775200"/>
              <a:ext cx="1397000" cy="1189038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fr-FR" sz="1200" b="1" dirty="0" smtClean="0">
                  <a:solidFill>
                    <a:schemeClr val="tx1"/>
                  </a:solidFill>
                </a:rPr>
                <a:t>HK</a:t>
              </a:r>
              <a:endParaRPr lang="fr-FR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28" name="Rectangle à coins arrondis 27"/>
            <p:cNvSpPr/>
            <p:nvPr/>
          </p:nvSpPr>
          <p:spPr>
            <a:xfrm>
              <a:off x="3679825" y="2122488"/>
              <a:ext cx="1219200" cy="37465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fr-FR" sz="1200" b="1" dirty="0" smtClean="0">
                  <a:solidFill>
                    <a:schemeClr val="tx1"/>
                  </a:solidFill>
                </a:rPr>
                <a:t>CCB</a:t>
              </a:r>
              <a:endParaRPr lang="fr-FR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29" name="Rectangle à coins arrondis 28"/>
            <p:cNvSpPr/>
            <p:nvPr/>
          </p:nvSpPr>
          <p:spPr>
            <a:xfrm>
              <a:off x="3686175" y="1663700"/>
              <a:ext cx="1212850" cy="376238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fr-FR" sz="1200" b="1" dirty="0" smtClean="0">
                  <a:solidFill>
                    <a:schemeClr val="tx1"/>
                  </a:solidFill>
                </a:rPr>
                <a:t>CLKB</a:t>
              </a:r>
              <a:endParaRPr lang="fr-FR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30" name="Rectangle à coins arrondis 29"/>
            <p:cNvSpPr/>
            <p:nvPr/>
          </p:nvSpPr>
          <p:spPr>
            <a:xfrm>
              <a:off x="3690938" y="1217613"/>
              <a:ext cx="1212850" cy="37465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fr-FR" sz="1200" b="1" dirty="0" smtClean="0">
                  <a:solidFill>
                    <a:schemeClr val="tx1"/>
                  </a:solidFill>
                </a:rPr>
                <a:t>GPSR</a:t>
              </a:r>
              <a:endParaRPr lang="fr-FR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31" name="Rectangle à coins arrondis 30"/>
            <p:cNvSpPr/>
            <p:nvPr/>
          </p:nvSpPr>
          <p:spPr>
            <a:xfrm>
              <a:off x="3698875" y="3117850"/>
              <a:ext cx="1211263" cy="37465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fr-FR" sz="1200" b="1" dirty="0" smtClean="0">
                  <a:solidFill>
                    <a:schemeClr val="tx1"/>
                  </a:solidFill>
                </a:rPr>
                <a:t>CPU</a:t>
              </a:r>
              <a:endParaRPr lang="fr-FR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32" name="Rectangle à coins arrondis 31"/>
            <p:cNvSpPr/>
            <p:nvPr/>
          </p:nvSpPr>
          <p:spPr>
            <a:xfrm>
              <a:off x="3703638" y="3609975"/>
              <a:ext cx="1219200" cy="37465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fr-FR" sz="1200" b="1" dirty="0" smtClean="0">
                  <a:solidFill>
                    <a:schemeClr val="tx1"/>
                  </a:solidFill>
                </a:rPr>
                <a:t>DST</a:t>
              </a:r>
              <a:endParaRPr lang="fr-FR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52450" y="2366963"/>
              <a:ext cx="1735138" cy="671512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fr-FR"/>
            </a:p>
          </p:txBody>
        </p:sp>
        <p:sp>
          <p:nvSpPr>
            <p:cNvPr id="34" name="Rectangle à coins arrondis 33"/>
            <p:cNvSpPr/>
            <p:nvPr/>
          </p:nvSpPr>
          <p:spPr>
            <a:xfrm>
              <a:off x="709613" y="2516188"/>
              <a:ext cx="1397000" cy="37465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fr-FR" sz="1200" b="1" dirty="0" smtClean="0">
                  <a:solidFill>
                    <a:schemeClr val="tx1"/>
                  </a:solidFill>
                </a:rPr>
                <a:t>SIREN</a:t>
              </a:r>
              <a:endParaRPr lang="fr-FR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7200" name="ZoneTexte 34"/>
            <p:cNvSpPr txBox="1">
              <a:spLocks noChangeArrowheads="1"/>
            </p:cNvSpPr>
            <p:nvPr/>
          </p:nvSpPr>
          <p:spPr bwMode="auto">
            <a:xfrm>
              <a:off x="650875" y="3024188"/>
              <a:ext cx="1611313" cy="320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457200"/>
              <a:r>
                <a:rPr lang="fr-FR" sz="1800" b="1">
                  <a:solidFill>
                    <a:srgbClr val="FF0000"/>
                  </a:solidFill>
                  <a:latin typeface="Helvetica"/>
                </a:rPr>
                <a:t>CNES Telemetry</a:t>
              </a:r>
            </a:p>
          </p:txBody>
        </p:sp>
        <p:sp>
          <p:nvSpPr>
            <p:cNvPr id="7201" name="ZoneTexte 35"/>
            <p:cNvSpPr txBox="1">
              <a:spLocks noChangeArrowheads="1"/>
            </p:cNvSpPr>
            <p:nvPr/>
          </p:nvSpPr>
          <p:spPr bwMode="auto">
            <a:xfrm>
              <a:off x="1054100" y="1879600"/>
              <a:ext cx="503238" cy="320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457200"/>
              <a:r>
                <a:rPr lang="fr-FR" sz="1800" b="1">
                  <a:solidFill>
                    <a:srgbClr val="FF0000"/>
                  </a:solidFill>
                  <a:latin typeface="Helvetica"/>
                </a:rPr>
                <a:t>EXT</a:t>
              </a:r>
            </a:p>
          </p:txBody>
        </p:sp>
        <p:sp>
          <p:nvSpPr>
            <p:cNvPr id="37" name="Rectangle à coins arrondis 36"/>
            <p:cNvSpPr/>
            <p:nvPr/>
          </p:nvSpPr>
          <p:spPr>
            <a:xfrm>
              <a:off x="709613" y="4140200"/>
              <a:ext cx="1397000" cy="376238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fr-FR" sz="1200" b="1" dirty="0" smtClean="0">
                  <a:solidFill>
                    <a:schemeClr val="tx1"/>
                  </a:solidFill>
                </a:rPr>
                <a:t>Bat Controller</a:t>
              </a:r>
              <a:endParaRPr lang="fr-FR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614363" y="5081588"/>
              <a:ext cx="1673225" cy="104616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fr-FR"/>
            </a:p>
          </p:txBody>
        </p:sp>
        <p:sp>
          <p:nvSpPr>
            <p:cNvPr id="7204" name="ZoneTexte 38"/>
            <p:cNvSpPr txBox="1">
              <a:spLocks noChangeArrowheads="1"/>
            </p:cNvSpPr>
            <p:nvPr/>
          </p:nvSpPr>
          <p:spPr bwMode="auto">
            <a:xfrm>
              <a:off x="1042988" y="6130925"/>
              <a:ext cx="874712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457200"/>
              <a:r>
                <a:rPr lang="fr-FR" sz="1800" b="1">
                  <a:solidFill>
                    <a:srgbClr val="0000FF"/>
                  </a:solidFill>
                  <a:latin typeface="Helvetica"/>
                </a:rPr>
                <a:t>TLS</a:t>
              </a:r>
            </a:p>
          </p:txBody>
        </p:sp>
        <p:sp>
          <p:nvSpPr>
            <p:cNvPr id="40" name="Rectangle à coins arrondis 39"/>
            <p:cNvSpPr/>
            <p:nvPr/>
          </p:nvSpPr>
          <p:spPr>
            <a:xfrm>
              <a:off x="725488" y="5183188"/>
              <a:ext cx="1397000" cy="37465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fr-FR" sz="1200" b="1" dirty="0" err="1" smtClean="0">
                  <a:solidFill>
                    <a:schemeClr val="tx1"/>
                  </a:solidFill>
                </a:rPr>
                <a:t>Sensors</a:t>
              </a:r>
              <a:endParaRPr lang="fr-FR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41" name="Rectangle à coins arrondis 40"/>
            <p:cNvSpPr/>
            <p:nvPr/>
          </p:nvSpPr>
          <p:spPr>
            <a:xfrm>
              <a:off x="725488" y="5619750"/>
              <a:ext cx="1397000" cy="376238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fr-FR" sz="1200" b="1" dirty="0" smtClean="0">
                  <a:solidFill>
                    <a:schemeClr val="tx1"/>
                  </a:solidFill>
                </a:rPr>
                <a:t>Motors</a:t>
              </a:r>
              <a:endParaRPr lang="fr-FR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42" name="Rectangle à coins arrondis 41"/>
            <p:cNvSpPr/>
            <p:nvPr/>
          </p:nvSpPr>
          <p:spPr>
            <a:xfrm>
              <a:off x="3698875" y="2620963"/>
              <a:ext cx="1217613" cy="376237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fr-FR" sz="1200" b="1" dirty="0" smtClean="0">
                  <a:solidFill>
                    <a:schemeClr val="tx1"/>
                  </a:solidFill>
                </a:rPr>
                <a:t>SPACEWIRE</a:t>
              </a:r>
            </a:p>
            <a:p>
              <a:pPr algn="ctr">
                <a:defRPr/>
              </a:pPr>
              <a:r>
                <a:rPr lang="fr-FR" sz="1200" b="1" dirty="0" smtClean="0">
                  <a:solidFill>
                    <a:schemeClr val="tx1"/>
                  </a:solidFill>
                </a:rPr>
                <a:t>/PCI</a:t>
              </a:r>
              <a:endParaRPr lang="fr-FR" sz="1200" b="1" dirty="0">
                <a:solidFill>
                  <a:schemeClr val="tx1"/>
                </a:solidFill>
              </a:endParaRPr>
            </a:p>
          </p:txBody>
        </p:sp>
        <p:cxnSp>
          <p:nvCxnSpPr>
            <p:cNvPr id="43" name="Connecteur droit 42"/>
            <p:cNvCxnSpPr/>
            <p:nvPr/>
          </p:nvCxnSpPr>
          <p:spPr>
            <a:xfrm>
              <a:off x="5892800" y="3086100"/>
              <a:ext cx="2693988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ZoneTexte 45"/>
            <p:cNvSpPr txBox="1"/>
            <p:nvPr/>
          </p:nvSpPr>
          <p:spPr>
            <a:xfrm>
              <a:off x="7878763" y="1123950"/>
              <a:ext cx="636587" cy="22701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sz="1050" b="1" dirty="0" smtClean="0"/>
                <a:t>EC-Front</a:t>
              </a:r>
              <a:endParaRPr lang="en-US" sz="1050" b="1" dirty="0"/>
            </a:p>
          </p:txBody>
        </p:sp>
        <p:sp>
          <p:nvSpPr>
            <p:cNvPr id="45" name="ZoneTexte 46"/>
            <p:cNvSpPr txBox="1"/>
            <p:nvPr/>
          </p:nvSpPr>
          <p:spPr>
            <a:xfrm>
              <a:off x="7958138" y="5775325"/>
              <a:ext cx="582612" cy="22066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sz="1050" b="1" dirty="0" smtClean="0"/>
                <a:t>EC-Back</a:t>
              </a:r>
              <a:endParaRPr lang="en-US" sz="1050" b="1" dirty="0"/>
            </a:p>
          </p:txBody>
        </p:sp>
        <p:cxnSp>
          <p:nvCxnSpPr>
            <p:cNvPr id="46" name="Connecteur droit avec flèche 45"/>
            <p:cNvCxnSpPr/>
            <p:nvPr/>
          </p:nvCxnSpPr>
          <p:spPr>
            <a:xfrm flipH="1">
              <a:off x="6464300" y="1622425"/>
              <a:ext cx="23812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avec flèche 46"/>
            <p:cNvCxnSpPr>
              <a:stCxn id="10" idx="0"/>
              <a:endCxn id="11" idx="2"/>
            </p:cNvCxnSpPr>
            <p:nvPr/>
          </p:nvCxnSpPr>
          <p:spPr>
            <a:xfrm flipV="1">
              <a:off x="7386638" y="1803400"/>
              <a:ext cx="0" cy="157163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avec flèche 47"/>
            <p:cNvCxnSpPr/>
            <p:nvPr/>
          </p:nvCxnSpPr>
          <p:spPr>
            <a:xfrm>
              <a:off x="6464300" y="2659063"/>
              <a:ext cx="238125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en angle 48"/>
            <p:cNvCxnSpPr/>
            <p:nvPr/>
          </p:nvCxnSpPr>
          <p:spPr>
            <a:xfrm rot="5400000" flipH="1" flipV="1">
              <a:off x="7004844" y="3280569"/>
              <a:ext cx="2481263" cy="288925"/>
            </a:xfrm>
            <a:prstGeom prst="bentConnector3">
              <a:avLst>
                <a:gd name="adj1" fmla="val -517"/>
              </a:avLst>
            </a:prstGeom>
            <a:ln>
              <a:solidFill>
                <a:srgbClr val="000000"/>
              </a:solidFill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en angle 49"/>
            <p:cNvCxnSpPr/>
            <p:nvPr/>
          </p:nvCxnSpPr>
          <p:spPr>
            <a:xfrm rot="5400000" flipH="1" flipV="1">
              <a:off x="6696869" y="3444082"/>
              <a:ext cx="3222625" cy="414337"/>
            </a:xfrm>
            <a:prstGeom prst="bentConnector3">
              <a:avLst>
                <a:gd name="adj1" fmla="val -70"/>
              </a:avLst>
            </a:prstGeom>
            <a:ln>
              <a:solidFill>
                <a:srgbClr val="000000"/>
              </a:solidFill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avec flèche 50"/>
            <p:cNvCxnSpPr/>
            <p:nvPr/>
          </p:nvCxnSpPr>
          <p:spPr>
            <a:xfrm flipH="1">
              <a:off x="8085138" y="2039938"/>
              <a:ext cx="430212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avec flèche 51"/>
            <p:cNvCxnSpPr/>
            <p:nvPr/>
          </p:nvCxnSpPr>
          <p:spPr>
            <a:xfrm flipH="1">
              <a:off x="8059738" y="2200275"/>
              <a:ext cx="371475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avec flèche 52"/>
            <p:cNvCxnSpPr>
              <a:stCxn id="15" idx="2"/>
            </p:cNvCxnSpPr>
            <p:nvPr/>
          </p:nvCxnSpPr>
          <p:spPr>
            <a:xfrm>
              <a:off x="7386638" y="2867025"/>
              <a:ext cx="0" cy="376238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avec flèche 53"/>
            <p:cNvCxnSpPr>
              <a:stCxn id="16" idx="2"/>
            </p:cNvCxnSpPr>
            <p:nvPr/>
          </p:nvCxnSpPr>
          <p:spPr>
            <a:xfrm>
              <a:off x="7386638" y="3617913"/>
              <a:ext cx="0" cy="196850"/>
            </a:xfrm>
            <a:prstGeom prst="straightConnector1">
              <a:avLst/>
            </a:prstGeom>
            <a:ln>
              <a:solidFill>
                <a:srgbClr val="000000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avec flèche 54"/>
            <p:cNvCxnSpPr>
              <a:endCxn id="12" idx="2"/>
            </p:cNvCxnSpPr>
            <p:nvPr/>
          </p:nvCxnSpPr>
          <p:spPr>
            <a:xfrm flipV="1">
              <a:off x="7386638" y="4870450"/>
              <a:ext cx="0" cy="1905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avec flèche 55"/>
            <p:cNvCxnSpPr/>
            <p:nvPr/>
          </p:nvCxnSpPr>
          <p:spPr>
            <a:xfrm>
              <a:off x="5040313" y="5330825"/>
              <a:ext cx="1647825" cy="0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en angle 56"/>
            <p:cNvCxnSpPr/>
            <p:nvPr/>
          </p:nvCxnSpPr>
          <p:spPr>
            <a:xfrm rot="10800000">
              <a:off x="4884738" y="2224088"/>
              <a:ext cx="1803400" cy="1630362"/>
            </a:xfrm>
            <a:prstGeom prst="bentConnector3">
              <a:avLst>
                <a:gd name="adj1" fmla="val 54030"/>
              </a:avLst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en angle 57"/>
            <p:cNvCxnSpPr/>
            <p:nvPr/>
          </p:nvCxnSpPr>
          <p:spPr>
            <a:xfrm flipV="1">
              <a:off x="4922838" y="3933825"/>
              <a:ext cx="1765300" cy="436563"/>
            </a:xfrm>
            <a:prstGeom prst="bentConnector3">
              <a:avLst>
                <a:gd name="adj1" fmla="val 39021"/>
              </a:avLst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en angle 87"/>
            <p:cNvCxnSpPr>
              <a:stCxn id="20" idx="3"/>
            </p:cNvCxnSpPr>
            <p:nvPr/>
          </p:nvCxnSpPr>
          <p:spPr>
            <a:xfrm>
              <a:off x="2233613" y="4087813"/>
              <a:ext cx="307975" cy="2106612"/>
            </a:xfrm>
            <a:prstGeom prst="bentConnector2">
              <a:avLst/>
            </a:prstGeom>
            <a:ln>
              <a:solidFill>
                <a:srgbClr val="FF6600"/>
              </a:solidFill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en angle 59"/>
            <p:cNvCxnSpPr/>
            <p:nvPr/>
          </p:nvCxnSpPr>
          <p:spPr>
            <a:xfrm flipV="1">
              <a:off x="2541588" y="5435600"/>
              <a:ext cx="4903787" cy="758825"/>
            </a:xfrm>
            <a:prstGeom prst="bentConnector3">
              <a:avLst>
                <a:gd name="adj1" fmla="val 99923"/>
              </a:avLst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en angle 60"/>
            <p:cNvCxnSpPr/>
            <p:nvPr/>
          </p:nvCxnSpPr>
          <p:spPr>
            <a:xfrm rot="16200000" flipV="1">
              <a:off x="6055519" y="4601369"/>
              <a:ext cx="1160462" cy="133350"/>
            </a:xfrm>
            <a:prstGeom prst="bentConnector3">
              <a:avLst>
                <a:gd name="adj1" fmla="val 4727"/>
              </a:avLst>
            </a:prstGeom>
            <a:ln>
              <a:solidFill>
                <a:schemeClr val="tx1"/>
              </a:solidFill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avec flèche 61"/>
            <p:cNvCxnSpPr/>
            <p:nvPr/>
          </p:nvCxnSpPr>
          <p:spPr>
            <a:xfrm flipV="1">
              <a:off x="6569075" y="4087813"/>
              <a:ext cx="133350" cy="20637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avec flèche 62"/>
            <p:cNvCxnSpPr>
              <a:endCxn id="26" idx="0"/>
            </p:cNvCxnSpPr>
            <p:nvPr/>
          </p:nvCxnSpPr>
          <p:spPr>
            <a:xfrm>
              <a:off x="2541588" y="5314950"/>
              <a:ext cx="322262" cy="0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en angle 63"/>
            <p:cNvCxnSpPr/>
            <p:nvPr/>
          </p:nvCxnSpPr>
          <p:spPr>
            <a:xfrm rot="5400000" flipH="1" flipV="1">
              <a:off x="1561306" y="2847182"/>
              <a:ext cx="2282825" cy="322262"/>
            </a:xfrm>
            <a:prstGeom prst="bentConnector3">
              <a:avLst>
                <a:gd name="adj1" fmla="val 99880"/>
              </a:avLst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avec flèche 64"/>
            <p:cNvCxnSpPr/>
            <p:nvPr/>
          </p:nvCxnSpPr>
          <p:spPr>
            <a:xfrm>
              <a:off x="2541588" y="3492500"/>
              <a:ext cx="322262" cy="0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avec flèche 65"/>
            <p:cNvCxnSpPr/>
            <p:nvPr/>
          </p:nvCxnSpPr>
          <p:spPr>
            <a:xfrm>
              <a:off x="4310063" y="3484563"/>
              <a:ext cx="0" cy="125412"/>
            </a:xfrm>
            <a:prstGeom prst="straightConnector1">
              <a:avLst/>
            </a:prstGeom>
            <a:ln>
              <a:solidFill>
                <a:srgbClr val="0000FF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avec flèche 66"/>
            <p:cNvCxnSpPr/>
            <p:nvPr/>
          </p:nvCxnSpPr>
          <p:spPr>
            <a:xfrm>
              <a:off x="4291013" y="2992438"/>
              <a:ext cx="0" cy="125412"/>
            </a:xfrm>
            <a:prstGeom prst="straightConnector1">
              <a:avLst/>
            </a:prstGeom>
            <a:ln>
              <a:solidFill>
                <a:srgbClr val="0000FF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en angle 121"/>
            <p:cNvCxnSpPr>
              <a:endCxn id="29" idx="1"/>
            </p:cNvCxnSpPr>
            <p:nvPr/>
          </p:nvCxnSpPr>
          <p:spPr>
            <a:xfrm rot="16200000" flipV="1">
              <a:off x="3216276" y="2322512"/>
              <a:ext cx="957262" cy="17463"/>
            </a:xfrm>
            <a:prstGeom prst="bentConnector4">
              <a:avLst>
                <a:gd name="adj1" fmla="val 1033"/>
                <a:gd name="adj2" fmla="val 1323769"/>
              </a:avLst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/>
            <p:cNvCxnSpPr/>
            <p:nvPr/>
          </p:nvCxnSpPr>
          <p:spPr>
            <a:xfrm>
              <a:off x="3462338" y="2366963"/>
              <a:ext cx="217487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en angle 126"/>
            <p:cNvCxnSpPr>
              <a:stCxn id="23" idx="2"/>
              <a:endCxn id="30" idx="1"/>
            </p:cNvCxnSpPr>
            <p:nvPr/>
          </p:nvCxnSpPr>
          <p:spPr>
            <a:xfrm flipV="1">
              <a:off x="3267075" y="1404938"/>
              <a:ext cx="423863" cy="461962"/>
            </a:xfrm>
            <a:prstGeom prst="bentConnector5">
              <a:avLst>
                <a:gd name="adj1" fmla="val 25630"/>
                <a:gd name="adj2" fmla="val 98808"/>
                <a:gd name="adj3" fmla="val 67575"/>
              </a:avLst>
            </a:prstGeom>
            <a:ln>
              <a:solidFill>
                <a:srgbClr val="0000FF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avec flèche 70"/>
            <p:cNvCxnSpPr/>
            <p:nvPr/>
          </p:nvCxnSpPr>
          <p:spPr>
            <a:xfrm>
              <a:off x="3381375" y="1720850"/>
              <a:ext cx="322263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en angle 71"/>
            <p:cNvCxnSpPr/>
            <p:nvPr/>
          </p:nvCxnSpPr>
          <p:spPr>
            <a:xfrm rot="16200000" flipH="1">
              <a:off x="3367087" y="1881188"/>
              <a:ext cx="333375" cy="304800"/>
            </a:xfrm>
            <a:prstGeom prst="bentConnector3">
              <a:avLst>
                <a:gd name="adj1" fmla="val 99267"/>
              </a:avLst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avec flèche 72"/>
            <p:cNvCxnSpPr>
              <a:endCxn id="25" idx="1"/>
            </p:cNvCxnSpPr>
            <p:nvPr/>
          </p:nvCxnSpPr>
          <p:spPr>
            <a:xfrm>
              <a:off x="2541588" y="4370388"/>
              <a:ext cx="1114425" cy="7937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en angle 73"/>
            <p:cNvCxnSpPr>
              <a:endCxn id="17" idx="1"/>
            </p:cNvCxnSpPr>
            <p:nvPr/>
          </p:nvCxnSpPr>
          <p:spPr>
            <a:xfrm flipV="1">
              <a:off x="5040313" y="4002088"/>
              <a:ext cx="1647825" cy="1058862"/>
            </a:xfrm>
            <a:prstGeom prst="bentConnector3">
              <a:avLst>
                <a:gd name="adj1" fmla="val 40196"/>
              </a:avLst>
            </a:prstGeom>
            <a:ln>
              <a:solidFill>
                <a:srgbClr val="FF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en angle 74"/>
            <p:cNvCxnSpPr>
              <a:stCxn id="29" idx="3"/>
              <a:endCxn id="30" idx="3"/>
            </p:cNvCxnSpPr>
            <p:nvPr/>
          </p:nvCxnSpPr>
          <p:spPr>
            <a:xfrm flipV="1">
              <a:off x="4899025" y="1404938"/>
              <a:ext cx="4763" cy="447675"/>
            </a:xfrm>
            <a:prstGeom prst="bentConnector3">
              <a:avLst>
                <a:gd name="adj1" fmla="val 4240813"/>
              </a:avLst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/>
            <p:cNvCxnSpPr>
              <a:stCxn id="24" idx="2"/>
            </p:cNvCxnSpPr>
            <p:nvPr/>
          </p:nvCxnSpPr>
          <p:spPr>
            <a:xfrm>
              <a:off x="3267075" y="3459163"/>
              <a:ext cx="211138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/>
            <p:cNvCxnSpPr/>
            <p:nvPr/>
          </p:nvCxnSpPr>
          <p:spPr>
            <a:xfrm>
              <a:off x="3478213" y="3243263"/>
              <a:ext cx="0" cy="57150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avec flèche 77"/>
            <p:cNvCxnSpPr/>
            <p:nvPr/>
          </p:nvCxnSpPr>
          <p:spPr>
            <a:xfrm flipV="1">
              <a:off x="3478213" y="3243263"/>
              <a:ext cx="225425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avec flèche 78"/>
            <p:cNvCxnSpPr>
              <a:endCxn id="32" idx="1"/>
            </p:cNvCxnSpPr>
            <p:nvPr/>
          </p:nvCxnSpPr>
          <p:spPr>
            <a:xfrm flipV="1">
              <a:off x="3478213" y="3797300"/>
              <a:ext cx="225425" cy="17463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avec flèche 79"/>
            <p:cNvCxnSpPr/>
            <p:nvPr/>
          </p:nvCxnSpPr>
          <p:spPr>
            <a:xfrm>
              <a:off x="3254375" y="5619750"/>
              <a:ext cx="388938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/>
            <p:cNvCxnSpPr/>
            <p:nvPr/>
          </p:nvCxnSpPr>
          <p:spPr>
            <a:xfrm flipV="1">
              <a:off x="3381375" y="2384425"/>
              <a:ext cx="0" cy="2816225"/>
            </a:xfrm>
            <a:prstGeom prst="line">
              <a:avLst/>
            </a:prstGeom>
            <a:ln>
              <a:solidFill>
                <a:srgbClr val="0000FF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/>
            <p:cNvCxnSpPr/>
            <p:nvPr/>
          </p:nvCxnSpPr>
          <p:spPr>
            <a:xfrm>
              <a:off x="3267075" y="5183188"/>
              <a:ext cx="376238" cy="0"/>
            </a:xfrm>
            <a:prstGeom prst="line">
              <a:avLst/>
            </a:prstGeom>
            <a:ln>
              <a:solidFill>
                <a:srgbClr val="0000FF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/>
            <p:cNvCxnSpPr/>
            <p:nvPr/>
          </p:nvCxnSpPr>
          <p:spPr>
            <a:xfrm flipH="1">
              <a:off x="3254375" y="2366963"/>
              <a:ext cx="127000" cy="0"/>
            </a:xfrm>
            <a:prstGeom prst="line">
              <a:avLst/>
            </a:prstGeom>
            <a:ln>
              <a:solidFill>
                <a:srgbClr val="0000FF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/>
            <p:cNvCxnSpPr/>
            <p:nvPr/>
          </p:nvCxnSpPr>
          <p:spPr>
            <a:xfrm>
              <a:off x="3381375" y="4279900"/>
              <a:ext cx="298450" cy="0"/>
            </a:xfrm>
            <a:prstGeom prst="line">
              <a:avLst/>
            </a:prstGeom>
            <a:ln>
              <a:solidFill>
                <a:srgbClr val="0000FF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/>
            <p:cNvCxnSpPr/>
            <p:nvPr/>
          </p:nvCxnSpPr>
          <p:spPr>
            <a:xfrm flipH="1">
              <a:off x="5248275" y="1217613"/>
              <a:ext cx="15875" cy="4402137"/>
            </a:xfrm>
            <a:prstGeom prst="line">
              <a:avLst/>
            </a:prstGeom>
            <a:ln>
              <a:solidFill>
                <a:srgbClr val="0000FF"/>
              </a:solidFill>
              <a:prstDash val="lg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/>
            <p:cNvCxnSpPr/>
            <p:nvPr/>
          </p:nvCxnSpPr>
          <p:spPr>
            <a:xfrm flipH="1">
              <a:off x="4899025" y="1217613"/>
              <a:ext cx="365125" cy="0"/>
            </a:xfrm>
            <a:prstGeom prst="line">
              <a:avLst/>
            </a:prstGeom>
            <a:ln>
              <a:solidFill>
                <a:srgbClr val="0000FF"/>
              </a:solidFill>
              <a:prstDash val="lg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/>
            <p:cNvCxnSpPr/>
            <p:nvPr/>
          </p:nvCxnSpPr>
          <p:spPr>
            <a:xfrm flipH="1">
              <a:off x="4899025" y="1960563"/>
              <a:ext cx="349250" cy="0"/>
            </a:xfrm>
            <a:prstGeom prst="line">
              <a:avLst/>
            </a:prstGeom>
            <a:ln>
              <a:solidFill>
                <a:srgbClr val="0000FF"/>
              </a:solidFill>
              <a:prstDash val="lg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/>
            <p:cNvCxnSpPr/>
            <p:nvPr/>
          </p:nvCxnSpPr>
          <p:spPr>
            <a:xfrm flipH="1">
              <a:off x="4899025" y="2384425"/>
              <a:ext cx="357188" cy="0"/>
            </a:xfrm>
            <a:prstGeom prst="line">
              <a:avLst/>
            </a:prstGeom>
            <a:ln>
              <a:solidFill>
                <a:srgbClr val="0000FF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/>
            <p:cNvCxnSpPr/>
            <p:nvPr/>
          </p:nvCxnSpPr>
          <p:spPr>
            <a:xfrm flipH="1">
              <a:off x="4884738" y="3344863"/>
              <a:ext cx="363537" cy="0"/>
            </a:xfrm>
            <a:prstGeom prst="line">
              <a:avLst/>
            </a:prstGeom>
            <a:ln>
              <a:solidFill>
                <a:srgbClr val="0000FF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/>
            <p:cNvCxnSpPr/>
            <p:nvPr/>
          </p:nvCxnSpPr>
          <p:spPr>
            <a:xfrm flipH="1">
              <a:off x="5040313" y="5619750"/>
              <a:ext cx="207962" cy="0"/>
            </a:xfrm>
            <a:prstGeom prst="line">
              <a:avLst/>
            </a:prstGeom>
            <a:ln>
              <a:solidFill>
                <a:srgbClr val="0000FF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en angle 228"/>
            <p:cNvCxnSpPr>
              <a:stCxn id="33" idx="3"/>
            </p:cNvCxnSpPr>
            <p:nvPr/>
          </p:nvCxnSpPr>
          <p:spPr>
            <a:xfrm>
              <a:off x="2287588" y="2703513"/>
              <a:ext cx="358775" cy="414337"/>
            </a:xfrm>
            <a:prstGeom prst="bentConnector2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/>
            <p:cNvCxnSpPr/>
            <p:nvPr/>
          </p:nvCxnSpPr>
          <p:spPr>
            <a:xfrm flipH="1">
              <a:off x="2638425" y="3117850"/>
              <a:ext cx="7938" cy="200660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/>
            <p:cNvCxnSpPr/>
            <p:nvPr/>
          </p:nvCxnSpPr>
          <p:spPr>
            <a:xfrm>
              <a:off x="2605088" y="2703513"/>
              <a:ext cx="720725" cy="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259" name="ZoneTexte 234"/>
            <p:cNvSpPr txBox="1">
              <a:spLocks noChangeArrowheads="1"/>
            </p:cNvSpPr>
            <p:nvPr/>
          </p:nvSpPr>
          <p:spPr bwMode="auto">
            <a:xfrm>
              <a:off x="3897313" y="765175"/>
              <a:ext cx="423862" cy="560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457200"/>
              <a:r>
                <a:rPr lang="fr-FR" sz="1800" b="1">
                  <a:solidFill>
                    <a:srgbClr val="0000FF"/>
                  </a:solidFill>
                  <a:latin typeface="Helvetica"/>
                </a:rPr>
                <a:t>DP</a:t>
              </a:r>
            </a:p>
            <a:p>
              <a:pPr defTabSz="457200"/>
              <a:endParaRPr lang="fr-FR" sz="1800" b="1">
                <a:solidFill>
                  <a:srgbClr val="0000FF"/>
                </a:solidFill>
                <a:latin typeface="Helvetica"/>
              </a:endParaRPr>
            </a:p>
          </p:txBody>
        </p:sp>
        <p:sp>
          <p:nvSpPr>
            <p:cNvPr id="7260" name="ZoneTexte 235"/>
            <p:cNvSpPr txBox="1">
              <a:spLocks noChangeArrowheads="1"/>
            </p:cNvSpPr>
            <p:nvPr/>
          </p:nvSpPr>
          <p:spPr bwMode="auto">
            <a:xfrm>
              <a:off x="6931025" y="765175"/>
              <a:ext cx="612775" cy="320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457200"/>
              <a:r>
                <a:rPr lang="fr-FR" sz="1800" b="1">
                  <a:solidFill>
                    <a:srgbClr val="0000FF"/>
                  </a:solidFill>
                  <a:latin typeface="Helvetica"/>
                </a:rPr>
                <a:t>PDM</a:t>
              </a:r>
            </a:p>
          </p:txBody>
        </p:sp>
        <p:cxnSp>
          <p:nvCxnSpPr>
            <p:cNvPr id="96" name="Connecteur droit 95"/>
            <p:cNvCxnSpPr/>
            <p:nvPr/>
          </p:nvCxnSpPr>
          <p:spPr>
            <a:xfrm>
              <a:off x="2633663" y="5124450"/>
              <a:ext cx="228600" cy="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/>
            <p:cNvCxnSpPr/>
            <p:nvPr/>
          </p:nvCxnSpPr>
          <p:spPr>
            <a:xfrm>
              <a:off x="3478213" y="4565650"/>
              <a:ext cx="0" cy="515938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/>
            <p:cNvCxnSpPr/>
            <p:nvPr/>
          </p:nvCxnSpPr>
          <p:spPr>
            <a:xfrm>
              <a:off x="3478213" y="5073650"/>
              <a:ext cx="165100" cy="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/>
            <p:cNvCxnSpPr/>
            <p:nvPr/>
          </p:nvCxnSpPr>
          <p:spPr>
            <a:xfrm>
              <a:off x="2633663" y="4565650"/>
              <a:ext cx="844550" cy="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/>
            <p:cNvCxnSpPr/>
            <p:nvPr/>
          </p:nvCxnSpPr>
          <p:spPr>
            <a:xfrm>
              <a:off x="3325813" y="2703513"/>
              <a:ext cx="0" cy="47625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/>
            <p:cNvCxnSpPr/>
            <p:nvPr/>
          </p:nvCxnSpPr>
          <p:spPr>
            <a:xfrm>
              <a:off x="3325813" y="3179763"/>
              <a:ext cx="373062" cy="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7" name="Segnaposto data 10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VCI 2013 </a:t>
            </a:r>
            <a:endParaRPr lang="en-US"/>
          </a:p>
        </p:txBody>
      </p:sp>
      <p:sp>
        <p:nvSpPr>
          <p:cNvPr id="108" name="Segnaposto numero diapositiva 10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700D74-AF07-4650-9815-A38B1E37180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109" name="Segnaposto piè di pagina 10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Euso Balloon a pathfinder mission for the JEM-EUSO experiment </a:t>
            </a:r>
            <a:endParaRPr lang="en-US"/>
          </a:p>
        </p:txBody>
      </p:sp>
    </p:spTree>
  </p:cSld>
  <p:clrMapOvr>
    <a:masterClrMapping/>
  </p:clrMapOvr>
  <p:transition advTm="23171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2"/>
          <p:cNvSpPr>
            <a:spLocks noGrp="1"/>
          </p:cNvSpPr>
          <p:nvPr>
            <p:ph type="title"/>
          </p:nvPr>
        </p:nvSpPr>
        <p:spPr>
          <a:xfrm>
            <a:off x="419100" y="117475"/>
            <a:ext cx="8280400" cy="503238"/>
          </a:xfrm>
        </p:spPr>
        <p:txBody>
          <a:bodyPr/>
          <a:lstStyle/>
          <a:p>
            <a:r>
              <a:rPr lang="en-US" smtClean="0">
                <a:ea typeface="ＭＳ Ｐゴシック"/>
              </a:rPr>
              <a:t>Global view of the PDM</a:t>
            </a: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-36512" y="908645"/>
            <a:ext cx="7993063" cy="5400675"/>
          </a:xfrm>
        </p:spPr>
        <p:txBody>
          <a:bodyPr/>
          <a:lstStyle/>
          <a:p>
            <a:pPr marL="285750" indent="-285750">
              <a:buFontTx/>
              <a:buChar char="•"/>
            </a:pPr>
            <a:r>
              <a:rPr lang="en-US" sz="2000" dirty="0" smtClean="0">
                <a:ea typeface="ＭＳ Ｐゴシック"/>
              </a:rPr>
              <a:t>The PDM consists in an assembly of several components: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2000" dirty="0" smtClean="0">
                <a:ea typeface="ＭＳ Ｐゴシック"/>
              </a:rPr>
              <a:t>1 mechanical structure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2000" dirty="0" smtClean="0">
                <a:ea typeface="ＭＳ Ｐゴシック"/>
              </a:rPr>
              <a:t>9 Elementary Cell (EC) front units</a:t>
            </a:r>
          </a:p>
          <a:p>
            <a:pPr marL="1200150" lvl="2" indent="-285750">
              <a:buFontTx/>
              <a:buChar char="•"/>
            </a:pPr>
            <a:r>
              <a:rPr lang="en-US" sz="1600" dirty="0" smtClean="0">
                <a:ea typeface="ＭＳ Ｐゴシック"/>
              </a:rPr>
              <a:t>Multi-Anode Photomultipliers (MAPMTs): 36 in total</a:t>
            </a:r>
          </a:p>
          <a:p>
            <a:pPr marL="1200150" lvl="2" indent="-285750">
              <a:buFontTx/>
              <a:buChar char="•"/>
            </a:pPr>
            <a:r>
              <a:rPr lang="en-US" sz="1600" dirty="0" smtClean="0">
                <a:ea typeface="ＭＳ Ｐゴシック"/>
              </a:rPr>
              <a:t>Front end electronic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2000" dirty="0" smtClean="0">
                <a:ea typeface="ＭＳ Ｐゴシック"/>
              </a:rPr>
              <a:t>6 ASIC boards (EC_ASIC)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2000" dirty="0" smtClean="0">
                <a:ea typeface="ＭＳ Ｐゴシック"/>
              </a:rPr>
              <a:t>2 High Voltage Power Supplies (HVPS)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2000" dirty="0" smtClean="0">
                <a:ea typeface="ＭＳ Ｐゴシック"/>
              </a:rPr>
              <a:t>1 PDM board (also called FPGA board)</a:t>
            </a:r>
          </a:p>
          <a:p>
            <a:pPr marL="285750" indent="-285750">
              <a:buFontTx/>
              <a:buChar char="•"/>
            </a:pPr>
            <a:r>
              <a:rPr lang="en-US" sz="2000" dirty="0" smtClean="0">
                <a:ea typeface="ＭＳ Ｐゴシック"/>
              </a:rPr>
              <a:t>It has to detect the UV photons coming from the optic</a:t>
            </a:r>
          </a:p>
          <a:p>
            <a:pPr marL="285750" indent="-285750">
              <a:buFontTx/>
              <a:buChar char="•"/>
            </a:pPr>
            <a:r>
              <a:rPr lang="en-US" sz="2000" dirty="0" smtClean="0">
                <a:ea typeface="ＭＳ Ｐゴシック"/>
              </a:rPr>
              <a:t>Its size is given by the mechanical structure: 167 x 167 x 160 mm</a:t>
            </a:r>
          </a:p>
          <a:p>
            <a:pPr marL="285750" indent="-285750">
              <a:buFontTx/>
              <a:buChar char="•"/>
            </a:pPr>
            <a:r>
              <a:rPr lang="en-US" sz="2000" dirty="0" smtClean="0">
                <a:ea typeface="ＭＳ Ｐゴシック"/>
              </a:rPr>
              <a:t>Its weight will be around 3.6 kg</a:t>
            </a:r>
          </a:p>
          <a:p>
            <a:pPr marL="285750" indent="-285750">
              <a:buFontTx/>
              <a:buChar char="•"/>
            </a:pPr>
            <a:r>
              <a:rPr lang="en-US" sz="2000" dirty="0" smtClean="0">
                <a:ea typeface="ＭＳ Ｐゴシック"/>
              </a:rPr>
              <a:t>Its power budget will be 20 W</a:t>
            </a:r>
          </a:p>
        </p:txBody>
      </p:sp>
      <p:pic>
        <p:nvPicPr>
          <p:cNvPr id="12" name="Picture 2" descr="PDM_3D_Volume elec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4208" y="2060848"/>
            <a:ext cx="1943100" cy="190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Espace réservé de la date 6"/>
          <p:cNvSpPr txBox="1">
            <a:spLocks/>
          </p:cNvSpPr>
          <p:nvPr/>
        </p:nvSpPr>
        <p:spPr bwMode="auto">
          <a:xfrm>
            <a:off x="419100" y="6491288"/>
            <a:ext cx="1655763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sz="1400" dirty="0" smtClean="0">
                <a:latin typeface="Helvetica"/>
                <a:ea typeface="Helvetica"/>
                <a:cs typeface="Helvetica"/>
              </a:rPr>
              <a:t>VCI  2013</a:t>
            </a:r>
            <a:endParaRPr lang="en-US" sz="1400" dirty="0">
              <a:latin typeface="Helvetica"/>
              <a:ea typeface="Helvetica"/>
              <a:cs typeface="Helvetica"/>
            </a:endParaRPr>
          </a:p>
        </p:txBody>
      </p:sp>
      <p:sp>
        <p:nvSpPr>
          <p:cNvPr id="9222" name="Espace réservé du pied de page 7"/>
          <p:cNvSpPr txBox="1">
            <a:spLocks/>
          </p:cNvSpPr>
          <p:nvPr/>
        </p:nvSpPr>
        <p:spPr bwMode="auto">
          <a:xfrm>
            <a:off x="2390775" y="6491288"/>
            <a:ext cx="5709617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1400" dirty="0" err="1" smtClean="0"/>
              <a:t>Euso</a:t>
            </a:r>
            <a:r>
              <a:rPr lang="en-US" sz="1400" dirty="0" smtClean="0"/>
              <a:t> Balloon a pathfinder mission for the JEM-EUSO experiment </a:t>
            </a:r>
            <a:endParaRPr lang="it-IT" sz="1400" dirty="0"/>
          </a:p>
        </p:txBody>
      </p:sp>
      <p:grpSp>
        <p:nvGrpSpPr>
          <p:cNvPr id="3" name="Groupe 13"/>
          <p:cNvGrpSpPr>
            <a:grpSpLocks/>
          </p:cNvGrpSpPr>
          <p:nvPr/>
        </p:nvGrpSpPr>
        <p:grpSpPr bwMode="auto">
          <a:xfrm>
            <a:off x="4716463" y="4652963"/>
            <a:ext cx="4168775" cy="1584325"/>
            <a:chOff x="4716016" y="4653136"/>
            <a:chExt cx="4169742" cy="1584658"/>
          </a:xfrm>
        </p:grpSpPr>
        <p:pic>
          <p:nvPicPr>
            <p:cNvPr id="9224" name="Picture 2"/>
            <p:cNvPicPr>
              <a:picLocks noChangeAspect="1" noChangeArrowheads="1"/>
            </p:cNvPicPr>
            <p:nvPr/>
          </p:nvPicPr>
          <p:blipFill>
            <a:blip r:embed="rId4"/>
            <a:srcRect r="50000"/>
            <a:stretch>
              <a:fillRect/>
            </a:stretch>
          </p:blipFill>
          <p:spPr bwMode="auto">
            <a:xfrm>
              <a:off x="4716016" y="4653136"/>
              <a:ext cx="1918572" cy="1584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25" name="Picture 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804248" y="4653136"/>
              <a:ext cx="2081510" cy="15846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8" name="Segnaposto numero diapositiva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700D74-AF07-4650-9815-A38B1E37180B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115" name="Immagine 114" descr="E_B_susytems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20272" y="692696"/>
            <a:ext cx="2045256" cy="1449105"/>
          </a:xfrm>
          <a:prstGeom prst="rect">
            <a:avLst/>
          </a:prstGeom>
        </p:spPr>
      </p:pic>
      <p:sp>
        <p:nvSpPr>
          <p:cNvPr id="116" name="Rettangolo 115"/>
          <p:cNvSpPr/>
          <p:nvPr/>
        </p:nvSpPr>
        <p:spPr bwMode="auto">
          <a:xfrm>
            <a:off x="6948264" y="764704"/>
            <a:ext cx="1368152" cy="1368152"/>
          </a:xfrm>
          <a:prstGeom prst="rect">
            <a:avLst/>
          </a:prstGeom>
          <a:solidFill>
            <a:schemeClr val="accent1">
              <a:alpha val="71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pitchFamily="-108" charset="0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8137"/>
    </mc:Choice>
    <mc:Fallback>
      <p:transition spd="slow" advTm="5813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The MAPMT</a:t>
            </a:r>
            <a:endParaRPr lang="en-US" dirty="0"/>
          </a:p>
        </p:txBody>
      </p:sp>
      <p:sp>
        <p:nvSpPr>
          <p:cNvPr id="11" name="Segnaposto contenuto 10"/>
          <p:cNvSpPr>
            <a:spLocks noGrp="1"/>
          </p:cNvSpPr>
          <p:nvPr>
            <p:ph idx="1"/>
          </p:nvPr>
        </p:nvSpPr>
        <p:spPr>
          <a:xfrm>
            <a:off x="179512" y="873125"/>
            <a:ext cx="8964488" cy="5375275"/>
          </a:xfrm>
        </p:spPr>
        <p:txBody>
          <a:bodyPr/>
          <a:lstStyle/>
          <a:p>
            <a:r>
              <a:rPr lang="en-US" sz="1200" b="1" dirty="0" smtClean="0"/>
              <a:t>The main specifications of R11265-03-M64 are as follows: </a:t>
            </a:r>
          </a:p>
          <a:p>
            <a:endParaRPr lang="en-US" sz="1200" dirty="0" smtClean="0"/>
          </a:p>
          <a:p>
            <a:pPr lvl="1">
              <a:buFont typeface="Arial" pitchFamily="34" charset="0"/>
              <a:buChar char="•"/>
            </a:pPr>
            <a:r>
              <a:rPr lang="en-US" sz="1200" dirty="0" smtClean="0"/>
              <a:t>pixels side  			2.88 mm </a:t>
            </a:r>
          </a:p>
          <a:p>
            <a:pPr lvl="1">
              <a:buFont typeface="Arial" pitchFamily="34" charset="0"/>
              <a:buChar char="•"/>
            </a:pPr>
            <a:r>
              <a:rPr lang="en-US" sz="1200" dirty="0" smtClean="0"/>
              <a:t>maximum sensitive area 		23.04 mm × 23.04 mm. </a:t>
            </a:r>
          </a:p>
          <a:p>
            <a:pPr lvl="1">
              <a:buFont typeface="Arial" pitchFamily="34" charset="0"/>
              <a:buChar char="•"/>
            </a:pPr>
            <a:r>
              <a:rPr lang="en-US" sz="1200" dirty="0" smtClean="0"/>
              <a:t>physical dimension of the MAPMT 	26.2 mm × 26.2 mm  (length is 20.25 mm). </a:t>
            </a:r>
          </a:p>
          <a:p>
            <a:pPr lvl="1">
              <a:buFont typeface="Arial" pitchFamily="34" charset="0"/>
              <a:buChar char="•"/>
            </a:pPr>
            <a:r>
              <a:rPr lang="en-US" sz="1200" dirty="0" err="1" smtClean="0"/>
              <a:t>weigth</a:t>
            </a:r>
            <a:r>
              <a:rPr lang="en-US" sz="1200" dirty="0" smtClean="0"/>
              <a:t>			27.3 g. </a:t>
            </a:r>
          </a:p>
          <a:p>
            <a:pPr lvl="1">
              <a:buFont typeface="Arial" pitchFamily="34" charset="0"/>
              <a:buChar char="•"/>
            </a:pPr>
            <a:r>
              <a:rPr lang="en-US" sz="1200" dirty="0" smtClean="0"/>
              <a:t>photo-cathode 			ultra-</a:t>
            </a:r>
            <a:r>
              <a:rPr lang="en-US" sz="1200" dirty="0" err="1" smtClean="0"/>
              <a:t>bialkali</a:t>
            </a:r>
            <a:r>
              <a:rPr lang="en-US" sz="1200" dirty="0" smtClean="0"/>
              <a:t> </a:t>
            </a:r>
          </a:p>
          <a:p>
            <a:pPr lvl="1">
              <a:buFont typeface="Arial" pitchFamily="34" charset="0"/>
              <a:buChar char="•"/>
            </a:pPr>
            <a:r>
              <a:rPr lang="it-IT" sz="1200" dirty="0" err="1" smtClean="0"/>
              <a:t>window</a:t>
            </a:r>
            <a:r>
              <a:rPr lang="it-IT" sz="1200" dirty="0" smtClean="0"/>
              <a:t> material/</a:t>
            </a:r>
            <a:r>
              <a:rPr lang="it-IT" sz="1200" dirty="0" err="1" smtClean="0"/>
              <a:t>thikness</a:t>
            </a:r>
            <a:r>
              <a:rPr lang="it-IT" sz="1200" dirty="0" smtClean="0"/>
              <a:t>		UV </a:t>
            </a:r>
            <a:r>
              <a:rPr lang="it-IT" sz="1200" dirty="0" err="1" smtClean="0"/>
              <a:t>glass</a:t>
            </a:r>
            <a:r>
              <a:rPr lang="it-IT" sz="1200" dirty="0" smtClean="0"/>
              <a:t>/ 0.8 mm</a:t>
            </a:r>
            <a:endParaRPr lang="en-US" sz="1200" dirty="0" smtClean="0"/>
          </a:p>
          <a:p>
            <a:pPr lvl="1">
              <a:buFont typeface="Arial" pitchFamily="34" charset="0"/>
              <a:buChar char="•"/>
            </a:pPr>
            <a:r>
              <a:rPr lang="en-US" sz="1200" dirty="0" smtClean="0"/>
              <a:t>quantum efficiency 			higher than 35% (maximum 40%) for wavelengths from 330 nm to 400 nm. </a:t>
            </a:r>
          </a:p>
          <a:p>
            <a:pPr lvl="1">
              <a:buFont typeface="Arial" pitchFamily="34" charset="0"/>
              <a:buChar char="•"/>
            </a:pPr>
            <a:r>
              <a:rPr lang="en-US" sz="1200" dirty="0" smtClean="0"/>
              <a:t>dynode structure 			metal channel with 12 stages, </a:t>
            </a:r>
          </a:p>
          <a:p>
            <a:pPr lvl="1">
              <a:buFont typeface="Arial" pitchFamily="34" charset="0"/>
              <a:buChar char="•"/>
            </a:pPr>
            <a:r>
              <a:rPr lang="en-US" sz="1200" dirty="0" smtClean="0"/>
              <a:t>gain 				10</a:t>
            </a:r>
            <a:r>
              <a:rPr lang="en-US" sz="1200" baseline="30000" dirty="0" smtClean="0"/>
              <a:t>6</a:t>
            </a:r>
            <a:r>
              <a:rPr lang="en-US" sz="1200" dirty="0" smtClean="0"/>
              <a:t> at 0.9 kV with a tapered voltage divider. </a:t>
            </a:r>
          </a:p>
          <a:p>
            <a:pPr lvl="1">
              <a:buFont typeface="Arial" pitchFamily="34" charset="0"/>
              <a:buChar char="•"/>
            </a:pPr>
            <a:r>
              <a:rPr lang="en-US" sz="1200" dirty="0" smtClean="0"/>
              <a:t>anode pulse rise-time I		1.5 ns. </a:t>
            </a:r>
          </a:p>
          <a:p>
            <a:pPr lvl="1">
              <a:buFont typeface="Arial" pitchFamily="34" charset="0"/>
              <a:buChar char="•"/>
            </a:pPr>
            <a:r>
              <a:rPr lang="en-US" sz="1200" dirty="0" smtClean="0"/>
              <a:t>transit time spread 			about 0.3 ns. </a:t>
            </a:r>
          </a:p>
          <a:p>
            <a:pPr lvl="1">
              <a:buFont typeface="Arial" pitchFamily="34" charset="0"/>
              <a:buChar char="•"/>
            </a:pPr>
            <a:r>
              <a:rPr lang="en-US" sz="1200" dirty="0" smtClean="0"/>
              <a:t>cross talk 			about 1%. </a:t>
            </a:r>
          </a:p>
          <a:p>
            <a:pPr lvl="1">
              <a:buFont typeface="Arial" pitchFamily="34" charset="0"/>
              <a:buChar char="•"/>
            </a:pPr>
            <a:r>
              <a:rPr lang="en-US" sz="1200" dirty="0" smtClean="0"/>
              <a:t>gain non-uniformity (anodes)		1:3. </a:t>
            </a:r>
          </a:p>
          <a:p>
            <a:pPr lvl="1">
              <a:buFont typeface="Arial" pitchFamily="34" charset="0"/>
              <a:buChar char="•"/>
            </a:pPr>
            <a:r>
              <a:rPr lang="en-US" sz="1200" dirty="0" smtClean="0"/>
              <a:t>gain non-uniformity (MAPMT)		within 1:2. </a:t>
            </a:r>
          </a:p>
          <a:p>
            <a:pPr lvl="1">
              <a:buFont typeface="Arial" pitchFamily="34" charset="0"/>
              <a:buChar char="•"/>
            </a:pPr>
            <a:r>
              <a:rPr lang="en-US" sz="1200" dirty="0" smtClean="0"/>
              <a:t>anode dark </a:t>
            </a:r>
            <a:r>
              <a:rPr lang="en-US" sz="1200" dirty="0" err="1" smtClean="0"/>
              <a:t>curr</a:t>
            </a:r>
            <a:r>
              <a:rPr lang="en-US" sz="1200" dirty="0" smtClean="0"/>
              <a:t>. (30 min. storage)	1 </a:t>
            </a:r>
            <a:r>
              <a:rPr lang="en-US" sz="1200" dirty="0" err="1" smtClean="0"/>
              <a:t>nA</a:t>
            </a:r>
            <a:r>
              <a:rPr lang="en-US" sz="1200" dirty="0" smtClean="0"/>
              <a:t>. </a:t>
            </a:r>
          </a:p>
          <a:p>
            <a:endParaRPr lang="en-US" sz="12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VCI 2013 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Euso Balloon a pathfinder mission for the JEM-EUSO experiment 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F55C70-AE4E-459D-A7C7-35C70DCC4BB9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/>
          <a:srcRect l="14400" t="27514" r="73177" b="51663"/>
          <a:stretch>
            <a:fillRect/>
          </a:stretch>
        </p:blipFill>
        <p:spPr bwMode="auto">
          <a:xfrm>
            <a:off x="6948264" y="3284983"/>
            <a:ext cx="1728192" cy="181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2"/>
          <a:srcRect l="14400" t="48227" r="70811" b="28001"/>
          <a:stretch>
            <a:fillRect/>
          </a:stretch>
        </p:blipFill>
        <p:spPr bwMode="auto">
          <a:xfrm>
            <a:off x="4716016" y="4437111"/>
            <a:ext cx="1944216" cy="1953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7569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JEM EUSO mission</a:t>
            </a:r>
            <a:endParaRPr lang="en-US" dirty="0"/>
          </a:p>
        </p:txBody>
      </p:sp>
      <p:sp>
        <p:nvSpPr>
          <p:cNvPr id="13" name="Segnaposto data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>
                <a:solidFill>
                  <a:srgbClr val="5E574E"/>
                </a:solidFill>
              </a:rPr>
              <a:t>VCI 2013 </a:t>
            </a:r>
            <a:endParaRPr lang="en-US">
              <a:solidFill>
                <a:srgbClr val="5E574E"/>
              </a:solidFill>
            </a:endParaRPr>
          </a:p>
        </p:txBody>
      </p:sp>
      <p:sp>
        <p:nvSpPr>
          <p:cNvPr id="15" name="Segnaposto piè di pagina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5E574E"/>
                </a:solidFill>
              </a:rPr>
              <a:t>Euso Balloon a pathfinder mission for the JEM-EUSO experiment </a:t>
            </a:r>
            <a:endParaRPr lang="en-US">
              <a:solidFill>
                <a:srgbClr val="5E574E"/>
              </a:solidFill>
            </a:endParaRPr>
          </a:p>
        </p:txBody>
      </p:sp>
      <p:sp>
        <p:nvSpPr>
          <p:cNvPr id="14" name="Segnaposto numero diapositiva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8E324-D642-4685-A7DA-D66D4DD710BB}" type="slidenum">
              <a:rPr lang="en-US" smtClean="0">
                <a:solidFill>
                  <a:srgbClr val="5E574E"/>
                </a:solidFill>
              </a:rPr>
              <a:pPr/>
              <a:t>2</a:t>
            </a:fld>
            <a:endParaRPr lang="en-US">
              <a:solidFill>
                <a:srgbClr val="5E574E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31500" r="8651" b="27281"/>
          <a:stretch>
            <a:fillRect/>
          </a:stretch>
        </p:blipFill>
        <p:spPr bwMode="auto">
          <a:xfrm>
            <a:off x="3419872" y="3501008"/>
            <a:ext cx="3528392" cy="2679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ttangolo 16"/>
          <p:cNvSpPr/>
          <p:nvPr/>
        </p:nvSpPr>
        <p:spPr>
          <a:xfrm>
            <a:off x="251520" y="665401"/>
            <a:ext cx="47525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600" dirty="0" smtClean="0"/>
              <a:t>The </a:t>
            </a:r>
            <a:r>
              <a:rPr lang="en-US" sz="1600" b="1" dirty="0" smtClean="0">
                <a:solidFill>
                  <a:srgbClr val="0000FF"/>
                </a:solidFill>
              </a:rPr>
              <a:t>E</a:t>
            </a:r>
            <a:r>
              <a:rPr lang="en-US" sz="1600" b="1" dirty="0" smtClean="0"/>
              <a:t>xtreme </a:t>
            </a:r>
            <a:r>
              <a:rPr lang="en-US" sz="1600" b="1" dirty="0" smtClean="0">
                <a:solidFill>
                  <a:srgbClr val="0000FF"/>
                </a:solidFill>
              </a:rPr>
              <a:t>U</a:t>
            </a:r>
            <a:r>
              <a:rPr lang="en-US" sz="1600" b="1" dirty="0" smtClean="0"/>
              <a:t>niverse </a:t>
            </a:r>
            <a:r>
              <a:rPr lang="en-US" sz="1600" b="1" dirty="0" smtClean="0">
                <a:solidFill>
                  <a:srgbClr val="0000FF"/>
                </a:solidFill>
              </a:rPr>
              <a:t>S</a:t>
            </a:r>
            <a:r>
              <a:rPr lang="en-US" sz="1600" b="1" dirty="0" smtClean="0"/>
              <a:t>pace </a:t>
            </a:r>
            <a:r>
              <a:rPr lang="en-US" sz="1600" b="1" dirty="0" smtClean="0">
                <a:solidFill>
                  <a:srgbClr val="0000FF"/>
                </a:solidFill>
              </a:rPr>
              <a:t>O</a:t>
            </a:r>
            <a:r>
              <a:rPr lang="en-US" sz="1600" b="1" dirty="0" smtClean="0"/>
              <a:t>bservatory </a:t>
            </a:r>
            <a:r>
              <a:rPr lang="en-US" sz="1600" dirty="0" smtClean="0"/>
              <a:t>onboard the International Space </a:t>
            </a:r>
            <a:r>
              <a:rPr lang="en-US" sz="1600" dirty="0" smtClean="0"/>
              <a:t>Station (ISS) </a:t>
            </a:r>
            <a:r>
              <a:rPr lang="en-US" sz="1600" b="1" dirty="0" smtClean="0">
                <a:solidFill>
                  <a:srgbClr val="0000FF"/>
                </a:solidFill>
              </a:rPr>
              <a:t>J</a:t>
            </a:r>
            <a:r>
              <a:rPr lang="en-US" sz="1600" b="1" dirty="0" smtClean="0"/>
              <a:t>apanese </a:t>
            </a:r>
            <a:r>
              <a:rPr lang="en-US" sz="1600" b="1" dirty="0" smtClean="0">
                <a:solidFill>
                  <a:srgbClr val="0000FF"/>
                </a:solidFill>
              </a:rPr>
              <a:t>E</a:t>
            </a:r>
            <a:r>
              <a:rPr lang="en-US" sz="1600" b="1" dirty="0" smtClean="0"/>
              <a:t>xperiment </a:t>
            </a:r>
            <a:r>
              <a:rPr lang="en-US" sz="1600" b="1" dirty="0" smtClean="0">
                <a:solidFill>
                  <a:srgbClr val="0000FF"/>
                </a:solidFill>
              </a:rPr>
              <a:t>M</a:t>
            </a:r>
            <a:r>
              <a:rPr lang="en-US" sz="1600" b="1" dirty="0" smtClean="0"/>
              <a:t>odule</a:t>
            </a:r>
            <a:r>
              <a:rPr lang="en-US" altLang="ja-JP" sz="1600" dirty="0" smtClean="0">
                <a:solidFill>
                  <a:srgbClr val="000000"/>
                </a:solidFill>
              </a:rPr>
              <a:t> is a new type of observatory which observes transient luminous phenomena occurring in the earth's atmosphere.</a:t>
            </a:r>
            <a:endParaRPr lang="en-GB" sz="1800" dirty="0" smtClean="0"/>
          </a:p>
        </p:txBody>
      </p:sp>
      <p:sp>
        <p:nvSpPr>
          <p:cNvPr id="20" name="Rettangolo 19"/>
          <p:cNvSpPr/>
          <p:nvPr/>
        </p:nvSpPr>
        <p:spPr>
          <a:xfrm>
            <a:off x="251520" y="1889537"/>
            <a:ext cx="47525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1600" dirty="0" smtClean="0">
                <a:solidFill>
                  <a:srgbClr val="000000"/>
                </a:solidFill>
              </a:rPr>
              <a:t>The main objective of JEM-EUSO is to investigate the nature and origin of the Ultra High Energy Cosmic Rays, UHECRs (E &gt; 5×10</a:t>
            </a:r>
            <a:r>
              <a:rPr lang="en-GB" sz="1600" baseline="30000" dirty="0" smtClean="0">
                <a:solidFill>
                  <a:srgbClr val="000000"/>
                </a:solidFill>
              </a:rPr>
              <a:t>19</a:t>
            </a:r>
            <a:r>
              <a:rPr lang="en-GB" sz="1600" dirty="0" smtClean="0">
                <a:solidFill>
                  <a:srgbClr val="000000"/>
                </a:solidFill>
              </a:rPr>
              <a:t> </a:t>
            </a:r>
            <a:r>
              <a:rPr lang="en-GB" sz="1600" dirty="0" err="1" smtClean="0">
                <a:solidFill>
                  <a:srgbClr val="000000"/>
                </a:solidFill>
              </a:rPr>
              <a:t>eV</a:t>
            </a:r>
            <a:r>
              <a:rPr lang="en-GB" sz="1600" dirty="0" smtClean="0">
                <a:solidFill>
                  <a:srgbClr val="000000"/>
                </a:solidFill>
              </a:rPr>
              <a:t>), which constitute the most energetic component of the cosmic radiation.</a:t>
            </a:r>
            <a:endParaRPr lang="en-US" altLang="ja-JP" sz="1600" b="1" dirty="0">
              <a:solidFill>
                <a:srgbClr val="000000"/>
              </a:solidFill>
            </a:endParaRPr>
          </a:p>
        </p:txBody>
      </p:sp>
      <p:sp>
        <p:nvSpPr>
          <p:cNvPr id="22" name="Rettangolo 21"/>
          <p:cNvSpPr/>
          <p:nvPr/>
        </p:nvSpPr>
        <p:spPr>
          <a:xfrm>
            <a:off x="7092280" y="3789040"/>
            <a:ext cx="18002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1600" dirty="0" smtClean="0">
                <a:solidFill>
                  <a:srgbClr val="000000"/>
                </a:solidFill>
              </a:rPr>
              <a:t>The instrument is planned to be attached to JEM/EF of </a:t>
            </a:r>
            <a:r>
              <a:rPr lang="en-GB" sz="1600" dirty="0" smtClean="0">
                <a:solidFill>
                  <a:srgbClr val="000000"/>
                </a:solidFill>
              </a:rPr>
              <a:t>ISS</a:t>
            </a:r>
            <a:r>
              <a:rPr lang="en-GB" sz="1600" dirty="0" smtClean="0">
                <a:solidFill>
                  <a:srgbClr val="000000"/>
                </a:solidFill>
              </a:rPr>
              <a:t> during </a:t>
            </a:r>
            <a:r>
              <a:rPr lang="en-GB" sz="1600" dirty="0" smtClean="0">
                <a:solidFill>
                  <a:srgbClr val="000000"/>
                </a:solidFill>
              </a:rPr>
              <a:t>the first half of 2017 for a three </a:t>
            </a:r>
            <a:r>
              <a:rPr lang="en-GB" sz="1600" dirty="0" smtClean="0">
                <a:solidFill>
                  <a:srgbClr val="000000"/>
                </a:solidFill>
              </a:rPr>
              <a:t>years </a:t>
            </a:r>
            <a:r>
              <a:rPr lang="en-GB" sz="1600" dirty="0" smtClean="0">
                <a:solidFill>
                  <a:srgbClr val="000000"/>
                </a:solidFill>
              </a:rPr>
              <a:t>long mission</a:t>
            </a:r>
          </a:p>
        </p:txBody>
      </p:sp>
      <p:pic>
        <p:nvPicPr>
          <p:cNvPr id="23" name="Picture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6096" y="769629"/>
            <a:ext cx="3464446" cy="25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Immagine 23" descr="CR_flux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529" y="3140968"/>
            <a:ext cx="2810804" cy="338437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8177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re 2"/>
          <p:cNvSpPr>
            <a:spLocks noGrp="1"/>
          </p:cNvSpPr>
          <p:nvPr>
            <p:ph type="title"/>
          </p:nvPr>
        </p:nvSpPr>
        <p:spPr>
          <a:xfrm>
            <a:off x="395288" y="-171450"/>
            <a:ext cx="7620000" cy="1143000"/>
          </a:xfrm>
        </p:spPr>
        <p:txBody>
          <a:bodyPr/>
          <a:lstStyle/>
          <a:p>
            <a:r>
              <a:rPr lang="en-US" smtClean="0">
                <a:ea typeface="ＭＳ Ｐゴシック"/>
              </a:rPr>
              <a:t>SPACIROC ASIC</a:t>
            </a:r>
          </a:p>
        </p:txBody>
      </p:sp>
      <p:sp>
        <p:nvSpPr>
          <p:cNvPr id="33" name="Espace réservé du contenu 32"/>
          <p:cNvSpPr>
            <a:spLocks noGrp="1"/>
          </p:cNvSpPr>
          <p:nvPr>
            <p:ph idx="1"/>
          </p:nvPr>
        </p:nvSpPr>
        <p:spPr>
          <a:xfrm>
            <a:off x="419100" y="944563"/>
            <a:ext cx="5881688" cy="5076825"/>
          </a:xfrm>
        </p:spPr>
        <p:txBody>
          <a:bodyPr/>
          <a:lstStyle/>
          <a:p>
            <a:pPr>
              <a:buFont typeface="Arial" pitchFamily="34" charset="0"/>
              <a:buChar char="•"/>
              <a:defRPr/>
            </a:pPr>
            <a:r>
              <a:rPr lang="en-US" dirty="0" smtClean="0"/>
              <a:t> 64 channels ASIC in AMS 0.35 µm </a:t>
            </a:r>
            <a:r>
              <a:rPr lang="en-US" dirty="0" err="1" smtClean="0"/>
              <a:t>SiGe</a:t>
            </a:r>
            <a:r>
              <a:rPr lang="en-US" dirty="0" smtClean="0"/>
              <a:t> technology designed by Omega group at LAL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dirty="0" smtClean="0"/>
              <a:t> Requirements:</a:t>
            </a:r>
          </a:p>
          <a:p>
            <a:pPr lvl="1" indent="344488">
              <a:buFont typeface="Wingdings" pitchFamily="2" charset="2"/>
              <a:buChar char="ü"/>
              <a:defRPr/>
            </a:pPr>
            <a:r>
              <a:rPr lang="en-US" dirty="0" smtClean="0"/>
              <a:t>Readout of MAPMT (charge or current input)</a:t>
            </a:r>
          </a:p>
          <a:p>
            <a:pPr lvl="1" indent="344488">
              <a:buFont typeface="Wingdings" pitchFamily="2" charset="2"/>
              <a:buChar char="ü"/>
              <a:defRPr/>
            </a:pPr>
            <a:r>
              <a:rPr lang="en-US" dirty="0" smtClean="0"/>
              <a:t>Gain adjustment (preamplifier)</a:t>
            </a:r>
          </a:p>
          <a:p>
            <a:pPr lvl="1" indent="344488">
              <a:buFont typeface="Wingdings" pitchFamily="2" charset="2"/>
              <a:buChar char="ü"/>
              <a:defRPr/>
            </a:pPr>
            <a:r>
              <a:rPr lang="en-US" dirty="0" smtClean="0"/>
              <a:t>Photo-electron counting (Fast Shaper + discriminator)</a:t>
            </a:r>
          </a:p>
          <a:p>
            <a:pPr lvl="1" indent="344488">
              <a:buFont typeface="Wingdings" pitchFamily="2" charset="2"/>
              <a:buChar char="ü"/>
              <a:defRPr/>
            </a:pPr>
            <a:r>
              <a:rPr lang="en-US" dirty="0" smtClean="0"/>
              <a:t>Estimation of the charge (Q to T converter)</a:t>
            </a:r>
          </a:p>
          <a:p>
            <a:pPr lvl="1" indent="344488">
              <a:buFont typeface="Wingdings" pitchFamily="2" charset="2"/>
              <a:buChar char="ü"/>
              <a:defRPr/>
            </a:pPr>
            <a:r>
              <a:rPr lang="en-US" dirty="0" smtClean="0"/>
              <a:t>Radiation hardness</a:t>
            </a:r>
          </a:p>
          <a:p>
            <a:pPr lvl="1" indent="344488">
              <a:buFont typeface="Wingdings" pitchFamily="2" charset="2"/>
              <a:buChar char="ü"/>
              <a:defRPr/>
            </a:pPr>
            <a:r>
              <a:rPr lang="en-US" dirty="0" smtClean="0"/>
              <a:t>Low consumption (&lt;1 </a:t>
            </a:r>
            <a:r>
              <a:rPr lang="en-US" dirty="0" err="1" smtClean="0"/>
              <a:t>mW</a:t>
            </a:r>
            <a:r>
              <a:rPr lang="en-US" dirty="0" smtClean="0"/>
              <a:t>/</a:t>
            </a:r>
            <a:r>
              <a:rPr lang="en-US" dirty="0" err="1" smtClean="0"/>
              <a:t>ch</a:t>
            </a:r>
            <a:r>
              <a:rPr lang="en-US" dirty="0" smtClean="0"/>
              <a:t>)</a:t>
            </a:r>
          </a:p>
          <a:p>
            <a:pPr indent="177800">
              <a:buFont typeface="Arial" pitchFamily="34" charset="0"/>
              <a:buChar char="•"/>
              <a:defRPr/>
            </a:pPr>
            <a:r>
              <a:rPr lang="en-US" dirty="0" smtClean="0"/>
              <a:t>All achieved with the first version of the ASIC</a:t>
            </a:r>
          </a:p>
          <a:p>
            <a:pPr lvl="1" indent="177800">
              <a:buFont typeface="Wingdings"/>
              <a:buChar char="à"/>
              <a:defRPr/>
            </a:pPr>
            <a:endParaRPr lang="en-US" dirty="0" smtClean="0"/>
          </a:p>
          <a:p>
            <a:pPr indent="177800">
              <a:defRPr/>
            </a:pPr>
            <a:endParaRPr lang="en-US" dirty="0" smtClean="0"/>
          </a:p>
          <a:p>
            <a:pPr lvl="1">
              <a:buFont typeface="Arial" pitchFamily="34" charset="0"/>
              <a:buChar char="•"/>
              <a:defRPr/>
            </a:pPr>
            <a:endParaRPr lang="en-US" dirty="0"/>
          </a:p>
        </p:txBody>
      </p:sp>
      <p:pic>
        <p:nvPicPr>
          <p:cNvPr id="34" name="Image 1" descr="layou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59563" y="765175"/>
            <a:ext cx="2254250" cy="205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2" descr="C:\Users\blin\Documents\PROJETS\SPACIROC\EUSO_BALLON\5th design review\P109022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27763" y="3284538"/>
            <a:ext cx="2736850" cy="205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VCI 2013 </a:t>
            </a:r>
            <a:endParaRPr lang="en-US"/>
          </a:p>
        </p:txBody>
      </p:sp>
      <p:sp>
        <p:nvSpPr>
          <p:cNvPr id="15" name="Segnaposto numero diapositiva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700D74-AF07-4650-9815-A38B1E37180B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16" name="Segnaposto piè di pagina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Euso Balloon a pathfinder mission for the JEM-EUSO experiment </a:t>
            </a:r>
            <a:endParaRPr lang="en-US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8575"/>
    </mc:Choice>
    <mc:Fallback>
      <p:transition spd="slow" advTm="4857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olo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mtClean="0">
                <a:ea typeface="ＭＳ Ｐゴシック"/>
              </a:rPr>
              <a:t>Data Processor functional requirements</a:t>
            </a:r>
          </a:p>
        </p:txBody>
      </p:sp>
      <p:sp>
        <p:nvSpPr>
          <p:cNvPr id="8196" name="Segnaposto numero diapositiva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8FE3608-53B4-43A2-AF6D-CFA0F0921631}" type="slidenum">
              <a:rPr lang="it-IT">
                <a:ea typeface="Helvetica"/>
              </a:rPr>
              <a:pPr/>
              <a:t>21</a:t>
            </a:fld>
            <a:endParaRPr lang="it-IT">
              <a:ea typeface="Helvetica"/>
            </a:endParaRPr>
          </a:p>
        </p:txBody>
      </p:sp>
      <p:sp>
        <p:nvSpPr>
          <p:cNvPr id="8197" name="Segnaposto contenuto 5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8229600" cy="4937125"/>
          </a:xfrm>
        </p:spPr>
        <p:txBody>
          <a:bodyPr/>
          <a:lstStyle/>
          <a:p>
            <a:r>
              <a:rPr lang="en-GB" b="1" dirty="0" smtClean="0">
                <a:ea typeface="ＭＳ Ｐゴシック"/>
              </a:rPr>
              <a:t> The Data Processor sub system has to:</a:t>
            </a:r>
          </a:p>
          <a:p>
            <a:endParaRPr lang="en-GB" b="1" dirty="0" smtClean="0">
              <a:ea typeface="ＭＳ Ｐゴシック"/>
            </a:endParaRPr>
          </a:p>
          <a:p>
            <a:pPr>
              <a:buFont typeface="Helvetica"/>
              <a:buChar char="−"/>
            </a:pPr>
            <a:r>
              <a:rPr lang="en-GB" dirty="0" smtClean="0">
                <a:ea typeface="ＭＳ Ｐゴシック"/>
              </a:rPr>
              <a:t> Control of the front-end electronics (configuring) </a:t>
            </a:r>
          </a:p>
          <a:p>
            <a:pPr>
              <a:buFont typeface="Helvetica"/>
              <a:buChar char="−"/>
            </a:pPr>
            <a:r>
              <a:rPr lang="en-GB" dirty="0" smtClean="0">
                <a:ea typeface="ＭＳ Ｐゴシック"/>
              </a:rPr>
              <a:t> Perform Second level trigger filtering </a:t>
            </a:r>
          </a:p>
          <a:p>
            <a:pPr>
              <a:buFont typeface="Helvetica"/>
              <a:buChar char="−"/>
            </a:pPr>
            <a:r>
              <a:rPr lang="en-GB" dirty="0" smtClean="0">
                <a:ea typeface="ＭＳ Ｐゴシック"/>
              </a:rPr>
              <a:t> Tag the events with arrival time (UTC) and payload position (GPS)</a:t>
            </a:r>
          </a:p>
          <a:p>
            <a:pPr>
              <a:buFont typeface="Helvetica"/>
              <a:buChar char="−"/>
            </a:pPr>
            <a:r>
              <a:rPr lang="en-GB" dirty="0" smtClean="0">
                <a:ea typeface="ＭＳ Ｐゴシック"/>
              </a:rPr>
              <a:t> Manage the Mass Memory for data storage </a:t>
            </a:r>
          </a:p>
          <a:p>
            <a:pPr>
              <a:buFont typeface="Helvetica"/>
              <a:buChar char="−"/>
            </a:pPr>
            <a:r>
              <a:rPr lang="en-GB" dirty="0" smtClean="0">
                <a:ea typeface="ＭＳ Ｐゴシック"/>
              </a:rPr>
              <a:t> Measure live and dead time of the instrument </a:t>
            </a:r>
          </a:p>
          <a:p>
            <a:pPr>
              <a:buFont typeface="Helvetica"/>
              <a:buChar char="−"/>
            </a:pPr>
            <a:r>
              <a:rPr lang="en-GB" dirty="0" smtClean="0">
                <a:ea typeface="ＭＳ Ｐゴシック"/>
              </a:rPr>
              <a:t> Provide signals for time synchronization of the event </a:t>
            </a:r>
          </a:p>
          <a:p>
            <a:pPr>
              <a:buFont typeface="Helvetica"/>
              <a:buChar char="−"/>
            </a:pPr>
            <a:r>
              <a:rPr lang="en-GB" dirty="0" smtClean="0">
                <a:ea typeface="ＭＳ Ｐゴシック"/>
              </a:rPr>
              <a:t> Perform housekeeping monitor </a:t>
            </a:r>
          </a:p>
          <a:p>
            <a:pPr>
              <a:buFont typeface="Helvetica"/>
              <a:buChar char="−"/>
            </a:pPr>
            <a:r>
              <a:rPr lang="en-GB" dirty="0" smtClean="0">
                <a:ea typeface="ＭＳ Ｐゴシック"/>
              </a:rPr>
              <a:t> Handle interface to </a:t>
            </a:r>
            <a:r>
              <a:rPr lang="en-GB" dirty="0" err="1" smtClean="0">
                <a:ea typeface="ＭＳ Ｐゴシック"/>
              </a:rPr>
              <a:t>tele</a:t>
            </a:r>
            <a:r>
              <a:rPr lang="en-GB" dirty="0" smtClean="0">
                <a:ea typeface="ＭＳ Ｐゴシック"/>
              </a:rPr>
              <a:t>-commands and to telemetry system </a:t>
            </a:r>
            <a:endParaRPr lang="en-GB" dirty="0" smtClean="0">
              <a:ea typeface="ＭＳ Ｐゴシック"/>
            </a:endParaRPr>
          </a:p>
          <a:p>
            <a:endParaRPr lang="en-GB" dirty="0" smtClean="0">
              <a:ea typeface="ＭＳ Ｐゴシック"/>
            </a:endParaRPr>
          </a:p>
          <a:p>
            <a:r>
              <a:rPr lang="en-GB" dirty="0" smtClean="0">
                <a:ea typeface="ＭＳ Ｐゴシック"/>
              </a:rPr>
              <a:t>Budgets:		</a:t>
            </a:r>
          </a:p>
          <a:p>
            <a:pPr lvl="1">
              <a:buFont typeface="Helvetica"/>
              <a:buChar char="−"/>
            </a:pPr>
            <a:r>
              <a:rPr lang="en-GB" dirty="0" smtClean="0">
                <a:ea typeface="ＭＳ Ｐゴシック"/>
              </a:rPr>
              <a:t>Mass &lt; 20 kg</a:t>
            </a:r>
          </a:p>
          <a:p>
            <a:pPr lvl="1">
              <a:buFont typeface="Helvetica"/>
              <a:buChar char="−"/>
            </a:pPr>
            <a:r>
              <a:rPr lang="en-GB" dirty="0" smtClean="0">
                <a:ea typeface="ＭＳ Ｐゴシック"/>
              </a:rPr>
              <a:t>Power &lt; 50 W                     </a:t>
            </a:r>
          </a:p>
          <a:p>
            <a:pPr lvl="1">
              <a:buFont typeface="Helvetica"/>
              <a:buChar char="−"/>
            </a:pPr>
            <a:r>
              <a:rPr lang="en-GB" dirty="0" smtClean="0">
                <a:ea typeface="ＭＳ Ｐゴシック"/>
              </a:rPr>
              <a:t>Data acquisition:     2304 channels </a:t>
            </a:r>
            <a:r>
              <a:rPr lang="en-GB" dirty="0" smtClean="0">
                <a:ea typeface="ＭＳ Ｐゴシック"/>
                <a:sym typeface="Wingdings" pitchFamily="2" charset="2"/>
              </a:rPr>
              <a:t> 330 </a:t>
            </a:r>
            <a:r>
              <a:rPr lang="en-GB" dirty="0" err="1" smtClean="0">
                <a:ea typeface="ＭＳ Ｐゴシック"/>
                <a:sym typeface="Wingdings" pitchFamily="2" charset="2"/>
              </a:rPr>
              <a:t>kbytes</a:t>
            </a:r>
            <a:r>
              <a:rPr lang="en-GB" dirty="0" smtClean="0">
                <a:ea typeface="ＭＳ Ｐゴシック"/>
                <a:sym typeface="Wingdings" pitchFamily="2" charset="2"/>
              </a:rPr>
              <a:t>/event</a:t>
            </a:r>
            <a:endParaRPr lang="en-GB" dirty="0" smtClean="0">
              <a:ea typeface="ＭＳ Ｐゴシック"/>
            </a:endParaRPr>
          </a:p>
          <a:p>
            <a:pPr lvl="1">
              <a:buFont typeface="Helvetica"/>
              <a:buChar char="−"/>
            </a:pPr>
            <a:endParaRPr lang="it-IT" dirty="0" smtClean="0">
              <a:ea typeface="ＭＳ Ｐゴシック"/>
            </a:endParaRPr>
          </a:p>
          <a:p>
            <a:endParaRPr lang="en-US" dirty="0" smtClean="0">
              <a:ea typeface="ＭＳ Ｐゴシック"/>
            </a:endParaRP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VCI 2013 </a:t>
            </a:r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Euso Balloon a pathfinder mission for the JEM-EUSO experiment </a:t>
            </a:r>
            <a:endParaRPr lang="it-IT" dirty="0"/>
          </a:p>
        </p:txBody>
      </p:sp>
      <p:pic>
        <p:nvPicPr>
          <p:cNvPr id="9" name="Immagine 8" descr="E_B_susytem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0272" y="692696"/>
            <a:ext cx="2045256" cy="1449105"/>
          </a:xfrm>
          <a:prstGeom prst="rect">
            <a:avLst/>
          </a:prstGeom>
        </p:spPr>
      </p:pic>
      <p:sp>
        <p:nvSpPr>
          <p:cNvPr id="10" name="Rettangolo 9"/>
          <p:cNvSpPr/>
          <p:nvPr/>
        </p:nvSpPr>
        <p:spPr bwMode="auto">
          <a:xfrm>
            <a:off x="6948264" y="692696"/>
            <a:ext cx="576064" cy="1440000"/>
          </a:xfrm>
          <a:prstGeom prst="rect">
            <a:avLst/>
          </a:prstGeom>
          <a:solidFill>
            <a:schemeClr val="accent1">
              <a:alpha val="71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pitchFamily="-108" charset="0"/>
            </a:endParaRPr>
          </a:p>
        </p:txBody>
      </p:sp>
      <p:sp>
        <p:nvSpPr>
          <p:cNvPr id="11" name="Rettangolo 10"/>
          <p:cNvSpPr/>
          <p:nvPr/>
        </p:nvSpPr>
        <p:spPr bwMode="auto">
          <a:xfrm>
            <a:off x="8388424" y="692696"/>
            <a:ext cx="684000" cy="1440000"/>
          </a:xfrm>
          <a:prstGeom prst="rect">
            <a:avLst/>
          </a:prstGeom>
          <a:solidFill>
            <a:schemeClr val="accent1">
              <a:alpha val="71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pitchFamily="-108" charset="0"/>
            </a:endParaRPr>
          </a:p>
        </p:txBody>
      </p:sp>
    </p:spTree>
  </p:cSld>
  <p:clrMapOvr>
    <a:masterClrMapping/>
  </p:clrMapOvr>
  <p:transition advTm="34305"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444500" y="44450"/>
            <a:ext cx="8280400" cy="504825"/>
          </a:xfrm>
        </p:spPr>
        <p:txBody>
          <a:bodyPr/>
          <a:lstStyle/>
          <a:p>
            <a:pPr marL="285750" indent="-285750"/>
            <a:r>
              <a:rPr lang="en-US" smtClean="0">
                <a:ea typeface="ＭＳ Ｐゴシック"/>
              </a:rPr>
              <a:t>Description of the DP and its components</a:t>
            </a:r>
          </a:p>
        </p:txBody>
      </p:sp>
      <p:sp>
        <p:nvSpPr>
          <p:cNvPr id="17412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28C7637-A201-4225-B7E4-CA6D9C623669}" type="slidenum">
              <a:rPr lang="en-US" smtClean="0">
                <a:ea typeface="Helvetica"/>
              </a:rPr>
              <a:pPr/>
              <a:t>22</a:t>
            </a:fld>
            <a:endParaRPr lang="en-US" smtClean="0">
              <a:ea typeface="Helvetica"/>
            </a:endParaRPr>
          </a:p>
        </p:txBody>
      </p:sp>
      <p:sp>
        <p:nvSpPr>
          <p:cNvPr id="17413" name="Segnaposto contenuto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GB" dirty="0" smtClean="0">
                <a:ea typeface="ＭＳ Ｐゴシック"/>
              </a:rPr>
              <a:t>The DP functionality is obtained by connecting different specialized items, which form a complex system. </a:t>
            </a:r>
            <a:r>
              <a:rPr lang="it-IT" dirty="0" smtClean="0">
                <a:ea typeface="ＭＳ Ｐゴシック"/>
              </a:rPr>
              <a:t> </a:t>
            </a:r>
          </a:p>
          <a:p>
            <a:r>
              <a:rPr lang="en-GB" dirty="0" smtClean="0">
                <a:ea typeface="ＭＳ Ｐゴシック"/>
              </a:rPr>
              <a:t>The main subassembly items are:</a:t>
            </a:r>
            <a:endParaRPr lang="it-IT" dirty="0" smtClean="0">
              <a:ea typeface="ＭＳ Ｐゴシック"/>
            </a:endParaRPr>
          </a:p>
          <a:p>
            <a:pPr>
              <a:buClr>
                <a:srgbClr val="00B0F0"/>
              </a:buClr>
              <a:buFont typeface="Wingdings" pitchFamily="2" charset="2"/>
              <a:buChar char="Ø"/>
            </a:pPr>
            <a:r>
              <a:rPr lang="en-GB" dirty="0" smtClean="0">
                <a:ea typeface="ＭＳ Ｐゴシック"/>
              </a:rPr>
              <a:t> Control Cluster Board (CCB)</a:t>
            </a:r>
            <a:endParaRPr lang="it-IT" dirty="0" smtClean="0">
              <a:ea typeface="ＭＳ Ｐゴシック"/>
            </a:endParaRPr>
          </a:p>
          <a:p>
            <a:pPr>
              <a:buClr>
                <a:srgbClr val="00B0F0"/>
              </a:buClr>
              <a:buFont typeface="Wingdings" pitchFamily="2" charset="2"/>
              <a:buChar char="Ø"/>
            </a:pPr>
            <a:r>
              <a:rPr lang="en-GB" dirty="0" smtClean="0">
                <a:ea typeface="ＭＳ Ｐゴシック"/>
              </a:rPr>
              <a:t> Main processing unit (CPU)</a:t>
            </a:r>
            <a:endParaRPr lang="it-IT" dirty="0" smtClean="0">
              <a:ea typeface="ＭＳ Ｐゴシック"/>
            </a:endParaRPr>
          </a:p>
          <a:p>
            <a:pPr>
              <a:buClr>
                <a:srgbClr val="00B0F0"/>
              </a:buClr>
              <a:buFont typeface="Wingdings" pitchFamily="2" charset="2"/>
              <a:buChar char="Ø"/>
            </a:pPr>
            <a:r>
              <a:rPr lang="en-GB" dirty="0" smtClean="0">
                <a:ea typeface="ＭＳ Ｐゴシック"/>
              </a:rPr>
              <a:t> Data Storage (DST)</a:t>
            </a:r>
            <a:endParaRPr lang="it-IT" dirty="0" smtClean="0">
              <a:ea typeface="ＭＳ Ｐゴシック"/>
            </a:endParaRPr>
          </a:p>
          <a:p>
            <a:pPr>
              <a:buClr>
                <a:srgbClr val="00B0F0"/>
              </a:buClr>
              <a:buFont typeface="Wingdings" pitchFamily="2" charset="2"/>
              <a:buChar char="Ø"/>
            </a:pPr>
            <a:r>
              <a:rPr lang="en-GB" dirty="0" smtClean="0">
                <a:ea typeface="ＭＳ Ｐゴシック"/>
              </a:rPr>
              <a:t> Housekeeping system (HK)</a:t>
            </a:r>
            <a:endParaRPr lang="it-IT" dirty="0" smtClean="0">
              <a:ea typeface="ＭＳ Ｐゴシック"/>
            </a:endParaRPr>
          </a:p>
          <a:p>
            <a:pPr>
              <a:buClr>
                <a:srgbClr val="00B0F0"/>
              </a:buClr>
              <a:buFont typeface="Wingdings" pitchFamily="2" charset="2"/>
              <a:buChar char="Ø"/>
            </a:pPr>
            <a:r>
              <a:rPr lang="en-GB" dirty="0" smtClean="0">
                <a:ea typeface="ＭＳ Ｐゴシック"/>
              </a:rPr>
              <a:t> Clock Board (CLKB)</a:t>
            </a:r>
            <a:endParaRPr lang="it-IT" dirty="0" smtClean="0">
              <a:ea typeface="ＭＳ Ｐゴシック"/>
            </a:endParaRPr>
          </a:p>
          <a:p>
            <a:pPr>
              <a:buClr>
                <a:srgbClr val="00B0F0"/>
              </a:buClr>
              <a:buFont typeface="Wingdings" pitchFamily="2" charset="2"/>
              <a:buChar char="Ø"/>
            </a:pPr>
            <a:r>
              <a:rPr lang="en-GB" dirty="0" smtClean="0">
                <a:ea typeface="ＭＳ Ｐゴシック"/>
              </a:rPr>
              <a:t> GPS receiver (GPSR)</a:t>
            </a:r>
            <a:endParaRPr lang="it-IT" dirty="0" smtClean="0">
              <a:ea typeface="ＭＳ Ｐゴシック"/>
            </a:endParaRPr>
          </a:p>
          <a:p>
            <a:pPr>
              <a:buClr>
                <a:srgbClr val="00B0F0"/>
              </a:buClr>
              <a:buFont typeface="Wingdings" pitchFamily="2" charset="2"/>
              <a:buChar char="Ø"/>
            </a:pPr>
            <a:r>
              <a:rPr lang="en-GB" dirty="0" smtClean="0">
                <a:ea typeface="ＭＳ Ｐゴシック"/>
              </a:rPr>
              <a:t> Data Processor Power Supplies (DP-LVPS1-2-3)</a:t>
            </a:r>
          </a:p>
          <a:p>
            <a:pPr>
              <a:buClr>
                <a:srgbClr val="00B0F0"/>
              </a:buClr>
              <a:buFont typeface="Wingdings" pitchFamily="2" charset="2"/>
              <a:buChar char="Ø"/>
            </a:pPr>
            <a:r>
              <a:rPr lang="en-GB" dirty="0" smtClean="0">
                <a:ea typeface="ＭＳ Ｐゴシック"/>
              </a:rPr>
              <a:t> PDM Power Supply (PDM-LVPS)</a:t>
            </a:r>
            <a:endParaRPr lang="it-IT" dirty="0" smtClean="0">
              <a:ea typeface="ＭＳ Ｐゴシック"/>
            </a:endParaRPr>
          </a:p>
          <a:p>
            <a:endParaRPr lang="it-IT" dirty="0" smtClean="0">
              <a:ea typeface="ＭＳ Ｐゴシック"/>
            </a:endParaRPr>
          </a:p>
        </p:txBody>
      </p:sp>
      <p:grpSp>
        <p:nvGrpSpPr>
          <p:cNvPr id="2" name="Groupe 15"/>
          <p:cNvGrpSpPr>
            <a:grpSpLocks/>
          </p:cNvGrpSpPr>
          <p:nvPr/>
        </p:nvGrpSpPr>
        <p:grpSpPr bwMode="auto">
          <a:xfrm>
            <a:off x="3686175" y="739775"/>
            <a:ext cx="5494338" cy="1609725"/>
            <a:chOff x="3685753" y="739893"/>
            <a:chExt cx="5494759" cy="1608987"/>
          </a:xfrm>
        </p:grpSpPr>
        <p:pic>
          <p:nvPicPr>
            <p:cNvPr id="17429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891959" y="739893"/>
              <a:ext cx="1288553" cy="1608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30" name="Flèche droite 14"/>
            <p:cNvSpPr>
              <a:spLocks noChangeArrowheads="1"/>
            </p:cNvSpPr>
            <p:nvPr/>
          </p:nvSpPr>
          <p:spPr bwMode="auto">
            <a:xfrm rot="-884876">
              <a:off x="3685753" y="1525137"/>
              <a:ext cx="4320480" cy="334978"/>
            </a:xfrm>
            <a:prstGeom prst="rightArrow">
              <a:avLst>
                <a:gd name="adj1" fmla="val 50000"/>
                <a:gd name="adj2" fmla="val 49979"/>
              </a:avLst>
            </a:prstGeom>
            <a:solidFill>
              <a:srgbClr val="FFC000">
                <a:alpha val="36862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fr-FR" sz="1800">
                <a:latin typeface="Helvetica"/>
              </a:endParaRPr>
            </a:p>
          </p:txBody>
        </p:sp>
      </p:grpSp>
      <p:grpSp>
        <p:nvGrpSpPr>
          <p:cNvPr id="3" name="Groupe 25"/>
          <p:cNvGrpSpPr>
            <a:grpSpLocks/>
          </p:cNvGrpSpPr>
          <p:nvPr/>
        </p:nvGrpSpPr>
        <p:grpSpPr bwMode="auto">
          <a:xfrm>
            <a:off x="3635375" y="1700213"/>
            <a:ext cx="4249738" cy="1582737"/>
            <a:chOff x="3635896" y="1700808"/>
            <a:chExt cx="4248472" cy="1581604"/>
          </a:xfrm>
        </p:grpSpPr>
        <p:grpSp>
          <p:nvGrpSpPr>
            <p:cNvPr id="4" name="Groupe 17"/>
            <p:cNvGrpSpPr>
              <a:grpSpLocks/>
            </p:cNvGrpSpPr>
            <p:nvPr/>
          </p:nvGrpSpPr>
          <p:grpSpPr bwMode="auto">
            <a:xfrm>
              <a:off x="3915672" y="1700808"/>
              <a:ext cx="3968696" cy="1581604"/>
              <a:chOff x="3915672" y="1700808"/>
              <a:chExt cx="3968696" cy="1581604"/>
            </a:xfrm>
          </p:grpSpPr>
          <p:pic>
            <p:nvPicPr>
              <p:cNvPr id="17427" name="Picture 2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4932040" y="1700808"/>
                <a:ext cx="2952328" cy="15816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7428" name="Flèche droite 16"/>
              <p:cNvSpPr>
                <a:spLocks noChangeArrowheads="1"/>
              </p:cNvSpPr>
              <p:nvPr/>
            </p:nvSpPr>
            <p:spPr bwMode="auto">
              <a:xfrm rot="-436131">
                <a:off x="3915672" y="2644906"/>
                <a:ext cx="1111326" cy="360040"/>
              </a:xfrm>
              <a:prstGeom prst="rightArrow">
                <a:avLst>
                  <a:gd name="adj1" fmla="val 50000"/>
                  <a:gd name="adj2" fmla="val 50001"/>
                </a:avLst>
              </a:prstGeom>
              <a:solidFill>
                <a:srgbClr val="FFC000">
                  <a:alpha val="36862"/>
                </a:srgb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fr-FR" sz="1800">
                  <a:latin typeface="Helvetica"/>
                </a:endParaRPr>
              </a:p>
            </p:txBody>
          </p:sp>
        </p:grpSp>
        <p:sp>
          <p:nvSpPr>
            <p:cNvPr id="17426" name="Accolade fermante 18"/>
            <p:cNvSpPr>
              <a:spLocks/>
            </p:cNvSpPr>
            <p:nvPr/>
          </p:nvSpPr>
          <p:spPr bwMode="auto">
            <a:xfrm>
              <a:off x="3635896" y="2564904"/>
              <a:ext cx="72008" cy="648072"/>
            </a:xfrm>
            <a:prstGeom prst="rightBrace">
              <a:avLst>
                <a:gd name="adj1" fmla="val 8333"/>
                <a:gd name="adj2" fmla="val 50000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fr-FR" sz="1800">
                <a:latin typeface="Helvetica"/>
              </a:endParaRPr>
            </a:p>
          </p:txBody>
        </p:sp>
      </p:grpSp>
      <p:grpSp>
        <p:nvGrpSpPr>
          <p:cNvPr id="5" name="Groupe 22"/>
          <p:cNvGrpSpPr>
            <a:grpSpLocks/>
          </p:cNvGrpSpPr>
          <p:nvPr/>
        </p:nvGrpSpPr>
        <p:grpSpPr bwMode="auto">
          <a:xfrm>
            <a:off x="2987675" y="3284538"/>
            <a:ext cx="6121400" cy="1285875"/>
            <a:chOff x="2987824" y="3284984"/>
            <a:chExt cx="6120680" cy="1285275"/>
          </a:xfrm>
        </p:grpSpPr>
        <p:pic>
          <p:nvPicPr>
            <p:cNvPr id="17423" name="Picture 1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940152" y="3284984"/>
              <a:ext cx="3168352" cy="1285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24" name="Flèche droite 19"/>
            <p:cNvSpPr>
              <a:spLocks noChangeArrowheads="1"/>
            </p:cNvSpPr>
            <p:nvPr/>
          </p:nvSpPr>
          <p:spPr bwMode="auto">
            <a:xfrm>
              <a:off x="2987824" y="3501008"/>
              <a:ext cx="2808312" cy="360040"/>
            </a:xfrm>
            <a:prstGeom prst="rightArrow">
              <a:avLst>
                <a:gd name="adj1" fmla="val 50000"/>
                <a:gd name="adj2" fmla="val 50014"/>
              </a:avLst>
            </a:prstGeom>
            <a:solidFill>
              <a:srgbClr val="FFC000">
                <a:alpha val="36862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fr-FR" sz="1800">
                <a:latin typeface="Helvetica"/>
              </a:endParaRPr>
            </a:p>
          </p:txBody>
        </p:sp>
      </p:grpSp>
      <p:grpSp>
        <p:nvGrpSpPr>
          <p:cNvPr id="6" name="Groupe 23"/>
          <p:cNvGrpSpPr>
            <a:grpSpLocks/>
          </p:cNvGrpSpPr>
          <p:nvPr/>
        </p:nvGrpSpPr>
        <p:grpSpPr bwMode="auto">
          <a:xfrm>
            <a:off x="3051175" y="4349750"/>
            <a:ext cx="6092825" cy="1671638"/>
            <a:chOff x="3050673" y="4349676"/>
            <a:chExt cx="6093327" cy="1671612"/>
          </a:xfrm>
        </p:grpSpPr>
        <p:pic>
          <p:nvPicPr>
            <p:cNvPr id="17421" name="Picture 4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5998877" y="4581128"/>
              <a:ext cx="3145123" cy="1440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22" name="Flèche droite 20"/>
            <p:cNvSpPr>
              <a:spLocks noChangeArrowheads="1"/>
            </p:cNvSpPr>
            <p:nvPr/>
          </p:nvSpPr>
          <p:spPr bwMode="auto">
            <a:xfrm rot="1033035">
              <a:off x="3050673" y="4349676"/>
              <a:ext cx="3078033" cy="360040"/>
            </a:xfrm>
            <a:prstGeom prst="rightArrow">
              <a:avLst>
                <a:gd name="adj1" fmla="val 50000"/>
                <a:gd name="adj2" fmla="val 49989"/>
              </a:avLst>
            </a:prstGeom>
            <a:solidFill>
              <a:srgbClr val="FFC000">
                <a:alpha val="36862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fr-FR" sz="1800">
                <a:latin typeface="Helvetica"/>
              </a:endParaRPr>
            </a:p>
          </p:txBody>
        </p:sp>
      </p:grpSp>
      <p:grpSp>
        <p:nvGrpSpPr>
          <p:cNvPr id="7" name="Groupe 24"/>
          <p:cNvGrpSpPr>
            <a:grpSpLocks/>
          </p:cNvGrpSpPr>
          <p:nvPr/>
        </p:nvGrpSpPr>
        <p:grpSpPr bwMode="auto">
          <a:xfrm>
            <a:off x="2141538" y="4881563"/>
            <a:ext cx="3367087" cy="1211262"/>
            <a:chOff x="2142039" y="4881010"/>
            <a:chExt cx="3366065" cy="1212286"/>
          </a:xfrm>
        </p:grpSpPr>
        <p:pic>
          <p:nvPicPr>
            <p:cNvPr id="17419" name="Picture 2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3347864" y="4881010"/>
              <a:ext cx="2160240" cy="12122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20" name="Flèche droite 21"/>
            <p:cNvSpPr>
              <a:spLocks noChangeArrowheads="1"/>
            </p:cNvSpPr>
            <p:nvPr/>
          </p:nvSpPr>
          <p:spPr bwMode="auto">
            <a:xfrm rot="2240346">
              <a:off x="2142039" y="5154042"/>
              <a:ext cx="1111326" cy="360040"/>
            </a:xfrm>
            <a:prstGeom prst="rightArrow">
              <a:avLst>
                <a:gd name="adj1" fmla="val 50000"/>
                <a:gd name="adj2" fmla="val 50001"/>
              </a:avLst>
            </a:prstGeom>
            <a:solidFill>
              <a:srgbClr val="FFC000">
                <a:alpha val="36862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fr-FR" sz="1800">
                <a:latin typeface="Helvetica"/>
              </a:endParaRPr>
            </a:p>
          </p:txBody>
        </p:sp>
      </p:grpSp>
      <p:sp>
        <p:nvSpPr>
          <p:cNvPr id="24" name="Segnaposto data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VCI 2013 </a:t>
            </a:r>
            <a:endParaRPr lang="en-US"/>
          </a:p>
        </p:txBody>
      </p:sp>
      <p:sp>
        <p:nvSpPr>
          <p:cNvPr id="25" name="Segnaposto piè di pagina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Euso Balloon a pathfinder mission for the JEM-EUSO experiment </a:t>
            </a:r>
            <a:endParaRPr lang="en-US"/>
          </a:p>
        </p:txBody>
      </p:sp>
    </p:spTree>
    <p:custDataLst>
      <p:tags r:id="rId1"/>
    </p:custDataLst>
  </p:cSld>
  <p:clrMapOvr>
    <a:masterClrMapping/>
  </p:clrMapOvr>
  <p:transition advTm="7918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olo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mtClean="0">
                <a:ea typeface="ＭＳ Ｐゴシック"/>
              </a:rPr>
              <a:t>Data Processor block diagram </a:t>
            </a:r>
          </a:p>
        </p:txBody>
      </p:sp>
      <p:sp>
        <p:nvSpPr>
          <p:cNvPr id="10243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E0BFCDE-DDE0-4330-BCCB-60E881E66AB4}" type="slidenum">
              <a:rPr lang="it-IT">
                <a:ea typeface="Helvetica"/>
              </a:rPr>
              <a:pPr/>
              <a:t>23</a:t>
            </a:fld>
            <a:endParaRPr lang="it-IT">
              <a:ea typeface="Helvetica"/>
            </a:endParaRPr>
          </a:p>
        </p:txBody>
      </p:sp>
      <p:pic>
        <p:nvPicPr>
          <p:cNvPr id="10244" name="Segnaposto contenuto 6" descr="DP_block_diag.png"/>
          <p:cNvPicPr>
            <a:picLocks noGrp="1" noChangeAspect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403350" y="731838"/>
            <a:ext cx="7092950" cy="5721350"/>
          </a:xfrm>
        </p:spPr>
      </p:pic>
      <p:sp>
        <p:nvSpPr>
          <p:cNvPr id="7" name="CasellaDiTesto 6"/>
          <p:cNvSpPr txBox="1"/>
          <p:nvPr/>
        </p:nvSpPr>
        <p:spPr>
          <a:xfrm>
            <a:off x="7631359" y="2924944"/>
            <a:ext cx="82907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(telemetry</a:t>
            </a:r>
            <a:r>
              <a:rPr lang="it-IT" sz="1050" dirty="0" smtClean="0"/>
              <a:t>)</a:t>
            </a:r>
            <a:endParaRPr lang="en-US" sz="1050" dirty="0"/>
          </a:p>
        </p:txBody>
      </p:sp>
    </p:spTree>
  </p:cSld>
  <p:clrMapOvr>
    <a:masterClrMapping/>
  </p:clrMapOvr>
  <p:transition advTm="19607">
    <p:rand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Status </a:t>
            </a:r>
            <a:endParaRPr lang="en-US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VCI 2013 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Euso Balloon a pathfinder mission for the JEM-EUSO experiment 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F55C70-AE4E-459D-A7C7-35C70DCC4BB9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12" name="Immagine 11" descr="DSCN462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048" y="908720"/>
            <a:ext cx="3600000" cy="2700000"/>
          </a:xfrm>
          <a:prstGeom prst="rect">
            <a:avLst/>
          </a:prstGeom>
        </p:spPr>
      </p:pic>
      <p:pic>
        <p:nvPicPr>
          <p:cNvPr id="13" name="Immagine 12" descr="DSCN465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048" y="3681328"/>
            <a:ext cx="3600000" cy="2700000"/>
          </a:xfrm>
          <a:prstGeom prst="rect">
            <a:avLst/>
          </a:prstGeom>
        </p:spPr>
      </p:pic>
      <p:pic>
        <p:nvPicPr>
          <p:cNvPr id="15" name="Immagine 14" descr="IMG_0011_s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4048" y="908720"/>
            <a:ext cx="3600400" cy="2700000"/>
          </a:xfrm>
          <a:prstGeom prst="rect">
            <a:avLst/>
          </a:prstGeom>
        </p:spPr>
      </p:pic>
      <p:pic>
        <p:nvPicPr>
          <p:cNvPr id="16" name="Immagine 15" descr="DSCN4647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960" y="3681328"/>
            <a:ext cx="3600000" cy="2700000"/>
          </a:xfrm>
          <a:prstGeom prst="rect">
            <a:avLst/>
          </a:prstGeom>
        </p:spPr>
      </p:pic>
      <p:sp>
        <p:nvSpPr>
          <p:cNvPr id="11" name="CasellaDiTesto 10"/>
          <p:cNvSpPr txBox="1"/>
          <p:nvPr/>
        </p:nvSpPr>
        <p:spPr>
          <a:xfrm>
            <a:off x="251520" y="764704"/>
            <a:ext cx="41764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 full prototype of the instrument has been realized </a:t>
            </a:r>
            <a:r>
              <a:rPr lang="en-US" sz="2000" dirty="0" smtClean="0"/>
              <a:t>and integrated </a:t>
            </a:r>
            <a:r>
              <a:rPr lang="en-US" sz="2000" dirty="0" smtClean="0"/>
              <a:t>at Riken. </a:t>
            </a:r>
            <a:endParaRPr lang="en-US" sz="2000" dirty="0"/>
          </a:p>
        </p:txBody>
      </p:sp>
      <p:sp>
        <p:nvSpPr>
          <p:cNvPr id="7" name="Rettangolo 6"/>
          <p:cNvSpPr/>
          <p:nvPr/>
        </p:nvSpPr>
        <p:spPr>
          <a:xfrm>
            <a:off x="323528" y="1916832"/>
            <a:ext cx="42484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The prototype will </a:t>
            </a:r>
            <a:r>
              <a:rPr lang="en-US" sz="2000" dirty="0"/>
              <a:t>be installed in the Telescope Array site in Utah</a:t>
            </a:r>
            <a:endParaRPr lang="en-US" sz="2000" dirty="0"/>
          </a:p>
        </p:txBody>
      </p:sp>
      <p:grpSp>
        <p:nvGrpSpPr>
          <p:cNvPr id="19" name="Gruppo 18"/>
          <p:cNvGrpSpPr/>
          <p:nvPr/>
        </p:nvGrpSpPr>
        <p:grpSpPr>
          <a:xfrm>
            <a:off x="323528" y="3654731"/>
            <a:ext cx="8505646" cy="3081674"/>
            <a:chOff x="319177" y="3068960"/>
            <a:chExt cx="8505646" cy="3081674"/>
          </a:xfrm>
        </p:grpSpPr>
        <p:pic>
          <p:nvPicPr>
            <p:cNvPr id="20" name="Picture 2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2" t="50000" r="1080" b="4750"/>
            <a:stretch/>
          </p:blipFill>
          <p:spPr bwMode="auto">
            <a:xfrm>
              <a:off x="319177" y="3068960"/>
              <a:ext cx="8505646" cy="30816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</p:pic>
        <p:sp>
          <p:nvSpPr>
            <p:cNvPr id="21" name="Rettangolo 20"/>
            <p:cNvSpPr/>
            <p:nvPr/>
          </p:nvSpPr>
          <p:spPr bwMode="auto">
            <a:xfrm>
              <a:off x="8028384" y="5517232"/>
              <a:ext cx="360040" cy="28803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Helvetica" pitchFamily="-108" charset="0"/>
              </a:endParaRPr>
            </a:p>
          </p:txBody>
        </p:sp>
      </p:grpSp>
    </p:spTree>
  </p:cSld>
  <p:clrMapOvr>
    <a:masterClrMapping/>
  </p:clrMapOvr>
  <p:transition advTm="2563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15888"/>
            <a:ext cx="7700962" cy="487362"/>
          </a:xfrm>
        </p:spPr>
        <p:txBody>
          <a:bodyPr/>
          <a:lstStyle/>
          <a:p>
            <a:r>
              <a:rPr lang="de-DE" dirty="0" smtClean="0">
                <a:ea typeface="ＭＳ Ｐゴシック"/>
              </a:rPr>
              <a:t>Simulation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052513"/>
            <a:ext cx="3959225" cy="4352925"/>
          </a:xfrm>
        </p:spPr>
        <p:txBody>
          <a:bodyPr/>
          <a:lstStyle/>
          <a:p>
            <a:r>
              <a:rPr lang="de-DE" sz="2600" dirty="0" smtClean="0">
                <a:latin typeface="Arial" charset="0"/>
                <a:ea typeface="ＭＳ Ｐゴシック"/>
                <a:cs typeface="Arial" charset="0"/>
              </a:rPr>
              <a:t>An </a:t>
            </a:r>
            <a:r>
              <a:rPr lang="de-DE" sz="2600" dirty="0" err="1" smtClean="0">
                <a:latin typeface="Arial" charset="0"/>
                <a:ea typeface="ＭＳ Ｐゴシック"/>
                <a:cs typeface="Arial" charset="0"/>
              </a:rPr>
              <a:t>example</a:t>
            </a:r>
            <a:r>
              <a:rPr lang="de-DE" sz="2600" dirty="0" smtClean="0">
                <a:latin typeface="Arial" charset="0"/>
                <a:ea typeface="ＭＳ Ｐゴシック"/>
                <a:cs typeface="Arial" charset="0"/>
              </a:rPr>
              <a:t> </a:t>
            </a:r>
            <a:r>
              <a:rPr lang="de-DE" sz="2600" dirty="0" err="1" smtClean="0">
                <a:latin typeface="Arial" charset="0"/>
                <a:ea typeface="ＭＳ Ｐゴシック"/>
                <a:cs typeface="Arial" charset="0"/>
              </a:rPr>
              <a:t>of</a:t>
            </a:r>
            <a:r>
              <a:rPr lang="de-DE" sz="2600" dirty="0" smtClean="0">
                <a:latin typeface="Arial" charset="0"/>
                <a:ea typeface="ＭＳ Ｐゴシック"/>
                <a:cs typeface="Arial" charset="0"/>
              </a:rPr>
              <a:t> </a:t>
            </a:r>
            <a:r>
              <a:rPr lang="de-DE" sz="2600" dirty="0" err="1" smtClean="0">
                <a:latin typeface="Arial" charset="0"/>
                <a:ea typeface="ＭＳ Ｐゴシック"/>
                <a:cs typeface="Arial" charset="0"/>
              </a:rPr>
              <a:t>background</a:t>
            </a:r>
            <a:r>
              <a:rPr lang="de-DE" sz="2600" dirty="0" smtClean="0">
                <a:latin typeface="Arial" charset="0"/>
                <a:ea typeface="ＭＳ Ｐゴシック"/>
                <a:cs typeface="Arial" charset="0"/>
              </a:rPr>
              <a:t> </a:t>
            </a:r>
            <a:r>
              <a:rPr lang="de-DE" sz="2600" dirty="0" err="1" smtClean="0">
                <a:latin typeface="Arial" charset="0"/>
                <a:ea typeface="ＭＳ Ｐゴシック"/>
                <a:cs typeface="Arial" charset="0"/>
              </a:rPr>
              <a:t>observation</a:t>
            </a:r>
            <a:r>
              <a:rPr lang="de-DE" sz="2600" dirty="0" smtClean="0">
                <a:latin typeface="Arial" charset="0"/>
                <a:ea typeface="ＭＳ Ｐゴシック"/>
                <a:cs typeface="Arial" charset="0"/>
              </a:rPr>
              <a:t> </a:t>
            </a:r>
          </a:p>
          <a:p>
            <a:endParaRPr lang="de-DE" sz="2600" dirty="0" smtClean="0">
              <a:latin typeface="Arial" charset="0"/>
              <a:ea typeface="ＭＳ Ｐゴシック"/>
              <a:cs typeface="Arial" charset="0"/>
            </a:endParaRPr>
          </a:p>
          <a:p>
            <a:endParaRPr lang="de-DE" sz="2600" dirty="0" smtClean="0">
              <a:latin typeface="Arial" charset="0"/>
              <a:ea typeface="ＭＳ Ｐゴシック"/>
              <a:cs typeface="Arial" charset="0"/>
            </a:endParaRPr>
          </a:p>
          <a:p>
            <a:r>
              <a:rPr lang="de-DE" sz="2600" i="1" dirty="0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250 </a:t>
            </a:r>
            <a:r>
              <a:rPr lang="de-DE" sz="2600" i="1" dirty="0" err="1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photons</a:t>
            </a:r>
            <a:r>
              <a:rPr lang="de-DE" sz="2600" i="1" dirty="0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 / </a:t>
            </a:r>
            <a:r>
              <a:rPr lang="de-DE" sz="2600" i="1" dirty="0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m</a:t>
            </a:r>
            <a:r>
              <a:rPr lang="de-DE" sz="2600" i="1" baseline="30000" dirty="0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2</a:t>
            </a:r>
            <a:r>
              <a:rPr lang="de-DE" sz="2600" i="1" dirty="0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 </a:t>
            </a:r>
            <a:r>
              <a:rPr lang="de-DE" sz="2600" i="1" dirty="0" err="1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ns</a:t>
            </a:r>
            <a:r>
              <a:rPr lang="de-DE" sz="2600" i="1" dirty="0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 </a:t>
            </a:r>
            <a:r>
              <a:rPr lang="de-DE" sz="2600" i="1" dirty="0" err="1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sr</a:t>
            </a:r>
            <a:endParaRPr lang="de-DE" sz="2600" i="1" dirty="0" smtClean="0">
              <a:solidFill>
                <a:srgbClr val="C80004"/>
              </a:solidFill>
              <a:latin typeface="Arial" charset="0"/>
              <a:ea typeface="ＭＳ Ｐゴシック"/>
              <a:cs typeface="Arial" charset="0"/>
            </a:endParaRPr>
          </a:p>
          <a:p>
            <a:r>
              <a:rPr lang="de-DE" sz="2600" i="1" dirty="0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Uniform </a:t>
            </a:r>
            <a:r>
              <a:rPr lang="de-DE" sz="2600" i="1" dirty="0" err="1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distribution</a:t>
            </a:r>
            <a:endParaRPr lang="de-DE" sz="2600" i="1" dirty="0" smtClean="0">
              <a:solidFill>
                <a:srgbClr val="C80004"/>
              </a:solidFill>
              <a:latin typeface="Arial" charset="0"/>
              <a:ea typeface="ＭＳ Ｐゴシック"/>
              <a:cs typeface="Arial" charset="0"/>
            </a:endParaRPr>
          </a:p>
          <a:p>
            <a:r>
              <a:rPr lang="de-DE" sz="2600" dirty="0" err="1" smtClean="0">
                <a:latin typeface="Arial" charset="0"/>
                <a:ea typeface="ＭＳ Ｐゴシック"/>
                <a:cs typeface="Arial" charset="0"/>
              </a:rPr>
              <a:t>Simulated</a:t>
            </a:r>
            <a:r>
              <a:rPr lang="de-DE" sz="2600" dirty="0" smtClean="0">
                <a:latin typeface="Arial" charset="0"/>
                <a:ea typeface="ＭＳ Ｐゴシック"/>
                <a:cs typeface="Arial" charset="0"/>
              </a:rPr>
              <a:t> </a:t>
            </a:r>
            <a:r>
              <a:rPr lang="de-DE" sz="2600" dirty="0" err="1" smtClean="0">
                <a:latin typeface="Arial" charset="0"/>
                <a:ea typeface="ＭＳ Ｐゴシック"/>
                <a:cs typeface="Arial" charset="0"/>
              </a:rPr>
              <a:t>at</a:t>
            </a:r>
            <a:r>
              <a:rPr lang="de-DE" sz="2600" dirty="0" smtClean="0">
                <a:latin typeface="Arial" charset="0"/>
                <a:ea typeface="ＭＳ Ｐゴシック"/>
                <a:cs typeface="Arial" charset="0"/>
              </a:rPr>
              <a:t> </a:t>
            </a:r>
            <a:r>
              <a:rPr lang="de-DE" sz="2600" dirty="0" err="1" smtClean="0">
                <a:latin typeface="Arial" charset="0"/>
                <a:ea typeface="ＭＳ Ｐゴシック"/>
                <a:cs typeface="Arial" charset="0"/>
              </a:rPr>
              <a:t>electronics</a:t>
            </a:r>
            <a:r>
              <a:rPr lang="de-DE" sz="2600" dirty="0" smtClean="0">
                <a:latin typeface="Arial" charset="0"/>
                <a:ea typeface="ＭＳ Ｐゴシック"/>
                <a:cs typeface="Arial" charset="0"/>
              </a:rPr>
              <a:t> </a:t>
            </a:r>
            <a:r>
              <a:rPr lang="de-DE" sz="2600" dirty="0" err="1" smtClean="0">
                <a:latin typeface="Arial" charset="0"/>
                <a:ea typeface="ＭＳ Ｐゴシック"/>
                <a:cs typeface="Arial" charset="0"/>
              </a:rPr>
              <a:t>level</a:t>
            </a:r>
            <a:endParaRPr lang="de-DE" sz="2600" dirty="0" smtClean="0">
              <a:latin typeface="Arial" charset="0"/>
              <a:ea typeface="ＭＳ Ｐゴシック"/>
              <a:cs typeface="Arial" charset="0"/>
            </a:endParaRPr>
          </a:p>
        </p:txBody>
      </p:sp>
      <p:pic>
        <p:nvPicPr>
          <p:cNvPr id="15363" name="Picture 4" descr="BalloonBG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4663" y="1700808"/>
            <a:ext cx="4500562" cy="382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Content Placeholder 6"/>
          <p:cNvSpPr txBox="1">
            <a:spLocks/>
          </p:cNvSpPr>
          <p:nvPr/>
        </p:nvSpPr>
        <p:spPr bwMode="auto">
          <a:xfrm>
            <a:off x="179388" y="5661248"/>
            <a:ext cx="8267700" cy="97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200" i="1" dirty="0">
                <a:solidFill>
                  <a:srgbClr val="C80004"/>
                </a:solidFill>
                <a:latin typeface="Arial "/>
                <a:ea typeface="ＭＳ Ｐゴシック"/>
                <a:cs typeface="Arial "/>
              </a:rPr>
              <a:t>The EUSO Simulation and </a:t>
            </a:r>
            <a:r>
              <a:rPr lang="en-US" sz="2200" i="1" dirty="0" err="1">
                <a:solidFill>
                  <a:srgbClr val="C80004"/>
                </a:solidFill>
                <a:latin typeface="Arial "/>
                <a:ea typeface="ＭＳ Ｐゴシック"/>
                <a:cs typeface="Arial "/>
              </a:rPr>
              <a:t>Anlaysis</a:t>
            </a:r>
            <a:r>
              <a:rPr lang="en-US" sz="2200" i="1" dirty="0">
                <a:solidFill>
                  <a:srgbClr val="C80004"/>
                </a:solidFill>
                <a:latin typeface="Arial "/>
                <a:ea typeface="ＭＳ Ｐゴシック"/>
                <a:cs typeface="Arial "/>
              </a:rPr>
              <a:t> Framework has been used for the simulation</a:t>
            </a:r>
          </a:p>
          <a:p>
            <a:pPr>
              <a:spcBef>
                <a:spcPct val="20000"/>
              </a:spcBef>
            </a:pPr>
            <a:endParaRPr lang="en-US" sz="1800" dirty="0">
              <a:latin typeface="Helvetica"/>
              <a:ea typeface="ＭＳ Ｐゴシック"/>
              <a:cs typeface="Helvetica"/>
            </a:endParaRPr>
          </a:p>
        </p:txBody>
      </p:sp>
      <p:sp>
        <p:nvSpPr>
          <p:cNvPr id="8" name="Segnaposto dat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VCI 2013 </a:t>
            </a:r>
            <a:endParaRPr lang="it-IT"/>
          </a:p>
        </p:txBody>
      </p:sp>
      <p:sp>
        <p:nvSpPr>
          <p:cNvPr id="9" name="Segnaposto piè di pagina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Euso Balloon a pathfinder mission for the JEM-EUSO experiment </a:t>
            </a:r>
            <a:endParaRPr lang="it-IT" dirty="0"/>
          </a:p>
        </p:txBody>
      </p:sp>
    </p:spTree>
  </p:cSld>
  <p:clrMapOvr>
    <a:masterClrMapping/>
  </p:clrMapOvr>
  <p:transition advTm="26865">
    <p:rand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15888"/>
            <a:ext cx="7700962" cy="487362"/>
          </a:xfrm>
        </p:spPr>
        <p:txBody>
          <a:bodyPr/>
          <a:lstStyle/>
          <a:p>
            <a:r>
              <a:rPr lang="de-DE" smtClean="0">
                <a:latin typeface="Arial" charset="0"/>
                <a:ea typeface="ＭＳ Ｐゴシック"/>
                <a:cs typeface="Arial" charset="0"/>
              </a:rPr>
              <a:t>Example Signal Track</a:t>
            </a:r>
          </a:p>
        </p:txBody>
      </p:sp>
      <p:pic>
        <p:nvPicPr>
          <p:cNvPr id="2253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8104" y="3573336"/>
            <a:ext cx="3524315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6" descr="SignalWithBG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8104" y="693016"/>
            <a:ext cx="3467475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Text Box 7"/>
          <p:cNvSpPr txBox="1">
            <a:spLocks noChangeArrowheads="1"/>
          </p:cNvSpPr>
          <p:nvPr/>
        </p:nvSpPr>
        <p:spPr bwMode="auto">
          <a:xfrm>
            <a:off x="251520" y="764704"/>
            <a:ext cx="158397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buFontTx/>
              <a:buChar char="•"/>
            </a:pPr>
            <a:r>
              <a:rPr lang="de-DE" sz="1800" dirty="0">
                <a:solidFill>
                  <a:srgbClr val="FF0000"/>
                </a:solidFill>
                <a:cs typeface="Arial" charset="0"/>
              </a:rPr>
              <a:t> </a:t>
            </a:r>
            <a:r>
              <a:rPr lang="de-DE" sz="1800" i="1" dirty="0">
                <a:solidFill>
                  <a:srgbClr val="FF0000"/>
                </a:solidFill>
                <a:cs typeface="Arial" charset="0"/>
              </a:rPr>
              <a:t>Proton</a:t>
            </a:r>
          </a:p>
          <a:p>
            <a:pPr eaLnBrk="0" hangingPunct="0">
              <a:buFontTx/>
              <a:buChar char="•"/>
            </a:pPr>
            <a:r>
              <a:rPr lang="de-DE" sz="1800" i="1" dirty="0">
                <a:solidFill>
                  <a:srgbClr val="FF0000"/>
                </a:solidFill>
                <a:cs typeface="Arial" charset="0"/>
              </a:rPr>
              <a:t> 1e19 eV</a:t>
            </a:r>
          </a:p>
          <a:p>
            <a:pPr eaLnBrk="0" hangingPunct="0">
              <a:buFontTx/>
              <a:buChar char="•"/>
            </a:pPr>
            <a:r>
              <a:rPr lang="de-DE" sz="1800" i="1" dirty="0">
                <a:solidFill>
                  <a:srgbClr val="FF0000"/>
                </a:solidFill>
                <a:cs typeface="Arial" charset="0"/>
              </a:rPr>
              <a:t> Theta= 20°</a:t>
            </a:r>
          </a:p>
          <a:p>
            <a:pPr eaLnBrk="0" hangingPunct="0">
              <a:buFontTx/>
              <a:buChar char="•"/>
            </a:pPr>
            <a:r>
              <a:rPr lang="de-DE" sz="1800" i="1" dirty="0">
                <a:solidFill>
                  <a:srgbClr val="FF0000"/>
                </a:solidFill>
                <a:cs typeface="Arial" charset="0"/>
              </a:rPr>
              <a:t> Phi= 135°</a:t>
            </a:r>
          </a:p>
        </p:txBody>
      </p:sp>
      <p:sp>
        <p:nvSpPr>
          <p:cNvPr id="22535" name="Slide Number Placeholder 3"/>
          <p:cNvSpPr txBox="1">
            <a:spLocks/>
          </p:cNvSpPr>
          <p:nvPr/>
        </p:nvSpPr>
        <p:spPr bwMode="auto">
          <a:xfrm>
            <a:off x="8101013" y="6457950"/>
            <a:ext cx="574675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fld id="{40E4BFDC-4351-4351-B9F4-4DEDDF92B085}" type="slidenum">
              <a:rPr lang="en-US" sz="1400"/>
              <a:pPr eaLnBrk="0" hangingPunct="0"/>
              <a:t>26</a:t>
            </a:fld>
            <a:endParaRPr lang="en-US" sz="1400"/>
          </a:p>
        </p:txBody>
      </p:sp>
      <p:sp>
        <p:nvSpPr>
          <p:cNvPr id="9" name="Segnaposto data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VCI 2013 </a:t>
            </a:r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Euso Balloon a pathfinder mission for the JEM-EUSO experiment </a:t>
            </a:r>
            <a:endParaRPr lang="it-IT" dirty="0"/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72457" y="908720"/>
            <a:ext cx="3389031" cy="25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90489" y="3808436"/>
            <a:ext cx="3433553" cy="24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7004">
    <p:rand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516" descr="fluxi-balloon-7hz_r10"/>
          <p:cNvPicPr>
            <a:picLocks noChangeAspect="1" noChangeArrowheads="1"/>
          </p:cNvPicPr>
          <p:nvPr/>
        </p:nvPicPr>
        <p:blipFill>
          <a:blip r:embed="rId2"/>
          <a:srcRect t="7689" r="7689" b="2423"/>
          <a:stretch>
            <a:fillRect/>
          </a:stretch>
        </p:blipFill>
        <p:spPr bwMode="auto">
          <a:xfrm>
            <a:off x="4926013" y="1012825"/>
            <a:ext cx="4060825" cy="395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3515" descr="trig-balloon-7hz"/>
          <p:cNvPicPr>
            <a:picLocks noChangeAspect="1" noChangeArrowheads="1"/>
          </p:cNvPicPr>
          <p:nvPr/>
        </p:nvPicPr>
        <p:blipFill>
          <a:blip r:embed="rId3"/>
          <a:srcRect t="6631" r="7018" b="2423"/>
          <a:stretch>
            <a:fillRect/>
          </a:stretch>
        </p:blipFill>
        <p:spPr bwMode="auto">
          <a:xfrm>
            <a:off x="300038" y="1012825"/>
            <a:ext cx="4038600" cy="394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Text Box 2"/>
          <p:cNvSpPr txBox="1">
            <a:spLocks noChangeArrowheads="1"/>
          </p:cNvSpPr>
          <p:nvPr/>
        </p:nvSpPr>
        <p:spPr bwMode="auto">
          <a:xfrm>
            <a:off x="6011863" y="4724400"/>
            <a:ext cx="11334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it-IT" sz="1400" b="1"/>
              <a:t>Energy(eV)</a:t>
            </a:r>
            <a:endParaRPr lang="en-US" sz="1400" b="1"/>
          </a:p>
        </p:txBody>
      </p:sp>
      <p:sp>
        <p:nvSpPr>
          <p:cNvPr id="26629" name="Text Box 3"/>
          <p:cNvSpPr txBox="1">
            <a:spLocks noChangeArrowheads="1"/>
          </p:cNvSpPr>
          <p:nvPr/>
        </p:nvSpPr>
        <p:spPr bwMode="auto">
          <a:xfrm rot="-5400000">
            <a:off x="3076575" y="2832100"/>
            <a:ext cx="3381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it-IT" sz="1400" b="1"/>
              <a:t>Integrated N. Events [10</a:t>
            </a:r>
            <a:r>
              <a:rPr lang="it-IT" sz="1400" b="1" baseline="30000"/>
              <a:t>18</a:t>
            </a:r>
            <a:r>
              <a:rPr lang="it-IT" sz="1400" b="1"/>
              <a:t>,E]eV in 10h</a:t>
            </a:r>
            <a:endParaRPr lang="en-US" sz="1400" b="1"/>
          </a:p>
        </p:txBody>
      </p:sp>
      <p:sp>
        <p:nvSpPr>
          <p:cNvPr id="26630" name="Text Box 4"/>
          <p:cNvSpPr txBox="1">
            <a:spLocks noChangeArrowheads="1"/>
          </p:cNvSpPr>
          <p:nvPr/>
        </p:nvSpPr>
        <p:spPr bwMode="auto">
          <a:xfrm>
            <a:off x="250825" y="5057775"/>
            <a:ext cx="883126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2000" dirty="0"/>
              <a:t>LEFT PLOT: </a:t>
            </a:r>
            <a:r>
              <a:rPr lang="it-IT" sz="2000" i="1" dirty="0">
                <a:solidFill>
                  <a:srgbClr val="C80004"/>
                </a:solidFill>
              </a:rPr>
              <a:t>Trigger </a:t>
            </a:r>
            <a:r>
              <a:rPr lang="it-IT" sz="2000" i="1" dirty="0" err="1">
                <a:solidFill>
                  <a:srgbClr val="C80004"/>
                </a:solidFill>
              </a:rPr>
              <a:t>efficiency</a:t>
            </a:r>
            <a:r>
              <a:rPr lang="it-IT" sz="2000" i="1" dirty="0">
                <a:solidFill>
                  <a:srgbClr val="C80004"/>
                </a:solidFill>
              </a:rPr>
              <a:t> curve </a:t>
            </a:r>
            <a:r>
              <a:rPr lang="it-IT" sz="2000" i="1" dirty="0" err="1">
                <a:solidFill>
                  <a:srgbClr val="C80004"/>
                </a:solidFill>
              </a:rPr>
              <a:t>for</a:t>
            </a:r>
            <a:r>
              <a:rPr lang="it-IT" sz="2000" i="1" dirty="0">
                <a:solidFill>
                  <a:srgbClr val="C80004"/>
                </a:solidFill>
              </a:rPr>
              <a:t> </a:t>
            </a:r>
            <a:r>
              <a:rPr lang="it-IT" sz="2000" i="1" dirty="0" err="1">
                <a:solidFill>
                  <a:srgbClr val="C80004"/>
                </a:solidFill>
              </a:rPr>
              <a:t>events</a:t>
            </a:r>
            <a:r>
              <a:rPr lang="it-IT" sz="2000" i="1" dirty="0">
                <a:solidFill>
                  <a:srgbClr val="C80004"/>
                </a:solidFill>
              </a:rPr>
              <a:t> </a:t>
            </a:r>
            <a:r>
              <a:rPr lang="it-IT" sz="2000" i="1" dirty="0" err="1">
                <a:solidFill>
                  <a:srgbClr val="C80004"/>
                </a:solidFill>
              </a:rPr>
              <a:t>with</a:t>
            </a:r>
            <a:r>
              <a:rPr lang="it-IT" sz="2000" i="1" dirty="0">
                <a:solidFill>
                  <a:srgbClr val="C80004"/>
                </a:solidFill>
              </a:rPr>
              <a:t> impact </a:t>
            </a:r>
            <a:r>
              <a:rPr lang="it-IT" sz="2000" i="1" dirty="0" err="1">
                <a:solidFill>
                  <a:srgbClr val="C80004"/>
                </a:solidFill>
              </a:rPr>
              <a:t>point</a:t>
            </a:r>
            <a:r>
              <a:rPr lang="it-IT" sz="2000" i="1" dirty="0">
                <a:solidFill>
                  <a:srgbClr val="C80004"/>
                </a:solidFill>
              </a:rPr>
              <a:t> inside </a:t>
            </a:r>
            <a:r>
              <a:rPr lang="it-IT" sz="2000" i="1" dirty="0" err="1">
                <a:solidFill>
                  <a:srgbClr val="C80004"/>
                </a:solidFill>
              </a:rPr>
              <a:t>FoV</a:t>
            </a:r>
            <a:r>
              <a:rPr lang="it-IT" sz="2000" dirty="0"/>
              <a:t>.</a:t>
            </a:r>
          </a:p>
          <a:p>
            <a:pPr eaLnBrk="0" hangingPunct="0"/>
            <a:r>
              <a:rPr lang="it-IT" sz="2000" dirty="0"/>
              <a:t>RIGHT PLOT: </a:t>
            </a:r>
            <a:r>
              <a:rPr lang="it-IT" sz="2000" dirty="0" err="1"/>
              <a:t>Black</a:t>
            </a:r>
            <a:r>
              <a:rPr lang="it-IT" sz="2000" dirty="0"/>
              <a:t>, </a:t>
            </a:r>
            <a:r>
              <a:rPr lang="it-IT" sz="2000" dirty="0" err="1">
                <a:solidFill>
                  <a:srgbClr val="FF3300"/>
                </a:solidFill>
              </a:rPr>
              <a:t>red</a:t>
            </a:r>
            <a:r>
              <a:rPr lang="it-IT" sz="2000" dirty="0"/>
              <a:t> and </a:t>
            </a:r>
            <a:r>
              <a:rPr lang="it-IT" sz="2000" dirty="0" err="1">
                <a:solidFill>
                  <a:schemeClr val="accent2"/>
                </a:solidFill>
              </a:rPr>
              <a:t>blue</a:t>
            </a:r>
            <a:r>
              <a:rPr lang="it-IT" sz="2000" dirty="0"/>
              <a:t> </a:t>
            </a:r>
            <a:r>
              <a:rPr lang="it-IT" sz="2000" dirty="0" err="1"/>
              <a:t>curves</a:t>
            </a:r>
            <a:r>
              <a:rPr lang="it-IT" sz="2000" dirty="0"/>
              <a:t> </a:t>
            </a:r>
            <a:r>
              <a:rPr lang="it-IT" sz="2000" i="1" dirty="0" err="1">
                <a:solidFill>
                  <a:srgbClr val="C80004"/>
                </a:solidFill>
              </a:rPr>
              <a:t>give</a:t>
            </a:r>
            <a:r>
              <a:rPr lang="it-IT" sz="2000" i="1" dirty="0">
                <a:solidFill>
                  <a:srgbClr val="C80004"/>
                </a:solidFill>
              </a:rPr>
              <a:t> </a:t>
            </a:r>
            <a:r>
              <a:rPr lang="it-IT" sz="2000" i="1" dirty="0" err="1">
                <a:solidFill>
                  <a:srgbClr val="C80004"/>
                </a:solidFill>
              </a:rPr>
              <a:t>preliminary</a:t>
            </a:r>
            <a:r>
              <a:rPr lang="it-IT" sz="2000" i="1" dirty="0">
                <a:solidFill>
                  <a:srgbClr val="C80004"/>
                </a:solidFill>
              </a:rPr>
              <a:t> </a:t>
            </a:r>
            <a:r>
              <a:rPr lang="it-IT" sz="2000" i="1" dirty="0" err="1">
                <a:solidFill>
                  <a:srgbClr val="C80004"/>
                </a:solidFill>
              </a:rPr>
              <a:t>results</a:t>
            </a:r>
            <a:r>
              <a:rPr lang="it-IT" sz="2000" i="1" dirty="0">
                <a:solidFill>
                  <a:srgbClr val="C80004"/>
                </a:solidFill>
              </a:rPr>
              <a:t> on the performance </a:t>
            </a:r>
            <a:r>
              <a:rPr lang="it-IT" sz="2000" i="1" dirty="0" err="1">
                <a:solidFill>
                  <a:srgbClr val="C80004"/>
                </a:solidFill>
              </a:rPr>
              <a:t>from</a:t>
            </a:r>
            <a:r>
              <a:rPr lang="it-IT" sz="2000" i="1" dirty="0">
                <a:solidFill>
                  <a:srgbClr val="C80004"/>
                </a:solidFill>
              </a:rPr>
              <a:t> a 10 h </a:t>
            </a:r>
            <a:r>
              <a:rPr lang="it-IT" sz="2000" i="1" dirty="0" err="1">
                <a:solidFill>
                  <a:srgbClr val="C80004"/>
                </a:solidFill>
              </a:rPr>
              <a:t>duration</a:t>
            </a:r>
            <a:r>
              <a:rPr lang="it-IT" sz="2000" i="1" dirty="0">
                <a:solidFill>
                  <a:srgbClr val="C80004"/>
                </a:solidFill>
              </a:rPr>
              <a:t> flight </a:t>
            </a:r>
            <a:r>
              <a:rPr lang="it-IT" sz="2000" dirty="0" err="1"/>
              <a:t>for</a:t>
            </a:r>
            <a:r>
              <a:rPr lang="it-IT" sz="2000" dirty="0"/>
              <a:t> </a:t>
            </a:r>
            <a:r>
              <a:rPr lang="it-IT" sz="2000" dirty="0" err="1"/>
              <a:t>different</a:t>
            </a:r>
            <a:r>
              <a:rPr lang="it-IT" sz="2000" dirty="0"/>
              <a:t> </a:t>
            </a:r>
            <a:r>
              <a:rPr lang="it-IT" sz="2000" dirty="0" err="1"/>
              <a:t>assumptions</a:t>
            </a:r>
            <a:r>
              <a:rPr lang="it-IT" sz="2000" dirty="0"/>
              <a:t> </a:t>
            </a:r>
            <a:r>
              <a:rPr lang="it-IT" sz="2000" dirty="0" err="1"/>
              <a:t>of</a:t>
            </a:r>
            <a:r>
              <a:rPr lang="it-IT" sz="2000" dirty="0"/>
              <a:t> background and </a:t>
            </a:r>
            <a:r>
              <a:rPr lang="it-IT" sz="2000" dirty="0" err="1"/>
              <a:t>cosmic</a:t>
            </a:r>
            <a:r>
              <a:rPr lang="it-IT" sz="2000" dirty="0"/>
              <a:t> </a:t>
            </a:r>
            <a:r>
              <a:rPr lang="it-IT" sz="2000" dirty="0" err="1"/>
              <a:t>ray</a:t>
            </a:r>
            <a:r>
              <a:rPr lang="it-IT" sz="2000" dirty="0"/>
              <a:t> </a:t>
            </a:r>
            <a:r>
              <a:rPr lang="it-IT" sz="2000" dirty="0" err="1"/>
              <a:t>flux</a:t>
            </a:r>
            <a:r>
              <a:rPr lang="it-IT" sz="2000" dirty="0"/>
              <a:t>.</a:t>
            </a:r>
            <a:endParaRPr lang="en-US" sz="2000" dirty="0">
              <a:solidFill>
                <a:schemeClr val="accent2"/>
              </a:solidFill>
            </a:endParaRPr>
          </a:p>
        </p:txBody>
      </p:sp>
      <p:sp>
        <p:nvSpPr>
          <p:cNvPr id="26631" name="Text Box 5"/>
          <p:cNvSpPr txBox="1">
            <a:spLocks noChangeArrowheads="1"/>
          </p:cNvSpPr>
          <p:nvPr/>
        </p:nvSpPr>
        <p:spPr bwMode="auto">
          <a:xfrm>
            <a:off x="6175375" y="1470025"/>
            <a:ext cx="1573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it-IT" b="1"/>
              <a:t>7 Hz/PDM</a:t>
            </a:r>
            <a:endParaRPr lang="en-US" b="1"/>
          </a:p>
        </p:txBody>
      </p:sp>
      <p:sp>
        <p:nvSpPr>
          <p:cNvPr id="26632" name="Text Box 9"/>
          <p:cNvSpPr txBox="1">
            <a:spLocks noChangeArrowheads="1"/>
          </p:cNvSpPr>
          <p:nvPr/>
        </p:nvSpPr>
        <p:spPr bwMode="auto">
          <a:xfrm rot="-5400000">
            <a:off x="-882650" y="2951162"/>
            <a:ext cx="2000250" cy="307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it-IT" sz="1400" b="1"/>
              <a:t>Trigger efficiency (%)</a:t>
            </a:r>
            <a:endParaRPr lang="en-US" sz="1400" b="1"/>
          </a:p>
        </p:txBody>
      </p:sp>
      <p:sp>
        <p:nvSpPr>
          <p:cNvPr id="26633" name="Text Box 10"/>
          <p:cNvSpPr txBox="1">
            <a:spLocks noChangeArrowheads="1"/>
          </p:cNvSpPr>
          <p:nvPr/>
        </p:nvSpPr>
        <p:spPr bwMode="auto">
          <a:xfrm>
            <a:off x="1763713" y="4724400"/>
            <a:ext cx="11318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it-IT" sz="1400" b="1"/>
              <a:t>Energy(eV)</a:t>
            </a:r>
            <a:endParaRPr lang="en-US" sz="1400" b="1"/>
          </a:p>
        </p:txBody>
      </p:sp>
      <p:sp>
        <p:nvSpPr>
          <p:cNvPr id="26634" name="Text Box 3517"/>
          <p:cNvSpPr txBox="1">
            <a:spLocks noChangeArrowheads="1"/>
          </p:cNvSpPr>
          <p:nvPr/>
        </p:nvSpPr>
        <p:spPr bwMode="auto">
          <a:xfrm>
            <a:off x="6472238" y="3438525"/>
            <a:ext cx="2649537" cy="1155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it-IT" sz="1400" b="1">
                <a:solidFill>
                  <a:srgbClr val="66FF33"/>
                </a:solidFill>
              </a:rPr>
              <a:t>Efficiency=1 &amp; 1.5 x Aug. flux</a:t>
            </a:r>
          </a:p>
          <a:p>
            <a:pPr eaLnBrk="0" hangingPunct="0"/>
            <a:r>
              <a:rPr lang="it-IT" sz="1400" b="1">
                <a:solidFill>
                  <a:srgbClr val="FF33CC"/>
                </a:solidFill>
              </a:rPr>
              <a:t>Efficiency=1 &amp; Auger flux</a:t>
            </a:r>
          </a:p>
          <a:p>
            <a:pPr eaLnBrk="0" hangingPunct="0"/>
            <a:r>
              <a:rPr lang="it-IT" sz="1400" b="1">
                <a:solidFill>
                  <a:srgbClr val="FF3300"/>
                </a:solidFill>
              </a:rPr>
              <a:t>EB &amp; A.fl. &amp; &lt;B&gt;=1.4 phe</a:t>
            </a:r>
          </a:p>
          <a:p>
            <a:pPr eaLnBrk="0" hangingPunct="0"/>
            <a:r>
              <a:rPr lang="it-IT" sz="1400" b="1">
                <a:solidFill>
                  <a:schemeClr val="accent2"/>
                </a:solidFill>
              </a:rPr>
              <a:t>EB &amp; 1.5xA.fl. &amp; &lt;B&gt;=1.4 phe</a:t>
            </a:r>
            <a:endParaRPr lang="it-IT" sz="1400" b="1"/>
          </a:p>
          <a:p>
            <a:pPr eaLnBrk="0" hangingPunct="0"/>
            <a:r>
              <a:rPr lang="it-IT" sz="1400" b="1"/>
              <a:t>EB &amp; A.fl. &amp; &lt;B&gt; =2.8 phe</a:t>
            </a:r>
          </a:p>
        </p:txBody>
      </p:sp>
      <p:sp>
        <p:nvSpPr>
          <p:cNvPr id="26635" name="Text Box 3518"/>
          <p:cNvSpPr txBox="1">
            <a:spLocks noChangeArrowheads="1"/>
          </p:cNvSpPr>
          <p:nvPr/>
        </p:nvSpPr>
        <p:spPr bwMode="auto">
          <a:xfrm>
            <a:off x="827088" y="1257300"/>
            <a:ext cx="2978150" cy="517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it-IT" sz="1400" b="1">
                <a:solidFill>
                  <a:srgbClr val="FF3300"/>
                </a:solidFill>
              </a:rPr>
              <a:t>EUSO-B. &amp; &lt;B&gt;=1.4 phe/pix/GTU</a:t>
            </a:r>
          </a:p>
          <a:p>
            <a:pPr eaLnBrk="0" hangingPunct="0"/>
            <a:r>
              <a:rPr lang="it-IT" sz="1400" b="1"/>
              <a:t>EUSO-B. &amp; &lt;B&gt; =2.8 phe/pix/GTU</a:t>
            </a:r>
            <a:endParaRPr lang="en-US" sz="1400" b="1">
              <a:solidFill>
                <a:schemeClr val="accent2"/>
              </a:solidFill>
            </a:endParaRPr>
          </a:p>
        </p:txBody>
      </p:sp>
      <p:sp>
        <p:nvSpPr>
          <p:cNvPr id="26636" name="Text Box 3519"/>
          <p:cNvSpPr txBox="1">
            <a:spLocks noChangeArrowheads="1"/>
          </p:cNvSpPr>
          <p:nvPr/>
        </p:nvSpPr>
        <p:spPr bwMode="auto">
          <a:xfrm>
            <a:off x="909638" y="2155825"/>
            <a:ext cx="2290762" cy="7699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200">
                <a:latin typeface="Times New Roman" pitchFamily="18" charset="0"/>
              </a:rPr>
              <a:t>● </a:t>
            </a:r>
            <a:r>
              <a:rPr lang="en-US" sz="2200" b="1">
                <a:latin typeface="Times New Roman" pitchFamily="18" charset="0"/>
              </a:rPr>
              <a:t>80 Hz fake trig.</a:t>
            </a:r>
          </a:p>
          <a:p>
            <a:pPr eaLnBrk="0" hangingPunct="0"/>
            <a:r>
              <a:rPr lang="it-IT" sz="2200" b="1">
                <a:latin typeface="Times New Roman" pitchFamily="18" charset="0"/>
              </a:rPr>
              <a:t>o 7 Hz fake trig.</a:t>
            </a:r>
            <a:endParaRPr lang="en-US" sz="2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37" name="Rectangle 18"/>
          <p:cNvSpPr txBox="1">
            <a:spLocks noChangeArrowheads="1"/>
          </p:cNvSpPr>
          <p:nvPr/>
        </p:nvSpPr>
        <p:spPr bwMode="auto">
          <a:xfrm>
            <a:off x="76200" y="188913"/>
            <a:ext cx="9296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it-IT">
                <a:solidFill>
                  <a:schemeClr val="bg1"/>
                </a:solidFill>
                <a:latin typeface="Helvetica"/>
                <a:ea typeface="ＭＳ Ｐゴシック"/>
                <a:cs typeface="Helvetica"/>
              </a:rPr>
              <a:t>Trigger Efficiency</a:t>
            </a:r>
            <a:endParaRPr lang="en-US">
              <a:solidFill>
                <a:schemeClr val="bg1"/>
              </a:solidFill>
              <a:latin typeface="Helvetica"/>
              <a:ea typeface="ＭＳ Ｐゴシック"/>
              <a:cs typeface="Helvetica"/>
            </a:endParaRPr>
          </a:p>
        </p:txBody>
      </p:sp>
      <p:sp>
        <p:nvSpPr>
          <p:cNvPr id="18" name="Segnaposto data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VCI 2013 </a:t>
            </a:r>
            <a:endParaRPr lang="en-US"/>
          </a:p>
        </p:txBody>
      </p:sp>
      <p:sp>
        <p:nvSpPr>
          <p:cNvPr id="19" name="Segnaposto numero diapositiva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DB9F78-20F1-4885-B3C3-7DCD2F01A460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20" name="Segnaposto piè di pagina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Euso Balloon a pathfinder mission for the JEM-EUSO experiment 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7077"/>
    </mc:Choice>
    <mc:Fallback>
      <p:transition spd="slow" advTm="47077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>
          <a:xfrm>
            <a:off x="457200" y="-90488"/>
            <a:ext cx="8229600" cy="1143001"/>
          </a:xfrm>
        </p:spPr>
        <p:txBody>
          <a:bodyPr/>
          <a:lstStyle/>
          <a:p>
            <a:r>
              <a:rPr lang="en-US" smtClean="0">
                <a:latin typeface="Arial" charset="0"/>
                <a:ea typeface="ＭＳ Ｐゴシック"/>
                <a:cs typeface="Arial" charset="0"/>
              </a:rPr>
              <a:t>Conclusions</a:t>
            </a:r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>
          <a:xfrm>
            <a:off x="241300" y="837331"/>
            <a:ext cx="8893175" cy="5688013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it-IT" dirty="0" smtClean="0">
                <a:latin typeface="Arial" charset="0"/>
                <a:ea typeface="ＭＳ Ｐゴシック"/>
                <a:cs typeface="Arial" charset="0"/>
              </a:rPr>
              <a:t>EUSO-Balloon </a:t>
            </a:r>
            <a:r>
              <a:rPr lang="it-IT" i="1" dirty="0" err="1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will</a:t>
            </a:r>
            <a:r>
              <a:rPr lang="it-IT" i="1" dirty="0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 </a:t>
            </a:r>
            <a:r>
              <a:rPr lang="it-IT" i="1" dirty="0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IMAGE</a:t>
            </a:r>
            <a:r>
              <a:rPr lang="en-US" i="1" dirty="0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 the UV sky background </a:t>
            </a:r>
            <a:r>
              <a:rPr lang="en-US" dirty="0" smtClean="0">
                <a:latin typeface="Arial" charset="0"/>
                <a:ea typeface="ＭＳ Ｐゴシック"/>
                <a:cs typeface="Arial" charset="0"/>
              </a:rPr>
              <a:t>(star light, airglow, TLEs, artificial lights) in the bandwidth used by the JEMEUSO </a:t>
            </a:r>
            <a:r>
              <a:rPr lang="en-US" dirty="0" smtClean="0">
                <a:latin typeface="Arial" charset="0"/>
                <a:ea typeface="ＭＳ Ｐゴシック"/>
                <a:cs typeface="Arial" charset="0"/>
              </a:rPr>
              <a:t>mission.</a:t>
            </a:r>
            <a:endParaRPr lang="en-US" dirty="0" smtClean="0">
              <a:latin typeface="Arial" charset="0"/>
              <a:ea typeface="ＭＳ Ｐゴシック"/>
              <a:cs typeface="Arial" charset="0"/>
            </a:endParaRPr>
          </a:p>
          <a:p>
            <a:pPr>
              <a:lnSpc>
                <a:spcPct val="120000"/>
              </a:lnSpc>
            </a:pPr>
            <a:endParaRPr lang="en-US" sz="1000" i="1" dirty="0" smtClean="0">
              <a:solidFill>
                <a:srgbClr val="C80004"/>
              </a:solidFill>
              <a:latin typeface="Arial" charset="0"/>
              <a:ea typeface="ＭＳ Ｐゴシック"/>
              <a:cs typeface="Arial" charset="0"/>
            </a:endParaRPr>
          </a:p>
          <a:p>
            <a:pPr>
              <a:lnSpc>
                <a:spcPct val="120000"/>
              </a:lnSpc>
            </a:pPr>
            <a:r>
              <a:rPr lang="en-US" i="1" dirty="0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All </a:t>
            </a:r>
            <a:r>
              <a:rPr lang="en-US" i="1" dirty="0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key components and the relative sub-assembly items will be tested </a:t>
            </a:r>
            <a:r>
              <a:rPr lang="en-US" dirty="0" smtClean="0">
                <a:latin typeface="Arial" charset="0"/>
                <a:ea typeface="ＭＳ Ｐゴシック"/>
                <a:cs typeface="Arial" charset="0"/>
              </a:rPr>
              <a:t>according to the configuration foreseen for the JEM-EUSO </a:t>
            </a:r>
            <a:r>
              <a:rPr lang="en-US" dirty="0" smtClean="0">
                <a:latin typeface="Arial" charset="0"/>
                <a:ea typeface="ＭＳ Ｐゴシック"/>
                <a:cs typeface="Arial" charset="0"/>
              </a:rPr>
              <a:t>mission: </a:t>
            </a:r>
            <a:r>
              <a:rPr lang="en-US" dirty="0" smtClean="0">
                <a:latin typeface="Arial" charset="0"/>
                <a:ea typeface="ＭＳ Ｐゴシック"/>
                <a:cs typeface="Arial" charset="0"/>
              </a:rPr>
              <a:t>in particular </a:t>
            </a:r>
            <a:r>
              <a:rPr lang="en-US" i="1" dirty="0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the trigger scheme and its capability to cope with the variable sky </a:t>
            </a:r>
            <a:r>
              <a:rPr lang="en-US" i="1" dirty="0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conditions</a:t>
            </a:r>
            <a:r>
              <a:rPr lang="en-US" dirty="0">
                <a:latin typeface="Arial" charset="0"/>
                <a:ea typeface="ＭＳ Ｐゴシック"/>
                <a:cs typeface="Arial" charset="0"/>
              </a:rPr>
              <a:t>.</a:t>
            </a:r>
            <a:endParaRPr lang="en-US" dirty="0" smtClean="0">
              <a:latin typeface="Arial" charset="0"/>
              <a:ea typeface="ＭＳ Ｐゴシック"/>
              <a:cs typeface="Arial" charset="0"/>
            </a:endParaRPr>
          </a:p>
          <a:p>
            <a:pPr>
              <a:lnSpc>
                <a:spcPct val="120000"/>
              </a:lnSpc>
            </a:pPr>
            <a:endParaRPr lang="it-IT" sz="1000" i="1" dirty="0" smtClean="0">
              <a:solidFill>
                <a:srgbClr val="C80004"/>
              </a:solidFill>
              <a:latin typeface="Arial" charset="0"/>
              <a:ea typeface="ＭＳ Ｐゴシック"/>
              <a:cs typeface="Arial" charset="0"/>
            </a:endParaRPr>
          </a:p>
          <a:p>
            <a:pPr>
              <a:lnSpc>
                <a:spcPct val="120000"/>
              </a:lnSpc>
            </a:pPr>
            <a:r>
              <a:rPr lang="it-IT" i="1" dirty="0" err="1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Simulation</a:t>
            </a:r>
            <a:r>
              <a:rPr lang="it-IT" i="1" dirty="0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 </a:t>
            </a:r>
            <a:r>
              <a:rPr lang="it-IT" i="1" dirty="0" err="1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studies</a:t>
            </a:r>
            <a:r>
              <a:rPr lang="it-IT" i="1" dirty="0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 </a:t>
            </a:r>
            <a:r>
              <a:rPr lang="it-IT" i="1" dirty="0" err="1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have</a:t>
            </a:r>
            <a:r>
              <a:rPr lang="it-IT" i="1" dirty="0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 </a:t>
            </a:r>
            <a:r>
              <a:rPr lang="it-IT" i="1" dirty="0" err="1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been</a:t>
            </a:r>
            <a:r>
              <a:rPr lang="it-IT" i="1" dirty="0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 </a:t>
            </a:r>
            <a:r>
              <a:rPr lang="it-IT" i="1" dirty="0" err="1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performed</a:t>
            </a:r>
            <a:r>
              <a:rPr lang="it-IT" i="1" dirty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 </a:t>
            </a:r>
            <a:r>
              <a:rPr lang="it-IT" dirty="0" smtClean="0">
                <a:latin typeface="Arial" charset="0"/>
                <a:ea typeface="ＭＳ Ｐゴシック"/>
                <a:cs typeface="Arial" charset="0"/>
              </a:rPr>
              <a:t>to </a:t>
            </a:r>
            <a:r>
              <a:rPr lang="it-IT" dirty="0" err="1" smtClean="0">
                <a:latin typeface="Arial" charset="0"/>
                <a:ea typeface="ＭＳ Ｐゴシック"/>
                <a:cs typeface="Arial" charset="0"/>
              </a:rPr>
              <a:t>understand</a:t>
            </a:r>
            <a:r>
              <a:rPr lang="it-IT" dirty="0" smtClean="0">
                <a:latin typeface="Arial" charset="0"/>
                <a:ea typeface="ＭＳ Ｐゴシック"/>
                <a:cs typeface="Arial" charset="0"/>
              </a:rPr>
              <a:t> the </a:t>
            </a:r>
            <a:r>
              <a:rPr lang="it-IT" dirty="0" err="1" smtClean="0">
                <a:latin typeface="Arial" charset="0"/>
                <a:ea typeface="ＭＳ Ｐゴシック"/>
                <a:cs typeface="Arial" charset="0"/>
              </a:rPr>
              <a:t>structure</a:t>
            </a:r>
            <a:r>
              <a:rPr lang="it-IT" dirty="0" smtClean="0">
                <a:latin typeface="Arial" charset="0"/>
                <a:ea typeface="ＭＳ Ｐゴシック"/>
                <a:cs typeface="Arial" charset="0"/>
              </a:rPr>
              <a:t> of the </a:t>
            </a:r>
            <a:r>
              <a:rPr lang="it-IT" dirty="0" err="1" smtClean="0">
                <a:latin typeface="Arial" charset="0"/>
                <a:ea typeface="ＭＳ Ｐゴシック"/>
                <a:cs typeface="Arial" charset="0"/>
              </a:rPr>
              <a:t>expected</a:t>
            </a:r>
            <a:r>
              <a:rPr lang="it-IT" dirty="0" smtClean="0">
                <a:latin typeface="Arial" charset="0"/>
                <a:ea typeface="ＭＳ Ｐゴシック"/>
                <a:cs typeface="Arial" charset="0"/>
              </a:rPr>
              <a:t> </a:t>
            </a:r>
            <a:r>
              <a:rPr lang="it-IT" dirty="0" err="1" smtClean="0">
                <a:latin typeface="Arial" charset="0"/>
                <a:ea typeface="ＭＳ Ｐゴシック"/>
                <a:cs typeface="Arial" charset="0"/>
              </a:rPr>
              <a:t>signal</a:t>
            </a:r>
            <a:r>
              <a:rPr lang="it-IT" dirty="0" smtClean="0">
                <a:latin typeface="Arial" charset="0"/>
                <a:ea typeface="ＭＳ Ｐゴシック"/>
                <a:cs typeface="Arial" charset="0"/>
              </a:rPr>
              <a:t> and the </a:t>
            </a:r>
            <a:r>
              <a:rPr lang="it-IT" dirty="0" err="1" smtClean="0">
                <a:latin typeface="Arial" charset="0"/>
                <a:ea typeface="ＭＳ Ｐゴシック"/>
                <a:cs typeface="Arial" charset="0"/>
              </a:rPr>
              <a:t>effective</a:t>
            </a:r>
            <a:r>
              <a:rPr lang="it-IT" dirty="0" smtClean="0">
                <a:latin typeface="Arial" charset="0"/>
                <a:ea typeface="ＭＳ Ｐゴシック"/>
                <a:cs typeface="Arial" charset="0"/>
              </a:rPr>
              <a:t> </a:t>
            </a:r>
            <a:r>
              <a:rPr lang="it-IT" dirty="0" err="1" smtClean="0">
                <a:latin typeface="Arial" charset="0"/>
                <a:ea typeface="ＭＳ Ｐゴシック"/>
                <a:cs typeface="Arial" charset="0"/>
              </a:rPr>
              <a:t>energy</a:t>
            </a:r>
            <a:r>
              <a:rPr lang="it-IT" dirty="0" smtClean="0">
                <a:latin typeface="Arial" charset="0"/>
                <a:ea typeface="ＭＳ Ｐゴシック"/>
                <a:cs typeface="Arial" charset="0"/>
              </a:rPr>
              <a:t> </a:t>
            </a:r>
            <a:r>
              <a:rPr lang="it-IT" dirty="0" err="1" smtClean="0">
                <a:latin typeface="Arial" charset="0"/>
                <a:ea typeface="ＭＳ Ｐゴシック"/>
                <a:cs typeface="Arial" charset="0"/>
              </a:rPr>
              <a:t>threshold</a:t>
            </a:r>
            <a:r>
              <a:rPr lang="it-IT" dirty="0" smtClean="0">
                <a:latin typeface="Arial" charset="0"/>
                <a:ea typeface="ＭＳ Ｐゴシック"/>
                <a:cs typeface="Arial" charset="0"/>
              </a:rPr>
              <a:t> of EUSO-Balloon and </a:t>
            </a:r>
            <a:r>
              <a:rPr lang="it-IT" dirty="0" err="1" smtClean="0">
                <a:latin typeface="Arial" charset="0"/>
                <a:ea typeface="ＭＳ Ｐゴシック"/>
                <a:cs typeface="Arial" charset="0"/>
              </a:rPr>
              <a:t>its</a:t>
            </a:r>
            <a:r>
              <a:rPr lang="it-IT" dirty="0" smtClean="0">
                <a:latin typeface="Arial" charset="0"/>
                <a:ea typeface="ＭＳ Ｐゴシック"/>
                <a:cs typeface="Arial" charset="0"/>
              </a:rPr>
              <a:t> </a:t>
            </a:r>
            <a:r>
              <a:rPr lang="it-IT" dirty="0" err="1" smtClean="0">
                <a:latin typeface="Arial" charset="0"/>
                <a:ea typeface="ＭＳ Ｐゴシック"/>
                <a:cs typeface="Arial" charset="0"/>
              </a:rPr>
              <a:t>possibility</a:t>
            </a:r>
            <a:r>
              <a:rPr lang="it-IT" dirty="0" smtClean="0">
                <a:latin typeface="Arial" charset="0"/>
                <a:ea typeface="ＭＳ Ｐゴシック"/>
                <a:cs typeface="Arial" charset="0"/>
              </a:rPr>
              <a:t> to </a:t>
            </a:r>
            <a:r>
              <a:rPr lang="it-IT" dirty="0" err="1" smtClean="0">
                <a:latin typeface="Arial" charset="0"/>
                <a:ea typeface="ＭＳ Ｐゴシック"/>
                <a:cs typeface="Arial" charset="0"/>
              </a:rPr>
              <a:t>detect</a:t>
            </a:r>
            <a:r>
              <a:rPr lang="it-IT" dirty="0" smtClean="0">
                <a:latin typeface="Arial" charset="0"/>
                <a:ea typeface="ＭＳ Ｐゴシック"/>
                <a:cs typeface="Arial" charset="0"/>
              </a:rPr>
              <a:t> </a:t>
            </a:r>
            <a:r>
              <a:rPr lang="it-IT" dirty="0" err="1" smtClean="0">
                <a:latin typeface="Arial" charset="0"/>
                <a:ea typeface="ＭＳ Ｐゴシック"/>
                <a:cs typeface="Arial" charset="0"/>
              </a:rPr>
              <a:t>Extensive</a:t>
            </a:r>
            <a:r>
              <a:rPr lang="it-IT" dirty="0" smtClean="0">
                <a:latin typeface="Arial" charset="0"/>
                <a:ea typeface="ＭＳ Ｐゴシック"/>
                <a:cs typeface="Arial" charset="0"/>
              </a:rPr>
              <a:t> Air </a:t>
            </a:r>
            <a:r>
              <a:rPr lang="it-IT" dirty="0" err="1" smtClean="0">
                <a:latin typeface="Arial" charset="0"/>
                <a:ea typeface="ＭＳ Ｐゴシック"/>
                <a:cs typeface="Arial" charset="0"/>
              </a:rPr>
              <a:t>Showers</a:t>
            </a:r>
            <a:r>
              <a:rPr lang="it-IT" dirty="0" smtClean="0">
                <a:latin typeface="Arial" charset="0"/>
                <a:ea typeface="ＭＳ Ｐゴシック"/>
                <a:cs typeface="Arial" charset="0"/>
              </a:rPr>
              <a:t>. </a:t>
            </a:r>
            <a:r>
              <a:rPr lang="it-IT" i="1" dirty="0" err="1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Results</a:t>
            </a:r>
            <a:r>
              <a:rPr lang="it-IT" i="1" dirty="0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 </a:t>
            </a:r>
            <a:r>
              <a:rPr lang="it-IT" i="1" dirty="0" err="1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confirm</a:t>
            </a:r>
            <a:r>
              <a:rPr lang="it-IT" i="1" dirty="0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 the </a:t>
            </a:r>
            <a:r>
              <a:rPr lang="it-IT" i="1" dirty="0" err="1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capability</a:t>
            </a:r>
            <a:r>
              <a:rPr lang="it-IT" i="1" dirty="0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 of the </a:t>
            </a:r>
            <a:r>
              <a:rPr lang="it-IT" i="1" dirty="0" err="1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instrument</a:t>
            </a:r>
            <a:r>
              <a:rPr lang="it-IT" i="1" dirty="0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 of </a:t>
            </a:r>
            <a:r>
              <a:rPr lang="it-IT" i="1" dirty="0" err="1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detecting</a:t>
            </a:r>
            <a:r>
              <a:rPr lang="it-IT" i="1" dirty="0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 </a:t>
            </a:r>
            <a:r>
              <a:rPr lang="it-IT" i="1" dirty="0" err="1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primary</a:t>
            </a:r>
            <a:r>
              <a:rPr lang="it-IT" i="1" dirty="0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 </a:t>
            </a:r>
            <a:r>
              <a:rPr lang="it-IT" i="1" dirty="0" err="1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cosmic</a:t>
            </a:r>
            <a:r>
              <a:rPr lang="it-IT" i="1" dirty="0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 </a:t>
            </a:r>
            <a:r>
              <a:rPr lang="it-IT" i="1" dirty="0" err="1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rays</a:t>
            </a:r>
            <a:r>
              <a:rPr lang="it-IT" i="1" dirty="0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 of </a:t>
            </a:r>
            <a:r>
              <a:rPr lang="it-IT" i="1" dirty="0" err="1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energy</a:t>
            </a:r>
            <a:r>
              <a:rPr lang="it-IT" i="1" dirty="0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 E&gt;10</a:t>
            </a:r>
            <a:r>
              <a:rPr lang="it-IT" i="1" baseline="30000" dirty="0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18</a:t>
            </a:r>
            <a:r>
              <a:rPr lang="it-IT" i="1" dirty="0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 </a:t>
            </a:r>
            <a:r>
              <a:rPr lang="it-IT" i="1" dirty="0" err="1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eV</a:t>
            </a:r>
            <a:r>
              <a:rPr lang="it-IT" i="1" dirty="0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. </a:t>
            </a:r>
            <a:endParaRPr lang="it-IT" i="1" dirty="0" smtClean="0">
              <a:solidFill>
                <a:srgbClr val="C80004"/>
              </a:solidFill>
              <a:latin typeface="Arial" charset="0"/>
              <a:ea typeface="ＭＳ Ｐゴシック"/>
              <a:cs typeface="Arial" charset="0"/>
            </a:endParaRPr>
          </a:p>
          <a:p>
            <a:pPr>
              <a:lnSpc>
                <a:spcPct val="120000"/>
              </a:lnSpc>
            </a:pPr>
            <a:endParaRPr lang="it-IT" sz="1000" i="1" dirty="0" smtClean="0">
              <a:solidFill>
                <a:srgbClr val="C80004"/>
              </a:solidFill>
              <a:latin typeface="Arial" charset="0"/>
              <a:ea typeface="ＭＳ Ｐゴシック"/>
              <a:cs typeface="Arial" charset="0"/>
            </a:endParaRPr>
          </a:p>
          <a:p>
            <a:pPr>
              <a:lnSpc>
                <a:spcPct val="120000"/>
              </a:lnSpc>
            </a:pPr>
            <a:r>
              <a:rPr lang="it-IT" dirty="0" smtClean="0">
                <a:latin typeface="Arial" charset="0"/>
                <a:ea typeface="ＭＳ Ｐゴシック"/>
                <a:cs typeface="Arial" charset="0"/>
              </a:rPr>
              <a:t>Due to the </a:t>
            </a:r>
            <a:r>
              <a:rPr lang="it-IT" dirty="0" err="1" smtClean="0">
                <a:latin typeface="Arial" charset="0"/>
                <a:ea typeface="ＭＳ Ｐゴシック"/>
                <a:cs typeface="Arial" charset="0"/>
              </a:rPr>
              <a:t>low</a:t>
            </a:r>
            <a:r>
              <a:rPr lang="it-IT" dirty="0" smtClean="0">
                <a:latin typeface="Arial" charset="0"/>
                <a:ea typeface="ＭＳ Ｐゴシック"/>
                <a:cs typeface="Arial" charset="0"/>
              </a:rPr>
              <a:t> </a:t>
            </a:r>
            <a:r>
              <a:rPr lang="it-IT" dirty="0" err="1" smtClean="0">
                <a:latin typeface="Arial" charset="0"/>
                <a:ea typeface="ＭＳ Ｐゴシック"/>
                <a:cs typeface="Arial" charset="0"/>
              </a:rPr>
              <a:t>cosmic</a:t>
            </a:r>
            <a:r>
              <a:rPr lang="it-IT" dirty="0" smtClean="0">
                <a:latin typeface="Arial" charset="0"/>
                <a:ea typeface="ＭＳ Ｐゴシック"/>
                <a:cs typeface="Arial" charset="0"/>
              </a:rPr>
              <a:t> </a:t>
            </a:r>
            <a:r>
              <a:rPr lang="it-IT" dirty="0" err="1" smtClean="0">
                <a:latin typeface="Arial" charset="0"/>
                <a:ea typeface="ＭＳ Ｐゴシック"/>
                <a:cs typeface="Arial" charset="0"/>
              </a:rPr>
              <a:t>ray</a:t>
            </a:r>
            <a:r>
              <a:rPr lang="it-IT" dirty="0" smtClean="0">
                <a:latin typeface="Arial" charset="0"/>
                <a:ea typeface="ＭＳ Ｐゴシック"/>
                <a:cs typeface="Arial" charset="0"/>
              </a:rPr>
              <a:t> </a:t>
            </a:r>
            <a:r>
              <a:rPr lang="it-IT" i="1" dirty="0" err="1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flux</a:t>
            </a:r>
            <a:r>
              <a:rPr lang="it-IT" i="1" dirty="0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 the </a:t>
            </a:r>
            <a:r>
              <a:rPr lang="it-IT" i="1" dirty="0" err="1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detection</a:t>
            </a:r>
            <a:r>
              <a:rPr lang="it-IT" i="1" dirty="0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 of a </a:t>
            </a:r>
            <a:r>
              <a:rPr lang="it-IT" i="1" dirty="0" err="1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couple</a:t>
            </a:r>
            <a:r>
              <a:rPr lang="it-IT" i="1" dirty="0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 of </a:t>
            </a:r>
            <a:r>
              <a:rPr lang="it-IT" i="1" dirty="0" err="1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events</a:t>
            </a:r>
            <a:r>
              <a:rPr lang="it-IT" i="1" dirty="0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 </a:t>
            </a:r>
            <a:r>
              <a:rPr lang="it-IT" i="1" dirty="0" err="1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will</a:t>
            </a:r>
            <a:r>
              <a:rPr lang="it-IT" i="1" dirty="0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 </a:t>
            </a:r>
            <a:r>
              <a:rPr lang="it-IT" i="1" dirty="0" err="1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require</a:t>
            </a:r>
            <a:r>
              <a:rPr lang="it-IT" i="1" dirty="0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 </a:t>
            </a:r>
            <a:r>
              <a:rPr lang="it-IT" i="1" dirty="0" err="1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few</a:t>
            </a:r>
            <a:r>
              <a:rPr lang="it-IT" i="1" dirty="0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 </a:t>
            </a:r>
            <a:r>
              <a:rPr lang="it-IT" i="1" dirty="0" err="1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days</a:t>
            </a:r>
            <a:r>
              <a:rPr lang="it-IT" i="1" dirty="0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 </a:t>
            </a:r>
            <a:r>
              <a:rPr lang="it-IT" i="1" dirty="0" err="1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exposure</a:t>
            </a:r>
            <a:r>
              <a:rPr lang="it-IT" i="1" dirty="0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</a:rPr>
              <a:t> time </a:t>
            </a:r>
            <a:r>
              <a:rPr lang="it-IT" i="1" dirty="0" smtClean="0">
                <a:solidFill>
                  <a:srgbClr val="C80004"/>
                </a:solidFill>
                <a:latin typeface="Arial" charset="0"/>
                <a:ea typeface="ＭＳ Ｐゴシック"/>
                <a:cs typeface="Arial" charset="0"/>
                <a:sym typeface="Wingdings" pitchFamily="2" charset="2"/>
              </a:rPr>
              <a:t> </a:t>
            </a:r>
            <a:r>
              <a:rPr lang="it-IT" dirty="0" err="1" smtClean="0">
                <a:latin typeface="Arial" charset="0"/>
                <a:ea typeface="ＭＳ Ｐゴシック"/>
                <a:cs typeface="Arial" charset="0"/>
              </a:rPr>
              <a:t>therefore</a:t>
            </a:r>
            <a:r>
              <a:rPr lang="it-IT" dirty="0" smtClean="0">
                <a:latin typeface="Arial" charset="0"/>
                <a:ea typeface="ＭＳ Ｐゴシック"/>
                <a:cs typeface="Arial" charset="0"/>
              </a:rPr>
              <a:t> the </a:t>
            </a:r>
            <a:r>
              <a:rPr lang="it-IT" dirty="0" err="1" smtClean="0">
                <a:latin typeface="Arial" charset="0"/>
                <a:ea typeface="ＭＳ Ｐゴシック"/>
                <a:cs typeface="Arial" charset="0"/>
              </a:rPr>
              <a:t>detection</a:t>
            </a:r>
            <a:r>
              <a:rPr lang="it-IT" dirty="0" smtClean="0">
                <a:latin typeface="Arial" charset="0"/>
                <a:ea typeface="ＭＳ Ｐゴシック"/>
                <a:cs typeface="Arial" charset="0"/>
              </a:rPr>
              <a:t> of the first air </a:t>
            </a:r>
            <a:r>
              <a:rPr lang="it-IT" dirty="0" err="1" smtClean="0">
                <a:latin typeface="Arial" charset="0"/>
                <a:ea typeface="ＭＳ Ｐゴシック"/>
                <a:cs typeface="Arial" charset="0"/>
              </a:rPr>
              <a:t>shower</a:t>
            </a:r>
            <a:r>
              <a:rPr lang="it-IT" dirty="0" smtClean="0">
                <a:latin typeface="Arial" charset="0"/>
                <a:ea typeface="ＭＳ Ｐゴシック"/>
                <a:cs typeface="Arial" charset="0"/>
              </a:rPr>
              <a:t> from the </a:t>
            </a:r>
            <a:r>
              <a:rPr lang="it-IT" dirty="0" err="1" smtClean="0">
                <a:latin typeface="Arial" charset="0"/>
                <a:ea typeface="ＭＳ Ｐゴシック"/>
                <a:cs typeface="Arial" charset="0"/>
              </a:rPr>
              <a:t>edge</a:t>
            </a:r>
            <a:r>
              <a:rPr lang="it-IT" dirty="0" smtClean="0">
                <a:latin typeface="Arial" charset="0"/>
                <a:ea typeface="ＭＳ Ｐゴシック"/>
                <a:cs typeface="Arial" charset="0"/>
              </a:rPr>
              <a:t> of the </a:t>
            </a:r>
            <a:r>
              <a:rPr lang="it-IT" dirty="0" err="1" smtClean="0">
                <a:latin typeface="Arial" charset="0"/>
                <a:ea typeface="ＭＳ Ｐゴシック"/>
                <a:cs typeface="Arial" charset="0"/>
              </a:rPr>
              <a:t>space</a:t>
            </a:r>
            <a:r>
              <a:rPr lang="it-IT" dirty="0" smtClean="0">
                <a:latin typeface="Arial" charset="0"/>
                <a:ea typeface="ＭＳ Ｐゴシック"/>
                <a:cs typeface="Arial" charset="0"/>
              </a:rPr>
              <a:t> </a:t>
            </a:r>
            <a:r>
              <a:rPr lang="it-IT" dirty="0" err="1" smtClean="0">
                <a:latin typeface="Arial" charset="0"/>
                <a:ea typeface="ＭＳ Ｐゴシック"/>
                <a:cs typeface="Arial" charset="0"/>
              </a:rPr>
              <a:t>will</a:t>
            </a:r>
            <a:r>
              <a:rPr lang="it-IT" dirty="0" smtClean="0">
                <a:latin typeface="Arial" charset="0"/>
                <a:ea typeface="ＭＳ Ｐゴシック"/>
                <a:cs typeface="Arial" charset="0"/>
              </a:rPr>
              <a:t> </a:t>
            </a:r>
            <a:r>
              <a:rPr lang="it-IT" dirty="0" err="1" smtClean="0">
                <a:latin typeface="Arial" charset="0"/>
                <a:ea typeface="ＭＳ Ｐゴシック"/>
                <a:cs typeface="Arial" charset="0"/>
              </a:rPr>
              <a:t>most</a:t>
            </a:r>
            <a:r>
              <a:rPr lang="it-IT" dirty="0" smtClean="0">
                <a:latin typeface="Arial" charset="0"/>
                <a:ea typeface="ＭＳ Ｐゴシック"/>
                <a:cs typeface="Arial" charset="0"/>
              </a:rPr>
              <a:t> </a:t>
            </a:r>
            <a:r>
              <a:rPr lang="it-IT" dirty="0" err="1" smtClean="0">
                <a:latin typeface="Arial" charset="0"/>
                <a:ea typeface="ＭＳ Ｐゴシック"/>
                <a:cs typeface="Arial" charset="0"/>
              </a:rPr>
              <a:t>probably</a:t>
            </a:r>
            <a:r>
              <a:rPr lang="it-IT" dirty="0" smtClean="0">
                <a:latin typeface="Arial" charset="0"/>
                <a:ea typeface="ＭＳ Ｐゴシック"/>
                <a:cs typeface="Arial" charset="0"/>
              </a:rPr>
              <a:t> </a:t>
            </a:r>
            <a:r>
              <a:rPr lang="it-IT" dirty="0" err="1" smtClean="0">
                <a:latin typeface="Arial" charset="0"/>
                <a:ea typeface="ＭＳ Ｐゴシック"/>
                <a:cs typeface="Arial" charset="0"/>
              </a:rPr>
              <a:t>require</a:t>
            </a:r>
            <a:r>
              <a:rPr lang="it-IT" dirty="0" smtClean="0">
                <a:latin typeface="Arial" charset="0"/>
                <a:ea typeface="ＭＳ Ｐゴシック"/>
                <a:cs typeface="Arial" charset="0"/>
              </a:rPr>
              <a:t> more </a:t>
            </a:r>
            <a:r>
              <a:rPr lang="it-IT" dirty="0" err="1" smtClean="0">
                <a:latin typeface="Arial" charset="0"/>
                <a:ea typeface="ＭＳ Ｐゴシック"/>
                <a:cs typeface="Arial" charset="0"/>
              </a:rPr>
              <a:t>than</a:t>
            </a:r>
            <a:r>
              <a:rPr lang="it-IT" dirty="0" smtClean="0">
                <a:latin typeface="Arial" charset="0"/>
                <a:ea typeface="ＭＳ Ｐゴシック"/>
                <a:cs typeface="Arial" charset="0"/>
              </a:rPr>
              <a:t> </a:t>
            </a:r>
            <a:r>
              <a:rPr lang="it-IT" dirty="0" err="1" smtClean="0">
                <a:latin typeface="Arial" charset="0"/>
                <a:ea typeface="ＭＳ Ｐゴシック"/>
                <a:cs typeface="Arial" charset="0"/>
              </a:rPr>
              <a:t>one</a:t>
            </a:r>
            <a:r>
              <a:rPr lang="it-IT" dirty="0" smtClean="0">
                <a:latin typeface="Arial" charset="0"/>
                <a:ea typeface="ＭＳ Ｐゴシック"/>
                <a:cs typeface="Arial" charset="0"/>
              </a:rPr>
              <a:t> </a:t>
            </a:r>
            <a:r>
              <a:rPr lang="it-IT" dirty="0" err="1" smtClean="0">
                <a:latin typeface="Arial" charset="0"/>
                <a:ea typeface="ＭＳ Ｐゴシック"/>
                <a:cs typeface="Arial" charset="0"/>
              </a:rPr>
              <a:t>flight</a:t>
            </a:r>
            <a:r>
              <a:rPr lang="it-IT" dirty="0" smtClean="0">
                <a:latin typeface="Arial" charset="0"/>
                <a:ea typeface="ＭＳ Ｐゴシック"/>
                <a:cs typeface="Arial" charset="0"/>
              </a:rPr>
              <a:t>.</a:t>
            </a:r>
          </a:p>
          <a:p>
            <a:pPr>
              <a:lnSpc>
                <a:spcPct val="120000"/>
              </a:lnSpc>
            </a:pPr>
            <a:endParaRPr lang="en-US" sz="1000" dirty="0" smtClean="0">
              <a:latin typeface="Arial" charset="0"/>
              <a:ea typeface="ＭＳ Ｐゴシック"/>
              <a:cs typeface="Arial" charset="0"/>
            </a:endParaRPr>
          </a:p>
          <a:p>
            <a:pPr>
              <a:lnSpc>
                <a:spcPct val="120000"/>
              </a:lnSpc>
            </a:pPr>
            <a:r>
              <a:rPr lang="en-US" dirty="0" smtClean="0">
                <a:latin typeface="Arial" charset="0"/>
                <a:ea typeface="ＭＳ Ｐゴシック"/>
                <a:cs typeface="Arial" charset="0"/>
              </a:rPr>
              <a:t>Everything is on </a:t>
            </a:r>
            <a:r>
              <a:rPr lang="en-US" dirty="0" smtClean="0">
                <a:latin typeface="Arial" charset="0"/>
                <a:ea typeface="ＭＳ Ｐゴシック"/>
                <a:cs typeface="Arial" charset="0"/>
              </a:rPr>
              <a:t>schedule for the first </a:t>
            </a:r>
            <a:r>
              <a:rPr lang="en-US" dirty="0" smtClean="0">
                <a:latin typeface="Arial" charset="0"/>
                <a:ea typeface="ＭＳ Ｐゴシック"/>
                <a:cs typeface="Arial" charset="0"/>
              </a:rPr>
              <a:t>flight </a:t>
            </a:r>
            <a:r>
              <a:rPr lang="en-US" dirty="0" smtClean="0">
                <a:latin typeface="Arial" charset="0"/>
                <a:ea typeface="ＭＳ Ｐゴシック"/>
                <a:cs typeface="Arial" charset="0"/>
              </a:rPr>
              <a:t>from Timmins  (spring 2014)</a:t>
            </a:r>
          </a:p>
        </p:txBody>
      </p:sp>
      <p:sp>
        <p:nvSpPr>
          <p:cNvPr id="27653" name="Slide Number Placeholder 3"/>
          <p:cNvSpPr txBox="1">
            <a:spLocks/>
          </p:cNvSpPr>
          <p:nvPr/>
        </p:nvSpPr>
        <p:spPr bwMode="auto">
          <a:xfrm>
            <a:off x="8101013" y="6457950"/>
            <a:ext cx="574675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fld id="{86761F5F-60FC-42C2-8E0F-9B86DCC2CF5E}" type="slidenum">
              <a:rPr lang="en-US" sz="1400"/>
              <a:pPr eaLnBrk="0" hangingPunct="0"/>
              <a:t>28</a:t>
            </a:fld>
            <a:endParaRPr lang="en-US" sz="1400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VCI 2013 </a:t>
            </a:r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Euso Balloon a pathfinder mission for the JEM-EUSO experiment </a:t>
            </a:r>
            <a:endParaRPr lang="it-IT" dirty="0"/>
          </a:p>
        </p:txBody>
      </p:sp>
    </p:spTree>
  </p:cSld>
  <p:clrMapOvr>
    <a:masterClrMapping/>
  </p:clrMapOvr>
  <p:transition advTm="93186">
    <p:rand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VCI 2013 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Euso Balloon a pathfinder mission for the JEM-EUSO experiment 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F55C70-AE4E-459D-A7C7-35C70DCC4BB9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sp>
        <p:nvSpPr>
          <p:cNvPr id="8" name="CasellaDiTesto 7"/>
          <p:cNvSpPr txBox="1"/>
          <p:nvPr/>
        </p:nvSpPr>
        <p:spPr>
          <a:xfrm>
            <a:off x="4211960" y="4077072"/>
            <a:ext cx="11945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Thanks</a:t>
            </a:r>
            <a:endParaRPr lang="en-US" dirty="0"/>
          </a:p>
        </p:txBody>
      </p:sp>
    </p:spTree>
  </p:cSld>
  <p:clrMapOvr>
    <a:masterClrMapping/>
  </p:clrMapOvr>
  <p:transition advTm="4963"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46050"/>
            <a:ext cx="8229600" cy="7620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The observation principle of JEM-EUSO</a:t>
            </a:r>
          </a:p>
        </p:txBody>
      </p:sp>
      <p:graphicFrame>
        <p:nvGraphicFramePr>
          <p:cNvPr id="7186" name="Object 18"/>
          <p:cNvGraphicFramePr>
            <a:graphicFrameLocks noChangeAspect="1"/>
          </p:cNvGraphicFramePr>
          <p:nvPr/>
        </p:nvGraphicFramePr>
        <p:xfrm>
          <a:off x="249238" y="908050"/>
          <a:ext cx="4398962" cy="541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65" name="Document" r:id="rId4" imgW="9498413" imgH="11682540" progId="Word.Document.12">
                  <p:link updateAutomatic="1"/>
                </p:oleObj>
              </mc:Choice>
              <mc:Fallback>
                <p:oleObj name="Document" r:id="rId4" imgW="9498413" imgH="11682540" progId="Word.Document.12">
                  <p:link updateAutomatic="1"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238" y="908050"/>
                        <a:ext cx="4398962" cy="541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188" name="Picture 2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676400" y="1125538"/>
            <a:ext cx="1652588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9" name="Text Box 7"/>
          <p:cNvSpPr txBox="1">
            <a:spLocks noChangeArrowheads="1"/>
          </p:cNvSpPr>
          <p:nvPr/>
        </p:nvSpPr>
        <p:spPr bwMode="auto">
          <a:xfrm>
            <a:off x="5076056" y="4963939"/>
            <a:ext cx="3672408" cy="677108"/>
          </a:xfrm>
          <a:prstGeom prst="rect">
            <a:avLst/>
          </a:prstGeom>
          <a:solidFill>
            <a:srgbClr val="FFFFFF"/>
          </a:soli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200" b="1" dirty="0" smtClean="0">
                <a:solidFill>
                  <a:srgbClr val="FF0000"/>
                </a:solidFill>
                <a:latin typeface="Times New Roman" pitchFamily="18" charset="0"/>
                <a:ea typeface="ＭＳ Ｐゴシック"/>
                <a:cs typeface="ＭＳ Ｐゴシック"/>
              </a:rPr>
              <a:t>Simulation of the light profile observed at the entrance pupil (above) and through the instrument using the ESAF code</a:t>
            </a:r>
            <a:r>
              <a:rPr lang="en-US" sz="1400" i="1" dirty="0" smtClean="0">
                <a:solidFill>
                  <a:srgbClr val="FF0000"/>
                </a:solidFill>
                <a:latin typeface="Times New Roman" pitchFamily="18" charset="0"/>
                <a:ea typeface="ＭＳ Ｐゴシック"/>
                <a:cs typeface="ＭＳ Ｐゴシック"/>
              </a:rPr>
              <a:t> </a:t>
            </a:r>
            <a:endParaRPr lang="en-US" sz="1400" i="1" dirty="0">
              <a:solidFill>
                <a:srgbClr val="FF0000"/>
              </a:solidFill>
              <a:latin typeface="Times New Roman" pitchFamily="18" charset="0"/>
              <a:ea typeface="ＭＳ Ｐゴシック"/>
              <a:cs typeface="ＭＳ Ｐゴシック"/>
            </a:endParaRPr>
          </a:p>
        </p:txBody>
      </p:sp>
      <p:pic>
        <p:nvPicPr>
          <p:cNvPr id="7190" name="Picture 1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932040" y="1916832"/>
            <a:ext cx="4038600" cy="275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91" name="Text Box 16"/>
          <p:cNvSpPr txBox="1">
            <a:spLocks noChangeArrowheads="1"/>
          </p:cNvSpPr>
          <p:nvPr/>
        </p:nvSpPr>
        <p:spPr bwMode="auto">
          <a:xfrm>
            <a:off x="5554884" y="4553377"/>
            <a:ext cx="232948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it-IT" sz="1600" b="1" dirty="0" err="1"/>
              <a:t>duration</a:t>
            </a:r>
            <a:r>
              <a:rPr lang="it-IT" sz="1600" b="1" dirty="0"/>
              <a:t> ~ 50 – 150 </a:t>
            </a:r>
            <a:r>
              <a:rPr lang="it-IT" sz="1600" b="1" dirty="0">
                <a:latin typeface="Symbol" pitchFamily="18" charset="2"/>
              </a:rPr>
              <a:t>m</a:t>
            </a:r>
            <a:r>
              <a:rPr lang="it-IT" sz="1600" b="1" dirty="0"/>
              <a:t>s</a:t>
            </a:r>
            <a:endParaRPr lang="en-US" sz="1600" b="1" dirty="0"/>
          </a:p>
        </p:txBody>
      </p:sp>
      <p:sp>
        <p:nvSpPr>
          <p:cNvPr id="7194" name="Slide Number Placeholder 3"/>
          <p:cNvSpPr txBox="1">
            <a:spLocks/>
          </p:cNvSpPr>
          <p:nvPr/>
        </p:nvSpPr>
        <p:spPr bwMode="auto">
          <a:xfrm>
            <a:off x="8101013" y="6457950"/>
            <a:ext cx="574675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fld id="{2BC926C8-365D-4464-8AE7-89382A3078EC}" type="slidenum">
              <a:rPr lang="en-US" sz="1400"/>
              <a:pPr eaLnBrk="0" hangingPunct="0"/>
              <a:t>3</a:t>
            </a:fld>
            <a:endParaRPr lang="en-US" sz="1400"/>
          </a:p>
        </p:txBody>
      </p:sp>
      <p:sp>
        <p:nvSpPr>
          <p:cNvPr id="11" name="Segnaposto data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VCI 2013 </a:t>
            </a:r>
            <a:endParaRPr lang="it-IT"/>
          </a:p>
        </p:txBody>
      </p:sp>
      <p:sp>
        <p:nvSpPr>
          <p:cNvPr id="12" name="Segnaposto piè di pagina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Euso Balloon a pathfinder mission for the JEM-EUSO experiment </a:t>
            </a:r>
            <a:endParaRPr lang="it-IT" dirty="0"/>
          </a:p>
        </p:txBody>
      </p:sp>
      <p:sp>
        <p:nvSpPr>
          <p:cNvPr id="13" name="Rettangolo 12"/>
          <p:cNvSpPr/>
          <p:nvPr/>
        </p:nvSpPr>
        <p:spPr>
          <a:xfrm>
            <a:off x="4788024" y="76470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ja-JP" sz="1800" dirty="0" smtClean="0"/>
              <a:t>JEM-EUSO telescope observes fluorescence and Cherenkov photons generated by air showers created </a:t>
            </a:r>
            <a:r>
              <a:rPr lang="en-US" altLang="ja-JP" sz="1800" dirty="0" smtClean="0"/>
              <a:t>UHE </a:t>
            </a:r>
            <a:r>
              <a:rPr lang="en-US" altLang="ja-JP" sz="1800" dirty="0"/>
              <a:t>C</a:t>
            </a:r>
            <a:r>
              <a:rPr lang="en-US" altLang="ja-JP" sz="1800" dirty="0" smtClean="0"/>
              <a:t>osmic </a:t>
            </a:r>
            <a:r>
              <a:rPr lang="en-US" altLang="ja-JP" sz="1800" dirty="0"/>
              <a:t>R</a:t>
            </a:r>
            <a:r>
              <a:rPr lang="en-US" altLang="ja-JP" sz="1800" dirty="0" smtClean="0"/>
              <a:t>ays</a:t>
            </a:r>
            <a:r>
              <a:rPr lang="en-US" sz="1800" dirty="0" smtClean="0"/>
              <a:t>, </a:t>
            </a:r>
            <a:endParaRPr lang="en-US" altLang="ja-JP" sz="1800" dirty="0"/>
          </a:p>
        </p:txBody>
      </p:sp>
      <p:pic>
        <p:nvPicPr>
          <p:cNvPr id="14" name="Immagine 13"/>
          <p:cNvPicPr>
            <a:picLocks noChangeAspect="1"/>
          </p:cNvPicPr>
          <p:nvPr/>
        </p:nvPicPr>
        <p:blipFill>
          <a:blip r:embed="rId8" cstate="print">
            <a:lum contrast="40000"/>
          </a:blip>
          <a:srcRect/>
          <a:stretch>
            <a:fillRect/>
          </a:stretch>
        </p:blipFill>
        <p:spPr bwMode="auto">
          <a:xfrm>
            <a:off x="142216" y="2708920"/>
            <a:ext cx="4573800" cy="355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Oggetto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76758"/>
              </p:ext>
            </p:extLst>
          </p:nvPr>
        </p:nvGraphicFramePr>
        <p:xfrm>
          <a:off x="107504" y="2739364"/>
          <a:ext cx="2898336" cy="445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66" name="Equation" r:id="rId9" imgW="1983960" imgH="219240" progId="Equation.3">
                  <p:embed/>
                </p:oleObj>
              </mc:Choice>
              <mc:Fallback>
                <p:oleObj name="Equation" r:id="rId9" imgW="1983960" imgH="2192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2739364"/>
                        <a:ext cx="2898336" cy="44537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rgbClr val="000066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gget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7211634"/>
              </p:ext>
            </p:extLst>
          </p:nvPr>
        </p:nvGraphicFramePr>
        <p:xfrm>
          <a:off x="1849982" y="5795001"/>
          <a:ext cx="2866034" cy="4639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67" name="Equation" r:id="rId11" imgW="1215720" imgH="191880" progId="Equation.3">
                  <p:embed/>
                </p:oleObj>
              </mc:Choice>
              <mc:Fallback>
                <p:oleObj name="Equation" r:id="rId11" imgW="1215720" imgH="1918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9982" y="5795001"/>
                        <a:ext cx="2866034" cy="463969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rgbClr val="000066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ttangolo 4"/>
          <p:cNvSpPr/>
          <p:nvPr/>
        </p:nvSpPr>
        <p:spPr>
          <a:xfrm>
            <a:off x="4896544" y="566298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sz="1800" dirty="0" smtClean="0">
                <a:solidFill>
                  <a:srgbClr val="000000"/>
                </a:solidFill>
              </a:rPr>
              <a:t>The target </a:t>
            </a:r>
            <a:r>
              <a:rPr lang="en-US" sz="1800" dirty="0">
                <a:solidFill>
                  <a:srgbClr val="000000"/>
                </a:solidFill>
              </a:rPr>
              <a:t>volume </a:t>
            </a:r>
            <a:r>
              <a:rPr lang="en-US" sz="1800" dirty="0" smtClean="0">
                <a:solidFill>
                  <a:srgbClr val="000000"/>
                </a:solidFill>
              </a:rPr>
              <a:t>is far </a:t>
            </a:r>
            <a:r>
              <a:rPr lang="en-US" sz="1800" dirty="0">
                <a:solidFill>
                  <a:srgbClr val="000000"/>
                </a:solidFill>
              </a:rPr>
              <a:t>greater than </a:t>
            </a:r>
            <a:r>
              <a:rPr lang="en-US" sz="1800" dirty="0" smtClean="0">
                <a:solidFill>
                  <a:srgbClr val="000000"/>
                </a:solidFill>
              </a:rPr>
              <a:t> </a:t>
            </a:r>
            <a:r>
              <a:rPr lang="en-US" sz="1800" dirty="0">
                <a:solidFill>
                  <a:srgbClr val="000000"/>
                </a:solidFill>
              </a:rPr>
              <a:t>possible from the ground</a:t>
            </a:r>
            <a:endParaRPr lang="en-US" altLang="ja-JP" sz="1800" dirty="0">
              <a:solidFill>
                <a:srgbClr val="000000"/>
              </a:solidFill>
            </a:endParaRPr>
          </a:p>
        </p:txBody>
      </p:sp>
    </p:spTree>
    <p:custDataLst>
      <p:tags r:id="rId2"/>
    </p:custDataLst>
  </p:cSld>
  <p:clrMapOvr>
    <a:masterClrMapping/>
  </p:clrMapOvr>
  <p:transition advTm="10386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JEM-EUSO Science </a:t>
            </a:r>
          </a:p>
        </p:txBody>
      </p:sp>
      <p:sp>
        <p:nvSpPr>
          <p:cNvPr id="4" name="Segnaposto contenuto 2"/>
          <p:cNvSpPr>
            <a:spLocks noGrp="1"/>
          </p:cNvSpPr>
          <p:nvPr>
            <p:ph idx="1"/>
          </p:nvPr>
        </p:nvSpPr>
        <p:spPr>
          <a:xfrm>
            <a:off x="251520" y="764705"/>
            <a:ext cx="8267700" cy="4392488"/>
          </a:xfrm>
        </p:spPr>
        <p:txBody>
          <a:bodyPr/>
          <a:lstStyle/>
          <a:p>
            <a:r>
              <a:rPr lang="it-IT" sz="2000" b="1" dirty="0" err="1" smtClean="0"/>
              <a:t>Astrophysics</a:t>
            </a:r>
            <a:r>
              <a:rPr lang="it-IT" sz="2000" b="1" dirty="0" smtClean="0"/>
              <a:t> and </a:t>
            </a:r>
            <a:r>
              <a:rPr lang="it-IT" sz="2000" b="1" dirty="0" err="1" smtClean="0"/>
              <a:t>Cosmology</a:t>
            </a:r>
            <a:r>
              <a:rPr lang="it-IT" sz="2000" b="1" dirty="0" smtClean="0"/>
              <a:t>:</a:t>
            </a:r>
            <a:endParaRPr lang="it-IT" dirty="0" smtClean="0"/>
          </a:p>
          <a:p>
            <a:endParaRPr lang="it-IT" sz="1000" dirty="0" smtClean="0"/>
          </a:p>
          <a:p>
            <a:r>
              <a:rPr lang="it-IT" dirty="0" err="1" smtClean="0"/>
              <a:t>Main</a:t>
            </a:r>
            <a:r>
              <a:rPr lang="it-IT" dirty="0" smtClean="0"/>
              <a:t> </a:t>
            </a:r>
            <a:r>
              <a:rPr lang="it-IT" dirty="0" smtClean="0"/>
              <a:t>Science </a:t>
            </a:r>
            <a:r>
              <a:rPr lang="it-IT" dirty="0" err="1" smtClean="0"/>
              <a:t>Objectives</a:t>
            </a:r>
            <a:r>
              <a:rPr lang="it-IT" dirty="0" smtClean="0"/>
              <a:t>: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identification of UHE sources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measurement of the energy spectra of individual sources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measurement of the trans-GZK spectrum</a:t>
            </a:r>
          </a:p>
          <a:p>
            <a:r>
              <a:rPr lang="en-US" dirty="0" smtClean="0"/>
              <a:t>Exploratory objectives: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discovery of UHE neutrinos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discovery of UHE Gamma-rays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study of the galactic and local extragalactic magnetic field</a:t>
            </a:r>
          </a:p>
          <a:p>
            <a:endParaRPr lang="it-IT" sz="2000" b="1" dirty="0"/>
          </a:p>
          <a:p>
            <a:r>
              <a:rPr lang="it-IT" sz="2000" b="1" dirty="0" err="1" smtClean="0"/>
              <a:t>Atmospheric</a:t>
            </a:r>
            <a:r>
              <a:rPr lang="it-IT" sz="2000" b="1" dirty="0" smtClean="0"/>
              <a:t> Science</a:t>
            </a:r>
            <a:endParaRPr lang="it-IT" sz="2000" b="1" dirty="0" smtClean="0"/>
          </a:p>
          <a:p>
            <a:endParaRPr lang="en-US" sz="1000" dirty="0" smtClean="0"/>
          </a:p>
          <a:p>
            <a:r>
              <a:rPr lang="en-US" dirty="0" smtClean="0"/>
              <a:t>Nightglow</a:t>
            </a:r>
            <a:endParaRPr lang="en-US" dirty="0" smtClean="0"/>
          </a:p>
          <a:p>
            <a:r>
              <a:rPr lang="en-US" dirty="0" smtClean="0"/>
              <a:t>the transient luminous events (TLE)</a:t>
            </a:r>
          </a:p>
          <a:p>
            <a:r>
              <a:rPr lang="en-US" dirty="0" smtClean="0"/>
              <a:t>meteors and meteoroids</a:t>
            </a:r>
            <a:endParaRPr lang="it-IT" dirty="0" smtClean="0"/>
          </a:p>
        </p:txBody>
      </p:sp>
      <p:sp>
        <p:nvSpPr>
          <p:cNvPr id="15" name="Segnaposto data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VCI 2013 </a:t>
            </a:r>
            <a:endParaRPr lang="en-US"/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700D74-AF07-4650-9815-A38B1E37180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Euso Balloon a pathfinder mission for the JEM-EUSO experiment </a:t>
            </a:r>
            <a:endParaRPr lang="en-US"/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4305515"/>
            <a:ext cx="3828124" cy="207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Immagine 18" descr="source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4248" y="836712"/>
            <a:ext cx="1944259" cy="3245119"/>
          </a:xfrm>
          <a:prstGeom prst="rect">
            <a:avLst/>
          </a:prstGeom>
        </p:spPr>
      </p:pic>
    </p:spTree>
  </p:cSld>
  <p:clrMapOvr>
    <a:masterClrMapping/>
  </p:clrMapOvr>
  <p:transition advTm="87441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0" dirty="0" smtClean="0">
                <a:latin typeface="+mj-lt"/>
                <a:cs typeface="Arial" pitchFamily="34" charset="0"/>
              </a:rPr>
              <a:t>JEM-EUSO Collaboration</a:t>
            </a:r>
          </a:p>
        </p:txBody>
      </p:sp>
      <p:sp>
        <p:nvSpPr>
          <p:cNvPr id="192515" name="Segnaposto contenuto 2"/>
          <p:cNvSpPr>
            <a:spLocks noGrp="1"/>
          </p:cNvSpPr>
          <p:nvPr>
            <p:ph idx="4294967295"/>
          </p:nvPr>
        </p:nvSpPr>
        <p:spPr>
          <a:xfrm>
            <a:off x="34106" y="692696"/>
            <a:ext cx="8642350" cy="4392612"/>
          </a:xfrm>
        </p:spPr>
        <p:txBody>
          <a:bodyPr/>
          <a:lstStyle/>
          <a:p>
            <a:pPr marL="0" indent="0">
              <a:lnSpc>
                <a:spcPct val="80000"/>
              </a:lnSpc>
              <a:buFontTx/>
              <a:buNone/>
            </a:pPr>
            <a:endParaRPr lang="it-IT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80000"/>
              </a:lnSpc>
            </a:pPr>
            <a:r>
              <a:rPr lang="en-US" altLang="ja-JP" sz="2400" dirty="0" smtClean="0">
                <a:latin typeface="Arial" pitchFamily="34" charset="0"/>
                <a:cs typeface="Arial" pitchFamily="34" charset="0"/>
              </a:rPr>
              <a:t>Japan, USA, Korea, Mexico, Russia</a:t>
            </a:r>
          </a:p>
          <a:p>
            <a:pPr marL="0" indent="0">
              <a:lnSpc>
                <a:spcPct val="80000"/>
              </a:lnSpc>
            </a:pPr>
            <a:endParaRPr lang="it-IT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80000"/>
              </a:lnSpc>
            </a:pPr>
            <a:r>
              <a:rPr lang="en-US" altLang="ja-JP" sz="2400" dirty="0" smtClean="0">
                <a:latin typeface="Arial" pitchFamily="34" charset="0"/>
                <a:cs typeface="Arial" pitchFamily="34" charset="0"/>
              </a:rPr>
              <a:t>Europe: Bulgaria, France, Germany, Italy, Poland, Slovakia, Spain, Switzerland</a:t>
            </a:r>
          </a:p>
          <a:p>
            <a:pPr marL="0" indent="0">
              <a:lnSpc>
                <a:spcPct val="80000"/>
              </a:lnSpc>
            </a:pPr>
            <a:endParaRPr lang="en-US" altLang="ja-JP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80000"/>
              </a:lnSpc>
            </a:pPr>
            <a:r>
              <a:rPr lang="en-US" altLang="ja-JP" sz="2400" dirty="0" smtClean="0">
                <a:latin typeface="Arial" pitchFamily="34" charset="0"/>
                <a:cs typeface="Arial" pitchFamily="34" charset="0"/>
              </a:rPr>
              <a:t>13 Countries, 80 Institutions,</a:t>
            </a:r>
          </a:p>
          <a:p>
            <a:pPr marL="0" indent="0">
              <a:lnSpc>
                <a:spcPct val="80000"/>
              </a:lnSpc>
            </a:pPr>
            <a:r>
              <a:rPr lang="en-US" altLang="ja-JP" sz="2400" dirty="0" smtClean="0">
                <a:latin typeface="Arial" pitchFamily="34" charset="0"/>
                <a:cs typeface="Arial" pitchFamily="34" charset="0"/>
              </a:rPr>
              <a:t> 290 researchers</a:t>
            </a:r>
          </a:p>
          <a:p>
            <a:pPr marL="0" indent="0">
              <a:lnSpc>
                <a:spcPct val="80000"/>
              </a:lnSpc>
            </a:pPr>
            <a:endParaRPr lang="en-US" altLang="ja-JP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80000"/>
              </a:lnSpc>
            </a:pPr>
            <a:r>
              <a:rPr lang="en-US" altLang="ja-JP" sz="2400" dirty="0" smtClean="0">
                <a:latin typeface="Arial" pitchFamily="34" charset="0"/>
                <a:cs typeface="Arial" pitchFamily="34" charset="0"/>
              </a:rPr>
              <a:t>RIKEN: Leading institution</a:t>
            </a:r>
            <a:endParaRPr lang="it-IT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80000"/>
              </a:lnSpc>
            </a:pPr>
            <a:endParaRPr lang="it-IT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80000"/>
              </a:lnSpc>
              <a:buFontTx/>
              <a:buNone/>
            </a:pPr>
            <a:endParaRPr lang="it-IT" sz="2400" dirty="0" smtClean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35496" y="5517232"/>
            <a:ext cx="3779912" cy="900000"/>
            <a:chOff x="2589212" y="4038600"/>
            <a:chExt cx="4116388" cy="1004887"/>
          </a:xfrm>
        </p:grpSpPr>
        <p:grpSp>
          <p:nvGrpSpPr>
            <p:cNvPr id="3" name="Group 2"/>
            <p:cNvGrpSpPr>
              <a:grpSpLocks/>
            </p:cNvGrpSpPr>
            <p:nvPr/>
          </p:nvGrpSpPr>
          <p:grpSpPr bwMode="auto">
            <a:xfrm>
              <a:off x="2589212" y="4581525"/>
              <a:ext cx="4114800" cy="461962"/>
              <a:chOff x="2934" y="13861"/>
              <a:chExt cx="6480" cy="728"/>
            </a:xfrm>
          </p:grpSpPr>
          <p:pic>
            <p:nvPicPr>
              <p:cNvPr id="192526" name="Picture 3" descr="ロシア国旗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94" y="13861"/>
                <a:ext cx="1084" cy="7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2527" name="Picture 4" descr="メキシコ国旗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14" y="13861"/>
                <a:ext cx="1085" cy="7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2528" name="Picture 5" descr="大韓民国（韓国）国旗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34" y="13861"/>
                <a:ext cx="1084" cy="7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2529" name="Picture 6" descr="spanish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74" y="13861"/>
                <a:ext cx="1050" cy="7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2530" name="Picture 7" descr="pola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54" y="13861"/>
                <a:ext cx="1058" cy="7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2531" name="Picture 8" descr="slovakia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34" y="13861"/>
                <a:ext cx="1080" cy="7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2589212" y="4038600"/>
              <a:ext cx="4116388" cy="461962"/>
              <a:chOff x="2934" y="13132"/>
              <a:chExt cx="6484" cy="728"/>
            </a:xfrm>
          </p:grpSpPr>
          <p:pic>
            <p:nvPicPr>
              <p:cNvPr id="192520" name="Picture 10" descr="イタリア国旗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54" y="13132"/>
                <a:ext cx="1084" cy="7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2521" name="Picture 11" descr="スイス国旗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34" y="13132"/>
                <a:ext cx="1084" cy="7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2522" name="Picture 12" descr="フランス国旗"/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94" y="13132"/>
                <a:ext cx="1084" cy="7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2523" name="Picture 13" descr="アメリカ合衆国（米国）国旗"/>
              <p:cNvPicPr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14" y="13132"/>
                <a:ext cx="1084" cy="7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2524" name="Picture 14" descr="日本国旗"/>
              <p:cNvPicPr>
                <a:picLocks noChangeAspect="1" noChangeArrowheads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34" y="13132"/>
                <a:ext cx="1084" cy="7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2525" name="Picture 15" descr="ドイツ国旗"/>
              <p:cNvPicPr>
                <a:picLocks noChangeAspect="1" noChangeArrowheads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74" y="13132"/>
                <a:ext cx="1083" cy="7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pic>
        <p:nvPicPr>
          <p:cNvPr id="192517" name="Immagine 18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6021288"/>
            <a:ext cx="648072" cy="41068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Segnaposto data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VCI 2013 </a:t>
            </a:r>
            <a:endParaRPr lang="it-IT"/>
          </a:p>
        </p:txBody>
      </p:sp>
      <p:sp>
        <p:nvSpPr>
          <p:cNvPr id="21" name="Segnaposto numero diapositiva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95EC3-3749-4735-BBBA-2046B4257530}" type="slidenum">
              <a:rPr lang="it-IT" smtClean="0"/>
              <a:pPr/>
              <a:t>5</a:t>
            </a:fld>
            <a:endParaRPr lang="it-IT"/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Euso Balloon a pathfinder mission for the JEM-EUSO experiment </a:t>
            </a:r>
            <a:endParaRPr lang="it-IT"/>
          </a:p>
        </p:txBody>
      </p:sp>
      <p:pic>
        <p:nvPicPr>
          <p:cNvPr id="23" name="Picture 2" descr="C:\Users\picozza\Desktop\Olinto_SpacePart12_Page_53.jp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0246" y="2241264"/>
            <a:ext cx="4612234" cy="356400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641446776"/>
      </p:ext>
    </p:extLst>
  </p:cSld>
  <p:clrMapOvr>
    <a:masterClrMapping/>
  </p:clrMapOvr>
  <p:transition spd="slow" advClick="0" advTm="16244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olo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/>
              <a:t>JEM EUSO instrument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8172400" y="6502400"/>
            <a:ext cx="574675" cy="355600"/>
          </a:xfrm>
        </p:spPr>
        <p:txBody>
          <a:bodyPr/>
          <a:lstStyle/>
          <a:p>
            <a:fld id="{942DAAA0-683F-4CD2-BD15-2AA316DF0672}" type="slidenum">
              <a:rPr lang="it-IT" smtClean="0"/>
              <a:pPr/>
              <a:t>6</a:t>
            </a:fld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467544" y="908720"/>
            <a:ext cx="82089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The telescope is an extremely-fast and highly-</a:t>
            </a:r>
            <a:r>
              <a:rPr lang="en-US" sz="2000" dirty="0" err="1" smtClean="0"/>
              <a:t>pixelized</a:t>
            </a:r>
            <a:r>
              <a:rPr lang="en-US" sz="2000" dirty="0" smtClean="0"/>
              <a:t> </a:t>
            </a:r>
            <a:r>
              <a:rPr lang="en-US" sz="2000" dirty="0"/>
              <a:t>(</a:t>
            </a:r>
            <a:r>
              <a:rPr lang="en-US" sz="2000" dirty="0" smtClean="0"/>
              <a:t> </a:t>
            </a:r>
            <a:r>
              <a:rPr lang="en-US" sz="2000" dirty="0" smtClean="0"/>
              <a:t>̴ 3x10</a:t>
            </a:r>
            <a:r>
              <a:rPr lang="en-US" sz="2000" baseline="30000" dirty="0" smtClean="0"/>
              <a:t>5</a:t>
            </a:r>
            <a:r>
              <a:rPr lang="en-US" sz="2000" dirty="0" smtClean="0"/>
              <a:t> pixels) digital camera with a large diameter (2.35 m) and a wide-</a:t>
            </a:r>
            <a:r>
              <a:rPr lang="en-US" sz="2000" dirty="0" err="1" smtClean="0"/>
              <a:t>FoV</a:t>
            </a:r>
            <a:r>
              <a:rPr lang="en-US" sz="2000" dirty="0" smtClean="0"/>
              <a:t> (±30°). It works in near-UV wavelength (330-400 nm) in single-photon counting </a:t>
            </a:r>
            <a:r>
              <a:rPr lang="it-IT" sz="2000" dirty="0" smtClean="0"/>
              <a:t>mode.</a:t>
            </a:r>
          </a:p>
        </p:txBody>
      </p:sp>
      <p:sp>
        <p:nvSpPr>
          <p:cNvPr id="8" name="Rettangolo 7"/>
          <p:cNvSpPr/>
          <p:nvPr/>
        </p:nvSpPr>
        <p:spPr>
          <a:xfrm>
            <a:off x="467544" y="2420888"/>
            <a:ext cx="345638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/>
              <a:t>The telescope consists basically of four parts</a:t>
            </a:r>
            <a:r>
              <a:rPr lang="en-US" sz="1800" dirty="0" smtClean="0">
                <a:latin typeface="+mj-lt"/>
              </a:rPr>
              <a:t>:</a:t>
            </a:r>
          </a:p>
          <a:p>
            <a:pPr>
              <a:buClr>
                <a:srgbClr val="0000FF"/>
              </a:buClr>
              <a:buFont typeface="Arial" pitchFamily="34" charset="0"/>
              <a:buChar char="•"/>
            </a:pPr>
            <a:r>
              <a:rPr lang="en-US" sz="1800" dirty="0" smtClean="0"/>
              <a:t>  </a:t>
            </a:r>
            <a:r>
              <a:rPr lang="en-US" sz="1800" b="1" dirty="0" smtClean="0"/>
              <a:t>optics</a:t>
            </a:r>
            <a:r>
              <a:rPr lang="en-US" sz="1800" dirty="0" smtClean="0"/>
              <a:t>: 3 high transmittance optical Fresnel lenses  focusing the arriving UV photons onto the FS</a:t>
            </a:r>
            <a:endParaRPr lang="en-US" sz="1800" dirty="0" smtClean="0">
              <a:latin typeface="+mj-lt"/>
              <a:cs typeface="Times New Roman" pitchFamily="18" charset="0"/>
            </a:endParaRPr>
          </a:p>
          <a:p>
            <a:pPr marL="180000" indent="-180000">
              <a:buClr>
                <a:srgbClr val="0000FF"/>
              </a:buClr>
              <a:buFont typeface="Arial" pitchFamily="34" charset="0"/>
              <a:buChar char="•"/>
            </a:pPr>
            <a:r>
              <a:rPr lang="en-US" sz="1800" b="1" dirty="0" smtClean="0"/>
              <a:t>FS detector</a:t>
            </a:r>
            <a:r>
              <a:rPr lang="en-US" sz="1800" dirty="0" smtClean="0">
                <a:latin typeface="+mj-lt"/>
              </a:rPr>
              <a:t>:   ̴ </a:t>
            </a:r>
            <a:r>
              <a:rPr lang="en-US" sz="1800" dirty="0" smtClean="0"/>
              <a:t>5000 </a:t>
            </a:r>
            <a:r>
              <a:rPr lang="en-US" sz="1800" dirty="0" smtClean="0">
                <a:latin typeface="+mj-lt"/>
                <a:cs typeface="Times New Roman" pitchFamily="18" charset="0"/>
              </a:rPr>
              <a:t>MAPMTs of 64 pixels;</a:t>
            </a:r>
            <a:endParaRPr lang="en-US" sz="1800" dirty="0" smtClean="0">
              <a:latin typeface="+mj-lt"/>
            </a:endParaRPr>
          </a:p>
          <a:p>
            <a:pPr marL="180000" indent="-180000">
              <a:buClr>
                <a:srgbClr val="0000FF"/>
              </a:buClr>
              <a:buFont typeface="Arial" pitchFamily="34" charset="0"/>
              <a:buChar char="•"/>
            </a:pPr>
            <a:r>
              <a:rPr lang="en-US" sz="1800" b="1" dirty="0" smtClean="0">
                <a:latin typeface="+mj-lt"/>
              </a:rPr>
              <a:t>FS </a:t>
            </a:r>
            <a:r>
              <a:rPr lang="en-US" sz="1800" b="1" dirty="0" smtClean="0"/>
              <a:t>electronics</a:t>
            </a:r>
            <a:r>
              <a:rPr lang="en-US" sz="1800" dirty="0" smtClean="0">
                <a:latin typeface="+mj-lt"/>
              </a:rPr>
              <a:t>: </a:t>
            </a:r>
            <a:r>
              <a:rPr lang="en-US" sz="1800" dirty="0" smtClean="0">
                <a:latin typeface="+mj-lt"/>
                <a:cs typeface="Times New Roman" pitchFamily="18" charset="0"/>
              </a:rPr>
              <a:t>trigger, data acquisition and controls;</a:t>
            </a:r>
          </a:p>
          <a:p>
            <a:pPr marL="180000" indent="-180000">
              <a:buClr>
                <a:srgbClr val="0000FF"/>
              </a:buClr>
              <a:buFont typeface="Arial" pitchFamily="34" charset="0"/>
              <a:buChar char="•"/>
            </a:pPr>
            <a:r>
              <a:rPr lang="en-US" sz="1800" b="1" dirty="0" smtClean="0"/>
              <a:t>mechanical structure</a:t>
            </a:r>
            <a:r>
              <a:rPr lang="en-US" sz="1800" dirty="0" smtClean="0"/>
              <a:t>.</a:t>
            </a:r>
            <a:endParaRPr lang="en-US" sz="1800" dirty="0">
              <a:latin typeface="+mj-lt"/>
            </a:endParaRPr>
          </a:p>
        </p:txBody>
      </p:sp>
      <p:pic>
        <p:nvPicPr>
          <p:cNvPr id="10" name="Immagine 9" descr="telescopi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20891" y="2501402"/>
            <a:ext cx="4683557" cy="3126334"/>
          </a:xfrm>
          <a:prstGeom prst="rect">
            <a:avLst/>
          </a:prstGeom>
        </p:spPr>
      </p:pic>
      <p:sp>
        <p:nvSpPr>
          <p:cNvPr id="11" name="Parentesi graffa chiusa 10"/>
          <p:cNvSpPr/>
          <p:nvPr/>
        </p:nvSpPr>
        <p:spPr>
          <a:xfrm>
            <a:off x="8388424" y="3487389"/>
            <a:ext cx="360040" cy="2088232"/>
          </a:xfrm>
          <a:prstGeom prst="rightBrace">
            <a:avLst>
              <a:gd name="adj1" fmla="val 75353"/>
              <a:gd name="adj2" fmla="val 50000"/>
            </a:avLst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3" name="Gruppo 20"/>
          <p:cNvGrpSpPr/>
          <p:nvPr/>
        </p:nvGrpSpPr>
        <p:grpSpPr>
          <a:xfrm>
            <a:off x="4788024" y="4351485"/>
            <a:ext cx="1080120" cy="216024"/>
            <a:chOff x="4788024" y="5085184"/>
            <a:chExt cx="1080120" cy="216024"/>
          </a:xfrm>
        </p:grpSpPr>
        <p:cxnSp>
          <p:nvCxnSpPr>
            <p:cNvPr id="13" name="Connettore 2 12"/>
            <p:cNvCxnSpPr/>
            <p:nvPr/>
          </p:nvCxnSpPr>
          <p:spPr>
            <a:xfrm flipV="1">
              <a:off x="4788024" y="5085184"/>
              <a:ext cx="504056" cy="216024"/>
            </a:xfrm>
            <a:prstGeom prst="straightConnector1">
              <a:avLst/>
            </a:prstGeom>
            <a:ln w="5715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ttore 2 15"/>
            <p:cNvCxnSpPr/>
            <p:nvPr/>
          </p:nvCxnSpPr>
          <p:spPr>
            <a:xfrm>
              <a:off x="4788024" y="5301208"/>
              <a:ext cx="1080120" cy="0"/>
            </a:xfrm>
            <a:prstGeom prst="straightConnector1">
              <a:avLst/>
            </a:prstGeom>
            <a:ln w="5715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Connettore 2 24"/>
          <p:cNvCxnSpPr/>
          <p:nvPr/>
        </p:nvCxnSpPr>
        <p:spPr>
          <a:xfrm flipH="1">
            <a:off x="6660232" y="3127349"/>
            <a:ext cx="1080120" cy="216024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ttangolo 14"/>
          <p:cNvSpPr/>
          <p:nvPr/>
        </p:nvSpPr>
        <p:spPr>
          <a:xfrm>
            <a:off x="467544" y="5757063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/>
              <a:t>An atmosphere monitoring system </a:t>
            </a:r>
            <a:r>
              <a:rPr lang="en-US" sz="1800" dirty="0" smtClean="0"/>
              <a:t>( IR camera and </a:t>
            </a:r>
            <a:r>
              <a:rPr lang="en-US" sz="1800" dirty="0" err="1" smtClean="0"/>
              <a:t>Lidar</a:t>
            </a:r>
            <a:r>
              <a:rPr lang="en-US" sz="1800" dirty="0" smtClean="0"/>
              <a:t>) </a:t>
            </a:r>
            <a:r>
              <a:rPr lang="en-US" sz="1800" dirty="0" smtClean="0"/>
              <a:t>and </a:t>
            </a:r>
            <a:r>
              <a:rPr lang="en-US" sz="1800" dirty="0" smtClean="0"/>
              <a:t>a calibration system complete the apparatus.</a:t>
            </a:r>
            <a:endParaRPr lang="it-IT" sz="1800" dirty="0">
              <a:latin typeface="+mj-lt"/>
            </a:endParaRPr>
          </a:p>
        </p:txBody>
      </p:sp>
      <p:sp>
        <p:nvSpPr>
          <p:cNvPr id="18" name="Segnaposto data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VCI 2013 </a:t>
            </a:r>
            <a:endParaRPr lang="it-IT" dirty="0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Euso Balloon a pathfinder mission for the JEM-EUSO experiment </a:t>
            </a:r>
            <a:endParaRPr lang="it-IT"/>
          </a:p>
        </p:txBody>
      </p:sp>
    </p:spTree>
    <p:custDataLst>
      <p:tags r:id="rId1"/>
    </p:custDataLst>
  </p:cSld>
  <p:clrMapOvr>
    <a:masterClrMapping/>
  </p:clrMapOvr>
  <p:transition advTm="124317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>
          <a:xfrm>
            <a:off x="5364088" y="1052736"/>
            <a:ext cx="3816424" cy="324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/>
              <a:t>The FS detector has a curve surface of about 2.35 m, totally covered by MAPMT.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/>
              <a:t>137 Photo-Detector Modules on the Focal surface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/>
              <a:t>9 Elementary Cell on a PDM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/>
              <a:t>4 MAPMT on a Elementary cell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/>
              <a:t>4932 </a:t>
            </a:r>
            <a:r>
              <a:rPr lang="en-US" sz="1800" dirty="0" smtClean="0"/>
              <a:t>MAPMT on FS</a:t>
            </a:r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700" dirty="0" smtClean="0"/>
          </a:p>
        </p:txBody>
      </p:sp>
      <p:sp>
        <p:nvSpPr>
          <p:cNvPr id="14" name="Titolo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The </a:t>
            </a:r>
            <a:r>
              <a:rPr lang="it-IT" dirty="0" err="1" smtClean="0"/>
              <a:t>Focal</a:t>
            </a:r>
            <a:r>
              <a:rPr lang="it-IT" dirty="0" smtClean="0"/>
              <a:t> </a:t>
            </a:r>
            <a:r>
              <a:rPr lang="it-IT" dirty="0" err="1" smtClean="0"/>
              <a:t>Surface</a:t>
            </a:r>
            <a:r>
              <a:rPr lang="it-IT" dirty="0" smtClean="0"/>
              <a:t> detector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DAAA0-683F-4CD2-BD15-2AA316DF0672}" type="slidenum">
              <a:rPr lang="it-IT" smtClean="0"/>
              <a:pPr/>
              <a:t>7</a:t>
            </a:fld>
            <a:endParaRPr lang="it-IT" dirty="0"/>
          </a:p>
        </p:txBody>
      </p:sp>
      <p:grpSp>
        <p:nvGrpSpPr>
          <p:cNvPr id="13" name="Gruppo 12"/>
          <p:cNvGrpSpPr/>
          <p:nvPr/>
        </p:nvGrpSpPr>
        <p:grpSpPr>
          <a:xfrm>
            <a:off x="35496" y="980728"/>
            <a:ext cx="5298163" cy="5433628"/>
            <a:chOff x="35496" y="980728"/>
            <a:chExt cx="5298163" cy="5433628"/>
          </a:xfrm>
        </p:grpSpPr>
        <p:pic>
          <p:nvPicPr>
            <p:cNvPr id="9" name="Immagine 8" descr="rivelatore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5496" y="980728"/>
              <a:ext cx="5298163" cy="5433628"/>
            </a:xfrm>
            <a:prstGeom prst="rect">
              <a:avLst/>
            </a:prstGeom>
          </p:spPr>
        </p:pic>
        <p:cxnSp>
          <p:nvCxnSpPr>
            <p:cNvPr id="11" name="Connettore 1 10"/>
            <p:cNvCxnSpPr/>
            <p:nvPr/>
          </p:nvCxnSpPr>
          <p:spPr>
            <a:xfrm flipH="1" flipV="1">
              <a:off x="3707904" y="2996952"/>
              <a:ext cx="288032" cy="108012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ttore 1 11"/>
            <p:cNvCxnSpPr/>
            <p:nvPr/>
          </p:nvCxnSpPr>
          <p:spPr>
            <a:xfrm flipV="1">
              <a:off x="4572000" y="2708920"/>
              <a:ext cx="360040" cy="108012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Rettangolo 15"/>
          <p:cNvSpPr/>
          <p:nvPr/>
        </p:nvSpPr>
        <p:spPr>
          <a:xfrm>
            <a:off x="0" y="1196752"/>
            <a:ext cx="25410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b="1" dirty="0" smtClean="0"/>
              <a:t>137</a:t>
            </a:r>
            <a:r>
              <a:rPr lang="it-IT" sz="1600" b="1" dirty="0" smtClean="0"/>
              <a:t> x </a:t>
            </a:r>
            <a:r>
              <a:rPr lang="it-IT" sz="1400" b="1" dirty="0" smtClean="0"/>
              <a:t>9 </a:t>
            </a:r>
            <a:r>
              <a:rPr lang="it-IT" sz="1600" b="1" dirty="0" smtClean="0"/>
              <a:t>x </a:t>
            </a:r>
            <a:r>
              <a:rPr lang="it-IT" sz="1400" b="1" dirty="0" smtClean="0"/>
              <a:t>4</a:t>
            </a:r>
            <a:r>
              <a:rPr lang="it-IT" sz="1600" b="1" dirty="0" smtClean="0"/>
              <a:t> = </a:t>
            </a:r>
            <a:r>
              <a:rPr lang="it-IT" sz="1400" b="1" dirty="0" smtClean="0"/>
              <a:t>4932</a:t>
            </a:r>
            <a:r>
              <a:rPr lang="it-IT" sz="1600" b="1" dirty="0" smtClean="0"/>
              <a:t> </a:t>
            </a:r>
            <a:r>
              <a:rPr lang="it-IT" sz="1400" b="1" dirty="0" smtClean="0"/>
              <a:t>MAPMT</a:t>
            </a:r>
            <a:endParaRPr lang="it-IT" sz="1400" b="1" dirty="0"/>
          </a:p>
        </p:txBody>
      </p:sp>
      <p:sp>
        <p:nvSpPr>
          <p:cNvPr id="15" name="Segnaposto data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VCI 2013 </a:t>
            </a:r>
            <a:endParaRPr lang="it-IT" dirty="0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Euso Balloon a pathfinder mission for the JEM-EUSO experiment </a:t>
            </a:r>
            <a:endParaRPr lang="it-IT"/>
          </a:p>
        </p:txBody>
      </p:sp>
      <p:graphicFrame>
        <p:nvGraphicFramePr>
          <p:cNvPr id="29698" name="Object 2"/>
          <p:cNvGraphicFramePr>
            <a:graphicFrameLocks noChangeAspect="1"/>
          </p:cNvGraphicFramePr>
          <p:nvPr/>
        </p:nvGraphicFramePr>
        <p:xfrm>
          <a:off x="5652120" y="4437112"/>
          <a:ext cx="1790700" cy="172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31" name="Document" r:id="rId6" imgW="9346032" imgH="8990476" progId="Word.Document.12">
                  <p:link updateAutomatic="1"/>
                </p:oleObj>
              </mc:Choice>
              <mc:Fallback>
                <p:oleObj name="Document" r:id="rId6" imgW="9346032" imgH="8990476" progId="Word.Document.12">
                  <p:link updateAutomatic="1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120" y="4437112"/>
                        <a:ext cx="1790700" cy="172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</p:cSld>
  <p:clrMapOvr>
    <a:masterClrMapping/>
  </p:clrMapOvr>
  <p:transition advTm="66338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data acquisition chain</a:t>
            </a:r>
            <a:endParaRPr lang="en-US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VCI 2013 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Euso Balloon a pathfinder mission for the JEM-EUSO experiment 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95EC3-3749-4735-BBBA-2046B4257530}" type="slidenum">
              <a:rPr lang="it-IT" smtClean="0"/>
              <a:pPr/>
              <a:t>8</a:t>
            </a:fld>
            <a:endParaRPr lang="it-IT"/>
          </a:p>
        </p:txBody>
      </p:sp>
      <p:sp>
        <p:nvSpPr>
          <p:cNvPr id="11" name="Rettangolo 10"/>
          <p:cNvSpPr/>
          <p:nvPr/>
        </p:nvSpPr>
        <p:spPr>
          <a:xfrm>
            <a:off x="4788024" y="980728"/>
            <a:ext cx="396044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/>
              <a:t>Photons coming from EASs are converted into electric pulses by MAPMTs. </a:t>
            </a:r>
          </a:p>
          <a:p>
            <a:endParaRPr lang="en-US" sz="600" dirty="0" smtClean="0"/>
          </a:p>
          <a:p>
            <a:r>
              <a:rPr lang="en-US" sz="1800" dirty="0" smtClean="0"/>
              <a:t>Signals from every MAPMT are discriminated from noise and digitalized by a front-end ASIC.</a:t>
            </a:r>
          </a:p>
          <a:p>
            <a:endParaRPr lang="en-US" sz="600" dirty="0" smtClean="0"/>
          </a:p>
          <a:p>
            <a:r>
              <a:rPr lang="en-US" sz="1800" dirty="0" smtClean="0"/>
              <a:t>The ASIC counts the number of photo-electrons produced in a fixed time window for each pixel (Gate Time Unit, 2,5 µs).</a:t>
            </a:r>
            <a:r>
              <a:rPr lang="it-IT" sz="1800" dirty="0" smtClean="0"/>
              <a:t> </a:t>
            </a:r>
          </a:p>
          <a:p>
            <a:endParaRPr lang="it-IT" sz="600" dirty="0" smtClean="0"/>
          </a:p>
          <a:p>
            <a:r>
              <a:rPr lang="en-US" sz="1800" dirty="0" smtClean="0"/>
              <a:t>The data electronics issues a trigger for EAS event and </a:t>
            </a:r>
            <a:r>
              <a:rPr lang="en-US" sz="1800" dirty="0" smtClean="0"/>
              <a:t>sends </a:t>
            </a:r>
            <a:r>
              <a:rPr lang="en-US" sz="1800" dirty="0" smtClean="0"/>
              <a:t>data to the ground for further analysis. </a:t>
            </a:r>
          </a:p>
          <a:p>
            <a:endParaRPr lang="en-US" sz="1800" dirty="0" smtClean="0"/>
          </a:p>
          <a:p>
            <a:r>
              <a:rPr lang="en-US" sz="1800" dirty="0" smtClean="0"/>
              <a:t>300 </a:t>
            </a:r>
            <a:r>
              <a:rPr lang="en-US" sz="1800" dirty="0" err="1" smtClean="0"/>
              <a:t>Kchannels</a:t>
            </a:r>
            <a:r>
              <a:rPr lang="en-US" sz="1800" dirty="0" smtClean="0"/>
              <a:t>, 4392 MAPMT</a:t>
            </a:r>
          </a:p>
          <a:p>
            <a:r>
              <a:rPr lang="en-US" sz="1800" dirty="0" smtClean="0"/>
              <a:t> 4392 FE ASIC,   ̴ 300 FPGA</a:t>
            </a:r>
          </a:p>
          <a:p>
            <a:endParaRPr lang="it-IT" sz="1800" dirty="0" smtClean="0"/>
          </a:p>
        </p:txBody>
      </p:sp>
      <p:grpSp>
        <p:nvGrpSpPr>
          <p:cNvPr id="29" name="Gruppo 28"/>
          <p:cNvGrpSpPr/>
          <p:nvPr/>
        </p:nvGrpSpPr>
        <p:grpSpPr>
          <a:xfrm>
            <a:off x="102307" y="719907"/>
            <a:ext cx="4181661" cy="5659076"/>
            <a:chOff x="102307" y="719907"/>
            <a:chExt cx="4181661" cy="5659076"/>
          </a:xfrm>
        </p:grpSpPr>
        <p:grpSp>
          <p:nvGrpSpPr>
            <p:cNvPr id="7" name="Gruppo 8"/>
            <p:cNvGrpSpPr>
              <a:grpSpLocks noChangeAspect="1"/>
            </p:cNvGrpSpPr>
            <p:nvPr/>
          </p:nvGrpSpPr>
          <p:grpSpPr>
            <a:xfrm>
              <a:off x="102307" y="719907"/>
              <a:ext cx="4181661" cy="1196925"/>
              <a:chOff x="-5420" y="1229404"/>
              <a:chExt cx="4361350" cy="1146753"/>
            </a:xfrm>
          </p:grpSpPr>
          <p:pic>
            <p:nvPicPr>
              <p:cNvPr id="9" name="Picture 3" descr="Mounting_29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-1756" y="1229404"/>
                <a:ext cx="4357686" cy="10087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" name="Text Box 30"/>
              <p:cNvSpPr txBox="1">
                <a:spLocks noChangeArrowheads="1"/>
              </p:cNvSpPr>
              <p:nvPr/>
            </p:nvSpPr>
            <p:spPr bwMode="auto">
              <a:xfrm>
                <a:off x="-5420" y="2099158"/>
                <a:ext cx="4286248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it-IT" sz="1200" b="1" dirty="0" smtClean="0">
                    <a:sym typeface="Wingdings" pitchFamily="2" charset="2"/>
                  </a:rPr>
                  <a:t>[300kch] [ &gt; 10 </a:t>
                </a:r>
                <a:r>
                  <a:rPr lang="it-IT" sz="1200" b="1" dirty="0" err="1" smtClean="0">
                    <a:sym typeface="Wingdings" pitchFamily="2" charset="2"/>
                  </a:rPr>
                  <a:t>Gbyte</a:t>
                </a:r>
                <a:r>
                  <a:rPr lang="it-IT" sz="1200" b="1" dirty="0" smtClean="0">
                    <a:sym typeface="Wingdings" pitchFamily="2" charset="2"/>
                  </a:rPr>
                  <a:t>/s </a:t>
                </a:r>
                <a:r>
                  <a:rPr lang="it-IT" sz="1200" b="1" dirty="0">
                    <a:sym typeface="Wingdings" pitchFamily="2" charset="2"/>
                  </a:rPr>
                  <a:t>(FS</a:t>
                </a:r>
                <a:r>
                  <a:rPr lang="it-IT" sz="1200" b="1" dirty="0" smtClean="0">
                    <a:sym typeface="Wingdings" pitchFamily="2" charset="2"/>
                  </a:rPr>
                  <a:t>)] </a:t>
                </a:r>
                <a:endParaRPr lang="it-IT" sz="1200" b="1" dirty="0"/>
              </a:p>
            </p:txBody>
          </p:sp>
        </p:grpSp>
        <p:grpSp>
          <p:nvGrpSpPr>
            <p:cNvPr id="12" name="Gruppo 11"/>
            <p:cNvGrpSpPr/>
            <p:nvPr/>
          </p:nvGrpSpPr>
          <p:grpSpPr>
            <a:xfrm>
              <a:off x="539552" y="1844824"/>
              <a:ext cx="3384376" cy="4534159"/>
              <a:chOff x="-324544" y="1052736"/>
              <a:chExt cx="4626448" cy="5326247"/>
            </a:xfrm>
          </p:grpSpPr>
          <p:grpSp>
            <p:nvGrpSpPr>
              <p:cNvPr id="13" name="Gruppo 12"/>
              <p:cNvGrpSpPr/>
              <p:nvPr/>
            </p:nvGrpSpPr>
            <p:grpSpPr>
              <a:xfrm>
                <a:off x="-324544" y="1052736"/>
                <a:ext cx="4626448" cy="5326247"/>
                <a:chOff x="251520" y="1055081"/>
                <a:chExt cx="4626448" cy="5326247"/>
              </a:xfrm>
            </p:grpSpPr>
            <p:pic>
              <p:nvPicPr>
                <p:cNvPr id="26" name="Immagine 25" descr="fs.png"/>
                <p:cNvPicPr>
                  <a:picLocks noChangeAspect="1"/>
                </p:cNvPicPr>
                <p:nvPr/>
              </p:nvPicPr>
              <p:blipFill>
                <a:blip r:embed="rId3" cstate="print"/>
                <a:stretch>
                  <a:fillRect/>
                </a:stretch>
              </p:blipFill>
              <p:spPr>
                <a:xfrm>
                  <a:off x="251520" y="1055081"/>
                  <a:ext cx="4626448" cy="5326247"/>
                </a:xfrm>
                <a:prstGeom prst="rect">
                  <a:avLst/>
                </a:prstGeom>
              </p:spPr>
            </p:pic>
            <p:sp>
              <p:nvSpPr>
                <p:cNvPr id="27" name="Rettangolo arrotondato 26"/>
                <p:cNvSpPr/>
                <p:nvPr/>
              </p:nvSpPr>
              <p:spPr>
                <a:xfrm>
                  <a:off x="1781624" y="5877272"/>
                  <a:ext cx="1584176" cy="432048"/>
                </a:xfrm>
                <a:prstGeom prst="roundRect">
                  <a:avLst/>
                </a:prstGeom>
                <a:solidFill>
                  <a:schemeClr val="bg1"/>
                </a:solidFill>
                <a:ln w="762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it-IT" sz="1600" b="1" dirty="0" smtClean="0">
                      <a:solidFill>
                        <a:schemeClr val="tx2"/>
                      </a:solidFill>
                    </a:rPr>
                    <a:t>CPU</a:t>
                  </a:r>
                  <a:endParaRPr lang="it-IT" sz="1600" b="1" dirty="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28" name="CasellaDiTesto 27"/>
                <p:cNvSpPr txBox="1"/>
                <p:nvPr/>
              </p:nvSpPr>
              <p:spPr>
                <a:xfrm rot="5400000">
                  <a:off x="3895118" y="4586645"/>
                  <a:ext cx="57606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200" dirty="0" smtClean="0">
                      <a:solidFill>
                        <a:schemeClr val="bg1"/>
                      </a:solidFill>
                    </a:rPr>
                    <a:t>21</a:t>
                  </a:r>
                  <a:endParaRPr lang="it-IT" sz="120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14" name="Rettangolo 13"/>
              <p:cNvSpPr/>
              <p:nvPr/>
            </p:nvSpPr>
            <p:spPr bwMode="auto">
              <a:xfrm>
                <a:off x="2339752" y="3645024"/>
                <a:ext cx="1944216" cy="39600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itchFamily="-108" charset="0"/>
                </a:endParaRPr>
              </a:p>
            </p:txBody>
          </p:sp>
          <p:sp>
            <p:nvSpPr>
              <p:cNvPr id="15" name="Rettangolo 14"/>
              <p:cNvSpPr/>
              <p:nvPr/>
            </p:nvSpPr>
            <p:spPr bwMode="auto">
              <a:xfrm>
                <a:off x="-180528" y="3645024"/>
                <a:ext cx="1944216" cy="39600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itchFamily="-108" charset="0"/>
                </a:endParaRPr>
              </a:p>
            </p:txBody>
          </p:sp>
          <p:sp>
            <p:nvSpPr>
              <p:cNvPr id="16" name="Freccia in giù 15"/>
              <p:cNvSpPr/>
              <p:nvPr/>
            </p:nvSpPr>
            <p:spPr bwMode="auto">
              <a:xfrm>
                <a:off x="3563888" y="3645024"/>
                <a:ext cx="216000" cy="396000"/>
              </a:xfrm>
              <a:prstGeom prst="downArrow">
                <a:avLst/>
              </a:prstGeom>
              <a:solidFill>
                <a:srgbClr val="007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itchFamily="-108" charset="0"/>
                </a:endParaRPr>
              </a:p>
            </p:txBody>
          </p:sp>
          <p:sp>
            <p:nvSpPr>
              <p:cNvPr id="17" name="Freccia in giù 16"/>
              <p:cNvSpPr/>
              <p:nvPr/>
            </p:nvSpPr>
            <p:spPr bwMode="auto">
              <a:xfrm>
                <a:off x="2483768" y="3645024"/>
                <a:ext cx="216000" cy="396000"/>
              </a:xfrm>
              <a:prstGeom prst="downArrow">
                <a:avLst/>
              </a:prstGeom>
              <a:solidFill>
                <a:srgbClr val="007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itchFamily="-108" charset="0"/>
                </a:endParaRPr>
              </a:p>
            </p:txBody>
          </p:sp>
          <p:sp>
            <p:nvSpPr>
              <p:cNvPr id="18" name="Freccia in giù 17"/>
              <p:cNvSpPr/>
              <p:nvPr/>
            </p:nvSpPr>
            <p:spPr bwMode="auto">
              <a:xfrm>
                <a:off x="1331640" y="3645024"/>
                <a:ext cx="216000" cy="396000"/>
              </a:xfrm>
              <a:prstGeom prst="downArrow">
                <a:avLst/>
              </a:prstGeom>
              <a:solidFill>
                <a:srgbClr val="007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itchFamily="-108" charset="0"/>
                </a:endParaRPr>
              </a:p>
            </p:txBody>
          </p:sp>
          <p:sp>
            <p:nvSpPr>
              <p:cNvPr id="19" name="Freccia in giù 18"/>
              <p:cNvSpPr/>
              <p:nvPr/>
            </p:nvSpPr>
            <p:spPr bwMode="auto">
              <a:xfrm>
                <a:off x="251520" y="3645024"/>
                <a:ext cx="216000" cy="396000"/>
              </a:xfrm>
              <a:prstGeom prst="downArrow">
                <a:avLst/>
              </a:prstGeom>
              <a:solidFill>
                <a:srgbClr val="007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itchFamily="-108" charset="0"/>
                </a:endParaRPr>
              </a:p>
            </p:txBody>
          </p:sp>
          <p:sp>
            <p:nvSpPr>
              <p:cNvPr id="20" name="Rettangolo 19"/>
              <p:cNvSpPr/>
              <p:nvPr/>
            </p:nvSpPr>
            <p:spPr bwMode="auto">
              <a:xfrm>
                <a:off x="35496" y="5157192"/>
                <a:ext cx="4256856" cy="25200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itchFamily="-108" charset="0"/>
                </a:endParaRPr>
              </a:p>
            </p:txBody>
          </p:sp>
          <p:sp>
            <p:nvSpPr>
              <p:cNvPr id="21" name="Freccia in giù 20"/>
              <p:cNvSpPr/>
              <p:nvPr/>
            </p:nvSpPr>
            <p:spPr bwMode="auto">
              <a:xfrm>
                <a:off x="3635920" y="5157192"/>
                <a:ext cx="144000" cy="252000"/>
              </a:xfrm>
              <a:prstGeom prst="downArrow">
                <a:avLst/>
              </a:prstGeom>
              <a:solidFill>
                <a:srgbClr val="00206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itchFamily="-108" charset="0"/>
                </a:endParaRPr>
              </a:p>
            </p:txBody>
          </p:sp>
          <p:sp>
            <p:nvSpPr>
              <p:cNvPr id="22" name="Freccia in giù 21"/>
              <p:cNvSpPr/>
              <p:nvPr/>
            </p:nvSpPr>
            <p:spPr bwMode="auto">
              <a:xfrm>
                <a:off x="2555776" y="5157192"/>
                <a:ext cx="144000" cy="252000"/>
              </a:xfrm>
              <a:prstGeom prst="downArrow">
                <a:avLst/>
              </a:prstGeom>
              <a:solidFill>
                <a:srgbClr val="00206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itchFamily="-108" charset="0"/>
                </a:endParaRPr>
              </a:p>
            </p:txBody>
          </p:sp>
          <p:sp>
            <p:nvSpPr>
              <p:cNvPr id="23" name="Freccia in giù 22"/>
              <p:cNvSpPr/>
              <p:nvPr/>
            </p:nvSpPr>
            <p:spPr bwMode="auto">
              <a:xfrm>
                <a:off x="1403648" y="5157224"/>
                <a:ext cx="144000" cy="252000"/>
              </a:xfrm>
              <a:prstGeom prst="downArrow">
                <a:avLst/>
              </a:prstGeom>
              <a:solidFill>
                <a:srgbClr val="00206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itchFamily="-108" charset="0"/>
                </a:endParaRPr>
              </a:p>
            </p:txBody>
          </p:sp>
          <p:sp>
            <p:nvSpPr>
              <p:cNvPr id="24" name="Freccia in giù 23"/>
              <p:cNvSpPr/>
              <p:nvPr/>
            </p:nvSpPr>
            <p:spPr bwMode="auto">
              <a:xfrm>
                <a:off x="251520" y="5157192"/>
                <a:ext cx="144000" cy="252000"/>
              </a:xfrm>
              <a:prstGeom prst="downArrow">
                <a:avLst/>
              </a:prstGeom>
              <a:solidFill>
                <a:srgbClr val="00206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itchFamily="-108" charset="0"/>
                </a:endParaRPr>
              </a:p>
            </p:txBody>
          </p:sp>
          <p:sp>
            <p:nvSpPr>
              <p:cNvPr id="25" name="Rettangolo 24"/>
              <p:cNvSpPr/>
              <p:nvPr/>
            </p:nvSpPr>
            <p:spPr bwMode="auto">
              <a:xfrm>
                <a:off x="-252536" y="5661248"/>
                <a:ext cx="1404000" cy="648072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itchFamily="-108" charset="0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4096"/>
    </mc:Choice>
    <mc:Fallback>
      <p:transition spd="slow" advTm="54096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o 5"/>
          <p:cNvGrpSpPr/>
          <p:nvPr/>
        </p:nvGrpSpPr>
        <p:grpSpPr>
          <a:xfrm>
            <a:off x="105820" y="719907"/>
            <a:ext cx="4178148" cy="5659076"/>
            <a:chOff x="105820" y="719907"/>
            <a:chExt cx="4178148" cy="5659076"/>
          </a:xfrm>
        </p:grpSpPr>
        <p:grpSp>
          <p:nvGrpSpPr>
            <p:cNvPr id="7" name="Gruppo 8"/>
            <p:cNvGrpSpPr>
              <a:grpSpLocks noChangeAspect="1"/>
            </p:cNvGrpSpPr>
            <p:nvPr/>
          </p:nvGrpSpPr>
          <p:grpSpPr>
            <a:xfrm>
              <a:off x="105820" y="719907"/>
              <a:ext cx="4178148" cy="1196926"/>
              <a:chOff x="-1756" y="1229403"/>
              <a:chExt cx="4357686" cy="1146752"/>
            </a:xfrm>
          </p:grpSpPr>
          <p:pic>
            <p:nvPicPr>
              <p:cNvPr id="25" name="Picture 3" descr="Mounting_29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-1756" y="1229403"/>
                <a:ext cx="4357686" cy="10087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6" name="Text Box 30"/>
              <p:cNvSpPr txBox="1">
                <a:spLocks noChangeArrowheads="1"/>
              </p:cNvSpPr>
              <p:nvPr/>
            </p:nvSpPr>
            <p:spPr bwMode="auto">
              <a:xfrm>
                <a:off x="0" y="2099156"/>
                <a:ext cx="4286248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it-IT" sz="1200" b="1" dirty="0" smtClean="0">
                    <a:sym typeface="Wingdings" pitchFamily="2" charset="2"/>
                  </a:rPr>
                  <a:t>[300kch] [ &gt; 10 </a:t>
                </a:r>
                <a:r>
                  <a:rPr lang="it-IT" sz="1200" b="1" dirty="0" err="1" smtClean="0">
                    <a:sym typeface="Wingdings" pitchFamily="2" charset="2"/>
                  </a:rPr>
                  <a:t>Gbyte</a:t>
                </a:r>
                <a:r>
                  <a:rPr lang="it-IT" sz="1200" b="1" dirty="0" smtClean="0">
                    <a:sym typeface="Wingdings" pitchFamily="2" charset="2"/>
                  </a:rPr>
                  <a:t>/s </a:t>
                </a:r>
                <a:r>
                  <a:rPr lang="it-IT" sz="1200" b="1" dirty="0">
                    <a:sym typeface="Wingdings" pitchFamily="2" charset="2"/>
                  </a:rPr>
                  <a:t>(FS</a:t>
                </a:r>
                <a:r>
                  <a:rPr lang="it-IT" sz="1200" b="1" dirty="0" smtClean="0">
                    <a:sym typeface="Wingdings" pitchFamily="2" charset="2"/>
                  </a:rPr>
                  <a:t>)] </a:t>
                </a:r>
                <a:endParaRPr lang="it-IT" sz="1200" b="1" dirty="0"/>
              </a:p>
            </p:txBody>
          </p:sp>
        </p:grpSp>
        <p:grpSp>
          <p:nvGrpSpPr>
            <p:cNvPr id="8" name="Gruppo 11"/>
            <p:cNvGrpSpPr/>
            <p:nvPr/>
          </p:nvGrpSpPr>
          <p:grpSpPr>
            <a:xfrm>
              <a:off x="539552" y="1844824"/>
              <a:ext cx="3384376" cy="4534159"/>
              <a:chOff x="-324544" y="1052736"/>
              <a:chExt cx="4626448" cy="5326247"/>
            </a:xfrm>
          </p:grpSpPr>
          <p:grpSp>
            <p:nvGrpSpPr>
              <p:cNvPr id="9" name="Gruppo 12"/>
              <p:cNvGrpSpPr/>
              <p:nvPr/>
            </p:nvGrpSpPr>
            <p:grpSpPr>
              <a:xfrm>
                <a:off x="-324544" y="1052736"/>
                <a:ext cx="4626448" cy="5326247"/>
                <a:chOff x="251520" y="1055081"/>
                <a:chExt cx="4626448" cy="5326247"/>
              </a:xfrm>
            </p:grpSpPr>
            <p:pic>
              <p:nvPicPr>
                <p:cNvPr id="22" name="Immagine 21" descr="fs.png"/>
                <p:cNvPicPr>
                  <a:picLocks noChangeAspect="1"/>
                </p:cNvPicPr>
                <p:nvPr/>
              </p:nvPicPr>
              <p:blipFill>
                <a:blip r:embed="rId4" cstate="print"/>
                <a:stretch>
                  <a:fillRect/>
                </a:stretch>
              </p:blipFill>
              <p:spPr>
                <a:xfrm>
                  <a:off x="251520" y="1055081"/>
                  <a:ext cx="4626448" cy="5326247"/>
                </a:xfrm>
                <a:prstGeom prst="rect">
                  <a:avLst/>
                </a:prstGeom>
              </p:spPr>
            </p:pic>
            <p:sp>
              <p:nvSpPr>
                <p:cNvPr id="23" name="Rettangolo arrotondato 22"/>
                <p:cNvSpPr/>
                <p:nvPr/>
              </p:nvSpPr>
              <p:spPr>
                <a:xfrm>
                  <a:off x="1781624" y="5877272"/>
                  <a:ext cx="1584176" cy="432048"/>
                </a:xfrm>
                <a:prstGeom prst="roundRect">
                  <a:avLst/>
                </a:prstGeom>
                <a:solidFill>
                  <a:schemeClr val="bg1"/>
                </a:solidFill>
                <a:ln w="762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it-IT" sz="1600" b="1" dirty="0" smtClean="0">
                      <a:solidFill>
                        <a:schemeClr val="tx2"/>
                      </a:solidFill>
                    </a:rPr>
                    <a:t>CPU</a:t>
                  </a:r>
                  <a:endParaRPr lang="it-IT" sz="1600" b="1" dirty="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24" name="CasellaDiTesto 23"/>
                <p:cNvSpPr txBox="1"/>
                <p:nvPr/>
              </p:nvSpPr>
              <p:spPr>
                <a:xfrm rot="5400000">
                  <a:off x="3895118" y="4586645"/>
                  <a:ext cx="57606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200" dirty="0" smtClean="0">
                      <a:solidFill>
                        <a:schemeClr val="bg1"/>
                      </a:solidFill>
                    </a:rPr>
                    <a:t>21</a:t>
                  </a:r>
                  <a:endParaRPr lang="it-IT" sz="120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10" name="Rettangolo 9"/>
              <p:cNvSpPr/>
              <p:nvPr/>
            </p:nvSpPr>
            <p:spPr bwMode="auto">
              <a:xfrm>
                <a:off x="2339752" y="3645024"/>
                <a:ext cx="1944216" cy="39600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itchFamily="-108" charset="0"/>
                </a:endParaRPr>
              </a:p>
            </p:txBody>
          </p:sp>
          <p:sp>
            <p:nvSpPr>
              <p:cNvPr id="11" name="Rettangolo 10"/>
              <p:cNvSpPr/>
              <p:nvPr/>
            </p:nvSpPr>
            <p:spPr bwMode="auto">
              <a:xfrm>
                <a:off x="-180528" y="3645024"/>
                <a:ext cx="1944216" cy="39600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itchFamily="-108" charset="0"/>
                </a:endParaRPr>
              </a:p>
            </p:txBody>
          </p:sp>
          <p:sp>
            <p:nvSpPr>
              <p:cNvPr id="12" name="Freccia in giù 11"/>
              <p:cNvSpPr/>
              <p:nvPr/>
            </p:nvSpPr>
            <p:spPr bwMode="auto">
              <a:xfrm>
                <a:off x="3563888" y="3645024"/>
                <a:ext cx="216000" cy="396000"/>
              </a:xfrm>
              <a:prstGeom prst="downArrow">
                <a:avLst/>
              </a:prstGeom>
              <a:solidFill>
                <a:srgbClr val="007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itchFamily="-108" charset="0"/>
                </a:endParaRPr>
              </a:p>
            </p:txBody>
          </p:sp>
          <p:sp>
            <p:nvSpPr>
              <p:cNvPr id="13" name="Freccia in giù 12"/>
              <p:cNvSpPr/>
              <p:nvPr/>
            </p:nvSpPr>
            <p:spPr bwMode="auto">
              <a:xfrm>
                <a:off x="2483768" y="3645024"/>
                <a:ext cx="216000" cy="396000"/>
              </a:xfrm>
              <a:prstGeom prst="downArrow">
                <a:avLst/>
              </a:prstGeom>
              <a:solidFill>
                <a:srgbClr val="007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itchFamily="-108" charset="0"/>
                </a:endParaRPr>
              </a:p>
            </p:txBody>
          </p:sp>
          <p:sp>
            <p:nvSpPr>
              <p:cNvPr id="14" name="Freccia in giù 13"/>
              <p:cNvSpPr/>
              <p:nvPr/>
            </p:nvSpPr>
            <p:spPr bwMode="auto">
              <a:xfrm>
                <a:off x="1331640" y="3645024"/>
                <a:ext cx="216000" cy="396000"/>
              </a:xfrm>
              <a:prstGeom prst="downArrow">
                <a:avLst/>
              </a:prstGeom>
              <a:solidFill>
                <a:srgbClr val="007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itchFamily="-108" charset="0"/>
                </a:endParaRPr>
              </a:p>
            </p:txBody>
          </p:sp>
          <p:sp>
            <p:nvSpPr>
              <p:cNvPr id="15" name="Freccia in giù 14"/>
              <p:cNvSpPr/>
              <p:nvPr/>
            </p:nvSpPr>
            <p:spPr bwMode="auto">
              <a:xfrm>
                <a:off x="251520" y="3645024"/>
                <a:ext cx="216000" cy="396000"/>
              </a:xfrm>
              <a:prstGeom prst="downArrow">
                <a:avLst/>
              </a:prstGeom>
              <a:solidFill>
                <a:srgbClr val="007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itchFamily="-108" charset="0"/>
                </a:endParaRPr>
              </a:p>
            </p:txBody>
          </p:sp>
          <p:sp>
            <p:nvSpPr>
              <p:cNvPr id="16" name="Rettangolo 15"/>
              <p:cNvSpPr/>
              <p:nvPr/>
            </p:nvSpPr>
            <p:spPr bwMode="auto">
              <a:xfrm>
                <a:off x="35496" y="5157192"/>
                <a:ext cx="4256856" cy="25200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itchFamily="-108" charset="0"/>
                </a:endParaRPr>
              </a:p>
            </p:txBody>
          </p:sp>
          <p:sp>
            <p:nvSpPr>
              <p:cNvPr id="17" name="Freccia in giù 16"/>
              <p:cNvSpPr/>
              <p:nvPr/>
            </p:nvSpPr>
            <p:spPr bwMode="auto">
              <a:xfrm>
                <a:off x="3635920" y="5157192"/>
                <a:ext cx="144000" cy="252000"/>
              </a:xfrm>
              <a:prstGeom prst="downArrow">
                <a:avLst/>
              </a:prstGeom>
              <a:solidFill>
                <a:srgbClr val="00206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itchFamily="-108" charset="0"/>
                </a:endParaRPr>
              </a:p>
            </p:txBody>
          </p:sp>
          <p:sp>
            <p:nvSpPr>
              <p:cNvPr id="18" name="Freccia in giù 17"/>
              <p:cNvSpPr/>
              <p:nvPr/>
            </p:nvSpPr>
            <p:spPr bwMode="auto">
              <a:xfrm>
                <a:off x="2555776" y="5157192"/>
                <a:ext cx="144000" cy="252000"/>
              </a:xfrm>
              <a:prstGeom prst="downArrow">
                <a:avLst/>
              </a:prstGeom>
              <a:solidFill>
                <a:srgbClr val="00206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itchFamily="-108" charset="0"/>
                </a:endParaRPr>
              </a:p>
            </p:txBody>
          </p:sp>
          <p:sp>
            <p:nvSpPr>
              <p:cNvPr id="19" name="Freccia in giù 18"/>
              <p:cNvSpPr/>
              <p:nvPr/>
            </p:nvSpPr>
            <p:spPr bwMode="auto">
              <a:xfrm>
                <a:off x="1403648" y="5157224"/>
                <a:ext cx="144000" cy="252000"/>
              </a:xfrm>
              <a:prstGeom prst="downArrow">
                <a:avLst/>
              </a:prstGeom>
              <a:solidFill>
                <a:srgbClr val="00206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itchFamily="-108" charset="0"/>
                </a:endParaRPr>
              </a:p>
            </p:txBody>
          </p:sp>
          <p:sp>
            <p:nvSpPr>
              <p:cNvPr id="20" name="Freccia in giù 19"/>
              <p:cNvSpPr/>
              <p:nvPr/>
            </p:nvSpPr>
            <p:spPr bwMode="auto">
              <a:xfrm>
                <a:off x="251520" y="5157192"/>
                <a:ext cx="144000" cy="252000"/>
              </a:xfrm>
              <a:prstGeom prst="downArrow">
                <a:avLst/>
              </a:prstGeom>
              <a:solidFill>
                <a:srgbClr val="00206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itchFamily="-108" charset="0"/>
                </a:endParaRPr>
              </a:p>
            </p:txBody>
          </p:sp>
          <p:sp>
            <p:nvSpPr>
              <p:cNvPr id="21" name="Rettangolo 20"/>
              <p:cNvSpPr/>
              <p:nvPr/>
            </p:nvSpPr>
            <p:spPr bwMode="auto">
              <a:xfrm>
                <a:off x="-252536" y="5661248"/>
                <a:ext cx="1404000" cy="648072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pitchFamily="-108" charset="0"/>
                </a:endParaRPr>
              </a:p>
            </p:txBody>
          </p:sp>
        </p:grpSp>
      </p:grpSp>
      <p:sp>
        <p:nvSpPr>
          <p:cNvPr id="81" name="CasellaDiTesto 80"/>
          <p:cNvSpPr txBox="1"/>
          <p:nvPr/>
        </p:nvSpPr>
        <p:spPr bwMode="auto">
          <a:xfrm>
            <a:off x="323528" y="4302388"/>
            <a:ext cx="4032448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>
                <a:latin typeface="+mj-lt"/>
              </a:rPr>
              <a:t>2</a:t>
            </a:r>
            <a:r>
              <a:rPr lang="en-US" sz="1800" b="1" baseline="30000" dirty="0" smtClean="0">
                <a:latin typeface="+mj-lt"/>
              </a:rPr>
              <a:t>nd</a:t>
            </a:r>
            <a:r>
              <a:rPr lang="en-US" sz="1800" b="1" dirty="0" smtClean="0">
                <a:latin typeface="+mj-lt"/>
              </a:rPr>
              <a:t> level: Cluster Control Board</a:t>
            </a: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Trigger</a:t>
            </a:r>
            <a:endParaRPr lang="en-US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VCI 2013 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Euso Balloon a pathfinder mission for the JEM-EUSO experiment 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95EC3-3749-4735-BBBA-2046B4257530}" type="slidenum">
              <a:rPr lang="it-IT" smtClean="0"/>
              <a:pPr/>
              <a:t>9</a:t>
            </a:fld>
            <a:endParaRPr lang="it-IT"/>
          </a:p>
        </p:txBody>
      </p:sp>
      <p:sp>
        <p:nvSpPr>
          <p:cNvPr id="30" name="CasellaDiTesto 29"/>
          <p:cNvSpPr txBox="1"/>
          <p:nvPr/>
        </p:nvSpPr>
        <p:spPr bwMode="auto">
          <a:xfrm>
            <a:off x="4860032" y="906973"/>
            <a:ext cx="42131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Since the total number of pixels is very large, a multi-level trigger scheme has been developed.</a:t>
            </a:r>
          </a:p>
          <a:p>
            <a:endParaRPr lang="en-US" sz="700" dirty="0" smtClean="0"/>
          </a:p>
          <a:p>
            <a:r>
              <a:rPr lang="en-US" sz="1800" dirty="0" smtClean="0"/>
              <a:t>The 1</a:t>
            </a:r>
            <a:r>
              <a:rPr lang="en-US" sz="1800" baseline="30000" dirty="0" smtClean="0"/>
              <a:t>st</a:t>
            </a:r>
            <a:r>
              <a:rPr lang="en-US" sz="1800" dirty="0" smtClean="0"/>
              <a:t> level trigger is implemented in a dedicated PDM board, connected to 36 MAPMTs. The output from each PDM board is transmitted to a CCB. </a:t>
            </a:r>
          </a:p>
          <a:p>
            <a:endParaRPr lang="en-US" sz="700" dirty="0" smtClean="0"/>
          </a:p>
        </p:txBody>
      </p:sp>
      <p:cxnSp>
        <p:nvCxnSpPr>
          <p:cNvPr id="34" name="Connettore 2 33"/>
          <p:cNvCxnSpPr/>
          <p:nvPr/>
        </p:nvCxnSpPr>
        <p:spPr bwMode="auto">
          <a:xfrm flipH="1">
            <a:off x="3923928" y="2348880"/>
            <a:ext cx="936104" cy="86409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35" name="Gruppo 58"/>
          <p:cNvGrpSpPr/>
          <p:nvPr/>
        </p:nvGrpSpPr>
        <p:grpSpPr>
          <a:xfrm>
            <a:off x="1589192" y="908720"/>
            <a:ext cx="1268296" cy="5400600"/>
            <a:chOff x="1589192" y="928670"/>
            <a:chExt cx="1268296" cy="5357850"/>
          </a:xfrm>
        </p:grpSpPr>
        <p:cxnSp>
          <p:nvCxnSpPr>
            <p:cNvPr id="36" name="Connettore 2 35"/>
            <p:cNvCxnSpPr>
              <a:stCxn id="38" idx="2"/>
              <a:endCxn id="37" idx="0"/>
            </p:cNvCxnSpPr>
            <p:nvPr/>
          </p:nvCxnSpPr>
          <p:spPr>
            <a:xfrm flipH="1">
              <a:off x="2223340" y="1405193"/>
              <a:ext cx="8165" cy="4465829"/>
            </a:xfrm>
            <a:prstGeom prst="straightConnector1">
              <a:avLst/>
            </a:prstGeom>
            <a:ln w="889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CasellaDiTesto 36"/>
            <p:cNvSpPr txBox="1"/>
            <p:nvPr/>
          </p:nvSpPr>
          <p:spPr bwMode="auto">
            <a:xfrm>
              <a:off x="1589192" y="5871022"/>
              <a:ext cx="1268296" cy="415498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it-IT" sz="2100" b="1" dirty="0" smtClean="0">
                  <a:solidFill>
                    <a:srgbClr val="FF0000"/>
                  </a:solidFill>
                  <a:latin typeface="Times New Roman" pitchFamily="18" charset="0"/>
                </a:rPr>
                <a:t>256 </a:t>
              </a:r>
              <a:r>
                <a:rPr lang="it-IT" sz="2100" b="1" dirty="0" err="1" smtClean="0">
                  <a:solidFill>
                    <a:srgbClr val="FF0000"/>
                  </a:solidFill>
                  <a:latin typeface="Times New Roman" pitchFamily="18" charset="0"/>
                </a:rPr>
                <a:t>Kbps</a:t>
              </a:r>
              <a:endParaRPr lang="it-IT" sz="2100" b="1" dirty="0" smtClean="0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  <p:sp>
          <p:nvSpPr>
            <p:cNvPr id="38" name="CasellaDiTesto 37"/>
            <p:cNvSpPr txBox="1"/>
            <p:nvPr/>
          </p:nvSpPr>
          <p:spPr bwMode="auto">
            <a:xfrm>
              <a:off x="1662246" y="928670"/>
              <a:ext cx="1138517" cy="476523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it-IT" sz="2300" b="1" dirty="0" smtClean="0">
                  <a:solidFill>
                    <a:srgbClr val="FF0000"/>
                  </a:solidFill>
                  <a:latin typeface="+mj-lt"/>
                </a:rPr>
                <a:t>10 GB/s</a:t>
              </a:r>
            </a:p>
          </p:txBody>
        </p:sp>
      </p:grpSp>
      <p:sp>
        <p:nvSpPr>
          <p:cNvPr id="39" name="Text Box 11"/>
          <p:cNvSpPr txBox="1">
            <a:spLocks noChangeArrowheads="1"/>
          </p:cNvSpPr>
          <p:nvPr/>
        </p:nvSpPr>
        <p:spPr bwMode="auto">
          <a:xfrm>
            <a:off x="4788024" y="4140213"/>
            <a:ext cx="4392488" cy="656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1946" tIns="50973" rIns="101946" bIns="50973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800" dirty="0" smtClean="0">
                <a:latin typeface="Arial "/>
                <a:ea typeface="MS Gothic" pitchFamily="49" charset="-128"/>
                <a:cs typeface="Calibri" pitchFamily="34" charset="0"/>
              </a:rPr>
              <a:t>hierarchical and highly parallel structure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800" dirty="0" smtClean="0">
                <a:latin typeface="Arial "/>
                <a:ea typeface="MS Gothic" pitchFamily="49" charset="-128"/>
                <a:cs typeface="Calibri" pitchFamily="34" charset="0"/>
              </a:rPr>
              <a:t> intrinsically redundant</a:t>
            </a:r>
            <a:endParaRPr lang="en-US" sz="1800" dirty="0">
              <a:latin typeface="Arial "/>
              <a:ea typeface="MS Gothic" pitchFamily="49" charset="-128"/>
              <a:cs typeface="Calibri" pitchFamily="34" charset="0"/>
            </a:endParaRPr>
          </a:p>
        </p:txBody>
      </p:sp>
      <p:sp>
        <p:nvSpPr>
          <p:cNvPr id="40" name="CasellaDiTesto 39"/>
          <p:cNvSpPr txBox="1"/>
          <p:nvPr/>
        </p:nvSpPr>
        <p:spPr>
          <a:xfrm>
            <a:off x="4644008" y="5733256"/>
            <a:ext cx="3995936" cy="656939"/>
          </a:xfrm>
          <a:prstGeom prst="rect">
            <a:avLst/>
          </a:prstGeom>
          <a:noFill/>
        </p:spPr>
        <p:txBody>
          <a:bodyPr wrap="square" lIns="101946" tIns="50973" rIns="101946" bIns="50973" rtlCol="0">
            <a:spAutoFit/>
          </a:bodyPr>
          <a:lstStyle/>
          <a:p>
            <a:pPr algn="ctr">
              <a:spcAft>
                <a:spcPts val="1561"/>
              </a:spcAft>
            </a:pPr>
            <a:r>
              <a:rPr lang="en-US" sz="1800" kern="900" dirty="0" smtClean="0">
                <a:latin typeface="Arial "/>
                <a:ea typeface="SimSun"/>
                <a:cs typeface="Calibri" pitchFamily="34" charset="0"/>
              </a:rPr>
              <a:t>Also the clock distribution network has a hierarchical structure</a:t>
            </a:r>
            <a:endParaRPr lang="it-IT" sz="1800" kern="900" dirty="0" smtClean="0">
              <a:latin typeface="Arial "/>
              <a:ea typeface="SimSun"/>
              <a:cs typeface="Calibri" pitchFamily="34" charset="0"/>
            </a:endParaRPr>
          </a:p>
        </p:txBody>
      </p:sp>
      <p:sp>
        <p:nvSpPr>
          <p:cNvPr id="41" name="Freccia a destra 40"/>
          <p:cNvSpPr/>
          <p:nvPr/>
        </p:nvSpPr>
        <p:spPr bwMode="auto">
          <a:xfrm rot="5400000">
            <a:off x="6408205" y="5121187"/>
            <a:ext cx="432046" cy="216024"/>
          </a:xfrm>
          <a:prstGeom prst="rightArrow">
            <a:avLst>
              <a:gd name="adj1" fmla="val 50000"/>
              <a:gd name="adj2" fmla="val 67637"/>
            </a:avLst>
          </a:prstGeom>
          <a:solidFill>
            <a:srgbClr val="0099FF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29527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5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43" name="Gruppo 73"/>
          <p:cNvGrpSpPr/>
          <p:nvPr/>
        </p:nvGrpSpPr>
        <p:grpSpPr>
          <a:xfrm>
            <a:off x="755576" y="3645024"/>
            <a:ext cx="3384376" cy="792088"/>
            <a:chOff x="755576" y="3933056"/>
            <a:chExt cx="3384376" cy="684000"/>
          </a:xfrm>
        </p:grpSpPr>
        <p:cxnSp>
          <p:nvCxnSpPr>
            <p:cNvPr id="44" name="Connettore 2 43"/>
            <p:cNvCxnSpPr/>
            <p:nvPr/>
          </p:nvCxnSpPr>
          <p:spPr>
            <a:xfrm flipV="1">
              <a:off x="1907704" y="3933056"/>
              <a:ext cx="0" cy="68400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ttore 2 44"/>
            <p:cNvCxnSpPr/>
            <p:nvPr/>
          </p:nvCxnSpPr>
          <p:spPr>
            <a:xfrm flipV="1">
              <a:off x="755576" y="3933056"/>
              <a:ext cx="0" cy="68400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ttore 2 45"/>
            <p:cNvCxnSpPr/>
            <p:nvPr/>
          </p:nvCxnSpPr>
          <p:spPr>
            <a:xfrm flipV="1">
              <a:off x="2987824" y="3933056"/>
              <a:ext cx="0" cy="68400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ttore 2 46"/>
            <p:cNvCxnSpPr/>
            <p:nvPr/>
          </p:nvCxnSpPr>
          <p:spPr>
            <a:xfrm flipV="1">
              <a:off x="4139952" y="3933056"/>
              <a:ext cx="0" cy="68400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uppo 79"/>
          <p:cNvGrpSpPr/>
          <p:nvPr/>
        </p:nvGrpSpPr>
        <p:grpSpPr>
          <a:xfrm>
            <a:off x="755576" y="4941168"/>
            <a:ext cx="3384376" cy="936100"/>
            <a:chOff x="755576" y="5517232"/>
            <a:chExt cx="3384376" cy="664726"/>
          </a:xfrm>
        </p:grpSpPr>
        <p:cxnSp>
          <p:nvCxnSpPr>
            <p:cNvPr id="49" name="Connettore 1 48"/>
            <p:cNvCxnSpPr/>
            <p:nvPr/>
          </p:nvCxnSpPr>
          <p:spPr>
            <a:xfrm flipV="1">
              <a:off x="2448000" y="5842801"/>
              <a:ext cx="0" cy="339157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ttore 4 49"/>
            <p:cNvCxnSpPr/>
            <p:nvPr/>
          </p:nvCxnSpPr>
          <p:spPr>
            <a:xfrm rot="10800000">
              <a:off x="755576" y="5517232"/>
              <a:ext cx="1656184" cy="360040"/>
            </a:xfrm>
            <a:prstGeom prst="bentConnector3">
              <a:avLst>
                <a:gd name="adj1" fmla="val 100150"/>
              </a:avLst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ttore 2 50"/>
            <p:cNvCxnSpPr/>
            <p:nvPr/>
          </p:nvCxnSpPr>
          <p:spPr>
            <a:xfrm flipV="1">
              <a:off x="1907704" y="5517232"/>
              <a:ext cx="0" cy="36004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ttore 2 51"/>
            <p:cNvCxnSpPr/>
            <p:nvPr/>
          </p:nvCxnSpPr>
          <p:spPr>
            <a:xfrm flipV="1">
              <a:off x="3006000" y="5517232"/>
              <a:ext cx="0" cy="36004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ttore 4 52"/>
            <p:cNvCxnSpPr/>
            <p:nvPr/>
          </p:nvCxnSpPr>
          <p:spPr>
            <a:xfrm flipV="1">
              <a:off x="2483768" y="5517232"/>
              <a:ext cx="1656184" cy="360040"/>
            </a:xfrm>
            <a:prstGeom prst="bentConnector3">
              <a:avLst>
                <a:gd name="adj1" fmla="val 100227"/>
              </a:avLst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uppo 89"/>
          <p:cNvGrpSpPr/>
          <p:nvPr/>
        </p:nvGrpSpPr>
        <p:grpSpPr>
          <a:xfrm>
            <a:off x="755576" y="1700808"/>
            <a:ext cx="3384376" cy="1368152"/>
            <a:chOff x="755576" y="3933056"/>
            <a:chExt cx="3384376" cy="684000"/>
          </a:xfrm>
        </p:grpSpPr>
        <p:cxnSp>
          <p:nvCxnSpPr>
            <p:cNvPr id="55" name="Connettore 2 54"/>
            <p:cNvCxnSpPr/>
            <p:nvPr/>
          </p:nvCxnSpPr>
          <p:spPr>
            <a:xfrm flipV="1">
              <a:off x="1907704" y="3933056"/>
              <a:ext cx="0" cy="68400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ttore 2 55"/>
            <p:cNvCxnSpPr/>
            <p:nvPr/>
          </p:nvCxnSpPr>
          <p:spPr>
            <a:xfrm flipV="1">
              <a:off x="755576" y="3933056"/>
              <a:ext cx="0" cy="68400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ttore 2 56"/>
            <p:cNvCxnSpPr/>
            <p:nvPr/>
          </p:nvCxnSpPr>
          <p:spPr>
            <a:xfrm flipV="1">
              <a:off x="2987824" y="3933056"/>
              <a:ext cx="0" cy="68400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ttore 2 57"/>
            <p:cNvCxnSpPr/>
            <p:nvPr/>
          </p:nvCxnSpPr>
          <p:spPr>
            <a:xfrm flipV="1">
              <a:off x="4139952" y="3933056"/>
              <a:ext cx="0" cy="68400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CasellaDiTesto 61"/>
          <p:cNvSpPr txBox="1"/>
          <p:nvPr/>
        </p:nvSpPr>
        <p:spPr bwMode="auto">
          <a:xfrm>
            <a:off x="694905" y="3212976"/>
            <a:ext cx="320632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it-IT" sz="1800" b="1" dirty="0" smtClean="0">
                <a:latin typeface="+mj-lt"/>
              </a:rPr>
              <a:t>1</a:t>
            </a:r>
            <a:r>
              <a:rPr lang="en-US" sz="1800" b="1" baseline="30000" dirty="0" err="1" smtClean="0">
                <a:latin typeface="+mj-lt"/>
              </a:rPr>
              <a:t>st</a:t>
            </a:r>
            <a:r>
              <a:rPr lang="en-US" sz="1800" b="1" dirty="0" smtClean="0">
                <a:latin typeface="+mj-lt"/>
              </a:rPr>
              <a:t> level trigger: PDM Board</a:t>
            </a:r>
          </a:p>
        </p:txBody>
      </p:sp>
      <p:grpSp>
        <p:nvGrpSpPr>
          <p:cNvPr id="60" name="Gruppo 59"/>
          <p:cNvGrpSpPr/>
          <p:nvPr/>
        </p:nvGrpSpPr>
        <p:grpSpPr>
          <a:xfrm>
            <a:off x="107504" y="1340768"/>
            <a:ext cx="4536504" cy="5110223"/>
            <a:chOff x="107504" y="1124744"/>
            <a:chExt cx="4626448" cy="5326247"/>
          </a:xfrm>
        </p:grpSpPr>
        <p:pic>
          <p:nvPicPr>
            <p:cNvPr id="42" name="Immagine 41" descr="fs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7504" y="1124744"/>
              <a:ext cx="4626448" cy="5326247"/>
            </a:xfrm>
            <a:prstGeom prst="rect">
              <a:avLst/>
            </a:prstGeom>
          </p:spPr>
        </p:pic>
        <p:sp>
          <p:nvSpPr>
            <p:cNvPr id="59" name="Rettangolo arrotondato 58"/>
            <p:cNvSpPr/>
            <p:nvPr/>
          </p:nvSpPr>
          <p:spPr>
            <a:xfrm>
              <a:off x="1649653" y="5946935"/>
              <a:ext cx="1584176" cy="432048"/>
            </a:xfrm>
            <a:prstGeom prst="roundRect">
              <a:avLst/>
            </a:prstGeom>
            <a:solidFill>
              <a:schemeClr val="bg1"/>
            </a:solidFill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600" b="1" dirty="0" smtClean="0">
                  <a:solidFill>
                    <a:schemeClr val="tx2"/>
                  </a:solidFill>
                </a:rPr>
                <a:t>CLK-BOARD</a:t>
              </a:r>
              <a:endParaRPr lang="it-IT" sz="16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70" name="Gruppo 79"/>
          <p:cNvGrpSpPr/>
          <p:nvPr/>
        </p:nvGrpSpPr>
        <p:grpSpPr>
          <a:xfrm>
            <a:off x="683568" y="5156589"/>
            <a:ext cx="3384376" cy="864699"/>
            <a:chOff x="755576" y="5517232"/>
            <a:chExt cx="3384376" cy="664726"/>
          </a:xfrm>
        </p:grpSpPr>
        <p:cxnSp>
          <p:nvCxnSpPr>
            <p:cNvPr id="71" name="Connettore 1 70"/>
            <p:cNvCxnSpPr/>
            <p:nvPr/>
          </p:nvCxnSpPr>
          <p:spPr>
            <a:xfrm flipV="1">
              <a:off x="2448000" y="5842801"/>
              <a:ext cx="0" cy="339157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ttore 4 71"/>
            <p:cNvCxnSpPr/>
            <p:nvPr/>
          </p:nvCxnSpPr>
          <p:spPr>
            <a:xfrm rot="10800000">
              <a:off x="755576" y="5517232"/>
              <a:ext cx="1656184" cy="360040"/>
            </a:xfrm>
            <a:prstGeom prst="bentConnector3">
              <a:avLst>
                <a:gd name="adj1" fmla="val 100150"/>
              </a:avLst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ttore 2 72"/>
            <p:cNvCxnSpPr/>
            <p:nvPr/>
          </p:nvCxnSpPr>
          <p:spPr>
            <a:xfrm flipV="1">
              <a:off x="1907704" y="5517232"/>
              <a:ext cx="0" cy="36004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ttore 2 73"/>
            <p:cNvCxnSpPr/>
            <p:nvPr/>
          </p:nvCxnSpPr>
          <p:spPr>
            <a:xfrm flipV="1">
              <a:off x="3006000" y="5517232"/>
              <a:ext cx="0" cy="36004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ttore 4 74"/>
            <p:cNvCxnSpPr/>
            <p:nvPr/>
          </p:nvCxnSpPr>
          <p:spPr>
            <a:xfrm flipV="1">
              <a:off x="2483768" y="5517232"/>
              <a:ext cx="1656184" cy="360040"/>
            </a:xfrm>
            <a:prstGeom prst="bentConnector3">
              <a:avLst>
                <a:gd name="adj1" fmla="val 100227"/>
              </a:avLst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uppo 89"/>
          <p:cNvGrpSpPr/>
          <p:nvPr/>
        </p:nvGrpSpPr>
        <p:grpSpPr>
          <a:xfrm>
            <a:off x="683568" y="1700808"/>
            <a:ext cx="3384376" cy="1368152"/>
            <a:chOff x="755576" y="3933056"/>
            <a:chExt cx="3384376" cy="684000"/>
          </a:xfrm>
        </p:grpSpPr>
        <p:cxnSp>
          <p:nvCxnSpPr>
            <p:cNvPr id="77" name="Connettore 2 76"/>
            <p:cNvCxnSpPr/>
            <p:nvPr/>
          </p:nvCxnSpPr>
          <p:spPr>
            <a:xfrm flipV="1">
              <a:off x="1907704" y="3933056"/>
              <a:ext cx="0" cy="68400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ttore 2 77"/>
            <p:cNvCxnSpPr/>
            <p:nvPr/>
          </p:nvCxnSpPr>
          <p:spPr>
            <a:xfrm flipV="1">
              <a:off x="755576" y="3933056"/>
              <a:ext cx="0" cy="68400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ttore 2 78"/>
            <p:cNvCxnSpPr/>
            <p:nvPr/>
          </p:nvCxnSpPr>
          <p:spPr>
            <a:xfrm flipV="1">
              <a:off x="2987824" y="3933056"/>
              <a:ext cx="0" cy="68400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ttore 2 79"/>
            <p:cNvCxnSpPr/>
            <p:nvPr/>
          </p:nvCxnSpPr>
          <p:spPr>
            <a:xfrm flipV="1">
              <a:off x="4139952" y="3933056"/>
              <a:ext cx="0" cy="68400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Rettangolo 26"/>
          <p:cNvSpPr/>
          <p:nvPr/>
        </p:nvSpPr>
        <p:spPr bwMode="auto">
          <a:xfrm>
            <a:off x="36004" y="5733256"/>
            <a:ext cx="1511660" cy="65693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pitchFamily="-108" charset="0"/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4861048" y="2948751"/>
            <a:ext cx="43194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800" dirty="0">
                <a:solidFill>
                  <a:srgbClr val="000000"/>
                </a:solidFill>
              </a:rPr>
              <a:t>Every CCB collects data from 9 PDM and transmits pixels information to the CPU for event passing the 2</a:t>
            </a:r>
            <a:r>
              <a:rPr lang="en-US" sz="1800" baseline="30000" dirty="0">
                <a:solidFill>
                  <a:srgbClr val="000000"/>
                </a:solidFill>
              </a:rPr>
              <a:t>nd</a:t>
            </a:r>
            <a:r>
              <a:rPr lang="en-US" sz="1800" dirty="0">
                <a:solidFill>
                  <a:srgbClr val="000000"/>
                </a:solidFill>
              </a:rPr>
              <a:t> level trigger conditions only. </a:t>
            </a:r>
            <a:endParaRPr lang="en-US" sz="1800" dirty="0">
              <a:solidFill>
                <a:srgbClr val="000000"/>
              </a:solidFill>
              <a:latin typeface="Helvetica"/>
            </a:endParaRPr>
          </a:p>
        </p:txBody>
      </p:sp>
      <p:cxnSp>
        <p:nvCxnSpPr>
          <p:cNvPr id="82" name="Connettore 2 81"/>
          <p:cNvCxnSpPr/>
          <p:nvPr/>
        </p:nvCxnSpPr>
        <p:spPr bwMode="auto">
          <a:xfrm flipH="1">
            <a:off x="4067944" y="3429000"/>
            <a:ext cx="784720" cy="74418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65" name="Gruppo 73"/>
          <p:cNvGrpSpPr/>
          <p:nvPr/>
        </p:nvGrpSpPr>
        <p:grpSpPr>
          <a:xfrm>
            <a:off x="683568" y="3645024"/>
            <a:ext cx="3384376" cy="792088"/>
            <a:chOff x="755576" y="3933056"/>
            <a:chExt cx="3384376" cy="684000"/>
          </a:xfrm>
        </p:grpSpPr>
        <p:cxnSp>
          <p:nvCxnSpPr>
            <p:cNvPr id="66" name="Connettore 2 65"/>
            <p:cNvCxnSpPr/>
            <p:nvPr/>
          </p:nvCxnSpPr>
          <p:spPr>
            <a:xfrm flipV="1">
              <a:off x="1907704" y="3933056"/>
              <a:ext cx="0" cy="68400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ttore 2 66"/>
            <p:cNvCxnSpPr/>
            <p:nvPr/>
          </p:nvCxnSpPr>
          <p:spPr>
            <a:xfrm flipV="1">
              <a:off x="755576" y="3933056"/>
              <a:ext cx="0" cy="68400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ttore 2 67"/>
            <p:cNvCxnSpPr/>
            <p:nvPr/>
          </p:nvCxnSpPr>
          <p:spPr>
            <a:xfrm flipV="1">
              <a:off x="2987824" y="3933056"/>
              <a:ext cx="0" cy="68400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ttore 2 68"/>
            <p:cNvCxnSpPr/>
            <p:nvPr/>
          </p:nvCxnSpPr>
          <p:spPr>
            <a:xfrm flipV="1">
              <a:off x="4139952" y="3933056"/>
              <a:ext cx="0" cy="68400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9005"/>
    </mc:Choice>
    <mc:Fallback>
      <p:transition spd="slow" advTm="10900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3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3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"/>
                            </p:stCondLst>
                            <p:childTnLst>
                              <p:par>
                                <p:cTn id="6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animBg="1"/>
      <p:bldP spid="39" grpId="0"/>
      <p:bldP spid="40" grpId="0"/>
      <p:bldP spid="41" grpId="0" animBg="1"/>
      <p:bldP spid="62" grpId="0" animBg="1"/>
      <p:bldP spid="3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24.5|2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0.6|1|14.3|3.3|5.8|1.8|2.8|3.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|2.2|28.6|21.4|3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9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|50.5|25.2|22.7|7|2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5|11|19|9.1|17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1|28.5|33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|9.9|37.9|10.9|15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8.1|11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53|19.9|3.1|5.1|32.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0.9|6|2.5|6.8|0.9|9.1|2.2|1.6|9.4|1.7|8"/>
</p:tagLst>
</file>

<file path=ppt/theme/theme1.xml><?xml version="1.0" encoding="utf-8"?>
<a:theme xmlns:a="http://schemas.openxmlformats.org/drawingml/2006/main" name="EUSO-BALLOON template CDR 2012">
  <a:themeElements>
    <a:clrScheme name="C_SVT_Univers&amp;Terre_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_SVT_Univers&amp;Terre_1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pitchFamily="-108" charset="0"/>
          </a:defRPr>
        </a:defPPr>
      </a:lstStyle>
    </a:lnDef>
  </a:objectDefaults>
  <a:extraClrSchemeLst>
    <a:extraClrScheme>
      <a:clrScheme name="C_SVT_Univers&amp;Terre_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_SVT_Univers&amp;Terre_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_SVT_Univers&amp;Terre_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_SVT_Univers&amp;Terre_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_SVT_Univers&amp;Terre_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_SVT_Univers&amp;Terre_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_SVT_Univers&amp;Terre_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_SVT_Univers&amp;Terre_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_SVT_Univers&amp;Terre_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_SVT_Univers&amp;Terre_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_SVT_Univers&amp;Terre_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_SVT_Univers&amp;Terre_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23311</TotalTime>
  <Words>2269</Words>
  <Application>Microsoft Office PowerPoint</Application>
  <PresentationFormat>Presentazione su schermo (4:3)</PresentationFormat>
  <Paragraphs>462</Paragraphs>
  <Slides>29</Slides>
  <Notes>8</Notes>
  <HiddenSlides>0</HiddenSlides>
  <MMClips>0</MMClips>
  <ScaleCrop>false</ScaleCrop>
  <HeadingPairs>
    <vt:vector size="8" baseType="variant">
      <vt:variant>
        <vt:lpstr>Tema</vt:lpstr>
      </vt:variant>
      <vt:variant>
        <vt:i4>1</vt:i4>
      </vt:variant>
      <vt:variant>
        <vt:lpstr>Collegamenti</vt:lpstr>
      </vt:variant>
      <vt:variant>
        <vt:i4>2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29</vt:i4>
      </vt:variant>
    </vt:vector>
  </HeadingPairs>
  <TitlesOfParts>
    <vt:vector size="33" baseType="lpstr">
      <vt:lpstr>EUSO-BALLOON template CDR 2012</vt:lpstr>
      <vt:lpstr>???</vt:lpstr>
      <vt:lpstr>???</vt:lpstr>
      <vt:lpstr>Equation</vt:lpstr>
      <vt:lpstr>Presentazione standard di PowerPoint</vt:lpstr>
      <vt:lpstr>The JEM EUSO mission</vt:lpstr>
      <vt:lpstr>Presentazione standard di PowerPoint</vt:lpstr>
      <vt:lpstr>JEM-EUSO Science </vt:lpstr>
      <vt:lpstr>JEM-EUSO Collaboration</vt:lpstr>
      <vt:lpstr>The JEM EUSO instrument</vt:lpstr>
      <vt:lpstr>The Focal Surface detector</vt:lpstr>
      <vt:lpstr>The data acquisition chain</vt:lpstr>
      <vt:lpstr>Trigger</vt:lpstr>
      <vt:lpstr>EUSO BALLOON instrument </vt:lpstr>
      <vt:lpstr>Assembled instrument w/o floaters &amp; crash pads</vt:lpstr>
      <vt:lpstr>Optical Bench (OB)                   Instrument Booth (IB) </vt:lpstr>
      <vt:lpstr>Objectives for EUSO BALLOON</vt:lpstr>
      <vt:lpstr>EUSO-Balloon “in flight” calibration</vt:lpstr>
      <vt:lpstr>Presentazione standard di PowerPoint</vt:lpstr>
      <vt:lpstr>EUSO BALLON mission</vt:lpstr>
      <vt:lpstr>EUSO BALLOON subsystems</vt:lpstr>
      <vt:lpstr>Global view of the PDM</vt:lpstr>
      <vt:lpstr>The MAPMT</vt:lpstr>
      <vt:lpstr>SPACIROC ASIC</vt:lpstr>
      <vt:lpstr>Data Processor functional requirements</vt:lpstr>
      <vt:lpstr>Description of the DP and its components</vt:lpstr>
      <vt:lpstr>Data Processor block diagram </vt:lpstr>
      <vt:lpstr>Status </vt:lpstr>
      <vt:lpstr>Simulation</vt:lpstr>
      <vt:lpstr>Example Signal Track</vt:lpstr>
      <vt:lpstr>Presentazione standard di PowerPoint</vt:lpstr>
      <vt:lpstr>Conclusions</vt:lpstr>
      <vt:lpstr>Presentazione standard di PowerPoint</vt:lpstr>
    </vt:vector>
  </TitlesOfParts>
  <Company>CNES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NOSYCA</dc:title>
  <dc:creator>CNES</dc:creator>
  <cp:lastModifiedBy>Giuseppe Osteria</cp:lastModifiedBy>
  <cp:revision>509</cp:revision>
  <cp:lastPrinted>2012-01-27T01:51:36Z</cp:lastPrinted>
  <dcterms:created xsi:type="dcterms:W3CDTF">2008-07-09T12:40:18Z</dcterms:created>
  <dcterms:modified xsi:type="dcterms:W3CDTF">2013-02-12T09:21:17Z</dcterms:modified>
</cp:coreProperties>
</file>