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73" r:id="rId3"/>
    <p:sldId id="258" r:id="rId4"/>
    <p:sldId id="268" r:id="rId5"/>
    <p:sldId id="257" r:id="rId6"/>
    <p:sldId id="267" r:id="rId7"/>
    <p:sldId id="298" r:id="rId8"/>
    <p:sldId id="266" r:id="rId9"/>
    <p:sldId id="259" r:id="rId10"/>
    <p:sldId id="277" r:id="rId11"/>
    <p:sldId id="278" r:id="rId12"/>
    <p:sldId id="279" r:id="rId13"/>
    <p:sldId id="280" r:id="rId14"/>
    <p:sldId id="274" r:id="rId15"/>
    <p:sldId id="281" r:id="rId16"/>
    <p:sldId id="282" r:id="rId17"/>
    <p:sldId id="283" r:id="rId18"/>
    <p:sldId id="289" r:id="rId19"/>
    <p:sldId id="288" r:id="rId20"/>
    <p:sldId id="292" r:id="rId21"/>
    <p:sldId id="291" r:id="rId22"/>
    <p:sldId id="295" r:id="rId23"/>
    <p:sldId id="296" r:id="rId24"/>
    <p:sldId id="294" r:id="rId25"/>
    <p:sldId id="285" r:id="rId26"/>
    <p:sldId id="284" r:id="rId27"/>
    <p:sldId id="261" r:id="rId28"/>
    <p:sldId id="262" r:id="rId29"/>
    <p:sldId id="264" r:id="rId30"/>
    <p:sldId id="297" r:id="rId31"/>
    <p:sldId id="265" r:id="rId32"/>
    <p:sldId id="286" r:id="rId33"/>
    <p:sldId id="287" r:id="rId34"/>
    <p:sldId id="299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69" autoAdjust="0"/>
    <p:restoredTop sz="94660"/>
  </p:normalViewPr>
  <p:slideViewPr>
    <p:cSldViewPr>
      <p:cViewPr>
        <p:scale>
          <a:sx n="50" d="100"/>
          <a:sy n="50" d="100"/>
        </p:scale>
        <p:origin x="-462" y="-5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53E48-4354-4FE4-B9B9-7A9C6E0F6685}" type="datetimeFigureOut">
              <a:rPr lang="en-IE" smtClean="0"/>
              <a:t>17/04/2012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1A6888-F07E-4A09-BD4D-232BF7B2C3A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99424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BC694B-DB4D-49A6-AB52-C7A98505A41F}" type="slidenum">
              <a:rPr lang="en-US"/>
              <a:pPr/>
              <a:t>11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A6888-F07E-4A09-BD4D-232BF7B2C3A0}" type="slidenum">
              <a:rPr lang="en-IE" smtClean="0"/>
              <a:t>24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56184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CC2881-F45D-46A0-A120-CCFA5EBA6FA7}" type="slidenum">
              <a:rPr lang="da-DK" smtClean="0"/>
              <a:pPr/>
              <a:t>27</a:t>
            </a:fld>
            <a:endParaRPr lang="da-DK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4062" cy="3422650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18BB79-96C6-40FB-91FA-B63D6B2EFA10}" type="slidenum">
              <a:rPr lang="da-DK" smtClean="0"/>
              <a:pPr/>
              <a:t>28</a:t>
            </a:fld>
            <a:endParaRPr lang="da-DK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320" y="685728"/>
            <a:ext cx="4998556" cy="3422786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C4D17C7-CCB0-460E-97AE-A4F98744A78C}" type="slidenum">
              <a:rPr lang="da-DK"/>
              <a:pPr/>
              <a:t>29</a:t>
            </a:fld>
            <a:endParaRPr lang="da-DK"/>
          </a:p>
        </p:txBody>
      </p:sp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3887963" y="8689141"/>
            <a:ext cx="2971639" cy="456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58" tIns="45729" rIns="91458" bIns="45729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9pPr>
          </a:lstStyle>
          <a:p>
            <a:pPr algn="r"/>
            <a:fld id="{7A91CC29-2EE6-4BFC-8899-AF8FE457B4C4}" type="slidenum">
              <a:rPr lang="da-DK" sz="1200"/>
              <a:pPr algn="r"/>
              <a:t>29</a:t>
            </a:fld>
            <a:endParaRPr lang="da-DK" sz="1200"/>
          </a:p>
        </p:txBody>
      </p:sp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925935" y="685947"/>
            <a:ext cx="5009336" cy="3429731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58" tIns="45729" rIns="91458" bIns="45729" anchor="ctr"/>
          <a:lstStyle/>
          <a:p>
            <a:endParaRPr lang="en-GB"/>
          </a:p>
        </p:txBody>
      </p:sp>
      <p:sp>
        <p:nvSpPr>
          <p:cNvPr id="58371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721" y="4343840"/>
            <a:ext cx="5023753" cy="410982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454BEB3-A59C-4677-B2BB-F87CE311AFC9}" type="slidenum">
              <a:rPr lang="da-DK"/>
              <a:pPr/>
              <a:t>31</a:t>
            </a:fld>
            <a:endParaRPr lang="da-DK"/>
          </a:p>
        </p:txBody>
      </p:sp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3887963" y="8689141"/>
            <a:ext cx="2971639" cy="456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58" tIns="45729" rIns="91458" bIns="45729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9pPr>
          </a:lstStyle>
          <a:p>
            <a:pPr algn="r"/>
            <a:fld id="{B6B18C79-1EEE-4566-BD4F-1F5AA5271B98}" type="slidenum">
              <a:rPr lang="da-DK" sz="1200"/>
              <a:pPr algn="r"/>
              <a:t>31</a:t>
            </a:fld>
            <a:endParaRPr lang="da-DK" sz="1200"/>
          </a:p>
        </p:txBody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925935" y="685947"/>
            <a:ext cx="5009336" cy="3429731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58" tIns="45729" rIns="91458" bIns="45729" anchor="ctr"/>
          <a:lstStyle/>
          <a:p>
            <a:endParaRPr lang="en-GB"/>
          </a:p>
        </p:txBody>
      </p:sp>
      <p:sp>
        <p:nvSpPr>
          <p:cNvPr id="52227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721" y="4343840"/>
            <a:ext cx="5023753" cy="410982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BB87-E06D-44CD-927C-C370945836CC}" type="datetimeFigureOut">
              <a:rPr lang="en-GB" smtClean="0"/>
              <a:t>17/04/2012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5953-8BAE-4169-A858-0C73B944F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627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BB87-E06D-44CD-927C-C370945836CC}" type="datetimeFigureOut">
              <a:rPr lang="en-GB" smtClean="0"/>
              <a:t>17/04/2012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5953-8BAE-4169-A858-0C73B944F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442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BB87-E06D-44CD-927C-C370945836CC}" type="datetimeFigureOut">
              <a:rPr lang="en-GB" smtClean="0"/>
              <a:t>17/04/2012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5953-8BAE-4169-A858-0C73B944F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285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BB87-E06D-44CD-927C-C370945836CC}" type="datetimeFigureOut">
              <a:rPr lang="en-GB" smtClean="0"/>
              <a:t>17/04/2012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5953-8BAE-4169-A858-0C73B944F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683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BB87-E06D-44CD-927C-C370945836CC}" type="datetimeFigureOut">
              <a:rPr lang="en-GB" smtClean="0"/>
              <a:t>17/04/2012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5953-8BAE-4169-A858-0C73B944F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983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BB87-E06D-44CD-927C-C370945836CC}" type="datetimeFigureOut">
              <a:rPr lang="en-GB" smtClean="0"/>
              <a:t>17/04/2012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5953-8BAE-4169-A858-0C73B944F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08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BB87-E06D-44CD-927C-C370945836CC}" type="datetimeFigureOut">
              <a:rPr lang="en-GB" smtClean="0"/>
              <a:t>17/04/2012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5953-8BAE-4169-A858-0C73B944F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353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BB87-E06D-44CD-927C-C370945836CC}" type="datetimeFigureOut">
              <a:rPr lang="en-GB" smtClean="0"/>
              <a:t>17/04/2012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5953-8BAE-4169-A858-0C73B944F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097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BB87-E06D-44CD-927C-C370945836CC}" type="datetimeFigureOut">
              <a:rPr lang="en-GB" smtClean="0"/>
              <a:t>17/04/2012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5953-8BAE-4169-A858-0C73B944F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798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BB87-E06D-44CD-927C-C370945836CC}" type="datetimeFigureOut">
              <a:rPr lang="en-GB" smtClean="0"/>
              <a:t>17/04/2012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5953-8BAE-4169-A858-0C73B944F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679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BB87-E06D-44CD-927C-C370945836CC}" type="datetimeFigureOut">
              <a:rPr lang="en-GB" smtClean="0"/>
              <a:t>17/04/2012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5953-8BAE-4169-A858-0C73B944F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471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4BB87-E06D-44CD-927C-C370945836CC}" type="datetimeFigureOut">
              <a:rPr lang="en-GB" smtClean="0"/>
              <a:t>17/04/2012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65953-8BAE-4169-A858-0C73B944FD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309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oleObject" Target="../embeddings/Microsoft_Excel_97-2003_Worksheet1.xls"/><Relationship Id="rId7" Type="http://schemas.openxmlformats.org/officeDocument/2006/relationships/oleObject" Target="../embeddings/Microsoft_Excel_97-2003_Worksheet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emf"/><Relationship Id="rId5" Type="http://schemas.openxmlformats.org/officeDocument/2006/relationships/oleObject" Target="../embeddings/Microsoft_Excel_97-2003_Worksheet2.xls"/><Relationship Id="rId4" Type="http://schemas.openxmlformats.org/officeDocument/2006/relationships/image" Target="../media/image20.emf"/><Relationship Id="rId9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4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8.emf"/><Relationship Id="rId11" Type="http://schemas.openxmlformats.org/officeDocument/2006/relationships/image" Target="../media/image32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31.wmf"/><Relationship Id="rId4" Type="http://schemas.openxmlformats.org/officeDocument/2006/relationships/image" Target="../media/image27.emf"/><Relationship Id="rId9" Type="http://schemas.openxmlformats.org/officeDocument/2006/relationships/image" Target="../media/image30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40.jpeg"/><Relationship Id="rId7" Type="http://schemas.openxmlformats.org/officeDocument/2006/relationships/image" Target="../media/image4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41.png"/><Relationship Id="rId9" Type="http://schemas.openxmlformats.org/officeDocument/2006/relationships/image" Target="../media/image4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png"/><Relationship Id="rId7" Type="http://schemas.openxmlformats.org/officeDocument/2006/relationships/image" Target="../media/image57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9" Type="http://schemas.openxmlformats.org/officeDocument/2006/relationships/image" Target="../media/image59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723766" y="2974592"/>
            <a:ext cx="36455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Karl Johnston</a:t>
            </a:r>
          </a:p>
          <a:p>
            <a:pPr algn="ctr"/>
            <a:r>
              <a:rPr lang="en-US" sz="24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ISOLDE/CERN</a:t>
            </a:r>
          </a:p>
          <a:p>
            <a:pPr algn="ctr"/>
            <a:endParaRPr lang="en-US" sz="2400" b="1" dirty="0" smtClean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karl.johnston@cern.ch</a:t>
            </a:r>
            <a:r>
              <a:rPr lang="en-US" sz="24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400" b="1" dirty="0" smtClean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559" y="4955630"/>
            <a:ext cx="2628945" cy="1857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4963" y="1340768"/>
            <a:ext cx="80172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</a:rPr>
              <a:t>Solid State and bio-physics at ISOLDE</a:t>
            </a:r>
            <a:endParaRPr lang="en-IE" sz="40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5589240"/>
            <a:ext cx="35621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FPRIB2012, Kolkata</a:t>
            </a:r>
            <a:endParaRPr lang="en-GB" sz="28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88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7505" y="116632"/>
            <a:ext cx="8856984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Magnetic semiconductors studied using Mossbauer spectroscopy</a:t>
            </a:r>
            <a:endParaRPr lang="en-GB" sz="2800" b="1" dirty="0"/>
          </a:p>
        </p:txBody>
      </p:sp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24" y="1411560"/>
            <a:ext cx="4319588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48064" y="1724615"/>
            <a:ext cx="3672409" cy="120032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Development of 57Mn beam in late 1990s (with laser </a:t>
            </a:r>
            <a:r>
              <a:rPr lang="en-US" dirty="0" err="1" smtClean="0"/>
              <a:t>ionisation</a:t>
            </a:r>
            <a:r>
              <a:rPr lang="en-US" dirty="0" smtClean="0"/>
              <a:t>) brought about a new era in Mossbauer experiments at ISOLDE.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364088" y="3230974"/>
            <a:ext cx="3312369" cy="286232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Very clean, intense beam of </a:t>
            </a:r>
            <a:r>
              <a:rPr lang="en-US" baseline="30000" dirty="0" smtClean="0"/>
              <a:t>57</a:t>
            </a:r>
            <a:r>
              <a:rPr lang="en-US" dirty="0" smtClean="0"/>
              <a:t>Mn (&gt;3e8 ions sec</a:t>
            </a:r>
            <a:r>
              <a:rPr lang="en-US" baseline="30000" dirty="0" smtClean="0"/>
              <a:t>-1</a:t>
            </a:r>
            <a:r>
              <a:rPr lang="en-US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Allows collection of single Mossbauer spectrum in ~ 3 </a:t>
            </a:r>
            <a:r>
              <a:rPr lang="en-US" dirty="0" err="1" smtClean="0"/>
              <a:t>mins</a:t>
            </a:r>
            <a:r>
              <a:rPr lang="en-US" dirty="0" smtClean="0"/>
              <a:t>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Able to collect many hundreds over course of a 3 day run.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Allows low concentrations of probe atoms to be used (~10</a:t>
            </a:r>
            <a:r>
              <a:rPr lang="en-US" baseline="30000" dirty="0" smtClean="0"/>
              <a:t>-4</a:t>
            </a:r>
            <a:r>
              <a:rPr lang="en-US" dirty="0" smtClean="0"/>
              <a:t>At%)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077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78922" y="6136432"/>
            <a:ext cx="2133600" cy="365125"/>
          </a:xfrm>
        </p:spPr>
        <p:txBody>
          <a:bodyPr/>
          <a:lstStyle/>
          <a:p>
            <a:fld id="{678DB2B3-6362-4648-9A19-32048317AC49}" type="slidenum">
              <a:rPr lang="en-US"/>
              <a:pPr/>
              <a:t>11</a:t>
            </a:fld>
            <a:endParaRPr lang="en-US"/>
          </a:p>
        </p:txBody>
      </p:sp>
      <p:pic>
        <p:nvPicPr>
          <p:cNvPr id="59405" name="Picture 13" descr="DSC046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560" y="783382"/>
            <a:ext cx="7805737" cy="5854700"/>
          </a:xfrm>
          <a:prstGeom prst="rect">
            <a:avLst/>
          </a:prstGeom>
          <a:noFill/>
        </p:spPr>
      </p:pic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3138810" y="116632"/>
            <a:ext cx="3716337" cy="5095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GB" sz="2800" b="1">
                <a:solidFill>
                  <a:schemeClr val="tx2"/>
                </a:solidFill>
              </a:rPr>
              <a:t>Experimental setup</a:t>
            </a:r>
          </a:p>
        </p:txBody>
      </p:sp>
      <p:sp>
        <p:nvSpPr>
          <p:cNvPr id="59403" name="Text Box 11"/>
          <p:cNvSpPr txBox="1">
            <a:spLocks noChangeArrowheads="1"/>
          </p:cNvSpPr>
          <p:nvPr/>
        </p:nvSpPr>
        <p:spPr bwMode="auto">
          <a:xfrm>
            <a:off x="6016947" y="5722095"/>
            <a:ext cx="2803525" cy="9159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en-US"/>
              <a:t> On-line measurements</a:t>
            </a:r>
          </a:p>
          <a:p>
            <a:pPr algn="l"/>
            <a:r>
              <a:rPr lang="en-US"/>
              <a:t> </a:t>
            </a:r>
          </a:p>
          <a:p>
            <a:pPr algn="l">
              <a:buFontTx/>
              <a:buChar char="•"/>
            </a:pPr>
            <a:r>
              <a:rPr lang="en-US"/>
              <a:t> High statistical spectrum</a:t>
            </a:r>
          </a:p>
        </p:txBody>
      </p:sp>
      <p:grpSp>
        <p:nvGrpSpPr>
          <p:cNvPr id="59481" name="Group 89"/>
          <p:cNvGrpSpPr>
            <a:grpSpLocks/>
          </p:cNvGrpSpPr>
          <p:nvPr/>
        </p:nvGrpSpPr>
        <p:grpSpPr bwMode="auto">
          <a:xfrm>
            <a:off x="251147" y="1524745"/>
            <a:ext cx="6659563" cy="4486275"/>
            <a:chOff x="177" y="1099"/>
            <a:chExt cx="4195" cy="2826"/>
          </a:xfrm>
        </p:grpSpPr>
        <p:sp>
          <p:nvSpPr>
            <p:cNvPr id="59397" name="Text Box 5"/>
            <p:cNvSpPr txBox="1">
              <a:spLocks noChangeArrowheads="1"/>
            </p:cNvSpPr>
            <p:nvPr/>
          </p:nvSpPr>
          <p:spPr bwMode="auto">
            <a:xfrm>
              <a:off x="197" y="1099"/>
              <a:ext cx="2449" cy="404"/>
            </a:xfrm>
            <a:prstGeom prst="rect">
              <a:avLst/>
            </a:prstGeom>
            <a:solidFill>
              <a:srgbClr val="99CC00">
                <a:alpha val="3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b="1">
                  <a:solidFill>
                    <a:schemeClr val="bg1"/>
                  </a:solidFill>
                </a:rPr>
                <a:t>Incoming 40-60 keV </a:t>
              </a:r>
              <a:r>
                <a:rPr lang="en-US" b="1" baseline="30000">
                  <a:solidFill>
                    <a:schemeClr val="bg1"/>
                  </a:solidFill>
                </a:rPr>
                <a:t>57</a:t>
              </a:r>
              <a:r>
                <a:rPr lang="en-US" b="1">
                  <a:solidFill>
                    <a:schemeClr val="bg1"/>
                  </a:solidFill>
                </a:rPr>
                <a:t>Mn</a:t>
              </a:r>
              <a:r>
                <a:rPr lang="en-US" b="1" baseline="30000">
                  <a:solidFill>
                    <a:schemeClr val="bg1"/>
                  </a:solidFill>
                </a:rPr>
                <a:t>+</a:t>
              </a:r>
              <a:r>
                <a:rPr lang="en-US" b="1">
                  <a:solidFill>
                    <a:schemeClr val="bg1"/>
                  </a:solidFill>
                </a:rPr>
                <a:t> beam</a:t>
              </a:r>
              <a:br>
                <a:rPr lang="en-US" b="1">
                  <a:solidFill>
                    <a:schemeClr val="bg1"/>
                  </a:solidFill>
                </a:rPr>
              </a:br>
              <a:r>
                <a:rPr lang="en-US" b="1">
                  <a:solidFill>
                    <a:schemeClr val="bg1"/>
                  </a:solidFill>
                </a:rPr>
                <a:t>Intensity: ~2</a:t>
              </a:r>
              <a:r>
                <a:rPr lang="en-US" b="1">
                  <a:solidFill>
                    <a:schemeClr val="bg1"/>
                  </a:solidFill>
                  <a:sym typeface="Symbol" pitchFamily="18" charset="2"/>
                </a:rPr>
                <a:t></a:t>
              </a:r>
              <a:r>
                <a:rPr lang="en-US" b="1">
                  <a:solidFill>
                    <a:schemeClr val="bg1"/>
                  </a:solidFill>
                </a:rPr>
                <a:t>10</a:t>
              </a:r>
              <a:r>
                <a:rPr lang="en-US" b="1" baseline="30000">
                  <a:solidFill>
                    <a:schemeClr val="bg1"/>
                  </a:solidFill>
                </a:rPr>
                <a:t>8</a:t>
              </a:r>
              <a:r>
                <a:rPr lang="en-US" b="1">
                  <a:solidFill>
                    <a:schemeClr val="bg1"/>
                  </a:solidFill>
                </a:rPr>
                <a:t> </a:t>
              </a:r>
              <a:r>
                <a:rPr lang="en-US" b="1" baseline="30000">
                  <a:solidFill>
                    <a:schemeClr val="bg1"/>
                  </a:solidFill>
                </a:rPr>
                <a:t>57</a:t>
              </a:r>
              <a:r>
                <a:rPr lang="en-US" b="1">
                  <a:solidFill>
                    <a:schemeClr val="bg1"/>
                  </a:solidFill>
                </a:rPr>
                <a:t>Mn</a:t>
              </a:r>
              <a:r>
                <a:rPr lang="en-US" b="1" baseline="30000">
                  <a:solidFill>
                    <a:schemeClr val="bg1"/>
                  </a:solidFill>
                </a:rPr>
                <a:t>+</a:t>
              </a:r>
              <a:r>
                <a:rPr lang="en-US" b="1">
                  <a:solidFill>
                    <a:schemeClr val="bg1"/>
                  </a:solidFill>
                </a:rPr>
                <a:t>/cm</a:t>
              </a:r>
              <a:r>
                <a:rPr lang="en-US" b="1" baseline="3000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59399" name="Text Box 7"/>
            <p:cNvSpPr txBox="1">
              <a:spLocks noChangeArrowheads="1"/>
            </p:cNvSpPr>
            <p:nvPr/>
          </p:nvSpPr>
          <p:spPr bwMode="auto">
            <a:xfrm>
              <a:off x="3262" y="1195"/>
              <a:ext cx="1110" cy="442"/>
            </a:xfrm>
            <a:prstGeom prst="rect">
              <a:avLst/>
            </a:prstGeom>
            <a:solidFill>
              <a:srgbClr val="99CC00">
                <a:alpha val="3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2000" b="1">
                  <a:solidFill>
                    <a:schemeClr val="bg1"/>
                  </a:solidFill>
                </a:rPr>
                <a:t>Implantation </a:t>
              </a:r>
              <a:br>
                <a:rPr lang="en-US" sz="2000" b="1">
                  <a:solidFill>
                    <a:schemeClr val="bg1"/>
                  </a:solidFill>
                </a:rPr>
              </a:br>
              <a:r>
                <a:rPr lang="en-US" sz="2000" b="1">
                  <a:solidFill>
                    <a:schemeClr val="bg1"/>
                  </a:solidFill>
                </a:rPr>
                <a:t>chamber</a:t>
              </a:r>
            </a:p>
          </p:txBody>
        </p:sp>
        <p:sp>
          <p:nvSpPr>
            <p:cNvPr id="59400" name="Line 8"/>
            <p:cNvSpPr>
              <a:spLocks noChangeShapeType="1"/>
            </p:cNvSpPr>
            <p:nvPr/>
          </p:nvSpPr>
          <p:spPr bwMode="auto">
            <a:xfrm flipV="1">
              <a:off x="2440" y="2929"/>
              <a:ext cx="34" cy="480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9401" name="Text Box 9"/>
            <p:cNvSpPr txBox="1">
              <a:spLocks noChangeArrowheads="1"/>
            </p:cNvSpPr>
            <p:nvPr/>
          </p:nvSpPr>
          <p:spPr bwMode="auto">
            <a:xfrm>
              <a:off x="839" y="3483"/>
              <a:ext cx="1814" cy="442"/>
            </a:xfrm>
            <a:prstGeom prst="rect">
              <a:avLst/>
            </a:prstGeom>
            <a:solidFill>
              <a:schemeClr val="folHlink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000" b="1">
                  <a:solidFill>
                    <a:schemeClr val="bg1"/>
                  </a:solidFill>
                </a:rPr>
                <a:t>Mössbauer drive with </a:t>
              </a:r>
              <a:br>
                <a:rPr lang="en-US" sz="2000" b="1">
                  <a:solidFill>
                    <a:schemeClr val="bg1"/>
                  </a:solidFill>
                </a:rPr>
              </a:br>
              <a:r>
                <a:rPr lang="en-US" sz="2000" b="1">
                  <a:solidFill>
                    <a:schemeClr val="bg1"/>
                  </a:solidFill>
                </a:rPr>
                <a:t>resonance detector</a:t>
              </a:r>
            </a:p>
          </p:txBody>
        </p:sp>
        <p:sp>
          <p:nvSpPr>
            <p:cNvPr id="59420" name="Rectangle 28"/>
            <p:cNvSpPr>
              <a:spLocks noChangeArrowheads="1"/>
            </p:cNvSpPr>
            <p:nvPr/>
          </p:nvSpPr>
          <p:spPr bwMode="auto">
            <a:xfrm>
              <a:off x="2768" y="2563"/>
              <a:ext cx="105" cy="284"/>
            </a:xfrm>
            <a:prstGeom prst="rect">
              <a:avLst/>
            </a:prstGeom>
            <a:solidFill>
              <a:srgbClr val="00CCFF">
                <a:alpha val="80000"/>
              </a:srgbClr>
            </a:solidFill>
            <a:ln w="19050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22" name="Line 30"/>
            <p:cNvSpPr>
              <a:spLocks noChangeShapeType="1"/>
            </p:cNvSpPr>
            <p:nvPr/>
          </p:nvSpPr>
          <p:spPr bwMode="auto">
            <a:xfrm flipH="1">
              <a:off x="2947" y="2604"/>
              <a:ext cx="288" cy="62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9424" name="Text Box 32"/>
            <p:cNvSpPr txBox="1">
              <a:spLocks noChangeArrowheads="1"/>
            </p:cNvSpPr>
            <p:nvPr/>
          </p:nvSpPr>
          <p:spPr bwMode="auto">
            <a:xfrm>
              <a:off x="3279" y="2438"/>
              <a:ext cx="685" cy="250"/>
            </a:xfrm>
            <a:prstGeom prst="rect">
              <a:avLst/>
            </a:prstGeom>
            <a:solidFill>
              <a:srgbClr val="99CC00">
                <a:alpha val="3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2000" b="1">
                  <a:solidFill>
                    <a:schemeClr val="bg1"/>
                  </a:solidFill>
                </a:rPr>
                <a:t>Sample</a:t>
              </a:r>
            </a:p>
          </p:txBody>
        </p:sp>
        <p:sp>
          <p:nvSpPr>
            <p:cNvPr id="59443" name="Line 51"/>
            <p:cNvSpPr>
              <a:spLocks noChangeShapeType="1"/>
            </p:cNvSpPr>
            <p:nvPr/>
          </p:nvSpPr>
          <p:spPr bwMode="auto">
            <a:xfrm>
              <a:off x="177" y="1612"/>
              <a:ext cx="2329" cy="950"/>
            </a:xfrm>
            <a:prstGeom prst="line">
              <a:avLst/>
            </a:prstGeom>
            <a:noFill/>
            <a:ln w="82550" cap="rnd">
              <a:solidFill>
                <a:srgbClr val="FF0000"/>
              </a:solidFill>
              <a:prstDash val="sysDot"/>
              <a:round/>
              <a:headEnd/>
              <a:tailEnd type="triangle" w="sm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9455" name="Line 63"/>
            <p:cNvSpPr>
              <a:spLocks noChangeShapeType="1"/>
            </p:cNvSpPr>
            <p:nvPr/>
          </p:nvSpPr>
          <p:spPr bwMode="auto">
            <a:xfrm flipH="1">
              <a:off x="3050" y="1675"/>
              <a:ext cx="243" cy="301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995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226" y="1096463"/>
            <a:ext cx="4059270" cy="4564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47" y="1060117"/>
            <a:ext cx="4920615" cy="283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188640"/>
            <a:ext cx="5884240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 err="1" smtClean="0"/>
              <a:t>ZnO</a:t>
            </a:r>
            <a:r>
              <a:rPr lang="en-US" sz="2800" b="1" dirty="0" smtClean="0"/>
              <a:t>: a ferromagnetic semiconductor? </a:t>
            </a:r>
            <a:endParaRPr lang="en-GB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35526" y="4167237"/>
            <a:ext cx="4104456" cy="12003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US" dirty="0" smtClean="0"/>
              <a:t>Observation of 6 fold spectrum: characteristic of magnetic structure (at room temperature!!!).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dirty="0" smtClean="0"/>
              <a:t>Time to celebrate?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14146" y="1670695"/>
            <a:ext cx="4261187" cy="31393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Not quite. </a:t>
            </a:r>
          </a:p>
          <a:p>
            <a:endParaRPr lang="en-US" dirty="0"/>
          </a:p>
          <a:p>
            <a:r>
              <a:rPr lang="en-US" dirty="0" smtClean="0"/>
              <a:t>Further </a:t>
            </a:r>
            <a:r>
              <a:rPr lang="en-US" dirty="0" err="1" smtClean="0"/>
              <a:t>reults</a:t>
            </a:r>
            <a:r>
              <a:rPr lang="en-US" dirty="0" smtClean="0"/>
              <a:t> in an external magnetic field show that the spectrum shown to be a slowly relaxing paramagnetic system .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Gunnlaugsson</a:t>
            </a:r>
            <a:r>
              <a:rPr lang="en-US" dirty="0"/>
              <a:t> </a:t>
            </a:r>
            <a:r>
              <a:rPr lang="en-US" i="1" dirty="0"/>
              <a:t>et al</a:t>
            </a:r>
            <a:r>
              <a:rPr lang="en-US" dirty="0"/>
              <a:t> (APL </a:t>
            </a:r>
            <a:r>
              <a:rPr lang="en-US" b="1" dirty="0"/>
              <a:t>97 </a:t>
            </a:r>
            <a:r>
              <a:rPr lang="en-US" dirty="0"/>
              <a:t>142501 2010)</a:t>
            </a:r>
            <a:endParaRPr lang="en-GB" dirty="0"/>
          </a:p>
          <a:p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00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96752"/>
            <a:ext cx="6730828" cy="4017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4742" y="5206829"/>
            <a:ext cx="67289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After high-dose implantations, precipitates of Fe-III are formed. These form clusters yielding misleading information about the nature of magnetism in </a:t>
            </a:r>
            <a:r>
              <a:rPr lang="en-US" dirty="0" err="1" smtClean="0"/>
              <a:t>ZnO</a:t>
            </a:r>
            <a:r>
              <a:rPr lang="en-US" dirty="0" smtClean="0"/>
              <a:t> (as reported by many groups over the last number of years). </a:t>
            </a:r>
          </a:p>
          <a:p>
            <a:pPr algn="just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9132" y="404664"/>
            <a:ext cx="2393027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/>
              <a:t>More on </a:t>
            </a:r>
            <a:r>
              <a:rPr lang="en-US" sz="3200" dirty="0" err="1" smtClean="0"/>
              <a:t>ZnO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720939" y="6314825"/>
            <a:ext cx="4200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Gunnlaugsson</a:t>
            </a:r>
            <a:r>
              <a:rPr lang="en-US" dirty="0" smtClean="0"/>
              <a:t> </a:t>
            </a:r>
            <a:r>
              <a:rPr lang="en-US" i="1" dirty="0" smtClean="0"/>
              <a:t>et al</a:t>
            </a:r>
            <a:r>
              <a:rPr lang="en-US" dirty="0" smtClean="0"/>
              <a:t> (APL </a:t>
            </a:r>
            <a:r>
              <a:rPr lang="en-US" b="1" dirty="0" smtClean="0"/>
              <a:t>100 042109 </a:t>
            </a:r>
            <a:r>
              <a:rPr lang="en-US" dirty="0" smtClean="0"/>
              <a:t>2012)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431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2400" y="6034033"/>
            <a:ext cx="6248400" cy="7822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dirty="0" smtClean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Described as </a:t>
            </a:r>
            <a:r>
              <a:rPr lang="en-GB" dirty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first-order dielectric phase transition below </a:t>
            </a:r>
            <a:r>
              <a:rPr lang="en-GB" dirty="0" err="1" smtClean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GB" baseline="-25000" dirty="0" err="1" smtClean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co</a:t>
            </a:r>
            <a:endParaRPr lang="en-GB" baseline="-25000" dirty="0" smtClean="0">
              <a:solidFill>
                <a:srgbClr val="B3071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pt-PT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A.M.L. Lopes et al., Phys. Rev. Lett. 100, 155702 (2008)</a:t>
            </a:r>
            <a:r>
              <a:rPr lang="pt-PT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</a:t>
            </a:r>
            <a:endParaRPr lang="en-GB" b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3741738" y="4560888"/>
            <a:ext cx="360362" cy="144462"/>
          </a:xfrm>
          <a:prstGeom prst="rightArrow">
            <a:avLst>
              <a:gd name="adj1" fmla="val 50000"/>
              <a:gd name="adj2" fmla="val 62363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 rot="10800000">
            <a:off x="6345238" y="4484688"/>
            <a:ext cx="360362" cy="144462"/>
          </a:xfrm>
          <a:prstGeom prst="rightArrow">
            <a:avLst>
              <a:gd name="adj1" fmla="val 50000"/>
              <a:gd name="adj2" fmla="val 62363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914400" y="838200"/>
            <a:ext cx="685800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0" rIns="0">
            <a:spAutoFit/>
          </a:bodyPr>
          <a:lstStyle/>
          <a:p>
            <a:r>
              <a:rPr lang="en-US" b="1" dirty="0" smtClean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Results: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Electric </a:t>
            </a:r>
            <a:r>
              <a:rPr lang="en-US" dirty="0">
                <a:latin typeface="Arial" pitchFamily="34" charset="0"/>
                <a:cs typeface="Arial" pitchFamily="34" charset="0"/>
              </a:rPr>
              <a:t>susceptibility / spontaneous polarization below T</a:t>
            </a:r>
            <a:r>
              <a:rPr lang="en-US" baseline="-25000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pic>
        <p:nvPicPr>
          <p:cNvPr id="8" name="Picture 7" descr="carge_ord_com_fit_35_peq"/>
          <p:cNvPicPr preferRelativeResize="0">
            <a:picLocks noChangeAspect="1" noChangeArrowheads="1"/>
          </p:cNvPicPr>
          <p:nvPr/>
        </p:nvPicPr>
        <p:blipFill>
          <a:blip r:embed="rId2" cstate="print">
            <a:lum bright="-14000" contrast="14000"/>
          </a:blip>
          <a:srcRect/>
          <a:stretch>
            <a:fillRect/>
          </a:stretch>
        </p:blipFill>
        <p:spPr bwMode="auto">
          <a:xfrm>
            <a:off x="608012" y="1428750"/>
            <a:ext cx="4116388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5451475" y="1447800"/>
            <a:ext cx="3311525" cy="4679950"/>
            <a:chOff x="3694" y="1117"/>
            <a:chExt cx="1635" cy="2568"/>
          </a:xfrm>
        </p:grpSpPr>
        <p:pic>
          <p:nvPicPr>
            <p:cNvPr id="10" name="Picture 9" descr="carge_ord_com_fit_40_peq"/>
            <p:cNvPicPr preferRelativeResize="0">
              <a:picLocks noChangeAspect="1" noChangeArrowheads="1"/>
            </p:cNvPicPr>
            <p:nvPr/>
          </p:nvPicPr>
          <p:blipFill>
            <a:blip r:embed="rId3" cstate="print">
              <a:lum bright="-14000" contrast="14000"/>
            </a:blip>
            <a:srcRect/>
            <a:stretch>
              <a:fillRect/>
            </a:stretch>
          </p:blipFill>
          <p:spPr bwMode="auto">
            <a:xfrm>
              <a:off x="3699" y="1117"/>
              <a:ext cx="1630" cy="1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0" descr="carge_ord_com_fit_85_peq"/>
            <p:cNvPicPr preferRelativeResize="0">
              <a:picLocks noChangeAspect="1" noChangeArrowheads="1"/>
            </p:cNvPicPr>
            <p:nvPr/>
          </p:nvPicPr>
          <p:blipFill>
            <a:blip r:embed="rId4" cstate="print">
              <a:lum bright="-14000" contrast="14000"/>
            </a:blip>
            <a:srcRect/>
            <a:stretch>
              <a:fillRect/>
            </a:stretch>
          </p:blipFill>
          <p:spPr bwMode="auto">
            <a:xfrm>
              <a:off x="3694" y="2432"/>
              <a:ext cx="1635" cy="1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22287" y="4648200"/>
            <a:ext cx="5040313" cy="8207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900">
                <a:latin typeface="Arial" pitchFamily="34" charset="0"/>
                <a:cs typeface="Arial" pitchFamily="34" charset="0"/>
              </a:rPr>
              <a:t>x=0.35 -&gt;T</a:t>
            </a:r>
            <a:r>
              <a:rPr lang="en-GB" baseline="-25000">
                <a:latin typeface="Arial" pitchFamily="34" charset="0"/>
                <a:cs typeface="Arial" pitchFamily="34" charset="0"/>
              </a:rPr>
              <a:t>EDO</a:t>
            </a:r>
            <a:r>
              <a:rPr lang="en-GB" sz="1900">
                <a:latin typeface="Arial" pitchFamily="34" charset="0"/>
                <a:cs typeface="Arial" pitchFamily="34" charset="0"/>
              </a:rPr>
              <a:t>=206 K,  x=0.4 -&gt;T</a:t>
            </a:r>
            <a:r>
              <a:rPr lang="en-GB" baseline="-25000">
                <a:latin typeface="Arial" pitchFamily="34" charset="0"/>
                <a:cs typeface="Arial" pitchFamily="34" charset="0"/>
              </a:rPr>
              <a:t>EDO</a:t>
            </a:r>
            <a:r>
              <a:rPr lang="en-GB" sz="1900">
                <a:latin typeface="Arial" pitchFamily="34" charset="0"/>
                <a:cs typeface="Arial" pitchFamily="34" charset="0"/>
              </a:rPr>
              <a:t>=218 K,    </a:t>
            </a:r>
          </a:p>
          <a:p>
            <a:pPr eaLnBrk="0" hangingPunct="0">
              <a:spcBef>
                <a:spcPct val="50000"/>
              </a:spcBef>
            </a:pPr>
            <a:r>
              <a:rPr lang="en-GB" sz="1900">
                <a:latin typeface="Arial" pitchFamily="34" charset="0"/>
                <a:cs typeface="Arial" pitchFamily="34" charset="0"/>
              </a:rPr>
              <a:t>x=0.85 -&gt; T</a:t>
            </a:r>
            <a:r>
              <a:rPr lang="en-GB" sz="1900" baseline="-25000">
                <a:latin typeface="Arial" pitchFamily="34" charset="0"/>
                <a:cs typeface="Arial" pitchFamily="34" charset="0"/>
              </a:rPr>
              <a:t>EDO</a:t>
            </a:r>
            <a:r>
              <a:rPr lang="en-GB" sz="1900">
                <a:latin typeface="Arial" pitchFamily="34" charset="0"/>
                <a:cs typeface="Arial" pitchFamily="34" charset="0"/>
              </a:rPr>
              <a:t>=112 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52400" y="79375"/>
            <a:ext cx="7010445" cy="40011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PAC results: Local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Probe Studies / Pr</a:t>
            </a:r>
            <a:r>
              <a:rPr lang="en-US" sz="2000" b="1" baseline="-25000" dirty="0">
                <a:latin typeface="Arial" pitchFamily="34" charset="0"/>
                <a:cs typeface="Arial" pitchFamily="34" charset="0"/>
              </a:rPr>
              <a:t>1-x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Ca</a:t>
            </a:r>
            <a:r>
              <a:rPr lang="en-US" sz="2000" b="1" baseline="-25000" dirty="0">
                <a:latin typeface="Arial" pitchFamily="34" charset="0"/>
                <a:cs typeface="Arial" pitchFamily="34" charset="0"/>
              </a:rPr>
              <a:t>x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MnO</a:t>
            </a:r>
            <a:r>
              <a:rPr lang="en-US" sz="2000" b="1" baseline="-25000" dirty="0">
                <a:latin typeface="Arial" pitchFamily="34" charset="0"/>
                <a:cs typeface="Arial" pitchFamily="34" charset="0"/>
              </a:rPr>
              <a:t>3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 system</a:t>
            </a:r>
            <a:endParaRPr lang="pt-PT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99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656"/>
            <a:ext cx="9144000" cy="480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023" y="44624"/>
            <a:ext cx="89684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Emission </a:t>
            </a:r>
            <a:r>
              <a:rPr lang="en-US" sz="2800" b="1" dirty="0" err="1" smtClean="0"/>
              <a:t>channelling</a:t>
            </a:r>
            <a:r>
              <a:rPr lang="en-US" sz="2800" b="1" dirty="0" smtClean="0"/>
              <a:t>: locating impurity atoms in the lattice</a:t>
            </a:r>
            <a:endParaRPr lang="en-GB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052736"/>
            <a:ext cx="817300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Channelling</a:t>
            </a:r>
            <a:r>
              <a:rPr lang="en-US" b="1" dirty="0" smtClean="0"/>
              <a:t> of charged particle in crystal, channels along high symmetry directions.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6343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9" y="1988840"/>
            <a:ext cx="6374099" cy="4372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023" y="260648"/>
            <a:ext cx="89684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Emission </a:t>
            </a:r>
            <a:r>
              <a:rPr lang="en-US" sz="2800" b="1" dirty="0" err="1" smtClean="0"/>
              <a:t>channelling</a:t>
            </a:r>
            <a:r>
              <a:rPr lang="en-US" sz="2800" b="1" dirty="0" smtClean="0"/>
              <a:t>: locating impurity atoms in the lattice</a:t>
            </a:r>
            <a:endParaRPr lang="en-GB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948264" y="1907497"/>
            <a:ext cx="1872208" cy="175432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Since 2009, online system available, able to measure isotopes with half-lives of ~1min.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948264" y="4293096"/>
            <a:ext cx="1800200" cy="1477328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Position </a:t>
            </a:r>
            <a:r>
              <a:rPr lang="en-US" dirty="0" smtClean="0"/>
              <a:t>sensitive detectors produced at CERN (</a:t>
            </a:r>
            <a:r>
              <a:rPr lang="en-US" dirty="0" err="1" smtClean="0"/>
              <a:t>Medipix</a:t>
            </a:r>
            <a:r>
              <a:rPr lang="en-US" dirty="0" smtClean="0"/>
              <a:t> project).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440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052736"/>
            <a:ext cx="3905743" cy="5685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6309320"/>
            <a:ext cx="3415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Pereira </a:t>
            </a:r>
            <a:r>
              <a:rPr lang="en-US" i="1" dirty="0" smtClean="0"/>
              <a:t>et al </a:t>
            </a:r>
            <a:r>
              <a:rPr lang="en-US" dirty="0" smtClean="0"/>
              <a:t>APL </a:t>
            </a:r>
            <a:r>
              <a:rPr lang="en-US" b="1" dirty="0" smtClean="0"/>
              <a:t>98 </a:t>
            </a:r>
            <a:r>
              <a:rPr lang="en-US" dirty="0" smtClean="0"/>
              <a:t>201905 (2011)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260648"/>
            <a:ext cx="6452920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Spintronics</a:t>
            </a:r>
            <a:r>
              <a:rPr lang="en-US" sz="2800" dirty="0" smtClean="0"/>
              <a:t>: Location of </a:t>
            </a:r>
            <a:r>
              <a:rPr lang="en-US" sz="2800" dirty="0" err="1" smtClean="0"/>
              <a:t>Mn</a:t>
            </a:r>
            <a:r>
              <a:rPr lang="en-US" sz="2800" dirty="0" smtClean="0"/>
              <a:t> in Ga</a:t>
            </a:r>
            <a:r>
              <a:rPr lang="en-US" sz="2800" baseline="-25000" dirty="0" smtClean="0"/>
              <a:t>1-x</a:t>
            </a:r>
            <a:r>
              <a:rPr lang="en-US" sz="2800" dirty="0" smtClean="0"/>
              <a:t>Mn</a:t>
            </a:r>
            <a:r>
              <a:rPr lang="en-US" sz="2800" baseline="-25000" dirty="0" smtClean="0"/>
              <a:t>x</a:t>
            </a:r>
            <a:r>
              <a:rPr lang="en-US" sz="2800" dirty="0" smtClean="0"/>
              <a:t>As</a:t>
            </a:r>
            <a:endParaRPr lang="en-GB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71914" y="2325903"/>
            <a:ext cx="4412906" cy="31393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GaAs</a:t>
            </a:r>
            <a:r>
              <a:rPr lang="en-US" dirty="0" smtClean="0"/>
              <a:t>: a dilute magnetic semiconductor, not yet at room temperature.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Emission </a:t>
            </a:r>
            <a:r>
              <a:rPr lang="en-US" dirty="0" err="1" smtClean="0"/>
              <a:t>channelling</a:t>
            </a:r>
            <a:r>
              <a:rPr lang="en-US" dirty="0" smtClean="0"/>
              <a:t> results  showed that </a:t>
            </a:r>
            <a:r>
              <a:rPr lang="en-US" dirty="0" err="1" smtClean="0"/>
              <a:t>Mn</a:t>
            </a:r>
            <a:r>
              <a:rPr lang="en-US" dirty="0" smtClean="0"/>
              <a:t> is surprisingly stable at interstitial sites in </a:t>
            </a:r>
            <a:r>
              <a:rPr lang="en-US" dirty="0" err="1" smtClean="0"/>
              <a:t>GaAs</a:t>
            </a:r>
            <a:r>
              <a:rPr lang="en-US" dirty="0" smtClean="0"/>
              <a:t> (400C).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Results that have consequences for “defect engineering” of this material.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088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228600" y="304800"/>
            <a:ext cx="8077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3200" b="1" dirty="0">
                <a:solidFill>
                  <a:srgbClr val="FF0000"/>
                </a:solidFill>
                <a:cs typeface="Arial" charset="0"/>
              </a:rPr>
              <a:t>PL Characterisation of Semiconductors </a:t>
            </a:r>
            <a:endParaRPr lang="en-GB" sz="3200" b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1600200"/>
            <a:ext cx="7807137" cy="2677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400" dirty="0" smtClean="0"/>
              <a:t> One of the principal techniques in semiconductor research.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400" dirty="0" smtClean="0"/>
              <a:t> High Spectral resolution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400" dirty="0" smtClean="0"/>
              <a:t> Non-destructive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400" dirty="0" smtClean="0"/>
              <a:t> No need for contacts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400" dirty="0" smtClean="0"/>
              <a:t> Very sensitive (can probe ppb)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400" dirty="0" smtClean="0"/>
              <a:t> Relatively flexible and straightforward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400" dirty="0" smtClean="0"/>
              <a:t> Can be extended to include external perturbations.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71600" y="4819471"/>
            <a:ext cx="6934200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Font typeface="Calibri" pitchFamily="34" charset="0"/>
              <a:buChar char="X"/>
            </a:pPr>
            <a:r>
              <a:rPr lang="en-US" sz="2000" dirty="0" smtClean="0"/>
              <a:t> Not quantitative</a:t>
            </a:r>
          </a:p>
          <a:p>
            <a:pPr>
              <a:buClr>
                <a:srgbClr val="FF0000"/>
              </a:buClr>
              <a:buFont typeface="Calibri" pitchFamily="34" charset="0"/>
              <a:buChar char="X"/>
            </a:pPr>
            <a:r>
              <a:rPr lang="en-US" sz="2000" dirty="0" smtClean="0"/>
              <a:t> Low concentrations may be more optically efficient</a:t>
            </a:r>
          </a:p>
          <a:p>
            <a:pPr>
              <a:buClr>
                <a:srgbClr val="FF0000"/>
              </a:buClr>
              <a:buFont typeface="Calibri" pitchFamily="34" charset="0"/>
              <a:buChar char="X"/>
            </a:pPr>
            <a:r>
              <a:rPr lang="en-US" sz="2000" dirty="0" smtClean="0"/>
              <a:t> Lack of chemical information  (except for some rare cases where isotope shifts are observed)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0991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:\DCU\DCU_things\DCU_work_other\cern\pictures\PL\AGF00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295400"/>
            <a:ext cx="3886200" cy="29146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129702" y="228600"/>
            <a:ext cx="6786410" cy="58477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PL + L-DLTS apparatus at ISOLDE</a:t>
            </a:r>
            <a:endParaRPr lang="en-IE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4410074" y="4519613"/>
            <a:ext cx="3971925" cy="20415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l" defTabSz="190500">
              <a:lnSpc>
                <a:spcPct val="105000"/>
              </a:lnSpc>
              <a:tabLst>
                <a:tab pos="1071563" algn="l"/>
                <a:tab pos="1800225" algn="l"/>
              </a:tabLst>
            </a:pPr>
            <a:r>
              <a:rPr lang="de-DE" sz="2000" b="1" dirty="0"/>
              <a:t>Monochromator</a:t>
            </a:r>
          </a:p>
          <a:p>
            <a:pPr algn="l" defTabSz="190500">
              <a:lnSpc>
                <a:spcPct val="105000"/>
              </a:lnSpc>
              <a:buFontTx/>
              <a:buChar char="•"/>
              <a:tabLst>
                <a:tab pos="1071563" algn="l"/>
                <a:tab pos="1800225" algn="l"/>
              </a:tabLst>
            </a:pPr>
            <a:r>
              <a:rPr lang="de-DE" sz="2000" dirty="0"/>
              <a:t> </a:t>
            </a:r>
            <a:r>
              <a:rPr lang="de-DE" sz="2000" dirty="0" smtClean="0"/>
              <a:t>Focus</a:t>
            </a:r>
            <a:r>
              <a:rPr lang="de-DE" sz="2000" dirty="0"/>
              <a:t>: 	0,75 m</a:t>
            </a:r>
          </a:p>
          <a:p>
            <a:pPr algn="l" defTabSz="190500">
              <a:lnSpc>
                <a:spcPct val="105000"/>
              </a:lnSpc>
              <a:buFontTx/>
              <a:buChar char="•"/>
              <a:tabLst>
                <a:tab pos="1071563" algn="l"/>
                <a:tab pos="1800225" algn="l"/>
              </a:tabLst>
            </a:pPr>
            <a:r>
              <a:rPr lang="de-DE" sz="2000" dirty="0"/>
              <a:t> </a:t>
            </a:r>
            <a:r>
              <a:rPr lang="de-DE" sz="2000" dirty="0" smtClean="0"/>
              <a:t>Gratings: </a:t>
            </a:r>
            <a:r>
              <a:rPr lang="de-DE" sz="2000" dirty="0"/>
              <a:t>	150 – 1800 l/mm</a:t>
            </a:r>
          </a:p>
          <a:p>
            <a:pPr algn="l" defTabSz="190500">
              <a:lnSpc>
                <a:spcPct val="105000"/>
              </a:lnSpc>
              <a:tabLst>
                <a:tab pos="1071563" algn="l"/>
                <a:tab pos="1800225" algn="l"/>
              </a:tabLst>
            </a:pPr>
            <a:r>
              <a:rPr lang="de-DE" sz="2000" b="1" dirty="0" smtClean="0"/>
              <a:t>Detectors</a:t>
            </a:r>
            <a:endParaRPr lang="de-DE" sz="2000" b="1" dirty="0"/>
          </a:p>
          <a:p>
            <a:pPr algn="l" defTabSz="190500">
              <a:lnSpc>
                <a:spcPct val="105000"/>
              </a:lnSpc>
              <a:buFontTx/>
              <a:buChar char="•"/>
              <a:tabLst>
                <a:tab pos="1071563" algn="l"/>
                <a:tab pos="1800225" algn="l"/>
              </a:tabLst>
            </a:pPr>
            <a:r>
              <a:rPr lang="de-DE" sz="2000" dirty="0"/>
              <a:t> </a:t>
            </a:r>
            <a:r>
              <a:rPr lang="de-DE" sz="2000" dirty="0" smtClean="0"/>
              <a:t>CCD-camera </a:t>
            </a:r>
            <a:r>
              <a:rPr lang="de-DE" sz="2000" dirty="0"/>
              <a:t>	(1,1 - 6,2 eV)</a:t>
            </a:r>
          </a:p>
          <a:p>
            <a:pPr algn="l" defTabSz="190500">
              <a:lnSpc>
                <a:spcPct val="105000"/>
              </a:lnSpc>
              <a:buFontTx/>
              <a:buChar char="•"/>
              <a:tabLst>
                <a:tab pos="1071563" algn="l"/>
                <a:tab pos="1800225" algn="l"/>
              </a:tabLst>
            </a:pPr>
            <a:r>
              <a:rPr lang="de-DE" sz="2000" dirty="0"/>
              <a:t> Ge-Diode  	(0,7 - 1,5 eV)</a:t>
            </a: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520700" y="4365104"/>
            <a:ext cx="3671888" cy="2354491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1346200">
              <a:lnSpc>
                <a:spcPct val="105000"/>
              </a:lnSpc>
            </a:pPr>
            <a:r>
              <a:rPr lang="de-DE" sz="2000" b="1" dirty="0"/>
              <a:t>LASER</a:t>
            </a:r>
            <a:endParaRPr lang="de-DE" sz="2000" dirty="0"/>
          </a:p>
          <a:p>
            <a:pPr algn="l" defTabSz="1346200">
              <a:lnSpc>
                <a:spcPct val="105000"/>
              </a:lnSpc>
              <a:buFontTx/>
              <a:buChar char="•"/>
            </a:pPr>
            <a:r>
              <a:rPr lang="de-DE" sz="2000" dirty="0">
                <a:solidFill>
                  <a:srgbClr val="9933FF"/>
                </a:solidFill>
              </a:rPr>
              <a:t>  </a:t>
            </a:r>
            <a:r>
              <a:rPr lang="de-DE" sz="2000" dirty="0">
                <a:solidFill>
                  <a:srgbClr val="9900FF"/>
                </a:solidFill>
              </a:rPr>
              <a:t>HeCd 	(3,8 eV)</a:t>
            </a:r>
            <a:endParaRPr lang="de-DE" sz="2000" dirty="0">
              <a:solidFill>
                <a:srgbClr val="FF0000"/>
              </a:solidFill>
            </a:endParaRPr>
          </a:p>
          <a:p>
            <a:pPr algn="l" defTabSz="1346200">
              <a:lnSpc>
                <a:spcPct val="105000"/>
              </a:lnSpc>
              <a:buFontTx/>
              <a:buChar char="•"/>
            </a:pPr>
            <a:r>
              <a:rPr lang="de-DE" sz="2000" dirty="0">
                <a:solidFill>
                  <a:srgbClr val="009900"/>
                </a:solidFill>
              </a:rPr>
              <a:t>  Nd:YAG  	(2,3</a:t>
            </a:r>
            <a:r>
              <a:rPr lang="pl-PL" sz="2000" dirty="0">
                <a:solidFill>
                  <a:srgbClr val="009900"/>
                </a:solidFill>
              </a:rPr>
              <a:t> nm</a:t>
            </a:r>
            <a:r>
              <a:rPr lang="de-DE" sz="2000" dirty="0">
                <a:solidFill>
                  <a:srgbClr val="009900"/>
                </a:solidFill>
              </a:rPr>
              <a:t>)</a:t>
            </a:r>
          </a:p>
          <a:p>
            <a:pPr algn="l" defTabSz="1346200">
              <a:lnSpc>
                <a:spcPct val="105000"/>
              </a:lnSpc>
              <a:buFontTx/>
              <a:buChar char="•"/>
            </a:pPr>
            <a:r>
              <a:rPr lang="de-DE" sz="2000" dirty="0">
                <a:solidFill>
                  <a:srgbClr val="FF0000"/>
                </a:solidFill>
              </a:rPr>
              <a:t>  Diode 	(1,9 nm)</a:t>
            </a:r>
            <a:endParaRPr lang="de-DE" sz="2000" dirty="0">
              <a:solidFill>
                <a:srgbClr val="9900FF"/>
              </a:solidFill>
            </a:endParaRPr>
          </a:p>
          <a:p>
            <a:pPr algn="l" defTabSz="1346200">
              <a:lnSpc>
                <a:spcPct val="105000"/>
              </a:lnSpc>
            </a:pPr>
            <a:r>
              <a:rPr lang="de-DE" sz="2000" b="1" dirty="0" smtClean="0"/>
              <a:t>Cryostat</a:t>
            </a:r>
            <a:endParaRPr lang="de-DE" sz="2000" b="1" dirty="0"/>
          </a:p>
          <a:p>
            <a:pPr algn="l" defTabSz="1346200">
              <a:lnSpc>
                <a:spcPct val="105000"/>
              </a:lnSpc>
            </a:pPr>
            <a:r>
              <a:rPr lang="de-DE" sz="2000" dirty="0"/>
              <a:t>  </a:t>
            </a:r>
            <a:r>
              <a:rPr lang="de-DE" sz="2000" dirty="0" smtClean="0"/>
              <a:t>He-Bathcryostat </a:t>
            </a:r>
            <a:r>
              <a:rPr lang="de-DE" sz="2000" dirty="0"/>
              <a:t>(1,5 – 300 K</a:t>
            </a:r>
            <a:r>
              <a:rPr lang="de-DE" sz="2000" dirty="0" smtClean="0"/>
              <a:t>)</a:t>
            </a:r>
          </a:p>
          <a:p>
            <a:pPr algn="l" defTabSz="1346200">
              <a:lnSpc>
                <a:spcPct val="105000"/>
              </a:lnSpc>
            </a:pPr>
            <a:r>
              <a:rPr lang="de-DE" sz="2000" dirty="0" smtClean="0"/>
              <a:t>  Closed cycle </a:t>
            </a:r>
            <a:endParaRPr lang="de-DE" sz="2000" dirty="0"/>
          </a:p>
        </p:txBody>
      </p:sp>
      <p:pic>
        <p:nvPicPr>
          <p:cNvPr id="8" name="Picture 14" descr="AGF00016"/>
          <p:cNvPicPr>
            <a:picLocks noChangeAspect="1" noChangeArrowheads="1"/>
          </p:cNvPicPr>
          <p:nvPr/>
        </p:nvPicPr>
        <p:blipFill>
          <a:blip r:embed="rId3" cstate="print"/>
          <a:srcRect r="11494"/>
          <a:stretch>
            <a:fillRect/>
          </a:stretch>
        </p:blipFill>
        <p:spPr bwMode="auto">
          <a:xfrm>
            <a:off x="685800" y="1066800"/>
            <a:ext cx="3527425" cy="2989263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239395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b="1" dirty="0" smtClean="0"/>
              <a:t>Outline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25963"/>
          </a:xfrm>
        </p:spPr>
        <p:txBody>
          <a:bodyPr/>
          <a:lstStyle/>
          <a:p>
            <a:r>
              <a:rPr lang="en-US" dirty="0"/>
              <a:t>Overview of the community</a:t>
            </a:r>
          </a:p>
          <a:p>
            <a:r>
              <a:rPr lang="en-US" dirty="0" smtClean="0"/>
              <a:t>Introduction </a:t>
            </a:r>
            <a:r>
              <a:rPr lang="en-US" dirty="0" smtClean="0"/>
              <a:t>to techniques used in nuclear solid state </a:t>
            </a:r>
            <a:r>
              <a:rPr lang="en-US" dirty="0" smtClean="0"/>
              <a:t>physics</a:t>
            </a:r>
            <a:endParaRPr lang="en-US" dirty="0" smtClean="0"/>
          </a:p>
          <a:p>
            <a:r>
              <a:rPr lang="en-US" dirty="0" smtClean="0"/>
              <a:t>Techniques used at ISOLDE</a:t>
            </a:r>
          </a:p>
          <a:p>
            <a:r>
              <a:rPr lang="en-US" dirty="0" smtClean="0"/>
              <a:t>Focus </a:t>
            </a:r>
            <a:r>
              <a:rPr lang="en-US" dirty="0" smtClean="0"/>
              <a:t>on some recent results in solid state and biophysics.</a:t>
            </a:r>
          </a:p>
        </p:txBody>
      </p:sp>
    </p:spTree>
    <p:extLst>
      <p:ext uri="{BB962C8B-B14F-4D97-AF65-F5344CB8AC3E}">
        <p14:creationId xmlns:p14="http://schemas.microsoft.com/office/powerpoint/2010/main" val="173200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5486400" y="2286000"/>
          <a:ext cx="3505200" cy="197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5" name="Worksheet" r:id="rId3" imgW="3667049" imgH="2066849" progId="Excel.Sheet.8">
                  <p:embed/>
                </p:oleObj>
              </mc:Choice>
              <mc:Fallback>
                <p:oleObj name="Worksheet" r:id="rId3" imgW="3667049" imgH="2066849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2286000"/>
                        <a:ext cx="3505200" cy="197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5410200" y="4800600"/>
          <a:ext cx="3571875" cy="201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6" name="Worksheet" r:id="rId5" imgW="3667049" imgH="2066849" progId="Excel.Sheet.8">
                  <p:embed/>
                </p:oleObj>
              </mc:Choice>
              <mc:Fallback>
                <p:oleObj name="Worksheet" r:id="rId5" imgW="3667049" imgH="2066849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4800600"/>
                        <a:ext cx="3571875" cy="2011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6"/>
          <p:cNvGraphicFramePr>
            <a:graphicFrameLocks noChangeAspect="1"/>
          </p:cNvGraphicFramePr>
          <p:nvPr/>
        </p:nvGraphicFramePr>
        <p:xfrm>
          <a:off x="5486400" y="228600"/>
          <a:ext cx="3486602" cy="194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7" name="Worksheet" r:id="rId7" imgW="3667049" imgH="2066849" progId="Excel.Sheet.8">
                  <p:embed/>
                </p:oleObj>
              </mc:Choice>
              <mc:Fallback>
                <p:oleObj name="Worksheet" r:id="rId7" imgW="3667049" imgH="2066849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228600"/>
                        <a:ext cx="3486602" cy="1946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Line 16"/>
          <p:cNvSpPr>
            <a:spLocks noChangeShapeType="1"/>
          </p:cNvSpPr>
          <p:nvPr/>
        </p:nvSpPr>
        <p:spPr bwMode="auto">
          <a:xfrm>
            <a:off x="6553201" y="1447801"/>
            <a:ext cx="381000" cy="1828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IE"/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auto">
          <a:xfrm>
            <a:off x="7086601" y="3581401"/>
            <a:ext cx="457200" cy="2209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IE"/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auto">
          <a:xfrm flipH="1">
            <a:off x="7696198" y="1600199"/>
            <a:ext cx="381001" cy="1828801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IE"/>
          </a:p>
        </p:txBody>
      </p:sp>
      <p:sp>
        <p:nvSpPr>
          <p:cNvPr id="10" name="TextBox 9"/>
          <p:cNvSpPr txBox="1"/>
          <p:nvPr/>
        </p:nvSpPr>
        <p:spPr>
          <a:xfrm>
            <a:off x="3657600" y="2491581"/>
            <a:ext cx="625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(1)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67000" y="1295400"/>
            <a:ext cx="625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(2)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600" y="1981200"/>
            <a:ext cx="512445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4495800" y="4495800"/>
            <a:ext cx="838200" cy="914400"/>
          </a:xfrm>
          <a:prstGeom prst="rect">
            <a:avLst/>
          </a:prstGeom>
          <a:noFill/>
          <a:ln w="66675" cmpd="dbl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657600" y="3657600"/>
            <a:ext cx="838200" cy="914400"/>
          </a:xfrm>
          <a:prstGeom prst="rect">
            <a:avLst/>
          </a:prstGeom>
          <a:noFill/>
          <a:ln w="66675" cmpd="dbl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819400" y="2819400"/>
            <a:ext cx="838200" cy="914400"/>
          </a:xfrm>
          <a:prstGeom prst="rect">
            <a:avLst/>
          </a:prstGeom>
          <a:noFill/>
          <a:ln w="66675" cmpd="dbl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819400" y="1981200"/>
            <a:ext cx="838200" cy="914400"/>
          </a:xfrm>
          <a:prstGeom prst="rect">
            <a:avLst/>
          </a:prstGeom>
          <a:noFill/>
          <a:ln w="66675" cmpd="dbl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657600" y="2819400"/>
            <a:ext cx="838200" cy="914400"/>
          </a:xfrm>
          <a:prstGeom prst="rect">
            <a:avLst/>
          </a:prstGeom>
          <a:noFill/>
          <a:ln w="66675" cmpd="dbl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572000" y="3657600"/>
            <a:ext cx="838200" cy="914400"/>
          </a:xfrm>
          <a:prstGeom prst="rect">
            <a:avLst/>
          </a:prstGeom>
          <a:noFill/>
          <a:ln w="66675" cmpd="dbl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724400" y="3048000"/>
            <a:ext cx="625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(3)</a:t>
            </a:r>
            <a:endParaRPr lang="en-GB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0200" y="4800600"/>
            <a:ext cx="625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(1)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44"/>
          <p:cNvSpPr txBox="1">
            <a:spLocks noChangeArrowheads="1"/>
          </p:cNvSpPr>
          <p:nvPr/>
        </p:nvSpPr>
        <p:spPr bwMode="auto">
          <a:xfrm>
            <a:off x="152400" y="228600"/>
            <a:ext cx="6246813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cs typeface="Arial" pitchFamily="34" charset="0"/>
              </a:rPr>
              <a:t>Fundamental properties of donors in </a:t>
            </a:r>
            <a:r>
              <a:rPr lang="en-US" sz="2400" b="1" dirty="0" err="1">
                <a:solidFill>
                  <a:srgbClr val="FF0000"/>
                </a:solidFill>
                <a:cs typeface="Arial" pitchFamily="34" charset="0"/>
              </a:rPr>
              <a:t>ZnO</a:t>
            </a:r>
            <a:endParaRPr lang="en-US" sz="2400" b="1" dirty="0">
              <a:solidFill>
                <a:srgbClr val="FF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43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/>
        </p:nvSpPr>
        <p:spPr bwMode="auto">
          <a:xfrm flipV="1">
            <a:off x="527050" y="641350"/>
            <a:ext cx="0" cy="308927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 rot="16162541">
            <a:off x="-158750" y="1935163"/>
            <a:ext cx="901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IE" sz="2400">
                <a:solidFill>
                  <a:srgbClr val="FF0000"/>
                </a:solidFill>
                <a:latin typeface="Times New Roman" pitchFamily="18" charset="0"/>
              </a:rPr>
              <a:t>Time </a:t>
            </a:r>
            <a:endParaRPr lang="en-GB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4525963" y="0"/>
          <a:ext cx="4629150" cy="359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9" name="Graph" r:id="rId3" imgW="3964320" imgH="3185280" progId="">
                  <p:embed/>
                </p:oleObj>
              </mc:Choice>
              <mc:Fallback>
                <p:oleObj name="Graph" r:id="rId3" imgW="3964320" imgH="31852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5963" y="0"/>
                        <a:ext cx="4629150" cy="3595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179388" y="3743325"/>
          <a:ext cx="3954462" cy="318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0" name="Graph" r:id="rId5" imgW="3954240" imgH="3185280" progId="">
                  <p:embed/>
                </p:oleObj>
              </mc:Choice>
              <mc:Fallback>
                <p:oleObj name="Graph" r:id="rId5" imgW="3954240" imgH="31852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3743325"/>
                        <a:ext cx="3954462" cy="318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4114800" y="5076825"/>
            <a:ext cx="4429125" cy="1477328"/>
          </a:xfrm>
          <a:prstGeom prst="rect">
            <a:avLst/>
          </a:prstGeom>
          <a:noFill/>
          <a:ln w="9525" algn="ctr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I</a:t>
            </a:r>
            <a:r>
              <a:rPr lang="en-US" baseline="-25000" dirty="0">
                <a:solidFill>
                  <a:srgbClr val="FF0000"/>
                </a:solidFill>
                <a:latin typeface="Calibri" pitchFamily="34" charset="0"/>
              </a:rPr>
              <a:t>8</a:t>
            </a:r>
            <a:r>
              <a:rPr lang="en-US" dirty="0">
                <a:latin typeface="Calibri" pitchFamily="34" charset="0"/>
              </a:rPr>
              <a:t> feature decays as </a:t>
            </a:r>
            <a:r>
              <a:rPr lang="en-US" dirty="0" err="1">
                <a:solidFill>
                  <a:srgbClr val="FF0000"/>
                </a:solidFill>
                <a:latin typeface="Calibri" pitchFamily="34" charset="0"/>
              </a:rPr>
              <a:t>Ga</a:t>
            </a:r>
            <a:r>
              <a:rPr lang="en-US" dirty="0">
                <a:latin typeface="Calibri" pitchFamily="34" charset="0"/>
              </a:rPr>
              <a:t> decays; So does the weak 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I</a:t>
            </a:r>
            <a:r>
              <a:rPr lang="en-US" baseline="-25000" dirty="0">
                <a:solidFill>
                  <a:srgbClr val="FF0000"/>
                </a:solidFill>
                <a:latin typeface="Calibri" pitchFamily="34" charset="0"/>
              </a:rPr>
              <a:t>1</a:t>
            </a:r>
            <a:r>
              <a:rPr lang="en-US" dirty="0">
                <a:latin typeface="Calibri" pitchFamily="34" charset="0"/>
              </a:rPr>
              <a:t> line; 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DD</a:t>
            </a:r>
            <a:r>
              <a:rPr lang="en-US" baseline="-25000" dirty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dirty="0">
                <a:latin typeface="Calibri" pitchFamily="34" charset="0"/>
              </a:rPr>
              <a:t> grows as </a:t>
            </a:r>
            <a:r>
              <a:rPr lang="en-US" dirty="0" err="1">
                <a:solidFill>
                  <a:srgbClr val="FF0000"/>
                </a:solidFill>
                <a:latin typeface="Calibri" pitchFamily="34" charset="0"/>
              </a:rPr>
              <a:t>Ge</a:t>
            </a:r>
            <a:r>
              <a:rPr lang="en-US" dirty="0">
                <a:latin typeface="Calibri" pitchFamily="34" charset="0"/>
              </a:rPr>
              <a:t> is produced.</a:t>
            </a:r>
          </a:p>
          <a:p>
            <a:pPr algn="just"/>
            <a:r>
              <a:rPr lang="en-US" dirty="0">
                <a:latin typeface="Calibri" pitchFamily="34" charset="0"/>
              </a:rPr>
              <a:t>First chemical identification of </a:t>
            </a:r>
            <a:r>
              <a:rPr lang="en-US" dirty="0" err="1">
                <a:solidFill>
                  <a:srgbClr val="FF0000"/>
                </a:solidFill>
                <a:latin typeface="Calibri" pitchFamily="34" charset="0"/>
              </a:rPr>
              <a:t>Ga</a:t>
            </a:r>
            <a:r>
              <a:rPr lang="en-US" dirty="0">
                <a:latin typeface="Calibri" pitchFamily="34" charset="0"/>
              </a:rPr>
              <a:t> and </a:t>
            </a:r>
            <a:r>
              <a:rPr lang="en-US" dirty="0" err="1">
                <a:solidFill>
                  <a:srgbClr val="FF0000"/>
                </a:solidFill>
                <a:latin typeface="Calibri" pitchFamily="34" charset="0"/>
              </a:rPr>
              <a:t>Ge</a:t>
            </a:r>
            <a:r>
              <a:rPr lang="en-US" dirty="0">
                <a:latin typeface="Calibri" pitchFamily="34" charset="0"/>
              </a:rPr>
              <a:t> in </a:t>
            </a:r>
            <a:r>
              <a:rPr lang="en-US" dirty="0" err="1">
                <a:latin typeface="Calibri" pitchFamily="34" charset="0"/>
              </a:rPr>
              <a:t>ZnO</a:t>
            </a:r>
            <a:r>
              <a:rPr lang="en-US" dirty="0">
                <a:latin typeface="Calibri" pitchFamily="34" charset="0"/>
              </a:rPr>
              <a:t>, (</a:t>
            </a:r>
            <a:r>
              <a:rPr lang="en-US" b="1" dirty="0">
                <a:solidFill>
                  <a:srgbClr val="00B050"/>
                </a:solidFill>
                <a:latin typeface="Calibri" pitchFamily="34" charset="0"/>
              </a:rPr>
              <a:t>PRB 73, 165212 (2006</a:t>
            </a:r>
            <a:r>
              <a:rPr lang="en-US" dirty="0" smtClean="0">
                <a:latin typeface="Calibri" pitchFamily="34" charset="0"/>
              </a:rPr>
              <a:t>)) and </a:t>
            </a:r>
            <a:r>
              <a:rPr lang="en-US" b="1" dirty="0" smtClean="0">
                <a:solidFill>
                  <a:srgbClr val="00B050"/>
                </a:solidFill>
                <a:latin typeface="Calibri" pitchFamily="34" charset="0"/>
              </a:rPr>
              <a:t>PRB 83 125205 (2011)</a:t>
            </a:r>
            <a:r>
              <a:rPr lang="en-US" dirty="0" smtClean="0">
                <a:latin typeface="Calibri" pitchFamily="34" charset="0"/>
              </a:rPr>
              <a:t>)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 flipH="1" flipV="1">
            <a:off x="3009900" y="3054350"/>
            <a:ext cx="1762125" cy="18605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4486275" y="4167188"/>
            <a:ext cx="381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I</a:t>
            </a:r>
            <a:r>
              <a:rPr lang="en-US" sz="2400" baseline="-25000">
                <a:latin typeface="Calibri" pitchFamily="34" charset="0"/>
              </a:rPr>
              <a:t>8</a:t>
            </a:r>
          </a:p>
        </p:txBody>
      </p:sp>
      <p:sp>
        <p:nvSpPr>
          <p:cNvPr id="11" name="Line 20"/>
          <p:cNvSpPr>
            <a:spLocks noChangeShapeType="1"/>
          </p:cNvSpPr>
          <p:nvPr/>
        </p:nvSpPr>
        <p:spPr bwMode="auto">
          <a:xfrm flipV="1">
            <a:off x="8278813" y="3297238"/>
            <a:ext cx="3175" cy="16573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2" name="Line 21"/>
          <p:cNvSpPr>
            <a:spLocks noChangeShapeType="1"/>
          </p:cNvSpPr>
          <p:nvPr/>
        </p:nvSpPr>
        <p:spPr bwMode="auto">
          <a:xfrm flipV="1">
            <a:off x="5873750" y="3167063"/>
            <a:ext cx="3175" cy="17748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5954713" y="4491038"/>
            <a:ext cx="6445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Calibri" pitchFamily="34" charset="0"/>
              </a:rPr>
              <a:t>DD</a:t>
            </a:r>
            <a:r>
              <a:rPr lang="en-US" sz="2000" baseline="-25000">
                <a:latin typeface="Calibri" pitchFamily="34" charset="0"/>
              </a:rPr>
              <a:t>2</a:t>
            </a:r>
          </a:p>
        </p:txBody>
      </p: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8355013" y="4500563"/>
            <a:ext cx="381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I</a:t>
            </a:r>
            <a:r>
              <a:rPr lang="en-US" sz="2400" baseline="-25000">
                <a:latin typeface="Calibri" pitchFamily="34" charset="0"/>
              </a:rPr>
              <a:t>1</a:t>
            </a:r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/>
        </p:nvGraphicFramePr>
        <p:xfrm>
          <a:off x="522288" y="0"/>
          <a:ext cx="4095750" cy="340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1" name="Graph" r:id="rId7" imgW="3877920" imgH="3224160" progId="">
                  <p:embed/>
                </p:oleObj>
              </mc:Choice>
              <mc:Fallback>
                <p:oleObj name="Graph" r:id="rId7" imgW="3877920" imgH="32241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288" y="0"/>
                        <a:ext cx="4095750" cy="3405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2337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5"/>
          <p:cNvSpPr txBox="1">
            <a:spLocks noChangeArrowheads="1"/>
          </p:cNvSpPr>
          <p:nvPr/>
        </p:nvSpPr>
        <p:spPr bwMode="auto">
          <a:xfrm>
            <a:off x="215900" y="142875"/>
            <a:ext cx="6837363" cy="576263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de-DE" sz="3200" dirty="0" smtClean="0"/>
              <a:t>Diffusion: experimental </a:t>
            </a:r>
            <a:r>
              <a:rPr lang="de-DE" sz="3200" dirty="0"/>
              <a:t>procedure</a:t>
            </a:r>
          </a:p>
        </p:txBody>
      </p:sp>
      <p:grpSp>
        <p:nvGrpSpPr>
          <p:cNvPr id="5" name="Group 68"/>
          <p:cNvGrpSpPr>
            <a:grpSpLocks/>
          </p:cNvGrpSpPr>
          <p:nvPr/>
        </p:nvGrpSpPr>
        <p:grpSpPr bwMode="auto">
          <a:xfrm>
            <a:off x="215900" y="3033713"/>
            <a:ext cx="8640763" cy="3519487"/>
            <a:chOff x="136" y="1911"/>
            <a:chExt cx="5443" cy="2217"/>
          </a:xfrm>
        </p:grpSpPr>
        <p:sp>
          <p:nvSpPr>
            <p:cNvPr id="6" name="Rectangle 65"/>
            <p:cNvSpPr>
              <a:spLocks noChangeArrowheads="1"/>
            </p:cNvSpPr>
            <p:nvPr/>
          </p:nvSpPr>
          <p:spPr bwMode="auto">
            <a:xfrm>
              <a:off x="136" y="1911"/>
              <a:ext cx="5443" cy="221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7" name="Group 64"/>
            <p:cNvGrpSpPr>
              <a:grpSpLocks/>
            </p:cNvGrpSpPr>
            <p:nvPr/>
          </p:nvGrpSpPr>
          <p:grpSpPr bwMode="auto">
            <a:xfrm>
              <a:off x="589" y="2007"/>
              <a:ext cx="4695" cy="1899"/>
              <a:chOff x="657" y="1701"/>
              <a:chExt cx="4695" cy="1899"/>
            </a:xfrm>
          </p:grpSpPr>
          <p:graphicFrame>
            <p:nvGraphicFramePr>
              <p:cNvPr id="8" name="Object 5"/>
              <p:cNvGraphicFramePr>
                <a:graphicFrameLocks noChangeAspect="1"/>
              </p:cNvGraphicFramePr>
              <p:nvPr/>
            </p:nvGraphicFramePr>
            <p:xfrm>
              <a:off x="2144" y="3043"/>
              <a:ext cx="966" cy="55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290" name="CorelDRAW" r:id="rId3" imgW="2264040" imgH="1304280" progId="">
                      <p:embed/>
                    </p:oleObj>
                  </mc:Choice>
                  <mc:Fallback>
                    <p:oleObj name="CorelDRAW" r:id="rId3" imgW="2264040" imgH="130428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144" y="3043"/>
                            <a:ext cx="966" cy="55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" name="Object 6"/>
              <p:cNvGraphicFramePr>
                <a:graphicFrameLocks noChangeAspect="1"/>
              </p:cNvGraphicFramePr>
              <p:nvPr/>
            </p:nvGraphicFramePr>
            <p:xfrm>
              <a:off x="2399" y="1701"/>
              <a:ext cx="496" cy="73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291" name="CorelDRAW" r:id="rId5" imgW="1164240" imgH="1720080" progId="">
                      <p:embed/>
                    </p:oleObj>
                  </mc:Choice>
                  <mc:Fallback>
                    <p:oleObj name="CorelDRAW" r:id="rId5" imgW="1164240" imgH="172008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99" y="1701"/>
                            <a:ext cx="496" cy="73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" name="Object 7"/>
              <p:cNvGraphicFramePr>
                <a:graphicFrameLocks noChangeAspect="1"/>
              </p:cNvGraphicFramePr>
              <p:nvPr/>
            </p:nvGraphicFramePr>
            <p:xfrm>
              <a:off x="657" y="2391"/>
              <a:ext cx="973" cy="8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292" name="CorelDRAW" r:id="rId7" imgW="1275480" imgH="1602000" progId="">
                      <p:embed/>
                    </p:oleObj>
                  </mc:Choice>
                  <mc:Fallback>
                    <p:oleObj name="CorelDRAW" r:id="rId7" imgW="1275480" imgH="160200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b="8989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7" y="2391"/>
                            <a:ext cx="973" cy="86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" name="Line 9"/>
              <p:cNvSpPr>
                <a:spLocks noChangeAspect="1" noChangeShapeType="1"/>
              </p:cNvSpPr>
              <p:nvPr/>
            </p:nvSpPr>
            <p:spPr bwMode="auto">
              <a:xfrm flipV="1">
                <a:off x="2180" y="2499"/>
                <a:ext cx="146" cy="21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" name="Line 10"/>
              <p:cNvSpPr>
                <a:spLocks noChangeAspect="1" noChangeShapeType="1"/>
              </p:cNvSpPr>
              <p:nvPr/>
            </p:nvSpPr>
            <p:spPr bwMode="auto">
              <a:xfrm>
                <a:off x="2180" y="2717"/>
                <a:ext cx="146" cy="2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" name="Line 11"/>
              <p:cNvSpPr>
                <a:spLocks noChangeAspect="1" noChangeShapeType="1"/>
              </p:cNvSpPr>
              <p:nvPr/>
            </p:nvSpPr>
            <p:spPr bwMode="auto">
              <a:xfrm flipV="1">
                <a:off x="2870" y="2717"/>
                <a:ext cx="145" cy="2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" name="Line 12"/>
              <p:cNvSpPr>
                <a:spLocks noChangeAspect="1" noChangeShapeType="1"/>
              </p:cNvSpPr>
              <p:nvPr/>
            </p:nvSpPr>
            <p:spPr bwMode="auto">
              <a:xfrm>
                <a:off x="3015" y="2717"/>
                <a:ext cx="65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" name="Line 13"/>
              <p:cNvSpPr>
                <a:spLocks noChangeAspect="1" noChangeShapeType="1"/>
              </p:cNvSpPr>
              <p:nvPr/>
            </p:nvSpPr>
            <p:spPr bwMode="auto">
              <a:xfrm>
                <a:off x="1636" y="2717"/>
                <a:ext cx="5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" name="Line 1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870" y="2499"/>
                <a:ext cx="145" cy="2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" name="Text Box 42"/>
              <p:cNvSpPr txBox="1">
                <a:spLocks noChangeArrowheads="1"/>
              </p:cNvSpPr>
              <p:nvPr/>
            </p:nvSpPr>
            <p:spPr bwMode="auto">
              <a:xfrm>
                <a:off x="885" y="3231"/>
                <a:ext cx="453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de-DE" sz="1000"/>
                  <a:t>1...30 µm</a:t>
                </a:r>
              </a:p>
            </p:txBody>
          </p:sp>
          <p:pic>
            <p:nvPicPr>
              <p:cNvPr id="18" name="Picture 43" descr="Ag-normal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3683" y="2111"/>
                <a:ext cx="1669" cy="1183"/>
              </a:xfrm>
              <a:prstGeom prst="rect">
                <a:avLst/>
              </a:prstGeom>
              <a:noFill/>
            </p:spPr>
          </p:pic>
          <p:sp>
            <p:nvSpPr>
              <p:cNvPr id="19" name="Text Box 60"/>
              <p:cNvSpPr txBox="1">
                <a:spLocks noChangeArrowheads="1"/>
              </p:cNvSpPr>
              <p:nvPr/>
            </p:nvSpPr>
            <p:spPr bwMode="auto">
              <a:xfrm>
                <a:off x="4037" y="2251"/>
                <a:ext cx="62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de-DE" sz="1200"/>
                  <a:t>CdTe:</a:t>
                </a:r>
                <a:r>
                  <a:rPr lang="de-DE" sz="1200" baseline="30000"/>
                  <a:t>111</a:t>
                </a:r>
                <a:r>
                  <a:rPr lang="de-DE" sz="1200"/>
                  <a:t>Ag</a:t>
                </a:r>
              </a:p>
            </p:txBody>
          </p:sp>
          <p:sp>
            <p:nvSpPr>
              <p:cNvPr id="20" name="Text Box 61"/>
              <p:cNvSpPr txBox="1">
                <a:spLocks noChangeArrowheads="1"/>
              </p:cNvSpPr>
              <p:nvPr/>
            </p:nvSpPr>
            <p:spPr bwMode="auto">
              <a:xfrm>
                <a:off x="4620" y="2546"/>
                <a:ext cx="59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de-DE" sz="1000"/>
                  <a:t>T</a:t>
                </a:r>
                <a:r>
                  <a:rPr lang="de-DE" sz="1000" baseline="-25000"/>
                  <a:t>diff</a:t>
                </a:r>
                <a:r>
                  <a:rPr lang="de-DE" sz="1000"/>
                  <a:t> = 570 K</a:t>
                </a:r>
              </a:p>
              <a:p>
                <a:r>
                  <a:rPr lang="de-DE" sz="1000"/>
                  <a:t> t</a:t>
                </a:r>
                <a:r>
                  <a:rPr lang="de-DE" sz="1000" baseline="-25000"/>
                  <a:t>diff</a:t>
                </a:r>
                <a:r>
                  <a:rPr lang="de-DE" sz="1000"/>
                  <a:t> = 30 min</a:t>
                </a:r>
              </a:p>
            </p:txBody>
          </p:sp>
        </p:grpSp>
      </p:grpSp>
      <p:grpSp>
        <p:nvGrpSpPr>
          <p:cNvPr id="21" name="Group 70"/>
          <p:cNvGrpSpPr>
            <a:grpSpLocks/>
          </p:cNvGrpSpPr>
          <p:nvPr/>
        </p:nvGrpSpPr>
        <p:grpSpPr bwMode="auto">
          <a:xfrm>
            <a:off x="215900" y="1016000"/>
            <a:ext cx="8640763" cy="1763713"/>
            <a:chOff x="136" y="640"/>
            <a:chExt cx="5443" cy="1111"/>
          </a:xfrm>
        </p:grpSpPr>
        <p:sp>
          <p:nvSpPr>
            <p:cNvPr id="22" name="Rectangle 66"/>
            <p:cNvSpPr>
              <a:spLocks noChangeArrowheads="1"/>
            </p:cNvSpPr>
            <p:nvPr/>
          </p:nvSpPr>
          <p:spPr bwMode="auto">
            <a:xfrm>
              <a:off x="136" y="640"/>
              <a:ext cx="5443" cy="111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3" name="Group 54"/>
            <p:cNvGrpSpPr>
              <a:grpSpLocks/>
            </p:cNvGrpSpPr>
            <p:nvPr/>
          </p:nvGrpSpPr>
          <p:grpSpPr bwMode="auto">
            <a:xfrm>
              <a:off x="1636" y="822"/>
              <a:ext cx="1755" cy="730"/>
              <a:chOff x="1928" y="775"/>
              <a:chExt cx="1755" cy="730"/>
            </a:xfrm>
          </p:grpSpPr>
          <p:pic>
            <p:nvPicPr>
              <p:cNvPr id="35" name="Picture 46" descr="CdTE_impl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2636" y="775"/>
                <a:ext cx="1047" cy="730"/>
              </a:xfrm>
              <a:prstGeom prst="rect">
                <a:avLst/>
              </a:prstGeom>
              <a:noFill/>
            </p:spPr>
          </p:pic>
          <p:sp>
            <p:nvSpPr>
              <p:cNvPr id="36" name="Text Box 28"/>
              <p:cNvSpPr txBox="1">
                <a:spLocks noChangeArrowheads="1"/>
              </p:cNvSpPr>
              <p:nvPr/>
            </p:nvSpPr>
            <p:spPr bwMode="auto">
              <a:xfrm>
                <a:off x="2827" y="916"/>
                <a:ext cx="693" cy="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de-DE" sz="1400"/>
                  <a:t>CdTe</a:t>
                </a:r>
              </a:p>
              <a:p>
                <a:r>
                  <a:rPr lang="en-US" sz="1400">
                    <a:cs typeface="Arial" charset="0"/>
                  </a:rPr>
                  <a:t>Ø = 6 mm</a:t>
                </a:r>
              </a:p>
              <a:p>
                <a:r>
                  <a:rPr lang="en-US" sz="1400">
                    <a:cs typeface="Arial" charset="0"/>
                  </a:rPr>
                  <a:t>d = 800 µm</a:t>
                </a:r>
              </a:p>
            </p:txBody>
          </p:sp>
          <p:sp>
            <p:nvSpPr>
              <p:cNvPr id="37" name="Text Box 29"/>
              <p:cNvSpPr txBox="1">
                <a:spLocks noChangeArrowheads="1"/>
              </p:cNvSpPr>
              <p:nvPr/>
            </p:nvSpPr>
            <p:spPr bwMode="auto">
              <a:xfrm>
                <a:off x="1928" y="1008"/>
                <a:ext cx="50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de-DE" sz="2000" baseline="30000">
                    <a:solidFill>
                      <a:srgbClr val="0000FF"/>
                    </a:solidFill>
                  </a:rPr>
                  <a:t>111</a:t>
                </a:r>
                <a:r>
                  <a:rPr lang="de-DE" sz="2000">
                    <a:solidFill>
                      <a:srgbClr val="0000FF"/>
                    </a:solidFill>
                  </a:rPr>
                  <a:t>Ag</a:t>
                </a:r>
              </a:p>
            </p:txBody>
          </p:sp>
          <p:sp>
            <p:nvSpPr>
              <p:cNvPr id="38" name="Line 31"/>
              <p:cNvSpPr>
                <a:spLocks noChangeShapeType="1"/>
              </p:cNvSpPr>
              <p:nvPr/>
            </p:nvSpPr>
            <p:spPr bwMode="auto">
              <a:xfrm>
                <a:off x="2208" y="914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" name="Line 32"/>
              <p:cNvSpPr>
                <a:spLocks noChangeShapeType="1"/>
              </p:cNvSpPr>
              <p:nvPr/>
            </p:nvSpPr>
            <p:spPr bwMode="auto">
              <a:xfrm>
                <a:off x="2208" y="1027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" name="Line 34"/>
              <p:cNvSpPr>
                <a:spLocks noChangeShapeType="1"/>
              </p:cNvSpPr>
              <p:nvPr/>
            </p:nvSpPr>
            <p:spPr bwMode="auto">
              <a:xfrm>
                <a:off x="2208" y="1253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" name="Line 39"/>
              <p:cNvSpPr>
                <a:spLocks noChangeShapeType="1"/>
              </p:cNvSpPr>
              <p:nvPr/>
            </p:nvSpPr>
            <p:spPr bwMode="auto">
              <a:xfrm>
                <a:off x="2208" y="1366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" name="Line 41"/>
              <p:cNvSpPr>
                <a:spLocks noChangeShapeType="1"/>
              </p:cNvSpPr>
              <p:nvPr/>
            </p:nvSpPr>
            <p:spPr bwMode="auto">
              <a:xfrm flipH="1">
                <a:off x="2414" y="1140"/>
                <a:ext cx="82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4" name="Text Box 44"/>
            <p:cNvSpPr txBox="1">
              <a:spLocks noChangeArrowheads="1"/>
            </p:cNvSpPr>
            <p:nvPr/>
          </p:nvSpPr>
          <p:spPr bwMode="auto">
            <a:xfrm>
              <a:off x="269" y="686"/>
              <a:ext cx="123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DE" sz="1600" baseline="30000"/>
                <a:t>111</a:t>
              </a:r>
              <a:r>
                <a:rPr lang="de-DE" sz="1600"/>
                <a:t>Ag Implantation</a:t>
              </a:r>
            </a:p>
          </p:txBody>
        </p:sp>
        <p:grpSp>
          <p:nvGrpSpPr>
            <p:cNvPr id="25" name="Group 56"/>
            <p:cNvGrpSpPr>
              <a:grpSpLocks/>
            </p:cNvGrpSpPr>
            <p:nvPr/>
          </p:nvGrpSpPr>
          <p:grpSpPr bwMode="auto">
            <a:xfrm>
              <a:off x="4466" y="831"/>
              <a:ext cx="909" cy="739"/>
              <a:chOff x="4466" y="860"/>
              <a:chExt cx="909" cy="739"/>
            </a:xfrm>
          </p:grpSpPr>
          <p:sp>
            <p:nvSpPr>
              <p:cNvPr id="31" name="Rectangle 51"/>
              <p:cNvSpPr>
                <a:spLocks noChangeArrowheads="1"/>
              </p:cNvSpPr>
              <p:nvPr/>
            </p:nvSpPr>
            <p:spPr bwMode="auto">
              <a:xfrm>
                <a:off x="4466" y="860"/>
                <a:ext cx="909" cy="739"/>
              </a:xfrm>
              <a:prstGeom prst="rect">
                <a:avLst/>
              </a:prstGeom>
              <a:solidFill>
                <a:srgbClr val="CC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" name="Rectangle 53"/>
              <p:cNvSpPr>
                <a:spLocks noChangeArrowheads="1"/>
              </p:cNvSpPr>
              <p:nvPr/>
            </p:nvSpPr>
            <p:spPr bwMode="auto">
              <a:xfrm>
                <a:off x="4649" y="1008"/>
                <a:ext cx="546" cy="444"/>
              </a:xfrm>
              <a:prstGeom prst="rect">
                <a:avLst/>
              </a:prstGeom>
              <a:solidFill>
                <a:srgbClr val="FF500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pic>
            <p:nvPicPr>
              <p:cNvPr id="33" name="Picture 52" descr="CdTE_impl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4740" y="1099"/>
                <a:ext cx="374" cy="261"/>
              </a:xfrm>
              <a:prstGeom prst="rect">
                <a:avLst/>
              </a:prstGeom>
              <a:noFill/>
            </p:spPr>
          </p:pic>
          <p:sp>
            <p:nvSpPr>
              <p:cNvPr id="34" name="Text Box 55"/>
              <p:cNvSpPr txBox="1">
                <a:spLocks noChangeArrowheads="1"/>
              </p:cNvSpPr>
              <p:nvPr/>
            </p:nvSpPr>
            <p:spPr bwMode="auto">
              <a:xfrm>
                <a:off x="4764" y="1162"/>
                <a:ext cx="316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de-DE" sz="1000"/>
                  <a:t>CdTe</a:t>
                </a:r>
              </a:p>
            </p:txBody>
          </p:sp>
        </p:grpSp>
        <p:sp>
          <p:nvSpPr>
            <p:cNvPr id="26" name="Line 58"/>
            <p:cNvSpPr>
              <a:spLocks noChangeShapeType="1"/>
            </p:cNvSpPr>
            <p:nvPr/>
          </p:nvSpPr>
          <p:spPr bwMode="auto">
            <a:xfrm>
              <a:off x="3470" y="1187"/>
              <a:ext cx="83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Text Box 59"/>
            <p:cNvSpPr txBox="1">
              <a:spLocks noChangeArrowheads="1"/>
            </p:cNvSpPr>
            <p:nvPr/>
          </p:nvSpPr>
          <p:spPr bwMode="auto">
            <a:xfrm>
              <a:off x="3502" y="922"/>
              <a:ext cx="772" cy="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de-DE"/>
                <a:t>thermal</a:t>
              </a:r>
            </a:p>
            <a:p>
              <a:pPr algn="ctr">
                <a:lnSpc>
                  <a:spcPct val="130000"/>
                </a:lnSpc>
              </a:pPr>
              <a:r>
                <a:rPr lang="de-DE"/>
                <a:t>treatment</a:t>
              </a:r>
            </a:p>
          </p:txBody>
        </p:sp>
        <p:pic>
          <p:nvPicPr>
            <p:cNvPr id="28" name="Picture 62" descr="Ag-Zerfall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04" y="1445"/>
              <a:ext cx="1449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63" descr="isolde_logo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44" y="930"/>
              <a:ext cx="882" cy="399"/>
            </a:xfrm>
            <a:prstGeom prst="rect">
              <a:avLst/>
            </a:prstGeom>
            <a:noFill/>
          </p:spPr>
        </p:pic>
        <p:sp>
          <p:nvSpPr>
            <p:cNvPr id="30" name="Text Box 69"/>
            <p:cNvSpPr txBox="1">
              <a:spLocks noChangeArrowheads="1"/>
            </p:cNvSpPr>
            <p:nvPr/>
          </p:nvSpPr>
          <p:spPr bwMode="auto">
            <a:xfrm>
              <a:off x="4555" y="811"/>
              <a:ext cx="77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DE" sz="1400"/>
                <a:t>550 … 900 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6243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162580"/>
            <a:ext cx="3818738" cy="52322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Diffusion: Ag in 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CdTe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734A310C-410D-4131-861F-CBD9A1D71266}" type="slidenum">
              <a:rPr lang="en-US" smtClean="0"/>
              <a:pPr/>
              <a:t>23</a:t>
            </a:fld>
            <a:endParaRPr lang="en-US"/>
          </a:p>
        </p:txBody>
      </p: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6654800" y="1612900"/>
            <a:ext cx="1662113" cy="1239838"/>
            <a:chOff x="4192" y="1016"/>
            <a:chExt cx="1047" cy="781"/>
          </a:xfrm>
        </p:grpSpPr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4192" y="1016"/>
              <a:ext cx="1047" cy="781"/>
            </a:xfrm>
            <a:prstGeom prst="rect">
              <a:avLst/>
            </a:prstGeom>
            <a:solidFill>
              <a:srgbClr val="FF99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4263" y="1139"/>
              <a:ext cx="934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T</a:t>
              </a:r>
              <a:r>
                <a:rPr kumimoji="0" lang="de-DE" sz="1800" b="1" i="0" u="none" strike="noStrike" kern="120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diff</a:t>
              </a:r>
              <a:r>
                <a:rPr kumimoji="0" lang="de-DE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= 825 K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t</a:t>
              </a:r>
              <a:r>
                <a:rPr kumimoji="0" lang="de-DE" sz="1800" b="1" i="0" u="none" strike="noStrike" kern="1200" cap="none" spc="0" normalizeH="0" baseline="-2500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diff</a:t>
              </a:r>
              <a:r>
                <a:rPr kumimoji="0" lang="de-DE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= 60 min</a:t>
              </a:r>
            </a:p>
          </p:txBody>
        </p:sp>
      </p:grp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15900" y="5516563"/>
            <a:ext cx="6330950" cy="7620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144000" tIns="72000" rIns="144000" bIns="7200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Shapes of diffusion profiles strongly depend </a:t>
            </a:r>
            <a:br>
              <a:rPr kumimoji="0" lang="de-DE" sz="20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de-DE" sz="20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on external vapor pressure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15900" y="6381750"/>
            <a:ext cx="6659563" cy="284163"/>
          </a:xfrm>
          <a:prstGeom prst="rect">
            <a:avLst/>
          </a:prstGeom>
          <a:solidFill>
            <a:srgbClr val="CCFF66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H. </a:t>
            </a: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Wolf, F. Wagner, Th. Wichert, and ISOLDE Collaboration, </a:t>
            </a:r>
            <a:r>
              <a:rPr kumimoji="0" lang="en-GB" sz="12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Phys. Rev. Lett.</a:t>
            </a: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94, </a:t>
            </a: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125901, 2005</a:t>
            </a:r>
            <a:r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</p:txBody>
      </p: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215900" y="1052513"/>
            <a:ext cx="6107113" cy="4356100"/>
            <a:chOff x="136" y="663"/>
            <a:chExt cx="3847" cy="2744"/>
          </a:xfrm>
        </p:grpSpPr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136" y="663"/>
              <a:ext cx="3847" cy="27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pic>
          <p:nvPicPr>
            <p:cNvPr id="13" name="Picture 12" descr="Profile_Standard_nofit"/>
            <p:cNvPicPr>
              <a:picLocks noChangeAspect="1" noChangeArrowheads="1"/>
            </p:cNvPicPr>
            <p:nvPr/>
          </p:nvPicPr>
          <p:blipFill>
            <a:blip r:embed="rId2" cstate="print"/>
            <a:srcRect l="3212" t="5995" r="5083" b="3114"/>
            <a:stretch>
              <a:fillRect/>
            </a:stretch>
          </p:blipFill>
          <p:spPr bwMode="auto">
            <a:xfrm>
              <a:off x="158" y="663"/>
              <a:ext cx="3825" cy="2744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71689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8139113" cy="409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851920" y="4797152"/>
            <a:ext cx="5148064" cy="175432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b="1" dirty="0" smtClean="0"/>
              <a:t>Implantation</a:t>
            </a:r>
            <a:endParaRPr lang="en-GB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Diffusion </a:t>
            </a:r>
            <a:r>
              <a:rPr lang="en-US" b="1" dirty="0"/>
              <a:t>annealing up to 1800 °C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Sample </a:t>
            </a:r>
            <a:r>
              <a:rPr lang="en-US" b="1" dirty="0"/>
              <a:t>sectioning by ion sputtering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Catching </a:t>
            </a:r>
            <a:r>
              <a:rPr lang="en-US" b="1" dirty="0"/>
              <a:t>the sputtered ions by a tape system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/>
              <a:t>In </a:t>
            </a:r>
            <a:r>
              <a:rPr lang="en-GB" b="1" dirty="0"/>
              <a:t>situ activity measurement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/>
              <a:t>Remote </a:t>
            </a:r>
            <a:r>
              <a:rPr lang="en-GB" b="1" dirty="0"/>
              <a:t>control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260648"/>
            <a:ext cx="2873672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/>
              <a:t>Online Diffusion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07660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2" descr="L101088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8" r="24013" b="9401"/>
          <a:stretch>
            <a:fillRect/>
          </a:stretch>
        </p:blipFill>
        <p:spPr bwMode="auto">
          <a:xfrm>
            <a:off x="7236296" y="3068960"/>
            <a:ext cx="15589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13" descr="CERN_2009_007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" r="18991" b="9981"/>
          <a:stretch>
            <a:fillRect/>
          </a:stretch>
        </p:blipFill>
        <p:spPr bwMode="auto">
          <a:xfrm>
            <a:off x="7236296" y="4942210"/>
            <a:ext cx="1555750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2" y="236700"/>
            <a:ext cx="8615709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Times New Roman" pitchFamily="16" charset="0"/>
              <a:buNone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Biophysics at ISOLDE: </a:t>
            </a:r>
            <a:r>
              <a:rPr lang="en-US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Radioisotopes for Probing </a:t>
            </a:r>
            <a:r>
              <a:rPr lang="en-US" b="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Biomolecular</a:t>
            </a:r>
            <a:r>
              <a:rPr lang="en-US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Functionality in </a:t>
            </a:r>
            <a:r>
              <a:rPr lang="en-US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Living </a:t>
            </a:r>
            <a:r>
              <a:rPr lang="en-US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Matter</a:t>
            </a: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endParaRPr lang="en-GB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185"/>
          <a:stretch/>
        </p:blipFill>
        <p:spPr bwMode="auto">
          <a:xfrm>
            <a:off x="1044674" y="1938188"/>
            <a:ext cx="5543550" cy="277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800199" y="1340768"/>
            <a:ext cx="514806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9pPr>
          </a:lstStyle>
          <a:p>
            <a:r>
              <a:rPr lang="en-US" sz="1600" b="1" dirty="0">
                <a:solidFill>
                  <a:srgbClr val="000000"/>
                </a:solidFill>
                <a:latin typeface="Times New Roman" pitchFamily="16" charset="0"/>
              </a:rPr>
              <a:t>   </a:t>
            </a:r>
            <a:r>
              <a:rPr lang="en-US" sz="1600" b="1" dirty="0" smtClean="0">
                <a:solidFill>
                  <a:srgbClr val="000000"/>
                </a:solidFill>
                <a:latin typeface="Times New Roman" pitchFamily="16" charset="0"/>
              </a:rPr>
              <a:t>PAC isotopes used for biophysics at ISOLDE:</a:t>
            </a:r>
            <a:endParaRPr lang="en-US" sz="1600" b="1" dirty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168103" y="4692501"/>
            <a:ext cx="3135312" cy="3206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tIns="91440">
            <a:spAutoFit/>
          </a:bodyPr>
          <a:lstStyle/>
          <a:p>
            <a:pPr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a-DK" sz="120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Hemmingsen et al. </a:t>
            </a:r>
            <a:r>
              <a:rPr lang="da-DK" sz="1200" i="1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Chem. Rev.</a:t>
            </a:r>
            <a:r>
              <a:rPr lang="da-DK" sz="120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, </a:t>
            </a:r>
            <a:r>
              <a:rPr lang="da-DK" sz="1200" b="1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2004</a:t>
            </a:r>
            <a:r>
              <a:rPr lang="da-DK" sz="120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, 104: 4027</a:t>
            </a:r>
          </a:p>
        </p:txBody>
      </p:sp>
      <p:sp>
        <p:nvSpPr>
          <p:cNvPr id="10" name="Left Arrow 9"/>
          <p:cNvSpPr/>
          <p:nvPr/>
        </p:nvSpPr>
        <p:spPr bwMode="auto">
          <a:xfrm rot="10800000">
            <a:off x="611560" y="2736961"/>
            <a:ext cx="504056" cy="180020"/>
          </a:xfrm>
          <a:prstGeom prst="leftArrow">
            <a:avLst>
              <a:gd name="adj1" fmla="val 50000"/>
              <a:gd name="adj2" fmla="val 46209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2" charset="0"/>
            </a:endParaRPr>
          </a:p>
        </p:txBody>
      </p:sp>
      <p:sp>
        <p:nvSpPr>
          <p:cNvPr id="11" name="Left Arrow 10"/>
          <p:cNvSpPr/>
          <p:nvPr/>
        </p:nvSpPr>
        <p:spPr bwMode="auto">
          <a:xfrm rot="10800000">
            <a:off x="611560" y="2412925"/>
            <a:ext cx="504056" cy="180020"/>
          </a:xfrm>
          <a:prstGeom prst="leftArrow">
            <a:avLst>
              <a:gd name="adj1" fmla="val 50000"/>
              <a:gd name="adj2" fmla="val 46209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2" charset="0"/>
            </a:endParaRPr>
          </a:p>
        </p:txBody>
      </p:sp>
      <p:sp>
        <p:nvSpPr>
          <p:cNvPr id="12" name="Left Arrow 11"/>
          <p:cNvSpPr/>
          <p:nvPr/>
        </p:nvSpPr>
        <p:spPr bwMode="auto">
          <a:xfrm rot="10800000">
            <a:off x="611561" y="2565325"/>
            <a:ext cx="504056" cy="180020"/>
          </a:xfrm>
          <a:prstGeom prst="leftArrow">
            <a:avLst>
              <a:gd name="adj1" fmla="val 50000"/>
              <a:gd name="adj2" fmla="val 46209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2" charset="0"/>
            </a:endParaRPr>
          </a:p>
        </p:txBody>
      </p:sp>
      <p:sp>
        <p:nvSpPr>
          <p:cNvPr id="13" name="Left Arrow 12"/>
          <p:cNvSpPr/>
          <p:nvPr/>
        </p:nvSpPr>
        <p:spPr bwMode="auto">
          <a:xfrm rot="10800000">
            <a:off x="611561" y="2880976"/>
            <a:ext cx="504056" cy="180020"/>
          </a:xfrm>
          <a:prstGeom prst="leftArrow">
            <a:avLst>
              <a:gd name="adj1" fmla="val 50000"/>
              <a:gd name="adj2" fmla="val 46209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2" charset="0"/>
            </a:endParaRPr>
          </a:p>
        </p:txBody>
      </p:sp>
      <p:sp>
        <p:nvSpPr>
          <p:cNvPr id="14" name="Left Arrow 13"/>
          <p:cNvSpPr/>
          <p:nvPr/>
        </p:nvSpPr>
        <p:spPr bwMode="auto">
          <a:xfrm rot="10800000">
            <a:off x="611561" y="3673064"/>
            <a:ext cx="504056" cy="180020"/>
          </a:xfrm>
          <a:prstGeom prst="leftArrow">
            <a:avLst>
              <a:gd name="adj1" fmla="val 50000"/>
              <a:gd name="adj2" fmla="val 46209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2" charset="0"/>
            </a:endParaRPr>
          </a:p>
        </p:txBody>
      </p:sp>
      <p:sp>
        <p:nvSpPr>
          <p:cNvPr id="15" name="Left Arrow 14"/>
          <p:cNvSpPr/>
          <p:nvPr/>
        </p:nvSpPr>
        <p:spPr bwMode="auto">
          <a:xfrm rot="10800000">
            <a:off x="611561" y="3889089"/>
            <a:ext cx="504056" cy="180020"/>
          </a:xfrm>
          <a:prstGeom prst="leftArrow">
            <a:avLst>
              <a:gd name="adj1" fmla="val 50000"/>
              <a:gd name="adj2" fmla="val 46209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03648" y="5733256"/>
            <a:ext cx="4955524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No implantations: collect </a:t>
            </a:r>
            <a:r>
              <a:rPr lang="en-US" dirty="0" err="1" smtClean="0"/>
              <a:t>ativity</a:t>
            </a:r>
            <a:r>
              <a:rPr lang="en-US" dirty="0" smtClean="0"/>
              <a:t> in ice </a:t>
            </a:r>
            <a:r>
              <a:rPr lang="en-US" dirty="0" smtClean="0">
                <a:sym typeface="Wingdings" pitchFamily="2" charset="2"/>
              </a:rPr>
              <a:t> chemistry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421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76825" y="5541963"/>
            <a:ext cx="69850" cy="698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2516188" y="1471613"/>
            <a:ext cx="1782762" cy="1681162"/>
          </a:xfrm>
          <a:prstGeom prst="downArrowCallout">
            <a:avLst>
              <a:gd name="adj1" fmla="val 12804"/>
              <a:gd name="adj2" fmla="val 13874"/>
              <a:gd name="adj3" fmla="val 16569"/>
              <a:gd name="adj4" fmla="val 78097"/>
            </a:avLst>
          </a:prstGeom>
          <a:solidFill>
            <a:srgbClr val="E6E6E6"/>
          </a:solidFill>
          <a:ln w="27360">
            <a:solidFill>
              <a:srgbClr val="9999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150" y="1619250"/>
            <a:ext cx="1370013" cy="1027113"/>
          </a:xfrm>
          <a:prstGeom prst="rect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-539750" y="3148013"/>
            <a:ext cx="9144000" cy="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-539750" y="3148013"/>
            <a:ext cx="9144000" cy="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2516188" y="3235325"/>
            <a:ext cx="1782762" cy="1681163"/>
          </a:xfrm>
          <a:prstGeom prst="downArrowCallout">
            <a:avLst>
              <a:gd name="adj1" fmla="val 12804"/>
              <a:gd name="adj2" fmla="val 13874"/>
              <a:gd name="adj3" fmla="val 16569"/>
              <a:gd name="adj4" fmla="val 78097"/>
            </a:avLst>
          </a:prstGeom>
          <a:solidFill>
            <a:srgbClr val="E6E6E6"/>
          </a:solidFill>
          <a:ln w="27360">
            <a:solidFill>
              <a:srgbClr val="9999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7007225" y="3236913"/>
            <a:ext cx="1782763" cy="1681162"/>
          </a:xfrm>
          <a:prstGeom prst="downArrowCallout">
            <a:avLst>
              <a:gd name="adj1" fmla="val 12804"/>
              <a:gd name="adj2" fmla="val 13874"/>
              <a:gd name="adj3" fmla="val 16569"/>
              <a:gd name="adj4" fmla="val 78097"/>
            </a:avLst>
          </a:prstGeom>
          <a:solidFill>
            <a:srgbClr val="E6E6E6"/>
          </a:solidFill>
          <a:ln w="27360">
            <a:solidFill>
              <a:srgbClr val="9999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327025" y="5003800"/>
            <a:ext cx="1782763" cy="1317625"/>
          </a:xfrm>
          <a:prstGeom prst="rect">
            <a:avLst/>
          </a:prstGeom>
          <a:solidFill>
            <a:srgbClr val="E6E6E6"/>
          </a:solidFill>
          <a:ln w="27360">
            <a:solidFill>
              <a:srgbClr val="9999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2178050" y="5000625"/>
            <a:ext cx="2533650" cy="1317625"/>
          </a:xfrm>
          <a:prstGeom prst="leftRightArrowCallout">
            <a:avLst>
              <a:gd name="adj1" fmla="val 10833"/>
              <a:gd name="adj2" fmla="val 18231"/>
              <a:gd name="adj3" fmla="val 19959"/>
              <a:gd name="adj4" fmla="val 70972"/>
            </a:avLst>
          </a:prstGeom>
          <a:solidFill>
            <a:srgbClr val="E6E6E6"/>
          </a:solidFill>
          <a:ln w="27360">
            <a:solidFill>
              <a:srgbClr val="9999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791075" y="5003800"/>
            <a:ext cx="1782763" cy="1317625"/>
          </a:xfrm>
          <a:prstGeom prst="rect">
            <a:avLst/>
          </a:prstGeom>
          <a:solidFill>
            <a:srgbClr val="E6E6E6"/>
          </a:solidFill>
          <a:ln w="27360">
            <a:solidFill>
              <a:srgbClr val="9999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AutoShape 11"/>
          <p:cNvSpPr>
            <a:spLocks noChangeArrowheads="1"/>
          </p:cNvSpPr>
          <p:nvPr/>
        </p:nvSpPr>
        <p:spPr bwMode="auto">
          <a:xfrm>
            <a:off x="6651625" y="5013325"/>
            <a:ext cx="2149475" cy="1335088"/>
          </a:xfrm>
          <a:prstGeom prst="leftArrowCallout">
            <a:avLst>
              <a:gd name="adj1" fmla="val 15981"/>
              <a:gd name="adj2" fmla="val 21306"/>
              <a:gd name="adj3" fmla="val 20647"/>
              <a:gd name="adj4" fmla="val 82222"/>
            </a:avLst>
          </a:prstGeom>
          <a:solidFill>
            <a:srgbClr val="E6E6E6"/>
          </a:solidFill>
          <a:ln w="27360">
            <a:solidFill>
              <a:srgbClr val="9999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5100638" y="5410200"/>
            <a:ext cx="1371600" cy="690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9pPr>
          </a:lstStyle>
          <a:p>
            <a:pPr>
              <a:spcBef>
                <a:spcPts val="1000"/>
              </a:spcBef>
              <a:buClr>
                <a:srgbClr val="000000"/>
              </a:buClr>
              <a:buFont typeface="Times New Roman" pitchFamily="16" charset="0"/>
              <a:buNone/>
            </a:pPr>
            <a:r>
              <a:rPr lang="el-GR" sz="2000">
                <a:solidFill>
                  <a:srgbClr val="000000"/>
                </a:solidFill>
                <a:latin typeface="Times New Roman" pitchFamily="16" charset="0"/>
              </a:rPr>
              <a:t>ω</a:t>
            </a:r>
            <a:r>
              <a:rPr lang="pl-PL" sz="2000" baseline="-25000">
                <a:solidFill>
                  <a:srgbClr val="000000"/>
                </a:solidFill>
                <a:latin typeface="Times New Roman" pitchFamily="16" charset="0"/>
              </a:rPr>
              <a:t>Q </a:t>
            </a:r>
            <a:r>
              <a:rPr lang="pl-PL" sz="2000">
                <a:solidFill>
                  <a:srgbClr val="000000"/>
                </a:solidFill>
                <a:latin typeface="Times New Roman" pitchFamily="16" charset="0"/>
              </a:rPr>
              <a:t>and</a:t>
            </a:r>
            <a:r>
              <a:rPr lang="pl-PL" sz="2000" baseline="-2500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pl-PL" sz="200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l-GR" sz="2000">
                <a:solidFill>
                  <a:srgbClr val="000000"/>
                </a:solidFill>
                <a:latin typeface="Times New Roman" pitchFamily="16" charset="0"/>
              </a:rPr>
              <a:t>η</a:t>
            </a:r>
          </a:p>
        </p:txBody>
      </p:sp>
      <p:pic>
        <p:nvPicPr>
          <p:cNvPr id="16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413" y="3390900"/>
            <a:ext cx="1371600" cy="1023938"/>
          </a:xfrm>
          <a:prstGeom prst="rect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7013575" y="5349875"/>
            <a:ext cx="1828800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9pPr>
          </a:lstStyle>
          <a:p>
            <a:pPr algn="ctr">
              <a:spcBef>
                <a:spcPts val="875"/>
              </a:spcBef>
              <a:buClr>
                <a:srgbClr val="000000"/>
              </a:buClr>
              <a:buFont typeface="Times New Roman" pitchFamily="16" charset="0"/>
              <a:buNone/>
            </a:pPr>
            <a:r>
              <a:rPr lang="en-US" sz="1400">
                <a:solidFill>
                  <a:srgbClr val="000000"/>
                </a:solidFill>
                <a:latin typeface="Times New Roman" pitchFamily="16" charset="0"/>
              </a:rPr>
              <a:t>BASIL model</a:t>
            </a:r>
          </a:p>
          <a:p>
            <a:pPr algn="ctr">
              <a:spcBef>
                <a:spcPts val="875"/>
              </a:spcBef>
              <a:buClr>
                <a:srgbClr val="000000"/>
              </a:buClr>
              <a:buFont typeface="Times New Roman" pitchFamily="16" charset="0"/>
              <a:buNone/>
            </a:pPr>
            <a:r>
              <a:rPr lang="en-US" sz="1400">
                <a:solidFill>
                  <a:srgbClr val="000000"/>
                </a:solidFill>
                <a:latin typeface="Times New Roman" pitchFamily="16" charset="0"/>
              </a:rPr>
              <a:t>QM calculations</a:t>
            </a: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822325" y="2843213"/>
            <a:ext cx="2519363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9pPr>
          </a:lstStyle>
          <a:p>
            <a:pPr>
              <a:spcBef>
                <a:spcPts val="813"/>
              </a:spcBef>
              <a:buClr>
                <a:srgbClr val="000000"/>
              </a:buClr>
              <a:buFont typeface="Times New Roman" pitchFamily="16" charset="0"/>
              <a:buNone/>
            </a:pPr>
            <a:r>
              <a:rPr lang="pl-PL" sz="1300" dirty="0">
                <a:latin typeface="Times New Roman" pitchFamily="16" charset="0"/>
              </a:rPr>
              <a:t>6</a:t>
            </a:r>
            <a:r>
              <a:rPr lang="pl-PL" sz="1300" dirty="0">
                <a:latin typeface="DejaVu Sans" charset="0"/>
              </a:rPr>
              <a:t>·</a:t>
            </a:r>
            <a:r>
              <a:rPr lang="pl-PL" sz="1300" dirty="0">
                <a:latin typeface="Times New Roman" pitchFamily="16" charset="0"/>
              </a:rPr>
              <a:t>180</a:t>
            </a:r>
            <a:r>
              <a:rPr lang="en-US" sz="1300" dirty="0">
                <a:latin typeface="Times New Roman" pitchFamily="16" charset="0"/>
                <a:cs typeface="Arial" charset="0"/>
              </a:rPr>
              <a:t>º</a:t>
            </a:r>
            <a:r>
              <a:rPr lang="pl-PL" sz="1300" dirty="0">
                <a:latin typeface="Times New Roman" pitchFamily="16" charset="0"/>
                <a:cs typeface="Arial" charset="0"/>
              </a:rPr>
              <a:t> spectra and  24</a:t>
            </a:r>
            <a:r>
              <a:rPr lang="pl-PL" sz="1300" dirty="0">
                <a:latin typeface="DejaVu Sans" charset="0"/>
              </a:rPr>
              <a:t>·</a:t>
            </a:r>
            <a:r>
              <a:rPr lang="pl-PL" sz="1300" dirty="0">
                <a:latin typeface="Times New Roman" pitchFamily="16" charset="0"/>
                <a:cs typeface="Arial" charset="0"/>
              </a:rPr>
              <a:t>90</a:t>
            </a:r>
            <a:r>
              <a:rPr lang="en-US" sz="1300" dirty="0">
                <a:latin typeface="Times New Roman" pitchFamily="16" charset="0"/>
                <a:cs typeface="Arial" charset="0"/>
              </a:rPr>
              <a:t>º</a:t>
            </a:r>
            <a:r>
              <a:rPr lang="pl-PL" sz="1300" dirty="0">
                <a:latin typeface="Times New Roman" pitchFamily="16" charset="0"/>
                <a:cs typeface="Arial" charset="0"/>
              </a:rPr>
              <a:t> spectra</a:t>
            </a:r>
          </a:p>
        </p:txBody>
      </p:sp>
      <p:graphicFrame>
        <p:nvGraphicFramePr>
          <p:cNvPr id="19" name="Object 16"/>
          <p:cNvGraphicFramePr>
            <a:graphicFrameLocks noChangeAspect="1"/>
          </p:cNvGraphicFramePr>
          <p:nvPr/>
        </p:nvGraphicFramePr>
        <p:xfrm>
          <a:off x="973138" y="4581525"/>
          <a:ext cx="22098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1" r:id="rId5" imgW="2209680" imgH="419040" progId="">
                  <p:embed/>
                </p:oleObj>
              </mc:Choice>
              <mc:Fallback>
                <p:oleObj r:id="rId5" imgW="2209680" imgH="41904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3138" y="4581525"/>
                        <a:ext cx="2209800" cy="41910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4025900" y="4689475"/>
            <a:ext cx="1439863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9pPr>
          </a:lstStyle>
          <a:p>
            <a:pPr>
              <a:spcBef>
                <a:spcPts val="813"/>
              </a:spcBef>
              <a:buClr>
                <a:srgbClr val="000000"/>
              </a:buClr>
              <a:buFont typeface="Times New Roman" pitchFamily="16" charset="0"/>
              <a:buNone/>
            </a:pPr>
            <a:r>
              <a:rPr lang="pl-PL" sz="1300">
                <a:latin typeface="Times New Roman" pitchFamily="16" charset="0"/>
              </a:rPr>
              <a:t>Least χ</a:t>
            </a:r>
            <a:r>
              <a:rPr lang="pl-PL" sz="1300" baseline="33000">
                <a:latin typeface="Times New Roman" pitchFamily="16" charset="0"/>
              </a:rPr>
              <a:t>2</a:t>
            </a:r>
            <a:r>
              <a:rPr lang="pl-PL" sz="1300">
                <a:latin typeface="Times New Roman" pitchFamily="16" charset="0"/>
              </a:rPr>
              <a:t> analysis</a:t>
            </a: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530225" y="6291263"/>
            <a:ext cx="1439863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9pPr>
          </a:lstStyle>
          <a:p>
            <a:pPr>
              <a:spcBef>
                <a:spcPts val="813"/>
              </a:spcBef>
              <a:buClr>
                <a:srgbClr val="000000"/>
              </a:buClr>
              <a:buFont typeface="Times New Roman" pitchFamily="16" charset="0"/>
              <a:buNone/>
            </a:pPr>
            <a:r>
              <a:rPr lang="pl-PL" sz="1300" dirty="0">
                <a:latin typeface="Times New Roman" pitchFamily="16" charset="0"/>
              </a:rPr>
              <a:t>Fourier transform</a:t>
            </a: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4151313" y="6294438"/>
            <a:ext cx="32004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9pPr>
          </a:lstStyle>
          <a:p>
            <a:pPr algn="ctr">
              <a:spcBef>
                <a:spcPts val="813"/>
              </a:spcBef>
              <a:buClr>
                <a:srgbClr val="000000"/>
              </a:buClr>
              <a:buFont typeface="Times New Roman" pitchFamily="16" charset="0"/>
              <a:buNone/>
            </a:pPr>
            <a:r>
              <a:rPr lang="pl-PL" sz="1600" b="1" dirty="0">
                <a:solidFill>
                  <a:srgbClr val="000000"/>
                </a:solidFill>
                <a:latin typeface="Times New Roman" pitchFamily="16" charset="0"/>
              </a:rPr>
              <a:t>compare experiment to model</a:t>
            </a:r>
          </a:p>
        </p:txBody>
      </p:sp>
      <p:pic>
        <p:nvPicPr>
          <p:cNvPr id="23" name="Picture 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9" t="1567" r="7039" b="66794"/>
          <a:stretch>
            <a:fillRect/>
          </a:stretch>
        </p:blipFill>
        <p:spPr bwMode="auto">
          <a:xfrm>
            <a:off x="2579688" y="3265488"/>
            <a:ext cx="1654175" cy="123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3519" t="1567" r="7039" b="6679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" name="Picture 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9" t="39200" r="8800" b="35124"/>
          <a:stretch>
            <a:fillRect/>
          </a:stretch>
        </p:blipFill>
        <p:spPr bwMode="auto">
          <a:xfrm>
            <a:off x="2614613" y="5038725"/>
            <a:ext cx="1654175" cy="123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3519" t="39200" r="8800" b="3512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0" y="116632"/>
            <a:ext cx="9144000" cy="56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>
            <a:spAutoFit/>
          </a:bodyPr>
          <a:lstStyle/>
          <a:p>
            <a:pPr algn="ctr"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b="1" dirty="0" smtClean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In practice….</a:t>
            </a:r>
            <a:endParaRPr lang="en-GB" sz="2800" b="1" dirty="0">
              <a:solidFill>
                <a:srgbClr val="000000"/>
              </a:solidFill>
              <a:latin typeface="Times New Roman" pitchFamily="16" charset="0"/>
              <a:ea typeface="+mn-ea" charset="0"/>
              <a:cs typeface="+mn-ea" charset="0"/>
            </a:endParaRPr>
          </a:p>
        </p:txBody>
      </p:sp>
      <p:pic>
        <p:nvPicPr>
          <p:cNvPr id="26" name="Picture 2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00" t="65225" r="8800" b="3136"/>
          <a:stretch>
            <a:fillRect/>
          </a:stretch>
        </p:blipFill>
        <p:spPr bwMode="auto">
          <a:xfrm>
            <a:off x="384175" y="5038725"/>
            <a:ext cx="1654175" cy="123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8800" t="65225" r="8800" b="313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7" name="Picture 4" descr="PACinstrument"/>
          <p:cNvPicPr>
            <a:picLocks noChangeAspect="1" noChangeArrowheads="1"/>
          </p:cNvPicPr>
          <p:nvPr/>
        </p:nvPicPr>
        <p:blipFill rotWithShape="1">
          <a:blip r:embed="rId8" cstate="print"/>
          <a:srcRect l="52116"/>
          <a:stretch/>
        </p:blipFill>
        <p:spPr bwMode="auto">
          <a:xfrm>
            <a:off x="5164074" y="1070283"/>
            <a:ext cx="2335880" cy="191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79" t="9788" r="43734"/>
          <a:stretch/>
        </p:blipFill>
        <p:spPr bwMode="auto">
          <a:xfrm>
            <a:off x="182129" y="3135312"/>
            <a:ext cx="1077503" cy="1414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-197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9153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7" grpId="0"/>
      <p:bldP spid="18" grpId="0"/>
      <p:bldP spid="20" grpId="0"/>
      <p:bldP spid="21" grpId="0"/>
      <p:bldP spid="2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0965" y="2184301"/>
            <a:ext cx="4181475" cy="383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854203" y="2617688"/>
            <a:ext cx="30315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sz="1800" b="1" dirty="0">
                <a:solidFill>
                  <a:schemeClr val="bg1"/>
                </a:solidFill>
                <a:latin typeface="Arial" pitchFamily="34" charset="0"/>
              </a:rPr>
              <a:t>    C</a:t>
            </a:r>
            <a:r>
              <a:rPr lang="da-DK" sz="1800" b="1" dirty="0">
                <a:latin typeface="Arial" pitchFamily="34" charset="0"/>
              </a:rPr>
              <a:t>	         </a:t>
            </a:r>
            <a:r>
              <a:rPr lang="da-DK" sz="1800" b="1" dirty="0">
                <a:solidFill>
                  <a:schemeClr val="bg1"/>
                </a:solidFill>
                <a:latin typeface="Arial" pitchFamily="34" charset="0"/>
              </a:rPr>
              <a:t>A</a:t>
            </a:r>
            <a:r>
              <a:rPr lang="da-DK" sz="1800" b="1" dirty="0">
                <a:latin typeface="Arial" pitchFamily="34" charset="0"/>
              </a:rPr>
              <a:t>	      </a:t>
            </a:r>
            <a:r>
              <a:rPr lang="da-DK" sz="1800" b="1" dirty="0">
                <a:solidFill>
                  <a:schemeClr val="bg1"/>
                </a:solidFill>
                <a:latin typeface="Arial" pitchFamily="34" charset="0"/>
              </a:rPr>
              <a:t>       B</a:t>
            </a:r>
          </a:p>
        </p:txBody>
      </p:sp>
      <p:pic>
        <p:nvPicPr>
          <p:cNvPr id="11269" name="Picture 3"/>
          <p:cNvPicPr>
            <a:picLocks noChangeAspect="1" noChangeArrowheads="1"/>
          </p:cNvPicPr>
          <p:nvPr/>
        </p:nvPicPr>
        <p:blipFill>
          <a:blip r:embed="rId4" cstate="print"/>
          <a:srcRect l="18484" b="8200"/>
          <a:stretch>
            <a:fillRect/>
          </a:stretch>
        </p:blipFill>
        <p:spPr bwMode="auto">
          <a:xfrm>
            <a:off x="250825" y="404813"/>
            <a:ext cx="2160588" cy="423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84700"/>
            <a:ext cx="2916238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4"/>
          <p:cNvSpPr txBox="1">
            <a:spLocks noChangeArrowheads="1"/>
          </p:cNvSpPr>
          <p:nvPr/>
        </p:nvSpPr>
        <p:spPr bwMode="auto">
          <a:xfrm>
            <a:off x="3708400" y="5949950"/>
            <a:ext cx="4648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a-DK" sz="1200">
                <a:solidFill>
                  <a:srgbClr val="000000"/>
                </a:solidFill>
                <a:latin typeface="Arial" pitchFamily="34" charset="0"/>
              </a:rPr>
              <a:t>Matzapetakis </a:t>
            </a:r>
            <a:r>
              <a:rPr lang="da-DK" sz="1200" i="1">
                <a:solidFill>
                  <a:srgbClr val="000000"/>
                </a:solidFill>
                <a:latin typeface="Arial" pitchFamily="34" charset="0"/>
              </a:rPr>
              <a:t>et al</a:t>
            </a:r>
            <a:r>
              <a:rPr lang="da-DK" sz="1200">
                <a:solidFill>
                  <a:srgbClr val="000000"/>
                </a:solidFill>
                <a:latin typeface="Arial" pitchFamily="34" charset="0"/>
              </a:rPr>
              <a:t>. J. Am. Chem. Soc. </a:t>
            </a:r>
            <a:r>
              <a:rPr lang="da-DK" sz="1200" b="1">
                <a:solidFill>
                  <a:srgbClr val="000000"/>
                </a:solidFill>
                <a:latin typeface="Arial" pitchFamily="34" charset="0"/>
              </a:rPr>
              <a:t>2002</a:t>
            </a:r>
            <a:r>
              <a:rPr lang="da-DK" sz="1200">
                <a:solidFill>
                  <a:srgbClr val="000000"/>
                </a:solidFill>
                <a:latin typeface="Arial" pitchFamily="34" charset="0"/>
              </a:rPr>
              <a:t>, 124: 8042; Lee </a:t>
            </a:r>
            <a:r>
              <a:rPr lang="da-DK" sz="1200" i="1">
                <a:solidFill>
                  <a:srgbClr val="000000"/>
                </a:solidFill>
                <a:latin typeface="Arial" pitchFamily="34" charset="0"/>
              </a:rPr>
              <a:t>et al</a:t>
            </a:r>
            <a:r>
              <a:rPr lang="da-DK" sz="1200">
                <a:solidFill>
                  <a:srgbClr val="000000"/>
                </a:solidFill>
                <a:latin typeface="Arial" pitchFamily="34" charset="0"/>
              </a:rPr>
              <a:t>. </a:t>
            </a:r>
          </a:p>
          <a:p>
            <a:r>
              <a:rPr lang="da-DK" sz="1200">
                <a:solidFill>
                  <a:srgbClr val="000000"/>
                </a:solidFill>
                <a:latin typeface="Arial" pitchFamily="34" charset="0"/>
              </a:rPr>
              <a:t>Angew. Chem., </a:t>
            </a:r>
            <a:r>
              <a:rPr lang="da-DK" sz="1200" b="1">
                <a:solidFill>
                  <a:srgbClr val="000000"/>
                </a:solidFill>
                <a:latin typeface="Arial" pitchFamily="34" charset="0"/>
              </a:rPr>
              <a:t>2006</a:t>
            </a:r>
            <a:r>
              <a:rPr lang="da-DK" sz="1200">
                <a:solidFill>
                  <a:srgbClr val="000000"/>
                </a:solidFill>
                <a:latin typeface="Arial" pitchFamily="34" charset="0"/>
              </a:rPr>
              <a:t>, 45: 2864; Peacock </a:t>
            </a:r>
            <a:r>
              <a:rPr lang="da-DK" sz="1200" i="1">
                <a:solidFill>
                  <a:srgbClr val="000000"/>
                </a:solidFill>
                <a:latin typeface="Arial" pitchFamily="34" charset="0"/>
              </a:rPr>
              <a:t>et al. </a:t>
            </a:r>
            <a:r>
              <a:rPr lang="da-DK" sz="1200">
                <a:solidFill>
                  <a:srgbClr val="000000"/>
                </a:solidFill>
                <a:latin typeface="Arial" pitchFamily="34" charset="0"/>
              </a:rPr>
              <a:t>Proc. Nat. Acad. Sci. </a:t>
            </a:r>
            <a:r>
              <a:rPr lang="da-DK" sz="1200" b="1">
                <a:solidFill>
                  <a:srgbClr val="000000"/>
                </a:solidFill>
                <a:latin typeface="Arial" pitchFamily="34" charset="0"/>
              </a:rPr>
              <a:t>2008</a:t>
            </a:r>
            <a:r>
              <a:rPr lang="da-DK" sz="1200">
                <a:solidFill>
                  <a:srgbClr val="000000"/>
                </a:solidFill>
                <a:latin typeface="Arial" pitchFamily="34" charset="0"/>
              </a:rPr>
              <a:t>, 105: 16566 </a:t>
            </a:r>
          </a:p>
        </p:txBody>
      </p:sp>
      <p:sp>
        <p:nvSpPr>
          <p:cNvPr id="11274" name="Text Box 7"/>
          <p:cNvSpPr txBox="1">
            <a:spLocks noChangeArrowheads="1"/>
          </p:cNvSpPr>
          <p:nvPr/>
        </p:nvSpPr>
        <p:spPr bwMode="auto">
          <a:xfrm>
            <a:off x="2788317" y="2594521"/>
            <a:ext cx="14128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sz="1800" b="1" baseline="30000" dirty="0">
                <a:solidFill>
                  <a:srgbClr val="FF0000"/>
                </a:solidFill>
                <a:latin typeface="Arial" pitchFamily="34" charset="0"/>
              </a:rPr>
              <a:t>111m</a:t>
            </a:r>
            <a:r>
              <a:rPr lang="da-DK" sz="1800" b="1" dirty="0">
                <a:solidFill>
                  <a:srgbClr val="FF0000"/>
                </a:solidFill>
                <a:latin typeface="Arial" pitchFamily="34" charset="0"/>
              </a:rPr>
              <a:t>Cd-PAC</a:t>
            </a:r>
          </a:p>
        </p:txBody>
      </p:sp>
      <p:sp>
        <p:nvSpPr>
          <p:cNvPr id="11275" name="Text Box 7"/>
          <p:cNvSpPr txBox="1">
            <a:spLocks noChangeArrowheads="1"/>
          </p:cNvSpPr>
          <p:nvPr/>
        </p:nvSpPr>
        <p:spPr bwMode="auto">
          <a:xfrm>
            <a:off x="2823243" y="5229225"/>
            <a:ext cx="1343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sz="1800" b="1" baseline="30000" dirty="0">
                <a:solidFill>
                  <a:srgbClr val="FF0000"/>
                </a:solidFill>
                <a:latin typeface="Arial" pitchFamily="34" charset="0"/>
              </a:rPr>
              <a:t>113</a:t>
            </a:r>
            <a:r>
              <a:rPr lang="da-DK" sz="1800" b="1" dirty="0">
                <a:solidFill>
                  <a:srgbClr val="FF0000"/>
                </a:solidFill>
                <a:latin typeface="Arial" pitchFamily="34" charset="0"/>
              </a:rPr>
              <a:t>Cd-NMR</a:t>
            </a:r>
          </a:p>
        </p:txBody>
      </p:sp>
      <p:sp>
        <p:nvSpPr>
          <p:cNvPr id="14" name="Rechteck 13"/>
          <p:cNvSpPr/>
          <p:nvPr/>
        </p:nvSpPr>
        <p:spPr>
          <a:xfrm>
            <a:off x="323850" y="1916113"/>
            <a:ext cx="1800225" cy="2665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0" y="5229225"/>
            <a:ext cx="2843213" cy="1223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1266" name="Text Box 5"/>
          <p:cNvSpPr txBox="1">
            <a:spLocks noChangeArrowheads="1"/>
          </p:cNvSpPr>
          <p:nvPr/>
        </p:nvSpPr>
        <p:spPr bwMode="auto">
          <a:xfrm>
            <a:off x="3754438" y="404664"/>
            <a:ext cx="521005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2800" b="1" i="1" dirty="0">
                <a:solidFill>
                  <a:srgbClr val="000000"/>
                </a:solidFill>
                <a:latin typeface="Times New Roman" pitchFamily="18" charset="0"/>
              </a:rPr>
              <a:t>Metal Ion Binding Site </a:t>
            </a:r>
            <a:r>
              <a:rPr lang="en-US" sz="2800" b="1" i="1" dirty="0" smtClean="0">
                <a:solidFill>
                  <a:srgbClr val="000000"/>
                </a:solidFill>
                <a:latin typeface="Times New Roman" pitchFamily="18" charset="0"/>
              </a:rPr>
              <a:t>Structure:</a:t>
            </a:r>
            <a:endParaRPr lang="en-US" sz="2800" b="1" i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r"/>
            <a:r>
              <a:rPr lang="en-US" sz="2800" b="1" i="1" dirty="0">
                <a:solidFill>
                  <a:srgbClr val="000000"/>
                </a:solidFill>
                <a:latin typeface="Times New Roman" pitchFamily="18" charset="0"/>
              </a:rPr>
              <a:t>Fast </a:t>
            </a:r>
            <a:r>
              <a:rPr lang="en-US" sz="2800" b="1" i="1" dirty="0" smtClean="0">
                <a:solidFill>
                  <a:srgbClr val="000000"/>
                </a:solidFill>
                <a:latin typeface="Times New Roman" pitchFamily="18" charset="0"/>
              </a:rPr>
              <a:t>inter-conversion </a:t>
            </a:r>
            <a:r>
              <a:rPr lang="en-US" sz="2800" b="1" i="1" dirty="0">
                <a:solidFill>
                  <a:srgbClr val="000000"/>
                </a:solidFill>
                <a:latin typeface="Times New Roman" pitchFamily="18" charset="0"/>
              </a:rPr>
              <a:t>between </a:t>
            </a:r>
            <a:r>
              <a:rPr lang="en-US" sz="2800" b="1" i="1" dirty="0" smtClean="0">
                <a:solidFill>
                  <a:srgbClr val="000000"/>
                </a:solidFill>
                <a:latin typeface="Times New Roman" pitchFamily="18" charset="0"/>
              </a:rPr>
              <a:t>species</a:t>
            </a:r>
            <a:endParaRPr lang="da-DK" sz="28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34605" y="456322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40174" y="2132856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31640" y="3429000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0" y="4365104"/>
            <a:ext cx="0" cy="720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419766" y="5301208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99656" y="5759951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24075" y="4675995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4283968" y="1916113"/>
            <a:ext cx="1517179" cy="407467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2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6943253" y="1946618"/>
            <a:ext cx="1517179" cy="407467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2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250825" y="404664"/>
            <a:ext cx="2160588" cy="172819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ounded Rectangle 23"/>
          <p:cNvSpPr/>
          <p:nvPr/>
        </p:nvSpPr>
        <p:spPr>
          <a:xfrm>
            <a:off x="35495" y="4584700"/>
            <a:ext cx="2807717" cy="71650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ounded Rectangle 25"/>
          <p:cNvSpPr/>
          <p:nvPr/>
        </p:nvSpPr>
        <p:spPr>
          <a:xfrm>
            <a:off x="35496" y="4509120"/>
            <a:ext cx="2900712" cy="83264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ounded Rectangle 26"/>
          <p:cNvSpPr/>
          <p:nvPr/>
        </p:nvSpPr>
        <p:spPr>
          <a:xfrm>
            <a:off x="144946" y="252774"/>
            <a:ext cx="2372345" cy="188008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60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/>
      <p:bldP spid="18" grpId="0"/>
      <p:bldP spid="21" grpId="0"/>
      <p:bldP spid="22" grpId="0"/>
      <p:bldP spid="6" grpId="0" animBg="1"/>
      <p:bldP spid="25" grpId="0" animBg="1"/>
      <p:bldP spid="26" grpId="0" animBg="1"/>
      <p:bldP spid="2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 l="6689" t="35432" r="65758" b="38283"/>
          <a:stretch>
            <a:fillRect/>
          </a:stretch>
        </p:blipFill>
        <p:spPr bwMode="auto">
          <a:xfrm>
            <a:off x="6516688" y="1916113"/>
            <a:ext cx="18097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3" cstate="print"/>
          <a:srcRect l="61996" t="33774" r="7005" b="38065"/>
          <a:stretch>
            <a:fillRect/>
          </a:stretch>
        </p:blipFill>
        <p:spPr bwMode="auto">
          <a:xfrm>
            <a:off x="4356100" y="1916113"/>
            <a:ext cx="1944688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4356100" y="3716338"/>
          <a:ext cx="3888556" cy="2160240"/>
        </p:xfrm>
        <a:graphic>
          <a:graphicData uri="http://schemas.openxmlformats.org/drawingml/2006/table">
            <a:tbl>
              <a:tblPr/>
              <a:tblGrid>
                <a:gridCol w="1578549"/>
                <a:gridCol w="1335710"/>
                <a:gridCol w="974297"/>
              </a:tblGrid>
              <a:tr h="6799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Temp [ºC]</a:t>
                      </a:r>
                      <a:endParaRPr lang="de-DE" sz="2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000" b="1" dirty="0">
                          <a:solidFill>
                            <a:srgbClr val="000000"/>
                          </a:solidFill>
                          <a:latin typeface="Symbol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pl-PL" sz="2000" b="1" baseline="-25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pl-PL" sz="2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[ns]</a:t>
                      </a:r>
                      <a:endParaRPr lang="de-DE" sz="2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000" b="1">
                          <a:solidFill>
                            <a:srgbClr val="000000"/>
                          </a:solidFill>
                          <a:latin typeface="Symbol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pl-PL" sz="2000" b="1" baseline="-25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r>
                        <a:rPr lang="pl-PL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[ns]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0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2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de-DE" sz="2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pl-PL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de-DE" sz="2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0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de-DE" sz="2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de-DE" sz="2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0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35</a:t>
                      </a:r>
                      <a:endParaRPr lang="de-DE" sz="2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de-DE" sz="2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de-DE" sz="2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0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</a:t>
                      </a:r>
                      <a:endParaRPr lang="de-DE" sz="2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de-DE" sz="2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de-DE" sz="2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3342" name="Picture 5"/>
          <p:cNvPicPr>
            <a:picLocks noChangeAspect="1" noChangeArrowheads="1"/>
          </p:cNvPicPr>
          <p:nvPr/>
        </p:nvPicPr>
        <p:blipFill>
          <a:blip r:embed="rId4" cstate="print"/>
          <a:srcRect t="6152" b="7401"/>
          <a:stretch>
            <a:fillRect/>
          </a:stretch>
        </p:blipFill>
        <p:spPr bwMode="auto">
          <a:xfrm>
            <a:off x="0" y="1628775"/>
            <a:ext cx="3646488" cy="50403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3343" name="Text Box 5"/>
          <p:cNvSpPr txBox="1">
            <a:spLocks noChangeArrowheads="1"/>
          </p:cNvSpPr>
          <p:nvPr/>
        </p:nvSpPr>
        <p:spPr bwMode="auto">
          <a:xfrm>
            <a:off x="1187450" y="260350"/>
            <a:ext cx="7094538" cy="1190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a-DK" sz="3600" b="1" i="1">
                <a:solidFill>
                  <a:srgbClr val="000000"/>
                </a:solidFill>
                <a:latin typeface="Times New Roman" pitchFamily="18" charset="0"/>
              </a:rPr>
              <a:t>De novo</a:t>
            </a:r>
            <a:r>
              <a:rPr lang="da-DK" sz="3600" b="1">
                <a:solidFill>
                  <a:srgbClr val="000000"/>
                </a:solidFill>
                <a:latin typeface="Times New Roman" pitchFamily="18" charset="0"/>
              </a:rPr>
              <a:t> designed heavy metal</a:t>
            </a:r>
          </a:p>
          <a:p>
            <a:pPr algn="ctr"/>
            <a:r>
              <a:rPr lang="da-DK" sz="3600" b="1">
                <a:solidFill>
                  <a:srgbClr val="000000"/>
                </a:solidFill>
                <a:latin typeface="Times New Roman" pitchFamily="18" charset="0"/>
              </a:rPr>
              <a:t>Ion binding proteins: ns dynamics</a:t>
            </a:r>
          </a:p>
        </p:txBody>
      </p:sp>
      <p:sp>
        <p:nvSpPr>
          <p:cNvPr id="13344" name="Text Box 4"/>
          <p:cNvSpPr txBox="1">
            <a:spLocks noChangeArrowheads="1"/>
          </p:cNvSpPr>
          <p:nvPr/>
        </p:nvSpPr>
        <p:spPr bwMode="auto">
          <a:xfrm>
            <a:off x="5148263" y="6237288"/>
            <a:ext cx="317106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sz="1200" b="1" i="1" dirty="0">
                <a:solidFill>
                  <a:srgbClr val="000000"/>
                </a:solidFill>
                <a:latin typeface="Arial" pitchFamily="34" charset="0"/>
              </a:rPr>
              <a:t>Stachura et al. Manuscript in preparation</a:t>
            </a:r>
          </a:p>
        </p:txBody>
      </p:sp>
      <p:sp>
        <p:nvSpPr>
          <p:cNvPr id="13345" name="Text Box 5"/>
          <p:cNvSpPr txBox="1">
            <a:spLocks noChangeArrowheads="1"/>
          </p:cNvSpPr>
          <p:nvPr/>
        </p:nvSpPr>
        <p:spPr bwMode="auto">
          <a:xfrm>
            <a:off x="2771775" y="1484313"/>
            <a:ext cx="1079500" cy="49561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da-DK" sz="2000" b="1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r>
              <a:rPr lang="da-DK" sz="2000" b="1">
                <a:solidFill>
                  <a:srgbClr val="000000"/>
                </a:solidFill>
                <a:latin typeface="Times New Roman" pitchFamily="18" charset="0"/>
              </a:rPr>
              <a:t>50 </a:t>
            </a:r>
            <a:r>
              <a:rPr lang="pl-PL" sz="2000" b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ºC</a:t>
            </a:r>
            <a:endParaRPr lang="da-DK" sz="2000" b="1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endParaRPr lang="da-DK" sz="2600" b="1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r>
              <a:rPr lang="da-DK" sz="2000" b="1">
                <a:solidFill>
                  <a:srgbClr val="000000"/>
                </a:solidFill>
                <a:latin typeface="Times New Roman" pitchFamily="18" charset="0"/>
              </a:rPr>
              <a:t>35 </a:t>
            </a:r>
            <a:r>
              <a:rPr lang="pl-PL" sz="2000" b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ºC</a:t>
            </a:r>
            <a:endParaRPr lang="da-DK" sz="2000" b="1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endParaRPr lang="da-DK" sz="2600" b="1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r>
              <a:rPr lang="da-DK" sz="2000" b="1">
                <a:solidFill>
                  <a:srgbClr val="000000"/>
                </a:solidFill>
                <a:latin typeface="Times New Roman" pitchFamily="18" charset="0"/>
              </a:rPr>
              <a:t>20 </a:t>
            </a:r>
            <a:r>
              <a:rPr lang="pl-PL" sz="2000" b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ºC</a:t>
            </a:r>
            <a:endParaRPr lang="da-DK" sz="2000" b="1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endParaRPr lang="da-DK" sz="2600" b="1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r>
              <a:rPr lang="da-DK" sz="2000" b="1">
                <a:solidFill>
                  <a:srgbClr val="000000"/>
                </a:solidFill>
                <a:latin typeface="Times New Roman" pitchFamily="18" charset="0"/>
              </a:rPr>
              <a:t>1 </a:t>
            </a:r>
            <a:r>
              <a:rPr lang="pl-PL" sz="2000" b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ºC</a:t>
            </a:r>
            <a:endParaRPr lang="da-DK" sz="2000" b="1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endParaRPr lang="da-DK" sz="2600" b="1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r>
              <a:rPr lang="da-DK" sz="2000" b="1">
                <a:solidFill>
                  <a:srgbClr val="000000"/>
                </a:solidFill>
                <a:latin typeface="Times New Roman" pitchFamily="18" charset="0"/>
              </a:rPr>
              <a:t>1 </a:t>
            </a:r>
            <a:r>
              <a:rPr lang="pl-PL" sz="2000" b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ºC</a:t>
            </a:r>
            <a:endParaRPr lang="da-DK" sz="2000" b="1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endParaRPr lang="da-DK" sz="2600" b="1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r>
              <a:rPr lang="da-DK" sz="2000" b="1">
                <a:solidFill>
                  <a:srgbClr val="000000"/>
                </a:solidFill>
                <a:latin typeface="Times New Roman" pitchFamily="18" charset="0"/>
              </a:rPr>
              <a:t>-20 </a:t>
            </a:r>
            <a:r>
              <a:rPr lang="pl-PL" sz="2000" b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ºC</a:t>
            </a:r>
            <a:endParaRPr lang="da-DK" sz="2000" b="1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endParaRPr lang="da-DK" sz="2600" b="1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r>
              <a:rPr lang="da-DK" sz="2000" b="1">
                <a:solidFill>
                  <a:srgbClr val="000000"/>
                </a:solidFill>
                <a:latin typeface="Times New Roman" pitchFamily="18" charset="0"/>
              </a:rPr>
              <a:t>-196 </a:t>
            </a:r>
            <a:r>
              <a:rPr lang="pl-PL" sz="2000" b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ºC</a:t>
            </a:r>
            <a:endParaRPr lang="da-DK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346" name="Text Box 7"/>
          <p:cNvSpPr txBox="1">
            <a:spLocks noChangeArrowheads="1"/>
          </p:cNvSpPr>
          <p:nvPr/>
        </p:nvSpPr>
        <p:spPr bwMode="auto">
          <a:xfrm>
            <a:off x="1042988" y="1484313"/>
            <a:ext cx="1414462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sz="1800" b="1" baseline="30000">
                <a:solidFill>
                  <a:srgbClr val="000000"/>
                </a:solidFill>
                <a:latin typeface="Arial" pitchFamily="34" charset="0"/>
              </a:rPr>
              <a:t>111m</a:t>
            </a:r>
            <a:r>
              <a:rPr lang="da-DK" sz="1800" b="1">
                <a:solidFill>
                  <a:srgbClr val="000000"/>
                </a:solidFill>
                <a:latin typeface="Arial" pitchFamily="34" charset="0"/>
              </a:rPr>
              <a:t>Cd-PAC</a:t>
            </a:r>
          </a:p>
        </p:txBody>
      </p:sp>
    </p:spTree>
    <p:extLst>
      <p:ext uri="{BB962C8B-B14F-4D97-AF65-F5344CB8AC3E}">
        <p14:creationId xmlns:p14="http://schemas.microsoft.com/office/powerpoint/2010/main" val="109272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076825" y="5541963"/>
            <a:ext cx="69850" cy="698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337" y="1556792"/>
            <a:ext cx="2001837" cy="3208338"/>
          </a:xfrm>
          <a:prstGeom prst="rect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552" y="1655763"/>
            <a:ext cx="4430712" cy="388620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441325"/>
            <a:ext cx="9144000" cy="89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>
            <a:spAutoFit/>
          </a:bodyPr>
          <a:lstStyle/>
          <a:p>
            <a:pPr algn="ctr"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b="1" i="1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In vivo</a:t>
            </a:r>
            <a:r>
              <a:rPr lang="en-GB" sz="2800" b="1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experiments</a:t>
            </a:r>
          </a:p>
          <a:p>
            <a:pPr algn="ctr"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b="1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Hg(II) binding to barley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5834775" y="1963738"/>
            <a:ext cx="27432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9pPr>
          </a:lstStyle>
          <a:p>
            <a:r>
              <a:rPr lang="en-US" sz="1600" b="1" dirty="0">
                <a:solidFill>
                  <a:srgbClr val="000000"/>
                </a:solidFill>
                <a:latin typeface="Times New Roman" pitchFamily="16" charset="0"/>
              </a:rPr>
              <a:t>Whole barley plant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5763337" y="3727450"/>
            <a:ext cx="27432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9pPr>
          </a:lstStyle>
          <a:p>
            <a:r>
              <a:rPr lang="en-US" sz="1600" b="1" dirty="0" err="1">
                <a:solidFill>
                  <a:srgbClr val="000000"/>
                </a:solidFill>
                <a:latin typeface="Times New Roman" pitchFamily="16" charset="0"/>
              </a:rPr>
              <a:t>Homogenised</a:t>
            </a:r>
            <a:r>
              <a:rPr lang="en-US" sz="1600" b="1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Times New Roman" pitchFamily="16" charset="0"/>
              </a:rPr>
              <a:t>barley </a:t>
            </a:r>
            <a:r>
              <a:rPr lang="en-US" sz="1600" b="1" dirty="0">
                <a:solidFill>
                  <a:srgbClr val="000000"/>
                </a:solidFill>
                <a:latin typeface="Times New Roman" pitchFamily="16" charset="0"/>
              </a:rPr>
              <a:t>leaves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4332288" y="5980113"/>
            <a:ext cx="34401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Clr>
                <a:srgbClr val="6E6E6E"/>
              </a:buClr>
              <a:buSzPct val="100000"/>
              <a:buFont typeface="Verdana" pitchFamily="32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6E6E6E"/>
                </a:solidFill>
                <a:latin typeface="Verdana" pitchFamily="32" charset="0"/>
                <a:ea typeface="DejaVu Sans" charset="0"/>
                <a:cs typeface="DejaVu Sans" charset="0"/>
              </a:defRPr>
            </a:lvl9pPr>
          </a:lstStyle>
          <a:p>
            <a:r>
              <a:rPr lang="da-DK" sz="1200" dirty="0">
                <a:solidFill>
                  <a:srgbClr val="000000"/>
                </a:solidFill>
                <a:latin typeface="Times New Roman" pitchFamily="16" charset="0"/>
              </a:rPr>
              <a:t>Adolph et al. </a:t>
            </a:r>
            <a:r>
              <a:rPr lang="da-DK" sz="1200" i="1" dirty="0">
                <a:solidFill>
                  <a:srgbClr val="000000"/>
                </a:solidFill>
                <a:latin typeface="Times New Roman" pitchFamily="16" charset="0"/>
              </a:rPr>
              <a:t>Chem. Eur. J</a:t>
            </a:r>
            <a:r>
              <a:rPr lang="da-DK" sz="1200" dirty="0">
                <a:solidFill>
                  <a:srgbClr val="000000"/>
                </a:solidFill>
                <a:latin typeface="Times New Roman" pitchFamily="16" charset="0"/>
              </a:rPr>
              <a:t>., </a:t>
            </a:r>
            <a:r>
              <a:rPr lang="da-DK" sz="1200" b="1" dirty="0">
                <a:solidFill>
                  <a:srgbClr val="000000"/>
                </a:solidFill>
                <a:latin typeface="Times New Roman" pitchFamily="16" charset="0"/>
              </a:rPr>
              <a:t>2009</a:t>
            </a:r>
            <a:r>
              <a:rPr lang="da-DK" sz="1200" dirty="0">
                <a:solidFill>
                  <a:srgbClr val="000000"/>
                </a:solidFill>
                <a:latin typeface="Times New Roman" pitchFamily="16" charset="0"/>
              </a:rPr>
              <a:t>, 15, 7350 – 7358</a:t>
            </a:r>
          </a:p>
          <a:p>
            <a:pPr>
              <a:buClr>
                <a:srgbClr val="000000"/>
              </a:buClr>
              <a:buSzPct val="45000"/>
              <a:buFont typeface="Wingdings" charset="2"/>
              <a:buNone/>
            </a:pPr>
            <a:endParaRPr lang="en-GB" sz="1200" dirty="0">
              <a:solidFill>
                <a:srgbClr val="000000"/>
              </a:solidFill>
              <a:latin typeface="Times New Roman" pitchFamily="16" charset="0"/>
              <a:ea typeface="+mn-ea" charset="0"/>
              <a:cs typeface="+mn-e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6189" y="4958397"/>
            <a:ext cx="3699747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5-7 days-old plants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Plant inserted into test tube.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Fast uptake of Hg(II) (&lt;1h)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Bound to large molecules, similarities to HgS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compounds</a:t>
            </a:r>
            <a:endParaRPr lang="en-GB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261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8796" y="164068"/>
            <a:ext cx="7187160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SSP @ ISOLDE: Diverse community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1811" y="1268760"/>
            <a:ext cx="2477981" cy="369331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Solid  State physics: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Semiconductors, Metals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Materials scientists: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High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Superconductors,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Multiferroic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materials 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Biophysics: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structural properties &amp; role of heavy metals in proteins, DNA.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417734"/>
              </p:ext>
            </p:extLst>
          </p:nvPr>
        </p:nvGraphicFramePr>
        <p:xfrm>
          <a:off x="3995936" y="5543505"/>
          <a:ext cx="4680520" cy="1125855"/>
        </p:xfrm>
        <a:graphic>
          <a:graphicData uri="http://schemas.openxmlformats.org/drawingml/2006/table">
            <a:tbl>
              <a:tblPr/>
              <a:tblGrid>
                <a:gridCol w="3349045"/>
                <a:gridCol w="1331475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Running experiments/letters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of intent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Participating countries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Scientists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51520" y="5912113"/>
            <a:ext cx="3446225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SSP collaborations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052615"/>
            <a:ext cx="6048672" cy="41635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13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76200" y="112713"/>
            <a:ext cx="6705600" cy="1106487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lnSpc>
                <a:spcPct val="11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>
                <a:latin typeface="Arial" pitchFamily="34" charset="0"/>
                <a:ea typeface="DejaVu Sans" charset="0"/>
                <a:cs typeface="Arial" pitchFamily="34" charset="0"/>
              </a:rPr>
              <a:t>Beta-NMR applied to biophysics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28600" y="2286000"/>
            <a:ext cx="4425950" cy="1905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457200">
              <a:lnSpc>
                <a:spcPct val="110000"/>
              </a:lnSpc>
              <a:spcAft>
                <a:spcPts val="1425"/>
              </a:spcAft>
              <a:buSzPct val="100000"/>
              <a:buFont typeface="Book Antiqua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US" sz="2400" b="1" dirty="0">
                <a:latin typeface="Arial" pitchFamily="34" charset="0"/>
                <a:ea typeface="DejaVu Sans" charset="0"/>
                <a:cs typeface="Arial" pitchFamily="34" charset="0"/>
              </a:rPr>
              <a:t>Beta-NMR</a:t>
            </a:r>
          </a:p>
          <a:p>
            <a:pPr marL="457200">
              <a:lnSpc>
                <a:spcPct val="110000"/>
              </a:lnSpc>
              <a:spcAft>
                <a:spcPts val="1425"/>
              </a:spcAft>
              <a:buClr>
                <a:srgbClr val="002060"/>
              </a:buClr>
              <a:buFont typeface="Wingdings" charset="2"/>
              <a:buChar char="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US" sz="2200" dirty="0">
                <a:latin typeface="Arial" pitchFamily="34" charset="0"/>
                <a:ea typeface="DejaVu Sans" charset="0"/>
                <a:cs typeface="Arial" pitchFamily="34" charset="0"/>
              </a:rPr>
              <a:t> Cu, Zn, Mg, </a:t>
            </a:r>
            <a:r>
              <a:rPr lang="en-US" sz="2200" dirty="0" err="1">
                <a:latin typeface="Arial" pitchFamily="34" charset="0"/>
                <a:ea typeface="DejaVu Sans" charset="0"/>
                <a:cs typeface="Arial" pitchFamily="34" charset="0"/>
              </a:rPr>
              <a:t>Mn</a:t>
            </a:r>
            <a:r>
              <a:rPr lang="en-US" sz="2200" dirty="0">
                <a:latin typeface="Arial" pitchFamily="34" charset="0"/>
                <a:ea typeface="DejaVu Sans" charset="0"/>
                <a:cs typeface="Arial" pitchFamily="34" charset="0"/>
              </a:rPr>
              <a:t>, Fe, Ni</a:t>
            </a:r>
          </a:p>
          <a:p>
            <a:pPr marL="457200">
              <a:lnSpc>
                <a:spcPct val="110000"/>
              </a:lnSpc>
              <a:spcAft>
                <a:spcPts val="1425"/>
              </a:spcAft>
              <a:buClr>
                <a:srgbClr val="002060"/>
              </a:buClr>
              <a:buFont typeface="Wingdings" charset="2"/>
              <a:buChar char="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US" sz="2200" dirty="0">
                <a:latin typeface="Arial" pitchFamily="34" charset="0"/>
                <a:ea typeface="DejaVu Sans" charset="0"/>
                <a:cs typeface="Arial" pitchFamily="34" charset="0"/>
              </a:rPr>
              <a:t> Measurement of electric field gradient</a:t>
            </a:r>
          </a:p>
          <a:p>
            <a:pPr marL="457200">
              <a:lnSpc>
                <a:spcPct val="110000"/>
              </a:lnSpc>
              <a:spcAft>
                <a:spcPts val="1425"/>
              </a:spcAft>
              <a:buSzPct val="100000"/>
              <a:buFont typeface="Book Antiqua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endParaRPr lang="en-US" sz="2200" dirty="0">
              <a:latin typeface="Arial" pitchFamily="34" charset="0"/>
              <a:ea typeface="DejaVu Sans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447800"/>
            <a:ext cx="3630612" cy="338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2400" y="5105400"/>
            <a:ext cx="8763000" cy="1371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735013" lvl="1" indent="-277813">
              <a:lnSpc>
                <a:spcPct val="90000"/>
              </a:lnSpc>
              <a:spcBef>
                <a:spcPts val="600"/>
              </a:spcBef>
              <a:buClr>
                <a:srgbClr val="002060"/>
              </a:buClr>
              <a:buFont typeface="Wingdings" charset="2"/>
              <a:buChar char=""/>
              <a:tabLst>
                <a:tab pos="735013" algn="l"/>
                <a:tab pos="1192213" algn="l"/>
                <a:tab pos="1649413" algn="l"/>
                <a:tab pos="2106613" algn="l"/>
                <a:tab pos="2563813" algn="l"/>
                <a:tab pos="3021013" algn="l"/>
                <a:tab pos="3478213" algn="l"/>
                <a:tab pos="3935413" algn="l"/>
                <a:tab pos="4392613" algn="l"/>
                <a:tab pos="4849813" algn="l"/>
                <a:tab pos="5307013" algn="l"/>
                <a:tab pos="5764213" algn="l"/>
                <a:tab pos="6221413" algn="l"/>
                <a:tab pos="6678613" algn="l"/>
                <a:tab pos="7135813" algn="l"/>
                <a:tab pos="7593013" algn="l"/>
                <a:tab pos="8050213" algn="l"/>
                <a:tab pos="8507413" algn="l"/>
                <a:tab pos="8964613" algn="l"/>
                <a:tab pos="9421813" algn="l"/>
                <a:tab pos="9879013" algn="l"/>
              </a:tabLst>
            </a:pPr>
            <a:r>
              <a:rPr lang="en-US" sz="2200" dirty="0">
                <a:latin typeface="Arial" pitchFamily="34" charset="0"/>
                <a:ea typeface="DejaVu Sans" charset="0"/>
                <a:cs typeface="Arial" pitchFamily="34" charset="0"/>
              </a:rPr>
              <a:t>Cu(I) is “invisible” in most (except X-ray and nuclear) spectroscopic techniques because it is a closed shell ion</a:t>
            </a:r>
          </a:p>
          <a:p>
            <a:pPr marL="735013" lvl="1" indent="-277813">
              <a:lnSpc>
                <a:spcPct val="90000"/>
              </a:lnSpc>
              <a:spcBef>
                <a:spcPts val="600"/>
              </a:spcBef>
              <a:buClr>
                <a:srgbClr val="002060"/>
              </a:buClr>
              <a:buFont typeface="Wingdings" charset="2"/>
              <a:buChar char=""/>
              <a:tabLst>
                <a:tab pos="735013" algn="l"/>
                <a:tab pos="1192213" algn="l"/>
                <a:tab pos="1649413" algn="l"/>
                <a:tab pos="2106613" algn="l"/>
                <a:tab pos="2563813" algn="l"/>
                <a:tab pos="3021013" algn="l"/>
                <a:tab pos="3478213" algn="l"/>
                <a:tab pos="3935413" algn="l"/>
                <a:tab pos="4392613" algn="l"/>
                <a:tab pos="4849813" algn="l"/>
                <a:tab pos="5307013" algn="l"/>
                <a:tab pos="5764213" algn="l"/>
                <a:tab pos="6221413" algn="l"/>
                <a:tab pos="6678613" algn="l"/>
                <a:tab pos="7135813" algn="l"/>
                <a:tab pos="7593013" algn="l"/>
                <a:tab pos="8050213" algn="l"/>
                <a:tab pos="8507413" algn="l"/>
                <a:tab pos="8964613" algn="l"/>
                <a:tab pos="9421813" algn="l"/>
                <a:tab pos="9879013" algn="l"/>
              </a:tabLst>
            </a:pPr>
            <a:r>
              <a:rPr lang="en-US" sz="2200" dirty="0">
                <a:latin typeface="Arial" pitchFamily="34" charset="0"/>
                <a:ea typeface="DejaVu Sans" charset="0"/>
                <a:cs typeface="Arial" pitchFamily="34" charset="0"/>
              </a:rPr>
              <a:t>Cu(I)/Cu(II) are essential in many </a:t>
            </a:r>
            <a:r>
              <a:rPr lang="en-US" sz="2200" dirty="0" err="1">
                <a:latin typeface="Arial" pitchFamily="34" charset="0"/>
                <a:ea typeface="DejaVu Sans" charset="0"/>
                <a:cs typeface="Arial" pitchFamily="34" charset="0"/>
              </a:rPr>
              <a:t>redox</a:t>
            </a:r>
            <a:r>
              <a:rPr lang="en-US" sz="2200" dirty="0">
                <a:latin typeface="Arial" pitchFamily="34" charset="0"/>
                <a:ea typeface="DejaVu Sans" charset="0"/>
                <a:cs typeface="Arial" pitchFamily="34" charset="0"/>
              </a:rPr>
              <a:t> processes and electron transport in biology</a:t>
            </a:r>
          </a:p>
        </p:txBody>
      </p:sp>
    </p:spTree>
    <p:extLst>
      <p:ext uri="{BB962C8B-B14F-4D97-AF65-F5344CB8AC3E}">
        <p14:creationId xmlns:p14="http://schemas.microsoft.com/office/powerpoint/2010/main" val="358507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076825" y="5541963"/>
            <a:ext cx="69850" cy="698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188640"/>
            <a:ext cx="9144000" cy="1000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>
            <a:spAutoFit/>
          </a:bodyPr>
          <a:lstStyle/>
          <a:p>
            <a:pPr algn="ctr"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b="1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Advantages and Limitations of PAC </a:t>
            </a:r>
            <a:r>
              <a:rPr lang="en-GB" sz="2800" b="1" dirty="0" smtClean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Spectroscopy for biophysics</a:t>
            </a:r>
            <a:endParaRPr lang="en-GB" sz="2800" b="1" dirty="0">
              <a:solidFill>
                <a:srgbClr val="000000"/>
              </a:solidFill>
              <a:latin typeface="Times New Roman" pitchFamily="16" charset="0"/>
              <a:ea typeface="+mn-ea" charset="0"/>
              <a:cs typeface="+mn-ea" charset="0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511175" y="1428110"/>
            <a:ext cx="3890809" cy="4737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tIns="91440">
            <a:spAutoFit/>
          </a:bodyPr>
          <a:lstStyle/>
          <a:p>
            <a:pPr>
              <a:spcBef>
                <a:spcPts val="438"/>
              </a:spcBef>
              <a:spcAft>
                <a:spcPts val="438"/>
              </a:spcAft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1" u="sng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Advantages:</a:t>
            </a:r>
            <a:r>
              <a:rPr lang="en-GB" sz="22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</a:t>
            </a:r>
          </a:p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Characterisation of structure</a:t>
            </a:r>
          </a:p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  and dynamics at the PAC </a:t>
            </a:r>
          </a:p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  probe site (including rotational </a:t>
            </a:r>
          </a:p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  correlation times)</a:t>
            </a:r>
            <a:r>
              <a:rPr lang="ar-SA" sz="18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‏</a:t>
            </a:r>
            <a:endParaRPr lang="en-GB" sz="1800" dirty="0">
              <a:solidFill>
                <a:srgbClr val="000000"/>
              </a:solidFill>
              <a:latin typeface="Times New Roman" pitchFamily="16" charset="0"/>
              <a:ea typeface="+mn-ea" charset="0"/>
              <a:cs typeface="+mn-ea" charset="0"/>
            </a:endParaRPr>
          </a:p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High sensitivity to </a:t>
            </a:r>
            <a:r>
              <a:rPr lang="en-GB" sz="1800" b="1" dirty="0">
                <a:solidFill>
                  <a:srgbClr val="FF0000"/>
                </a:solidFill>
                <a:latin typeface="Times New Roman" pitchFamily="16" charset="0"/>
                <a:ea typeface="+mn-ea" charset="0"/>
                <a:cs typeface="+mn-ea" charset="0"/>
              </a:rPr>
              <a:t>structural </a:t>
            </a:r>
          </a:p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dirty="0">
                <a:solidFill>
                  <a:srgbClr val="FF0000"/>
                </a:solidFill>
                <a:latin typeface="Times New Roman" pitchFamily="16" charset="0"/>
                <a:ea typeface="+mn-ea" charset="0"/>
                <a:cs typeface="+mn-ea" charset="0"/>
              </a:rPr>
              <a:t>  changes </a:t>
            </a:r>
          </a:p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Small amount of PAC probe needed</a:t>
            </a:r>
          </a:p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 (in principle about </a:t>
            </a:r>
            <a:r>
              <a:rPr lang="en-GB" sz="1800" b="1" dirty="0">
                <a:solidFill>
                  <a:srgbClr val="FF0000"/>
                </a:solidFill>
                <a:latin typeface="Times New Roman" pitchFamily="16" charset="0"/>
                <a:ea typeface="+mn-ea" charset="0"/>
                <a:cs typeface="+mn-ea" charset="0"/>
              </a:rPr>
              <a:t>1 </a:t>
            </a:r>
            <a:r>
              <a:rPr lang="en-GB" sz="1800" b="1" dirty="0" err="1">
                <a:solidFill>
                  <a:srgbClr val="FF0000"/>
                </a:solidFill>
                <a:latin typeface="Times New Roman" pitchFamily="16" charset="0"/>
                <a:ea typeface="+mn-ea" charset="0"/>
                <a:cs typeface="+mn-ea" charset="0"/>
              </a:rPr>
              <a:t>pmol</a:t>
            </a: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)</a:t>
            </a:r>
            <a:r>
              <a:rPr lang="ar-SA" sz="18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‏</a:t>
            </a:r>
            <a:endParaRPr lang="en-GB" sz="1800" dirty="0">
              <a:solidFill>
                <a:srgbClr val="000000"/>
              </a:solidFill>
              <a:latin typeface="Times New Roman" pitchFamily="16" charset="0"/>
              <a:ea typeface="+mn-ea" charset="0"/>
              <a:cs typeface="+mn-ea" charset="0"/>
            </a:endParaRPr>
          </a:p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Times New Roman" pitchFamily="16" charset="0"/>
                <a:ea typeface="+mn-ea" charset="0"/>
                <a:cs typeface="+mn-ea" charset="0"/>
              </a:rPr>
              <a:t>Different physical states</a:t>
            </a:r>
          </a:p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 (crystals, surfaces, solutions, </a:t>
            </a:r>
            <a:r>
              <a:rPr lang="en-GB" sz="1800" i="1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in vivo</a:t>
            </a: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...)</a:t>
            </a:r>
            <a:r>
              <a:rPr lang="ar-SA" sz="18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‏</a:t>
            </a:r>
            <a:endParaRPr lang="en-GB" sz="1800" dirty="0">
              <a:solidFill>
                <a:srgbClr val="000000"/>
              </a:solidFill>
              <a:latin typeface="Times New Roman" pitchFamily="16" charset="0"/>
              <a:ea typeface="+mn-ea" charset="0"/>
              <a:cs typeface="+mn-ea" charset="0"/>
            </a:endParaRPr>
          </a:p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Mechanically stable, allowing for</a:t>
            </a:r>
          </a:p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 stirring, flow, ...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5076056" y="1480363"/>
            <a:ext cx="3895297" cy="4016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tIns="91440">
            <a:spAutoFit/>
          </a:bodyPr>
          <a:lstStyle/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1" u="sng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Limitations</a:t>
            </a:r>
            <a:r>
              <a:rPr lang="en-GB" sz="2000" b="1" u="sng" dirty="0" smtClean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:</a:t>
            </a:r>
          </a:p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000" b="1" u="sng" dirty="0">
              <a:solidFill>
                <a:srgbClr val="000000"/>
              </a:solidFill>
              <a:latin typeface="Times New Roman" pitchFamily="16" charset="0"/>
              <a:ea typeface="+mn-ea" charset="0"/>
              <a:cs typeface="+mn-ea" charset="0"/>
            </a:endParaRPr>
          </a:p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Suitable PAC isotopes do not exist for </a:t>
            </a:r>
          </a:p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 all elements</a:t>
            </a:r>
          </a:p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PAC isotope </a:t>
            </a:r>
            <a:r>
              <a:rPr lang="en-GB" sz="1800" b="1" dirty="0">
                <a:solidFill>
                  <a:srgbClr val="FF0000"/>
                </a:solidFill>
                <a:latin typeface="Times New Roman" pitchFamily="16" charset="0"/>
                <a:ea typeface="+mn-ea" charset="0"/>
                <a:cs typeface="+mn-ea" charset="0"/>
              </a:rPr>
              <a:t>must bind strongly</a:t>
            </a: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to</a:t>
            </a:r>
          </a:p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 the molecule of interest</a:t>
            </a:r>
          </a:p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Spectral parameters do not uniquely</a:t>
            </a:r>
          </a:p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 determine structure</a:t>
            </a:r>
          </a:p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After effects can cause problems (in</a:t>
            </a:r>
          </a:p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 particular for EC</a:t>
            </a:r>
            <a:r>
              <a:rPr lang="en-GB" sz="1800" dirty="0" smtClean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). </a:t>
            </a:r>
            <a:r>
              <a:rPr lang="en-GB" sz="1800" b="1" dirty="0" smtClean="0">
                <a:solidFill>
                  <a:srgbClr val="FF0000"/>
                </a:solidFill>
                <a:latin typeface="Times New Roman" pitchFamily="16" charset="0"/>
                <a:ea typeface="+mn-ea" charset="0"/>
                <a:cs typeface="+mn-ea" charset="0"/>
              </a:rPr>
              <a:t>(</a:t>
            </a:r>
            <a:r>
              <a:rPr lang="en-GB" sz="1800" b="1" baseline="30000" dirty="0" smtClean="0">
                <a:solidFill>
                  <a:srgbClr val="FF0000"/>
                </a:solidFill>
                <a:latin typeface="Times New Roman" pitchFamily="16" charset="0"/>
                <a:ea typeface="+mn-ea" charset="0"/>
                <a:cs typeface="+mn-ea" charset="0"/>
              </a:rPr>
              <a:t>111</a:t>
            </a:r>
            <a:r>
              <a:rPr lang="en-GB" sz="1800" b="1" dirty="0" smtClean="0">
                <a:solidFill>
                  <a:srgbClr val="FF0000"/>
                </a:solidFill>
                <a:latin typeface="Times New Roman" pitchFamily="16" charset="0"/>
                <a:ea typeface="+mn-ea" charset="0"/>
                <a:cs typeface="+mn-ea" charset="0"/>
              </a:rPr>
              <a:t>In)</a:t>
            </a:r>
            <a:r>
              <a:rPr lang="ar-SA" sz="1800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‏</a:t>
            </a:r>
            <a:endParaRPr lang="en-GB" sz="1800" dirty="0">
              <a:solidFill>
                <a:srgbClr val="000000"/>
              </a:solidFill>
              <a:latin typeface="Times New Roman" pitchFamily="16" charset="0"/>
              <a:ea typeface="+mn-ea" charset="0"/>
              <a:cs typeface="+mn-ea" charset="0"/>
            </a:endParaRPr>
          </a:p>
          <a:p>
            <a:pPr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 Production of PAC-isotopes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771525" y="6176963"/>
            <a:ext cx="7577138" cy="5032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tIns="91440">
            <a:spAutoFit/>
          </a:bodyPr>
          <a:lstStyle/>
          <a:p>
            <a:pPr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a-DK" sz="12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Hemmingsen et al. </a:t>
            </a:r>
            <a:r>
              <a:rPr lang="da-DK" sz="1200" i="1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Chem. Rev.</a:t>
            </a:r>
            <a:r>
              <a:rPr lang="da-DK" sz="12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, </a:t>
            </a:r>
            <a:r>
              <a:rPr lang="da-DK" sz="1200" b="1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2004</a:t>
            </a:r>
            <a:r>
              <a:rPr lang="da-DK" sz="12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, 104: 4027; Hemmingsen and Butz, </a:t>
            </a:r>
            <a:r>
              <a:rPr lang="en-US" sz="12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in "Application of Physical </a:t>
            </a:r>
          </a:p>
          <a:p>
            <a:pPr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Methods to Inorganic and Bioinorganic Chemistry" </a:t>
            </a:r>
            <a:r>
              <a:rPr lang="en-US" sz="1200" b="1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2007</a:t>
            </a:r>
            <a:r>
              <a:rPr lang="en-US" sz="1200" dirty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, Ed. R.A. Scott, Wiley</a:t>
            </a:r>
          </a:p>
        </p:txBody>
      </p:sp>
    </p:spTree>
    <p:extLst>
      <p:ext uri="{BB962C8B-B14F-4D97-AF65-F5344CB8AC3E}">
        <p14:creationId xmlns:p14="http://schemas.microsoft.com/office/powerpoint/2010/main" val="37584991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762" y="5517232"/>
            <a:ext cx="142875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650" y="5517232"/>
            <a:ext cx="1249362" cy="107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75" y="5517232"/>
            <a:ext cx="931862" cy="93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612" y="5588669"/>
            <a:ext cx="1905000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2425" y="5517232"/>
            <a:ext cx="1504950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1259632" y="548680"/>
            <a:ext cx="6622519" cy="69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tIns="91440">
            <a:spAutoFit/>
          </a:bodyPr>
          <a:lstStyle/>
          <a:p>
            <a:pPr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a-DK" sz="3600" b="1" dirty="0" smtClean="0">
                <a:solidFill>
                  <a:srgbClr val="000000"/>
                </a:solidFill>
                <a:latin typeface="Times New Roman" pitchFamily="16" charset="0"/>
                <a:ea typeface="+mn-ea" charset="0"/>
                <a:cs typeface="+mn-ea" charset="0"/>
              </a:rPr>
              <a:t>Funding and Acknowledgements</a:t>
            </a:r>
            <a:endParaRPr lang="da-DK" sz="3600" b="1" dirty="0">
              <a:solidFill>
                <a:srgbClr val="000000"/>
              </a:solidFill>
              <a:latin typeface="Times New Roman" pitchFamily="16" charset="0"/>
              <a:ea typeface="+mn-ea" charset="0"/>
              <a:cs typeface="+mn-ea" charset="0"/>
            </a:endParaRPr>
          </a:p>
        </p:txBody>
      </p:sp>
      <p:pic>
        <p:nvPicPr>
          <p:cNvPr id="8" name="Picture 20" descr="http://www.cbni.eu/x/image/Logos%20Funders/sfi_cmyk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00675" y="4077072"/>
            <a:ext cx="1691805" cy="1284708"/>
          </a:xfrm>
          <a:prstGeom prst="rect">
            <a:avLst/>
          </a:prstGeom>
          <a:noFill/>
        </p:spPr>
      </p:pic>
      <p:pic>
        <p:nvPicPr>
          <p:cNvPr id="10242" name="Picture 2" descr="http://www.flmnh.ufl.edu/fish/sharks/taps/images/FCT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65104"/>
            <a:ext cx="2134468" cy="859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38465" y="1700808"/>
            <a:ext cx="6706451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Manfred </a:t>
            </a:r>
            <a:r>
              <a:rPr lang="en-US" dirty="0" err="1" smtClean="0"/>
              <a:t>Deicher</a:t>
            </a:r>
            <a:r>
              <a:rPr lang="en-US" dirty="0" smtClean="0"/>
              <a:t>, Herbert Wolf, University of </a:t>
            </a:r>
            <a:r>
              <a:rPr lang="en-US" dirty="0" err="1" smtClean="0"/>
              <a:t>Saarlandes</a:t>
            </a:r>
            <a:r>
              <a:rPr lang="en-US" dirty="0" smtClean="0"/>
              <a:t>, Germany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Guilherme</a:t>
            </a:r>
            <a:r>
              <a:rPr lang="en-US" dirty="0" smtClean="0"/>
              <a:t> </a:t>
            </a:r>
            <a:r>
              <a:rPr lang="en-US" dirty="0" err="1" smtClean="0"/>
              <a:t>Correia</a:t>
            </a:r>
            <a:r>
              <a:rPr lang="en-US" dirty="0" smtClean="0"/>
              <a:t>, </a:t>
            </a:r>
            <a:r>
              <a:rPr lang="en-US" dirty="0" err="1" smtClean="0"/>
              <a:t>Uli</a:t>
            </a:r>
            <a:r>
              <a:rPr lang="en-US" dirty="0" smtClean="0"/>
              <a:t> Wahl ITN, Lisbon, Portugal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Ligia</a:t>
            </a:r>
            <a:r>
              <a:rPr lang="en-US" dirty="0" smtClean="0"/>
              <a:t> </a:t>
            </a:r>
            <a:r>
              <a:rPr lang="en-US" dirty="0" err="1" smtClean="0"/>
              <a:t>Amorim</a:t>
            </a:r>
            <a:r>
              <a:rPr lang="en-US" dirty="0" smtClean="0"/>
              <a:t>, KU, Leuven, Belgium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Martin Henry, Dublin City university, Ireland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Haraldur</a:t>
            </a:r>
            <a:r>
              <a:rPr lang="en-US" dirty="0" smtClean="0"/>
              <a:t> </a:t>
            </a:r>
            <a:r>
              <a:rPr lang="en-US" dirty="0" err="1" smtClean="0"/>
              <a:t>Gunnlaugsson</a:t>
            </a:r>
            <a:r>
              <a:rPr lang="en-US" dirty="0" smtClean="0"/>
              <a:t>, University of Arhus, Denmark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Torben</a:t>
            </a:r>
            <a:r>
              <a:rPr lang="en-US" dirty="0" smtClean="0"/>
              <a:t> </a:t>
            </a:r>
            <a:r>
              <a:rPr lang="en-US" dirty="0" err="1" smtClean="0"/>
              <a:t>Molholt</a:t>
            </a:r>
            <a:r>
              <a:rPr lang="en-US" dirty="0" smtClean="0"/>
              <a:t>, University of Iceland, Iceland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Monika </a:t>
            </a:r>
            <a:r>
              <a:rPr lang="en-US" dirty="0" err="1" smtClean="0"/>
              <a:t>Stachura</a:t>
            </a:r>
            <a:r>
              <a:rPr lang="en-US" dirty="0" smtClean="0"/>
              <a:t>, University of Copenhagen, Denmark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Krish</a:t>
            </a:r>
            <a:r>
              <a:rPr lang="en-US" dirty="0" smtClean="0"/>
              <a:t> </a:t>
            </a:r>
            <a:r>
              <a:rPr lang="en-US" dirty="0" err="1" smtClean="0"/>
              <a:t>Bharuth</a:t>
            </a:r>
            <a:r>
              <a:rPr lang="en-US" dirty="0" smtClean="0"/>
              <a:t>-Ram, </a:t>
            </a:r>
            <a:r>
              <a:rPr lang="en-US" dirty="0" err="1" smtClean="0"/>
              <a:t>iThemba</a:t>
            </a:r>
            <a:r>
              <a:rPr lang="en-US" dirty="0" smtClean="0"/>
              <a:t> Labs, South Africa</a:t>
            </a:r>
            <a:endParaRPr lang="en-GB" dirty="0"/>
          </a:p>
        </p:txBody>
      </p:sp>
      <p:pic>
        <p:nvPicPr>
          <p:cNvPr id="10244" name="Picture 4" descr="http://isolde.web.cern.ch/isolde/projects/ensarlog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41" y="4436157"/>
            <a:ext cx="2857500" cy="73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93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2483768" y="5301208"/>
            <a:ext cx="4104456" cy="12241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395536" y="359109"/>
            <a:ext cx="2170081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Summary</a:t>
            </a:r>
            <a:endParaRPr lang="en-GB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594932"/>
            <a:ext cx="845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Solid state physics/biophysics: a very active experimental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programme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at ISOLDE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996" y="2204864"/>
            <a:ext cx="6664372" cy="286232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Radioactive measurements complement work at home laboratories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Unique information – be it chemical or local – which is only achievable using radioactive implantations/probes.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Synergy between groups e.g. extension of biophysics methods for studying </a:t>
            </a:r>
            <a:r>
              <a:rPr lang="en-US" dirty="0" err="1" smtClean="0"/>
              <a:t>graphene</a:t>
            </a:r>
            <a:r>
              <a:rPr lang="en-US" dirty="0" smtClean="0"/>
              <a:t> and fullerenes (Prof Das).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Ability to profit from the huge range of beams available at ISOLDE (especially now with online </a:t>
            </a:r>
            <a:r>
              <a:rPr lang="en-US" i="1" dirty="0" smtClean="0"/>
              <a:t>and </a:t>
            </a:r>
            <a:r>
              <a:rPr lang="en-US" dirty="0" smtClean="0"/>
              <a:t>offline setups).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Many new developments under preparation e.g.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/>
              <a:t>-NMR for biophysics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645524" y="5419090"/>
            <a:ext cx="27905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Much more info at:</a:t>
            </a:r>
          </a:p>
          <a:p>
            <a:endParaRPr lang="en-US" dirty="0"/>
          </a:p>
          <a:p>
            <a:r>
              <a:rPr lang="en-US" dirty="0" smtClean="0"/>
              <a:t>Cern.ch/</a:t>
            </a:r>
            <a:r>
              <a:rPr lang="en-US" dirty="0" err="1" smtClean="0"/>
              <a:t>ssp</a:t>
            </a:r>
            <a:r>
              <a:rPr lang="en-US" dirty="0" smtClean="0"/>
              <a:t> or follow us on </a:t>
            </a:r>
            <a:endParaRPr lang="en-GB" dirty="0"/>
          </a:p>
        </p:txBody>
      </p:sp>
      <p:pic>
        <p:nvPicPr>
          <p:cNvPr id="10" name="Picture 2" descr="https://ssl.gstatic.com/images/icons/gplus-6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608476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535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>
          <a:xfrm>
            <a:off x="304800" y="381000"/>
            <a:ext cx="8572500" cy="5867400"/>
            <a:chOff x="304800" y="381000"/>
            <a:chExt cx="8572500" cy="586740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962025"/>
              <a:ext cx="8572500" cy="528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TextBox 4"/>
            <p:cNvSpPr txBox="1">
              <a:spLocks noChangeArrowheads="1"/>
            </p:cNvSpPr>
            <p:nvPr/>
          </p:nvSpPr>
          <p:spPr bwMode="auto">
            <a:xfrm>
              <a:off x="304800" y="381000"/>
              <a:ext cx="4519613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b="1">
                  <a:solidFill>
                    <a:srgbClr val="FF0000"/>
                  </a:solidFill>
                  <a:cs typeface="Arial" charset="0"/>
                </a:rPr>
                <a:t>Splitting of features</a:t>
              </a:r>
              <a:endParaRPr lang="en-IE" sz="3600" b="1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181600" y="4419600"/>
              <a:ext cx="3352800" cy="120032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 smtClean="0">
                  <a:latin typeface="+mn-lt"/>
                </a:rPr>
                <a:t>Mossbauer sextet indicates magnetism at the Fe site</a:t>
              </a:r>
              <a:endParaRPr lang="en-IE" sz="24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867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19063" y="6421437"/>
            <a:ext cx="463550" cy="360363"/>
          </a:xfrm>
        </p:spPr>
        <p:txBody>
          <a:bodyPr/>
          <a:lstStyle/>
          <a:p>
            <a:fld id="{4CB61536-16F1-4CC4-8449-ED25383A29FD}" type="slidenum">
              <a:rPr lang="en-US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pPr/>
              <a:t>4</a:t>
            </a:fld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98425"/>
            <a:ext cx="8839200" cy="511175"/>
          </a:xfrm>
          <a:prstGeom prst="rect">
            <a:avLst/>
          </a:prstGeom>
          <a:solidFill>
            <a:srgbClr val="FFFF00"/>
          </a:solidFill>
          <a:ln/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Radioactive isotopes for solid state physics? Why &amp; How??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609600" y="838200"/>
            <a:ext cx="8102599" cy="3282952"/>
            <a:chOff x="384" y="346"/>
            <a:chExt cx="5104" cy="2068"/>
          </a:xfrm>
        </p:grpSpPr>
        <p:sp>
          <p:nvSpPr>
            <p:cNvPr id="5" name="Text Box 7"/>
            <p:cNvSpPr txBox="1">
              <a:spLocks noChangeArrowheads="1"/>
            </p:cNvSpPr>
            <p:nvPr/>
          </p:nvSpPr>
          <p:spPr bwMode="auto">
            <a:xfrm>
              <a:off x="385" y="346"/>
              <a:ext cx="5103" cy="582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0"/>
                </a:spcBef>
                <a:buFont typeface="Wingdings" pitchFamily="2" charset="2"/>
                <a:buNone/>
              </a:pPr>
              <a:r>
                <a:rPr lang="en-US" sz="1800" i="0" dirty="0" smtClean="0">
                  <a:latin typeface="Arial" pitchFamily="34" charset="0"/>
                  <a:cs typeface="Arial" pitchFamily="34" charset="0"/>
                </a:rPr>
                <a:t>Nothing </a:t>
              </a:r>
              <a:r>
                <a:rPr lang="en-US" sz="1800" i="0" dirty="0">
                  <a:latin typeface="Arial" pitchFamily="34" charset="0"/>
                  <a:cs typeface="Arial" pitchFamily="34" charset="0"/>
                </a:rPr>
                <a:t>is more easy to detect with high sensitivity than nuclear radiation, i.e. very low concentrations of radioactive impurity atoms in a material can be detected.</a:t>
              </a:r>
            </a:p>
          </p:txBody>
        </p:sp>
        <p:sp>
          <p:nvSpPr>
            <p:cNvPr id="6" name="Text Box 9"/>
            <p:cNvSpPr txBox="1">
              <a:spLocks noChangeArrowheads="1"/>
            </p:cNvSpPr>
            <p:nvPr/>
          </p:nvSpPr>
          <p:spPr bwMode="auto">
            <a:xfrm>
              <a:off x="384" y="960"/>
              <a:ext cx="5103" cy="145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0"/>
                </a:spcBef>
                <a:buFont typeface="Wingdings" pitchFamily="2" charset="2"/>
                <a:buNone/>
              </a:pPr>
              <a:r>
                <a:rPr lang="en-US" sz="1800" i="0" dirty="0" smtClean="0">
                  <a:latin typeface="Arial" pitchFamily="34" charset="0"/>
                  <a:cs typeface="Arial" pitchFamily="34" charset="0"/>
                </a:rPr>
                <a:t>The </a:t>
              </a:r>
              <a:r>
                <a:rPr lang="en-US" sz="1800" i="0" dirty="0">
                  <a:latin typeface="Arial" pitchFamily="34" charset="0"/>
                  <a:cs typeface="Arial" pitchFamily="34" charset="0"/>
                </a:rPr>
                <a:t>radioactive isotopes (“probes”) act as “spies” transmitting </a:t>
              </a:r>
              <a:r>
                <a:rPr lang="en-US" sz="1800" i="0" dirty="0" smtClean="0">
                  <a:latin typeface="Arial" pitchFamily="34" charset="0"/>
                  <a:cs typeface="Arial" pitchFamily="34" charset="0"/>
                </a:rPr>
                <a:t>information </a:t>
              </a:r>
              <a:r>
                <a:rPr lang="en-US" sz="1800" i="0" dirty="0">
                  <a:latin typeface="Arial" pitchFamily="34" charset="0"/>
                  <a:cs typeface="Arial" pitchFamily="34" charset="0"/>
                </a:rPr>
                <a:t>with atomic resolution via their decay</a:t>
              </a:r>
              <a:r>
                <a:rPr lang="en-US" sz="1800" i="0" dirty="0" smtClean="0">
                  <a:latin typeface="Arial" pitchFamily="34" charset="0"/>
                  <a:cs typeface="Arial" pitchFamily="34" charset="0"/>
                </a:rPr>
                <a:t>.</a:t>
              </a:r>
            </a:p>
            <a:p>
              <a:pPr algn="l">
                <a:spcBef>
                  <a:spcPct val="0"/>
                </a:spcBef>
                <a:buFont typeface="Wingdings" pitchFamily="2" charset="2"/>
                <a:buNone/>
              </a:pPr>
              <a:endParaRPr lang="en-US" dirty="0" smtClean="0">
                <a:latin typeface="Arial" pitchFamily="34" charset="0"/>
                <a:cs typeface="Arial" pitchFamily="34" charset="0"/>
              </a:endParaRPr>
            </a:p>
            <a:p>
              <a:pPr marL="285750" indent="-285750" algn="l">
                <a:spcBef>
                  <a:spcPct val="0"/>
                </a:spcBef>
                <a:buFont typeface="Arial" pitchFamily="34" charset="0"/>
                <a:buChar char="•"/>
              </a:pPr>
              <a:r>
                <a:rPr lang="en-US" sz="1800" i="0" dirty="0" smtClean="0">
                  <a:latin typeface="Arial" pitchFamily="34" charset="0"/>
                  <a:cs typeface="Arial" pitchFamily="34" charset="0"/>
                </a:rPr>
                <a:t>Crucially: what information do you get?????</a:t>
              </a:r>
            </a:p>
            <a:p>
              <a:pPr marL="285750" indent="-285750" algn="l">
                <a:spcBef>
                  <a:spcPct val="0"/>
                </a:spcBef>
                <a:buFont typeface="Arial" pitchFamily="34" charset="0"/>
                <a:buChar char="•"/>
              </a:pPr>
              <a:r>
                <a:rPr lang="en-US" dirty="0" smtClean="0">
                  <a:latin typeface="Arial" pitchFamily="34" charset="0"/>
                  <a:cs typeface="Arial" pitchFamily="34" charset="0"/>
                </a:rPr>
                <a:t>Adds extra dimension to “normal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spectroscopies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” e.g.  optical / electrical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characterisation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of semiconductors</a:t>
              </a:r>
            </a:p>
            <a:p>
              <a:pPr marL="285750" indent="-285750" algn="l">
                <a:spcBef>
                  <a:spcPct val="0"/>
                </a:spcBef>
                <a:buFont typeface="Arial" pitchFamily="34" charset="0"/>
                <a:buChar char="•"/>
              </a:pPr>
              <a:r>
                <a:rPr lang="en-US" dirty="0" smtClean="0">
                  <a:latin typeface="Arial" pitchFamily="34" charset="0"/>
                  <a:cs typeface="Arial" pitchFamily="34" charset="0"/>
                </a:rPr>
                <a:t>Provides extremely local probe which is applied to variety of systems</a:t>
              </a:r>
            </a:p>
            <a:p>
              <a:pPr algn="l">
                <a:spcBef>
                  <a:spcPct val="0"/>
                </a:spcBef>
                <a:buFont typeface="Wingdings" pitchFamily="2" charset="2"/>
                <a:buNone/>
              </a:pPr>
              <a:r>
                <a:rPr lang="en-US" sz="1800" i="0" dirty="0" smtClean="0">
                  <a:latin typeface="Arial" pitchFamily="34" charset="0"/>
                  <a:cs typeface="Arial" pitchFamily="34" charset="0"/>
                </a:rPr>
                <a:t>	</a:t>
              </a:r>
              <a:endParaRPr lang="en-US" sz="1800" i="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457200" y="4230685"/>
            <a:ext cx="8229600" cy="646113"/>
            <a:chOff x="-16" y="1988"/>
            <a:chExt cx="5184" cy="407"/>
          </a:xfrm>
        </p:grpSpPr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-16" y="2073"/>
              <a:ext cx="5184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spcBef>
                  <a:spcPct val="0"/>
                </a:spcBef>
              </a:pPr>
              <a:r>
                <a:rPr lang="en-US" sz="2400" i="0" dirty="0">
                  <a:latin typeface="Arial" pitchFamily="34" charset="0"/>
                  <a:cs typeface="Arial" pitchFamily="34" charset="0"/>
                </a:rPr>
                <a:t>You need</a:t>
              </a: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992" y="1988"/>
              <a:ext cx="3600" cy="407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l">
                <a:spcBef>
                  <a:spcPct val="0"/>
                </a:spcBef>
              </a:pPr>
              <a:r>
                <a:rPr lang="en-US" sz="1800" i="0" dirty="0">
                  <a:latin typeface="Arial" pitchFamily="34" charset="0"/>
                  <a:cs typeface="Arial" pitchFamily="34" charset="0"/>
                </a:rPr>
                <a:t>A facility providing a large variety of radioactive </a:t>
              </a:r>
              <a:r>
                <a:rPr lang="en-US" sz="1800" i="0" dirty="0" smtClean="0">
                  <a:latin typeface="Arial" pitchFamily="34" charset="0"/>
                  <a:cs typeface="Arial" pitchFamily="34" charset="0"/>
                </a:rPr>
                <a:t>isotope (</a:t>
              </a:r>
              <a:r>
                <a:rPr lang="en-US" sz="1800" i="0" dirty="0">
                  <a:latin typeface="Arial" pitchFamily="34" charset="0"/>
                  <a:cs typeface="Arial" pitchFamily="34" charset="0"/>
                </a:rPr>
                <a:t>if possible, </a:t>
              </a:r>
              <a:r>
                <a:rPr lang="en-US" sz="1800" i="0" dirty="0" err="1">
                  <a:latin typeface="Arial" pitchFamily="34" charset="0"/>
                  <a:cs typeface="Arial" pitchFamily="34" charset="0"/>
                </a:rPr>
                <a:t>isotopically</a:t>
              </a:r>
              <a:r>
                <a:rPr lang="en-US" sz="1800" i="0" dirty="0">
                  <a:latin typeface="Arial" pitchFamily="34" charset="0"/>
                  <a:cs typeface="Arial" pitchFamily="34" charset="0"/>
                </a:rPr>
                <a:t> clean</a:t>
              </a:r>
              <a:r>
                <a:rPr lang="en-US" sz="1800" i="0" dirty="0" smtClean="0">
                  <a:latin typeface="Arial" pitchFamily="34" charset="0"/>
                  <a:cs typeface="Arial" pitchFamily="34" charset="0"/>
                </a:rPr>
                <a:t>) </a:t>
              </a:r>
              <a:endParaRPr lang="en-US" sz="1800" i="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Group 17"/>
          <p:cNvGrpSpPr>
            <a:grpSpLocks/>
          </p:cNvGrpSpPr>
          <p:nvPr/>
        </p:nvGrpSpPr>
        <p:grpSpPr bwMode="auto">
          <a:xfrm>
            <a:off x="762000" y="4862512"/>
            <a:ext cx="8712200" cy="1919288"/>
            <a:chOff x="272" y="2387"/>
            <a:chExt cx="5488" cy="1209"/>
          </a:xfrm>
        </p:grpSpPr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72" y="2387"/>
              <a:ext cx="5488" cy="4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tIns="228528" bIns="152352" anchor="ctr">
              <a:spAutoFit/>
            </a:bodyPr>
            <a:lstStyle/>
            <a:p>
              <a:pPr algn="l">
                <a:spcBef>
                  <a:spcPct val="0"/>
                </a:spcBef>
              </a:pPr>
              <a:r>
                <a:rPr lang="en-US" sz="2400" i="0" dirty="0">
                  <a:latin typeface="Arial" pitchFamily="34" charset="0"/>
                  <a:cs typeface="Arial" pitchFamily="34" charset="0"/>
                </a:rPr>
                <a:t>You have to introduce the isotopes into the </a:t>
              </a:r>
              <a:r>
                <a:rPr lang="en-US" sz="2400" i="0" dirty="0" smtClean="0">
                  <a:latin typeface="Arial" pitchFamily="34" charset="0"/>
                  <a:cs typeface="Arial" pitchFamily="34" charset="0"/>
                </a:rPr>
                <a:t>semiconductor</a:t>
              </a:r>
              <a:endParaRPr lang="de-DE" sz="2400" i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509" y="2840"/>
              <a:ext cx="4405" cy="7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>
                <a:buFont typeface="Wingdings" pitchFamily="2" charset="2"/>
                <a:buChar char="Ø"/>
                <a:tabLst>
                  <a:tab pos="228600" algn="l"/>
                </a:tabLst>
              </a:pPr>
              <a:r>
                <a:rPr lang="en-US" sz="1800" i="0" dirty="0">
                  <a:latin typeface="Arial" pitchFamily="34" charset="0"/>
                  <a:cs typeface="Arial" pitchFamily="34" charset="0"/>
                </a:rPr>
                <a:t>by ion implantation</a:t>
              </a:r>
            </a:p>
            <a:p>
              <a:pPr algn="l">
                <a:buFont typeface="Wingdings" pitchFamily="2" charset="2"/>
                <a:buChar char="Ø"/>
                <a:tabLst>
                  <a:tab pos="228600" algn="l"/>
                </a:tabLst>
              </a:pPr>
              <a:r>
                <a:rPr lang="en-US" sz="1800" i="0" dirty="0">
                  <a:latin typeface="Arial" pitchFamily="34" charset="0"/>
                  <a:cs typeface="Arial" pitchFamily="34" charset="0"/>
                </a:rPr>
                <a:t>by diffusion</a:t>
              </a:r>
            </a:p>
            <a:p>
              <a:pPr algn="l">
                <a:buFont typeface="Wingdings" pitchFamily="2" charset="2"/>
                <a:buChar char="Ø"/>
                <a:tabLst>
                  <a:tab pos="228600" algn="l"/>
                </a:tabLst>
              </a:pPr>
              <a:r>
                <a:rPr lang="en-US" sz="1800" i="0" dirty="0">
                  <a:latin typeface="Arial" pitchFamily="34" charset="0"/>
                  <a:cs typeface="Arial" pitchFamily="34" charset="0"/>
                </a:rPr>
                <a:t>during crystal growth</a:t>
              </a:r>
            </a:p>
            <a:p>
              <a:pPr algn="l">
                <a:buFont typeface="Wingdings" pitchFamily="2" charset="2"/>
                <a:buChar char="Ø"/>
                <a:tabLst>
                  <a:tab pos="228600" algn="l"/>
                </a:tabLst>
              </a:pPr>
              <a:r>
                <a:rPr lang="en-US" sz="1800" i="0" dirty="0">
                  <a:latin typeface="Arial" pitchFamily="34" charset="0"/>
                  <a:cs typeface="Arial" pitchFamily="34" charset="0"/>
                </a:rPr>
                <a:t>by nuclear reaction with one of the constituents of the solid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0844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93063" cy="1066800"/>
          </a:xfrm>
          <a:solidFill>
            <a:srgbClr val="FFFF00"/>
          </a:solidFill>
          <a:ln>
            <a:solidFill>
              <a:srgbClr val="FFFF00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Arial" pitchFamily="34" charset="0"/>
                <a:cs typeface="Arial" pitchFamily="34" charset="0"/>
              </a:rPr>
              <a:t>Techniques used at ISOLDE 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37739" y="3877243"/>
            <a:ext cx="829127" cy="484501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200" b="1">
                <a:latin typeface="Book Antiqua" pitchFamily="18" charset="0"/>
              </a:rPr>
              <a:t>Nuclear</a:t>
            </a:r>
          </a:p>
          <a:p>
            <a:pPr algn="ctr"/>
            <a:r>
              <a:rPr lang="en-US" sz="1200" b="1">
                <a:latin typeface="Book Antiqua" pitchFamily="18" charset="0"/>
              </a:rPr>
              <a:t>Physics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380312" y="3790242"/>
            <a:ext cx="1625278" cy="646502"/>
          </a:xfrm>
          <a:prstGeom prst="rect">
            <a:avLst/>
          </a:prstGeom>
          <a:solidFill>
            <a:srgbClr val="92D05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Book Antiqua" pitchFamily="18" charset="0"/>
              </a:rPr>
              <a:t>Solid </a:t>
            </a:r>
            <a:r>
              <a:rPr lang="en-US" sz="1200" b="1" dirty="0">
                <a:latin typeface="Book Antiqua" pitchFamily="18" charset="0"/>
              </a:rPr>
              <a:t>state physics</a:t>
            </a:r>
          </a:p>
          <a:p>
            <a:pPr algn="ctr"/>
            <a:r>
              <a:rPr lang="en-US" sz="1200" b="1" dirty="0" smtClean="0">
                <a:latin typeface="Book Antiqua" pitchFamily="18" charset="0"/>
              </a:rPr>
              <a:t>Applications in use at ISOLDE</a:t>
            </a:r>
            <a:endParaRPr lang="en-US" sz="1200" b="1" dirty="0">
              <a:latin typeface="Book Antiqua" pitchFamily="18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562016" y="2170238"/>
            <a:ext cx="1012854" cy="64650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Book Antiqua" pitchFamily="18" charset="0"/>
              </a:rPr>
              <a:t>Radioactive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Book Antiqua" pitchFamily="18" charset="0"/>
              </a:rPr>
              <a:t>Nuclei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Book Antiqua" pitchFamily="18" charset="0"/>
                <a:sym typeface="Wingdings" pitchFamily="2" charset="2"/>
              </a:rPr>
              <a:t> </a:t>
            </a:r>
            <a:r>
              <a:rPr lang="en-US" sz="1200" b="1" dirty="0">
                <a:solidFill>
                  <a:schemeClr val="bg1"/>
                </a:solidFill>
                <a:latin typeface="Symbol" pitchFamily="18" charset="2"/>
              </a:rPr>
              <a:t>g, a, b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708055" y="3394241"/>
            <a:ext cx="662674" cy="4620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200" dirty="0" err="1" smtClean="0">
                <a:latin typeface="Book Antiqua" pitchFamily="18" charset="0"/>
              </a:rPr>
              <a:t>Muons</a:t>
            </a:r>
            <a:endParaRPr lang="en-US" sz="1200" dirty="0">
              <a:latin typeface="Book Antiqua" pitchFamily="18" charset="0"/>
            </a:endParaRPr>
          </a:p>
          <a:p>
            <a:pPr algn="ctr"/>
            <a:r>
              <a:rPr lang="en-US" sz="1200" dirty="0">
                <a:latin typeface="Book Antiqua" pitchFamily="18" charset="0"/>
                <a:sym typeface="Wingdings" pitchFamily="2" charset="2"/>
              </a:rPr>
              <a:t> ß</a:t>
            </a:r>
            <a:r>
              <a:rPr lang="en-US" sz="1200" baseline="30000" dirty="0">
                <a:latin typeface="Book Antiqua" pitchFamily="18" charset="0"/>
                <a:sym typeface="Wingdings" pitchFamily="2" charset="2"/>
              </a:rPr>
              <a:t>+</a:t>
            </a:r>
            <a:endParaRPr lang="en-US" sz="1200" baseline="30000" dirty="0">
              <a:latin typeface="Book Antiqua" pitchFamily="18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645243" y="6122749"/>
            <a:ext cx="830697" cy="2850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>
                <a:latin typeface="Book Antiqua" pitchFamily="18" charset="0"/>
              </a:rPr>
              <a:t>Positrons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1627969" y="5114746"/>
            <a:ext cx="829127" cy="2850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200">
                <a:latin typeface="Book Antiqua" pitchFamily="18" charset="0"/>
              </a:rPr>
              <a:t>Neutrons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792853" y="4258244"/>
            <a:ext cx="482087" cy="2835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200">
                <a:latin typeface="Book Antiqua" pitchFamily="18" charset="0"/>
              </a:rPr>
              <a:t>Ions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529623" y="2225738"/>
            <a:ext cx="979877" cy="466501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sz="1200" b="1" dirty="0">
                <a:solidFill>
                  <a:srgbClr val="CC3300"/>
                </a:solidFill>
                <a:latin typeface="Book Antiqua" pitchFamily="18" charset="0"/>
              </a:rPr>
              <a:t>Hyperfine</a:t>
            </a:r>
          </a:p>
          <a:p>
            <a:pPr algn="ctr"/>
            <a:r>
              <a:rPr lang="en-US" sz="1200" b="1" dirty="0">
                <a:solidFill>
                  <a:srgbClr val="CC3300"/>
                </a:solidFill>
                <a:latin typeface="Book Antiqua" pitchFamily="18" charset="0"/>
              </a:rPr>
              <a:t>Interaction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3529623" y="3665742"/>
            <a:ext cx="979877" cy="466501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sz="1200" b="1" dirty="0">
                <a:solidFill>
                  <a:srgbClr val="CC3300"/>
                </a:solidFill>
                <a:latin typeface="Book Antiqua" pitchFamily="18" charset="0"/>
              </a:rPr>
              <a:t>Coulomb</a:t>
            </a:r>
          </a:p>
          <a:p>
            <a:pPr algn="ctr"/>
            <a:r>
              <a:rPr lang="en-US" sz="1200" b="1" dirty="0">
                <a:solidFill>
                  <a:srgbClr val="CC3300"/>
                </a:solidFill>
                <a:latin typeface="Book Antiqua" pitchFamily="18" charset="0"/>
              </a:rPr>
              <a:t>Interaction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3529623" y="4385744"/>
            <a:ext cx="979877" cy="466501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>
                <a:solidFill>
                  <a:srgbClr val="CC3300"/>
                </a:solidFill>
                <a:latin typeface="Book Antiqua" pitchFamily="18" charset="0"/>
              </a:rPr>
              <a:t>Scattering,</a:t>
            </a:r>
          </a:p>
          <a:p>
            <a:pPr algn="ctr"/>
            <a:r>
              <a:rPr lang="en-US" sz="1200" b="1" dirty="0">
                <a:solidFill>
                  <a:srgbClr val="CC3300"/>
                </a:solidFill>
                <a:latin typeface="Book Antiqua" pitchFamily="18" charset="0"/>
              </a:rPr>
              <a:t>Diffraction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3529623" y="5177746"/>
            <a:ext cx="979877" cy="4680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sz="1200">
                <a:latin typeface="Book Antiqua" pitchFamily="18" charset="0"/>
              </a:rPr>
              <a:t>Nuclear</a:t>
            </a:r>
          </a:p>
          <a:p>
            <a:pPr algn="ctr"/>
            <a:r>
              <a:rPr lang="en-US" sz="1200">
                <a:latin typeface="Book Antiqua" pitchFamily="18" charset="0"/>
              </a:rPr>
              <a:t>Reaction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4886376" y="2090738"/>
            <a:ext cx="2160755" cy="832502"/>
          </a:xfrm>
          <a:prstGeom prst="rect">
            <a:avLst/>
          </a:prstGeom>
          <a:solidFill>
            <a:srgbClr val="E3E9E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sz="1200" dirty="0" err="1">
                <a:solidFill>
                  <a:srgbClr val="CC3300"/>
                </a:solidFill>
                <a:latin typeface="Book Antiqua" pitchFamily="18" charset="0"/>
              </a:rPr>
              <a:t>Mößbauer</a:t>
            </a:r>
            <a:r>
              <a:rPr lang="en-US" sz="1200" dirty="0">
                <a:solidFill>
                  <a:srgbClr val="CC3300"/>
                </a:solidFill>
                <a:latin typeface="Book Antiqua" pitchFamily="18" charset="0"/>
              </a:rPr>
              <a:t> effect</a:t>
            </a:r>
          </a:p>
          <a:p>
            <a:pPr algn="ctr"/>
            <a:r>
              <a:rPr lang="en-US" sz="1200" dirty="0" err="1">
                <a:solidFill>
                  <a:srgbClr val="CC3300"/>
                </a:solidFill>
                <a:latin typeface="Symbol" pitchFamily="18" charset="2"/>
              </a:rPr>
              <a:t>gg</a:t>
            </a:r>
            <a:r>
              <a:rPr lang="en-US" sz="1200" dirty="0">
                <a:solidFill>
                  <a:srgbClr val="CC3300"/>
                </a:solidFill>
                <a:latin typeface="Book Antiqua" pitchFamily="18" charset="0"/>
              </a:rPr>
              <a:t>  angular correlation</a:t>
            </a:r>
          </a:p>
          <a:p>
            <a:pPr algn="ctr"/>
            <a:r>
              <a:rPr lang="en-US" sz="1200" dirty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Nuclear Magnetic resonance</a:t>
            </a:r>
          </a:p>
          <a:p>
            <a:pPr algn="ctr"/>
            <a:r>
              <a:rPr lang="en-US" sz="1200" dirty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Nuclear orientation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3529623" y="2945740"/>
            <a:ext cx="979877" cy="468001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54000" tIns="46800" rIns="54000" bIns="46800">
            <a:spAutoFit/>
          </a:bodyPr>
          <a:lstStyle/>
          <a:p>
            <a:pPr algn="ctr"/>
            <a:r>
              <a:rPr lang="en-US" sz="1200" b="1" dirty="0">
                <a:solidFill>
                  <a:srgbClr val="CC3300"/>
                </a:solidFill>
                <a:latin typeface="Book Antiqua" pitchFamily="18" charset="0"/>
              </a:rPr>
              <a:t>Radioactive</a:t>
            </a:r>
          </a:p>
          <a:p>
            <a:pPr algn="ctr"/>
            <a:r>
              <a:rPr lang="en-US" sz="1200" b="1" dirty="0">
                <a:solidFill>
                  <a:srgbClr val="CC3300"/>
                </a:solidFill>
                <a:latin typeface="Book Antiqua" pitchFamily="18" charset="0"/>
              </a:rPr>
              <a:t> decay</a:t>
            </a: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4884806" y="3106241"/>
            <a:ext cx="1499652" cy="649502"/>
          </a:xfrm>
          <a:prstGeom prst="rect">
            <a:avLst/>
          </a:prstGeom>
          <a:solidFill>
            <a:srgbClr val="E3E9E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200">
                <a:solidFill>
                  <a:srgbClr val="CC3300"/>
                </a:solidFill>
                <a:latin typeface="Book Antiqua" pitchFamily="18" charset="0"/>
              </a:rPr>
              <a:t>DLTS</a:t>
            </a:r>
          </a:p>
          <a:p>
            <a:pPr algn="ctr"/>
            <a:r>
              <a:rPr lang="en-US" sz="1200">
                <a:solidFill>
                  <a:srgbClr val="CC3300"/>
                </a:solidFill>
                <a:latin typeface="Book Antiqua" pitchFamily="18" charset="0"/>
              </a:rPr>
              <a:t>Photoluminescence</a:t>
            </a:r>
          </a:p>
          <a:p>
            <a:pPr algn="ctr"/>
            <a:r>
              <a:rPr lang="en-US" sz="1200">
                <a:solidFill>
                  <a:srgbClr val="CC3300"/>
                </a:solidFill>
                <a:latin typeface="Book Antiqua" pitchFamily="18" charset="0"/>
              </a:rPr>
              <a:t>Tracer Diffusion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4867532" y="3971743"/>
            <a:ext cx="1633129" cy="1197003"/>
          </a:xfrm>
          <a:prstGeom prst="rect">
            <a:avLst/>
          </a:prstGeom>
          <a:solidFill>
            <a:srgbClr val="E3E9E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200">
                <a:solidFill>
                  <a:srgbClr val="CC3300"/>
                </a:solidFill>
                <a:latin typeface="Book Antiqua" pitchFamily="18" charset="0"/>
              </a:rPr>
              <a:t>Emission Channeling</a:t>
            </a:r>
          </a:p>
          <a:p>
            <a:pPr algn="ctr"/>
            <a:r>
              <a:rPr lang="en-US" sz="1200">
                <a:latin typeface="Book Antiqua" pitchFamily="18" charset="0"/>
              </a:rPr>
              <a:t>Ion Channeling</a:t>
            </a:r>
          </a:p>
          <a:p>
            <a:pPr algn="ctr"/>
            <a:r>
              <a:rPr lang="en-US" sz="1200">
                <a:latin typeface="Book Antiqua" pitchFamily="18" charset="0"/>
              </a:rPr>
              <a:t>Backscattering</a:t>
            </a:r>
          </a:p>
          <a:p>
            <a:pPr algn="ctr"/>
            <a:r>
              <a:rPr lang="en-US" sz="1200">
                <a:latin typeface="Book Antiqua" pitchFamily="18" charset="0"/>
              </a:rPr>
              <a:t>Elastic Recoil</a:t>
            </a:r>
          </a:p>
          <a:p>
            <a:pPr algn="ctr"/>
            <a:r>
              <a:rPr lang="en-US" sz="1200">
                <a:latin typeface="Book Antiqua" pitchFamily="18" charset="0"/>
              </a:rPr>
              <a:t>Resonant Scattering</a:t>
            </a:r>
          </a:p>
          <a:p>
            <a:pPr algn="ctr"/>
            <a:r>
              <a:rPr lang="en-US" sz="1200">
                <a:latin typeface="Book Antiqua" pitchFamily="18" charset="0"/>
              </a:rPr>
              <a:t>Neutron Scattering</a:t>
            </a: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4867532" y="5411747"/>
            <a:ext cx="1978599" cy="2835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200">
                <a:latin typeface="Book Antiqua" pitchFamily="18" charset="0"/>
              </a:rPr>
              <a:t>Nuclear Reaction Analysis</a:t>
            </a: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4820423" y="5986248"/>
            <a:ext cx="2220428" cy="6495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  <a:latin typeface="Book Antiqua" pitchFamily="18" charset="0"/>
              </a:rPr>
              <a:t>Positron Annihilation</a:t>
            </a:r>
          </a:p>
          <a:p>
            <a:pPr algn="ctr"/>
            <a:r>
              <a:rPr lang="en-US" sz="1200" dirty="0">
                <a:latin typeface="Book Antiqua" pitchFamily="18" charset="0"/>
              </a:rPr>
              <a:t>Positron Angular Distribution</a:t>
            </a:r>
          </a:p>
          <a:p>
            <a:pPr algn="ctr"/>
            <a:r>
              <a:rPr lang="en-US" sz="1200" dirty="0">
                <a:latin typeface="Book Antiqua" pitchFamily="18" charset="0"/>
              </a:rPr>
              <a:t>Positron Energy Distribution</a:t>
            </a:r>
          </a:p>
        </p:txBody>
      </p:sp>
      <p:sp>
        <p:nvSpPr>
          <p:cNvPr id="23" name="Line 22"/>
          <p:cNvSpPr>
            <a:spLocks noChangeShapeType="1"/>
          </p:cNvSpPr>
          <p:nvPr/>
        </p:nvSpPr>
        <p:spPr bwMode="auto">
          <a:xfrm flipV="1">
            <a:off x="966866" y="2378739"/>
            <a:ext cx="603002" cy="172800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24" name="Line 23"/>
          <p:cNvSpPr>
            <a:spLocks noChangeShapeType="1"/>
          </p:cNvSpPr>
          <p:nvPr/>
        </p:nvSpPr>
        <p:spPr bwMode="auto">
          <a:xfrm flipV="1">
            <a:off x="966866" y="3602742"/>
            <a:ext cx="753752" cy="5040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25" name="Line 24"/>
          <p:cNvSpPr>
            <a:spLocks noChangeShapeType="1"/>
          </p:cNvSpPr>
          <p:nvPr/>
        </p:nvSpPr>
        <p:spPr bwMode="auto">
          <a:xfrm>
            <a:off x="966866" y="4106743"/>
            <a:ext cx="829127" cy="2880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26" name="Line 25"/>
          <p:cNvSpPr>
            <a:spLocks noChangeShapeType="1"/>
          </p:cNvSpPr>
          <p:nvPr/>
        </p:nvSpPr>
        <p:spPr bwMode="auto">
          <a:xfrm>
            <a:off x="966866" y="4106743"/>
            <a:ext cx="678377" cy="11520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27" name="Line 26"/>
          <p:cNvSpPr>
            <a:spLocks noChangeShapeType="1"/>
          </p:cNvSpPr>
          <p:nvPr/>
        </p:nvSpPr>
        <p:spPr bwMode="auto">
          <a:xfrm>
            <a:off x="966866" y="4106743"/>
            <a:ext cx="678377" cy="216000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3529623" y="6050748"/>
            <a:ext cx="979877" cy="4665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sz="1200">
                <a:latin typeface="Book Antiqua" pitchFamily="18" charset="0"/>
              </a:rPr>
              <a:t>ß</a:t>
            </a:r>
            <a:r>
              <a:rPr lang="en-US" sz="1200" baseline="30000">
                <a:latin typeface="Book Antiqua" pitchFamily="18" charset="0"/>
              </a:rPr>
              <a:t>+</a:t>
            </a:r>
            <a:r>
              <a:rPr lang="en-US" sz="1200">
                <a:latin typeface="Book Antiqua" pitchFamily="18" charset="0"/>
              </a:rPr>
              <a:t>-e</a:t>
            </a:r>
            <a:r>
              <a:rPr lang="en-US" sz="1200" baseline="30000">
                <a:latin typeface="Book Antiqua" pitchFamily="18" charset="0"/>
              </a:rPr>
              <a:t>- </a:t>
            </a:r>
            <a:endParaRPr lang="en-US" sz="1200">
              <a:latin typeface="Book Antiqua" pitchFamily="18" charset="0"/>
            </a:endParaRPr>
          </a:p>
          <a:p>
            <a:pPr algn="ctr"/>
            <a:r>
              <a:rPr lang="en-US" sz="1200">
                <a:latin typeface="Book Antiqua" pitchFamily="18" charset="0"/>
              </a:rPr>
              <a:t>Interaction</a:t>
            </a:r>
          </a:p>
        </p:txBody>
      </p:sp>
      <p:sp>
        <p:nvSpPr>
          <p:cNvPr id="29" name="Line 28"/>
          <p:cNvSpPr>
            <a:spLocks noChangeShapeType="1"/>
          </p:cNvSpPr>
          <p:nvPr/>
        </p:nvSpPr>
        <p:spPr bwMode="auto">
          <a:xfrm>
            <a:off x="2549745" y="2450739"/>
            <a:ext cx="97987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30" name="Line 29"/>
          <p:cNvSpPr>
            <a:spLocks noChangeShapeType="1"/>
          </p:cNvSpPr>
          <p:nvPr/>
        </p:nvSpPr>
        <p:spPr bwMode="auto">
          <a:xfrm flipV="1">
            <a:off x="2323620" y="2450739"/>
            <a:ext cx="1206003" cy="11520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31" name="Line 30"/>
          <p:cNvSpPr>
            <a:spLocks noChangeShapeType="1"/>
          </p:cNvSpPr>
          <p:nvPr/>
        </p:nvSpPr>
        <p:spPr bwMode="auto">
          <a:xfrm flipV="1">
            <a:off x="2248244" y="3890743"/>
            <a:ext cx="1281378" cy="5040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32" name="Line 31"/>
          <p:cNvSpPr>
            <a:spLocks noChangeShapeType="1"/>
          </p:cNvSpPr>
          <p:nvPr/>
        </p:nvSpPr>
        <p:spPr bwMode="auto">
          <a:xfrm>
            <a:off x="2248244" y="4394744"/>
            <a:ext cx="1281378" cy="2160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33" name="Line 32"/>
          <p:cNvSpPr>
            <a:spLocks noChangeShapeType="1"/>
          </p:cNvSpPr>
          <p:nvPr/>
        </p:nvSpPr>
        <p:spPr bwMode="auto">
          <a:xfrm>
            <a:off x="2549745" y="2450739"/>
            <a:ext cx="979877" cy="72000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 flipV="1">
            <a:off x="2474370" y="4610745"/>
            <a:ext cx="1055253" cy="64800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35" name="Line 34"/>
          <p:cNvSpPr>
            <a:spLocks noChangeShapeType="1"/>
          </p:cNvSpPr>
          <p:nvPr/>
        </p:nvSpPr>
        <p:spPr bwMode="auto">
          <a:xfrm>
            <a:off x="2474370" y="5258746"/>
            <a:ext cx="1055253" cy="14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36" name="Line 35"/>
          <p:cNvSpPr>
            <a:spLocks noChangeShapeType="1"/>
          </p:cNvSpPr>
          <p:nvPr/>
        </p:nvSpPr>
        <p:spPr bwMode="auto">
          <a:xfrm>
            <a:off x="2474370" y="6266749"/>
            <a:ext cx="10552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37" name="Line 36"/>
          <p:cNvSpPr>
            <a:spLocks noChangeShapeType="1"/>
          </p:cNvSpPr>
          <p:nvPr/>
        </p:nvSpPr>
        <p:spPr bwMode="auto">
          <a:xfrm>
            <a:off x="2323620" y="3602742"/>
            <a:ext cx="1206003" cy="2880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38" name="Line 37"/>
          <p:cNvSpPr>
            <a:spLocks noChangeShapeType="1"/>
          </p:cNvSpPr>
          <p:nvPr/>
        </p:nvSpPr>
        <p:spPr bwMode="auto">
          <a:xfrm flipV="1">
            <a:off x="4509500" y="2450739"/>
            <a:ext cx="37687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39" name="Line 38"/>
          <p:cNvSpPr>
            <a:spLocks noChangeShapeType="1"/>
          </p:cNvSpPr>
          <p:nvPr/>
        </p:nvSpPr>
        <p:spPr bwMode="auto">
          <a:xfrm>
            <a:off x="4509500" y="3170741"/>
            <a:ext cx="376876" cy="2160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40" name="Line 39"/>
          <p:cNvSpPr>
            <a:spLocks noChangeShapeType="1"/>
          </p:cNvSpPr>
          <p:nvPr/>
        </p:nvSpPr>
        <p:spPr bwMode="auto">
          <a:xfrm>
            <a:off x="4509500" y="3890743"/>
            <a:ext cx="376876" cy="5040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41" name="Line 40"/>
          <p:cNvSpPr>
            <a:spLocks noChangeShapeType="1"/>
          </p:cNvSpPr>
          <p:nvPr/>
        </p:nvSpPr>
        <p:spPr bwMode="auto">
          <a:xfrm flipV="1">
            <a:off x="4509500" y="4394744"/>
            <a:ext cx="376876" cy="2160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42" name="Line 41"/>
          <p:cNvSpPr>
            <a:spLocks noChangeShapeType="1"/>
          </p:cNvSpPr>
          <p:nvPr/>
        </p:nvSpPr>
        <p:spPr bwMode="auto">
          <a:xfrm>
            <a:off x="4509500" y="5402747"/>
            <a:ext cx="376876" cy="14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43" name="Line 42"/>
          <p:cNvSpPr>
            <a:spLocks noChangeShapeType="1"/>
          </p:cNvSpPr>
          <p:nvPr/>
        </p:nvSpPr>
        <p:spPr bwMode="auto">
          <a:xfrm>
            <a:off x="4509500" y="6266749"/>
            <a:ext cx="37687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44" name="Line 43"/>
          <p:cNvSpPr>
            <a:spLocks noChangeShapeType="1"/>
          </p:cNvSpPr>
          <p:nvPr/>
        </p:nvSpPr>
        <p:spPr bwMode="auto">
          <a:xfrm>
            <a:off x="2549745" y="2450739"/>
            <a:ext cx="979877" cy="14400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45" name="Line 44"/>
          <p:cNvSpPr>
            <a:spLocks noChangeShapeType="1"/>
          </p:cNvSpPr>
          <p:nvPr/>
        </p:nvSpPr>
        <p:spPr bwMode="auto">
          <a:xfrm>
            <a:off x="2549745" y="2450739"/>
            <a:ext cx="979877" cy="216000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46" name="Line 45"/>
          <p:cNvSpPr>
            <a:spLocks noChangeShapeType="1"/>
          </p:cNvSpPr>
          <p:nvPr/>
        </p:nvSpPr>
        <p:spPr bwMode="auto">
          <a:xfrm>
            <a:off x="7072257" y="2378739"/>
            <a:ext cx="301501" cy="172800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47" name="Line 46"/>
          <p:cNvSpPr>
            <a:spLocks noChangeShapeType="1"/>
          </p:cNvSpPr>
          <p:nvPr/>
        </p:nvSpPr>
        <p:spPr bwMode="auto">
          <a:xfrm>
            <a:off x="6393880" y="3386741"/>
            <a:ext cx="979877" cy="72000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48" name="Line 47"/>
          <p:cNvSpPr>
            <a:spLocks noChangeShapeType="1"/>
          </p:cNvSpPr>
          <p:nvPr/>
        </p:nvSpPr>
        <p:spPr bwMode="auto">
          <a:xfrm flipV="1">
            <a:off x="6469255" y="4106743"/>
            <a:ext cx="904502" cy="4320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51" name="Line 50"/>
          <p:cNvSpPr>
            <a:spLocks noChangeShapeType="1"/>
          </p:cNvSpPr>
          <p:nvPr/>
        </p:nvSpPr>
        <p:spPr bwMode="auto">
          <a:xfrm>
            <a:off x="2248244" y="4394744"/>
            <a:ext cx="1281378" cy="10080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grpSp>
        <p:nvGrpSpPr>
          <p:cNvPr id="52" name="Group 54"/>
          <p:cNvGrpSpPr>
            <a:grpSpLocks/>
          </p:cNvGrpSpPr>
          <p:nvPr/>
        </p:nvGrpSpPr>
        <p:grpSpPr bwMode="auto">
          <a:xfrm>
            <a:off x="1547813" y="1730375"/>
            <a:ext cx="5410200" cy="304800"/>
            <a:chOff x="1000" y="712"/>
            <a:chExt cx="3408" cy="192"/>
          </a:xfrm>
        </p:grpSpPr>
        <p:sp>
          <p:nvSpPr>
            <p:cNvPr id="53" name="Text Box 51"/>
            <p:cNvSpPr txBox="1">
              <a:spLocks noChangeArrowheads="1"/>
            </p:cNvSpPr>
            <p:nvPr/>
          </p:nvSpPr>
          <p:spPr bwMode="auto">
            <a:xfrm>
              <a:off x="1000" y="712"/>
              <a:ext cx="89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sz="1400" b="1">
                  <a:solidFill>
                    <a:srgbClr val="FF0000"/>
                  </a:solidFill>
                  <a:latin typeface="Book Antiqua" pitchFamily="18" charset="0"/>
                </a:rPr>
                <a:t>Nuclear probes</a:t>
              </a:r>
            </a:p>
          </p:txBody>
        </p:sp>
        <p:sp>
          <p:nvSpPr>
            <p:cNvPr id="54" name="Text Box 52"/>
            <p:cNvSpPr txBox="1">
              <a:spLocks noChangeArrowheads="1"/>
            </p:cNvSpPr>
            <p:nvPr/>
          </p:nvSpPr>
          <p:spPr bwMode="auto">
            <a:xfrm>
              <a:off x="2293" y="712"/>
              <a:ext cx="72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sz="1400" b="1">
                  <a:solidFill>
                    <a:srgbClr val="FF0000"/>
                  </a:solidFill>
                  <a:latin typeface="Book Antiqua" pitchFamily="18" charset="0"/>
                </a:rPr>
                <a:t>Interactions</a:t>
              </a:r>
            </a:p>
          </p:txBody>
        </p:sp>
        <p:sp>
          <p:nvSpPr>
            <p:cNvPr id="55" name="Text Box 53"/>
            <p:cNvSpPr txBox="1">
              <a:spLocks noChangeArrowheads="1"/>
            </p:cNvSpPr>
            <p:nvPr/>
          </p:nvSpPr>
          <p:spPr bwMode="auto">
            <a:xfrm>
              <a:off x="3496" y="712"/>
              <a:ext cx="91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>
                  <a:solidFill>
                    <a:srgbClr val="FF0000"/>
                  </a:solidFill>
                  <a:latin typeface="Book Antiqua" pitchFamily="18" charset="0"/>
                </a:rPr>
                <a:t>Methods</a:t>
              </a:r>
            </a:p>
          </p:txBody>
        </p:sp>
      </p:grpSp>
      <p:sp>
        <p:nvSpPr>
          <p:cNvPr id="56" name="Rounded Rectangle 55"/>
          <p:cNvSpPr/>
          <p:nvPr/>
        </p:nvSpPr>
        <p:spPr>
          <a:xfrm>
            <a:off x="4999460" y="2086744"/>
            <a:ext cx="2146571" cy="420245"/>
          </a:xfrm>
          <a:prstGeom prst="roundRect">
            <a:avLst/>
          </a:prstGeom>
          <a:solidFill>
            <a:schemeClr val="accent2">
              <a:lumMod val="75000"/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ounded Rectangle 56"/>
          <p:cNvSpPr/>
          <p:nvPr/>
        </p:nvSpPr>
        <p:spPr>
          <a:xfrm>
            <a:off x="4968038" y="2994641"/>
            <a:ext cx="1580380" cy="838200"/>
          </a:xfrm>
          <a:prstGeom prst="roundRect">
            <a:avLst/>
          </a:prstGeom>
          <a:solidFill>
            <a:schemeClr val="accent2">
              <a:lumMod val="75000"/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ounded Rectangle 57"/>
          <p:cNvSpPr/>
          <p:nvPr/>
        </p:nvSpPr>
        <p:spPr>
          <a:xfrm>
            <a:off x="4803133" y="3916243"/>
            <a:ext cx="2001116" cy="381002"/>
          </a:xfrm>
          <a:prstGeom prst="roundRect">
            <a:avLst/>
          </a:prstGeom>
          <a:solidFill>
            <a:schemeClr val="accent2">
              <a:lumMod val="75000"/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595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7993063" cy="1066800"/>
          </a:xfrm>
          <a:solidFill>
            <a:srgbClr val="FFFF00"/>
          </a:solidFill>
          <a:ln>
            <a:solidFill>
              <a:srgbClr val="FFFF00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Arial" pitchFamily="34" charset="0"/>
                <a:cs typeface="Arial" pitchFamily="34" charset="0"/>
              </a:rPr>
              <a:t>Techniques &amp; facilities available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556792"/>
            <a:ext cx="7776864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Hyperfine Interactions: </a:t>
            </a:r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PAC</a:t>
            </a:r>
            <a:r>
              <a:rPr lang="en-US" dirty="0" smtClean="0"/>
              <a:t> (See Prof </a:t>
            </a:r>
            <a:r>
              <a:rPr lang="en-US" dirty="0" err="1" smtClean="0"/>
              <a:t>Das’</a:t>
            </a:r>
            <a:r>
              <a:rPr lang="en-US" dirty="0" smtClean="0"/>
              <a:t> talk)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9 </a:t>
            </a:r>
            <a:r>
              <a:rPr lang="en-US" dirty="0" smtClean="0">
                <a:latin typeface="Symbol" pitchFamily="18" charset="2"/>
              </a:rPr>
              <a:t>g</a:t>
            </a:r>
            <a:r>
              <a:rPr lang="en-US" dirty="0" smtClean="0"/>
              <a:t>-</a:t>
            </a:r>
            <a:r>
              <a:rPr lang="en-US" dirty="0" smtClean="0">
                <a:latin typeface="Symbol" pitchFamily="18" charset="2"/>
              </a:rPr>
              <a:t>g</a:t>
            </a:r>
            <a:r>
              <a:rPr lang="en-US" dirty="0" smtClean="0"/>
              <a:t> machines on-site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4 detectors; 6 </a:t>
            </a:r>
            <a:r>
              <a:rPr lang="en-US" dirty="0" smtClean="0"/>
              <a:t>detectors: analogue and digital</a:t>
            </a:r>
            <a:r>
              <a:rPr lang="en-US" dirty="0" smtClean="0"/>
              <a:t>.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Online UHV </a:t>
            </a:r>
            <a:r>
              <a:rPr lang="en-US" dirty="0" err="1" smtClean="0"/>
              <a:t>beamline</a:t>
            </a:r>
            <a:r>
              <a:rPr lang="en-US" dirty="0" smtClean="0"/>
              <a:t> for surface physics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Mossbauer Effect</a:t>
            </a:r>
            <a:r>
              <a:rPr lang="en-US" dirty="0"/>
              <a:t>: 3 online chambers </a:t>
            </a:r>
            <a:r>
              <a:rPr lang="en-US" dirty="0" smtClean="0"/>
              <a:t>available. </a:t>
            </a: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b="1" dirty="0" smtClean="0">
                <a:solidFill>
                  <a:srgbClr val="FF0000"/>
                </a:solidFill>
              </a:rPr>
              <a:t>-NMR</a:t>
            </a:r>
            <a:r>
              <a:rPr lang="en-US" dirty="0" smtClean="0"/>
              <a:t> including novel system developed for biophysics.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043608" y="4077072"/>
            <a:ext cx="6910803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Lattice location using </a:t>
            </a:r>
            <a:r>
              <a:rPr lang="en-US" dirty="0" smtClean="0">
                <a:solidFill>
                  <a:srgbClr val="FF0000"/>
                </a:solidFill>
              </a:rPr>
              <a:t>emission </a:t>
            </a:r>
            <a:r>
              <a:rPr lang="en-US" dirty="0" err="1" smtClean="0">
                <a:solidFill>
                  <a:srgbClr val="FF0000"/>
                </a:solidFill>
              </a:rPr>
              <a:t>channelling</a:t>
            </a:r>
            <a:r>
              <a:rPr lang="en-US" dirty="0" smtClean="0"/>
              <a:t>: 3 </a:t>
            </a:r>
            <a:r>
              <a:rPr lang="en-US" dirty="0" err="1" smtClean="0"/>
              <a:t>offiline</a:t>
            </a:r>
            <a:r>
              <a:rPr lang="en-US" dirty="0" smtClean="0"/>
              <a:t> and 1 online setup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Radiotracer diffusion</a:t>
            </a:r>
            <a:r>
              <a:rPr lang="en-US" dirty="0" smtClean="0"/>
              <a:t>: online and offline systems </a:t>
            </a:r>
          </a:p>
          <a:p>
            <a:endParaRPr lang="en-US" dirty="0"/>
          </a:p>
          <a:p>
            <a:r>
              <a:rPr lang="en-US" dirty="0" smtClean="0"/>
              <a:t>Semiconductor spectroscopy: full </a:t>
            </a:r>
            <a:r>
              <a:rPr lang="en-US" dirty="0" smtClean="0">
                <a:solidFill>
                  <a:srgbClr val="FF0000"/>
                </a:solidFill>
              </a:rPr>
              <a:t>PL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DLTS</a:t>
            </a:r>
            <a:r>
              <a:rPr lang="en-US" dirty="0" smtClean="0"/>
              <a:t> </a:t>
            </a:r>
            <a:r>
              <a:rPr lang="en-US" dirty="0" err="1" smtClean="0"/>
              <a:t>characterisation</a:t>
            </a:r>
            <a:r>
              <a:rPr lang="en-US" dirty="0" smtClean="0"/>
              <a:t> labs  </a:t>
            </a:r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71600" y="6095037"/>
            <a:ext cx="71287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Dedicated suite of offline labs for sample preparation, treatment and measurement.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67053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ensitivity of different techniqu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3" y="188913"/>
            <a:ext cx="7750175" cy="58197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193675" y="6118225"/>
            <a:ext cx="8693150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000" b="1" dirty="0">
                <a:solidFill>
                  <a:srgbClr val="FF0000"/>
                </a:solidFill>
                <a:cs typeface="Arial" pitchFamily="34" charset="0"/>
              </a:rPr>
              <a:t>Experimental techniques used with radioactive isotopes at ISOLDE</a:t>
            </a:r>
          </a:p>
        </p:txBody>
      </p:sp>
    </p:spTree>
    <p:extLst>
      <p:ext uri="{BB962C8B-B14F-4D97-AF65-F5344CB8AC3E}">
        <p14:creationId xmlns:p14="http://schemas.microsoft.com/office/powerpoint/2010/main" val="204280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6103938"/>
            <a:ext cx="5522913" cy="52546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</p:pic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838200" y="76200"/>
            <a:ext cx="7467600" cy="6794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Nuclear SSP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Elements produced at ISOLDE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33400" y="838200"/>
            <a:ext cx="9144000" cy="31053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342900" indent="-342900" eaLnBrk="0" hangingPunct="0">
              <a:lnSpc>
                <a:spcPct val="14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low energies &amp; high </a:t>
            </a:r>
            <a:r>
              <a:rPr lang="en-US" sz="1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multipolarities</a:t>
            </a:r>
            <a:r>
              <a:rPr lang="en-US" sz="1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 highly converted cascades </a:t>
            </a:r>
            <a:r>
              <a:rPr lang="en-US" sz="1600" b="1" dirty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e-</a:t>
            </a:r>
            <a:r>
              <a: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g </a:t>
            </a:r>
            <a:r>
              <a:rPr lang="en-US" sz="1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PAC</a:t>
            </a:r>
            <a:endParaRPr lang="en-US" sz="1400" b="1" dirty="0"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  <p:grpSp>
        <p:nvGrpSpPr>
          <p:cNvPr id="17" name="Group 10"/>
          <p:cNvGrpSpPr>
            <a:grpSpLocks/>
          </p:cNvGrpSpPr>
          <p:nvPr/>
        </p:nvGrpSpPr>
        <p:grpSpPr bwMode="auto">
          <a:xfrm>
            <a:off x="1905000" y="1219201"/>
            <a:ext cx="4572000" cy="766763"/>
            <a:chOff x="1200" y="768"/>
            <a:chExt cx="2880" cy="483"/>
          </a:xfrm>
        </p:grpSpPr>
        <p:sp>
          <p:nvSpPr>
            <p:cNvPr id="18" name="Text Box 11"/>
            <p:cNvSpPr txBox="1">
              <a:spLocks noChangeArrowheads="1"/>
            </p:cNvSpPr>
            <p:nvPr/>
          </p:nvSpPr>
          <p:spPr bwMode="auto">
            <a:xfrm>
              <a:off x="1200" y="768"/>
              <a:ext cx="2880" cy="48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marL="342900" indent="-342900" algn="just"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sz="1600" b="1">
                  <a:solidFill>
                    <a:srgbClr val="0000FF"/>
                  </a:solidFill>
                  <a:latin typeface="Arial" pitchFamily="34" charset="0"/>
                  <a:cs typeface="Arial" pitchFamily="34" charset="0"/>
                  <a:sym typeface="Wingdings" pitchFamily="2" charset="2"/>
                </a:rPr>
                <a:t>				e-</a:t>
              </a:r>
              <a:r>
                <a:rPr lang="en-US" sz="1600" b="1">
                  <a:solidFill>
                    <a:srgbClr val="FF0000"/>
                  </a:solidFill>
                  <a:latin typeface="Arial" pitchFamily="34" charset="0"/>
                  <a:cs typeface="Arial" pitchFamily="34" charset="0"/>
                  <a:sym typeface="Wingdings" pitchFamily="2" charset="2"/>
                </a:rPr>
                <a:t>g</a:t>
              </a:r>
            </a:p>
            <a:p>
              <a:pPr marL="342900" indent="-342900" algn="just"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sz="1600" b="1">
                  <a:solidFill>
                    <a:srgbClr val="FF0000"/>
                  </a:solidFill>
                  <a:latin typeface="Arial" pitchFamily="34" charset="0"/>
                  <a:cs typeface="Arial" pitchFamily="34" charset="0"/>
                  <a:sym typeface="Wingdings" pitchFamily="2" charset="2"/>
                </a:rPr>
                <a:t>RED  g-g PAC</a:t>
              </a:r>
              <a:r>
                <a:rPr lang="en-US" sz="1600" b="1">
                  <a:latin typeface="Arial" pitchFamily="34" charset="0"/>
                  <a:cs typeface="Arial" pitchFamily="34" charset="0"/>
                </a:rPr>
                <a:t> 	</a:t>
              </a:r>
              <a:r>
                <a:rPr lang="en-US" sz="1600" b="1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BLUE	</a:t>
              </a:r>
              <a:r>
                <a:rPr lang="en-US" sz="1600" b="1">
                  <a:solidFill>
                    <a:srgbClr val="FF0000"/>
                  </a:solidFill>
                  <a:latin typeface="Arial" pitchFamily="34" charset="0"/>
                  <a:cs typeface="Arial" pitchFamily="34" charset="0"/>
                  <a:sym typeface="Wingdings" pitchFamily="2" charset="2"/>
                </a:rPr>
                <a:t>g</a:t>
              </a:r>
              <a:r>
                <a:rPr lang="en-US" sz="1600" b="1">
                  <a:solidFill>
                    <a:srgbClr val="0000FF"/>
                  </a:solidFill>
                  <a:latin typeface="Arial" pitchFamily="34" charset="0"/>
                  <a:cs typeface="Arial" pitchFamily="34" charset="0"/>
                  <a:sym typeface="Wingdings" pitchFamily="2" charset="2"/>
                </a:rPr>
                <a:t>-e PAC</a:t>
              </a:r>
            </a:p>
            <a:p>
              <a:pPr marL="342900" indent="-342900" algn="just"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sz="1600" b="1">
                  <a:solidFill>
                    <a:srgbClr val="0000FF"/>
                  </a:solidFill>
                  <a:latin typeface="Arial" pitchFamily="34" charset="0"/>
                  <a:cs typeface="Arial" pitchFamily="34" charset="0"/>
                  <a:sym typeface="Wingdings" pitchFamily="2" charset="2"/>
                </a:rPr>
                <a:t>				e-e</a:t>
              </a:r>
            </a:p>
          </p:txBody>
        </p:sp>
        <p:grpSp>
          <p:nvGrpSpPr>
            <p:cNvPr id="19" name="Group 12"/>
            <p:cNvGrpSpPr>
              <a:grpSpLocks/>
            </p:cNvGrpSpPr>
            <p:nvPr/>
          </p:nvGrpSpPr>
          <p:grpSpPr bwMode="auto">
            <a:xfrm>
              <a:off x="2703" y="859"/>
              <a:ext cx="192" cy="288"/>
              <a:chOff x="4800" y="1344"/>
              <a:chExt cx="192" cy="288"/>
            </a:xfrm>
          </p:grpSpPr>
          <p:sp>
            <p:nvSpPr>
              <p:cNvPr id="20" name="Line 13"/>
              <p:cNvSpPr>
                <a:spLocks noChangeShapeType="1"/>
              </p:cNvSpPr>
              <p:nvPr/>
            </p:nvSpPr>
            <p:spPr bwMode="auto">
              <a:xfrm flipV="1">
                <a:off x="4800" y="1344"/>
                <a:ext cx="144" cy="144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Line 14"/>
              <p:cNvSpPr>
                <a:spLocks noChangeShapeType="1"/>
              </p:cNvSpPr>
              <p:nvPr/>
            </p:nvSpPr>
            <p:spPr bwMode="auto">
              <a:xfrm flipV="1">
                <a:off x="4800" y="1488"/>
                <a:ext cx="192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Line 15"/>
              <p:cNvSpPr>
                <a:spLocks noChangeShapeType="1"/>
              </p:cNvSpPr>
              <p:nvPr/>
            </p:nvSpPr>
            <p:spPr bwMode="auto">
              <a:xfrm>
                <a:off x="4800" y="1488"/>
                <a:ext cx="144" cy="144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pic>
        <p:nvPicPr>
          <p:cNvPr id="2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075" y="1809750"/>
            <a:ext cx="8001000" cy="409733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5352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76200"/>
            <a:ext cx="4657044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ISOLDE table of elements 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196752"/>
            <a:ext cx="7433198" cy="5487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 Box 63"/>
          <p:cNvSpPr txBox="1">
            <a:spLocks noChangeArrowheads="1"/>
          </p:cNvSpPr>
          <p:nvPr/>
        </p:nvSpPr>
        <p:spPr bwMode="auto">
          <a:xfrm>
            <a:off x="7593533" y="3573016"/>
            <a:ext cx="1456679" cy="20335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b="1" dirty="0" smtClean="0"/>
              <a:t>Isotopes </a:t>
            </a:r>
            <a:r>
              <a:rPr lang="en-US" sz="1800" b="1" dirty="0"/>
              <a:t>of this element </a:t>
            </a:r>
            <a:br>
              <a:rPr lang="en-US" sz="1800" b="1" dirty="0"/>
            </a:br>
            <a:r>
              <a:rPr lang="en-US" sz="1800" b="1" dirty="0" smtClean="0"/>
              <a:t>       used </a:t>
            </a:r>
            <a:r>
              <a:rPr lang="en-US" sz="1800" b="1" dirty="0"/>
              <a:t>for solid </a:t>
            </a:r>
            <a:r>
              <a:rPr lang="en-US" sz="1800" b="1" dirty="0" smtClean="0"/>
              <a:t>state physics 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en-US" sz="1800" b="1" dirty="0"/>
              <a:t>or life science</a:t>
            </a:r>
            <a:r>
              <a:rPr lang="en-US" sz="1800" dirty="0"/>
              <a:t> </a:t>
            </a:r>
          </a:p>
        </p:txBody>
      </p:sp>
      <p:sp>
        <p:nvSpPr>
          <p:cNvPr id="14" name="Oval 64"/>
          <p:cNvSpPr>
            <a:spLocks noChangeArrowheads="1"/>
          </p:cNvSpPr>
          <p:nvPr/>
        </p:nvSpPr>
        <p:spPr bwMode="auto">
          <a:xfrm>
            <a:off x="7668344" y="4199184"/>
            <a:ext cx="257735" cy="252086"/>
          </a:xfrm>
          <a:prstGeom prst="ellipse">
            <a:avLst/>
          </a:prstGeom>
          <a:solidFill>
            <a:srgbClr val="FFCC00"/>
          </a:solidFill>
          <a:ln w="9525" algn="ctr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3779912" y="3645024"/>
            <a:ext cx="386644" cy="369332"/>
            <a:chOff x="8064137" y="1916832"/>
            <a:chExt cx="386644" cy="369332"/>
          </a:xfrm>
        </p:grpSpPr>
        <p:sp>
          <p:nvSpPr>
            <p:cNvPr id="15" name="Oval 64"/>
            <p:cNvSpPr>
              <a:spLocks noChangeArrowheads="1"/>
            </p:cNvSpPr>
            <p:nvPr/>
          </p:nvSpPr>
          <p:spPr bwMode="auto">
            <a:xfrm>
              <a:off x="8130689" y="1988840"/>
              <a:ext cx="257735" cy="252086"/>
            </a:xfrm>
            <a:prstGeom prst="ellipse">
              <a:avLst/>
            </a:prstGeom>
            <a:solidFill>
              <a:srgbClr val="FFCC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64137" y="1916832"/>
              <a:ext cx="386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Ni</a:t>
              </a:r>
              <a:endParaRPr lang="en-IE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421994" y="3645024"/>
            <a:ext cx="429926" cy="369332"/>
            <a:chOff x="8057875" y="1916832"/>
            <a:chExt cx="429926" cy="369332"/>
          </a:xfrm>
        </p:grpSpPr>
        <p:sp>
          <p:nvSpPr>
            <p:cNvPr id="19" name="Oval 64"/>
            <p:cNvSpPr>
              <a:spLocks noChangeArrowheads="1"/>
            </p:cNvSpPr>
            <p:nvPr/>
          </p:nvSpPr>
          <p:spPr bwMode="auto">
            <a:xfrm>
              <a:off x="8130689" y="1988840"/>
              <a:ext cx="257735" cy="252086"/>
            </a:xfrm>
            <a:prstGeom prst="ellipse">
              <a:avLst/>
            </a:prstGeom>
            <a:solidFill>
              <a:srgbClr val="FFCC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57875" y="1916832"/>
              <a:ext cx="429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</a:t>
              </a:r>
              <a:endParaRPr lang="en-IE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195736" y="3635732"/>
            <a:ext cx="388248" cy="369332"/>
            <a:chOff x="8064137" y="1916832"/>
            <a:chExt cx="388248" cy="369332"/>
          </a:xfrm>
        </p:grpSpPr>
        <p:sp>
          <p:nvSpPr>
            <p:cNvPr id="22" name="Oval 64"/>
            <p:cNvSpPr>
              <a:spLocks noChangeArrowheads="1"/>
            </p:cNvSpPr>
            <p:nvPr/>
          </p:nvSpPr>
          <p:spPr bwMode="auto">
            <a:xfrm>
              <a:off x="8130689" y="1988840"/>
              <a:ext cx="257735" cy="252086"/>
            </a:xfrm>
            <a:prstGeom prst="ellipse">
              <a:avLst/>
            </a:prstGeom>
            <a:solidFill>
              <a:srgbClr val="FFCC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064137" y="1916832"/>
              <a:ext cx="3882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Cr</a:t>
              </a:r>
              <a:endParaRPr lang="en-IE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779912" y="4787860"/>
            <a:ext cx="381579" cy="369332"/>
            <a:chOff x="8064137" y="1916832"/>
            <a:chExt cx="381579" cy="369332"/>
          </a:xfrm>
        </p:grpSpPr>
        <p:sp>
          <p:nvSpPr>
            <p:cNvPr id="25" name="Oval 64"/>
            <p:cNvSpPr>
              <a:spLocks noChangeArrowheads="1"/>
            </p:cNvSpPr>
            <p:nvPr/>
          </p:nvSpPr>
          <p:spPr bwMode="auto">
            <a:xfrm>
              <a:off x="8130689" y="1988840"/>
              <a:ext cx="257735" cy="252086"/>
            </a:xfrm>
            <a:prstGeom prst="ellipse">
              <a:avLst/>
            </a:prstGeom>
            <a:solidFill>
              <a:srgbClr val="FFCC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064137" y="1916832"/>
              <a:ext cx="381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Pt</a:t>
              </a:r>
              <a:endParaRPr lang="en-IE" dirty="0"/>
            </a:p>
          </p:txBody>
        </p:sp>
      </p:grpSp>
    </p:spTree>
    <p:extLst>
      <p:ext uri="{BB962C8B-B14F-4D97-AF65-F5344CB8AC3E}">
        <p14:creationId xmlns:p14="http://schemas.microsoft.com/office/powerpoint/2010/main" val="223163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1833</TotalTime>
  <Words>1777</Words>
  <Application>Microsoft Office PowerPoint</Application>
  <PresentationFormat>On-screen Show (4:3)</PresentationFormat>
  <Paragraphs>351</Paragraphs>
  <Slides>34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Office Theme</vt:lpstr>
      <vt:lpstr>Worksheet</vt:lpstr>
      <vt:lpstr>Graph</vt:lpstr>
      <vt:lpstr>CorelDRAW</vt:lpstr>
      <vt:lpstr>PowerPoint Presentation</vt:lpstr>
      <vt:lpstr>Outline</vt:lpstr>
      <vt:lpstr>PowerPoint Presentation</vt:lpstr>
      <vt:lpstr>PowerPoint Presentation</vt:lpstr>
      <vt:lpstr>Techniques used at ISOLDE </vt:lpstr>
      <vt:lpstr>Techniques &amp; facilities available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Johnston</dc:creator>
  <cp:lastModifiedBy>Karl Johnston</cp:lastModifiedBy>
  <cp:revision>61</cp:revision>
  <dcterms:created xsi:type="dcterms:W3CDTF">2012-04-12T13:17:53Z</dcterms:created>
  <dcterms:modified xsi:type="dcterms:W3CDTF">2012-04-17T08:51:36Z</dcterms:modified>
</cp:coreProperties>
</file>