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slides/slide229.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18.xml" ContentType="application/vnd.openxmlformats-officedocument.presentationml.slide+xml"/>
  <Override PartName="/ppt/slides/slide25.xml" ContentType="application/vnd.openxmlformats-officedocument.presentationml.slide+xml"/>
  <Override PartName="/ppt/slides/slide72.xml" ContentType="application/vnd.openxmlformats-officedocument.presentationml.slide+xml"/>
  <Override PartName="/ppt/slides/slide207.xml" ContentType="application/vnd.openxmlformats-officedocument.presentationml.slid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2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69.xml" ContentType="application/vnd.openxmlformats-officedocument.presentationml.slide+xml"/>
  <Override PartName="/ppt/slides/slide221.xml" ContentType="application/vnd.openxmlformats-officedocument.presentationml.slide+xml"/>
  <Override PartName="/ppt/tableStyles.xml" ContentType="application/vnd.openxmlformats-officedocument.presentationml.tableStyles+xml"/>
  <Override PartName="/ppt/slides/slide147.xml" ContentType="application/vnd.openxmlformats-officedocument.presentationml.slide+xml"/>
  <Override PartName="/ppt/slides/slide158.xml" ContentType="application/vnd.openxmlformats-officedocument.presentationml.slide+xml"/>
  <Override PartName="/ppt/slides/slide194.xml" ContentType="application/vnd.openxmlformats-officedocument.presentationml.slide+xml"/>
  <Override PartName="/ppt/slides/slide210.xml" ContentType="application/vnd.openxmlformats-officedocument.presentationml.slide+xml"/>
  <Override PartName="/ppt/slides/slide99.xml" ContentType="application/vnd.openxmlformats-officedocument.presentationml.slide+xml"/>
  <Override PartName="/ppt/slides/slide136.xml" ContentType="application/vnd.openxmlformats-officedocument.presentationml.slide+xml"/>
  <Override PartName="/ppt/slides/slide183.xml" ContentType="application/vnd.openxmlformats-officedocument.presentationml.slide+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s/slide172.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55.xml" ContentType="application/vnd.openxmlformats-officedocument.presentationml.slide+xml"/>
  <Override PartName="/ppt/theme/theme2.xml" ContentType="application/vnd.openxmlformats-officedocument.them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215.xml" ContentType="application/vnd.openxmlformats-officedocument.presentationml.slide+xml"/>
  <Override PartName="/ppt/slides/slide226.xml" ContentType="application/vnd.openxmlformats-officedocument.presentationml.slide+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199.xml" ContentType="application/vnd.openxmlformats-officedocument.presentationml.slide+xml"/>
  <Override PartName="/ppt/slides/slide204.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188.xml" ContentType="application/vnd.openxmlformats-officedocument.presentationml.slide+xml"/>
  <Override PartName="/ppt/slides/slide119.xml" ContentType="application/vnd.openxmlformats-officedocument.presentationml.slide+xml"/>
  <Override PartName="/ppt/slides/slide166.xml" ContentType="application/vnd.openxmlformats-officedocument.presentationml.slide+xml"/>
  <Override PartName="/ppt/slides/slide177.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slides/slide173.xml" ContentType="application/vnd.openxmlformats-officedocument.presentationml.slide+xml"/>
  <Override PartName="/ppt/slides/slide184.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slides/slide162.xml" ContentType="application/vnd.openxmlformats-officedocument.presentationml.slide+xml"/>
  <Override PartName="/ppt/slides/slide191.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s/slide180.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s/slide209.xml" ContentType="application/vnd.openxmlformats-officedocument.presentationml.slide+xml"/>
  <Override PartName="/ppt/slides/slide227.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s/slide216.xml" ContentType="application/vnd.openxmlformats-officedocument.presentationml.slide+xml"/>
  <Override PartName="/ppt/slides/slide234.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89.xml" ContentType="application/vnd.openxmlformats-officedocument.presentationml.slide+xml"/>
  <Override PartName="/ppt/slides/slide205.xml" ContentType="application/vnd.openxmlformats-officedocument.presentationml.slide+xml"/>
  <Override PartName="/ppt/slides/slide223.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s/slide178.xml" ContentType="application/vnd.openxmlformats-officedocument.presentationml.slide+xml"/>
  <Override PartName="/ppt/slides/slide196.xml" ContentType="application/vnd.openxmlformats-officedocument.presentationml.slide+xml"/>
  <Override PartName="/ppt/slides/slide212.xml" ContentType="application/vnd.openxmlformats-officedocument.presentationml.slide+xml"/>
  <Override PartName="/ppt/slides/slide230.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167.xml" ContentType="application/vnd.openxmlformats-officedocument.presentationml.slide+xml"/>
  <Override PartName="/ppt/slides/slide185.xml" ContentType="application/vnd.openxmlformats-officedocument.presentationml.slide+xml"/>
  <Override PartName="/ppt/slides/slide201.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74.xml" ContentType="application/vnd.openxmlformats-officedocument.presentationml.slide+xml"/>
  <Override PartName="/ppt/slides/slide192.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s/slide181.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170.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s/slide217.xml" ContentType="application/vnd.openxmlformats-officedocument.presentationml.slide+xml"/>
  <Override PartName="/ppt/slides/slide228.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s/slide206.xml" ContentType="application/vnd.openxmlformats-officedocument.presentationml.slide+xml"/>
  <Override PartName="/ppt/slides/slide235.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s/slide213.xml" ContentType="application/vnd.openxmlformats-officedocument.presentationml.slide+xml"/>
  <Override PartName="/ppt/slides/slide224.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slides/slide168.xml" ContentType="application/vnd.openxmlformats-officedocument.presentationml.slide+xml"/>
  <Override PartName="/ppt/slides/slide179.xml" ContentType="application/vnd.openxmlformats-officedocument.presentationml.slide+xml"/>
  <Override PartName="/ppt/slides/slide197.xml" ContentType="application/vnd.openxmlformats-officedocument.presentationml.slide+xml"/>
  <Override PartName="/ppt/slides/slide202.xml" ContentType="application/vnd.openxmlformats-officedocument.presentationml.slide+xml"/>
  <Override PartName="/ppt/slides/slide231.xml" ContentType="application/vnd.openxmlformats-officedocument.presentationml.slide+xml"/>
  <Override PartName="/ppt/slideLayouts/slideLayout12.xml" ContentType="application/vnd.openxmlformats-officedocument.presentationml.slideLayout+xml"/>
  <Override PartName="/ppt/slides/slide139.xml" ContentType="application/vnd.openxmlformats-officedocument.presentationml.slide+xml"/>
  <Override PartName="/ppt/slides/slide157.xml" ContentType="application/vnd.openxmlformats-officedocument.presentationml.slide+xml"/>
  <Override PartName="/ppt/slides/slide186.xml" ContentType="application/vnd.openxmlformats-officedocument.presentationml.slide+xml"/>
  <Override PartName="/ppt/slides/slide220.xml" ContentType="application/vnd.openxmlformats-officedocument.presentationml.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slides/slide175.xml" ContentType="application/vnd.openxmlformats-officedocument.presentationml.slide+xml"/>
  <Override PartName="/ppt/slides/slide193.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171.xml" ContentType="application/vnd.openxmlformats-officedocument.presentationml.slide+xml"/>
  <Override PartName="/ppt/slides/slide182.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slides/slide225.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slides/slide214.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slides/slide187.xml" ContentType="application/vnd.openxmlformats-officedocument.presentationml.slide+xml"/>
  <Override PartName="/ppt/slides/slide198.xml" ContentType="application/vnd.openxmlformats-officedocument.presentationml.slide+xml"/>
  <Override PartName="/ppt/slides/slide203.xml" ContentType="application/vnd.openxmlformats-officedocument.presentationml.slide+xml"/>
  <Override PartName="/ppt/slides/slide129.xml" ContentType="application/vnd.openxmlformats-officedocument.presentationml.slide+xml"/>
  <Override PartName="/ppt/slides/slide176.xml" ContentType="application/vnd.openxmlformats-officedocument.presentationml.slide+xml"/>
  <Override PartName="/ppt/slides/slide118.xml" ContentType="application/vnd.openxmlformats-officedocument.presentationml.slide+xml"/>
  <Override PartName="/ppt/slides/slide165.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slides/slide190.xml" ContentType="application/vnd.openxmlformats-officedocument.presentationml.slide+xml"/>
  <Override PartName="/ppt/viewProps.xml" ContentType="application/vnd.openxmlformats-officedocument.presentationml.viewProps+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Default Extension="bin" ContentType="application/vnd.openxmlformats-officedocument.oleObject"/>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slides/slide208.xml" ContentType="application/vnd.openxmlformats-officedocument.presentationml.slide+xml"/>
  <Override PartName="/ppt/slides/slide219.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slides/slide51.xml" ContentType="application/vnd.openxmlformats-officedocument.presentationml.slide+xml"/>
  <Override PartName="/ppt/slides/slide233.xml" ContentType="application/vnd.openxmlformats-officedocument.presentationml.slide+xml"/>
  <Override PartName="/ppt/slideLayouts/slideLayout14.xml" ContentType="application/vnd.openxmlformats-officedocument.presentationml.slideLayout+xml"/>
  <Override PartName="/ppt/slides/slide40.xml" ContentType="application/vnd.openxmlformats-officedocument.presentationml.slide+xml"/>
  <Override PartName="/ppt/slides/slide159.xml" ContentType="application/vnd.openxmlformats-officedocument.presentationml.slide+xml"/>
  <Override PartName="/ppt/slides/slide211.xml" ContentType="application/vnd.openxmlformats-officedocument.presentationml.slide+xml"/>
  <Override PartName="/ppt/slides/slide222.xml" ContentType="application/vnd.openxmlformats-officedocument.presentationml.slide+xml"/>
  <Override PartName="/ppt/slides/slide148.xml" ContentType="application/vnd.openxmlformats-officedocument.presentationml.slide+xml"/>
  <Override PartName="/ppt/slides/slide195.xml" ContentType="application/vnd.openxmlformats-officedocument.presentationml.slide+xml"/>
  <Override PartName="/ppt/slides/slide200.xml" ContentType="application/vnd.openxmlformats-officedocument.presentationml.slide+xml"/>
  <Default Extension="gif" ContentType="image/gif"/>
  <Default Extension="vml" ContentType="application/vnd.openxmlformats-officedocument.vmlDrawing"/>
  <Override PartName="/ppt/notesSlides/notesSlide8.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7"/>
  </p:notesMasterIdLst>
  <p:sldIdLst>
    <p:sldId id="256" r:id="rId2"/>
    <p:sldId id="308" r:id="rId3"/>
    <p:sldId id="352" r:id="rId4"/>
    <p:sldId id="351" r:id="rId5"/>
    <p:sldId id="347" r:id="rId6"/>
    <p:sldId id="560" r:id="rId7"/>
    <p:sldId id="561" r:id="rId8"/>
    <p:sldId id="562" r:id="rId9"/>
    <p:sldId id="563" r:id="rId10"/>
    <p:sldId id="564" r:id="rId11"/>
    <p:sldId id="565" r:id="rId12"/>
    <p:sldId id="566" r:id="rId13"/>
    <p:sldId id="567" r:id="rId14"/>
    <p:sldId id="568" r:id="rId15"/>
    <p:sldId id="569" r:id="rId16"/>
    <p:sldId id="570" r:id="rId17"/>
    <p:sldId id="571" r:id="rId18"/>
    <p:sldId id="572" r:id="rId19"/>
    <p:sldId id="573" r:id="rId20"/>
    <p:sldId id="574" r:id="rId21"/>
    <p:sldId id="575" r:id="rId22"/>
    <p:sldId id="576" r:id="rId23"/>
    <p:sldId id="577" r:id="rId24"/>
    <p:sldId id="578" r:id="rId25"/>
    <p:sldId id="579" r:id="rId26"/>
    <p:sldId id="580" r:id="rId27"/>
    <p:sldId id="581" r:id="rId28"/>
    <p:sldId id="582" r:id="rId29"/>
    <p:sldId id="583" r:id="rId30"/>
    <p:sldId id="584" r:id="rId31"/>
    <p:sldId id="585" r:id="rId32"/>
    <p:sldId id="586" r:id="rId33"/>
    <p:sldId id="587" r:id="rId34"/>
    <p:sldId id="588" r:id="rId35"/>
    <p:sldId id="589" r:id="rId36"/>
    <p:sldId id="590" r:id="rId37"/>
    <p:sldId id="591" r:id="rId38"/>
    <p:sldId id="592" r:id="rId39"/>
    <p:sldId id="593" r:id="rId40"/>
    <p:sldId id="594" r:id="rId41"/>
    <p:sldId id="595" r:id="rId42"/>
    <p:sldId id="596" r:id="rId43"/>
    <p:sldId id="597" r:id="rId44"/>
    <p:sldId id="598" r:id="rId45"/>
    <p:sldId id="599" r:id="rId46"/>
    <p:sldId id="600" r:id="rId47"/>
    <p:sldId id="601" r:id="rId48"/>
    <p:sldId id="602" r:id="rId49"/>
    <p:sldId id="603" r:id="rId50"/>
    <p:sldId id="604" r:id="rId51"/>
    <p:sldId id="605" r:id="rId52"/>
    <p:sldId id="606" r:id="rId53"/>
    <p:sldId id="607" r:id="rId54"/>
    <p:sldId id="608" r:id="rId55"/>
    <p:sldId id="609" r:id="rId56"/>
    <p:sldId id="610" r:id="rId57"/>
    <p:sldId id="611" r:id="rId58"/>
    <p:sldId id="612" r:id="rId59"/>
    <p:sldId id="613" r:id="rId60"/>
    <p:sldId id="614" r:id="rId61"/>
    <p:sldId id="615" r:id="rId62"/>
    <p:sldId id="616" r:id="rId63"/>
    <p:sldId id="617" r:id="rId64"/>
    <p:sldId id="618" r:id="rId65"/>
    <p:sldId id="619" r:id="rId66"/>
    <p:sldId id="620" r:id="rId67"/>
    <p:sldId id="621" r:id="rId68"/>
    <p:sldId id="622" r:id="rId69"/>
    <p:sldId id="623" r:id="rId70"/>
    <p:sldId id="624" r:id="rId71"/>
    <p:sldId id="625" r:id="rId72"/>
    <p:sldId id="626" r:id="rId73"/>
    <p:sldId id="627" r:id="rId74"/>
    <p:sldId id="628" r:id="rId75"/>
    <p:sldId id="629" r:id="rId76"/>
    <p:sldId id="630" r:id="rId77"/>
    <p:sldId id="631" r:id="rId78"/>
    <p:sldId id="632" r:id="rId79"/>
    <p:sldId id="633" r:id="rId80"/>
    <p:sldId id="634" r:id="rId81"/>
    <p:sldId id="635" r:id="rId82"/>
    <p:sldId id="636" r:id="rId83"/>
    <p:sldId id="637" r:id="rId84"/>
    <p:sldId id="638" r:id="rId85"/>
    <p:sldId id="639" r:id="rId86"/>
    <p:sldId id="640" r:id="rId87"/>
    <p:sldId id="641" r:id="rId88"/>
    <p:sldId id="642" r:id="rId89"/>
    <p:sldId id="643" r:id="rId90"/>
    <p:sldId id="644" r:id="rId91"/>
    <p:sldId id="350" r:id="rId92"/>
    <p:sldId id="355" r:id="rId93"/>
    <p:sldId id="356" r:id="rId94"/>
    <p:sldId id="485" r:id="rId95"/>
    <p:sldId id="486" r:id="rId96"/>
    <p:sldId id="487" r:id="rId97"/>
    <p:sldId id="488" r:id="rId98"/>
    <p:sldId id="489" r:id="rId99"/>
    <p:sldId id="490" r:id="rId100"/>
    <p:sldId id="491" r:id="rId101"/>
    <p:sldId id="492" r:id="rId102"/>
    <p:sldId id="493" r:id="rId103"/>
    <p:sldId id="494" r:id="rId104"/>
    <p:sldId id="495" r:id="rId105"/>
    <p:sldId id="496" r:id="rId106"/>
    <p:sldId id="497" r:id="rId107"/>
    <p:sldId id="498" r:id="rId108"/>
    <p:sldId id="499" r:id="rId109"/>
    <p:sldId id="500" r:id="rId110"/>
    <p:sldId id="501" r:id="rId111"/>
    <p:sldId id="502" r:id="rId112"/>
    <p:sldId id="503" r:id="rId113"/>
    <p:sldId id="504" r:id="rId114"/>
    <p:sldId id="505" r:id="rId115"/>
    <p:sldId id="506" r:id="rId116"/>
    <p:sldId id="507" r:id="rId117"/>
    <p:sldId id="508" r:id="rId118"/>
    <p:sldId id="509" r:id="rId119"/>
    <p:sldId id="510" r:id="rId120"/>
    <p:sldId id="511" r:id="rId121"/>
    <p:sldId id="512" r:id="rId122"/>
    <p:sldId id="513" r:id="rId123"/>
    <p:sldId id="514" r:id="rId124"/>
    <p:sldId id="515" r:id="rId125"/>
    <p:sldId id="516" r:id="rId126"/>
    <p:sldId id="517" r:id="rId127"/>
    <p:sldId id="518" r:id="rId128"/>
    <p:sldId id="519" r:id="rId129"/>
    <p:sldId id="520" r:id="rId130"/>
    <p:sldId id="521" r:id="rId131"/>
    <p:sldId id="522" r:id="rId132"/>
    <p:sldId id="523" r:id="rId133"/>
    <p:sldId id="524" r:id="rId134"/>
    <p:sldId id="525" r:id="rId135"/>
    <p:sldId id="526" r:id="rId136"/>
    <p:sldId id="527" r:id="rId137"/>
    <p:sldId id="528" r:id="rId138"/>
    <p:sldId id="529" r:id="rId139"/>
    <p:sldId id="530" r:id="rId140"/>
    <p:sldId id="531" r:id="rId141"/>
    <p:sldId id="532" r:id="rId142"/>
    <p:sldId id="533" r:id="rId143"/>
    <p:sldId id="534" r:id="rId144"/>
    <p:sldId id="535" r:id="rId145"/>
    <p:sldId id="536" r:id="rId146"/>
    <p:sldId id="537" r:id="rId147"/>
    <p:sldId id="538" r:id="rId148"/>
    <p:sldId id="539" r:id="rId149"/>
    <p:sldId id="540" r:id="rId150"/>
    <p:sldId id="541" r:id="rId151"/>
    <p:sldId id="542" r:id="rId152"/>
    <p:sldId id="543" r:id="rId153"/>
    <p:sldId id="544" r:id="rId154"/>
    <p:sldId id="545" r:id="rId155"/>
    <p:sldId id="546" r:id="rId156"/>
    <p:sldId id="547" r:id="rId157"/>
    <p:sldId id="548" r:id="rId158"/>
    <p:sldId id="549" r:id="rId159"/>
    <p:sldId id="550" r:id="rId160"/>
    <p:sldId id="551" r:id="rId161"/>
    <p:sldId id="552" r:id="rId162"/>
    <p:sldId id="553" r:id="rId163"/>
    <p:sldId id="554" r:id="rId164"/>
    <p:sldId id="555" r:id="rId165"/>
    <p:sldId id="556" r:id="rId166"/>
    <p:sldId id="557" r:id="rId167"/>
    <p:sldId id="558" r:id="rId168"/>
    <p:sldId id="559" r:id="rId169"/>
    <p:sldId id="645" r:id="rId170"/>
    <p:sldId id="646" r:id="rId171"/>
    <p:sldId id="647" r:id="rId172"/>
    <p:sldId id="648" r:id="rId173"/>
    <p:sldId id="649" r:id="rId174"/>
    <p:sldId id="650" r:id="rId175"/>
    <p:sldId id="651" r:id="rId176"/>
    <p:sldId id="365" r:id="rId177"/>
    <p:sldId id="652" r:id="rId178"/>
    <p:sldId id="366" r:id="rId179"/>
    <p:sldId id="367" r:id="rId180"/>
    <p:sldId id="368" r:id="rId181"/>
    <p:sldId id="369" r:id="rId182"/>
    <p:sldId id="370" r:id="rId183"/>
    <p:sldId id="371" r:id="rId184"/>
    <p:sldId id="653" r:id="rId185"/>
    <p:sldId id="374" r:id="rId186"/>
    <p:sldId id="375" r:id="rId187"/>
    <p:sldId id="376" r:id="rId188"/>
    <p:sldId id="377" r:id="rId189"/>
    <p:sldId id="378" r:id="rId190"/>
    <p:sldId id="379" r:id="rId191"/>
    <p:sldId id="385" r:id="rId192"/>
    <p:sldId id="386" r:id="rId193"/>
    <p:sldId id="387" r:id="rId194"/>
    <p:sldId id="654" r:id="rId195"/>
    <p:sldId id="388" r:id="rId196"/>
    <p:sldId id="655" r:id="rId197"/>
    <p:sldId id="656" r:id="rId198"/>
    <p:sldId id="657" r:id="rId199"/>
    <p:sldId id="658" r:id="rId200"/>
    <p:sldId id="659" r:id="rId201"/>
    <p:sldId id="390" r:id="rId202"/>
    <p:sldId id="660" r:id="rId203"/>
    <p:sldId id="329" r:id="rId204"/>
    <p:sldId id="330" r:id="rId205"/>
    <p:sldId id="331" r:id="rId206"/>
    <p:sldId id="332" r:id="rId207"/>
    <p:sldId id="333" r:id="rId208"/>
    <p:sldId id="334" r:id="rId209"/>
    <p:sldId id="335" r:id="rId210"/>
    <p:sldId id="336" r:id="rId211"/>
    <p:sldId id="337" r:id="rId212"/>
    <p:sldId id="338" r:id="rId213"/>
    <p:sldId id="339" r:id="rId214"/>
    <p:sldId id="340" r:id="rId215"/>
    <p:sldId id="341" r:id="rId216"/>
    <p:sldId id="342" r:id="rId217"/>
    <p:sldId id="343" r:id="rId218"/>
    <p:sldId id="344" r:id="rId219"/>
    <p:sldId id="345" r:id="rId220"/>
    <p:sldId id="346" r:id="rId221"/>
    <p:sldId id="353" r:id="rId222"/>
    <p:sldId id="354" r:id="rId223"/>
    <p:sldId id="309" r:id="rId224"/>
    <p:sldId id="661" r:id="rId225"/>
    <p:sldId id="257" r:id="rId226"/>
    <p:sldId id="297" r:id="rId227"/>
    <p:sldId id="298" r:id="rId228"/>
    <p:sldId id="303" r:id="rId229"/>
    <p:sldId id="396" r:id="rId230"/>
    <p:sldId id="292" r:id="rId231"/>
    <p:sldId id="293" r:id="rId232"/>
    <p:sldId id="328" r:id="rId233"/>
    <p:sldId id="662" r:id="rId234"/>
    <p:sldId id="663" r:id="rId235"/>
    <p:sldId id="398" r:id="rId2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00"/>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20"/>
    <p:restoredTop sz="94660"/>
  </p:normalViewPr>
  <p:slideViewPr>
    <p:cSldViewPr>
      <p:cViewPr varScale="1">
        <p:scale>
          <a:sx n="46" d="100"/>
          <a:sy n="46" d="100"/>
        </p:scale>
        <p:origin x="-160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slide" Target="slides/slide22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37" Type="http://schemas.openxmlformats.org/officeDocument/2006/relationships/notesMaster" Target="notesMasters/notesMaster1.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227" Type="http://schemas.openxmlformats.org/officeDocument/2006/relationships/slide" Target="slides/slide226.xml"/><Relationship Id="rId201" Type="http://schemas.openxmlformats.org/officeDocument/2006/relationships/slide" Target="slides/slide200.xml"/><Relationship Id="rId222" Type="http://schemas.openxmlformats.org/officeDocument/2006/relationships/slide" Target="slides/slide22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217" Type="http://schemas.openxmlformats.org/officeDocument/2006/relationships/slide" Target="slides/slide216.xml"/><Relationship Id="rId1" Type="http://schemas.openxmlformats.org/officeDocument/2006/relationships/slideMaster" Target="slideMasters/slideMaster1.xml"/><Relationship Id="rId6" Type="http://schemas.openxmlformats.org/officeDocument/2006/relationships/slide" Target="slides/slide5.xml"/><Relationship Id="rId212" Type="http://schemas.openxmlformats.org/officeDocument/2006/relationships/slide" Target="slides/slide211.xml"/><Relationship Id="rId233" Type="http://schemas.openxmlformats.org/officeDocument/2006/relationships/slide" Target="slides/slide232.xml"/><Relationship Id="rId238" Type="http://schemas.openxmlformats.org/officeDocument/2006/relationships/presProps" Target="presProps.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slide" Target="slides/slide201.xml"/><Relationship Id="rId207" Type="http://schemas.openxmlformats.org/officeDocument/2006/relationships/slide" Target="slides/slide206.xml"/><Relationship Id="rId223" Type="http://schemas.openxmlformats.org/officeDocument/2006/relationships/slide" Target="slides/slide222.xml"/><Relationship Id="rId228" Type="http://schemas.openxmlformats.org/officeDocument/2006/relationships/slide" Target="slides/slide227.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13" Type="http://schemas.openxmlformats.org/officeDocument/2006/relationships/slide" Target="slides/slide212.xml"/><Relationship Id="rId218" Type="http://schemas.openxmlformats.org/officeDocument/2006/relationships/slide" Target="slides/slide217.xml"/><Relationship Id="rId234" Type="http://schemas.openxmlformats.org/officeDocument/2006/relationships/slide" Target="slides/slide233.xml"/><Relationship Id="rId239" Type="http://schemas.openxmlformats.org/officeDocument/2006/relationships/viewProps" Target="view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slide" Target="slides/slide207.xml"/><Relationship Id="rId229" Type="http://schemas.openxmlformats.org/officeDocument/2006/relationships/slide" Target="slides/slide228.xml"/><Relationship Id="rId19" Type="http://schemas.openxmlformats.org/officeDocument/2006/relationships/slide" Target="slides/slide18.xml"/><Relationship Id="rId224" Type="http://schemas.openxmlformats.org/officeDocument/2006/relationships/slide" Target="slides/slide223.xml"/><Relationship Id="rId240" Type="http://schemas.openxmlformats.org/officeDocument/2006/relationships/theme" Target="theme/theme1.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219" Type="http://schemas.openxmlformats.org/officeDocument/2006/relationships/slide" Target="slides/slide218.xml"/><Relationship Id="rId3" Type="http://schemas.openxmlformats.org/officeDocument/2006/relationships/slide" Target="slides/slide2.xml"/><Relationship Id="rId214" Type="http://schemas.openxmlformats.org/officeDocument/2006/relationships/slide" Target="slides/slide213.xml"/><Relationship Id="rId230" Type="http://schemas.openxmlformats.org/officeDocument/2006/relationships/slide" Target="slides/slide229.xml"/><Relationship Id="rId235" Type="http://schemas.openxmlformats.org/officeDocument/2006/relationships/slide" Target="slides/slide234.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slide" Target="slides/slide224.xml"/><Relationship Id="rId241" Type="http://schemas.openxmlformats.org/officeDocument/2006/relationships/tableStyles" Target="tableStyle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36" Type="http://schemas.openxmlformats.org/officeDocument/2006/relationships/slide" Target="slides/slide235.xml"/><Relationship Id="rId26" Type="http://schemas.openxmlformats.org/officeDocument/2006/relationships/slide" Target="slides/slide25.xml"/><Relationship Id="rId231" Type="http://schemas.openxmlformats.org/officeDocument/2006/relationships/slide" Target="slides/slide230.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image" Target="../media/image6.wmf"/><Relationship Id="rId7" Type="http://schemas.openxmlformats.org/officeDocument/2006/relationships/image" Target="../media/image10.wmf"/><Relationship Id="rId12" Type="http://schemas.openxmlformats.org/officeDocument/2006/relationships/image" Target="../media/image15.wmf"/><Relationship Id="rId2" Type="http://schemas.openxmlformats.org/officeDocument/2006/relationships/image" Target="../media/image5.wmf"/><Relationship Id="rId1" Type="http://schemas.openxmlformats.org/officeDocument/2006/relationships/image" Target="../media/image4.wmf"/><Relationship Id="rId6" Type="http://schemas.openxmlformats.org/officeDocument/2006/relationships/image" Target="../media/image9.wmf"/><Relationship Id="rId11" Type="http://schemas.openxmlformats.org/officeDocument/2006/relationships/image" Target="../media/image14.wmf"/><Relationship Id="rId5" Type="http://schemas.openxmlformats.org/officeDocument/2006/relationships/image" Target="../media/image8.wmf"/><Relationship Id="rId10" Type="http://schemas.openxmlformats.org/officeDocument/2006/relationships/image" Target="../media/image13.wmf"/><Relationship Id="rId4" Type="http://schemas.openxmlformats.org/officeDocument/2006/relationships/image" Target="../media/image7.wmf"/><Relationship Id="rId9"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 Id="rId4" Type="http://schemas.openxmlformats.org/officeDocument/2006/relationships/image" Target="../media/image21.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6.wmf"/><Relationship Id="rId7" Type="http://schemas.openxmlformats.org/officeDocument/2006/relationships/image" Target="../media/image30.wmf"/><Relationship Id="rId2" Type="http://schemas.openxmlformats.org/officeDocument/2006/relationships/image" Target="../media/image25.wmf"/><Relationship Id="rId1" Type="http://schemas.openxmlformats.org/officeDocument/2006/relationships/image" Target="../media/image24.wmf"/><Relationship Id="rId6" Type="http://schemas.openxmlformats.org/officeDocument/2006/relationships/image" Target="../media/image29.wmf"/><Relationship Id="rId5" Type="http://schemas.openxmlformats.org/officeDocument/2006/relationships/image" Target="../media/image28.wmf"/><Relationship Id="rId4" Type="http://schemas.openxmlformats.org/officeDocument/2006/relationships/image" Target="../media/image2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6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BBA90B-C139-4B49-B990-10A0A0BF93BD}" type="datetimeFigureOut">
              <a:rPr lang="en-US" smtClean="0"/>
              <a:pPr/>
              <a:t>4/17/2012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9C85F1-790A-4865-A438-575072F7D05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282" name="Rectangle 1"/>
          <p:cNvSpPr>
            <a:spLocks noGrp="1" noRot="1" noChangeAspect="1" noChangeArrowheads="1" noTextEdit="1"/>
          </p:cNvSpPr>
          <p:nvPr>
            <p:ph type="sldImg"/>
          </p:nvPr>
        </p:nvSpPr>
        <p:spPr>
          <a:xfrm>
            <a:off x="1144588" y="695325"/>
            <a:ext cx="4570412" cy="3429000"/>
          </a:xfrm>
          <a:solidFill>
            <a:srgbClr val="FFFFFF"/>
          </a:solidFill>
          <a:ln/>
        </p:spPr>
      </p:sp>
      <p:sp>
        <p:nvSpPr>
          <p:cNvPr id="225283" name="Rectangle 2"/>
          <p:cNvSpPr>
            <a:spLocks noGrp="1" noChangeArrowheads="1"/>
          </p:cNvSpPr>
          <p:nvPr>
            <p:ph type="body" idx="1"/>
          </p:nvPr>
        </p:nvSpPr>
        <p:spPr>
          <a:xfrm>
            <a:off x="686098" y="4343704"/>
            <a:ext cx="5485805" cy="411389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5778" name="Rectangle 1"/>
          <p:cNvSpPr>
            <a:spLocks noGrp="1" noRot="1" noChangeAspect="1" noChangeArrowheads="1" noTextEdit="1"/>
          </p:cNvSpPr>
          <p:nvPr>
            <p:ph type="sldImg"/>
          </p:nvPr>
        </p:nvSpPr>
        <p:spPr>
          <a:xfrm>
            <a:off x="1144588" y="695325"/>
            <a:ext cx="4570412" cy="3429000"/>
          </a:xfrm>
          <a:solidFill>
            <a:srgbClr val="FFFFFF"/>
          </a:solidFill>
          <a:ln/>
        </p:spPr>
      </p:sp>
      <p:sp>
        <p:nvSpPr>
          <p:cNvPr id="75779" name="Rectangle 2"/>
          <p:cNvSpPr>
            <a:spLocks noGrp="1" noChangeArrowheads="1"/>
          </p:cNvSpPr>
          <p:nvPr>
            <p:ph type="body" idx="1"/>
          </p:nvPr>
        </p:nvSpPr>
        <p:spPr>
          <a:xfrm>
            <a:off x="686098" y="4343704"/>
            <a:ext cx="5485805" cy="4113892"/>
          </a:xfrm>
          <a:noFill/>
        </p:spPr>
        <p:txBody>
          <a:bodyPr wrap="none" anchor="ctr"/>
          <a:lstStyle/>
          <a:p>
            <a:endParaRPr lang="en-US"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6802" name="Rectangle 1"/>
          <p:cNvSpPr>
            <a:spLocks noGrp="1" noRot="1" noChangeAspect="1" noChangeArrowheads="1" noTextEdit="1"/>
          </p:cNvSpPr>
          <p:nvPr>
            <p:ph type="sldImg"/>
          </p:nvPr>
        </p:nvSpPr>
        <p:spPr>
          <a:xfrm>
            <a:off x="1144588" y="695325"/>
            <a:ext cx="4570412" cy="3429000"/>
          </a:xfrm>
          <a:solidFill>
            <a:srgbClr val="FFFFFF"/>
          </a:solidFill>
          <a:ln/>
        </p:spPr>
      </p:sp>
      <p:sp>
        <p:nvSpPr>
          <p:cNvPr id="76803" name="Rectangle 2"/>
          <p:cNvSpPr>
            <a:spLocks noGrp="1" noChangeArrowheads="1"/>
          </p:cNvSpPr>
          <p:nvPr>
            <p:ph type="body" idx="1"/>
          </p:nvPr>
        </p:nvSpPr>
        <p:spPr>
          <a:xfrm>
            <a:off x="686098" y="4343704"/>
            <a:ext cx="5485805" cy="4113892"/>
          </a:xfrm>
          <a:noFill/>
        </p:spPr>
        <p:txBody>
          <a:bodyPr wrap="none" anchor="ctr"/>
          <a:lstStyle/>
          <a:p>
            <a:endParaRPr lang="en-US"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7826" name="Rectangle 1"/>
          <p:cNvSpPr>
            <a:spLocks noGrp="1" noRot="1" noChangeAspect="1" noChangeArrowheads="1" noTextEdit="1"/>
          </p:cNvSpPr>
          <p:nvPr>
            <p:ph type="sldImg"/>
          </p:nvPr>
        </p:nvSpPr>
        <p:spPr>
          <a:xfrm>
            <a:off x="1144588" y="695325"/>
            <a:ext cx="4570412" cy="3429000"/>
          </a:xfrm>
          <a:solidFill>
            <a:srgbClr val="FFFFFF"/>
          </a:solidFill>
          <a:ln/>
        </p:spPr>
      </p:sp>
      <p:sp>
        <p:nvSpPr>
          <p:cNvPr id="77827" name="Rectangle 2"/>
          <p:cNvSpPr>
            <a:spLocks noGrp="1" noChangeArrowheads="1"/>
          </p:cNvSpPr>
          <p:nvPr>
            <p:ph type="body" idx="1"/>
          </p:nvPr>
        </p:nvSpPr>
        <p:spPr>
          <a:xfrm>
            <a:off x="686098" y="4343704"/>
            <a:ext cx="5485805" cy="4113892"/>
          </a:xfrm>
          <a:noFill/>
        </p:spPr>
        <p:txBody>
          <a:bodyPr wrap="none" anchor="ctr"/>
          <a:lstStyle/>
          <a:p>
            <a:endParaRPr lang="en-US"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8850" name="Rectangle 1"/>
          <p:cNvSpPr>
            <a:spLocks noGrp="1" noRot="1" noChangeAspect="1" noChangeArrowheads="1" noTextEdit="1"/>
          </p:cNvSpPr>
          <p:nvPr>
            <p:ph type="sldImg"/>
          </p:nvPr>
        </p:nvSpPr>
        <p:spPr>
          <a:xfrm>
            <a:off x="1144588" y="695325"/>
            <a:ext cx="4570412" cy="3429000"/>
          </a:xfrm>
          <a:solidFill>
            <a:srgbClr val="FFFFFF"/>
          </a:solidFill>
          <a:ln/>
        </p:spPr>
      </p:sp>
      <p:sp>
        <p:nvSpPr>
          <p:cNvPr id="78851" name="Rectangle 2"/>
          <p:cNvSpPr>
            <a:spLocks noGrp="1" noChangeArrowheads="1"/>
          </p:cNvSpPr>
          <p:nvPr>
            <p:ph type="body" idx="1"/>
          </p:nvPr>
        </p:nvSpPr>
        <p:spPr>
          <a:xfrm>
            <a:off x="686098" y="4343704"/>
            <a:ext cx="5485805" cy="4113892"/>
          </a:xfrm>
          <a:noFill/>
        </p:spPr>
        <p:txBody>
          <a:bodyPr wrap="none" anchor="ctr"/>
          <a:lstStyle/>
          <a:p>
            <a:endParaRPr lang="en-US"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0898" name="Rectangle 1"/>
          <p:cNvSpPr>
            <a:spLocks noGrp="1" noRot="1" noChangeAspect="1" noChangeArrowheads="1" noTextEdit="1"/>
          </p:cNvSpPr>
          <p:nvPr>
            <p:ph type="sldImg"/>
          </p:nvPr>
        </p:nvSpPr>
        <p:spPr>
          <a:xfrm>
            <a:off x="1144588" y="695325"/>
            <a:ext cx="4570412" cy="3429000"/>
          </a:xfrm>
          <a:solidFill>
            <a:srgbClr val="FFFFFF"/>
          </a:solidFill>
          <a:ln/>
        </p:spPr>
      </p:sp>
      <p:sp>
        <p:nvSpPr>
          <p:cNvPr id="80899" name="Rectangle 2"/>
          <p:cNvSpPr>
            <a:spLocks noGrp="1" noChangeArrowheads="1"/>
          </p:cNvSpPr>
          <p:nvPr>
            <p:ph type="body" idx="1"/>
          </p:nvPr>
        </p:nvSpPr>
        <p:spPr>
          <a:xfrm>
            <a:off x="686098" y="4343704"/>
            <a:ext cx="5485805" cy="4113892"/>
          </a:xfrm>
          <a:noFill/>
        </p:spPr>
        <p:txBody>
          <a:bodyPr wrap="none" anchor="ctr"/>
          <a:lstStyle/>
          <a:p>
            <a:endParaRPr lang="en-US"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3970" name="Rectangle 1"/>
          <p:cNvSpPr>
            <a:spLocks noGrp="1" noRot="1" noChangeAspect="1" noChangeArrowheads="1" noTextEdit="1"/>
          </p:cNvSpPr>
          <p:nvPr>
            <p:ph type="sldImg"/>
          </p:nvPr>
        </p:nvSpPr>
        <p:spPr>
          <a:xfrm>
            <a:off x="1144588" y="695325"/>
            <a:ext cx="4570412" cy="3429000"/>
          </a:xfrm>
          <a:solidFill>
            <a:srgbClr val="FFFFFF"/>
          </a:solidFill>
          <a:ln/>
        </p:spPr>
      </p:sp>
      <p:sp>
        <p:nvSpPr>
          <p:cNvPr id="83971" name="Rectangle 2"/>
          <p:cNvSpPr>
            <a:spLocks noGrp="1" noChangeArrowheads="1"/>
          </p:cNvSpPr>
          <p:nvPr>
            <p:ph type="body" idx="1"/>
          </p:nvPr>
        </p:nvSpPr>
        <p:spPr>
          <a:xfrm>
            <a:off x="686098" y="4343704"/>
            <a:ext cx="5485805" cy="4113892"/>
          </a:xfrm>
          <a:noFill/>
        </p:spPr>
        <p:txBody>
          <a:bodyPr wrap="none" anchor="ctr"/>
          <a:lstStyle/>
          <a:p>
            <a:endParaRPr lang="en-US"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1906" name="Rectangle 8"/>
          <p:cNvSpPr>
            <a:spLocks noGrp="1" noChangeArrowheads="1"/>
          </p:cNvSpPr>
          <p:nvPr>
            <p:ph type="sldNum" sz="quarter"/>
          </p:nvPr>
        </p:nvSpPr>
        <p:spPr>
          <a:noFill/>
        </p:spPr>
        <p:txBody>
          <a:bodyPr/>
          <a:lstStyle/>
          <a:p>
            <a:fld id="{6A7BF314-5B56-48CC-9F4E-EDD827198826}" type="slidenum">
              <a:rPr lang="en-US">
                <a:latin typeface="Arial" pitchFamily="34" charset="0"/>
                <a:ea typeface="DejaVu Sans"/>
                <a:cs typeface="DejaVu Sans"/>
              </a:rPr>
              <a:pPr/>
              <a:t>190</a:t>
            </a:fld>
            <a:endParaRPr lang="en-US">
              <a:latin typeface="Arial" pitchFamily="34" charset="0"/>
              <a:ea typeface="DejaVu Sans"/>
              <a:cs typeface="DejaVu Sans"/>
            </a:endParaRPr>
          </a:p>
        </p:txBody>
      </p:sp>
      <p:sp>
        <p:nvSpPr>
          <p:cNvPr id="251907" name="Text Box 1"/>
          <p:cNvSpPr txBox="1">
            <a:spLocks noChangeArrowheads="1"/>
          </p:cNvSpPr>
          <p:nvPr/>
        </p:nvSpPr>
        <p:spPr bwMode="auto">
          <a:xfrm>
            <a:off x="3884414" y="8685894"/>
            <a:ext cx="2970609" cy="455083"/>
          </a:xfrm>
          <a:prstGeom prst="rect">
            <a:avLst/>
          </a:prstGeom>
          <a:noFill/>
          <a:ln w="9525">
            <a:noFill/>
            <a:round/>
            <a:headEnd/>
            <a:tailEnd/>
          </a:ln>
        </p:spPr>
        <p:txBody>
          <a:bodyPr lIns="89992" tIns="46796" rIns="89992" bIns="46796" anchor="b"/>
          <a:lstStyle/>
          <a:p>
            <a:pPr algn="r" defTabSz="456491">
              <a:tabLst>
                <a:tab pos="0" algn="l"/>
                <a:tab pos="456491" algn="l"/>
                <a:tab pos="914485" algn="l"/>
                <a:tab pos="1370976" algn="l"/>
                <a:tab pos="1828969" algn="l"/>
                <a:tab pos="2285460" algn="l"/>
                <a:tab pos="2743453" algn="l"/>
                <a:tab pos="3199945" algn="l"/>
                <a:tab pos="3657937" algn="l"/>
                <a:tab pos="4114429" algn="l"/>
                <a:tab pos="4570920" algn="l"/>
                <a:tab pos="5028913" algn="l"/>
                <a:tab pos="5485405" algn="l"/>
                <a:tab pos="5943397" algn="l"/>
                <a:tab pos="6399888" algn="l"/>
                <a:tab pos="6857882" algn="l"/>
                <a:tab pos="7314373" algn="l"/>
                <a:tab pos="7772366" algn="l"/>
                <a:tab pos="8228857" algn="l"/>
                <a:tab pos="8685348" algn="l"/>
                <a:tab pos="9143342" algn="l"/>
              </a:tabLst>
            </a:pPr>
            <a:fld id="{CFCC4168-9EE0-43B9-A603-33F68D0B1798}" type="slidenum">
              <a:rPr lang="en-US" sz="1200">
                <a:solidFill>
                  <a:srgbClr val="000000"/>
                </a:solidFill>
              </a:rPr>
              <a:pPr algn="r" defTabSz="456491">
                <a:tabLst>
                  <a:tab pos="0" algn="l"/>
                  <a:tab pos="456491" algn="l"/>
                  <a:tab pos="914485" algn="l"/>
                  <a:tab pos="1370976" algn="l"/>
                  <a:tab pos="1828969" algn="l"/>
                  <a:tab pos="2285460" algn="l"/>
                  <a:tab pos="2743453" algn="l"/>
                  <a:tab pos="3199945" algn="l"/>
                  <a:tab pos="3657937" algn="l"/>
                  <a:tab pos="4114429" algn="l"/>
                  <a:tab pos="4570920" algn="l"/>
                  <a:tab pos="5028913" algn="l"/>
                  <a:tab pos="5485405" algn="l"/>
                  <a:tab pos="5943397" algn="l"/>
                  <a:tab pos="6399888" algn="l"/>
                  <a:tab pos="6857882" algn="l"/>
                  <a:tab pos="7314373" algn="l"/>
                  <a:tab pos="7772366" algn="l"/>
                  <a:tab pos="8228857" algn="l"/>
                  <a:tab pos="8685348" algn="l"/>
                  <a:tab pos="9143342" algn="l"/>
                </a:tabLst>
              </a:pPr>
              <a:t>190</a:t>
            </a:fld>
            <a:endParaRPr lang="en-US" sz="1200" dirty="0">
              <a:solidFill>
                <a:srgbClr val="000000"/>
              </a:solidFill>
            </a:endParaRPr>
          </a:p>
        </p:txBody>
      </p:sp>
      <p:sp>
        <p:nvSpPr>
          <p:cNvPr id="251908" name="Text Box 2"/>
          <p:cNvSpPr txBox="1">
            <a:spLocks noChangeArrowheads="1"/>
          </p:cNvSpPr>
          <p:nvPr/>
        </p:nvSpPr>
        <p:spPr bwMode="auto">
          <a:xfrm>
            <a:off x="1143000" y="686405"/>
            <a:ext cx="4572000" cy="3429000"/>
          </a:xfrm>
          <a:prstGeom prst="rect">
            <a:avLst/>
          </a:prstGeom>
          <a:solidFill>
            <a:srgbClr val="FFFFFF"/>
          </a:solidFill>
          <a:ln w="9525">
            <a:solidFill>
              <a:srgbClr val="000000"/>
            </a:solidFill>
            <a:miter lim="800000"/>
            <a:headEnd/>
            <a:tailEnd/>
          </a:ln>
        </p:spPr>
        <p:txBody>
          <a:bodyPr wrap="none" lIns="91432" tIns="45716" rIns="91432" bIns="45716" anchor="ctr"/>
          <a:lstStyle/>
          <a:p>
            <a:pPr defTabSz="456491"/>
            <a:endParaRPr lang="en-US" dirty="0"/>
          </a:p>
        </p:txBody>
      </p:sp>
      <p:sp>
        <p:nvSpPr>
          <p:cNvPr id="251909" name="Rectangle 3"/>
          <p:cNvSpPr>
            <a:spLocks noGrp="1" noChangeArrowheads="1"/>
          </p:cNvSpPr>
          <p:nvPr>
            <p:ph type="body"/>
          </p:nvPr>
        </p:nvSpPr>
        <p:spPr>
          <a:xfrm>
            <a:off x="686099" y="4343703"/>
            <a:ext cx="5484316" cy="4207630"/>
          </a:xfrm>
          <a:noFill/>
          <a:ln/>
        </p:spPr>
        <p:txBody>
          <a:bodyPr wrap="none" anchor="ctr"/>
          <a:lstStyle/>
          <a:p>
            <a:endParaRPr lang="en-US"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0E326EB-76D0-4846-BFA8-84A581FFF244}" type="datetimeFigureOut">
              <a:rPr lang="en-US" smtClean="0"/>
              <a:pPr/>
              <a:t>4/17/2012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56FB25-FFFD-4C22-B085-2C8B1E7EF39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E326EB-76D0-4846-BFA8-84A581FFF244}" type="datetimeFigureOut">
              <a:rPr lang="en-US" smtClean="0"/>
              <a:pPr/>
              <a:t>4/17/2012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56FB25-FFFD-4C22-B085-2C8B1E7EF39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E326EB-76D0-4846-BFA8-84A581FFF244}" type="datetimeFigureOut">
              <a:rPr lang="en-US" smtClean="0"/>
              <a:pPr/>
              <a:t>4/17/2012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56FB25-FFFD-4C22-B085-2C8B1E7EF396}"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AC3DF136-BEF1-4460-B11F-E9F55DE01019}"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8013" cy="1141412"/>
          </a:xfrm>
        </p:spPr>
        <p:txBody>
          <a:bodyPr/>
          <a:lstStyle/>
          <a:p>
            <a:r>
              <a:rPr lang="en-US" smtClean="0"/>
              <a:t>Click to edit Master title style</a:t>
            </a:r>
            <a:endParaRPr lang="en-US"/>
          </a:p>
        </p:txBody>
      </p:sp>
      <p:sp>
        <p:nvSpPr>
          <p:cNvPr id="3" name="Date Placeholder 2"/>
          <p:cNvSpPr>
            <a:spLocks noGrp="1"/>
          </p:cNvSpPr>
          <p:nvPr>
            <p:ph type="dt" idx="10"/>
          </p:nvPr>
        </p:nvSpPr>
        <p:spPr>
          <a:xfrm>
            <a:off x="457200" y="6245225"/>
            <a:ext cx="2132013" cy="474663"/>
          </a:xfrm>
          <a:prstGeom prst="rect">
            <a:avLst/>
          </a:prstGeom>
        </p:spPr>
        <p:txBody>
          <a:bodyPr/>
          <a:lstStyle>
            <a:lvl1pPr>
              <a:defRPr/>
            </a:lvl1pPr>
          </a:lstStyle>
          <a:p>
            <a:pPr>
              <a:defRPr/>
            </a:pPr>
            <a:endParaRPr lang="en-US"/>
          </a:p>
        </p:txBody>
      </p:sp>
      <p:sp>
        <p:nvSpPr>
          <p:cNvPr id="4" name="Footer Placeholder 3"/>
          <p:cNvSpPr>
            <a:spLocks noGrp="1"/>
          </p:cNvSpPr>
          <p:nvPr>
            <p:ph type="ftr" idx="11"/>
          </p:nvPr>
        </p:nvSpPr>
        <p:spPr>
          <a:xfrm>
            <a:off x="3124200" y="6245225"/>
            <a:ext cx="2894013" cy="474663"/>
          </a:xfrm>
          <a:prstGeom prst="rect">
            <a:avLst/>
          </a:prstGeom>
        </p:spPr>
        <p:txBody>
          <a:bodyPr/>
          <a:lstStyle>
            <a:lvl1pPr>
              <a:defRPr/>
            </a:lvl1pPr>
          </a:lstStyle>
          <a:p>
            <a:pPr>
              <a:defRPr/>
            </a:pPr>
            <a:endParaRPr lang="en-US"/>
          </a:p>
        </p:txBody>
      </p:sp>
      <p:sp>
        <p:nvSpPr>
          <p:cNvPr id="5" name="Slide Number Placeholder 4"/>
          <p:cNvSpPr>
            <a:spLocks noGrp="1"/>
          </p:cNvSpPr>
          <p:nvPr>
            <p:ph type="sldNum" idx="12"/>
          </p:nvPr>
        </p:nvSpPr>
        <p:spPr>
          <a:xfrm>
            <a:off x="6553200" y="6245225"/>
            <a:ext cx="2132013" cy="474663"/>
          </a:xfrm>
        </p:spPr>
        <p:txBody>
          <a:bodyPr/>
          <a:lstStyle>
            <a:lvl1pPr>
              <a:defRPr/>
            </a:lvl1pPr>
          </a:lstStyle>
          <a:p>
            <a:pPr>
              <a:defRPr/>
            </a:pPr>
            <a:fld id="{5FC25780-05AA-4057-91F4-131D5D3FB4E1}"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A7A145C9-78C4-4851-93C3-896CB9DA94AD}"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E326EB-76D0-4846-BFA8-84A581FFF244}" type="datetimeFigureOut">
              <a:rPr lang="en-US" smtClean="0"/>
              <a:pPr/>
              <a:t>4/17/2012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56FB25-FFFD-4C22-B085-2C8B1E7EF39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E326EB-76D0-4846-BFA8-84A581FFF244}" type="datetimeFigureOut">
              <a:rPr lang="en-US" smtClean="0"/>
              <a:pPr/>
              <a:t>4/17/2012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56FB25-FFFD-4C22-B085-2C8B1E7EF39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0E326EB-76D0-4846-BFA8-84A581FFF244}" type="datetimeFigureOut">
              <a:rPr lang="en-US" smtClean="0"/>
              <a:pPr/>
              <a:t>4/17/2012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56FB25-FFFD-4C22-B085-2C8B1E7EF39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0E326EB-76D0-4846-BFA8-84A581FFF244}" type="datetimeFigureOut">
              <a:rPr lang="en-US" smtClean="0"/>
              <a:pPr/>
              <a:t>4/17/2012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256FB25-FFFD-4C22-B085-2C8B1E7EF39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0E326EB-76D0-4846-BFA8-84A581FFF244}" type="datetimeFigureOut">
              <a:rPr lang="en-US" smtClean="0"/>
              <a:pPr/>
              <a:t>4/17/2012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56FB25-FFFD-4C22-B085-2C8B1E7EF39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E326EB-76D0-4846-BFA8-84A581FFF244}" type="datetimeFigureOut">
              <a:rPr lang="en-US" smtClean="0"/>
              <a:pPr/>
              <a:t>4/17/2012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256FB25-FFFD-4C22-B085-2C8B1E7EF39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E326EB-76D0-4846-BFA8-84A581FFF244}" type="datetimeFigureOut">
              <a:rPr lang="en-US" smtClean="0"/>
              <a:pPr/>
              <a:t>4/17/2012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56FB25-FFFD-4C22-B085-2C8B1E7EF39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E326EB-76D0-4846-BFA8-84A581FFF244}" type="datetimeFigureOut">
              <a:rPr lang="en-US" smtClean="0"/>
              <a:pPr/>
              <a:t>4/17/2012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56FB25-FFFD-4C22-B085-2C8B1E7EF39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E326EB-76D0-4846-BFA8-84A581FFF244}" type="datetimeFigureOut">
              <a:rPr lang="en-US" smtClean="0"/>
              <a:pPr/>
              <a:t>4/17/2012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56FB25-FFFD-4C22-B085-2C8B1E7EF39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oleObject" Target="../embeddings/oleObject21.bin"/></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8" Type="http://schemas.openxmlformats.org/officeDocument/2006/relationships/oleObject" Target="../embeddings/oleObject27.bin"/><Relationship Id="rId3" Type="http://schemas.openxmlformats.org/officeDocument/2006/relationships/oleObject" Target="../embeddings/oleObject22.bin"/><Relationship Id="rId7" Type="http://schemas.openxmlformats.org/officeDocument/2006/relationships/oleObject" Target="../embeddings/oleObject26.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25.bin"/><Relationship Id="rId5" Type="http://schemas.openxmlformats.org/officeDocument/2006/relationships/oleObject" Target="../embeddings/oleObject24.bin"/><Relationship Id="rId4" Type="http://schemas.openxmlformats.org/officeDocument/2006/relationships/oleObject" Target="../embeddings/oleObject23.bin"/><Relationship Id="rId9" Type="http://schemas.openxmlformats.org/officeDocument/2006/relationships/oleObject" Target="../embeddings/oleObject28.bin"/></Relationships>
</file>

<file path=ppt/slides/_rels/slide17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2.xml"/></Relationships>
</file>

<file path=ppt/slides/_rels/slide17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2.xml"/></Relationships>
</file>

<file path=ppt/slides/_rels/slide17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2.xml"/></Relationships>
</file>

<file path=ppt/slides/_rels/slide17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2.xml"/></Relationships>
</file>

<file path=ppt/slides/_rels/slide17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7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50.emf"/><Relationship Id="rId5" Type="http://schemas.openxmlformats.org/officeDocument/2006/relationships/image" Target="../media/image49.emf"/><Relationship Id="rId4" Type="http://schemas.openxmlformats.org/officeDocument/2006/relationships/image" Target="../media/image48.emf"/></Relationships>
</file>

<file path=ppt/slides/_rels/slide191.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7.xml"/></Relationships>
</file>

<file path=ppt/slides/_rels/slide192.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193.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194.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7.xml"/><Relationship Id="rId1" Type="http://schemas.openxmlformats.org/officeDocument/2006/relationships/vmlDrawing" Target="../drawings/vmlDrawing6.vml"/></Relationships>
</file>

<file path=ppt/slides/_rels/slide195.xml.rels><?xml version="1.0" encoding="UTF-8" standalone="yes"?>
<Relationships xmlns="http://schemas.openxmlformats.org/package/2006/relationships"><Relationship Id="rId2" Type="http://schemas.openxmlformats.org/officeDocument/2006/relationships/image" Target="../media/image54.wmf"/><Relationship Id="rId1" Type="http://schemas.openxmlformats.org/officeDocument/2006/relationships/slideLayout" Target="../slideLayouts/slideLayout7.xml"/></Relationships>
</file>

<file path=ppt/slides/_rels/slide196.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1.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12.xml"/><Relationship Id="rId1" Type="http://schemas.openxmlformats.org/officeDocument/2006/relationships/vmlDrawing" Target="../drawings/vmlDrawing7.v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5.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7.xml"/></Relationships>
</file>

<file path=ppt/slides/_rels/slide226.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slideLayout" Target="../slideLayouts/slideLayout7.xml"/></Relationships>
</file>

<file path=ppt/slides/_rels/slide227.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7.xml"/><Relationship Id="rId4" Type="http://schemas.openxmlformats.org/officeDocument/2006/relationships/image" Target="../media/image66.jpeg"/></Relationships>
</file>

<file path=ppt/slides/_rels/slide228.xml.rels><?xml version="1.0" encoding="UTF-8" standalone="yes"?>
<Relationships xmlns="http://schemas.openxmlformats.org/package/2006/relationships"><Relationship Id="rId2" Type="http://schemas.openxmlformats.org/officeDocument/2006/relationships/image" Target="../media/image67.gif"/><Relationship Id="rId1" Type="http://schemas.openxmlformats.org/officeDocument/2006/relationships/slideLayout" Target="../slideLayouts/slideLayout7.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5.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oleObject" Target="../embeddings/oleObject11.bin"/><Relationship Id="rId3" Type="http://schemas.openxmlformats.org/officeDocument/2006/relationships/oleObject" Target="../embeddings/oleObject1.bin"/><Relationship Id="rId7" Type="http://schemas.openxmlformats.org/officeDocument/2006/relationships/oleObject" Target="../embeddings/oleObject5.bin"/><Relationship Id="rId12"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4.bin"/><Relationship Id="rId11" Type="http://schemas.openxmlformats.org/officeDocument/2006/relationships/oleObject" Target="../embeddings/oleObject9.bin"/><Relationship Id="rId5" Type="http://schemas.openxmlformats.org/officeDocument/2006/relationships/oleObject" Target="../embeddings/oleObject3.bin"/><Relationship Id="rId10" Type="http://schemas.openxmlformats.org/officeDocument/2006/relationships/oleObject" Target="../embeddings/oleObject8.bin"/><Relationship Id="rId4" Type="http://schemas.openxmlformats.org/officeDocument/2006/relationships/oleObject" Target="../embeddings/oleObject2.bin"/><Relationship Id="rId9" Type="http://schemas.openxmlformats.org/officeDocument/2006/relationships/oleObject" Target="../embeddings/oleObject7.bin"/><Relationship Id="rId14" Type="http://schemas.openxmlformats.org/officeDocument/2006/relationships/oleObject" Target="../embeddings/oleObject12.bin"/></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8" Type="http://schemas.openxmlformats.org/officeDocument/2006/relationships/oleObject" Target="../embeddings/oleObject19.bin"/><Relationship Id="rId3" Type="http://schemas.openxmlformats.org/officeDocument/2006/relationships/oleObject" Target="../embeddings/oleObject14.bin"/><Relationship Id="rId7" Type="http://schemas.openxmlformats.org/officeDocument/2006/relationships/oleObject" Target="../embeddings/oleObject18.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17.bin"/><Relationship Id="rId5" Type="http://schemas.openxmlformats.org/officeDocument/2006/relationships/oleObject" Target="../embeddings/oleObject16.bin"/><Relationship Id="rId4" Type="http://schemas.openxmlformats.org/officeDocument/2006/relationships/oleObject" Target="../embeddings/oleObject15.bin"/></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60000">
              <a:schemeClr val="bg1"/>
            </a:gs>
          </a:gsLst>
          <a:lin ang="5400000" scaled="0"/>
        </a:gradFill>
        <a:effectLst/>
      </p:bgPr>
    </p:bg>
    <p:spTree>
      <p:nvGrpSpPr>
        <p:cNvPr id="1" name=""/>
        <p:cNvGrpSpPr/>
        <p:nvPr/>
      </p:nvGrpSpPr>
      <p:grpSpPr>
        <a:xfrm>
          <a:off x="0" y="0"/>
          <a:ext cx="0" cy="0"/>
          <a:chOff x="0" y="0"/>
          <a:chExt cx="0" cy="0"/>
        </a:xfrm>
      </p:grpSpPr>
      <p:pic>
        <p:nvPicPr>
          <p:cNvPr id="5" name="Picture 4" descr="cupid_arrow.jpg"/>
          <p:cNvPicPr>
            <a:picLocks noChangeAspect="1"/>
          </p:cNvPicPr>
          <p:nvPr/>
        </p:nvPicPr>
        <p:blipFill>
          <a:blip r:embed="rId2" cstate="print">
            <a:clrChange>
              <a:clrFrom>
                <a:srgbClr val="FFFFFF"/>
              </a:clrFrom>
              <a:clrTo>
                <a:srgbClr val="FFFFFF">
                  <a:alpha val="0"/>
                </a:srgbClr>
              </a:clrTo>
            </a:clrChange>
            <a:lum/>
          </a:blip>
          <a:stretch>
            <a:fillRect/>
          </a:stretch>
        </p:blipFill>
        <p:spPr>
          <a:xfrm rot="607080">
            <a:off x="190086" y="4309192"/>
            <a:ext cx="2286000" cy="2366412"/>
          </a:xfrm>
          <a:prstGeom prst="rect">
            <a:avLst/>
          </a:prstGeom>
          <a:effectLst>
            <a:outerShdw blurRad="50800" dist="50800" dir="5400000" sx="52000" sy="52000" algn="ctr" rotWithShape="0">
              <a:srgbClr val="000000">
                <a:alpha val="0"/>
              </a:srgbClr>
            </a:outerShdw>
          </a:effectLst>
          <a:scene3d>
            <a:camera prst="orthographicFront">
              <a:rot lat="0" lon="0" rev="0"/>
            </a:camera>
            <a:lightRig rig="threePt" dir="t"/>
          </a:scene3d>
        </p:spPr>
      </p:pic>
      <p:sp>
        <p:nvSpPr>
          <p:cNvPr id="18435" name="Text Box 4"/>
          <p:cNvSpPr txBox="1">
            <a:spLocks noChangeArrowheads="1"/>
          </p:cNvSpPr>
          <p:nvPr/>
        </p:nvSpPr>
        <p:spPr bwMode="auto">
          <a:xfrm>
            <a:off x="6705600" y="5562600"/>
            <a:ext cx="184150" cy="822325"/>
          </a:xfrm>
          <a:prstGeom prst="rect">
            <a:avLst/>
          </a:prstGeom>
          <a:noFill/>
          <a:ln w="9525">
            <a:noFill/>
            <a:miter lim="800000"/>
            <a:headEnd/>
            <a:tailEnd/>
          </a:ln>
        </p:spPr>
        <p:txBody>
          <a:bodyPr wrap="none">
            <a:spAutoFit/>
          </a:bodyPr>
          <a:lstStyle/>
          <a:p>
            <a:endParaRPr lang="en-US"/>
          </a:p>
          <a:p>
            <a:endParaRPr lang="en-US"/>
          </a:p>
        </p:txBody>
      </p:sp>
      <p:sp>
        <p:nvSpPr>
          <p:cNvPr id="18436" name="Text Box 6"/>
          <p:cNvSpPr txBox="1">
            <a:spLocks noChangeArrowheads="1"/>
          </p:cNvSpPr>
          <p:nvPr/>
        </p:nvSpPr>
        <p:spPr bwMode="auto">
          <a:xfrm>
            <a:off x="1279525" y="4654550"/>
            <a:ext cx="184150" cy="396875"/>
          </a:xfrm>
          <a:prstGeom prst="rect">
            <a:avLst/>
          </a:prstGeom>
          <a:noFill/>
          <a:ln w="9525">
            <a:noFill/>
            <a:miter lim="800000"/>
            <a:headEnd/>
            <a:tailEnd/>
          </a:ln>
        </p:spPr>
        <p:txBody>
          <a:bodyPr wrap="none">
            <a:spAutoFit/>
          </a:bodyPr>
          <a:lstStyle/>
          <a:p>
            <a:endParaRPr lang="en-US" sz="2000"/>
          </a:p>
        </p:txBody>
      </p:sp>
      <p:pic>
        <p:nvPicPr>
          <p:cNvPr id="7" name="Picture 6" descr="VeiledLibertyaburquaontheStatueofLi.png"/>
          <p:cNvPicPr>
            <a:picLocks noChangeAspect="1"/>
          </p:cNvPicPr>
          <p:nvPr/>
        </p:nvPicPr>
        <p:blipFill>
          <a:blip r:embed="rId3" cstate="print"/>
          <a:srcRect t="4255"/>
          <a:stretch>
            <a:fillRect/>
          </a:stretch>
        </p:blipFill>
        <p:spPr>
          <a:xfrm>
            <a:off x="4375621" y="0"/>
            <a:ext cx="4768379" cy="6858001"/>
          </a:xfrm>
          <a:prstGeom prst="rect">
            <a:avLst/>
          </a:prstGeom>
        </p:spPr>
      </p:pic>
      <p:pic>
        <p:nvPicPr>
          <p:cNvPr id="6" name="Picture 5" descr="463409.gif"/>
          <p:cNvPicPr>
            <a:picLocks noChangeAspect="1"/>
          </p:cNvPicPr>
          <p:nvPr/>
        </p:nvPicPr>
        <p:blipFill>
          <a:blip r:embed="rId4" cstate="print"/>
          <a:stretch>
            <a:fillRect/>
          </a:stretch>
        </p:blipFill>
        <p:spPr>
          <a:xfrm rot="17214455">
            <a:off x="2726078" y="3792623"/>
            <a:ext cx="687902" cy="687902"/>
          </a:xfrm>
          <a:prstGeom prst="rect">
            <a:avLst/>
          </a:prstGeom>
        </p:spPr>
      </p:pic>
      <p:sp>
        <p:nvSpPr>
          <p:cNvPr id="18434" name="Text Box 2"/>
          <p:cNvSpPr txBox="1">
            <a:spLocks noChangeArrowheads="1"/>
          </p:cNvSpPr>
          <p:nvPr/>
        </p:nvSpPr>
        <p:spPr bwMode="auto">
          <a:xfrm>
            <a:off x="0" y="1"/>
            <a:ext cx="9144000" cy="2228302"/>
          </a:xfrm>
          <a:prstGeom prst="rect">
            <a:avLst/>
          </a:prstGeom>
          <a:noFill/>
          <a:ln w="9525">
            <a:noFill/>
            <a:miter lim="800000"/>
            <a:headEnd/>
            <a:tailEnd/>
          </a:ln>
        </p:spPr>
        <p:txBody>
          <a:bodyPr wrap="square">
            <a:spAutoFit/>
          </a:bodyPr>
          <a:lstStyle/>
          <a:p>
            <a:pPr marL="457200" indent="-457200" algn="ctr"/>
            <a:r>
              <a:rPr lang="en-US" sz="3200" b="1" dirty="0" smtClean="0"/>
              <a:t>Nuclear Surface Unveiled by Knockout Reactions.</a:t>
            </a:r>
            <a:endParaRPr lang="en-US" sz="2000" b="1" dirty="0"/>
          </a:p>
          <a:p>
            <a:pPr marL="457200" indent="-457200" algn="ctr"/>
            <a:r>
              <a:rPr lang="en-US" sz="3200" b="1" dirty="0" smtClean="0">
                <a:solidFill>
                  <a:srgbClr val="CC3300"/>
                </a:solidFill>
              </a:rPr>
              <a:t>Arun K </a:t>
            </a:r>
            <a:r>
              <a:rPr lang="en-US" sz="3200" b="1" dirty="0">
                <a:solidFill>
                  <a:srgbClr val="CC3300"/>
                </a:solidFill>
              </a:rPr>
              <a:t>Jain</a:t>
            </a:r>
          </a:p>
          <a:p>
            <a:pPr marL="457200" indent="-457200" algn="ctr">
              <a:lnSpc>
                <a:spcPct val="20000"/>
              </a:lnSpc>
            </a:pPr>
            <a:endParaRPr lang="en-US" sz="2400" b="1" dirty="0">
              <a:solidFill>
                <a:schemeClr val="accent2"/>
              </a:solidFill>
            </a:endParaRPr>
          </a:p>
          <a:p>
            <a:pPr marL="457200" indent="-457200" algn="ctr"/>
            <a:r>
              <a:rPr lang="en-US" sz="3200" b="1" dirty="0">
                <a:solidFill>
                  <a:srgbClr val="0070C0"/>
                </a:solidFill>
              </a:rPr>
              <a:t>Nuclear Physics Division, B.A.R.C., Mumbai.</a:t>
            </a:r>
          </a:p>
          <a:p>
            <a:pPr marL="457200" indent="-457200" algn="just"/>
            <a:endParaRPr lang="en-US" sz="2000" b="1" dirty="0">
              <a:solidFill>
                <a:schemeClr val="accent2"/>
              </a:solidFill>
            </a:endParaRPr>
          </a:p>
          <a:p>
            <a:pPr marL="457200" indent="-457200" algn="just"/>
            <a:r>
              <a:rPr lang="en-US" dirty="0"/>
              <a:t>         </a:t>
            </a:r>
            <a:endParaRPr 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path" presetSubtype="0" repeatCount="indefinite" accel="50000" decel="50000" fill="hold" nodeType="withEffect">
                                  <p:stCondLst>
                                    <p:cond delay="0"/>
                                  </p:stCondLst>
                                  <p:childTnLst>
                                    <p:animMotion origin="layout" path="M -0.08785 0.07176 L 0.72048 -0.4838 " pathEditMode="relative" rAng="0" ptsTypes="AA">
                                      <p:cBhvr>
                                        <p:cTn id="6" dur="2000" fill="hold"/>
                                        <p:tgtEl>
                                          <p:spTgt spid="6"/>
                                        </p:tgtEl>
                                        <p:attrNameLst>
                                          <p:attrName>ppt_x</p:attrName>
                                          <p:attrName>ppt_y</p:attrName>
                                        </p:attrNameLst>
                                      </p:cBhvr>
                                      <p:rCtr x="404" y="-27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Oval 2"/>
          <p:cNvSpPr>
            <a:spLocks noChangeArrowheads="1"/>
          </p:cNvSpPr>
          <p:nvPr/>
        </p:nvSpPr>
        <p:spPr bwMode="auto">
          <a:xfrm>
            <a:off x="33528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39939" name="Oval 3"/>
          <p:cNvSpPr>
            <a:spLocks noChangeArrowheads="1"/>
          </p:cNvSpPr>
          <p:nvPr/>
        </p:nvSpPr>
        <p:spPr bwMode="auto">
          <a:xfrm>
            <a:off x="4038600" y="38100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39940" name="Oval 4"/>
          <p:cNvSpPr>
            <a:spLocks noChangeArrowheads="1"/>
          </p:cNvSpPr>
          <p:nvPr/>
        </p:nvSpPr>
        <p:spPr bwMode="auto">
          <a:xfrm>
            <a:off x="5334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39941"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28003"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28004" name="Oval 4"/>
          <p:cNvSpPr>
            <a:spLocks noChangeArrowheads="1"/>
          </p:cNvSpPr>
          <p:nvPr/>
        </p:nvSpPr>
        <p:spPr bwMode="auto">
          <a:xfrm>
            <a:off x="685800" y="2209800"/>
            <a:ext cx="1219200" cy="1219200"/>
          </a:xfrm>
          <a:prstGeom prst="ellipse">
            <a:avLst/>
          </a:prstGeom>
          <a:gradFill rotWithShape="1">
            <a:gsLst>
              <a:gs pos="0">
                <a:schemeClr val="bg1"/>
              </a:gs>
              <a:gs pos="100000">
                <a:srgbClr val="00FFFF">
                  <a:alpha val="60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28005"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29027"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29028" name="Oval 4"/>
          <p:cNvSpPr>
            <a:spLocks noChangeArrowheads="1"/>
          </p:cNvSpPr>
          <p:nvPr/>
        </p:nvSpPr>
        <p:spPr bwMode="auto">
          <a:xfrm>
            <a:off x="762000" y="2209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29029"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30051"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30052" name="Oval 4"/>
          <p:cNvSpPr>
            <a:spLocks noChangeArrowheads="1"/>
          </p:cNvSpPr>
          <p:nvPr/>
        </p:nvSpPr>
        <p:spPr bwMode="auto">
          <a:xfrm>
            <a:off x="838200" y="2209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30053"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31075"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31076" name="Oval 4"/>
          <p:cNvSpPr>
            <a:spLocks noChangeArrowheads="1"/>
          </p:cNvSpPr>
          <p:nvPr/>
        </p:nvSpPr>
        <p:spPr bwMode="auto">
          <a:xfrm>
            <a:off x="914400" y="2209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31077"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32099"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32100" name="Oval 4"/>
          <p:cNvSpPr>
            <a:spLocks noChangeArrowheads="1"/>
          </p:cNvSpPr>
          <p:nvPr/>
        </p:nvSpPr>
        <p:spPr bwMode="auto">
          <a:xfrm>
            <a:off x="990600" y="2209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32101"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33123"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33124" name="Oval 4"/>
          <p:cNvSpPr>
            <a:spLocks noChangeArrowheads="1"/>
          </p:cNvSpPr>
          <p:nvPr/>
        </p:nvSpPr>
        <p:spPr bwMode="auto">
          <a:xfrm>
            <a:off x="1066800" y="2209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33125"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34147"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34148" name="Oval 4"/>
          <p:cNvSpPr>
            <a:spLocks noChangeArrowheads="1"/>
          </p:cNvSpPr>
          <p:nvPr/>
        </p:nvSpPr>
        <p:spPr bwMode="auto">
          <a:xfrm>
            <a:off x="1219200" y="2209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34149"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35171"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35172" name="Oval 4"/>
          <p:cNvSpPr>
            <a:spLocks noChangeArrowheads="1"/>
          </p:cNvSpPr>
          <p:nvPr/>
        </p:nvSpPr>
        <p:spPr bwMode="auto">
          <a:xfrm>
            <a:off x="12954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35173"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36195"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36196" name="Oval 4"/>
          <p:cNvSpPr>
            <a:spLocks noChangeArrowheads="1"/>
          </p:cNvSpPr>
          <p:nvPr/>
        </p:nvSpPr>
        <p:spPr bwMode="auto">
          <a:xfrm>
            <a:off x="13716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36197"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37219"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37220" name="Oval 4"/>
          <p:cNvSpPr>
            <a:spLocks noChangeArrowheads="1"/>
          </p:cNvSpPr>
          <p:nvPr/>
        </p:nvSpPr>
        <p:spPr bwMode="auto">
          <a:xfrm>
            <a:off x="14478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37221"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Oval 2"/>
          <p:cNvSpPr>
            <a:spLocks noChangeArrowheads="1"/>
          </p:cNvSpPr>
          <p:nvPr/>
        </p:nvSpPr>
        <p:spPr bwMode="auto">
          <a:xfrm>
            <a:off x="33528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40963" name="Oval 3"/>
          <p:cNvSpPr>
            <a:spLocks noChangeArrowheads="1"/>
          </p:cNvSpPr>
          <p:nvPr/>
        </p:nvSpPr>
        <p:spPr bwMode="auto">
          <a:xfrm>
            <a:off x="4038600" y="36576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40964" name="Oval 4"/>
          <p:cNvSpPr>
            <a:spLocks noChangeArrowheads="1"/>
          </p:cNvSpPr>
          <p:nvPr/>
        </p:nvSpPr>
        <p:spPr bwMode="auto">
          <a:xfrm>
            <a:off x="6096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40965"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38243"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38244" name="Oval 4"/>
          <p:cNvSpPr>
            <a:spLocks noChangeArrowheads="1"/>
          </p:cNvSpPr>
          <p:nvPr/>
        </p:nvSpPr>
        <p:spPr bwMode="auto">
          <a:xfrm>
            <a:off x="15240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38245"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39267"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39268" name="Oval 4"/>
          <p:cNvSpPr>
            <a:spLocks noChangeArrowheads="1"/>
          </p:cNvSpPr>
          <p:nvPr/>
        </p:nvSpPr>
        <p:spPr bwMode="auto">
          <a:xfrm>
            <a:off x="16002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39269"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40291"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40292" name="Oval 4"/>
          <p:cNvSpPr>
            <a:spLocks noChangeArrowheads="1"/>
          </p:cNvSpPr>
          <p:nvPr/>
        </p:nvSpPr>
        <p:spPr bwMode="auto">
          <a:xfrm>
            <a:off x="16764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40293"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41315"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41316" name="Oval 4"/>
          <p:cNvSpPr>
            <a:spLocks noChangeArrowheads="1"/>
          </p:cNvSpPr>
          <p:nvPr/>
        </p:nvSpPr>
        <p:spPr bwMode="auto">
          <a:xfrm>
            <a:off x="17526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41317"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42339"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42340" name="Oval 4"/>
          <p:cNvSpPr>
            <a:spLocks noChangeArrowheads="1"/>
          </p:cNvSpPr>
          <p:nvPr/>
        </p:nvSpPr>
        <p:spPr bwMode="auto">
          <a:xfrm>
            <a:off x="18288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42341"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43363"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43364" name="Oval 4"/>
          <p:cNvSpPr>
            <a:spLocks noChangeArrowheads="1"/>
          </p:cNvSpPr>
          <p:nvPr/>
        </p:nvSpPr>
        <p:spPr bwMode="auto">
          <a:xfrm>
            <a:off x="19050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43365"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44387"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44388" name="Oval 4"/>
          <p:cNvSpPr>
            <a:spLocks noChangeArrowheads="1"/>
          </p:cNvSpPr>
          <p:nvPr/>
        </p:nvSpPr>
        <p:spPr bwMode="auto">
          <a:xfrm>
            <a:off x="19812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44389"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45411"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45412" name="Oval 4"/>
          <p:cNvSpPr>
            <a:spLocks noChangeArrowheads="1"/>
          </p:cNvSpPr>
          <p:nvPr/>
        </p:nvSpPr>
        <p:spPr bwMode="auto">
          <a:xfrm>
            <a:off x="20574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45413"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46435"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46436" name="Oval 4"/>
          <p:cNvSpPr>
            <a:spLocks noChangeArrowheads="1"/>
          </p:cNvSpPr>
          <p:nvPr/>
        </p:nvSpPr>
        <p:spPr bwMode="auto">
          <a:xfrm>
            <a:off x="21336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46437"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47459"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47460" name="Oval 4"/>
          <p:cNvSpPr>
            <a:spLocks noChangeArrowheads="1"/>
          </p:cNvSpPr>
          <p:nvPr/>
        </p:nvSpPr>
        <p:spPr bwMode="auto">
          <a:xfrm>
            <a:off x="22098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47461"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Oval 2"/>
          <p:cNvSpPr>
            <a:spLocks noChangeArrowheads="1"/>
          </p:cNvSpPr>
          <p:nvPr/>
        </p:nvSpPr>
        <p:spPr bwMode="auto">
          <a:xfrm>
            <a:off x="33528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41987" name="Oval 3"/>
          <p:cNvSpPr>
            <a:spLocks noChangeArrowheads="1"/>
          </p:cNvSpPr>
          <p:nvPr/>
        </p:nvSpPr>
        <p:spPr bwMode="auto">
          <a:xfrm>
            <a:off x="3962400" y="36576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41988" name="Oval 4"/>
          <p:cNvSpPr>
            <a:spLocks noChangeArrowheads="1"/>
          </p:cNvSpPr>
          <p:nvPr/>
        </p:nvSpPr>
        <p:spPr bwMode="auto">
          <a:xfrm>
            <a:off x="6858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41989"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48483"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48484" name="Oval 4"/>
          <p:cNvSpPr>
            <a:spLocks noChangeArrowheads="1"/>
          </p:cNvSpPr>
          <p:nvPr/>
        </p:nvSpPr>
        <p:spPr bwMode="auto">
          <a:xfrm>
            <a:off x="22860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48485"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49507"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49508" name="Oval 4"/>
          <p:cNvSpPr>
            <a:spLocks noChangeArrowheads="1"/>
          </p:cNvSpPr>
          <p:nvPr/>
        </p:nvSpPr>
        <p:spPr bwMode="auto">
          <a:xfrm>
            <a:off x="23622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49509"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50531"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50532" name="Oval 4"/>
          <p:cNvSpPr>
            <a:spLocks noChangeArrowheads="1"/>
          </p:cNvSpPr>
          <p:nvPr/>
        </p:nvSpPr>
        <p:spPr bwMode="auto">
          <a:xfrm>
            <a:off x="24384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50533"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51555"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51556" name="Oval 4"/>
          <p:cNvSpPr>
            <a:spLocks noChangeArrowheads="1"/>
          </p:cNvSpPr>
          <p:nvPr/>
        </p:nvSpPr>
        <p:spPr bwMode="auto">
          <a:xfrm>
            <a:off x="25146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51557"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52579"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52580" name="Oval 4"/>
          <p:cNvSpPr>
            <a:spLocks noChangeArrowheads="1"/>
          </p:cNvSpPr>
          <p:nvPr/>
        </p:nvSpPr>
        <p:spPr bwMode="auto">
          <a:xfrm>
            <a:off x="25908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52581"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53603"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53604" name="Oval 4"/>
          <p:cNvSpPr>
            <a:spLocks noChangeArrowheads="1"/>
          </p:cNvSpPr>
          <p:nvPr/>
        </p:nvSpPr>
        <p:spPr bwMode="auto">
          <a:xfrm>
            <a:off x="26670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53605"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54627"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54628" name="Oval 4"/>
          <p:cNvSpPr>
            <a:spLocks noChangeArrowheads="1"/>
          </p:cNvSpPr>
          <p:nvPr/>
        </p:nvSpPr>
        <p:spPr bwMode="auto">
          <a:xfrm>
            <a:off x="27432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54629"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55651"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55652" name="Oval 4"/>
          <p:cNvSpPr>
            <a:spLocks noChangeArrowheads="1"/>
          </p:cNvSpPr>
          <p:nvPr/>
        </p:nvSpPr>
        <p:spPr bwMode="auto">
          <a:xfrm>
            <a:off x="28194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55653"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56675"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56676" name="Oval 4"/>
          <p:cNvSpPr>
            <a:spLocks noChangeArrowheads="1"/>
          </p:cNvSpPr>
          <p:nvPr/>
        </p:nvSpPr>
        <p:spPr bwMode="auto">
          <a:xfrm>
            <a:off x="28956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56677"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grpSp>
        <p:nvGrpSpPr>
          <p:cNvPr id="2" name="Group 6"/>
          <p:cNvGrpSpPr>
            <a:grpSpLocks/>
          </p:cNvGrpSpPr>
          <p:nvPr/>
        </p:nvGrpSpPr>
        <p:grpSpPr bwMode="auto">
          <a:xfrm rot="2961980">
            <a:off x="3039270" y="3555206"/>
            <a:ext cx="2074862" cy="231775"/>
            <a:chOff x="1056" y="2496"/>
            <a:chExt cx="1536" cy="1104"/>
          </a:xfrm>
        </p:grpSpPr>
        <p:sp>
          <p:nvSpPr>
            <p:cNvPr id="156679" name="Line 7"/>
            <p:cNvSpPr>
              <a:spLocks noChangeShapeType="1"/>
            </p:cNvSpPr>
            <p:nvPr/>
          </p:nvSpPr>
          <p:spPr bwMode="auto">
            <a:xfrm>
              <a:off x="1104" y="2544"/>
              <a:ext cx="528" cy="624"/>
            </a:xfrm>
            <a:prstGeom prst="line">
              <a:avLst/>
            </a:prstGeom>
            <a:noFill/>
            <a:ln w="38100">
              <a:solidFill>
                <a:schemeClr val="tx1"/>
              </a:solidFill>
              <a:round/>
              <a:headEnd/>
              <a:tailEnd/>
            </a:ln>
          </p:spPr>
          <p:txBody>
            <a:bodyPr/>
            <a:lstStyle/>
            <a:p>
              <a:endParaRPr lang="en-US"/>
            </a:p>
          </p:txBody>
        </p:sp>
        <p:sp>
          <p:nvSpPr>
            <p:cNvPr id="156680" name="Line 8"/>
            <p:cNvSpPr>
              <a:spLocks noChangeShapeType="1"/>
            </p:cNvSpPr>
            <p:nvPr/>
          </p:nvSpPr>
          <p:spPr bwMode="auto">
            <a:xfrm flipH="1" flipV="1">
              <a:off x="1584" y="2976"/>
              <a:ext cx="48" cy="192"/>
            </a:xfrm>
            <a:prstGeom prst="line">
              <a:avLst/>
            </a:prstGeom>
            <a:noFill/>
            <a:ln w="38100">
              <a:solidFill>
                <a:schemeClr val="tx1"/>
              </a:solidFill>
              <a:round/>
              <a:headEnd/>
              <a:tailEnd/>
            </a:ln>
          </p:spPr>
          <p:txBody>
            <a:bodyPr/>
            <a:lstStyle/>
            <a:p>
              <a:endParaRPr lang="en-US"/>
            </a:p>
          </p:txBody>
        </p:sp>
        <p:sp>
          <p:nvSpPr>
            <p:cNvPr id="156681" name="Line 9"/>
            <p:cNvSpPr>
              <a:spLocks noChangeShapeType="1"/>
            </p:cNvSpPr>
            <p:nvPr/>
          </p:nvSpPr>
          <p:spPr bwMode="auto">
            <a:xfrm>
              <a:off x="1584" y="2976"/>
              <a:ext cx="480" cy="384"/>
            </a:xfrm>
            <a:prstGeom prst="line">
              <a:avLst/>
            </a:prstGeom>
            <a:noFill/>
            <a:ln w="38100">
              <a:solidFill>
                <a:schemeClr val="tx1"/>
              </a:solidFill>
              <a:round/>
              <a:headEnd/>
              <a:tailEnd/>
            </a:ln>
          </p:spPr>
          <p:txBody>
            <a:bodyPr/>
            <a:lstStyle/>
            <a:p>
              <a:endParaRPr lang="en-US"/>
            </a:p>
          </p:txBody>
        </p:sp>
        <p:sp>
          <p:nvSpPr>
            <p:cNvPr id="156682" name="Line 10"/>
            <p:cNvSpPr>
              <a:spLocks noChangeShapeType="1"/>
            </p:cNvSpPr>
            <p:nvPr/>
          </p:nvSpPr>
          <p:spPr bwMode="auto">
            <a:xfrm flipV="1">
              <a:off x="2064" y="3216"/>
              <a:ext cx="0" cy="144"/>
            </a:xfrm>
            <a:prstGeom prst="line">
              <a:avLst/>
            </a:prstGeom>
            <a:noFill/>
            <a:ln w="38100">
              <a:solidFill>
                <a:schemeClr val="tx1"/>
              </a:solidFill>
              <a:round/>
              <a:headEnd/>
              <a:tailEnd/>
            </a:ln>
          </p:spPr>
          <p:txBody>
            <a:bodyPr/>
            <a:lstStyle/>
            <a:p>
              <a:endParaRPr lang="en-US"/>
            </a:p>
          </p:txBody>
        </p:sp>
        <p:sp>
          <p:nvSpPr>
            <p:cNvPr id="156683" name="Line 11"/>
            <p:cNvSpPr>
              <a:spLocks noChangeShapeType="1"/>
            </p:cNvSpPr>
            <p:nvPr/>
          </p:nvSpPr>
          <p:spPr bwMode="auto">
            <a:xfrm>
              <a:off x="2064" y="3216"/>
              <a:ext cx="528" cy="384"/>
            </a:xfrm>
            <a:prstGeom prst="line">
              <a:avLst/>
            </a:prstGeom>
            <a:noFill/>
            <a:ln w="38100">
              <a:solidFill>
                <a:schemeClr val="tx1"/>
              </a:solidFill>
              <a:round/>
              <a:headEnd/>
              <a:tailEnd/>
            </a:ln>
          </p:spPr>
          <p:txBody>
            <a:bodyPr/>
            <a:lstStyle/>
            <a:p>
              <a:endParaRPr lang="en-US"/>
            </a:p>
          </p:txBody>
        </p:sp>
        <p:sp>
          <p:nvSpPr>
            <p:cNvPr id="156684" name="Line 12"/>
            <p:cNvSpPr>
              <a:spLocks noChangeShapeType="1"/>
            </p:cNvSpPr>
            <p:nvPr/>
          </p:nvSpPr>
          <p:spPr bwMode="auto">
            <a:xfrm>
              <a:off x="1056" y="2496"/>
              <a:ext cx="432" cy="384"/>
            </a:xfrm>
            <a:prstGeom prst="line">
              <a:avLst/>
            </a:prstGeom>
            <a:noFill/>
            <a:ln w="38100">
              <a:solidFill>
                <a:schemeClr val="tx1"/>
              </a:solidFill>
              <a:round/>
              <a:headEnd/>
              <a:tailEnd/>
            </a:ln>
          </p:spPr>
          <p:txBody>
            <a:bodyPr/>
            <a:lstStyle/>
            <a:p>
              <a:endParaRPr lang="en-US"/>
            </a:p>
          </p:txBody>
        </p:sp>
        <p:sp>
          <p:nvSpPr>
            <p:cNvPr id="156685" name="Line 13"/>
            <p:cNvSpPr>
              <a:spLocks noChangeShapeType="1"/>
            </p:cNvSpPr>
            <p:nvPr/>
          </p:nvSpPr>
          <p:spPr bwMode="auto">
            <a:xfrm flipV="1">
              <a:off x="1488" y="2784"/>
              <a:ext cx="0" cy="96"/>
            </a:xfrm>
            <a:prstGeom prst="line">
              <a:avLst/>
            </a:prstGeom>
            <a:noFill/>
            <a:ln w="38100">
              <a:solidFill>
                <a:schemeClr val="tx1"/>
              </a:solidFill>
              <a:round/>
              <a:headEnd/>
              <a:tailEnd/>
            </a:ln>
          </p:spPr>
          <p:txBody>
            <a:bodyPr/>
            <a:lstStyle/>
            <a:p>
              <a:endParaRPr lang="en-US"/>
            </a:p>
          </p:txBody>
        </p:sp>
        <p:sp>
          <p:nvSpPr>
            <p:cNvPr id="156686" name="Line 14"/>
            <p:cNvSpPr>
              <a:spLocks noChangeShapeType="1"/>
            </p:cNvSpPr>
            <p:nvPr/>
          </p:nvSpPr>
          <p:spPr bwMode="auto">
            <a:xfrm>
              <a:off x="1488" y="2784"/>
              <a:ext cx="480" cy="384"/>
            </a:xfrm>
            <a:prstGeom prst="line">
              <a:avLst/>
            </a:prstGeom>
            <a:noFill/>
            <a:ln w="38100">
              <a:solidFill>
                <a:schemeClr val="tx1"/>
              </a:solidFill>
              <a:round/>
              <a:headEnd/>
              <a:tailEnd/>
            </a:ln>
          </p:spPr>
          <p:txBody>
            <a:bodyPr/>
            <a:lstStyle/>
            <a:p>
              <a:endParaRPr lang="en-US"/>
            </a:p>
          </p:txBody>
        </p:sp>
        <p:sp>
          <p:nvSpPr>
            <p:cNvPr id="156687" name="Line 15"/>
            <p:cNvSpPr>
              <a:spLocks noChangeShapeType="1"/>
            </p:cNvSpPr>
            <p:nvPr/>
          </p:nvSpPr>
          <p:spPr bwMode="auto">
            <a:xfrm flipH="1" flipV="1">
              <a:off x="1920" y="2976"/>
              <a:ext cx="48" cy="192"/>
            </a:xfrm>
            <a:prstGeom prst="line">
              <a:avLst/>
            </a:prstGeom>
            <a:noFill/>
            <a:ln w="38100">
              <a:solidFill>
                <a:schemeClr val="tx1"/>
              </a:solidFill>
              <a:round/>
              <a:headEnd/>
              <a:tailEnd/>
            </a:ln>
          </p:spPr>
          <p:txBody>
            <a:bodyPr/>
            <a:lstStyle/>
            <a:p>
              <a:endParaRPr lang="en-US"/>
            </a:p>
          </p:txBody>
        </p:sp>
        <p:sp>
          <p:nvSpPr>
            <p:cNvPr id="156688" name="Line 16"/>
            <p:cNvSpPr>
              <a:spLocks noChangeShapeType="1"/>
            </p:cNvSpPr>
            <p:nvPr/>
          </p:nvSpPr>
          <p:spPr bwMode="auto">
            <a:xfrm>
              <a:off x="1920" y="2976"/>
              <a:ext cx="672" cy="624"/>
            </a:xfrm>
            <a:prstGeom prst="line">
              <a:avLst/>
            </a:prstGeom>
            <a:noFill/>
            <a:ln w="38100">
              <a:solidFill>
                <a:schemeClr val="tx1"/>
              </a:solidFill>
              <a:round/>
              <a:headEnd/>
              <a:tailEnd/>
            </a:ln>
          </p:spPr>
          <p:txBody>
            <a:bodyPr/>
            <a:lstStyle/>
            <a:p>
              <a:endParaRPr lang="en-US"/>
            </a:p>
          </p:txBody>
        </p:sp>
      </p:grpSp>
    </p:spTree>
  </p:cSld>
  <p:clrMapOvr>
    <a:masterClrMapping/>
  </p:clrMapOvr>
  <p:transition advClick="0" advTm="0"/>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57699"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57700" name="Oval 4"/>
          <p:cNvSpPr>
            <a:spLocks noChangeArrowheads="1"/>
          </p:cNvSpPr>
          <p:nvPr/>
        </p:nvSpPr>
        <p:spPr bwMode="auto">
          <a:xfrm>
            <a:off x="29718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57701"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grpSp>
        <p:nvGrpSpPr>
          <p:cNvPr id="2" name="Group 6"/>
          <p:cNvGrpSpPr>
            <a:grpSpLocks/>
          </p:cNvGrpSpPr>
          <p:nvPr/>
        </p:nvGrpSpPr>
        <p:grpSpPr bwMode="auto">
          <a:xfrm rot="2961980">
            <a:off x="3129757" y="3520281"/>
            <a:ext cx="1998662" cy="307975"/>
            <a:chOff x="1056" y="2496"/>
            <a:chExt cx="1536" cy="1104"/>
          </a:xfrm>
        </p:grpSpPr>
        <p:sp>
          <p:nvSpPr>
            <p:cNvPr id="157703" name="Line 7"/>
            <p:cNvSpPr>
              <a:spLocks noChangeShapeType="1"/>
            </p:cNvSpPr>
            <p:nvPr/>
          </p:nvSpPr>
          <p:spPr bwMode="auto">
            <a:xfrm>
              <a:off x="1104" y="2544"/>
              <a:ext cx="528" cy="624"/>
            </a:xfrm>
            <a:prstGeom prst="line">
              <a:avLst/>
            </a:prstGeom>
            <a:noFill/>
            <a:ln w="38100">
              <a:solidFill>
                <a:schemeClr val="tx1"/>
              </a:solidFill>
              <a:round/>
              <a:headEnd/>
              <a:tailEnd/>
            </a:ln>
          </p:spPr>
          <p:txBody>
            <a:bodyPr/>
            <a:lstStyle/>
            <a:p>
              <a:endParaRPr lang="en-US"/>
            </a:p>
          </p:txBody>
        </p:sp>
        <p:sp>
          <p:nvSpPr>
            <p:cNvPr id="157704" name="Line 8"/>
            <p:cNvSpPr>
              <a:spLocks noChangeShapeType="1"/>
            </p:cNvSpPr>
            <p:nvPr/>
          </p:nvSpPr>
          <p:spPr bwMode="auto">
            <a:xfrm flipH="1" flipV="1">
              <a:off x="1584" y="2976"/>
              <a:ext cx="48" cy="192"/>
            </a:xfrm>
            <a:prstGeom prst="line">
              <a:avLst/>
            </a:prstGeom>
            <a:noFill/>
            <a:ln w="38100">
              <a:solidFill>
                <a:schemeClr val="tx1"/>
              </a:solidFill>
              <a:round/>
              <a:headEnd/>
              <a:tailEnd/>
            </a:ln>
          </p:spPr>
          <p:txBody>
            <a:bodyPr/>
            <a:lstStyle/>
            <a:p>
              <a:endParaRPr lang="en-US"/>
            </a:p>
          </p:txBody>
        </p:sp>
        <p:sp>
          <p:nvSpPr>
            <p:cNvPr id="157705" name="Line 9"/>
            <p:cNvSpPr>
              <a:spLocks noChangeShapeType="1"/>
            </p:cNvSpPr>
            <p:nvPr/>
          </p:nvSpPr>
          <p:spPr bwMode="auto">
            <a:xfrm>
              <a:off x="1584" y="2976"/>
              <a:ext cx="480" cy="384"/>
            </a:xfrm>
            <a:prstGeom prst="line">
              <a:avLst/>
            </a:prstGeom>
            <a:noFill/>
            <a:ln w="38100">
              <a:solidFill>
                <a:schemeClr val="tx1"/>
              </a:solidFill>
              <a:round/>
              <a:headEnd/>
              <a:tailEnd/>
            </a:ln>
          </p:spPr>
          <p:txBody>
            <a:bodyPr/>
            <a:lstStyle/>
            <a:p>
              <a:endParaRPr lang="en-US"/>
            </a:p>
          </p:txBody>
        </p:sp>
        <p:sp>
          <p:nvSpPr>
            <p:cNvPr id="157706" name="Line 10"/>
            <p:cNvSpPr>
              <a:spLocks noChangeShapeType="1"/>
            </p:cNvSpPr>
            <p:nvPr/>
          </p:nvSpPr>
          <p:spPr bwMode="auto">
            <a:xfrm flipV="1">
              <a:off x="2064" y="3216"/>
              <a:ext cx="0" cy="144"/>
            </a:xfrm>
            <a:prstGeom prst="line">
              <a:avLst/>
            </a:prstGeom>
            <a:noFill/>
            <a:ln w="38100">
              <a:solidFill>
                <a:schemeClr val="tx1"/>
              </a:solidFill>
              <a:round/>
              <a:headEnd/>
              <a:tailEnd/>
            </a:ln>
          </p:spPr>
          <p:txBody>
            <a:bodyPr/>
            <a:lstStyle/>
            <a:p>
              <a:endParaRPr lang="en-US"/>
            </a:p>
          </p:txBody>
        </p:sp>
        <p:sp>
          <p:nvSpPr>
            <p:cNvPr id="157707" name="Line 11"/>
            <p:cNvSpPr>
              <a:spLocks noChangeShapeType="1"/>
            </p:cNvSpPr>
            <p:nvPr/>
          </p:nvSpPr>
          <p:spPr bwMode="auto">
            <a:xfrm>
              <a:off x="2064" y="3216"/>
              <a:ext cx="528" cy="384"/>
            </a:xfrm>
            <a:prstGeom prst="line">
              <a:avLst/>
            </a:prstGeom>
            <a:noFill/>
            <a:ln w="38100">
              <a:solidFill>
                <a:schemeClr val="tx1"/>
              </a:solidFill>
              <a:round/>
              <a:headEnd/>
              <a:tailEnd/>
            </a:ln>
          </p:spPr>
          <p:txBody>
            <a:bodyPr/>
            <a:lstStyle/>
            <a:p>
              <a:endParaRPr lang="en-US"/>
            </a:p>
          </p:txBody>
        </p:sp>
        <p:sp>
          <p:nvSpPr>
            <p:cNvPr id="157708" name="Line 12"/>
            <p:cNvSpPr>
              <a:spLocks noChangeShapeType="1"/>
            </p:cNvSpPr>
            <p:nvPr/>
          </p:nvSpPr>
          <p:spPr bwMode="auto">
            <a:xfrm>
              <a:off x="1056" y="2496"/>
              <a:ext cx="432" cy="384"/>
            </a:xfrm>
            <a:prstGeom prst="line">
              <a:avLst/>
            </a:prstGeom>
            <a:noFill/>
            <a:ln w="38100">
              <a:solidFill>
                <a:schemeClr val="tx1"/>
              </a:solidFill>
              <a:round/>
              <a:headEnd/>
              <a:tailEnd/>
            </a:ln>
          </p:spPr>
          <p:txBody>
            <a:bodyPr/>
            <a:lstStyle/>
            <a:p>
              <a:endParaRPr lang="en-US"/>
            </a:p>
          </p:txBody>
        </p:sp>
        <p:sp>
          <p:nvSpPr>
            <p:cNvPr id="157709" name="Line 13"/>
            <p:cNvSpPr>
              <a:spLocks noChangeShapeType="1"/>
            </p:cNvSpPr>
            <p:nvPr/>
          </p:nvSpPr>
          <p:spPr bwMode="auto">
            <a:xfrm flipV="1">
              <a:off x="1488" y="2784"/>
              <a:ext cx="0" cy="96"/>
            </a:xfrm>
            <a:prstGeom prst="line">
              <a:avLst/>
            </a:prstGeom>
            <a:noFill/>
            <a:ln w="38100">
              <a:solidFill>
                <a:schemeClr val="tx1"/>
              </a:solidFill>
              <a:round/>
              <a:headEnd/>
              <a:tailEnd/>
            </a:ln>
          </p:spPr>
          <p:txBody>
            <a:bodyPr/>
            <a:lstStyle/>
            <a:p>
              <a:endParaRPr lang="en-US"/>
            </a:p>
          </p:txBody>
        </p:sp>
        <p:sp>
          <p:nvSpPr>
            <p:cNvPr id="157710" name="Line 14"/>
            <p:cNvSpPr>
              <a:spLocks noChangeShapeType="1"/>
            </p:cNvSpPr>
            <p:nvPr/>
          </p:nvSpPr>
          <p:spPr bwMode="auto">
            <a:xfrm>
              <a:off x="1488" y="2784"/>
              <a:ext cx="480" cy="384"/>
            </a:xfrm>
            <a:prstGeom prst="line">
              <a:avLst/>
            </a:prstGeom>
            <a:noFill/>
            <a:ln w="38100">
              <a:solidFill>
                <a:schemeClr val="tx1"/>
              </a:solidFill>
              <a:round/>
              <a:headEnd/>
              <a:tailEnd/>
            </a:ln>
          </p:spPr>
          <p:txBody>
            <a:bodyPr/>
            <a:lstStyle/>
            <a:p>
              <a:endParaRPr lang="en-US"/>
            </a:p>
          </p:txBody>
        </p:sp>
        <p:sp>
          <p:nvSpPr>
            <p:cNvPr id="157711" name="Line 15"/>
            <p:cNvSpPr>
              <a:spLocks noChangeShapeType="1"/>
            </p:cNvSpPr>
            <p:nvPr/>
          </p:nvSpPr>
          <p:spPr bwMode="auto">
            <a:xfrm flipH="1" flipV="1">
              <a:off x="1920" y="2976"/>
              <a:ext cx="48" cy="192"/>
            </a:xfrm>
            <a:prstGeom prst="line">
              <a:avLst/>
            </a:prstGeom>
            <a:noFill/>
            <a:ln w="38100">
              <a:solidFill>
                <a:schemeClr val="tx1"/>
              </a:solidFill>
              <a:round/>
              <a:headEnd/>
              <a:tailEnd/>
            </a:ln>
          </p:spPr>
          <p:txBody>
            <a:bodyPr/>
            <a:lstStyle/>
            <a:p>
              <a:endParaRPr lang="en-US"/>
            </a:p>
          </p:txBody>
        </p:sp>
        <p:sp>
          <p:nvSpPr>
            <p:cNvPr id="157712" name="Line 16"/>
            <p:cNvSpPr>
              <a:spLocks noChangeShapeType="1"/>
            </p:cNvSpPr>
            <p:nvPr/>
          </p:nvSpPr>
          <p:spPr bwMode="auto">
            <a:xfrm>
              <a:off x="1920" y="2976"/>
              <a:ext cx="672" cy="624"/>
            </a:xfrm>
            <a:prstGeom prst="line">
              <a:avLst/>
            </a:prstGeom>
            <a:noFill/>
            <a:ln w="38100">
              <a:solidFill>
                <a:schemeClr val="tx1"/>
              </a:solidFill>
              <a:round/>
              <a:headEnd/>
              <a:tailEnd/>
            </a:ln>
          </p:spPr>
          <p:txBody>
            <a:bodyPr/>
            <a:lstStyle/>
            <a:p>
              <a:endParaRPr lang="en-US"/>
            </a:p>
          </p:txBody>
        </p:sp>
      </p:grpSp>
    </p:spTree>
  </p:cSld>
  <p:clrMapOvr>
    <a:masterClrMapping/>
  </p:clrMapOvr>
  <p:transition advClick="0" advTm="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Oval 2"/>
          <p:cNvSpPr>
            <a:spLocks noChangeArrowheads="1"/>
          </p:cNvSpPr>
          <p:nvPr/>
        </p:nvSpPr>
        <p:spPr bwMode="auto">
          <a:xfrm>
            <a:off x="33528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43011" name="Oval 3"/>
          <p:cNvSpPr>
            <a:spLocks noChangeArrowheads="1"/>
          </p:cNvSpPr>
          <p:nvPr/>
        </p:nvSpPr>
        <p:spPr bwMode="auto">
          <a:xfrm>
            <a:off x="4114800" y="36576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43012" name="Oval 4"/>
          <p:cNvSpPr>
            <a:spLocks noChangeArrowheads="1"/>
          </p:cNvSpPr>
          <p:nvPr/>
        </p:nvSpPr>
        <p:spPr bwMode="auto">
          <a:xfrm>
            <a:off x="7620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43013"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58723"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58724" name="Oval 4"/>
          <p:cNvSpPr>
            <a:spLocks noChangeArrowheads="1"/>
          </p:cNvSpPr>
          <p:nvPr/>
        </p:nvSpPr>
        <p:spPr bwMode="auto">
          <a:xfrm>
            <a:off x="30480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58725"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grpSp>
        <p:nvGrpSpPr>
          <p:cNvPr id="2" name="Group 6"/>
          <p:cNvGrpSpPr>
            <a:grpSpLocks/>
          </p:cNvGrpSpPr>
          <p:nvPr/>
        </p:nvGrpSpPr>
        <p:grpSpPr bwMode="auto">
          <a:xfrm rot="2961980">
            <a:off x="3159919" y="3458369"/>
            <a:ext cx="1998663" cy="384175"/>
            <a:chOff x="1056" y="2496"/>
            <a:chExt cx="1536" cy="1104"/>
          </a:xfrm>
        </p:grpSpPr>
        <p:sp>
          <p:nvSpPr>
            <p:cNvPr id="158727" name="Line 7"/>
            <p:cNvSpPr>
              <a:spLocks noChangeShapeType="1"/>
            </p:cNvSpPr>
            <p:nvPr/>
          </p:nvSpPr>
          <p:spPr bwMode="auto">
            <a:xfrm>
              <a:off x="1104" y="2544"/>
              <a:ext cx="528" cy="624"/>
            </a:xfrm>
            <a:prstGeom prst="line">
              <a:avLst/>
            </a:prstGeom>
            <a:noFill/>
            <a:ln w="38100">
              <a:solidFill>
                <a:schemeClr val="tx1"/>
              </a:solidFill>
              <a:round/>
              <a:headEnd/>
              <a:tailEnd/>
            </a:ln>
          </p:spPr>
          <p:txBody>
            <a:bodyPr/>
            <a:lstStyle/>
            <a:p>
              <a:endParaRPr lang="en-US"/>
            </a:p>
          </p:txBody>
        </p:sp>
        <p:sp>
          <p:nvSpPr>
            <p:cNvPr id="158728" name="Line 8"/>
            <p:cNvSpPr>
              <a:spLocks noChangeShapeType="1"/>
            </p:cNvSpPr>
            <p:nvPr/>
          </p:nvSpPr>
          <p:spPr bwMode="auto">
            <a:xfrm flipH="1" flipV="1">
              <a:off x="1584" y="2976"/>
              <a:ext cx="48" cy="192"/>
            </a:xfrm>
            <a:prstGeom prst="line">
              <a:avLst/>
            </a:prstGeom>
            <a:noFill/>
            <a:ln w="38100">
              <a:solidFill>
                <a:schemeClr val="tx1"/>
              </a:solidFill>
              <a:round/>
              <a:headEnd/>
              <a:tailEnd/>
            </a:ln>
          </p:spPr>
          <p:txBody>
            <a:bodyPr/>
            <a:lstStyle/>
            <a:p>
              <a:endParaRPr lang="en-US"/>
            </a:p>
          </p:txBody>
        </p:sp>
        <p:sp>
          <p:nvSpPr>
            <p:cNvPr id="158729" name="Line 9"/>
            <p:cNvSpPr>
              <a:spLocks noChangeShapeType="1"/>
            </p:cNvSpPr>
            <p:nvPr/>
          </p:nvSpPr>
          <p:spPr bwMode="auto">
            <a:xfrm>
              <a:off x="1584" y="2976"/>
              <a:ext cx="480" cy="384"/>
            </a:xfrm>
            <a:prstGeom prst="line">
              <a:avLst/>
            </a:prstGeom>
            <a:noFill/>
            <a:ln w="38100">
              <a:solidFill>
                <a:schemeClr val="tx1"/>
              </a:solidFill>
              <a:round/>
              <a:headEnd/>
              <a:tailEnd/>
            </a:ln>
          </p:spPr>
          <p:txBody>
            <a:bodyPr/>
            <a:lstStyle/>
            <a:p>
              <a:endParaRPr lang="en-US"/>
            </a:p>
          </p:txBody>
        </p:sp>
        <p:sp>
          <p:nvSpPr>
            <p:cNvPr id="158730" name="Line 10"/>
            <p:cNvSpPr>
              <a:spLocks noChangeShapeType="1"/>
            </p:cNvSpPr>
            <p:nvPr/>
          </p:nvSpPr>
          <p:spPr bwMode="auto">
            <a:xfrm flipV="1">
              <a:off x="2064" y="3216"/>
              <a:ext cx="0" cy="144"/>
            </a:xfrm>
            <a:prstGeom prst="line">
              <a:avLst/>
            </a:prstGeom>
            <a:noFill/>
            <a:ln w="38100">
              <a:solidFill>
                <a:schemeClr val="tx1"/>
              </a:solidFill>
              <a:round/>
              <a:headEnd/>
              <a:tailEnd/>
            </a:ln>
          </p:spPr>
          <p:txBody>
            <a:bodyPr/>
            <a:lstStyle/>
            <a:p>
              <a:endParaRPr lang="en-US"/>
            </a:p>
          </p:txBody>
        </p:sp>
        <p:sp>
          <p:nvSpPr>
            <p:cNvPr id="158731" name="Line 11"/>
            <p:cNvSpPr>
              <a:spLocks noChangeShapeType="1"/>
            </p:cNvSpPr>
            <p:nvPr/>
          </p:nvSpPr>
          <p:spPr bwMode="auto">
            <a:xfrm>
              <a:off x="2064" y="3216"/>
              <a:ext cx="528" cy="384"/>
            </a:xfrm>
            <a:prstGeom prst="line">
              <a:avLst/>
            </a:prstGeom>
            <a:noFill/>
            <a:ln w="38100">
              <a:solidFill>
                <a:schemeClr val="tx1"/>
              </a:solidFill>
              <a:round/>
              <a:headEnd/>
              <a:tailEnd/>
            </a:ln>
          </p:spPr>
          <p:txBody>
            <a:bodyPr/>
            <a:lstStyle/>
            <a:p>
              <a:endParaRPr lang="en-US"/>
            </a:p>
          </p:txBody>
        </p:sp>
        <p:sp>
          <p:nvSpPr>
            <p:cNvPr id="158732" name="Line 12"/>
            <p:cNvSpPr>
              <a:spLocks noChangeShapeType="1"/>
            </p:cNvSpPr>
            <p:nvPr/>
          </p:nvSpPr>
          <p:spPr bwMode="auto">
            <a:xfrm>
              <a:off x="1056" y="2496"/>
              <a:ext cx="432" cy="384"/>
            </a:xfrm>
            <a:prstGeom prst="line">
              <a:avLst/>
            </a:prstGeom>
            <a:noFill/>
            <a:ln w="38100">
              <a:solidFill>
                <a:schemeClr val="tx1"/>
              </a:solidFill>
              <a:round/>
              <a:headEnd/>
              <a:tailEnd/>
            </a:ln>
          </p:spPr>
          <p:txBody>
            <a:bodyPr/>
            <a:lstStyle/>
            <a:p>
              <a:endParaRPr lang="en-US"/>
            </a:p>
          </p:txBody>
        </p:sp>
        <p:sp>
          <p:nvSpPr>
            <p:cNvPr id="158733" name="Line 13"/>
            <p:cNvSpPr>
              <a:spLocks noChangeShapeType="1"/>
            </p:cNvSpPr>
            <p:nvPr/>
          </p:nvSpPr>
          <p:spPr bwMode="auto">
            <a:xfrm flipV="1">
              <a:off x="1488" y="2784"/>
              <a:ext cx="0" cy="96"/>
            </a:xfrm>
            <a:prstGeom prst="line">
              <a:avLst/>
            </a:prstGeom>
            <a:noFill/>
            <a:ln w="38100">
              <a:solidFill>
                <a:schemeClr val="tx1"/>
              </a:solidFill>
              <a:round/>
              <a:headEnd/>
              <a:tailEnd/>
            </a:ln>
          </p:spPr>
          <p:txBody>
            <a:bodyPr/>
            <a:lstStyle/>
            <a:p>
              <a:endParaRPr lang="en-US"/>
            </a:p>
          </p:txBody>
        </p:sp>
        <p:sp>
          <p:nvSpPr>
            <p:cNvPr id="158734" name="Line 14"/>
            <p:cNvSpPr>
              <a:spLocks noChangeShapeType="1"/>
            </p:cNvSpPr>
            <p:nvPr/>
          </p:nvSpPr>
          <p:spPr bwMode="auto">
            <a:xfrm>
              <a:off x="1488" y="2784"/>
              <a:ext cx="480" cy="384"/>
            </a:xfrm>
            <a:prstGeom prst="line">
              <a:avLst/>
            </a:prstGeom>
            <a:noFill/>
            <a:ln w="38100">
              <a:solidFill>
                <a:schemeClr val="tx1"/>
              </a:solidFill>
              <a:round/>
              <a:headEnd/>
              <a:tailEnd/>
            </a:ln>
          </p:spPr>
          <p:txBody>
            <a:bodyPr/>
            <a:lstStyle/>
            <a:p>
              <a:endParaRPr lang="en-US"/>
            </a:p>
          </p:txBody>
        </p:sp>
        <p:sp>
          <p:nvSpPr>
            <p:cNvPr id="158735" name="Line 15"/>
            <p:cNvSpPr>
              <a:spLocks noChangeShapeType="1"/>
            </p:cNvSpPr>
            <p:nvPr/>
          </p:nvSpPr>
          <p:spPr bwMode="auto">
            <a:xfrm flipH="1" flipV="1">
              <a:off x="1920" y="2976"/>
              <a:ext cx="48" cy="192"/>
            </a:xfrm>
            <a:prstGeom prst="line">
              <a:avLst/>
            </a:prstGeom>
            <a:noFill/>
            <a:ln w="38100">
              <a:solidFill>
                <a:schemeClr val="tx1"/>
              </a:solidFill>
              <a:round/>
              <a:headEnd/>
              <a:tailEnd/>
            </a:ln>
          </p:spPr>
          <p:txBody>
            <a:bodyPr/>
            <a:lstStyle/>
            <a:p>
              <a:endParaRPr lang="en-US"/>
            </a:p>
          </p:txBody>
        </p:sp>
        <p:sp>
          <p:nvSpPr>
            <p:cNvPr id="158736" name="Line 16"/>
            <p:cNvSpPr>
              <a:spLocks noChangeShapeType="1"/>
            </p:cNvSpPr>
            <p:nvPr/>
          </p:nvSpPr>
          <p:spPr bwMode="auto">
            <a:xfrm>
              <a:off x="1920" y="2976"/>
              <a:ext cx="672" cy="624"/>
            </a:xfrm>
            <a:prstGeom prst="line">
              <a:avLst/>
            </a:prstGeom>
            <a:noFill/>
            <a:ln w="38100">
              <a:solidFill>
                <a:schemeClr val="tx1"/>
              </a:solidFill>
              <a:round/>
              <a:headEnd/>
              <a:tailEnd/>
            </a:ln>
          </p:spPr>
          <p:txBody>
            <a:bodyPr/>
            <a:lstStyle/>
            <a:p>
              <a:endParaRPr lang="en-US"/>
            </a:p>
          </p:txBody>
        </p:sp>
      </p:grpSp>
    </p:spTree>
  </p:cSld>
  <p:clrMapOvr>
    <a:masterClrMapping/>
  </p:clrMapOvr>
  <p:transition advClick="0" advTm="0"/>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59747"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59748" name="Oval 4"/>
          <p:cNvSpPr>
            <a:spLocks noChangeArrowheads="1"/>
          </p:cNvSpPr>
          <p:nvPr/>
        </p:nvSpPr>
        <p:spPr bwMode="auto">
          <a:xfrm>
            <a:off x="31242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59749"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grpSp>
        <p:nvGrpSpPr>
          <p:cNvPr id="2" name="Group 6"/>
          <p:cNvGrpSpPr>
            <a:grpSpLocks/>
          </p:cNvGrpSpPr>
          <p:nvPr/>
        </p:nvGrpSpPr>
        <p:grpSpPr bwMode="auto">
          <a:xfrm rot="2961980">
            <a:off x="3250406" y="3423444"/>
            <a:ext cx="1922463" cy="460375"/>
            <a:chOff x="1056" y="2496"/>
            <a:chExt cx="1536" cy="1104"/>
          </a:xfrm>
        </p:grpSpPr>
        <p:sp>
          <p:nvSpPr>
            <p:cNvPr id="159751" name="Line 7"/>
            <p:cNvSpPr>
              <a:spLocks noChangeShapeType="1"/>
            </p:cNvSpPr>
            <p:nvPr/>
          </p:nvSpPr>
          <p:spPr bwMode="auto">
            <a:xfrm>
              <a:off x="1104" y="2544"/>
              <a:ext cx="528" cy="624"/>
            </a:xfrm>
            <a:prstGeom prst="line">
              <a:avLst/>
            </a:prstGeom>
            <a:noFill/>
            <a:ln w="38100">
              <a:solidFill>
                <a:schemeClr val="tx1"/>
              </a:solidFill>
              <a:round/>
              <a:headEnd/>
              <a:tailEnd/>
            </a:ln>
          </p:spPr>
          <p:txBody>
            <a:bodyPr/>
            <a:lstStyle/>
            <a:p>
              <a:endParaRPr lang="en-US"/>
            </a:p>
          </p:txBody>
        </p:sp>
        <p:sp>
          <p:nvSpPr>
            <p:cNvPr id="159752" name="Line 8"/>
            <p:cNvSpPr>
              <a:spLocks noChangeShapeType="1"/>
            </p:cNvSpPr>
            <p:nvPr/>
          </p:nvSpPr>
          <p:spPr bwMode="auto">
            <a:xfrm flipH="1" flipV="1">
              <a:off x="1584" y="2976"/>
              <a:ext cx="48" cy="192"/>
            </a:xfrm>
            <a:prstGeom prst="line">
              <a:avLst/>
            </a:prstGeom>
            <a:noFill/>
            <a:ln w="38100">
              <a:solidFill>
                <a:schemeClr val="tx1"/>
              </a:solidFill>
              <a:round/>
              <a:headEnd/>
              <a:tailEnd/>
            </a:ln>
          </p:spPr>
          <p:txBody>
            <a:bodyPr/>
            <a:lstStyle/>
            <a:p>
              <a:endParaRPr lang="en-US"/>
            </a:p>
          </p:txBody>
        </p:sp>
        <p:sp>
          <p:nvSpPr>
            <p:cNvPr id="159753" name="Line 9"/>
            <p:cNvSpPr>
              <a:spLocks noChangeShapeType="1"/>
            </p:cNvSpPr>
            <p:nvPr/>
          </p:nvSpPr>
          <p:spPr bwMode="auto">
            <a:xfrm>
              <a:off x="1584" y="2976"/>
              <a:ext cx="480" cy="384"/>
            </a:xfrm>
            <a:prstGeom prst="line">
              <a:avLst/>
            </a:prstGeom>
            <a:noFill/>
            <a:ln w="38100">
              <a:solidFill>
                <a:schemeClr val="tx1"/>
              </a:solidFill>
              <a:round/>
              <a:headEnd/>
              <a:tailEnd/>
            </a:ln>
          </p:spPr>
          <p:txBody>
            <a:bodyPr/>
            <a:lstStyle/>
            <a:p>
              <a:endParaRPr lang="en-US"/>
            </a:p>
          </p:txBody>
        </p:sp>
        <p:sp>
          <p:nvSpPr>
            <p:cNvPr id="159754" name="Line 10"/>
            <p:cNvSpPr>
              <a:spLocks noChangeShapeType="1"/>
            </p:cNvSpPr>
            <p:nvPr/>
          </p:nvSpPr>
          <p:spPr bwMode="auto">
            <a:xfrm flipV="1">
              <a:off x="2064" y="3216"/>
              <a:ext cx="0" cy="144"/>
            </a:xfrm>
            <a:prstGeom prst="line">
              <a:avLst/>
            </a:prstGeom>
            <a:noFill/>
            <a:ln w="38100">
              <a:solidFill>
                <a:schemeClr val="tx1"/>
              </a:solidFill>
              <a:round/>
              <a:headEnd/>
              <a:tailEnd/>
            </a:ln>
          </p:spPr>
          <p:txBody>
            <a:bodyPr/>
            <a:lstStyle/>
            <a:p>
              <a:endParaRPr lang="en-US"/>
            </a:p>
          </p:txBody>
        </p:sp>
        <p:sp>
          <p:nvSpPr>
            <p:cNvPr id="159755" name="Line 11"/>
            <p:cNvSpPr>
              <a:spLocks noChangeShapeType="1"/>
            </p:cNvSpPr>
            <p:nvPr/>
          </p:nvSpPr>
          <p:spPr bwMode="auto">
            <a:xfrm>
              <a:off x="2064" y="3216"/>
              <a:ext cx="528" cy="384"/>
            </a:xfrm>
            <a:prstGeom prst="line">
              <a:avLst/>
            </a:prstGeom>
            <a:noFill/>
            <a:ln w="38100">
              <a:solidFill>
                <a:schemeClr val="tx1"/>
              </a:solidFill>
              <a:round/>
              <a:headEnd/>
              <a:tailEnd/>
            </a:ln>
          </p:spPr>
          <p:txBody>
            <a:bodyPr/>
            <a:lstStyle/>
            <a:p>
              <a:endParaRPr lang="en-US"/>
            </a:p>
          </p:txBody>
        </p:sp>
        <p:sp>
          <p:nvSpPr>
            <p:cNvPr id="159756" name="Line 12"/>
            <p:cNvSpPr>
              <a:spLocks noChangeShapeType="1"/>
            </p:cNvSpPr>
            <p:nvPr/>
          </p:nvSpPr>
          <p:spPr bwMode="auto">
            <a:xfrm>
              <a:off x="1056" y="2496"/>
              <a:ext cx="432" cy="384"/>
            </a:xfrm>
            <a:prstGeom prst="line">
              <a:avLst/>
            </a:prstGeom>
            <a:noFill/>
            <a:ln w="38100">
              <a:solidFill>
                <a:schemeClr val="tx1"/>
              </a:solidFill>
              <a:round/>
              <a:headEnd/>
              <a:tailEnd/>
            </a:ln>
          </p:spPr>
          <p:txBody>
            <a:bodyPr/>
            <a:lstStyle/>
            <a:p>
              <a:endParaRPr lang="en-US"/>
            </a:p>
          </p:txBody>
        </p:sp>
        <p:sp>
          <p:nvSpPr>
            <p:cNvPr id="159757" name="Line 13"/>
            <p:cNvSpPr>
              <a:spLocks noChangeShapeType="1"/>
            </p:cNvSpPr>
            <p:nvPr/>
          </p:nvSpPr>
          <p:spPr bwMode="auto">
            <a:xfrm flipV="1">
              <a:off x="1488" y="2784"/>
              <a:ext cx="0" cy="96"/>
            </a:xfrm>
            <a:prstGeom prst="line">
              <a:avLst/>
            </a:prstGeom>
            <a:noFill/>
            <a:ln w="38100">
              <a:solidFill>
                <a:schemeClr val="tx1"/>
              </a:solidFill>
              <a:round/>
              <a:headEnd/>
              <a:tailEnd/>
            </a:ln>
          </p:spPr>
          <p:txBody>
            <a:bodyPr/>
            <a:lstStyle/>
            <a:p>
              <a:endParaRPr lang="en-US"/>
            </a:p>
          </p:txBody>
        </p:sp>
        <p:sp>
          <p:nvSpPr>
            <p:cNvPr id="159758" name="Line 14"/>
            <p:cNvSpPr>
              <a:spLocks noChangeShapeType="1"/>
            </p:cNvSpPr>
            <p:nvPr/>
          </p:nvSpPr>
          <p:spPr bwMode="auto">
            <a:xfrm>
              <a:off x="1488" y="2784"/>
              <a:ext cx="480" cy="384"/>
            </a:xfrm>
            <a:prstGeom prst="line">
              <a:avLst/>
            </a:prstGeom>
            <a:noFill/>
            <a:ln w="38100">
              <a:solidFill>
                <a:schemeClr val="tx1"/>
              </a:solidFill>
              <a:round/>
              <a:headEnd/>
              <a:tailEnd/>
            </a:ln>
          </p:spPr>
          <p:txBody>
            <a:bodyPr/>
            <a:lstStyle/>
            <a:p>
              <a:endParaRPr lang="en-US"/>
            </a:p>
          </p:txBody>
        </p:sp>
        <p:sp>
          <p:nvSpPr>
            <p:cNvPr id="159759" name="Line 15"/>
            <p:cNvSpPr>
              <a:spLocks noChangeShapeType="1"/>
            </p:cNvSpPr>
            <p:nvPr/>
          </p:nvSpPr>
          <p:spPr bwMode="auto">
            <a:xfrm flipH="1" flipV="1">
              <a:off x="1920" y="2976"/>
              <a:ext cx="48" cy="192"/>
            </a:xfrm>
            <a:prstGeom prst="line">
              <a:avLst/>
            </a:prstGeom>
            <a:noFill/>
            <a:ln w="38100">
              <a:solidFill>
                <a:schemeClr val="tx1"/>
              </a:solidFill>
              <a:round/>
              <a:headEnd/>
              <a:tailEnd/>
            </a:ln>
          </p:spPr>
          <p:txBody>
            <a:bodyPr/>
            <a:lstStyle/>
            <a:p>
              <a:endParaRPr lang="en-US"/>
            </a:p>
          </p:txBody>
        </p:sp>
        <p:sp>
          <p:nvSpPr>
            <p:cNvPr id="159760" name="Line 16"/>
            <p:cNvSpPr>
              <a:spLocks noChangeShapeType="1"/>
            </p:cNvSpPr>
            <p:nvPr/>
          </p:nvSpPr>
          <p:spPr bwMode="auto">
            <a:xfrm>
              <a:off x="1920" y="2976"/>
              <a:ext cx="672" cy="624"/>
            </a:xfrm>
            <a:prstGeom prst="line">
              <a:avLst/>
            </a:prstGeom>
            <a:noFill/>
            <a:ln w="38100">
              <a:solidFill>
                <a:schemeClr val="tx1"/>
              </a:solidFill>
              <a:round/>
              <a:headEnd/>
              <a:tailEnd/>
            </a:ln>
          </p:spPr>
          <p:txBody>
            <a:bodyPr/>
            <a:lstStyle/>
            <a:p>
              <a:endParaRPr lang="en-US"/>
            </a:p>
          </p:txBody>
        </p:sp>
      </p:grpSp>
    </p:spTree>
  </p:cSld>
  <p:clrMapOvr>
    <a:masterClrMapping/>
  </p:clrMapOvr>
  <p:transition advClick="0" advTm="0"/>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60771"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60772" name="Oval 4"/>
          <p:cNvSpPr>
            <a:spLocks noChangeArrowheads="1"/>
          </p:cNvSpPr>
          <p:nvPr/>
        </p:nvSpPr>
        <p:spPr bwMode="auto">
          <a:xfrm>
            <a:off x="32004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60773"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grpSp>
        <p:nvGrpSpPr>
          <p:cNvPr id="2" name="Group 6"/>
          <p:cNvGrpSpPr>
            <a:grpSpLocks/>
          </p:cNvGrpSpPr>
          <p:nvPr/>
        </p:nvGrpSpPr>
        <p:grpSpPr bwMode="auto">
          <a:xfrm rot="2961980">
            <a:off x="3270250" y="3395663"/>
            <a:ext cx="1914525" cy="498475"/>
            <a:chOff x="1056" y="2496"/>
            <a:chExt cx="1536" cy="1104"/>
          </a:xfrm>
        </p:grpSpPr>
        <p:sp>
          <p:nvSpPr>
            <p:cNvPr id="160775" name="Line 7"/>
            <p:cNvSpPr>
              <a:spLocks noChangeShapeType="1"/>
            </p:cNvSpPr>
            <p:nvPr/>
          </p:nvSpPr>
          <p:spPr bwMode="auto">
            <a:xfrm>
              <a:off x="1104" y="2544"/>
              <a:ext cx="528" cy="624"/>
            </a:xfrm>
            <a:prstGeom prst="line">
              <a:avLst/>
            </a:prstGeom>
            <a:noFill/>
            <a:ln w="38100">
              <a:solidFill>
                <a:schemeClr val="tx1"/>
              </a:solidFill>
              <a:round/>
              <a:headEnd/>
              <a:tailEnd/>
            </a:ln>
          </p:spPr>
          <p:txBody>
            <a:bodyPr/>
            <a:lstStyle/>
            <a:p>
              <a:endParaRPr lang="en-US"/>
            </a:p>
          </p:txBody>
        </p:sp>
        <p:sp>
          <p:nvSpPr>
            <p:cNvPr id="160776" name="Line 8"/>
            <p:cNvSpPr>
              <a:spLocks noChangeShapeType="1"/>
            </p:cNvSpPr>
            <p:nvPr/>
          </p:nvSpPr>
          <p:spPr bwMode="auto">
            <a:xfrm flipH="1" flipV="1">
              <a:off x="1584" y="2976"/>
              <a:ext cx="48" cy="192"/>
            </a:xfrm>
            <a:prstGeom prst="line">
              <a:avLst/>
            </a:prstGeom>
            <a:noFill/>
            <a:ln w="38100">
              <a:solidFill>
                <a:schemeClr val="tx1"/>
              </a:solidFill>
              <a:round/>
              <a:headEnd/>
              <a:tailEnd/>
            </a:ln>
          </p:spPr>
          <p:txBody>
            <a:bodyPr/>
            <a:lstStyle/>
            <a:p>
              <a:endParaRPr lang="en-US"/>
            </a:p>
          </p:txBody>
        </p:sp>
        <p:sp>
          <p:nvSpPr>
            <p:cNvPr id="160777" name="Line 9"/>
            <p:cNvSpPr>
              <a:spLocks noChangeShapeType="1"/>
            </p:cNvSpPr>
            <p:nvPr/>
          </p:nvSpPr>
          <p:spPr bwMode="auto">
            <a:xfrm>
              <a:off x="1584" y="2976"/>
              <a:ext cx="480" cy="384"/>
            </a:xfrm>
            <a:prstGeom prst="line">
              <a:avLst/>
            </a:prstGeom>
            <a:noFill/>
            <a:ln w="38100">
              <a:solidFill>
                <a:schemeClr val="tx1"/>
              </a:solidFill>
              <a:round/>
              <a:headEnd/>
              <a:tailEnd/>
            </a:ln>
          </p:spPr>
          <p:txBody>
            <a:bodyPr/>
            <a:lstStyle/>
            <a:p>
              <a:endParaRPr lang="en-US"/>
            </a:p>
          </p:txBody>
        </p:sp>
        <p:sp>
          <p:nvSpPr>
            <p:cNvPr id="160778" name="Line 10"/>
            <p:cNvSpPr>
              <a:spLocks noChangeShapeType="1"/>
            </p:cNvSpPr>
            <p:nvPr/>
          </p:nvSpPr>
          <p:spPr bwMode="auto">
            <a:xfrm flipV="1">
              <a:off x="2064" y="3216"/>
              <a:ext cx="0" cy="144"/>
            </a:xfrm>
            <a:prstGeom prst="line">
              <a:avLst/>
            </a:prstGeom>
            <a:noFill/>
            <a:ln w="38100">
              <a:solidFill>
                <a:schemeClr val="tx1"/>
              </a:solidFill>
              <a:round/>
              <a:headEnd/>
              <a:tailEnd/>
            </a:ln>
          </p:spPr>
          <p:txBody>
            <a:bodyPr/>
            <a:lstStyle/>
            <a:p>
              <a:endParaRPr lang="en-US"/>
            </a:p>
          </p:txBody>
        </p:sp>
        <p:sp>
          <p:nvSpPr>
            <p:cNvPr id="160779" name="Line 11"/>
            <p:cNvSpPr>
              <a:spLocks noChangeShapeType="1"/>
            </p:cNvSpPr>
            <p:nvPr/>
          </p:nvSpPr>
          <p:spPr bwMode="auto">
            <a:xfrm>
              <a:off x="2064" y="3216"/>
              <a:ext cx="528" cy="384"/>
            </a:xfrm>
            <a:prstGeom prst="line">
              <a:avLst/>
            </a:prstGeom>
            <a:noFill/>
            <a:ln w="38100">
              <a:solidFill>
                <a:schemeClr val="tx1"/>
              </a:solidFill>
              <a:round/>
              <a:headEnd/>
              <a:tailEnd/>
            </a:ln>
          </p:spPr>
          <p:txBody>
            <a:bodyPr/>
            <a:lstStyle/>
            <a:p>
              <a:endParaRPr lang="en-US"/>
            </a:p>
          </p:txBody>
        </p:sp>
        <p:sp>
          <p:nvSpPr>
            <p:cNvPr id="160780" name="Line 12"/>
            <p:cNvSpPr>
              <a:spLocks noChangeShapeType="1"/>
            </p:cNvSpPr>
            <p:nvPr/>
          </p:nvSpPr>
          <p:spPr bwMode="auto">
            <a:xfrm>
              <a:off x="1056" y="2496"/>
              <a:ext cx="432" cy="384"/>
            </a:xfrm>
            <a:prstGeom prst="line">
              <a:avLst/>
            </a:prstGeom>
            <a:noFill/>
            <a:ln w="38100">
              <a:solidFill>
                <a:schemeClr val="tx1"/>
              </a:solidFill>
              <a:round/>
              <a:headEnd/>
              <a:tailEnd/>
            </a:ln>
          </p:spPr>
          <p:txBody>
            <a:bodyPr/>
            <a:lstStyle/>
            <a:p>
              <a:endParaRPr lang="en-US"/>
            </a:p>
          </p:txBody>
        </p:sp>
        <p:sp>
          <p:nvSpPr>
            <p:cNvPr id="160781" name="Line 13"/>
            <p:cNvSpPr>
              <a:spLocks noChangeShapeType="1"/>
            </p:cNvSpPr>
            <p:nvPr/>
          </p:nvSpPr>
          <p:spPr bwMode="auto">
            <a:xfrm flipV="1">
              <a:off x="1488" y="2784"/>
              <a:ext cx="0" cy="96"/>
            </a:xfrm>
            <a:prstGeom prst="line">
              <a:avLst/>
            </a:prstGeom>
            <a:noFill/>
            <a:ln w="38100">
              <a:solidFill>
                <a:schemeClr val="tx1"/>
              </a:solidFill>
              <a:round/>
              <a:headEnd/>
              <a:tailEnd/>
            </a:ln>
          </p:spPr>
          <p:txBody>
            <a:bodyPr/>
            <a:lstStyle/>
            <a:p>
              <a:endParaRPr lang="en-US"/>
            </a:p>
          </p:txBody>
        </p:sp>
        <p:sp>
          <p:nvSpPr>
            <p:cNvPr id="160782" name="Line 14"/>
            <p:cNvSpPr>
              <a:spLocks noChangeShapeType="1"/>
            </p:cNvSpPr>
            <p:nvPr/>
          </p:nvSpPr>
          <p:spPr bwMode="auto">
            <a:xfrm>
              <a:off x="1488" y="2784"/>
              <a:ext cx="480" cy="384"/>
            </a:xfrm>
            <a:prstGeom prst="line">
              <a:avLst/>
            </a:prstGeom>
            <a:noFill/>
            <a:ln w="38100">
              <a:solidFill>
                <a:schemeClr val="tx1"/>
              </a:solidFill>
              <a:round/>
              <a:headEnd/>
              <a:tailEnd/>
            </a:ln>
          </p:spPr>
          <p:txBody>
            <a:bodyPr/>
            <a:lstStyle/>
            <a:p>
              <a:endParaRPr lang="en-US"/>
            </a:p>
          </p:txBody>
        </p:sp>
        <p:sp>
          <p:nvSpPr>
            <p:cNvPr id="160783" name="Line 15"/>
            <p:cNvSpPr>
              <a:spLocks noChangeShapeType="1"/>
            </p:cNvSpPr>
            <p:nvPr/>
          </p:nvSpPr>
          <p:spPr bwMode="auto">
            <a:xfrm flipH="1" flipV="1">
              <a:off x="1920" y="2976"/>
              <a:ext cx="48" cy="192"/>
            </a:xfrm>
            <a:prstGeom prst="line">
              <a:avLst/>
            </a:prstGeom>
            <a:noFill/>
            <a:ln w="38100">
              <a:solidFill>
                <a:schemeClr val="tx1"/>
              </a:solidFill>
              <a:round/>
              <a:headEnd/>
              <a:tailEnd/>
            </a:ln>
          </p:spPr>
          <p:txBody>
            <a:bodyPr/>
            <a:lstStyle/>
            <a:p>
              <a:endParaRPr lang="en-US"/>
            </a:p>
          </p:txBody>
        </p:sp>
        <p:sp>
          <p:nvSpPr>
            <p:cNvPr id="160784" name="Line 16"/>
            <p:cNvSpPr>
              <a:spLocks noChangeShapeType="1"/>
            </p:cNvSpPr>
            <p:nvPr/>
          </p:nvSpPr>
          <p:spPr bwMode="auto">
            <a:xfrm>
              <a:off x="1920" y="2976"/>
              <a:ext cx="672" cy="624"/>
            </a:xfrm>
            <a:prstGeom prst="line">
              <a:avLst/>
            </a:prstGeom>
            <a:noFill/>
            <a:ln w="38100">
              <a:solidFill>
                <a:schemeClr val="tx1"/>
              </a:solidFill>
              <a:round/>
              <a:headEnd/>
              <a:tailEnd/>
            </a:ln>
          </p:spPr>
          <p:txBody>
            <a:bodyPr/>
            <a:lstStyle/>
            <a:p>
              <a:endParaRPr lang="en-US"/>
            </a:p>
          </p:txBody>
        </p:sp>
      </p:grpSp>
    </p:spTree>
  </p:cSld>
  <p:clrMapOvr>
    <a:masterClrMapping/>
  </p:clrMapOvr>
  <p:transition advClick="0" advTm="0"/>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61795"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61796" name="Oval 4"/>
          <p:cNvSpPr>
            <a:spLocks noChangeArrowheads="1"/>
          </p:cNvSpPr>
          <p:nvPr/>
        </p:nvSpPr>
        <p:spPr bwMode="auto">
          <a:xfrm>
            <a:off x="32766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61797"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grpSp>
        <p:nvGrpSpPr>
          <p:cNvPr id="2" name="Group 6"/>
          <p:cNvGrpSpPr>
            <a:grpSpLocks/>
          </p:cNvGrpSpPr>
          <p:nvPr/>
        </p:nvGrpSpPr>
        <p:grpSpPr bwMode="auto">
          <a:xfrm rot="2961980">
            <a:off x="3342482" y="3390106"/>
            <a:ext cx="1846262" cy="536575"/>
            <a:chOff x="1056" y="2496"/>
            <a:chExt cx="1536" cy="1104"/>
          </a:xfrm>
        </p:grpSpPr>
        <p:sp>
          <p:nvSpPr>
            <p:cNvPr id="161799" name="Line 7"/>
            <p:cNvSpPr>
              <a:spLocks noChangeShapeType="1"/>
            </p:cNvSpPr>
            <p:nvPr/>
          </p:nvSpPr>
          <p:spPr bwMode="auto">
            <a:xfrm>
              <a:off x="1104" y="2544"/>
              <a:ext cx="528" cy="624"/>
            </a:xfrm>
            <a:prstGeom prst="line">
              <a:avLst/>
            </a:prstGeom>
            <a:noFill/>
            <a:ln w="38100">
              <a:solidFill>
                <a:schemeClr val="tx1"/>
              </a:solidFill>
              <a:round/>
              <a:headEnd/>
              <a:tailEnd/>
            </a:ln>
          </p:spPr>
          <p:txBody>
            <a:bodyPr/>
            <a:lstStyle/>
            <a:p>
              <a:endParaRPr lang="en-US"/>
            </a:p>
          </p:txBody>
        </p:sp>
        <p:sp>
          <p:nvSpPr>
            <p:cNvPr id="161800" name="Line 8"/>
            <p:cNvSpPr>
              <a:spLocks noChangeShapeType="1"/>
            </p:cNvSpPr>
            <p:nvPr/>
          </p:nvSpPr>
          <p:spPr bwMode="auto">
            <a:xfrm flipH="1" flipV="1">
              <a:off x="1584" y="2976"/>
              <a:ext cx="48" cy="192"/>
            </a:xfrm>
            <a:prstGeom prst="line">
              <a:avLst/>
            </a:prstGeom>
            <a:noFill/>
            <a:ln w="38100">
              <a:solidFill>
                <a:schemeClr val="tx1"/>
              </a:solidFill>
              <a:round/>
              <a:headEnd/>
              <a:tailEnd/>
            </a:ln>
          </p:spPr>
          <p:txBody>
            <a:bodyPr/>
            <a:lstStyle/>
            <a:p>
              <a:endParaRPr lang="en-US"/>
            </a:p>
          </p:txBody>
        </p:sp>
        <p:sp>
          <p:nvSpPr>
            <p:cNvPr id="161801" name="Line 9"/>
            <p:cNvSpPr>
              <a:spLocks noChangeShapeType="1"/>
            </p:cNvSpPr>
            <p:nvPr/>
          </p:nvSpPr>
          <p:spPr bwMode="auto">
            <a:xfrm>
              <a:off x="1584" y="2976"/>
              <a:ext cx="480" cy="384"/>
            </a:xfrm>
            <a:prstGeom prst="line">
              <a:avLst/>
            </a:prstGeom>
            <a:noFill/>
            <a:ln w="38100">
              <a:solidFill>
                <a:schemeClr val="tx1"/>
              </a:solidFill>
              <a:round/>
              <a:headEnd/>
              <a:tailEnd/>
            </a:ln>
          </p:spPr>
          <p:txBody>
            <a:bodyPr/>
            <a:lstStyle/>
            <a:p>
              <a:endParaRPr lang="en-US"/>
            </a:p>
          </p:txBody>
        </p:sp>
        <p:sp>
          <p:nvSpPr>
            <p:cNvPr id="161802" name="Line 10"/>
            <p:cNvSpPr>
              <a:spLocks noChangeShapeType="1"/>
            </p:cNvSpPr>
            <p:nvPr/>
          </p:nvSpPr>
          <p:spPr bwMode="auto">
            <a:xfrm flipV="1">
              <a:off x="2064" y="3216"/>
              <a:ext cx="0" cy="144"/>
            </a:xfrm>
            <a:prstGeom prst="line">
              <a:avLst/>
            </a:prstGeom>
            <a:noFill/>
            <a:ln w="38100">
              <a:solidFill>
                <a:schemeClr val="tx1"/>
              </a:solidFill>
              <a:round/>
              <a:headEnd/>
              <a:tailEnd/>
            </a:ln>
          </p:spPr>
          <p:txBody>
            <a:bodyPr/>
            <a:lstStyle/>
            <a:p>
              <a:endParaRPr lang="en-US"/>
            </a:p>
          </p:txBody>
        </p:sp>
        <p:sp>
          <p:nvSpPr>
            <p:cNvPr id="161803" name="Line 11"/>
            <p:cNvSpPr>
              <a:spLocks noChangeShapeType="1"/>
            </p:cNvSpPr>
            <p:nvPr/>
          </p:nvSpPr>
          <p:spPr bwMode="auto">
            <a:xfrm>
              <a:off x="2064" y="3216"/>
              <a:ext cx="528" cy="384"/>
            </a:xfrm>
            <a:prstGeom prst="line">
              <a:avLst/>
            </a:prstGeom>
            <a:noFill/>
            <a:ln w="38100">
              <a:solidFill>
                <a:schemeClr val="tx1"/>
              </a:solidFill>
              <a:round/>
              <a:headEnd/>
              <a:tailEnd/>
            </a:ln>
          </p:spPr>
          <p:txBody>
            <a:bodyPr/>
            <a:lstStyle/>
            <a:p>
              <a:endParaRPr lang="en-US"/>
            </a:p>
          </p:txBody>
        </p:sp>
        <p:sp>
          <p:nvSpPr>
            <p:cNvPr id="161804" name="Line 12"/>
            <p:cNvSpPr>
              <a:spLocks noChangeShapeType="1"/>
            </p:cNvSpPr>
            <p:nvPr/>
          </p:nvSpPr>
          <p:spPr bwMode="auto">
            <a:xfrm>
              <a:off x="1056" y="2496"/>
              <a:ext cx="432" cy="384"/>
            </a:xfrm>
            <a:prstGeom prst="line">
              <a:avLst/>
            </a:prstGeom>
            <a:noFill/>
            <a:ln w="38100">
              <a:solidFill>
                <a:schemeClr val="tx1"/>
              </a:solidFill>
              <a:round/>
              <a:headEnd/>
              <a:tailEnd/>
            </a:ln>
          </p:spPr>
          <p:txBody>
            <a:bodyPr/>
            <a:lstStyle/>
            <a:p>
              <a:endParaRPr lang="en-US"/>
            </a:p>
          </p:txBody>
        </p:sp>
        <p:sp>
          <p:nvSpPr>
            <p:cNvPr id="161805" name="Line 13"/>
            <p:cNvSpPr>
              <a:spLocks noChangeShapeType="1"/>
            </p:cNvSpPr>
            <p:nvPr/>
          </p:nvSpPr>
          <p:spPr bwMode="auto">
            <a:xfrm flipV="1">
              <a:off x="1488" y="2784"/>
              <a:ext cx="0" cy="96"/>
            </a:xfrm>
            <a:prstGeom prst="line">
              <a:avLst/>
            </a:prstGeom>
            <a:noFill/>
            <a:ln w="38100">
              <a:solidFill>
                <a:schemeClr val="tx1"/>
              </a:solidFill>
              <a:round/>
              <a:headEnd/>
              <a:tailEnd/>
            </a:ln>
          </p:spPr>
          <p:txBody>
            <a:bodyPr/>
            <a:lstStyle/>
            <a:p>
              <a:endParaRPr lang="en-US"/>
            </a:p>
          </p:txBody>
        </p:sp>
        <p:sp>
          <p:nvSpPr>
            <p:cNvPr id="161806" name="Line 14"/>
            <p:cNvSpPr>
              <a:spLocks noChangeShapeType="1"/>
            </p:cNvSpPr>
            <p:nvPr/>
          </p:nvSpPr>
          <p:spPr bwMode="auto">
            <a:xfrm>
              <a:off x="1488" y="2784"/>
              <a:ext cx="480" cy="384"/>
            </a:xfrm>
            <a:prstGeom prst="line">
              <a:avLst/>
            </a:prstGeom>
            <a:noFill/>
            <a:ln w="38100">
              <a:solidFill>
                <a:schemeClr val="tx1"/>
              </a:solidFill>
              <a:round/>
              <a:headEnd/>
              <a:tailEnd/>
            </a:ln>
          </p:spPr>
          <p:txBody>
            <a:bodyPr/>
            <a:lstStyle/>
            <a:p>
              <a:endParaRPr lang="en-US"/>
            </a:p>
          </p:txBody>
        </p:sp>
        <p:sp>
          <p:nvSpPr>
            <p:cNvPr id="161807" name="Line 15"/>
            <p:cNvSpPr>
              <a:spLocks noChangeShapeType="1"/>
            </p:cNvSpPr>
            <p:nvPr/>
          </p:nvSpPr>
          <p:spPr bwMode="auto">
            <a:xfrm flipH="1" flipV="1">
              <a:off x="1920" y="2976"/>
              <a:ext cx="48" cy="192"/>
            </a:xfrm>
            <a:prstGeom prst="line">
              <a:avLst/>
            </a:prstGeom>
            <a:noFill/>
            <a:ln w="38100">
              <a:solidFill>
                <a:schemeClr val="tx1"/>
              </a:solidFill>
              <a:round/>
              <a:headEnd/>
              <a:tailEnd/>
            </a:ln>
          </p:spPr>
          <p:txBody>
            <a:bodyPr/>
            <a:lstStyle/>
            <a:p>
              <a:endParaRPr lang="en-US"/>
            </a:p>
          </p:txBody>
        </p:sp>
        <p:sp>
          <p:nvSpPr>
            <p:cNvPr id="161808" name="Line 16"/>
            <p:cNvSpPr>
              <a:spLocks noChangeShapeType="1"/>
            </p:cNvSpPr>
            <p:nvPr/>
          </p:nvSpPr>
          <p:spPr bwMode="auto">
            <a:xfrm>
              <a:off x="1920" y="2976"/>
              <a:ext cx="672" cy="624"/>
            </a:xfrm>
            <a:prstGeom prst="line">
              <a:avLst/>
            </a:prstGeom>
            <a:noFill/>
            <a:ln w="38100">
              <a:solidFill>
                <a:schemeClr val="tx1"/>
              </a:solidFill>
              <a:round/>
              <a:headEnd/>
              <a:tailEnd/>
            </a:ln>
          </p:spPr>
          <p:txBody>
            <a:bodyPr/>
            <a:lstStyle/>
            <a:p>
              <a:endParaRPr lang="en-US"/>
            </a:p>
          </p:txBody>
        </p:sp>
      </p:grpSp>
    </p:spTree>
  </p:cSld>
  <p:clrMapOvr>
    <a:masterClrMapping/>
  </p:clrMapOvr>
  <p:transition advClick="0" advTm="0"/>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62819"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62820" name="Oval 4"/>
          <p:cNvSpPr>
            <a:spLocks noChangeArrowheads="1"/>
          </p:cNvSpPr>
          <p:nvPr/>
        </p:nvSpPr>
        <p:spPr bwMode="auto">
          <a:xfrm>
            <a:off x="33528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62821"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grpSp>
        <p:nvGrpSpPr>
          <p:cNvPr id="2" name="Group 6"/>
          <p:cNvGrpSpPr>
            <a:grpSpLocks/>
          </p:cNvGrpSpPr>
          <p:nvPr/>
        </p:nvGrpSpPr>
        <p:grpSpPr bwMode="auto">
          <a:xfrm rot="2961980">
            <a:off x="3434557" y="3355181"/>
            <a:ext cx="1770062" cy="612775"/>
            <a:chOff x="1056" y="2496"/>
            <a:chExt cx="1536" cy="1104"/>
          </a:xfrm>
        </p:grpSpPr>
        <p:sp>
          <p:nvSpPr>
            <p:cNvPr id="162823" name="Line 7"/>
            <p:cNvSpPr>
              <a:spLocks noChangeShapeType="1"/>
            </p:cNvSpPr>
            <p:nvPr/>
          </p:nvSpPr>
          <p:spPr bwMode="auto">
            <a:xfrm>
              <a:off x="1104" y="2544"/>
              <a:ext cx="528" cy="624"/>
            </a:xfrm>
            <a:prstGeom prst="line">
              <a:avLst/>
            </a:prstGeom>
            <a:noFill/>
            <a:ln w="38100">
              <a:solidFill>
                <a:schemeClr val="tx1"/>
              </a:solidFill>
              <a:round/>
              <a:headEnd/>
              <a:tailEnd/>
            </a:ln>
          </p:spPr>
          <p:txBody>
            <a:bodyPr/>
            <a:lstStyle/>
            <a:p>
              <a:endParaRPr lang="en-US"/>
            </a:p>
          </p:txBody>
        </p:sp>
        <p:sp>
          <p:nvSpPr>
            <p:cNvPr id="162824" name="Line 8"/>
            <p:cNvSpPr>
              <a:spLocks noChangeShapeType="1"/>
            </p:cNvSpPr>
            <p:nvPr/>
          </p:nvSpPr>
          <p:spPr bwMode="auto">
            <a:xfrm flipH="1" flipV="1">
              <a:off x="1584" y="2976"/>
              <a:ext cx="48" cy="192"/>
            </a:xfrm>
            <a:prstGeom prst="line">
              <a:avLst/>
            </a:prstGeom>
            <a:noFill/>
            <a:ln w="38100">
              <a:solidFill>
                <a:schemeClr val="tx1"/>
              </a:solidFill>
              <a:round/>
              <a:headEnd/>
              <a:tailEnd/>
            </a:ln>
          </p:spPr>
          <p:txBody>
            <a:bodyPr/>
            <a:lstStyle/>
            <a:p>
              <a:endParaRPr lang="en-US"/>
            </a:p>
          </p:txBody>
        </p:sp>
        <p:sp>
          <p:nvSpPr>
            <p:cNvPr id="162825" name="Line 9"/>
            <p:cNvSpPr>
              <a:spLocks noChangeShapeType="1"/>
            </p:cNvSpPr>
            <p:nvPr/>
          </p:nvSpPr>
          <p:spPr bwMode="auto">
            <a:xfrm>
              <a:off x="1584" y="2976"/>
              <a:ext cx="480" cy="384"/>
            </a:xfrm>
            <a:prstGeom prst="line">
              <a:avLst/>
            </a:prstGeom>
            <a:noFill/>
            <a:ln w="38100">
              <a:solidFill>
                <a:schemeClr val="tx1"/>
              </a:solidFill>
              <a:round/>
              <a:headEnd/>
              <a:tailEnd/>
            </a:ln>
          </p:spPr>
          <p:txBody>
            <a:bodyPr/>
            <a:lstStyle/>
            <a:p>
              <a:endParaRPr lang="en-US"/>
            </a:p>
          </p:txBody>
        </p:sp>
        <p:sp>
          <p:nvSpPr>
            <p:cNvPr id="162826" name="Line 10"/>
            <p:cNvSpPr>
              <a:spLocks noChangeShapeType="1"/>
            </p:cNvSpPr>
            <p:nvPr/>
          </p:nvSpPr>
          <p:spPr bwMode="auto">
            <a:xfrm flipV="1">
              <a:off x="2064" y="3216"/>
              <a:ext cx="0" cy="144"/>
            </a:xfrm>
            <a:prstGeom prst="line">
              <a:avLst/>
            </a:prstGeom>
            <a:noFill/>
            <a:ln w="38100">
              <a:solidFill>
                <a:schemeClr val="tx1"/>
              </a:solidFill>
              <a:round/>
              <a:headEnd/>
              <a:tailEnd/>
            </a:ln>
          </p:spPr>
          <p:txBody>
            <a:bodyPr/>
            <a:lstStyle/>
            <a:p>
              <a:endParaRPr lang="en-US"/>
            </a:p>
          </p:txBody>
        </p:sp>
        <p:sp>
          <p:nvSpPr>
            <p:cNvPr id="162827" name="Line 11"/>
            <p:cNvSpPr>
              <a:spLocks noChangeShapeType="1"/>
            </p:cNvSpPr>
            <p:nvPr/>
          </p:nvSpPr>
          <p:spPr bwMode="auto">
            <a:xfrm>
              <a:off x="2064" y="3216"/>
              <a:ext cx="528" cy="384"/>
            </a:xfrm>
            <a:prstGeom prst="line">
              <a:avLst/>
            </a:prstGeom>
            <a:noFill/>
            <a:ln w="38100">
              <a:solidFill>
                <a:schemeClr val="tx1"/>
              </a:solidFill>
              <a:round/>
              <a:headEnd/>
              <a:tailEnd/>
            </a:ln>
          </p:spPr>
          <p:txBody>
            <a:bodyPr/>
            <a:lstStyle/>
            <a:p>
              <a:endParaRPr lang="en-US"/>
            </a:p>
          </p:txBody>
        </p:sp>
        <p:sp>
          <p:nvSpPr>
            <p:cNvPr id="162828" name="Line 12"/>
            <p:cNvSpPr>
              <a:spLocks noChangeShapeType="1"/>
            </p:cNvSpPr>
            <p:nvPr/>
          </p:nvSpPr>
          <p:spPr bwMode="auto">
            <a:xfrm>
              <a:off x="1056" y="2496"/>
              <a:ext cx="432" cy="384"/>
            </a:xfrm>
            <a:prstGeom prst="line">
              <a:avLst/>
            </a:prstGeom>
            <a:noFill/>
            <a:ln w="38100">
              <a:solidFill>
                <a:schemeClr val="tx1"/>
              </a:solidFill>
              <a:round/>
              <a:headEnd/>
              <a:tailEnd/>
            </a:ln>
          </p:spPr>
          <p:txBody>
            <a:bodyPr/>
            <a:lstStyle/>
            <a:p>
              <a:endParaRPr lang="en-US"/>
            </a:p>
          </p:txBody>
        </p:sp>
        <p:sp>
          <p:nvSpPr>
            <p:cNvPr id="162829" name="Line 13"/>
            <p:cNvSpPr>
              <a:spLocks noChangeShapeType="1"/>
            </p:cNvSpPr>
            <p:nvPr/>
          </p:nvSpPr>
          <p:spPr bwMode="auto">
            <a:xfrm flipV="1">
              <a:off x="1488" y="2784"/>
              <a:ext cx="0" cy="96"/>
            </a:xfrm>
            <a:prstGeom prst="line">
              <a:avLst/>
            </a:prstGeom>
            <a:noFill/>
            <a:ln w="38100">
              <a:solidFill>
                <a:schemeClr val="tx1"/>
              </a:solidFill>
              <a:round/>
              <a:headEnd/>
              <a:tailEnd/>
            </a:ln>
          </p:spPr>
          <p:txBody>
            <a:bodyPr/>
            <a:lstStyle/>
            <a:p>
              <a:endParaRPr lang="en-US"/>
            </a:p>
          </p:txBody>
        </p:sp>
        <p:sp>
          <p:nvSpPr>
            <p:cNvPr id="162830" name="Line 14"/>
            <p:cNvSpPr>
              <a:spLocks noChangeShapeType="1"/>
            </p:cNvSpPr>
            <p:nvPr/>
          </p:nvSpPr>
          <p:spPr bwMode="auto">
            <a:xfrm>
              <a:off x="1488" y="2784"/>
              <a:ext cx="480" cy="384"/>
            </a:xfrm>
            <a:prstGeom prst="line">
              <a:avLst/>
            </a:prstGeom>
            <a:noFill/>
            <a:ln w="38100">
              <a:solidFill>
                <a:schemeClr val="tx1"/>
              </a:solidFill>
              <a:round/>
              <a:headEnd/>
              <a:tailEnd/>
            </a:ln>
          </p:spPr>
          <p:txBody>
            <a:bodyPr/>
            <a:lstStyle/>
            <a:p>
              <a:endParaRPr lang="en-US"/>
            </a:p>
          </p:txBody>
        </p:sp>
        <p:sp>
          <p:nvSpPr>
            <p:cNvPr id="162831" name="Line 15"/>
            <p:cNvSpPr>
              <a:spLocks noChangeShapeType="1"/>
            </p:cNvSpPr>
            <p:nvPr/>
          </p:nvSpPr>
          <p:spPr bwMode="auto">
            <a:xfrm flipH="1" flipV="1">
              <a:off x="1920" y="2976"/>
              <a:ext cx="48" cy="192"/>
            </a:xfrm>
            <a:prstGeom prst="line">
              <a:avLst/>
            </a:prstGeom>
            <a:noFill/>
            <a:ln w="38100">
              <a:solidFill>
                <a:schemeClr val="tx1"/>
              </a:solidFill>
              <a:round/>
              <a:headEnd/>
              <a:tailEnd/>
            </a:ln>
          </p:spPr>
          <p:txBody>
            <a:bodyPr/>
            <a:lstStyle/>
            <a:p>
              <a:endParaRPr lang="en-US"/>
            </a:p>
          </p:txBody>
        </p:sp>
        <p:sp>
          <p:nvSpPr>
            <p:cNvPr id="162832" name="Line 16"/>
            <p:cNvSpPr>
              <a:spLocks noChangeShapeType="1"/>
            </p:cNvSpPr>
            <p:nvPr/>
          </p:nvSpPr>
          <p:spPr bwMode="auto">
            <a:xfrm>
              <a:off x="1920" y="2976"/>
              <a:ext cx="672" cy="624"/>
            </a:xfrm>
            <a:prstGeom prst="line">
              <a:avLst/>
            </a:prstGeom>
            <a:noFill/>
            <a:ln w="38100">
              <a:solidFill>
                <a:schemeClr val="tx1"/>
              </a:solidFill>
              <a:round/>
              <a:headEnd/>
              <a:tailEnd/>
            </a:ln>
          </p:spPr>
          <p:txBody>
            <a:bodyPr/>
            <a:lstStyle/>
            <a:p>
              <a:endParaRPr lang="en-US"/>
            </a:p>
          </p:txBody>
        </p:sp>
      </p:grpSp>
    </p:spTree>
  </p:cSld>
  <p:clrMapOvr>
    <a:masterClrMapping/>
  </p:clrMapOvr>
  <p:transition advClick="0" advTm="0"/>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63843"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63844" name="Oval 4"/>
          <p:cNvSpPr>
            <a:spLocks noChangeArrowheads="1"/>
          </p:cNvSpPr>
          <p:nvPr/>
        </p:nvSpPr>
        <p:spPr bwMode="auto">
          <a:xfrm>
            <a:off x="34290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63845"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grpSp>
        <p:nvGrpSpPr>
          <p:cNvPr id="2" name="Group 6"/>
          <p:cNvGrpSpPr>
            <a:grpSpLocks/>
          </p:cNvGrpSpPr>
          <p:nvPr/>
        </p:nvGrpSpPr>
        <p:grpSpPr bwMode="auto">
          <a:xfrm rot="2961980">
            <a:off x="3540125" y="3332163"/>
            <a:ext cx="1676400" cy="685800"/>
            <a:chOff x="1056" y="2496"/>
            <a:chExt cx="1536" cy="1104"/>
          </a:xfrm>
        </p:grpSpPr>
        <p:sp>
          <p:nvSpPr>
            <p:cNvPr id="163847" name="Line 7"/>
            <p:cNvSpPr>
              <a:spLocks noChangeShapeType="1"/>
            </p:cNvSpPr>
            <p:nvPr/>
          </p:nvSpPr>
          <p:spPr bwMode="auto">
            <a:xfrm>
              <a:off x="1104" y="2544"/>
              <a:ext cx="528" cy="624"/>
            </a:xfrm>
            <a:prstGeom prst="line">
              <a:avLst/>
            </a:prstGeom>
            <a:noFill/>
            <a:ln w="38100">
              <a:solidFill>
                <a:schemeClr val="tx1"/>
              </a:solidFill>
              <a:round/>
              <a:headEnd/>
              <a:tailEnd/>
            </a:ln>
          </p:spPr>
          <p:txBody>
            <a:bodyPr/>
            <a:lstStyle/>
            <a:p>
              <a:endParaRPr lang="en-US"/>
            </a:p>
          </p:txBody>
        </p:sp>
        <p:sp>
          <p:nvSpPr>
            <p:cNvPr id="163848" name="Line 8"/>
            <p:cNvSpPr>
              <a:spLocks noChangeShapeType="1"/>
            </p:cNvSpPr>
            <p:nvPr/>
          </p:nvSpPr>
          <p:spPr bwMode="auto">
            <a:xfrm flipH="1" flipV="1">
              <a:off x="1584" y="2976"/>
              <a:ext cx="48" cy="192"/>
            </a:xfrm>
            <a:prstGeom prst="line">
              <a:avLst/>
            </a:prstGeom>
            <a:noFill/>
            <a:ln w="38100">
              <a:solidFill>
                <a:schemeClr val="tx1"/>
              </a:solidFill>
              <a:round/>
              <a:headEnd/>
              <a:tailEnd/>
            </a:ln>
          </p:spPr>
          <p:txBody>
            <a:bodyPr/>
            <a:lstStyle/>
            <a:p>
              <a:endParaRPr lang="en-US"/>
            </a:p>
          </p:txBody>
        </p:sp>
        <p:sp>
          <p:nvSpPr>
            <p:cNvPr id="163849" name="Line 9"/>
            <p:cNvSpPr>
              <a:spLocks noChangeShapeType="1"/>
            </p:cNvSpPr>
            <p:nvPr/>
          </p:nvSpPr>
          <p:spPr bwMode="auto">
            <a:xfrm>
              <a:off x="1584" y="2976"/>
              <a:ext cx="480" cy="384"/>
            </a:xfrm>
            <a:prstGeom prst="line">
              <a:avLst/>
            </a:prstGeom>
            <a:noFill/>
            <a:ln w="38100">
              <a:solidFill>
                <a:schemeClr val="tx1"/>
              </a:solidFill>
              <a:round/>
              <a:headEnd/>
              <a:tailEnd/>
            </a:ln>
          </p:spPr>
          <p:txBody>
            <a:bodyPr/>
            <a:lstStyle/>
            <a:p>
              <a:endParaRPr lang="en-US"/>
            </a:p>
          </p:txBody>
        </p:sp>
        <p:sp>
          <p:nvSpPr>
            <p:cNvPr id="163850" name="Line 10"/>
            <p:cNvSpPr>
              <a:spLocks noChangeShapeType="1"/>
            </p:cNvSpPr>
            <p:nvPr/>
          </p:nvSpPr>
          <p:spPr bwMode="auto">
            <a:xfrm flipV="1">
              <a:off x="2064" y="3216"/>
              <a:ext cx="0" cy="144"/>
            </a:xfrm>
            <a:prstGeom prst="line">
              <a:avLst/>
            </a:prstGeom>
            <a:noFill/>
            <a:ln w="38100">
              <a:solidFill>
                <a:schemeClr val="tx1"/>
              </a:solidFill>
              <a:round/>
              <a:headEnd/>
              <a:tailEnd/>
            </a:ln>
          </p:spPr>
          <p:txBody>
            <a:bodyPr/>
            <a:lstStyle/>
            <a:p>
              <a:endParaRPr lang="en-US"/>
            </a:p>
          </p:txBody>
        </p:sp>
        <p:sp>
          <p:nvSpPr>
            <p:cNvPr id="163851" name="Line 11"/>
            <p:cNvSpPr>
              <a:spLocks noChangeShapeType="1"/>
            </p:cNvSpPr>
            <p:nvPr/>
          </p:nvSpPr>
          <p:spPr bwMode="auto">
            <a:xfrm>
              <a:off x="2064" y="3216"/>
              <a:ext cx="528" cy="384"/>
            </a:xfrm>
            <a:prstGeom prst="line">
              <a:avLst/>
            </a:prstGeom>
            <a:noFill/>
            <a:ln w="38100">
              <a:solidFill>
                <a:schemeClr val="tx1"/>
              </a:solidFill>
              <a:round/>
              <a:headEnd/>
              <a:tailEnd/>
            </a:ln>
          </p:spPr>
          <p:txBody>
            <a:bodyPr/>
            <a:lstStyle/>
            <a:p>
              <a:endParaRPr lang="en-US"/>
            </a:p>
          </p:txBody>
        </p:sp>
        <p:sp>
          <p:nvSpPr>
            <p:cNvPr id="163852" name="Line 12"/>
            <p:cNvSpPr>
              <a:spLocks noChangeShapeType="1"/>
            </p:cNvSpPr>
            <p:nvPr/>
          </p:nvSpPr>
          <p:spPr bwMode="auto">
            <a:xfrm>
              <a:off x="1056" y="2496"/>
              <a:ext cx="432" cy="384"/>
            </a:xfrm>
            <a:prstGeom prst="line">
              <a:avLst/>
            </a:prstGeom>
            <a:noFill/>
            <a:ln w="38100">
              <a:solidFill>
                <a:schemeClr val="tx1"/>
              </a:solidFill>
              <a:round/>
              <a:headEnd/>
              <a:tailEnd/>
            </a:ln>
          </p:spPr>
          <p:txBody>
            <a:bodyPr/>
            <a:lstStyle/>
            <a:p>
              <a:endParaRPr lang="en-US"/>
            </a:p>
          </p:txBody>
        </p:sp>
        <p:sp>
          <p:nvSpPr>
            <p:cNvPr id="163853" name="Line 13"/>
            <p:cNvSpPr>
              <a:spLocks noChangeShapeType="1"/>
            </p:cNvSpPr>
            <p:nvPr/>
          </p:nvSpPr>
          <p:spPr bwMode="auto">
            <a:xfrm flipV="1">
              <a:off x="1488" y="2784"/>
              <a:ext cx="0" cy="96"/>
            </a:xfrm>
            <a:prstGeom prst="line">
              <a:avLst/>
            </a:prstGeom>
            <a:noFill/>
            <a:ln w="38100">
              <a:solidFill>
                <a:schemeClr val="tx1"/>
              </a:solidFill>
              <a:round/>
              <a:headEnd/>
              <a:tailEnd/>
            </a:ln>
          </p:spPr>
          <p:txBody>
            <a:bodyPr/>
            <a:lstStyle/>
            <a:p>
              <a:endParaRPr lang="en-US"/>
            </a:p>
          </p:txBody>
        </p:sp>
        <p:sp>
          <p:nvSpPr>
            <p:cNvPr id="163854" name="Line 14"/>
            <p:cNvSpPr>
              <a:spLocks noChangeShapeType="1"/>
            </p:cNvSpPr>
            <p:nvPr/>
          </p:nvSpPr>
          <p:spPr bwMode="auto">
            <a:xfrm>
              <a:off x="1488" y="2784"/>
              <a:ext cx="480" cy="384"/>
            </a:xfrm>
            <a:prstGeom prst="line">
              <a:avLst/>
            </a:prstGeom>
            <a:noFill/>
            <a:ln w="38100">
              <a:solidFill>
                <a:schemeClr val="tx1"/>
              </a:solidFill>
              <a:round/>
              <a:headEnd/>
              <a:tailEnd/>
            </a:ln>
          </p:spPr>
          <p:txBody>
            <a:bodyPr/>
            <a:lstStyle/>
            <a:p>
              <a:endParaRPr lang="en-US"/>
            </a:p>
          </p:txBody>
        </p:sp>
        <p:sp>
          <p:nvSpPr>
            <p:cNvPr id="163855" name="Line 15"/>
            <p:cNvSpPr>
              <a:spLocks noChangeShapeType="1"/>
            </p:cNvSpPr>
            <p:nvPr/>
          </p:nvSpPr>
          <p:spPr bwMode="auto">
            <a:xfrm flipH="1" flipV="1">
              <a:off x="1920" y="2976"/>
              <a:ext cx="48" cy="192"/>
            </a:xfrm>
            <a:prstGeom prst="line">
              <a:avLst/>
            </a:prstGeom>
            <a:noFill/>
            <a:ln w="38100">
              <a:solidFill>
                <a:schemeClr val="tx1"/>
              </a:solidFill>
              <a:round/>
              <a:headEnd/>
              <a:tailEnd/>
            </a:ln>
          </p:spPr>
          <p:txBody>
            <a:bodyPr/>
            <a:lstStyle/>
            <a:p>
              <a:endParaRPr lang="en-US"/>
            </a:p>
          </p:txBody>
        </p:sp>
        <p:sp>
          <p:nvSpPr>
            <p:cNvPr id="163856" name="Line 16"/>
            <p:cNvSpPr>
              <a:spLocks noChangeShapeType="1"/>
            </p:cNvSpPr>
            <p:nvPr/>
          </p:nvSpPr>
          <p:spPr bwMode="auto">
            <a:xfrm>
              <a:off x="1920" y="2976"/>
              <a:ext cx="672" cy="624"/>
            </a:xfrm>
            <a:prstGeom prst="line">
              <a:avLst/>
            </a:prstGeom>
            <a:noFill/>
            <a:ln w="38100">
              <a:solidFill>
                <a:schemeClr val="tx1"/>
              </a:solidFill>
              <a:round/>
              <a:headEnd/>
              <a:tailEnd/>
            </a:ln>
          </p:spPr>
          <p:txBody>
            <a:bodyPr/>
            <a:lstStyle/>
            <a:p>
              <a:endParaRPr lang="en-US"/>
            </a:p>
          </p:txBody>
        </p:sp>
      </p:grpSp>
    </p:spTree>
  </p:cSld>
  <p:clrMapOvr>
    <a:masterClrMapping/>
  </p:clrMapOvr>
  <p:transition advClick="0" advTm="0"/>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64867"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64868" name="Oval 4"/>
          <p:cNvSpPr>
            <a:spLocks noChangeArrowheads="1"/>
          </p:cNvSpPr>
          <p:nvPr/>
        </p:nvSpPr>
        <p:spPr bwMode="auto">
          <a:xfrm>
            <a:off x="35052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64869"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grpSp>
        <p:nvGrpSpPr>
          <p:cNvPr id="2" name="Group 6"/>
          <p:cNvGrpSpPr>
            <a:grpSpLocks/>
          </p:cNvGrpSpPr>
          <p:nvPr/>
        </p:nvGrpSpPr>
        <p:grpSpPr bwMode="auto">
          <a:xfrm rot="2961980">
            <a:off x="3603625" y="3360738"/>
            <a:ext cx="1600200" cy="685800"/>
            <a:chOff x="1056" y="2496"/>
            <a:chExt cx="1536" cy="1104"/>
          </a:xfrm>
        </p:grpSpPr>
        <p:sp>
          <p:nvSpPr>
            <p:cNvPr id="164871" name="Line 7"/>
            <p:cNvSpPr>
              <a:spLocks noChangeShapeType="1"/>
            </p:cNvSpPr>
            <p:nvPr/>
          </p:nvSpPr>
          <p:spPr bwMode="auto">
            <a:xfrm>
              <a:off x="1104" y="2544"/>
              <a:ext cx="528" cy="624"/>
            </a:xfrm>
            <a:prstGeom prst="line">
              <a:avLst/>
            </a:prstGeom>
            <a:noFill/>
            <a:ln w="38100">
              <a:solidFill>
                <a:schemeClr val="tx1"/>
              </a:solidFill>
              <a:round/>
              <a:headEnd/>
              <a:tailEnd/>
            </a:ln>
          </p:spPr>
          <p:txBody>
            <a:bodyPr/>
            <a:lstStyle/>
            <a:p>
              <a:endParaRPr lang="en-US"/>
            </a:p>
          </p:txBody>
        </p:sp>
        <p:sp>
          <p:nvSpPr>
            <p:cNvPr id="164872" name="Line 8"/>
            <p:cNvSpPr>
              <a:spLocks noChangeShapeType="1"/>
            </p:cNvSpPr>
            <p:nvPr/>
          </p:nvSpPr>
          <p:spPr bwMode="auto">
            <a:xfrm flipH="1" flipV="1">
              <a:off x="1584" y="2976"/>
              <a:ext cx="48" cy="192"/>
            </a:xfrm>
            <a:prstGeom prst="line">
              <a:avLst/>
            </a:prstGeom>
            <a:noFill/>
            <a:ln w="38100">
              <a:solidFill>
                <a:schemeClr val="tx1"/>
              </a:solidFill>
              <a:round/>
              <a:headEnd/>
              <a:tailEnd/>
            </a:ln>
          </p:spPr>
          <p:txBody>
            <a:bodyPr/>
            <a:lstStyle/>
            <a:p>
              <a:endParaRPr lang="en-US"/>
            </a:p>
          </p:txBody>
        </p:sp>
        <p:sp>
          <p:nvSpPr>
            <p:cNvPr id="164873" name="Line 9"/>
            <p:cNvSpPr>
              <a:spLocks noChangeShapeType="1"/>
            </p:cNvSpPr>
            <p:nvPr/>
          </p:nvSpPr>
          <p:spPr bwMode="auto">
            <a:xfrm>
              <a:off x="1584" y="2976"/>
              <a:ext cx="480" cy="384"/>
            </a:xfrm>
            <a:prstGeom prst="line">
              <a:avLst/>
            </a:prstGeom>
            <a:noFill/>
            <a:ln w="38100">
              <a:solidFill>
                <a:schemeClr val="tx1"/>
              </a:solidFill>
              <a:round/>
              <a:headEnd/>
              <a:tailEnd/>
            </a:ln>
          </p:spPr>
          <p:txBody>
            <a:bodyPr/>
            <a:lstStyle/>
            <a:p>
              <a:endParaRPr lang="en-US"/>
            </a:p>
          </p:txBody>
        </p:sp>
        <p:sp>
          <p:nvSpPr>
            <p:cNvPr id="164874" name="Line 10"/>
            <p:cNvSpPr>
              <a:spLocks noChangeShapeType="1"/>
            </p:cNvSpPr>
            <p:nvPr/>
          </p:nvSpPr>
          <p:spPr bwMode="auto">
            <a:xfrm flipV="1">
              <a:off x="2064" y="3216"/>
              <a:ext cx="0" cy="144"/>
            </a:xfrm>
            <a:prstGeom prst="line">
              <a:avLst/>
            </a:prstGeom>
            <a:noFill/>
            <a:ln w="38100">
              <a:solidFill>
                <a:schemeClr val="tx1"/>
              </a:solidFill>
              <a:round/>
              <a:headEnd/>
              <a:tailEnd/>
            </a:ln>
          </p:spPr>
          <p:txBody>
            <a:bodyPr/>
            <a:lstStyle/>
            <a:p>
              <a:endParaRPr lang="en-US"/>
            </a:p>
          </p:txBody>
        </p:sp>
        <p:sp>
          <p:nvSpPr>
            <p:cNvPr id="164875" name="Line 11"/>
            <p:cNvSpPr>
              <a:spLocks noChangeShapeType="1"/>
            </p:cNvSpPr>
            <p:nvPr/>
          </p:nvSpPr>
          <p:spPr bwMode="auto">
            <a:xfrm>
              <a:off x="2064" y="3216"/>
              <a:ext cx="528" cy="384"/>
            </a:xfrm>
            <a:prstGeom prst="line">
              <a:avLst/>
            </a:prstGeom>
            <a:noFill/>
            <a:ln w="38100">
              <a:solidFill>
                <a:schemeClr val="tx1"/>
              </a:solidFill>
              <a:round/>
              <a:headEnd/>
              <a:tailEnd/>
            </a:ln>
          </p:spPr>
          <p:txBody>
            <a:bodyPr/>
            <a:lstStyle/>
            <a:p>
              <a:endParaRPr lang="en-US"/>
            </a:p>
          </p:txBody>
        </p:sp>
        <p:sp>
          <p:nvSpPr>
            <p:cNvPr id="164876" name="Line 12"/>
            <p:cNvSpPr>
              <a:spLocks noChangeShapeType="1"/>
            </p:cNvSpPr>
            <p:nvPr/>
          </p:nvSpPr>
          <p:spPr bwMode="auto">
            <a:xfrm>
              <a:off x="1056" y="2496"/>
              <a:ext cx="432" cy="384"/>
            </a:xfrm>
            <a:prstGeom prst="line">
              <a:avLst/>
            </a:prstGeom>
            <a:noFill/>
            <a:ln w="38100">
              <a:solidFill>
                <a:schemeClr val="tx1"/>
              </a:solidFill>
              <a:round/>
              <a:headEnd/>
              <a:tailEnd/>
            </a:ln>
          </p:spPr>
          <p:txBody>
            <a:bodyPr/>
            <a:lstStyle/>
            <a:p>
              <a:endParaRPr lang="en-US"/>
            </a:p>
          </p:txBody>
        </p:sp>
        <p:sp>
          <p:nvSpPr>
            <p:cNvPr id="164877" name="Line 13"/>
            <p:cNvSpPr>
              <a:spLocks noChangeShapeType="1"/>
            </p:cNvSpPr>
            <p:nvPr/>
          </p:nvSpPr>
          <p:spPr bwMode="auto">
            <a:xfrm flipV="1">
              <a:off x="1488" y="2784"/>
              <a:ext cx="0" cy="96"/>
            </a:xfrm>
            <a:prstGeom prst="line">
              <a:avLst/>
            </a:prstGeom>
            <a:noFill/>
            <a:ln w="38100">
              <a:solidFill>
                <a:schemeClr val="tx1"/>
              </a:solidFill>
              <a:round/>
              <a:headEnd/>
              <a:tailEnd/>
            </a:ln>
          </p:spPr>
          <p:txBody>
            <a:bodyPr/>
            <a:lstStyle/>
            <a:p>
              <a:endParaRPr lang="en-US"/>
            </a:p>
          </p:txBody>
        </p:sp>
        <p:sp>
          <p:nvSpPr>
            <p:cNvPr id="164878" name="Line 14"/>
            <p:cNvSpPr>
              <a:spLocks noChangeShapeType="1"/>
            </p:cNvSpPr>
            <p:nvPr/>
          </p:nvSpPr>
          <p:spPr bwMode="auto">
            <a:xfrm>
              <a:off x="1488" y="2784"/>
              <a:ext cx="480" cy="384"/>
            </a:xfrm>
            <a:prstGeom prst="line">
              <a:avLst/>
            </a:prstGeom>
            <a:noFill/>
            <a:ln w="38100">
              <a:solidFill>
                <a:schemeClr val="tx1"/>
              </a:solidFill>
              <a:round/>
              <a:headEnd/>
              <a:tailEnd/>
            </a:ln>
          </p:spPr>
          <p:txBody>
            <a:bodyPr/>
            <a:lstStyle/>
            <a:p>
              <a:endParaRPr lang="en-US"/>
            </a:p>
          </p:txBody>
        </p:sp>
        <p:sp>
          <p:nvSpPr>
            <p:cNvPr id="164879" name="Line 15"/>
            <p:cNvSpPr>
              <a:spLocks noChangeShapeType="1"/>
            </p:cNvSpPr>
            <p:nvPr/>
          </p:nvSpPr>
          <p:spPr bwMode="auto">
            <a:xfrm flipH="1" flipV="1">
              <a:off x="1920" y="2976"/>
              <a:ext cx="48" cy="192"/>
            </a:xfrm>
            <a:prstGeom prst="line">
              <a:avLst/>
            </a:prstGeom>
            <a:noFill/>
            <a:ln w="38100">
              <a:solidFill>
                <a:schemeClr val="tx1"/>
              </a:solidFill>
              <a:round/>
              <a:headEnd/>
              <a:tailEnd/>
            </a:ln>
          </p:spPr>
          <p:txBody>
            <a:bodyPr/>
            <a:lstStyle/>
            <a:p>
              <a:endParaRPr lang="en-US"/>
            </a:p>
          </p:txBody>
        </p:sp>
        <p:sp>
          <p:nvSpPr>
            <p:cNvPr id="164880" name="Line 16"/>
            <p:cNvSpPr>
              <a:spLocks noChangeShapeType="1"/>
            </p:cNvSpPr>
            <p:nvPr/>
          </p:nvSpPr>
          <p:spPr bwMode="auto">
            <a:xfrm>
              <a:off x="1920" y="2976"/>
              <a:ext cx="672" cy="624"/>
            </a:xfrm>
            <a:prstGeom prst="line">
              <a:avLst/>
            </a:prstGeom>
            <a:noFill/>
            <a:ln w="38100">
              <a:solidFill>
                <a:schemeClr val="tx1"/>
              </a:solidFill>
              <a:round/>
              <a:headEnd/>
              <a:tailEnd/>
            </a:ln>
          </p:spPr>
          <p:txBody>
            <a:bodyPr/>
            <a:lstStyle/>
            <a:p>
              <a:endParaRPr lang="en-US"/>
            </a:p>
          </p:txBody>
        </p:sp>
      </p:grpSp>
    </p:spTree>
  </p:cSld>
  <p:clrMapOvr>
    <a:masterClrMapping/>
  </p:clrMapOvr>
  <p:transition advClick="0" advTm="0"/>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65891"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65892" name="Oval 4"/>
          <p:cNvSpPr>
            <a:spLocks noChangeArrowheads="1"/>
          </p:cNvSpPr>
          <p:nvPr/>
        </p:nvSpPr>
        <p:spPr bwMode="auto">
          <a:xfrm>
            <a:off x="35814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65893"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grpSp>
        <p:nvGrpSpPr>
          <p:cNvPr id="2" name="Group 6"/>
          <p:cNvGrpSpPr>
            <a:grpSpLocks/>
          </p:cNvGrpSpPr>
          <p:nvPr/>
        </p:nvGrpSpPr>
        <p:grpSpPr bwMode="auto">
          <a:xfrm rot="2961980">
            <a:off x="3632200" y="3297238"/>
            <a:ext cx="1600200" cy="762000"/>
            <a:chOff x="1056" y="2496"/>
            <a:chExt cx="1536" cy="1104"/>
          </a:xfrm>
        </p:grpSpPr>
        <p:sp>
          <p:nvSpPr>
            <p:cNvPr id="165895" name="Line 7"/>
            <p:cNvSpPr>
              <a:spLocks noChangeShapeType="1"/>
            </p:cNvSpPr>
            <p:nvPr/>
          </p:nvSpPr>
          <p:spPr bwMode="auto">
            <a:xfrm>
              <a:off x="1104" y="2544"/>
              <a:ext cx="528" cy="624"/>
            </a:xfrm>
            <a:prstGeom prst="line">
              <a:avLst/>
            </a:prstGeom>
            <a:noFill/>
            <a:ln w="38100">
              <a:solidFill>
                <a:schemeClr val="tx1"/>
              </a:solidFill>
              <a:round/>
              <a:headEnd/>
              <a:tailEnd/>
            </a:ln>
          </p:spPr>
          <p:txBody>
            <a:bodyPr/>
            <a:lstStyle/>
            <a:p>
              <a:endParaRPr lang="en-US"/>
            </a:p>
          </p:txBody>
        </p:sp>
        <p:sp>
          <p:nvSpPr>
            <p:cNvPr id="165896" name="Line 8"/>
            <p:cNvSpPr>
              <a:spLocks noChangeShapeType="1"/>
            </p:cNvSpPr>
            <p:nvPr/>
          </p:nvSpPr>
          <p:spPr bwMode="auto">
            <a:xfrm flipH="1" flipV="1">
              <a:off x="1584" y="2976"/>
              <a:ext cx="48" cy="192"/>
            </a:xfrm>
            <a:prstGeom prst="line">
              <a:avLst/>
            </a:prstGeom>
            <a:noFill/>
            <a:ln w="38100">
              <a:solidFill>
                <a:schemeClr val="tx1"/>
              </a:solidFill>
              <a:round/>
              <a:headEnd/>
              <a:tailEnd/>
            </a:ln>
          </p:spPr>
          <p:txBody>
            <a:bodyPr/>
            <a:lstStyle/>
            <a:p>
              <a:endParaRPr lang="en-US"/>
            </a:p>
          </p:txBody>
        </p:sp>
        <p:sp>
          <p:nvSpPr>
            <p:cNvPr id="165897" name="Line 9"/>
            <p:cNvSpPr>
              <a:spLocks noChangeShapeType="1"/>
            </p:cNvSpPr>
            <p:nvPr/>
          </p:nvSpPr>
          <p:spPr bwMode="auto">
            <a:xfrm>
              <a:off x="1584" y="2976"/>
              <a:ext cx="480" cy="384"/>
            </a:xfrm>
            <a:prstGeom prst="line">
              <a:avLst/>
            </a:prstGeom>
            <a:noFill/>
            <a:ln w="38100">
              <a:solidFill>
                <a:schemeClr val="tx1"/>
              </a:solidFill>
              <a:round/>
              <a:headEnd/>
              <a:tailEnd/>
            </a:ln>
          </p:spPr>
          <p:txBody>
            <a:bodyPr/>
            <a:lstStyle/>
            <a:p>
              <a:endParaRPr lang="en-US"/>
            </a:p>
          </p:txBody>
        </p:sp>
        <p:sp>
          <p:nvSpPr>
            <p:cNvPr id="165898" name="Line 10"/>
            <p:cNvSpPr>
              <a:spLocks noChangeShapeType="1"/>
            </p:cNvSpPr>
            <p:nvPr/>
          </p:nvSpPr>
          <p:spPr bwMode="auto">
            <a:xfrm flipV="1">
              <a:off x="2064" y="3216"/>
              <a:ext cx="0" cy="144"/>
            </a:xfrm>
            <a:prstGeom prst="line">
              <a:avLst/>
            </a:prstGeom>
            <a:noFill/>
            <a:ln w="38100">
              <a:solidFill>
                <a:schemeClr val="tx1"/>
              </a:solidFill>
              <a:round/>
              <a:headEnd/>
              <a:tailEnd/>
            </a:ln>
          </p:spPr>
          <p:txBody>
            <a:bodyPr/>
            <a:lstStyle/>
            <a:p>
              <a:endParaRPr lang="en-US"/>
            </a:p>
          </p:txBody>
        </p:sp>
        <p:sp>
          <p:nvSpPr>
            <p:cNvPr id="165899" name="Line 11"/>
            <p:cNvSpPr>
              <a:spLocks noChangeShapeType="1"/>
            </p:cNvSpPr>
            <p:nvPr/>
          </p:nvSpPr>
          <p:spPr bwMode="auto">
            <a:xfrm>
              <a:off x="2064" y="3216"/>
              <a:ext cx="528" cy="384"/>
            </a:xfrm>
            <a:prstGeom prst="line">
              <a:avLst/>
            </a:prstGeom>
            <a:noFill/>
            <a:ln w="38100">
              <a:solidFill>
                <a:schemeClr val="tx1"/>
              </a:solidFill>
              <a:round/>
              <a:headEnd/>
              <a:tailEnd/>
            </a:ln>
          </p:spPr>
          <p:txBody>
            <a:bodyPr/>
            <a:lstStyle/>
            <a:p>
              <a:endParaRPr lang="en-US"/>
            </a:p>
          </p:txBody>
        </p:sp>
        <p:sp>
          <p:nvSpPr>
            <p:cNvPr id="165900" name="Line 12"/>
            <p:cNvSpPr>
              <a:spLocks noChangeShapeType="1"/>
            </p:cNvSpPr>
            <p:nvPr/>
          </p:nvSpPr>
          <p:spPr bwMode="auto">
            <a:xfrm>
              <a:off x="1056" y="2496"/>
              <a:ext cx="432" cy="384"/>
            </a:xfrm>
            <a:prstGeom prst="line">
              <a:avLst/>
            </a:prstGeom>
            <a:noFill/>
            <a:ln w="38100">
              <a:solidFill>
                <a:schemeClr val="tx1"/>
              </a:solidFill>
              <a:round/>
              <a:headEnd/>
              <a:tailEnd/>
            </a:ln>
          </p:spPr>
          <p:txBody>
            <a:bodyPr/>
            <a:lstStyle/>
            <a:p>
              <a:endParaRPr lang="en-US"/>
            </a:p>
          </p:txBody>
        </p:sp>
        <p:sp>
          <p:nvSpPr>
            <p:cNvPr id="165901" name="Line 13"/>
            <p:cNvSpPr>
              <a:spLocks noChangeShapeType="1"/>
            </p:cNvSpPr>
            <p:nvPr/>
          </p:nvSpPr>
          <p:spPr bwMode="auto">
            <a:xfrm flipV="1">
              <a:off x="1488" y="2784"/>
              <a:ext cx="0" cy="96"/>
            </a:xfrm>
            <a:prstGeom prst="line">
              <a:avLst/>
            </a:prstGeom>
            <a:noFill/>
            <a:ln w="38100">
              <a:solidFill>
                <a:schemeClr val="tx1"/>
              </a:solidFill>
              <a:round/>
              <a:headEnd/>
              <a:tailEnd/>
            </a:ln>
          </p:spPr>
          <p:txBody>
            <a:bodyPr/>
            <a:lstStyle/>
            <a:p>
              <a:endParaRPr lang="en-US"/>
            </a:p>
          </p:txBody>
        </p:sp>
        <p:sp>
          <p:nvSpPr>
            <p:cNvPr id="165902" name="Line 14"/>
            <p:cNvSpPr>
              <a:spLocks noChangeShapeType="1"/>
            </p:cNvSpPr>
            <p:nvPr/>
          </p:nvSpPr>
          <p:spPr bwMode="auto">
            <a:xfrm>
              <a:off x="1488" y="2784"/>
              <a:ext cx="480" cy="384"/>
            </a:xfrm>
            <a:prstGeom prst="line">
              <a:avLst/>
            </a:prstGeom>
            <a:noFill/>
            <a:ln w="38100">
              <a:solidFill>
                <a:schemeClr val="tx1"/>
              </a:solidFill>
              <a:round/>
              <a:headEnd/>
              <a:tailEnd/>
            </a:ln>
          </p:spPr>
          <p:txBody>
            <a:bodyPr/>
            <a:lstStyle/>
            <a:p>
              <a:endParaRPr lang="en-US"/>
            </a:p>
          </p:txBody>
        </p:sp>
        <p:sp>
          <p:nvSpPr>
            <p:cNvPr id="165903" name="Line 15"/>
            <p:cNvSpPr>
              <a:spLocks noChangeShapeType="1"/>
            </p:cNvSpPr>
            <p:nvPr/>
          </p:nvSpPr>
          <p:spPr bwMode="auto">
            <a:xfrm flipH="1" flipV="1">
              <a:off x="1920" y="2976"/>
              <a:ext cx="48" cy="192"/>
            </a:xfrm>
            <a:prstGeom prst="line">
              <a:avLst/>
            </a:prstGeom>
            <a:noFill/>
            <a:ln w="38100">
              <a:solidFill>
                <a:schemeClr val="tx1"/>
              </a:solidFill>
              <a:round/>
              <a:headEnd/>
              <a:tailEnd/>
            </a:ln>
          </p:spPr>
          <p:txBody>
            <a:bodyPr/>
            <a:lstStyle/>
            <a:p>
              <a:endParaRPr lang="en-US"/>
            </a:p>
          </p:txBody>
        </p:sp>
        <p:sp>
          <p:nvSpPr>
            <p:cNvPr id="165904" name="Line 16"/>
            <p:cNvSpPr>
              <a:spLocks noChangeShapeType="1"/>
            </p:cNvSpPr>
            <p:nvPr/>
          </p:nvSpPr>
          <p:spPr bwMode="auto">
            <a:xfrm>
              <a:off x="1920" y="2976"/>
              <a:ext cx="672" cy="624"/>
            </a:xfrm>
            <a:prstGeom prst="line">
              <a:avLst/>
            </a:prstGeom>
            <a:noFill/>
            <a:ln w="38100">
              <a:solidFill>
                <a:schemeClr val="tx1"/>
              </a:solidFill>
              <a:round/>
              <a:headEnd/>
              <a:tailEnd/>
            </a:ln>
          </p:spPr>
          <p:txBody>
            <a:bodyPr/>
            <a:lstStyle/>
            <a:p>
              <a:endParaRPr lang="en-US"/>
            </a:p>
          </p:txBody>
        </p:sp>
      </p:grpSp>
    </p:spTree>
  </p:cSld>
  <p:clrMapOvr>
    <a:masterClrMapping/>
  </p:clrMapOvr>
  <p:transition advClick="0" advTm="0"/>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66915"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66916" name="Oval 4"/>
          <p:cNvSpPr>
            <a:spLocks noChangeArrowheads="1"/>
          </p:cNvSpPr>
          <p:nvPr/>
        </p:nvSpPr>
        <p:spPr bwMode="auto">
          <a:xfrm>
            <a:off x="36576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66917"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grpSp>
        <p:nvGrpSpPr>
          <p:cNvPr id="2" name="Group 6"/>
          <p:cNvGrpSpPr>
            <a:grpSpLocks/>
          </p:cNvGrpSpPr>
          <p:nvPr/>
        </p:nvGrpSpPr>
        <p:grpSpPr bwMode="auto">
          <a:xfrm rot="2961980">
            <a:off x="3660775" y="3235325"/>
            <a:ext cx="1600200" cy="838200"/>
            <a:chOff x="1056" y="2496"/>
            <a:chExt cx="1536" cy="1104"/>
          </a:xfrm>
        </p:grpSpPr>
        <p:sp>
          <p:nvSpPr>
            <p:cNvPr id="166919" name="Line 7"/>
            <p:cNvSpPr>
              <a:spLocks noChangeShapeType="1"/>
            </p:cNvSpPr>
            <p:nvPr/>
          </p:nvSpPr>
          <p:spPr bwMode="auto">
            <a:xfrm>
              <a:off x="1104" y="2544"/>
              <a:ext cx="528" cy="624"/>
            </a:xfrm>
            <a:prstGeom prst="line">
              <a:avLst/>
            </a:prstGeom>
            <a:noFill/>
            <a:ln w="38100">
              <a:solidFill>
                <a:schemeClr val="tx1"/>
              </a:solidFill>
              <a:round/>
              <a:headEnd/>
              <a:tailEnd/>
            </a:ln>
          </p:spPr>
          <p:txBody>
            <a:bodyPr/>
            <a:lstStyle/>
            <a:p>
              <a:endParaRPr lang="en-US"/>
            </a:p>
          </p:txBody>
        </p:sp>
        <p:sp>
          <p:nvSpPr>
            <p:cNvPr id="166920" name="Line 8"/>
            <p:cNvSpPr>
              <a:spLocks noChangeShapeType="1"/>
            </p:cNvSpPr>
            <p:nvPr/>
          </p:nvSpPr>
          <p:spPr bwMode="auto">
            <a:xfrm flipH="1" flipV="1">
              <a:off x="1584" y="2976"/>
              <a:ext cx="48" cy="192"/>
            </a:xfrm>
            <a:prstGeom prst="line">
              <a:avLst/>
            </a:prstGeom>
            <a:noFill/>
            <a:ln w="38100">
              <a:solidFill>
                <a:schemeClr val="tx1"/>
              </a:solidFill>
              <a:round/>
              <a:headEnd/>
              <a:tailEnd/>
            </a:ln>
          </p:spPr>
          <p:txBody>
            <a:bodyPr/>
            <a:lstStyle/>
            <a:p>
              <a:endParaRPr lang="en-US"/>
            </a:p>
          </p:txBody>
        </p:sp>
        <p:sp>
          <p:nvSpPr>
            <p:cNvPr id="166921" name="Line 9"/>
            <p:cNvSpPr>
              <a:spLocks noChangeShapeType="1"/>
            </p:cNvSpPr>
            <p:nvPr/>
          </p:nvSpPr>
          <p:spPr bwMode="auto">
            <a:xfrm>
              <a:off x="1584" y="2976"/>
              <a:ext cx="480" cy="384"/>
            </a:xfrm>
            <a:prstGeom prst="line">
              <a:avLst/>
            </a:prstGeom>
            <a:noFill/>
            <a:ln w="38100">
              <a:solidFill>
                <a:schemeClr val="tx1"/>
              </a:solidFill>
              <a:round/>
              <a:headEnd/>
              <a:tailEnd/>
            </a:ln>
          </p:spPr>
          <p:txBody>
            <a:bodyPr/>
            <a:lstStyle/>
            <a:p>
              <a:endParaRPr lang="en-US"/>
            </a:p>
          </p:txBody>
        </p:sp>
        <p:sp>
          <p:nvSpPr>
            <p:cNvPr id="166922" name="Line 10"/>
            <p:cNvSpPr>
              <a:spLocks noChangeShapeType="1"/>
            </p:cNvSpPr>
            <p:nvPr/>
          </p:nvSpPr>
          <p:spPr bwMode="auto">
            <a:xfrm flipV="1">
              <a:off x="2064" y="3216"/>
              <a:ext cx="0" cy="144"/>
            </a:xfrm>
            <a:prstGeom prst="line">
              <a:avLst/>
            </a:prstGeom>
            <a:noFill/>
            <a:ln w="38100">
              <a:solidFill>
                <a:schemeClr val="tx1"/>
              </a:solidFill>
              <a:round/>
              <a:headEnd/>
              <a:tailEnd/>
            </a:ln>
          </p:spPr>
          <p:txBody>
            <a:bodyPr/>
            <a:lstStyle/>
            <a:p>
              <a:endParaRPr lang="en-US"/>
            </a:p>
          </p:txBody>
        </p:sp>
        <p:sp>
          <p:nvSpPr>
            <p:cNvPr id="166923" name="Line 11"/>
            <p:cNvSpPr>
              <a:spLocks noChangeShapeType="1"/>
            </p:cNvSpPr>
            <p:nvPr/>
          </p:nvSpPr>
          <p:spPr bwMode="auto">
            <a:xfrm>
              <a:off x="2064" y="3216"/>
              <a:ext cx="528" cy="384"/>
            </a:xfrm>
            <a:prstGeom prst="line">
              <a:avLst/>
            </a:prstGeom>
            <a:noFill/>
            <a:ln w="38100">
              <a:solidFill>
                <a:schemeClr val="tx1"/>
              </a:solidFill>
              <a:round/>
              <a:headEnd/>
              <a:tailEnd/>
            </a:ln>
          </p:spPr>
          <p:txBody>
            <a:bodyPr/>
            <a:lstStyle/>
            <a:p>
              <a:endParaRPr lang="en-US"/>
            </a:p>
          </p:txBody>
        </p:sp>
        <p:sp>
          <p:nvSpPr>
            <p:cNvPr id="166924" name="Line 12"/>
            <p:cNvSpPr>
              <a:spLocks noChangeShapeType="1"/>
            </p:cNvSpPr>
            <p:nvPr/>
          </p:nvSpPr>
          <p:spPr bwMode="auto">
            <a:xfrm>
              <a:off x="1056" y="2496"/>
              <a:ext cx="432" cy="384"/>
            </a:xfrm>
            <a:prstGeom prst="line">
              <a:avLst/>
            </a:prstGeom>
            <a:noFill/>
            <a:ln w="38100">
              <a:solidFill>
                <a:schemeClr val="tx1"/>
              </a:solidFill>
              <a:round/>
              <a:headEnd/>
              <a:tailEnd/>
            </a:ln>
          </p:spPr>
          <p:txBody>
            <a:bodyPr/>
            <a:lstStyle/>
            <a:p>
              <a:endParaRPr lang="en-US"/>
            </a:p>
          </p:txBody>
        </p:sp>
        <p:sp>
          <p:nvSpPr>
            <p:cNvPr id="166925" name="Line 13"/>
            <p:cNvSpPr>
              <a:spLocks noChangeShapeType="1"/>
            </p:cNvSpPr>
            <p:nvPr/>
          </p:nvSpPr>
          <p:spPr bwMode="auto">
            <a:xfrm flipV="1">
              <a:off x="1488" y="2784"/>
              <a:ext cx="0" cy="96"/>
            </a:xfrm>
            <a:prstGeom prst="line">
              <a:avLst/>
            </a:prstGeom>
            <a:noFill/>
            <a:ln w="38100">
              <a:solidFill>
                <a:schemeClr val="tx1"/>
              </a:solidFill>
              <a:round/>
              <a:headEnd/>
              <a:tailEnd/>
            </a:ln>
          </p:spPr>
          <p:txBody>
            <a:bodyPr/>
            <a:lstStyle/>
            <a:p>
              <a:endParaRPr lang="en-US"/>
            </a:p>
          </p:txBody>
        </p:sp>
        <p:sp>
          <p:nvSpPr>
            <p:cNvPr id="166926" name="Line 14"/>
            <p:cNvSpPr>
              <a:spLocks noChangeShapeType="1"/>
            </p:cNvSpPr>
            <p:nvPr/>
          </p:nvSpPr>
          <p:spPr bwMode="auto">
            <a:xfrm>
              <a:off x="1488" y="2784"/>
              <a:ext cx="480" cy="384"/>
            </a:xfrm>
            <a:prstGeom prst="line">
              <a:avLst/>
            </a:prstGeom>
            <a:noFill/>
            <a:ln w="38100">
              <a:solidFill>
                <a:schemeClr val="tx1"/>
              </a:solidFill>
              <a:round/>
              <a:headEnd/>
              <a:tailEnd/>
            </a:ln>
          </p:spPr>
          <p:txBody>
            <a:bodyPr/>
            <a:lstStyle/>
            <a:p>
              <a:endParaRPr lang="en-US"/>
            </a:p>
          </p:txBody>
        </p:sp>
        <p:sp>
          <p:nvSpPr>
            <p:cNvPr id="166927" name="Line 15"/>
            <p:cNvSpPr>
              <a:spLocks noChangeShapeType="1"/>
            </p:cNvSpPr>
            <p:nvPr/>
          </p:nvSpPr>
          <p:spPr bwMode="auto">
            <a:xfrm flipH="1" flipV="1">
              <a:off x="1920" y="2976"/>
              <a:ext cx="48" cy="192"/>
            </a:xfrm>
            <a:prstGeom prst="line">
              <a:avLst/>
            </a:prstGeom>
            <a:noFill/>
            <a:ln w="38100">
              <a:solidFill>
                <a:schemeClr val="tx1"/>
              </a:solidFill>
              <a:round/>
              <a:headEnd/>
              <a:tailEnd/>
            </a:ln>
          </p:spPr>
          <p:txBody>
            <a:bodyPr/>
            <a:lstStyle/>
            <a:p>
              <a:endParaRPr lang="en-US"/>
            </a:p>
          </p:txBody>
        </p:sp>
        <p:sp>
          <p:nvSpPr>
            <p:cNvPr id="166928" name="Line 16"/>
            <p:cNvSpPr>
              <a:spLocks noChangeShapeType="1"/>
            </p:cNvSpPr>
            <p:nvPr/>
          </p:nvSpPr>
          <p:spPr bwMode="auto">
            <a:xfrm>
              <a:off x="1920" y="2976"/>
              <a:ext cx="672" cy="624"/>
            </a:xfrm>
            <a:prstGeom prst="line">
              <a:avLst/>
            </a:prstGeom>
            <a:noFill/>
            <a:ln w="38100">
              <a:solidFill>
                <a:schemeClr val="tx1"/>
              </a:solidFill>
              <a:round/>
              <a:headEnd/>
              <a:tailEnd/>
            </a:ln>
          </p:spPr>
          <p:txBody>
            <a:bodyPr/>
            <a:lstStyle/>
            <a:p>
              <a:endParaRPr lang="en-US"/>
            </a:p>
          </p:txBody>
        </p:sp>
      </p:grpSp>
    </p:spTree>
  </p:cSld>
  <p:clrMapOvr>
    <a:masterClrMapping/>
  </p:clrMapOvr>
  <p:transition advClick="0" advTm="0"/>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67939"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67940" name="Oval 4"/>
          <p:cNvSpPr>
            <a:spLocks noChangeArrowheads="1"/>
          </p:cNvSpPr>
          <p:nvPr/>
        </p:nvSpPr>
        <p:spPr bwMode="auto">
          <a:xfrm>
            <a:off x="37338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67941"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grpSp>
        <p:nvGrpSpPr>
          <p:cNvPr id="2" name="Group 6"/>
          <p:cNvGrpSpPr>
            <a:grpSpLocks/>
          </p:cNvGrpSpPr>
          <p:nvPr/>
        </p:nvGrpSpPr>
        <p:grpSpPr bwMode="auto">
          <a:xfrm rot="2961980">
            <a:off x="3752850" y="3200400"/>
            <a:ext cx="1524000" cy="914400"/>
            <a:chOff x="1056" y="2496"/>
            <a:chExt cx="1536" cy="1104"/>
          </a:xfrm>
        </p:grpSpPr>
        <p:sp>
          <p:nvSpPr>
            <p:cNvPr id="167943" name="Line 7"/>
            <p:cNvSpPr>
              <a:spLocks noChangeShapeType="1"/>
            </p:cNvSpPr>
            <p:nvPr/>
          </p:nvSpPr>
          <p:spPr bwMode="auto">
            <a:xfrm>
              <a:off x="1104" y="2544"/>
              <a:ext cx="528" cy="624"/>
            </a:xfrm>
            <a:prstGeom prst="line">
              <a:avLst/>
            </a:prstGeom>
            <a:noFill/>
            <a:ln w="38100">
              <a:solidFill>
                <a:schemeClr val="tx1"/>
              </a:solidFill>
              <a:round/>
              <a:headEnd/>
              <a:tailEnd/>
            </a:ln>
          </p:spPr>
          <p:txBody>
            <a:bodyPr/>
            <a:lstStyle/>
            <a:p>
              <a:endParaRPr lang="en-US"/>
            </a:p>
          </p:txBody>
        </p:sp>
        <p:sp>
          <p:nvSpPr>
            <p:cNvPr id="167944" name="Line 8"/>
            <p:cNvSpPr>
              <a:spLocks noChangeShapeType="1"/>
            </p:cNvSpPr>
            <p:nvPr/>
          </p:nvSpPr>
          <p:spPr bwMode="auto">
            <a:xfrm flipH="1" flipV="1">
              <a:off x="1584" y="2976"/>
              <a:ext cx="48" cy="192"/>
            </a:xfrm>
            <a:prstGeom prst="line">
              <a:avLst/>
            </a:prstGeom>
            <a:noFill/>
            <a:ln w="38100">
              <a:solidFill>
                <a:schemeClr val="tx1"/>
              </a:solidFill>
              <a:round/>
              <a:headEnd/>
              <a:tailEnd/>
            </a:ln>
          </p:spPr>
          <p:txBody>
            <a:bodyPr/>
            <a:lstStyle/>
            <a:p>
              <a:endParaRPr lang="en-US"/>
            </a:p>
          </p:txBody>
        </p:sp>
        <p:sp>
          <p:nvSpPr>
            <p:cNvPr id="167945" name="Line 9"/>
            <p:cNvSpPr>
              <a:spLocks noChangeShapeType="1"/>
            </p:cNvSpPr>
            <p:nvPr/>
          </p:nvSpPr>
          <p:spPr bwMode="auto">
            <a:xfrm>
              <a:off x="1584" y="2976"/>
              <a:ext cx="480" cy="384"/>
            </a:xfrm>
            <a:prstGeom prst="line">
              <a:avLst/>
            </a:prstGeom>
            <a:noFill/>
            <a:ln w="38100">
              <a:solidFill>
                <a:schemeClr val="tx1"/>
              </a:solidFill>
              <a:round/>
              <a:headEnd/>
              <a:tailEnd/>
            </a:ln>
          </p:spPr>
          <p:txBody>
            <a:bodyPr/>
            <a:lstStyle/>
            <a:p>
              <a:endParaRPr lang="en-US"/>
            </a:p>
          </p:txBody>
        </p:sp>
        <p:sp>
          <p:nvSpPr>
            <p:cNvPr id="167946" name="Line 10"/>
            <p:cNvSpPr>
              <a:spLocks noChangeShapeType="1"/>
            </p:cNvSpPr>
            <p:nvPr/>
          </p:nvSpPr>
          <p:spPr bwMode="auto">
            <a:xfrm flipV="1">
              <a:off x="2064" y="3216"/>
              <a:ext cx="0" cy="144"/>
            </a:xfrm>
            <a:prstGeom prst="line">
              <a:avLst/>
            </a:prstGeom>
            <a:noFill/>
            <a:ln w="38100">
              <a:solidFill>
                <a:schemeClr val="tx1"/>
              </a:solidFill>
              <a:round/>
              <a:headEnd/>
              <a:tailEnd/>
            </a:ln>
          </p:spPr>
          <p:txBody>
            <a:bodyPr/>
            <a:lstStyle/>
            <a:p>
              <a:endParaRPr lang="en-US"/>
            </a:p>
          </p:txBody>
        </p:sp>
        <p:sp>
          <p:nvSpPr>
            <p:cNvPr id="167947" name="Line 11"/>
            <p:cNvSpPr>
              <a:spLocks noChangeShapeType="1"/>
            </p:cNvSpPr>
            <p:nvPr/>
          </p:nvSpPr>
          <p:spPr bwMode="auto">
            <a:xfrm>
              <a:off x="2064" y="3216"/>
              <a:ext cx="528" cy="384"/>
            </a:xfrm>
            <a:prstGeom prst="line">
              <a:avLst/>
            </a:prstGeom>
            <a:noFill/>
            <a:ln w="38100">
              <a:solidFill>
                <a:schemeClr val="tx1"/>
              </a:solidFill>
              <a:round/>
              <a:headEnd/>
              <a:tailEnd/>
            </a:ln>
          </p:spPr>
          <p:txBody>
            <a:bodyPr/>
            <a:lstStyle/>
            <a:p>
              <a:endParaRPr lang="en-US"/>
            </a:p>
          </p:txBody>
        </p:sp>
        <p:sp>
          <p:nvSpPr>
            <p:cNvPr id="167948" name="Line 12"/>
            <p:cNvSpPr>
              <a:spLocks noChangeShapeType="1"/>
            </p:cNvSpPr>
            <p:nvPr/>
          </p:nvSpPr>
          <p:spPr bwMode="auto">
            <a:xfrm>
              <a:off x="1056" y="2496"/>
              <a:ext cx="432" cy="384"/>
            </a:xfrm>
            <a:prstGeom prst="line">
              <a:avLst/>
            </a:prstGeom>
            <a:noFill/>
            <a:ln w="38100">
              <a:solidFill>
                <a:schemeClr val="tx1"/>
              </a:solidFill>
              <a:round/>
              <a:headEnd/>
              <a:tailEnd/>
            </a:ln>
          </p:spPr>
          <p:txBody>
            <a:bodyPr/>
            <a:lstStyle/>
            <a:p>
              <a:endParaRPr lang="en-US"/>
            </a:p>
          </p:txBody>
        </p:sp>
        <p:sp>
          <p:nvSpPr>
            <p:cNvPr id="167949" name="Line 13"/>
            <p:cNvSpPr>
              <a:spLocks noChangeShapeType="1"/>
            </p:cNvSpPr>
            <p:nvPr/>
          </p:nvSpPr>
          <p:spPr bwMode="auto">
            <a:xfrm flipV="1">
              <a:off x="1488" y="2784"/>
              <a:ext cx="0" cy="96"/>
            </a:xfrm>
            <a:prstGeom prst="line">
              <a:avLst/>
            </a:prstGeom>
            <a:noFill/>
            <a:ln w="38100">
              <a:solidFill>
                <a:schemeClr val="tx1"/>
              </a:solidFill>
              <a:round/>
              <a:headEnd/>
              <a:tailEnd/>
            </a:ln>
          </p:spPr>
          <p:txBody>
            <a:bodyPr/>
            <a:lstStyle/>
            <a:p>
              <a:endParaRPr lang="en-US"/>
            </a:p>
          </p:txBody>
        </p:sp>
        <p:sp>
          <p:nvSpPr>
            <p:cNvPr id="167950" name="Line 14"/>
            <p:cNvSpPr>
              <a:spLocks noChangeShapeType="1"/>
            </p:cNvSpPr>
            <p:nvPr/>
          </p:nvSpPr>
          <p:spPr bwMode="auto">
            <a:xfrm>
              <a:off x="1488" y="2784"/>
              <a:ext cx="480" cy="384"/>
            </a:xfrm>
            <a:prstGeom prst="line">
              <a:avLst/>
            </a:prstGeom>
            <a:noFill/>
            <a:ln w="38100">
              <a:solidFill>
                <a:schemeClr val="tx1"/>
              </a:solidFill>
              <a:round/>
              <a:headEnd/>
              <a:tailEnd/>
            </a:ln>
          </p:spPr>
          <p:txBody>
            <a:bodyPr/>
            <a:lstStyle/>
            <a:p>
              <a:endParaRPr lang="en-US"/>
            </a:p>
          </p:txBody>
        </p:sp>
        <p:sp>
          <p:nvSpPr>
            <p:cNvPr id="167951" name="Line 15"/>
            <p:cNvSpPr>
              <a:spLocks noChangeShapeType="1"/>
            </p:cNvSpPr>
            <p:nvPr/>
          </p:nvSpPr>
          <p:spPr bwMode="auto">
            <a:xfrm flipH="1" flipV="1">
              <a:off x="1920" y="2976"/>
              <a:ext cx="48" cy="192"/>
            </a:xfrm>
            <a:prstGeom prst="line">
              <a:avLst/>
            </a:prstGeom>
            <a:noFill/>
            <a:ln w="38100">
              <a:solidFill>
                <a:schemeClr val="tx1"/>
              </a:solidFill>
              <a:round/>
              <a:headEnd/>
              <a:tailEnd/>
            </a:ln>
          </p:spPr>
          <p:txBody>
            <a:bodyPr/>
            <a:lstStyle/>
            <a:p>
              <a:endParaRPr lang="en-US"/>
            </a:p>
          </p:txBody>
        </p:sp>
        <p:sp>
          <p:nvSpPr>
            <p:cNvPr id="167952" name="Line 16"/>
            <p:cNvSpPr>
              <a:spLocks noChangeShapeType="1"/>
            </p:cNvSpPr>
            <p:nvPr/>
          </p:nvSpPr>
          <p:spPr bwMode="auto">
            <a:xfrm>
              <a:off x="1920" y="2976"/>
              <a:ext cx="672" cy="624"/>
            </a:xfrm>
            <a:prstGeom prst="line">
              <a:avLst/>
            </a:prstGeom>
            <a:noFill/>
            <a:ln w="38100">
              <a:solidFill>
                <a:schemeClr val="tx1"/>
              </a:solidFill>
              <a:round/>
              <a:headEnd/>
              <a:tailEnd/>
            </a:ln>
          </p:spPr>
          <p:txBody>
            <a:bodyPr/>
            <a:lstStyle/>
            <a:p>
              <a:endParaRPr lang="en-US"/>
            </a:p>
          </p:txBody>
        </p:sp>
      </p:grpSp>
    </p:spTree>
  </p:cSld>
  <p:clrMapOvr>
    <a:masterClrMapping/>
  </p:clrMapOvr>
  <p:transition advClick="0" advTm="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Oval 2"/>
          <p:cNvSpPr>
            <a:spLocks noChangeArrowheads="1"/>
          </p:cNvSpPr>
          <p:nvPr/>
        </p:nvSpPr>
        <p:spPr bwMode="auto">
          <a:xfrm>
            <a:off x="3505200" y="35814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44035" name="Oval 3"/>
          <p:cNvSpPr>
            <a:spLocks noChangeArrowheads="1"/>
          </p:cNvSpPr>
          <p:nvPr/>
        </p:nvSpPr>
        <p:spPr bwMode="auto">
          <a:xfrm>
            <a:off x="3962400" y="39624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44036" name="Oval 4"/>
          <p:cNvSpPr>
            <a:spLocks noChangeArrowheads="1"/>
          </p:cNvSpPr>
          <p:nvPr/>
        </p:nvSpPr>
        <p:spPr bwMode="auto">
          <a:xfrm>
            <a:off x="8382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44037"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68963"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68964" name="Oval 4"/>
          <p:cNvSpPr>
            <a:spLocks noChangeArrowheads="1"/>
          </p:cNvSpPr>
          <p:nvPr/>
        </p:nvSpPr>
        <p:spPr bwMode="auto">
          <a:xfrm>
            <a:off x="38100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68965"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grpSp>
        <p:nvGrpSpPr>
          <p:cNvPr id="2" name="Group 6"/>
          <p:cNvGrpSpPr>
            <a:grpSpLocks/>
          </p:cNvGrpSpPr>
          <p:nvPr/>
        </p:nvGrpSpPr>
        <p:grpSpPr bwMode="auto">
          <a:xfrm rot="2961980">
            <a:off x="3878263" y="3259138"/>
            <a:ext cx="1371600" cy="914400"/>
            <a:chOff x="1056" y="2496"/>
            <a:chExt cx="1536" cy="1104"/>
          </a:xfrm>
        </p:grpSpPr>
        <p:sp>
          <p:nvSpPr>
            <p:cNvPr id="168967" name="Line 7"/>
            <p:cNvSpPr>
              <a:spLocks noChangeShapeType="1"/>
            </p:cNvSpPr>
            <p:nvPr/>
          </p:nvSpPr>
          <p:spPr bwMode="auto">
            <a:xfrm>
              <a:off x="1104" y="2544"/>
              <a:ext cx="528" cy="624"/>
            </a:xfrm>
            <a:prstGeom prst="line">
              <a:avLst/>
            </a:prstGeom>
            <a:noFill/>
            <a:ln w="38100">
              <a:solidFill>
                <a:schemeClr val="tx1"/>
              </a:solidFill>
              <a:round/>
              <a:headEnd/>
              <a:tailEnd/>
            </a:ln>
          </p:spPr>
          <p:txBody>
            <a:bodyPr/>
            <a:lstStyle/>
            <a:p>
              <a:endParaRPr lang="en-US"/>
            </a:p>
          </p:txBody>
        </p:sp>
        <p:sp>
          <p:nvSpPr>
            <p:cNvPr id="168968" name="Line 8"/>
            <p:cNvSpPr>
              <a:spLocks noChangeShapeType="1"/>
            </p:cNvSpPr>
            <p:nvPr/>
          </p:nvSpPr>
          <p:spPr bwMode="auto">
            <a:xfrm flipH="1" flipV="1">
              <a:off x="1584" y="2976"/>
              <a:ext cx="48" cy="192"/>
            </a:xfrm>
            <a:prstGeom prst="line">
              <a:avLst/>
            </a:prstGeom>
            <a:noFill/>
            <a:ln w="38100">
              <a:solidFill>
                <a:schemeClr val="tx1"/>
              </a:solidFill>
              <a:round/>
              <a:headEnd/>
              <a:tailEnd/>
            </a:ln>
          </p:spPr>
          <p:txBody>
            <a:bodyPr/>
            <a:lstStyle/>
            <a:p>
              <a:endParaRPr lang="en-US"/>
            </a:p>
          </p:txBody>
        </p:sp>
        <p:sp>
          <p:nvSpPr>
            <p:cNvPr id="168969" name="Line 9"/>
            <p:cNvSpPr>
              <a:spLocks noChangeShapeType="1"/>
            </p:cNvSpPr>
            <p:nvPr/>
          </p:nvSpPr>
          <p:spPr bwMode="auto">
            <a:xfrm>
              <a:off x="1584" y="2976"/>
              <a:ext cx="480" cy="384"/>
            </a:xfrm>
            <a:prstGeom prst="line">
              <a:avLst/>
            </a:prstGeom>
            <a:noFill/>
            <a:ln w="38100">
              <a:solidFill>
                <a:schemeClr val="tx1"/>
              </a:solidFill>
              <a:round/>
              <a:headEnd/>
              <a:tailEnd/>
            </a:ln>
          </p:spPr>
          <p:txBody>
            <a:bodyPr/>
            <a:lstStyle/>
            <a:p>
              <a:endParaRPr lang="en-US"/>
            </a:p>
          </p:txBody>
        </p:sp>
        <p:sp>
          <p:nvSpPr>
            <p:cNvPr id="168970" name="Line 10"/>
            <p:cNvSpPr>
              <a:spLocks noChangeShapeType="1"/>
            </p:cNvSpPr>
            <p:nvPr/>
          </p:nvSpPr>
          <p:spPr bwMode="auto">
            <a:xfrm flipV="1">
              <a:off x="2064" y="3216"/>
              <a:ext cx="0" cy="144"/>
            </a:xfrm>
            <a:prstGeom prst="line">
              <a:avLst/>
            </a:prstGeom>
            <a:noFill/>
            <a:ln w="38100">
              <a:solidFill>
                <a:schemeClr val="tx1"/>
              </a:solidFill>
              <a:round/>
              <a:headEnd/>
              <a:tailEnd/>
            </a:ln>
          </p:spPr>
          <p:txBody>
            <a:bodyPr/>
            <a:lstStyle/>
            <a:p>
              <a:endParaRPr lang="en-US"/>
            </a:p>
          </p:txBody>
        </p:sp>
        <p:sp>
          <p:nvSpPr>
            <p:cNvPr id="168971" name="Line 11"/>
            <p:cNvSpPr>
              <a:spLocks noChangeShapeType="1"/>
            </p:cNvSpPr>
            <p:nvPr/>
          </p:nvSpPr>
          <p:spPr bwMode="auto">
            <a:xfrm>
              <a:off x="2064" y="3216"/>
              <a:ext cx="528" cy="384"/>
            </a:xfrm>
            <a:prstGeom prst="line">
              <a:avLst/>
            </a:prstGeom>
            <a:noFill/>
            <a:ln w="38100">
              <a:solidFill>
                <a:schemeClr val="tx1"/>
              </a:solidFill>
              <a:round/>
              <a:headEnd/>
              <a:tailEnd/>
            </a:ln>
          </p:spPr>
          <p:txBody>
            <a:bodyPr/>
            <a:lstStyle/>
            <a:p>
              <a:endParaRPr lang="en-US"/>
            </a:p>
          </p:txBody>
        </p:sp>
        <p:sp>
          <p:nvSpPr>
            <p:cNvPr id="168972" name="Line 12"/>
            <p:cNvSpPr>
              <a:spLocks noChangeShapeType="1"/>
            </p:cNvSpPr>
            <p:nvPr/>
          </p:nvSpPr>
          <p:spPr bwMode="auto">
            <a:xfrm>
              <a:off x="1056" y="2496"/>
              <a:ext cx="432" cy="384"/>
            </a:xfrm>
            <a:prstGeom prst="line">
              <a:avLst/>
            </a:prstGeom>
            <a:noFill/>
            <a:ln w="38100">
              <a:solidFill>
                <a:schemeClr val="tx1"/>
              </a:solidFill>
              <a:round/>
              <a:headEnd/>
              <a:tailEnd/>
            </a:ln>
          </p:spPr>
          <p:txBody>
            <a:bodyPr/>
            <a:lstStyle/>
            <a:p>
              <a:endParaRPr lang="en-US"/>
            </a:p>
          </p:txBody>
        </p:sp>
        <p:sp>
          <p:nvSpPr>
            <p:cNvPr id="168973" name="Line 13"/>
            <p:cNvSpPr>
              <a:spLocks noChangeShapeType="1"/>
            </p:cNvSpPr>
            <p:nvPr/>
          </p:nvSpPr>
          <p:spPr bwMode="auto">
            <a:xfrm flipV="1">
              <a:off x="1488" y="2784"/>
              <a:ext cx="0" cy="96"/>
            </a:xfrm>
            <a:prstGeom prst="line">
              <a:avLst/>
            </a:prstGeom>
            <a:noFill/>
            <a:ln w="38100">
              <a:solidFill>
                <a:schemeClr val="tx1"/>
              </a:solidFill>
              <a:round/>
              <a:headEnd/>
              <a:tailEnd/>
            </a:ln>
          </p:spPr>
          <p:txBody>
            <a:bodyPr/>
            <a:lstStyle/>
            <a:p>
              <a:endParaRPr lang="en-US"/>
            </a:p>
          </p:txBody>
        </p:sp>
        <p:sp>
          <p:nvSpPr>
            <p:cNvPr id="168974" name="Line 14"/>
            <p:cNvSpPr>
              <a:spLocks noChangeShapeType="1"/>
            </p:cNvSpPr>
            <p:nvPr/>
          </p:nvSpPr>
          <p:spPr bwMode="auto">
            <a:xfrm>
              <a:off x="1488" y="2784"/>
              <a:ext cx="480" cy="384"/>
            </a:xfrm>
            <a:prstGeom prst="line">
              <a:avLst/>
            </a:prstGeom>
            <a:noFill/>
            <a:ln w="38100">
              <a:solidFill>
                <a:schemeClr val="tx1"/>
              </a:solidFill>
              <a:round/>
              <a:headEnd/>
              <a:tailEnd/>
            </a:ln>
          </p:spPr>
          <p:txBody>
            <a:bodyPr/>
            <a:lstStyle/>
            <a:p>
              <a:endParaRPr lang="en-US"/>
            </a:p>
          </p:txBody>
        </p:sp>
        <p:sp>
          <p:nvSpPr>
            <p:cNvPr id="168975" name="Line 15"/>
            <p:cNvSpPr>
              <a:spLocks noChangeShapeType="1"/>
            </p:cNvSpPr>
            <p:nvPr/>
          </p:nvSpPr>
          <p:spPr bwMode="auto">
            <a:xfrm flipH="1" flipV="1">
              <a:off x="1920" y="2976"/>
              <a:ext cx="48" cy="192"/>
            </a:xfrm>
            <a:prstGeom prst="line">
              <a:avLst/>
            </a:prstGeom>
            <a:noFill/>
            <a:ln w="38100">
              <a:solidFill>
                <a:schemeClr val="tx1"/>
              </a:solidFill>
              <a:round/>
              <a:headEnd/>
              <a:tailEnd/>
            </a:ln>
          </p:spPr>
          <p:txBody>
            <a:bodyPr/>
            <a:lstStyle/>
            <a:p>
              <a:endParaRPr lang="en-US"/>
            </a:p>
          </p:txBody>
        </p:sp>
        <p:sp>
          <p:nvSpPr>
            <p:cNvPr id="168976" name="Line 16"/>
            <p:cNvSpPr>
              <a:spLocks noChangeShapeType="1"/>
            </p:cNvSpPr>
            <p:nvPr/>
          </p:nvSpPr>
          <p:spPr bwMode="auto">
            <a:xfrm>
              <a:off x="1920" y="2976"/>
              <a:ext cx="672" cy="624"/>
            </a:xfrm>
            <a:prstGeom prst="line">
              <a:avLst/>
            </a:prstGeom>
            <a:noFill/>
            <a:ln w="38100">
              <a:solidFill>
                <a:schemeClr val="tx1"/>
              </a:solidFill>
              <a:round/>
              <a:headEnd/>
              <a:tailEnd/>
            </a:ln>
          </p:spPr>
          <p:txBody>
            <a:bodyPr/>
            <a:lstStyle/>
            <a:p>
              <a:endParaRPr lang="en-US"/>
            </a:p>
          </p:txBody>
        </p:sp>
      </p:grpSp>
    </p:spTree>
  </p:cSld>
  <p:clrMapOvr>
    <a:masterClrMapping/>
  </p:clrMapOvr>
  <p:transition advClick="0" advTm="0"/>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69987"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69988" name="Oval 4"/>
          <p:cNvSpPr>
            <a:spLocks noChangeArrowheads="1"/>
          </p:cNvSpPr>
          <p:nvPr/>
        </p:nvSpPr>
        <p:spPr bwMode="auto">
          <a:xfrm>
            <a:off x="38862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69989"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grpSp>
        <p:nvGrpSpPr>
          <p:cNvPr id="2" name="Group 6"/>
          <p:cNvGrpSpPr>
            <a:grpSpLocks/>
          </p:cNvGrpSpPr>
          <p:nvPr/>
        </p:nvGrpSpPr>
        <p:grpSpPr bwMode="auto">
          <a:xfrm rot="2961980">
            <a:off x="3908425" y="3195638"/>
            <a:ext cx="1371600" cy="990600"/>
            <a:chOff x="1056" y="2496"/>
            <a:chExt cx="1536" cy="1104"/>
          </a:xfrm>
        </p:grpSpPr>
        <p:sp>
          <p:nvSpPr>
            <p:cNvPr id="169991" name="Line 7"/>
            <p:cNvSpPr>
              <a:spLocks noChangeShapeType="1"/>
            </p:cNvSpPr>
            <p:nvPr/>
          </p:nvSpPr>
          <p:spPr bwMode="auto">
            <a:xfrm>
              <a:off x="1104" y="2544"/>
              <a:ext cx="528" cy="624"/>
            </a:xfrm>
            <a:prstGeom prst="line">
              <a:avLst/>
            </a:prstGeom>
            <a:noFill/>
            <a:ln w="38100">
              <a:solidFill>
                <a:schemeClr val="tx1"/>
              </a:solidFill>
              <a:round/>
              <a:headEnd/>
              <a:tailEnd/>
            </a:ln>
          </p:spPr>
          <p:txBody>
            <a:bodyPr/>
            <a:lstStyle/>
            <a:p>
              <a:endParaRPr lang="en-US"/>
            </a:p>
          </p:txBody>
        </p:sp>
        <p:sp>
          <p:nvSpPr>
            <p:cNvPr id="169992" name="Line 8"/>
            <p:cNvSpPr>
              <a:spLocks noChangeShapeType="1"/>
            </p:cNvSpPr>
            <p:nvPr/>
          </p:nvSpPr>
          <p:spPr bwMode="auto">
            <a:xfrm flipH="1" flipV="1">
              <a:off x="1584" y="2976"/>
              <a:ext cx="48" cy="192"/>
            </a:xfrm>
            <a:prstGeom prst="line">
              <a:avLst/>
            </a:prstGeom>
            <a:noFill/>
            <a:ln w="38100">
              <a:solidFill>
                <a:schemeClr val="tx1"/>
              </a:solidFill>
              <a:round/>
              <a:headEnd/>
              <a:tailEnd/>
            </a:ln>
          </p:spPr>
          <p:txBody>
            <a:bodyPr/>
            <a:lstStyle/>
            <a:p>
              <a:endParaRPr lang="en-US"/>
            </a:p>
          </p:txBody>
        </p:sp>
        <p:sp>
          <p:nvSpPr>
            <p:cNvPr id="169993" name="Line 9"/>
            <p:cNvSpPr>
              <a:spLocks noChangeShapeType="1"/>
            </p:cNvSpPr>
            <p:nvPr/>
          </p:nvSpPr>
          <p:spPr bwMode="auto">
            <a:xfrm>
              <a:off x="1584" y="2976"/>
              <a:ext cx="480" cy="384"/>
            </a:xfrm>
            <a:prstGeom prst="line">
              <a:avLst/>
            </a:prstGeom>
            <a:noFill/>
            <a:ln w="38100">
              <a:solidFill>
                <a:schemeClr val="tx1"/>
              </a:solidFill>
              <a:round/>
              <a:headEnd/>
              <a:tailEnd/>
            </a:ln>
          </p:spPr>
          <p:txBody>
            <a:bodyPr/>
            <a:lstStyle/>
            <a:p>
              <a:endParaRPr lang="en-US"/>
            </a:p>
          </p:txBody>
        </p:sp>
        <p:sp>
          <p:nvSpPr>
            <p:cNvPr id="169994" name="Line 10"/>
            <p:cNvSpPr>
              <a:spLocks noChangeShapeType="1"/>
            </p:cNvSpPr>
            <p:nvPr/>
          </p:nvSpPr>
          <p:spPr bwMode="auto">
            <a:xfrm flipV="1">
              <a:off x="2064" y="3216"/>
              <a:ext cx="0" cy="144"/>
            </a:xfrm>
            <a:prstGeom prst="line">
              <a:avLst/>
            </a:prstGeom>
            <a:noFill/>
            <a:ln w="38100">
              <a:solidFill>
                <a:schemeClr val="tx1"/>
              </a:solidFill>
              <a:round/>
              <a:headEnd/>
              <a:tailEnd/>
            </a:ln>
          </p:spPr>
          <p:txBody>
            <a:bodyPr/>
            <a:lstStyle/>
            <a:p>
              <a:endParaRPr lang="en-US"/>
            </a:p>
          </p:txBody>
        </p:sp>
        <p:sp>
          <p:nvSpPr>
            <p:cNvPr id="169995" name="Line 11"/>
            <p:cNvSpPr>
              <a:spLocks noChangeShapeType="1"/>
            </p:cNvSpPr>
            <p:nvPr/>
          </p:nvSpPr>
          <p:spPr bwMode="auto">
            <a:xfrm>
              <a:off x="2064" y="3216"/>
              <a:ext cx="528" cy="384"/>
            </a:xfrm>
            <a:prstGeom prst="line">
              <a:avLst/>
            </a:prstGeom>
            <a:noFill/>
            <a:ln w="38100">
              <a:solidFill>
                <a:schemeClr val="tx1"/>
              </a:solidFill>
              <a:round/>
              <a:headEnd/>
              <a:tailEnd/>
            </a:ln>
          </p:spPr>
          <p:txBody>
            <a:bodyPr/>
            <a:lstStyle/>
            <a:p>
              <a:endParaRPr lang="en-US"/>
            </a:p>
          </p:txBody>
        </p:sp>
        <p:sp>
          <p:nvSpPr>
            <p:cNvPr id="169996" name="Line 12"/>
            <p:cNvSpPr>
              <a:spLocks noChangeShapeType="1"/>
            </p:cNvSpPr>
            <p:nvPr/>
          </p:nvSpPr>
          <p:spPr bwMode="auto">
            <a:xfrm>
              <a:off x="1056" y="2496"/>
              <a:ext cx="432" cy="384"/>
            </a:xfrm>
            <a:prstGeom prst="line">
              <a:avLst/>
            </a:prstGeom>
            <a:noFill/>
            <a:ln w="38100">
              <a:solidFill>
                <a:schemeClr val="tx1"/>
              </a:solidFill>
              <a:round/>
              <a:headEnd/>
              <a:tailEnd/>
            </a:ln>
          </p:spPr>
          <p:txBody>
            <a:bodyPr/>
            <a:lstStyle/>
            <a:p>
              <a:endParaRPr lang="en-US"/>
            </a:p>
          </p:txBody>
        </p:sp>
        <p:sp>
          <p:nvSpPr>
            <p:cNvPr id="169997" name="Line 13"/>
            <p:cNvSpPr>
              <a:spLocks noChangeShapeType="1"/>
            </p:cNvSpPr>
            <p:nvPr/>
          </p:nvSpPr>
          <p:spPr bwMode="auto">
            <a:xfrm flipV="1">
              <a:off x="1488" y="2784"/>
              <a:ext cx="0" cy="96"/>
            </a:xfrm>
            <a:prstGeom prst="line">
              <a:avLst/>
            </a:prstGeom>
            <a:noFill/>
            <a:ln w="38100">
              <a:solidFill>
                <a:schemeClr val="tx1"/>
              </a:solidFill>
              <a:round/>
              <a:headEnd/>
              <a:tailEnd/>
            </a:ln>
          </p:spPr>
          <p:txBody>
            <a:bodyPr/>
            <a:lstStyle/>
            <a:p>
              <a:endParaRPr lang="en-US"/>
            </a:p>
          </p:txBody>
        </p:sp>
        <p:sp>
          <p:nvSpPr>
            <p:cNvPr id="169998" name="Line 14"/>
            <p:cNvSpPr>
              <a:spLocks noChangeShapeType="1"/>
            </p:cNvSpPr>
            <p:nvPr/>
          </p:nvSpPr>
          <p:spPr bwMode="auto">
            <a:xfrm>
              <a:off x="1488" y="2784"/>
              <a:ext cx="480" cy="384"/>
            </a:xfrm>
            <a:prstGeom prst="line">
              <a:avLst/>
            </a:prstGeom>
            <a:noFill/>
            <a:ln w="38100">
              <a:solidFill>
                <a:schemeClr val="tx1"/>
              </a:solidFill>
              <a:round/>
              <a:headEnd/>
              <a:tailEnd/>
            </a:ln>
          </p:spPr>
          <p:txBody>
            <a:bodyPr/>
            <a:lstStyle/>
            <a:p>
              <a:endParaRPr lang="en-US"/>
            </a:p>
          </p:txBody>
        </p:sp>
        <p:sp>
          <p:nvSpPr>
            <p:cNvPr id="169999" name="Line 15"/>
            <p:cNvSpPr>
              <a:spLocks noChangeShapeType="1"/>
            </p:cNvSpPr>
            <p:nvPr/>
          </p:nvSpPr>
          <p:spPr bwMode="auto">
            <a:xfrm flipH="1" flipV="1">
              <a:off x="1920" y="2976"/>
              <a:ext cx="48" cy="192"/>
            </a:xfrm>
            <a:prstGeom prst="line">
              <a:avLst/>
            </a:prstGeom>
            <a:noFill/>
            <a:ln w="38100">
              <a:solidFill>
                <a:schemeClr val="tx1"/>
              </a:solidFill>
              <a:round/>
              <a:headEnd/>
              <a:tailEnd/>
            </a:ln>
          </p:spPr>
          <p:txBody>
            <a:bodyPr/>
            <a:lstStyle/>
            <a:p>
              <a:endParaRPr lang="en-US"/>
            </a:p>
          </p:txBody>
        </p:sp>
        <p:sp>
          <p:nvSpPr>
            <p:cNvPr id="170000" name="Line 16"/>
            <p:cNvSpPr>
              <a:spLocks noChangeShapeType="1"/>
            </p:cNvSpPr>
            <p:nvPr/>
          </p:nvSpPr>
          <p:spPr bwMode="auto">
            <a:xfrm>
              <a:off x="1920" y="2976"/>
              <a:ext cx="672" cy="624"/>
            </a:xfrm>
            <a:prstGeom prst="line">
              <a:avLst/>
            </a:prstGeom>
            <a:noFill/>
            <a:ln w="38100">
              <a:solidFill>
                <a:schemeClr val="tx1"/>
              </a:solidFill>
              <a:round/>
              <a:headEnd/>
              <a:tailEnd/>
            </a:ln>
          </p:spPr>
          <p:txBody>
            <a:bodyPr/>
            <a:lstStyle/>
            <a:p>
              <a:endParaRPr lang="en-US"/>
            </a:p>
          </p:txBody>
        </p:sp>
      </p:grpSp>
    </p:spTree>
  </p:cSld>
  <p:clrMapOvr>
    <a:masterClrMapping/>
  </p:clrMapOvr>
  <p:transition advClick="0" advTm="0"/>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71011"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71012" name="Oval 4"/>
          <p:cNvSpPr>
            <a:spLocks noChangeArrowheads="1"/>
          </p:cNvSpPr>
          <p:nvPr/>
        </p:nvSpPr>
        <p:spPr bwMode="auto">
          <a:xfrm>
            <a:off x="39624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71013"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grpSp>
        <p:nvGrpSpPr>
          <p:cNvPr id="2" name="Group 6"/>
          <p:cNvGrpSpPr>
            <a:grpSpLocks/>
          </p:cNvGrpSpPr>
          <p:nvPr/>
        </p:nvGrpSpPr>
        <p:grpSpPr bwMode="auto">
          <a:xfrm rot="2961980">
            <a:off x="4000500" y="3162300"/>
            <a:ext cx="1295400" cy="1066800"/>
            <a:chOff x="1056" y="2496"/>
            <a:chExt cx="1536" cy="1104"/>
          </a:xfrm>
        </p:grpSpPr>
        <p:sp>
          <p:nvSpPr>
            <p:cNvPr id="171015" name="Line 7"/>
            <p:cNvSpPr>
              <a:spLocks noChangeShapeType="1"/>
            </p:cNvSpPr>
            <p:nvPr/>
          </p:nvSpPr>
          <p:spPr bwMode="auto">
            <a:xfrm>
              <a:off x="1104" y="2544"/>
              <a:ext cx="528" cy="624"/>
            </a:xfrm>
            <a:prstGeom prst="line">
              <a:avLst/>
            </a:prstGeom>
            <a:noFill/>
            <a:ln w="38100">
              <a:solidFill>
                <a:schemeClr val="tx1"/>
              </a:solidFill>
              <a:round/>
              <a:headEnd/>
              <a:tailEnd/>
            </a:ln>
          </p:spPr>
          <p:txBody>
            <a:bodyPr/>
            <a:lstStyle/>
            <a:p>
              <a:endParaRPr lang="en-US"/>
            </a:p>
          </p:txBody>
        </p:sp>
        <p:sp>
          <p:nvSpPr>
            <p:cNvPr id="171016" name="Line 8"/>
            <p:cNvSpPr>
              <a:spLocks noChangeShapeType="1"/>
            </p:cNvSpPr>
            <p:nvPr/>
          </p:nvSpPr>
          <p:spPr bwMode="auto">
            <a:xfrm flipH="1" flipV="1">
              <a:off x="1584" y="2976"/>
              <a:ext cx="48" cy="192"/>
            </a:xfrm>
            <a:prstGeom prst="line">
              <a:avLst/>
            </a:prstGeom>
            <a:noFill/>
            <a:ln w="38100">
              <a:solidFill>
                <a:schemeClr val="tx1"/>
              </a:solidFill>
              <a:round/>
              <a:headEnd/>
              <a:tailEnd/>
            </a:ln>
          </p:spPr>
          <p:txBody>
            <a:bodyPr/>
            <a:lstStyle/>
            <a:p>
              <a:endParaRPr lang="en-US"/>
            </a:p>
          </p:txBody>
        </p:sp>
        <p:sp>
          <p:nvSpPr>
            <p:cNvPr id="171017" name="Line 9"/>
            <p:cNvSpPr>
              <a:spLocks noChangeShapeType="1"/>
            </p:cNvSpPr>
            <p:nvPr/>
          </p:nvSpPr>
          <p:spPr bwMode="auto">
            <a:xfrm>
              <a:off x="1584" y="2976"/>
              <a:ext cx="480" cy="384"/>
            </a:xfrm>
            <a:prstGeom prst="line">
              <a:avLst/>
            </a:prstGeom>
            <a:noFill/>
            <a:ln w="38100">
              <a:solidFill>
                <a:schemeClr val="tx1"/>
              </a:solidFill>
              <a:round/>
              <a:headEnd/>
              <a:tailEnd/>
            </a:ln>
          </p:spPr>
          <p:txBody>
            <a:bodyPr/>
            <a:lstStyle/>
            <a:p>
              <a:endParaRPr lang="en-US"/>
            </a:p>
          </p:txBody>
        </p:sp>
        <p:sp>
          <p:nvSpPr>
            <p:cNvPr id="171018" name="Line 10"/>
            <p:cNvSpPr>
              <a:spLocks noChangeShapeType="1"/>
            </p:cNvSpPr>
            <p:nvPr/>
          </p:nvSpPr>
          <p:spPr bwMode="auto">
            <a:xfrm flipV="1">
              <a:off x="2064" y="3216"/>
              <a:ext cx="0" cy="144"/>
            </a:xfrm>
            <a:prstGeom prst="line">
              <a:avLst/>
            </a:prstGeom>
            <a:noFill/>
            <a:ln w="38100">
              <a:solidFill>
                <a:schemeClr val="tx1"/>
              </a:solidFill>
              <a:round/>
              <a:headEnd/>
              <a:tailEnd/>
            </a:ln>
          </p:spPr>
          <p:txBody>
            <a:bodyPr/>
            <a:lstStyle/>
            <a:p>
              <a:endParaRPr lang="en-US"/>
            </a:p>
          </p:txBody>
        </p:sp>
        <p:sp>
          <p:nvSpPr>
            <p:cNvPr id="171019" name="Line 11"/>
            <p:cNvSpPr>
              <a:spLocks noChangeShapeType="1"/>
            </p:cNvSpPr>
            <p:nvPr/>
          </p:nvSpPr>
          <p:spPr bwMode="auto">
            <a:xfrm>
              <a:off x="2064" y="3216"/>
              <a:ext cx="528" cy="384"/>
            </a:xfrm>
            <a:prstGeom prst="line">
              <a:avLst/>
            </a:prstGeom>
            <a:noFill/>
            <a:ln w="38100">
              <a:solidFill>
                <a:schemeClr val="tx1"/>
              </a:solidFill>
              <a:round/>
              <a:headEnd/>
              <a:tailEnd/>
            </a:ln>
          </p:spPr>
          <p:txBody>
            <a:bodyPr/>
            <a:lstStyle/>
            <a:p>
              <a:endParaRPr lang="en-US"/>
            </a:p>
          </p:txBody>
        </p:sp>
        <p:sp>
          <p:nvSpPr>
            <p:cNvPr id="171020" name="Line 12"/>
            <p:cNvSpPr>
              <a:spLocks noChangeShapeType="1"/>
            </p:cNvSpPr>
            <p:nvPr/>
          </p:nvSpPr>
          <p:spPr bwMode="auto">
            <a:xfrm>
              <a:off x="1056" y="2496"/>
              <a:ext cx="432" cy="384"/>
            </a:xfrm>
            <a:prstGeom prst="line">
              <a:avLst/>
            </a:prstGeom>
            <a:noFill/>
            <a:ln w="38100">
              <a:solidFill>
                <a:schemeClr val="tx1"/>
              </a:solidFill>
              <a:round/>
              <a:headEnd/>
              <a:tailEnd/>
            </a:ln>
          </p:spPr>
          <p:txBody>
            <a:bodyPr/>
            <a:lstStyle/>
            <a:p>
              <a:endParaRPr lang="en-US"/>
            </a:p>
          </p:txBody>
        </p:sp>
        <p:sp>
          <p:nvSpPr>
            <p:cNvPr id="171021" name="Line 13"/>
            <p:cNvSpPr>
              <a:spLocks noChangeShapeType="1"/>
            </p:cNvSpPr>
            <p:nvPr/>
          </p:nvSpPr>
          <p:spPr bwMode="auto">
            <a:xfrm flipV="1">
              <a:off x="1488" y="2784"/>
              <a:ext cx="0" cy="96"/>
            </a:xfrm>
            <a:prstGeom prst="line">
              <a:avLst/>
            </a:prstGeom>
            <a:noFill/>
            <a:ln w="38100">
              <a:solidFill>
                <a:schemeClr val="tx1"/>
              </a:solidFill>
              <a:round/>
              <a:headEnd/>
              <a:tailEnd/>
            </a:ln>
          </p:spPr>
          <p:txBody>
            <a:bodyPr/>
            <a:lstStyle/>
            <a:p>
              <a:endParaRPr lang="en-US"/>
            </a:p>
          </p:txBody>
        </p:sp>
        <p:sp>
          <p:nvSpPr>
            <p:cNvPr id="171022" name="Line 14"/>
            <p:cNvSpPr>
              <a:spLocks noChangeShapeType="1"/>
            </p:cNvSpPr>
            <p:nvPr/>
          </p:nvSpPr>
          <p:spPr bwMode="auto">
            <a:xfrm>
              <a:off x="1488" y="2784"/>
              <a:ext cx="480" cy="384"/>
            </a:xfrm>
            <a:prstGeom prst="line">
              <a:avLst/>
            </a:prstGeom>
            <a:noFill/>
            <a:ln w="38100">
              <a:solidFill>
                <a:schemeClr val="tx1"/>
              </a:solidFill>
              <a:round/>
              <a:headEnd/>
              <a:tailEnd/>
            </a:ln>
          </p:spPr>
          <p:txBody>
            <a:bodyPr/>
            <a:lstStyle/>
            <a:p>
              <a:endParaRPr lang="en-US"/>
            </a:p>
          </p:txBody>
        </p:sp>
        <p:sp>
          <p:nvSpPr>
            <p:cNvPr id="171023" name="Line 15"/>
            <p:cNvSpPr>
              <a:spLocks noChangeShapeType="1"/>
            </p:cNvSpPr>
            <p:nvPr/>
          </p:nvSpPr>
          <p:spPr bwMode="auto">
            <a:xfrm flipH="1" flipV="1">
              <a:off x="1920" y="2976"/>
              <a:ext cx="48" cy="192"/>
            </a:xfrm>
            <a:prstGeom prst="line">
              <a:avLst/>
            </a:prstGeom>
            <a:noFill/>
            <a:ln w="38100">
              <a:solidFill>
                <a:schemeClr val="tx1"/>
              </a:solidFill>
              <a:round/>
              <a:headEnd/>
              <a:tailEnd/>
            </a:ln>
          </p:spPr>
          <p:txBody>
            <a:bodyPr/>
            <a:lstStyle/>
            <a:p>
              <a:endParaRPr lang="en-US"/>
            </a:p>
          </p:txBody>
        </p:sp>
        <p:sp>
          <p:nvSpPr>
            <p:cNvPr id="171024" name="Line 16"/>
            <p:cNvSpPr>
              <a:spLocks noChangeShapeType="1"/>
            </p:cNvSpPr>
            <p:nvPr/>
          </p:nvSpPr>
          <p:spPr bwMode="auto">
            <a:xfrm>
              <a:off x="1920" y="2976"/>
              <a:ext cx="672" cy="624"/>
            </a:xfrm>
            <a:prstGeom prst="line">
              <a:avLst/>
            </a:prstGeom>
            <a:noFill/>
            <a:ln w="38100">
              <a:solidFill>
                <a:schemeClr val="tx1"/>
              </a:solidFill>
              <a:round/>
              <a:headEnd/>
              <a:tailEnd/>
            </a:ln>
          </p:spPr>
          <p:txBody>
            <a:bodyPr/>
            <a:lstStyle/>
            <a:p>
              <a:endParaRPr lang="en-US"/>
            </a:p>
          </p:txBody>
        </p:sp>
      </p:grpSp>
    </p:spTree>
  </p:cSld>
  <p:clrMapOvr>
    <a:masterClrMapping/>
  </p:clrMapOvr>
  <p:transition advClick="0" advTm="0"/>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Oval 2"/>
          <p:cNvSpPr>
            <a:spLocks noChangeArrowheads="1"/>
          </p:cNvSpPr>
          <p:nvPr/>
        </p:nvSpPr>
        <p:spPr bwMode="auto">
          <a:xfrm>
            <a:off x="3962400" y="51054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72035"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72036" name="Oval 4"/>
          <p:cNvSpPr>
            <a:spLocks noChangeArrowheads="1"/>
          </p:cNvSpPr>
          <p:nvPr/>
        </p:nvSpPr>
        <p:spPr bwMode="auto">
          <a:xfrm>
            <a:off x="4038600" y="2209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72037"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grpSp>
        <p:nvGrpSpPr>
          <p:cNvPr id="2" name="Group 6"/>
          <p:cNvGrpSpPr>
            <a:grpSpLocks/>
          </p:cNvGrpSpPr>
          <p:nvPr/>
        </p:nvGrpSpPr>
        <p:grpSpPr bwMode="auto">
          <a:xfrm rot="2961980">
            <a:off x="4000500" y="3162300"/>
            <a:ext cx="1295400" cy="1066800"/>
            <a:chOff x="1056" y="2496"/>
            <a:chExt cx="1536" cy="1104"/>
          </a:xfrm>
        </p:grpSpPr>
        <p:sp>
          <p:nvSpPr>
            <p:cNvPr id="172039" name="Line 7"/>
            <p:cNvSpPr>
              <a:spLocks noChangeShapeType="1"/>
            </p:cNvSpPr>
            <p:nvPr/>
          </p:nvSpPr>
          <p:spPr bwMode="auto">
            <a:xfrm>
              <a:off x="1104" y="2544"/>
              <a:ext cx="528" cy="624"/>
            </a:xfrm>
            <a:prstGeom prst="line">
              <a:avLst/>
            </a:prstGeom>
            <a:noFill/>
            <a:ln w="38100">
              <a:solidFill>
                <a:schemeClr val="tx1"/>
              </a:solidFill>
              <a:round/>
              <a:headEnd/>
              <a:tailEnd/>
            </a:ln>
          </p:spPr>
          <p:txBody>
            <a:bodyPr/>
            <a:lstStyle/>
            <a:p>
              <a:endParaRPr lang="en-US"/>
            </a:p>
          </p:txBody>
        </p:sp>
        <p:sp>
          <p:nvSpPr>
            <p:cNvPr id="172040" name="Line 8"/>
            <p:cNvSpPr>
              <a:spLocks noChangeShapeType="1"/>
            </p:cNvSpPr>
            <p:nvPr/>
          </p:nvSpPr>
          <p:spPr bwMode="auto">
            <a:xfrm flipH="1" flipV="1">
              <a:off x="1584" y="2976"/>
              <a:ext cx="48" cy="192"/>
            </a:xfrm>
            <a:prstGeom prst="line">
              <a:avLst/>
            </a:prstGeom>
            <a:noFill/>
            <a:ln w="38100">
              <a:solidFill>
                <a:schemeClr val="tx1"/>
              </a:solidFill>
              <a:round/>
              <a:headEnd/>
              <a:tailEnd/>
            </a:ln>
          </p:spPr>
          <p:txBody>
            <a:bodyPr/>
            <a:lstStyle/>
            <a:p>
              <a:endParaRPr lang="en-US"/>
            </a:p>
          </p:txBody>
        </p:sp>
        <p:sp>
          <p:nvSpPr>
            <p:cNvPr id="172041" name="Line 9"/>
            <p:cNvSpPr>
              <a:spLocks noChangeShapeType="1"/>
            </p:cNvSpPr>
            <p:nvPr/>
          </p:nvSpPr>
          <p:spPr bwMode="auto">
            <a:xfrm>
              <a:off x="1584" y="2976"/>
              <a:ext cx="480" cy="384"/>
            </a:xfrm>
            <a:prstGeom prst="line">
              <a:avLst/>
            </a:prstGeom>
            <a:noFill/>
            <a:ln w="38100">
              <a:solidFill>
                <a:schemeClr val="tx1"/>
              </a:solidFill>
              <a:round/>
              <a:headEnd/>
              <a:tailEnd/>
            </a:ln>
          </p:spPr>
          <p:txBody>
            <a:bodyPr/>
            <a:lstStyle/>
            <a:p>
              <a:endParaRPr lang="en-US"/>
            </a:p>
          </p:txBody>
        </p:sp>
        <p:sp>
          <p:nvSpPr>
            <p:cNvPr id="172042" name="Line 10"/>
            <p:cNvSpPr>
              <a:spLocks noChangeShapeType="1"/>
            </p:cNvSpPr>
            <p:nvPr/>
          </p:nvSpPr>
          <p:spPr bwMode="auto">
            <a:xfrm flipV="1">
              <a:off x="2064" y="3216"/>
              <a:ext cx="0" cy="144"/>
            </a:xfrm>
            <a:prstGeom prst="line">
              <a:avLst/>
            </a:prstGeom>
            <a:noFill/>
            <a:ln w="38100">
              <a:solidFill>
                <a:schemeClr val="tx1"/>
              </a:solidFill>
              <a:round/>
              <a:headEnd/>
              <a:tailEnd/>
            </a:ln>
          </p:spPr>
          <p:txBody>
            <a:bodyPr/>
            <a:lstStyle/>
            <a:p>
              <a:endParaRPr lang="en-US"/>
            </a:p>
          </p:txBody>
        </p:sp>
        <p:sp>
          <p:nvSpPr>
            <p:cNvPr id="172043" name="Line 11"/>
            <p:cNvSpPr>
              <a:spLocks noChangeShapeType="1"/>
            </p:cNvSpPr>
            <p:nvPr/>
          </p:nvSpPr>
          <p:spPr bwMode="auto">
            <a:xfrm>
              <a:off x="2064" y="3216"/>
              <a:ext cx="528" cy="384"/>
            </a:xfrm>
            <a:prstGeom prst="line">
              <a:avLst/>
            </a:prstGeom>
            <a:noFill/>
            <a:ln w="38100">
              <a:solidFill>
                <a:schemeClr val="tx1"/>
              </a:solidFill>
              <a:round/>
              <a:headEnd/>
              <a:tailEnd/>
            </a:ln>
          </p:spPr>
          <p:txBody>
            <a:bodyPr/>
            <a:lstStyle/>
            <a:p>
              <a:endParaRPr lang="en-US"/>
            </a:p>
          </p:txBody>
        </p:sp>
        <p:sp>
          <p:nvSpPr>
            <p:cNvPr id="172044" name="Line 12"/>
            <p:cNvSpPr>
              <a:spLocks noChangeShapeType="1"/>
            </p:cNvSpPr>
            <p:nvPr/>
          </p:nvSpPr>
          <p:spPr bwMode="auto">
            <a:xfrm>
              <a:off x="1056" y="2496"/>
              <a:ext cx="432" cy="384"/>
            </a:xfrm>
            <a:prstGeom prst="line">
              <a:avLst/>
            </a:prstGeom>
            <a:noFill/>
            <a:ln w="38100">
              <a:solidFill>
                <a:schemeClr val="tx1"/>
              </a:solidFill>
              <a:round/>
              <a:headEnd/>
              <a:tailEnd/>
            </a:ln>
          </p:spPr>
          <p:txBody>
            <a:bodyPr/>
            <a:lstStyle/>
            <a:p>
              <a:endParaRPr lang="en-US"/>
            </a:p>
          </p:txBody>
        </p:sp>
        <p:sp>
          <p:nvSpPr>
            <p:cNvPr id="172045" name="Line 13"/>
            <p:cNvSpPr>
              <a:spLocks noChangeShapeType="1"/>
            </p:cNvSpPr>
            <p:nvPr/>
          </p:nvSpPr>
          <p:spPr bwMode="auto">
            <a:xfrm flipV="1">
              <a:off x="1488" y="2784"/>
              <a:ext cx="0" cy="96"/>
            </a:xfrm>
            <a:prstGeom prst="line">
              <a:avLst/>
            </a:prstGeom>
            <a:noFill/>
            <a:ln w="38100">
              <a:solidFill>
                <a:schemeClr val="tx1"/>
              </a:solidFill>
              <a:round/>
              <a:headEnd/>
              <a:tailEnd/>
            </a:ln>
          </p:spPr>
          <p:txBody>
            <a:bodyPr/>
            <a:lstStyle/>
            <a:p>
              <a:endParaRPr lang="en-US"/>
            </a:p>
          </p:txBody>
        </p:sp>
        <p:sp>
          <p:nvSpPr>
            <p:cNvPr id="172046" name="Line 14"/>
            <p:cNvSpPr>
              <a:spLocks noChangeShapeType="1"/>
            </p:cNvSpPr>
            <p:nvPr/>
          </p:nvSpPr>
          <p:spPr bwMode="auto">
            <a:xfrm>
              <a:off x="1488" y="2784"/>
              <a:ext cx="480" cy="384"/>
            </a:xfrm>
            <a:prstGeom prst="line">
              <a:avLst/>
            </a:prstGeom>
            <a:noFill/>
            <a:ln w="38100">
              <a:solidFill>
                <a:schemeClr val="tx1"/>
              </a:solidFill>
              <a:round/>
              <a:headEnd/>
              <a:tailEnd/>
            </a:ln>
          </p:spPr>
          <p:txBody>
            <a:bodyPr/>
            <a:lstStyle/>
            <a:p>
              <a:endParaRPr lang="en-US"/>
            </a:p>
          </p:txBody>
        </p:sp>
        <p:sp>
          <p:nvSpPr>
            <p:cNvPr id="172047" name="Line 15"/>
            <p:cNvSpPr>
              <a:spLocks noChangeShapeType="1"/>
            </p:cNvSpPr>
            <p:nvPr/>
          </p:nvSpPr>
          <p:spPr bwMode="auto">
            <a:xfrm flipH="1" flipV="1">
              <a:off x="1920" y="2976"/>
              <a:ext cx="48" cy="192"/>
            </a:xfrm>
            <a:prstGeom prst="line">
              <a:avLst/>
            </a:prstGeom>
            <a:noFill/>
            <a:ln w="38100">
              <a:solidFill>
                <a:schemeClr val="tx1"/>
              </a:solidFill>
              <a:round/>
              <a:headEnd/>
              <a:tailEnd/>
            </a:ln>
          </p:spPr>
          <p:txBody>
            <a:bodyPr/>
            <a:lstStyle/>
            <a:p>
              <a:endParaRPr lang="en-US"/>
            </a:p>
          </p:txBody>
        </p:sp>
        <p:sp>
          <p:nvSpPr>
            <p:cNvPr id="172048" name="Line 16"/>
            <p:cNvSpPr>
              <a:spLocks noChangeShapeType="1"/>
            </p:cNvSpPr>
            <p:nvPr/>
          </p:nvSpPr>
          <p:spPr bwMode="auto">
            <a:xfrm>
              <a:off x="1920" y="2976"/>
              <a:ext cx="672" cy="624"/>
            </a:xfrm>
            <a:prstGeom prst="line">
              <a:avLst/>
            </a:prstGeom>
            <a:noFill/>
            <a:ln w="38100">
              <a:solidFill>
                <a:schemeClr val="tx1"/>
              </a:solidFill>
              <a:round/>
              <a:headEnd/>
              <a:tailEnd/>
            </a:ln>
          </p:spPr>
          <p:txBody>
            <a:bodyPr/>
            <a:lstStyle/>
            <a:p>
              <a:endParaRPr lang="en-US"/>
            </a:p>
          </p:txBody>
        </p:sp>
      </p:grpSp>
    </p:spTree>
  </p:cSld>
  <p:clrMapOvr>
    <a:masterClrMapping/>
  </p:clrMapOvr>
  <p:transition advClick="0" advTm="0"/>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Oval 2"/>
          <p:cNvSpPr>
            <a:spLocks noChangeArrowheads="1"/>
          </p:cNvSpPr>
          <p:nvPr/>
        </p:nvSpPr>
        <p:spPr bwMode="auto">
          <a:xfrm>
            <a:off x="3962400" y="51816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73059" name="Oval 3"/>
          <p:cNvSpPr>
            <a:spLocks noChangeArrowheads="1"/>
          </p:cNvSpPr>
          <p:nvPr/>
        </p:nvSpPr>
        <p:spPr bwMode="auto">
          <a:xfrm>
            <a:off x="4191000" y="39624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73060" name="Oval 4"/>
          <p:cNvSpPr>
            <a:spLocks noChangeArrowheads="1"/>
          </p:cNvSpPr>
          <p:nvPr/>
        </p:nvSpPr>
        <p:spPr bwMode="auto">
          <a:xfrm>
            <a:off x="4191000" y="21336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73061"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grpSp>
        <p:nvGrpSpPr>
          <p:cNvPr id="2" name="Group 6"/>
          <p:cNvGrpSpPr>
            <a:grpSpLocks/>
          </p:cNvGrpSpPr>
          <p:nvPr/>
        </p:nvGrpSpPr>
        <p:grpSpPr bwMode="auto">
          <a:xfrm rot="3677372">
            <a:off x="4014787" y="3148013"/>
            <a:ext cx="1565275" cy="908050"/>
            <a:chOff x="1056" y="2496"/>
            <a:chExt cx="1536" cy="1104"/>
          </a:xfrm>
        </p:grpSpPr>
        <p:sp>
          <p:nvSpPr>
            <p:cNvPr id="173063" name="Line 7"/>
            <p:cNvSpPr>
              <a:spLocks noChangeShapeType="1"/>
            </p:cNvSpPr>
            <p:nvPr/>
          </p:nvSpPr>
          <p:spPr bwMode="auto">
            <a:xfrm>
              <a:off x="1104" y="2544"/>
              <a:ext cx="528" cy="624"/>
            </a:xfrm>
            <a:prstGeom prst="line">
              <a:avLst/>
            </a:prstGeom>
            <a:noFill/>
            <a:ln w="38100">
              <a:solidFill>
                <a:schemeClr val="tx1"/>
              </a:solidFill>
              <a:round/>
              <a:headEnd/>
              <a:tailEnd/>
            </a:ln>
          </p:spPr>
          <p:txBody>
            <a:bodyPr/>
            <a:lstStyle/>
            <a:p>
              <a:endParaRPr lang="en-US"/>
            </a:p>
          </p:txBody>
        </p:sp>
        <p:sp>
          <p:nvSpPr>
            <p:cNvPr id="173064" name="Line 8"/>
            <p:cNvSpPr>
              <a:spLocks noChangeShapeType="1"/>
            </p:cNvSpPr>
            <p:nvPr/>
          </p:nvSpPr>
          <p:spPr bwMode="auto">
            <a:xfrm flipH="1" flipV="1">
              <a:off x="1584" y="2976"/>
              <a:ext cx="48" cy="192"/>
            </a:xfrm>
            <a:prstGeom prst="line">
              <a:avLst/>
            </a:prstGeom>
            <a:noFill/>
            <a:ln w="38100">
              <a:solidFill>
                <a:schemeClr val="tx1"/>
              </a:solidFill>
              <a:round/>
              <a:headEnd/>
              <a:tailEnd/>
            </a:ln>
          </p:spPr>
          <p:txBody>
            <a:bodyPr/>
            <a:lstStyle/>
            <a:p>
              <a:endParaRPr lang="en-US"/>
            </a:p>
          </p:txBody>
        </p:sp>
        <p:sp>
          <p:nvSpPr>
            <p:cNvPr id="173065" name="Line 9"/>
            <p:cNvSpPr>
              <a:spLocks noChangeShapeType="1"/>
            </p:cNvSpPr>
            <p:nvPr/>
          </p:nvSpPr>
          <p:spPr bwMode="auto">
            <a:xfrm>
              <a:off x="1584" y="2976"/>
              <a:ext cx="480" cy="384"/>
            </a:xfrm>
            <a:prstGeom prst="line">
              <a:avLst/>
            </a:prstGeom>
            <a:noFill/>
            <a:ln w="38100">
              <a:solidFill>
                <a:schemeClr val="tx1"/>
              </a:solidFill>
              <a:round/>
              <a:headEnd/>
              <a:tailEnd/>
            </a:ln>
          </p:spPr>
          <p:txBody>
            <a:bodyPr/>
            <a:lstStyle/>
            <a:p>
              <a:endParaRPr lang="en-US"/>
            </a:p>
          </p:txBody>
        </p:sp>
        <p:sp>
          <p:nvSpPr>
            <p:cNvPr id="173066" name="Line 10"/>
            <p:cNvSpPr>
              <a:spLocks noChangeShapeType="1"/>
            </p:cNvSpPr>
            <p:nvPr/>
          </p:nvSpPr>
          <p:spPr bwMode="auto">
            <a:xfrm flipV="1">
              <a:off x="2064" y="3216"/>
              <a:ext cx="0" cy="144"/>
            </a:xfrm>
            <a:prstGeom prst="line">
              <a:avLst/>
            </a:prstGeom>
            <a:noFill/>
            <a:ln w="38100">
              <a:solidFill>
                <a:schemeClr val="tx1"/>
              </a:solidFill>
              <a:round/>
              <a:headEnd/>
              <a:tailEnd/>
            </a:ln>
          </p:spPr>
          <p:txBody>
            <a:bodyPr/>
            <a:lstStyle/>
            <a:p>
              <a:endParaRPr lang="en-US"/>
            </a:p>
          </p:txBody>
        </p:sp>
        <p:sp>
          <p:nvSpPr>
            <p:cNvPr id="173067" name="Line 11"/>
            <p:cNvSpPr>
              <a:spLocks noChangeShapeType="1"/>
            </p:cNvSpPr>
            <p:nvPr/>
          </p:nvSpPr>
          <p:spPr bwMode="auto">
            <a:xfrm>
              <a:off x="2064" y="3216"/>
              <a:ext cx="528" cy="384"/>
            </a:xfrm>
            <a:prstGeom prst="line">
              <a:avLst/>
            </a:prstGeom>
            <a:noFill/>
            <a:ln w="38100">
              <a:solidFill>
                <a:schemeClr val="tx1"/>
              </a:solidFill>
              <a:round/>
              <a:headEnd/>
              <a:tailEnd/>
            </a:ln>
          </p:spPr>
          <p:txBody>
            <a:bodyPr/>
            <a:lstStyle/>
            <a:p>
              <a:endParaRPr lang="en-US"/>
            </a:p>
          </p:txBody>
        </p:sp>
        <p:sp>
          <p:nvSpPr>
            <p:cNvPr id="173068" name="Line 12"/>
            <p:cNvSpPr>
              <a:spLocks noChangeShapeType="1"/>
            </p:cNvSpPr>
            <p:nvPr/>
          </p:nvSpPr>
          <p:spPr bwMode="auto">
            <a:xfrm>
              <a:off x="1056" y="2496"/>
              <a:ext cx="432" cy="384"/>
            </a:xfrm>
            <a:prstGeom prst="line">
              <a:avLst/>
            </a:prstGeom>
            <a:noFill/>
            <a:ln w="38100">
              <a:solidFill>
                <a:schemeClr val="tx1"/>
              </a:solidFill>
              <a:round/>
              <a:headEnd/>
              <a:tailEnd/>
            </a:ln>
          </p:spPr>
          <p:txBody>
            <a:bodyPr/>
            <a:lstStyle/>
            <a:p>
              <a:endParaRPr lang="en-US"/>
            </a:p>
          </p:txBody>
        </p:sp>
        <p:sp>
          <p:nvSpPr>
            <p:cNvPr id="173069" name="Line 13"/>
            <p:cNvSpPr>
              <a:spLocks noChangeShapeType="1"/>
            </p:cNvSpPr>
            <p:nvPr/>
          </p:nvSpPr>
          <p:spPr bwMode="auto">
            <a:xfrm flipV="1">
              <a:off x="1488" y="2784"/>
              <a:ext cx="0" cy="96"/>
            </a:xfrm>
            <a:prstGeom prst="line">
              <a:avLst/>
            </a:prstGeom>
            <a:noFill/>
            <a:ln w="38100">
              <a:solidFill>
                <a:schemeClr val="tx1"/>
              </a:solidFill>
              <a:round/>
              <a:headEnd/>
              <a:tailEnd/>
            </a:ln>
          </p:spPr>
          <p:txBody>
            <a:bodyPr/>
            <a:lstStyle/>
            <a:p>
              <a:endParaRPr lang="en-US"/>
            </a:p>
          </p:txBody>
        </p:sp>
        <p:sp>
          <p:nvSpPr>
            <p:cNvPr id="173070" name="Line 14"/>
            <p:cNvSpPr>
              <a:spLocks noChangeShapeType="1"/>
            </p:cNvSpPr>
            <p:nvPr/>
          </p:nvSpPr>
          <p:spPr bwMode="auto">
            <a:xfrm>
              <a:off x="1488" y="2784"/>
              <a:ext cx="480" cy="384"/>
            </a:xfrm>
            <a:prstGeom prst="line">
              <a:avLst/>
            </a:prstGeom>
            <a:noFill/>
            <a:ln w="38100">
              <a:solidFill>
                <a:schemeClr val="tx1"/>
              </a:solidFill>
              <a:round/>
              <a:headEnd/>
              <a:tailEnd/>
            </a:ln>
          </p:spPr>
          <p:txBody>
            <a:bodyPr/>
            <a:lstStyle/>
            <a:p>
              <a:endParaRPr lang="en-US"/>
            </a:p>
          </p:txBody>
        </p:sp>
        <p:sp>
          <p:nvSpPr>
            <p:cNvPr id="173071" name="Line 15"/>
            <p:cNvSpPr>
              <a:spLocks noChangeShapeType="1"/>
            </p:cNvSpPr>
            <p:nvPr/>
          </p:nvSpPr>
          <p:spPr bwMode="auto">
            <a:xfrm flipH="1" flipV="1">
              <a:off x="1920" y="2976"/>
              <a:ext cx="48" cy="192"/>
            </a:xfrm>
            <a:prstGeom prst="line">
              <a:avLst/>
            </a:prstGeom>
            <a:noFill/>
            <a:ln w="38100">
              <a:solidFill>
                <a:schemeClr val="tx1"/>
              </a:solidFill>
              <a:round/>
              <a:headEnd/>
              <a:tailEnd/>
            </a:ln>
          </p:spPr>
          <p:txBody>
            <a:bodyPr/>
            <a:lstStyle/>
            <a:p>
              <a:endParaRPr lang="en-US"/>
            </a:p>
          </p:txBody>
        </p:sp>
        <p:sp>
          <p:nvSpPr>
            <p:cNvPr id="173072" name="Line 16"/>
            <p:cNvSpPr>
              <a:spLocks noChangeShapeType="1"/>
            </p:cNvSpPr>
            <p:nvPr/>
          </p:nvSpPr>
          <p:spPr bwMode="auto">
            <a:xfrm>
              <a:off x="1920" y="2976"/>
              <a:ext cx="672" cy="624"/>
            </a:xfrm>
            <a:prstGeom prst="line">
              <a:avLst/>
            </a:prstGeom>
            <a:noFill/>
            <a:ln w="38100">
              <a:solidFill>
                <a:schemeClr val="tx1"/>
              </a:solidFill>
              <a:round/>
              <a:headEnd/>
              <a:tailEnd/>
            </a:ln>
          </p:spPr>
          <p:txBody>
            <a:bodyPr/>
            <a:lstStyle/>
            <a:p>
              <a:endParaRPr lang="en-US"/>
            </a:p>
          </p:txBody>
        </p:sp>
      </p:grpSp>
    </p:spTree>
  </p:cSld>
  <p:clrMapOvr>
    <a:masterClrMapping/>
  </p:clrMapOvr>
  <p:transition advClick="0" advTm="0"/>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Oval 2"/>
          <p:cNvSpPr>
            <a:spLocks noChangeArrowheads="1"/>
          </p:cNvSpPr>
          <p:nvPr/>
        </p:nvSpPr>
        <p:spPr bwMode="auto">
          <a:xfrm>
            <a:off x="3962400" y="51816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74083" name="Oval 3"/>
          <p:cNvSpPr>
            <a:spLocks noChangeArrowheads="1"/>
          </p:cNvSpPr>
          <p:nvPr/>
        </p:nvSpPr>
        <p:spPr bwMode="auto">
          <a:xfrm>
            <a:off x="4343400" y="40386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74084" name="Oval 4"/>
          <p:cNvSpPr>
            <a:spLocks noChangeArrowheads="1"/>
          </p:cNvSpPr>
          <p:nvPr/>
        </p:nvSpPr>
        <p:spPr bwMode="auto">
          <a:xfrm>
            <a:off x="4343400" y="20574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74085"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grpSp>
        <p:nvGrpSpPr>
          <p:cNvPr id="2" name="Group 6"/>
          <p:cNvGrpSpPr>
            <a:grpSpLocks/>
          </p:cNvGrpSpPr>
          <p:nvPr/>
        </p:nvGrpSpPr>
        <p:grpSpPr bwMode="auto">
          <a:xfrm rot="3466059">
            <a:off x="4101307" y="3102769"/>
            <a:ext cx="1687512" cy="1066800"/>
            <a:chOff x="1056" y="2496"/>
            <a:chExt cx="1536" cy="1104"/>
          </a:xfrm>
        </p:grpSpPr>
        <p:sp>
          <p:nvSpPr>
            <p:cNvPr id="174087" name="Line 7"/>
            <p:cNvSpPr>
              <a:spLocks noChangeShapeType="1"/>
            </p:cNvSpPr>
            <p:nvPr/>
          </p:nvSpPr>
          <p:spPr bwMode="auto">
            <a:xfrm>
              <a:off x="1104" y="2544"/>
              <a:ext cx="528" cy="624"/>
            </a:xfrm>
            <a:prstGeom prst="line">
              <a:avLst/>
            </a:prstGeom>
            <a:noFill/>
            <a:ln w="38100">
              <a:solidFill>
                <a:schemeClr val="tx1"/>
              </a:solidFill>
              <a:round/>
              <a:headEnd/>
              <a:tailEnd/>
            </a:ln>
          </p:spPr>
          <p:txBody>
            <a:bodyPr/>
            <a:lstStyle/>
            <a:p>
              <a:endParaRPr lang="en-US"/>
            </a:p>
          </p:txBody>
        </p:sp>
        <p:sp>
          <p:nvSpPr>
            <p:cNvPr id="174088" name="Line 8"/>
            <p:cNvSpPr>
              <a:spLocks noChangeShapeType="1"/>
            </p:cNvSpPr>
            <p:nvPr/>
          </p:nvSpPr>
          <p:spPr bwMode="auto">
            <a:xfrm flipH="1" flipV="1">
              <a:off x="1584" y="2976"/>
              <a:ext cx="48" cy="192"/>
            </a:xfrm>
            <a:prstGeom prst="line">
              <a:avLst/>
            </a:prstGeom>
            <a:noFill/>
            <a:ln w="38100">
              <a:solidFill>
                <a:schemeClr val="tx1"/>
              </a:solidFill>
              <a:round/>
              <a:headEnd/>
              <a:tailEnd/>
            </a:ln>
          </p:spPr>
          <p:txBody>
            <a:bodyPr/>
            <a:lstStyle/>
            <a:p>
              <a:endParaRPr lang="en-US"/>
            </a:p>
          </p:txBody>
        </p:sp>
        <p:sp>
          <p:nvSpPr>
            <p:cNvPr id="174089" name="Line 9"/>
            <p:cNvSpPr>
              <a:spLocks noChangeShapeType="1"/>
            </p:cNvSpPr>
            <p:nvPr/>
          </p:nvSpPr>
          <p:spPr bwMode="auto">
            <a:xfrm>
              <a:off x="1584" y="2976"/>
              <a:ext cx="480" cy="384"/>
            </a:xfrm>
            <a:prstGeom prst="line">
              <a:avLst/>
            </a:prstGeom>
            <a:noFill/>
            <a:ln w="38100">
              <a:solidFill>
                <a:schemeClr val="tx1"/>
              </a:solidFill>
              <a:round/>
              <a:headEnd/>
              <a:tailEnd/>
            </a:ln>
          </p:spPr>
          <p:txBody>
            <a:bodyPr/>
            <a:lstStyle/>
            <a:p>
              <a:endParaRPr lang="en-US"/>
            </a:p>
          </p:txBody>
        </p:sp>
        <p:sp>
          <p:nvSpPr>
            <p:cNvPr id="174090" name="Line 10"/>
            <p:cNvSpPr>
              <a:spLocks noChangeShapeType="1"/>
            </p:cNvSpPr>
            <p:nvPr/>
          </p:nvSpPr>
          <p:spPr bwMode="auto">
            <a:xfrm flipV="1">
              <a:off x="2064" y="3216"/>
              <a:ext cx="0" cy="144"/>
            </a:xfrm>
            <a:prstGeom prst="line">
              <a:avLst/>
            </a:prstGeom>
            <a:noFill/>
            <a:ln w="38100">
              <a:solidFill>
                <a:schemeClr val="tx1"/>
              </a:solidFill>
              <a:round/>
              <a:headEnd/>
              <a:tailEnd/>
            </a:ln>
          </p:spPr>
          <p:txBody>
            <a:bodyPr/>
            <a:lstStyle/>
            <a:p>
              <a:endParaRPr lang="en-US"/>
            </a:p>
          </p:txBody>
        </p:sp>
        <p:sp>
          <p:nvSpPr>
            <p:cNvPr id="174091" name="Line 11"/>
            <p:cNvSpPr>
              <a:spLocks noChangeShapeType="1"/>
            </p:cNvSpPr>
            <p:nvPr/>
          </p:nvSpPr>
          <p:spPr bwMode="auto">
            <a:xfrm>
              <a:off x="2064" y="3216"/>
              <a:ext cx="528" cy="384"/>
            </a:xfrm>
            <a:prstGeom prst="line">
              <a:avLst/>
            </a:prstGeom>
            <a:noFill/>
            <a:ln w="38100">
              <a:solidFill>
                <a:schemeClr val="tx1"/>
              </a:solidFill>
              <a:round/>
              <a:headEnd/>
              <a:tailEnd/>
            </a:ln>
          </p:spPr>
          <p:txBody>
            <a:bodyPr/>
            <a:lstStyle/>
            <a:p>
              <a:endParaRPr lang="en-US"/>
            </a:p>
          </p:txBody>
        </p:sp>
        <p:sp>
          <p:nvSpPr>
            <p:cNvPr id="174092" name="Line 12"/>
            <p:cNvSpPr>
              <a:spLocks noChangeShapeType="1"/>
            </p:cNvSpPr>
            <p:nvPr/>
          </p:nvSpPr>
          <p:spPr bwMode="auto">
            <a:xfrm>
              <a:off x="1056" y="2496"/>
              <a:ext cx="432" cy="384"/>
            </a:xfrm>
            <a:prstGeom prst="line">
              <a:avLst/>
            </a:prstGeom>
            <a:noFill/>
            <a:ln w="38100">
              <a:solidFill>
                <a:schemeClr val="tx1"/>
              </a:solidFill>
              <a:round/>
              <a:headEnd/>
              <a:tailEnd/>
            </a:ln>
          </p:spPr>
          <p:txBody>
            <a:bodyPr/>
            <a:lstStyle/>
            <a:p>
              <a:endParaRPr lang="en-US"/>
            </a:p>
          </p:txBody>
        </p:sp>
        <p:sp>
          <p:nvSpPr>
            <p:cNvPr id="174093" name="Line 13"/>
            <p:cNvSpPr>
              <a:spLocks noChangeShapeType="1"/>
            </p:cNvSpPr>
            <p:nvPr/>
          </p:nvSpPr>
          <p:spPr bwMode="auto">
            <a:xfrm flipV="1">
              <a:off x="1488" y="2784"/>
              <a:ext cx="0" cy="96"/>
            </a:xfrm>
            <a:prstGeom prst="line">
              <a:avLst/>
            </a:prstGeom>
            <a:noFill/>
            <a:ln w="38100">
              <a:solidFill>
                <a:schemeClr val="tx1"/>
              </a:solidFill>
              <a:round/>
              <a:headEnd/>
              <a:tailEnd/>
            </a:ln>
          </p:spPr>
          <p:txBody>
            <a:bodyPr/>
            <a:lstStyle/>
            <a:p>
              <a:endParaRPr lang="en-US"/>
            </a:p>
          </p:txBody>
        </p:sp>
        <p:sp>
          <p:nvSpPr>
            <p:cNvPr id="174094" name="Line 14"/>
            <p:cNvSpPr>
              <a:spLocks noChangeShapeType="1"/>
            </p:cNvSpPr>
            <p:nvPr/>
          </p:nvSpPr>
          <p:spPr bwMode="auto">
            <a:xfrm>
              <a:off x="1488" y="2784"/>
              <a:ext cx="480" cy="384"/>
            </a:xfrm>
            <a:prstGeom prst="line">
              <a:avLst/>
            </a:prstGeom>
            <a:noFill/>
            <a:ln w="38100">
              <a:solidFill>
                <a:schemeClr val="tx1"/>
              </a:solidFill>
              <a:round/>
              <a:headEnd/>
              <a:tailEnd/>
            </a:ln>
          </p:spPr>
          <p:txBody>
            <a:bodyPr/>
            <a:lstStyle/>
            <a:p>
              <a:endParaRPr lang="en-US"/>
            </a:p>
          </p:txBody>
        </p:sp>
        <p:sp>
          <p:nvSpPr>
            <p:cNvPr id="174095" name="Line 15"/>
            <p:cNvSpPr>
              <a:spLocks noChangeShapeType="1"/>
            </p:cNvSpPr>
            <p:nvPr/>
          </p:nvSpPr>
          <p:spPr bwMode="auto">
            <a:xfrm flipH="1" flipV="1">
              <a:off x="1920" y="2976"/>
              <a:ext cx="48" cy="192"/>
            </a:xfrm>
            <a:prstGeom prst="line">
              <a:avLst/>
            </a:prstGeom>
            <a:noFill/>
            <a:ln w="38100">
              <a:solidFill>
                <a:schemeClr val="tx1"/>
              </a:solidFill>
              <a:round/>
              <a:headEnd/>
              <a:tailEnd/>
            </a:ln>
          </p:spPr>
          <p:txBody>
            <a:bodyPr/>
            <a:lstStyle/>
            <a:p>
              <a:endParaRPr lang="en-US"/>
            </a:p>
          </p:txBody>
        </p:sp>
        <p:sp>
          <p:nvSpPr>
            <p:cNvPr id="174096" name="Line 16"/>
            <p:cNvSpPr>
              <a:spLocks noChangeShapeType="1"/>
            </p:cNvSpPr>
            <p:nvPr/>
          </p:nvSpPr>
          <p:spPr bwMode="auto">
            <a:xfrm>
              <a:off x="1920" y="2976"/>
              <a:ext cx="672" cy="624"/>
            </a:xfrm>
            <a:prstGeom prst="line">
              <a:avLst/>
            </a:prstGeom>
            <a:noFill/>
            <a:ln w="38100">
              <a:solidFill>
                <a:schemeClr val="tx1"/>
              </a:solidFill>
              <a:round/>
              <a:headEnd/>
              <a:tailEnd/>
            </a:ln>
          </p:spPr>
          <p:txBody>
            <a:bodyPr/>
            <a:lstStyle/>
            <a:p>
              <a:endParaRPr lang="en-US"/>
            </a:p>
          </p:txBody>
        </p:sp>
      </p:grpSp>
    </p:spTree>
  </p:cSld>
  <p:clrMapOvr>
    <a:masterClrMapping/>
  </p:clrMapOvr>
  <p:transition advClick="0" advTm="0"/>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Oval 2"/>
          <p:cNvSpPr>
            <a:spLocks noChangeArrowheads="1"/>
          </p:cNvSpPr>
          <p:nvPr/>
        </p:nvSpPr>
        <p:spPr bwMode="auto">
          <a:xfrm>
            <a:off x="3962400" y="52578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75107" name="Oval 3"/>
          <p:cNvSpPr>
            <a:spLocks noChangeArrowheads="1"/>
          </p:cNvSpPr>
          <p:nvPr/>
        </p:nvSpPr>
        <p:spPr bwMode="auto">
          <a:xfrm>
            <a:off x="4495800" y="4114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75108" name="Oval 4"/>
          <p:cNvSpPr>
            <a:spLocks noChangeArrowheads="1"/>
          </p:cNvSpPr>
          <p:nvPr/>
        </p:nvSpPr>
        <p:spPr bwMode="auto">
          <a:xfrm>
            <a:off x="4495800" y="19812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75109"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grpSp>
        <p:nvGrpSpPr>
          <p:cNvPr id="2" name="Group 6"/>
          <p:cNvGrpSpPr>
            <a:grpSpLocks/>
          </p:cNvGrpSpPr>
          <p:nvPr/>
        </p:nvGrpSpPr>
        <p:grpSpPr bwMode="auto">
          <a:xfrm rot="4118887">
            <a:off x="4033044" y="3282156"/>
            <a:ext cx="2071688" cy="841375"/>
            <a:chOff x="1056" y="2496"/>
            <a:chExt cx="1536" cy="1104"/>
          </a:xfrm>
        </p:grpSpPr>
        <p:sp>
          <p:nvSpPr>
            <p:cNvPr id="175111" name="Line 7"/>
            <p:cNvSpPr>
              <a:spLocks noChangeShapeType="1"/>
            </p:cNvSpPr>
            <p:nvPr/>
          </p:nvSpPr>
          <p:spPr bwMode="auto">
            <a:xfrm>
              <a:off x="1104" y="2544"/>
              <a:ext cx="528" cy="624"/>
            </a:xfrm>
            <a:prstGeom prst="line">
              <a:avLst/>
            </a:prstGeom>
            <a:noFill/>
            <a:ln w="38100">
              <a:solidFill>
                <a:schemeClr val="tx1"/>
              </a:solidFill>
              <a:round/>
              <a:headEnd/>
              <a:tailEnd/>
            </a:ln>
          </p:spPr>
          <p:txBody>
            <a:bodyPr/>
            <a:lstStyle/>
            <a:p>
              <a:endParaRPr lang="en-US"/>
            </a:p>
          </p:txBody>
        </p:sp>
        <p:sp>
          <p:nvSpPr>
            <p:cNvPr id="175112" name="Line 8"/>
            <p:cNvSpPr>
              <a:spLocks noChangeShapeType="1"/>
            </p:cNvSpPr>
            <p:nvPr/>
          </p:nvSpPr>
          <p:spPr bwMode="auto">
            <a:xfrm flipH="1" flipV="1">
              <a:off x="1584" y="2976"/>
              <a:ext cx="48" cy="192"/>
            </a:xfrm>
            <a:prstGeom prst="line">
              <a:avLst/>
            </a:prstGeom>
            <a:noFill/>
            <a:ln w="38100">
              <a:solidFill>
                <a:schemeClr val="tx1"/>
              </a:solidFill>
              <a:round/>
              <a:headEnd/>
              <a:tailEnd/>
            </a:ln>
          </p:spPr>
          <p:txBody>
            <a:bodyPr/>
            <a:lstStyle/>
            <a:p>
              <a:endParaRPr lang="en-US"/>
            </a:p>
          </p:txBody>
        </p:sp>
        <p:sp>
          <p:nvSpPr>
            <p:cNvPr id="175113" name="Line 9"/>
            <p:cNvSpPr>
              <a:spLocks noChangeShapeType="1"/>
            </p:cNvSpPr>
            <p:nvPr/>
          </p:nvSpPr>
          <p:spPr bwMode="auto">
            <a:xfrm>
              <a:off x="1584" y="2976"/>
              <a:ext cx="480" cy="384"/>
            </a:xfrm>
            <a:prstGeom prst="line">
              <a:avLst/>
            </a:prstGeom>
            <a:noFill/>
            <a:ln w="38100">
              <a:solidFill>
                <a:schemeClr val="tx1"/>
              </a:solidFill>
              <a:round/>
              <a:headEnd/>
              <a:tailEnd/>
            </a:ln>
          </p:spPr>
          <p:txBody>
            <a:bodyPr/>
            <a:lstStyle/>
            <a:p>
              <a:endParaRPr lang="en-US"/>
            </a:p>
          </p:txBody>
        </p:sp>
        <p:sp>
          <p:nvSpPr>
            <p:cNvPr id="175114" name="Line 10"/>
            <p:cNvSpPr>
              <a:spLocks noChangeShapeType="1"/>
            </p:cNvSpPr>
            <p:nvPr/>
          </p:nvSpPr>
          <p:spPr bwMode="auto">
            <a:xfrm flipV="1">
              <a:off x="2064" y="3216"/>
              <a:ext cx="0" cy="144"/>
            </a:xfrm>
            <a:prstGeom prst="line">
              <a:avLst/>
            </a:prstGeom>
            <a:noFill/>
            <a:ln w="38100">
              <a:solidFill>
                <a:schemeClr val="tx1"/>
              </a:solidFill>
              <a:round/>
              <a:headEnd/>
              <a:tailEnd/>
            </a:ln>
          </p:spPr>
          <p:txBody>
            <a:bodyPr/>
            <a:lstStyle/>
            <a:p>
              <a:endParaRPr lang="en-US"/>
            </a:p>
          </p:txBody>
        </p:sp>
        <p:sp>
          <p:nvSpPr>
            <p:cNvPr id="175115" name="Line 11"/>
            <p:cNvSpPr>
              <a:spLocks noChangeShapeType="1"/>
            </p:cNvSpPr>
            <p:nvPr/>
          </p:nvSpPr>
          <p:spPr bwMode="auto">
            <a:xfrm>
              <a:off x="2064" y="3216"/>
              <a:ext cx="528" cy="384"/>
            </a:xfrm>
            <a:prstGeom prst="line">
              <a:avLst/>
            </a:prstGeom>
            <a:noFill/>
            <a:ln w="38100">
              <a:solidFill>
                <a:schemeClr val="tx1"/>
              </a:solidFill>
              <a:round/>
              <a:headEnd/>
              <a:tailEnd/>
            </a:ln>
          </p:spPr>
          <p:txBody>
            <a:bodyPr/>
            <a:lstStyle/>
            <a:p>
              <a:endParaRPr lang="en-US"/>
            </a:p>
          </p:txBody>
        </p:sp>
        <p:sp>
          <p:nvSpPr>
            <p:cNvPr id="175116" name="Line 12"/>
            <p:cNvSpPr>
              <a:spLocks noChangeShapeType="1"/>
            </p:cNvSpPr>
            <p:nvPr/>
          </p:nvSpPr>
          <p:spPr bwMode="auto">
            <a:xfrm>
              <a:off x="1056" y="2496"/>
              <a:ext cx="432" cy="384"/>
            </a:xfrm>
            <a:prstGeom prst="line">
              <a:avLst/>
            </a:prstGeom>
            <a:noFill/>
            <a:ln w="38100">
              <a:solidFill>
                <a:schemeClr val="tx1"/>
              </a:solidFill>
              <a:round/>
              <a:headEnd/>
              <a:tailEnd/>
            </a:ln>
          </p:spPr>
          <p:txBody>
            <a:bodyPr/>
            <a:lstStyle/>
            <a:p>
              <a:endParaRPr lang="en-US"/>
            </a:p>
          </p:txBody>
        </p:sp>
        <p:sp>
          <p:nvSpPr>
            <p:cNvPr id="175117" name="Line 13"/>
            <p:cNvSpPr>
              <a:spLocks noChangeShapeType="1"/>
            </p:cNvSpPr>
            <p:nvPr/>
          </p:nvSpPr>
          <p:spPr bwMode="auto">
            <a:xfrm flipV="1">
              <a:off x="1488" y="2784"/>
              <a:ext cx="0" cy="96"/>
            </a:xfrm>
            <a:prstGeom prst="line">
              <a:avLst/>
            </a:prstGeom>
            <a:noFill/>
            <a:ln w="38100">
              <a:solidFill>
                <a:schemeClr val="tx1"/>
              </a:solidFill>
              <a:round/>
              <a:headEnd/>
              <a:tailEnd/>
            </a:ln>
          </p:spPr>
          <p:txBody>
            <a:bodyPr/>
            <a:lstStyle/>
            <a:p>
              <a:endParaRPr lang="en-US"/>
            </a:p>
          </p:txBody>
        </p:sp>
        <p:sp>
          <p:nvSpPr>
            <p:cNvPr id="175118" name="Line 14"/>
            <p:cNvSpPr>
              <a:spLocks noChangeShapeType="1"/>
            </p:cNvSpPr>
            <p:nvPr/>
          </p:nvSpPr>
          <p:spPr bwMode="auto">
            <a:xfrm>
              <a:off x="1488" y="2784"/>
              <a:ext cx="480" cy="384"/>
            </a:xfrm>
            <a:prstGeom prst="line">
              <a:avLst/>
            </a:prstGeom>
            <a:noFill/>
            <a:ln w="38100">
              <a:solidFill>
                <a:schemeClr val="tx1"/>
              </a:solidFill>
              <a:round/>
              <a:headEnd/>
              <a:tailEnd/>
            </a:ln>
          </p:spPr>
          <p:txBody>
            <a:bodyPr/>
            <a:lstStyle/>
            <a:p>
              <a:endParaRPr lang="en-US"/>
            </a:p>
          </p:txBody>
        </p:sp>
        <p:sp>
          <p:nvSpPr>
            <p:cNvPr id="175119" name="Line 15"/>
            <p:cNvSpPr>
              <a:spLocks noChangeShapeType="1"/>
            </p:cNvSpPr>
            <p:nvPr/>
          </p:nvSpPr>
          <p:spPr bwMode="auto">
            <a:xfrm flipH="1" flipV="1">
              <a:off x="1920" y="2976"/>
              <a:ext cx="48" cy="192"/>
            </a:xfrm>
            <a:prstGeom prst="line">
              <a:avLst/>
            </a:prstGeom>
            <a:noFill/>
            <a:ln w="38100">
              <a:solidFill>
                <a:schemeClr val="tx1"/>
              </a:solidFill>
              <a:round/>
              <a:headEnd/>
              <a:tailEnd/>
            </a:ln>
          </p:spPr>
          <p:txBody>
            <a:bodyPr/>
            <a:lstStyle/>
            <a:p>
              <a:endParaRPr lang="en-US"/>
            </a:p>
          </p:txBody>
        </p:sp>
        <p:sp>
          <p:nvSpPr>
            <p:cNvPr id="175120" name="Line 16"/>
            <p:cNvSpPr>
              <a:spLocks noChangeShapeType="1"/>
            </p:cNvSpPr>
            <p:nvPr/>
          </p:nvSpPr>
          <p:spPr bwMode="auto">
            <a:xfrm>
              <a:off x="1920" y="2976"/>
              <a:ext cx="672" cy="624"/>
            </a:xfrm>
            <a:prstGeom prst="line">
              <a:avLst/>
            </a:prstGeom>
            <a:noFill/>
            <a:ln w="38100">
              <a:solidFill>
                <a:schemeClr val="tx1"/>
              </a:solidFill>
              <a:round/>
              <a:headEnd/>
              <a:tailEnd/>
            </a:ln>
          </p:spPr>
          <p:txBody>
            <a:bodyPr/>
            <a:lstStyle/>
            <a:p>
              <a:endParaRPr lang="en-US"/>
            </a:p>
          </p:txBody>
        </p:sp>
      </p:grpSp>
    </p:spTree>
  </p:cSld>
  <p:clrMapOvr>
    <a:masterClrMapping/>
  </p:clrMapOvr>
  <p:transition advClick="0" advTm="0"/>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Oval 2"/>
          <p:cNvSpPr>
            <a:spLocks noChangeArrowheads="1"/>
          </p:cNvSpPr>
          <p:nvPr/>
        </p:nvSpPr>
        <p:spPr bwMode="auto">
          <a:xfrm>
            <a:off x="3962400" y="52578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76131" name="Oval 3"/>
          <p:cNvSpPr>
            <a:spLocks noChangeArrowheads="1"/>
          </p:cNvSpPr>
          <p:nvPr/>
        </p:nvSpPr>
        <p:spPr bwMode="auto">
          <a:xfrm>
            <a:off x="4648200" y="41910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76132" name="Oval 4"/>
          <p:cNvSpPr>
            <a:spLocks noChangeArrowheads="1"/>
          </p:cNvSpPr>
          <p:nvPr/>
        </p:nvSpPr>
        <p:spPr bwMode="auto">
          <a:xfrm>
            <a:off x="4648200" y="19050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76133"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grpSp>
        <p:nvGrpSpPr>
          <p:cNvPr id="2" name="Group 6"/>
          <p:cNvGrpSpPr>
            <a:grpSpLocks/>
          </p:cNvGrpSpPr>
          <p:nvPr/>
        </p:nvGrpSpPr>
        <p:grpSpPr bwMode="auto">
          <a:xfrm rot="4486033">
            <a:off x="4098131" y="3350419"/>
            <a:ext cx="2185988" cy="609600"/>
            <a:chOff x="1056" y="2496"/>
            <a:chExt cx="1536" cy="1104"/>
          </a:xfrm>
        </p:grpSpPr>
        <p:sp>
          <p:nvSpPr>
            <p:cNvPr id="176135" name="Line 7"/>
            <p:cNvSpPr>
              <a:spLocks noChangeShapeType="1"/>
            </p:cNvSpPr>
            <p:nvPr/>
          </p:nvSpPr>
          <p:spPr bwMode="auto">
            <a:xfrm>
              <a:off x="1104" y="2544"/>
              <a:ext cx="528" cy="624"/>
            </a:xfrm>
            <a:prstGeom prst="line">
              <a:avLst/>
            </a:prstGeom>
            <a:noFill/>
            <a:ln w="38100">
              <a:solidFill>
                <a:schemeClr val="tx1"/>
              </a:solidFill>
              <a:round/>
              <a:headEnd/>
              <a:tailEnd/>
            </a:ln>
          </p:spPr>
          <p:txBody>
            <a:bodyPr/>
            <a:lstStyle/>
            <a:p>
              <a:endParaRPr lang="en-US"/>
            </a:p>
          </p:txBody>
        </p:sp>
        <p:sp>
          <p:nvSpPr>
            <p:cNvPr id="176136" name="Line 8"/>
            <p:cNvSpPr>
              <a:spLocks noChangeShapeType="1"/>
            </p:cNvSpPr>
            <p:nvPr/>
          </p:nvSpPr>
          <p:spPr bwMode="auto">
            <a:xfrm flipH="1" flipV="1">
              <a:off x="1584" y="2976"/>
              <a:ext cx="48" cy="192"/>
            </a:xfrm>
            <a:prstGeom prst="line">
              <a:avLst/>
            </a:prstGeom>
            <a:noFill/>
            <a:ln w="38100">
              <a:solidFill>
                <a:schemeClr val="tx1"/>
              </a:solidFill>
              <a:round/>
              <a:headEnd/>
              <a:tailEnd/>
            </a:ln>
          </p:spPr>
          <p:txBody>
            <a:bodyPr/>
            <a:lstStyle/>
            <a:p>
              <a:endParaRPr lang="en-US"/>
            </a:p>
          </p:txBody>
        </p:sp>
        <p:sp>
          <p:nvSpPr>
            <p:cNvPr id="176137" name="Line 9"/>
            <p:cNvSpPr>
              <a:spLocks noChangeShapeType="1"/>
            </p:cNvSpPr>
            <p:nvPr/>
          </p:nvSpPr>
          <p:spPr bwMode="auto">
            <a:xfrm>
              <a:off x="1584" y="2976"/>
              <a:ext cx="480" cy="384"/>
            </a:xfrm>
            <a:prstGeom prst="line">
              <a:avLst/>
            </a:prstGeom>
            <a:noFill/>
            <a:ln w="38100">
              <a:solidFill>
                <a:schemeClr val="tx1"/>
              </a:solidFill>
              <a:round/>
              <a:headEnd/>
              <a:tailEnd/>
            </a:ln>
          </p:spPr>
          <p:txBody>
            <a:bodyPr/>
            <a:lstStyle/>
            <a:p>
              <a:endParaRPr lang="en-US"/>
            </a:p>
          </p:txBody>
        </p:sp>
        <p:sp>
          <p:nvSpPr>
            <p:cNvPr id="176138" name="Line 10"/>
            <p:cNvSpPr>
              <a:spLocks noChangeShapeType="1"/>
            </p:cNvSpPr>
            <p:nvPr/>
          </p:nvSpPr>
          <p:spPr bwMode="auto">
            <a:xfrm flipV="1">
              <a:off x="2064" y="3216"/>
              <a:ext cx="0" cy="144"/>
            </a:xfrm>
            <a:prstGeom prst="line">
              <a:avLst/>
            </a:prstGeom>
            <a:noFill/>
            <a:ln w="38100">
              <a:solidFill>
                <a:schemeClr val="tx1"/>
              </a:solidFill>
              <a:round/>
              <a:headEnd/>
              <a:tailEnd/>
            </a:ln>
          </p:spPr>
          <p:txBody>
            <a:bodyPr/>
            <a:lstStyle/>
            <a:p>
              <a:endParaRPr lang="en-US"/>
            </a:p>
          </p:txBody>
        </p:sp>
        <p:sp>
          <p:nvSpPr>
            <p:cNvPr id="176139" name="Line 11"/>
            <p:cNvSpPr>
              <a:spLocks noChangeShapeType="1"/>
            </p:cNvSpPr>
            <p:nvPr/>
          </p:nvSpPr>
          <p:spPr bwMode="auto">
            <a:xfrm>
              <a:off x="2064" y="3216"/>
              <a:ext cx="528" cy="384"/>
            </a:xfrm>
            <a:prstGeom prst="line">
              <a:avLst/>
            </a:prstGeom>
            <a:noFill/>
            <a:ln w="38100">
              <a:solidFill>
                <a:schemeClr val="tx1"/>
              </a:solidFill>
              <a:round/>
              <a:headEnd/>
              <a:tailEnd/>
            </a:ln>
          </p:spPr>
          <p:txBody>
            <a:bodyPr/>
            <a:lstStyle/>
            <a:p>
              <a:endParaRPr lang="en-US"/>
            </a:p>
          </p:txBody>
        </p:sp>
        <p:sp>
          <p:nvSpPr>
            <p:cNvPr id="176140" name="Line 12"/>
            <p:cNvSpPr>
              <a:spLocks noChangeShapeType="1"/>
            </p:cNvSpPr>
            <p:nvPr/>
          </p:nvSpPr>
          <p:spPr bwMode="auto">
            <a:xfrm>
              <a:off x="1056" y="2496"/>
              <a:ext cx="432" cy="384"/>
            </a:xfrm>
            <a:prstGeom prst="line">
              <a:avLst/>
            </a:prstGeom>
            <a:noFill/>
            <a:ln w="38100">
              <a:solidFill>
                <a:schemeClr val="tx1"/>
              </a:solidFill>
              <a:round/>
              <a:headEnd/>
              <a:tailEnd/>
            </a:ln>
          </p:spPr>
          <p:txBody>
            <a:bodyPr/>
            <a:lstStyle/>
            <a:p>
              <a:endParaRPr lang="en-US"/>
            </a:p>
          </p:txBody>
        </p:sp>
        <p:sp>
          <p:nvSpPr>
            <p:cNvPr id="176141" name="Line 13"/>
            <p:cNvSpPr>
              <a:spLocks noChangeShapeType="1"/>
            </p:cNvSpPr>
            <p:nvPr/>
          </p:nvSpPr>
          <p:spPr bwMode="auto">
            <a:xfrm flipV="1">
              <a:off x="1488" y="2784"/>
              <a:ext cx="0" cy="96"/>
            </a:xfrm>
            <a:prstGeom prst="line">
              <a:avLst/>
            </a:prstGeom>
            <a:noFill/>
            <a:ln w="38100">
              <a:solidFill>
                <a:schemeClr val="tx1"/>
              </a:solidFill>
              <a:round/>
              <a:headEnd/>
              <a:tailEnd/>
            </a:ln>
          </p:spPr>
          <p:txBody>
            <a:bodyPr/>
            <a:lstStyle/>
            <a:p>
              <a:endParaRPr lang="en-US"/>
            </a:p>
          </p:txBody>
        </p:sp>
        <p:sp>
          <p:nvSpPr>
            <p:cNvPr id="176142" name="Line 14"/>
            <p:cNvSpPr>
              <a:spLocks noChangeShapeType="1"/>
            </p:cNvSpPr>
            <p:nvPr/>
          </p:nvSpPr>
          <p:spPr bwMode="auto">
            <a:xfrm>
              <a:off x="1488" y="2784"/>
              <a:ext cx="480" cy="384"/>
            </a:xfrm>
            <a:prstGeom prst="line">
              <a:avLst/>
            </a:prstGeom>
            <a:noFill/>
            <a:ln w="38100">
              <a:solidFill>
                <a:schemeClr val="tx1"/>
              </a:solidFill>
              <a:round/>
              <a:headEnd/>
              <a:tailEnd/>
            </a:ln>
          </p:spPr>
          <p:txBody>
            <a:bodyPr/>
            <a:lstStyle/>
            <a:p>
              <a:endParaRPr lang="en-US"/>
            </a:p>
          </p:txBody>
        </p:sp>
        <p:sp>
          <p:nvSpPr>
            <p:cNvPr id="176143" name="Line 15"/>
            <p:cNvSpPr>
              <a:spLocks noChangeShapeType="1"/>
            </p:cNvSpPr>
            <p:nvPr/>
          </p:nvSpPr>
          <p:spPr bwMode="auto">
            <a:xfrm flipH="1" flipV="1">
              <a:off x="1920" y="2976"/>
              <a:ext cx="48" cy="192"/>
            </a:xfrm>
            <a:prstGeom prst="line">
              <a:avLst/>
            </a:prstGeom>
            <a:noFill/>
            <a:ln w="38100">
              <a:solidFill>
                <a:schemeClr val="tx1"/>
              </a:solidFill>
              <a:round/>
              <a:headEnd/>
              <a:tailEnd/>
            </a:ln>
          </p:spPr>
          <p:txBody>
            <a:bodyPr/>
            <a:lstStyle/>
            <a:p>
              <a:endParaRPr lang="en-US"/>
            </a:p>
          </p:txBody>
        </p:sp>
        <p:sp>
          <p:nvSpPr>
            <p:cNvPr id="176144" name="Line 16"/>
            <p:cNvSpPr>
              <a:spLocks noChangeShapeType="1"/>
            </p:cNvSpPr>
            <p:nvPr/>
          </p:nvSpPr>
          <p:spPr bwMode="auto">
            <a:xfrm>
              <a:off x="1920" y="2976"/>
              <a:ext cx="672" cy="624"/>
            </a:xfrm>
            <a:prstGeom prst="line">
              <a:avLst/>
            </a:prstGeom>
            <a:noFill/>
            <a:ln w="38100">
              <a:solidFill>
                <a:schemeClr val="tx1"/>
              </a:solidFill>
              <a:round/>
              <a:headEnd/>
              <a:tailEnd/>
            </a:ln>
          </p:spPr>
          <p:txBody>
            <a:bodyPr/>
            <a:lstStyle/>
            <a:p>
              <a:endParaRPr lang="en-US"/>
            </a:p>
          </p:txBody>
        </p:sp>
      </p:grpSp>
    </p:spTree>
  </p:cSld>
  <p:clrMapOvr>
    <a:masterClrMapping/>
  </p:clrMapOvr>
  <p:transition advClick="0" advTm="0"/>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Oval 2"/>
          <p:cNvSpPr>
            <a:spLocks noChangeArrowheads="1"/>
          </p:cNvSpPr>
          <p:nvPr/>
        </p:nvSpPr>
        <p:spPr bwMode="auto">
          <a:xfrm>
            <a:off x="3962400" y="53340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77155" name="Oval 3"/>
          <p:cNvSpPr>
            <a:spLocks noChangeArrowheads="1"/>
          </p:cNvSpPr>
          <p:nvPr/>
        </p:nvSpPr>
        <p:spPr bwMode="auto">
          <a:xfrm>
            <a:off x="4800600" y="4267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77156" name="Oval 4"/>
          <p:cNvSpPr>
            <a:spLocks noChangeArrowheads="1"/>
          </p:cNvSpPr>
          <p:nvPr/>
        </p:nvSpPr>
        <p:spPr bwMode="auto">
          <a:xfrm>
            <a:off x="4800600" y="1828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77157"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grpSp>
        <p:nvGrpSpPr>
          <p:cNvPr id="2" name="Group 6"/>
          <p:cNvGrpSpPr>
            <a:grpSpLocks/>
          </p:cNvGrpSpPr>
          <p:nvPr/>
        </p:nvGrpSpPr>
        <p:grpSpPr bwMode="auto">
          <a:xfrm rot="4753096">
            <a:off x="4198938" y="3427413"/>
            <a:ext cx="2362200" cy="533400"/>
            <a:chOff x="1056" y="2496"/>
            <a:chExt cx="1536" cy="1104"/>
          </a:xfrm>
        </p:grpSpPr>
        <p:sp>
          <p:nvSpPr>
            <p:cNvPr id="177159" name="Line 7"/>
            <p:cNvSpPr>
              <a:spLocks noChangeShapeType="1"/>
            </p:cNvSpPr>
            <p:nvPr/>
          </p:nvSpPr>
          <p:spPr bwMode="auto">
            <a:xfrm>
              <a:off x="1104" y="2544"/>
              <a:ext cx="528" cy="624"/>
            </a:xfrm>
            <a:prstGeom prst="line">
              <a:avLst/>
            </a:prstGeom>
            <a:noFill/>
            <a:ln w="38100">
              <a:solidFill>
                <a:schemeClr val="tx1"/>
              </a:solidFill>
              <a:round/>
              <a:headEnd/>
              <a:tailEnd/>
            </a:ln>
          </p:spPr>
          <p:txBody>
            <a:bodyPr/>
            <a:lstStyle/>
            <a:p>
              <a:endParaRPr lang="en-US"/>
            </a:p>
          </p:txBody>
        </p:sp>
        <p:sp>
          <p:nvSpPr>
            <p:cNvPr id="177160" name="Line 8"/>
            <p:cNvSpPr>
              <a:spLocks noChangeShapeType="1"/>
            </p:cNvSpPr>
            <p:nvPr/>
          </p:nvSpPr>
          <p:spPr bwMode="auto">
            <a:xfrm flipH="1" flipV="1">
              <a:off x="1584" y="2976"/>
              <a:ext cx="48" cy="192"/>
            </a:xfrm>
            <a:prstGeom prst="line">
              <a:avLst/>
            </a:prstGeom>
            <a:noFill/>
            <a:ln w="38100">
              <a:solidFill>
                <a:schemeClr val="tx1"/>
              </a:solidFill>
              <a:round/>
              <a:headEnd/>
              <a:tailEnd/>
            </a:ln>
          </p:spPr>
          <p:txBody>
            <a:bodyPr/>
            <a:lstStyle/>
            <a:p>
              <a:endParaRPr lang="en-US"/>
            </a:p>
          </p:txBody>
        </p:sp>
        <p:sp>
          <p:nvSpPr>
            <p:cNvPr id="177161" name="Line 9"/>
            <p:cNvSpPr>
              <a:spLocks noChangeShapeType="1"/>
            </p:cNvSpPr>
            <p:nvPr/>
          </p:nvSpPr>
          <p:spPr bwMode="auto">
            <a:xfrm>
              <a:off x="1584" y="2976"/>
              <a:ext cx="480" cy="384"/>
            </a:xfrm>
            <a:prstGeom prst="line">
              <a:avLst/>
            </a:prstGeom>
            <a:noFill/>
            <a:ln w="38100">
              <a:solidFill>
                <a:schemeClr val="tx1"/>
              </a:solidFill>
              <a:round/>
              <a:headEnd/>
              <a:tailEnd/>
            </a:ln>
          </p:spPr>
          <p:txBody>
            <a:bodyPr/>
            <a:lstStyle/>
            <a:p>
              <a:endParaRPr lang="en-US"/>
            </a:p>
          </p:txBody>
        </p:sp>
        <p:sp>
          <p:nvSpPr>
            <p:cNvPr id="177162" name="Line 10"/>
            <p:cNvSpPr>
              <a:spLocks noChangeShapeType="1"/>
            </p:cNvSpPr>
            <p:nvPr/>
          </p:nvSpPr>
          <p:spPr bwMode="auto">
            <a:xfrm flipV="1">
              <a:off x="2064" y="3216"/>
              <a:ext cx="0" cy="144"/>
            </a:xfrm>
            <a:prstGeom prst="line">
              <a:avLst/>
            </a:prstGeom>
            <a:noFill/>
            <a:ln w="38100">
              <a:solidFill>
                <a:schemeClr val="tx1"/>
              </a:solidFill>
              <a:round/>
              <a:headEnd/>
              <a:tailEnd/>
            </a:ln>
          </p:spPr>
          <p:txBody>
            <a:bodyPr/>
            <a:lstStyle/>
            <a:p>
              <a:endParaRPr lang="en-US"/>
            </a:p>
          </p:txBody>
        </p:sp>
        <p:sp>
          <p:nvSpPr>
            <p:cNvPr id="177163" name="Line 11"/>
            <p:cNvSpPr>
              <a:spLocks noChangeShapeType="1"/>
            </p:cNvSpPr>
            <p:nvPr/>
          </p:nvSpPr>
          <p:spPr bwMode="auto">
            <a:xfrm>
              <a:off x="2064" y="3216"/>
              <a:ext cx="528" cy="384"/>
            </a:xfrm>
            <a:prstGeom prst="line">
              <a:avLst/>
            </a:prstGeom>
            <a:noFill/>
            <a:ln w="38100">
              <a:solidFill>
                <a:schemeClr val="tx1"/>
              </a:solidFill>
              <a:round/>
              <a:headEnd/>
              <a:tailEnd/>
            </a:ln>
          </p:spPr>
          <p:txBody>
            <a:bodyPr/>
            <a:lstStyle/>
            <a:p>
              <a:endParaRPr lang="en-US"/>
            </a:p>
          </p:txBody>
        </p:sp>
        <p:sp>
          <p:nvSpPr>
            <p:cNvPr id="177164" name="Line 12"/>
            <p:cNvSpPr>
              <a:spLocks noChangeShapeType="1"/>
            </p:cNvSpPr>
            <p:nvPr/>
          </p:nvSpPr>
          <p:spPr bwMode="auto">
            <a:xfrm>
              <a:off x="1056" y="2496"/>
              <a:ext cx="432" cy="384"/>
            </a:xfrm>
            <a:prstGeom prst="line">
              <a:avLst/>
            </a:prstGeom>
            <a:noFill/>
            <a:ln w="38100">
              <a:solidFill>
                <a:schemeClr val="tx1"/>
              </a:solidFill>
              <a:round/>
              <a:headEnd/>
              <a:tailEnd/>
            </a:ln>
          </p:spPr>
          <p:txBody>
            <a:bodyPr/>
            <a:lstStyle/>
            <a:p>
              <a:endParaRPr lang="en-US"/>
            </a:p>
          </p:txBody>
        </p:sp>
        <p:sp>
          <p:nvSpPr>
            <p:cNvPr id="177165" name="Line 13"/>
            <p:cNvSpPr>
              <a:spLocks noChangeShapeType="1"/>
            </p:cNvSpPr>
            <p:nvPr/>
          </p:nvSpPr>
          <p:spPr bwMode="auto">
            <a:xfrm flipV="1">
              <a:off x="1488" y="2784"/>
              <a:ext cx="0" cy="96"/>
            </a:xfrm>
            <a:prstGeom prst="line">
              <a:avLst/>
            </a:prstGeom>
            <a:noFill/>
            <a:ln w="38100">
              <a:solidFill>
                <a:schemeClr val="tx1"/>
              </a:solidFill>
              <a:round/>
              <a:headEnd/>
              <a:tailEnd/>
            </a:ln>
          </p:spPr>
          <p:txBody>
            <a:bodyPr/>
            <a:lstStyle/>
            <a:p>
              <a:endParaRPr lang="en-US"/>
            </a:p>
          </p:txBody>
        </p:sp>
        <p:sp>
          <p:nvSpPr>
            <p:cNvPr id="177166" name="Line 14"/>
            <p:cNvSpPr>
              <a:spLocks noChangeShapeType="1"/>
            </p:cNvSpPr>
            <p:nvPr/>
          </p:nvSpPr>
          <p:spPr bwMode="auto">
            <a:xfrm>
              <a:off x="1488" y="2784"/>
              <a:ext cx="480" cy="384"/>
            </a:xfrm>
            <a:prstGeom prst="line">
              <a:avLst/>
            </a:prstGeom>
            <a:noFill/>
            <a:ln w="38100">
              <a:solidFill>
                <a:schemeClr val="tx1"/>
              </a:solidFill>
              <a:round/>
              <a:headEnd/>
              <a:tailEnd/>
            </a:ln>
          </p:spPr>
          <p:txBody>
            <a:bodyPr/>
            <a:lstStyle/>
            <a:p>
              <a:endParaRPr lang="en-US"/>
            </a:p>
          </p:txBody>
        </p:sp>
        <p:sp>
          <p:nvSpPr>
            <p:cNvPr id="177167" name="Line 15"/>
            <p:cNvSpPr>
              <a:spLocks noChangeShapeType="1"/>
            </p:cNvSpPr>
            <p:nvPr/>
          </p:nvSpPr>
          <p:spPr bwMode="auto">
            <a:xfrm flipH="1" flipV="1">
              <a:off x="1920" y="2976"/>
              <a:ext cx="48" cy="192"/>
            </a:xfrm>
            <a:prstGeom prst="line">
              <a:avLst/>
            </a:prstGeom>
            <a:noFill/>
            <a:ln w="38100">
              <a:solidFill>
                <a:schemeClr val="tx1"/>
              </a:solidFill>
              <a:round/>
              <a:headEnd/>
              <a:tailEnd/>
            </a:ln>
          </p:spPr>
          <p:txBody>
            <a:bodyPr/>
            <a:lstStyle/>
            <a:p>
              <a:endParaRPr lang="en-US"/>
            </a:p>
          </p:txBody>
        </p:sp>
        <p:sp>
          <p:nvSpPr>
            <p:cNvPr id="177168" name="Line 16"/>
            <p:cNvSpPr>
              <a:spLocks noChangeShapeType="1"/>
            </p:cNvSpPr>
            <p:nvPr/>
          </p:nvSpPr>
          <p:spPr bwMode="auto">
            <a:xfrm>
              <a:off x="1920" y="2976"/>
              <a:ext cx="672" cy="624"/>
            </a:xfrm>
            <a:prstGeom prst="line">
              <a:avLst/>
            </a:prstGeom>
            <a:noFill/>
            <a:ln w="38100">
              <a:solidFill>
                <a:schemeClr val="tx1"/>
              </a:solidFill>
              <a:round/>
              <a:headEnd/>
              <a:tailEnd/>
            </a:ln>
          </p:spPr>
          <p:txBody>
            <a:bodyPr/>
            <a:lstStyle/>
            <a:p>
              <a:endParaRPr lang="en-US"/>
            </a:p>
          </p:txBody>
        </p:sp>
      </p:grpSp>
    </p:spTree>
  </p:cSld>
  <p:clrMapOvr>
    <a:masterClrMapping/>
  </p:clrMapOvr>
  <p:transition advClick="0" advTm="0"/>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Oval 2"/>
          <p:cNvSpPr>
            <a:spLocks noChangeArrowheads="1"/>
          </p:cNvSpPr>
          <p:nvPr/>
        </p:nvSpPr>
        <p:spPr bwMode="auto">
          <a:xfrm>
            <a:off x="3962400" y="53340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78179" name="Oval 3"/>
          <p:cNvSpPr>
            <a:spLocks noChangeArrowheads="1"/>
          </p:cNvSpPr>
          <p:nvPr/>
        </p:nvSpPr>
        <p:spPr bwMode="auto">
          <a:xfrm>
            <a:off x="4953000" y="43434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78180" name="Oval 4"/>
          <p:cNvSpPr>
            <a:spLocks noChangeArrowheads="1"/>
          </p:cNvSpPr>
          <p:nvPr/>
        </p:nvSpPr>
        <p:spPr bwMode="auto">
          <a:xfrm>
            <a:off x="4953000" y="17526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78181"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grpSp>
        <p:nvGrpSpPr>
          <p:cNvPr id="2" name="Group 6"/>
          <p:cNvGrpSpPr>
            <a:grpSpLocks/>
          </p:cNvGrpSpPr>
          <p:nvPr/>
        </p:nvGrpSpPr>
        <p:grpSpPr bwMode="auto">
          <a:xfrm rot="5041909">
            <a:off x="4259263" y="3505200"/>
            <a:ext cx="2590800" cy="304800"/>
            <a:chOff x="1056" y="2496"/>
            <a:chExt cx="1536" cy="1104"/>
          </a:xfrm>
        </p:grpSpPr>
        <p:sp>
          <p:nvSpPr>
            <p:cNvPr id="178183" name="Line 7"/>
            <p:cNvSpPr>
              <a:spLocks noChangeShapeType="1"/>
            </p:cNvSpPr>
            <p:nvPr/>
          </p:nvSpPr>
          <p:spPr bwMode="auto">
            <a:xfrm>
              <a:off x="1104" y="2544"/>
              <a:ext cx="528" cy="624"/>
            </a:xfrm>
            <a:prstGeom prst="line">
              <a:avLst/>
            </a:prstGeom>
            <a:noFill/>
            <a:ln w="38100">
              <a:solidFill>
                <a:schemeClr val="tx1"/>
              </a:solidFill>
              <a:round/>
              <a:headEnd/>
              <a:tailEnd/>
            </a:ln>
          </p:spPr>
          <p:txBody>
            <a:bodyPr/>
            <a:lstStyle/>
            <a:p>
              <a:endParaRPr lang="en-US"/>
            </a:p>
          </p:txBody>
        </p:sp>
        <p:sp>
          <p:nvSpPr>
            <p:cNvPr id="178184" name="Line 8"/>
            <p:cNvSpPr>
              <a:spLocks noChangeShapeType="1"/>
            </p:cNvSpPr>
            <p:nvPr/>
          </p:nvSpPr>
          <p:spPr bwMode="auto">
            <a:xfrm flipH="1" flipV="1">
              <a:off x="1584" y="2976"/>
              <a:ext cx="48" cy="192"/>
            </a:xfrm>
            <a:prstGeom prst="line">
              <a:avLst/>
            </a:prstGeom>
            <a:noFill/>
            <a:ln w="38100">
              <a:solidFill>
                <a:schemeClr val="tx1"/>
              </a:solidFill>
              <a:round/>
              <a:headEnd/>
              <a:tailEnd/>
            </a:ln>
          </p:spPr>
          <p:txBody>
            <a:bodyPr/>
            <a:lstStyle/>
            <a:p>
              <a:endParaRPr lang="en-US"/>
            </a:p>
          </p:txBody>
        </p:sp>
        <p:sp>
          <p:nvSpPr>
            <p:cNvPr id="178185" name="Line 9"/>
            <p:cNvSpPr>
              <a:spLocks noChangeShapeType="1"/>
            </p:cNvSpPr>
            <p:nvPr/>
          </p:nvSpPr>
          <p:spPr bwMode="auto">
            <a:xfrm>
              <a:off x="1584" y="2976"/>
              <a:ext cx="480" cy="384"/>
            </a:xfrm>
            <a:prstGeom prst="line">
              <a:avLst/>
            </a:prstGeom>
            <a:noFill/>
            <a:ln w="38100">
              <a:solidFill>
                <a:schemeClr val="tx1"/>
              </a:solidFill>
              <a:round/>
              <a:headEnd/>
              <a:tailEnd/>
            </a:ln>
          </p:spPr>
          <p:txBody>
            <a:bodyPr/>
            <a:lstStyle/>
            <a:p>
              <a:endParaRPr lang="en-US"/>
            </a:p>
          </p:txBody>
        </p:sp>
        <p:sp>
          <p:nvSpPr>
            <p:cNvPr id="178186" name="Line 10"/>
            <p:cNvSpPr>
              <a:spLocks noChangeShapeType="1"/>
            </p:cNvSpPr>
            <p:nvPr/>
          </p:nvSpPr>
          <p:spPr bwMode="auto">
            <a:xfrm flipV="1">
              <a:off x="2064" y="3216"/>
              <a:ext cx="0" cy="144"/>
            </a:xfrm>
            <a:prstGeom prst="line">
              <a:avLst/>
            </a:prstGeom>
            <a:noFill/>
            <a:ln w="38100">
              <a:solidFill>
                <a:schemeClr val="tx1"/>
              </a:solidFill>
              <a:round/>
              <a:headEnd/>
              <a:tailEnd/>
            </a:ln>
          </p:spPr>
          <p:txBody>
            <a:bodyPr/>
            <a:lstStyle/>
            <a:p>
              <a:endParaRPr lang="en-US"/>
            </a:p>
          </p:txBody>
        </p:sp>
        <p:sp>
          <p:nvSpPr>
            <p:cNvPr id="178187" name="Line 11"/>
            <p:cNvSpPr>
              <a:spLocks noChangeShapeType="1"/>
            </p:cNvSpPr>
            <p:nvPr/>
          </p:nvSpPr>
          <p:spPr bwMode="auto">
            <a:xfrm>
              <a:off x="2064" y="3216"/>
              <a:ext cx="528" cy="384"/>
            </a:xfrm>
            <a:prstGeom prst="line">
              <a:avLst/>
            </a:prstGeom>
            <a:noFill/>
            <a:ln w="38100">
              <a:solidFill>
                <a:schemeClr val="tx1"/>
              </a:solidFill>
              <a:round/>
              <a:headEnd/>
              <a:tailEnd/>
            </a:ln>
          </p:spPr>
          <p:txBody>
            <a:bodyPr/>
            <a:lstStyle/>
            <a:p>
              <a:endParaRPr lang="en-US"/>
            </a:p>
          </p:txBody>
        </p:sp>
        <p:sp>
          <p:nvSpPr>
            <p:cNvPr id="178188" name="Line 12"/>
            <p:cNvSpPr>
              <a:spLocks noChangeShapeType="1"/>
            </p:cNvSpPr>
            <p:nvPr/>
          </p:nvSpPr>
          <p:spPr bwMode="auto">
            <a:xfrm>
              <a:off x="1056" y="2496"/>
              <a:ext cx="432" cy="384"/>
            </a:xfrm>
            <a:prstGeom prst="line">
              <a:avLst/>
            </a:prstGeom>
            <a:noFill/>
            <a:ln w="38100">
              <a:solidFill>
                <a:schemeClr val="tx1"/>
              </a:solidFill>
              <a:round/>
              <a:headEnd/>
              <a:tailEnd/>
            </a:ln>
          </p:spPr>
          <p:txBody>
            <a:bodyPr/>
            <a:lstStyle/>
            <a:p>
              <a:endParaRPr lang="en-US"/>
            </a:p>
          </p:txBody>
        </p:sp>
        <p:sp>
          <p:nvSpPr>
            <p:cNvPr id="178189" name="Line 13"/>
            <p:cNvSpPr>
              <a:spLocks noChangeShapeType="1"/>
            </p:cNvSpPr>
            <p:nvPr/>
          </p:nvSpPr>
          <p:spPr bwMode="auto">
            <a:xfrm flipV="1">
              <a:off x="1488" y="2784"/>
              <a:ext cx="0" cy="96"/>
            </a:xfrm>
            <a:prstGeom prst="line">
              <a:avLst/>
            </a:prstGeom>
            <a:noFill/>
            <a:ln w="38100">
              <a:solidFill>
                <a:schemeClr val="tx1"/>
              </a:solidFill>
              <a:round/>
              <a:headEnd/>
              <a:tailEnd/>
            </a:ln>
          </p:spPr>
          <p:txBody>
            <a:bodyPr/>
            <a:lstStyle/>
            <a:p>
              <a:endParaRPr lang="en-US"/>
            </a:p>
          </p:txBody>
        </p:sp>
        <p:sp>
          <p:nvSpPr>
            <p:cNvPr id="178190" name="Line 14"/>
            <p:cNvSpPr>
              <a:spLocks noChangeShapeType="1"/>
            </p:cNvSpPr>
            <p:nvPr/>
          </p:nvSpPr>
          <p:spPr bwMode="auto">
            <a:xfrm>
              <a:off x="1488" y="2784"/>
              <a:ext cx="480" cy="384"/>
            </a:xfrm>
            <a:prstGeom prst="line">
              <a:avLst/>
            </a:prstGeom>
            <a:noFill/>
            <a:ln w="38100">
              <a:solidFill>
                <a:schemeClr val="tx1"/>
              </a:solidFill>
              <a:round/>
              <a:headEnd/>
              <a:tailEnd/>
            </a:ln>
          </p:spPr>
          <p:txBody>
            <a:bodyPr/>
            <a:lstStyle/>
            <a:p>
              <a:endParaRPr lang="en-US"/>
            </a:p>
          </p:txBody>
        </p:sp>
        <p:sp>
          <p:nvSpPr>
            <p:cNvPr id="178191" name="Line 15"/>
            <p:cNvSpPr>
              <a:spLocks noChangeShapeType="1"/>
            </p:cNvSpPr>
            <p:nvPr/>
          </p:nvSpPr>
          <p:spPr bwMode="auto">
            <a:xfrm flipH="1" flipV="1">
              <a:off x="1920" y="2976"/>
              <a:ext cx="48" cy="192"/>
            </a:xfrm>
            <a:prstGeom prst="line">
              <a:avLst/>
            </a:prstGeom>
            <a:noFill/>
            <a:ln w="38100">
              <a:solidFill>
                <a:schemeClr val="tx1"/>
              </a:solidFill>
              <a:round/>
              <a:headEnd/>
              <a:tailEnd/>
            </a:ln>
          </p:spPr>
          <p:txBody>
            <a:bodyPr/>
            <a:lstStyle/>
            <a:p>
              <a:endParaRPr lang="en-US"/>
            </a:p>
          </p:txBody>
        </p:sp>
        <p:sp>
          <p:nvSpPr>
            <p:cNvPr id="178192" name="Line 16"/>
            <p:cNvSpPr>
              <a:spLocks noChangeShapeType="1"/>
            </p:cNvSpPr>
            <p:nvPr/>
          </p:nvSpPr>
          <p:spPr bwMode="auto">
            <a:xfrm>
              <a:off x="1920" y="2976"/>
              <a:ext cx="672" cy="624"/>
            </a:xfrm>
            <a:prstGeom prst="line">
              <a:avLst/>
            </a:prstGeom>
            <a:noFill/>
            <a:ln w="38100">
              <a:solidFill>
                <a:schemeClr val="tx1"/>
              </a:solidFill>
              <a:round/>
              <a:headEnd/>
              <a:tailEnd/>
            </a:ln>
          </p:spPr>
          <p:txBody>
            <a:bodyPr/>
            <a:lstStyle/>
            <a:p>
              <a:endParaRPr lang="en-US"/>
            </a:p>
          </p:txBody>
        </p:sp>
      </p:grpSp>
    </p:spTree>
  </p:cSld>
  <p:clrMapOvr>
    <a:masterClrMapping/>
  </p:clrMapOvr>
  <p:transition advClick="0" advTm="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Oval 2"/>
          <p:cNvSpPr>
            <a:spLocks noChangeArrowheads="1"/>
          </p:cNvSpPr>
          <p:nvPr/>
        </p:nvSpPr>
        <p:spPr bwMode="auto">
          <a:xfrm>
            <a:off x="33528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45059" name="Oval 3"/>
          <p:cNvSpPr>
            <a:spLocks noChangeArrowheads="1"/>
          </p:cNvSpPr>
          <p:nvPr/>
        </p:nvSpPr>
        <p:spPr bwMode="auto">
          <a:xfrm>
            <a:off x="4038600" y="3733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45060" name="Oval 4"/>
          <p:cNvSpPr>
            <a:spLocks noChangeArrowheads="1"/>
          </p:cNvSpPr>
          <p:nvPr/>
        </p:nvSpPr>
        <p:spPr bwMode="auto">
          <a:xfrm>
            <a:off x="9144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45061"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Oval 2"/>
          <p:cNvSpPr>
            <a:spLocks noChangeArrowheads="1"/>
          </p:cNvSpPr>
          <p:nvPr/>
        </p:nvSpPr>
        <p:spPr bwMode="auto">
          <a:xfrm>
            <a:off x="3962400" y="54102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79203" name="Oval 3"/>
          <p:cNvSpPr>
            <a:spLocks noChangeArrowheads="1"/>
          </p:cNvSpPr>
          <p:nvPr/>
        </p:nvSpPr>
        <p:spPr bwMode="auto">
          <a:xfrm>
            <a:off x="5105400" y="44196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79204" name="Oval 4"/>
          <p:cNvSpPr>
            <a:spLocks noChangeArrowheads="1"/>
          </p:cNvSpPr>
          <p:nvPr/>
        </p:nvSpPr>
        <p:spPr bwMode="auto">
          <a:xfrm>
            <a:off x="5105400" y="16764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79205"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grpSp>
        <p:nvGrpSpPr>
          <p:cNvPr id="2" name="Group 6"/>
          <p:cNvGrpSpPr>
            <a:grpSpLocks/>
          </p:cNvGrpSpPr>
          <p:nvPr/>
        </p:nvGrpSpPr>
        <p:grpSpPr bwMode="auto">
          <a:xfrm rot="5041909">
            <a:off x="4449762" y="3533776"/>
            <a:ext cx="2593975" cy="234950"/>
            <a:chOff x="1056" y="2496"/>
            <a:chExt cx="1536" cy="1104"/>
          </a:xfrm>
        </p:grpSpPr>
        <p:sp>
          <p:nvSpPr>
            <p:cNvPr id="179207" name="Line 7"/>
            <p:cNvSpPr>
              <a:spLocks noChangeShapeType="1"/>
            </p:cNvSpPr>
            <p:nvPr/>
          </p:nvSpPr>
          <p:spPr bwMode="auto">
            <a:xfrm>
              <a:off x="1104" y="2544"/>
              <a:ext cx="528" cy="624"/>
            </a:xfrm>
            <a:prstGeom prst="line">
              <a:avLst/>
            </a:prstGeom>
            <a:noFill/>
            <a:ln w="38100">
              <a:solidFill>
                <a:schemeClr val="tx1"/>
              </a:solidFill>
              <a:round/>
              <a:headEnd/>
              <a:tailEnd/>
            </a:ln>
          </p:spPr>
          <p:txBody>
            <a:bodyPr/>
            <a:lstStyle/>
            <a:p>
              <a:endParaRPr lang="en-US"/>
            </a:p>
          </p:txBody>
        </p:sp>
        <p:sp>
          <p:nvSpPr>
            <p:cNvPr id="179208" name="Line 8"/>
            <p:cNvSpPr>
              <a:spLocks noChangeShapeType="1"/>
            </p:cNvSpPr>
            <p:nvPr/>
          </p:nvSpPr>
          <p:spPr bwMode="auto">
            <a:xfrm flipH="1" flipV="1">
              <a:off x="1584" y="2976"/>
              <a:ext cx="48" cy="192"/>
            </a:xfrm>
            <a:prstGeom prst="line">
              <a:avLst/>
            </a:prstGeom>
            <a:noFill/>
            <a:ln w="38100">
              <a:solidFill>
                <a:schemeClr val="tx1"/>
              </a:solidFill>
              <a:round/>
              <a:headEnd/>
              <a:tailEnd/>
            </a:ln>
          </p:spPr>
          <p:txBody>
            <a:bodyPr/>
            <a:lstStyle/>
            <a:p>
              <a:endParaRPr lang="en-US"/>
            </a:p>
          </p:txBody>
        </p:sp>
        <p:sp>
          <p:nvSpPr>
            <p:cNvPr id="179209" name="Line 9"/>
            <p:cNvSpPr>
              <a:spLocks noChangeShapeType="1"/>
            </p:cNvSpPr>
            <p:nvPr/>
          </p:nvSpPr>
          <p:spPr bwMode="auto">
            <a:xfrm>
              <a:off x="1584" y="2976"/>
              <a:ext cx="480" cy="384"/>
            </a:xfrm>
            <a:prstGeom prst="line">
              <a:avLst/>
            </a:prstGeom>
            <a:noFill/>
            <a:ln w="38100">
              <a:solidFill>
                <a:schemeClr val="tx1"/>
              </a:solidFill>
              <a:round/>
              <a:headEnd/>
              <a:tailEnd/>
            </a:ln>
          </p:spPr>
          <p:txBody>
            <a:bodyPr/>
            <a:lstStyle/>
            <a:p>
              <a:endParaRPr lang="en-US"/>
            </a:p>
          </p:txBody>
        </p:sp>
        <p:sp>
          <p:nvSpPr>
            <p:cNvPr id="179210" name="Line 10"/>
            <p:cNvSpPr>
              <a:spLocks noChangeShapeType="1"/>
            </p:cNvSpPr>
            <p:nvPr/>
          </p:nvSpPr>
          <p:spPr bwMode="auto">
            <a:xfrm flipV="1">
              <a:off x="2064" y="3216"/>
              <a:ext cx="0" cy="144"/>
            </a:xfrm>
            <a:prstGeom prst="line">
              <a:avLst/>
            </a:prstGeom>
            <a:noFill/>
            <a:ln w="38100">
              <a:solidFill>
                <a:schemeClr val="tx1"/>
              </a:solidFill>
              <a:round/>
              <a:headEnd/>
              <a:tailEnd/>
            </a:ln>
          </p:spPr>
          <p:txBody>
            <a:bodyPr/>
            <a:lstStyle/>
            <a:p>
              <a:endParaRPr lang="en-US"/>
            </a:p>
          </p:txBody>
        </p:sp>
        <p:sp>
          <p:nvSpPr>
            <p:cNvPr id="179211" name="Line 11"/>
            <p:cNvSpPr>
              <a:spLocks noChangeShapeType="1"/>
            </p:cNvSpPr>
            <p:nvPr/>
          </p:nvSpPr>
          <p:spPr bwMode="auto">
            <a:xfrm>
              <a:off x="2064" y="3216"/>
              <a:ext cx="528" cy="384"/>
            </a:xfrm>
            <a:prstGeom prst="line">
              <a:avLst/>
            </a:prstGeom>
            <a:noFill/>
            <a:ln w="38100">
              <a:solidFill>
                <a:schemeClr val="tx1"/>
              </a:solidFill>
              <a:round/>
              <a:headEnd/>
              <a:tailEnd/>
            </a:ln>
          </p:spPr>
          <p:txBody>
            <a:bodyPr/>
            <a:lstStyle/>
            <a:p>
              <a:endParaRPr lang="en-US"/>
            </a:p>
          </p:txBody>
        </p:sp>
        <p:sp>
          <p:nvSpPr>
            <p:cNvPr id="179212" name="Line 12"/>
            <p:cNvSpPr>
              <a:spLocks noChangeShapeType="1"/>
            </p:cNvSpPr>
            <p:nvPr/>
          </p:nvSpPr>
          <p:spPr bwMode="auto">
            <a:xfrm>
              <a:off x="1056" y="2496"/>
              <a:ext cx="432" cy="384"/>
            </a:xfrm>
            <a:prstGeom prst="line">
              <a:avLst/>
            </a:prstGeom>
            <a:noFill/>
            <a:ln w="38100">
              <a:solidFill>
                <a:schemeClr val="tx1"/>
              </a:solidFill>
              <a:round/>
              <a:headEnd/>
              <a:tailEnd/>
            </a:ln>
          </p:spPr>
          <p:txBody>
            <a:bodyPr/>
            <a:lstStyle/>
            <a:p>
              <a:endParaRPr lang="en-US"/>
            </a:p>
          </p:txBody>
        </p:sp>
        <p:sp>
          <p:nvSpPr>
            <p:cNvPr id="179213" name="Line 13"/>
            <p:cNvSpPr>
              <a:spLocks noChangeShapeType="1"/>
            </p:cNvSpPr>
            <p:nvPr/>
          </p:nvSpPr>
          <p:spPr bwMode="auto">
            <a:xfrm flipV="1">
              <a:off x="1488" y="2784"/>
              <a:ext cx="0" cy="96"/>
            </a:xfrm>
            <a:prstGeom prst="line">
              <a:avLst/>
            </a:prstGeom>
            <a:noFill/>
            <a:ln w="38100">
              <a:solidFill>
                <a:schemeClr val="tx1"/>
              </a:solidFill>
              <a:round/>
              <a:headEnd/>
              <a:tailEnd/>
            </a:ln>
          </p:spPr>
          <p:txBody>
            <a:bodyPr/>
            <a:lstStyle/>
            <a:p>
              <a:endParaRPr lang="en-US"/>
            </a:p>
          </p:txBody>
        </p:sp>
        <p:sp>
          <p:nvSpPr>
            <p:cNvPr id="179214" name="Line 14"/>
            <p:cNvSpPr>
              <a:spLocks noChangeShapeType="1"/>
            </p:cNvSpPr>
            <p:nvPr/>
          </p:nvSpPr>
          <p:spPr bwMode="auto">
            <a:xfrm>
              <a:off x="1488" y="2784"/>
              <a:ext cx="480" cy="384"/>
            </a:xfrm>
            <a:prstGeom prst="line">
              <a:avLst/>
            </a:prstGeom>
            <a:noFill/>
            <a:ln w="38100">
              <a:solidFill>
                <a:schemeClr val="tx1"/>
              </a:solidFill>
              <a:round/>
              <a:headEnd/>
              <a:tailEnd/>
            </a:ln>
          </p:spPr>
          <p:txBody>
            <a:bodyPr/>
            <a:lstStyle/>
            <a:p>
              <a:endParaRPr lang="en-US"/>
            </a:p>
          </p:txBody>
        </p:sp>
        <p:sp>
          <p:nvSpPr>
            <p:cNvPr id="179215" name="Line 15"/>
            <p:cNvSpPr>
              <a:spLocks noChangeShapeType="1"/>
            </p:cNvSpPr>
            <p:nvPr/>
          </p:nvSpPr>
          <p:spPr bwMode="auto">
            <a:xfrm flipH="1" flipV="1">
              <a:off x="1920" y="2976"/>
              <a:ext cx="48" cy="192"/>
            </a:xfrm>
            <a:prstGeom prst="line">
              <a:avLst/>
            </a:prstGeom>
            <a:noFill/>
            <a:ln w="38100">
              <a:solidFill>
                <a:schemeClr val="tx1"/>
              </a:solidFill>
              <a:round/>
              <a:headEnd/>
              <a:tailEnd/>
            </a:ln>
          </p:spPr>
          <p:txBody>
            <a:bodyPr/>
            <a:lstStyle/>
            <a:p>
              <a:endParaRPr lang="en-US"/>
            </a:p>
          </p:txBody>
        </p:sp>
        <p:sp>
          <p:nvSpPr>
            <p:cNvPr id="179216" name="Line 16"/>
            <p:cNvSpPr>
              <a:spLocks noChangeShapeType="1"/>
            </p:cNvSpPr>
            <p:nvPr/>
          </p:nvSpPr>
          <p:spPr bwMode="auto">
            <a:xfrm>
              <a:off x="1920" y="2976"/>
              <a:ext cx="672" cy="624"/>
            </a:xfrm>
            <a:prstGeom prst="line">
              <a:avLst/>
            </a:prstGeom>
            <a:noFill/>
            <a:ln w="38100">
              <a:solidFill>
                <a:schemeClr val="tx1"/>
              </a:solidFill>
              <a:round/>
              <a:headEnd/>
              <a:tailEnd/>
            </a:ln>
          </p:spPr>
          <p:txBody>
            <a:bodyPr/>
            <a:lstStyle/>
            <a:p>
              <a:endParaRPr lang="en-US"/>
            </a:p>
          </p:txBody>
        </p:sp>
      </p:grpSp>
    </p:spTree>
  </p:cSld>
  <p:clrMapOvr>
    <a:masterClrMapping/>
  </p:clrMapOvr>
  <p:transition advClick="0" advTm="0"/>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Oval 2"/>
          <p:cNvSpPr>
            <a:spLocks noChangeArrowheads="1"/>
          </p:cNvSpPr>
          <p:nvPr/>
        </p:nvSpPr>
        <p:spPr bwMode="auto">
          <a:xfrm>
            <a:off x="3962400" y="54864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80227" name="Oval 3"/>
          <p:cNvSpPr>
            <a:spLocks noChangeArrowheads="1"/>
          </p:cNvSpPr>
          <p:nvPr/>
        </p:nvSpPr>
        <p:spPr bwMode="auto">
          <a:xfrm>
            <a:off x="5257800" y="4495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80228" name="Oval 4"/>
          <p:cNvSpPr>
            <a:spLocks noChangeArrowheads="1"/>
          </p:cNvSpPr>
          <p:nvPr/>
        </p:nvSpPr>
        <p:spPr bwMode="auto">
          <a:xfrm>
            <a:off x="5257800" y="16002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80229"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grpSp>
        <p:nvGrpSpPr>
          <p:cNvPr id="2" name="Group 6"/>
          <p:cNvGrpSpPr>
            <a:grpSpLocks/>
          </p:cNvGrpSpPr>
          <p:nvPr/>
        </p:nvGrpSpPr>
        <p:grpSpPr bwMode="auto">
          <a:xfrm rot="5400000">
            <a:off x="4466432" y="3610768"/>
            <a:ext cx="2895600" cy="93663"/>
            <a:chOff x="1056" y="2496"/>
            <a:chExt cx="1536" cy="1104"/>
          </a:xfrm>
        </p:grpSpPr>
        <p:sp>
          <p:nvSpPr>
            <p:cNvPr id="180231" name="Line 7"/>
            <p:cNvSpPr>
              <a:spLocks noChangeShapeType="1"/>
            </p:cNvSpPr>
            <p:nvPr/>
          </p:nvSpPr>
          <p:spPr bwMode="auto">
            <a:xfrm>
              <a:off x="1104" y="2544"/>
              <a:ext cx="528" cy="624"/>
            </a:xfrm>
            <a:prstGeom prst="line">
              <a:avLst/>
            </a:prstGeom>
            <a:noFill/>
            <a:ln w="38100">
              <a:solidFill>
                <a:schemeClr val="tx1"/>
              </a:solidFill>
              <a:round/>
              <a:headEnd/>
              <a:tailEnd/>
            </a:ln>
          </p:spPr>
          <p:txBody>
            <a:bodyPr/>
            <a:lstStyle/>
            <a:p>
              <a:endParaRPr lang="en-US"/>
            </a:p>
          </p:txBody>
        </p:sp>
        <p:sp>
          <p:nvSpPr>
            <p:cNvPr id="180232" name="Line 8"/>
            <p:cNvSpPr>
              <a:spLocks noChangeShapeType="1"/>
            </p:cNvSpPr>
            <p:nvPr/>
          </p:nvSpPr>
          <p:spPr bwMode="auto">
            <a:xfrm flipH="1" flipV="1">
              <a:off x="1584" y="2976"/>
              <a:ext cx="48" cy="192"/>
            </a:xfrm>
            <a:prstGeom prst="line">
              <a:avLst/>
            </a:prstGeom>
            <a:noFill/>
            <a:ln w="38100">
              <a:solidFill>
                <a:schemeClr val="tx1"/>
              </a:solidFill>
              <a:round/>
              <a:headEnd/>
              <a:tailEnd/>
            </a:ln>
          </p:spPr>
          <p:txBody>
            <a:bodyPr/>
            <a:lstStyle/>
            <a:p>
              <a:endParaRPr lang="en-US"/>
            </a:p>
          </p:txBody>
        </p:sp>
        <p:sp>
          <p:nvSpPr>
            <p:cNvPr id="180233" name="Line 9"/>
            <p:cNvSpPr>
              <a:spLocks noChangeShapeType="1"/>
            </p:cNvSpPr>
            <p:nvPr/>
          </p:nvSpPr>
          <p:spPr bwMode="auto">
            <a:xfrm>
              <a:off x="1584" y="2976"/>
              <a:ext cx="480" cy="384"/>
            </a:xfrm>
            <a:prstGeom prst="line">
              <a:avLst/>
            </a:prstGeom>
            <a:noFill/>
            <a:ln w="38100">
              <a:solidFill>
                <a:schemeClr val="tx1"/>
              </a:solidFill>
              <a:round/>
              <a:headEnd/>
              <a:tailEnd/>
            </a:ln>
          </p:spPr>
          <p:txBody>
            <a:bodyPr/>
            <a:lstStyle/>
            <a:p>
              <a:endParaRPr lang="en-US"/>
            </a:p>
          </p:txBody>
        </p:sp>
        <p:sp>
          <p:nvSpPr>
            <p:cNvPr id="180234" name="Line 10"/>
            <p:cNvSpPr>
              <a:spLocks noChangeShapeType="1"/>
            </p:cNvSpPr>
            <p:nvPr/>
          </p:nvSpPr>
          <p:spPr bwMode="auto">
            <a:xfrm flipV="1">
              <a:off x="2064" y="3216"/>
              <a:ext cx="0" cy="144"/>
            </a:xfrm>
            <a:prstGeom prst="line">
              <a:avLst/>
            </a:prstGeom>
            <a:noFill/>
            <a:ln w="38100">
              <a:solidFill>
                <a:schemeClr val="tx1"/>
              </a:solidFill>
              <a:round/>
              <a:headEnd/>
              <a:tailEnd/>
            </a:ln>
          </p:spPr>
          <p:txBody>
            <a:bodyPr/>
            <a:lstStyle/>
            <a:p>
              <a:endParaRPr lang="en-US"/>
            </a:p>
          </p:txBody>
        </p:sp>
        <p:sp>
          <p:nvSpPr>
            <p:cNvPr id="180235" name="Line 11"/>
            <p:cNvSpPr>
              <a:spLocks noChangeShapeType="1"/>
            </p:cNvSpPr>
            <p:nvPr/>
          </p:nvSpPr>
          <p:spPr bwMode="auto">
            <a:xfrm>
              <a:off x="2064" y="3216"/>
              <a:ext cx="528" cy="384"/>
            </a:xfrm>
            <a:prstGeom prst="line">
              <a:avLst/>
            </a:prstGeom>
            <a:noFill/>
            <a:ln w="38100">
              <a:solidFill>
                <a:schemeClr val="tx1"/>
              </a:solidFill>
              <a:round/>
              <a:headEnd/>
              <a:tailEnd/>
            </a:ln>
          </p:spPr>
          <p:txBody>
            <a:bodyPr/>
            <a:lstStyle/>
            <a:p>
              <a:endParaRPr lang="en-US"/>
            </a:p>
          </p:txBody>
        </p:sp>
        <p:sp>
          <p:nvSpPr>
            <p:cNvPr id="180236" name="Line 12"/>
            <p:cNvSpPr>
              <a:spLocks noChangeShapeType="1"/>
            </p:cNvSpPr>
            <p:nvPr/>
          </p:nvSpPr>
          <p:spPr bwMode="auto">
            <a:xfrm>
              <a:off x="1056" y="2496"/>
              <a:ext cx="432" cy="384"/>
            </a:xfrm>
            <a:prstGeom prst="line">
              <a:avLst/>
            </a:prstGeom>
            <a:noFill/>
            <a:ln w="38100">
              <a:solidFill>
                <a:schemeClr val="tx1"/>
              </a:solidFill>
              <a:round/>
              <a:headEnd/>
              <a:tailEnd/>
            </a:ln>
          </p:spPr>
          <p:txBody>
            <a:bodyPr/>
            <a:lstStyle/>
            <a:p>
              <a:endParaRPr lang="en-US"/>
            </a:p>
          </p:txBody>
        </p:sp>
        <p:sp>
          <p:nvSpPr>
            <p:cNvPr id="180237" name="Line 13"/>
            <p:cNvSpPr>
              <a:spLocks noChangeShapeType="1"/>
            </p:cNvSpPr>
            <p:nvPr/>
          </p:nvSpPr>
          <p:spPr bwMode="auto">
            <a:xfrm flipV="1">
              <a:off x="1488" y="2784"/>
              <a:ext cx="0" cy="96"/>
            </a:xfrm>
            <a:prstGeom prst="line">
              <a:avLst/>
            </a:prstGeom>
            <a:noFill/>
            <a:ln w="38100">
              <a:solidFill>
                <a:schemeClr val="tx1"/>
              </a:solidFill>
              <a:round/>
              <a:headEnd/>
              <a:tailEnd/>
            </a:ln>
          </p:spPr>
          <p:txBody>
            <a:bodyPr/>
            <a:lstStyle/>
            <a:p>
              <a:endParaRPr lang="en-US"/>
            </a:p>
          </p:txBody>
        </p:sp>
        <p:sp>
          <p:nvSpPr>
            <p:cNvPr id="180238" name="Line 14"/>
            <p:cNvSpPr>
              <a:spLocks noChangeShapeType="1"/>
            </p:cNvSpPr>
            <p:nvPr/>
          </p:nvSpPr>
          <p:spPr bwMode="auto">
            <a:xfrm>
              <a:off x="1488" y="2784"/>
              <a:ext cx="480" cy="384"/>
            </a:xfrm>
            <a:prstGeom prst="line">
              <a:avLst/>
            </a:prstGeom>
            <a:noFill/>
            <a:ln w="38100">
              <a:solidFill>
                <a:schemeClr val="tx1"/>
              </a:solidFill>
              <a:round/>
              <a:headEnd/>
              <a:tailEnd/>
            </a:ln>
          </p:spPr>
          <p:txBody>
            <a:bodyPr/>
            <a:lstStyle/>
            <a:p>
              <a:endParaRPr lang="en-US"/>
            </a:p>
          </p:txBody>
        </p:sp>
        <p:sp>
          <p:nvSpPr>
            <p:cNvPr id="180239" name="Line 15"/>
            <p:cNvSpPr>
              <a:spLocks noChangeShapeType="1"/>
            </p:cNvSpPr>
            <p:nvPr/>
          </p:nvSpPr>
          <p:spPr bwMode="auto">
            <a:xfrm flipH="1" flipV="1">
              <a:off x="1920" y="2976"/>
              <a:ext cx="48" cy="192"/>
            </a:xfrm>
            <a:prstGeom prst="line">
              <a:avLst/>
            </a:prstGeom>
            <a:noFill/>
            <a:ln w="38100">
              <a:solidFill>
                <a:schemeClr val="tx1"/>
              </a:solidFill>
              <a:round/>
              <a:headEnd/>
              <a:tailEnd/>
            </a:ln>
          </p:spPr>
          <p:txBody>
            <a:bodyPr/>
            <a:lstStyle/>
            <a:p>
              <a:endParaRPr lang="en-US"/>
            </a:p>
          </p:txBody>
        </p:sp>
        <p:sp>
          <p:nvSpPr>
            <p:cNvPr id="180240" name="Line 16"/>
            <p:cNvSpPr>
              <a:spLocks noChangeShapeType="1"/>
            </p:cNvSpPr>
            <p:nvPr/>
          </p:nvSpPr>
          <p:spPr bwMode="auto">
            <a:xfrm>
              <a:off x="1920" y="2976"/>
              <a:ext cx="672" cy="624"/>
            </a:xfrm>
            <a:prstGeom prst="line">
              <a:avLst/>
            </a:prstGeom>
            <a:noFill/>
            <a:ln w="38100">
              <a:solidFill>
                <a:schemeClr val="tx1"/>
              </a:solidFill>
              <a:round/>
              <a:headEnd/>
              <a:tailEnd/>
            </a:ln>
          </p:spPr>
          <p:txBody>
            <a:bodyPr/>
            <a:lstStyle/>
            <a:p>
              <a:endParaRPr lang="en-US"/>
            </a:p>
          </p:txBody>
        </p:sp>
      </p:grpSp>
    </p:spTree>
  </p:cSld>
  <p:clrMapOvr>
    <a:masterClrMapping/>
  </p:clrMapOvr>
  <p:transition advClick="0" advTm="0"/>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Oval 2"/>
          <p:cNvSpPr>
            <a:spLocks noChangeArrowheads="1"/>
          </p:cNvSpPr>
          <p:nvPr/>
        </p:nvSpPr>
        <p:spPr bwMode="auto">
          <a:xfrm>
            <a:off x="3962400" y="54864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81251" name="Oval 3"/>
          <p:cNvSpPr>
            <a:spLocks noChangeArrowheads="1"/>
          </p:cNvSpPr>
          <p:nvPr/>
        </p:nvSpPr>
        <p:spPr bwMode="auto">
          <a:xfrm>
            <a:off x="5410200" y="45720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81252" name="Oval 4"/>
          <p:cNvSpPr>
            <a:spLocks noChangeArrowheads="1"/>
          </p:cNvSpPr>
          <p:nvPr/>
        </p:nvSpPr>
        <p:spPr bwMode="auto">
          <a:xfrm>
            <a:off x="5410200" y="15240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81253"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grpSp>
        <p:nvGrpSpPr>
          <p:cNvPr id="2" name="Group 6"/>
          <p:cNvGrpSpPr>
            <a:grpSpLocks/>
          </p:cNvGrpSpPr>
          <p:nvPr/>
        </p:nvGrpSpPr>
        <p:grpSpPr bwMode="auto">
          <a:xfrm rot="16485818" flipH="1">
            <a:off x="4532313" y="3621088"/>
            <a:ext cx="2971800" cy="152400"/>
            <a:chOff x="1056" y="2496"/>
            <a:chExt cx="1536" cy="1104"/>
          </a:xfrm>
        </p:grpSpPr>
        <p:sp>
          <p:nvSpPr>
            <p:cNvPr id="181255" name="Line 7"/>
            <p:cNvSpPr>
              <a:spLocks noChangeShapeType="1"/>
            </p:cNvSpPr>
            <p:nvPr/>
          </p:nvSpPr>
          <p:spPr bwMode="auto">
            <a:xfrm>
              <a:off x="1104" y="2544"/>
              <a:ext cx="528" cy="624"/>
            </a:xfrm>
            <a:prstGeom prst="line">
              <a:avLst/>
            </a:prstGeom>
            <a:noFill/>
            <a:ln w="38100">
              <a:solidFill>
                <a:schemeClr val="tx1"/>
              </a:solidFill>
              <a:round/>
              <a:headEnd/>
              <a:tailEnd/>
            </a:ln>
          </p:spPr>
          <p:txBody>
            <a:bodyPr/>
            <a:lstStyle/>
            <a:p>
              <a:endParaRPr lang="en-US"/>
            </a:p>
          </p:txBody>
        </p:sp>
        <p:sp>
          <p:nvSpPr>
            <p:cNvPr id="181256" name="Line 8"/>
            <p:cNvSpPr>
              <a:spLocks noChangeShapeType="1"/>
            </p:cNvSpPr>
            <p:nvPr/>
          </p:nvSpPr>
          <p:spPr bwMode="auto">
            <a:xfrm flipH="1" flipV="1">
              <a:off x="1584" y="2976"/>
              <a:ext cx="48" cy="192"/>
            </a:xfrm>
            <a:prstGeom prst="line">
              <a:avLst/>
            </a:prstGeom>
            <a:noFill/>
            <a:ln w="38100">
              <a:solidFill>
                <a:schemeClr val="tx1"/>
              </a:solidFill>
              <a:round/>
              <a:headEnd/>
              <a:tailEnd/>
            </a:ln>
          </p:spPr>
          <p:txBody>
            <a:bodyPr/>
            <a:lstStyle/>
            <a:p>
              <a:endParaRPr lang="en-US"/>
            </a:p>
          </p:txBody>
        </p:sp>
        <p:sp>
          <p:nvSpPr>
            <p:cNvPr id="181257" name="Line 9"/>
            <p:cNvSpPr>
              <a:spLocks noChangeShapeType="1"/>
            </p:cNvSpPr>
            <p:nvPr/>
          </p:nvSpPr>
          <p:spPr bwMode="auto">
            <a:xfrm>
              <a:off x="1584" y="2976"/>
              <a:ext cx="480" cy="384"/>
            </a:xfrm>
            <a:prstGeom prst="line">
              <a:avLst/>
            </a:prstGeom>
            <a:noFill/>
            <a:ln w="38100">
              <a:solidFill>
                <a:schemeClr val="tx1"/>
              </a:solidFill>
              <a:round/>
              <a:headEnd/>
              <a:tailEnd/>
            </a:ln>
          </p:spPr>
          <p:txBody>
            <a:bodyPr/>
            <a:lstStyle/>
            <a:p>
              <a:endParaRPr lang="en-US"/>
            </a:p>
          </p:txBody>
        </p:sp>
        <p:sp>
          <p:nvSpPr>
            <p:cNvPr id="181258" name="Line 10"/>
            <p:cNvSpPr>
              <a:spLocks noChangeShapeType="1"/>
            </p:cNvSpPr>
            <p:nvPr/>
          </p:nvSpPr>
          <p:spPr bwMode="auto">
            <a:xfrm flipV="1">
              <a:off x="2064" y="3216"/>
              <a:ext cx="0" cy="144"/>
            </a:xfrm>
            <a:prstGeom prst="line">
              <a:avLst/>
            </a:prstGeom>
            <a:noFill/>
            <a:ln w="38100">
              <a:solidFill>
                <a:schemeClr val="tx1"/>
              </a:solidFill>
              <a:round/>
              <a:headEnd/>
              <a:tailEnd/>
            </a:ln>
          </p:spPr>
          <p:txBody>
            <a:bodyPr/>
            <a:lstStyle/>
            <a:p>
              <a:endParaRPr lang="en-US"/>
            </a:p>
          </p:txBody>
        </p:sp>
        <p:sp>
          <p:nvSpPr>
            <p:cNvPr id="181259" name="Line 11"/>
            <p:cNvSpPr>
              <a:spLocks noChangeShapeType="1"/>
            </p:cNvSpPr>
            <p:nvPr/>
          </p:nvSpPr>
          <p:spPr bwMode="auto">
            <a:xfrm>
              <a:off x="2064" y="3216"/>
              <a:ext cx="528" cy="384"/>
            </a:xfrm>
            <a:prstGeom prst="line">
              <a:avLst/>
            </a:prstGeom>
            <a:noFill/>
            <a:ln w="38100">
              <a:solidFill>
                <a:schemeClr val="tx1"/>
              </a:solidFill>
              <a:round/>
              <a:headEnd/>
              <a:tailEnd/>
            </a:ln>
          </p:spPr>
          <p:txBody>
            <a:bodyPr/>
            <a:lstStyle/>
            <a:p>
              <a:endParaRPr lang="en-US"/>
            </a:p>
          </p:txBody>
        </p:sp>
        <p:sp>
          <p:nvSpPr>
            <p:cNvPr id="181260" name="Line 12"/>
            <p:cNvSpPr>
              <a:spLocks noChangeShapeType="1"/>
            </p:cNvSpPr>
            <p:nvPr/>
          </p:nvSpPr>
          <p:spPr bwMode="auto">
            <a:xfrm>
              <a:off x="1056" y="2496"/>
              <a:ext cx="432" cy="384"/>
            </a:xfrm>
            <a:prstGeom prst="line">
              <a:avLst/>
            </a:prstGeom>
            <a:noFill/>
            <a:ln w="38100">
              <a:solidFill>
                <a:schemeClr val="tx1"/>
              </a:solidFill>
              <a:round/>
              <a:headEnd/>
              <a:tailEnd/>
            </a:ln>
          </p:spPr>
          <p:txBody>
            <a:bodyPr/>
            <a:lstStyle/>
            <a:p>
              <a:endParaRPr lang="en-US"/>
            </a:p>
          </p:txBody>
        </p:sp>
        <p:sp>
          <p:nvSpPr>
            <p:cNvPr id="181261" name="Line 13"/>
            <p:cNvSpPr>
              <a:spLocks noChangeShapeType="1"/>
            </p:cNvSpPr>
            <p:nvPr/>
          </p:nvSpPr>
          <p:spPr bwMode="auto">
            <a:xfrm flipV="1">
              <a:off x="1488" y="2784"/>
              <a:ext cx="0" cy="96"/>
            </a:xfrm>
            <a:prstGeom prst="line">
              <a:avLst/>
            </a:prstGeom>
            <a:noFill/>
            <a:ln w="38100">
              <a:solidFill>
                <a:schemeClr val="tx1"/>
              </a:solidFill>
              <a:round/>
              <a:headEnd/>
              <a:tailEnd/>
            </a:ln>
          </p:spPr>
          <p:txBody>
            <a:bodyPr/>
            <a:lstStyle/>
            <a:p>
              <a:endParaRPr lang="en-US"/>
            </a:p>
          </p:txBody>
        </p:sp>
        <p:sp>
          <p:nvSpPr>
            <p:cNvPr id="181262" name="Line 14"/>
            <p:cNvSpPr>
              <a:spLocks noChangeShapeType="1"/>
            </p:cNvSpPr>
            <p:nvPr/>
          </p:nvSpPr>
          <p:spPr bwMode="auto">
            <a:xfrm>
              <a:off x="1488" y="2784"/>
              <a:ext cx="480" cy="384"/>
            </a:xfrm>
            <a:prstGeom prst="line">
              <a:avLst/>
            </a:prstGeom>
            <a:noFill/>
            <a:ln w="38100">
              <a:solidFill>
                <a:schemeClr val="tx1"/>
              </a:solidFill>
              <a:round/>
              <a:headEnd/>
              <a:tailEnd/>
            </a:ln>
          </p:spPr>
          <p:txBody>
            <a:bodyPr/>
            <a:lstStyle/>
            <a:p>
              <a:endParaRPr lang="en-US"/>
            </a:p>
          </p:txBody>
        </p:sp>
        <p:sp>
          <p:nvSpPr>
            <p:cNvPr id="181263" name="Line 15"/>
            <p:cNvSpPr>
              <a:spLocks noChangeShapeType="1"/>
            </p:cNvSpPr>
            <p:nvPr/>
          </p:nvSpPr>
          <p:spPr bwMode="auto">
            <a:xfrm flipH="1" flipV="1">
              <a:off x="1920" y="2976"/>
              <a:ext cx="48" cy="192"/>
            </a:xfrm>
            <a:prstGeom prst="line">
              <a:avLst/>
            </a:prstGeom>
            <a:noFill/>
            <a:ln w="38100">
              <a:solidFill>
                <a:schemeClr val="tx1"/>
              </a:solidFill>
              <a:round/>
              <a:headEnd/>
              <a:tailEnd/>
            </a:ln>
          </p:spPr>
          <p:txBody>
            <a:bodyPr/>
            <a:lstStyle/>
            <a:p>
              <a:endParaRPr lang="en-US"/>
            </a:p>
          </p:txBody>
        </p:sp>
        <p:sp>
          <p:nvSpPr>
            <p:cNvPr id="181264" name="Line 16"/>
            <p:cNvSpPr>
              <a:spLocks noChangeShapeType="1"/>
            </p:cNvSpPr>
            <p:nvPr/>
          </p:nvSpPr>
          <p:spPr bwMode="auto">
            <a:xfrm>
              <a:off x="1920" y="2976"/>
              <a:ext cx="672" cy="624"/>
            </a:xfrm>
            <a:prstGeom prst="line">
              <a:avLst/>
            </a:prstGeom>
            <a:noFill/>
            <a:ln w="38100">
              <a:solidFill>
                <a:schemeClr val="tx1"/>
              </a:solidFill>
              <a:round/>
              <a:headEnd/>
              <a:tailEnd/>
            </a:ln>
          </p:spPr>
          <p:txBody>
            <a:bodyPr/>
            <a:lstStyle/>
            <a:p>
              <a:endParaRPr lang="en-US"/>
            </a:p>
          </p:txBody>
        </p:sp>
      </p:grpSp>
    </p:spTree>
  </p:cSld>
  <p:clrMapOvr>
    <a:masterClrMapping/>
  </p:clrMapOvr>
  <p:transition advClick="0" advTm="0"/>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Oval 2"/>
          <p:cNvSpPr>
            <a:spLocks noChangeArrowheads="1"/>
          </p:cNvSpPr>
          <p:nvPr/>
        </p:nvSpPr>
        <p:spPr bwMode="auto">
          <a:xfrm>
            <a:off x="3962400" y="55626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82275" name="Oval 3"/>
          <p:cNvSpPr>
            <a:spLocks noChangeArrowheads="1"/>
          </p:cNvSpPr>
          <p:nvPr/>
        </p:nvSpPr>
        <p:spPr bwMode="auto">
          <a:xfrm>
            <a:off x="5562600" y="4648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82276" name="Oval 4"/>
          <p:cNvSpPr>
            <a:spLocks noChangeArrowheads="1"/>
          </p:cNvSpPr>
          <p:nvPr/>
        </p:nvSpPr>
        <p:spPr bwMode="auto">
          <a:xfrm>
            <a:off x="5562600" y="1447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82277"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Oval 2"/>
          <p:cNvSpPr>
            <a:spLocks noChangeArrowheads="1"/>
          </p:cNvSpPr>
          <p:nvPr/>
        </p:nvSpPr>
        <p:spPr bwMode="auto">
          <a:xfrm>
            <a:off x="3962400" y="55626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83299" name="Oval 3"/>
          <p:cNvSpPr>
            <a:spLocks noChangeArrowheads="1"/>
          </p:cNvSpPr>
          <p:nvPr/>
        </p:nvSpPr>
        <p:spPr bwMode="auto">
          <a:xfrm>
            <a:off x="5715000" y="47244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83300" name="Oval 4"/>
          <p:cNvSpPr>
            <a:spLocks noChangeArrowheads="1"/>
          </p:cNvSpPr>
          <p:nvPr/>
        </p:nvSpPr>
        <p:spPr bwMode="auto">
          <a:xfrm>
            <a:off x="5715000" y="13716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83301"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Oval 2"/>
          <p:cNvSpPr>
            <a:spLocks noChangeArrowheads="1"/>
          </p:cNvSpPr>
          <p:nvPr/>
        </p:nvSpPr>
        <p:spPr bwMode="auto">
          <a:xfrm>
            <a:off x="3962400" y="56388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84323" name="Oval 3"/>
          <p:cNvSpPr>
            <a:spLocks noChangeArrowheads="1"/>
          </p:cNvSpPr>
          <p:nvPr/>
        </p:nvSpPr>
        <p:spPr bwMode="auto">
          <a:xfrm>
            <a:off x="5715000" y="47244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84324" name="Oval 4"/>
          <p:cNvSpPr>
            <a:spLocks noChangeArrowheads="1"/>
          </p:cNvSpPr>
          <p:nvPr/>
        </p:nvSpPr>
        <p:spPr bwMode="auto">
          <a:xfrm>
            <a:off x="5715000" y="13716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84325"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Oval 2"/>
          <p:cNvSpPr>
            <a:spLocks noChangeArrowheads="1"/>
          </p:cNvSpPr>
          <p:nvPr/>
        </p:nvSpPr>
        <p:spPr bwMode="auto">
          <a:xfrm>
            <a:off x="3962400" y="56388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85347" name="Oval 3"/>
          <p:cNvSpPr>
            <a:spLocks noChangeArrowheads="1"/>
          </p:cNvSpPr>
          <p:nvPr/>
        </p:nvSpPr>
        <p:spPr bwMode="auto">
          <a:xfrm>
            <a:off x="5867400" y="48006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85348" name="Oval 4"/>
          <p:cNvSpPr>
            <a:spLocks noChangeArrowheads="1"/>
          </p:cNvSpPr>
          <p:nvPr/>
        </p:nvSpPr>
        <p:spPr bwMode="auto">
          <a:xfrm>
            <a:off x="5867400" y="12954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85349"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Oval 2"/>
          <p:cNvSpPr>
            <a:spLocks noChangeArrowheads="1"/>
          </p:cNvSpPr>
          <p:nvPr/>
        </p:nvSpPr>
        <p:spPr bwMode="auto">
          <a:xfrm>
            <a:off x="3962400" y="57150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86371" name="Oval 3"/>
          <p:cNvSpPr>
            <a:spLocks noChangeArrowheads="1"/>
          </p:cNvSpPr>
          <p:nvPr/>
        </p:nvSpPr>
        <p:spPr bwMode="auto">
          <a:xfrm>
            <a:off x="6019800" y="4876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86372" name="Oval 4"/>
          <p:cNvSpPr>
            <a:spLocks noChangeArrowheads="1"/>
          </p:cNvSpPr>
          <p:nvPr/>
        </p:nvSpPr>
        <p:spPr bwMode="auto">
          <a:xfrm>
            <a:off x="6019800" y="12192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86373"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Oval 2"/>
          <p:cNvSpPr>
            <a:spLocks noChangeArrowheads="1"/>
          </p:cNvSpPr>
          <p:nvPr/>
        </p:nvSpPr>
        <p:spPr bwMode="auto">
          <a:xfrm>
            <a:off x="3962400" y="57150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87395" name="Oval 3"/>
          <p:cNvSpPr>
            <a:spLocks noChangeArrowheads="1"/>
          </p:cNvSpPr>
          <p:nvPr/>
        </p:nvSpPr>
        <p:spPr bwMode="auto">
          <a:xfrm>
            <a:off x="6172200" y="49530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87396" name="Oval 4"/>
          <p:cNvSpPr>
            <a:spLocks noChangeArrowheads="1"/>
          </p:cNvSpPr>
          <p:nvPr/>
        </p:nvSpPr>
        <p:spPr bwMode="auto">
          <a:xfrm>
            <a:off x="6172200" y="11430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87397"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Oval 2"/>
          <p:cNvSpPr>
            <a:spLocks noChangeArrowheads="1"/>
          </p:cNvSpPr>
          <p:nvPr/>
        </p:nvSpPr>
        <p:spPr bwMode="auto">
          <a:xfrm>
            <a:off x="3962400" y="57150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88419" name="Oval 3"/>
          <p:cNvSpPr>
            <a:spLocks noChangeArrowheads="1"/>
          </p:cNvSpPr>
          <p:nvPr/>
        </p:nvSpPr>
        <p:spPr bwMode="auto">
          <a:xfrm>
            <a:off x="6324600" y="5029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88420" name="Oval 4"/>
          <p:cNvSpPr>
            <a:spLocks noChangeArrowheads="1"/>
          </p:cNvSpPr>
          <p:nvPr/>
        </p:nvSpPr>
        <p:spPr bwMode="auto">
          <a:xfrm>
            <a:off x="6324600" y="1066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88421"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Oval 2"/>
          <p:cNvSpPr>
            <a:spLocks noChangeArrowheads="1"/>
          </p:cNvSpPr>
          <p:nvPr/>
        </p:nvSpPr>
        <p:spPr bwMode="auto">
          <a:xfrm>
            <a:off x="3505200" y="36576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46083" name="Oval 3"/>
          <p:cNvSpPr>
            <a:spLocks noChangeArrowheads="1"/>
          </p:cNvSpPr>
          <p:nvPr/>
        </p:nvSpPr>
        <p:spPr bwMode="auto">
          <a:xfrm>
            <a:off x="4038600" y="3733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46084" name="Oval 4"/>
          <p:cNvSpPr>
            <a:spLocks noChangeArrowheads="1"/>
          </p:cNvSpPr>
          <p:nvPr/>
        </p:nvSpPr>
        <p:spPr bwMode="auto">
          <a:xfrm>
            <a:off x="9906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46085"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Oval 2"/>
          <p:cNvSpPr>
            <a:spLocks noChangeArrowheads="1"/>
          </p:cNvSpPr>
          <p:nvPr/>
        </p:nvSpPr>
        <p:spPr bwMode="auto">
          <a:xfrm>
            <a:off x="3962400" y="57912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89443" name="Oval 3"/>
          <p:cNvSpPr>
            <a:spLocks noChangeArrowheads="1"/>
          </p:cNvSpPr>
          <p:nvPr/>
        </p:nvSpPr>
        <p:spPr bwMode="auto">
          <a:xfrm>
            <a:off x="6477000" y="51054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89444" name="Oval 4"/>
          <p:cNvSpPr>
            <a:spLocks noChangeArrowheads="1"/>
          </p:cNvSpPr>
          <p:nvPr/>
        </p:nvSpPr>
        <p:spPr bwMode="auto">
          <a:xfrm>
            <a:off x="6477000" y="9906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89445"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Oval 2"/>
          <p:cNvSpPr>
            <a:spLocks noChangeArrowheads="1"/>
          </p:cNvSpPr>
          <p:nvPr/>
        </p:nvSpPr>
        <p:spPr bwMode="auto">
          <a:xfrm>
            <a:off x="3962400" y="57912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90467" name="Oval 3"/>
          <p:cNvSpPr>
            <a:spLocks noChangeArrowheads="1"/>
          </p:cNvSpPr>
          <p:nvPr/>
        </p:nvSpPr>
        <p:spPr bwMode="auto">
          <a:xfrm>
            <a:off x="6629400" y="51816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90468" name="Oval 4"/>
          <p:cNvSpPr>
            <a:spLocks noChangeArrowheads="1"/>
          </p:cNvSpPr>
          <p:nvPr/>
        </p:nvSpPr>
        <p:spPr bwMode="auto">
          <a:xfrm>
            <a:off x="6629400" y="9144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90469"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Oval 2"/>
          <p:cNvSpPr>
            <a:spLocks noChangeArrowheads="1"/>
          </p:cNvSpPr>
          <p:nvPr/>
        </p:nvSpPr>
        <p:spPr bwMode="auto">
          <a:xfrm>
            <a:off x="3962400" y="58674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91491" name="Oval 3"/>
          <p:cNvSpPr>
            <a:spLocks noChangeArrowheads="1"/>
          </p:cNvSpPr>
          <p:nvPr/>
        </p:nvSpPr>
        <p:spPr bwMode="auto">
          <a:xfrm>
            <a:off x="6781800" y="5257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91492" name="Oval 4"/>
          <p:cNvSpPr>
            <a:spLocks noChangeArrowheads="1"/>
          </p:cNvSpPr>
          <p:nvPr/>
        </p:nvSpPr>
        <p:spPr bwMode="auto">
          <a:xfrm>
            <a:off x="6781800" y="8382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91493"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Oval 2"/>
          <p:cNvSpPr>
            <a:spLocks noChangeArrowheads="1"/>
          </p:cNvSpPr>
          <p:nvPr/>
        </p:nvSpPr>
        <p:spPr bwMode="auto">
          <a:xfrm>
            <a:off x="3962400" y="58674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92515" name="Oval 3"/>
          <p:cNvSpPr>
            <a:spLocks noChangeArrowheads="1"/>
          </p:cNvSpPr>
          <p:nvPr/>
        </p:nvSpPr>
        <p:spPr bwMode="auto">
          <a:xfrm>
            <a:off x="6934200" y="53340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92516" name="Oval 4"/>
          <p:cNvSpPr>
            <a:spLocks noChangeArrowheads="1"/>
          </p:cNvSpPr>
          <p:nvPr/>
        </p:nvSpPr>
        <p:spPr bwMode="auto">
          <a:xfrm>
            <a:off x="6934200" y="7620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92517"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Oval 2"/>
          <p:cNvSpPr>
            <a:spLocks noChangeArrowheads="1"/>
          </p:cNvSpPr>
          <p:nvPr/>
        </p:nvSpPr>
        <p:spPr bwMode="auto">
          <a:xfrm>
            <a:off x="3962400" y="59436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93539" name="Oval 3"/>
          <p:cNvSpPr>
            <a:spLocks noChangeArrowheads="1"/>
          </p:cNvSpPr>
          <p:nvPr/>
        </p:nvSpPr>
        <p:spPr bwMode="auto">
          <a:xfrm>
            <a:off x="7086600" y="5410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93540" name="Oval 4"/>
          <p:cNvSpPr>
            <a:spLocks noChangeArrowheads="1"/>
          </p:cNvSpPr>
          <p:nvPr/>
        </p:nvSpPr>
        <p:spPr bwMode="auto">
          <a:xfrm>
            <a:off x="7086600" y="6858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93541"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Oval 2"/>
          <p:cNvSpPr>
            <a:spLocks noChangeArrowheads="1"/>
          </p:cNvSpPr>
          <p:nvPr/>
        </p:nvSpPr>
        <p:spPr bwMode="auto">
          <a:xfrm>
            <a:off x="3962400" y="59436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94563" name="Oval 3"/>
          <p:cNvSpPr>
            <a:spLocks noChangeArrowheads="1"/>
          </p:cNvSpPr>
          <p:nvPr/>
        </p:nvSpPr>
        <p:spPr bwMode="auto">
          <a:xfrm>
            <a:off x="7239000" y="54864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94564" name="Oval 4"/>
          <p:cNvSpPr>
            <a:spLocks noChangeArrowheads="1"/>
          </p:cNvSpPr>
          <p:nvPr/>
        </p:nvSpPr>
        <p:spPr bwMode="auto">
          <a:xfrm>
            <a:off x="7239000" y="6096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94565"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Oval 2"/>
          <p:cNvSpPr>
            <a:spLocks noChangeArrowheads="1"/>
          </p:cNvSpPr>
          <p:nvPr/>
        </p:nvSpPr>
        <p:spPr bwMode="auto">
          <a:xfrm>
            <a:off x="3962400" y="60198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95587" name="Oval 3"/>
          <p:cNvSpPr>
            <a:spLocks noChangeArrowheads="1"/>
          </p:cNvSpPr>
          <p:nvPr/>
        </p:nvSpPr>
        <p:spPr bwMode="auto">
          <a:xfrm>
            <a:off x="7391400" y="55626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95588" name="Oval 4"/>
          <p:cNvSpPr>
            <a:spLocks noChangeArrowheads="1"/>
          </p:cNvSpPr>
          <p:nvPr/>
        </p:nvSpPr>
        <p:spPr bwMode="auto">
          <a:xfrm>
            <a:off x="7391400" y="5334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95589"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Oval 2"/>
          <p:cNvSpPr>
            <a:spLocks noChangeArrowheads="1"/>
          </p:cNvSpPr>
          <p:nvPr/>
        </p:nvSpPr>
        <p:spPr bwMode="auto">
          <a:xfrm>
            <a:off x="3962400" y="60198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96611" name="Oval 3"/>
          <p:cNvSpPr>
            <a:spLocks noChangeArrowheads="1"/>
          </p:cNvSpPr>
          <p:nvPr/>
        </p:nvSpPr>
        <p:spPr bwMode="auto">
          <a:xfrm>
            <a:off x="7543800" y="5638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96612" name="Oval 4"/>
          <p:cNvSpPr>
            <a:spLocks noChangeArrowheads="1"/>
          </p:cNvSpPr>
          <p:nvPr/>
        </p:nvSpPr>
        <p:spPr bwMode="auto">
          <a:xfrm>
            <a:off x="7543800" y="457200"/>
            <a:ext cx="1219200" cy="1219200"/>
          </a:xfrm>
          <a:prstGeom prst="ellipse">
            <a:avLst/>
          </a:prstGeom>
          <a:gradFill rotWithShape="1">
            <a:gsLst>
              <a:gs pos="0">
                <a:schemeClr val="bg1"/>
              </a:gs>
              <a:gs pos="100000">
                <a:srgbClr val="66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96613"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Text Box 4"/>
          <p:cNvSpPr txBox="1">
            <a:spLocks noChangeArrowheads="1"/>
          </p:cNvSpPr>
          <p:nvPr/>
        </p:nvSpPr>
        <p:spPr bwMode="auto">
          <a:xfrm>
            <a:off x="228600" y="76200"/>
            <a:ext cx="8610600" cy="2123658"/>
          </a:xfrm>
          <a:prstGeom prst="rect">
            <a:avLst/>
          </a:prstGeom>
          <a:noFill/>
          <a:ln w="9525">
            <a:noFill/>
            <a:miter lim="800000"/>
            <a:headEnd/>
            <a:tailEnd/>
          </a:ln>
        </p:spPr>
        <p:txBody>
          <a:bodyPr>
            <a:spAutoFit/>
          </a:bodyPr>
          <a:lstStyle/>
          <a:p>
            <a:pPr>
              <a:spcBef>
                <a:spcPct val="50000"/>
              </a:spcBef>
            </a:pPr>
            <a:r>
              <a:rPr lang="en-US" sz="2400" dirty="0" smtClean="0">
                <a:solidFill>
                  <a:schemeClr val="tx1"/>
                </a:solidFill>
              </a:rPr>
              <a:t>Zero </a:t>
            </a:r>
            <a:r>
              <a:rPr lang="en-US" sz="2400" dirty="0">
                <a:solidFill>
                  <a:schemeClr val="tx1"/>
                </a:solidFill>
              </a:rPr>
              <a:t>Range Approximation for the knockout </a:t>
            </a:r>
            <a:r>
              <a:rPr lang="en-US" sz="2400" dirty="0" smtClean="0">
                <a:solidFill>
                  <a:schemeClr val="tx1"/>
                </a:solidFill>
              </a:rPr>
              <a:t>vertex </a:t>
            </a:r>
            <a:r>
              <a:rPr lang="en-US" sz="2400" dirty="0">
                <a:solidFill>
                  <a:schemeClr val="tx1"/>
                </a:solidFill>
              </a:rPr>
              <a:t>is hidden in the conventional language of </a:t>
            </a:r>
            <a:r>
              <a:rPr lang="en-US" sz="2400" dirty="0" smtClean="0"/>
              <a:t>the factorization approximation </a:t>
            </a:r>
            <a:r>
              <a:rPr lang="en-US" sz="2400" dirty="0">
                <a:solidFill>
                  <a:schemeClr val="tx1"/>
                </a:solidFill>
              </a:rPr>
              <a:t>of the knockout vertex matrix element.</a:t>
            </a:r>
          </a:p>
          <a:p>
            <a:pPr>
              <a:spcBef>
                <a:spcPct val="50000"/>
              </a:spcBef>
            </a:pPr>
            <a:r>
              <a:rPr lang="en-US" sz="2400" dirty="0" smtClean="0">
                <a:solidFill>
                  <a:schemeClr val="tx1"/>
                </a:solidFill>
              </a:rPr>
              <a:t>Actually </a:t>
            </a:r>
            <a:r>
              <a:rPr lang="en-US" sz="2400" dirty="0">
                <a:solidFill>
                  <a:schemeClr val="tx1"/>
                </a:solidFill>
              </a:rPr>
              <a:t>the transition matrix element and the double differential cross section are written as,</a:t>
            </a:r>
          </a:p>
        </p:txBody>
      </p:sp>
      <p:sp>
        <p:nvSpPr>
          <p:cNvPr id="9221" name="Rectangle 6"/>
          <p:cNvSpPr>
            <a:spLocks noChangeArrowheads="1"/>
          </p:cNvSpPr>
          <p:nvPr/>
        </p:nvSpPr>
        <p:spPr bwMode="auto">
          <a:xfrm>
            <a:off x="0" y="3262313"/>
            <a:ext cx="9144000" cy="0"/>
          </a:xfrm>
          <a:prstGeom prst="rect">
            <a:avLst/>
          </a:prstGeom>
          <a:noFill/>
          <a:ln w="9525">
            <a:noFill/>
            <a:miter lim="800000"/>
            <a:headEnd/>
            <a:tailEnd/>
          </a:ln>
        </p:spPr>
        <p:txBody>
          <a:bodyPr wrap="none" anchor="ctr">
            <a:spAutoFit/>
          </a:bodyPr>
          <a:lstStyle/>
          <a:p>
            <a:endParaRPr lang="en-US"/>
          </a:p>
        </p:txBody>
      </p:sp>
      <p:graphicFrame>
        <p:nvGraphicFramePr>
          <p:cNvPr id="9218" name="Object 5"/>
          <p:cNvGraphicFramePr>
            <a:graphicFrameLocks noChangeAspect="1"/>
          </p:cNvGraphicFramePr>
          <p:nvPr/>
        </p:nvGraphicFramePr>
        <p:xfrm>
          <a:off x="228600" y="3429000"/>
          <a:ext cx="8915400" cy="1350963"/>
        </p:xfrm>
        <a:graphic>
          <a:graphicData uri="http://schemas.openxmlformats.org/presentationml/2006/ole">
            <p:oleObj spid="_x0000_s106498" name="Equation" r:id="rId3" imgW="4127400" imgH="583920" progId="Equation.3">
              <p:embed/>
            </p:oleObj>
          </a:graphicData>
        </a:graphic>
      </p:graphicFrame>
      <p:sp>
        <p:nvSpPr>
          <p:cNvPr id="9222" name="Rectangle 8"/>
          <p:cNvSpPr>
            <a:spLocks noChangeArrowheads="1"/>
          </p:cNvSpPr>
          <p:nvPr/>
        </p:nvSpPr>
        <p:spPr bwMode="auto">
          <a:xfrm>
            <a:off x="0" y="3200400"/>
            <a:ext cx="9144000" cy="0"/>
          </a:xfrm>
          <a:prstGeom prst="rect">
            <a:avLst/>
          </a:prstGeom>
          <a:noFill/>
          <a:ln w="9525">
            <a:noFill/>
            <a:miter lim="800000"/>
            <a:headEnd/>
            <a:tailEnd/>
          </a:ln>
        </p:spPr>
        <p:txBody>
          <a:bodyPr wrap="none" anchor="ctr">
            <a:spAutoFit/>
          </a:bodyPr>
          <a:lstStyle/>
          <a:p>
            <a:endParaRPr lang="en-US"/>
          </a:p>
        </p:txBody>
      </p:sp>
      <p:graphicFrame>
        <p:nvGraphicFramePr>
          <p:cNvPr id="9219" name="Object 7"/>
          <p:cNvGraphicFramePr>
            <a:graphicFrameLocks noChangeAspect="1"/>
          </p:cNvGraphicFramePr>
          <p:nvPr/>
        </p:nvGraphicFramePr>
        <p:xfrm>
          <a:off x="2286000" y="2286000"/>
          <a:ext cx="4495800" cy="971550"/>
        </p:xfrm>
        <a:graphic>
          <a:graphicData uri="http://schemas.openxmlformats.org/presentationml/2006/ole">
            <p:oleObj spid="_x0000_s106499" name="Equation" r:id="rId4" imgW="434192" imgH="457170" progId="Equation.3">
              <p:embed/>
            </p:oleObj>
          </a:graphicData>
        </a:graphic>
      </p:graphicFrame>
      <p:sp>
        <p:nvSpPr>
          <p:cNvPr id="9223" name="Text Box 9"/>
          <p:cNvSpPr txBox="1">
            <a:spLocks noChangeArrowheads="1"/>
          </p:cNvSpPr>
          <p:nvPr/>
        </p:nvSpPr>
        <p:spPr bwMode="auto">
          <a:xfrm>
            <a:off x="152400" y="5105400"/>
            <a:ext cx="8534400" cy="946150"/>
          </a:xfrm>
          <a:prstGeom prst="rect">
            <a:avLst/>
          </a:prstGeom>
          <a:noFill/>
          <a:ln w="9525">
            <a:noFill/>
            <a:miter lim="800000"/>
            <a:headEnd/>
            <a:tailEnd/>
          </a:ln>
        </p:spPr>
        <p:txBody>
          <a:bodyPr>
            <a:spAutoFit/>
          </a:bodyPr>
          <a:lstStyle/>
          <a:p>
            <a:pPr>
              <a:spcBef>
                <a:spcPct val="50000"/>
              </a:spcBef>
            </a:pPr>
            <a:r>
              <a:rPr lang="en-US" sz="2800" b="1" dirty="0">
                <a:solidFill>
                  <a:srgbClr val="FF3300"/>
                </a:solidFill>
              </a:rPr>
              <a:t>Which includes the finite range effects, which we have worked for the first time.</a:t>
            </a:r>
          </a:p>
        </p:txBody>
      </p:sp>
    </p:spTree>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514600"/>
            <a:ext cx="9144000" cy="769441"/>
          </a:xfrm>
          <a:prstGeom prst="rect">
            <a:avLst/>
          </a:prstGeom>
          <a:noFill/>
        </p:spPr>
        <p:txBody>
          <a:bodyPr wrap="square" rtlCol="0">
            <a:spAutoFit/>
          </a:bodyPr>
          <a:lstStyle/>
          <a:p>
            <a:pPr algn="ctr"/>
            <a:r>
              <a:rPr lang="en-US" sz="4400" dirty="0" smtClean="0"/>
              <a:t>t- matrix effective Interaction</a:t>
            </a:r>
            <a:endParaRPr lang="en-US" sz="4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Oval 2"/>
          <p:cNvSpPr>
            <a:spLocks noChangeArrowheads="1"/>
          </p:cNvSpPr>
          <p:nvPr/>
        </p:nvSpPr>
        <p:spPr bwMode="auto">
          <a:xfrm>
            <a:off x="3505200" y="35814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47107" name="Oval 3"/>
          <p:cNvSpPr>
            <a:spLocks noChangeArrowheads="1"/>
          </p:cNvSpPr>
          <p:nvPr/>
        </p:nvSpPr>
        <p:spPr bwMode="auto">
          <a:xfrm>
            <a:off x="39624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47108" name="Oval 4"/>
          <p:cNvSpPr>
            <a:spLocks noChangeArrowheads="1"/>
          </p:cNvSpPr>
          <p:nvPr/>
        </p:nvSpPr>
        <p:spPr bwMode="auto">
          <a:xfrm>
            <a:off x="10668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47109"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9" name="TextBox 2"/>
          <p:cNvSpPr txBox="1">
            <a:spLocks noChangeArrowheads="1"/>
          </p:cNvSpPr>
          <p:nvPr/>
        </p:nvSpPr>
        <p:spPr bwMode="auto">
          <a:xfrm>
            <a:off x="381000" y="381000"/>
            <a:ext cx="2133600" cy="584775"/>
          </a:xfrm>
          <a:prstGeom prst="rect">
            <a:avLst/>
          </a:prstGeom>
          <a:noFill/>
          <a:ln w="9525">
            <a:noFill/>
            <a:miter lim="800000"/>
            <a:headEnd/>
            <a:tailEnd/>
          </a:ln>
        </p:spPr>
        <p:txBody>
          <a:bodyPr wrap="square">
            <a:spAutoFit/>
          </a:bodyPr>
          <a:lstStyle/>
          <a:p>
            <a:r>
              <a:rPr lang="en-US" sz="3200" u="sng" dirty="0">
                <a:solidFill>
                  <a:srgbClr val="000000"/>
                </a:solidFill>
                <a:latin typeface="Tahoma" pitchFamily="34" charset="0"/>
                <a:cs typeface="Tahoma" pitchFamily="34" charset="0"/>
              </a:rPr>
              <a:t>t-matrix</a:t>
            </a:r>
            <a:r>
              <a:rPr lang="en-US" sz="3200" dirty="0">
                <a:solidFill>
                  <a:srgbClr val="000000"/>
                </a:solidFill>
                <a:latin typeface="Tahoma" pitchFamily="34" charset="0"/>
                <a:cs typeface="Tahoma" pitchFamily="34" charset="0"/>
              </a:rPr>
              <a:t>:-</a:t>
            </a:r>
          </a:p>
        </p:txBody>
      </p:sp>
      <p:sp>
        <p:nvSpPr>
          <p:cNvPr id="10250"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graphicFrame>
        <p:nvGraphicFramePr>
          <p:cNvPr id="10242" name="Object 3"/>
          <p:cNvGraphicFramePr>
            <a:graphicFrameLocks noChangeAspect="1"/>
          </p:cNvGraphicFramePr>
          <p:nvPr/>
        </p:nvGraphicFramePr>
        <p:xfrm>
          <a:off x="3917950" y="838200"/>
          <a:ext cx="1460500" cy="500063"/>
        </p:xfrm>
        <a:graphic>
          <a:graphicData uri="http://schemas.openxmlformats.org/presentationml/2006/ole">
            <p:oleObj spid="_x0000_s107522" name="Equation" r:id="rId3" imgW="583920" imgH="203040" progId="Equation.3">
              <p:embed/>
            </p:oleObj>
          </a:graphicData>
        </a:graphic>
      </p:graphicFrame>
      <p:sp>
        <p:nvSpPr>
          <p:cNvPr id="10251" name="Rectangle 1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graphicFrame>
        <p:nvGraphicFramePr>
          <p:cNvPr id="10243" name="Object 14"/>
          <p:cNvGraphicFramePr>
            <a:graphicFrameLocks noChangeAspect="1"/>
          </p:cNvGraphicFramePr>
          <p:nvPr/>
        </p:nvGraphicFramePr>
        <p:xfrm>
          <a:off x="2438400" y="2438400"/>
          <a:ext cx="4824413" cy="914400"/>
        </p:xfrm>
        <a:graphic>
          <a:graphicData uri="http://schemas.openxmlformats.org/presentationml/2006/ole">
            <p:oleObj spid="_x0000_s107523" name="Equation" r:id="rId4" imgW="2362200" imgH="444500" progId="Equation.3">
              <p:embed/>
            </p:oleObj>
          </a:graphicData>
        </a:graphic>
      </p:graphicFrame>
      <p:sp>
        <p:nvSpPr>
          <p:cNvPr id="17" name="TextBox 16"/>
          <p:cNvSpPr txBox="1">
            <a:spLocks/>
          </p:cNvSpPr>
          <p:nvPr/>
        </p:nvSpPr>
        <p:spPr>
          <a:xfrm>
            <a:off x="0" y="1600200"/>
            <a:ext cx="9144000" cy="923925"/>
          </a:xfrm>
          <a:prstGeom prst="rect">
            <a:avLst/>
          </a:prstGeom>
          <a:noFill/>
        </p:spPr>
        <p:txBody>
          <a:bodyPr>
            <a:spAutoFit/>
          </a:bodyPr>
          <a:lstStyle/>
          <a:p>
            <a:pPr>
              <a:defRPr/>
            </a:pPr>
            <a:r>
              <a:rPr lang="en-US" kern="1800" dirty="0">
                <a:solidFill>
                  <a:srgbClr val="000000"/>
                </a:solidFill>
                <a:latin typeface="Arial" charset="0"/>
                <a:ea typeface="+mn-ea"/>
                <a:cs typeface="+mn-cs"/>
              </a:rPr>
              <a:t>The </a:t>
            </a:r>
            <a:r>
              <a:rPr lang="en-US" kern="1800" dirty="0" err="1">
                <a:solidFill>
                  <a:srgbClr val="000000"/>
                </a:solidFill>
                <a:latin typeface="Arial" charset="0"/>
                <a:ea typeface="+mn-ea"/>
                <a:cs typeface="+mn-cs"/>
              </a:rPr>
              <a:t>Moller</a:t>
            </a:r>
            <a:r>
              <a:rPr lang="en-US" kern="1800" dirty="0">
                <a:solidFill>
                  <a:srgbClr val="000000"/>
                </a:solidFill>
                <a:latin typeface="Arial" charset="0"/>
                <a:ea typeface="+mn-ea"/>
                <a:cs typeface="+mn-cs"/>
              </a:rPr>
              <a:t> wave      operator  is such that it transforms the plane wave states,     into scattering states,       is defined in terms of radial scattering solutions </a:t>
            </a:r>
            <a:r>
              <a:rPr lang="en-US" i="1" kern="1800" dirty="0" err="1">
                <a:solidFill>
                  <a:srgbClr val="000000"/>
                </a:solidFill>
                <a:latin typeface="Arial" charset="0"/>
                <a:ea typeface="+mn-ea"/>
                <a:cs typeface="+mn-cs"/>
              </a:rPr>
              <a:t>u</a:t>
            </a:r>
            <a:r>
              <a:rPr lang="en-US" i="1" kern="1800" baseline="-25000" dirty="0" err="1">
                <a:solidFill>
                  <a:srgbClr val="000000"/>
                </a:solidFill>
                <a:latin typeface="Arial" charset="0"/>
                <a:ea typeface="+mn-ea"/>
                <a:cs typeface="+mn-cs"/>
              </a:rPr>
              <a:t>l</a:t>
            </a:r>
            <a:r>
              <a:rPr lang="en-US" i="1" kern="1800" dirty="0">
                <a:solidFill>
                  <a:srgbClr val="000000"/>
                </a:solidFill>
                <a:latin typeface="Arial" charset="0"/>
                <a:ea typeface="+mn-ea"/>
                <a:cs typeface="+mn-cs"/>
              </a:rPr>
              <a:t>(</a:t>
            </a:r>
            <a:r>
              <a:rPr lang="en-US" i="1" kern="1800" dirty="0" err="1">
                <a:solidFill>
                  <a:srgbClr val="000000"/>
                </a:solidFill>
                <a:latin typeface="Arial" charset="0"/>
                <a:ea typeface="+mn-ea"/>
                <a:cs typeface="+mn-cs"/>
              </a:rPr>
              <a:t>kr</a:t>
            </a:r>
            <a:r>
              <a:rPr lang="en-US" i="1" kern="1800" dirty="0">
                <a:solidFill>
                  <a:srgbClr val="000000"/>
                </a:solidFill>
                <a:latin typeface="Arial" charset="0"/>
                <a:ea typeface="+mn-ea"/>
                <a:cs typeface="+mn-cs"/>
              </a:rPr>
              <a:t>)</a:t>
            </a:r>
            <a:r>
              <a:rPr lang="en-US" kern="1800" dirty="0">
                <a:solidFill>
                  <a:srgbClr val="000000"/>
                </a:solidFill>
                <a:latin typeface="Arial" charset="0"/>
                <a:ea typeface="+mn-ea"/>
                <a:cs typeface="+mn-cs"/>
              </a:rPr>
              <a:t> as:</a:t>
            </a:r>
          </a:p>
          <a:p>
            <a:pPr>
              <a:defRPr/>
            </a:pPr>
            <a:endParaRPr lang="en-US" kern="1800" dirty="0">
              <a:solidFill>
                <a:srgbClr val="000000"/>
              </a:solidFill>
              <a:latin typeface="Arial" charset="0"/>
              <a:ea typeface="+mn-ea"/>
              <a:cs typeface="+mn-cs"/>
            </a:endParaRPr>
          </a:p>
        </p:txBody>
      </p:sp>
      <p:sp>
        <p:nvSpPr>
          <p:cNvPr id="10253" name="Rectangle 17"/>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graphicFrame>
        <p:nvGraphicFramePr>
          <p:cNvPr id="10244" name="Object 16"/>
          <p:cNvGraphicFramePr>
            <a:graphicFrameLocks noChangeAspect="1"/>
          </p:cNvGraphicFramePr>
          <p:nvPr/>
        </p:nvGraphicFramePr>
        <p:xfrm>
          <a:off x="1812925" y="1600200"/>
          <a:ext cx="320675" cy="266700"/>
        </p:xfrm>
        <a:graphic>
          <a:graphicData uri="http://schemas.openxmlformats.org/presentationml/2006/ole">
            <p:oleObj spid="_x0000_s107524" name="Equation" r:id="rId5" imgW="228566" imgH="190472" progId="Equation.3">
              <p:embed/>
            </p:oleObj>
          </a:graphicData>
        </a:graphic>
      </p:graphicFrame>
      <p:sp>
        <p:nvSpPr>
          <p:cNvPr id="10254" name="Rectangle 19"/>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graphicFrame>
        <p:nvGraphicFramePr>
          <p:cNvPr id="10245" name="Object 18"/>
          <p:cNvGraphicFramePr>
            <a:graphicFrameLocks noChangeAspect="1"/>
          </p:cNvGraphicFramePr>
          <p:nvPr/>
        </p:nvGraphicFramePr>
        <p:xfrm>
          <a:off x="7924800" y="1676400"/>
          <a:ext cx="304800" cy="304800"/>
        </p:xfrm>
        <a:graphic>
          <a:graphicData uri="http://schemas.openxmlformats.org/presentationml/2006/ole">
            <p:oleObj spid="_x0000_s107525" name="Equation" r:id="rId6" imgW="164880" imgH="152280" progId="Equation.3">
              <p:embed/>
            </p:oleObj>
          </a:graphicData>
        </a:graphic>
      </p:graphicFrame>
      <p:sp>
        <p:nvSpPr>
          <p:cNvPr id="10255" name="Rectangle 2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graphicFrame>
        <p:nvGraphicFramePr>
          <p:cNvPr id="10246" name="Object 20"/>
          <p:cNvGraphicFramePr>
            <a:graphicFrameLocks noChangeAspect="1"/>
          </p:cNvGraphicFramePr>
          <p:nvPr/>
        </p:nvGraphicFramePr>
        <p:xfrm>
          <a:off x="1828800" y="1905000"/>
          <a:ext cx="381000" cy="381000"/>
        </p:xfrm>
        <a:graphic>
          <a:graphicData uri="http://schemas.openxmlformats.org/presentationml/2006/ole">
            <p:oleObj spid="_x0000_s107526" name="Equation" r:id="rId7" imgW="216179" imgH="228061" progId="Equation.3">
              <p:embed/>
            </p:oleObj>
          </a:graphicData>
        </a:graphic>
      </p:graphicFrame>
      <p:sp>
        <p:nvSpPr>
          <p:cNvPr id="10256" name="Rectangle 23"/>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graphicFrame>
        <p:nvGraphicFramePr>
          <p:cNvPr id="10247" name="Object 22"/>
          <p:cNvGraphicFramePr>
            <a:graphicFrameLocks noChangeAspect="1"/>
          </p:cNvGraphicFramePr>
          <p:nvPr/>
        </p:nvGraphicFramePr>
        <p:xfrm>
          <a:off x="1774825" y="3505200"/>
          <a:ext cx="5921375" cy="838200"/>
        </p:xfrm>
        <a:graphic>
          <a:graphicData uri="http://schemas.openxmlformats.org/presentationml/2006/ole">
            <p:oleObj spid="_x0000_s107527" name="Equation" r:id="rId8" imgW="3162300" imgH="444500" progId="Equation.3">
              <p:embed/>
            </p:oleObj>
          </a:graphicData>
        </a:graphic>
      </p:graphicFrame>
      <p:sp>
        <p:nvSpPr>
          <p:cNvPr id="10257" name="Rectangle 2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graphicFrame>
        <p:nvGraphicFramePr>
          <p:cNvPr id="10248" name="Object 24"/>
          <p:cNvGraphicFramePr>
            <a:graphicFrameLocks noChangeAspect="1"/>
          </p:cNvGraphicFramePr>
          <p:nvPr/>
        </p:nvGraphicFramePr>
        <p:xfrm>
          <a:off x="152400" y="4724400"/>
          <a:ext cx="8991600" cy="685800"/>
        </p:xfrm>
        <a:graphic>
          <a:graphicData uri="http://schemas.openxmlformats.org/presentationml/2006/ole">
            <p:oleObj spid="_x0000_s107528" name="Equation" r:id="rId9" imgW="491473" imgH="469874" progId="Equation.3">
              <p:embed/>
            </p:oleObj>
          </a:graphicData>
        </a:graphic>
      </p:graphicFrame>
      <p:sp>
        <p:nvSpPr>
          <p:cNvPr id="18" name="TextBox 17"/>
          <p:cNvSpPr txBox="1"/>
          <p:nvPr/>
        </p:nvSpPr>
        <p:spPr>
          <a:xfrm>
            <a:off x="0" y="5867400"/>
            <a:ext cx="9144000" cy="400110"/>
          </a:xfrm>
          <a:prstGeom prst="rect">
            <a:avLst/>
          </a:prstGeom>
          <a:noFill/>
        </p:spPr>
        <p:txBody>
          <a:bodyPr wrap="square" rtlCol="0">
            <a:spAutoFit/>
          </a:bodyPr>
          <a:lstStyle/>
          <a:p>
            <a:r>
              <a:rPr lang="en-US" sz="2000" b="1" dirty="0" err="1" smtClean="0">
                <a:solidFill>
                  <a:srgbClr val="FF0000"/>
                </a:solidFill>
                <a:latin typeface="Tahoma" pitchFamily="34" charset="0"/>
                <a:cs typeface="Tahoma" pitchFamily="34" charset="0"/>
              </a:rPr>
              <a:t>Arun</a:t>
            </a:r>
            <a:r>
              <a:rPr lang="en-US" sz="2000" b="1" dirty="0" smtClean="0">
                <a:solidFill>
                  <a:srgbClr val="FF0000"/>
                </a:solidFill>
                <a:latin typeface="Tahoma" pitchFamily="34" charset="0"/>
                <a:cs typeface="Tahoma" pitchFamily="34" charset="0"/>
              </a:rPr>
              <a:t> K Jain &amp; </a:t>
            </a:r>
            <a:r>
              <a:rPr lang="en-US" sz="2000" b="1" dirty="0" err="1" smtClean="0">
                <a:solidFill>
                  <a:srgbClr val="FF0000"/>
                </a:solidFill>
                <a:latin typeface="Tahoma" pitchFamily="34" charset="0"/>
                <a:cs typeface="Tahoma" pitchFamily="34" charset="0"/>
              </a:rPr>
              <a:t>Bhushan</a:t>
            </a:r>
            <a:r>
              <a:rPr lang="en-US" sz="2000" b="1" dirty="0" smtClean="0">
                <a:solidFill>
                  <a:srgbClr val="FF0000"/>
                </a:solidFill>
                <a:latin typeface="Tahoma" pitchFamily="34" charset="0"/>
                <a:cs typeface="Tahoma" pitchFamily="34" charset="0"/>
              </a:rPr>
              <a:t> N. Joshi, </a:t>
            </a:r>
            <a:r>
              <a:rPr lang="en-US" sz="2000" b="1" dirty="0" err="1" smtClean="0">
                <a:solidFill>
                  <a:srgbClr val="FF0000"/>
                </a:solidFill>
                <a:latin typeface="Tahoma" pitchFamily="34" charset="0"/>
                <a:cs typeface="Tahoma" pitchFamily="34" charset="0"/>
              </a:rPr>
              <a:t>Prog</a:t>
            </a:r>
            <a:r>
              <a:rPr lang="en-US" sz="2000" b="1" dirty="0" smtClean="0">
                <a:solidFill>
                  <a:srgbClr val="FF0000"/>
                </a:solidFill>
                <a:latin typeface="Tahoma" pitchFamily="34" charset="0"/>
                <a:cs typeface="Tahoma" pitchFamily="34" charset="0"/>
              </a:rPr>
              <a:t>. </a:t>
            </a:r>
            <a:r>
              <a:rPr lang="en-US" sz="2000" b="1" dirty="0" err="1" smtClean="0">
                <a:solidFill>
                  <a:srgbClr val="FF0000"/>
                </a:solidFill>
                <a:latin typeface="Tahoma" pitchFamily="34" charset="0"/>
                <a:cs typeface="Tahoma" pitchFamily="34" charset="0"/>
              </a:rPr>
              <a:t>Theor</a:t>
            </a:r>
            <a:r>
              <a:rPr lang="en-US" sz="2000" b="1" dirty="0" smtClean="0">
                <a:solidFill>
                  <a:srgbClr val="FF0000"/>
                </a:solidFill>
                <a:latin typeface="Tahoma" pitchFamily="34" charset="0"/>
                <a:cs typeface="Tahoma" pitchFamily="34" charset="0"/>
              </a:rPr>
              <a:t>. Phys. 120 (2008) 1193</a:t>
            </a:r>
            <a:endParaRPr lang="en-US" sz="2000" b="1" dirty="0">
              <a:solidFill>
                <a:srgbClr val="FF0000"/>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2"/>
          </p:nvPr>
        </p:nvSpPr>
        <p:spPr/>
        <p:txBody>
          <a:bodyPr/>
          <a:lstStyle/>
          <a:p>
            <a:fld id="{361495F1-E1A9-4674-87A3-3E2EF7334F05}" type="slidenum">
              <a:rPr lang="en-US"/>
              <a:pPr/>
              <a:t>171</a:t>
            </a:fld>
            <a:endParaRPr lang="en-US"/>
          </a:p>
        </p:txBody>
      </p:sp>
      <p:pic>
        <p:nvPicPr>
          <p:cNvPr id="58372" name="Picture 4" descr="ar t"/>
          <p:cNvPicPr>
            <a:picLocks noGrp="1" noChangeAspect="1" noChangeArrowheads="1"/>
          </p:cNvPicPr>
          <p:nvPr>
            <p:ph/>
          </p:nvPr>
        </p:nvPicPr>
        <p:blipFill>
          <a:blip r:embed="rId2" cstate="print">
            <a:clrChange>
              <a:clrFrom>
                <a:srgbClr val="FFFFFF"/>
              </a:clrFrom>
              <a:clrTo>
                <a:srgbClr val="FFFFFF">
                  <a:alpha val="0"/>
                </a:srgbClr>
              </a:clrTo>
            </a:clrChange>
          </a:blip>
          <a:srcRect/>
          <a:stretch>
            <a:fillRect/>
          </a:stretch>
        </p:blipFill>
        <p:spPr>
          <a:xfrm>
            <a:off x="685800" y="609600"/>
            <a:ext cx="7758113" cy="5486400"/>
          </a:xfrm>
          <a:noFill/>
          <a:ln/>
        </p:spPr>
      </p:pic>
      <p:sp>
        <p:nvSpPr>
          <p:cNvPr id="58374" name="Text Box 6"/>
          <p:cNvSpPr txBox="1">
            <a:spLocks noChangeArrowheads="1"/>
          </p:cNvSpPr>
          <p:nvPr/>
        </p:nvSpPr>
        <p:spPr bwMode="auto">
          <a:xfrm>
            <a:off x="838200" y="76200"/>
            <a:ext cx="7859780" cy="523220"/>
          </a:xfrm>
          <a:prstGeom prst="rect">
            <a:avLst/>
          </a:prstGeom>
          <a:noFill/>
          <a:ln w="9525">
            <a:noFill/>
            <a:miter lim="800000"/>
            <a:headEnd/>
            <a:tailEnd/>
          </a:ln>
          <a:effectLst/>
        </p:spPr>
        <p:txBody>
          <a:bodyPr wrap="none">
            <a:spAutoFit/>
          </a:bodyPr>
          <a:lstStyle/>
          <a:p>
            <a:r>
              <a:rPr lang="en-US" sz="2800" dirty="0">
                <a:solidFill>
                  <a:srgbClr val="0000FF"/>
                </a:solidFill>
                <a:latin typeface="Tahoma" pitchFamily="34" charset="0"/>
                <a:cs typeface="Tahoma" pitchFamily="34" charset="0"/>
              </a:rPr>
              <a:t>Repulsive core + Attractive </a:t>
            </a:r>
            <a:r>
              <a:rPr lang="el-GR" sz="2800" dirty="0" smtClean="0">
                <a:solidFill>
                  <a:srgbClr val="0000FF"/>
                </a:solidFill>
                <a:latin typeface="Times New Roman" pitchFamily="18" charset="0"/>
                <a:cs typeface="Times New Roman" pitchFamily="18" charset="0"/>
              </a:rPr>
              <a:t>α</a:t>
            </a:r>
            <a:r>
              <a:rPr lang="en-US" sz="2800" dirty="0" smtClean="0">
                <a:solidFill>
                  <a:srgbClr val="0000FF"/>
                </a:solidFill>
                <a:latin typeface="Tahoma" pitchFamily="34" charset="0"/>
                <a:cs typeface="Tahoma" pitchFamily="34" charset="0"/>
              </a:rPr>
              <a:t>-</a:t>
            </a:r>
            <a:r>
              <a:rPr lang="el-GR" sz="2800" dirty="0" smtClean="0">
                <a:solidFill>
                  <a:srgbClr val="0000FF"/>
                </a:solidFill>
                <a:latin typeface="Times New Roman" pitchFamily="18" charset="0"/>
                <a:cs typeface="Times New Roman" pitchFamily="18" charset="0"/>
              </a:rPr>
              <a:t>α</a:t>
            </a:r>
            <a:r>
              <a:rPr lang="en-US" sz="2800" dirty="0" smtClean="0">
                <a:solidFill>
                  <a:srgbClr val="0000FF"/>
                </a:solidFill>
                <a:latin typeface="Tahoma" pitchFamily="34" charset="0"/>
                <a:cs typeface="Tahoma" pitchFamily="34" charset="0"/>
              </a:rPr>
              <a:t> t-matrix,  t</a:t>
            </a:r>
            <a:r>
              <a:rPr lang="el-GR" sz="2800" dirty="0" smtClean="0">
                <a:solidFill>
                  <a:srgbClr val="0000FF"/>
                </a:solidFill>
                <a:latin typeface="Tahoma" pitchFamily="34" charset="0"/>
                <a:cs typeface="Tahoma" pitchFamily="34" charset="0"/>
              </a:rPr>
              <a:t>ψ</a:t>
            </a:r>
            <a:r>
              <a:rPr lang="en-US" sz="2800" dirty="0" smtClean="0">
                <a:solidFill>
                  <a:srgbClr val="0000FF"/>
                </a:solidFill>
                <a:latin typeface="Tahoma" pitchFamily="34" charset="0"/>
                <a:cs typeface="Tahoma" pitchFamily="34" charset="0"/>
              </a:rPr>
              <a:t>=V</a:t>
            </a:r>
            <a:r>
              <a:rPr lang="az-Cyrl-AZ" sz="2800" dirty="0" smtClean="0">
                <a:solidFill>
                  <a:srgbClr val="0000FF"/>
                </a:solidFill>
                <a:latin typeface="Tahoma" pitchFamily="34" charset="0"/>
                <a:cs typeface="Tahoma" pitchFamily="34" charset="0"/>
              </a:rPr>
              <a:t>Ф</a:t>
            </a:r>
            <a:endParaRPr lang="en-US" sz="2800" dirty="0">
              <a:solidFill>
                <a:srgbClr val="0000FF"/>
              </a:solidFill>
              <a:latin typeface="Tahoma" pitchFamily="34" charset="0"/>
              <a:cs typeface="Tahoma" pitchFamily="34" charset="0"/>
            </a:endParaRPr>
          </a:p>
        </p:txBody>
      </p:sp>
      <p:sp>
        <p:nvSpPr>
          <p:cNvPr id="5" name="TextBox 4"/>
          <p:cNvSpPr txBox="1"/>
          <p:nvPr/>
        </p:nvSpPr>
        <p:spPr>
          <a:xfrm>
            <a:off x="152400" y="6172200"/>
            <a:ext cx="9144000" cy="400110"/>
          </a:xfrm>
          <a:prstGeom prst="rect">
            <a:avLst/>
          </a:prstGeom>
          <a:noFill/>
        </p:spPr>
        <p:txBody>
          <a:bodyPr wrap="square" rtlCol="0">
            <a:spAutoFit/>
          </a:bodyPr>
          <a:lstStyle/>
          <a:p>
            <a:r>
              <a:rPr lang="en-US" sz="2000" b="1" dirty="0" err="1" smtClean="0">
                <a:solidFill>
                  <a:srgbClr val="FF0000"/>
                </a:solidFill>
                <a:latin typeface="Tahoma" pitchFamily="34" charset="0"/>
                <a:cs typeface="Tahoma" pitchFamily="34" charset="0"/>
              </a:rPr>
              <a:t>Arun</a:t>
            </a:r>
            <a:r>
              <a:rPr lang="en-US" sz="2000" b="1" dirty="0" smtClean="0">
                <a:solidFill>
                  <a:srgbClr val="FF0000"/>
                </a:solidFill>
                <a:latin typeface="Tahoma" pitchFamily="34" charset="0"/>
                <a:cs typeface="Tahoma" pitchFamily="34" charset="0"/>
              </a:rPr>
              <a:t> K Jain &amp; </a:t>
            </a:r>
            <a:r>
              <a:rPr lang="en-US" sz="2000" b="1" dirty="0" err="1" smtClean="0">
                <a:solidFill>
                  <a:srgbClr val="FF0000"/>
                </a:solidFill>
                <a:latin typeface="Tahoma" pitchFamily="34" charset="0"/>
                <a:cs typeface="Tahoma" pitchFamily="34" charset="0"/>
              </a:rPr>
              <a:t>Bhushan</a:t>
            </a:r>
            <a:r>
              <a:rPr lang="en-US" sz="2000" b="1" dirty="0" smtClean="0">
                <a:solidFill>
                  <a:srgbClr val="FF0000"/>
                </a:solidFill>
                <a:latin typeface="Tahoma" pitchFamily="34" charset="0"/>
                <a:cs typeface="Tahoma" pitchFamily="34" charset="0"/>
              </a:rPr>
              <a:t> N. Joshi, </a:t>
            </a:r>
            <a:r>
              <a:rPr lang="en-US" sz="2000" b="1" dirty="0" err="1" smtClean="0">
                <a:solidFill>
                  <a:srgbClr val="FF0000"/>
                </a:solidFill>
                <a:latin typeface="Tahoma" pitchFamily="34" charset="0"/>
                <a:cs typeface="Tahoma" pitchFamily="34" charset="0"/>
              </a:rPr>
              <a:t>Prog</a:t>
            </a:r>
            <a:r>
              <a:rPr lang="en-US" sz="2000" b="1" dirty="0" smtClean="0">
                <a:solidFill>
                  <a:srgbClr val="FF0000"/>
                </a:solidFill>
                <a:latin typeface="Tahoma" pitchFamily="34" charset="0"/>
                <a:cs typeface="Tahoma" pitchFamily="34" charset="0"/>
              </a:rPr>
              <a:t>. </a:t>
            </a:r>
            <a:r>
              <a:rPr lang="en-US" sz="2000" b="1" dirty="0" err="1" smtClean="0">
                <a:solidFill>
                  <a:srgbClr val="FF0000"/>
                </a:solidFill>
                <a:latin typeface="Tahoma" pitchFamily="34" charset="0"/>
                <a:cs typeface="Tahoma" pitchFamily="34" charset="0"/>
              </a:rPr>
              <a:t>Theor</a:t>
            </a:r>
            <a:r>
              <a:rPr lang="en-US" sz="2000" b="1" dirty="0" smtClean="0">
                <a:solidFill>
                  <a:srgbClr val="FF0000"/>
                </a:solidFill>
                <a:latin typeface="Tahoma" pitchFamily="34" charset="0"/>
                <a:cs typeface="Tahoma" pitchFamily="34" charset="0"/>
              </a:rPr>
              <a:t>. Phys. 120 (2008) 1193</a:t>
            </a:r>
            <a:endParaRPr lang="en-US" sz="2000" b="1" dirty="0">
              <a:solidFill>
                <a:srgbClr val="FF0000"/>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2"/>
          </p:nvPr>
        </p:nvSpPr>
        <p:spPr/>
        <p:txBody>
          <a:bodyPr/>
          <a:lstStyle/>
          <a:p>
            <a:fld id="{2E0F6AA5-5D35-4E72-BB31-2C3DD8772A08}" type="slidenum">
              <a:rPr lang="en-US"/>
              <a:pPr/>
              <a:t>172</a:t>
            </a:fld>
            <a:endParaRPr lang="en-US"/>
          </a:p>
        </p:txBody>
      </p:sp>
      <p:pic>
        <p:nvPicPr>
          <p:cNvPr id="60420" name="Picture 4" descr="a t"/>
          <p:cNvPicPr>
            <a:picLocks noGrp="1" noChangeAspect="1" noChangeArrowheads="1"/>
          </p:cNvPicPr>
          <p:nvPr>
            <p:ph/>
          </p:nvPr>
        </p:nvPicPr>
        <p:blipFill>
          <a:blip r:embed="rId2" cstate="print">
            <a:clrChange>
              <a:clrFrom>
                <a:srgbClr val="FFFFFF"/>
              </a:clrFrom>
              <a:clrTo>
                <a:srgbClr val="FFFFFF">
                  <a:alpha val="0"/>
                </a:srgbClr>
              </a:clrTo>
            </a:clrChange>
          </a:blip>
          <a:srcRect/>
          <a:stretch>
            <a:fillRect/>
          </a:stretch>
        </p:blipFill>
        <p:spPr>
          <a:xfrm>
            <a:off x="685800" y="838200"/>
            <a:ext cx="7651750" cy="5486400"/>
          </a:xfrm>
          <a:noFill/>
          <a:ln/>
        </p:spPr>
      </p:pic>
      <p:sp>
        <p:nvSpPr>
          <p:cNvPr id="5" name="TextBox 4"/>
          <p:cNvSpPr txBox="1"/>
          <p:nvPr/>
        </p:nvSpPr>
        <p:spPr>
          <a:xfrm>
            <a:off x="152400" y="6172200"/>
            <a:ext cx="9144000" cy="400110"/>
          </a:xfrm>
          <a:prstGeom prst="rect">
            <a:avLst/>
          </a:prstGeom>
          <a:noFill/>
        </p:spPr>
        <p:txBody>
          <a:bodyPr wrap="square" rtlCol="0">
            <a:spAutoFit/>
          </a:bodyPr>
          <a:lstStyle/>
          <a:p>
            <a:r>
              <a:rPr lang="en-US" sz="2000" b="1" dirty="0" err="1" smtClean="0">
                <a:solidFill>
                  <a:srgbClr val="FF0000"/>
                </a:solidFill>
                <a:latin typeface="Tahoma" pitchFamily="34" charset="0"/>
                <a:cs typeface="Tahoma" pitchFamily="34" charset="0"/>
              </a:rPr>
              <a:t>Arun</a:t>
            </a:r>
            <a:r>
              <a:rPr lang="en-US" sz="2000" b="1" dirty="0" smtClean="0">
                <a:solidFill>
                  <a:srgbClr val="FF0000"/>
                </a:solidFill>
                <a:latin typeface="Tahoma" pitchFamily="34" charset="0"/>
                <a:cs typeface="Tahoma" pitchFamily="34" charset="0"/>
              </a:rPr>
              <a:t> K Jain &amp; </a:t>
            </a:r>
            <a:r>
              <a:rPr lang="en-US" sz="2000" b="1" dirty="0" err="1" smtClean="0">
                <a:solidFill>
                  <a:srgbClr val="FF0000"/>
                </a:solidFill>
                <a:latin typeface="Tahoma" pitchFamily="34" charset="0"/>
                <a:cs typeface="Tahoma" pitchFamily="34" charset="0"/>
              </a:rPr>
              <a:t>Bhushan</a:t>
            </a:r>
            <a:r>
              <a:rPr lang="en-US" sz="2000" b="1" dirty="0" smtClean="0">
                <a:solidFill>
                  <a:srgbClr val="FF0000"/>
                </a:solidFill>
                <a:latin typeface="Tahoma" pitchFamily="34" charset="0"/>
                <a:cs typeface="Tahoma" pitchFamily="34" charset="0"/>
              </a:rPr>
              <a:t> N. Joshi, </a:t>
            </a:r>
            <a:r>
              <a:rPr lang="en-US" sz="2000" b="1" dirty="0" err="1" smtClean="0">
                <a:solidFill>
                  <a:srgbClr val="FF0000"/>
                </a:solidFill>
                <a:latin typeface="Tahoma" pitchFamily="34" charset="0"/>
                <a:cs typeface="Tahoma" pitchFamily="34" charset="0"/>
              </a:rPr>
              <a:t>Prog</a:t>
            </a:r>
            <a:r>
              <a:rPr lang="en-US" sz="2000" b="1" dirty="0" smtClean="0">
                <a:solidFill>
                  <a:srgbClr val="FF0000"/>
                </a:solidFill>
                <a:latin typeface="Tahoma" pitchFamily="34" charset="0"/>
                <a:cs typeface="Tahoma" pitchFamily="34" charset="0"/>
              </a:rPr>
              <a:t>. </a:t>
            </a:r>
            <a:r>
              <a:rPr lang="en-US" sz="2000" b="1" dirty="0" err="1" smtClean="0">
                <a:solidFill>
                  <a:srgbClr val="FF0000"/>
                </a:solidFill>
                <a:latin typeface="Tahoma" pitchFamily="34" charset="0"/>
                <a:cs typeface="Tahoma" pitchFamily="34" charset="0"/>
              </a:rPr>
              <a:t>Theor</a:t>
            </a:r>
            <a:r>
              <a:rPr lang="en-US" sz="2000" b="1" dirty="0" smtClean="0">
                <a:solidFill>
                  <a:srgbClr val="FF0000"/>
                </a:solidFill>
                <a:latin typeface="Tahoma" pitchFamily="34" charset="0"/>
                <a:cs typeface="Tahoma" pitchFamily="34" charset="0"/>
              </a:rPr>
              <a:t>. Phys. 120 (2008) 1193</a:t>
            </a:r>
            <a:endParaRPr lang="en-US" sz="2000" b="1" dirty="0">
              <a:solidFill>
                <a:srgbClr val="FF0000"/>
              </a:solidFill>
              <a:latin typeface="Tahoma" pitchFamily="34" charset="0"/>
              <a:cs typeface="Tahoma" pitchFamily="34" charset="0"/>
            </a:endParaRPr>
          </a:p>
        </p:txBody>
      </p:sp>
      <p:sp>
        <p:nvSpPr>
          <p:cNvPr id="6" name="Text Box 6"/>
          <p:cNvSpPr txBox="1">
            <a:spLocks noChangeArrowheads="1"/>
          </p:cNvSpPr>
          <p:nvPr/>
        </p:nvSpPr>
        <p:spPr bwMode="auto">
          <a:xfrm>
            <a:off x="838200" y="228600"/>
            <a:ext cx="5381345" cy="523220"/>
          </a:xfrm>
          <a:prstGeom prst="rect">
            <a:avLst/>
          </a:prstGeom>
          <a:noFill/>
          <a:ln w="9525">
            <a:noFill/>
            <a:miter lim="800000"/>
            <a:headEnd/>
            <a:tailEnd/>
          </a:ln>
          <a:effectLst/>
        </p:spPr>
        <p:txBody>
          <a:bodyPr wrap="none">
            <a:spAutoFit/>
          </a:bodyPr>
          <a:lstStyle/>
          <a:p>
            <a:pPr algn="ctr"/>
            <a:r>
              <a:rPr lang="en-US" sz="2800" dirty="0" smtClean="0">
                <a:solidFill>
                  <a:srgbClr val="0000FF"/>
                </a:solidFill>
                <a:latin typeface="Tahoma" pitchFamily="34" charset="0"/>
                <a:cs typeface="Tahoma" pitchFamily="34" charset="0"/>
              </a:rPr>
              <a:t> </a:t>
            </a:r>
            <a:r>
              <a:rPr lang="en-US" sz="2800" dirty="0">
                <a:solidFill>
                  <a:srgbClr val="0000FF"/>
                </a:solidFill>
                <a:latin typeface="Tahoma" pitchFamily="34" charset="0"/>
                <a:cs typeface="Tahoma" pitchFamily="34" charset="0"/>
              </a:rPr>
              <a:t>Attractive </a:t>
            </a:r>
            <a:r>
              <a:rPr lang="el-GR" sz="2800" dirty="0" smtClean="0">
                <a:solidFill>
                  <a:srgbClr val="0000FF"/>
                </a:solidFill>
                <a:latin typeface="Times New Roman" pitchFamily="18" charset="0"/>
                <a:cs typeface="Times New Roman" pitchFamily="18" charset="0"/>
              </a:rPr>
              <a:t>α</a:t>
            </a:r>
            <a:r>
              <a:rPr lang="en-US" sz="2800" dirty="0" smtClean="0">
                <a:solidFill>
                  <a:srgbClr val="0000FF"/>
                </a:solidFill>
                <a:latin typeface="Tahoma" pitchFamily="34" charset="0"/>
                <a:cs typeface="Tahoma" pitchFamily="34" charset="0"/>
              </a:rPr>
              <a:t>-</a:t>
            </a:r>
            <a:r>
              <a:rPr lang="el-GR" sz="2800" dirty="0" smtClean="0">
                <a:solidFill>
                  <a:srgbClr val="0000FF"/>
                </a:solidFill>
                <a:latin typeface="Times New Roman" pitchFamily="18" charset="0"/>
                <a:cs typeface="Times New Roman" pitchFamily="18" charset="0"/>
              </a:rPr>
              <a:t>α</a:t>
            </a:r>
            <a:r>
              <a:rPr lang="en-US" sz="2800" dirty="0" smtClean="0">
                <a:solidFill>
                  <a:srgbClr val="0000FF"/>
                </a:solidFill>
                <a:latin typeface="Tahoma" pitchFamily="34" charset="0"/>
                <a:cs typeface="Tahoma" pitchFamily="34" charset="0"/>
              </a:rPr>
              <a:t> t-matrix,  t</a:t>
            </a:r>
            <a:r>
              <a:rPr lang="el-GR" sz="2800" dirty="0" smtClean="0">
                <a:solidFill>
                  <a:srgbClr val="0000FF"/>
                </a:solidFill>
                <a:latin typeface="Tahoma" pitchFamily="34" charset="0"/>
                <a:cs typeface="Tahoma" pitchFamily="34" charset="0"/>
              </a:rPr>
              <a:t>ψ</a:t>
            </a:r>
            <a:r>
              <a:rPr lang="en-US" sz="2800" dirty="0" smtClean="0">
                <a:solidFill>
                  <a:srgbClr val="0000FF"/>
                </a:solidFill>
                <a:latin typeface="Tahoma" pitchFamily="34" charset="0"/>
                <a:cs typeface="Tahoma" pitchFamily="34" charset="0"/>
              </a:rPr>
              <a:t>=V</a:t>
            </a:r>
            <a:r>
              <a:rPr lang="az-Cyrl-AZ" sz="2800" dirty="0" smtClean="0">
                <a:solidFill>
                  <a:srgbClr val="0000FF"/>
                </a:solidFill>
                <a:latin typeface="Tahoma" pitchFamily="34" charset="0"/>
                <a:cs typeface="Tahoma" pitchFamily="34" charset="0"/>
              </a:rPr>
              <a:t>Ф</a:t>
            </a:r>
            <a:endParaRPr lang="en-US" sz="2800" dirty="0">
              <a:solidFill>
                <a:srgbClr val="0000FF"/>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2"/>
          </p:nvPr>
        </p:nvSpPr>
        <p:spPr/>
        <p:txBody>
          <a:bodyPr/>
          <a:lstStyle/>
          <a:p>
            <a:fld id="{AE8E778A-E1B9-45D8-86FF-92EB1612FD24}" type="slidenum">
              <a:rPr lang="en-US"/>
              <a:pPr/>
              <a:t>173</a:t>
            </a:fld>
            <a:endParaRPr lang="en-US"/>
          </a:p>
        </p:txBody>
      </p:sp>
      <p:sp>
        <p:nvSpPr>
          <p:cNvPr id="63491" name="Text Box 3"/>
          <p:cNvSpPr txBox="1">
            <a:spLocks noChangeArrowheads="1"/>
          </p:cNvSpPr>
          <p:nvPr/>
        </p:nvSpPr>
        <p:spPr bwMode="auto">
          <a:xfrm>
            <a:off x="2651125" y="76200"/>
            <a:ext cx="4827988" cy="461665"/>
          </a:xfrm>
          <a:prstGeom prst="rect">
            <a:avLst/>
          </a:prstGeom>
          <a:noFill/>
          <a:ln w="9525">
            <a:noFill/>
            <a:miter lim="800000"/>
            <a:headEnd/>
            <a:tailEnd/>
          </a:ln>
          <a:effectLst/>
        </p:spPr>
        <p:txBody>
          <a:bodyPr wrap="none">
            <a:spAutoFit/>
          </a:bodyPr>
          <a:lstStyle/>
          <a:p>
            <a:r>
              <a:rPr lang="en-US" sz="2400" dirty="0" err="1">
                <a:solidFill>
                  <a:srgbClr val="0000FF"/>
                </a:solidFill>
              </a:rPr>
              <a:t>d</a:t>
            </a:r>
            <a:r>
              <a:rPr lang="en-US" sz="2400" dirty="0" err="1">
                <a:solidFill>
                  <a:srgbClr val="0000FF"/>
                </a:solidFill>
                <a:latin typeface="Symbol" pitchFamily="18" charset="2"/>
              </a:rPr>
              <a:t>s</a:t>
            </a:r>
            <a:r>
              <a:rPr lang="en-US" sz="2400" dirty="0">
                <a:solidFill>
                  <a:srgbClr val="0000FF"/>
                </a:solidFill>
              </a:rPr>
              <a:t>/</a:t>
            </a:r>
            <a:r>
              <a:rPr lang="en-US" sz="2400" dirty="0" err="1">
                <a:solidFill>
                  <a:srgbClr val="0000FF"/>
                </a:solidFill>
              </a:rPr>
              <a:t>d</a:t>
            </a:r>
            <a:r>
              <a:rPr lang="en-US" sz="2400" dirty="0" err="1">
                <a:solidFill>
                  <a:srgbClr val="0000FF"/>
                </a:solidFill>
                <a:latin typeface="Symbol" pitchFamily="18" charset="2"/>
              </a:rPr>
              <a:t>W</a:t>
            </a:r>
            <a:r>
              <a:rPr lang="en-US" sz="2400" dirty="0">
                <a:solidFill>
                  <a:srgbClr val="0000FF"/>
                </a:solidFill>
                <a:latin typeface="Symbol" pitchFamily="18" charset="2"/>
              </a:rPr>
              <a:t> </a:t>
            </a:r>
            <a:r>
              <a:rPr lang="en-US" sz="2400" dirty="0" smtClean="0">
                <a:solidFill>
                  <a:srgbClr val="0000FF"/>
                </a:solidFill>
              </a:rPr>
              <a:t>from </a:t>
            </a:r>
            <a:r>
              <a:rPr lang="en-US" sz="2400" dirty="0">
                <a:solidFill>
                  <a:srgbClr val="0000FF"/>
                </a:solidFill>
              </a:rPr>
              <a:t>Attractive </a:t>
            </a:r>
            <a:r>
              <a:rPr lang="en-US" sz="2400" dirty="0">
                <a:solidFill>
                  <a:srgbClr val="0000FF"/>
                </a:solidFill>
                <a:latin typeface="Symbol" pitchFamily="18" charset="2"/>
              </a:rPr>
              <a:t>a</a:t>
            </a:r>
            <a:r>
              <a:rPr lang="en-US" sz="2400" dirty="0">
                <a:solidFill>
                  <a:srgbClr val="0000FF"/>
                </a:solidFill>
              </a:rPr>
              <a:t>-</a:t>
            </a:r>
            <a:r>
              <a:rPr lang="en-US" sz="2400" dirty="0">
                <a:solidFill>
                  <a:srgbClr val="0000FF"/>
                </a:solidFill>
                <a:latin typeface="Symbol" pitchFamily="18" charset="2"/>
              </a:rPr>
              <a:t>a</a:t>
            </a:r>
            <a:r>
              <a:rPr lang="en-US" sz="2400" dirty="0">
                <a:solidFill>
                  <a:srgbClr val="0000FF"/>
                </a:solidFill>
              </a:rPr>
              <a:t> potential </a:t>
            </a:r>
          </a:p>
        </p:txBody>
      </p:sp>
      <p:pic>
        <p:nvPicPr>
          <p:cNvPr id="63493" name="Picture 5" descr="att_cs_fitted"/>
          <p:cNvPicPr>
            <a:picLocks noGrp="1" noChangeAspect="1" noChangeArrowheads="1"/>
          </p:cNvPicPr>
          <p:nvPr>
            <p:ph/>
          </p:nvPr>
        </p:nvPicPr>
        <p:blipFill>
          <a:blip r:embed="rId2" cstate="print">
            <a:clrChange>
              <a:clrFrom>
                <a:srgbClr val="FFFFFF"/>
              </a:clrFrom>
              <a:clrTo>
                <a:srgbClr val="FFFFFF">
                  <a:alpha val="0"/>
                </a:srgbClr>
              </a:clrTo>
            </a:clrChange>
          </a:blip>
          <a:srcRect/>
          <a:stretch>
            <a:fillRect/>
          </a:stretch>
        </p:blipFill>
        <p:spPr>
          <a:xfrm>
            <a:off x="1066800" y="457200"/>
            <a:ext cx="6705600" cy="5851525"/>
          </a:xfrm>
          <a:noFill/>
          <a:ln/>
        </p:spPr>
      </p:pic>
      <p:sp>
        <p:nvSpPr>
          <p:cNvPr id="5" name="TextBox 4"/>
          <p:cNvSpPr txBox="1"/>
          <p:nvPr/>
        </p:nvSpPr>
        <p:spPr>
          <a:xfrm>
            <a:off x="152400" y="6172200"/>
            <a:ext cx="9144000" cy="400110"/>
          </a:xfrm>
          <a:prstGeom prst="rect">
            <a:avLst/>
          </a:prstGeom>
          <a:noFill/>
        </p:spPr>
        <p:txBody>
          <a:bodyPr wrap="square" rtlCol="0">
            <a:spAutoFit/>
          </a:bodyPr>
          <a:lstStyle/>
          <a:p>
            <a:r>
              <a:rPr lang="en-US" sz="2000" b="1" dirty="0" err="1" smtClean="0">
                <a:solidFill>
                  <a:srgbClr val="FF0000"/>
                </a:solidFill>
                <a:latin typeface="Tahoma" pitchFamily="34" charset="0"/>
                <a:cs typeface="Tahoma" pitchFamily="34" charset="0"/>
              </a:rPr>
              <a:t>Arun</a:t>
            </a:r>
            <a:r>
              <a:rPr lang="en-US" sz="2000" b="1" dirty="0" smtClean="0">
                <a:solidFill>
                  <a:srgbClr val="FF0000"/>
                </a:solidFill>
                <a:latin typeface="Tahoma" pitchFamily="34" charset="0"/>
                <a:cs typeface="Tahoma" pitchFamily="34" charset="0"/>
              </a:rPr>
              <a:t> K Jain &amp; </a:t>
            </a:r>
            <a:r>
              <a:rPr lang="en-US" sz="2000" b="1" dirty="0" err="1" smtClean="0">
                <a:solidFill>
                  <a:srgbClr val="FF0000"/>
                </a:solidFill>
                <a:latin typeface="Tahoma" pitchFamily="34" charset="0"/>
                <a:cs typeface="Tahoma" pitchFamily="34" charset="0"/>
              </a:rPr>
              <a:t>Bhushan</a:t>
            </a:r>
            <a:r>
              <a:rPr lang="en-US" sz="2000" b="1" dirty="0" smtClean="0">
                <a:solidFill>
                  <a:srgbClr val="FF0000"/>
                </a:solidFill>
                <a:latin typeface="Tahoma" pitchFamily="34" charset="0"/>
                <a:cs typeface="Tahoma" pitchFamily="34" charset="0"/>
              </a:rPr>
              <a:t> N. Joshi, </a:t>
            </a:r>
            <a:r>
              <a:rPr lang="en-US" sz="2000" b="1" dirty="0" err="1" smtClean="0">
                <a:solidFill>
                  <a:srgbClr val="FF0000"/>
                </a:solidFill>
                <a:latin typeface="Tahoma" pitchFamily="34" charset="0"/>
                <a:cs typeface="Tahoma" pitchFamily="34" charset="0"/>
              </a:rPr>
              <a:t>Prog</a:t>
            </a:r>
            <a:r>
              <a:rPr lang="en-US" sz="2000" b="1" dirty="0" smtClean="0">
                <a:solidFill>
                  <a:srgbClr val="FF0000"/>
                </a:solidFill>
                <a:latin typeface="Tahoma" pitchFamily="34" charset="0"/>
                <a:cs typeface="Tahoma" pitchFamily="34" charset="0"/>
              </a:rPr>
              <a:t>. </a:t>
            </a:r>
            <a:r>
              <a:rPr lang="en-US" sz="2000" b="1" dirty="0" err="1" smtClean="0">
                <a:solidFill>
                  <a:srgbClr val="FF0000"/>
                </a:solidFill>
                <a:latin typeface="Tahoma" pitchFamily="34" charset="0"/>
                <a:cs typeface="Tahoma" pitchFamily="34" charset="0"/>
              </a:rPr>
              <a:t>Theor</a:t>
            </a:r>
            <a:r>
              <a:rPr lang="en-US" sz="2000" b="1" dirty="0" smtClean="0">
                <a:solidFill>
                  <a:srgbClr val="FF0000"/>
                </a:solidFill>
                <a:latin typeface="Tahoma" pitchFamily="34" charset="0"/>
                <a:cs typeface="Tahoma" pitchFamily="34" charset="0"/>
              </a:rPr>
              <a:t>. Phys. 120 (2008) 1193</a:t>
            </a:r>
            <a:endParaRPr lang="en-US" sz="2000" b="1" dirty="0">
              <a:solidFill>
                <a:srgbClr val="FF0000"/>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2"/>
          </p:nvPr>
        </p:nvSpPr>
        <p:spPr/>
        <p:txBody>
          <a:bodyPr/>
          <a:lstStyle/>
          <a:p>
            <a:fld id="{D644E842-76C9-4B1F-AB60-E78AEDDE4F99}" type="slidenum">
              <a:rPr lang="en-US"/>
              <a:pPr/>
              <a:t>174</a:t>
            </a:fld>
            <a:endParaRPr lang="en-US"/>
          </a:p>
        </p:txBody>
      </p:sp>
      <p:sp>
        <p:nvSpPr>
          <p:cNvPr id="64515" name="Text Box 3"/>
          <p:cNvSpPr txBox="1">
            <a:spLocks noChangeArrowheads="1"/>
          </p:cNvSpPr>
          <p:nvPr/>
        </p:nvSpPr>
        <p:spPr bwMode="auto">
          <a:xfrm>
            <a:off x="1371600" y="381000"/>
            <a:ext cx="7021538" cy="461665"/>
          </a:xfrm>
          <a:prstGeom prst="rect">
            <a:avLst/>
          </a:prstGeom>
          <a:noFill/>
          <a:ln w="9525">
            <a:noFill/>
            <a:miter lim="800000"/>
            <a:headEnd/>
            <a:tailEnd/>
          </a:ln>
          <a:effectLst/>
        </p:spPr>
        <p:txBody>
          <a:bodyPr wrap="none">
            <a:spAutoFit/>
          </a:bodyPr>
          <a:lstStyle/>
          <a:p>
            <a:r>
              <a:rPr lang="en-US" sz="2400" dirty="0" err="1">
                <a:solidFill>
                  <a:srgbClr val="0000FF"/>
                </a:solidFill>
              </a:rPr>
              <a:t>d</a:t>
            </a:r>
            <a:r>
              <a:rPr lang="en-US" sz="2400" dirty="0" err="1">
                <a:solidFill>
                  <a:srgbClr val="0000FF"/>
                </a:solidFill>
                <a:latin typeface="Symbol" pitchFamily="18" charset="2"/>
              </a:rPr>
              <a:t>s</a:t>
            </a:r>
            <a:r>
              <a:rPr lang="en-US" sz="2400" dirty="0">
                <a:solidFill>
                  <a:srgbClr val="0000FF"/>
                </a:solidFill>
              </a:rPr>
              <a:t>/</a:t>
            </a:r>
            <a:r>
              <a:rPr lang="en-US" sz="2400" dirty="0" err="1">
                <a:solidFill>
                  <a:srgbClr val="0000FF"/>
                </a:solidFill>
              </a:rPr>
              <a:t>d</a:t>
            </a:r>
            <a:r>
              <a:rPr lang="en-US" sz="2400" dirty="0" err="1">
                <a:solidFill>
                  <a:srgbClr val="0000FF"/>
                </a:solidFill>
                <a:latin typeface="Symbol" pitchFamily="18" charset="2"/>
              </a:rPr>
              <a:t>W</a:t>
            </a:r>
            <a:r>
              <a:rPr lang="en-US" sz="2400" dirty="0">
                <a:solidFill>
                  <a:srgbClr val="0000FF"/>
                </a:solidFill>
                <a:latin typeface="Symbol" pitchFamily="18" charset="2"/>
              </a:rPr>
              <a:t> </a:t>
            </a:r>
            <a:r>
              <a:rPr lang="en-US" sz="2400" dirty="0" smtClean="0">
                <a:solidFill>
                  <a:srgbClr val="0000FF"/>
                </a:solidFill>
              </a:rPr>
              <a:t> from Attractive </a:t>
            </a:r>
            <a:r>
              <a:rPr lang="en-US" sz="2400" dirty="0">
                <a:solidFill>
                  <a:srgbClr val="0000FF"/>
                </a:solidFill>
              </a:rPr>
              <a:t>+ Repulsive Core </a:t>
            </a:r>
            <a:r>
              <a:rPr lang="en-US" sz="2400" dirty="0">
                <a:solidFill>
                  <a:srgbClr val="0000FF"/>
                </a:solidFill>
                <a:latin typeface="Symbol" pitchFamily="18" charset="2"/>
              </a:rPr>
              <a:t>a</a:t>
            </a:r>
            <a:r>
              <a:rPr lang="en-US" sz="2400" dirty="0">
                <a:solidFill>
                  <a:srgbClr val="0000FF"/>
                </a:solidFill>
              </a:rPr>
              <a:t>-</a:t>
            </a:r>
            <a:r>
              <a:rPr lang="en-US" sz="2400" dirty="0">
                <a:solidFill>
                  <a:srgbClr val="0000FF"/>
                </a:solidFill>
                <a:latin typeface="Symbol" pitchFamily="18" charset="2"/>
              </a:rPr>
              <a:t>a</a:t>
            </a:r>
            <a:r>
              <a:rPr lang="en-US" sz="2400" dirty="0">
                <a:solidFill>
                  <a:srgbClr val="0000FF"/>
                </a:solidFill>
              </a:rPr>
              <a:t> Potential </a:t>
            </a:r>
          </a:p>
        </p:txBody>
      </p:sp>
      <p:pic>
        <p:nvPicPr>
          <p:cNvPr id="64517" name="Picture 5" descr="rep_cs_fitted"/>
          <p:cNvPicPr>
            <a:picLocks noGrp="1" noChangeAspect="1" noChangeArrowheads="1"/>
          </p:cNvPicPr>
          <p:nvPr>
            <p:ph/>
          </p:nvPr>
        </p:nvPicPr>
        <p:blipFill>
          <a:blip r:embed="rId2" cstate="print">
            <a:clrChange>
              <a:clrFrom>
                <a:srgbClr val="FFFFFF"/>
              </a:clrFrom>
              <a:clrTo>
                <a:srgbClr val="FFFFFF">
                  <a:alpha val="0"/>
                </a:srgbClr>
              </a:clrTo>
            </a:clrChange>
          </a:blip>
          <a:srcRect/>
          <a:stretch>
            <a:fillRect/>
          </a:stretch>
        </p:blipFill>
        <p:spPr>
          <a:xfrm>
            <a:off x="1246187" y="762000"/>
            <a:ext cx="6069013" cy="5486400"/>
          </a:xfrm>
          <a:noFill/>
          <a:ln/>
        </p:spPr>
      </p:pic>
      <p:sp>
        <p:nvSpPr>
          <p:cNvPr id="5" name="TextBox 4"/>
          <p:cNvSpPr txBox="1"/>
          <p:nvPr/>
        </p:nvSpPr>
        <p:spPr>
          <a:xfrm>
            <a:off x="152400" y="6172200"/>
            <a:ext cx="9144000" cy="400110"/>
          </a:xfrm>
          <a:prstGeom prst="rect">
            <a:avLst/>
          </a:prstGeom>
          <a:noFill/>
        </p:spPr>
        <p:txBody>
          <a:bodyPr wrap="square" rtlCol="0">
            <a:spAutoFit/>
          </a:bodyPr>
          <a:lstStyle/>
          <a:p>
            <a:r>
              <a:rPr lang="en-US" sz="2000" b="1" dirty="0" err="1" smtClean="0">
                <a:solidFill>
                  <a:srgbClr val="FF0000"/>
                </a:solidFill>
                <a:latin typeface="Tahoma" pitchFamily="34" charset="0"/>
                <a:cs typeface="Tahoma" pitchFamily="34" charset="0"/>
              </a:rPr>
              <a:t>Arun</a:t>
            </a:r>
            <a:r>
              <a:rPr lang="en-US" sz="2000" b="1" dirty="0" smtClean="0">
                <a:solidFill>
                  <a:srgbClr val="FF0000"/>
                </a:solidFill>
                <a:latin typeface="Tahoma" pitchFamily="34" charset="0"/>
                <a:cs typeface="Tahoma" pitchFamily="34" charset="0"/>
              </a:rPr>
              <a:t> K Jain &amp; </a:t>
            </a:r>
            <a:r>
              <a:rPr lang="en-US" sz="2000" b="1" dirty="0" err="1" smtClean="0">
                <a:solidFill>
                  <a:srgbClr val="FF0000"/>
                </a:solidFill>
                <a:latin typeface="Tahoma" pitchFamily="34" charset="0"/>
                <a:cs typeface="Tahoma" pitchFamily="34" charset="0"/>
              </a:rPr>
              <a:t>Bhushan</a:t>
            </a:r>
            <a:r>
              <a:rPr lang="en-US" sz="2000" b="1" dirty="0" smtClean="0">
                <a:solidFill>
                  <a:srgbClr val="FF0000"/>
                </a:solidFill>
                <a:latin typeface="Tahoma" pitchFamily="34" charset="0"/>
                <a:cs typeface="Tahoma" pitchFamily="34" charset="0"/>
              </a:rPr>
              <a:t> N. Joshi, </a:t>
            </a:r>
            <a:r>
              <a:rPr lang="en-US" sz="2000" b="1" dirty="0" err="1" smtClean="0">
                <a:solidFill>
                  <a:srgbClr val="FF0000"/>
                </a:solidFill>
                <a:latin typeface="Tahoma" pitchFamily="34" charset="0"/>
                <a:cs typeface="Tahoma" pitchFamily="34" charset="0"/>
              </a:rPr>
              <a:t>Prog</a:t>
            </a:r>
            <a:r>
              <a:rPr lang="en-US" sz="2000" b="1" dirty="0" smtClean="0">
                <a:solidFill>
                  <a:srgbClr val="FF0000"/>
                </a:solidFill>
                <a:latin typeface="Tahoma" pitchFamily="34" charset="0"/>
                <a:cs typeface="Tahoma" pitchFamily="34" charset="0"/>
              </a:rPr>
              <a:t>. </a:t>
            </a:r>
            <a:r>
              <a:rPr lang="en-US" sz="2000" b="1" dirty="0" err="1" smtClean="0">
                <a:solidFill>
                  <a:srgbClr val="FF0000"/>
                </a:solidFill>
                <a:latin typeface="Tahoma" pitchFamily="34" charset="0"/>
                <a:cs typeface="Tahoma" pitchFamily="34" charset="0"/>
              </a:rPr>
              <a:t>Theor</a:t>
            </a:r>
            <a:r>
              <a:rPr lang="en-US" sz="2000" b="1" dirty="0" smtClean="0">
                <a:solidFill>
                  <a:srgbClr val="FF0000"/>
                </a:solidFill>
                <a:latin typeface="Tahoma" pitchFamily="34" charset="0"/>
                <a:cs typeface="Tahoma" pitchFamily="34" charset="0"/>
              </a:rPr>
              <a:t>. Phys. 120 (2008) 1193</a:t>
            </a:r>
            <a:endParaRPr lang="en-US" sz="2000" b="1" dirty="0">
              <a:solidFill>
                <a:srgbClr val="FF0000"/>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8" descr="ar t"/>
          <p:cNvPicPr>
            <a:picLocks noGrp="1" noChangeAspect="1" noChangeArrowheads="1"/>
          </p:cNvPicPr>
          <p:nvPr>
            <p:ph sz="half" idx="4294967295"/>
          </p:nvPr>
        </p:nvPicPr>
        <p:blipFill>
          <a:blip r:embed="rId2" cstate="print">
            <a:clrChange>
              <a:clrFrom>
                <a:srgbClr val="FFFFFF"/>
              </a:clrFrom>
              <a:clrTo>
                <a:srgbClr val="FFFFFF">
                  <a:alpha val="0"/>
                </a:srgbClr>
              </a:clrTo>
            </a:clrChange>
          </a:blip>
          <a:srcRect/>
          <a:stretch>
            <a:fillRect/>
          </a:stretch>
        </p:blipFill>
        <p:spPr>
          <a:xfrm>
            <a:off x="152400" y="-63500"/>
            <a:ext cx="4343400" cy="3070225"/>
          </a:xfrm>
          <a:noFill/>
        </p:spPr>
      </p:pic>
      <p:pic>
        <p:nvPicPr>
          <p:cNvPr id="26627" name="Picture 4" descr="a t"/>
          <p:cNvPicPr>
            <a:picLocks noGrp="1" noChangeAspect="1" noChangeArrowheads="1"/>
          </p:cNvPicPr>
          <p:nvPr>
            <p:ph sz="quarter" idx="4294967295"/>
          </p:nvPr>
        </p:nvPicPr>
        <p:blipFill>
          <a:blip r:embed="rId3" cstate="print">
            <a:clrChange>
              <a:clrFrom>
                <a:srgbClr val="FFFFFF"/>
              </a:clrFrom>
              <a:clrTo>
                <a:srgbClr val="FFFFFF">
                  <a:alpha val="0"/>
                </a:srgbClr>
              </a:clrTo>
            </a:clrChange>
          </a:blip>
          <a:srcRect/>
          <a:stretch>
            <a:fillRect/>
          </a:stretch>
        </p:blipFill>
        <p:spPr>
          <a:xfrm>
            <a:off x="4495800" y="0"/>
            <a:ext cx="4265613" cy="3057525"/>
          </a:xfrm>
          <a:noFill/>
        </p:spPr>
      </p:pic>
      <p:pic>
        <p:nvPicPr>
          <p:cNvPr id="6"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0" y="2971800"/>
            <a:ext cx="4648200" cy="3657600"/>
          </a:xfrm>
          <a:prstGeom prst="rect">
            <a:avLst/>
          </a:prstGeom>
          <a:noFill/>
          <a:ln w="9525">
            <a:noFill/>
            <a:miter lim="800000"/>
            <a:headEnd/>
            <a:tailEnd/>
          </a:ln>
        </p:spPr>
      </p:pic>
      <p:pic>
        <p:nvPicPr>
          <p:cNvPr id="7" name="Picture 4"/>
          <p:cNvPicPr>
            <a:picLocks noChangeAspect="1" noChangeArrowheads="1"/>
          </p:cNvPicPr>
          <p:nvPr/>
        </p:nvPicPr>
        <p:blipFill>
          <a:blip r:embed="rId5" cstate="print">
            <a:clrChange>
              <a:clrFrom>
                <a:srgbClr val="FBFBFB"/>
              </a:clrFrom>
              <a:clrTo>
                <a:srgbClr val="FBFBFB">
                  <a:alpha val="0"/>
                </a:srgbClr>
              </a:clrTo>
            </a:clrChange>
          </a:blip>
          <a:srcRect/>
          <a:stretch>
            <a:fillRect/>
          </a:stretch>
        </p:blipFill>
        <p:spPr bwMode="auto">
          <a:xfrm>
            <a:off x="4876800" y="3152775"/>
            <a:ext cx="4000500" cy="3400425"/>
          </a:xfrm>
          <a:prstGeom prst="rect">
            <a:avLst/>
          </a:prstGeom>
          <a:noFill/>
          <a:ln w="9525">
            <a:noFill/>
            <a:miter lim="800000"/>
            <a:headEnd/>
            <a:tailEnd/>
          </a:ln>
        </p:spPr>
      </p:pic>
      <p:pic>
        <p:nvPicPr>
          <p:cNvPr id="38916" name="Picture 11" descr="alal"/>
          <p:cNvPicPr>
            <a:picLocks noGrp="1" noChangeAspect="1" noChangeArrowheads="1"/>
          </p:cNvPicPr>
          <p:nvPr>
            <p:ph sz="quarter" idx="4294967295"/>
          </p:nvPr>
        </p:nvPicPr>
        <p:blipFill>
          <a:blip r:embed="rId6" cstate="print">
            <a:clrChange>
              <a:clrFrom>
                <a:srgbClr val="FFFFFF"/>
              </a:clrFrom>
              <a:clrTo>
                <a:srgbClr val="FFFFFF">
                  <a:alpha val="0"/>
                </a:srgbClr>
              </a:clrTo>
            </a:clrChange>
            <a:grayscl/>
            <a:biLevel thresh="50000"/>
          </a:blip>
          <a:srcRect/>
          <a:stretch>
            <a:fillRect/>
          </a:stretch>
        </p:blipFill>
        <p:spPr>
          <a:xfrm>
            <a:off x="2286000" y="3124200"/>
            <a:ext cx="4648200" cy="35814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xit" presetSubtype="3" fill="hold" nodeType="clickEffect">
                                  <p:stCondLst>
                                    <p:cond delay="0"/>
                                  </p:stCondLst>
                                  <p:childTnLst>
                                    <p:anim calcmode="lin" valueType="num">
                                      <p:cBhvr additive="base">
                                        <p:cTn id="16" dur="1000"/>
                                        <p:tgtEl>
                                          <p:spTgt spid="7"/>
                                        </p:tgtEl>
                                        <p:attrNameLst>
                                          <p:attrName>ppt_x</p:attrName>
                                        </p:attrNameLst>
                                      </p:cBhvr>
                                      <p:tavLst>
                                        <p:tav tm="0">
                                          <p:val>
                                            <p:strVal val="ppt_x"/>
                                          </p:val>
                                        </p:tav>
                                        <p:tav tm="100000">
                                          <p:val>
                                            <p:strVal val="1+ppt_w/2"/>
                                          </p:val>
                                        </p:tav>
                                      </p:tavLst>
                                    </p:anim>
                                    <p:anim calcmode="lin" valueType="num">
                                      <p:cBhvr additive="base">
                                        <p:cTn id="17" dur="1000"/>
                                        <p:tgtEl>
                                          <p:spTgt spid="7"/>
                                        </p:tgtEl>
                                        <p:attrNameLst>
                                          <p:attrName>ppt_y</p:attrName>
                                        </p:attrNameLst>
                                      </p:cBhvr>
                                      <p:tavLst>
                                        <p:tav tm="0">
                                          <p:val>
                                            <p:strVal val="ppt_y"/>
                                          </p:val>
                                        </p:tav>
                                        <p:tav tm="100000">
                                          <p:val>
                                            <p:strVal val="0-ppt_h/2"/>
                                          </p:val>
                                        </p:tav>
                                      </p:tavLst>
                                    </p:anim>
                                    <p:set>
                                      <p:cBhvr>
                                        <p:cTn id="18" dur="1" fill="hold">
                                          <p:stCondLst>
                                            <p:cond delay="999"/>
                                          </p:stCondLst>
                                        </p:cTn>
                                        <p:tgtEl>
                                          <p:spTgt spid="7"/>
                                        </p:tgtEl>
                                        <p:attrNameLst>
                                          <p:attrName>style.visibility</p:attrName>
                                        </p:attrNameLst>
                                      </p:cBhvr>
                                      <p:to>
                                        <p:strVal val="hidden"/>
                                      </p:to>
                                    </p:set>
                                  </p:childTnLst>
                                </p:cTn>
                              </p:par>
                              <p:par>
                                <p:cTn id="19" presetID="2" presetClass="exit" presetSubtype="3" fill="hold" nodeType="withEffect">
                                  <p:stCondLst>
                                    <p:cond delay="0"/>
                                  </p:stCondLst>
                                  <p:childTnLst>
                                    <p:anim calcmode="lin" valueType="num">
                                      <p:cBhvr additive="base">
                                        <p:cTn id="20" dur="1000"/>
                                        <p:tgtEl>
                                          <p:spTgt spid="6"/>
                                        </p:tgtEl>
                                        <p:attrNameLst>
                                          <p:attrName>ppt_x</p:attrName>
                                        </p:attrNameLst>
                                      </p:cBhvr>
                                      <p:tavLst>
                                        <p:tav tm="0">
                                          <p:val>
                                            <p:strVal val="ppt_x"/>
                                          </p:val>
                                        </p:tav>
                                        <p:tav tm="100000">
                                          <p:val>
                                            <p:strVal val="1+ppt_w/2"/>
                                          </p:val>
                                        </p:tav>
                                      </p:tavLst>
                                    </p:anim>
                                    <p:anim calcmode="lin" valueType="num">
                                      <p:cBhvr additive="base">
                                        <p:cTn id="21" dur="1000"/>
                                        <p:tgtEl>
                                          <p:spTgt spid="6"/>
                                        </p:tgtEl>
                                        <p:attrNameLst>
                                          <p:attrName>ppt_y</p:attrName>
                                        </p:attrNameLst>
                                      </p:cBhvr>
                                      <p:tavLst>
                                        <p:tav tm="0">
                                          <p:val>
                                            <p:strVal val="ppt_y"/>
                                          </p:val>
                                        </p:tav>
                                        <p:tav tm="100000">
                                          <p:val>
                                            <p:strVal val="0-ppt_h/2"/>
                                          </p:val>
                                        </p:tav>
                                      </p:tavLst>
                                    </p:anim>
                                    <p:set>
                                      <p:cBhvr>
                                        <p:cTn id="22" dur="1" fill="hold">
                                          <p:stCondLst>
                                            <p:cond delay="999"/>
                                          </p:stCondLst>
                                        </p:cTn>
                                        <p:tgtEl>
                                          <p:spTgt spid="6"/>
                                        </p:tgtEl>
                                        <p:attrNameLst>
                                          <p:attrName>style.visibility</p:attrName>
                                        </p:attrNameLst>
                                      </p:cBhvr>
                                      <p:to>
                                        <p:strVal val="hidden"/>
                                      </p:to>
                                    </p:set>
                                  </p:childTnLst>
                                </p:cTn>
                              </p:par>
                              <p:par>
                                <p:cTn id="23" presetID="2" presetClass="entr" presetSubtype="9" fill="hold" nodeType="withEffect">
                                  <p:stCondLst>
                                    <p:cond delay="0"/>
                                  </p:stCondLst>
                                  <p:childTnLst>
                                    <p:set>
                                      <p:cBhvr>
                                        <p:cTn id="24" dur="1" fill="hold">
                                          <p:stCondLst>
                                            <p:cond delay="0"/>
                                          </p:stCondLst>
                                        </p:cTn>
                                        <p:tgtEl>
                                          <p:spTgt spid="38916"/>
                                        </p:tgtEl>
                                        <p:attrNameLst>
                                          <p:attrName>style.visibility</p:attrName>
                                        </p:attrNameLst>
                                      </p:cBhvr>
                                      <p:to>
                                        <p:strVal val="visible"/>
                                      </p:to>
                                    </p:set>
                                    <p:anim calcmode="lin" valueType="num">
                                      <p:cBhvr additive="base">
                                        <p:cTn id="25" dur="1000" fill="hold"/>
                                        <p:tgtEl>
                                          <p:spTgt spid="38916"/>
                                        </p:tgtEl>
                                        <p:attrNameLst>
                                          <p:attrName>ppt_x</p:attrName>
                                        </p:attrNameLst>
                                      </p:cBhvr>
                                      <p:tavLst>
                                        <p:tav tm="0">
                                          <p:val>
                                            <p:strVal val="0-#ppt_w/2"/>
                                          </p:val>
                                        </p:tav>
                                        <p:tav tm="100000">
                                          <p:val>
                                            <p:strVal val="#ppt_x"/>
                                          </p:val>
                                        </p:tav>
                                      </p:tavLst>
                                    </p:anim>
                                    <p:anim calcmode="lin" valueType="num">
                                      <p:cBhvr additive="base">
                                        <p:cTn id="26" dur="1000" fill="hold"/>
                                        <p:tgtEl>
                                          <p:spTgt spid="389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Text Box 2"/>
          <p:cNvSpPr txBox="1">
            <a:spLocks noChangeArrowheads="1"/>
          </p:cNvSpPr>
          <p:nvPr/>
        </p:nvSpPr>
        <p:spPr bwMode="auto">
          <a:xfrm>
            <a:off x="2895600" y="0"/>
            <a:ext cx="3124200" cy="457200"/>
          </a:xfrm>
          <a:prstGeom prst="rect">
            <a:avLst/>
          </a:prstGeom>
          <a:noFill/>
          <a:ln w="9525">
            <a:noFill/>
            <a:miter lim="800000"/>
            <a:headEnd/>
            <a:tailEnd/>
          </a:ln>
          <a:effectLst/>
        </p:spPr>
        <p:txBody>
          <a:bodyPr>
            <a:spAutoFit/>
          </a:bodyPr>
          <a:lstStyle/>
          <a:p>
            <a:pPr>
              <a:spcBef>
                <a:spcPct val="50000"/>
              </a:spcBef>
            </a:pPr>
            <a:r>
              <a:rPr lang="en-US" sz="2400"/>
              <a:t>FR DWIA A2A CODE</a:t>
            </a:r>
          </a:p>
        </p:txBody>
      </p:sp>
      <p:sp>
        <p:nvSpPr>
          <p:cNvPr id="349187" name="Text Box 3"/>
          <p:cNvSpPr txBox="1">
            <a:spLocks noChangeArrowheads="1"/>
          </p:cNvSpPr>
          <p:nvPr/>
        </p:nvSpPr>
        <p:spPr bwMode="auto">
          <a:xfrm>
            <a:off x="228600" y="488950"/>
            <a:ext cx="8610600" cy="6369050"/>
          </a:xfrm>
          <a:prstGeom prst="rect">
            <a:avLst/>
          </a:prstGeom>
          <a:noFill/>
          <a:ln w="9525">
            <a:noFill/>
            <a:miter lim="800000"/>
            <a:headEnd/>
            <a:tailEnd/>
          </a:ln>
          <a:effectLst/>
        </p:spPr>
        <p:txBody>
          <a:bodyPr>
            <a:spAutoFit/>
          </a:bodyPr>
          <a:lstStyle/>
          <a:p>
            <a:pPr>
              <a:lnSpc>
                <a:spcPct val="85000"/>
              </a:lnSpc>
              <a:spcBef>
                <a:spcPct val="50000"/>
              </a:spcBef>
            </a:pPr>
            <a:r>
              <a:rPr lang="en-US" sz="2800" dirty="0">
                <a:latin typeface="Symbol" pitchFamily="18" charset="2"/>
              </a:rPr>
              <a:t>c</a:t>
            </a:r>
            <a:r>
              <a:rPr lang="en-US" sz="2800" baseline="-25000" dirty="0">
                <a:latin typeface="Symbol" pitchFamily="18" charset="2"/>
              </a:rPr>
              <a:t>0</a:t>
            </a:r>
            <a:r>
              <a:rPr lang="en-US" sz="2800" dirty="0"/>
              <a:t>               </a:t>
            </a:r>
            <a:r>
              <a:rPr lang="en-US" sz="2800" i="1" dirty="0">
                <a:cs typeface="Arial" charset="0"/>
              </a:rPr>
              <a:t>ℓ</a:t>
            </a:r>
            <a:r>
              <a:rPr lang="en-US" sz="2800" dirty="0"/>
              <a:t>                 (</a:t>
            </a:r>
            <a:r>
              <a:rPr lang="en-US" sz="2800" i="1" dirty="0"/>
              <a:t>r</a:t>
            </a:r>
            <a:r>
              <a:rPr lang="en-US" sz="2800" dirty="0"/>
              <a:t>,    </a:t>
            </a:r>
            <a:r>
              <a:rPr lang="en-US" sz="2800" dirty="0">
                <a:latin typeface="Symbol" pitchFamily="18" charset="2"/>
              </a:rPr>
              <a:t>q</a:t>
            </a:r>
            <a:r>
              <a:rPr lang="en-US" sz="2800" dirty="0"/>
              <a:t>,   </a:t>
            </a:r>
            <a:r>
              <a:rPr lang="en-US" sz="2800" dirty="0">
                <a:sym typeface="Symbol" pitchFamily="18" charset="2"/>
              </a:rPr>
              <a:t></a:t>
            </a:r>
            <a:r>
              <a:rPr lang="en-US" dirty="0"/>
              <a:t>,      </a:t>
            </a:r>
            <a:r>
              <a:rPr lang="en-US" sz="2800" i="1" dirty="0"/>
              <a:t>R</a:t>
            </a:r>
            <a:r>
              <a:rPr lang="en-US" sz="2800" dirty="0"/>
              <a:t>,   </a:t>
            </a:r>
            <a:r>
              <a:rPr lang="en-US" sz="2800" dirty="0">
                <a:latin typeface="Symbol" pitchFamily="18" charset="2"/>
              </a:rPr>
              <a:t>Q</a:t>
            </a:r>
            <a:r>
              <a:rPr lang="en-US" sz="2800" dirty="0"/>
              <a:t>,   </a:t>
            </a:r>
            <a:r>
              <a:rPr lang="el-GR" sz="2800" dirty="0"/>
              <a:t>Φ</a:t>
            </a:r>
            <a:r>
              <a:rPr lang="en-US" sz="2800" dirty="0"/>
              <a:t> )   </a:t>
            </a:r>
          </a:p>
          <a:p>
            <a:pPr>
              <a:lnSpc>
                <a:spcPct val="85000"/>
              </a:lnSpc>
              <a:spcBef>
                <a:spcPct val="50000"/>
              </a:spcBef>
            </a:pPr>
            <a:r>
              <a:rPr lang="en-US" sz="2800" dirty="0"/>
              <a:t>                  </a:t>
            </a:r>
            <a:r>
              <a:rPr lang="en-US" sz="2400" dirty="0"/>
              <a:t>60                  90,  64,  64,   22,   22,  22</a:t>
            </a:r>
          </a:p>
          <a:p>
            <a:pPr>
              <a:lnSpc>
                <a:spcPct val="85000"/>
              </a:lnSpc>
              <a:spcBef>
                <a:spcPct val="50000"/>
              </a:spcBef>
            </a:pPr>
            <a:r>
              <a:rPr lang="en-US" sz="2800" dirty="0">
                <a:latin typeface="Symbol" pitchFamily="18" charset="2"/>
              </a:rPr>
              <a:t>c</a:t>
            </a:r>
            <a:r>
              <a:rPr lang="en-US" sz="2800" baseline="-25000" dirty="0"/>
              <a:t>1</a:t>
            </a:r>
            <a:r>
              <a:rPr lang="en-US" sz="2800" dirty="0"/>
              <a:t>                </a:t>
            </a:r>
            <a:r>
              <a:rPr lang="en-US" sz="2800" i="1" dirty="0"/>
              <a:t>ℓ</a:t>
            </a:r>
            <a:r>
              <a:rPr lang="en-US" sz="2800" dirty="0"/>
              <a:t>    m         (</a:t>
            </a:r>
            <a:r>
              <a:rPr lang="en-US" sz="2800" i="1" dirty="0"/>
              <a:t>r</a:t>
            </a:r>
            <a:r>
              <a:rPr lang="en-US" sz="2800" dirty="0"/>
              <a:t>,    </a:t>
            </a:r>
            <a:r>
              <a:rPr lang="en-US" sz="2800" dirty="0">
                <a:latin typeface="Symbol" pitchFamily="18" charset="2"/>
              </a:rPr>
              <a:t>q</a:t>
            </a:r>
            <a:r>
              <a:rPr lang="en-US" sz="2800" dirty="0"/>
              <a:t>,   </a:t>
            </a:r>
            <a:r>
              <a:rPr lang="en-US" sz="2800" dirty="0">
                <a:sym typeface="Symbol" pitchFamily="18" charset="2"/>
              </a:rPr>
              <a:t></a:t>
            </a:r>
            <a:r>
              <a:rPr lang="en-US" sz="2800" dirty="0"/>
              <a:t>,   </a:t>
            </a:r>
            <a:r>
              <a:rPr lang="en-US" sz="2800" i="1" dirty="0"/>
              <a:t>R</a:t>
            </a:r>
            <a:r>
              <a:rPr lang="en-US" sz="2800" dirty="0"/>
              <a:t>,   </a:t>
            </a:r>
            <a:r>
              <a:rPr lang="en-US" sz="2800" dirty="0">
                <a:latin typeface="Symbol" pitchFamily="18" charset="2"/>
              </a:rPr>
              <a:t>Q</a:t>
            </a:r>
            <a:r>
              <a:rPr lang="en-US" sz="2800" dirty="0"/>
              <a:t>,   </a:t>
            </a:r>
            <a:r>
              <a:rPr lang="el-GR" sz="2800" dirty="0"/>
              <a:t>Φ</a:t>
            </a:r>
            <a:r>
              <a:rPr lang="en-US" sz="2800" dirty="0"/>
              <a:t> ) </a:t>
            </a:r>
          </a:p>
          <a:p>
            <a:pPr>
              <a:lnSpc>
                <a:spcPct val="85000"/>
              </a:lnSpc>
              <a:spcBef>
                <a:spcPct val="50000"/>
              </a:spcBef>
            </a:pPr>
            <a:r>
              <a:rPr lang="en-US" dirty="0"/>
              <a:t>                          </a:t>
            </a:r>
            <a:r>
              <a:rPr lang="en-US" sz="2400" dirty="0"/>
              <a:t>60,  121          90,  64,   64,  22,   22,  22</a:t>
            </a:r>
          </a:p>
          <a:p>
            <a:pPr>
              <a:lnSpc>
                <a:spcPct val="85000"/>
              </a:lnSpc>
            </a:pPr>
            <a:r>
              <a:rPr lang="en-US" sz="2800" dirty="0">
                <a:latin typeface="Symbol" pitchFamily="18" charset="2"/>
              </a:rPr>
              <a:t>c</a:t>
            </a:r>
            <a:r>
              <a:rPr lang="en-US" sz="2800" baseline="-25000" dirty="0"/>
              <a:t>2</a:t>
            </a:r>
            <a:r>
              <a:rPr lang="en-US" sz="2800" dirty="0"/>
              <a:t>                </a:t>
            </a:r>
            <a:r>
              <a:rPr lang="en-US" sz="2800" i="1" dirty="0"/>
              <a:t>ℓ</a:t>
            </a:r>
            <a:r>
              <a:rPr lang="en-US" sz="2800" dirty="0"/>
              <a:t>    m         (</a:t>
            </a:r>
            <a:r>
              <a:rPr lang="en-US" sz="2800" i="1" dirty="0"/>
              <a:t>R</a:t>
            </a:r>
            <a:r>
              <a:rPr lang="en-US" sz="2800" dirty="0"/>
              <a:t>,  </a:t>
            </a:r>
            <a:r>
              <a:rPr lang="en-US" sz="2800" dirty="0">
                <a:latin typeface="Symbol" pitchFamily="18" charset="2"/>
              </a:rPr>
              <a:t>Q</a:t>
            </a:r>
            <a:r>
              <a:rPr lang="en-US" sz="2800" dirty="0"/>
              <a:t>,   </a:t>
            </a:r>
            <a:r>
              <a:rPr lang="el-GR" sz="2800" dirty="0"/>
              <a:t>Φ</a:t>
            </a:r>
            <a:r>
              <a:rPr lang="en-US" sz="2800" dirty="0"/>
              <a:t>)</a:t>
            </a:r>
          </a:p>
          <a:p>
            <a:pPr>
              <a:lnSpc>
                <a:spcPct val="85000"/>
              </a:lnSpc>
            </a:pPr>
            <a:r>
              <a:rPr lang="en-US" sz="2800" dirty="0"/>
              <a:t>                 </a:t>
            </a:r>
            <a:r>
              <a:rPr lang="en-US" sz="2400" dirty="0"/>
              <a:t>60, 121           22,  22,  22</a:t>
            </a:r>
          </a:p>
          <a:p>
            <a:pPr>
              <a:lnSpc>
                <a:spcPct val="85000"/>
              </a:lnSpc>
              <a:buFont typeface="Symbol" pitchFamily="18" charset="2"/>
              <a:buChar char="Y"/>
            </a:pPr>
            <a:r>
              <a:rPr lang="en-US" sz="2800" dirty="0">
                <a:sym typeface="Symbol" pitchFamily="18" charset="2"/>
              </a:rPr>
              <a:t>(</a:t>
            </a:r>
            <a:r>
              <a:rPr lang="en-US" sz="2800" b="1" i="1" dirty="0">
                <a:sym typeface="Symbol" pitchFamily="18" charset="2"/>
              </a:rPr>
              <a:t>R</a:t>
            </a:r>
            <a:r>
              <a:rPr lang="en-US" sz="2800" dirty="0">
                <a:sym typeface="Symbol" pitchFamily="18" charset="2"/>
              </a:rPr>
              <a:t>)                             </a:t>
            </a:r>
            <a:r>
              <a:rPr lang="en-US" sz="2800" dirty="0"/>
              <a:t>(</a:t>
            </a:r>
            <a:r>
              <a:rPr lang="en-US" sz="2800" i="1" dirty="0"/>
              <a:t>R</a:t>
            </a:r>
            <a:r>
              <a:rPr lang="en-US" sz="2800" dirty="0"/>
              <a:t>,</a:t>
            </a:r>
            <a:r>
              <a:rPr lang="en-US" dirty="0"/>
              <a:t>  </a:t>
            </a:r>
            <a:r>
              <a:rPr lang="en-US" sz="2800" dirty="0">
                <a:latin typeface="Symbol" pitchFamily="18" charset="2"/>
              </a:rPr>
              <a:t>Q</a:t>
            </a:r>
            <a:r>
              <a:rPr lang="en-US" sz="2800" dirty="0"/>
              <a:t>,  </a:t>
            </a:r>
            <a:r>
              <a:rPr lang="el-GR" sz="2800" dirty="0"/>
              <a:t>Φ</a:t>
            </a:r>
            <a:r>
              <a:rPr lang="en-US" sz="2800" dirty="0"/>
              <a:t>)</a:t>
            </a:r>
          </a:p>
          <a:p>
            <a:pPr>
              <a:lnSpc>
                <a:spcPct val="85000"/>
              </a:lnSpc>
              <a:buFont typeface="Symbol" pitchFamily="18" charset="2"/>
              <a:buNone/>
            </a:pPr>
            <a:r>
              <a:rPr lang="en-US" sz="2400" dirty="0">
                <a:sym typeface="Symbol" pitchFamily="18" charset="2"/>
              </a:rPr>
              <a:t>	                                 </a:t>
            </a:r>
            <a:r>
              <a:rPr lang="en-US" sz="2400" dirty="0"/>
              <a:t>22, 22, 22</a:t>
            </a:r>
          </a:p>
          <a:p>
            <a:pPr>
              <a:lnSpc>
                <a:spcPct val="85000"/>
              </a:lnSpc>
              <a:buFont typeface="Symbol" pitchFamily="18" charset="2"/>
              <a:buNone/>
            </a:pPr>
            <a:r>
              <a:rPr lang="en-US" sz="2800" dirty="0" err="1"/>
              <a:t>t</a:t>
            </a:r>
            <a:r>
              <a:rPr lang="en-US" sz="2800" baseline="-25000" dirty="0" err="1">
                <a:cs typeface="Arial" charset="0"/>
              </a:rPr>
              <a:t>ℓ</a:t>
            </a:r>
            <a:r>
              <a:rPr lang="en-US" sz="2800" dirty="0">
                <a:cs typeface="Arial" charset="0"/>
              </a:rPr>
              <a:t> </a:t>
            </a:r>
            <a:r>
              <a:rPr lang="en-US" sz="2800" dirty="0"/>
              <a:t>(</a:t>
            </a:r>
            <a:r>
              <a:rPr lang="en-US" sz="2800" b="1" i="1" dirty="0"/>
              <a:t>r</a:t>
            </a:r>
            <a:r>
              <a:rPr lang="en-US" sz="2800" dirty="0"/>
              <a:t>)             </a:t>
            </a:r>
            <a:r>
              <a:rPr lang="en-US" sz="2800" dirty="0">
                <a:cs typeface="Arial" charset="0"/>
              </a:rPr>
              <a:t>ℓ                (</a:t>
            </a:r>
            <a:r>
              <a:rPr lang="en-US" sz="2800" i="1" dirty="0"/>
              <a:t>r</a:t>
            </a:r>
            <a:r>
              <a:rPr lang="en-US" sz="2800" dirty="0"/>
              <a:t>,    </a:t>
            </a:r>
            <a:r>
              <a:rPr lang="en-US" sz="2800" dirty="0">
                <a:latin typeface="Symbol" pitchFamily="18" charset="2"/>
              </a:rPr>
              <a:t>q</a:t>
            </a:r>
            <a:r>
              <a:rPr lang="en-US" sz="2800" dirty="0"/>
              <a:t>,   </a:t>
            </a:r>
            <a:r>
              <a:rPr lang="en-US" sz="2800" dirty="0">
                <a:sym typeface="Symbol" pitchFamily="18" charset="2"/>
              </a:rPr>
              <a:t>)</a:t>
            </a:r>
          </a:p>
          <a:p>
            <a:pPr>
              <a:lnSpc>
                <a:spcPct val="85000"/>
              </a:lnSpc>
              <a:buFont typeface="Symbol" pitchFamily="18" charset="2"/>
              <a:buNone/>
            </a:pPr>
            <a:r>
              <a:rPr lang="en-US" sz="2800" dirty="0"/>
              <a:t>                  </a:t>
            </a:r>
            <a:r>
              <a:rPr lang="en-US" sz="2400" dirty="0"/>
              <a:t>60                   90,  64,  64</a:t>
            </a:r>
          </a:p>
          <a:p>
            <a:pPr>
              <a:lnSpc>
                <a:spcPct val="85000"/>
              </a:lnSpc>
              <a:buFont typeface="Symbol" pitchFamily="18" charset="2"/>
              <a:buNone/>
            </a:pPr>
            <a:r>
              <a:rPr lang="en-US" sz="2800" i="1" dirty="0" err="1">
                <a:sym typeface="Symbol" pitchFamily="18" charset="2"/>
              </a:rPr>
              <a:t>D</a:t>
            </a:r>
            <a:r>
              <a:rPr lang="en-US" sz="2800" b="1" i="1" baseline="-25000" dirty="0" err="1">
                <a:cs typeface="Arial" charset="0"/>
                <a:sym typeface="Symbol" pitchFamily="18" charset="2"/>
              </a:rPr>
              <a:t>ℓ</a:t>
            </a:r>
            <a:r>
              <a:rPr lang="en-US" sz="2800" b="1" i="1" baseline="-25000" dirty="0">
                <a:cs typeface="Arial" charset="0"/>
                <a:sym typeface="Symbol" pitchFamily="18" charset="2"/>
              </a:rPr>
              <a:t> m </a:t>
            </a:r>
            <a:r>
              <a:rPr lang="en-US" sz="2800" dirty="0">
                <a:cs typeface="Arial" charset="0"/>
                <a:sym typeface="Symbol" pitchFamily="18" charset="2"/>
              </a:rPr>
              <a:t>(</a:t>
            </a:r>
            <a:r>
              <a:rPr lang="en-US" sz="2800" i="1" dirty="0">
                <a:latin typeface="Symbol" pitchFamily="18" charset="2"/>
                <a:cs typeface="Arial" charset="0"/>
                <a:sym typeface="Symbol" pitchFamily="18" charset="2"/>
              </a:rPr>
              <a:t></a:t>
            </a:r>
            <a:r>
              <a:rPr lang="en-US" sz="2800" dirty="0">
                <a:cs typeface="Arial" charset="0"/>
                <a:sym typeface="Symbol" pitchFamily="18" charset="2"/>
              </a:rPr>
              <a:t>)        </a:t>
            </a:r>
            <a:r>
              <a:rPr lang="en-US" sz="2000" b="1" i="1" dirty="0">
                <a:sym typeface="Symbol" pitchFamily="18" charset="2"/>
              </a:rPr>
              <a:t>ℓ      m</a:t>
            </a:r>
            <a:r>
              <a:rPr lang="en-US" sz="2800" dirty="0">
                <a:cs typeface="Arial" charset="0"/>
                <a:sym typeface="Symbol" pitchFamily="18" charset="2"/>
              </a:rPr>
              <a:t> </a:t>
            </a:r>
          </a:p>
          <a:p>
            <a:pPr>
              <a:lnSpc>
                <a:spcPct val="85000"/>
              </a:lnSpc>
              <a:buFont typeface="Symbol" pitchFamily="18" charset="2"/>
              <a:buNone/>
            </a:pPr>
            <a:r>
              <a:rPr lang="en-US" sz="2800" dirty="0">
                <a:cs typeface="Arial" charset="0"/>
                <a:sym typeface="Symbol" pitchFamily="18" charset="2"/>
              </a:rPr>
              <a:t>		</a:t>
            </a:r>
            <a:r>
              <a:rPr lang="en-US" sz="2400" dirty="0">
                <a:cs typeface="Arial" charset="0"/>
                <a:sym typeface="Symbol" pitchFamily="18" charset="2"/>
              </a:rPr>
              <a:t>60, 121	</a:t>
            </a:r>
          </a:p>
          <a:p>
            <a:pPr>
              <a:lnSpc>
                <a:spcPct val="75000"/>
              </a:lnSpc>
              <a:spcBef>
                <a:spcPct val="50000"/>
              </a:spcBef>
            </a:pPr>
            <a:r>
              <a:rPr lang="en-US" sz="2400" dirty="0">
                <a:latin typeface="Symbol" pitchFamily="18" charset="2"/>
              </a:rPr>
              <a:t>64*64*90*22*22*22= </a:t>
            </a:r>
            <a:r>
              <a:rPr lang="en-US" sz="2400" dirty="0">
                <a:solidFill>
                  <a:srgbClr val="0000FF"/>
                </a:solidFill>
                <a:latin typeface="Symbol" pitchFamily="18" charset="2"/>
              </a:rPr>
              <a:t>3.9*10</a:t>
            </a:r>
            <a:r>
              <a:rPr lang="en-US" sz="2400" b="1" baseline="30000" dirty="0">
                <a:solidFill>
                  <a:srgbClr val="0000FF"/>
                </a:solidFill>
                <a:latin typeface="Symbol" pitchFamily="18" charset="2"/>
              </a:rPr>
              <a:t>9</a:t>
            </a:r>
            <a:r>
              <a:rPr lang="en-US" sz="2400" baseline="30000" dirty="0">
                <a:solidFill>
                  <a:srgbClr val="0000FF"/>
                </a:solidFill>
                <a:latin typeface="Symbol" pitchFamily="18" charset="2"/>
              </a:rPr>
              <a:t>  </a:t>
            </a:r>
            <a:r>
              <a:rPr lang="en-US" sz="2400" dirty="0">
                <a:solidFill>
                  <a:srgbClr val="0000FF"/>
                </a:solidFill>
              </a:rPr>
              <a:t>Multiplications</a:t>
            </a:r>
          </a:p>
          <a:p>
            <a:pPr>
              <a:lnSpc>
                <a:spcPct val="75000"/>
              </a:lnSpc>
              <a:spcBef>
                <a:spcPct val="50000"/>
              </a:spcBef>
            </a:pPr>
            <a:r>
              <a:rPr lang="en-US" sz="2400" dirty="0"/>
              <a:t>60*60*121*60*121*60*60*121= </a:t>
            </a:r>
            <a:r>
              <a:rPr lang="en-US" sz="2400" dirty="0">
                <a:solidFill>
                  <a:srgbClr val="FF0000"/>
                </a:solidFill>
              </a:rPr>
              <a:t>1.38*10</a:t>
            </a:r>
            <a:r>
              <a:rPr lang="en-US" sz="2400" b="1" baseline="30000" dirty="0">
                <a:solidFill>
                  <a:srgbClr val="FF0000"/>
                </a:solidFill>
              </a:rPr>
              <a:t>15</a:t>
            </a:r>
            <a:r>
              <a:rPr lang="en-US" sz="2400" baseline="30000" dirty="0">
                <a:solidFill>
                  <a:srgbClr val="FF0000"/>
                </a:solidFill>
              </a:rPr>
              <a:t> </a:t>
            </a:r>
            <a:r>
              <a:rPr lang="en-US" sz="2400" dirty="0">
                <a:solidFill>
                  <a:srgbClr val="FF0000"/>
                </a:solidFill>
              </a:rPr>
              <a:t>Sums</a:t>
            </a:r>
            <a:endParaRPr lang="en-US" sz="2400" baseline="30000" dirty="0">
              <a:solidFill>
                <a:srgbClr val="FF0000"/>
              </a:solidFill>
            </a:endParaRPr>
          </a:p>
          <a:p>
            <a:pPr>
              <a:lnSpc>
                <a:spcPct val="85000"/>
              </a:lnSpc>
              <a:spcBef>
                <a:spcPct val="50000"/>
              </a:spcBef>
            </a:pPr>
            <a:endParaRPr lang="en-US" sz="2400" dirty="0">
              <a:latin typeface="Symbol" pitchFamily="18" charset="2"/>
            </a:endParaRPr>
          </a:p>
        </p:txBody>
      </p:sp>
      <p:sp>
        <p:nvSpPr>
          <p:cNvPr id="349188" name="Line 4"/>
          <p:cNvSpPr>
            <a:spLocks noChangeShapeType="1"/>
          </p:cNvSpPr>
          <p:nvPr/>
        </p:nvSpPr>
        <p:spPr bwMode="auto">
          <a:xfrm>
            <a:off x="1066800" y="838200"/>
            <a:ext cx="457200" cy="0"/>
          </a:xfrm>
          <a:prstGeom prst="line">
            <a:avLst/>
          </a:prstGeom>
          <a:noFill/>
          <a:ln w="9525">
            <a:solidFill>
              <a:schemeClr val="tx1"/>
            </a:solidFill>
            <a:round/>
            <a:headEnd/>
            <a:tailEnd type="triangle" w="med" len="med"/>
          </a:ln>
          <a:effectLst/>
        </p:spPr>
        <p:txBody>
          <a:bodyPr/>
          <a:lstStyle/>
          <a:p>
            <a:endParaRPr lang="en-US"/>
          </a:p>
        </p:txBody>
      </p:sp>
      <p:sp>
        <p:nvSpPr>
          <p:cNvPr id="349189" name="Line 5"/>
          <p:cNvSpPr>
            <a:spLocks noChangeShapeType="1"/>
          </p:cNvSpPr>
          <p:nvPr/>
        </p:nvSpPr>
        <p:spPr bwMode="auto">
          <a:xfrm>
            <a:off x="1066800" y="1981200"/>
            <a:ext cx="457200" cy="0"/>
          </a:xfrm>
          <a:prstGeom prst="line">
            <a:avLst/>
          </a:prstGeom>
          <a:noFill/>
          <a:ln w="9525">
            <a:solidFill>
              <a:schemeClr val="tx1"/>
            </a:solidFill>
            <a:round/>
            <a:headEnd/>
            <a:tailEnd type="triangle" w="med" len="med"/>
          </a:ln>
          <a:effectLst/>
        </p:spPr>
        <p:txBody>
          <a:bodyPr/>
          <a:lstStyle/>
          <a:p>
            <a:endParaRPr lang="en-US"/>
          </a:p>
        </p:txBody>
      </p:sp>
      <p:sp>
        <p:nvSpPr>
          <p:cNvPr id="349190" name="Line 6"/>
          <p:cNvSpPr>
            <a:spLocks noChangeShapeType="1"/>
          </p:cNvSpPr>
          <p:nvPr/>
        </p:nvSpPr>
        <p:spPr bwMode="auto">
          <a:xfrm>
            <a:off x="1066800" y="2819400"/>
            <a:ext cx="457200" cy="0"/>
          </a:xfrm>
          <a:prstGeom prst="line">
            <a:avLst/>
          </a:prstGeom>
          <a:noFill/>
          <a:ln w="9525">
            <a:solidFill>
              <a:schemeClr val="tx1"/>
            </a:solidFill>
            <a:round/>
            <a:headEnd/>
            <a:tailEnd type="triangle" w="med" len="med"/>
          </a:ln>
          <a:effectLst/>
        </p:spPr>
        <p:txBody>
          <a:bodyPr/>
          <a:lstStyle/>
          <a:p>
            <a:endParaRPr lang="en-US"/>
          </a:p>
        </p:txBody>
      </p:sp>
      <p:sp>
        <p:nvSpPr>
          <p:cNvPr id="349191" name="Line 7"/>
          <p:cNvSpPr>
            <a:spLocks noChangeShapeType="1"/>
          </p:cNvSpPr>
          <p:nvPr/>
        </p:nvSpPr>
        <p:spPr bwMode="auto">
          <a:xfrm>
            <a:off x="1295400" y="3505200"/>
            <a:ext cx="1066800" cy="0"/>
          </a:xfrm>
          <a:prstGeom prst="line">
            <a:avLst/>
          </a:prstGeom>
          <a:noFill/>
          <a:ln w="9525">
            <a:solidFill>
              <a:schemeClr val="tx1"/>
            </a:solidFill>
            <a:round/>
            <a:headEnd/>
            <a:tailEnd type="triangle" w="med" len="med"/>
          </a:ln>
          <a:effectLst/>
        </p:spPr>
        <p:txBody>
          <a:bodyPr/>
          <a:lstStyle/>
          <a:p>
            <a:endParaRPr lang="en-US"/>
          </a:p>
        </p:txBody>
      </p:sp>
      <p:sp>
        <p:nvSpPr>
          <p:cNvPr id="349192" name="Line 8"/>
          <p:cNvSpPr>
            <a:spLocks noChangeShapeType="1"/>
          </p:cNvSpPr>
          <p:nvPr/>
        </p:nvSpPr>
        <p:spPr bwMode="auto">
          <a:xfrm>
            <a:off x="1524000" y="4876800"/>
            <a:ext cx="609600" cy="0"/>
          </a:xfrm>
          <a:prstGeom prst="line">
            <a:avLst/>
          </a:prstGeom>
          <a:noFill/>
          <a:ln w="9525">
            <a:solidFill>
              <a:schemeClr val="tx1"/>
            </a:solidFill>
            <a:round/>
            <a:headEnd/>
            <a:tailEnd type="triangle" w="med" len="med"/>
          </a:ln>
          <a:effectLst/>
        </p:spPr>
        <p:txBody>
          <a:bodyPr/>
          <a:lstStyle/>
          <a:p>
            <a:endParaRPr lang="en-US"/>
          </a:p>
        </p:txBody>
      </p:sp>
      <p:sp>
        <p:nvSpPr>
          <p:cNvPr id="349193" name="Line 9"/>
          <p:cNvSpPr>
            <a:spLocks noChangeShapeType="1"/>
          </p:cNvSpPr>
          <p:nvPr/>
        </p:nvSpPr>
        <p:spPr bwMode="auto">
          <a:xfrm>
            <a:off x="1219200" y="4191000"/>
            <a:ext cx="838200" cy="0"/>
          </a:xfrm>
          <a:prstGeom prst="line">
            <a:avLst/>
          </a:prstGeom>
          <a:noFill/>
          <a:ln w="9525">
            <a:solidFill>
              <a:schemeClr val="tx1"/>
            </a:solidFill>
            <a:round/>
            <a:headEnd/>
            <a:tailEnd type="triangle" w="med" len="med"/>
          </a:ln>
          <a:effectLst/>
        </p:spPr>
        <p:txBody>
          <a:bodyPr/>
          <a:lstStyle/>
          <a:p>
            <a:endParaRPr lang="en-US"/>
          </a:p>
        </p:txBody>
      </p:sp>
    </p:spTree>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2895600"/>
            <a:ext cx="8686800" cy="769441"/>
          </a:xfrm>
          <a:prstGeom prst="rect">
            <a:avLst/>
          </a:prstGeom>
          <a:noFill/>
        </p:spPr>
        <p:txBody>
          <a:bodyPr wrap="square" rtlCol="0">
            <a:spAutoFit/>
          </a:bodyPr>
          <a:lstStyle/>
          <a:p>
            <a:pPr algn="ctr"/>
            <a:r>
              <a:rPr lang="en-US" sz="4400" dirty="0" smtClean="0"/>
              <a:t>(</a:t>
            </a:r>
            <a:r>
              <a:rPr lang="el-GR" sz="4400" dirty="0" smtClean="0"/>
              <a:t>α</a:t>
            </a:r>
            <a:r>
              <a:rPr lang="en-US" sz="4400" dirty="0" smtClean="0"/>
              <a:t>, </a:t>
            </a:r>
            <a:r>
              <a:rPr lang="el-GR" sz="4400" dirty="0" smtClean="0"/>
              <a:t>2α</a:t>
            </a:r>
            <a:r>
              <a:rPr lang="en-US" sz="4400" dirty="0" smtClean="0"/>
              <a:t>) results</a:t>
            </a:r>
            <a:endParaRPr lang="en-US" sz="4400" dirty="0"/>
          </a:p>
        </p:txBody>
      </p:sp>
    </p:spTree>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1"/>
          <p:cNvPicPr>
            <a:picLocks noChangeAspect="1" noChangeArrowheads="1"/>
          </p:cNvPicPr>
          <p:nvPr/>
        </p:nvPicPr>
        <p:blipFill>
          <a:blip r:embed="rId3" cstate="print">
            <a:grayscl/>
          </a:blip>
          <a:srcRect r="1646"/>
          <a:stretch>
            <a:fillRect/>
          </a:stretch>
        </p:blipFill>
        <p:spPr bwMode="auto">
          <a:xfrm>
            <a:off x="228600" y="76200"/>
            <a:ext cx="5105400" cy="6629400"/>
          </a:xfrm>
          <a:prstGeom prst="rect">
            <a:avLst/>
          </a:prstGeom>
          <a:noFill/>
          <a:ln w="9525">
            <a:noFill/>
            <a:round/>
            <a:headEnd/>
            <a:tailEnd/>
          </a:ln>
        </p:spPr>
      </p:pic>
      <p:sp>
        <p:nvSpPr>
          <p:cNvPr id="4" name="Rectangle 3"/>
          <p:cNvSpPr>
            <a:spLocks noChangeArrowheads="1"/>
          </p:cNvSpPr>
          <p:nvPr/>
        </p:nvSpPr>
        <p:spPr bwMode="auto">
          <a:xfrm>
            <a:off x="5257800" y="304800"/>
            <a:ext cx="3886200" cy="974242"/>
          </a:xfrm>
          <a:prstGeom prst="rect">
            <a:avLst/>
          </a:prstGeom>
          <a:noFill/>
          <a:ln w="9525">
            <a:noFill/>
            <a:round/>
            <a:headEnd/>
            <a:tailEnd/>
          </a:ln>
        </p:spPr>
        <p:txBody>
          <a:bodyPr wrap="square" lIns="90000" tIns="46800" rIns="90000" bIns="46800">
            <a:spAutoFit/>
          </a:bodyPr>
          <a:lstStyle/>
          <a:p>
            <a:pPr marL="342900" indent="-342900">
              <a:spcBef>
                <a:spcPts val="11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dirty="0" err="1" smtClean="0">
                <a:solidFill>
                  <a:srgbClr val="FF0000"/>
                </a:solidFill>
                <a:latin typeface="Tahoma" pitchFamily="34" charset="0"/>
                <a:cs typeface="Tahoma" pitchFamily="34" charset="0"/>
              </a:rPr>
              <a:t>Arun</a:t>
            </a:r>
            <a:r>
              <a:rPr lang="en-US" sz="2400" dirty="0" smtClean="0">
                <a:solidFill>
                  <a:srgbClr val="FF0000"/>
                </a:solidFill>
                <a:latin typeface="Tahoma" pitchFamily="34" charset="0"/>
                <a:cs typeface="Tahoma" pitchFamily="34" charset="0"/>
              </a:rPr>
              <a:t> </a:t>
            </a:r>
            <a:r>
              <a:rPr lang="en-US" sz="2400" dirty="0">
                <a:solidFill>
                  <a:srgbClr val="FF0000"/>
                </a:solidFill>
                <a:latin typeface="Tahoma" pitchFamily="34" charset="0"/>
                <a:cs typeface="Tahoma" pitchFamily="34" charset="0"/>
              </a:rPr>
              <a:t>Jain &amp; </a:t>
            </a:r>
            <a:r>
              <a:rPr lang="en-US" sz="2400" dirty="0" err="1" smtClean="0">
                <a:solidFill>
                  <a:srgbClr val="FF0000"/>
                </a:solidFill>
                <a:latin typeface="Tahoma" pitchFamily="34" charset="0"/>
                <a:cs typeface="Tahoma" pitchFamily="34" charset="0"/>
              </a:rPr>
              <a:t>Bhushan</a:t>
            </a:r>
            <a:r>
              <a:rPr lang="en-US" sz="2400" dirty="0" smtClean="0">
                <a:solidFill>
                  <a:srgbClr val="FF0000"/>
                </a:solidFill>
                <a:latin typeface="Tahoma" pitchFamily="34" charset="0"/>
                <a:cs typeface="Tahoma" pitchFamily="34" charset="0"/>
              </a:rPr>
              <a:t> Joshi</a:t>
            </a:r>
          </a:p>
          <a:p>
            <a:pPr marL="342900" indent="-342900">
              <a:spcBef>
                <a:spcPts val="11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dirty="0" smtClean="0">
                <a:solidFill>
                  <a:srgbClr val="FF0000"/>
                </a:solidFill>
                <a:latin typeface="Tahoma" pitchFamily="34" charset="0"/>
                <a:cs typeface="Tahoma" pitchFamily="34" charset="0"/>
              </a:rPr>
              <a:t>  </a:t>
            </a:r>
            <a:r>
              <a:rPr lang="en-US" sz="2400" b="1" dirty="0" smtClean="0">
                <a:solidFill>
                  <a:srgbClr val="FF0000"/>
                </a:solidFill>
                <a:latin typeface="Tahoma" pitchFamily="34" charset="0"/>
                <a:cs typeface="Tahoma" pitchFamily="34" charset="0"/>
              </a:rPr>
              <a:t>P R L</a:t>
            </a:r>
            <a:r>
              <a:rPr lang="en-US" sz="2400" b="1" dirty="0">
                <a:solidFill>
                  <a:srgbClr val="FF0000"/>
                </a:solidFill>
                <a:latin typeface="Tahoma" pitchFamily="34" charset="0"/>
                <a:cs typeface="Tahoma" pitchFamily="34" charset="0"/>
              </a:rPr>
              <a:t>, </a:t>
            </a:r>
            <a:r>
              <a:rPr lang="en-US" sz="2400" b="1" dirty="0" smtClean="0">
                <a:solidFill>
                  <a:srgbClr val="FF0000"/>
                </a:solidFill>
                <a:latin typeface="Tahoma" pitchFamily="34" charset="0"/>
                <a:cs typeface="Tahoma" pitchFamily="34" charset="0"/>
              </a:rPr>
              <a:t>103 </a:t>
            </a:r>
            <a:r>
              <a:rPr lang="en-US" sz="2400" b="1" dirty="0">
                <a:solidFill>
                  <a:srgbClr val="FF0000"/>
                </a:solidFill>
                <a:latin typeface="Tahoma" pitchFamily="34" charset="0"/>
                <a:cs typeface="Tahoma" pitchFamily="34" charset="0"/>
              </a:rPr>
              <a:t>(</a:t>
            </a:r>
            <a:r>
              <a:rPr lang="en-US" sz="2400" b="1" dirty="0" smtClean="0">
                <a:solidFill>
                  <a:srgbClr val="FF0000"/>
                </a:solidFill>
                <a:latin typeface="Tahoma" pitchFamily="34" charset="0"/>
                <a:cs typeface="Tahoma" pitchFamily="34" charset="0"/>
              </a:rPr>
              <a:t>2009)</a:t>
            </a:r>
            <a:r>
              <a:rPr lang="en-US" dirty="0" smtClean="0">
                <a:solidFill>
                  <a:srgbClr val="FF0000"/>
                </a:solidFill>
                <a:latin typeface="Tahoma" pitchFamily="34" charset="0"/>
                <a:cs typeface="Tahoma" pitchFamily="34" charset="0"/>
              </a:rPr>
              <a:t>132503</a:t>
            </a:r>
            <a:endParaRPr lang="en-US" dirty="0">
              <a:solidFill>
                <a:srgbClr val="FF0000"/>
              </a:solidFill>
              <a:latin typeface="Tahoma" pitchFamily="34" charset="0"/>
              <a:cs typeface="Tahoma" pitchFamily="34" charset="0"/>
            </a:endParaRPr>
          </a:p>
        </p:txBody>
      </p:sp>
      <p:sp useBgFill="1">
        <p:nvSpPr>
          <p:cNvPr id="5" name="TextBox 4"/>
          <p:cNvSpPr txBox="1"/>
          <p:nvPr/>
        </p:nvSpPr>
        <p:spPr>
          <a:xfrm>
            <a:off x="5334000" y="1524000"/>
            <a:ext cx="3810000" cy="1938992"/>
          </a:xfrm>
          <a:prstGeom prst="rect">
            <a:avLst/>
          </a:prstGeom>
        </p:spPr>
        <p:txBody>
          <a:bodyPr wrap="square" rtlCol="0">
            <a:spAutoFit/>
          </a:bodyPr>
          <a:lstStyle/>
          <a:p>
            <a:pPr algn="just"/>
            <a:r>
              <a:rPr lang="en-US" sz="2400" dirty="0" smtClean="0">
                <a:solidFill>
                  <a:srgbClr val="0000FF"/>
                </a:solidFill>
                <a:latin typeface="Tahoma" pitchFamily="34" charset="0"/>
                <a:cs typeface="Tahoma" pitchFamily="34" charset="0"/>
              </a:rPr>
              <a:t>140 </a:t>
            </a:r>
            <a:r>
              <a:rPr lang="en-US" sz="2400" dirty="0" err="1" smtClean="0">
                <a:solidFill>
                  <a:srgbClr val="0000FF"/>
                </a:solidFill>
                <a:latin typeface="Tahoma" pitchFamily="34" charset="0"/>
                <a:cs typeface="Tahoma" pitchFamily="34" charset="0"/>
              </a:rPr>
              <a:t>MeV</a:t>
            </a:r>
            <a:r>
              <a:rPr lang="en-US" sz="2400" dirty="0" smtClean="0">
                <a:solidFill>
                  <a:srgbClr val="0000FF"/>
                </a:solidFill>
                <a:latin typeface="Tahoma" pitchFamily="34" charset="0"/>
                <a:cs typeface="Tahoma" pitchFamily="34" charset="0"/>
              </a:rPr>
              <a:t> </a:t>
            </a:r>
            <a:r>
              <a:rPr lang="en-US" sz="2400" baseline="30000" dirty="0" smtClean="0">
                <a:latin typeface="Tahoma" pitchFamily="34" charset="0"/>
                <a:cs typeface="Tahoma" pitchFamily="34" charset="0"/>
              </a:rPr>
              <a:t>16</a:t>
            </a:r>
            <a:r>
              <a:rPr lang="en-US" sz="2400" dirty="0" smtClean="0">
                <a:latin typeface="Tahoma" pitchFamily="34" charset="0"/>
                <a:cs typeface="Tahoma" pitchFamily="34" charset="0"/>
              </a:rPr>
              <a:t>O(</a:t>
            </a:r>
            <a:r>
              <a:rPr lang="en-US" sz="2400" dirty="0" smtClean="0">
                <a:latin typeface="Symbol" pitchFamily="18" charset="2"/>
                <a:cs typeface="Tahoma" pitchFamily="34" charset="0"/>
              </a:rPr>
              <a:t>a</a:t>
            </a:r>
            <a:r>
              <a:rPr lang="en-US" sz="2400" dirty="0" smtClean="0">
                <a:latin typeface="Tahoma" pitchFamily="34" charset="0"/>
                <a:cs typeface="Tahoma" pitchFamily="34" charset="0"/>
              </a:rPr>
              <a:t>, 2</a:t>
            </a:r>
            <a:r>
              <a:rPr lang="en-US" sz="2400" dirty="0" smtClean="0">
                <a:latin typeface="Symbol" pitchFamily="18" charset="2"/>
                <a:cs typeface="Tahoma" pitchFamily="34" charset="0"/>
              </a:rPr>
              <a:t>a</a:t>
            </a:r>
            <a:r>
              <a:rPr lang="en-US" sz="2400" dirty="0" smtClean="0">
                <a:latin typeface="Tahoma" pitchFamily="34" charset="0"/>
                <a:cs typeface="Tahoma" pitchFamily="34" charset="0"/>
              </a:rPr>
              <a:t>)</a:t>
            </a:r>
            <a:r>
              <a:rPr lang="en-US" sz="2400" baseline="30000" dirty="0" smtClean="0">
                <a:latin typeface="Tahoma" pitchFamily="34" charset="0"/>
                <a:cs typeface="Tahoma" pitchFamily="34" charset="0"/>
              </a:rPr>
              <a:t>12</a:t>
            </a:r>
            <a:r>
              <a:rPr lang="en-US" sz="2400" dirty="0" smtClean="0">
                <a:latin typeface="Tahoma" pitchFamily="34" charset="0"/>
                <a:cs typeface="Tahoma" pitchFamily="34" charset="0"/>
              </a:rPr>
              <a:t>C</a:t>
            </a:r>
          </a:p>
          <a:p>
            <a:pPr algn="just"/>
            <a:r>
              <a:rPr lang="en-US" sz="2400" dirty="0" smtClean="0">
                <a:solidFill>
                  <a:srgbClr val="0000FF"/>
                </a:solidFill>
                <a:latin typeface="Tahoma" pitchFamily="34" charset="0"/>
                <a:cs typeface="Tahoma" pitchFamily="34" charset="0"/>
              </a:rPr>
              <a:t>Repulsive </a:t>
            </a:r>
            <a:r>
              <a:rPr lang="en-US" sz="2400" dirty="0" smtClean="0">
                <a:solidFill>
                  <a:srgbClr val="0000FF"/>
                </a:solidFill>
                <a:latin typeface="Symbol" pitchFamily="18" charset="2"/>
                <a:cs typeface="Tahoma" pitchFamily="34" charset="0"/>
              </a:rPr>
              <a:t>a</a:t>
            </a:r>
            <a:r>
              <a:rPr lang="en-US" sz="2400" dirty="0" smtClean="0">
                <a:solidFill>
                  <a:srgbClr val="0000FF"/>
                </a:solidFill>
                <a:latin typeface="Tahoma" pitchFamily="34" charset="0"/>
                <a:cs typeface="Tahoma" pitchFamily="34" charset="0"/>
              </a:rPr>
              <a:t>-</a:t>
            </a:r>
            <a:r>
              <a:rPr lang="en-US" sz="2400" dirty="0" smtClean="0">
                <a:solidFill>
                  <a:srgbClr val="0000FF"/>
                </a:solidFill>
                <a:latin typeface="Symbol" pitchFamily="18" charset="2"/>
                <a:cs typeface="Tahoma" pitchFamily="34" charset="0"/>
              </a:rPr>
              <a:t>a</a:t>
            </a:r>
            <a:r>
              <a:rPr lang="en-US" sz="2400" dirty="0" smtClean="0">
                <a:solidFill>
                  <a:srgbClr val="0000FF"/>
                </a:solidFill>
                <a:latin typeface="Tahoma" pitchFamily="34" charset="0"/>
                <a:cs typeface="Tahoma" pitchFamily="34" charset="0"/>
              </a:rPr>
              <a:t> potential </a:t>
            </a:r>
            <a:r>
              <a:rPr lang="en-US" sz="2400" dirty="0" smtClean="0">
                <a:latin typeface="Tahoma" pitchFamily="34" charset="0"/>
                <a:cs typeface="Tahoma" pitchFamily="34" charset="0"/>
              </a:rPr>
              <a:t>explains the </a:t>
            </a:r>
            <a:r>
              <a:rPr lang="en-US" sz="2400" dirty="0" smtClean="0">
                <a:solidFill>
                  <a:srgbClr val="800080"/>
                </a:solidFill>
                <a:latin typeface="Tahoma" pitchFamily="34" charset="0"/>
                <a:cs typeface="Tahoma" pitchFamily="34" charset="0"/>
              </a:rPr>
              <a:t>spectroscopic factor</a:t>
            </a:r>
          </a:p>
          <a:p>
            <a:pPr algn="just"/>
            <a:endParaRPr lang="en-US" sz="2400" dirty="0">
              <a:latin typeface="Tahoma" pitchFamily="34" charset="0"/>
              <a:cs typeface="Tahoma" pitchFamily="34" charset="0"/>
            </a:endParaRPr>
          </a:p>
        </p:txBody>
      </p:sp>
      <p:sp>
        <p:nvSpPr>
          <p:cNvPr id="6" name="TextBox 5"/>
          <p:cNvSpPr txBox="1"/>
          <p:nvPr/>
        </p:nvSpPr>
        <p:spPr>
          <a:xfrm>
            <a:off x="5334000" y="4495800"/>
            <a:ext cx="3810000" cy="1569660"/>
          </a:xfrm>
          <a:prstGeom prst="rect">
            <a:avLst/>
          </a:prstGeom>
          <a:noFill/>
        </p:spPr>
        <p:txBody>
          <a:bodyPr wrap="square" rtlCol="0">
            <a:spAutoFit/>
          </a:bodyPr>
          <a:lstStyle/>
          <a:p>
            <a:pPr algn="just"/>
            <a:r>
              <a:rPr lang="en-US" sz="2400" dirty="0" smtClean="0">
                <a:solidFill>
                  <a:srgbClr val="0000FF"/>
                </a:solidFill>
                <a:latin typeface="Tahoma" pitchFamily="34" charset="0"/>
                <a:cs typeface="Tahoma" pitchFamily="34" charset="0"/>
              </a:rPr>
              <a:t>90 </a:t>
            </a:r>
            <a:r>
              <a:rPr lang="en-US" sz="2400" dirty="0" err="1" smtClean="0">
                <a:solidFill>
                  <a:srgbClr val="0000FF"/>
                </a:solidFill>
                <a:latin typeface="Tahoma" pitchFamily="34" charset="0"/>
                <a:cs typeface="Tahoma" pitchFamily="34" charset="0"/>
              </a:rPr>
              <a:t>MeV</a:t>
            </a:r>
            <a:r>
              <a:rPr lang="en-US" sz="2400" dirty="0" smtClean="0">
                <a:solidFill>
                  <a:srgbClr val="0000FF"/>
                </a:solidFill>
                <a:latin typeface="Tahoma" pitchFamily="34" charset="0"/>
                <a:cs typeface="Tahoma" pitchFamily="34" charset="0"/>
              </a:rPr>
              <a:t> </a:t>
            </a:r>
            <a:r>
              <a:rPr lang="en-US" sz="2400" baseline="30000" dirty="0" smtClean="0">
                <a:latin typeface="Tahoma" pitchFamily="34" charset="0"/>
                <a:cs typeface="Tahoma" pitchFamily="34" charset="0"/>
              </a:rPr>
              <a:t>16</a:t>
            </a:r>
            <a:r>
              <a:rPr lang="en-US" sz="2400" dirty="0" smtClean="0">
                <a:latin typeface="Tahoma" pitchFamily="34" charset="0"/>
                <a:cs typeface="Tahoma" pitchFamily="34" charset="0"/>
              </a:rPr>
              <a:t>O(</a:t>
            </a:r>
            <a:r>
              <a:rPr lang="en-US" sz="2400" dirty="0" smtClean="0">
                <a:latin typeface="Symbol" pitchFamily="18" charset="2"/>
                <a:cs typeface="Tahoma" pitchFamily="34" charset="0"/>
              </a:rPr>
              <a:t>a</a:t>
            </a:r>
            <a:r>
              <a:rPr lang="en-US" sz="2400" dirty="0" smtClean="0">
                <a:latin typeface="Tahoma" pitchFamily="34" charset="0"/>
                <a:cs typeface="Tahoma" pitchFamily="34" charset="0"/>
              </a:rPr>
              <a:t>, 2</a:t>
            </a:r>
            <a:r>
              <a:rPr lang="en-US" sz="2400" dirty="0" smtClean="0">
                <a:latin typeface="Symbol" pitchFamily="18" charset="2"/>
                <a:cs typeface="Tahoma" pitchFamily="34" charset="0"/>
              </a:rPr>
              <a:t>a</a:t>
            </a:r>
            <a:r>
              <a:rPr lang="en-US" sz="2400" dirty="0" smtClean="0">
                <a:latin typeface="Tahoma" pitchFamily="34" charset="0"/>
                <a:cs typeface="Tahoma" pitchFamily="34" charset="0"/>
              </a:rPr>
              <a:t>)</a:t>
            </a:r>
            <a:r>
              <a:rPr lang="en-US" sz="2400" baseline="30000" dirty="0" smtClean="0">
                <a:latin typeface="Tahoma" pitchFamily="34" charset="0"/>
                <a:cs typeface="Tahoma" pitchFamily="34" charset="0"/>
              </a:rPr>
              <a:t>12</a:t>
            </a:r>
            <a:r>
              <a:rPr lang="en-US" sz="2400" dirty="0" smtClean="0">
                <a:latin typeface="Tahoma" pitchFamily="34" charset="0"/>
                <a:cs typeface="Tahoma" pitchFamily="34" charset="0"/>
              </a:rPr>
              <a:t>C</a:t>
            </a:r>
          </a:p>
          <a:p>
            <a:pPr algn="just"/>
            <a:r>
              <a:rPr lang="en-US" sz="2400" dirty="0" smtClean="0">
                <a:solidFill>
                  <a:srgbClr val="0000FF"/>
                </a:solidFill>
                <a:latin typeface="Tahoma" pitchFamily="34" charset="0"/>
                <a:cs typeface="Tahoma" pitchFamily="34" charset="0"/>
              </a:rPr>
              <a:t>Repulsive </a:t>
            </a:r>
            <a:r>
              <a:rPr lang="en-US" sz="2400" dirty="0" smtClean="0">
                <a:solidFill>
                  <a:srgbClr val="0000FF"/>
                </a:solidFill>
                <a:latin typeface="Symbol" pitchFamily="18" charset="2"/>
                <a:cs typeface="Tahoma" pitchFamily="34" charset="0"/>
              </a:rPr>
              <a:t>a</a:t>
            </a:r>
            <a:r>
              <a:rPr lang="en-US" sz="2400" dirty="0" smtClean="0">
                <a:solidFill>
                  <a:srgbClr val="0000FF"/>
                </a:solidFill>
                <a:latin typeface="Tahoma" pitchFamily="34" charset="0"/>
                <a:cs typeface="Tahoma" pitchFamily="34" charset="0"/>
              </a:rPr>
              <a:t>-</a:t>
            </a:r>
            <a:r>
              <a:rPr lang="en-US" sz="2400" dirty="0" smtClean="0">
                <a:solidFill>
                  <a:srgbClr val="0000FF"/>
                </a:solidFill>
                <a:latin typeface="Symbol" pitchFamily="18" charset="2"/>
                <a:cs typeface="Tahoma" pitchFamily="34" charset="0"/>
              </a:rPr>
              <a:t>a</a:t>
            </a:r>
            <a:r>
              <a:rPr lang="en-US" sz="2400" dirty="0" smtClean="0">
                <a:solidFill>
                  <a:srgbClr val="0000FF"/>
                </a:solidFill>
                <a:latin typeface="Tahoma" pitchFamily="34" charset="0"/>
                <a:cs typeface="Tahoma" pitchFamily="34" charset="0"/>
              </a:rPr>
              <a:t> potential </a:t>
            </a:r>
            <a:r>
              <a:rPr lang="en-US" sz="2400" dirty="0" smtClean="0">
                <a:latin typeface="Tahoma" pitchFamily="34" charset="0"/>
                <a:cs typeface="Tahoma" pitchFamily="34" charset="0"/>
              </a:rPr>
              <a:t>explains the </a:t>
            </a:r>
            <a:r>
              <a:rPr lang="en-US" sz="2400" dirty="0" smtClean="0">
                <a:solidFill>
                  <a:srgbClr val="990099"/>
                </a:solidFill>
                <a:latin typeface="Tahoma" pitchFamily="34" charset="0"/>
                <a:cs typeface="Tahoma" pitchFamily="34" charset="0"/>
              </a:rPr>
              <a:t>spectroscopic factor</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1"/>
          <p:cNvPicPr>
            <a:picLocks noChangeAspect="1" noChangeArrowheads="1"/>
          </p:cNvPicPr>
          <p:nvPr/>
        </p:nvPicPr>
        <p:blipFill>
          <a:blip r:embed="rId3" cstate="print">
            <a:grayscl/>
          </a:blip>
          <a:srcRect/>
          <a:stretch>
            <a:fillRect/>
          </a:stretch>
        </p:blipFill>
        <p:spPr bwMode="auto">
          <a:xfrm>
            <a:off x="152400" y="76200"/>
            <a:ext cx="5334000" cy="6706310"/>
          </a:xfrm>
          <a:prstGeom prst="rect">
            <a:avLst/>
          </a:prstGeom>
          <a:noFill/>
          <a:ln w="9525">
            <a:noFill/>
            <a:round/>
            <a:headEnd/>
            <a:tailEnd/>
          </a:ln>
        </p:spPr>
      </p:pic>
      <p:sp>
        <p:nvSpPr>
          <p:cNvPr id="5" name="Rectangle 4"/>
          <p:cNvSpPr>
            <a:spLocks noChangeArrowheads="1"/>
          </p:cNvSpPr>
          <p:nvPr/>
        </p:nvSpPr>
        <p:spPr bwMode="auto">
          <a:xfrm>
            <a:off x="5257800" y="304800"/>
            <a:ext cx="3886200" cy="974242"/>
          </a:xfrm>
          <a:prstGeom prst="rect">
            <a:avLst/>
          </a:prstGeom>
          <a:noFill/>
          <a:ln w="9525">
            <a:noFill/>
            <a:round/>
            <a:headEnd/>
            <a:tailEnd/>
          </a:ln>
        </p:spPr>
        <p:txBody>
          <a:bodyPr wrap="square" lIns="90000" tIns="46800" rIns="90000" bIns="46800">
            <a:spAutoFit/>
          </a:bodyPr>
          <a:lstStyle/>
          <a:p>
            <a:pPr marL="342900" indent="-342900">
              <a:spcBef>
                <a:spcPts val="11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dirty="0" err="1" smtClean="0">
                <a:solidFill>
                  <a:srgbClr val="FF0000"/>
                </a:solidFill>
                <a:latin typeface="Tahoma" pitchFamily="34" charset="0"/>
                <a:cs typeface="Tahoma" pitchFamily="34" charset="0"/>
              </a:rPr>
              <a:t>Arun</a:t>
            </a:r>
            <a:r>
              <a:rPr lang="en-US" sz="2400" dirty="0" smtClean="0">
                <a:solidFill>
                  <a:srgbClr val="FF0000"/>
                </a:solidFill>
                <a:latin typeface="Tahoma" pitchFamily="34" charset="0"/>
                <a:cs typeface="Tahoma" pitchFamily="34" charset="0"/>
              </a:rPr>
              <a:t> </a:t>
            </a:r>
            <a:r>
              <a:rPr lang="en-US" sz="2400" dirty="0">
                <a:solidFill>
                  <a:srgbClr val="FF0000"/>
                </a:solidFill>
                <a:latin typeface="Tahoma" pitchFamily="34" charset="0"/>
                <a:cs typeface="Tahoma" pitchFamily="34" charset="0"/>
              </a:rPr>
              <a:t>Jain &amp; </a:t>
            </a:r>
            <a:r>
              <a:rPr lang="en-US" sz="2400" dirty="0" err="1" smtClean="0">
                <a:solidFill>
                  <a:srgbClr val="FF0000"/>
                </a:solidFill>
                <a:latin typeface="Tahoma" pitchFamily="34" charset="0"/>
                <a:cs typeface="Tahoma" pitchFamily="34" charset="0"/>
              </a:rPr>
              <a:t>Bhushan</a:t>
            </a:r>
            <a:r>
              <a:rPr lang="en-US" sz="2400" dirty="0" smtClean="0">
                <a:solidFill>
                  <a:srgbClr val="FF0000"/>
                </a:solidFill>
                <a:latin typeface="Tahoma" pitchFamily="34" charset="0"/>
                <a:cs typeface="Tahoma" pitchFamily="34" charset="0"/>
              </a:rPr>
              <a:t> Joshi</a:t>
            </a:r>
          </a:p>
          <a:p>
            <a:pPr marL="342900" indent="-342900">
              <a:spcBef>
                <a:spcPts val="11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dirty="0" smtClean="0">
                <a:solidFill>
                  <a:srgbClr val="FF0000"/>
                </a:solidFill>
                <a:latin typeface="Tahoma" pitchFamily="34" charset="0"/>
                <a:cs typeface="Tahoma" pitchFamily="34" charset="0"/>
              </a:rPr>
              <a:t>  </a:t>
            </a:r>
            <a:r>
              <a:rPr lang="en-US" sz="2400" b="1" dirty="0" smtClean="0">
                <a:solidFill>
                  <a:srgbClr val="FF0000"/>
                </a:solidFill>
                <a:latin typeface="Tahoma" pitchFamily="34" charset="0"/>
                <a:cs typeface="Tahoma" pitchFamily="34" charset="0"/>
              </a:rPr>
              <a:t>P R L</a:t>
            </a:r>
            <a:r>
              <a:rPr lang="en-US" sz="2400" b="1" dirty="0">
                <a:solidFill>
                  <a:srgbClr val="FF0000"/>
                </a:solidFill>
                <a:latin typeface="Tahoma" pitchFamily="34" charset="0"/>
                <a:cs typeface="Tahoma" pitchFamily="34" charset="0"/>
              </a:rPr>
              <a:t>, </a:t>
            </a:r>
            <a:r>
              <a:rPr lang="en-US" sz="2400" b="1" dirty="0" smtClean="0">
                <a:solidFill>
                  <a:srgbClr val="FF0000"/>
                </a:solidFill>
                <a:latin typeface="Tahoma" pitchFamily="34" charset="0"/>
                <a:cs typeface="Tahoma" pitchFamily="34" charset="0"/>
              </a:rPr>
              <a:t>103 </a:t>
            </a:r>
            <a:r>
              <a:rPr lang="en-US" sz="2400" b="1" dirty="0">
                <a:solidFill>
                  <a:srgbClr val="FF0000"/>
                </a:solidFill>
                <a:latin typeface="Tahoma" pitchFamily="34" charset="0"/>
                <a:cs typeface="Tahoma" pitchFamily="34" charset="0"/>
              </a:rPr>
              <a:t>(</a:t>
            </a:r>
            <a:r>
              <a:rPr lang="en-US" sz="2400" b="1" dirty="0" smtClean="0">
                <a:solidFill>
                  <a:srgbClr val="FF0000"/>
                </a:solidFill>
                <a:latin typeface="Tahoma" pitchFamily="34" charset="0"/>
                <a:cs typeface="Tahoma" pitchFamily="34" charset="0"/>
              </a:rPr>
              <a:t>2009)</a:t>
            </a:r>
            <a:r>
              <a:rPr lang="en-US" dirty="0" smtClean="0">
                <a:solidFill>
                  <a:srgbClr val="FF0000"/>
                </a:solidFill>
                <a:latin typeface="Tahoma" pitchFamily="34" charset="0"/>
                <a:cs typeface="Tahoma" pitchFamily="34" charset="0"/>
              </a:rPr>
              <a:t>132503</a:t>
            </a:r>
            <a:endParaRPr lang="en-US" dirty="0">
              <a:solidFill>
                <a:srgbClr val="FF0000"/>
              </a:solidFill>
              <a:latin typeface="Tahoma" pitchFamily="34" charset="0"/>
              <a:cs typeface="Tahoma" pitchFamily="34" charset="0"/>
            </a:endParaRPr>
          </a:p>
        </p:txBody>
      </p:sp>
      <p:sp>
        <p:nvSpPr>
          <p:cNvPr id="6" name="TextBox 5"/>
          <p:cNvSpPr txBox="1"/>
          <p:nvPr/>
        </p:nvSpPr>
        <p:spPr>
          <a:xfrm>
            <a:off x="5334000" y="3962400"/>
            <a:ext cx="3733800" cy="1938992"/>
          </a:xfrm>
          <a:prstGeom prst="rect">
            <a:avLst/>
          </a:prstGeom>
          <a:noFill/>
        </p:spPr>
        <p:txBody>
          <a:bodyPr wrap="square" rtlCol="0">
            <a:spAutoFit/>
          </a:bodyPr>
          <a:lstStyle/>
          <a:p>
            <a:pPr algn="just"/>
            <a:r>
              <a:rPr lang="en-US" sz="2400" dirty="0" smtClean="0">
                <a:solidFill>
                  <a:srgbClr val="0000FF"/>
                </a:solidFill>
                <a:latin typeface="Tahoma" pitchFamily="34" charset="0"/>
                <a:cs typeface="Tahoma" pitchFamily="34" charset="0"/>
              </a:rPr>
              <a:t>90 </a:t>
            </a:r>
            <a:r>
              <a:rPr lang="en-US" sz="2400" dirty="0" err="1" smtClean="0">
                <a:solidFill>
                  <a:srgbClr val="0000FF"/>
                </a:solidFill>
                <a:latin typeface="Tahoma" pitchFamily="34" charset="0"/>
                <a:cs typeface="Tahoma" pitchFamily="34" charset="0"/>
              </a:rPr>
              <a:t>MeV</a:t>
            </a:r>
            <a:r>
              <a:rPr lang="en-US" sz="2400" dirty="0" smtClean="0">
                <a:solidFill>
                  <a:srgbClr val="0000FF"/>
                </a:solidFill>
                <a:latin typeface="Tahoma" pitchFamily="34" charset="0"/>
                <a:cs typeface="Tahoma" pitchFamily="34" charset="0"/>
              </a:rPr>
              <a:t> </a:t>
            </a:r>
            <a:r>
              <a:rPr lang="en-US" sz="2400" baseline="30000" dirty="0" smtClean="0">
                <a:latin typeface="Tahoma" pitchFamily="34" charset="0"/>
                <a:cs typeface="Tahoma" pitchFamily="34" charset="0"/>
              </a:rPr>
              <a:t>9</a:t>
            </a:r>
            <a:r>
              <a:rPr lang="en-US" sz="2400" dirty="0" smtClean="0">
                <a:latin typeface="Tahoma" pitchFamily="34" charset="0"/>
                <a:cs typeface="Tahoma" pitchFamily="34" charset="0"/>
              </a:rPr>
              <a:t>Be(</a:t>
            </a:r>
            <a:r>
              <a:rPr lang="en-US" sz="2400" dirty="0" smtClean="0">
                <a:latin typeface="Symbol" pitchFamily="18" charset="2"/>
                <a:cs typeface="Tahoma" pitchFamily="34" charset="0"/>
              </a:rPr>
              <a:t>a</a:t>
            </a:r>
            <a:r>
              <a:rPr lang="en-US" sz="2400" dirty="0" smtClean="0">
                <a:latin typeface="Tahoma" pitchFamily="34" charset="0"/>
                <a:cs typeface="Tahoma" pitchFamily="34" charset="0"/>
              </a:rPr>
              <a:t>, 2</a:t>
            </a:r>
            <a:r>
              <a:rPr lang="en-US" sz="2400" dirty="0" smtClean="0">
                <a:latin typeface="Symbol" pitchFamily="18" charset="2"/>
                <a:cs typeface="Tahoma" pitchFamily="34" charset="0"/>
              </a:rPr>
              <a:t>a</a:t>
            </a:r>
            <a:r>
              <a:rPr lang="en-US" sz="2400" dirty="0" smtClean="0">
                <a:latin typeface="Tahoma" pitchFamily="34" charset="0"/>
                <a:cs typeface="Tahoma" pitchFamily="34" charset="0"/>
              </a:rPr>
              <a:t>)</a:t>
            </a:r>
            <a:r>
              <a:rPr lang="en-US" sz="2400" baseline="30000" dirty="0" smtClean="0">
                <a:latin typeface="Tahoma" pitchFamily="34" charset="0"/>
                <a:cs typeface="Tahoma" pitchFamily="34" charset="0"/>
              </a:rPr>
              <a:t>5</a:t>
            </a:r>
            <a:r>
              <a:rPr lang="en-US" sz="2400" dirty="0" smtClean="0">
                <a:latin typeface="Tahoma" pitchFamily="34" charset="0"/>
                <a:cs typeface="Tahoma" pitchFamily="34" charset="0"/>
              </a:rPr>
              <a:t>He</a:t>
            </a:r>
          </a:p>
          <a:p>
            <a:pPr algn="just"/>
            <a:r>
              <a:rPr lang="en-US" sz="2400" dirty="0" smtClean="0">
                <a:solidFill>
                  <a:srgbClr val="0000FF"/>
                </a:solidFill>
                <a:latin typeface="Tahoma" pitchFamily="34" charset="0"/>
                <a:cs typeface="Tahoma" pitchFamily="34" charset="0"/>
              </a:rPr>
              <a:t>Repulsive </a:t>
            </a:r>
            <a:r>
              <a:rPr lang="en-US" sz="2400" dirty="0" smtClean="0">
                <a:solidFill>
                  <a:srgbClr val="0000FF"/>
                </a:solidFill>
                <a:latin typeface="Symbol" pitchFamily="18" charset="2"/>
                <a:cs typeface="Tahoma" pitchFamily="34" charset="0"/>
              </a:rPr>
              <a:t>a</a:t>
            </a:r>
            <a:r>
              <a:rPr lang="en-US" sz="2400" dirty="0" smtClean="0">
                <a:solidFill>
                  <a:srgbClr val="0000FF"/>
                </a:solidFill>
                <a:latin typeface="Tahoma" pitchFamily="34" charset="0"/>
                <a:cs typeface="Tahoma" pitchFamily="34" charset="0"/>
              </a:rPr>
              <a:t>-</a:t>
            </a:r>
            <a:r>
              <a:rPr lang="en-US" sz="2400" dirty="0" smtClean="0">
                <a:solidFill>
                  <a:srgbClr val="0000FF"/>
                </a:solidFill>
                <a:latin typeface="Symbol" pitchFamily="18" charset="2"/>
                <a:cs typeface="Tahoma" pitchFamily="34" charset="0"/>
              </a:rPr>
              <a:t>a</a:t>
            </a:r>
            <a:r>
              <a:rPr lang="en-US" sz="2400" dirty="0" smtClean="0">
                <a:solidFill>
                  <a:srgbClr val="0000FF"/>
                </a:solidFill>
                <a:latin typeface="Tahoma" pitchFamily="34" charset="0"/>
                <a:cs typeface="Tahoma" pitchFamily="34" charset="0"/>
              </a:rPr>
              <a:t> potential </a:t>
            </a:r>
            <a:r>
              <a:rPr lang="en-US" sz="2400" dirty="0" smtClean="0">
                <a:latin typeface="Tahoma" pitchFamily="34" charset="0"/>
                <a:cs typeface="Tahoma" pitchFamily="34" charset="0"/>
              </a:rPr>
              <a:t>explains the </a:t>
            </a:r>
            <a:r>
              <a:rPr lang="en-US" sz="2400" dirty="0" smtClean="0">
                <a:solidFill>
                  <a:srgbClr val="CC0099"/>
                </a:solidFill>
                <a:latin typeface="Tahoma" pitchFamily="34" charset="0"/>
                <a:cs typeface="Tahoma" pitchFamily="34" charset="0"/>
              </a:rPr>
              <a:t>spectroscopic factor</a:t>
            </a:r>
          </a:p>
          <a:p>
            <a:pPr algn="just"/>
            <a:endParaRPr lang="en-US" sz="2400" dirty="0">
              <a:latin typeface="Tahoma" pitchFamily="34" charset="0"/>
              <a:cs typeface="Tahoma" pitchFamily="34" charset="0"/>
            </a:endParaRPr>
          </a:p>
        </p:txBody>
      </p:sp>
      <p:sp>
        <p:nvSpPr>
          <p:cNvPr id="7" name="TextBox 6"/>
          <p:cNvSpPr txBox="1"/>
          <p:nvPr/>
        </p:nvSpPr>
        <p:spPr>
          <a:xfrm>
            <a:off x="5410200" y="1371600"/>
            <a:ext cx="3733800" cy="1569660"/>
          </a:xfrm>
          <a:prstGeom prst="rect">
            <a:avLst/>
          </a:prstGeom>
          <a:noFill/>
        </p:spPr>
        <p:txBody>
          <a:bodyPr wrap="square" rtlCol="0">
            <a:spAutoFit/>
          </a:bodyPr>
          <a:lstStyle/>
          <a:p>
            <a:pPr algn="just"/>
            <a:r>
              <a:rPr lang="en-US" sz="2400" dirty="0" smtClean="0">
                <a:solidFill>
                  <a:srgbClr val="FF0000"/>
                </a:solidFill>
                <a:latin typeface="Tahoma" pitchFamily="34" charset="0"/>
                <a:cs typeface="Tahoma" pitchFamily="34" charset="0"/>
              </a:rPr>
              <a:t>197 </a:t>
            </a:r>
            <a:r>
              <a:rPr lang="en-US" sz="2400" dirty="0" err="1" smtClean="0">
                <a:solidFill>
                  <a:srgbClr val="FF0000"/>
                </a:solidFill>
                <a:latin typeface="Tahoma" pitchFamily="34" charset="0"/>
                <a:cs typeface="Tahoma" pitchFamily="34" charset="0"/>
              </a:rPr>
              <a:t>MeV</a:t>
            </a:r>
            <a:r>
              <a:rPr lang="en-US" sz="2400" dirty="0" smtClean="0">
                <a:solidFill>
                  <a:srgbClr val="FF0000"/>
                </a:solidFill>
                <a:latin typeface="Tahoma" pitchFamily="34" charset="0"/>
                <a:cs typeface="Tahoma" pitchFamily="34" charset="0"/>
              </a:rPr>
              <a:t> </a:t>
            </a:r>
            <a:r>
              <a:rPr lang="en-US" sz="2400" baseline="30000" dirty="0" smtClean="0">
                <a:latin typeface="Tahoma" pitchFamily="34" charset="0"/>
                <a:cs typeface="Tahoma" pitchFamily="34" charset="0"/>
              </a:rPr>
              <a:t>9</a:t>
            </a:r>
            <a:r>
              <a:rPr lang="en-US" sz="2400" dirty="0" smtClean="0">
                <a:latin typeface="Tahoma" pitchFamily="34" charset="0"/>
                <a:cs typeface="Tahoma" pitchFamily="34" charset="0"/>
              </a:rPr>
              <a:t>Be(</a:t>
            </a:r>
            <a:r>
              <a:rPr lang="en-US" sz="2400" dirty="0" smtClean="0">
                <a:latin typeface="Symbol" pitchFamily="18" charset="2"/>
                <a:cs typeface="Tahoma" pitchFamily="34" charset="0"/>
              </a:rPr>
              <a:t>a</a:t>
            </a:r>
            <a:r>
              <a:rPr lang="en-US" sz="2400" dirty="0" smtClean="0">
                <a:latin typeface="Tahoma" pitchFamily="34" charset="0"/>
                <a:cs typeface="Tahoma" pitchFamily="34" charset="0"/>
              </a:rPr>
              <a:t>, 2</a:t>
            </a:r>
            <a:r>
              <a:rPr lang="en-US" sz="2400" dirty="0" smtClean="0">
                <a:latin typeface="Symbol" pitchFamily="18" charset="2"/>
                <a:cs typeface="Tahoma" pitchFamily="34" charset="0"/>
              </a:rPr>
              <a:t>a</a:t>
            </a:r>
            <a:r>
              <a:rPr lang="en-US" sz="2400" dirty="0" smtClean="0">
                <a:latin typeface="Tahoma" pitchFamily="34" charset="0"/>
                <a:cs typeface="Tahoma" pitchFamily="34" charset="0"/>
              </a:rPr>
              <a:t>)</a:t>
            </a:r>
            <a:r>
              <a:rPr lang="en-US" sz="2400" baseline="30000" dirty="0" smtClean="0">
                <a:latin typeface="Tahoma" pitchFamily="34" charset="0"/>
                <a:cs typeface="Tahoma" pitchFamily="34" charset="0"/>
              </a:rPr>
              <a:t>5</a:t>
            </a:r>
            <a:r>
              <a:rPr lang="en-US" sz="2400" dirty="0" smtClean="0">
                <a:latin typeface="Tahoma" pitchFamily="34" charset="0"/>
                <a:cs typeface="Tahoma" pitchFamily="34" charset="0"/>
              </a:rPr>
              <a:t>He</a:t>
            </a:r>
          </a:p>
          <a:p>
            <a:pPr algn="just"/>
            <a:r>
              <a:rPr lang="en-US" sz="2400" dirty="0" smtClean="0">
                <a:solidFill>
                  <a:srgbClr val="FF0000"/>
                </a:solidFill>
                <a:latin typeface="Tahoma" pitchFamily="34" charset="0"/>
                <a:cs typeface="Tahoma" pitchFamily="34" charset="0"/>
              </a:rPr>
              <a:t>Attractive </a:t>
            </a:r>
            <a:r>
              <a:rPr lang="en-US" sz="2400" dirty="0" smtClean="0">
                <a:solidFill>
                  <a:srgbClr val="FF0000"/>
                </a:solidFill>
                <a:latin typeface="Symbol" pitchFamily="18" charset="2"/>
                <a:cs typeface="Tahoma" pitchFamily="34" charset="0"/>
              </a:rPr>
              <a:t>a</a:t>
            </a:r>
            <a:r>
              <a:rPr lang="en-US" sz="2400" dirty="0" smtClean="0">
                <a:solidFill>
                  <a:srgbClr val="FF0000"/>
                </a:solidFill>
                <a:latin typeface="Tahoma" pitchFamily="34" charset="0"/>
                <a:cs typeface="Tahoma" pitchFamily="34" charset="0"/>
              </a:rPr>
              <a:t>-</a:t>
            </a:r>
            <a:r>
              <a:rPr lang="en-US" sz="2400" dirty="0" smtClean="0">
                <a:solidFill>
                  <a:srgbClr val="FF0000"/>
                </a:solidFill>
                <a:latin typeface="Symbol" pitchFamily="18" charset="2"/>
                <a:cs typeface="Tahoma" pitchFamily="34" charset="0"/>
              </a:rPr>
              <a:t>a</a:t>
            </a:r>
            <a:r>
              <a:rPr lang="en-US" sz="2400" dirty="0" smtClean="0">
                <a:solidFill>
                  <a:srgbClr val="FF0000"/>
                </a:solidFill>
                <a:latin typeface="Tahoma" pitchFamily="34" charset="0"/>
                <a:cs typeface="Tahoma" pitchFamily="34" charset="0"/>
              </a:rPr>
              <a:t> potential</a:t>
            </a:r>
          </a:p>
          <a:p>
            <a:pPr algn="just"/>
            <a:r>
              <a:rPr lang="en-US" sz="2400" dirty="0" smtClean="0">
                <a:latin typeface="Tahoma" pitchFamily="34" charset="0"/>
                <a:cs typeface="Tahoma" pitchFamily="34" charset="0"/>
              </a:rPr>
              <a:t>explains the </a:t>
            </a:r>
            <a:r>
              <a:rPr lang="en-US" sz="2400" dirty="0" smtClean="0">
                <a:solidFill>
                  <a:srgbClr val="CC0099"/>
                </a:solidFill>
                <a:latin typeface="Tahoma" pitchFamily="34" charset="0"/>
                <a:cs typeface="Tahoma" pitchFamily="34" charset="0"/>
              </a:rPr>
              <a:t>spectroscopic factor</a:t>
            </a:r>
            <a:endParaRPr lang="en-US" sz="2400" dirty="0">
              <a:solidFill>
                <a:srgbClr val="CC0099"/>
              </a:solidFill>
              <a:latin typeface="Tahoma" pitchFamily="34" charset="0"/>
              <a:cs typeface="Tahoma"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Oval 2"/>
          <p:cNvSpPr>
            <a:spLocks noChangeArrowheads="1"/>
          </p:cNvSpPr>
          <p:nvPr/>
        </p:nvSpPr>
        <p:spPr bwMode="auto">
          <a:xfrm>
            <a:off x="35052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48131" name="Oval 3"/>
          <p:cNvSpPr>
            <a:spLocks noChangeArrowheads="1"/>
          </p:cNvSpPr>
          <p:nvPr/>
        </p:nvSpPr>
        <p:spPr bwMode="auto">
          <a:xfrm>
            <a:off x="4191000" y="38100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48132" name="Oval 4"/>
          <p:cNvSpPr>
            <a:spLocks noChangeArrowheads="1"/>
          </p:cNvSpPr>
          <p:nvPr/>
        </p:nvSpPr>
        <p:spPr bwMode="auto">
          <a:xfrm>
            <a:off x="11430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48133"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1"/>
          <p:cNvPicPr>
            <a:picLocks noChangeAspect="1" noChangeArrowheads="1"/>
          </p:cNvPicPr>
          <p:nvPr/>
        </p:nvPicPr>
        <p:blipFill>
          <a:blip r:embed="rId3" cstate="print">
            <a:grayscl/>
          </a:blip>
          <a:srcRect r="-269"/>
          <a:stretch>
            <a:fillRect/>
          </a:stretch>
        </p:blipFill>
        <p:spPr bwMode="auto">
          <a:xfrm>
            <a:off x="228600" y="76200"/>
            <a:ext cx="5257800" cy="6760029"/>
          </a:xfrm>
          <a:prstGeom prst="rect">
            <a:avLst/>
          </a:prstGeom>
          <a:noFill/>
          <a:ln w="9525">
            <a:noFill/>
            <a:round/>
            <a:headEnd/>
            <a:tailEnd/>
          </a:ln>
        </p:spPr>
      </p:pic>
      <p:sp>
        <p:nvSpPr>
          <p:cNvPr id="4" name="Rectangle 3"/>
          <p:cNvSpPr>
            <a:spLocks noChangeArrowheads="1"/>
          </p:cNvSpPr>
          <p:nvPr/>
        </p:nvSpPr>
        <p:spPr bwMode="auto">
          <a:xfrm>
            <a:off x="5257800" y="304800"/>
            <a:ext cx="3886200" cy="974242"/>
          </a:xfrm>
          <a:prstGeom prst="rect">
            <a:avLst/>
          </a:prstGeom>
          <a:noFill/>
          <a:ln w="9525">
            <a:noFill/>
            <a:round/>
            <a:headEnd/>
            <a:tailEnd/>
          </a:ln>
        </p:spPr>
        <p:txBody>
          <a:bodyPr wrap="square" lIns="90000" tIns="46800" rIns="90000" bIns="46800">
            <a:spAutoFit/>
          </a:bodyPr>
          <a:lstStyle/>
          <a:p>
            <a:pPr marL="342900" indent="-342900">
              <a:spcBef>
                <a:spcPts val="11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dirty="0" err="1" smtClean="0">
                <a:solidFill>
                  <a:srgbClr val="FF0000"/>
                </a:solidFill>
                <a:latin typeface="Tahoma" pitchFamily="34" charset="0"/>
                <a:cs typeface="Tahoma" pitchFamily="34" charset="0"/>
              </a:rPr>
              <a:t>Arun</a:t>
            </a:r>
            <a:r>
              <a:rPr lang="en-US" sz="2400" dirty="0" smtClean="0">
                <a:solidFill>
                  <a:srgbClr val="FF0000"/>
                </a:solidFill>
                <a:latin typeface="Tahoma" pitchFamily="34" charset="0"/>
                <a:cs typeface="Tahoma" pitchFamily="34" charset="0"/>
              </a:rPr>
              <a:t> </a:t>
            </a:r>
            <a:r>
              <a:rPr lang="en-US" sz="2400" dirty="0">
                <a:solidFill>
                  <a:srgbClr val="FF0000"/>
                </a:solidFill>
                <a:latin typeface="Tahoma" pitchFamily="34" charset="0"/>
                <a:cs typeface="Tahoma" pitchFamily="34" charset="0"/>
              </a:rPr>
              <a:t>Jain &amp; </a:t>
            </a:r>
            <a:r>
              <a:rPr lang="en-US" sz="2400" dirty="0" err="1" smtClean="0">
                <a:solidFill>
                  <a:srgbClr val="FF0000"/>
                </a:solidFill>
                <a:latin typeface="Tahoma" pitchFamily="34" charset="0"/>
                <a:cs typeface="Tahoma" pitchFamily="34" charset="0"/>
              </a:rPr>
              <a:t>Bhushan</a:t>
            </a:r>
            <a:r>
              <a:rPr lang="en-US" sz="2400" dirty="0" smtClean="0">
                <a:solidFill>
                  <a:srgbClr val="FF0000"/>
                </a:solidFill>
                <a:latin typeface="Tahoma" pitchFamily="34" charset="0"/>
                <a:cs typeface="Tahoma" pitchFamily="34" charset="0"/>
              </a:rPr>
              <a:t> Joshi</a:t>
            </a:r>
          </a:p>
          <a:p>
            <a:pPr marL="342900" indent="-342900">
              <a:spcBef>
                <a:spcPts val="11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dirty="0" smtClean="0">
                <a:solidFill>
                  <a:srgbClr val="FF0000"/>
                </a:solidFill>
                <a:latin typeface="Tahoma" pitchFamily="34" charset="0"/>
                <a:cs typeface="Tahoma" pitchFamily="34" charset="0"/>
              </a:rPr>
              <a:t>  </a:t>
            </a:r>
            <a:r>
              <a:rPr lang="en-US" sz="2400" b="1" dirty="0" smtClean="0">
                <a:solidFill>
                  <a:srgbClr val="FF0000"/>
                </a:solidFill>
                <a:latin typeface="Tahoma" pitchFamily="34" charset="0"/>
                <a:cs typeface="Tahoma" pitchFamily="34" charset="0"/>
              </a:rPr>
              <a:t>P R L</a:t>
            </a:r>
            <a:r>
              <a:rPr lang="en-US" sz="2400" b="1" dirty="0">
                <a:solidFill>
                  <a:srgbClr val="FF0000"/>
                </a:solidFill>
                <a:latin typeface="Tahoma" pitchFamily="34" charset="0"/>
                <a:cs typeface="Tahoma" pitchFamily="34" charset="0"/>
              </a:rPr>
              <a:t>, </a:t>
            </a:r>
            <a:r>
              <a:rPr lang="en-US" sz="2400" b="1" dirty="0" smtClean="0">
                <a:solidFill>
                  <a:srgbClr val="FF0000"/>
                </a:solidFill>
                <a:latin typeface="Tahoma" pitchFamily="34" charset="0"/>
                <a:cs typeface="Tahoma" pitchFamily="34" charset="0"/>
              </a:rPr>
              <a:t>103 </a:t>
            </a:r>
            <a:r>
              <a:rPr lang="en-US" sz="2400" b="1" dirty="0">
                <a:solidFill>
                  <a:srgbClr val="FF0000"/>
                </a:solidFill>
                <a:latin typeface="Tahoma" pitchFamily="34" charset="0"/>
                <a:cs typeface="Tahoma" pitchFamily="34" charset="0"/>
              </a:rPr>
              <a:t>(</a:t>
            </a:r>
            <a:r>
              <a:rPr lang="en-US" sz="2400" b="1" dirty="0" smtClean="0">
                <a:solidFill>
                  <a:srgbClr val="FF0000"/>
                </a:solidFill>
                <a:latin typeface="Tahoma" pitchFamily="34" charset="0"/>
                <a:cs typeface="Tahoma" pitchFamily="34" charset="0"/>
              </a:rPr>
              <a:t>2009)</a:t>
            </a:r>
            <a:r>
              <a:rPr lang="en-US" dirty="0" smtClean="0">
                <a:solidFill>
                  <a:srgbClr val="FF0000"/>
                </a:solidFill>
                <a:latin typeface="Tahoma" pitchFamily="34" charset="0"/>
                <a:cs typeface="Tahoma" pitchFamily="34" charset="0"/>
              </a:rPr>
              <a:t>132503</a:t>
            </a:r>
            <a:endParaRPr lang="en-US" dirty="0">
              <a:solidFill>
                <a:srgbClr val="FF0000"/>
              </a:solidFill>
              <a:latin typeface="Tahoma" pitchFamily="34" charset="0"/>
              <a:cs typeface="Tahoma" pitchFamily="34" charset="0"/>
            </a:endParaRPr>
          </a:p>
        </p:txBody>
      </p:sp>
      <p:sp>
        <p:nvSpPr>
          <p:cNvPr id="5" name="TextBox 4"/>
          <p:cNvSpPr txBox="1"/>
          <p:nvPr/>
        </p:nvSpPr>
        <p:spPr>
          <a:xfrm>
            <a:off x="5334000" y="1447800"/>
            <a:ext cx="3810000" cy="1938992"/>
          </a:xfrm>
          <a:prstGeom prst="rect">
            <a:avLst/>
          </a:prstGeom>
          <a:noFill/>
        </p:spPr>
        <p:txBody>
          <a:bodyPr wrap="square" rtlCol="0">
            <a:spAutoFit/>
          </a:bodyPr>
          <a:lstStyle/>
          <a:p>
            <a:pPr algn="just"/>
            <a:r>
              <a:rPr lang="en-US" sz="2400" dirty="0" smtClean="0">
                <a:solidFill>
                  <a:srgbClr val="FF0000"/>
                </a:solidFill>
                <a:latin typeface="Tahoma" pitchFamily="34" charset="0"/>
                <a:cs typeface="Tahoma" pitchFamily="34" charset="0"/>
              </a:rPr>
              <a:t>200 </a:t>
            </a:r>
            <a:r>
              <a:rPr lang="en-US" sz="2400" dirty="0" err="1" smtClean="0">
                <a:solidFill>
                  <a:srgbClr val="FF0000"/>
                </a:solidFill>
                <a:latin typeface="Tahoma" pitchFamily="34" charset="0"/>
                <a:cs typeface="Tahoma" pitchFamily="34" charset="0"/>
              </a:rPr>
              <a:t>MeV</a:t>
            </a:r>
            <a:r>
              <a:rPr lang="en-US" sz="2400" dirty="0" smtClean="0">
                <a:solidFill>
                  <a:srgbClr val="FF0000"/>
                </a:solidFill>
                <a:latin typeface="Tahoma" pitchFamily="34" charset="0"/>
                <a:cs typeface="Tahoma" pitchFamily="34" charset="0"/>
              </a:rPr>
              <a:t> </a:t>
            </a:r>
            <a:r>
              <a:rPr lang="en-US" sz="2400" baseline="30000" dirty="0" smtClean="0">
                <a:latin typeface="Tahoma" pitchFamily="34" charset="0"/>
                <a:cs typeface="Tahoma" pitchFamily="34" charset="0"/>
              </a:rPr>
              <a:t>12</a:t>
            </a:r>
            <a:r>
              <a:rPr lang="en-US" sz="2400" dirty="0" smtClean="0">
                <a:latin typeface="Tahoma" pitchFamily="34" charset="0"/>
                <a:cs typeface="Tahoma" pitchFamily="34" charset="0"/>
              </a:rPr>
              <a:t>C(</a:t>
            </a:r>
            <a:r>
              <a:rPr lang="en-US" sz="2400" dirty="0" smtClean="0">
                <a:latin typeface="Symbol" pitchFamily="18" charset="2"/>
                <a:cs typeface="Tahoma" pitchFamily="34" charset="0"/>
              </a:rPr>
              <a:t>a</a:t>
            </a:r>
            <a:r>
              <a:rPr lang="en-US" sz="2400" dirty="0" smtClean="0">
                <a:latin typeface="Tahoma" pitchFamily="34" charset="0"/>
                <a:cs typeface="Tahoma" pitchFamily="34" charset="0"/>
              </a:rPr>
              <a:t>, 2</a:t>
            </a:r>
            <a:r>
              <a:rPr lang="en-US" sz="2400" dirty="0" smtClean="0">
                <a:latin typeface="Symbol" pitchFamily="18" charset="2"/>
                <a:cs typeface="Tahoma" pitchFamily="34" charset="0"/>
              </a:rPr>
              <a:t>a</a:t>
            </a:r>
            <a:r>
              <a:rPr lang="en-US" sz="2400" dirty="0" smtClean="0">
                <a:latin typeface="Tahoma" pitchFamily="34" charset="0"/>
                <a:cs typeface="Tahoma" pitchFamily="34" charset="0"/>
              </a:rPr>
              <a:t>)</a:t>
            </a:r>
            <a:r>
              <a:rPr lang="en-US" sz="2400" baseline="30000" dirty="0" smtClean="0">
                <a:latin typeface="Tahoma" pitchFamily="34" charset="0"/>
                <a:cs typeface="Tahoma" pitchFamily="34" charset="0"/>
              </a:rPr>
              <a:t>8</a:t>
            </a:r>
            <a:r>
              <a:rPr lang="en-US" sz="2400" dirty="0" smtClean="0">
                <a:latin typeface="Tahoma" pitchFamily="34" charset="0"/>
                <a:cs typeface="Tahoma" pitchFamily="34" charset="0"/>
              </a:rPr>
              <a:t>Be</a:t>
            </a:r>
          </a:p>
          <a:p>
            <a:pPr algn="just"/>
            <a:r>
              <a:rPr lang="en-US" sz="2400" dirty="0" smtClean="0">
                <a:solidFill>
                  <a:srgbClr val="FF0000"/>
                </a:solidFill>
                <a:latin typeface="Tahoma" pitchFamily="34" charset="0"/>
                <a:cs typeface="Tahoma" pitchFamily="34" charset="0"/>
              </a:rPr>
              <a:t>Attractive </a:t>
            </a:r>
            <a:r>
              <a:rPr lang="en-US" sz="2400" dirty="0" smtClean="0">
                <a:solidFill>
                  <a:srgbClr val="FF0000"/>
                </a:solidFill>
                <a:latin typeface="Symbol" pitchFamily="18" charset="2"/>
                <a:cs typeface="Tahoma" pitchFamily="34" charset="0"/>
              </a:rPr>
              <a:t>a</a:t>
            </a:r>
            <a:r>
              <a:rPr lang="en-US" sz="2400" dirty="0" smtClean="0">
                <a:solidFill>
                  <a:srgbClr val="FF0000"/>
                </a:solidFill>
                <a:latin typeface="Tahoma" pitchFamily="34" charset="0"/>
                <a:cs typeface="Tahoma" pitchFamily="34" charset="0"/>
              </a:rPr>
              <a:t>-</a:t>
            </a:r>
            <a:r>
              <a:rPr lang="en-US" sz="2400" dirty="0" smtClean="0">
                <a:solidFill>
                  <a:srgbClr val="FF0000"/>
                </a:solidFill>
                <a:latin typeface="Symbol" pitchFamily="18" charset="2"/>
                <a:cs typeface="Tahoma" pitchFamily="34" charset="0"/>
              </a:rPr>
              <a:t>a</a:t>
            </a:r>
            <a:r>
              <a:rPr lang="en-US" sz="2400" dirty="0" smtClean="0">
                <a:solidFill>
                  <a:srgbClr val="FF0000"/>
                </a:solidFill>
                <a:latin typeface="Tahoma" pitchFamily="34" charset="0"/>
                <a:cs typeface="Tahoma" pitchFamily="34" charset="0"/>
              </a:rPr>
              <a:t> potential </a:t>
            </a:r>
            <a:r>
              <a:rPr lang="en-US" sz="2400" dirty="0" smtClean="0">
                <a:latin typeface="Tahoma" pitchFamily="34" charset="0"/>
                <a:cs typeface="Tahoma" pitchFamily="34" charset="0"/>
              </a:rPr>
              <a:t>explains the </a:t>
            </a:r>
            <a:r>
              <a:rPr lang="en-US" sz="2400" dirty="0" smtClean="0">
                <a:solidFill>
                  <a:srgbClr val="CC0099"/>
                </a:solidFill>
                <a:latin typeface="Tahoma" pitchFamily="34" charset="0"/>
                <a:cs typeface="Tahoma" pitchFamily="34" charset="0"/>
              </a:rPr>
              <a:t>spectroscopic factor</a:t>
            </a:r>
          </a:p>
          <a:p>
            <a:pPr algn="just"/>
            <a:endParaRPr lang="en-US" sz="2400" dirty="0">
              <a:latin typeface="Tahoma" pitchFamily="34" charset="0"/>
              <a:cs typeface="Tahoma" pitchFamily="34" charset="0"/>
            </a:endParaRPr>
          </a:p>
        </p:txBody>
      </p:sp>
      <p:sp>
        <p:nvSpPr>
          <p:cNvPr id="6" name="TextBox 5"/>
          <p:cNvSpPr txBox="1"/>
          <p:nvPr/>
        </p:nvSpPr>
        <p:spPr>
          <a:xfrm>
            <a:off x="5334000" y="4495800"/>
            <a:ext cx="3810000" cy="1569660"/>
          </a:xfrm>
          <a:prstGeom prst="rect">
            <a:avLst/>
          </a:prstGeom>
          <a:noFill/>
        </p:spPr>
        <p:txBody>
          <a:bodyPr wrap="square" rtlCol="0">
            <a:spAutoFit/>
          </a:bodyPr>
          <a:lstStyle/>
          <a:p>
            <a:pPr algn="just"/>
            <a:r>
              <a:rPr lang="en-US" sz="2400" dirty="0" smtClean="0">
                <a:solidFill>
                  <a:srgbClr val="0000FF"/>
                </a:solidFill>
                <a:latin typeface="Tahoma" pitchFamily="34" charset="0"/>
                <a:cs typeface="Tahoma" pitchFamily="34" charset="0"/>
              </a:rPr>
              <a:t>140 </a:t>
            </a:r>
            <a:r>
              <a:rPr lang="en-US" sz="2400" dirty="0" err="1" smtClean="0">
                <a:solidFill>
                  <a:srgbClr val="0000FF"/>
                </a:solidFill>
                <a:latin typeface="Tahoma" pitchFamily="34" charset="0"/>
                <a:cs typeface="Tahoma" pitchFamily="34" charset="0"/>
              </a:rPr>
              <a:t>MeV</a:t>
            </a:r>
            <a:r>
              <a:rPr lang="en-US" sz="2400" dirty="0" smtClean="0">
                <a:solidFill>
                  <a:srgbClr val="0000FF"/>
                </a:solidFill>
                <a:latin typeface="Tahoma" pitchFamily="34" charset="0"/>
                <a:cs typeface="Tahoma" pitchFamily="34" charset="0"/>
              </a:rPr>
              <a:t> </a:t>
            </a:r>
            <a:r>
              <a:rPr lang="en-US" sz="2400" baseline="30000" dirty="0" smtClean="0">
                <a:latin typeface="Tahoma" pitchFamily="34" charset="0"/>
                <a:cs typeface="Tahoma" pitchFamily="34" charset="0"/>
              </a:rPr>
              <a:t>12</a:t>
            </a:r>
            <a:r>
              <a:rPr lang="en-US" sz="2400" dirty="0" smtClean="0">
                <a:latin typeface="Tahoma" pitchFamily="34" charset="0"/>
                <a:cs typeface="Tahoma" pitchFamily="34" charset="0"/>
              </a:rPr>
              <a:t>C(</a:t>
            </a:r>
            <a:r>
              <a:rPr lang="en-US" sz="2400" dirty="0" smtClean="0">
                <a:latin typeface="Symbol" pitchFamily="18" charset="2"/>
                <a:cs typeface="Tahoma" pitchFamily="34" charset="0"/>
              </a:rPr>
              <a:t>a</a:t>
            </a:r>
            <a:r>
              <a:rPr lang="en-US" sz="2400" dirty="0" smtClean="0">
                <a:latin typeface="Tahoma" pitchFamily="34" charset="0"/>
                <a:cs typeface="Tahoma" pitchFamily="34" charset="0"/>
              </a:rPr>
              <a:t>, 2</a:t>
            </a:r>
            <a:r>
              <a:rPr lang="en-US" sz="2400" dirty="0" smtClean="0">
                <a:latin typeface="Symbol" pitchFamily="18" charset="2"/>
                <a:cs typeface="Tahoma" pitchFamily="34" charset="0"/>
              </a:rPr>
              <a:t>a</a:t>
            </a:r>
            <a:r>
              <a:rPr lang="en-US" sz="2400" dirty="0" smtClean="0">
                <a:latin typeface="Tahoma" pitchFamily="34" charset="0"/>
                <a:cs typeface="Tahoma" pitchFamily="34" charset="0"/>
              </a:rPr>
              <a:t>)</a:t>
            </a:r>
            <a:r>
              <a:rPr lang="en-US" sz="2400" baseline="30000" dirty="0" smtClean="0">
                <a:latin typeface="Tahoma" pitchFamily="34" charset="0"/>
                <a:cs typeface="Tahoma" pitchFamily="34" charset="0"/>
              </a:rPr>
              <a:t>8</a:t>
            </a:r>
            <a:r>
              <a:rPr lang="en-US" sz="2400" dirty="0" smtClean="0">
                <a:latin typeface="Tahoma" pitchFamily="34" charset="0"/>
                <a:cs typeface="Tahoma" pitchFamily="34" charset="0"/>
              </a:rPr>
              <a:t>Be</a:t>
            </a:r>
          </a:p>
          <a:p>
            <a:pPr algn="just"/>
            <a:r>
              <a:rPr lang="en-US" sz="2400" dirty="0" smtClean="0">
                <a:solidFill>
                  <a:srgbClr val="0000FF"/>
                </a:solidFill>
                <a:latin typeface="Tahoma" pitchFamily="34" charset="0"/>
                <a:cs typeface="Tahoma" pitchFamily="34" charset="0"/>
              </a:rPr>
              <a:t>Repulsive </a:t>
            </a:r>
            <a:r>
              <a:rPr lang="en-US" sz="2400" dirty="0" smtClean="0">
                <a:solidFill>
                  <a:srgbClr val="0000FF"/>
                </a:solidFill>
                <a:latin typeface="Symbol" pitchFamily="18" charset="2"/>
                <a:cs typeface="Tahoma" pitchFamily="34" charset="0"/>
              </a:rPr>
              <a:t>a</a:t>
            </a:r>
            <a:r>
              <a:rPr lang="en-US" sz="2400" dirty="0" smtClean="0">
                <a:solidFill>
                  <a:srgbClr val="0000FF"/>
                </a:solidFill>
                <a:latin typeface="Tahoma" pitchFamily="34" charset="0"/>
                <a:cs typeface="Tahoma" pitchFamily="34" charset="0"/>
              </a:rPr>
              <a:t>-</a:t>
            </a:r>
            <a:r>
              <a:rPr lang="en-US" sz="2400" dirty="0" smtClean="0">
                <a:solidFill>
                  <a:srgbClr val="0000FF"/>
                </a:solidFill>
                <a:latin typeface="Symbol" pitchFamily="18" charset="2"/>
                <a:cs typeface="Tahoma" pitchFamily="34" charset="0"/>
              </a:rPr>
              <a:t>a</a:t>
            </a:r>
            <a:r>
              <a:rPr lang="en-US" sz="2400" dirty="0" smtClean="0">
                <a:solidFill>
                  <a:srgbClr val="0000FF"/>
                </a:solidFill>
                <a:latin typeface="Tahoma" pitchFamily="34" charset="0"/>
                <a:cs typeface="Tahoma" pitchFamily="34" charset="0"/>
              </a:rPr>
              <a:t> potential </a:t>
            </a:r>
            <a:r>
              <a:rPr lang="en-US" sz="2400" dirty="0" smtClean="0">
                <a:latin typeface="Tahoma" pitchFamily="34" charset="0"/>
                <a:cs typeface="Tahoma" pitchFamily="34" charset="0"/>
              </a:rPr>
              <a:t>explains the </a:t>
            </a:r>
            <a:r>
              <a:rPr lang="en-US" sz="2400" dirty="0" smtClean="0">
                <a:solidFill>
                  <a:srgbClr val="CC0099"/>
                </a:solidFill>
                <a:latin typeface="Tahoma" pitchFamily="34" charset="0"/>
                <a:cs typeface="Tahoma" pitchFamily="34" charset="0"/>
              </a:rPr>
              <a:t>spectroscopic factor</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Text Box 3"/>
          <p:cNvSpPr txBox="1">
            <a:spLocks noChangeArrowheads="1"/>
          </p:cNvSpPr>
          <p:nvPr/>
        </p:nvSpPr>
        <p:spPr bwMode="auto">
          <a:xfrm>
            <a:off x="304800" y="5486400"/>
            <a:ext cx="8686800" cy="463846"/>
          </a:xfrm>
          <a:prstGeom prst="rect">
            <a:avLst/>
          </a:prstGeom>
          <a:noFill/>
          <a:ln w="9525">
            <a:noFill/>
            <a:round/>
            <a:headEnd/>
            <a:tailEnd/>
          </a:ln>
        </p:spPr>
        <p:txBody>
          <a:bodyPr wrap="square" lIns="90000" tIns="46800" rIns="90000" bIns="46800">
            <a:spAutoFit/>
          </a:bodyPr>
          <a:lstStyle/>
          <a:p>
            <a:pPr>
              <a:spcBef>
                <a:spcPts val="1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b="1" dirty="0" err="1" smtClean="0">
                <a:solidFill>
                  <a:srgbClr val="FF0000"/>
                </a:solidFill>
                <a:latin typeface="Tahoma" pitchFamily="34" charset="0"/>
                <a:cs typeface="Tahoma" pitchFamily="34" charset="0"/>
              </a:rPr>
              <a:t>Arun</a:t>
            </a:r>
            <a:r>
              <a:rPr lang="en-US" sz="2400" b="1" dirty="0" smtClean="0">
                <a:solidFill>
                  <a:srgbClr val="FF0000"/>
                </a:solidFill>
                <a:latin typeface="Tahoma" pitchFamily="34" charset="0"/>
                <a:cs typeface="Tahoma" pitchFamily="34" charset="0"/>
              </a:rPr>
              <a:t> </a:t>
            </a:r>
            <a:r>
              <a:rPr lang="en-US" sz="2400" b="1" dirty="0">
                <a:solidFill>
                  <a:srgbClr val="FF0000"/>
                </a:solidFill>
                <a:latin typeface="Tahoma" pitchFamily="34" charset="0"/>
                <a:cs typeface="Tahoma" pitchFamily="34" charset="0"/>
              </a:rPr>
              <a:t>Jain &amp; </a:t>
            </a:r>
            <a:r>
              <a:rPr lang="en-US" sz="2400" b="1" dirty="0" err="1" smtClean="0">
                <a:solidFill>
                  <a:srgbClr val="FF0000"/>
                </a:solidFill>
                <a:latin typeface="Tahoma" pitchFamily="34" charset="0"/>
                <a:cs typeface="Tahoma" pitchFamily="34" charset="0"/>
              </a:rPr>
              <a:t>Bhushan</a:t>
            </a:r>
            <a:r>
              <a:rPr lang="en-US" sz="2400" b="1" dirty="0" smtClean="0">
                <a:solidFill>
                  <a:srgbClr val="FF0000"/>
                </a:solidFill>
                <a:latin typeface="Tahoma" pitchFamily="34" charset="0"/>
                <a:cs typeface="Tahoma" pitchFamily="34" charset="0"/>
              </a:rPr>
              <a:t> Joshi</a:t>
            </a:r>
            <a:r>
              <a:rPr lang="en-US" sz="2400" b="1" dirty="0">
                <a:solidFill>
                  <a:srgbClr val="FF0000"/>
                </a:solidFill>
                <a:latin typeface="Tahoma" pitchFamily="34" charset="0"/>
                <a:cs typeface="Tahoma" pitchFamily="34" charset="0"/>
              </a:rPr>
              <a:t>, </a:t>
            </a:r>
            <a:r>
              <a:rPr lang="en-US" sz="2400" b="1" dirty="0" smtClean="0">
                <a:solidFill>
                  <a:srgbClr val="FF0000"/>
                </a:solidFill>
                <a:latin typeface="Tahoma" pitchFamily="34" charset="0"/>
                <a:cs typeface="Tahoma" pitchFamily="34" charset="0"/>
              </a:rPr>
              <a:t>P R L</a:t>
            </a:r>
            <a:r>
              <a:rPr lang="en-US" sz="2400" b="1" dirty="0">
                <a:solidFill>
                  <a:srgbClr val="FF0000"/>
                </a:solidFill>
                <a:latin typeface="Tahoma" pitchFamily="34" charset="0"/>
                <a:cs typeface="Tahoma" pitchFamily="34" charset="0"/>
              </a:rPr>
              <a:t>, 103 (2009) 132503</a:t>
            </a:r>
          </a:p>
        </p:txBody>
      </p:sp>
      <p:graphicFrame>
        <p:nvGraphicFramePr>
          <p:cNvPr id="5" name="Table 4"/>
          <p:cNvGraphicFramePr>
            <a:graphicFrameLocks noGrp="1"/>
          </p:cNvGraphicFramePr>
          <p:nvPr/>
        </p:nvGraphicFramePr>
        <p:xfrm>
          <a:off x="304800" y="1905000"/>
          <a:ext cx="8534400" cy="2960912"/>
        </p:xfrm>
        <a:graphic>
          <a:graphicData uri="http://schemas.openxmlformats.org/drawingml/2006/table">
            <a:tbl>
              <a:tblPr firstRow="1" bandRow="1">
                <a:tableStyleId>{5C22544A-7EE6-4342-B048-85BDC9FD1C3A}</a:tableStyleId>
              </a:tblPr>
              <a:tblGrid>
                <a:gridCol w="1706880"/>
                <a:gridCol w="1659902"/>
                <a:gridCol w="1753858"/>
                <a:gridCol w="1706880"/>
                <a:gridCol w="1706880"/>
              </a:tblGrid>
              <a:tr h="370114">
                <a:tc>
                  <a:txBody>
                    <a:bodyPr/>
                    <a:lstStyle/>
                    <a:p>
                      <a:pPr algn="ctr"/>
                      <a:r>
                        <a:rPr lang="en-US" dirty="0" smtClean="0">
                          <a:solidFill>
                            <a:schemeClr val="tx1"/>
                          </a:solidFill>
                          <a:latin typeface="Tahoma" pitchFamily="34" charset="0"/>
                          <a:cs typeface="Tahoma" pitchFamily="34" charset="0"/>
                        </a:rPr>
                        <a:t>Reaction</a:t>
                      </a:r>
                      <a:endParaRPr lang="en-US" dirty="0">
                        <a:solidFill>
                          <a:schemeClr val="tx1"/>
                        </a:solidFill>
                        <a:latin typeface="Tahoma" pitchFamily="34" charset="0"/>
                        <a:cs typeface="Tahoma" pitchFamily="34" charset="0"/>
                      </a:endParaRPr>
                    </a:p>
                  </a:txBody>
                  <a:tcPr>
                    <a:lnL w="12700" cmpd="sng">
                      <a:noFill/>
                    </a:lnL>
                    <a:lnR w="381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alpha val="0"/>
                      </a:schemeClr>
                    </a:solidFill>
                  </a:tcPr>
                </a:tc>
                <a:tc>
                  <a:txBody>
                    <a:bodyPr/>
                    <a:lstStyle/>
                    <a:p>
                      <a:pPr algn="ctr"/>
                      <a:r>
                        <a:rPr lang="en-US" dirty="0" smtClean="0">
                          <a:solidFill>
                            <a:schemeClr val="tx1"/>
                          </a:solidFill>
                          <a:latin typeface="Tahoma" pitchFamily="34" charset="0"/>
                          <a:cs typeface="Tahoma" pitchFamily="34" charset="0"/>
                        </a:rPr>
                        <a:t>E</a:t>
                      </a:r>
                      <a:r>
                        <a:rPr lang="el-GR" baseline="0" dirty="0" smtClean="0">
                          <a:solidFill>
                            <a:schemeClr val="tx1"/>
                          </a:solidFill>
                          <a:latin typeface="Tahoma" pitchFamily="34" charset="0"/>
                          <a:cs typeface="Tahoma" pitchFamily="34" charset="0"/>
                        </a:rPr>
                        <a:t>α</a:t>
                      </a:r>
                      <a:endParaRPr lang="en-US" baseline="0" dirty="0">
                        <a:solidFill>
                          <a:schemeClr val="tx1"/>
                        </a:solidFill>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alpha val="0"/>
                      </a:schemeClr>
                    </a:solidFill>
                  </a:tcPr>
                </a:tc>
                <a:tc>
                  <a:txBody>
                    <a:bodyPr/>
                    <a:lstStyle/>
                    <a:p>
                      <a:pPr algn="ctr"/>
                      <a:endParaRPr lang="en-US" dirty="0">
                        <a:solidFill>
                          <a:schemeClr val="tx1"/>
                        </a:solidFill>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57150" cap="flat" cmpd="sng" algn="ctr">
                      <a:noFill/>
                      <a:prstDash val="solid"/>
                      <a:round/>
                      <a:headEnd type="none" w="med" len="med"/>
                      <a:tailEnd type="none" w="med" len="med"/>
                    </a:lnR>
                    <a:lnT w="571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dirty="0" smtClean="0">
                          <a:solidFill>
                            <a:schemeClr val="tx1"/>
                          </a:solidFill>
                          <a:latin typeface="Tahoma" pitchFamily="34" charset="0"/>
                          <a:cs typeface="Tahoma" pitchFamily="34" charset="0"/>
                        </a:rPr>
                        <a:t>S</a:t>
                      </a:r>
                      <a:r>
                        <a:rPr lang="el-GR" baseline="0" dirty="0" smtClean="0">
                          <a:solidFill>
                            <a:schemeClr val="tx1"/>
                          </a:solidFill>
                          <a:latin typeface="Tahoma" pitchFamily="34" charset="0"/>
                          <a:cs typeface="Tahoma" pitchFamily="34" charset="0"/>
                        </a:rPr>
                        <a:t>α</a:t>
                      </a:r>
                      <a:endParaRPr lang="en-US" baseline="0" dirty="0">
                        <a:solidFill>
                          <a:schemeClr val="tx1"/>
                        </a:solidFill>
                        <a:latin typeface="Tahoma" pitchFamily="34" charset="0"/>
                        <a:cs typeface="Tahoma" pitchFamily="34" charset="0"/>
                      </a:endParaRPr>
                    </a:p>
                  </a:txBody>
                  <a:tcPr>
                    <a:lnL w="57150" cap="flat" cmpd="sng" algn="ctr">
                      <a:noFill/>
                      <a:prstDash val="solid"/>
                      <a:round/>
                      <a:headEnd type="none" w="med" len="med"/>
                      <a:tailEnd type="none" w="med" len="med"/>
                    </a:lnL>
                    <a:lnR w="57150" cap="flat" cmpd="sng" algn="ctr">
                      <a:noFill/>
                      <a:prstDash val="solid"/>
                      <a:round/>
                      <a:headEnd type="none" w="med" len="med"/>
                      <a:tailEnd type="none" w="med" len="med"/>
                    </a:lnR>
                    <a:lnT w="571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endParaRPr lang="en-US" dirty="0">
                        <a:solidFill>
                          <a:schemeClr val="tx1"/>
                        </a:solidFill>
                        <a:latin typeface="Tahoma" pitchFamily="34" charset="0"/>
                        <a:cs typeface="Tahoma" pitchFamily="34" charset="0"/>
                      </a:endParaRPr>
                    </a:p>
                  </a:txBody>
                  <a:tcPr>
                    <a:lnL w="57150" cap="flat" cmpd="sng" algn="ctr">
                      <a:noFill/>
                      <a:prstDash val="solid"/>
                      <a:round/>
                      <a:headEnd type="none" w="med" len="med"/>
                      <a:tailEnd type="none" w="med" len="med"/>
                    </a:lnL>
                    <a:lnR w="12700" cmpd="sng">
                      <a:noFill/>
                    </a:lnR>
                    <a:lnT w="571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r>
              <a:tr h="370114">
                <a:tc>
                  <a:txBody>
                    <a:bodyPr/>
                    <a:lstStyle/>
                    <a:p>
                      <a:pPr algn="ctr"/>
                      <a:endParaRPr lang="en-US" dirty="0">
                        <a:latin typeface="Tahoma" pitchFamily="34" charset="0"/>
                        <a:cs typeface="Tahoma" pitchFamily="34" charset="0"/>
                      </a:endParaRPr>
                    </a:p>
                  </a:txBody>
                  <a:tcPr>
                    <a:lnL w="12700" cmpd="sng">
                      <a:noFill/>
                    </a:lnL>
                    <a:lnR w="38100" cap="flat" cmpd="sng" algn="ctr">
                      <a:solidFill>
                        <a:schemeClr val="tx1"/>
                      </a:solidFill>
                      <a:prstDash val="solid"/>
                      <a:round/>
                      <a:headEnd type="none" w="med" len="med"/>
                      <a:tailEnd type="none" w="med" len="med"/>
                    </a:lnR>
                    <a:lnT w="38100" cmpd="sng">
                      <a:noFill/>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b="1" dirty="0" smtClean="0">
                          <a:solidFill>
                            <a:schemeClr val="tx1"/>
                          </a:solidFill>
                          <a:latin typeface="Tahoma" pitchFamily="34" charset="0"/>
                          <a:cs typeface="Tahoma" pitchFamily="34" charset="0"/>
                        </a:rPr>
                        <a:t>(</a:t>
                      </a:r>
                      <a:r>
                        <a:rPr lang="en-US" b="1" i="1" dirty="0" err="1" smtClean="0">
                          <a:solidFill>
                            <a:schemeClr val="tx1"/>
                          </a:solidFill>
                          <a:latin typeface="Tahoma" pitchFamily="34" charset="0"/>
                          <a:cs typeface="Tahoma" pitchFamily="34" charset="0"/>
                        </a:rPr>
                        <a:t>MeV</a:t>
                      </a:r>
                      <a:r>
                        <a:rPr lang="en-US" b="1" dirty="0" smtClean="0">
                          <a:solidFill>
                            <a:schemeClr val="tx1"/>
                          </a:solidFill>
                          <a:latin typeface="Tahoma" pitchFamily="34" charset="0"/>
                          <a:cs typeface="Tahoma" pitchFamily="34" charset="0"/>
                        </a:rPr>
                        <a:t>)</a:t>
                      </a:r>
                      <a:endParaRPr lang="en-US" b="1" dirty="0">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mpd="sng">
                      <a:noFill/>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b="1" dirty="0" smtClean="0">
                          <a:latin typeface="Tahoma" pitchFamily="34" charset="0"/>
                          <a:cs typeface="Tahoma" pitchFamily="34" charset="0"/>
                        </a:rPr>
                        <a:t>(R+A)</a:t>
                      </a:r>
                      <a:endParaRPr lang="en-US" b="1" dirty="0">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b="1" dirty="0" smtClean="0">
                          <a:latin typeface="Tahoma" pitchFamily="34" charset="0"/>
                          <a:cs typeface="Tahoma" pitchFamily="34" charset="0"/>
                        </a:rPr>
                        <a:t>(A)</a:t>
                      </a:r>
                      <a:endParaRPr lang="en-US" b="1" dirty="0">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b="1" dirty="0" smtClean="0">
                          <a:latin typeface="Tahoma" pitchFamily="34" charset="0"/>
                          <a:cs typeface="Tahoma" pitchFamily="34" charset="0"/>
                        </a:rPr>
                        <a:t>Theory</a:t>
                      </a:r>
                      <a:endParaRPr lang="en-US" b="1" dirty="0">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12700" cmpd="sng">
                      <a:noFill/>
                    </a:lnR>
                    <a:lnT w="381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r>
              <a:tr h="370114">
                <a:tc>
                  <a:txBody>
                    <a:bodyPr/>
                    <a:lstStyle/>
                    <a:p>
                      <a:pPr algn="ctr"/>
                      <a:r>
                        <a:rPr lang="en-US" b="1" baseline="30000" dirty="0" smtClean="0">
                          <a:latin typeface="Tahoma" pitchFamily="34" charset="0"/>
                          <a:cs typeface="Tahoma" pitchFamily="34" charset="0"/>
                        </a:rPr>
                        <a:t>9</a:t>
                      </a:r>
                      <a:r>
                        <a:rPr lang="en-US" b="1" dirty="0" smtClean="0">
                          <a:latin typeface="Tahoma" pitchFamily="34" charset="0"/>
                          <a:cs typeface="Tahoma" pitchFamily="34" charset="0"/>
                        </a:rPr>
                        <a:t>Be(</a:t>
                      </a:r>
                      <a:r>
                        <a:rPr lang="el-GR" b="1" dirty="0" smtClean="0">
                          <a:latin typeface="Tahoma" pitchFamily="34" charset="0"/>
                          <a:cs typeface="Tahoma" pitchFamily="34" charset="0"/>
                        </a:rPr>
                        <a:t>α</a:t>
                      </a:r>
                      <a:r>
                        <a:rPr lang="en-US" b="1" dirty="0" smtClean="0">
                          <a:latin typeface="Tahoma" pitchFamily="34" charset="0"/>
                          <a:cs typeface="Tahoma" pitchFamily="34" charset="0"/>
                        </a:rPr>
                        <a:t>,2</a:t>
                      </a:r>
                      <a:r>
                        <a:rPr lang="el-GR" b="1" dirty="0" smtClean="0">
                          <a:latin typeface="Tahoma" pitchFamily="34" charset="0"/>
                          <a:cs typeface="Tahoma" pitchFamily="34" charset="0"/>
                        </a:rPr>
                        <a:t>α</a:t>
                      </a:r>
                      <a:r>
                        <a:rPr lang="en-US" b="1" dirty="0" smtClean="0">
                          <a:latin typeface="Tahoma" pitchFamily="34" charset="0"/>
                          <a:cs typeface="Tahoma" pitchFamily="34" charset="0"/>
                        </a:rPr>
                        <a:t>)</a:t>
                      </a:r>
                      <a:r>
                        <a:rPr lang="en-US" b="1" baseline="30000" dirty="0" smtClean="0">
                          <a:latin typeface="Tahoma" pitchFamily="34" charset="0"/>
                          <a:cs typeface="Tahoma" pitchFamily="34" charset="0"/>
                        </a:rPr>
                        <a:t>5</a:t>
                      </a:r>
                      <a:r>
                        <a:rPr lang="en-US" b="1" dirty="0" smtClean="0">
                          <a:latin typeface="Tahoma" pitchFamily="34" charset="0"/>
                          <a:cs typeface="Tahoma" pitchFamily="34" charset="0"/>
                        </a:rPr>
                        <a:t>He</a:t>
                      </a:r>
                      <a:endParaRPr lang="en-US" b="1" dirty="0">
                        <a:latin typeface="Tahoma" pitchFamily="34" charset="0"/>
                        <a:cs typeface="Tahoma" pitchFamily="34" charset="0"/>
                      </a:endParaRPr>
                    </a:p>
                  </a:txBody>
                  <a:tcPr>
                    <a:lnL w="12700" cmpd="sng">
                      <a:noFill/>
                    </a:lnL>
                    <a:lnR w="381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b="1" dirty="0" smtClean="0">
                          <a:latin typeface="Tahoma" pitchFamily="34" charset="0"/>
                          <a:cs typeface="Tahoma" pitchFamily="34" charset="0"/>
                        </a:rPr>
                        <a:t>197</a:t>
                      </a:r>
                      <a:endParaRPr lang="en-US" b="1" dirty="0">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b="1" dirty="0" smtClean="0">
                          <a:latin typeface="Tahoma" pitchFamily="34" charset="0"/>
                          <a:cs typeface="Tahoma" pitchFamily="34" charset="0"/>
                        </a:rPr>
                        <a:t>0.011</a:t>
                      </a:r>
                      <a:endParaRPr lang="en-US" b="1" dirty="0">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b="1" dirty="0" smtClean="0">
                          <a:solidFill>
                            <a:srgbClr val="FF0000"/>
                          </a:solidFill>
                          <a:latin typeface="Tahoma" pitchFamily="34" charset="0"/>
                          <a:cs typeface="Tahoma" pitchFamily="34" charset="0"/>
                        </a:rPr>
                        <a:t>0.24</a:t>
                      </a:r>
                      <a:endParaRPr lang="en-US" b="1" dirty="0">
                        <a:solidFill>
                          <a:srgbClr val="FF0000"/>
                        </a:solidFill>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b="1" baseline="0" dirty="0" smtClean="0">
                          <a:solidFill>
                            <a:srgbClr val="FF0000"/>
                          </a:solidFill>
                          <a:latin typeface="Tahoma" pitchFamily="34" charset="0"/>
                          <a:cs typeface="Tahoma" pitchFamily="34" charset="0"/>
                        </a:rPr>
                        <a:t>0.57</a:t>
                      </a:r>
                      <a:endParaRPr lang="en-US" b="1" baseline="0" dirty="0">
                        <a:solidFill>
                          <a:srgbClr val="FF0000"/>
                        </a:solidFill>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12700" cmpd="sng">
                      <a:noFill/>
                    </a:lnR>
                    <a:lnT w="57150"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r>
              <a:tr h="370114">
                <a:tc>
                  <a:txBody>
                    <a:bodyPr/>
                    <a:lstStyle/>
                    <a:p>
                      <a:pPr algn="ctr"/>
                      <a:endParaRPr lang="en-US" b="1" dirty="0">
                        <a:latin typeface="Tahoma" pitchFamily="34" charset="0"/>
                        <a:cs typeface="Tahoma" pitchFamily="34" charset="0"/>
                      </a:endParaRPr>
                    </a:p>
                  </a:txBody>
                  <a:tcPr>
                    <a:lnL w="12700" cmpd="sng">
                      <a:noFill/>
                    </a:lnL>
                    <a:lnR w="38100"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b="1" dirty="0" smtClean="0">
                          <a:latin typeface="Tahoma" pitchFamily="34" charset="0"/>
                          <a:cs typeface="Tahoma" pitchFamily="34" charset="0"/>
                        </a:rPr>
                        <a:t>140</a:t>
                      </a:r>
                      <a:endParaRPr lang="en-US" b="1" dirty="0">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b="1" dirty="0" smtClean="0">
                          <a:solidFill>
                            <a:srgbClr val="FF0000"/>
                          </a:solidFill>
                          <a:latin typeface="Tahoma" pitchFamily="34" charset="0"/>
                          <a:cs typeface="Tahoma" pitchFamily="34" charset="0"/>
                        </a:rPr>
                        <a:t>0.164</a:t>
                      </a:r>
                      <a:endParaRPr lang="en-US" b="1" dirty="0">
                        <a:solidFill>
                          <a:srgbClr val="FF0000"/>
                        </a:solidFill>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b="1" dirty="0" smtClean="0">
                          <a:latin typeface="Tahoma" pitchFamily="34" charset="0"/>
                          <a:cs typeface="Tahoma" pitchFamily="34" charset="0"/>
                        </a:rPr>
                        <a:t>5.23</a:t>
                      </a:r>
                      <a:endParaRPr lang="en-US" b="1" dirty="0">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endParaRPr lang="en-US" dirty="0">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12700" cmpd="sng">
                      <a:noFill/>
                    </a:lnR>
                    <a:lnT w="28575"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r>
              <a:tr h="370114">
                <a:tc>
                  <a:txBody>
                    <a:bodyPr/>
                    <a:lstStyle/>
                    <a:p>
                      <a:pPr algn="ctr"/>
                      <a:r>
                        <a:rPr lang="en-US" b="1" baseline="30000" dirty="0" smtClean="0">
                          <a:latin typeface="Tahoma" pitchFamily="34" charset="0"/>
                          <a:cs typeface="Tahoma" pitchFamily="34" charset="0"/>
                        </a:rPr>
                        <a:t>12</a:t>
                      </a:r>
                      <a:r>
                        <a:rPr lang="en-US" b="1" dirty="0" smtClean="0">
                          <a:latin typeface="Tahoma" pitchFamily="34" charset="0"/>
                          <a:cs typeface="Tahoma" pitchFamily="34" charset="0"/>
                        </a:rPr>
                        <a:t>C(</a:t>
                      </a:r>
                      <a:r>
                        <a:rPr lang="el-GR" b="1" dirty="0" smtClean="0">
                          <a:latin typeface="Tahoma" pitchFamily="34" charset="0"/>
                          <a:cs typeface="Tahoma" pitchFamily="34" charset="0"/>
                        </a:rPr>
                        <a:t>α</a:t>
                      </a:r>
                      <a:r>
                        <a:rPr lang="en-US" b="1" dirty="0" smtClean="0">
                          <a:latin typeface="Tahoma" pitchFamily="34" charset="0"/>
                          <a:cs typeface="Tahoma" pitchFamily="34" charset="0"/>
                        </a:rPr>
                        <a:t>,2</a:t>
                      </a:r>
                      <a:r>
                        <a:rPr lang="el-GR" b="1" dirty="0" smtClean="0">
                          <a:latin typeface="Tahoma" pitchFamily="34" charset="0"/>
                          <a:cs typeface="Tahoma" pitchFamily="34" charset="0"/>
                        </a:rPr>
                        <a:t>α</a:t>
                      </a:r>
                      <a:r>
                        <a:rPr lang="en-US" b="1" dirty="0" smtClean="0">
                          <a:latin typeface="Tahoma" pitchFamily="34" charset="0"/>
                          <a:cs typeface="Tahoma" pitchFamily="34" charset="0"/>
                        </a:rPr>
                        <a:t>)</a:t>
                      </a:r>
                      <a:r>
                        <a:rPr lang="en-US" b="1" baseline="30000" dirty="0" smtClean="0">
                          <a:latin typeface="Tahoma" pitchFamily="34" charset="0"/>
                          <a:cs typeface="Tahoma" pitchFamily="34" charset="0"/>
                        </a:rPr>
                        <a:t>8</a:t>
                      </a:r>
                      <a:r>
                        <a:rPr lang="en-US" b="1" dirty="0" smtClean="0">
                          <a:latin typeface="Tahoma" pitchFamily="34" charset="0"/>
                          <a:cs typeface="Tahoma" pitchFamily="34" charset="0"/>
                        </a:rPr>
                        <a:t>Be</a:t>
                      </a:r>
                      <a:endParaRPr lang="en-US" b="1" dirty="0">
                        <a:latin typeface="Tahoma" pitchFamily="34" charset="0"/>
                        <a:cs typeface="Tahoma" pitchFamily="34" charset="0"/>
                      </a:endParaRPr>
                    </a:p>
                  </a:txBody>
                  <a:tcPr>
                    <a:lnL w="12700" cmpd="sng">
                      <a:noFill/>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b="1" dirty="0" smtClean="0">
                          <a:latin typeface="Tahoma" pitchFamily="34" charset="0"/>
                          <a:cs typeface="Tahoma" pitchFamily="34" charset="0"/>
                        </a:rPr>
                        <a:t>200</a:t>
                      </a:r>
                      <a:endParaRPr lang="en-US" b="1" dirty="0">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b="1" dirty="0" smtClean="0">
                          <a:latin typeface="Tahoma" pitchFamily="34" charset="0"/>
                          <a:cs typeface="Tahoma" pitchFamily="34" charset="0"/>
                        </a:rPr>
                        <a:t>0.02</a:t>
                      </a:r>
                      <a:endParaRPr lang="en-US" b="1" dirty="0">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b="1" dirty="0" smtClean="0">
                          <a:solidFill>
                            <a:srgbClr val="FF0000"/>
                          </a:solidFill>
                          <a:latin typeface="Tahoma" pitchFamily="34" charset="0"/>
                          <a:cs typeface="Tahoma" pitchFamily="34" charset="0"/>
                        </a:rPr>
                        <a:t>0.7</a:t>
                      </a:r>
                      <a:endParaRPr lang="en-US" b="1" dirty="0">
                        <a:solidFill>
                          <a:srgbClr val="FF0000"/>
                        </a:solidFill>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b="1" dirty="0" smtClean="0">
                          <a:solidFill>
                            <a:srgbClr val="FF0000"/>
                          </a:solidFill>
                          <a:latin typeface="Tahoma" pitchFamily="34" charset="0"/>
                          <a:cs typeface="Tahoma" pitchFamily="34" charset="0"/>
                        </a:rPr>
                        <a:t>0.55, 0.29</a:t>
                      </a:r>
                      <a:endParaRPr lang="en-US" b="1" dirty="0">
                        <a:solidFill>
                          <a:srgbClr val="FF0000"/>
                        </a:solidFill>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12700" cmpd="sng">
                      <a:noFill/>
                    </a:lnR>
                    <a:lnT w="38100"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r>
              <a:tr h="370114">
                <a:tc>
                  <a:txBody>
                    <a:bodyPr/>
                    <a:lstStyle/>
                    <a:p>
                      <a:pPr algn="ctr"/>
                      <a:endParaRPr lang="en-US" b="1" dirty="0">
                        <a:latin typeface="Tahoma" pitchFamily="34" charset="0"/>
                        <a:cs typeface="Tahoma" pitchFamily="34" charset="0"/>
                      </a:endParaRPr>
                    </a:p>
                  </a:txBody>
                  <a:tcPr>
                    <a:lnL w="12700" cmpd="sng">
                      <a:noFill/>
                    </a:lnL>
                    <a:lnR w="38100"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b="1" dirty="0" smtClean="0">
                          <a:latin typeface="Tahoma" pitchFamily="34" charset="0"/>
                          <a:cs typeface="Tahoma" pitchFamily="34" charset="0"/>
                        </a:rPr>
                        <a:t>140</a:t>
                      </a:r>
                      <a:endParaRPr lang="en-US" b="1" dirty="0">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b="1" dirty="0" smtClean="0">
                          <a:solidFill>
                            <a:srgbClr val="FF0000"/>
                          </a:solidFill>
                          <a:latin typeface="Tahoma" pitchFamily="34" charset="0"/>
                          <a:cs typeface="Tahoma" pitchFamily="34" charset="0"/>
                        </a:rPr>
                        <a:t>0.2</a:t>
                      </a:r>
                      <a:endParaRPr lang="en-US" b="1" dirty="0">
                        <a:solidFill>
                          <a:srgbClr val="FF0000"/>
                        </a:solidFill>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b="1" dirty="0" smtClean="0">
                          <a:latin typeface="Tahoma" pitchFamily="34" charset="0"/>
                          <a:cs typeface="Tahoma" pitchFamily="34" charset="0"/>
                        </a:rPr>
                        <a:t>7.4</a:t>
                      </a:r>
                      <a:endParaRPr lang="en-US" b="1" dirty="0">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endParaRPr lang="en-US" dirty="0">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12700" cmpd="sng">
                      <a:noFill/>
                    </a:lnR>
                    <a:lnT w="28575"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r>
              <a:tr h="370114">
                <a:tc>
                  <a:txBody>
                    <a:bodyPr/>
                    <a:lstStyle/>
                    <a:p>
                      <a:pPr algn="ctr"/>
                      <a:r>
                        <a:rPr lang="en-US" b="1" baseline="30000" dirty="0" smtClean="0">
                          <a:latin typeface="Tahoma" pitchFamily="34" charset="0"/>
                          <a:cs typeface="Tahoma" pitchFamily="34" charset="0"/>
                        </a:rPr>
                        <a:t>16</a:t>
                      </a:r>
                      <a:r>
                        <a:rPr lang="en-US" b="1" baseline="0" dirty="0" smtClean="0">
                          <a:latin typeface="Tahoma" pitchFamily="34" charset="0"/>
                          <a:cs typeface="Tahoma" pitchFamily="34" charset="0"/>
                        </a:rPr>
                        <a:t>O</a:t>
                      </a:r>
                      <a:r>
                        <a:rPr lang="en-US" b="1" dirty="0" smtClean="0">
                          <a:latin typeface="Tahoma" pitchFamily="34" charset="0"/>
                          <a:cs typeface="Tahoma" pitchFamily="34" charset="0"/>
                        </a:rPr>
                        <a:t>(</a:t>
                      </a:r>
                      <a:r>
                        <a:rPr lang="el-GR" b="1" dirty="0" smtClean="0">
                          <a:latin typeface="Tahoma" pitchFamily="34" charset="0"/>
                          <a:cs typeface="Tahoma" pitchFamily="34" charset="0"/>
                        </a:rPr>
                        <a:t>α</a:t>
                      </a:r>
                      <a:r>
                        <a:rPr lang="en-US" b="1" dirty="0" smtClean="0">
                          <a:latin typeface="Tahoma" pitchFamily="34" charset="0"/>
                          <a:cs typeface="Tahoma" pitchFamily="34" charset="0"/>
                        </a:rPr>
                        <a:t>,2</a:t>
                      </a:r>
                      <a:r>
                        <a:rPr lang="el-GR" b="1" dirty="0" smtClean="0">
                          <a:latin typeface="Tahoma" pitchFamily="34" charset="0"/>
                          <a:cs typeface="Tahoma" pitchFamily="34" charset="0"/>
                        </a:rPr>
                        <a:t>α</a:t>
                      </a:r>
                      <a:r>
                        <a:rPr lang="en-US" b="1" dirty="0" smtClean="0">
                          <a:latin typeface="Tahoma" pitchFamily="34" charset="0"/>
                          <a:cs typeface="Tahoma" pitchFamily="34" charset="0"/>
                        </a:rPr>
                        <a:t>)</a:t>
                      </a:r>
                      <a:r>
                        <a:rPr lang="en-US" b="1" baseline="30000" dirty="0" smtClean="0">
                          <a:latin typeface="Tahoma" pitchFamily="34" charset="0"/>
                          <a:cs typeface="Tahoma" pitchFamily="34" charset="0"/>
                        </a:rPr>
                        <a:t>12</a:t>
                      </a:r>
                      <a:r>
                        <a:rPr lang="en-US" b="1" dirty="0" smtClean="0">
                          <a:latin typeface="Tahoma" pitchFamily="34" charset="0"/>
                          <a:cs typeface="Tahoma" pitchFamily="34" charset="0"/>
                        </a:rPr>
                        <a:t>C</a:t>
                      </a:r>
                      <a:endParaRPr lang="en-US" b="1" dirty="0">
                        <a:latin typeface="Tahoma" pitchFamily="34" charset="0"/>
                        <a:cs typeface="Tahoma" pitchFamily="34" charset="0"/>
                      </a:endParaRPr>
                    </a:p>
                  </a:txBody>
                  <a:tcPr>
                    <a:lnL w="12700" cmpd="sng">
                      <a:noFill/>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b="1" dirty="0" smtClean="0">
                          <a:latin typeface="Tahoma" pitchFamily="34" charset="0"/>
                          <a:cs typeface="Tahoma" pitchFamily="34" charset="0"/>
                        </a:rPr>
                        <a:t>140</a:t>
                      </a:r>
                      <a:endParaRPr lang="en-US" b="1" dirty="0">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b="1" dirty="0" smtClean="0">
                          <a:solidFill>
                            <a:srgbClr val="FF0000"/>
                          </a:solidFill>
                          <a:latin typeface="Tahoma" pitchFamily="34" charset="0"/>
                          <a:cs typeface="Tahoma" pitchFamily="34" charset="0"/>
                        </a:rPr>
                        <a:t>0.55</a:t>
                      </a:r>
                      <a:endParaRPr lang="en-US" b="1" dirty="0">
                        <a:solidFill>
                          <a:srgbClr val="FF0000"/>
                        </a:solidFill>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b="1" dirty="0" smtClean="0">
                          <a:latin typeface="Tahoma" pitchFamily="34" charset="0"/>
                          <a:cs typeface="Tahoma" pitchFamily="34" charset="0"/>
                        </a:rPr>
                        <a:t>20.6</a:t>
                      </a:r>
                      <a:endParaRPr lang="en-US" b="1" dirty="0">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b="1" dirty="0" smtClean="0">
                          <a:solidFill>
                            <a:srgbClr val="FF0000"/>
                          </a:solidFill>
                          <a:latin typeface="Tahoma" pitchFamily="34" charset="0"/>
                          <a:cs typeface="Tahoma" pitchFamily="34" charset="0"/>
                        </a:rPr>
                        <a:t>0.23, 0.3</a:t>
                      </a:r>
                      <a:endParaRPr lang="en-US" b="1" dirty="0">
                        <a:solidFill>
                          <a:srgbClr val="FF0000"/>
                        </a:solidFill>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12700" cmpd="sng">
                      <a:noFill/>
                    </a:lnR>
                    <a:lnT w="38100"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r>
              <a:tr h="370114">
                <a:tc>
                  <a:txBody>
                    <a:bodyPr/>
                    <a:lstStyle/>
                    <a:p>
                      <a:pPr algn="ctr"/>
                      <a:endParaRPr lang="en-US" b="1" dirty="0">
                        <a:latin typeface="Tahoma" pitchFamily="34" charset="0"/>
                        <a:cs typeface="Tahoma" pitchFamily="34" charset="0"/>
                      </a:endParaRPr>
                    </a:p>
                  </a:txBody>
                  <a:tcPr>
                    <a:lnL w="12700" cmpd="sng">
                      <a:noFill/>
                    </a:lnL>
                    <a:lnR w="38100"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b="1" dirty="0" smtClean="0">
                          <a:latin typeface="Tahoma" pitchFamily="34" charset="0"/>
                          <a:cs typeface="Tahoma" pitchFamily="34" charset="0"/>
                        </a:rPr>
                        <a:t>90</a:t>
                      </a:r>
                      <a:endParaRPr lang="en-US" b="1" dirty="0">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b="1" dirty="0" smtClean="0">
                          <a:solidFill>
                            <a:srgbClr val="FF0000"/>
                          </a:solidFill>
                          <a:latin typeface="Tahoma" pitchFamily="34" charset="0"/>
                          <a:cs typeface="Tahoma" pitchFamily="34" charset="0"/>
                        </a:rPr>
                        <a:t>0.4</a:t>
                      </a:r>
                      <a:endParaRPr lang="en-US" b="1" dirty="0">
                        <a:solidFill>
                          <a:srgbClr val="FF0000"/>
                        </a:solidFill>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b="1" dirty="0" smtClean="0">
                          <a:latin typeface="Tahoma" pitchFamily="34" charset="0"/>
                          <a:cs typeface="Tahoma" pitchFamily="34" charset="0"/>
                        </a:rPr>
                        <a:t>4.75</a:t>
                      </a:r>
                      <a:endParaRPr lang="en-US" b="1" dirty="0">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endParaRPr lang="en-US" dirty="0">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12700" cmpd="sng">
                      <a:noFill/>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r>
            </a:tbl>
          </a:graphicData>
        </a:graphic>
      </p:graphicFrame>
      <p:sp>
        <p:nvSpPr>
          <p:cNvPr id="6" name="TextBox 5"/>
          <p:cNvSpPr txBox="1"/>
          <p:nvPr/>
        </p:nvSpPr>
        <p:spPr>
          <a:xfrm>
            <a:off x="0" y="457200"/>
            <a:ext cx="9144000" cy="830997"/>
          </a:xfrm>
          <a:prstGeom prst="rect">
            <a:avLst/>
          </a:prstGeom>
          <a:noFill/>
        </p:spPr>
        <p:txBody>
          <a:bodyPr wrap="square" rtlCol="0">
            <a:spAutoFit/>
          </a:bodyPr>
          <a:lstStyle/>
          <a:p>
            <a:pPr algn="ctr"/>
            <a:r>
              <a:rPr lang="en-US" sz="2400" dirty="0" smtClean="0">
                <a:solidFill>
                  <a:srgbClr val="FF0000"/>
                </a:solidFill>
                <a:latin typeface="Tahoma" pitchFamily="34" charset="0"/>
                <a:cs typeface="Tahoma" pitchFamily="34" charset="0"/>
              </a:rPr>
              <a:t>Comparison of (</a:t>
            </a:r>
            <a:r>
              <a:rPr lang="el-GR" sz="2400" dirty="0" smtClean="0">
                <a:solidFill>
                  <a:srgbClr val="FF0000"/>
                </a:solidFill>
                <a:latin typeface="Tahoma" pitchFamily="34" charset="0"/>
                <a:cs typeface="Tahoma" pitchFamily="34" charset="0"/>
              </a:rPr>
              <a:t>α</a:t>
            </a:r>
            <a:r>
              <a:rPr lang="en-US" sz="2400" dirty="0" smtClean="0">
                <a:solidFill>
                  <a:srgbClr val="FF0000"/>
                </a:solidFill>
                <a:latin typeface="Tahoma" pitchFamily="34" charset="0"/>
                <a:cs typeface="Tahoma" pitchFamily="34" charset="0"/>
              </a:rPr>
              <a:t>, 2</a:t>
            </a:r>
            <a:r>
              <a:rPr lang="el-GR" sz="2400" dirty="0" smtClean="0">
                <a:solidFill>
                  <a:srgbClr val="FF0000"/>
                </a:solidFill>
                <a:latin typeface="Tahoma" pitchFamily="34" charset="0"/>
                <a:cs typeface="Tahoma" pitchFamily="34" charset="0"/>
              </a:rPr>
              <a:t>α</a:t>
            </a:r>
            <a:r>
              <a:rPr lang="en-US" sz="2400" dirty="0" smtClean="0">
                <a:solidFill>
                  <a:srgbClr val="FF0000"/>
                </a:solidFill>
                <a:latin typeface="Tahoma" pitchFamily="34" charset="0"/>
                <a:cs typeface="Tahoma" pitchFamily="34" charset="0"/>
              </a:rPr>
              <a:t>) Spectroscopic factors from FR-DWIA calculations on </a:t>
            </a:r>
            <a:r>
              <a:rPr lang="en-US" sz="2400" baseline="30000" dirty="0" smtClean="0">
                <a:solidFill>
                  <a:srgbClr val="FF0000"/>
                </a:solidFill>
                <a:latin typeface="Tahoma" pitchFamily="34" charset="0"/>
                <a:cs typeface="Tahoma" pitchFamily="34" charset="0"/>
              </a:rPr>
              <a:t>9</a:t>
            </a:r>
            <a:r>
              <a:rPr lang="en-US" sz="2400" dirty="0" smtClean="0">
                <a:solidFill>
                  <a:srgbClr val="FF0000"/>
                </a:solidFill>
                <a:latin typeface="Tahoma" pitchFamily="34" charset="0"/>
                <a:cs typeface="Tahoma" pitchFamily="34" charset="0"/>
              </a:rPr>
              <a:t>Be, </a:t>
            </a:r>
            <a:r>
              <a:rPr lang="en-US" sz="2400" baseline="30000" dirty="0" smtClean="0">
                <a:solidFill>
                  <a:srgbClr val="FF0000"/>
                </a:solidFill>
                <a:latin typeface="Tahoma" pitchFamily="34" charset="0"/>
                <a:cs typeface="Tahoma" pitchFamily="34" charset="0"/>
              </a:rPr>
              <a:t>12</a:t>
            </a:r>
            <a:r>
              <a:rPr lang="en-US" sz="2400" dirty="0" smtClean="0">
                <a:solidFill>
                  <a:srgbClr val="FF0000"/>
                </a:solidFill>
                <a:latin typeface="Tahoma" pitchFamily="34" charset="0"/>
                <a:cs typeface="Tahoma" pitchFamily="34" charset="0"/>
              </a:rPr>
              <a:t>C,  </a:t>
            </a:r>
            <a:r>
              <a:rPr lang="en-US" sz="2400" baseline="30000" dirty="0" smtClean="0">
                <a:solidFill>
                  <a:srgbClr val="FF0000"/>
                </a:solidFill>
                <a:latin typeface="Tahoma" pitchFamily="34" charset="0"/>
                <a:cs typeface="Tahoma" pitchFamily="34" charset="0"/>
              </a:rPr>
              <a:t>16</a:t>
            </a:r>
            <a:r>
              <a:rPr lang="en-US" sz="2400" dirty="0" smtClean="0">
                <a:solidFill>
                  <a:srgbClr val="FF0000"/>
                </a:solidFill>
                <a:latin typeface="Tahoma" pitchFamily="34" charset="0"/>
                <a:cs typeface="Tahoma" pitchFamily="34" charset="0"/>
              </a:rPr>
              <a:t>O nuclei at various energies </a:t>
            </a:r>
            <a:endParaRPr lang="en-US" sz="2400" dirty="0">
              <a:solidFill>
                <a:srgbClr val="FF0000"/>
              </a:solidFill>
              <a:latin typeface="Tahoma" pitchFamily="34" charset="0"/>
              <a:cs typeface="Tahoma"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2"/>
          <p:cNvSpPr txBox="1">
            <a:spLocks noChangeArrowheads="1"/>
          </p:cNvSpPr>
          <p:nvPr/>
        </p:nvSpPr>
        <p:spPr bwMode="auto">
          <a:xfrm>
            <a:off x="76200" y="228600"/>
            <a:ext cx="8929688" cy="5324475"/>
          </a:xfrm>
          <a:prstGeom prst="rect">
            <a:avLst/>
          </a:prstGeom>
          <a:noFill/>
          <a:ln w="9525">
            <a:noFill/>
            <a:miter lim="800000"/>
            <a:headEnd/>
            <a:tailEnd/>
          </a:ln>
        </p:spPr>
        <p:txBody>
          <a:bodyPr>
            <a:spAutoFit/>
          </a:bodyPr>
          <a:lstStyle/>
          <a:p>
            <a:r>
              <a:rPr lang="en-US" sz="2800" u="sng">
                <a:solidFill>
                  <a:srgbClr val="FF0000"/>
                </a:solidFill>
              </a:rPr>
              <a:t>Understanding</a:t>
            </a:r>
            <a:r>
              <a:rPr lang="en-US" sz="2800">
                <a:solidFill>
                  <a:srgbClr val="FF0000"/>
                </a:solidFill>
              </a:rPr>
              <a:t>:-</a:t>
            </a:r>
          </a:p>
          <a:p>
            <a:pPr algn="just">
              <a:lnSpc>
                <a:spcPct val="130000"/>
              </a:lnSpc>
              <a:buClr>
                <a:srgbClr val="FF0000"/>
              </a:buClr>
              <a:buFont typeface="Wingdings" pitchFamily="2" charset="2"/>
              <a:buNone/>
            </a:pPr>
            <a:r>
              <a:rPr lang="en-US" sz="2400">
                <a:solidFill>
                  <a:srgbClr val="0000FF"/>
                </a:solidFill>
              </a:rPr>
              <a:t>In the shell model picture the two </a:t>
            </a:r>
            <a:r>
              <a:rPr lang="en-US" sz="2400">
                <a:solidFill>
                  <a:srgbClr val="0000FF"/>
                </a:solidFill>
                <a:sym typeface="Symbol" pitchFamily="18" charset="2"/>
              </a:rPr>
              <a:t></a:t>
            </a:r>
            <a:r>
              <a:rPr lang="en-US" sz="2400">
                <a:solidFill>
                  <a:srgbClr val="0000FF"/>
                </a:solidFill>
              </a:rPr>
              <a:t>’s can not physically overlap</a:t>
            </a:r>
          </a:p>
          <a:p>
            <a:pPr algn="just">
              <a:lnSpc>
                <a:spcPct val="130000"/>
              </a:lnSpc>
            </a:pPr>
            <a:r>
              <a:rPr lang="en-US" sz="2400">
                <a:solidFill>
                  <a:srgbClr val="0000FF"/>
                </a:solidFill>
              </a:rPr>
              <a:t>unless their nucleonic wave functions satisfy Pauli Principle.</a:t>
            </a:r>
          </a:p>
          <a:p>
            <a:pPr algn="just">
              <a:lnSpc>
                <a:spcPct val="130000"/>
              </a:lnSpc>
            </a:pPr>
            <a:r>
              <a:rPr lang="en-US" sz="2400">
                <a:solidFill>
                  <a:schemeClr val="tx1"/>
                </a:solidFill>
              </a:rPr>
              <a:t>Which means that their shell model single particle orbitals are to</a:t>
            </a:r>
          </a:p>
          <a:p>
            <a:pPr algn="just">
              <a:lnSpc>
                <a:spcPct val="130000"/>
              </a:lnSpc>
            </a:pPr>
            <a:r>
              <a:rPr lang="en-US" sz="2400">
                <a:solidFill>
                  <a:schemeClr val="tx1"/>
                </a:solidFill>
              </a:rPr>
              <a:t>be occupied by the second set of 2-neutrons and 2-protons with</a:t>
            </a:r>
          </a:p>
          <a:p>
            <a:pPr algn="just">
              <a:lnSpc>
                <a:spcPct val="130000"/>
              </a:lnSpc>
            </a:pPr>
            <a:r>
              <a:rPr lang="en-US" sz="2400">
                <a:solidFill>
                  <a:schemeClr val="tx1"/>
                </a:solidFill>
              </a:rPr>
              <a:t>their single particle 1s -1p energy gap</a:t>
            </a:r>
            <a:r>
              <a:rPr lang="en-US" sz="2400"/>
              <a:t>. </a:t>
            </a:r>
            <a:r>
              <a:rPr lang="en-US" sz="2400">
                <a:solidFill>
                  <a:srgbClr val="FF0000"/>
                </a:solidFill>
              </a:rPr>
              <a:t>Which can be seen in the  </a:t>
            </a:r>
          </a:p>
          <a:p>
            <a:pPr algn="just">
              <a:lnSpc>
                <a:spcPct val="130000"/>
              </a:lnSpc>
            </a:pPr>
            <a:r>
              <a:rPr lang="en-US" sz="2400">
                <a:solidFill>
                  <a:srgbClr val="FF0000"/>
                </a:solidFill>
              </a:rPr>
              <a:t>excitation of </a:t>
            </a:r>
            <a:r>
              <a:rPr lang="en-US" sz="2400">
                <a:solidFill>
                  <a:srgbClr val="FF0000"/>
                </a:solidFill>
                <a:sym typeface="Symbol" pitchFamily="18" charset="2"/>
              </a:rPr>
              <a:t></a:t>
            </a:r>
            <a:r>
              <a:rPr lang="en-US"/>
              <a:t> </a:t>
            </a:r>
            <a:r>
              <a:rPr lang="en-US" sz="2400">
                <a:solidFill>
                  <a:srgbClr val="FF0000"/>
                </a:solidFill>
              </a:rPr>
              <a:t>-particle at ~20 MeV.</a:t>
            </a:r>
            <a:endParaRPr lang="en-US" sz="2400">
              <a:solidFill>
                <a:schemeClr val="tx1"/>
              </a:solidFill>
            </a:endParaRPr>
          </a:p>
          <a:p>
            <a:pPr algn="just">
              <a:lnSpc>
                <a:spcPct val="130000"/>
              </a:lnSpc>
            </a:pPr>
            <a:r>
              <a:rPr lang="en-US" sz="2400">
                <a:solidFill>
                  <a:schemeClr val="tx1"/>
                </a:solidFill>
              </a:rPr>
              <a:t>4-particles of the other alpha to be promoted to this level require</a:t>
            </a:r>
          </a:p>
          <a:p>
            <a:pPr algn="just">
              <a:lnSpc>
                <a:spcPct val="130000"/>
              </a:lnSpc>
            </a:pPr>
            <a:r>
              <a:rPr lang="en-US" sz="2400">
                <a:solidFill>
                  <a:schemeClr val="tx1"/>
                </a:solidFill>
              </a:rPr>
              <a:t>an excitation of ~80 MeV.</a:t>
            </a:r>
          </a:p>
          <a:p>
            <a:pPr algn="just">
              <a:lnSpc>
                <a:spcPct val="130000"/>
              </a:lnSpc>
            </a:pPr>
            <a:r>
              <a:rPr lang="en-US" sz="2400">
                <a:solidFill>
                  <a:srgbClr val="FF0000"/>
                </a:solidFill>
              </a:rPr>
              <a:t>In the </a:t>
            </a:r>
            <a:r>
              <a:rPr lang="en-US" sz="2400">
                <a:solidFill>
                  <a:srgbClr val="FF0000"/>
                </a:solidFill>
                <a:sym typeface="Symbol" pitchFamily="18" charset="2"/>
              </a:rPr>
              <a:t></a:t>
            </a:r>
            <a:r>
              <a:rPr lang="en-US"/>
              <a:t> </a:t>
            </a:r>
            <a:r>
              <a:rPr lang="en-US" sz="2400" b="1">
                <a:solidFill>
                  <a:srgbClr val="FF0000"/>
                </a:solidFill>
                <a:latin typeface="GreekS" charset="0"/>
              </a:rPr>
              <a:t>- </a:t>
            </a:r>
            <a:r>
              <a:rPr lang="en-US" sz="2400">
                <a:solidFill>
                  <a:srgbClr val="FF0000"/>
                </a:solidFill>
                <a:sym typeface="Symbol" pitchFamily="18" charset="2"/>
              </a:rPr>
              <a:t></a:t>
            </a:r>
            <a:r>
              <a:rPr lang="en-US" sz="2400">
                <a:solidFill>
                  <a:srgbClr val="FF0000"/>
                </a:solidFill>
              </a:rPr>
              <a:t> lab system it will be ~160 MeV.</a:t>
            </a:r>
          </a:p>
          <a:p>
            <a:pPr algn="just">
              <a:lnSpc>
                <a:spcPct val="130000"/>
              </a:lnSpc>
            </a:pPr>
            <a:r>
              <a:rPr lang="en-US" sz="2400">
                <a:solidFill>
                  <a:schemeClr val="tx1"/>
                </a:solidFill>
              </a:rPr>
              <a:t>Thus</a:t>
            </a:r>
            <a:r>
              <a:rPr lang="en-US" sz="2400"/>
              <a:t> </a:t>
            </a:r>
            <a:r>
              <a:rPr lang="en-US" sz="2400">
                <a:solidFill>
                  <a:srgbClr val="FF0000"/>
                </a:solidFill>
              </a:rPr>
              <a:t>the two </a:t>
            </a:r>
            <a:r>
              <a:rPr lang="en-US" sz="2400">
                <a:solidFill>
                  <a:srgbClr val="FF0000"/>
                </a:solidFill>
                <a:sym typeface="Symbol" pitchFamily="18" charset="2"/>
              </a:rPr>
              <a:t>’s</a:t>
            </a:r>
            <a:r>
              <a:rPr lang="en-US"/>
              <a:t> </a:t>
            </a:r>
            <a:r>
              <a:rPr lang="en-US" sz="2400">
                <a:solidFill>
                  <a:srgbClr val="FF0000"/>
                </a:solidFill>
              </a:rPr>
              <a:t>repel each other below this lab energy.</a:t>
            </a:r>
          </a:p>
        </p:txBody>
      </p:sp>
      <p:sp>
        <p:nvSpPr>
          <p:cNvPr id="33795" name="Rectangle 2"/>
          <p:cNvSpPr>
            <a:spLocks noChangeArrowheads="1"/>
          </p:cNvSpPr>
          <p:nvPr/>
        </p:nvSpPr>
        <p:spPr bwMode="auto">
          <a:xfrm>
            <a:off x="76200" y="5715000"/>
            <a:ext cx="8839200" cy="708025"/>
          </a:xfrm>
          <a:prstGeom prst="rect">
            <a:avLst/>
          </a:prstGeom>
          <a:noFill/>
          <a:ln w="9525">
            <a:noFill/>
            <a:miter lim="800000"/>
            <a:headEnd/>
            <a:tailEnd/>
          </a:ln>
        </p:spPr>
        <p:txBody>
          <a:bodyPr>
            <a:spAutoFit/>
          </a:bodyPr>
          <a:lstStyle/>
          <a:p>
            <a:pPr marL="342900" indent="-342900">
              <a:buClr>
                <a:srgbClr val="FF0000"/>
              </a:buClr>
              <a:buFont typeface="Wingdings" pitchFamily="2" charset="2"/>
              <a:buChar char="v"/>
            </a:pPr>
            <a:r>
              <a:rPr lang="en-US" sz="2000" b="1" i="1">
                <a:solidFill>
                  <a:srgbClr val="0000FF"/>
                </a:solidFill>
                <a:latin typeface="Tahoma" pitchFamily="34" charset="0"/>
              </a:rPr>
              <a:t>Thus we have </a:t>
            </a:r>
            <a:r>
              <a:rPr lang="en-US" sz="2000" b="1" i="1">
                <a:solidFill>
                  <a:srgbClr val="FF0000"/>
                </a:solidFill>
                <a:latin typeface="Tahoma" pitchFamily="34" charset="0"/>
              </a:rPr>
              <a:t>achieved an explanation of most of the puzzling</a:t>
            </a:r>
          </a:p>
          <a:p>
            <a:pPr marL="342900" indent="-342900"/>
            <a:r>
              <a:rPr lang="en-US" sz="2000" b="1" i="1">
                <a:solidFill>
                  <a:srgbClr val="FF0000"/>
                </a:solidFill>
                <a:latin typeface="Tahoma" pitchFamily="34" charset="0"/>
              </a:rPr>
              <a:t>     features of the Direct Nuclear Reactions.</a:t>
            </a:r>
            <a:r>
              <a:rPr lang="en-US" sz="2000" b="1" i="1">
                <a:solidFill>
                  <a:srgbClr val="0000FF"/>
                </a:solidFill>
                <a:latin typeface="Tahoma" pitchFamily="34" charset="0"/>
              </a:rPr>
              <a:t> </a:t>
            </a:r>
            <a:endParaRPr lang="en-US" sz="2000"/>
          </a:p>
        </p:txBody>
      </p:sp>
    </p:spTree>
  </p:cSld>
  <p:clrMapOvr>
    <a:masterClrMapping/>
  </p:clrMapOvr>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2"/>
          <p:cNvGrpSpPr/>
          <p:nvPr/>
        </p:nvGrpSpPr>
        <p:grpSpPr>
          <a:xfrm>
            <a:off x="0" y="990600"/>
            <a:ext cx="6463990" cy="5339300"/>
            <a:chOff x="0" y="990600"/>
            <a:chExt cx="6463990" cy="5339300"/>
          </a:xfrm>
        </p:grpSpPr>
        <p:sp>
          <p:nvSpPr>
            <p:cNvPr id="44090" name="TextBox 65"/>
            <p:cNvSpPr txBox="1">
              <a:spLocks noChangeArrowheads="1"/>
            </p:cNvSpPr>
            <p:nvPr/>
          </p:nvSpPr>
          <p:spPr bwMode="auto">
            <a:xfrm>
              <a:off x="4585010" y="4596825"/>
              <a:ext cx="1815790" cy="584775"/>
            </a:xfrm>
            <a:prstGeom prst="rect">
              <a:avLst/>
            </a:prstGeom>
            <a:noFill/>
            <a:ln w="9525">
              <a:noFill/>
              <a:miter lim="800000"/>
              <a:headEnd/>
              <a:tailEnd/>
            </a:ln>
          </p:spPr>
          <p:txBody>
            <a:bodyPr wrap="square">
              <a:spAutoFit/>
            </a:bodyPr>
            <a:lstStyle/>
            <a:p>
              <a:r>
                <a:rPr lang="en-US" sz="3200" dirty="0">
                  <a:solidFill>
                    <a:schemeClr val="tx1"/>
                  </a:solidFill>
                  <a:latin typeface="Tahoma" pitchFamily="34" charset="0"/>
                  <a:cs typeface="Tahoma" pitchFamily="34" charset="0"/>
                </a:rPr>
                <a:t>=Proton</a:t>
              </a:r>
            </a:p>
          </p:txBody>
        </p:sp>
        <p:sp>
          <p:nvSpPr>
            <p:cNvPr id="44091" name="TextBox 66"/>
            <p:cNvSpPr txBox="1">
              <a:spLocks noChangeArrowheads="1"/>
            </p:cNvSpPr>
            <p:nvPr/>
          </p:nvSpPr>
          <p:spPr bwMode="auto">
            <a:xfrm>
              <a:off x="4572000" y="5282625"/>
              <a:ext cx="1891990" cy="584775"/>
            </a:xfrm>
            <a:prstGeom prst="rect">
              <a:avLst/>
            </a:prstGeom>
            <a:noFill/>
            <a:ln w="9525">
              <a:noFill/>
              <a:miter lim="800000"/>
              <a:headEnd/>
              <a:tailEnd/>
            </a:ln>
          </p:spPr>
          <p:txBody>
            <a:bodyPr wrap="square">
              <a:spAutoFit/>
            </a:bodyPr>
            <a:lstStyle/>
            <a:p>
              <a:r>
                <a:rPr lang="en-US" sz="3200" dirty="0">
                  <a:solidFill>
                    <a:schemeClr val="tx1"/>
                  </a:solidFill>
                  <a:latin typeface="Tahoma" pitchFamily="34" charset="0"/>
                  <a:cs typeface="Tahoma" pitchFamily="34" charset="0"/>
                </a:rPr>
                <a:t>=Neuron</a:t>
              </a:r>
            </a:p>
          </p:txBody>
        </p:sp>
        <p:grpSp>
          <p:nvGrpSpPr>
            <p:cNvPr id="3" name="Group 60"/>
            <p:cNvGrpSpPr/>
            <p:nvPr/>
          </p:nvGrpSpPr>
          <p:grpSpPr>
            <a:xfrm>
              <a:off x="0" y="990600"/>
              <a:ext cx="5084957" cy="5339300"/>
              <a:chOff x="0" y="990600"/>
              <a:chExt cx="5084957" cy="5339300"/>
            </a:xfrm>
          </p:grpSpPr>
          <p:sp>
            <p:nvSpPr>
              <p:cNvPr id="44062" name="TextBox 38"/>
              <p:cNvSpPr txBox="1">
                <a:spLocks noChangeArrowheads="1"/>
              </p:cNvSpPr>
              <p:nvPr/>
            </p:nvSpPr>
            <p:spPr bwMode="auto">
              <a:xfrm>
                <a:off x="0" y="4690998"/>
                <a:ext cx="847493" cy="461665"/>
              </a:xfrm>
              <a:prstGeom prst="rect">
                <a:avLst/>
              </a:prstGeom>
              <a:noFill/>
              <a:ln w="9525">
                <a:noFill/>
                <a:miter lim="800000"/>
                <a:headEnd/>
                <a:tailEnd/>
              </a:ln>
            </p:spPr>
            <p:txBody>
              <a:bodyPr>
                <a:spAutoFit/>
              </a:bodyPr>
              <a:lstStyle/>
              <a:p>
                <a:r>
                  <a:rPr lang="en-US" sz="2400" dirty="0">
                    <a:solidFill>
                      <a:schemeClr val="tx1"/>
                    </a:solidFill>
                    <a:latin typeface="Tahoma" pitchFamily="34" charset="0"/>
                    <a:cs typeface="Tahoma" pitchFamily="34" charset="0"/>
                  </a:rPr>
                  <a:t>1S</a:t>
                </a:r>
                <a:r>
                  <a:rPr lang="en-US" sz="2400" baseline="-25000" dirty="0">
                    <a:solidFill>
                      <a:schemeClr val="tx1"/>
                    </a:solidFill>
                    <a:latin typeface="Tahoma" pitchFamily="34" charset="0"/>
                    <a:cs typeface="Tahoma" pitchFamily="34" charset="0"/>
                  </a:rPr>
                  <a:t>1/2</a:t>
                </a:r>
              </a:p>
            </p:txBody>
          </p:sp>
          <p:sp useBgFill="1">
            <p:nvSpPr>
              <p:cNvPr id="44063" name="Moon 15"/>
              <p:cNvSpPr>
                <a:spLocks noChangeArrowheads="1"/>
              </p:cNvSpPr>
              <p:nvPr/>
            </p:nvSpPr>
            <p:spPr bwMode="auto">
              <a:xfrm rot="16200000">
                <a:off x="-182848" y="3157806"/>
                <a:ext cx="3120048" cy="1906859"/>
              </a:xfrm>
              <a:prstGeom prst="moon">
                <a:avLst>
                  <a:gd name="adj" fmla="val 50000"/>
                </a:avLst>
              </a:prstGeom>
              <a:ln w="38100" algn="ctr">
                <a:solidFill>
                  <a:srgbClr val="0000FF"/>
                </a:solidFill>
                <a:round/>
                <a:headEnd/>
                <a:tailEnd/>
              </a:ln>
            </p:spPr>
            <p:txBody>
              <a:bodyPr/>
              <a:lstStyle/>
              <a:p>
                <a:pPr marL="342900" indent="-342900">
                  <a:buFont typeface="Calibri" pitchFamily="34" charset="0"/>
                  <a:buAutoNum type="arabicPeriod"/>
                </a:pPr>
                <a:endParaRPr lang="en-US"/>
              </a:p>
            </p:txBody>
          </p:sp>
          <p:sp useBgFill="1">
            <p:nvSpPr>
              <p:cNvPr id="44064" name="Moon 24"/>
              <p:cNvSpPr>
                <a:spLocks noChangeArrowheads="1"/>
              </p:cNvSpPr>
              <p:nvPr/>
            </p:nvSpPr>
            <p:spPr bwMode="auto">
              <a:xfrm rot="16200000">
                <a:off x="520692" y="2331911"/>
                <a:ext cx="1712967" cy="1906859"/>
              </a:xfrm>
              <a:prstGeom prst="moon">
                <a:avLst>
                  <a:gd name="adj" fmla="val 50000"/>
                </a:avLst>
              </a:prstGeom>
              <a:ln w="9525" algn="ctr">
                <a:noFill/>
                <a:round/>
                <a:headEnd/>
                <a:tailEnd/>
              </a:ln>
            </p:spPr>
            <p:txBody>
              <a:bodyPr/>
              <a:lstStyle/>
              <a:p>
                <a:pPr marL="342900" indent="-342900">
                  <a:buFont typeface="Calibri" pitchFamily="34" charset="0"/>
                  <a:buAutoNum type="arabicPeriod"/>
                </a:pPr>
                <a:endParaRPr lang="en-US" dirty="0">
                  <a:solidFill>
                    <a:schemeClr val="bg1"/>
                  </a:solidFill>
                </a:endParaRPr>
              </a:p>
            </p:txBody>
          </p:sp>
          <p:cxnSp>
            <p:nvCxnSpPr>
              <p:cNvPr id="44065" name="Straight Connector 26"/>
              <p:cNvCxnSpPr>
                <a:cxnSpLocks noChangeShapeType="1"/>
              </p:cNvCxnSpPr>
              <p:nvPr/>
            </p:nvCxnSpPr>
            <p:spPr bwMode="auto">
              <a:xfrm>
                <a:off x="734166" y="4875953"/>
                <a:ext cx="1286021" cy="1275"/>
              </a:xfrm>
              <a:prstGeom prst="line">
                <a:avLst/>
              </a:prstGeom>
              <a:noFill/>
              <a:ln w="38100" algn="ctr">
                <a:solidFill>
                  <a:srgbClr val="0000FF"/>
                </a:solidFill>
                <a:round/>
                <a:headEnd/>
                <a:tailEnd/>
              </a:ln>
            </p:spPr>
          </p:cxnSp>
          <p:cxnSp>
            <p:nvCxnSpPr>
              <p:cNvPr id="44066" name="Straight Connector 27"/>
              <p:cNvCxnSpPr>
                <a:cxnSpLocks noChangeShapeType="1"/>
              </p:cNvCxnSpPr>
              <p:nvPr/>
            </p:nvCxnSpPr>
            <p:spPr bwMode="auto">
              <a:xfrm>
                <a:off x="423746" y="3162986"/>
                <a:ext cx="1862513" cy="1275"/>
              </a:xfrm>
              <a:prstGeom prst="line">
                <a:avLst/>
              </a:prstGeom>
              <a:noFill/>
              <a:ln w="38100" algn="ctr">
                <a:solidFill>
                  <a:srgbClr val="0000FF"/>
                </a:solidFill>
                <a:round/>
                <a:headEnd/>
                <a:tailEnd/>
              </a:ln>
            </p:spPr>
          </p:cxnSp>
          <p:sp>
            <p:nvSpPr>
              <p:cNvPr id="44067" name="Oval 5"/>
              <p:cNvSpPr>
                <a:spLocks noChangeArrowheads="1"/>
              </p:cNvSpPr>
              <p:nvPr/>
            </p:nvSpPr>
            <p:spPr bwMode="auto">
              <a:xfrm>
                <a:off x="867202" y="4753597"/>
                <a:ext cx="133037" cy="244710"/>
              </a:xfrm>
              <a:prstGeom prst="ellipse">
                <a:avLst/>
              </a:prstGeom>
              <a:solidFill>
                <a:schemeClr val="tx1"/>
              </a:solidFill>
              <a:ln w="9525" algn="ctr">
                <a:solidFill>
                  <a:schemeClr val="tx1"/>
                </a:solidFill>
                <a:round/>
                <a:headEnd/>
                <a:tailEnd/>
              </a:ln>
            </p:spPr>
            <p:txBody>
              <a:bodyPr/>
              <a:lstStyle/>
              <a:p>
                <a:pPr marL="342900" indent="-342900">
                  <a:buFont typeface="Calibri" pitchFamily="34" charset="0"/>
                  <a:buAutoNum type="arabicPeriod"/>
                </a:pPr>
                <a:endParaRPr lang="en-US"/>
              </a:p>
            </p:txBody>
          </p:sp>
          <p:sp>
            <p:nvSpPr>
              <p:cNvPr id="44068" name="Oval 6"/>
              <p:cNvSpPr>
                <a:spLocks noChangeArrowheads="1"/>
              </p:cNvSpPr>
              <p:nvPr/>
            </p:nvSpPr>
            <p:spPr bwMode="auto">
              <a:xfrm>
                <a:off x="1133275" y="4753597"/>
                <a:ext cx="133037" cy="244710"/>
              </a:xfrm>
              <a:prstGeom prst="ellipse">
                <a:avLst/>
              </a:prstGeom>
              <a:solidFill>
                <a:schemeClr val="tx1"/>
              </a:solidFill>
              <a:ln w="9525" algn="ctr">
                <a:solidFill>
                  <a:schemeClr val="tx1"/>
                </a:solidFill>
                <a:round/>
                <a:headEnd/>
                <a:tailEnd/>
              </a:ln>
            </p:spPr>
            <p:txBody>
              <a:bodyPr/>
              <a:lstStyle/>
              <a:p>
                <a:pPr marL="342900" indent="-342900">
                  <a:buFont typeface="Calibri" pitchFamily="34" charset="0"/>
                  <a:buAutoNum type="arabicPeriod"/>
                </a:pPr>
                <a:endParaRPr lang="en-US"/>
              </a:p>
            </p:txBody>
          </p:sp>
          <p:sp>
            <p:nvSpPr>
              <p:cNvPr id="44069" name="Oval 7"/>
              <p:cNvSpPr>
                <a:spLocks noChangeArrowheads="1"/>
              </p:cNvSpPr>
              <p:nvPr/>
            </p:nvSpPr>
            <p:spPr bwMode="auto">
              <a:xfrm>
                <a:off x="1488039" y="4753597"/>
                <a:ext cx="133037" cy="244710"/>
              </a:xfrm>
              <a:prstGeom prst="ellipse">
                <a:avLst/>
              </a:prstGeom>
              <a:solidFill>
                <a:schemeClr val="bg1"/>
              </a:solidFill>
              <a:ln w="38100" algn="ctr">
                <a:solidFill>
                  <a:schemeClr val="tx1"/>
                </a:solidFill>
                <a:round/>
                <a:headEnd/>
                <a:tailEnd/>
              </a:ln>
            </p:spPr>
            <p:txBody>
              <a:bodyPr/>
              <a:lstStyle/>
              <a:p>
                <a:pPr marL="342900" indent="-342900">
                  <a:buFont typeface="Calibri" pitchFamily="34" charset="0"/>
                  <a:buAutoNum type="arabicPeriod"/>
                </a:pPr>
                <a:endParaRPr lang="en-US"/>
              </a:p>
            </p:txBody>
          </p:sp>
          <p:sp>
            <p:nvSpPr>
              <p:cNvPr id="44070" name="Oval 8"/>
              <p:cNvSpPr>
                <a:spLocks noChangeArrowheads="1"/>
              </p:cNvSpPr>
              <p:nvPr/>
            </p:nvSpPr>
            <p:spPr bwMode="auto">
              <a:xfrm>
                <a:off x="1754112" y="4753597"/>
                <a:ext cx="133037" cy="244710"/>
              </a:xfrm>
              <a:prstGeom prst="ellipse">
                <a:avLst/>
              </a:prstGeom>
              <a:solidFill>
                <a:schemeClr val="bg1"/>
              </a:solidFill>
              <a:ln w="38100" algn="ctr">
                <a:solidFill>
                  <a:schemeClr val="tx1"/>
                </a:solidFill>
                <a:round/>
                <a:headEnd/>
                <a:tailEnd/>
              </a:ln>
            </p:spPr>
            <p:txBody>
              <a:bodyPr/>
              <a:lstStyle/>
              <a:p>
                <a:pPr marL="342900" indent="-342900">
                  <a:buFont typeface="Calibri" pitchFamily="34" charset="0"/>
                  <a:buAutoNum type="arabicPeriod"/>
                </a:pPr>
                <a:endParaRPr lang="en-US"/>
              </a:p>
            </p:txBody>
          </p:sp>
          <p:sp useBgFill="1">
            <p:nvSpPr>
              <p:cNvPr id="44071" name="Moon 15"/>
              <p:cNvSpPr>
                <a:spLocks noChangeArrowheads="1"/>
              </p:cNvSpPr>
              <p:nvPr/>
            </p:nvSpPr>
            <p:spPr bwMode="auto">
              <a:xfrm rot="16200000">
                <a:off x="2538126" y="2068762"/>
                <a:ext cx="2974929" cy="2118732"/>
              </a:xfrm>
              <a:prstGeom prst="moon">
                <a:avLst>
                  <a:gd name="adj" fmla="val 50000"/>
                </a:avLst>
              </a:prstGeom>
              <a:ln w="38100" algn="ctr">
                <a:solidFill>
                  <a:srgbClr val="0000FF"/>
                </a:solidFill>
                <a:round/>
                <a:headEnd/>
                <a:tailEnd/>
              </a:ln>
            </p:spPr>
            <p:txBody>
              <a:bodyPr/>
              <a:lstStyle/>
              <a:p>
                <a:endParaRPr lang="en-US" dirty="0"/>
              </a:p>
            </p:txBody>
          </p:sp>
          <p:sp useBgFill="1">
            <p:nvSpPr>
              <p:cNvPr id="44072" name="Moon 24"/>
              <p:cNvSpPr>
                <a:spLocks noChangeArrowheads="1"/>
              </p:cNvSpPr>
              <p:nvPr/>
            </p:nvSpPr>
            <p:spPr bwMode="auto">
              <a:xfrm rot="16200000">
                <a:off x="3208943" y="1281281"/>
                <a:ext cx="1633295" cy="2118732"/>
              </a:xfrm>
              <a:prstGeom prst="moon">
                <a:avLst>
                  <a:gd name="adj" fmla="val 50000"/>
                </a:avLst>
              </a:prstGeom>
              <a:ln w="9525" algn="ctr">
                <a:noFill/>
                <a:round/>
                <a:headEnd/>
                <a:tailEnd/>
              </a:ln>
            </p:spPr>
            <p:txBody>
              <a:bodyPr/>
              <a:lstStyle/>
              <a:p>
                <a:endParaRPr lang="en-US"/>
              </a:p>
            </p:txBody>
          </p:sp>
          <p:cxnSp>
            <p:nvCxnSpPr>
              <p:cNvPr id="44073" name="Straight Connector 26"/>
              <p:cNvCxnSpPr>
                <a:cxnSpLocks noChangeShapeType="1"/>
              </p:cNvCxnSpPr>
              <p:nvPr/>
            </p:nvCxnSpPr>
            <p:spPr bwMode="auto">
              <a:xfrm>
                <a:off x="3311135" y="3857278"/>
                <a:ext cx="1428912" cy="1215"/>
              </a:xfrm>
              <a:prstGeom prst="line">
                <a:avLst/>
              </a:prstGeom>
              <a:noFill/>
              <a:ln w="38100" algn="ctr">
                <a:solidFill>
                  <a:srgbClr val="0000FF"/>
                </a:solidFill>
                <a:round/>
                <a:headEnd/>
                <a:tailEnd/>
              </a:ln>
            </p:spPr>
          </p:cxnSp>
          <p:sp>
            <p:nvSpPr>
              <p:cNvPr id="44074" name="Oval 16"/>
              <p:cNvSpPr>
                <a:spLocks noChangeArrowheads="1"/>
              </p:cNvSpPr>
              <p:nvPr/>
            </p:nvSpPr>
            <p:spPr bwMode="auto">
              <a:xfrm>
                <a:off x="3458953" y="3740613"/>
                <a:ext cx="147818" cy="233328"/>
              </a:xfrm>
              <a:prstGeom prst="ellipse">
                <a:avLst/>
              </a:prstGeom>
              <a:solidFill>
                <a:schemeClr val="tx1"/>
              </a:solidFill>
              <a:ln w="9525" algn="ctr">
                <a:solidFill>
                  <a:schemeClr val="tx1"/>
                </a:solidFill>
                <a:round/>
                <a:headEnd/>
                <a:tailEnd/>
              </a:ln>
            </p:spPr>
            <p:txBody>
              <a:bodyPr/>
              <a:lstStyle/>
              <a:p>
                <a:endParaRPr lang="en-US"/>
              </a:p>
            </p:txBody>
          </p:sp>
          <p:sp>
            <p:nvSpPr>
              <p:cNvPr id="44075" name="Oval 17"/>
              <p:cNvSpPr>
                <a:spLocks noChangeArrowheads="1"/>
              </p:cNvSpPr>
              <p:nvPr/>
            </p:nvSpPr>
            <p:spPr bwMode="auto">
              <a:xfrm>
                <a:off x="3754590" y="3740613"/>
                <a:ext cx="147818" cy="233328"/>
              </a:xfrm>
              <a:prstGeom prst="ellipse">
                <a:avLst/>
              </a:prstGeom>
              <a:solidFill>
                <a:schemeClr val="tx1"/>
              </a:solidFill>
              <a:ln w="9525" algn="ctr">
                <a:solidFill>
                  <a:schemeClr val="tx1"/>
                </a:solidFill>
                <a:round/>
                <a:headEnd/>
                <a:tailEnd/>
              </a:ln>
            </p:spPr>
            <p:txBody>
              <a:bodyPr/>
              <a:lstStyle/>
              <a:p>
                <a:endParaRPr lang="en-US"/>
              </a:p>
            </p:txBody>
          </p:sp>
          <p:sp>
            <p:nvSpPr>
              <p:cNvPr id="44076" name="Oval 18"/>
              <p:cNvSpPr>
                <a:spLocks noChangeArrowheads="1"/>
              </p:cNvSpPr>
              <p:nvPr/>
            </p:nvSpPr>
            <p:spPr bwMode="auto">
              <a:xfrm>
                <a:off x="4148772" y="3740613"/>
                <a:ext cx="147818" cy="233328"/>
              </a:xfrm>
              <a:prstGeom prst="ellipse">
                <a:avLst/>
              </a:prstGeom>
              <a:solidFill>
                <a:schemeClr val="bg1"/>
              </a:solidFill>
              <a:ln w="38100" algn="ctr">
                <a:solidFill>
                  <a:schemeClr val="tx1"/>
                </a:solidFill>
                <a:round/>
                <a:headEnd/>
                <a:tailEnd/>
              </a:ln>
            </p:spPr>
            <p:txBody>
              <a:bodyPr/>
              <a:lstStyle/>
              <a:p>
                <a:endParaRPr lang="en-US"/>
              </a:p>
            </p:txBody>
          </p:sp>
          <p:sp>
            <p:nvSpPr>
              <p:cNvPr id="44077" name="Oval 19"/>
              <p:cNvSpPr>
                <a:spLocks noChangeArrowheads="1"/>
              </p:cNvSpPr>
              <p:nvPr/>
            </p:nvSpPr>
            <p:spPr bwMode="auto">
              <a:xfrm>
                <a:off x="4444410" y="3740613"/>
                <a:ext cx="147818" cy="233328"/>
              </a:xfrm>
              <a:prstGeom prst="ellipse">
                <a:avLst/>
              </a:prstGeom>
              <a:solidFill>
                <a:schemeClr val="bg1"/>
              </a:solidFill>
              <a:ln w="38100" algn="ctr">
                <a:solidFill>
                  <a:schemeClr val="tx1"/>
                </a:solidFill>
                <a:round/>
                <a:headEnd/>
                <a:tailEnd/>
              </a:ln>
            </p:spPr>
            <p:txBody>
              <a:bodyPr/>
              <a:lstStyle/>
              <a:p>
                <a:endParaRPr lang="en-US"/>
              </a:p>
            </p:txBody>
          </p:sp>
          <p:cxnSp>
            <p:nvCxnSpPr>
              <p:cNvPr id="44078" name="Straight Connector 23"/>
              <p:cNvCxnSpPr>
                <a:cxnSpLocks noChangeShapeType="1"/>
              </p:cNvCxnSpPr>
              <p:nvPr/>
            </p:nvCxnSpPr>
            <p:spPr bwMode="auto">
              <a:xfrm rot="16200000" flipH="1">
                <a:off x="1153353" y="5859770"/>
                <a:ext cx="377024" cy="2"/>
              </a:xfrm>
              <a:prstGeom prst="line">
                <a:avLst/>
              </a:prstGeom>
              <a:noFill/>
              <a:ln w="38100" algn="ctr">
                <a:solidFill>
                  <a:schemeClr val="tx1"/>
                </a:solidFill>
                <a:round/>
                <a:headEnd/>
                <a:tailEnd/>
              </a:ln>
            </p:spPr>
          </p:cxnSp>
          <p:cxnSp>
            <p:nvCxnSpPr>
              <p:cNvPr id="44079" name="Straight Connector 28"/>
              <p:cNvCxnSpPr>
                <a:cxnSpLocks noChangeShapeType="1"/>
              </p:cNvCxnSpPr>
              <p:nvPr/>
            </p:nvCxnSpPr>
            <p:spPr bwMode="auto">
              <a:xfrm rot="5400000">
                <a:off x="3309982" y="5331202"/>
                <a:ext cx="1432691" cy="1475"/>
              </a:xfrm>
              <a:prstGeom prst="line">
                <a:avLst/>
              </a:prstGeom>
              <a:noFill/>
              <a:ln w="38100" algn="ctr">
                <a:solidFill>
                  <a:schemeClr val="tx1"/>
                </a:solidFill>
                <a:round/>
                <a:headEnd/>
                <a:tailEnd/>
              </a:ln>
            </p:spPr>
          </p:cxnSp>
          <p:sp>
            <p:nvSpPr>
              <p:cNvPr id="44080" name="TextBox 32"/>
              <p:cNvSpPr txBox="1">
                <a:spLocks noChangeArrowheads="1"/>
              </p:cNvSpPr>
              <p:nvPr/>
            </p:nvSpPr>
            <p:spPr bwMode="auto">
              <a:xfrm>
                <a:off x="2259980" y="5822069"/>
                <a:ext cx="706244" cy="507831"/>
              </a:xfrm>
              <a:prstGeom prst="rect">
                <a:avLst/>
              </a:prstGeom>
              <a:noFill/>
              <a:ln w="9525">
                <a:noFill/>
                <a:miter lim="800000"/>
                <a:headEnd/>
                <a:tailEnd/>
              </a:ln>
            </p:spPr>
            <p:txBody>
              <a:bodyPr>
                <a:spAutoFit/>
              </a:bodyPr>
              <a:lstStyle/>
              <a:p>
                <a:r>
                  <a:rPr lang="en-US" sz="2700" dirty="0">
                    <a:solidFill>
                      <a:schemeClr val="tx1"/>
                    </a:solidFill>
                    <a:latin typeface="Tahoma" pitchFamily="34" charset="0"/>
                    <a:cs typeface="Tahoma" pitchFamily="34" charset="0"/>
                  </a:rPr>
                  <a:t>R</a:t>
                </a:r>
                <a:r>
                  <a:rPr lang="el-GR" sz="2700" baseline="-25000" dirty="0">
                    <a:solidFill>
                      <a:schemeClr val="tx1"/>
                    </a:solidFill>
                    <a:latin typeface="Tahoma" pitchFamily="34" charset="0"/>
                    <a:cs typeface="Tahoma" pitchFamily="34" charset="0"/>
                  </a:rPr>
                  <a:t>αα</a:t>
                </a:r>
                <a:endParaRPr lang="en-US" sz="2700" baseline="-25000" dirty="0">
                  <a:solidFill>
                    <a:schemeClr val="tx1"/>
                  </a:solidFill>
                  <a:latin typeface="Tahoma" pitchFamily="34" charset="0"/>
                  <a:cs typeface="Tahoma" pitchFamily="34" charset="0"/>
                </a:endParaRPr>
              </a:p>
            </p:txBody>
          </p:sp>
          <p:cxnSp>
            <p:nvCxnSpPr>
              <p:cNvPr id="44081" name="Straight Arrow Connector 34"/>
              <p:cNvCxnSpPr>
                <a:cxnSpLocks noChangeShapeType="1"/>
                <a:stCxn id="44080" idx="3"/>
              </p:cNvCxnSpPr>
              <p:nvPr/>
            </p:nvCxnSpPr>
            <p:spPr bwMode="auto">
              <a:xfrm flipV="1">
                <a:off x="2966224" y="6048285"/>
                <a:ext cx="988741" cy="27700"/>
              </a:xfrm>
              <a:prstGeom prst="straightConnector1">
                <a:avLst/>
              </a:prstGeom>
              <a:noFill/>
              <a:ln w="38100" algn="ctr">
                <a:solidFill>
                  <a:schemeClr val="tx1"/>
                </a:solidFill>
                <a:round/>
                <a:headEnd/>
                <a:tailEnd type="arrow" w="med" len="med"/>
              </a:ln>
            </p:spPr>
          </p:cxnSp>
          <p:cxnSp>
            <p:nvCxnSpPr>
              <p:cNvPr id="44082" name="Straight Arrow Connector 36"/>
              <p:cNvCxnSpPr>
                <a:cxnSpLocks noChangeShapeType="1"/>
                <a:stCxn id="44080" idx="1"/>
              </p:cNvCxnSpPr>
              <p:nvPr/>
            </p:nvCxnSpPr>
            <p:spPr bwMode="auto">
              <a:xfrm rot="10800000">
                <a:off x="1412490" y="6048287"/>
                <a:ext cx="847491" cy="27698"/>
              </a:xfrm>
              <a:prstGeom prst="straightConnector1">
                <a:avLst/>
              </a:prstGeom>
              <a:noFill/>
              <a:ln w="38100" algn="ctr">
                <a:solidFill>
                  <a:schemeClr val="tx1"/>
                </a:solidFill>
                <a:round/>
                <a:headEnd/>
                <a:tailEnd type="arrow" w="med" len="med"/>
              </a:ln>
            </p:spPr>
          </p:cxnSp>
          <p:cxnSp>
            <p:nvCxnSpPr>
              <p:cNvPr id="44083" name="Straight Connector 40"/>
              <p:cNvCxnSpPr>
                <a:cxnSpLocks noChangeShapeType="1"/>
              </p:cNvCxnSpPr>
              <p:nvPr/>
            </p:nvCxnSpPr>
            <p:spPr bwMode="auto">
              <a:xfrm rot="10800000">
                <a:off x="2471854" y="3861546"/>
                <a:ext cx="706244" cy="1571"/>
              </a:xfrm>
              <a:prstGeom prst="line">
                <a:avLst/>
              </a:prstGeom>
              <a:noFill/>
              <a:ln w="38100" algn="ctr">
                <a:solidFill>
                  <a:schemeClr val="tx1"/>
                </a:solidFill>
                <a:round/>
                <a:headEnd/>
                <a:tailEnd/>
              </a:ln>
            </p:spPr>
          </p:cxnSp>
          <p:cxnSp>
            <p:nvCxnSpPr>
              <p:cNvPr id="44084" name="Straight Connector 42"/>
              <p:cNvCxnSpPr>
                <a:cxnSpLocks noChangeShapeType="1"/>
              </p:cNvCxnSpPr>
              <p:nvPr/>
            </p:nvCxnSpPr>
            <p:spPr bwMode="auto">
              <a:xfrm>
                <a:off x="2118732" y="4917212"/>
                <a:ext cx="1059366" cy="1571"/>
              </a:xfrm>
              <a:prstGeom prst="line">
                <a:avLst/>
              </a:prstGeom>
              <a:noFill/>
              <a:ln w="38100" algn="ctr">
                <a:solidFill>
                  <a:schemeClr val="tx1"/>
                </a:solidFill>
                <a:round/>
                <a:headEnd/>
                <a:tailEnd/>
              </a:ln>
            </p:spPr>
          </p:cxnSp>
          <p:sp>
            <p:nvSpPr>
              <p:cNvPr id="44085" name="TextBox 46"/>
              <p:cNvSpPr txBox="1">
                <a:spLocks noChangeArrowheads="1"/>
              </p:cNvSpPr>
              <p:nvPr/>
            </p:nvSpPr>
            <p:spPr bwMode="auto">
              <a:xfrm>
                <a:off x="2434683" y="4163165"/>
                <a:ext cx="918117" cy="477054"/>
              </a:xfrm>
              <a:prstGeom prst="rect">
                <a:avLst/>
              </a:prstGeom>
              <a:noFill/>
              <a:ln w="9525">
                <a:noFill/>
                <a:miter lim="800000"/>
                <a:headEnd/>
                <a:tailEnd/>
              </a:ln>
            </p:spPr>
            <p:txBody>
              <a:bodyPr>
                <a:spAutoFit/>
              </a:bodyPr>
              <a:lstStyle/>
              <a:p>
                <a:r>
                  <a:rPr lang="en-US" sz="2500" dirty="0">
                    <a:solidFill>
                      <a:schemeClr val="tx1"/>
                    </a:solidFill>
                    <a:latin typeface="Tahoma" pitchFamily="34" charset="0"/>
                    <a:cs typeface="Tahoma" pitchFamily="34" charset="0"/>
                  </a:rPr>
                  <a:t>E</a:t>
                </a:r>
                <a:r>
                  <a:rPr lang="el-GR" sz="2500" baseline="-25000" dirty="0">
                    <a:solidFill>
                      <a:schemeClr val="tx1"/>
                    </a:solidFill>
                    <a:latin typeface="Tahoma" pitchFamily="34" charset="0"/>
                    <a:cs typeface="Tahoma" pitchFamily="34" charset="0"/>
                  </a:rPr>
                  <a:t>αα</a:t>
                </a:r>
                <a:r>
                  <a:rPr lang="en-US" sz="2500" baseline="-25000" dirty="0">
                    <a:solidFill>
                      <a:schemeClr val="tx1"/>
                    </a:solidFill>
                    <a:latin typeface="Tahoma" pitchFamily="34" charset="0"/>
                    <a:cs typeface="Tahoma" pitchFamily="34" charset="0"/>
                  </a:rPr>
                  <a:t>/4</a:t>
                </a:r>
              </a:p>
            </p:txBody>
          </p:sp>
          <p:cxnSp>
            <p:nvCxnSpPr>
              <p:cNvPr id="44086" name="Straight Arrow Connector 48"/>
              <p:cNvCxnSpPr>
                <a:cxnSpLocks noChangeShapeType="1"/>
              </p:cNvCxnSpPr>
              <p:nvPr/>
            </p:nvCxnSpPr>
            <p:spPr bwMode="auto">
              <a:xfrm rot="5400000" flipH="1" flipV="1">
                <a:off x="2495215" y="4050107"/>
                <a:ext cx="377024" cy="1472"/>
              </a:xfrm>
              <a:prstGeom prst="straightConnector1">
                <a:avLst/>
              </a:prstGeom>
              <a:noFill/>
              <a:ln w="25400" algn="ctr">
                <a:solidFill>
                  <a:schemeClr val="tx1"/>
                </a:solidFill>
                <a:round/>
                <a:headEnd/>
                <a:tailEnd type="arrow" w="med" len="med"/>
              </a:ln>
            </p:spPr>
          </p:cxnSp>
          <p:cxnSp>
            <p:nvCxnSpPr>
              <p:cNvPr id="44087" name="Straight Arrow Connector 49"/>
              <p:cNvCxnSpPr>
                <a:cxnSpLocks noChangeShapeType="1"/>
              </p:cNvCxnSpPr>
              <p:nvPr/>
            </p:nvCxnSpPr>
            <p:spPr bwMode="auto">
              <a:xfrm rot="16200000" flipH="1">
                <a:off x="2495583" y="4728332"/>
                <a:ext cx="377024" cy="736"/>
              </a:xfrm>
              <a:prstGeom prst="straightConnector1">
                <a:avLst/>
              </a:prstGeom>
              <a:noFill/>
              <a:ln w="25400" algn="ctr">
                <a:solidFill>
                  <a:schemeClr val="tx1"/>
                </a:solidFill>
                <a:round/>
                <a:headEnd/>
                <a:tailEnd type="arrow" w="med" len="med"/>
              </a:ln>
            </p:spPr>
          </p:cxnSp>
          <p:sp>
            <p:nvSpPr>
              <p:cNvPr id="44088" name="Oval 63"/>
              <p:cNvSpPr>
                <a:spLocks noChangeArrowheads="1"/>
              </p:cNvSpPr>
              <p:nvPr/>
            </p:nvSpPr>
            <p:spPr bwMode="auto">
              <a:xfrm>
                <a:off x="4372143" y="4834693"/>
                <a:ext cx="147818" cy="233328"/>
              </a:xfrm>
              <a:prstGeom prst="ellipse">
                <a:avLst/>
              </a:prstGeom>
              <a:solidFill>
                <a:schemeClr val="tx1"/>
              </a:solidFill>
              <a:ln w="9525" algn="ctr">
                <a:solidFill>
                  <a:schemeClr val="tx1"/>
                </a:solidFill>
                <a:round/>
                <a:headEnd/>
                <a:tailEnd/>
              </a:ln>
            </p:spPr>
            <p:txBody>
              <a:bodyPr/>
              <a:lstStyle/>
              <a:p>
                <a:endParaRPr lang="en-US"/>
              </a:p>
            </p:txBody>
          </p:sp>
          <p:sp>
            <p:nvSpPr>
              <p:cNvPr id="44089" name="Oval 64"/>
              <p:cNvSpPr>
                <a:spLocks noChangeArrowheads="1"/>
              </p:cNvSpPr>
              <p:nvPr/>
            </p:nvSpPr>
            <p:spPr bwMode="auto">
              <a:xfrm>
                <a:off x="4372143" y="5437931"/>
                <a:ext cx="147818" cy="233328"/>
              </a:xfrm>
              <a:prstGeom prst="ellipse">
                <a:avLst/>
              </a:prstGeom>
              <a:solidFill>
                <a:schemeClr val="bg1"/>
              </a:solidFill>
              <a:ln w="38100" algn="ctr">
                <a:solidFill>
                  <a:schemeClr val="tx1"/>
                </a:solidFill>
                <a:round/>
                <a:headEnd/>
                <a:tailEnd/>
              </a:ln>
            </p:spPr>
            <p:txBody>
              <a:bodyPr/>
              <a:lstStyle/>
              <a:p>
                <a:endParaRPr lang="en-US"/>
              </a:p>
            </p:txBody>
          </p:sp>
          <p:sp>
            <p:nvSpPr>
              <p:cNvPr id="44061" name="TextBox 128"/>
              <p:cNvSpPr txBox="1">
                <a:spLocks noChangeArrowheads="1"/>
              </p:cNvSpPr>
              <p:nvPr/>
            </p:nvSpPr>
            <p:spPr bwMode="auto">
              <a:xfrm>
                <a:off x="76200" y="990600"/>
                <a:ext cx="4876800" cy="400110"/>
              </a:xfrm>
              <a:prstGeom prst="rect">
                <a:avLst/>
              </a:prstGeom>
              <a:noFill/>
              <a:ln w="9525">
                <a:noFill/>
                <a:miter lim="800000"/>
                <a:headEnd/>
                <a:tailEnd/>
              </a:ln>
            </p:spPr>
            <p:txBody>
              <a:bodyPr>
                <a:spAutoFit/>
              </a:bodyPr>
              <a:lstStyle/>
              <a:p>
                <a:r>
                  <a:rPr lang="el-GR" sz="2000" dirty="0">
                    <a:solidFill>
                      <a:srgbClr val="0000FF"/>
                    </a:solidFill>
                    <a:latin typeface="Tahoma" pitchFamily="34" charset="0"/>
                    <a:cs typeface="Tahoma" pitchFamily="34" charset="0"/>
                  </a:rPr>
                  <a:t>α</a:t>
                </a:r>
                <a:r>
                  <a:rPr lang="en-US" sz="2000" dirty="0">
                    <a:solidFill>
                      <a:srgbClr val="0000FF"/>
                    </a:solidFill>
                    <a:latin typeface="Tahoma" pitchFamily="34" charset="0"/>
                    <a:cs typeface="Tahoma" pitchFamily="34" charset="0"/>
                  </a:rPr>
                  <a:t>-</a:t>
                </a:r>
                <a:r>
                  <a:rPr lang="el-GR" sz="2000" dirty="0">
                    <a:solidFill>
                      <a:srgbClr val="0000FF"/>
                    </a:solidFill>
                    <a:latin typeface="Tahoma" pitchFamily="34" charset="0"/>
                    <a:cs typeface="Tahoma" pitchFamily="34" charset="0"/>
                  </a:rPr>
                  <a:t>α</a:t>
                </a:r>
                <a:r>
                  <a:rPr lang="en-US" sz="2000" dirty="0">
                    <a:solidFill>
                      <a:srgbClr val="0000FF"/>
                    </a:solidFill>
                    <a:latin typeface="Tahoma" pitchFamily="34" charset="0"/>
                    <a:cs typeface="Tahoma" pitchFamily="34" charset="0"/>
                  </a:rPr>
                  <a:t> Repulsive Core + Attractive Potential</a:t>
                </a:r>
              </a:p>
            </p:txBody>
          </p:sp>
        </p:grpSp>
      </p:grpSp>
      <p:grpSp>
        <p:nvGrpSpPr>
          <p:cNvPr id="4" name="Group 61"/>
          <p:cNvGrpSpPr/>
          <p:nvPr/>
        </p:nvGrpSpPr>
        <p:grpSpPr>
          <a:xfrm>
            <a:off x="5334000" y="228600"/>
            <a:ext cx="3886200" cy="4256852"/>
            <a:chOff x="5334000" y="228600"/>
            <a:chExt cx="3886200" cy="4256852"/>
          </a:xfrm>
        </p:grpSpPr>
        <p:sp>
          <p:nvSpPr>
            <p:cNvPr id="44039" name="TextBox 113"/>
            <p:cNvSpPr txBox="1">
              <a:spLocks noChangeArrowheads="1"/>
            </p:cNvSpPr>
            <p:nvPr/>
          </p:nvSpPr>
          <p:spPr bwMode="auto">
            <a:xfrm>
              <a:off x="5334000" y="1904924"/>
              <a:ext cx="1013012" cy="523197"/>
            </a:xfrm>
            <a:prstGeom prst="rect">
              <a:avLst/>
            </a:prstGeom>
            <a:noFill/>
            <a:ln w="9525">
              <a:noFill/>
              <a:miter lim="800000"/>
              <a:headEnd/>
              <a:tailEnd/>
            </a:ln>
          </p:spPr>
          <p:txBody>
            <a:bodyPr>
              <a:spAutoFit/>
            </a:bodyPr>
            <a:lstStyle/>
            <a:p>
              <a:r>
                <a:rPr lang="en-US" sz="2800" dirty="0">
                  <a:solidFill>
                    <a:schemeClr val="tx1"/>
                  </a:solidFill>
                  <a:latin typeface="Tahoma" pitchFamily="34" charset="0"/>
                  <a:cs typeface="Tahoma" pitchFamily="34" charset="0"/>
                </a:rPr>
                <a:t>E</a:t>
              </a:r>
              <a:r>
                <a:rPr lang="el-GR" sz="2800" baseline="-25000" dirty="0">
                  <a:solidFill>
                    <a:schemeClr val="tx1"/>
                  </a:solidFill>
                  <a:latin typeface="Tahoma" pitchFamily="34" charset="0"/>
                  <a:cs typeface="Tahoma" pitchFamily="34" charset="0"/>
                </a:rPr>
                <a:t>αα</a:t>
              </a:r>
              <a:r>
                <a:rPr lang="en-US" sz="2800" baseline="-25000" dirty="0">
                  <a:solidFill>
                    <a:schemeClr val="tx1"/>
                  </a:solidFill>
                  <a:latin typeface="Tahoma" pitchFamily="34" charset="0"/>
                  <a:cs typeface="Tahoma" pitchFamily="34" charset="0"/>
                </a:rPr>
                <a:t>/4</a:t>
              </a:r>
            </a:p>
          </p:txBody>
        </p:sp>
        <p:sp>
          <p:nvSpPr>
            <p:cNvPr id="44041" name="TextBox 117"/>
            <p:cNvSpPr txBox="1">
              <a:spLocks noChangeArrowheads="1"/>
            </p:cNvSpPr>
            <p:nvPr/>
          </p:nvSpPr>
          <p:spPr bwMode="auto">
            <a:xfrm>
              <a:off x="8359588" y="1142958"/>
              <a:ext cx="860612" cy="461644"/>
            </a:xfrm>
            <a:prstGeom prst="rect">
              <a:avLst/>
            </a:prstGeom>
            <a:noFill/>
            <a:ln w="9525">
              <a:noFill/>
              <a:miter lim="800000"/>
              <a:headEnd/>
              <a:tailEnd/>
            </a:ln>
          </p:spPr>
          <p:txBody>
            <a:bodyPr>
              <a:spAutoFit/>
            </a:bodyPr>
            <a:lstStyle/>
            <a:p>
              <a:r>
                <a:rPr lang="en-US" sz="2400" dirty="0">
                  <a:solidFill>
                    <a:schemeClr val="tx1"/>
                  </a:solidFill>
                  <a:latin typeface="Tahoma" pitchFamily="34" charset="0"/>
                  <a:cs typeface="Tahoma" pitchFamily="34" charset="0"/>
                </a:rPr>
                <a:t>1P</a:t>
              </a:r>
              <a:r>
                <a:rPr lang="en-US" sz="2400" baseline="-25000" dirty="0">
                  <a:solidFill>
                    <a:schemeClr val="tx1"/>
                  </a:solidFill>
                  <a:latin typeface="Tahoma" pitchFamily="34" charset="0"/>
                  <a:cs typeface="Tahoma" pitchFamily="34" charset="0"/>
                </a:rPr>
                <a:t>3/2</a:t>
              </a:r>
            </a:p>
          </p:txBody>
        </p:sp>
        <p:sp useBgFill="1">
          <p:nvSpPr>
            <p:cNvPr id="44042" name="Moon 15"/>
            <p:cNvSpPr>
              <a:spLocks noChangeArrowheads="1"/>
            </p:cNvSpPr>
            <p:nvPr/>
          </p:nvSpPr>
          <p:spPr bwMode="auto">
            <a:xfrm rot="16200000">
              <a:off x="5847972" y="1230989"/>
              <a:ext cx="3006171" cy="2151529"/>
            </a:xfrm>
            <a:prstGeom prst="moon">
              <a:avLst>
                <a:gd name="adj" fmla="val 50000"/>
              </a:avLst>
            </a:prstGeom>
            <a:ln w="38100" algn="ctr">
              <a:solidFill>
                <a:srgbClr val="FF0000"/>
              </a:solidFill>
              <a:round/>
              <a:headEnd/>
              <a:tailEnd/>
            </a:ln>
          </p:spPr>
          <p:txBody>
            <a:bodyPr/>
            <a:lstStyle/>
            <a:p>
              <a:endParaRPr lang="en-US"/>
            </a:p>
          </p:txBody>
        </p:sp>
        <p:sp useBgFill="1">
          <p:nvSpPr>
            <p:cNvPr id="44043" name="Moon 24"/>
            <p:cNvSpPr>
              <a:spLocks noChangeArrowheads="1"/>
            </p:cNvSpPr>
            <p:nvPr/>
          </p:nvSpPr>
          <p:spPr bwMode="auto">
            <a:xfrm rot="16200000">
              <a:off x="6525835" y="435238"/>
              <a:ext cx="1650447" cy="2151529"/>
            </a:xfrm>
            <a:prstGeom prst="moon">
              <a:avLst>
                <a:gd name="adj" fmla="val 50000"/>
              </a:avLst>
            </a:prstGeom>
            <a:ln w="9525" algn="ctr">
              <a:noFill/>
              <a:round/>
              <a:headEnd/>
              <a:tailEnd/>
            </a:ln>
          </p:spPr>
          <p:txBody>
            <a:bodyPr/>
            <a:lstStyle/>
            <a:p>
              <a:endParaRPr lang="en-US"/>
            </a:p>
          </p:txBody>
        </p:sp>
        <p:cxnSp>
          <p:nvCxnSpPr>
            <p:cNvPr id="44044" name="Straight Connector 26"/>
            <p:cNvCxnSpPr>
              <a:cxnSpLocks noChangeShapeType="1"/>
              <a:endCxn id="44058" idx="1"/>
            </p:cNvCxnSpPr>
            <p:nvPr/>
          </p:nvCxnSpPr>
          <p:spPr bwMode="auto">
            <a:xfrm>
              <a:off x="6625543" y="3043561"/>
              <a:ext cx="1442692" cy="6544"/>
            </a:xfrm>
            <a:prstGeom prst="line">
              <a:avLst/>
            </a:prstGeom>
            <a:noFill/>
            <a:ln w="38100" algn="ctr">
              <a:solidFill>
                <a:srgbClr val="FF0000"/>
              </a:solidFill>
              <a:round/>
              <a:headEnd/>
              <a:tailEnd/>
            </a:ln>
          </p:spPr>
        </p:cxnSp>
        <p:sp>
          <p:nvSpPr>
            <p:cNvPr id="44045" name="Oval 102"/>
            <p:cNvSpPr>
              <a:spLocks noChangeArrowheads="1"/>
            </p:cNvSpPr>
            <p:nvPr/>
          </p:nvSpPr>
          <p:spPr bwMode="auto">
            <a:xfrm>
              <a:off x="6775649" y="2925672"/>
              <a:ext cx="150106" cy="235778"/>
            </a:xfrm>
            <a:prstGeom prst="ellipse">
              <a:avLst/>
            </a:prstGeom>
            <a:solidFill>
              <a:schemeClr val="tx1"/>
            </a:solidFill>
            <a:ln w="9525" algn="ctr">
              <a:solidFill>
                <a:schemeClr val="tx1"/>
              </a:solidFill>
              <a:round/>
              <a:headEnd/>
              <a:tailEnd/>
            </a:ln>
          </p:spPr>
          <p:txBody>
            <a:bodyPr/>
            <a:lstStyle/>
            <a:p>
              <a:endParaRPr lang="en-US"/>
            </a:p>
          </p:txBody>
        </p:sp>
        <p:sp>
          <p:nvSpPr>
            <p:cNvPr id="44046" name="Oval 103"/>
            <p:cNvSpPr>
              <a:spLocks noChangeArrowheads="1"/>
            </p:cNvSpPr>
            <p:nvPr/>
          </p:nvSpPr>
          <p:spPr bwMode="auto">
            <a:xfrm>
              <a:off x="7075863" y="2925672"/>
              <a:ext cx="150106" cy="235778"/>
            </a:xfrm>
            <a:prstGeom prst="ellipse">
              <a:avLst/>
            </a:prstGeom>
            <a:solidFill>
              <a:schemeClr val="tx1"/>
            </a:solidFill>
            <a:ln w="9525" algn="ctr">
              <a:solidFill>
                <a:schemeClr val="tx1"/>
              </a:solidFill>
              <a:round/>
              <a:headEnd/>
              <a:tailEnd/>
            </a:ln>
          </p:spPr>
          <p:txBody>
            <a:bodyPr/>
            <a:lstStyle/>
            <a:p>
              <a:endParaRPr lang="en-US"/>
            </a:p>
          </p:txBody>
        </p:sp>
        <p:sp>
          <p:nvSpPr>
            <p:cNvPr id="44047" name="Oval 104"/>
            <p:cNvSpPr>
              <a:spLocks noChangeArrowheads="1"/>
            </p:cNvSpPr>
            <p:nvPr/>
          </p:nvSpPr>
          <p:spPr bwMode="auto">
            <a:xfrm>
              <a:off x="7476147" y="2925672"/>
              <a:ext cx="150106" cy="235778"/>
            </a:xfrm>
            <a:prstGeom prst="ellipse">
              <a:avLst/>
            </a:prstGeom>
            <a:solidFill>
              <a:schemeClr val="bg1"/>
            </a:solidFill>
            <a:ln w="38100" algn="ctr">
              <a:solidFill>
                <a:schemeClr val="tx1"/>
              </a:solidFill>
              <a:round/>
              <a:headEnd/>
              <a:tailEnd/>
            </a:ln>
          </p:spPr>
          <p:txBody>
            <a:bodyPr/>
            <a:lstStyle/>
            <a:p>
              <a:endParaRPr lang="en-US"/>
            </a:p>
          </p:txBody>
        </p:sp>
        <p:sp>
          <p:nvSpPr>
            <p:cNvPr id="44048" name="Oval 105"/>
            <p:cNvSpPr>
              <a:spLocks noChangeArrowheads="1"/>
            </p:cNvSpPr>
            <p:nvPr/>
          </p:nvSpPr>
          <p:spPr bwMode="auto">
            <a:xfrm>
              <a:off x="7776360" y="2925672"/>
              <a:ext cx="150106" cy="235778"/>
            </a:xfrm>
            <a:prstGeom prst="ellipse">
              <a:avLst/>
            </a:prstGeom>
            <a:solidFill>
              <a:schemeClr val="bg1"/>
            </a:solidFill>
            <a:ln w="38100" algn="ctr">
              <a:solidFill>
                <a:schemeClr val="tx1"/>
              </a:solidFill>
              <a:round/>
              <a:headEnd/>
              <a:tailEnd/>
            </a:ln>
          </p:spPr>
          <p:txBody>
            <a:bodyPr/>
            <a:lstStyle/>
            <a:p>
              <a:endParaRPr lang="en-US"/>
            </a:p>
          </p:txBody>
        </p:sp>
        <p:cxnSp>
          <p:nvCxnSpPr>
            <p:cNvPr id="44049" name="Straight Connector 27"/>
            <p:cNvCxnSpPr>
              <a:cxnSpLocks noChangeShapeType="1"/>
            </p:cNvCxnSpPr>
            <p:nvPr/>
          </p:nvCxnSpPr>
          <p:spPr bwMode="auto">
            <a:xfrm>
              <a:off x="6275294" y="1371548"/>
              <a:ext cx="2151529" cy="1588"/>
            </a:xfrm>
            <a:prstGeom prst="line">
              <a:avLst/>
            </a:prstGeom>
            <a:noFill/>
            <a:ln w="38100" algn="ctr">
              <a:solidFill>
                <a:srgbClr val="FF0000"/>
              </a:solidFill>
              <a:round/>
              <a:headEnd/>
              <a:tailEnd/>
            </a:ln>
          </p:spPr>
        </p:cxnSp>
        <p:sp>
          <p:nvSpPr>
            <p:cNvPr id="44050" name="Oval 107"/>
            <p:cNvSpPr>
              <a:spLocks noChangeArrowheads="1"/>
            </p:cNvSpPr>
            <p:nvPr/>
          </p:nvSpPr>
          <p:spPr bwMode="auto">
            <a:xfrm>
              <a:off x="6920753" y="1288163"/>
              <a:ext cx="150106" cy="235778"/>
            </a:xfrm>
            <a:prstGeom prst="ellipse">
              <a:avLst/>
            </a:prstGeom>
            <a:solidFill>
              <a:schemeClr val="tx1"/>
            </a:solidFill>
            <a:ln w="9525" algn="ctr">
              <a:solidFill>
                <a:schemeClr val="tx1"/>
              </a:solidFill>
              <a:round/>
              <a:headEnd/>
              <a:tailEnd/>
            </a:ln>
          </p:spPr>
          <p:txBody>
            <a:bodyPr/>
            <a:lstStyle/>
            <a:p>
              <a:endParaRPr lang="en-US"/>
            </a:p>
          </p:txBody>
        </p:sp>
        <p:sp>
          <p:nvSpPr>
            <p:cNvPr id="44051" name="Oval 108"/>
            <p:cNvSpPr>
              <a:spLocks noChangeArrowheads="1"/>
            </p:cNvSpPr>
            <p:nvPr/>
          </p:nvSpPr>
          <p:spPr bwMode="auto">
            <a:xfrm>
              <a:off x="6490447" y="1288163"/>
              <a:ext cx="150106" cy="235778"/>
            </a:xfrm>
            <a:prstGeom prst="ellipse">
              <a:avLst/>
            </a:prstGeom>
            <a:solidFill>
              <a:schemeClr val="tx1"/>
            </a:solidFill>
            <a:ln w="9525" algn="ctr">
              <a:solidFill>
                <a:schemeClr val="tx1"/>
              </a:solidFill>
              <a:round/>
              <a:headEnd/>
              <a:tailEnd/>
            </a:ln>
          </p:spPr>
          <p:txBody>
            <a:bodyPr/>
            <a:lstStyle/>
            <a:p>
              <a:endParaRPr lang="en-US"/>
            </a:p>
          </p:txBody>
        </p:sp>
        <p:sp>
          <p:nvSpPr>
            <p:cNvPr id="44052" name="Oval 109"/>
            <p:cNvSpPr>
              <a:spLocks noChangeArrowheads="1"/>
            </p:cNvSpPr>
            <p:nvPr/>
          </p:nvSpPr>
          <p:spPr bwMode="auto">
            <a:xfrm>
              <a:off x="7637929" y="1288163"/>
              <a:ext cx="150106" cy="235778"/>
            </a:xfrm>
            <a:prstGeom prst="ellipse">
              <a:avLst/>
            </a:prstGeom>
            <a:solidFill>
              <a:schemeClr val="bg1"/>
            </a:solidFill>
            <a:ln w="38100" algn="ctr">
              <a:solidFill>
                <a:schemeClr val="tx1"/>
              </a:solidFill>
              <a:round/>
              <a:headEnd/>
              <a:tailEnd/>
            </a:ln>
          </p:spPr>
          <p:txBody>
            <a:bodyPr/>
            <a:lstStyle/>
            <a:p>
              <a:endParaRPr lang="en-US"/>
            </a:p>
          </p:txBody>
        </p:sp>
        <p:sp>
          <p:nvSpPr>
            <p:cNvPr id="44053" name="Oval 110"/>
            <p:cNvSpPr>
              <a:spLocks noChangeArrowheads="1"/>
            </p:cNvSpPr>
            <p:nvPr/>
          </p:nvSpPr>
          <p:spPr bwMode="auto">
            <a:xfrm>
              <a:off x="8061564" y="1288163"/>
              <a:ext cx="150106" cy="235778"/>
            </a:xfrm>
            <a:prstGeom prst="ellipse">
              <a:avLst/>
            </a:prstGeom>
            <a:solidFill>
              <a:schemeClr val="bg1"/>
            </a:solidFill>
            <a:ln w="38100" algn="ctr">
              <a:solidFill>
                <a:schemeClr val="tx1"/>
              </a:solidFill>
              <a:round/>
              <a:headEnd/>
              <a:tailEnd/>
            </a:ln>
          </p:spPr>
          <p:txBody>
            <a:bodyPr/>
            <a:lstStyle/>
            <a:p>
              <a:endParaRPr lang="en-US"/>
            </a:p>
          </p:txBody>
        </p:sp>
        <p:cxnSp>
          <p:nvCxnSpPr>
            <p:cNvPr id="44054" name="Straight Connector 111"/>
            <p:cNvCxnSpPr>
              <a:cxnSpLocks noChangeShapeType="1"/>
            </p:cNvCxnSpPr>
            <p:nvPr/>
          </p:nvCxnSpPr>
          <p:spPr bwMode="auto">
            <a:xfrm>
              <a:off x="5629835" y="1371548"/>
              <a:ext cx="573741" cy="1588"/>
            </a:xfrm>
            <a:prstGeom prst="line">
              <a:avLst/>
            </a:prstGeom>
            <a:noFill/>
            <a:ln w="38100" algn="ctr">
              <a:solidFill>
                <a:srgbClr val="FF0000"/>
              </a:solidFill>
              <a:round/>
              <a:headEnd/>
              <a:tailEnd/>
            </a:ln>
          </p:spPr>
        </p:cxnSp>
        <p:cxnSp>
          <p:nvCxnSpPr>
            <p:cNvPr id="44055" name="Straight Connector 112"/>
            <p:cNvCxnSpPr>
              <a:cxnSpLocks noChangeShapeType="1"/>
            </p:cNvCxnSpPr>
            <p:nvPr/>
          </p:nvCxnSpPr>
          <p:spPr bwMode="auto">
            <a:xfrm>
              <a:off x="5486400" y="3047873"/>
              <a:ext cx="860612" cy="1588"/>
            </a:xfrm>
            <a:prstGeom prst="line">
              <a:avLst/>
            </a:prstGeom>
            <a:noFill/>
            <a:ln w="38100" algn="ctr">
              <a:solidFill>
                <a:srgbClr val="FF0000"/>
              </a:solidFill>
              <a:round/>
              <a:headEnd/>
              <a:tailEnd/>
            </a:ln>
          </p:spPr>
        </p:cxnSp>
        <p:cxnSp>
          <p:nvCxnSpPr>
            <p:cNvPr id="44056" name="Straight Arrow Connector 114"/>
            <p:cNvCxnSpPr>
              <a:cxnSpLocks noChangeShapeType="1"/>
            </p:cNvCxnSpPr>
            <p:nvPr/>
          </p:nvCxnSpPr>
          <p:spPr bwMode="auto">
            <a:xfrm rot="5400000" flipH="1" flipV="1">
              <a:off x="5650018" y="1638283"/>
              <a:ext cx="533376" cy="1495"/>
            </a:xfrm>
            <a:prstGeom prst="straightConnector1">
              <a:avLst/>
            </a:prstGeom>
            <a:noFill/>
            <a:ln w="38100" algn="ctr">
              <a:solidFill>
                <a:schemeClr val="tx1"/>
              </a:solidFill>
              <a:round/>
              <a:headEnd/>
              <a:tailEnd type="arrow" w="med" len="med"/>
            </a:ln>
          </p:spPr>
        </p:cxnSp>
        <p:cxnSp>
          <p:nvCxnSpPr>
            <p:cNvPr id="44057" name="Straight Arrow Connector 115"/>
            <p:cNvCxnSpPr>
              <a:cxnSpLocks noChangeShapeType="1"/>
            </p:cNvCxnSpPr>
            <p:nvPr/>
          </p:nvCxnSpPr>
          <p:spPr bwMode="auto">
            <a:xfrm rot="5400000">
              <a:off x="5649271" y="2781232"/>
              <a:ext cx="533376" cy="1495"/>
            </a:xfrm>
            <a:prstGeom prst="straightConnector1">
              <a:avLst/>
            </a:prstGeom>
            <a:noFill/>
            <a:ln w="38100" algn="ctr">
              <a:solidFill>
                <a:schemeClr val="tx1"/>
              </a:solidFill>
              <a:round/>
              <a:headEnd/>
              <a:tailEnd type="arrow" w="med" len="med"/>
            </a:ln>
          </p:spPr>
        </p:cxnSp>
        <p:sp>
          <p:nvSpPr>
            <p:cNvPr id="44058" name="TextBox 116"/>
            <p:cNvSpPr txBox="1">
              <a:spLocks noChangeArrowheads="1"/>
            </p:cNvSpPr>
            <p:nvPr/>
          </p:nvSpPr>
          <p:spPr bwMode="auto">
            <a:xfrm>
              <a:off x="8068235" y="2819283"/>
              <a:ext cx="932329" cy="461644"/>
            </a:xfrm>
            <a:prstGeom prst="rect">
              <a:avLst/>
            </a:prstGeom>
            <a:noFill/>
            <a:ln w="9525">
              <a:noFill/>
              <a:miter lim="800000"/>
              <a:headEnd/>
              <a:tailEnd/>
            </a:ln>
          </p:spPr>
          <p:txBody>
            <a:bodyPr>
              <a:spAutoFit/>
            </a:bodyPr>
            <a:lstStyle/>
            <a:p>
              <a:r>
                <a:rPr lang="en-US" sz="2400" dirty="0">
                  <a:solidFill>
                    <a:schemeClr val="tx1"/>
                  </a:solidFill>
                  <a:latin typeface="Tahoma" pitchFamily="34" charset="0"/>
                  <a:cs typeface="Tahoma" pitchFamily="34" charset="0"/>
                </a:rPr>
                <a:t>1S</a:t>
              </a:r>
              <a:r>
                <a:rPr lang="en-US" sz="2400" baseline="-25000" dirty="0">
                  <a:solidFill>
                    <a:schemeClr val="tx1"/>
                  </a:solidFill>
                  <a:latin typeface="Tahoma" pitchFamily="34" charset="0"/>
                  <a:cs typeface="Tahoma" pitchFamily="34" charset="0"/>
                </a:rPr>
                <a:t>1/2</a:t>
              </a:r>
            </a:p>
          </p:txBody>
        </p:sp>
        <p:sp>
          <p:nvSpPr>
            <p:cNvPr id="44059" name="TextBox 118"/>
            <p:cNvSpPr txBox="1">
              <a:spLocks noChangeArrowheads="1"/>
            </p:cNvSpPr>
            <p:nvPr/>
          </p:nvSpPr>
          <p:spPr bwMode="auto">
            <a:xfrm>
              <a:off x="6849035" y="3962232"/>
              <a:ext cx="1219200" cy="523220"/>
            </a:xfrm>
            <a:prstGeom prst="rect">
              <a:avLst/>
            </a:prstGeom>
            <a:noFill/>
            <a:ln w="9525">
              <a:noFill/>
              <a:miter lim="800000"/>
              <a:headEnd/>
              <a:tailEnd/>
            </a:ln>
          </p:spPr>
          <p:txBody>
            <a:bodyPr>
              <a:spAutoFit/>
            </a:bodyPr>
            <a:lstStyle/>
            <a:p>
              <a:r>
                <a:rPr lang="en-US" sz="2800" dirty="0">
                  <a:solidFill>
                    <a:schemeClr val="tx1"/>
                  </a:solidFill>
                  <a:latin typeface="Tahoma" pitchFamily="34" charset="0"/>
                  <a:cs typeface="Tahoma" pitchFamily="34" charset="0"/>
                </a:rPr>
                <a:t>R</a:t>
              </a:r>
              <a:r>
                <a:rPr lang="el-GR" sz="2800" baseline="-25000" dirty="0">
                  <a:solidFill>
                    <a:schemeClr val="tx1"/>
                  </a:solidFill>
                  <a:latin typeface="Tahoma" pitchFamily="34" charset="0"/>
                  <a:cs typeface="Tahoma" pitchFamily="34" charset="0"/>
                </a:rPr>
                <a:t>αα</a:t>
              </a:r>
              <a:r>
                <a:rPr lang="en-US" sz="2800" dirty="0">
                  <a:solidFill>
                    <a:schemeClr val="tx1"/>
                  </a:solidFill>
                  <a:latin typeface="Tahoma" pitchFamily="34" charset="0"/>
                  <a:cs typeface="Tahoma" pitchFamily="34" charset="0"/>
                </a:rPr>
                <a:t>=0</a:t>
              </a:r>
            </a:p>
          </p:txBody>
        </p:sp>
        <p:sp>
          <p:nvSpPr>
            <p:cNvPr id="44038" name="TextBox 129"/>
            <p:cNvSpPr txBox="1">
              <a:spLocks noChangeArrowheads="1"/>
            </p:cNvSpPr>
            <p:nvPr/>
          </p:nvSpPr>
          <p:spPr bwMode="auto">
            <a:xfrm>
              <a:off x="5791200" y="228600"/>
              <a:ext cx="3352800" cy="400092"/>
            </a:xfrm>
            <a:prstGeom prst="rect">
              <a:avLst/>
            </a:prstGeom>
            <a:noFill/>
            <a:ln w="9525">
              <a:noFill/>
              <a:miter lim="800000"/>
              <a:headEnd/>
              <a:tailEnd/>
            </a:ln>
          </p:spPr>
          <p:txBody>
            <a:bodyPr>
              <a:spAutoFit/>
            </a:bodyPr>
            <a:lstStyle/>
            <a:p>
              <a:r>
                <a:rPr lang="el-GR" sz="2000" dirty="0">
                  <a:solidFill>
                    <a:srgbClr val="FF0000"/>
                  </a:solidFill>
                  <a:latin typeface="Tahoma" pitchFamily="34" charset="0"/>
                  <a:cs typeface="Tahoma" pitchFamily="34" charset="0"/>
                </a:rPr>
                <a:t>α</a:t>
              </a:r>
              <a:r>
                <a:rPr lang="en-US" sz="2000" dirty="0">
                  <a:solidFill>
                    <a:srgbClr val="FF0000"/>
                  </a:solidFill>
                  <a:latin typeface="Tahoma" pitchFamily="34" charset="0"/>
                  <a:cs typeface="Tahoma" pitchFamily="34" charset="0"/>
                </a:rPr>
                <a:t>-</a:t>
              </a:r>
              <a:r>
                <a:rPr lang="el-GR" sz="2000" dirty="0">
                  <a:solidFill>
                    <a:srgbClr val="FF0000"/>
                  </a:solidFill>
                  <a:latin typeface="Tahoma" pitchFamily="34" charset="0"/>
                  <a:cs typeface="Tahoma" pitchFamily="34" charset="0"/>
                </a:rPr>
                <a:t>α</a:t>
              </a:r>
              <a:r>
                <a:rPr lang="en-US" sz="2000" dirty="0">
                  <a:solidFill>
                    <a:srgbClr val="FF0000"/>
                  </a:solidFill>
                  <a:latin typeface="Tahoma" pitchFamily="34" charset="0"/>
                  <a:cs typeface="Tahoma" pitchFamily="34" charset="0"/>
                </a:rPr>
                <a:t> Attractive Potential</a:t>
              </a:r>
            </a:p>
          </p:txBody>
        </p:sp>
      </p:grpSp>
      <p:sp>
        <p:nvSpPr>
          <p:cNvPr id="133" name="TextBox 132"/>
          <p:cNvSpPr txBox="1"/>
          <p:nvPr/>
        </p:nvSpPr>
        <p:spPr>
          <a:xfrm>
            <a:off x="381000" y="152400"/>
            <a:ext cx="4724400" cy="830997"/>
          </a:xfrm>
          <a:prstGeom prst="rect">
            <a:avLst/>
          </a:prstGeom>
          <a:noFill/>
        </p:spPr>
        <p:txBody>
          <a:bodyPr wrap="square">
            <a:spAutoFit/>
          </a:bodyPr>
          <a:lstStyle/>
          <a:p>
            <a:r>
              <a:rPr lang="en-US" sz="2400" u="sng" dirty="0">
                <a:solidFill>
                  <a:schemeClr val="tx1"/>
                </a:solidFill>
                <a:latin typeface="Tahoma" pitchFamily="34" charset="0"/>
                <a:cs typeface="Tahoma" pitchFamily="34" charset="0"/>
              </a:rPr>
              <a:t>Explanation of </a:t>
            </a:r>
            <a:r>
              <a:rPr lang="el-GR" sz="2400" u="sng" dirty="0">
                <a:solidFill>
                  <a:schemeClr val="tx1"/>
                </a:solidFill>
                <a:latin typeface="Tahoma" pitchFamily="34" charset="0"/>
                <a:cs typeface="Tahoma" pitchFamily="34" charset="0"/>
              </a:rPr>
              <a:t>α</a:t>
            </a:r>
            <a:r>
              <a:rPr lang="en-US" sz="2400" u="sng" dirty="0">
                <a:solidFill>
                  <a:schemeClr val="tx1"/>
                </a:solidFill>
                <a:latin typeface="Tahoma" pitchFamily="34" charset="0"/>
                <a:cs typeface="Tahoma" pitchFamily="34" charset="0"/>
              </a:rPr>
              <a:t>-</a:t>
            </a:r>
            <a:r>
              <a:rPr lang="el-GR" sz="2400" u="sng" dirty="0">
                <a:solidFill>
                  <a:schemeClr val="tx1"/>
                </a:solidFill>
                <a:latin typeface="Tahoma" pitchFamily="34" charset="0"/>
                <a:cs typeface="Tahoma" pitchFamily="34" charset="0"/>
              </a:rPr>
              <a:t>α</a:t>
            </a:r>
            <a:r>
              <a:rPr lang="en-US" sz="2400" u="sng" dirty="0">
                <a:solidFill>
                  <a:schemeClr val="tx1"/>
                </a:solidFill>
                <a:latin typeface="Tahoma" pitchFamily="34" charset="0"/>
                <a:cs typeface="Tahoma" pitchFamily="34" charset="0"/>
              </a:rPr>
              <a:t> potential </a:t>
            </a:r>
            <a:endParaRPr lang="en-US" sz="2400" u="sng" dirty="0" smtClean="0">
              <a:solidFill>
                <a:schemeClr val="tx1"/>
              </a:solidFill>
              <a:latin typeface="Tahoma" pitchFamily="34" charset="0"/>
              <a:cs typeface="Tahoma" pitchFamily="34" charset="0"/>
            </a:endParaRPr>
          </a:p>
          <a:p>
            <a:r>
              <a:rPr lang="en-US" sz="2400" u="sng" dirty="0" smtClean="0">
                <a:solidFill>
                  <a:srgbClr val="FF0000"/>
                </a:solidFill>
                <a:latin typeface="Tahoma" pitchFamily="34" charset="0"/>
                <a:cs typeface="Tahoma" pitchFamily="34" charset="0"/>
              </a:rPr>
              <a:t>in RGM - Shell Model </a:t>
            </a:r>
            <a:r>
              <a:rPr lang="en-US" sz="2400" u="sng" dirty="0">
                <a:solidFill>
                  <a:srgbClr val="FF0000"/>
                </a:solidFill>
                <a:latin typeface="Tahoma" pitchFamily="34" charset="0"/>
                <a:cs typeface="Tahoma" pitchFamily="34" charset="0"/>
              </a:rPr>
              <a:t>picture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fltVal val="0"/>
                                          </p:val>
                                        </p:tav>
                                        <p:tav tm="100000">
                                          <p:val>
                                            <p:strVal val="#ppt_w"/>
                                          </p:val>
                                        </p:tav>
                                      </p:tavLst>
                                    </p:anim>
                                    <p:anim calcmode="lin" valueType="num">
                                      <p:cBhvr>
                                        <p:cTn id="16" dur="1000" fill="hold"/>
                                        <p:tgtEl>
                                          <p:spTgt spid="4"/>
                                        </p:tgtEl>
                                        <p:attrNameLst>
                                          <p:attrName>ppt_h</p:attrName>
                                        </p:attrNameLst>
                                      </p:cBhvr>
                                      <p:tavLst>
                                        <p:tav tm="0">
                                          <p:val>
                                            <p:fltVal val="0"/>
                                          </p:val>
                                        </p:tav>
                                        <p:tav tm="100000">
                                          <p:val>
                                            <p:strVal val="#ppt_h"/>
                                          </p:val>
                                        </p:tav>
                                      </p:tavLst>
                                    </p:anim>
                                    <p:anim calcmode="lin" valueType="num">
                                      <p:cBhvr>
                                        <p:cTn id="17"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590800"/>
            <a:ext cx="9144000" cy="769441"/>
          </a:xfrm>
          <a:prstGeom prst="rect">
            <a:avLst/>
          </a:prstGeom>
          <a:noFill/>
        </p:spPr>
        <p:txBody>
          <a:bodyPr wrap="square" rtlCol="0">
            <a:spAutoFit/>
          </a:bodyPr>
          <a:lstStyle/>
          <a:p>
            <a:pPr algn="ctr"/>
            <a:r>
              <a:rPr lang="en-US" sz="4400" dirty="0" smtClean="0"/>
              <a:t>Heavy Cluster Knockout</a:t>
            </a:r>
            <a:endParaRPr lang="en-US" sz="4400" dirty="0"/>
          </a:p>
        </p:txBody>
      </p:sp>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1"/>
          <p:cNvPicPr>
            <a:picLocks noChangeAspect="1" noChangeArrowheads="1"/>
          </p:cNvPicPr>
          <p:nvPr/>
        </p:nvPicPr>
        <p:blipFill>
          <a:blip r:embed="rId3" cstate="print"/>
          <a:srcRect/>
          <a:stretch>
            <a:fillRect/>
          </a:stretch>
        </p:blipFill>
        <p:spPr bwMode="auto">
          <a:xfrm>
            <a:off x="2667000" y="3429000"/>
            <a:ext cx="6019800" cy="3429000"/>
          </a:xfrm>
          <a:prstGeom prst="rect">
            <a:avLst/>
          </a:prstGeom>
          <a:noFill/>
          <a:ln w="9525">
            <a:noFill/>
            <a:round/>
            <a:headEnd/>
            <a:tailEnd/>
          </a:ln>
        </p:spPr>
      </p:pic>
      <p:pic>
        <p:nvPicPr>
          <p:cNvPr id="48131" name="Picture 2"/>
          <p:cNvPicPr>
            <a:picLocks noChangeAspect="1" noChangeArrowheads="1"/>
          </p:cNvPicPr>
          <p:nvPr/>
        </p:nvPicPr>
        <p:blipFill>
          <a:blip r:embed="rId4" cstate="print"/>
          <a:srcRect/>
          <a:stretch>
            <a:fillRect/>
          </a:stretch>
        </p:blipFill>
        <p:spPr bwMode="auto">
          <a:xfrm>
            <a:off x="2667000" y="0"/>
            <a:ext cx="6019800" cy="3276600"/>
          </a:xfrm>
          <a:prstGeom prst="rect">
            <a:avLst/>
          </a:prstGeom>
          <a:noFill/>
          <a:ln w="9525">
            <a:noFill/>
            <a:round/>
            <a:headEnd/>
            <a:tailEnd/>
          </a:ln>
        </p:spPr>
      </p:pic>
      <p:sp>
        <p:nvSpPr>
          <p:cNvPr id="48132" name="Text Box 3"/>
          <p:cNvSpPr txBox="1">
            <a:spLocks noChangeArrowheads="1"/>
          </p:cNvSpPr>
          <p:nvPr/>
        </p:nvSpPr>
        <p:spPr bwMode="auto">
          <a:xfrm>
            <a:off x="228600" y="1219200"/>
            <a:ext cx="2209800" cy="925511"/>
          </a:xfrm>
          <a:prstGeom prst="rect">
            <a:avLst/>
          </a:prstGeom>
          <a:noFill/>
          <a:ln w="9525">
            <a:noFill/>
            <a:round/>
            <a:headEnd/>
            <a:tailEnd/>
          </a:ln>
        </p:spPr>
        <p:txBody>
          <a:bodyPr lIns="90000" tIns="46800" rIns="90000" bIns="46800">
            <a:spAutoFit/>
          </a:bodyPr>
          <a:lstStyle/>
          <a:p>
            <a:pPr>
              <a:spcBef>
                <a:spcPts val="2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5400" dirty="0">
                <a:solidFill>
                  <a:srgbClr val="FF0000"/>
                </a:solidFill>
              </a:rPr>
              <a:t>(</a:t>
            </a:r>
            <a:r>
              <a:rPr lang="en-US" sz="5400" dirty="0">
                <a:solidFill>
                  <a:srgbClr val="FF0000"/>
                </a:solidFill>
                <a:latin typeface="Symbol" pitchFamily="18" charset="2"/>
              </a:rPr>
              <a:t></a:t>
            </a:r>
            <a:r>
              <a:rPr lang="en-US" sz="5400" dirty="0">
                <a:solidFill>
                  <a:srgbClr val="FF0000"/>
                </a:solidFill>
              </a:rPr>
              <a:t>, 2</a:t>
            </a:r>
            <a:r>
              <a:rPr lang="en-US" sz="5400" dirty="0">
                <a:solidFill>
                  <a:srgbClr val="FF0000"/>
                </a:solidFill>
                <a:latin typeface="Symbol" pitchFamily="18" charset="2"/>
              </a:rPr>
              <a:t></a:t>
            </a:r>
            <a:r>
              <a:rPr lang="en-US" sz="5400" dirty="0">
                <a:solidFill>
                  <a:srgbClr val="FF0000"/>
                </a:solidFill>
              </a:rPr>
              <a:t>)</a:t>
            </a:r>
          </a:p>
        </p:txBody>
      </p:sp>
      <p:sp>
        <p:nvSpPr>
          <p:cNvPr id="48133" name="Text Box 4"/>
          <p:cNvSpPr txBox="1">
            <a:spLocks noChangeArrowheads="1"/>
          </p:cNvSpPr>
          <p:nvPr/>
        </p:nvSpPr>
        <p:spPr bwMode="auto">
          <a:xfrm>
            <a:off x="457200" y="4495800"/>
            <a:ext cx="2057400" cy="925511"/>
          </a:xfrm>
          <a:prstGeom prst="rect">
            <a:avLst/>
          </a:prstGeom>
          <a:noFill/>
          <a:ln w="9525">
            <a:noFill/>
            <a:round/>
            <a:headEnd/>
            <a:tailEnd/>
          </a:ln>
        </p:spPr>
        <p:txBody>
          <a:bodyPr wrap="square" lIns="90000" tIns="46800" rIns="90000" bIns="46800">
            <a:spAutoFit/>
          </a:bodyPr>
          <a:lstStyle/>
          <a:p>
            <a:pPr>
              <a:spcBef>
                <a:spcPts val="2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5400" dirty="0">
                <a:solidFill>
                  <a:srgbClr val="0000FF"/>
                </a:solidFill>
              </a:rPr>
              <a:t>(C, 2C)</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3"/>
          <p:cNvGrpSpPr/>
          <p:nvPr/>
        </p:nvGrpSpPr>
        <p:grpSpPr>
          <a:xfrm>
            <a:off x="4572000" y="1981200"/>
            <a:ext cx="4724400" cy="3070086"/>
            <a:chOff x="4572000" y="2568714"/>
            <a:chExt cx="4724400" cy="3070086"/>
          </a:xfrm>
        </p:grpSpPr>
        <p:cxnSp>
          <p:nvCxnSpPr>
            <p:cNvPr id="40" name="Straight Connector 39"/>
            <p:cNvCxnSpPr/>
            <p:nvPr/>
          </p:nvCxnSpPr>
          <p:spPr>
            <a:xfrm>
              <a:off x="4953000" y="3429000"/>
              <a:ext cx="1752600" cy="381000"/>
            </a:xfrm>
            <a:prstGeom prst="line">
              <a:avLst/>
            </a:prstGeom>
            <a:ln w="508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6705600" y="3810000"/>
              <a:ext cx="2057400" cy="838200"/>
            </a:xfrm>
            <a:prstGeom prst="line">
              <a:avLst/>
            </a:prstGeom>
            <a:ln w="508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V="1">
              <a:off x="6705600" y="2895600"/>
              <a:ext cx="1981200" cy="914400"/>
            </a:xfrm>
            <a:prstGeom prst="line">
              <a:avLst/>
            </a:prstGeom>
            <a:ln w="508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V="1">
              <a:off x="5029200" y="4495800"/>
              <a:ext cx="1676400" cy="533400"/>
            </a:xfrm>
            <a:prstGeom prst="line">
              <a:avLst/>
            </a:prstGeom>
            <a:ln w="508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V="1">
              <a:off x="5029200" y="4648200"/>
              <a:ext cx="1676400" cy="533400"/>
            </a:xfrm>
            <a:prstGeom prst="line">
              <a:avLst/>
            </a:prstGeom>
            <a:ln w="508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V="1">
              <a:off x="5029200" y="4800600"/>
              <a:ext cx="1676400" cy="533400"/>
            </a:xfrm>
            <a:prstGeom prst="line">
              <a:avLst/>
            </a:prstGeom>
            <a:ln w="508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6705600" y="4648200"/>
              <a:ext cx="1981200" cy="534988"/>
            </a:xfrm>
            <a:prstGeom prst="line">
              <a:avLst/>
            </a:prstGeom>
            <a:ln w="508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6705600" y="4800600"/>
              <a:ext cx="1981200" cy="534988"/>
            </a:xfrm>
            <a:prstGeom prst="line">
              <a:avLst/>
            </a:prstGeom>
            <a:ln w="508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6362700" y="4152900"/>
              <a:ext cx="685800" cy="1588"/>
            </a:xfrm>
            <a:prstGeom prst="line">
              <a:avLst/>
            </a:prstGeom>
            <a:ln w="50800">
              <a:solidFill>
                <a:srgbClr val="0000FF"/>
              </a:solidFill>
            </a:ln>
          </p:spPr>
          <p:style>
            <a:lnRef idx="1">
              <a:schemeClr val="accent1"/>
            </a:lnRef>
            <a:fillRef idx="0">
              <a:schemeClr val="accent1"/>
            </a:fillRef>
            <a:effectRef idx="0">
              <a:schemeClr val="accent1"/>
            </a:effectRef>
            <a:fontRef idx="minor">
              <a:schemeClr val="tx1"/>
            </a:fontRef>
          </p:style>
        </p:cxnSp>
        <p:sp>
          <p:nvSpPr>
            <p:cNvPr id="56" name="Oval 55"/>
            <p:cNvSpPr/>
            <p:nvPr/>
          </p:nvSpPr>
          <p:spPr>
            <a:xfrm>
              <a:off x="6400800" y="3429000"/>
              <a:ext cx="609600" cy="6096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p:cNvSpPr txBox="1"/>
            <p:nvPr/>
          </p:nvSpPr>
          <p:spPr>
            <a:xfrm>
              <a:off x="5410200" y="2873514"/>
              <a:ext cx="609600" cy="707886"/>
            </a:xfrm>
            <a:prstGeom prst="rect">
              <a:avLst/>
            </a:prstGeom>
            <a:noFill/>
          </p:spPr>
          <p:txBody>
            <a:bodyPr wrap="square" rtlCol="0">
              <a:spAutoFit/>
            </a:bodyPr>
            <a:lstStyle/>
            <a:p>
              <a:r>
                <a:rPr lang="en-US" sz="4000" b="1" dirty="0" smtClean="0"/>
                <a:t>C</a:t>
              </a:r>
              <a:endParaRPr lang="en-US" sz="4000" b="1" dirty="0"/>
            </a:p>
          </p:txBody>
        </p:sp>
        <p:sp>
          <p:nvSpPr>
            <p:cNvPr id="58" name="TextBox 57"/>
            <p:cNvSpPr txBox="1"/>
            <p:nvPr/>
          </p:nvSpPr>
          <p:spPr>
            <a:xfrm>
              <a:off x="7696200" y="2568714"/>
              <a:ext cx="609600" cy="707886"/>
            </a:xfrm>
            <a:prstGeom prst="rect">
              <a:avLst/>
            </a:prstGeom>
            <a:noFill/>
          </p:spPr>
          <p:txBody>
            <a:bodyPr wrap="square" rtlCol="0">
              <a:spAutoFit/>
            </a:bodyPr>
            <a:lstStyle/>
            <a:p>
              <a:r>
                <a:rPr lang="en-US" sz="4000" b="1" dirty="0" smtClean="0"/>
                <a:t>C</a:t>
              </a:r>
              <a:endParaRPr lang="en-US" sz="4000" b="1" dirty="0"/>
            </a:p>
          </p:txBody>
        </p:sp>
        <p:sp>
          <p:nvSpPr>
            <p:cNvPr id="59" name="TextBox 58"/>
            <p:cNvSpPr txBox="1"/>
            <p:nvPr/>
          </p:nvSpPr>
          <p:spPr>
            <a:xfrm>
              <a:off x="7848600" y="3787914"/>
              <a:ext cx="609600" cy="707886"/>
            </a:xfrm>
            <a:prstGeom prst="rect">
              <a:avLst/>
            </a:prstGeom>
            <a:noFill/>
          </p:spPr>
          <p:txBody>
            <a:bodyPr wrap="square" rtlCol="0">
              <a:spAutoFit/>
            </a:bodyPr>
            <a:lstStyle/>
            <a:p>
              <a:r>
                <a:rPr lang="en-US" sz="4000" b="1" dirty="0" smtClean="0"/>
                <a:t>C</a:t>
              </a:r>
              <a:endParaRPr lang="en-US" sz="4000" b="1" dirty="0"/>
            </a:p>
          </p:txBody>
        </p:sp>
        <p:sp>
          <p:nvSpPr>
            <p:cNvPr id="60" name="TextBox 59"/>
            <p:cNvSpPr txBox="1"/>
            <p:nvPr/>
          </p:nvSpPr>
          <p:spPr>
            <a:xfrm>
              <a:off x="6172200" y="3962400"/>
              <a:ext cx="609600" cy="707886"/>
            </a:xfrm>
            <a:prstGeom prst="rect">
              <a:avLst/>
            </a:prstGeom>
            <a:noFill/>
          </p:spPr>
          <p:txBody>
            <a:bodyPr wrap="square" rtlCol="0">
              <a:spAutoFit/>
            </a:bodyPr>
            <a:lstStyle/>
            <a:p>
              <a:r>
                <a:rPr lang="en-US" sz="4000" b="1" dirty="0" smtClean="0"/>
                <a:t>C</a:t>
              </a:r>
              <a:endParaRPr lang="en-US" sz="4000" b="1" dirty="0"/>
            </a:p>
          </p:txBody>
        </p:sp>
        <p:sp>
          <p:nvSpPr>
            <p:cNvPr id="61" name="TextBox 60"/>
            <p:cNvSpPr txBox="1"/>
            <p:nvPr/>
          </p:nvSpPr>
          <p:spPr>
            <a:xfrm>
              <a:off x="4572000" y="4876800"/>
              <a:ext cx="609600" cy="707886"/>
            </a:xfrm>
            <a:prstGeom prst="rect">
              <a:avLst/>
            </a:prstGeom>
            <a:noFill/>
          </p:spPr>
          <p:txBody>
            <a:bodyPr wrap="square" rtlCol="0">
              <a:spAutoFit/>
            </a:bodyPr>
            <a:lstStyle/>
            <a:p>
              <a:r>
                <a:rPr lang="en-US" sz="4000" b="1" dirty="0" smtClean="0"/>
                <a:t>O</a:t>
              </a:r>
              <a:endParaRPr lang="en-US" sz="4000" b="1" dirty="0"/>
            </a:p>
          </p:txBody>
        </p:sp>
        <p:sp>
          <p:nvSpPr>
            <p:cNvPr id="62" name="TextBox 61"/>
            <p:cNvSpPr txBox="1"/>
            <p:nvPr/>
          </p:nvSpPr>
          <p:spPr>
            <a:xfrm>
              <a:off x="5638800" y="4930914"/>
              <a:ext cx="609600" cy="707886"/>
            </a:xfrm>
            <a:prstGeom prst="rect">
              <a:avLst/>
            </a:prstGeom>
            <a:noFill/>
          </p:spPr>
          <p:txBody>
            <a:bodyPr wrap="square" rtlCol="0">
              <a:spAutoFit/>
            </a:bodyPr>
            <a:lstStyle/>
            <a:p>
              <a:r>
                <a:rPr lang="el-GR" sz="4000" b="1" dirty="0" smtClean="0"/>
                <a:t>α</a:t>
              </a:r>
              <a:endParaRPr lang="en-US" sz="4000" b="1" dirty="0"/>
            </a:p>
          </p:txBody>
        </p:sp>
        <p:sp>
          <p:nvSpPr>
            <p:cNvPr id="63" name="TextBox 62"/>
            <p:cNvSpPr txBox="1"/>
            <p:nvPr/>
          </p:nvSpPr>
          <p:spPr>
            <a:xfrm>
              <a:off x="8686800" y="4876800"/>
              <a:ext cx="609600" cy="707886"/>
            </a:xfrm>
            <a:prstGeom prst="rect">
              <a:avLst/>
            </a:prstGeom>
            <a:noFill/>
          </p:spPr>
          <p:txBody>
            <a:bodyPr wrap="square" rtlCol="0">
              <a:spAutoFit/>
            </a:bodyPr>
            <a:lstStyle/>
            <a:p>
              <a:r>
                <a:rPr lang="el-GR" sz="4000" b="1" dirty="0" smtClean="0"/>
                <a:t>α</a:t>
              </a:r>
              <a:endParaRPr lang="en-US" sz="4000" b="1" dirty="0"/>
            </a:p>
          </p:txBody>
        </p:sp>
      </p:grpSp>
      <p:sp>
        <p:nvSpPr>
          <p:cNvPr id="65" name="Text Box 3"/>
          <p:cNvSpPr txBox="1">
            <a:spLocks noChangeArrowheads="1"/>
          </p:cNvSpPr>
          <p:nvPr/>
        </p:nvSpPr>
        <p:spPr bwMode="auto">
          <a:xfrm>
            <a:off x="228600" y="685800"/>
            <a:ext cx="8702675" cy="956288"/>
          </a:xfrm>
          <a:prstGeom prst="rect">
            <a:avLst/>
          </a:prstGeom>
          <a:noFill/>
          <a:ln w="9525">
            <a:noFill/>
            <a:round/>
            <a:headEnd/>
            <a:tailEnd/>
          </a:ln>
        </p:spPr>
        <p:txBody>
          <a:bodyPr lIns="90000" tIns="46800" rIns="90000" bIns="4680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800" dirty="0" smtClean="0">
                <a:solidFill>
                  <a:srgbClr val="000000"/>
                </a:solidFill>
              </a:rPr>
              <a:t>                                       Comparison of</a:t>
            </a:r>
            <a:endParaRPr lang="en-US" sz="2800" dirty="0">
              <a:solidFill>
                <a:srgbClr val="000000"/>
              </a:solidFill>
            </a:endParaRP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800" baseline="30000" dirty="0">
                <a:solidFill>
                  <a:srgbClr val="000000"/>
                </a:solidFill>
              </a:rPr>
              <a:t>       </a:t>
            </a:r>
            <a:r>
              <a:rPr lang="en-US" sz="2800" baseline="30000" dirty="0" smtClean="0">
                <a:solidFill>
                  <a:srgbClr val="000000"/>
                </a:solidFill>
              </a:rPr>
              <a:t>                </a:t>
            </a:r>
            <a:r>
              <a:rPr lang="en-US" sz="3200" baseline="30000" dirty="0">
                <a:solidFill>
                  <a:srgbClr val="FF0000"/>
                </a:solidFill>
              </a:rPr>
              <a:t>16</a:t>
            </a:r>
            <a:r>
              <a:rPr lang="en-US" sz="2800" dirty="0">
                <a:solidFill>
                  <a:srgbClr val="FF0000"/>
                </a:solidFill>
              </a:rPr>
              <a:t>O (</a:t>
            </a:r>
            <a:r>
              <a:rPr lang="en-US" sz="2800" dirty="0">
                <a:solidFill>
                  <a:srgbClr val="FF0000"/>
                </a:solidFill>
                <a:latin typeface="Symbol" pitchFamily="18" charset="2"/>
              </a:rPr>
              <a:t></a:t>
            </a:r>
            <a:r>
              <a:rPr lang="en-US" sz="2800" dirty="0">
                <a:solidFill>
                  <a:srgbClr val="FF0000"/>
                </a:solidFill>
              </a:rPr>
              <a:t>,2</a:t>
            </a:r>
            <a:r>
              <a:rPr lang="en-US" sz="2800" dirty="0">
                <a:solidFill>
                  <a:srgbClr val="FF0000"/>
                </a:solidFill>
                <a:latin typeface="Symbol" pitchFamily="18" charset="2"/>
              </a:rPr>
              <a:t></a:t>
            </a:r>
            <a:r>
              <a:rPr lang="en-US" sz="2800" dirty="0">
                <a:solidFill>
                  <a:srgbClr val="FF0000"/>
                </a:solidFill>
              </a:rPr>
              <a:t>) </a:t>
            </a:r>
            <a:r>
              <a:rPr lang="en-US" sz="3200" baseline="30000" dirty="0">
                <a:solidFill>
                  <a:srgbClr val="FF0000"/>
                </a:solidFill>
              </a:rPr>
              <a:t>12</a:t>
            </a:r>
            <a:r>
              <a:rPr lang="en-US" sz="2800" dirty="0">
                <a:solidFill>
                  <a:srgbClr val="FF0000"/>
                </a:solidFill>
              </a:rPr>
              <a:t>C        </a:t>
            </a:r>
            <a:r>
              <a:rPr lang="en-US" sz="2800" dirty="0">
                <a:solidFill>
                  <a:srgbClr val="000000"/>
                </a:solidFill>
              </a:rPr>
              <a:t>and     </a:t>
            </a:r>
            <a:r>
              <a:rPr lang="en-US" sz="3200" baseline="30000" dirty="0">
                <a:solidFill>
                  <a:srgbClr val="0000FF"/>
                </a:solidFill>
              </a:rPr>
              <a:t>16</a:t>
            </a:r>
            <a:r>
              <a:rPr lang="en-US" sz="2800" dirty="0">
                <a:solidFill>
                  <a:srgbClr val="0000FF"/>
                </a:solidFill>
              </a:rPr>
              <a:t>O (</a:t>
            </a:r>
            <a:r>
              <a:rPr lang="en-US" sz="3200" baseline="30000" dirty="0">
                <a:solidFill>
                  <a:srgbClr val="0000FF"/>
                </a:solidFill>
              </a:rPr>
              <a:t>12</a:t>
            </a:r>
            <a:r>
              <a:rPr lang="en-US" sz="2800" dirty="0">
                <a:solidFill>
                  <a:srgbClr val="0000FF"/>
                </a:solidFill>
              </a:rPr>
              <a:t>C, 2</a:t>
            </a:r>
            <a:r>
              <a:rPr lang="en-US" sz="3200" baseline="30000" dirty="0">
                <a:solidFill>
                  <a:srgbClr val="0000FF"/>
                </a:solidFill>
              </a:rPr>
              <a:t>12</a:t>
            </a:r>
            <a:r>
              <a:rPr lang="en-US" sz="2800" dirty="0">
                <a:solidFill>
                  <a:srgbClr val="0000FF"/>
                </a:solidFill>
              </a:rPr>
              <a:t>C) </a:t>
            </a:r>
            <a:r>
              <a:rPr lang="en-US" sz="3200" baseline="30000" dirty="0">
                <a:solidFill>
                  <a:srgbClr val="0000FF"/>
                </a:solidFill>
              </a:rPr>
              <a:t>4</a:t>
            </a:r>
            <a:r>
              <a:rPr lang="en-US" sz="2800" dirty="0">
                <a:solidFill>
                  <a:srgbClr val="0000FF"/>
                </a:solidFill>
              </a:rPr>
              <a:t>He</a:t>
            </a:r>
          </a:p>
        </p:txBody>
      </p:sp>
      <p:sp>
        <p:nvSpPr>
          <p:cNvPr id="66" name="Text Box 16"/>
          <p:cNvSpPr txBox="1">
            <a:spLocks noChangeArrowheads="1"/>
          </p:cNvSpPr>
          <p:nvPr/>
        </p:nvSpPr>
        <p:spPr bwMode="auto">
          <a:xfrm>
            <a:off x="0" y="5638800"/>
            <a:ext cx="9448800" cy="433068"/>
          </a:xfrm>
          <a:prstGeom prst="rect">
            <a:avLst/>
          </a:prstGeom>
          <a:noFill/>
          <a:ln w="9525">
            <a:noFill/>
            <a:round/>
            <a:headEnd/>
            <a:tailEnd/>
          </a:ln>
        </p:spPr>
        <p:txBody>
          <a:bodyPr lIns="90000" tIns="46800" rIns="90000" bIns="4680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200" baseline="30000" dirty="0">
                <a:solidFill>
                  <a:srgbClr val="000000"/>
                </a:solidFill>
                <a:latin typeface="Georgia" pitchFamily="18" charset="0"/>
              </a:rPr>
              <a:t>16</a:t>
            </a:r>
            <a:r>
              <a:rPr lang="en-US" sz="2200" dirty="0">
                <a:solidFill>
                  <a:srgbClr val="000000"/>
                </a:solidFill>
                <a:latin typeface="Georgia" pitchFamily="18" charset="0"/>
              </a:rPr>
              <a:t>O(C,2C)</a:t>
            </a:r>
            <a:r>
              <a:rPr lang="en-US" sz="2200" dirty="0">
                <a:solidFill>
                  <a:srgbClr val="000000"/>
                </a:solidFill>
                <a:latin typeface="Symbol" pitchFamily="18" charset="2"/>
              </a:rPr>
              <a:t></a:t>
            </a:r>
            <a:r>
              <a:rPr lang="en-US" sz="2200" dirty="0">
                <a:solidFill>
                  <a:srgbClr val="000000"/>
                </a:solidFill>
                <a:latin typeface="Georgia" pitchFamily="18" charset="0"/>
              </a:rPr>
              <a:t> was performed at Mumbai LINAC-</a:t>
            </a:r>
            <a:r>
              <a:rPr lang="en-US" sz="2200" dirty="0" err="1">
                <a:solidFill>
                  <a:srgbClr val="000000"/>
                </a:solidFill>
                <a:latin typeface="Georgia" pitchFamily="18" charset="0"/>
              </a:rPr>
              <a:t>Pelletron</a:t>
            </a:r>
            <a:r>
              <a:rPr lang="en-US" sz="2200" dirty="0">
                <a:solidFill>
                  <a:srgbClr val="000000"/>
                </a:solidFill>
                <a:latin typeface="Georgia" pitchFamily="18" charset="0"/>
              </a:rPr>
              <a:t> at </a:t>
            </a:r>
            <a:r>
              <a:rPr lang="en-US" sz="2200" dirty="0" smtClean="0">
                <a:solidFill>
                  <a:srgbClr val="000000"/>
                </a:solidFill>
                <a:latin typeface="Georgia" pitchFamily="18" charset="0"/>
              </a:rPr>
              <a:t>E</a:t>
            </a:r>
            <a:r>
              <a:rPr lang="en-US" sz="2200" baseline="-25000" dirty="0" smtClean="0">
                <a:solidFill>
                  <a:srgbClr val="000000"/>
                </a:solidFill>
                <a:latin typeface="Georgia" pitchFamily="18" charset="0"/>
              </a:rPr>
              <a:t>C</a:t>
            </a:r>
            <a:r>
              <a:rPr lang="en-US" sz="2200" dirty="0" smtClean="0">
                <a:solidFill>
                  <a:srgbClr val="000000"/>
                </a:solidFill>
                <a:latin typeface="Georgia" pitchFamily="18" charset="0"/>
              </a:rPr>
              <a:t>=119 </a:t>
            </a:r>
            <a:r>
              <a:rPr lang="en-US" sz="2200" dirty="0" err="1">
                <a:solidFill>
                  <a:srgbClr val="000000"/>
                </a:solidFill>
                <a:latin typeface="Georgia" pitchFamily="18" charset="0"/>
              </a:rPr>
              <a:t>MeV</a:t>
            </a:r>
            <a:endParaRPr lang="en-US" sz="2200" dirty="0">
              <a:solidFill>
                <a:srgbClr val="000000"/>
              </a:solidFill>
              <a:latin typeface="Georgia" pitchFamily="18" charset="0"/>
            </a:endParaRPr>
          </a:p>
        </p:txBody>
      </p:sp>
      <p:grpSp>
        <p:nvGrpSpPr>
          <p:cNvPr id="3" name="Group 67"/>
          <p:cNvGrpSpPr/>
          <p:nvPr/>
        </p:nvGrpSpPr>
        <p:grpSpPr>
          <a:xfrm>
            <a:off x="76200" y="2209800"/>
            <a:ext cx="4648200" cy="3070086"/>
            <a:chOff x="76200" y="2209800"/>
            <a:chExt cx="4648200" cy="3070086"/>
          </a:xfrm>
        </p:grpSpPr>
        <p:cxnSp>
          <p:nvCxnSpPr>
            <p:cNvPr id="6" name="Straight Connector 5"/>
            <p:cNvCxnSpPr/>
            <p:nvPr/>
          </p:nvCxnSpPr>
          <p:spPr>
            <a:xfrm flipV="1">
              <a:off x="533400" y="3984486"/>
              <a:ext cx="1676400" cy="53340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533400" y="4136886"/>
              <a:ext cx="1676400" cy="53340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533400" y="4289286"/>
              <a:ext cx="1676400" cy="53340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04800" y="2765286"/>
              <a:ext cx="1905000" cy="45720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flipH="1" flipV="1">
              <a:off x="1829594" y="3603486"/>
              <a:ext cx="761206" cy="794"/>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2209800" y="2384286"/>
              <a:ext cx="1981200" cy="83820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10800000">
              <a:off x="2209800" y="3222486"/>
              <a:ext cx="1981200" cy="91440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2209800" y="4136886"/>
              <a:ext cx="1981200" cy="53340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2209800" y="4289286"/>
              <a:ext cx="1981200" cy="53340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sp>
          <p:nvSpPr>
            <p:cNvPr id="30" name="Oval 29"/>
            <p:cNvSpPr/>
            <p:nvPr/>
          </p:nvSpPr>
          <p:spPr>
            <a:xfrm>
              <a:off x="2057400" y="3070086"/>
              <a:ext cx="304800" cy="3048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1066800" y="2384286"/>
              <a:ext cx="609600" cy="707886"/>
            </a:xfrm>
            <a:prstGeom prst="rect">
              <a:avLst/>
            </a:prstGeom>
            <a:noFill/>
          </p:spPr>
          <p:txBody>
            <a:bodyPr wrap="square" rtlCol="0">
              <a:spAutoFit/>
            </a:bodyPr>
            <a:lstStyle/>
            <a:p>
              <a:r>
                <a:rPr lang="el-GR" sz="4000" b="1" dirty="0" smtClean="0"/>
                <a:t>α</a:t>
              </a:r>
              <a:endParaRPr lang="en-US" sz="4000" b="1" dirty="0"/>
            </a:p>
          </p:txBody>
        </p:sp>
        <p:sp>
          <p:nvSpPr>
            <p:cNvPr id="32" name="TextBox 31"/>
            <p:cNvSpPr txBox="1"/>
            <p:nvPr/>
          </p:nvSpPr>
          <p:spPr>
            <a:xfrm>
              <a:off x="2895600" y="2209800"/>
              <a:ext cx="609600" cy="707886"/>
            </a:xfrm>
            <a:prstGeom prst="rect">
              <a:avLst/>
            </a:prstGeom>
            <a:noFill/>
          </p:spPr>
          <p:txBody>
            <a:bodyPr wrap="square" rtlCol="0">
              <a:spAutoFit/>
            </a:bodyPr>
            <a:lstStyle/>
            <a:p>
              <a:r>
                <a:rPr lang="el-GR" sz="4000" b="1" dirty="0" smtClean="0"/>
                <a:t>α</a:t>
              </a:r>
              <a:endParaRPr lang="en-US" sz="4000" b="1" dirty="0"/>
            </a:p>
          </p:txBody>
        </p:sp>
        <p:sp>
          <p:nvSpPr>
            <p:cNvPr id="33" name="TextBox 32"/>
            <p:cNvSpPr txBox="1"/>
            <p:nvPr/>
          </p:nvSpPr>
          <p:spPr>
            <a:xfrm>
              <a:off x="1676400" y="3298686"/>
              <a:ext cx="609600" cy="707886"/>
            </a:xfrm>
            <a:prstGeom prst="rect">
              <a:avLst/>
            </a:prstGeom>
            <a:noFill/>
          </p:spPr>
          <p:txBody>
            <a:bodyPr wrap="square" rtlCol="0">
              <a:spAutoFit/>
            </a:bodyPr>
            <a:lstStyle/>
            <a:p>
              <a:r>
                <a:rPr lang="el-GR" sz="4000" b="1" dirty="0" smtClean="0"/>
                <a:t>α</a:t>
              </a:r>
              <a:endParaRPr lang="en-US" sz="4000" b="1" dirty="0"/>
            </a:p>
          </p:txBody>
        </p:sp>
        <p:sp>
          <p:nvSpPr>
            <p:cNvPr id="34" name="TextBox 33"/>
            <p:cNvSpPr txBox="1"/>
            <p:nvPr/>
          </p:nvSpPr>
          <p:spPr>
            <a:xfrm>
              <a:off x="1219200" y="4572000"/>
              <a:ext cx="609600" cy="707886"/>
            </a:xfrm>
            <a:prstGeom prst="rect">
              <a:avLst/>
            </a:prstGeom>
            <a:noFill/>
          </p:spPr>
          <p:txBody>
            <a:bodyPr wrap="square" rtlCol="0">
              <a:spAutoFit/>
            </a:bodyPr>
            <a:lstStyle/>
            <a:p>
              <a:r>
                <a:rPr lang="en-US" sz="4000" b="1" dirty="0" smtClean="0"/>
                <a:t>C</a:t>
              </a:r>
              <a:endParaRPr lang="en-US" sz="4000" b="1" dirty="0"/>
            </a:p>
          </p:txBody>
        </p:sp>
        <p:sp>
          <p:nvSpPr>
            <p:cNvPr id="35" name="TextBox 34"/>
            <p:cNvSpPr txBox="1"/>
            <p:nvPr/>
          </p:nvSpPr>
          <p:spPr>
            <a:xfrm>
              <a:off x="4114800" y="4517886"/>
              <a:ext cx="609600" cy="707886"/>
            </a:xfrm>
            <a:prstGeom prst="rect">
              <a:avLst/>
            </a:prstGeom>
            <a:noFill/>
          </p:spPr>
          <p:txBody>
            <a:bodyPr wrap="square" rtlCol="0">
              <a:spAutoFit/>
            </a:bodyPr>
            <a:lstStyle/>
            <a:p>
              <a:r>
                <a:rPr lang="en-US" sz="4000" b="1" dirty="0" smtClean="0"/>
                <a:t>C</a:t>
              </a:r>
              <a:endParaRPr lang="en-US" sz="4000" b="1" dirty="0"/>
            </a:p>
          </p:txBody>
        </p:sp>
        <p:sp>
          <p:nvSpPr>
            <p:cNvPr id="36" name="TextBox 35"/>
            <p:cNvSpPr txBox="1"/>
            <p:nvPr/>
          </p:nvSpPr>
          <p:spPr>
            <a:xfrm>
              <a:off x="76200" y="4267200"/>
              <a:ext cx="609600" cy="707886"/>
            </a:xfrm>
            <a:prstGeom prst="rect">
              <a:avLst/>
            </a:prstGeom>
            <a:noFill/>
          </p:spPr>
          <p:txBody>
            <a:bodyPr wrap="square" rtlCol="0">
              <a:spAutoFit/>
            </a:bodyPr>
            <a:lstStyle/>
            <a:p>
              <a:r>
                <a:rPr lang="en-US" sz="4000" b="1" dirty="0" smtClean="0"/>
                <a:t>O</a:t>
              </a:r>
              <a:endParaRPr lang="en-US" sz="4000" b="1" dirty="0"/>
            </a:p>
          </p:txBody>
        </p:sp>
        <p:sp>
          <p:nvSpPr>
            <p:cNvPr id="67" name="TextBox 66"/>
            <p:cNvSpPr txBox="1"/>
            <p:nvPr/>
          </p:nvSpPr>
          <p:spPr>
            <a:xfrm>
              <a:off x="3124200" y="3124200"/>
              <a:ext cx="609600" cy="707886"/>
            </a:xfrm>
            <a:prstGeom prst="rect">
              <a:avLst/>
            </a:prstGeom>
            <a:noFill/>
          </p:spPr>
          <p:txBody>
            <a:bodyPr wrap="square" rtlCol="0">
              <a:spAutoFit/>
            </a:bodyPr>
            <a:lstStyle/>
            <a:p>
              <a:r>
                <a:rPr lang="el-GR" sz="4000" b="1" dirty="0" smtClean="0"/>
                <a:t>α</a:t>
              </a:r>
              <a:endParaRPr lang="en-US" sz="4000" b="1" dirty="0"/>
            </a:p>
          </p:txBody>
        </p:sp>
      </p:grpSp>
    </p:spTree>
  </p:cSld>
  <p:clrMapOvr>
    <a:masterClrMapping/>
  </p:clrMapOvr>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1"/>
          <p:cNvPicPr>
            <a:picLocks noChangeAspect="1" noChangeArrowheads="1"/>
          </p:cNvPicPr>
          <p:nvPr/>
        </p:nvPicPr>
        <p:blipFill>
          <a:blip r:embed="rId3" cstate="print"/>
          <a:srcRect t="5724" r="3613" b="516"/>
          <a:stretch>
            <a:fillRect/>
          </a:stretch>
        </p:blipFill>
        <p:spPr bwMode="auto">
          <a:xfrm>
            <a:off x="381000" y="914400"/>
            <a:ext cx="7620000" cy="5500750"/>
          </a:xfrm>
          <a:prstGeom prst="rect">
            <a:avLst/>
          </a:prstGeom>
          <a:noFill/>
          <a:ln w="9525">
            <a:noFill/>
            <a:round/>
            <a:headEnd/>
            <a:tailEnd/>
          </a:ln>
        </p:spPr>
      </p:pic>
      <p:sp>
        <p:nvSpPr>
          <p:cNvPr id="52227" name="Text Box 2"/>
          <p:cNvSpPr txBox="1">
            <a:spLocks noChangeArrowheads="1"/>
          </p:cNvSpPr>
          <p:nvPr/>
        </p:nvSpPr>
        <p:spPr bwMode="auto">
          <a:xfrm>
            <a:off x="228600" y="76200"/>
            <a:ext cx="8915400" cy="740845"/>
          </a:xfrm>
          <a:prstGeom prst="rect">
            <a:avLst/>
          </a:prstGeom>
          <a:noFill/>
          <a:ln w="9525">
            <a:noFill/>
            <a:round/>
            <a:headEnd/>
            <a:tailEnd/>
          </a:ln>
        </p:spPr>
        <p:txBody>
          <a:bodyPr lIns="90000" tIns="46800" rIns="90000" bIns="4680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dirty="0" smtClean="0">
                <a:solidFill>
                  <a:srgbClr val="FF0000"/>
                </a:solidFill>
                <a:latin typeface="Tahoma" pitchFamily="34" charset="0"/>
                <a:cs typeface="Tahoma" pitchFamily="34" charset="0"/>
              </a:rPr>
              <a:t>Summed energy </a:t>
            </a:r>
            <a:r>
              <a:rPr lang="en-US" sz="2400" dirty="0" smtClean="0">
                <a:solidFill>
                  <a:srgbClr val="000000"/>
                </a:solidFill>
                <a:latin typeface="Tahoma" pitchFamily="34" charset="0"/>
                <a:cs typeface="Tahoma" pitchFamily="34" charset="0"/>
              </a:rPr>
              <a:t>spectrum </a:t>
            </a:r>
            <a:r>
              <a:rPr lang="en-US" sz="2400" dirty="0">
                <a:solidFill>
                  <a:srgbClr val="000000"/>
                </a:solidFill>
                <a:latin typeface="Tahoma" pitchFamily="34" charset="0"/>
                <a:cs typeface="Tahoma" pitchFamily="34" charset="0"/>
              </a:rPr>
              <a:t>for the </a:t>
            </a:r>
            <a:r>
              <a:rPr lang="en-US" sz="2800" baseline="30000" dirty="0" smtClean="0">
                <a:latin typeface="Tahoma" pitchFamily="34" charset="0"/>
                <a:cs typeface="Tahoma" pitchFamily="34" charset="0"/>
              </a:rPr>
              <a:t>16</a:t>
            </a:r>
            <a:r>
              <a:rPr lang="en-US" sz="2400" dirty="0" smtClean="0">
                <a:latin typeface="Tahoma" pitchFamily="34" charset="0"/>
                <a:cs typeface="Tahoma" pitchFamily="34" charset="0"/>
              </a:rPr>
              <a:t>O(</a:t>
            </a:r>
            <a:r>
              <a:rPr lang="en-US" sz="2800" baseline="30000" dirty="0" smtClean="0">
                <a:solidFill>
                  <a:srgbClr val="0000FF"/>
                </a:solidFill>
                <a:latin typeface="Tahoma" pitchFamily="34" charset="0"/>
                <a:cs typeface="Tahoma" pitchFamily="34" charset="0"/>
              </a:rPr>
              <a:t>12</a:t>
            </a:r>
            <a:r>
              <a:rPr lang="en-US" sz="2400" dirty="0" smtClean="0">
                <a:solidFill>
                  <a:srgbClr val="0000FF"/>
                </a:solidFill>
                <a:latin typeface="Tahoma" pitchFamily="34" charset="0"/>
                <a:cs typeface="Tahoma" pitchFamily="34" charset="0"/>
              </a:rPr>
              <a:t>C</a:t>
            </a:r>
            <a:r>
              <a:rPr lang="en-US" sz="2400" dirty="0">
                <a:solidFill>
                  <a:srgbClr val="0000FF"/>
                </a:solidFill>
                <a:latin typeface="Tahoma" pitchFamily="34" charset="0"/>
                <a:cs typeface="Tahoma" pitchFamily="34" charset="0"/>
              </a:rPr>
              <a:t>, </a:t>
            </a:r>
            <a:r>
              <a:rPr lang="en-US" sz="2400" dirty="0" smtClean="0">
                <a:solidFill>
                  <a:srgbClr val="0000FF"/>
                </a:solidFill>
                <a:latin typeface="Tahoma" pitchFamily="34" charset="0"/>
                <a:cs typeface="Tahoma" pitchFamily="34" charset="0"/>
              </a:rPr>
              <a:t>2</a:t>
            </a:r>
            <a:r>
              <a:rPr lang="en-US" sz="2800" baseline="30000" dirty="0" smtClean="0">
                <a:solidFill>
                  <a:srgbClr val="0000FF"/>
                </a:solidFill>
                <a:latin typeface="Tahoma" pitchFamily="34" charset="0"/>
                <a:cs typeface="Tahoma" pitchFamily="34" charset="0"/>
              </a:rPr>
              <a:t>12</a:t>
            </a:r>
            <a:r>
              <a:rPr lang="en-US" sz="2400" dirty="0" smtClean="0">
                <a:solidFill>
                  <a:srgbClr val="0000FF"/>
                </a:solidFill>
                <a:latin typeface="Tahoma" pitchFamily="34" charset="0"/>
                <a:cs typeface="Tahoma" pitchFamily="34" charset="0"/>
              </a:rPr>
              <a:t>C</a:t>
            </a:r>
            <a:r>
              <a:rPr lang="en-US" sz="2400" dirty="0" smtClean="0">
                <a:solidFill>
                  <a:srgbClr val="000000"/>
                </a:solidFill>
                <a:latin typeface="Tahoma" pitchFamily="34" charset="0"/>
                <a:cs typeface="Tahoma" pitchFamily="34" charset="0"/>
              </a:rPr>
              <a:t>)</a:t>
            </a:r>
            <a:r>
              <a:rPr lang="en-US" sz="2800" baseline="30000" dirty="0" smtClean="0">
                <a:solidFill>
                  <a:srgbClr val="000000"/>
                </a:solidFill>
                <a:latin typeface="Tahoma" pitchFamily="34" charset="0"/>
                <a:cs typeface="Tahoma" pitchFamily="34" charset="0"/>
              </a:rPr>
              <a:t>4</a:t>
            </a:r>
            <a:r>
              <a:rPr lang="en-US" sz="2400" dirty="0" smtClean="0">
                <a:solidFill>
                  <a:srgbClr val="000000"/>
                </a:solidFill>
                <a:latin typeface="Tahoma" pitchFamily="34" charset="0"/>
                <a:cs typeface="Tahoma" pitchFamily="34" charset="0"/>
              </a:rPr>
              <a:t>He </a:t>
            </a:r>
            <a:r>
              <a:rPr lang="en-US" sz="2400" dirty="0">
                <a:solidFill>
                  <a:srgbClr val="000000"/>
                </a:solidFill>
                <a:latin typeface="Tahoma" pitchFamily="34" charset="0"/>
                <a:cs typeface="Tahoma" pitchFamily="34" charset="0"/>
              </a:rPr>
              <a:t>Reaction</a:t>
            </a:r>
            <a:r>
              <a:rPr lang="en-US" dirty="0">
                <a:solidFill>
                  <a:srgbClr val="000000"/>
                </a:solidFill>
                <a:latin typeface="Tahoma" pitchFamily="34" charset="0"/>
                <a:cs typeface="Tahoma" pitchFamily="34" charset="0"/>
              </a:rPr>
              <a:t> </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dirty="0">
              <a:solidFill>
                <a:srgbClr val="000000"/>
              </a:solidFill>
            </a:endParaRPr>
          </a:p>
        </p:txBody>
      </p:sp>
      <p:sp>
        <p:nvSpPr>
          <p:cNvPr id="4" name="Rectangle 3"/>
          <p:cNvSpPr/>
          <p:nvPr/>
        </p:nvSpPr>
        <p:spPr>
          <a:xfrm>
            <a:off x="838200" y="533400"/>
            <a:ext cx="7620000" cy="830997"/>
          </a:xfrm>
          <a:prstGeom prst="rect">
            <a:avLst/>
          </a:prstGeom>
        </p:spPr>
        <p:txBody>
          <a:bodyPr wrap="square">
            <a:spAutoFit/>
          </a:bodyPr>
          <a:lstStyle/>
          <a:p>
            <a:pPr marL="342900" indent="-342900">
              <a:spcBef>
                <a:spcPts val="11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b="1" dirty="0" err="1" smtClean="0">
                <a:solidFill>
                  <a:srgbClr val="FF0000"/>
                </a:solidFill>
                <a:latin typeface="Tahoma" pitchFamily="34" charset="0"/>
                <a:cs typeface="Tahoma" pitchFamily="34" charset="0"/>
              </a:rPr>
              <a:t>Bhushan</a:t>
            </a:r>
            <a:r>
              <a:rPr lang="en-US" sz="2400" b="1" dirty="0" smtClean="0">
                <a:solidFill>
                  <a:srgbClr val="FF0000"/>
                </a:solidFill>
                <a:latin typeface="Tahoma" pitchFamily="34" charset="0"/>
                <a:cs typeface="Tahoma" pitchFamily="34" charset="0"/>
              </a:rPr>
              <a:t> Joshi </a:t>
            </a:r>
            <a:r>
              <a:rPr lang="en-US" sz="2400" b="1" i="1" dirty="0" smtClean="0">
                <a:solidFill>
                  <a:srgbClr val="FF0000"/>
                </a:solidFill>
                <a:latin typeface="Tahoma" pitchFamily="34" charset="0"/>
                <a:cs typeface="Tahoma" pitchFamily="34" charset="0"/>
              </a:rPr>
              <a:t>et al</a:t>
            </a:r>
            <a:r>
              <a:rPr lang="en-US" sz="2400" b="1" dirty="0" smtClean="0">
                <a:solidFill>
                  <a:srgbClr val="FF0000"/>
                </a:solidFill>
                <a:latin typeface="Tahoma" pitchFamily="34" charset="0"/>
                <a:cs typeface="Tahoma" pitchFamily="34" charset="0"/>
              </a:rPr>
              <a:t>, P R L 106 (2011) 022501</a:t>
            </a:r>
            <a:endParaRPr lang="en-US" sz="2400" dirty="0" smtClean="0">
              <a:solidFill>
                <a:srgbClr val="FF0000"/>
              </a:solidFill>
              <a:latin typeface="Tahoma" pitchFamily="34" charset="0"/>
              <a:cs typeface="Tahoma" pitchFamily="34" charset="0"/>
            </a:endParaRPr>
          </a:p>
          <a:p>
            <a:endParaRPr lang="en-US" sz="24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6" name="Text Box 6"/>
          <p:cNvSpPr txBox="1">
            <a:spLocks noChangeArrowheads="1"/>
          </p:cNvSpPr>
          <p:nvPr/>
        </p:nvSpPr>
        <p:spPr bwMode="auto">
          <a:xfrm>
            <a:off x="0" y="0"/>
            <a:ext cx="9144000" cy="830997"/>
          </a:xfrm>
          <a:prstGeom prst="rect">
            <a:avLst/>
          </a:prstGeom>
          <a:noFill/>
          <a:ln w="9525">
            <a:noFill/>
            <a:miter lim="800000"/>
            <a:headEnd/>
            <a:tailEnd/>
          </a:ln>
          <a:effectLst/>
        </p:spPr>
        <p:txBody>
          <a:bodyPr>
            <a:spAutoFit/>
          </a:bodyPr>
          <a:lstStyle/>
          <a:p>
            <a:pPr algn="ctr">
              <a:spcBef>
                <a:spcPct val="50000"/>
              </a:spcBef>
            </a:pPr>
            <a:r>
              <a:rPr lang="en-US" sz="2400" dirty="0">
                <a:solidFill>
                  <a:schemeClr val="tx1"/>
                </a:solidFill>
                <a:latin typeface="Tahoma" pitchFamily="34" charset="0"/>
                <a:cs typeface="Tahoma" pitchFamily="34" charset="0"/>
              </a:rPr>
              <a:t>Comparison of </a:t>
            </a:r>
            <a:r>
              <a:rPr lang="en-US" sz="2400" dirty="0">
                <a:solidFill>
                  <a:srgbClr val="FF0000"/>
                </a:solidFill>
                <a:latin typeface="Tahoma" pitchFamily="34" charset="0"/>
                <a:cs typeface="Tahoma" pitchFamily="34" charset="0"/>
              </a:rPr>
              <a:t>Theory</a:t>
            </a:r>
            <a:r>
              <a:rPr lang="en-US" sz="2400" dirty="0">
                <a:solidFill>
                  <a:schemeClr val="tx1"/>
                </a:solidFill>
                <a:latin typeface="Tahoma" pitchFamily="34" charset="0"/>
                <a:cs typeface="Tahoma" pitchFamily="34" charset="0"/>
              </a:rPr>
              <a:t> and </a:t>
            </a:r>
            <a:r>
              <a:rPr lang="en-US" sz="2400" dirty="0" smtClean="0">
                <a:solidFill>
                  <a:srgbClr val="0000FF"/>
                </a:solidFill>
                <a:latin typeface="Tahoma" pitchFamily="34" charset="0"/>
                <a:cs typeface="Tahoma" pitchFamily="34" charset="0"/>
              </a:rPr>
              <a:t>Experiment:</a:t>
            </a:r>
            <a:r>
              <a:rPr lang="en-US" sz="2400" dirty="0" smtClean="0">
                <a:solidFill>
                  <a:schemeClr val="tx1"/>
                </a:solidFill>
                <a:latin typeface="Tahoma" pitchFamily="34" charset="0"/>
                <a:cs typeface="Tahoma" pitchFamily="34" charset="0"/>
              </a:rPr>
              <a:t> </a:t>
            </a:r>
            <a:r>
              <a:rPr lang="en-US" sz="2400" dirty="0">
                <a:solidFill>
                  <a:schemeClr val="tx1"/>
                </a:solidFill>
                <a:latin typeface="Tahoma" pitchFamily="34" charset="0"/>
                <a:cs typeface="Tahoma" pitchFamily="34" charset="0"/>
              </a:rPr>
              <a:t>energy sharing distribution for </a:t>
            </a:r>
            <a:r>
              <a:rPr lang="en-US" sz="2400" dirty="0" smtClean="0">
                <a:solidFill>
                  <a:schemeClr val="tx1"/>
                </a:solidFill>
                <a:latin typeface="Tahoma" pitchFamily="34" charset="0"/>
                <a:cs typeface="Tahoma" pitchFamily="34" charset="0"/>
              </a:rPr>
              <a:t>119 </a:t>
            </a:r>
            <a:r>
              <a:rPr lang="en-US" sz="2400" dirty="0" err="1">
                <a:solidFill>
                  <a:schemeClr val="tx1"/>
                </a:solidFill>
                <a:latin typeface="Tahoma" pitchFamily="34" charset="0"/>
                <a:cs typeface="Tahoma" pitchFamily="34" charset="0"/>
              </a:rPr>
              <a:t>MeV</a:t>
            </a:r>
            <a:r>
              <a:rPr lang="en-US" sz="2400" dirty="0">
                <a:solidFill>
                  <a:schemeClr val="tx1"/>
                </a:solidFill>
                <a:latin typeface="Tahoma" pitchFamily="34" charset="0"/>
                <a:cs typeface="Tahoma" pitchFamily="34" charset="0"/>
              </a:rPr>
              <a:t> </a:t>
            </a:r>
            <a:r>
              <a:rPr lang="en-US" sz="2400" baseline="30000" dirty="0">
                <a:solidFill>
                  <a:srgbClr val="006600"/>
                </a:solidFill>
                <a:latin typeface="Tahoma" pitchFamily="34" charset="0"/>
                <a:cs typeface="Tahoma" pitchFamily="34" charset="0"/>
              </a:rPr>
              <a:t>16</a:t>
            </a:r>
            <a:r>
              <a:rPr lang="en-US" sz="2400" dirty="0">
                <a:solidFill>
                  <a:srgbClr val="006600"/>
                </a:solidFill>
                <a:latin typeface="Tahoma" pitchFamily="34" charset="0"/>
                <a:cs typeface="Tahoma" pitchFamily="34" charset="0"/>
              </a:rPr>
              <a:t>O(C, 2C)</a:t>
            </a:r>
            <a:r>
              <a:rPr lang="en-US" sz="2400" baseline="30000" dirty="0">
                <a:solidFill>
                  <a:srgbClr val="006600"/>
                </a:solidFill>
                <a:latin typeface="Tahoma" pitchFamily="34" charset="0"/>
                <a:cs typeface="Tahoma" pitchFamily="34" charset="0"/>
              </a:rPr>
              <a:t>4</a:t>
            </a:r>
            <a:r>
              <a:rPr lang="en-US" sz="2400" dirty="0">
                <a:solidFill>
                  <a:srgbClr val="006600"/>
                </a:solidFill>
                <a:latin typeface="Tahoma" pitchFamily="34" charset="0"/>
                <a:cs typeface="Tahoma" pitchFamily="34" charset="0"/>
              </a:rPr>
              <a:t>He </a:t>
            </a:r>
            <a:r>
              <a:rPr lang="en-US" sz="2400" dirty="0">
                <a:solidFill>
                  <a:schemeClr val="tx1"/>
                </a:solidFill>
                <a:latin typeface="Tahoma" pitchFamily="34" charset="0"/>
                <a:cs typeface="Tahoma" pitchFamily="34" charset="0"/>
              </a:rPr>
              <a:t>Reaction:-</a:t>
            </a:r>
          </a:p>
        </p:txBody>
      </p:sp>
      <p:sp>
        <p:nvSpPr>
          <p:cNvPr id="117767" name="Text Box 7"/>
          <p:cNvSpPr txBox="1">
            <a:spLocks noChangeArrowheads="1"/>
          </p:cNvSpPr>
          <p:nvPr/>
        </p:nvSpPr>
        <p:spPr bwMode="auto">
          <a:xfrm>
            <a:off x="76200" y="2286000"/>
            <a:ext cx="1752600" cy="457200"/>
          </a:xfrm>
          <a:prstGeom prst="rect">
            <a:avLst/>
          </a:prstGeom>
          <a:noFill/>
          <a:ln w="9525">
            <a:noFill/>
            <a:miter lim="800000"/>
            <a:headEnd/>
            <a:tailEnd/>
          </a:ln>
          <a:effectLst/>
        </p:spPr>
        <p:txBody>
          <a:bodyPr>
            <a:spAutoFit/>
          </a:bodyPr>
          <a:lstStyle/>
          <a:p>
            <a:pPr>
              <a:spcBef>
                <a:spcPct val="50000"/>
              </a:spcBef>
            </a:pPr>
            <a:r>
              <a:rPr lang="en-US" sz="2400" b="1" dirty="0">
                <a:solidFill>
                  <a:srgbClr val="0000FF"/>
                </a:solidFill>
                <a:latin typeface="Tahoma" pitchFamily="34" charset="0"/>
                <a:cs typeface="Tahoma" pitchFamily="34" charset="0"/>
              </a:rPr>
              <a:t>ZR</a:t>
            </a:r>
            <a:r>
              <a:rPr lang="en-US" sz="2400" b="1" dirty="0">
                <a:solidFill>
                  <a:srgbClr val="FF0000"/>
                </a:solidFill>
                <a:latin typeface="Tahoma" pitchFamily="34" charset="0"/>
                <a:cs typeface="Tahoma" pitchFamily="34" charset="0"/>
              </a:rPr>
              <a:t>-DWIA</a:t>
            </a:r>
          </a:p>
        </p:txBody>
      </p:sp>
      <p:sp>
        <p:nvSpPr>
          <p:cNvPr id="117768" name="Text Box 8"/>
          <p:cNvSpPr txBox="1">
            <a:spLocks noChangeArrowheads="1"/>
          </p:cNvSpPr>
          <p:nvPr/>
        </p:nvSpPr>
        <p:spPr bwMode="auto">
          <a:xfrm>
            <a:off x="76200" y="4648200"/>
            <a:ext cx="1752600" cy="457200"/>
          </a:xfrm>
          <a:prstGeom prst="rect">
            <a:avLst/>
          </a:prstGeom>
          <a:noFill/>
          <a:ln w="9525">
            <a:noFill/>
            <a:miter lim="800000"/>
            <a:headEnd/>
            <a:tailEnd/>
          </a:ln>
          <a:effectLst/>
        </p:spPr>
        <p:txBody>
          <a:bodyPr>
            <a:spAutoFit/>
          </a:bodyPr>
          <a:lstStyle/>
          <a:p>
            <a:pPr>
              <a:spcBef>
                <a:spcPct val="50000"/>
              </a:spcBef>
            </a:pPr>
            <a:r>
              <a:rPr lang="en-US" sz="2400" b="1" dirty="0">
                <a:latin typeface="Tahoma" pitchFamily="34" charset="0"/>
                <a:cs typeface="Tahoma" pitchFamily="34" charset="0"/>
              </a:rPr>
              <a:t>FR</a:t>
            </a:r>
            <a:r>
              <a:rPr lang="en-US" sz="2400" b="1" dirty="0">
                <a:solidFill>
                  <a:srgbClr val="FF3300"/>
                </a:solidFill>
                <a:latin typeface="Tahoma" pitchFamily="34" charset="0"/>
                <a:cs typeface="Tahoma" pitchFamily="34" charset="0"/>
              </a:rPr>
              <a:t>-DWIA</a:t>
            </a:r>
          </a:p>
        </p:txBody>
      </p:sp>
      <p:sp>
        <p:nvSpPr>
          <p:cNvPr id="6" name="Rectangle 5"/>
          <p:cNvSpPr>
            <a:spLocks noChangeArrowheads="1"/>
          </p:cNvSpPr>
          <p:nvPr/>
        </p:nvSpPr>
        <p:spPr bwMode="auto">
          <a:xfrm>
            <a:off x="6248400" y="1371600"/>
            <a:ext cx="3886200" cy="3544176"/>
          </a:xfrm>
          <a:prstGeom prst="rect">
            <a:avLst/>
          </a:prstGeom>
          <a:noFill/>
          <a:ln w="9525">
            <a:noFill/>
            <a:round/>
            <a:headEnd/>
            <a:tailEnd/>
          </a:ln>
        </p:spPr>
        <p:txBody>
          <a:bodyPr wrap="square" lIns="90000" tIns="46800" rIns="90000" bIns="46800">
            <a:spAutoFit/>
          </a:bodyPr>
          <a:lstStyle/>
          <a:p>
            <a:pPr marL="342900" indent="-342900">
              <a:spcBef>
                <a:spcPts val="11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err="1" smtClean="0">
                <a:latin typeface="Tahoma" pitchFamily="34" charset="0"/>
                <a:cs typeface="Tahoma" pitchFamily="34" charset="0"/>
              </a:rPr>
              <a:t>Bhushan</a:t>
            </a:r>
            <a:r>
              <a:rPr lang="en-US" sz="2000" dirty="0" smtClean="0">
                <a:latin typeface="Tahoma" pitchFamily="34" charset="0"/>
                <a:cs typeface="Tahoma" pitchFamily="34" charset="0"/>
              </a:rPr>
              <a:t> Joshi, </a:t>
            </a:r>
          </a:p>
          <a:p>
            <a:pPr marL="342900" indent="-342900">
              <a:spcBef>
                <a:spcPts val="11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err="1" smtClean="0">
                <a:latin typeface="Tahoma" pitchFamily="34" charset="0"/>
                <a:cs typeface="Tahoma" pitchFamily="34" charset="0"/>
              </a:rPr>
              <a:t>Arun</a:t>
            </a:r>
            <a:r>
              <a:rPr lang="en-US" sz="2000" dirty="0" smtClean="0">
                <a:latin typeface="Tahoma" pitchFamily="34" charset="0"/>
                <a:cs typeface="Tahoma" pitchFamily="34" charset="0"/>
              </a:rPr>
              <a:t> Jain, Y. K. Gupta,</a:t>
            </a:r>
          </a:p>
          <a:p>
            <a:pPr marL="342900" indent="-342900">
              <a:spcBef>
                <a:spcPts val="11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smtClean="0">
                <a:latin typeface="Tahoma" pitchFamily="34" charset="0"/>
                <a:cs typeface="Tahoma" pitchFamily="34" charset="0"/>
              </a:rPr>
              <a:t>D. C. </a:t>
            </a:r>
            <a:r>
              <a:rPr lang="en-US" sz="2000" dirty="0" err="1" smtClean="0">
                <a:latin typeface="Tahoma" pitchFamily="34" charset="0"/>
                <a:cs typeface="Tahoma" pitchFamily="34" charset="0"/>
              </a:rPr>
              <a:t>Biswas</a:t>
            </a:r>
            <a:r>
              <a:rPr lang="en-US" sz="2000" dirty="0" smtClean="0">
                <a:latin typeface="Tahoma" pitchFamily="34" charset="0"/>
                <a:cs typeface="Tahoma" pitchFamily="34" charset="0"/>
              </a:rPr>
              <a:t>, A. </a:t>
            </a:r>
            <a:r>
              <a:rPr lang="en-US" sz="2000" dirty="0" err="1" smtClean="0">
                <a:latin typeface="Tahoma" pitchFamily="34" charset="0"/>
                <a:cs typeface="Tahoma" pitchFamily="34" charset="0"/>
              </a:rPr>
              <a:t>Saxena</a:t>
            </a:r>
            <a:endParaRPr lang="en-US" sz="2000" dirty="0" smtClean="0">
              <a:latin typeface="Tahoma" pitchFamily="34" charset="0"/>
              <a:cs typeface="Tahoma" pitchFamily="34" charset="0"/>
            </a:endParaRPr>
          </a:p>
          <a:p>
            <a:pPr marL="342900" indent="-342900">
              <a:spcBef>
                <a:spcPts val="11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smtClean="0">
                <a:latin typeface="Tahoma" pitchFamily="34" charset="0"/>
                <a:cs typeface="Tahoma" pitchFamily="34" charset="0"/>
              </a:rPr>
              <a:t>B. V. John, L. S. Danu,</a:t>
            </a:r>
          </a:p>
          <a:p>
            <a:pPr marL="342900" indent="-342900">
              <a:spcBef>
                <a:spcPts val="11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smtClean="0">
                <a:latin typeface="Tahoma" pitchFamily="34" charset="0"/>
                <a:cs typeface="Tahoma" pitchFamily="34" charset="0"/>
              </a:rPr>
              <a:t>R. P. </a:t>
            </a:r>
            <a:r>
              <a:rPr lang="en-US" sz="2000" dirty="0" err="1" smtClean="0">
                <a:latin typeface="Tahoma" pitchFamily="34" charset="0"/>
                <a:cs typeface="Tahoma" pitchFamily="34" charset="0"/>
              </a:rPr>
              <a:t>Vind</a:t>
            </a:r>
            <a:r>
              <a:rPr lang="en-US" sz="2000" dirty="0" smtClean="0">
                <a:latin typeface="Tahoma" pitchFamily="34" charset="0"/>
                <a:cs typeface="Tahoma" pitchFamily="34" charset="0"/>
              </a:rPr>
              <a:t> and </a:t>
            </a:r>
          </a:p>
          <a:p>
            <a:pPr marL="342900" indent="-342900">
              <a:spcBef>
                <a:spcPts val="11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smtClean="0">
                <a:latin typeface="Tahoma" pitchFamily="34" charset="0"/>
                <a:cs typeface="Tahoma" pitchFamily="34" charset="0"/>
              </a:rPr>
              <a:t>R. K. </a:t>
            </a:r>
            <a:r>
              <a:rPr lang="en-US" sz="2000" dirty="0" err="1" smtClean="0">
                <a:latin typeface="Tahoma" pitchFamily="34" charset="0"/>
                <a:cs typeface="Tahoma" pitchFamily="34" charset="0"/>
              </a:rPr>
              <a:t>Choudhury</a:t>
            </a:r>
            <a:endParaRPr lang="en-US" sz="2000" dirty="0" smtClean="0">
              <a:latin typeface="Tahoma" pitchFamily="34" charset="0"/>
              <a:cs typeface="Tahoma" pitchFamily="34" charset="0"/>
            </a:endParaRPr>
          </a:p>
          <a:p>
            <a:pPr marL="342900" indent="-342900">
              <a:spcBef>
                <a:spcPts val="11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smtClean="0">
                <a:solidFill>
                  <a:srgbClr val="FF0000"/>
                </a:solidFill>
                <a:latin typeface="Tahoma" pitchFamily="34" charset="0"/>
                <a:cs typeface="Tahoma" pitchFamily="34" charset="0"/>
              </a:rPr>
              <a:t> </a:t>
            </a:r>
            <a:r>
              <a:rPr lang="en-US" sz="2000" b="1" dirty="0" smtClean="0">
                <a:solidFill>
                  <a:srgbClr val="FF0000"/>
                </a:solidFill>
                <a:latin typeface="Tahoma" pitchFamily="34" charset="0"/>
                <a:cs typeface="Tahoma" pitchFamily="34" charset="0"/>
              </a:rPr>
              <a:t>P R L 106 (2011) </a:t>
            </a:r>
          </a:p>
          <a:p>
            <a:pPr marL="342900" indent="-342900">
              <a:spcBef>
                <a:spcPts val="11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b="1" dirty="0" smtClean="0">
                <a:solidFill>
                  <a:srgbClr val="FF0000"/>
                </a:solidFill>
                <a:latin typeface="Tahoma" pitchFamily="34" charset="0"/>
                <a:cs typeface="Tahoma" pitchFamily="34" charset="0"/>
              </a:rPr>
              <a:t>022501</a:t>
            </a:r>
            <a:endParaRPr lang="en-US" sz="2000" dirty="0">
              <a:solidFill>
                <a:srgbClr val="FF0000"/>
              </a:solidFill>
              <a:latin typeface="Tahoma" pitchFamily="34" charset="0"/>
              <a:cs typeface="Tahoma" pitchFamily="34" charset="0"/>
            </a:endParaRPr>
          </a:p>
        </p:txBody>
      </p:sp>
      <p:pic>
        <p:nvPicPr>
          <p:cNvPr id="8" name="Picture 7" descr="e1frzr.jpeg"/>
          <p:cNvPicPr>
            <a:picLocks noChangeAspect="1"/>
          </p:cNvPicPr>
          <p:nvPr/>
        </p:nvPicPr>
        <p:blipFill>
          <a:blip r:embed="rId2" cstate="print">
            <a:clrChange>
              <a:clrFrom>
                <a:srgbClr val="FFFFFF"/>
              </a:clrFrom>
              <a:clrTo>
                <a:srgbClr val="FFFFFF">
                  <a:alpha val="0"/>
                </a:srgbClr>
              </a:clrTo>
            </a:clrChange>
            <a:lum bright="-20000"/>
          </a:blip>
          <a:srcRect l="5969" t="18889" r="5969" b="5556"/>
          <a:stretch>
            <a:fillRect/>
          </a:stretch>
        </p:blipFill>
        <p:spPr>
          <a:xfrm>
            <a:off x="1447800" y="914400"/>
            <a:ext cx="4733365" cy="5747657"/>
          </a:xfrm>
          <a:prstGeom prst="rect">
            <a:avLst/>
          </a:prstGeom>
        </p:spPr>
      </p:pic>
    </p:spTree>
  </p:cSld>
  <p:clrMapOvr>
    <a:masterClrMapping/>
  </p:clrMapOvr>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4290" name="Group 2"/>
          <p:cNvGraphicFramePr>
            <a:graphicFrameLocks noGrp="1"/>
          </p:cNvGraphicFramePr>
          <p:nvPr>
            <p:ph idx="1"/>
          </p:nvPr>
        </p:nvGraphicFramePr>
        <p:xfrm>
          <a:off x="228600" y="905255"/>
          <a:ext cx="8763000" cy="2755583"/>
        </p:xfrm>
        <a:graphic>
          <a:graphicData uri="http://schemas.openxmlformats.org/drawingml/2006/table">
            <a:tbl>
              <a:tblPr/>
              <a:tblGrid>
                <a:gridCol w="876300"/>
                <a:gridCol w="1314450"/>
                <a:gridCol w="1095375"/>
                <a:gridCol w="1095375"/>
                <a:gridCol w="803275"/>
                <a:gridCol w="657225"/>
                <a:gridCol w="657225"/>
                <a:gridCol w="730250"/>
                <a:gridCol w="657225"/>
                <a:gridCol w="876300"/>
              </a:tblGrid>
              <a:tr h="938213">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 </a:t>
                      </a:r>
                      <a:r>
                        <a:rPr kumimoji="0" lang="en-US" sz="1600" b="1" i="0" u="none" strike="noStrike" cap="none" normalizeH="0" baseline="0" dirty="0" err="1" smtClean="0">
                          <a:ln>
                            <a:noFill/>
                          </a:ln>
                          <a:solidFill>
                            <a:schemeClr val="tx1"/>
                          </a:solidFill>
                          <a:effectLst/>
                          <a:latin typeface="Arial" charset="0"/>
                        </a:rPr>
                        <a:t>Proje</a:t>
                      </a:r>
                      <a:r>
                        <a:rPr kumimoji="0" lang="en-US" sz="1600" b="1" i="0" u="none" strike="noStrike" cap="none" normalizeH="0" baseline="0" dirty="0" smtClean="0">
                          <a:ln>
                            <a:noFill/>
                          </a:ln>
                          <a:solidFill>
                            <a:schemeClr val="tx1"/>
                          </a:solidFill>
                          <a:effectLst/>
                          <a:latin typeface="Arial" charset="0"/>
                        </a:rPr>
                        <a: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  </a:t>
                      </a:r>
                      <a:r>
                        <a:rPr kumimoji="0" lang="en-US" sz="1600" b="1" i="0" u="none" strike="noStrike" cap="none" normalizeH="0" baseline="0" dirty="0" err="1" smtClean="0">
                          <a:ln>
                            <a:noFill/>
                          </a:ln>
                          <a:solidFill>
                            <a:schemeClr val="tx1"/>
                          </a:solidFill>
                          <a:effectLst/>
                          <a:latin typeface="Arial" charset="0"/>
                        </a:rPr>
                        <a:t>ctile</a:t>
                      </a:r>
                      <a:endParaRPr kumimoji="0" lang="en-US" sz="1600" b="1"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Energy (</a:t>
                      </a:r>
                      <a:r>
                        <a:rPr kumimoji="0" lang="en-US" sz="1600" b="1" i="0" u="none" strike="noStrike" cap="none" normalizeH="0" baseline="0" dirty="0" err="1" smtClean="0">
                          <a:ln>
                            <a:noFill/>
                          </a:ln>
                          <a:solidFill>
                            <a:schemeClr val="tx1"/>
                          </a:solidFill>
                          <a:effectLst/>
                          <a:latin typeface="Arial" charset="0"/>
                        </a:rPr>
                        <a:t>MeV</a:t>
                      </a:r>
                      <a:r>
                        <a:rPr kumimoji="0" lang="en-US" sz="1600" b="1" i="0" u="none" strike="noStrike" cap="none" normalizeH="0" baseline="0" dirty="0" smtClean="0">
                          <a:ln>
                            <a:noFill/>
                          </a:ln>
                          <a:solidFill>
                            <a:schemeClr val="tx1"/>
                          </a:solidFill>
                          <a:effectLst/>
                          <a:latin typeface="Arial"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Reaction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Exptl.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X-Section</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Symbol" pitchFamily="18" charset="2"/>
                        </a:rPr>
                        <a:t>m</a:t>
                      </a:r>
                      <a:r>
                        <a:rPr kumimoji="0" lang="en-US" sz="1600" b="1" i="0" u="none" strike="noStrike" cap="none" normalizeH="0" baseline="0" smtClean="0">
                          <a:ln>
                            <a:noFill/>
                          </a:ln>
                          <a:solidFill>
                            <a:schemeClr val="tx1"/>
                          </a:solidFill>
                          <a:effectLst/>
                          <a:latin typeface="Arial" charset="0"/>
                        </a:rPr>
                        <a:t>b/sr</a:t>
                      </a:r>
                      <a:r>
                        <a:rPr kumimoji="0" lang="en-US" sz="1600" b="1" i="0" u="none" strike="noStrike" cap="none" normalizeH="0" baseline="30000" smtClean="0">
                          <a:ln>
                            <a:noFill/>
                          </a:ln>
                          <a:solidFill>
                            <a:schemeClr val="tx1"/>
                          </a:solidFill>
                          <a:effectLst/>
                          <a:latin typeface="Arial" charset="0"/>
                        </a:rPr>
                        <a:t>2</a:t>
                      </a:r>
                      <a:r>
                        <a:rPr kumimoji="0" lang="en-US" sz="1600" b="1" i="0" u="none" strike="noStrike" cap="none" normalizeH="0" baseline="0" smtClean="0">
                          <a:ln>
                            <a:noFill/>
                          </a:ln>
                          <a:solidFill>
                            <a:schemeClr val="tx1"/>
                          </a:solidFill>
                          <a:effectLst/>
                          <a:latin typeface="Arial" charset="0"/>
                        </a:rPr>
                        <a:t> MeV</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ZR-DWIA X-Section</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err="1" smtClean="0">
                          <a:ln>
                            <a:noFill/>
                          </a:ln>
                          <a:solidFill>
                            <a:schemeClr val="tx1"/>
                          </a:solidFill>
                          <a:effectLst/>
                          <a:latin typeface="Symbol" pitchFamily="18" charset="2"/>
                        </a:rPr>
                        <a:t>m</a:t>
                      </a:r>
                      <a:r>
                        <a:rPr kumimoji="0" lang="en-US" sz="1600" b="1" i="0" u="none" strike="noStrike" cap="none" normalizeH="0" baseline="0" dirty="0" err="1" smtClean="0">
                          <a:ln>
                            <a:noFill/>
                          </a:ln>
                          <a:solidFill>
                            <a:schemeClr val="tx1"/>
                          </a:solidFill>
                          <a:effectLst/>
                          <a:latin typeface="Arial" charset="0"/>
                        </a:rPr>
                        <a:t>b</a:t>
                      </a:r>
                      <a:r>
                        <a:rPr kumimoji="0" lang="en-US" sz="1600" b="1" i="0" u="none" strike="noStrike" cap="none" normalizeH="0" baseline="0" dirty="0" smtClean="0">
                          <a:ln>
                            <a:noFill/>
                          </a:ln>
                          <a:solidFill>
                            <a:schemeClr val="tx1"/>
                          </a:solidFill>
                          <a:effectLst/>
                          <a:latin typeface="Arial" charset="0"/>
                        </a:rPr>
                        <a:t>/sr</a:t>
                      </a:r>
                      <a:r>
                        <a:rPr kumimoji="0" lang="en-US" sz="1600" b="1" i="0" u="none" strike="noStrike" cap="none" normalizeH="0" baseline="30000" dirty="0" smtClean="0">
                          <a:ln>
                            <a:noFill/>
                          </a:ln>
                          <a:solidFill>
                            <a:schemeClr val="tx1"/>
                          </a:solidFill>
                          <a:effectLst/>
                          <a:latin typeface="Arial" charset="0"/>
                        </a:rPr>
                        <a:t>2</a:t>
                      </a:r>
                      <a:r>
                        <a:rPr kumimoji="0" lang="en-US" sz="1600" b="1" i="0" u="none" strike="noStrike" cap="none" normalizeH="0" baseline="0" dirty="0" smtClean="0">
                          <a:ln>
                            <a:noFill/>
                          </a:ln>
                          <a:solidFill>
                            <a:schemeClr val="tx1"/>
                          </a:solidFill>
                          <a:effectLst/>
                          <a:latin typeface="Arial" charset="0"/>
                        </a:rPr>
                        <a:t> </a:t>
                      </a:r>
                      <a:r>
                        <a:rPr kumimoji="0" lang="en-US" sz="1600" b="1" i="0" u="none" strike="noStrike" cap="none" normalizeH="0" baseline="0" dirty="0" err="1" smtClean="0">
                          <a:ln>
                            <a:noFill/>
                          </a:ln>
                          <a:solidFill>
                            <a:schemeClr val="tx1"/>
                          </a:solidFill>
                          <a:effectLst/>
                          <a:latin typeface="Arial" charset="0"/>
                        </a:rPr>
                        <a:t>MeV</a:t>
                      </a:r>
                      <a:endParaRPr kumimoji="0" lang="en-US" sz="16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S</a:t>
                      </a:r>
                      <a:r>
                        <a:rPr kumimoji="0" lang="en-US" sz="1800" b="1" i="0" u="none" strike="noStrike" cap="none" normalizeH="0" baseline="-25000" smtClean="0">
                          <a:ln>
                            <a:noFill/>
                          </a:ln>
                          <a:solidFill>
                            <a:schemeClr val="tx1"/>
                          </a:solidFill>
                          <a:effectLst/>
                          <a:latin typeface="Symbol" pitchFamily="18" charset="2"/>
                        </a:rPr>
                        <a:t>a</a:t>
                      </a:r>
                      <a:r>
                        <a:rPr kumimoji="0" lang="en-US" sz="1600" b="1" i="0" u="none" strike="noStrike" cap="none" normalizeH="0" baseline="0" smtClean="0">
                          <a:ln>
                            <a:noFill/>
                          </a:ln>
                          <a:solidFill>
                            <a:schemeClr val="tx1"/>
                          </a:solidFill>
                          <a:effectLst/>
                          <a:latin typeface="Arial" charset="0"/>
                        </a:rPr>
                        <a:t>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ZR-DWIA</a:t>
                      </a:r>
                      <a:endParaRPr kumimoji="0" lang="en-US" sz="2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FR-DWIA X-Section</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err="1" smtClean="0">
                          <a:ln>
                            <a:noFill/>
                          </a:ln>
                          <a:solidFill>
                            <a:schemeClr val="tx1"/>
                          </a:solidFill>
                          <a:effectLst/>
                          <a:latin typeface="Symbol" pitchFamily="18" charset="2"/>
                        </a:rPr>
                        <a:t>m</a:t>
                      </a:r>
                      <a:r>
                        <a:rPr kumimoji="0" lang="en-US" sz="1600" b="1" i="0" u="none" strike="noStrike" cap="none" normalizeH="0" baseline="0" dirty="0" err="1" smtClean="0">
                          <a:ln>
                            <a:noFill/>
                          </a:ln>
                          <a:solidFill>
                            <a:schemeClr val="tx1"/>
                          </a:solidFill>
                          <a:effectLst/>
                          <a:latin typeface="Arial" charset="0"/>
                        </a:rPr>
                        <a:t>b</a:t>
                      </a:r>
                      <a:r>
                        <a:rPr kumimoji="0" lang="en-US" sz="1600" b="1" i="0" u="none" strike="noStrike" cap="none" normalizeH="0" baseline="0" dirty="0" smtClean="0">
                          <a:ln>
                            <a:noFill/>
                          </a:ln>
                          <a:solidFill>
                            <a:schemeClr val="tx1"/>
                          </a:solidFill>
                          <a:effectLst/>
                          <a:latin typeface="Arial" charset="0"/>
                        </a:rPr>
                        <a:t>/sr</a:t>
                      </a:r>
                      <a:r>
                        <a:rPr kumimoji="0" lang="en-US" sz="1600" b="1" i="0" u="none" strike="noStrike" cap="none" normalizeH="0" baseline="30000" dirty="0" smtClean="0">
                          <a:ln>
                            <a:noFill/>
                          </a:ln>
                          <a:solidFill>
                            <a:schemeClr val="tx1"/>
                          </a:solidFill>
                          <a:effectLst/>
                          <a:latin typeface="Arial" charset="0"/>
                        </a:rPr>
                        <a:t>2</a:t>
                      </a:r>
                      <a:r>
                        <a:rPr kumimoji="0" lang="en-US" sz="1600" b="1" i="0" u="none" strike="noStrike" cap="none" normalizeH="0" baseline="0" dirty="0" smtClean="0">
                          <a:ln>
                            <a:noFill/>
                          </a:ln>
                          <a:solidFill>
                            <a:schemeClr val="tx1"/>
                          </a:solidFill>
                          <a:effectLst/>
                          <a:latin typeface="Arial" charset="0"/>
                        </a:rPr>
                        <a:t> </a:t>
                      </a:r>
                      <a:r>
                        <a:rPr kumimoji="0" lang="en-US" sz="1600" b="1" i="0" u="none" strike="noStrike" cap="none" normalizeH="0" baseline="0" dirty="0" err="1" smtClean="0">
                          <a:ln>
                            <a:noFill/>
                          </a:ln>
                          <a:solidFill>
                            <a:schemeClr val="tx1"/>
                          </a:solidFill>
                          <a:effectLst/>
                          <a:latin typeface="Arial" charset="0"/>
                        </a:rPr>
                        <a:t>MeV</a:t>
                      </a:r>
                      <a:endParaRPr kumimoji="0" lang="en-US" sz="16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S</a:t>
                      </a:r>
                      <a:r>
                        <a:rPr kumimoji="0" lang="en-US" sz="1800" b="1" i="0" u="none" strike="noStrike" cap="none" normalizeH="0" baseline="-25000" dirty="0" smtClean="0">
                          <a:ln>
                            <a:noFill/>
                          </a:ln>
                          <a:solidFill>
                            <a:schemeClr val="tx1"/>
                          </a:solidFill>
                          <a:effectLst/>
                          <a:latin typeface="Symbol" pitchFamily="18" charset="2"/>
                        </a:rPr>
                        <a:t>a</a:t>
                      </a:r>
                      <a:r>
                        <a:rPr kumimoji="0" lang="en-US" sz="1600" b="1" i="0" u="none" strike="noStrike" cap="none" normalizeH="0" baseline="0" dirty="0" smtClean="0">
                          <a:ln>
                            <a:noFill/>
                          </a:ln>
                          <a:solidFill>
                            <a:schemeClr val="tx1"/>
                          </a:solidFill>
                          <a:effectLst/>
                          <a:latin typeface="Arial" charset="0"/>
                        </a:rPr>
                        <a:t>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FR-DWIA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Theory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052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R+A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R+A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US"/>
                    </a:p>
                  </a:txBody>
                  <a:tcPr/>
                </a:tc>
              </a:tr>
              <a:tr h="6524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rPr>
                        <a:t>140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30000" smtClean="0">
                          <a:ln>
                            <a:noFill/>
                          </a:ln>
                          <a:solidFill>
                            <a:schemeClr val="tx1"/>
                          </a:solidFill>
                          <a:effectLst/>
                          <a:latin typeface="Arial" charset="0"/>
                        </a:rPr>
                        <a:t>16</a:t>
                      </a:r>
                      <a:r>
                        <a:rPr kumimoji="0" lang="en-US" sz="1600" b="1" i="0" u="none" strike="noStrike" cap="none" normalizeH="0" baseline="0" smtClean="0">
                          <a:ln>
                            <a:noFill/>
                          </a:ln>
                          <a:solidFill>
                            <a:schemeClr val="tx1"/>
                          </a:solidFill>
                          <a:effectLst/>
                          <a:latin typeface="Arial" charset="0"/>
                        </a:rPr>
                        <a:t>O(</a:t>
                      </a:r>
                      <a:r>
                        <a:rPr kumimoji="0" lang="en-US" sz="1600" b="1" i="0" u="none" strike="noStrike" cap="none" normalizeH="0" baseline="0" smtClean="0">
                          <a:ln>
                            <a:noFill/>
                          </a:ln>
                          <a:solidFill>
                            <a:schemeClr val="tx1"/>
                          </a:solidFill>
                          <a:effectLst/>
                          <a:latin typeface="Symbol" pitchFamily="18" charset="2"/>
                        </a:rPr>
                        <a:t>a</a:t>
                      </a:r>
                      <a:r>
                        <a:rPr kumimoji="0" lang="en-US" sz="1600" b="1" i="0" u="none" strike="noStrike" cap="none" normalizeH="0" baseline="0" smtClean="0">
                          <a:ln>
                            <a:noFill/>
                          </a:ln>
                          <a:solidFill>
                            <a:schemeClr val="tx1"/>
                          </a:solidFill>
                          <a:effectLst/>
                          <a:latin typeface="Arial" charset="0"/>
                        </a:rPr>
                        <a:t>,2</a:t>
                      </a:r>
                      <a:r>
                        <a:rPr kumimoji="0" lang="en-US" sz="1600" b="1" i="0" u="none" strike="noStrike" cap="none" normalizeH="0" baseline="0" smtClean="0">
                          <a:ln>
                            <a:noFill/>
                          </a:ln>
                          <a:solidFill>
                            <a:schemeClr val="tx1"/>
                          </a:solidFill>
                          <a:effectLst/>
                          <a:latin typeface="Symbol" pitchFamily="18" charset="2"/>
                        </a:rPr>
                        <a:t>a</a:t>
                      </a:r>
                      <a:r>
                        <a:rPr kumimoji="0" lang="en-US" sz="1600" b="1" i="0" u="none" strike="noStrike" cap="none" normalizeH="0" baseline="0" smtClean="0">
                          <a:ln>
                            <a:noFill/>
                          </a:ln>
                          <a:solidFill>
                            <a:schemeClr val="tx1"/>
                          </a:solidFill>
                          <a:effectLst/>
                          <a:latin typeface="Arial" charset="0"/>
                        </a:rPr>
                        <a:t>)</a:t>
                      </a:r>
                      <a:r>
                        <a:rPr kumimoji="0" lang="en-US" sz="1600" b="1" i="0" u="none" strike="noStrike" cap="none" normalizeH="0" baseline="30000" smtClean="0">
                          <a:ln>
                            <a:noFill/>
                          </a:ln>
                          <a:solidFill>
                            <a:schemeClr val="tx1"/>
                          </a:solidFill>
                          <a:effectLst/>
                          <a:latin typeface="Arial" charset="0"/>
                        </a:rPr>
                        <a:t>12</a:t>
                      </a:r>
                      <a:r>
                        <a:rPr kumimoji="0" lang="en-US" sz="1600" b="1" i="0" u="none" strike="noStrike" cap="none" normalizeH="0" baseline="0" smtClean="0">
                          <a:ln>
                            <a:noFill/>
                          </a:ln>
                          <a:solidFill>
                            <a:schemeClr val="tx1"/>
                          </a:solidFill>
                          <a:effectLst/>
                          <a:latin typeface="Arial" charset="0"/>
                        </a:rPr>
                        <a:t>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rgbClr val="0000FF"/>
                          </a:solidFill>
                          <a:effectLst/>
                          <a:latin typeface="Arial" charset="0"/>
                        </a:rPr>
                        <a:t>10.5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0.96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charset="0"/>
                        </a:rPr>
                        <a:t>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0.51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FF"/>
                          </a:solidFill>
                          <a:effectLst/>
                          <a:latin typeface="Arial" charset="0"/>
                        </a:rPr>
                        <a:t>19.1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20.6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rgbClr val="FF0000"/>
                          </a:solidFill>
                          <a:effectLst/>
                          <a:latin typeface="Arial" charset="0"/>
                        </a:rPr>
                        <a:t>0.55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rgbClr val="FF0000"/>
                          </a:solidFill>
                          <a:effectLst/>
                          <a:latin typeface="Arial" charset="0"/>
                        </a:rPr>
                        <a:t>0.23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9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rPr>
                        <a:t>119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30000" smtClean="0">
                          <a:ln>
                            <a:noFill/>
                          </a:ln>
                          <a:solidFill>
                            <a:schemeClr val="tx1"/>
                          </a:solidFill>
                          <a:effectLst/>
                          <a:latin typeface="Arial" charset="0"/>
                        </a:rPr>
                        <a:t>16</a:t>
                      </a:r>
                      <a:r>
                        <a:rPr kumimoji="0" lang="en-US" sz="1600" b="1" i="0" u="none" strike="noStrike" cap="none" normalizeH="0" baseline="0" smtClean="0">
                          <a:ln>
                            <a:noFill/>
                          </a:ln>
                          <a:solidFill>
                            <a:schemeClr val="tx1"/>
                          </a:solidFill>
                          <a:effectLst/>
                          <a:latin typeface="Arial" charset="0"/>
                        </a:rPr>
                        <a:t>O(C,2C)</a:t>
                      </a:r>
                      <a:r>
                        <a:rPr kumimoji="0" lang="en-US" sz="1600" b="1" i="0" u="none" strike="noStrike" cap="none" normalizeH="0" baseline="0" smtClean="0">
                          <a:ln>
                            <a:noFill/>
                          </a:ln>
                          <a:solidFill>
                            <a:schemeClr val="tx1"/>
                          </a:solidFill>
                          <a:effectLst/>
                          <a:latin typeface="Symbol" pitchFamily="18" charset="2"/>
                        </a:rPr>
                        <a:t>a</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FF"/>
                          </a:solidFill>
                          <a:effectLst/>
                          <a:latin typeface="Arial" charset="0"/>
                        </a:rPr>
                        <a:t>125±50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0.56</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charset="0"/>
                        </a:rPr>
                        <a:t>222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12.5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FF"/>
                          </a:solidFill>
                          <a:effectLst/>
                          <a:latin typeface="Arial" charset="0"/>
                        </a:rPr>
                        <a:t>138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FF0000"/>
                          </a:solidFill>
                          <a:effectLst/>
                          <a:latin typeface="Arial" charset="0"/>
                        </a:rPr>
                        <a:t>0.9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FF0000"/>
                          </a:solidFill>
                          <a:effectLst/>
                          <a:latin typeface="Arial" charset="0"/>
                        </a:rPr>
                        <a:t>0.23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24339" name="Text Box 51"/>
          <p:cNvSpPr txBox="1">
            <a:spLocks noChangeArrowheads="1"/>
          </p:cNvSpPr>
          <p:nvPr/>
        </p:nvSpPr>
        <p:spPr bwMode="auto">
          <a:xfrm>
            <a:off x="0" y="228600"/>
            <a:ext cx="9144000" cy="519113"/>
          </a:xfrm>
          <a:prstGeom prst="rect">
            <a:avLst/>
          </a:prstGeom>
          <a:noFill/>
          <a:ln w="9525">
            <a:noFill/>
            <a:miter lim="800000"/>
            <a:headEnd/>
            <a:tailEnd/>
          </a:ln>
          <a:effectLst/>
        </p:spPr>
        <p:txBody>
          <a:bodyPr>
            <a:spAutoFit/>
          </a:bodyPr>
          <a:lstStyle/>
          <a:p>
            <a:pPr>
              <a:spcBef>
                <a:spcPct val="50000"/>
              </a:spcBef>
            </a:pPr>
            <a:r>
              <a:rPr lang="en-US" sz="2800"/>
              <a:t>Comparison of the (</a:t>
            </a:r>
            <a:r>
              <a:rPr lang="en-US" sz="2800">
                <a:latin typeface="Symbol" pitchFamily="18" charset="2"/>
              </a:rPr>
              <a:t>a</a:t>
            </a:r>
            <a:r>
              <a:rPr lang="en-US" sz="2800"/>
              <a:t>, 2</a:t>
            </a:r>
            <a:r>
              <a:rPr lang="en-US" sz="2800">
                <a:latin typeface="Symbol" pitchFamily="18" charset="2"/>
              </a:rPr>
              <a:t>a</a:t>
            </a:r>
            <a:r>
              <a:rPr lang="en-US" sz="2800"/>
              <a:t>) and (C, 2C) reactions on </a:t>
            </a:r>
            <a:r>
              <a:rPr lang="en-US" sz="2800" b="1" baseline="30000"/>
              <a:t>16</a:t>
            </a:r>
            <a:r>
              <a:rPr lang="en-US" sz="2800"/>
              <a:t>O</a:t>
            </a:r>
          </a:p>
        </p:txBody>
      </p:sp>
      <p:sp>
        <p:nvSpPr>
          <p:cNvPr id="524340" name="Text Box 52"/>
          <p:cNvSpPr txBox="1">
            <a:spLocks noChangeArrowheads="1"/>
          </p:cNvSpPr>
          <p:nvPr/>
        </p:nvSpPr>
        <p:spPr bwMode="auto">
          <a:xfrm>
            <a:off x="0" y="3886200"/>
            <a:ext cx="9144000" cy="1938992"/>
          </a:xfrm>
          <a:prstGeom prst="rect">
            <a:avLst/>
          </a:prstGeom>
          <a:noFill/>
          <a:ln w="9525">
            <a:noFill/>
            <a:miter lim="800000"/>
            <a:headEnd/>
            <a:tailEnd/>
          </a:ln>
          <a:effectLst/>
        </p:spPr>
        <p:txBody>
          <a:bodyPr>
            <a:spAutoFit/>
          </a:bodyPr>
          <a:lstStyle/>
          <a:p>
            <a:pPr algn="ctr">
              <a:spcBef>
                <a:spcPct val="50000"/>
              </a:spcBef>
            </a:pPr>
            <a:r>
              <a:rPr lang="en-US" sz="2400" dirty="0"/>
              <a:t>Comparison of S</a:t>
            </a:r>
            <a:r>
              <a:rPr lang="en-US" sz="2800" b="1" baseline="-25000" dirty="0">
                <a:latin typeface="Symbol" pitchFamily="18" charset="2"/>
              </a:rPr>
              <a:t>a</a:t>
            </a:r>
            <a:r>
              <a:rPr lang="en-US" sz="2800" baseline="-25000" dirty="0">
                <a:latin typeface="Symbol" pitchFamily="18" charset="2"/>
              </a:rPr>
              <a:t> </a:t>
            </a:r>
            <a:r>
              <a:rPr lang="en-US" sz="2400" dirty="0"/>
              <a:t> (ZR-DWIA) indicates an enhancement of </a:t>
            </a:r>
          </a:p>
          <a:p>
            <a:pPr algn="ctr">
              <a:spcBef>
                <a:spcPct val="50000"/>
              </a:spcBef>
            </a:pPr>
            <a:r>
              <a:rPr lang="en-US" sz="2400" b="1" dirty="0" smtClean="0">
                <a:solidFill>
                  <a:srgbClr val="FF0000"/>
                </a:solidFill>
              </a:rPr>
              <a:t>20</a:t>
            </a:r>
            <a:r>
              <a:rPr lang="en-US" sz="2400" dirty="0" smtClean="0"/>
              <a:t> </a:t>
            </a:r>
            <a:r>
              <a:rPr lang="en-US" sz="2400" dirty="0"/>
              <a:t>times more  in (C, 2C) case as compared to (</a:t>
            </a:r>
            <a:r>
              <a:rPr lang="en-US" sz="2400" b="1" dirty="0">
                <a:latin typeface="Symbol" pitchFamily="18" charset="2"/>
              </a:rPr>
              <a:t>a</a:t>
            </a:r>
            <a:r>
              <a:rPr lang="en-US" sz="2400" dirty="0"/>
              <a:t>, 2</a:t>
            </a:r>
            <a:r>
              <a:rPr lang="en-US" sz="2400" b="1" dirty="0">
                <a:latin typeface="Symbol" pitchFamily="18" charset="2"/>
              </a:rPr>
              <a:t>a</a:t>
            </a:r>
            <a:r>
              <a:rPr lang="en-US" sz="2400" dirty="0"/>
              <a:t>) case </a:t>
            </a:r>
          </a:p>
          <a:p>
            <a:pPr algn="ctr">
              <a:spcBef>
                <a:spcPct val="50000"/>
              </a:spcBef>
            </a:pPr>
            <a:r>
              <a:rPr lang="en-US" sz="2400" dirty="0"/>
              <a:t>A comparison of S</a:t>
            </a:r>
            <a:r>
              <a:rPr lang="en-US" sz="2800" b="1" baseline="-25000" dirty="0">
                <a:latin typeface="Symbol" pitchFamily="18" charset="2"/>
              </a:rPr>
              <a:t>a</a:t>
            </a:r>
            <a:r>
              <a:rPr lang="en-US" sz="2400" dirty="0"/>
              <a:t> (ZR-DWIA)</a:t>
            </a:r>
            <a:r>
              <a:rPr lang="en-US" dirty="0"/>
              <a:t> </a:t>
            </a:r>
            <a:r>
              <a:rPr lang="en-US" sz="2400" dirty="0"/>
              <a:t>with theory indicates an enhancement of </a:t>
            </a:r>
            <a:r>
              <a:rPr lang="en-US" sz="2400" b="1" dirty="0" smtClean="0">
                <a:solidFill>
                  <a:srgbClr val="FF0000"/>
                </a:solidFill>
              </a:rPr>
              <a:t>965</a:t>
            </a:r>
            <a:r>
              <a:rPr lang="en-US" sz="2400" dirty="0" smtClean="0">
                <a:solidFill>
                  <a:srgbClr val="FF0000"/>
                </a:solidFill>
              </a:rPr>
              <a:t> </a:t>
            </a:r>
            <a:r>
              <a:rPr lang="en-US" sz="2400" dirty="0"/>
              <a:t>times in the (C, 2C) case</a:t>
            </a:r>
            <a:r>
              <a:rPr lang="en-US" dirty="0"/>
              <a: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49155" name="Oval 3"/>
          <p:cNvSpPr>
            <a:spLocks noChangeArrowheads="1"/>
          </p:cNvSpPr>
          <p:nvPr/>
        </p:nvSpPr>
        <p:spPr bwMode="auto">
          <a:xfrm>
            <a:off x="4191000" y="3733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49156" name="Oval 4"/>
          <p:cNvSpPr>
            <a:spLocks noChangeArrowheads="1"/>
          </p:cNvSpPr>
          <p:nvPr/>
        </p:nvSpPr>
        <p:spPr bwMode="auto">
          <a:xfrm>
            <a:off x="12192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49157"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7090" name="Picture 1"/>
          <p:cNvPicPr>
            <a:picLocks noChangeAspect="1" noChangeArrowheads="1"/>
          </p:cNvPicPr>
          <p:nvPr/>
        </p:nvPicPr>
        <p:blipFill>
          <a:blip r:embed="rId3" cstate="print">
            <a:clrChange>
              <a:clrFrom>
                <a:srgbClr val="FFFFFF"/>
              </a:clrFrom>
              <a:clrTo>
                <a:srgbClr val="FFFFFF">
                  <a:alpha val="0"/>
                </a:srgbClr>
              </a:clrTo>
            </a:clrChange>
          </a:blip>
          <a:srcRect l="14958" t="5119" r="19945"/>
          <a:stretch>
            <a:fillRect/>
          </a:stretch>
        </p:blipFill>
        <p:spPr bwMode="auto">
          <a:xfrm>
            <a:off x="192088" y="0"/>
            <a:ext cx="3617912" cy="3341688"/>
          </a:xfrm>
          <a:prstGeom prst="rect">
            <a:avLst/>
          </a:prstGeom>
          <a:noFill/>
          <a:ln w="9525">
            <a:noFill/>
            <a:round/>
            <a:headEnd/>
            <a:tailEnd/>
          </a:ln>
          <a:effectLst>
            <a:outerShdw blurRad="50800" dist="50800" dir="5400000" algn="ctr" rotWithShape="0">
              <a:srgbClr val="000000">
                <a:alpha val="0"/>
              </a:srgbClr>
            </a:outerShdw>
          </a:effectLst>
        </p:spPr>
      </p:pic>
      <p:pic>
        <p:nvPicPr>
          <p:cNvPr id="217091" name="Picture 2"/>
          <p:cNvPicPr>
            <a:picLocks noChangeAspect="1" noChangeArrowheads="1"/>
          </p:cNvPicPr>
          <p:nvPr/>
        </p:nvPicPr>
        <p:blipFill>
          <a:blip r:embed="rId4" cstate="print">
            <a:clrChange>
              <a:clrFrom>
                <a:srgbClr val="FFFFFF"/>
              </a:clrFrom>
              <a:clrTo>
                <a:srgbClr val="FFFFFF">
                  <a:alpha val="0"/>
                </a:srgbClr>
              </a:clrTo>
            </a:clrChange>
          </a:blip>
          <a:srcRect l="14958" t="5119" r="19945"/>
          <a:stretch>
            <a:fillRect/>
          </a:stretch>
        </p:blipFill>
        <p:spPr bwMode="auto">
          <a:xfrm>
            <a:off x="5257800" y="0"/>
            <a:ext cx="3429000" cy="3352800"/>
          </a:xfrm>
          <a:prstGeom prst="rect">
            <a:avLst/>
          </a:prstGeom>
          <a:noFill/>
          <a:ln w="9525">
            <a:noFill/>
            <a:round/>
            <a:headEnd/>
            <a:tailEnd/>
          </a:ln>
          <a:effectLst>
            <a:outerShdw blurRad="50800" dist="50800" dir="5400000" algn="ctr" rotWithShape="0">
              <a:srgbClr val="000000">
                <a:alpha val="0"/>
              </a:srgbClr>
            </a:outerShdw>
          </a:effectLst>
        </p:spPr>
      </p:pic>
      <p:pic>
        <p:nvPicPr>
          <p:cNvPr id="217092" name="Picture 3"/>
          <p:cNvPicPr>
            <a:picLocks noChangeAspect="1" noChangeArrowheads="1"/>
          </p:cNvPicPr>
          <p:nvPr/>
        </p:nvPicPr>
        <p:blipFill>
          <a:blip r:embed="rId5" cstate="print">
            <a:clrChange>
              <a:clrFrom>
                <a:srgbClr val="FFFFFF"/>
              </a:clrFrom>
              <a:clrTo>
                <a:srgbClr val="FFFFFF">
                  <a:alpha val="0"/>
                </a:srgbClr>
              </a:clrTo>
            </a:clrChange>
          </a:blip>
          <a:srcRect l="14958" t="5119" r="19945"/>
          <a:stretch>
            <a:fillRect/>
          </a:stretch>
        </p:blipFill>
        <p:spPr bwMode="auto">
          <a:xfrm>
            <a:off x="152400" y="3276600"/>
            <a:ext cx="3657600" cy="3581400"/>
          </a:xfrm>
          <a:prstGeom prst="rect">
            <a:avLst/>
          </a:prstGeom>
          <a:noFill/>
          <a:ln w="9525">
            <a:noFill/>
            <a:round/>
            <a:headEnd/>
            <a:tailEnd/>
          </a:ln>
          <a:effectLst>
            <a:outerShdw blurRad="50800" dist="50800" dir="5400000" algn="ctr" rotWithShape="0">
              <a:srgbClr val="000000">
                <a:alpha val="0"/>
              </a:srgbClr>
            </a:outerShdw>
          </a:effectLst>
        </p:spPr>
      </p:pic>
      <p:pic>
        <p:nvPicPr>
          <p:cNvPr id="217093" name="Picture 4"/>
          <p:cNvPicPr>
            <a:picLocks noChangeAspect="1" noChangeArrowheads="1"/>
          </p:cNvPicPr>
          <p:nvPr/>
        </p:nvPicPr>
        <p:blipFill>
          <a:blip r:embed="rId6" cstate="print">
            <a:clrChange>
              <a:clrFrom>
                <a:srgbClr val="FFFFFF"/>
              </a:clrFrom>
              <a:clrTo>
                <a:srgbClr val="FFFFFF">
                  <a:alpha val="0"/>
                </a:srgbClr>
              </a:clrTo>
            </a:clrChange>
          </a:blip>
          <a:srcRect l="14958" t="10240" r="19945"/>
          <a:stretch>
            <a:fillRect/>
          </a:stretch>
        </p:blipFill>
        <p:spPr bwMode="auto">
          <a:xfrm>
            <a:off x="5257800" y="3276600"/>
            <a:ext cx="3468688" cy="3505200"/>
          </a:xfrm>
          <a:prstGeom prst="rect">
            <a:avLst/>
          </a:prstGeom>
          <a:noFill/>
          <a:ln w="9525">
            <a:noFill/>
            <a:round/>
            <a:headEnd/>
            <a:tailEnd/>
          </a:ln>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2a9be.JPG"/>
          <p:cNvPicPr>
            <a:picLocks noChangeAspect="1"/>
          </p:cNvPicPr>
          <p:nvPr/>
        </p:nvPicPr>
        <p:blipFill>
          <a:blip r:embed="rId2" cstate="print"/>
          <a:stretch>
            <a:fillRect/>
          </a:stretch>
        </p:blipFill>
        <p:spPr>
          <a:xfrm>
            <a:off x="914400" y="0"/>
            <a:ext cx="7344471" cy="6019800"/>
          </a:xfrm>
          <a:prstGeom prst="rect">
            <a:avLst/>
          </a:prstGeom>
        </p:spPr>
      </p:pic>
    </p:spTree>
  </p:cSld>
  <p:clrMapOvr>
    <a:masterClrMapping/>
  </p:clrMapOvr>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2a16o.JPG"/>
          <p:cNvPicPr>
            <a:picLocks noChangeAspect="1"/>
          </p:cNvPicPr>
          <p:nvPr/>
        </p:nvPicPr>
        <p:blipFill>
          <a:blip r:embed="rId2" cstate="print"/>
          <a:stretch>
            <a:fillRect/>
          </a:stretch>
        </p:blipFill>
        <p:spPr>
          <a:xfrm>
            <a:off x="457200" y="0"/>
            <a:ext cx="8077200" cy="6662838"/>
          </a:xfrm>
          <a:prstGeom prst="rect">
            <a:avLst/>
          </a:prstGeom>
        </p:spPr>
      </p:pic>
    </p:spTree>
  </p:cSld>
  <p:clrMapOvr>
    <a:masterClrMapping/>
  </p:clrMapOvr>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2c16o.JPG"/>
          <p:cNvPicPr>
            <a:picLocks noChangeAspect="1"/>
          </p:cNvPicPr>
          <p:nvPr/>
        </p:nvPicPr>
        <p:blipFill>
          <a:blip r:embed="rId2" cstate="print"/>
          <a:stretch>
            <a:fillRect/>
          </a:stretch>
        </p:blipFill>
        <p:spPr>
          <a:xfrm>
            <a:off x="228600" y="0"/>
            <a:ext cx="8533036" cy="6678811"/>
          </a:xfrm>
          <a:prstGeom prst="rect">
            <a:avLst/>
          </a:prstGeom>
        </p:spPr>
      </p:pic>
    </p:spTree>
  </p:cSld>
  <p:clrMapOvr>
    <a:masterClrMapping/>
  </p:clrMapOvr>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8546" name="Object 5"/>
          <p:cNvGraphicFramePr>
            <a:graphicFrameLocks noChangeAspect="1"/>
          </p:cNvGraphicFramePr>
          <p:nvPr/>
        </p:nvGraphicFramePr>
        <p:xfrm>
          <a:off x="228600" y="2362200"/>
          <a:ext cx="8915400" cy="1350963"/>
        </p:xfrm>
        <a:graphic>
          <a:graphicData uri="http://schemas.openxmlformats.org/presentationml/2006/ole">
            <p:oleObj spid="_x0000_s108546" name="Equation" r:id="rId3" imgW="4127400" imgH="583920" progId="Equation.3">
              <p:embed/>
            </p:oleObj>
          </a:graphicData>
        </a:graphic>
      </p:graphicFrame>
    </p:spTree>
  </p:cSld>
  <p:clrMapOvr>
    <a:masterClrMapping/>
  </p:clrMapOvr>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ataatmat.eps"/>
          <p:cNvPicPr>
            <a:picLocks noChangeAspect="1"/>
          </p:cNvPicPr>
          <p:nvPr/>
        </p:nvPicPr>
        <p:blipFill>
          <a:blip r:embed="rId2" cstate="print"/>
          <a:stretch>
            <a:fillRect/>
          </a:stretch>
        </p:blipFill>
        <p:spPr>
          <a:xfrm>
            <a:off x="1905000" y="0"/>
            <a:ext cx="5181600" cy="6553200"/>
          </a:xfrm>
          <a:prstGeom prst="rect">
            <a:avLst/>
          </a:prstGeom>
        </p:spPr>
      </p:pic>
    </p:spTree>
  </p:cSld>
  <p:clrMapOvr>
    <a:masterClrMapping/>
  </p:clrMapOvr>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3" descr="405sum.JPG"/>
          <p:cNvPicPr>
            <a:picLocks noChangeAspect="1"/>
          </p:cNvPicPr>
          <p:nvPr/>
        </p:nvPicPr>
        <p:blipFill>
          <a:blip r:embed="rId2" cstate="print"/>
          <a:srcRect/>
          <a:stretch>
            <a:fillRect/>
          </a:stretch>
        </p:blipFill>
        <p:spPr bwMode="auto">
          <a:xfrm>
            <a:off x="755650" y="1052513"/>
            <a:ext cx="7496175" cy="5616575"/>
          </a:xfrm>
          <a:prstGeom prst="rect">
            <a:avLst/>
          </a:prstGeom>
          <a:noFill/>
          <a:ln w="9525">
            <a:noFill/>
            <a:miter lim="800000"/>
            <a:headEnd/>
            <a:tailEnd/>
          </a:ln>
        </p:spPr>
      </p:pic>
      <p:sp>
        <p:nvSpPr>
          <p:cNvPr id="5123" name="TextBox 4"/>
          <p:cNvSpPr txBox="1">
            <a:spLocks noChangeArrowheads="1"/>
          </p:cNvSpPr>
          <p:nvPr/>
        </p:nvSpPr>
        <p:spPr bwMode="auto">
          <a:xfrm>
            <a:off x="0" y="260350"/>
            <a:ext cx="8964613" cy="831850"/>
          </a:xfrm>
          <a:prstGeom prst="rect">
            <a:avLst/>
          </a:prstGeom>
          <a:noFill/>
          <a:ln w="9525">
            <a:noFill/>
            <a:miter lim="800000"/>
            <a:headEnd/>
            <a:tailEnd/>
          </a:ln>
        </p:spPr>
        <p:txBody>
          <a:bodyPr>
            <a:spAutoFit/>
          </a:bodyPr>
          <a:lstStyle/>
          <a:p>
            <a:pPr algn="ctr"/>
            <a:r>
              <a:rPr lang="en-US" sz="2400">
                <a:latin typeface="Tahoma" pitchFamily="34" charset="0"/>
                <a:cs typeface="Tahoma" pitchFamily="34" charset="0"/>
              </a:rPr>
              <a:t>Summed Energy Spectrum of </a:t>
            </a:r>
            <a:r>
              <a:rPr lang="en-US" sz="2400" baseline="30000">
                <a:latin typeface="Tahoma" pitchFamily="34" charset="0"/>
                <a:cs typeface="Tahoma" pitchFamily="34" charset="0"/>
              </a:rPr>
              <a:t>24</a:t>
            </a:r>
            <a:r>
              <a:rPr lang="en-US" sz="2400">
                <a:latin typeface="Tahoma" pitchFamily="34" charset="0"/>
                <a:cs typeface="Tahoma" pitchFamily="34" charset="0"/>
              </a:rPr>
              <a:t>Mg(</a:t>
            </a:r>
            <a:r>
              <a:rPr lang="en-US" sz="2400" baseline="30000">
                <a:latin typeface="Tahoma" pitchFamily="34" charset="0"/>
                <a:cs typeface="Tahoma" pitchFamily="34" charset="0"/>
              </a:rPr>
              <a:t>12</a:t>
            </a:r>
            <a:r>
              <a:rPr lang="en-US" sz="2400">
                <a:latin typeface="Tahoma" pitchFamily="34" charset="0"/>
                <a:cs typeface="Tahoma" pitchFamily="34" charset="0"/>
              </a:rPr>
              <a:t>C, 2</a:t>
            </a:r>
            <a:r>
              <a:rPr lang="en-US" sz="2400" baseline="30000">
                <a:latin typeface="Tahoma" pitchFamily="34" charset="0"/>
                <a:cs typeface="Tahoma" pitchFamily="34" charset="0"/>
              </a:rPr>
              <a:t>12</a:t>
            </a:r>
            <a:r>
              <a:rPr lang="en-US" sz="2400">
                <a:latin typeface="Tahoma" pitchFamily="34" charset="0"/>
                <a:cs typeface="Tahoma" pitchFamily="34" charset="0"/>
              </a:rPr>
              <a:t>C)</a:t>
            </a:r>
            <a:r>
              <a:rPr lang="en-US" sz="2400" baseline="30000">
                <a:latin typeface="Tahoma" pitchFamily="34" charset="0"/>
                <a:cs typeface="Tahoma" pitchFamily="34" charset="0"/>
              </a:rPr>
              <a:t>12</a:t>
            </a:r>
            <a:r>
              <a:rPr lang="en-US" sz="2400">
                <a:latin typeface="Tahoma" pitchFamily="34" charset="0"/>
                <a:cs typeface="Tahoma" pitchFamily="34" charset="0"/>
              </a:rPr>
              <a:t>C at 104 MeV. Q=13.9 MeV at coplanar symmetric angle of 40.5</a:t>
            </a:r>
            <a:r>
              <a:rPr lang="en-US" sz="2400" baseline="30000">
                <a:latin typeface="Tahoma" pitchFamily="34" charset="0"/>
                <a:cs typeface="Tahoma" pitchFamily="34" charset="0"/>
              </a:rPr>
              <a:t>0</a:t>
            </a:r>
            <a:r>
              <a:rPr lang="en-US" sz="2400">
                <a:latin typeface="Tahoma" pitchFamily="34" charset="0"/>
                <a:cs typeface="Tahoma" pitchFamily="34" charset="0"/>
              </a:rPr>
              <a:t> </a:t>
            </a:r>
          </a:p>
        </p:txBody>
      </p:sp>
    </p:spTree>
  </p:cSld>
  <p:clrMapOvr>
    <a:masterClrMapping/>
  </p:clrMapOvr>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8Be_summedE.JPG"/>
          <p:cNvPicPr>
            <a:picLocks noChangeAspect="1"/>
          </p:cNvPicPr>
          <p:nvPr/>
        </p:nvPicPr>
        <p:blipFill>
          <a:blip r:embed="rId2" cstate="print"/>
          <a:srcRect r="37475" b="1591"/>
          <a:stretch>
            <a:fillRect/>
          </a:stretch>
        </p:blipFill>
        <p:spPr>
          <a:xfrm>
            <a:off x="1066800" y="762000"/>
            <a:ext cx="7009021" cy="5327904"/>
          </a:xfrm>
          <a:prstGeom prst="rect">
            <a:avLst/>
          </a:prstGeom>
        </p:spPr>
      </p:pic>
    </p:spTree>
  </p:cSld>
  <p:clrMapOvr>
    <a:masterClrMapping/>
  </p:clrMapOvr>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1" descr="405share.JPG"/>
          <p:cNvPicPr>
            <a:picLocks noChangeAspect="1"/>
          </p:cNvPicPr>
          <p:nvPr/>
        </p:nvPicPr>
        <p:blipFill>
          <a:blip r:embed="rId2" cstate="print"/>
          <a:srcRect t="7632" r="-835"/>
          <a:stretch>
            <a:fillRect/>
          </a:stretch>
        </p:blipFill>
        <p:spPr bwMode="auto">
          <a:xfrm>
            <a:off x="1116013" y="1341438"/>
            <a:ext cx="6985000" cy="5229225"/>
          </a:xfrm>
          <a:prstGeom prst="rect">
            <a:avLst/>
          </a:prstGeom>
          <a:noFill/>
          <a:ln w="9525">
            <a:noFill/>
            <a:miter lim="800000"/>
            <a:headEnd/>
            <a:tailEnd/>
          </a:ln>
        </p:spPr>
      </p:pic>
      <p:sp>
        <p:nvSpPr>
          <p:cNvPr id="6147" name="TextBox 2"/>
          <p:cNvSpPr txBox="1">
            <a:spLocks noChangeArrowheads="1"/>
          </p:cNvSpPr>
          <p:nvPr/>
        </p:nvSpPr>
        <p:spPr bwMode="auto">
          <a:xfrm>
            <a:off x="0" y="260350"/>
            <a:ext cx="9144000" cy="1323975"/>
          </a:xfrm>
          <a:prstGeom prst="rect">
            <a:avLst/>
          </a:prstGeom>
          <a:noFill/>
          <a:ln w="9525">
            <a:noFill/>
            <a:miter lim="800000"/>
            <a:headEnd/>
            <a:tailEnd/>
          </a:ln>
        </p:spPr>
        <p:txBody>
          <a:bodyPr>
            <a:spAutoFit/>
          </a:bodyPr>
          <a:lstStyle/>
          <a:p>
            <a:pPr algn="ctr">
              <a:lnSpc>
                <a:spcPct val="150000"/>
              </a:lnSpc>
            </a:pPr>
            <a:r>
              <a:rPr lang="en-US" sz="2000">
                <a:latin typeface="Tahoma" pitchFamily="34" charset="0"/>
                <a:cs typeface="Tahoma" pitchFamily="34" charset="0"/>
              </a:rPr>
              <a:t>Energy sharing spectra of </a:t>
            </a:r>
            <a:r>
              <a:rPr lang="en-US" sz="2000" baseline="30000">
                <a:latin typeface="Tahoma" pitchFamily="34" charset="0"/>
                <a:cs typeface="Tahoma" pitchFamily="34" charset="0"/>
              </a:rPr>
              <a:t>24</a:t>
            </a:r>
            <a:r>
              <a:rPr lang="en-US" sz="2000">
                <a:latin typeface="Tahoma" pitchFamily="34" charset="0"/>
                <a:cs typeface="Tahoma" pitchFamily="34" charset="0"/>
              </a:rPr>
              <a:t>Mg(</a:t>
            </a:r>
            <a:r>
              <a:rPr lang="en-US" sz="2000" baseline="30000">
                <a:latin typeface="Tahoma" pitchFamily="34" charset="0"/>
                <a:cs typeface="Tahoma" pitchFamily="34" charset="0"/>
              </a:rPr>
              <a:t>12</a:t>
            </a:r>
            <a:r>
              <a:rPr lang="en-US" sz="2000">
                <a:latin typeface="Tahoma" pitchFamily="34" charset="0"/>
                <a:cs typeface="Tahoma" pitchFamily="34" charset="0"/>
              </a:rPr>
              <a:t>C, 2</a:t>
            </a:r>
            <a:r>
              <a:rPr lang="en-US" sz="2000" baseline="30000">
                <a:latin typeface="Tahoma" pitchFamily="34" charset="0"/>
                <a:cs typeface="Tahoma" pitchFamily="34" charset="0"/>
              </a:rPr>
              <a:t>12</a:t>
            </a:r>
            <a:r>
              <a:rPr lang="en-US" sz="2000">
                <a:latin typeface="Tahoma" pitchFamily="34" charset="0"/>
                <a:cs typeface="Tahoma" pitchFamily="34" charset="0"/>
              </a:rPr>
              <a:t>C)</a:t>
            </a:r>
            <a:r>
              <a:rPr lang="en-US" sz="2000" baseline="30000">
                <a:latin typeface="Tahoma" pitchFamily="34" charset="0"/>
                <a:cs typeface="Tahoma" pitchFamily="34" charset="0"/>
              </a:rPr>
              <a:t>12</a:t>
            </a:r>
            <a:r>
              <a:rPr lang="en-US" sz="2000">
                <a:latin typeface="Tahoma" pitchFamily="34" charset="0"/>
                <a:cs typeface="Tahoma" pitchFamily="34" charset="0"/>
              </a:rPr>
              <a:t>C at 104 MeV with Q=13.9 MeV</a:t>
            </a:r>
          </a:p>
          <a:p>
            <a:pPr algn="ctr">
              <a:lnSpc>
                <a:spcPct val="150000"/>
              </a:lnSpc>
            </a:pPr>
            <a:r>
              <a:rPr lang="en-US" sz="2000">
                <a:latin typeface="Tahoma" pitchFamily="34" charset="0"/>
                <a:cs typeface="Tahoma" pitchFamily="34" charset="0"/>
              </a:rPr>
              <a:t>at coplanar symmetric angle of 40.5</a:t>
            </a:r>
            <a:r>
              <a:rPr lang="en-US" sz="2000" baseline="30000">
                <a:latin typeface="Tahoma" pitchFamily="34" charset="0"/>
                <a:cs typeface="Tahoma" pitchFamily="34" charset="0"/>
              </a:rPr>
              <a:t>0</a:t>
            </a:r>
            <a:r>
              <a:rPr lang="en-US" sz="2000">
                <a:latin typeface="Tahoma" pitchFamily="34" charset="0"/>
                <a:cs typeface="Tahoma" pitchFamily="34" charset="0"/>
              </a:rPr>
              <a:t> </a:t>
            </a:r>
          </a:p>
          <a:p>
            <a:pPr algn="ctr"/>
            <a:r>
              <a:rPr lang="en-US" sz="2000">
                <a:latin typeface="Tahoma" pitchFamily="34" charset="0"/>
                <a:cs typeface="Tahoma" pitchFamily="34" charset="0"/>
              </a:rPr>
              <a:t> </a:t>
            </a:r>
          </a:p>
        </p:txBody>
      </p:sp>
    </p:spTree>
  </p:cSld>
  <p:clrMapOvr>
    <a:masterClrMapping/>
  </p:clrMapOvr>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 descr="367sum.JPG"/>
          <p:cNvPicPr>
            <a:picLocks noChangeAspect="1"/>
          </p:cNvPicPr>
          <p:nvPr/>
        </p:nvPicPr>
        <p:blipFill>
          <a:blip r:embed="rId2" cstate="print"/>
          <a:srcRect/>
          <a:stretch>
            <a:fillRect/>
          </a:stretch>
        </p:blipFill>
        <p:spPr bwMode="auto">
          <a:xfrm>
            <a:off x="900113" y="1125538"/>
            <a:ext cx="7127875" cy="5432425"/>
          </a:xfrm>
          <a:prstGeom prst="rect">
            <a:avLst/>
          </a:prstGeom>
          <a:noFill/>
          <a:ln w="9525">
            <a:noFill/>
            <a:miter lim="800000"/>
            <a:headEnd/>
            <a:tailEnd/>
          </a:ln>
        </p:spPr>
      </p:pic>
      <p:sp>
        <p:nvSpPr>
          <p:cNvPr id="7171" name="TextBox 4"/>
          <p:cNvSpPr txBox="1">
            <a:spLocks noChangeArrowheads="1"/>
          </p:cNvSpPr>
          <p:nvPr/>
        </p:nvSpPr>
        <p:spPr bwMode="auto">
          <a:xfrm>
            <a:off x="0" y="260350"/>
            <a:ext cx="8964613" cy="831850"/>
          </a:xfrm>
          <a:prstGeom prst="rect">
            <a:avLst/>
          </a:prstGeom>
          <a:noFill/>
          <a:ln w="9525">
            <a:noFill/>
            <a:miter lim="800000"/>
            <a:headEnd/>
            <a:tailEnd/>
          </a:ln>
        </p:spPr>
        <p:txBody>
          <a:bodyPr>
            <a:spAutoFit/>
          </a:bodyPr>
          <a:lstStyle/>
          <a:p>
            <a:pPr algn="ctr"/>
            <a:r>
              <a:rPr lang="en-US" sz="2400">
                <a:latin typeface="Tahoma" pitchFamily="34" charset="0"/>
                <a:cs typeface="Tahoma" pitchFamily="34" charset="0"/>
              </a:rPr>
              <a:t>Summed Energy Spectrum of </a:t>
            </a:r>
            <a:r>
              <a:rPr lang="en-US" sz="2400" baseline="30000">
                <a:latin typeface="Tahoma" pitchFamily="34" charset="0"/>
                <a:cs typeface="Tahoma" pitchFamily="34" charset="0"/>
              </a:rPr>
              <a:t>24</a:t>
            </a:r>
            <a:r>
              <a:rPr lang="en-US" sz="2400">
                <a:latin typeface="Tahoma" pitchFamily="34" charset="0"/>
                <a:cs typeface="Tahoma" pitchFamily="34" charset="0"/>
              </a:rPr>
              <a:t>Mg(</a:t>
            </a:r>
            <a:r>
              <a:rPr lang="en-US" sz="2400" baseline="30000">
                <a:latin typeface="Tahoma" pitchFamily="34" charset="0"/>
                <a:cs typeface="Tahoma" pitchFamily="34" charset="0"/>
              </a:rPr>
              <a:t>12</a:t>
            </a:r>
            <a:r>
              <a:rPr lang="en-US" sz="2400">
                <a:latin typeface="Tahoma" pitchFamily="34" charset="0"/>
                <a:cs typeface="Tahoma" pitchFamily="34" charset="0"/>
              </a:rPr>
              <a:t>C, 2</a:t>
            </a:r>
            <a:r>
              <a:rPr lang="en-US" sz="2400" baseline="30000">
                <a:latin typeface="Tahoma" pitchFamily="34" charset="0"/>
                <a:cs typeface="Tahoma" pitchFamily="34" charset="0"/>
              </a:rPr>
              <a:t>12</a:t>
            </a:r>
            <a:r>
              <a:rPr lang="en-US" sz="2400">
                <a:latin typeface="Tahoma" pitchFamily="34" charset="0"/>
                <a:cs typeface="Tahoma" pitchFamily="34" charset="0"/>
              </a:rPr>
              <a:t>C)</a:t>
            </a:r>
            <a:r>
              <a:rPr lang="en-US" sz="2400" baseline="30000">
                <a:latin typeface="Tahoma" pitchFamily="34" charset="0"/>
                <a:cs typeface="Tahoma" pitchFamily="34" charset="0"/>
              </a:rPr>
              <a:t>12</a:t>
            </a:r>
            <a:r>
              <a:rPr lang="en-US" sz="2400">
                <a:latin typeface="Tahoma" pitchFamily="34" charset="0"/>
                <a:cs typeface="Tahoma" pitchFamily="34" charset="0"/>
              </a:rPr>
              <a:t>C at 104 MeV. Q=13.9 MeV at coplanar symmetric angle of 36.7</a:t>
            </a:r>
            <a:r>
              <a:rPr lang="en-US" sz="2400" baseline="30000">
                <a:latin typeface="Tahoma" pitchFamily="34" charset="0"/>
                <a:cs typeface="Tahoma" pitchFamily="34" charset="0"/>
              </a:rPr>
              <a:t>0</a:t>
            </a:r>
            <a:r>
              <a:rPr lang="en-US" sz="2400">
                <a:latin typeface="Tahoma" pitchFamily="34" charset="0"/>
                <a:cs typeface="Tahoma" pitchFamily="34" charset="0"/>
              </a:rPr>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Text Box 1"/>
          <p:cNvSpPr txBox="1">
            <a:spLocks noChangeArrowheads="1"/>
          </p:cNvSpPr>
          <p:nvPr/>
        </p:nvSpPr>
        <p:spPr bwMode="auto">
          <a:xfrm>
            <a:off x="-92075" y="6350"/>
            <a:ext cx="184150" cy="396875"/>
          </a:xfrm>
          <a:prstGeom prst="rect">
            <a:avLst/>
          </a:prstGeom>
          <a:noFill/>
          <a:ln w="9525">
            <a:noFill/>
            <a:round/>
            <a:headEnd/>
            <a:tailEnd/>
          </a:ln>
        </p:spPr>
        <p:txBody>
          <a:bodyPr wrap="none" anchor="ctr"/>
          <a:lstStyle/>
          <a:p>
            <a:endParaRPr lang="en-US" dirty="0"/>
          </a:p>
        </p:txBody>
      </p:sp>
      <p:sp>
        <p:nvSpPr>
          <p:cNvPr id="1029" name="Text Box 2"/>
          <p:cNvSpPr txBox="1">
            <a:spLocks noChangeArrowheads="1"/>
          </p:cNvSpPr>
          <p:nvPr/>
        </p:nvSpPr>
        <p:spPr bwMode="auto">
          <a:xfrm>
            <a:off x="0" y="0"/>
            <a:ext cx="9144000" cy="396875"/>
          </a:xfrm>
          <a:prstGeom prst="rect">
            <a:avLst/>
          </a:prstGeom>
          <a:noFill/>
          <a:ln w="9525">
            <a:noFill/>
            <a:round/>
            <a:headEnd/>
            <a:tailEnd/>
          </a:ln>
        </p:spPr>
        <p:txBody>
          <a:bodyPr wrap="none" anchor="ctr"/>
          <a:lstStyle/>
          <a:p>
            <a:endParaRPr lang="en-US" dirty="0"/>
          </a:p>
        </p:txBody>
      </p:sp>
      <p:sp useBgFill="1">
        <p:nvSpPr>
          <p:cNvPr id="1030" name="Text Box 3"/>
          <p:cNvSpPr txBox="1">
            <a:spLocks noChangeArrowheads="1"/>
          </p:cNvSpPr>
          <p:nvPr/>
        </p:nvSpPr>
        <p:spPr bwMode="auto">
          <a:xfrm>
            <a:off x="0" y="515937"/>
            <a:ext cx="9144000" cy="1387176"/>
          </a:xfrm>
          <a:prstGeom prst="rect">
            <a:avLst/>
          </a:prstGeom>
          <a:ln w="9525">
            <a:noFill/>
            <a:round/>
            <a:headEnd/>
            <a:tailEnd/>
          </a:ln>
        </p:spPr>
        <p:txBody>
          <a:bodyPr lIns="90000" tIns="46800" rIns="90000" bIns="46800">
            <a:spAutoFit/>
          </a:bodyPr>
          <a:lstStyle/>
          <a:p>
            <a:pPr algn="just">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100" dirty="0">
                <a:solidFill>
                  <a:srgbClr val="000000"/>
                </a:solidFill>
                <a:latin typeface="Tahoma" pitchFamily="34" charset="0"/>
              </a:rPr>
              <a:t>N-N Interaction has a complicated nature ( provided to it by the strong</a:t>
            </a:r>
          </a:p>
          <a:p>
            <a:pPr algn="just">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100" dirty="0">
                <a:solidFill>
                  <a:srgbClr val="000000"/>
                </a:solidFill>
                <a:latin typeface="Tahoma" pitchFamily="34" charset="0"/>
              </a:rPr>
              <a:t>coupling finite mass mesons), it has strong </a:t>
            </a:r>
            <a:r>
              <a:rPr lang="en-US" sz="2100" dirty="0">
                <a:solidFill>
                  <a:srgbClr val="FF0000"/>
                </a:solidFill>
                <a:latin typeface="Tahoma" pitchFamily="34" charset="0"/>
              </a:rPr>
              <a:t>short range repulsion</a:t>
            </a:r>
            <a:r>
              <a:rPr lang="en-US" sz="2100" dirty="0">
                <a:solidFill>
                  <a:srgbClr val="000000"/>
                </a:solidFill>
                <a:latin typeface="Tahoma" pitchFamily="34" charset="0"/>
              </a:rPr>
              <a:t> (almost a </a:t>
            </a:r>
            <a:r>
              <a:rPr lang="en-US" sz="2100" dirty="0">
                <a:solidFill>
                  <a:srgbClr val="FF0000"/>
                </a:solidFill>
                <a:latin typeface="Tahoma" pitchFamily="34" charset="0"/>
              </a:rPr>
              <a:t>hard core</a:t>
            </a:r>
            <a:r>
              <a:rPr lang="en-US" sz="2100" dirty="0">
                <a:solidFill>
                  <a:srgbClr val="000000"/>
                </a:solidFill>
                <a:latin typeface="Tahoma" pitchFamily="34" charset="0"/>
              </a:rPr>
              <a:t> of ~ 0.5 to 0.6 fm) and a finite short range, but a comparatively longer range, ~2 fm </a:t>
            </a:r>
            <a:r>
              <a:rPr lang="en-US" sz="2100" dirty="0">
                <a:solidFill>
                  <a:srgbClr val="FF0000"/>
                </a:solidFill>
                <a:latin typeface="Tahoma" pitchFamily="34" charset="0"/>
              </a:rPr>
              <a:t>strong attraction</a:t>
            </a:r>
            <a:r>
              <a:rPr lang="en-US" sz="2100" dirty="0">
                <a:solidFill>
                  <a:srgbClr val="000000"/>
                </a:solidFill>
                <a:latin typeface="Tahoma" pitchFamily="34" charset="0"/>
              </a:rPr>
              <a:t>.</a:t>
            </a:r>
          </a:p>
        </p:txBody>
      </p:sp>
      <p:sp>
        <p:nvSpPr>
          <p:cNvPr id="1031" name="Text Box 5"/>
          <p:cNvSpPr txBox="1">
            <a:spLocks noChangeArrowheads="1"/>
          </p:cNvSpPr>
          <p:nvPr/>
        </p:nvSpPr>
        <p:spPr bwMode="auto">
          <a:xfrm>
            <a:off x="1905000" y="1974554"/>
            <a:ext cx="184150" cy="463846"/>
          </a:xfrm>
          <a:prstGeom prst="rect">
            <a:avLst/>
          </a:prstGeom>
          <a:noFill/>
          <a:ln w="9525">
            <a:noFill/>
            <a:round/>
            <a:headEnd/>
            <a:tailEnd/>
          </a:ln>
        </p:spPr>
        <p:txBody>
          <a:bodyPr lIns="90000" tIns="46800" rIns="90000" bIns="46800">
            <a:spAutoFit/>
          </a:bodyPr>
          <a:lstStyle/>
          <a:p>
            <a:pPr algn="ctr">
              <a:spcBef>
                <a:spcPts val="12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b="1" dirty="0">
                <a:solidFill>
                  <a:srgbClr val="000000"/>
                </a:solidFill>
                <a:latin typeface="Tahoma" pitchFamily="34" charset="0"/>
              </a:rPr>
              <a:t>r</a:t>
            </a:r>
          </a:p>
        </p:txBody>
      </p:sp>
      <p:sp>
        <p:nvSpPr>
          <p:cNvPr id="1032" name="Text Box 6"/>
          <p:cNvSpPr txBox="1">
            <a:spLocks noChangeArrowheads="1"/>
          </p:cNvSpPr>
          <p:nvPr/>
        </p:nvSpPr>
        <p:spPr bwMode="auto">
          <a:xfrm>
            <a:off x="0" y="1828800"/>
            <a:ext cx="184150" cy="396875"/>
          </a:xfrm>
          <a:prstGeom prst="rect">
            <a:avLst/>
          </a:prstGeom>
          <a:noFill/>
          <a:ln w="9525">
            <a:noFill/>
            <a:round/>
            <a:headEnd/>
            <a:tailEnd/>
          </a:ln>
        </p:spPr>
        <p:txBody>
          <a:bodyPr wrap="none" anchor="ctr"/>
          <a:lstStyle/>
          <a:p>
            <a:endParaRPr lang="en-US" dirty="0"/>
          </a:p>
        </p:txBody>
      </p:sp>
      <p:sp>
        <p:nvSpPr>
          <p:cNvPr id="1033" name="Text Box 7"/>
          <p:cNvSpPr txBox="1">
            <a:spLocks noChangeArrowheads="1"/>
          </p:cNvSpPr>
          <p:nvPr/>
        </p:nvSpPr>
        <p:spPr bwMode="auto">
          <a:xfrm>
            <a:off x="228600" y="2743200"/>
            <a:ext cx="304800" cy="396875"/>
          </a:xfrm>
          <a:prstGeom prst="rect">
            <a:avLst/>
          </a:prstGeom>
          <a:noFill/>
          <a:ln w="9525">
            <a:noFill/>
            <a:round/>
            <a:headEnd/>
            <a:tailEnd/>
          </a:ln>
        </p:spPr>
        <p:txBody>
          <a:bodyPr wrap="none" anchor="ctr"/>
          <a:lstStyle/>
          <a:p>
            <a:endParaRPr lang="en-US" dirty="0"/>
          </a:p>
        </p:txBody>
      </p:sp>
      <p:sp>
        <p:nvSpPr>
          <p:cNvPr id="1034" name="Text Box 9"/>
          <p:cNvSpPr txBox="1">
            <a:spLocks noChangeArrowheads="1"/>
          </p:cNvSpPr>
          <p:nvPr/>
        </p:nvSpPr>
        <p:spPr bwMode="auto">
          <a:xfrm>
            <a:off x="-21743" y="3266977"/>
            <a:ext cx="707543" cy="771623"/>
          </a:xfrm>
          <a:prstGeom prst="rect">
            <a:avLst/>
          </a:prstGeom>
          <a:noFill/>
          <a:ln w="9525">
            <a:noFill/>
            <a:round/>
            <a:headEnd/>
            <a:tailEnd/>
          </a:ln>
        </p:spPr>
        <p:txBody>
          <a:bodyPr wrap="none" lIns="90000" tIns="46800" rIns="90000" bIns="46800">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b="1" dirty="0">
                <a:solidFill>
                  <a:srgbClr val="000000"/>
                </a:solidFill>
                <a:latin typeface="Tahoma" pitchFamily="34" charset="0"/>
              </a:rPr>
              <a:t>V</a:t>
            </a:r>
            <a:r>
              <a:rPr lang="en-US" sz="2400" b="1" baseline="-25000" dirty="0">
                <a:solidFill>
                  <a:srgbClr val="000000"/>
                </a:solidFill>
                <a:latin typeface="Tahoma" pitchFamily="34" charset="0"/>
              </a:rPr>
              <a:t>NN</a:t>
            </a: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a:solidFill>
                  <a:srgbClr val="000000"/>
                </a:solidFill>
                <a:latin typeface="Tahoma" pitchFamily="34" charset="0"/>
              </a:rPr>
              <a:t>   </a:t>
            </a:r>
          </a:p>
        </p:txBody>
      </p:sp>
      <p:sp>
        <p:nvSpPr>
          <p:cNvPr id="1035" name="Line 10"/>
          <p:cNvSpPr>
            <a:spLocks noChangeShapeType="1"/>
          </p:cNvSpPr>
          <p:nvPr/>
        </p:nvSpPr>
        <p:spPr bwMode="auto">
          <a:xfrm flipV="1">
            <a:off x="1219200" y="4418013"/>
            <a:ext cx="228600" cy="155575"/>
          </a:xfrm>
          <a:prstGeom prst="line">
            <a:avLst/>
          </a:prstGeom>
          <a:noFill/>
          <a:ln w="22225">
            <a:solidFill>
              <a:srgbClr val="000000"/>
            </a:solidFill>
            <a:miter lim="800000"/>
            <a:headEnd/>
            <a:tailEnd/>
          </a:ln>
        </p:spPr>
        <p:txBody>
          <a:bodyPr/>
          <a:lstStyle/>
          <a:p>
            <a:endParaRPr lang="en-US" dirty="0"/>
          </a:p>
        </p:txBody>
      </p:sp>
      <p:sp useBgFill="1">
        <p:nvSpPr>
          <p:cNvPr id="1036" name="Text Box 11"/>
          <p:cNvSpPr txBox="1">
            <a:spLocks noChangeArrowheads="1"/>
          </p:cNvSpPr>
          <p:nvPr/>
        </p:nvSpPr>
        <p:spPr bwMode="auto">
          <a:xfrm>
            <a:off x="2590800" y="3411537"/>
            <a:ext cx="6553200" cy="703263"/>
          </a:xfrm>
          <a:prstGeom prst="rect">
            <a:avLst/>
          </a:prstGeom>
          <a:ln w="9525">
            <a:noFill/>
            <a:round/>
            <a:headEnd/>
            <a:tailEnd/>
          </a:ln>
        </p:spPr>
        <p:txBody>
          <a:bodyPr lIns="90000" tIns="46800" rIns="90000" bIns="4680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a:solidFill>
                  <a:srgbClr val="000000"/>
                </a:solidFill>
                <a:latin typeface="Tahoma" pitchFamily="34" charset="0"/>
              </a:rPr>
              <a:t>  </a:t>
            </a:r>
            <a:r>
              <a:rPr lang="en-US" sz="2000" dirty="0">
                <a:solidFill>
                  <a:srgbClr val="9900CC"/>
                </a:solidFill>
                <a:latin typeface="Tahoma" pitchFamily="34" charset="0"/>
              </a:rPr>
              <a:t>For structure most of the N-N interaction leads to</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a:solidFill>
                  <a:srgbClr val="9900CC"/>
                </a:solidFill>
                <a:latin typeface="Tahoma" pitchFamily="34" charset="0"/>
              </a:rPr>
              <a:t>  the mean field of finite range Woods Saxon type.</a:t>
            </a:r>
          </a:p>
        </p:txBody>
      </p:sp>
      <p:sp>
        <p:nvSpPr>
          <p:cNvPr id="1037" name="Text Box 13"/>
          <p:cNvSpPr txBox="1">
            <a:spLocks noChangeArrowheads="1"/>
          </p:cNvSpPr>
          <p:nvPr/>
        </p:nvSpPr>
        <p:spPr bwMode="auto">
          <a:xfrm>
            <a:off x="6853031" y="4114800"/>
            <a:ext cx="614569" cy="463846"/>
          </a:xfrm>
          <a:prstGeom prst="rect">
            <a:avLst/>
          </a:prstGeom>
          <a:noFill/>
          <a:ln w="9525">
            <a:noFill/>
            <a:round/>
            <a:headEnd/>
            <a:tailEnd/>
          </a:ln>
        </p:spPr>
        <p:txBody>
          <a:bodyPr wrap="none" lIns="90000" tIns="46800" rIns="90000" bIns="46800">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b="1" dirty="0" err="1">
                <a:solidFill>
                  <a:srgbClr val="000000"/>
                </a:solidFill>
                <a:latin typeface="Tahoma" pitchFamily="34" charset="0"/>
              </a:rPr>
              <a:t>r</a:t>
            </a:r>
            <a:r>
              <a:rPr lang="en-US" sz="2400" b="1" baseline="-25000" dirty="0" err="1">
                <a:solidFill>
                  <a:srgbClr val="000000"/>
                </a:solidFill>
                <a:latin typeface="Tahoma" pitchFamily="34" charset="0"/>
              </a:rPr>
              <a:t>NA</a:t>
            </a:r>
            <a:endParaRPr lang="en-US" sz="2400" b="1" baseline="-25000" dirty="0">
              <a:solidFill>
                <a:srgbClr val="000000"/>
              </a:solidFill>
              <a:latin typeface="Tahoma" pitchFamily="34" charset="0"/>
            </a:endParaRPr>
          </a:p>
        </p:txBody>
      </p:sp>
      <p:sp>
        <p:nvSpPr>
          <p:cNvPr id="1038" name="Text Box 14"/>
          <p:cNvSpPr txBox="1">
            <a:spLocks noChangeArrowheads="1"/>
          </p:cNvSpPr>
          <p:nvPr/>
        </p:nvSpPr>
        <p:spPr bwMode="auto">
          <a:xfrm>
            <a:off x="5558490" y="4946354"/>
            <a:ext cx="689910" cy="463846"/>
          </a:xfrm>
          <a:prstGeom prst="rect">
            <a:avLst/>
          </a:prstGeom>
          <a:noFill/>
          <a:ln w="9525">
            <a:noFill/>
            <a:round/>
            <a:headEnd/>
            <a:tailEnd/>
          </a:ln>
        </p:spPr>
        <p:txBody>
          <a:bodyPr wrap="none" lIns="90000" tIns="46800" rIns="90000" bIns="46800">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b="1" dirty="0">
                <a:solidFill>
                  <a:srgbClr val="000000"/>
                </a:solidFill>
                <a:latin typeface="Tahoma" pitchFamily="34" charset="0"/>
              </a:rPr>
              <a:t>V</a:t>
            </a:r>
            <a:r>
              <a:rPr lang="en-US" sz="2400" b="1" baseline="-25000" dirty="0">
                <a:solidFill>
                  <a:srgbClr val="000000"/>
                </a:solidFill>
                <a:latin typeface="Tahoma" pitchFamily="34" charset="0"/>
              </a:rPr>
              <a:t>NA</a:t>
            </a:r>
          </a:p>
        </p:txBody>
      </p:sp>
      <p:sp>
        <p:nvSpPr>
          <p:cNvPr id="1040" name="Oval 16"/>
          <p:cNvSpPr>
            <a:spLocks noChangeArrowheads="1"/>
          </p:cNvSpPr>
          <p:nvPr/>
        </p:nvSpPr>
        <p:spPr bwMode="auto">
          <a:xfrm>
            <a:off x="2438400" y="2133600"/>
            <a:ext cx="1143000" cy="914400"/>
          </a:xfrm>
          <a:prstGeom prst="ellipse">
            <a:avLst/>
          </a:prstGeom>
          <a:noFill/>
          <a:ln w="38100">
            <a:solidFill>
              <a:srgbClr val="00CC00"/>
            </a:solidFill>
            <a:prstDash val="sysDash"/>
            <a:miter lim="800000"/>
            <a:headEnd/>
            <a:tailEnd/>
          </a:ln>
        </p:spPr>
        <p:txBody>
          <a:bodyPr wrap="none" anchor="ctr"/>
          <a:lstStyle/>
          <a:p>
            <a:endParaRPr lang="en-US"/>
          </a:p>
        </p:txBody>
      </p:sp>
      <p:sp>
        <p:nvSpPr>
          <p:cNvPr id="1049" name="Line 26"/>
          <p:cNvSpPr>
            <a:spLocks noChangeShapeType="1"/>
          </p:cNvSpPr>
          <p:nvPr/>
        </p:nvSpPr>
        <p:spPr bwMode="auto">
          <a:xfrm flipH="1">
            <a:off x="3581400" y="2590800"/>
            <a:ext cx="1752600" cy="228600"/>
          </a:xfrm>
          <a:prstGeom prst="line">
            <a:avLst/>
          </a:prstGeom>
          <a:noFill/>
          <a:ln w="44450">
            <a:solidFill>
              <a:srgbClr val="000000"/>
            </a:solidFill>
            <a:miter lim="800000"/>
            <a:headEnd/>
            <a:tailEnd type="triangle" w="med" len="med"/>
          </a:ln>
        </p:spPr>
        <p:txBody>
          <a:bodyPr/>
          <a:lstStyle/>
          <a:p>
            <a:endParaRPr lang="en-US"/>
          </a:p>
        </p:txBody>
      </p:sp>
      <p:sp useBgFill="1">
        <p:nvSpPr>
          <p:cNvPr id="1050" name="Text Box 27"/>
          <p:cNvSpPr txBox="1">
            <a:spLocks noChangeArrowheads="1"/>
          </p:cNvSpPr>
          <p:nvPr/>
        </p:nvSpPr>
        <p:spPr bwMode="auto">
          <a:xfrm>
            <a:off x="5257800" y="2268537"/>
            <a:ext cx="3490913" cy="703263"/>
          </a:xfrm>
          <a:prstGeom prst="rect">
            <a:avLst/>
          </a:prstGeom>
          <a:ln w="9525">
            <a:noFill/>
            <a:round/>
            <a:headEnd/>
            <a:tailEnd/>
          </a:ln>
        </p:spPr>
        <p:txBody>
          <a:bodyPr wrap="none" lIns="90000" tIns="46800" rIns="90000" bIns="4680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a:solidFill>
                  <a:srgbClr val="000000"/>
                </a:solidFill>
                <a:latin typeface="Tahoma" pitchFamily="34" charset="0"/>
              </a:rPr>
              <a:t>This longer range residual </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a:solidFill>
                  <a:srgbClr val="000000"/>
                </a:solidFill>
                <a:latin typeface="Tahoma" pitchFamily="34" charset="0"/>
              </a:rPr>
              <a:t>interaction leads to clustering</a:t>
            </a:r>
          </a:p>
        </p:txBody>
      </p:sp>
      <p:sp>
        <p:nvSpPr>
          <p:cNvPr id="1051" name="Oval 28"/>
          <p:cNvSpPr>
            <a:spLocks noChangeArrowheads="1"/>
          </p:cNvSpPr>
          <p:nvPr/>
        </p:nvSpPr>
        <p:spPr bwMode="auto">
          <a:xfrm>
            <a:off x="2209800" y="4343400"/>
            <a:ext cx="1295400" cy="1295400"/>
          </a:xfrm>
          <a:prstGeom prst="ellipse">
            <a:avLst/>
          </a:prstGeom>
          <a:gradFill rotWithShape="0">
            <a:gsLst>
              <a:gs pos="0">
                <a:srgbClr val="3366FF"/>
              </a:gs>
              <a:gs pos="100000">
                <a:srgbClr val="8FAAFE"/>
              </a:gs>
            </a:gsLst>
            <a:path path="shape">
              <a:fillToRect l="50000" t="50000" r="50000" b="50000"/>
            </a:path>
          </a:gradFill>
          <a:ln w="9525">
            <a:noFill/>
            <a:round/>
            <a:headEnd/>
            <a:tailEnd/>
          </a:ln>
        </p:spPr>
        <p:txBody>
          <a:bodyPr wrap="none" anchor="ctr"/>
          <a:lstStyle/>
          <a:p>
            <a:endParaRPr lang="en-US"/>
          </a:p>
        </p:txBody>
      </p:sp>
      <p:sp>
        <p:nvSpPr>
          <p:cNvPr id="1052" name="Oval 29"/>
          <p:cNvSpPr>
            <a:spLocks noChangeArrowheads="1"/>
          </p:cNvSpPr>
          <p:nvPr/>
        </p:nvSpPr>
        <p:spPr bwMode="auto">
          <a:xfrm>
            <a:off x="3505200" y="4800600"/>
            <a:ext cx="609600" cy="609600"/>
          </a:xfrm>
          <a:prstGeom prst="ellipse">
            <a:avLst/>
          </a:prstGeom>
          <a:gradFill rotWithShape="0">
            <a:gsLst>
              <a:gs pos="0">
                <a:srgbClr val="FF99FF"/>
              </a:gs>
              <a:gs pos="100000">
                <a:srgbClr val="FEC6FE"/>
              </a:gs>
            </a:gsLst>
            <a:path path="shape">
              <a:fillToRect l="50000" t="50000" r="50000" b="50000"/>
            </a:path>
          </a:gradFill>
          <a:ln w="9360">
            <a:solidFill>
              <a:srgbClr val="000000"/>
            </a:solidFill>
            <a:miter lim="800000"/>
            <a:headEnd/>
            <a:tailEnd/>
          </a:ln>
        </p:spPr>
        <p:txBody>
          <a:bodyPr wrap="none" anchor="ctr"/>
          <a:lstStyle/>
          <a:p>
            <a:endParaRPr lang="en-US"/>
          </a:p>
        </p:txBody>
      </p:sp>
      <p:cxnSp>
        <p:nvCxnSpPr>
          <p:cNvPr id="35" name="Straight Arrow Connector 34"/>
          <p:cNvCxnSpPr/>
          <p:nvPr/>
        </p:nvCxnSpPr>
        <p:spPr>
          <a:xfrm>
            <a:off x="6248400" y="4419600"/>
            <a:ext cx="0" cy="19812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6019800" y="4648200"/>
            <a:ext cx="27432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9" name="Freeform 38"/>
          <p:cNvSpPr/>
          <p:nvPr/>
        </p:nvSpPr>
        <p:spPr>
          <a:xfrm>
            <a:off x="6276109" y="4689764"/>
            <a:ext cx="2105891" cy="824345"/>
          </a:xfrm>
          <a:custGeom>
            <a:avLst/>
            <a:gdLst>
              <a:gd name="connsiteX0" fmla="*/ 0 w 2105891"/>
              <a:gd name="connsiteY0" fmla="*/ 789709 h 824345"/>
              <a:gd name="connsiteX1" fmla="*/ 1357746 w 2105891"/>
              <a:gd name="connsiteY1" fmla="*/ 789709 h 824345"/>
              <a:gd name="connsiteX2" fmla="*/ 1676400 w 2105891"/>
              <a:gd name="connsiteY2" fmla="*/ 581891 h 824345"/>
              <a:gd name="connsiteX3" fmla="*/ 1898073 w 2105891"/>
              <a:gd name="connsiteY3" fmla="*/ 263236 h 824345"/>
              <a:gd name="connsiteX4" fmla="*/ 1995055 w 2105891"/>
              <a:gd name="connsiteY4" fmla="*/ 110836 h 824345"/>
              <a:gd name="connsiteX5" fmla="*/ 2105891 w 2105891"/>
              <a:gd name="connsiteY5" fmla="*/ 0 h 82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05891" h="824345">
                <a:moveTo>
                  <a:pt x="0" y="789709"/>
                </a:moveTo>
                <a:cubicBezTo>
                  <a:pt x="539173" y="807027"/>
                  <a:pt x="1078346" y="824345"/>
                  <a:pt x="1357746" y="789709"/>
                </a:cubicBezTo>
                <a:cubicBezTo>
                  <a:pt x="1637146" y="755073"/>
                  <a:pt x="1586346" y="669636"/>
                  <a:pt x="1676400" y="581891"/>
                </a:cubicBezTo>
                <a:cubicBezTo>
                  <a:pt x="1766454" y="494146"/>
                  <a:pt x="1844964" y="341745"/>
                  <a:pt x="1898073" y="263236"/>
                </a:cubicBezTo>
                <a:cubicBezTo>
                  <a:pt x="1951182" y="184727"/>
                  <a:pt x="1960419" y="154709"/>
                  <a:pt x="1995055" y="110836"/>
                </a:cubicBezTo>
                <a:cubicBezTo>
                  <a:pt x="2029691" y="66963"/>
                  <a:pt x="2067791" y="33481"/>
                  <a:pt x="2105891" y="0"/>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1" name="Straight Arrow Connector 40"/>
          <p:cNvCxnSpPr/>
          <p:nvPr/>
        </p:nvCxnSpPr>
        <p:spPr>
          <a:xfrm>
            <a:off x="685800" y="2362200"/>
            <a:ext cx="0" cy="22860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304800" y="2590800"/>
            <a:ext cx="38100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4" name="Freeform 43"/>
          <p:cNvSpPr/>
          <p:nvPr/>
        </p:nvSpPr>
        <p:spPr>
          <a:xfrm>
            <a:off x="1085273" y="2389909"/>
            <a:ext cx="2364509" cy="2334491"/>
          </a:xfrm>
          <a:custGeom>
            <a:avLst/>
            <a:gdLst>
              <a:gd name="connsiteX0" fmla="*/ 9236 w 2364509"/>
              <a:gd name="connsiteY0" fmla="*/ 0 h 2334491"/>
              <a:gd name="connsiteX1" fmla="*/ 50800 w 2364509"/>
              <a:gd name="connsiteY1" fmla="*/ 1995055 h 2334491"/>
              <a:gd name="connsiteX2" fmla="*/ 314036 w 2364509"/>
              <a:gd name="connsiteY2" fmla="*/ 2036618 h 2334491"/>
              <a:gd name="connsiteX3" fmla="*/ 660400 w 2364509"/>
              <a:gd name="connsiteY3" fmla="*/ 1524000 h 2334491"/>
              <a:gd name="connsiteX4" fmla="*/ 1089891 w 2364509"/>
              <a:gd name="connsiteY4" fmla="*/ 886691 h 2334491"/>
              <a:gd name="connsiteX5" fmla="*/ 1699491 w 2364509"/>
              <a:gd name="connsiteY5" fmla="*/ 471055 h 2334491"/>
              <a:gd name="connsiteX6" fmla="*/ 2364509 w 2364509"/>
              <a:gd name="connsiteY6" fmla="*/ 221673 h 2334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64509" h="2334491">
                <a:moveTo>
                  <a:pt x="9236" y="0"/>
                </a:moveTo>
                <a:cubicBezTo>
                  <a:pt x="4618" y="827809"/>
                  <a:pt x="0" y="1655619"/>
                  <a:pt x="50800" y="1995055"/>
                </a:cubicBezTo>
                <a:cubicBezTo>
                  <a:pt x="101600" y="2334491"/>
                  <a:pt x="212436" y="2115127"/>
                  <a:pt x="314036" y="2036618"/>
                </a:cubicBezTo>
                <a:cubicBezTo>
                  <a:pt x="415636" y="1958109"/>
                  <a:pt x="660400" y="1524000"/>
                  <a:pt x="660400" y="1524000"/>
                </a:cubicBezTo>
                <a:cubicBezTo>
                  <a:pt x="789709" y="1332346"/>
                  <a:pt x="916709" y="1062182"/>
                  <a:pt x="1089891" y="886691"/>
                </a:cubicBezTo>
                <a:cubicBezTo>
                  <a:pt x="1263073" y="711200"/>
                  <a:pt x="1487055" y="581891"/>
                  <a:pt x="1699491" y="471055"/>
                </a:cubicBezTo>
                <a:cubicBezTo>
                  <a:pt x="1911927" y="360219"/>
                  <a:pt x="2138218" y="290946"/>
                  <a:pt x="2364509" y="221673"/>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Line 26"/>
          <p:cNvSpPr>
            <a:spLocks noChangeShapeType="1"/>
          </p:cNvSpPr>
          <p:nvPr/>
        </p:nvSpPr>
        <p:spPr bwMode="auto">
          <a:xfrm flipH="1" flipV="1">
            <a:off x="2209800" y="3581400"/>
            <a:ext cx="609600" cy="76200"/>
          </a:xfrm>
          <a:prstGeom prst="line">
            <a:avLst/>
          </a:prstGeom>
          <a:noFill/>
          <a:ln w="44450">
            <a:solidFill>
              <a:srgbClr val="000000"/>
            </a:solidFill>
            <a:miter lim="800000"/>
            <a:headEnd/>
            <a:tailEnd type="triangle" w="med" len="med"/>
          </a:ln>
        </p:spPr>
        <p:txBody>
          <a:bodyPr/>
          <a:lstStyle/>
          <a:p>
            <a:endParaRPr lang="en-US"/>
          </a:p>
        </p:txBody>
      </p:sp>
      <p:sp>
        <p:nvSpPr>
          <p:cNvPr id="40" name="Oval 16"/>
          <p:cNvSpPr>
            <a:spLocks noChangeArrowheads="1"/>
          </p:cNvSpPr>
          <p:nvPr/>
        </p:nvSpPr>
        <p:spPr bwMode="auto">
          <a:xfrm rot="2081559">
            <a:off x="1820633" y="2819670"/>
            <a:ext cx="318073" cy="1409434"/>
          </a:xfrm>
          <a:prstGeom prst="ellipse">
            <a:avLst/>
          </a:prstGeom>
          <a:noFill/>
          <a:ln w="38100">
            <a:solidFill>
              <a:srgbClr val="FF0000"/>
            </a:solidFill>
            <a:prstDash val="sysDash"/>
            <a:miter lim="800000"/>
            <a:headEnd/>
            <a:tailEnd/>
          </a:ln>
        </p:spPr>
        <p:txBody>
          <a:bodyPr wrap="none" anchor="ctr"/>
          <a:lstStyle/>
          <a:p>
            <a:endParaRPr lang="en-US"/>
          </a:p>
        </p:txBody>
      </p:sp>
      <p:sp>
        <p:nvSpPr>
          <p:cNvPr id="42" name="TextBox 41"/>
          <p:cNvSpPr txBox="1"/>
          <p:nvPr/>
        </p:nvSpPr>
        <p:spPr>
          <a:xfrm>
            <a:off x="0" y="5715000"/>
            <a:ext cx="6400800" cy="430887"/>
          </a:xfrm>
          <a:prstGeom prst="rect">
            <a:avLst/>
          </a:prstGeom>
          <a:noFill/>
        </p:spPr>
        <p:txBody>
          <a:bodyPr wrap="square" rtlCol="0">
            <a:spAutoFit/>
          </a:bodyPr>
          <a:lstStyle/>
          <a:p>
            <a:r>
              <a:rPr lang="en-US" sz="2200" b="1" dirty="0" smtClean="0"/>
              <a:t>Clustering due to long range residual interaction</a:t>
            </a:r>
            <a:endParaRPr lang="en-US" sz="2200" b="1" dirty="0"/>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Oval 2"/>
          <p:cNvSpPr>
            <a:spLocks noChangeArrowheads="1"/>
          </p:cNvSpPr>
          <p:nvPr/>
        </p:nvSpPr>
        <p:spPr bwMode="auto">
          <a:xfrm>
            <a:off x="35052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50179" name="Oval 3"/>
          <p:cNvSpPr>
            <a:spLocks noChangeArrowheads="1"/>
          </p:cNvSpPr>
          <p:nvPr/>
        </p:nvSpPr>
        <p:spPr bwMode="auto">
          <a:xfrm>
            <a:off x="3886200" y="3733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50180" name="Oval 4"/>
          <p:cNvSpPr>
            <a:spLocks noChangeArrowheads="1"/>
          </p:cNvSpPr>
          <p:nvPr/>
        </p:nvSpPr>
        <p:spPr bwMode="auto">
          <a:xfrm>
            <a:off x="12954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50181"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3" descr="339sum.JPG"/>
          <p:cNvPicPr>
            <a:picLocks noChangeAspect="1"/>
          </p:cNvPicPr>
          <p:nvPr/>
        </p:nvPicPr>
        <p:blipFill>
          <a:blip r:embed="rId2" cstate="print"/>
          <a:srcRect/>
          <a:stretch>
            <a:fillRect/>
          </a:stretch>
        </p:blipFill>
        <p:spPr bwMode="auto">
          <a:xfrm>
            <a:off x="1331913" y="1268413"/>
            <a:ext cx="6724650" cy="5186362"/>
          </a:xfrm>
          <a:prstGeom prst="rect">
            <a:avLst/>
          </a:prstGeom>
          <a:noFill/>
          <a:ln w="9525">
            <a:noFill/>
            <a:miter lim="800000"/>
            <a:headEnd/>
            <a:tailEnd/>
          </a:ln>
        </p:spPr>
      </p:pic>
      <p:sp>
        <p:nvSpPr>
          <p:cNvPr id="8195" name="TextBox 4"/>
          <p:cNvSpPr txBox="1">
            <a:spLocks noChangeArrowheads="1"/>
          </p:cNvSpPr>
          <p:nvPr/>
        </p:nvSpPr>
        <p:spPr bwMode="auto">
          <a:xfrm>
            <a:off x="0" y="260350"/>
            <a:ext cx="8964613" cy="831850"/>
          </a:xfrm>
          <a:prstGeom prst="rect">
            <a:avLst/>
          </a:prstGeom>
          <a:noFill/>
          <a:ln w="9525">
            <a:noFill/>
            <a:miter lim="800000"/>
            <a:headEnd/>
            <a:tailEnd/>
          </a:ln>
        </p:spPr>
        <p:txBody>
          <a:bodyPr>
            <a:spAutoFit/>
          </a:bodyPr>
          <a:lstStyle/>
          <a:p>
            <a:pPr algn="ctr"/>
            <a:r>
              <a:rPr lang="en-US" sz="2400">
                <a:latin typeface="Tahoma" pitchFamily="34" charset="0"/>
                <a:cs typeface="Tahoma" pitchFamily="34" charset="0"/>
              </a:rPr>
              <a:t>Summed Energy Spectrum of </a:t>
            </a:r>
            <a:r>
              <a:rPr lang="en-US" sz="2400" baseline="30000">
                <a:latin typeface="Tahoma" pitchFamily="34" charset="0"/>
                <a:cs typeface="Tahoma" pitchFamily="34" charset="0"/>
              </a:rPr>
              <a:t>24</a:t>
            </a:r>
            <a:r>
              <a:rPr lang="en-US" sz="2400">
                <a:latin typeface="Tahoma" pitchFamily="34" charset="0"/>
                <a:cs typeface="Tahoma" pitchFamily="34" charset="0"/>
              </a:rPr>
              <a:t>Mg(</a:t>
            </a:r>
            <a:r>
              <a:rPr lang="en-US" sz="2400" baseline="30000">
                <a:latin typeface="Tahoma" pitchFamily="34" charset="0"/>
                <a:cs typeface="Tahoma" pitchFamily="34" charset="0"/>
              </a:rPr>
              <a:t>12</a:t>
            </a:r>
            <a:r>
              <a:rPr lang="en-US" sz="2400">
                <a:latin typeface="Tahoma" pitchFamily="34" charset="0"/>
                <a:cs typeface="Tahoma" pitchFamily="34" charset="0"/>
              </a:rPr>
              <a:t>C, 2</a:t>
            </a:r>
            <a:r>
              <a:rPr lang="en-US" sz="2400" baseline="30000">
                <a:latin typeface="Tahoma" pitchFamily="34" charset="0"/>
                <a:cs typeface="Tahoma" pitchFamily="34" charset="0"/>
              </a:rPr>
              <a:t>12</a:t>
            </a:r>
            <a:r>
              <a:rPr lang="en-US" sz="2400">
                <a:latin typeface="Tahoma" pitchFamily="34" charset="0"/>
                <a:cs typeface="Tahoma" pitchFamily="34" charset="0"/>
              </a:rPr>
              <a:t>C)</a:t>
            </a:r>
            <a:r>
              <a:rPr lang="en-US" sz="2400" baseline="30000">
                <a:latin typeface="Tahoma" pitchFamily="34" charset="0"/>
                <a:cs typeface="Tahoma" pitchFamily="34" charset="0"/>
              </a:rPr>
              <a:t>12</a:t>
            </a:r>
            <a:r>
              <a:rPr lang="en-US" sz="2400">
                <a:latin typeface="Tahoma" pitchFamily="34" charset="0"/>
                <a:cs typeface="Tahoma" pitchFamily="34" charset="0"/>
              </a:rPr>
              <a:t>C at 104 MeV. Q=13.9 MeV at coplanar symmetric angle of 33.9</a:t>
            </a:r>
            <a:r>
              <a:rPr lang="en-US" sz="2400" baseline="30000">
                <a:latin typeface="Tahoma" pitchFamily="34" charset="0"/>
                <a:cs typeface="Tahoma" pitchFamily="34" charset="0"/>
              </a:rPr>
              <a:t>0</a:t>
            </a:r>
            <a:r>
              <a:rPr lang="en-US" sz="2400">
                <a:latin typeface="Tahoma" pitchFamily="34" charset="0"/>
                <a:cs typeface="Tahoma" pitchFamily="34" charset="0"/>
              </a:rPr>
              <a:t> </a:t>
            </a:r>
          </a:p>
        </p:txBody>
      </p:sp>
    </p:spTree>
  </p:cSld>
  <p:clrMapOvr>
    <a:masterClrMapping/>
  </p:clrMapOvr>
  <p:timing>
    <p:tnLst>
      <p:par>
        <p:cTn id="1" dur="indefinite" restart="never" nodeType="tmRoot"/>
      </p:par>
    </p:tn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304800"/>
            <a:ext cx="8305800" cy="5878532"/>
          </a:xfrm>
          <a:prstGeom prst="rect">
            <a:avLst/>
          </a:prstGeom>
          <a:noFill/>
        </p:spPr>
        <p:txBody>
          <a:bodyPr wrap="square" rtlCol="0">
            <a:spAutoFit/>
          </a:bodyPr>
          <a:lstStyle/>
          <a:p>
            <a:pPr marL="342900" indent="-342900" algn="just">
              <a:buFont typeface="Arial" pitchFamily="34" charset="0"/>
              <a:buChar char="•"/>
            </a:pPr>
            <a:r>
              <a:rPr lang="en-US" sz="2400" dirty="0" smtClean="0">
                <a:solidFill>
                  <a:srgbClr val="0B02BE"/>
                </a:solidFill>
              </a:rPr>
              <a:t>Finite Range with distortions explain elastic as well as knockout data.</a:t>
            </a:r>
          </a:p>
          <a:p>
            <a:pPr marL="342900" indent="-342900" algn="just"/>
            <a:endParaRPr lang="en-US" sz="800" dirty="0" smtClean="0">
              <a:solidFill>
                <a:srgbClr val="000000"/>
              </a:solidFill>
            </a:endParaRPr>
          </a:p>
          <a:p>
            <a:pPr marL="342900" indent="-342900" algn="just">
              <a:buFont typeface="Arial" pitchFamily="34" charset="0"/>
              <a:buChar char="•"/>
            </a:pPr>
            <a:r>
              <a:rPr lang="en-US" sz="2400" dirty="0" smtClean="0">
                <a:solidFill>
                  <a:srgbClr val="FF0000"/>
                </a:solidFill>
              </a:rPr>
              <a:t>One can do heavy cluster knockout similar to (C,2C) reaction to study the short distance behaviour of the heavy clusters vertex (Repulsive core radius). </a:t>
            </a:r>
          </a:p>
          <a:p>
            <a:pPr marL="342900" indent="-342900" algn="just"/>
            <a:endParaRPr lang="en-US" sz="800" dirty="0" smtClean="0"/>
          </a:p>
          <a:p>
            <a:pPr marL="342900" indent="-342900" algn="just">
              <a:buFont typeface="Arial" pitchFamily="34" charset="0"/>
              <a:buChar char="•"/>
            </a:pPr>
            <a:r>
              <a:rPr lang="en-US" sz="2400" dirty="0" smtClean="0"/>
              <a:t>The repulsion arises from the  </a:t>
            </a:r>
            <a:r>
              <a:rPr lang="en-US" sz="2400" dirty="0" err="1" smtClean="0"/>
              <a:t>antisymmetrization</a:t>
            </a:r>
            <a:r>
              <a:rPr lang="en-US" sz="2400" dirty="0" smtClean="0"/>
              <a:t> of </a:t>
            </a:r>
          </a:p>
          <a:p>
            <a:pPr marL="342900" indent="-342900" algn="just"/>
            <a:r>
              <a:rPr lang="en-US" sz="2400" dirty="0" smtClean="0"/>
              <a:t>      the  many fermions system. </a:t>
            </a:r>
          </a:p>
          <a:p>
            <a:pPr marL="342900" indent="-342900" algn="just"/>
            <a:endParaRPr lang="en-US" sz="800" dirty="0" smtClean="0">
              <a:solidFill>
                <a:srgbClr val="006600"/>
              </a:solidFill>
            </a:endParaRPr>
          </a:p>
          <a:p>
            <a:pPr marL="342900" indent="-342900" algn="just">
              <a:buFont typeface="Arial" pitchFamily="34" charset="0"/>
              <a:buChar char="•"/>
            </a:pPr>
            <a:r>
              <a:rPr lang="en-US" sz="2400" dirty="0" smtClean="0">
                <a:solidFill>
                  <a:srgbClr val="006600"/>
                </a:solidFill>
              </a:rPr>
              <a:t>Distortions  due to the residual nucleus can be used as an observer (not just a spectator) of the knockout vertex.</a:t>
            </a:r>
          </a:p>
          <a:p>
            <a:pPr marL="342900" indent="-342900" algn="just"/>
            <a:endParaRPr lang="en-US" sz="800" dirty="0" smtClean="0"/>
          </a:p>
          <a:p>
            <a:pPr marL="342900" indent="-342900" algn="just">
              <a:buFont typeface="Arial" pitchFamily="34" charset="0"/>
              <a:buChar char="•"/>
            </a:pPr>
            <a:r>
              <a:rPr lang="en-US" sz="2400" dirty="0" smtClean="0">
                <a:solidFill>
                  <a:srgbClr val="0070C0"/>
                </a:solidFill>
              </a:rPr>
              <a:t> Knockout reactions are very sensitive </a:t>
            </a:r>
            <a:r>
              <a:rPr lang="en-US" sz="2400" dirty="0" smtClean="0"/>
              <a:t>to the interaction at the </a:t>
            </a:r>
            <a:r>
              <a:rPr lang="en-US" sz="2400" dirty="0" smtClean="0">
                <a:solidFill>
                  <a:srgbClr val="FF0000"/>
                </a:solidFill>
              </a:rPr>
              <a:t>knockout vertex</a:t>
            </a:r>
            <a:r>
              <a:rPr lang="en-US" sz="2400" dirty="0" smtClean="0"/>
              <a:t>. Which has never been imagined by earlier workers.</a:t>
            </a:r>
          </a:p>
          <a:p>
            <a:pPr marL="342900" indent="-342900" algn="just"/>
            <a:endParaRPr lang="en-US" sz="800" dirty="0" smtClean="0"/>
          </a:p>
          <a:p>
            <a:pPr marL="342900" indent="-342900" algn="just">
              <a:buFont typeface="Arial" pitchFamily="34" charset="0"/>
              <a:buChar char="•"/>
            </a:pPr>
            <a:r>
              <a:rPr lang="en-US" sz="2400" dirty="0" smtClean="0">
                <a:solidFill>
                  <a:srgbClr val="FF0000"/>
                </a:solidFill>
              </a:rPr>
              <a:t>Heavy cluster knockout is possible to analyze </a:t>
            </a:r>
            <a:r>
              <a:rPr lang="en-US" sz="2400" dirty="0" smtClean="0"/>
              <a:t>because of our Finite Range Formalism and program.</a:t>
            </a:r>
            <a:endParaRPr lang="en-US" sz="2400" dirty="0"/>
          </a:p>
        </p:txBody>
      </p:sp>
    </p:spTree>
  </p:cSld>
  <p:clrMapOvr>
    <a:masterClrMapping/>
  </p:clrMapOvr>
  <p:timing>
    <p:tnLst>
      <p:par>
        <p:cTn id="1" dur="indefinite" restart="never" nodeType="tmRoot"/>
      </p:par>
    </p:tnLst>
  </p:timing>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2743200"/>
            <a:ext cx="9144000" cy="707886"/>
          </a:xfrm>
          <a:prstGeom prst="rect">
            <a:avLst/>
          </a:prstGeom>
          <a:noFill/>
        </p:spPr>
        <p:txBody>
          <a:bodyPr wrap="square" rtlCol="0">
            <a:spAutoFit/>
          </a:bodyPr>
          <a:lstStyle/>
          <a:p>
            <a:pPr algn="ctr"/>
            <a:r>
              <a:rPr lang="en-US" sz="4000" dirty="0" smtClean="0"/>
              <a:t>Shrinkage of Deuteron in </a:t>
            </a:r>
            <a:r>
              <a:rPr lang="en-US" sz="4000" baseline="30000" dirty="0" smtClean="0"/>
              <a:t>6</a:t>
            </a:r>
            <a:r>
              <a:rPr lang="en-US" sz="4000" dirty="0" smtClean="0"/>
              <a:t>Li</a:t>
            </a:r>
            <a:endParaRPr lang="en-US" sz="4000" dirty="0"/>
          </a:p>
        </p:txBody>
      </p:sp>
    </p:spTree>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Text Box 3"/>
          <p:cNvSpPr txBox="1">
            <a:spLocks noChangeArrowheads="1"/>
          </p:cNvSpPr>
          <p:nvPr/>
        </p:nvSpPr>
        <p:spPr bwMode="auto">
          <a:xfrm>
            <a:off x="2362200" y="381000"/>
            <a:ext cx="5257800" cy="461665"/>
          </a:xfrm>
          <a:prstGeom prst="rect">
            <a:avLst/>
          </a:prstGeom>
          <a:noFill/>
          <a:ln w="9525">
            <a:noFill/>
            <a:miter lim="800000"/>
            <a:headEnd/>
            <a:tailEnd/>
          </a:ln>
          <a:effectLst/>
        </p:spPr>
        <p:txBody>
          <a:bodyPr wrap="square">
            <a:spAutoFit/>
          </a:bodyPr>
          <a:lstStyle/>
          <a:p>
            <a:pPr>
              <a:spcBef>
                <a:spcPct val="50000"/>
              </a:spcBef>
            </a:pPr>
            <a:r>
              <a:rPr lang="en-US" sz="2400" dirty="0" smtClean="0">
                <a:latin typeface="Tahoma" pitchFamily="34" charset="0"/>
                <a:cs typeface="Tahoma" pitchFamily="34" charset="0"/>
              </a:rPr>
              <a:t>Surface Clustering in Light Nuclei</a:t>
            </a:r>
            <a:endParaRPr lang="en-US" sz="2400" dirty="0">
              <a:latin typeface="Tahoma" pitchFamily="34" charset="0"/>
              <a:cs typeface="Tahoma" pitchFamily="34" charset="0"/>
            </a:endParaRPr>
          </a:p>
        </p:txBody>
      </p:sp>
      <p:sp>
        <p:nvSpPr>
          <p:cNvPr id="89092" name="Line 4"/>
          <p:cNvSpPr>
            <a:spLocks noChangeShapeType="1"/>
          </p:cNvSpPr>
          <p:nvPr/>
        </p:nvSpPr>
        <p:spPr bwMode="auto">
          <a:xfrm>
            <a:off x="5334000" y="6096000"/>
            <a:ext cx="2286000" cy="0"/>
          </a:xfrm>
          <a:prstGeom prst="line">
            <a:avLst/>
          </a:prstGeom>
          <a:noFill/>
          <a:ln w="25400">
            <a:solidFill>
              <a:schemeClr val="tx1"/>
            </a:solidFill>
            <a:round/>
            <a:headEnd/>
            <a:tailEnd type="triangle" w="lg" len="lg"/>
          </a:ln>
          <a:effectLst/>
        </p:spPr>
        <p:txBody>
          <a:bodyPr/>
          <a:lstStyle/>
          <a:p>
            <a:endParaRPr lang="en-US"/>
          </a:p>
        </p:txBody>
      </p:sp>
      <p:sp>
        <p:nvSpPr>
          <p:cNvPr id="89093" name="Line 5"/>
          <p:cNvSpPr>
            <a:spLocks noChangeShapeType="1"/>
          </p:cNvSpPr>
          <p:nvPr/>
        </p:nvSpPr>
        <p:spPr bwMode="auto">
          <a:xfrm flipV="1">
            <a:off x="7543800" y="5562600"/>
            <a:ext cx="304800" cy="563563"/>
          </a:xfrm>
          <a:prstGeom prst="line">
            <a:avLst/>
          </a:prstGeom>
          <a:noFill/>
          <a:ln w="25400">
            <a:solidFill>
              <a:schemeClr val="tx1"/>
            </a:solidFill>
            <a:round/>
            <a:headEnd/>
            <a:tailEnd type="triangle" w="lg" len="lg"/>
          </a:ln>
          <a:effectLst/>
        </p:spPr>
        <p:txBody>
          <a:bodyPr/>
          <a:lstStyle/>
          <a:p>
            <a:endParaRPr lang="en-US"/>
          </a:p>
        </p:txBody>
      </p:sp>
      <p:sp>
        <p:nvSpPr>
          <p:cNvPr id="89094" name="Line 6"/>
          <p:cNvSpPr>
            <a:spLocks noChangeShapeType="1"/>
          </p:cNvSpPr>
          <p:nvPr/>
        </p:nvSpPr>
        <p:spPr bwMode="auto">
          <a:xfrm flipV="1">
            <a:off x="5334000" y="5562600"/>
            <a:ext cx="2514600" cy="533400"/>
          </a:xfrm>
          <a:prstGeom prst="line">
            <a:avLst/>
          </a:prstGeom>
          <a:noFill/>
          <a:ln w="25400">
            <a:solidFill>
              <a:schemeClr val="tx1"/>
            </a:solidFill>
            <a:round/>
            <a:headEnd/>
            <a:tailEnd type="triangle" w="lg" len="lg"/>
          </a:ln>
          <a:effectLst/>
        </p:spPr>
        <p:txBody>
          <a:bodyPr/>
          <a:lstStyle/>
          <a:p>
            <a:endParaRPr lang="en-US"/>
          </a:p>
        </p:txBody>
      </p:sp>
      <p:sp>
        <p:nvSpPr>
          <p:cNvPr id="89095" name="Line 7"/>
          <p:cNvSpPr>
            <a:spLocks noChangeShapeType="1"/>
          </p:cNvSpPr>
          <p:nvPr/>
        </p:nvSpPr>
        <p:spPr bwMode="auto">
          <a:xfrm>
            <a:off x="7620000" y="6096000"/>
            <a:ext cx="1371600" cy="0"/>
          </a:xfrm>
          <a:prstGeom prst="line">
            <a:avLst/>
          </a:prstGeom>
          <a:noFill/>
          <a:ln w="9525">
            <a:solidFill>
              <a:schemeClr val="tx1"/>
            </a:solidFill>
            <a:round/>
            <a:headEnd/>
            <a:tailEnd/>
          </a:ln>
          <a:effectLst/>
        </p:spPr>
        <p:txBody>
          <a:bodyPr/>
          <a:lstStyle/>
          <a:p>
            <a:endParaRPr lang="en-US"/>
          </a:p>
        </p:txBody>
      </p:sp>
      <p:sp>
        <p:nvSpPr>
          <p:cNvPr id="89101" name="Rectangle 13"/>
          <p:cNvSpPr>
            <a:spLocks noChangeArrowheads="1"/>
          </p:cNvSpPr>
          <p:nvPr/>
        </p:nvSpPr>
        <p:spPr bwMode="auto">
          <a:xfrm>
            <a:off x="6400800" y="5775325"/>
            <a:ext cx="315913" cy="396875"/>
          </a:xfrm>
          <a:prstGeom prst="rect">
            <a:avLst/>
          </a:prstGeom>
          <a:noFill/>
          <a:ln w="9525">
            <a:noFill/>
            <a:miter lim="800000"/>
            <a:headEnd/>
            <a:tailEnd/>
          </a:ln>
          <a:effectLst/>
        </p:spPr>
        <p:txBody>
          <a:bodyPr wrap="none">
            <a:spAutoFit/>
          </a:bodyPr>
          <a:lstStyle/>
          <a:p>
            <a:r>
              <a:rPr lang="en-US" sz="2000">
                <a:latin typeface="Symbol" pitchFamily="18" charset="2"/>
              </a:rPr>
              <a:t>q</a:t>
            </a:r>
          </a:p>
        </p:txBody>
      </p:sp>
      <p:grpSp>
        <p:nvGrpSpPr>
          <p:cNvPr id="2" name="Group 23"/>
          <p:cNvGrpSpPr/>
          <p:nvPr/>
        </p:nvGrpSpPr>
        <p:grpSpPr>
          <a:xfrm>
            <a:off x="3733800" y="1295400"/>
            <a:ext cx="4419600" cy="4114800"/>
            <a:chOff x="3200400" y="1295400"/>
            <a:chExt cx="4419600" cy="4114800"/>
          </a:xfrm>
        </p:grpSpPr>
        <p:sp>
          <p:nvSpPr>
            <p:cNvPr id="89090" name="Oval 2"/>
            <p:cNvSpPr>
              <a:spLocks noChangeArrowheads="1"/>
            </p:cNvSpPr>
            <p:nvPr/>
          </p:nvSpPr>
          <p:spPr bwMode="auto">
            <a:xfrm>
              <a:off x="3200400" y="2895600"/>
              <a:ext cx="762000" cy="762000"/>
            </a:xfrm>
            <a:prstGeom prst="ellipse">
              <a:avLst/>
            </a:prstGeom>
            <a:solidFill>
              <a:schemeClr val="tx1"/>
            </a:solidFill>
            <a:ln w="9525">
              <a:solidFill>
                <a:schemeClr val="tx1"/>
              </a:solidFill>
              <a:round/>
              <a:headEnd/>
              <a:tailEnd/>
            </a:ln>
            <a:effectLst/>
          </p:spPr>
          <p:txBody>
            <a:bodyPr wrap="none" anchor="ctr"/>
            <a:lstStyle/>
            <a:p>
              <a:pPr algn="ctr"/>
              <a:endParaRPr lang="en-US"/>
            </a:p>
          </p:txBody>
        </p:sp>
        <p:sp>
          <p:nvSpPr>
            <p:cNvPr id="89096" name="Oval 8"/>
            <p:cNvSpPr>
              <a:spLocks noChangeArrowheads="1"/>
            </p:cNvSpPr>
            <p:nvPr/>
          </p:nvSpPr>
          <p:spPr bwMode="auto">
            <a:xfrm>
              <a:off x="7010400" y="1295400"/>
              <a:ext cx="304800" cy="304800"/>
            </a:xfrm>
            <a:prstGeom prst="ellipse">
              <a:avLst/>
            </a:prstGeom>
            <a:solidFill>
              <a:srgbClr val="FF0000"/>
            </a:solidFill>
            <a:ln w="9525">
              <a:solidFill>
                <a:schemeClr val="tx1"/>
              </a:solidFill>
              <a:round/>
              <a:headEnd/>
              <a:tailEnd/>
            </a:ln>
            <a:effectLst/>
          </p:spPr>
          <p:txBody>
            <a:bodyPr wrap="none" anchor="ctr"/>
            <a:lstStyle/>
            <a:p>
              <a:endParaRPr lang="en-US"/>
            </a:p>
          </p:txBody>
        </p:sp>
        <p:sp>
          <p:nvSpPr>
            <p:cNvPr id="89097" name="Oval 9"/>
            <p:cNvSpPr>
              <a:spLocks noChangeArrowheads="1"/>
            </p:cNvSpPr>
            <p:nvPr/>
          </p:nvSpPr>
          <p:spPr bwMode="auto">
            <a:xfrm>
              <a:off x="7010400" y="5105400"/>
              <a:ext cx="304800" cy="304800"/>
            </a:xfrm>
            <a:prstGeom prst="ellipse">
              <a:avLst/>
            </a:prstGeom>
            <a:solidFill>
              <a:srgbClr val="0000FF"/>
            </a:solidFill>
            <a:ln w="9525">
              <a:solidFill>
                <a:schemeClr val="tx1"/>
              </a:solidFill>
              <a:round/>
              <a:headEnd/>
              <a:tailEnd/>
            </a:ln>
            <a:effectLst/>
          </p:spPr>
          <p:txBody>
            <a:bodyPr wrap="none" anchor="ctr"/>
            <a:lstStyle/>
            <a:p>
              <a:endParaRPr lang="en-US"/>
            </a:p>
          </p:txBody>
        </p:sp>
        <p:sp>
          <p:nvSpPr>
            <p:cNvPr id="89098" name="Line 10"/>
            <p:cNvSpPr>
              <a:spLocks noChangeShapeType="1"/>
            </p:cNvSpPr>
            <p:nvPr/>
          </p:nvSpPr>
          <p:spPr bwMode="auto">
            <a:xfrm>
              <a:off x="7162800" y="1447800"/>
              <a:ext cx="0" cy="3810000"/>
            </a:xfrm>
            <a:prstGeom prst="line">
              <a:avLst/>
            </a:prstGeom>
            <a:noFill/>
            <a:ln w="15875">
              <a:solidFill>
                <a:schemeClr val="tx1"/>
              </a:solidFill>
              <a:round/>
              <a:headEnd/>
              <a:tailEnd/>
            </a:ln>
            <a:effectLst/>
          </p:spPr>
          <p:txBody>
            <a:bodyPr/>
            <a:lstStyle/>
            <a:p>
              <a:endParaRPr lang="en-US"/>
            </a:p>
          </p:txBody>
        </p:sp>
        <p:sp>
          <p:nvSpPr>
            <p:cNvPr id="89099" name="Text Box 11"/>
            <p:cNvSpPr txBox="1">
              <a:spLocks noChangeArrowheads="1"/>
            </p:cNvSpPr>
            <p:nvPr/>
          </p:nvSpPr>
          <p:spPr bwMode="auto">
            <a:xfrm>
              <a:off x="5638800" y="3276600"/>
              <a:ext cx="457200" cy="457200"/>
            </a:xfrm>
            <a:prstGeom prst="rect">
              <a:avLst/>
            </a:prstGeom>
            <a:noFill/>
            <a:ln w="9525">
              <a:noFill/>
              <a:miter lim="800000"/>
              <a:headEnd/>
              <a:tailEnd/>
            </a:ln>
            <a:effectLst/>
          </p:spPr>
          <p:txBody>
            <a:bodyPr>
              <a:spAutoFit/>
            </a:bodyPr>
            <a:lstStyle/>
            <a:p>
              <a:pPr>
                <a:spcBef>
                  <a:spcPct val="50000"/>
                </a:spcBef>
              </a:pPr>
              <a:r>
                <a:rPr lang="en-US" sz="2400" dirty="0"/>
                <a:t>R</a:t>
              </a:r>
            </a:p>
          </p:txBody>
        </p:sp>
        <p:sp>
          <p:nvSpPr>
            <p:cNvPr id="89100" name="Text Box 12"/>
            <p:cNvSpPr txBox="1">
              <a:spLocks noChangeArrowheads="1"/>
            </p:cNvSpPr>
            <p:nvPr/>
          </p:nvSpPr>
          <p:spPr bwMode="auto">
            <a:xfrm>
              <a:off x="7239000" y="3214688"/>
              <a:ext cx="381000" cy="519112"/>
            </a:xfrm>
            <a:prstGeom prst="rect">
              <a:avLst/>
            </a:prstGeom>
            <a:noFill/>
            <a:ln w="9525">
              <a:noFill/>
              <a:miter lim="800000"/>
              <a:headEnd/>
              <a:tailEnd/>
            </a:ln>
            <a:effectLst/>
          </p:spPr>
          <p:txBody>
            <a:bodyPr>
              <a:spAutoFit/>
            </a:bodyPr>
            <a:lstStyle/>
            <a:p>
              <a:pPr>
                <a:spcBef>
                  <a:spcPct val="50000"/>
                </a:spcBef>
              </a:pPr>
              <a:r>
                <a:rPr lang="en-US" sz="2800"/>
                <a:t>r</a:t>
              </a:r>
            </a:p>
          </p:txBody>
        </p:sp>
        <p:sp>
          <p:nvSpPr>
            <p:cNvPr id="89102" name="Line 14"/>
            <p:cNvSpPr>
              <a:spLocks noChangeShapeType="1"/>
            </p:cNvSpPr>
            <p:nvPr/>
          </p:nvSpPr>
          <p:spPr bwMode="auto">
            <a:xfrm flipH="1">
              <a:off x="3581400" y="1447800"/>
              <a:ext cx="3581400" cy="1828800"/>
            </a:xfrm>
            <a:prstGeom prst="line">
              <a:avLst/>
            </a:prstGeom>
            <a:noFill/>
            <a:ln w="15875">
              <a:solidFill>
                <a:schemeClr val="tx1"/>
              </a:solidFill>
              <a:round/>
              <a:headEnd/>
              <a:tailEnd type="triangle" w="med" len="med"/>
            </a:ln>
            <a:effectLst/>
          </p:spPr>
          <p:txBody>
            <a:bodyPr/>
            <a:lstStyle/>
            <a:p>
              <a:endParaRPr lang="en-US"/>
            </a:p>
          </p:txBody>
        </p:sp>
        <p:sp>
          <p:nvSpPr>
            <p:cNvPr id="89103" name="Line 15"/>
            <p:cNvSpPr>
              <a:spLocks noChangeShapeType="1"/>
            </p:cNvSpPr>
            <p:nvPr/>
          </p:nvSpPr>
          <p:spPr bwMode="auto">
            <a:xfrm flipH="1" flipV="1">
              <a:off x="3581400" y="3276600"/>
              <a:ext cx="3581400" cy="1981200"/>
            </a:xfrm>
            <a:prstGeom prst="line">
              <a:avLst/>
            </a:prstGeom>
            <a:noFill/>
            <a:ln w="15875">
              <a:solidFill>
                <a:schemeClr val="tx1"/>
              </a:solidFill>
              <a:round/>
              <a:headEnd/>
              <a:tailEnd type="triangle" w="med" len="med"/>
            </a:ln>
            <a:effectLst/>
          </p:spPr>
          <p:txBody>
            <a:bodyPr/>
            <a:lstStyle/>
            <a:p>
              <a:endParaRPr lang="en-US"/>
            </a:p>
          </p:txBody>
        </p:sp>
        <p:sp>
          <p:nvSpPr>
            <p:cNvPr id="89104" name="Line 16"/>
            <p:cNvSpPr>
              <a:spLocks noChangeShapeType="1"/>
            </p:cNvSpPr>
            <p:nvPr/>
          </p:nvSpPr>
          <p:spPr bwMode="auto">
            <a:xfrm>
              <a:off x="3581400" y="3276600"/>
              <a:ext cx="3581400" cy="0"/>
            </a:xfrm>
            <a:prstGeom prst="line">
              <a:avLst/>
            </a:prstGeom>
            <a:noFill/>
            <a:ln w="15875">
              <a:solidFill>
                <a:schemeClr val="tx1"/>
              </a:solidFill>
              <a:round/>
              <a:headEnd/>
              <a:tailEnd/>
            </a:ln>
            <a:effectLst/>
          </p:spPr>
          <p:txBody>
            <a:bodyPr/>
            <a:lstStyle/>
            <a:p>
              <a:endParaRPr lang="en-US"/>
            </a:p>
          </p:txBody>
        </p:sp>
        <p:sp>
          <p:nvSpPr>
            <p:cNvPr id="89105" name="Line 17"/>
            <p:cNvSpPr>
              <a:spLocks noChangeShapeType="1"/>
            </p:cNvSpPr>
            <p:nvPr/>
          </p:nvSpPr>
          <p:spPr bwMode="auto">
            <a:xfrm>
              <a:off x="7162800" y="1447800"/>
              <a:ext cx="0" cy="381000"/>
            </a:xfrm>
            <a:prstGeom prst="line">
              <a:avLst/>
            </a:prstGeom>
            <a:noFill/>
            <a:ln w="15875">
              <a:solidFill>
                <a:schemeClr val="tx1"/>
              </a:solidFill>
              <a:round/>
              <a:headEnd/>
              <a:tailEnd type="triangle" w="med" len="med"/>
            </a:ln>
            <a:effectLst/>
          </p:spPr>
          <p:txBody>
            <a:bodyPr/>
            <a:lstStyle/>
            <a:p>
              <a:endParaRPr lang="en-US"/>
            </a:p>
          </p:txBody>
        </p:sp>
        <p:sp>
          <p:nvSpPr>
            <p:cNvPr id="89106" name="Line 18"/>
            <p:cNvSpPr>
              <a:spLocks noChangeShapeType="1"/>
            </p:cNvSpPr>
            <p:nvPr/>
          </p:nvSpPr>
          <p:spPr bwMode="auto">
            <a:xfrm flipH="1">
              <a:off x="6553200" y="1447800"/>
              <a:ext cx="609600" cy="0"/>
            </a:xfrm>
            <a:prstGeom prst="line">
              <a:avLst/>
            </a:prstGeom>
            <a:noFill/>
            <a:ln w="15875">
              <a:solidFill>
                <a:schemeClr val="tx1"/>
              </a:solidFill>
              <a:round/>
              <a:headEnd/>
              <a:tailEnd type="triangle" w="med" len="med"/>
            </a:ln>
            <a:effectLst/>
          </p:spPr>
          <p:txBody>
            <a:bodyPr/>
            <a:lstStyle/>
            <a:p>
              <a:endParaRPr lang="en-US"/>
            </a:p>
          </p:txBody>
        </p:sp>
        <p:sp>
          <p:nvSpPr>
            <p:cNvPr id="89107" name="Line 19"/>
            <p:cNvSpPr>
              <a:spLocks noChangeShapeType="1"/>
            </p:cNvSpPr>
            <p:nvPr/>
          </p:nvSpPr>
          <p:spPr bwMode="auto">
            <a:xfrm flipH="1">
              <a:off x="6553200" y="5257800"/>
              <a:ext cx="609600" cy="0"/>
            </a:xfrm>
            <a:prstGeom prst="line">
              <a:avLst/>
            </a:prstGeom>
            <a:noFill/>
            <a:ln w="15875">
              <a:solidFill>
                <a:schemeClr val="tx1"/>
              </a:solidFill>
              <a:round/>
              <a:headEnd/>
              <a:tailEnd type="triangle" w="med" len="med"/>
            </a:ln>
            <a:effectLst/>
          </p:spPr>
          <p:txBody>
            <a:bodyPr/>
            <a:lstStyle/>
            <a:p>
              <a:endParaRPr lang="en-US"/>
            </a:p>
          </p:txBody>
        </p:sp>
        <p:sp>
          <p:nvSpPr>
            <p:cNvPr id="89108" name="Line 20"/>
            <p:cNvSpPr>
              <a:spLocks noChangeShapeType="1"/>
            </p:cNvSpPr>
            <p:nvPr/>
          </p:nvSpPr>
          <p:spPr bwMode="auto">
            <a:xfrm flipV="1">
              <a:off x="7162800" y="4876800"/>
              <a:ext cx="0" cy="381000"/>
            </a:xfrm>
            <a:prstGeom prst="line">
              <a:avLst/>
            </a:prstGeom>
            <a:noFill/>
            <a:ln w="15875">
              <a:solidFill>
                <a:schemeClr val="tx1"/>
              </a:solidFill>
              <a:round/>
              <a:headEnd/>
              <a:tailEnd type="triangle" w="med" len="med"/>
            </a:ln>
            <a:effectLst/>
          </p:spPr>
          <p:txBody>
            <a:bodyPr/>
            <a:lstStyle/>
            <a:p>
              <a:endParaRPr lang="en-US"/>
            </a:p>
          </p:txBody>
        </p:sp>
        <p:sp>
          <p:nvSpPr>
            <p:cNvPr id="89109" name="Line 21"/>
            <p:cNvSpPr>
              <a:spLocks noChangeShapeType="1"/>
            </p:cNvSpPr>
            <p:nvPr/>
          </p:nvSpPr>
          <p:spPr bwMode="auto">
            <a:xfrm flipH="1">
              <a:off x="6629400" y="1447800"/>
              <a:ext cx="533400" cy="304800"/>
            </a:xfrm>
            <a:prstGeom prst="line">
              <a:avLst/>
            </a:prstGeom>
            <a:noFill/>
            <a:ln w="15875">
              <a:solidFill>
                <a:schemeClr val="tx1"/>
              </a:solidFill>
              <a:round/>
              <a:headEnd/>
              <a:tailEnd type="triangle" w="med" len="med"/>
            </a:ln>
            <a:effectLst/>
          </p:spPr>
          <p:txBody>
            <a:bodyPr/>
            <a:lstStyle/>
            <a:p>
              <a:endParaRPr lang="en-US"/>
            </a:p>
          </p:txBody>
        </p:sp>
        <p:sp>
          <p:nvSpPr>
            <p:cNvPr id="89110" name="Line 22"/>
            <p:cNvSpPr>
              <a:spLocks noChangeShapeType="1"/>
            </p:cNvSpPr>
            <p:nvPr/>
          </p:nvSpPr>
          <p:spPr bwMode="auto">
            <a:xfrm flipH="1" flipV="1">
              <a:off x="6705600" y="4953000"/>
              <a:ext cx="457200" cy="304800"/>
            </a:xfrm>
            <a:prstGeom prst="line">
              <a:avLst/>
            </a:prstGeom>
            <a:noFill/>
            <a:ln w="9525">
              <a:solidFill>
                <a:schemeClr val="tx1"/>
              </a:solidFill>
              <a:round/>
              <a:headEnd/>
              <a:tailEnd type="triangle" w="med" len="med"/>
            </a:ln>
            <a:effectLst/>
          </p:spPr>
          <p:txBody>
            <a:bodyPr/>
            <a:lstStyle/>
            <a:p>
              <a:endParaRPr lang="en-US"/>
            </a:p>
          </p:txBody>
        </p:sp>
      </p:grpSp>
      <p:sp>
        <p:nvSpPr>
          <p:cNvPr id="89111" name="AutoShape 23"/>
          <p:cNvSpPr>
            <a:spLocks noChangeArrowheads="1"/>
          </p:cNvSpPr>
          <p:nvPr/>
        </p:nvSpPr>
        <p:spPr bwMode="auto">
          <a:xfrm rot="-5088218">
            <a:off x="6136482" y="5869781"/>
            <a:ext cx="261938" cy="257175"/>
          </a:xfrm>
          <a:prstGeom prst="curvedUpArrow">
            <a:avLst>
              <a:gd name="adj1" fmla="val 20370"/>
              <a:gd name="adj2" fmla="val 40741"/>
              <a:gd name="adj3" fmla="val 33333"/>
            </a:avLst>
          </a:prstGeom>
          <a:solidFill>
            <a:schemeClr val="bg1"/>
          </a:solidFill>
          <a:ln w="9525">
            <a:solidFill>
              <a:schemeClr val="tx1"/>
            </a:solid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6" name="Line 4"/>
          <p:cNvSpPr>
            <a:spLocks noChangeShapeType="1"/>
          </p:cNvSpPr>
          <p:nvPr/>
        </p:nvSpPr>
        <p:spPr bwMode="auto">
          <a:xfrm>
            <a:off x="5334000" y="6096000"/>
            <a:ext cx="2286000" cy="0"/>
          </a:xfrm>
          <a:prstGeom prst="line">
            <a:avLst/>
          </a:prstGeom>
          <a:noFill/>
          <a:ln w="25400">
            <a:solidFill>
              <a:schemeClr val="tx1"/>
            </a:solidFill>
            <a:round/>
            <a:headEnd/>
            <a:tailEnd type="triangle" w="lg" len="lg"/>
          </a:ln>
          <a:effectLst/>
        </p:spPr>
        <p:txBody>
          <a:bodyPr/>
          <a:lstStyle/>
          <a:p>
            <a:endParaRPr lang="en-US"/>
          </a:p>
        </p:txBody>
      </p:sp>
      <p:sp>
        <p:nvSpPr>
          <p:cNvPr id="90117" name="Line 5"/>
          <p:cNvSpPr>
            <a:spLocks noChangeShapeType="1"/>
          </p:cNvSpPr>
          <p:nvPr/>
        </p:nvSpPr>
        <p:spPr bwMode="auto">
          <a:xfrm flipV="1">
            <a:off x="7543800" y="5486400"/>
            <a:ext cx="381000" cy="639763"/>
          </a:xfrm>
          <a:prstGeom prst="line">
            <a:avLst/>
          </a:prstGeom>
          <a:noFill/>
          <a:ln w="25400">
            <a:solidFill>
              <a:schemeClr val="tx1"/>
            </a:solidFill>
            <a:round/>
            <a:headEnd/>
            <a:tailEnd type="triangle" w="lg" len="lg"/>
          </a:ln>
          <a:effectLst/>
        </p:spPr>
        <p:txBody>
          <a:bodyPr/>
          <a:lstStyle/>
          <a:p>
            <a:endParaRPr lang="en-US"/>
          </a:p>
        </p:txBody>
      </p:sp>
      <p:sp>
        <p:nvSpPr>
          <p:cNvPr id="90118" name="Line 6"/>
          <p:cNvSpPr>
            <a:spLocks noChangeShapeType="1"/>
          </p:cNvSpPr>
          <p:nvPr/>
        </p:nvSpPr>
        <p:spPr bwMode="auto">
          <a:xfrm flipV="1">
            <a:off x="5334000" y="5486400"/>
            <a:ext cx="2590800" cy="609600"/>
          </a:xfrm>
          <a:prstGeom prst="line">
            <a:avLst/>
          </a:prstGeom>
          <a:noFill/>
          <a:ln w="25400">
            <a:solidFill>
              <a:schemeClr val="tx1"/>
            </a:solidFill>
            <a:round/>
            <a:headEnd/>
            <a:tailEnd type="triangle" w="lg" len="lg"/>
          </a:ln>
          <a:effectLst/>
        </p:spPr>
        <p:txBody>
          <a:bodyPr/>
          <a:lstStyle/>
          <a:p>
            <a:endParaRPr lang="en-US"/>
          </a:p>
        </p:txBody>
      </p:sp>
      <p:sp>
        <p:nvSpPr>
          <p:cNvPr id="90119" name="Line 7"/>
          <p:cNvSpPr>
            <a:spLocks noChangeShapeType="1"/>
          </p:cNvSpPr>
          <p:nvPr/>
        </p:nvSpPr>
        <p:spPr bwMode="auto">
          <a:xfrm>
            <a:off x="7620000" y="6096000"/>
            <a:ext cx="1371600" cy="0"/>
          </a:xfrm>
          <a:prstGeom prst="line">
            <a:avLst/>
          </a:prstGeom>
          <a:noFill/>
          <a:ln w="9525">
            <a:solidFill>
              <a:schemeClr val="tx1"/>
            </a:solidFill>
            <a:round/>
            <a:headEnd/>
            <a:tailEnd/>
          </a:ln>
          <a:effectLst/>
        </p:spPr>
        <p:txBody>
          <a:bodyPr/>
          <a:lstStyle/>
          <a:p>
            <a:endParaRPr lang="en-US"/>
          </a:p>
        </p:txBody>
      </p:sp>
      <p:sp>
        <p:nvSpPr>
          <p:cNvPr id="90125" name="Rectangle 13"/>
          <p:cNvSpPr>
            <a:spLocks noChangeArrowheads="1"/>
          </p:cNvSpPr>
          <p:nvPr/>
        </p:nvSpPr>
        <p:spPr bwMode="auto">
          <a:xfrm>
            <a:off x="6400800" y="5715000"/>
            <a:ext cx="315913" cy="396875"/>
          </a:xfrm>
          <a:prstGeom prst="rect">
            <a:avLst/>
          </a:prstGeom>
          <a:noFill/>
          <a:ln w="9525">
            <a:noFill/>
            <a:miter lim="800000"/>
            <a:headEnd/>
            <a:tailEnd/>
          </a:ln>
          <a:effectLst/>
        </p:spPr>
        <p:txBody>
          <a:bodyPr wrap="none">
            <a:spAutoFit/>
          </a:bodyPr>
          <a:lstStyle/>
          <a:p>
            <a:r>
              <a:rPr lang="en-US" sz="2000">
                <a:latin typeface="Symbol" pitchFamily="18" charset="2"/>
              </a:rPr>
              <a:t>q</a:t>
            </a:r>
          </a:p>
        </p:txBody>
      </p:sp>
      <p:grpSp>
        <p:nvGrpSpPr>
          <p:cNvPr id="2" name="Group 24"/>
          <p:cNvGrpSpPr/>
          <p:nvPr/>
        </p:nvGrpSpPr>
        <p:grpSpPr>
          <a:xfrm>
            <a:off x="3733800" y="1524000"/>
            <a:ext cx="4191000" cy="3657600"/>
            <a:chOff x="3200400" y="1524000"/>
            <a:chExt cx="4191000" cy="3657600"/>
          </a:xfrm>
        </p:grpSpPr>
        <p:sp>
          <p:nvSpPr>
            <p:cNvPr id="90114" name="Oval 2"/>
            <p:cNvSpPr>
              <a:spLocks noChangeArrowheads="1"/>
            </p:cNvSpPr>
            <p:nvPr/>
          </p:nvSpPr>
          <p:spPr bwMode="auto">
            <a:xfrm>
              <a:off x="3200400" y="2895600"/>
              <a:ext cx="762000" cy="762000"/>
            </a:xfrm>
            <a:prstGeom prst="ellipse">
              <a:avLst/>
            </a:prstGeom>
            <a:solidFill>
              <a:schemeClr val="tx1"/>
            </a:solidFill>
            <a:ln w="9525">
              <a:solidFill>
                <a:schemeClr val="tx1"/>
              </a:solidFill>
              <a:round/>
              <a:headEnd/>
              <a:tailEnd/>
            </a:ln>
            <a:effectLst/>
          </p:spPr>
          <p:txBody>
            <a:bodyPr wrap="none" anchor="ctr"/>
            <a:lstStyle/>
            <a:p>
              <a:pPr algn="ctr"/>
              <a:endParaRPr lang="en-US"/>
            </a:p>
          </p:txBody>
        </p:sp>
        <p:sp>
          <p:nvSpPr>
            <p:cNvPr id="90120" name="Oval 8"/>
            <p:cNvSpPr>
              <a:spLocks noChangeArrowheads="1"/>
            </p:cNvSpPr>
            <p:nvPr/>
          </p:nvSpPr>
          <p:spPr bwMode="auto">
            <a:xfrm>
              <a:off x="6781800" y="1524000"/>
              <a:ext cx="304800" cy="304800"/>
            </a:xfrm>
            <a:prstGeom prst="ellipse">
              <a:avLst/>
            </a:prstGeom>
            <a:solidFill>
              <a:srgbClr val="FF0000"/>
            </a:solidFill>
            <a:ln w="9525">
              <a:solidFill>
                <a:schemeClr val="tx1"/>
              </a:solidFill>
              <a:round/>
              <a:headEnd/>
              <a:tailEnd/>
            </a:ln>
            <a:effectLst/>
          </p:spPr>
          <p:txBody>
            <a:bodyPr wrap="none" anchor="ctr"/>
            <a:lstStyle/>
            <a:p>
              <a:endParaRPr lang="en-US"/>
            </a:p>
          </p:txBody>
        </p:sp>
        <p:sp>
          <p:nvSpPr>
            <p:cNvPr id="90121" name="Oval 9"/>
            <p:cNvSpPr>
              <a:spLocks noChangeArrowheads="1"/>
            </p:cNvSpPr>
            <p:nvPr/>
          </p:nvSpPr>
          <p:spPr bwMode="auto">
            <a:xfrm>
              <a:off x="6781800" y="4876800"/>
              <a:ext cx="304800" cy="304800"/>
            </a:xfrm>
            <a:prstGeom prst="ellipse">
              <a:avLst/>
            </a:prstGeom>
            <a:solidFill>
              <a:srgbClr val="0000FF"/>
            </a:solidFill>
            <a:ln w="9525">
              <a:solidFill>
                <a:schemeClr val="tx1"/>
              </a:solidFill>
              <a:round/>
              <a:headEnd/>
              <a:tailEnd/>
            </a:ln>
            <a:effectLst/>
          </p:spPr>
          <p:txBody>
            <a:bodyPr wrap="none" anchor="ctr"/>
            <a:lstStyle/>
            <a:p>
              <a:endParaRPr lang="en-US"/>
            </a:p>
          </p:txBody>
        </p:sp>
        <p:sp>
          <p:nvSpPr>
            <p:cNvPr id="90122" name="Line 10"/>
            <p:cNvSpPr>
              <a:spLocks noChangeShapeType="1"/>
            </p:cNvSpPr>
            <p:nvPr/>
          </p:nvSpPr>
          <p:spPr bwMode="auto">
            <a:xfrm>
              <a:off x="6934200" y="1676400"/>
              <a:ext cx="0" cy="3352800"/>
            </a:xfrm>
            <a:prstGeom prst="line">
              <a:avLst/>
            </a:prstGeom>
            <a:noFill/>
            <a:ln w="15875">
              <a:solidFill>
                <a:schemeClr val="tx1"/>
              </a:solidFill>
              <a:round/>
              <a:headEnd/>
              <a:tailEnd/>
            </a:ln>
            <a:effectLst/>
          </p:spPr>
          <p:txBody>
            <a:bodyPr/>
            <a:lstStyle/>
            <a:p>
              <a:endParaRPr lang="en-US"/>
            </a:p>
          </p:txBody>
        </p:sp>
        <p:sp>
          <p:nvSpPr>
            <p:cNvPr id="90123" name="Text Box 11"/>
            <p:cNvSpPr txBox="1">
              <a:spLocks noChangeArrowheads="1"/>
            </p:cNvSpPr>
            <p:nvPr/>
          </p:nvSpPr>
          <p:spPr bwMode="auto">
            <a:xfrm>
              <a:off x="5410200" y="3276600"/>
              <a:ext cx="457200" cy="457200"/>
            </a:xfrm>
            <a:prstGeom prst="rect">
              <a:avLst/>
            </a:prstGeom>
            <a:noFill/>
            <a:ln w="9525">
              <a:noFill/>
              <a:miter lim="800000"/>
              <a:headEnd/>
              <a:tailEnd/>
            </a:ln>
            <a:effectLst/>
          </p:spPr>
          <p:txBody>
            <a:bodyPr>
              <a:spAutoFit/>
            </a:bodyPr>
            <a:lstStyle/>
            <a:p>
              <a:pPr>
                <a:spcBef>
                  <a:spcPct val="50000"/>
                </a:spcBef>
              </a:pPr>
              <a:r>
                <a:rPr lang="en-US" sz="2400" dirty="0"/>
                <a:t>R</a:t>
              </a:r>
            </a:p>
          </p:txBody>
        </p:sp>
        <p:sp>
          <p:nvSpPr>
            <p:cNvPr id="90124" name="Text Box 12"/>
            <p:cNvSpPr txBox="1">
              <a:spLocks noChangeArrowheads="1"/>
            </p:cNvSpPr>
            <p:nvPr/>
          </p:nvSpPr>
          <p:spPr bwMode="auto">
            <a:xfrm>
              <a:off x="7010400" y="3214688"/>
              <a:ext cx="381000" cy="519112"/>
            </a:xfrm>
            <a:prstGeom prst="rect">
              <a:avLst/>
            </a:prstGeom>
            <a:noFill/>
            <a:ln w="9525">
              <a:noFill/>
              <a:miter lim="800000"/>
              <a:headEnd/>
              <a:tailEnd/>
            </a:ln>
            <a:effectLst/>
          </p:spPr>
          <p:txBody>
            <a:bodyPr>
              <a:spAutoFit/>
            </a:bodyPr>
            <a:lstStyle/>
            <a:p>
              <a:pPr>
                <a:spcBef>
                  <a:spcPct val="50000"/>
                </a:spcBef>
              </a:pPr>
              <a:r>
                <a:rPr lang="en-US" sz="2800"/>
                <a:t>r</a:t>
              </a:r>
            </a:p>
          </p:txBody>
        </p:sp>
        <p:sp>
          <p:nvSpPr>
            <p:cNvPr id="90126" name="Line 14"/>
            <p:cNvSpPr>
              <a:spLocks noChangeShapeType="1"/>
            </p:cNvSpPr>
            <p:nvPr/>
          </p:nvSpPr>
          <p:spPr bwMode="auto">
            <a:xfrm flipH="1">
              <a:off x="3581400" y="1676400"/>
              <a:ext cx="3352800" cy="1600200"/>
            </a:xfrm>
            <a:prstGeom prst="line">
              <a:avLst/>
            </a:prstGeom>
            <a:noFill/>
            <a:ln w="15875">
              <a:solidFill>
                <a:schemeClr val="tx1"/>
              </a:solidFill>
              <a:round/>
              <a:headEnd/>
              <a:tailEnd type="triangle" w="med" len="med"/>
            </a:ln>
            <a:effectLst/>
          </p:spPr>
          <p:txBody>
            <a:bodyPr/>
            <a:lstStyle/>
            <a:p>
              <a:endParaRPr lang="en-US"/>
            </a:p>
          </p:txBody>
        </p:sp>
        <p:sp>
          <p:nvSpPr>
            <p:cNvPr id="90127" name="Line 15"/>
            <p:cNvSpPr>
              <a:spLocks noChangeShapeType="1"/>
            </p:cNvSpPr>
            <p:nvPr/>
          </p:nvSpPr>
          <p:spPr bwMode="auto">
            <a:xfrm flipH="1" flipV="1">
              <a:off x="3581400" y="3276600"/>
              <a:ext cx="3352800" cy="1752600"/>
            </a:xfrm>
            <a:prstGeom prst="line">
              <a:avLst/>
            </a:prstGeom>
            <a:noFill/>
            <a:ln w="15875">
              <a:solidFill>
                <a:schemeClr val="tx1"/>
              </a:solidFill>
              <a:round/>
              <a:headEnd/>
              <a:tailEnd type="triangle" w="med" len="med"/>
            </a:ln>
            <a:effectLst/>
          </p:spPr>
          <p:txBody>
            <a:bodyPr/>
            <a:lstStyle/>
            <a:p>
              <a:endParaRPr lang="en-US"/>
            </a:p>
          </p:txBody>
        </p:sp>
        <p:sp>
          <p:nvSpPr>
            <p:cNvPr id="90128" name="Line 16"/>
            <p:cNvSpPr>
              <a:spLocks noChangeShapeType="1"/>
            </p:cNvSpPr>
            <p:nvPr/>
          </p:nvSpPr>
          <p:spPr bwMode="auto">
            <a:xfrm>
              <a:off x="3581400" y="3276600"/>
              <a:ext cx="3352800" cy="0"/>
            </a:xfrm>
            <a:prstGeom prst="line">
              <a:avLst/>
            </a:prstGeom>
            <a:noFill/>
            <a:ln w="15875">
              <a:solidFill>
                <a:schemeClr val="tx1"/>
              </a:solidFill>
              <a:round/>
              <a:headEnd/>
              <a:tailEnd/>
            </a:ln>
            <a:effectLst/>
          </p:spPr>
          <p:txBody>
            <a:bodyPr/>
            <a:lstStyle/>
            <a:p>
              <a:endParaRPr lang="en-US"/>
            </a:p>
          </p:txBody>
        </p:sp>
        <p:sp>
          <p:nvSpPr>
            <p:cNvPr id="90129" name="Line 17"/>
            <p:cNvSpPr>
              <a:spLocks noChangeShapeType="1"/>
            </p:cNvSpPr>
            <p:nvPr/>
          </p:nvSpPr>
          <p:spPr bwMode="auto">
            <a:xfrm>
              <a:off x="6934200" y="1676400"/>
              <a:ext cx="0" cy="457200"/>
            </a:xfrm>
            <a:prstGeom prst="line">
              <a:avLst/>
            </a:prstGeom>
            <a:noFill/>
            <a:ln w="15875">
              <a:solidFill>
                <a:schemeClr val="tx1"/>
              </a:solidFill>
              <a:round/>
              <a:headEnd/>
              <a:tailEnd type="triangle" w="med" len="med"/>
            </a:ln>
            <a:effectLst/>
          </p:spPr>
          <p:txBody>
            <a:bodyPr/>
            <a:lstStyle/>
            <a:p>
              <a:endParaRPr lang="en-US"/>
            </a:p>
          </p:txBody>
        </p:sp>
        <p:sp>
          <p:nvSpPr>
            <p:cNvPr id="90130" name="Line 18"/>
            <p:cNvSpPr>
              <a:spLocks noChangeShapeType="1"/>
            </p:cNvSpPr>
            <p:nvPr/>
          </p:nvSpPr>
          <p:spPr bwMode="auto">
            <a:xfrm flipH="1">
              <a:off x="6096000" y="1676400"/>
              <a:ext cx="838200" cy="0"/>
            </a:xfrm>
            <a:prstGeom prst="line">
              <a:avLst/>
            </a:prstGeom>
            <a:noFill/>
            <a:ln w="15875">
              <a:solidFill>
                <a:schemeClr val="tx1"/>
              </a:solidFill>
              <a:round/>
              <a:headEnd/>
              <a:tailEnd type="triangle" w="med" len="med"/>
            </a:ln>
            <a:effectLst/>
          </p:spPr>
          <p:txBody>
            <a:bodyPr/>
            <a:lstStyle/>
            <a:p>
              <a:endParaRPr lang="en-US"/>
            </a:p>
          </p:txBody>
        </p:sp>
        <p:sp>
          <p:nvSpPr>
            <p:cNvPr id="90131" name="Line 19"/>
            <p:cNvSpPr>
              <a:spLocks noChangeShapeType="1"/>
            </p:cNvSpPr>
            <p:nvPr/>
          </p:nvSpPr>
          <p:spPr bwMode="auto">
            <a:xfrm flipH="1">
              <a:off x="6172200" y="5029200"/>
              <a:ext cx="762000" cy="0"/>
            </a:xfrm>
            <a:prstGeom prst="line">
              <a:avLst/>
            </a:prstGeom>
            <a:noFill/>
            <a:ln w="15875">
              <a:solidFill>
                <a:schemeClr val="tx1"/>
              </a:solidFill>
              <a:round/>
              <a:headEnd/>
              <a:tailEnd type="triangle" w="med" len="med"/>
            </a:ln>
            <a:effectLst/>
          </p:spPr>
          <p:txBody>
            <a:bodyPr/>
            <a:lstStyle/>
            <a:p>
              <a:endParaRPr lang="en-US"/>
            </a:p>
          </p:txBody>
        </p:sp>
        <p:sp>
          <p:nvSpPr>
            <p:cNvPr id="90132" name="Line 20"/>
            <p:cNvSpPr>
              <a:spLocks noChangeShapeType="1"/>
            </p:cNvSpPr>
            <p:nvPr/>
          </p:nvSpPr>
          <p:spPr bwMode="auto">
            <a:xfrm flipV="1">
              <a:off x="6934200" y="4572000"/>
              <a:ext cx="0" cy="457200"/>
            </a:xfrm>
            <a:prstGeom prst="line">
              <a:avLst/>
            </a:prstGeom>
            <a:noFill/>
            <a:ln w="15875">
              <a:solidFill>
                <a:schemeClr val="tx1"/>
              </a:solidFill>
              <a:round/>
              <a:headEnd/>
              <a:tailEnd type="triangle" w="med" len="med"/>
            </a:ln>
            <a:effectLst/>
          </p:spPr>
          <p:txBody>
            <a:bodyPr/>
            <a:lstStyle/>
            <a:p>
              <a:endParaRPr lang="en-US"/>
            </a:p>
          </p:txBody>
        </p:sp>
        <p:sp>
          <p:nvSpPr>
            <p:cNvPr id="90133" name="Line 21"/>
            <p:cNvSpPr>
              <a:spLocks noChangeShapeType="1"/>
            </p:cNvSpPr>
            <p:nvPr/>
          </p:nvSpPr>
          <p:spPr bwMode="auto">
            <a:xfrm flipH="1">
              <a:off x="6096000" y="1676400"/>
              <a:ext cx="838200" cy="381000"/>
            </a:xfrm>
            <a:prstGeom prst="line">
              <a:avLst/>
            </a:prstGeom>
            <a:noFill/>
            <a:ln w="15875">
              <a:solidFill>
                <a:schemeClr val="tx1"/>
              </a:solidFill>
              <a:round/>
              <a:headEnd/>
              <a:tailEnd type="triangle" w="med" len="med"/>
            </a:ln>
            <a:effectLst/>
          </p:spPr>
          <p:txBody>
            <a:bodyPr/>
            <a:lstStyle/>
            <a:p>
              <a:endParaRPr lang="en-US"/>
            </a:p>
          </p:txBody>
        </p:sp>
        <p:sp>
          <p:nvSpPr>
            <p:cNvPr id="90134" name="Line 22"/>
            <p:cNvSpPr>
              <a:spLocks noChangeShapeType="1"/>
            </p:cNvSpPr>
            <p:nvPr/>
          </p:nvSpPr>
          <p:spPr bwMode="auto">
            <a:xfrm flipH="1" flipV="1">
              <a:off x="6248400" y="4648200"/>
              <a:ext cx="685800" cy="381000"/>
            </a:xfrm>
            <a:prstGeom prst="line">
              <a:avLst/>
            </a:prstGeom>
            <a:noFill/>
            <a:ln w="9525">
              <a:solidFill>
                <a:schemeClr val="tx1"/>
              </a:solidFill>
              <a:round/>
              <a:headEnd/>
              <a:tailEnd type="triangle" w="med" len="med"/>
            </a:ln>
            <a:effectLst/>
          </p:spPr>
          <p:txBody>
            <a:bodyPr/>
            <a:lstStyle/>
            <a:p>
              <a:endParaRPr lang="en-US"/>
            </a:p>
          </p:txBody>
        </p:sp>
      </p:grpSp>
      <p:sp>
        <p:nvSpPr>
          <p:cNvPr id="90135" name="AutoShape 23"/>
          <p:cNvSpPr>
            <a:spLocks noChangeArrowheads="1"/>
          </p:cNvSpPr>
          <p:nvPr/>
        </p:nvSpPr>
        <p:spPr bwMode="auto">
          <a:xfrm rot="-5088218">
            <a:off x="6133306" y="5874544"/>
            <a:ext cx="261938" cy="247650"/>
          </a:xfrm>
          <a:prstGeom prst="curvedUpArrow">
            <a:avLst>
              <a:gd name="adj1" fmla="val 21154"/>
              <a:gd name="adj2" fmla="val 42308"/>
              <a:gd name="adj3" fmla="val 33333"/>
            </a:avLst>
          </a:prstGeom>
          <a:solidFill>
            <a:schemeClr val="bg1"/>
          </a:solidFill>
          <a:ln w="9525">
            <a:solidFill>
              <a:schemeClr val="tx1"/>
            </a:solidFill>
            <a:miter lim="800000"/>
            <a:headEnd/>
            <a:tailEnd/>
          </a:ln>
          <a:effectLst/>
        </p:spPr>
        <p:txBody>
          <a:bodyPr wrap="none" anchor="ctr"/>
          <a:lstStyle/>
          <a:p>
            <a:endParaRPr lang="en-US"/>
          </a:p>
        </p:txBody>
      </p:sp>
      <p:sp>
        <p:nvSpPr>
          <p:cNvPr id="24" name="Text Box 3"/>
          <p:cNvSpPr txBox="1">
            <a:spLocks noChangeArrowheads="1"/>
          </p:cNvSpPr>
          <p:nvPr/>
        </p:nvSpPr>
        <p:spPr bwMode="auto">
          <a:xfrm>
            <a:off x="2057400" y="381000"/>
            <a:ext cx="4876800" cy="461665"/>
          </a:xfrm>
          <a:prstGeom prst="rect">
            <a:avLst/>
          </a:prstGeom>
          <a:noFill/>
          <a:ln w="9525">
            <a:noFill/>
            <a:miter lim="800000"/>
            <a:headEnd/>
            <a:tailEnd/>
          </a:ln>
          <a:effectLst/>
        </p:spPr>
        <p:txBody>
          <a:bodyPr wrap="square">
            <a:spAutoFit/>
          </a:bodyPr>
          <a:lstStyle/>
          <a:p>
            <a:pPr>
              <a:spcBef>
                <a:spcPct val="50000"/>
              </a:spcBef>
            </a:pPr>
            <a:r>
              <a:rPr lang="en-US" sz="2400" dirty="0" smtClean="0">
                <a:latin typeface="Tahoma" pitchFamily="34" charset="0"/>
                <a:cs typeface="Tahoma" pitchFamily="34" charset="0"/>
              </a:rPr>
              <a:t>Surface Clustering in Light Nuclei</a:t>
            </a:r>
            <a:endParaRPr lang="en-US" sz="2400"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0" name="Line 4"/>
          <p:cNvSpPr>
            <a:spLocks noChangeShapeType="1"/>
          </p:cNvSpPr>
          <p:nvPr/>
        </p:nvSpPr>
        <p:spPr bwMode="auto">
          <a:xfrm>
            <a:off x="5334000" y="6096000"/>
            <a:ext cx="2286000" cy="0"/>
          </a:xfrm>
          <a:prstGeom prst="line">
            <a:avLst/>
          </a:prstGeom>
          <a:noFill/>
          <a:ln w="25400">
            <a:solidFill>
              <a:schemeClr val="tx1"/>
            </a:solidFill>
            <a:round/>
            <a:headEnd/>
            <a:tailEnd type="triangle" w="lg" len="lg"/>
          </a:ln>
          <a:effectLst/>
        </p:spPr>
        <p:txBody>
          <a:bodyPr/>
          <a:lstStyle/>
          <a:p>
            <a:endParaRPr lang="en-US"/>
          </a:p>
        </p:txBody>
      </p:sp>
      <p:sp>
        <p:nvSpPr>
          <p:cNvPr id="91141" name="Line 5"/>
          <p:cNvSpPr>
            <a:spLocks noChangeShapeType="1"/>
          </p:cNvSpPr>
          <p:nvPr/>
        </p:nvSpPr>
        <p:spPr bwMode="auto">
          <a:xfrm flipV="1">
            <a:off x="7543800" y="5334000"/>
            <a:ext cx="457200" cy="792163"/>
          </a:xfrm>
          <a:prstGeom prst="line">
            <a:avLst/>
          </a:prstGeom>
          <a:noFill/>
          <a:ln w="25400">
            <a:solidFill>
              <a:schemeClr val="tx1"/>
            </a:solidFill>
            <a:round/>
            <a:headEnd/>
            <a:tailEnd type="triangle" w="lg" len="lg"/>
          </a:ln>
          <a:effectLst/>
        </p:spPr>
        <p:txBody>
          <a:bodyPr/>
          <a:lstStyle/>
          <a:p>
            <a:endParaRPr lang="en-US"/>
          </a:p>
        </p:txBody>
      </p:sp>
      <p:sp>
        <p:nvSpPr>
          <p:cNvPr id="91142" name="Line 6"/>
          <p:cNvSpPr>
            <a:spLocks noChangeShapeType="1"/>
          </p:cNvSpPr>
          <p:nvPr/>
        </p:nvSpPr>
        <p:spPr bwMode="auto">
          <a:xfrm flipV="1">
            <a:off x="5334000" y="5334000"/>
            <a:ext cx="2667000" cy="762000"/>
          </a:xfrm>
          <a:prstGeom prst="line">
            <a:avLst/>
          </a:prstGeom>
          <a:noFill/>
          <a:ln w="25400">
            <a:solidFill>
              <a:schemeClr val="tx1"/>
            </a:solidFill>
            <a:round/>
            <a:headEnd/>
            <a:tailEnd type="triangle" w="lg" len="lg"/>
          </a:ln>
          <a:effectLst/>
        </p:spPr>
        <p:txBody>
          <a:bodyPr/>
          <a:lstStyle/>
          <a:p>
            <a:endParaRPr lang="en-US"/>
          </a:p>
        </p:txBody>
      </p:sp>
      <p:sp>
        <p:nvSpPr>
          <p:cNvPr id="91143" name="Line 7"/>
          <p:cNvSpPr>
            <a:spLocks noChangeShapeType="1"/>
          </p:cNvSpPr>
          <p:nvPr/>
        </p:nvSpPr>
        <p:spPr bwMode="auto">
          <a:xfrm>
            <a:off x="7620000" y="6096000"/>
            <a:ext cx="1371600" cy="0"/>
          </a:xfrm>
          <a:prstGeom prst="line">
            <a:avLst/>
          </a:prstGeom>
          <a:noFill/>
          <a:ln w="9525">
            <a:solidFill>
              <a:schemeClr val="tx1"/>
            </a:solidFill>
            <a:round/>
            <a:headEnd/>
            <a:tailEnd/>
          </a:ln>
          <a:effectLst/>
        </p:spPr>
        <p:txBody>
          <a:bodyPr/>
          <a:lstStyle/>
          <a:p>
            <a:endParaRPr lang="en-US"/>
          </a:p>
        </p:txBody>
      </p:sp>
      <p:sp>
        <p:nvSpPr>
          <p:cNvPr id="91149" name="Rectangle 13"/>
          <p:cNvSpPr>
            <a:spLocks noChangeArrowheads="1"/>
          </p:cNvSpPr>
          <p:nvPr/>
        </p:nvSpPr>
        <p:spPr bwMode="auto">
          <a:xfrm>
            <a:off x="6400800" y="5715000"/>
            <a:ext cx="315913" cy="396875"/>
          </a:xfrm>
          <a:prstGeom prst="rect">
            <a:avLst/>
          </a:prstGeom>
          <a:noFill/>
          <a:ln w="9525">
            <a:noFill/>
            <a:miter lim="800000"/>
            <a:headEnd/>
            <a:tailEnd/>
          </a:ln>
          <a:effectLst/>
        </p:spPr>
        <p:txBody>
          <a:bodyPr wrap="none">
            <a:spAutoFit/>
          </a:bodyPr>
          <a:lstStyle/>
          <a:p>
            <a:r>
              <a:rPr lang="en-US" sz="2000">
                <a:latin typeface="Symbol" pitchFamily="18" charset="2"/>
              </a:rPr>
              <a:t>q</a:t>
            </a:r>
          </a:p>
        </p:txBody>
      </p:sp>
      <p:grpSp>
        <p:nvGrpSpPr>
          <p:cNvPr id="2" name="Group 24"/>
          <p:cNvGrpSpPr/>
          <p:nvPr/>
        </p:nvGrpSpPr>
        <p:grpSpPr>
          <a:xfrm>
            <a:off x="3733800" y="1752600"/>
            <a:ext cx="3962400" cy="3200400"/>
            <a:chOff x="3200400" y="1752600"/>
            <a:chExt cx="3962400" cy="3200400"/>
          </a:xfrm>
        </p:grpSpPr>
        <p:sp>
          <p:nvSpPr>
            <p:cNvPr id="91138" name="Oval 2"/>
            <p:cNvSpPr>
              <a:spLocks noChangeArrowheads="1"/>
            </p:cNvSpPr>
            <p:nvPr/>
          </p:nvSpPr>
          <p:spPr bwMode="auto">
            <a:xfrm>
              <a:off x="3200400" y="2895600"/>
              <a:ext cx="762000" cy="762000"/>
            </a:xfrm>
            <a:prstGeom prst="ellipse">
              <a:avLst/>
            </a:prstGeom>
            <a:solidFill>
              <a:schemeClr val="tx1"/>
            </a:solidFill>
            <a:ln w="9525">
              <a:solidFill>
                <a:schemeClr val="tx1"/>
              </a:solidFill>
              <a:round/>
              <a:headEnd/>
              <a:tailEnd/>
            </a:ln>
            <a:effectLst/>
          </p:spPr>
          <p:txBody>
            <a:bodyPr wrap="none" anchor="ctr"/>
            <a:lstStyle/>
            <a:p>
              <a:pPr algn="ctr"/>
              <a:endParaRPr lang="en-US"/>
            </a:p>
          </p:txBody>
        </p:sp>
        <p:sp>
          <p:nvSpPr>
            <p:cNvPr id="91144" name="Oval 8"/>
            <p:cNvSpPr>
              <a:spLocks noChangeArrowheads="1"/>
            </p:cNvSpPr>
            <p:nvPr/>
          </p:nvSpPr>
          <p:spPr bwMode="auto">
            <a:xfrm>
              <a:off x="6553200" y="1752600"/>
              <a:ext cx="304800" cy="304800"/>
            </a:xfrm>
            <a:prstGeom prst="ellipse">
              <a:avLst/>
            </a:prstGeom>
            <a:solidFill>
              <a:srgbClr val="FF0000"/>
            </a:solidFill>
            <a:ln w="9525">
              <a:solidFill>
                <a:schemeClr val="tx1"/>
              </a:solidFill>
              <a:round/>
              <a:headEnd/>
              <a:tailEnd/>
            </a:ln>
            <a:effectLst/>
          </p:spPr>
          <p:txBody>
            <a:bodyPr wrap="none" anchor="ctr"/>
            <a:lstStyle/>
            <a:p>
              <a:endParaRPr lang="en-US"/>
            </a:p>
          </p:txBody>
        </p:sp>
        <p:sp>
          <p:nvSpPr>
            <p:cNvPr id="91145" name="Oval 9"/>
            <p:cNvSpPr>
              <a:spLocks noChangeArrowheads="1"/>
            </p:cNvSpPr>
            <p:nvPr/>
          </p:nvSpPr>
          <p:spPr bwMode="auto">
            <a:xfrm>
              <a:off x="6553200" y="4648200"/>
              <a:ext cx="304800" cy="304800"/>
            </a:xfrm>
            <a:prstGeom prst="ellipse">
              <a:avLst/>
            </a:prstGeom>
            <a:solidFill>
              <a:srgbClr val="0000FF"/>
            </a:solidFill>
            <a:ln w="9525">
              <a:solidFill>
                <a:schemeClr val="tx1"/>
              </a:solidFill>
              <a:round/>
              <a:headEnd/>
              <a:tailEnd/>
            </a:ln>
            <a:effectLst/>
          </p:spPr>
          <p:txBody>
            <a:bodyPr wrap="none" anchor="ctr"/>
            <a:lstStyle/>
            <a:p>
              <a:endParaRPr lang="en-US"/>
            </a:p>
          </p:txBody>
        </p:sp>
        <p:sp>
          <p:nvSpPr>
            <p:cNvPr id="91146" name="Line 10"/>
            <p:cNvSpPr>
              <a:spLocks noChangeShapeType="1"/>
            </p:cNvSpPr>
            <p:nvPr/>
          </p:nvSpPr>
          <p:spPr bwMode="auto">
            <a:xfrm>
              <a:off x="6705600" y="1905000"/>
              <a:ext cx="0" cy="2895600"/>
            </a:xfrm>
            <a:prstGeom prst="line">
              <a:avLst/>
            </a:prstGeom>
            <a:noFill/>
            <a:ln w="15875">
              <a:solidFill>
                <a:schemeClr val="tx1"/>
              </a:solidFill>
              <a:round/>
              <a:headEnd/>
              <a:tailEnd/>
            </a:ln>
            <a:effectLst/>
          </p:spPr>
          <p:txBody>
            <a:bodyPr/>
            <a:lstStyle/>
            <a:p>
              <a:endParaRPr lang="en-US"/>
            </a:p>
          </p:txBody>
        </p:sp>
        <p:sp>
          <p:nvSpPr>
            <p:cNvPr id="91147" name="Text Box 11"/>
            <p:cNvSpPr txBox="1">
              <a:spLocks noChangeArrowheads="1"/>
            </p:cNvSpPr>
            <p:nvPr/>
          </p:nvSpPr>
          <p:spPr bwMode="auto">
            <a:xfrm>
              <a:off x="5334000" y="3200400"/>
              <a:ext cx="457200" cy="457200"/>
            </a:xfrm>
            <a:prstGeom prst="rect">
              <a:avLst/>
            </a:prstGeom>
            <a:noFill/>
            <a:ln w="9525">
              <a:noFill/>
              <a:miter lim="800000"/>
              <a:headEnd/>
              <a:tailEnd/>
            </a:ln>
            <a:effectLst/>
          </p:spPr>
          <p:txBody>
            <a:bodyPr>
              <a:spAutoFit/>
            </a:bodyPr>
            <a:lstStyle/>
            <a:p>
              <a:pPr>
                <a:spcBef>
                  <a:spcPct val="50000"/>
                </a:spcBef>
              </a:pPr>
              <a:r>
                <a:rPr lang="en-US" sz="2400" dirty="0"/>
                <a:t>R</a:t>
              </a:r>
            </a:p>
          </p:txBody>
        </p:sp>
        <p:sp>
          <p:nvSpPr>
            <p:cNvPr id="91148" name="Text Box 12"/>
            <p:cNvSpPr txBox="1">
              <a:spLocks noChangeArrowheads="1"/>
            </p:cNvSpPr>
            <p:nvPr/>
          </p:nvSpPr>
          <p:spPr bwMode="auto">
            <a:xfrm>
              <a:off x="6781800" y="3214688"/>
              <a:ext cx="381000" cy="519112"/>
            </a:xfrm>
            <a:prstGeom prst="rect">
              <a:avLst/>
            </a:prstGeom>
            <a:noFill/>
            <a:ln w="9525">
              <a:noFill/>
              <a:miter lim="800000"/>
              <a:headEnd/>
              <a:tailEnd/>
            </a:ln>
            <a:effectLst/>
          </p:spPr>
          <p:txBody>
            <a:bodyPr>
              <a:spAutoFit/>
            </a:bodyPr>
            <a:lstStyle/>
            <a:p>
              <a:pPr>
                <a:spcBef>
                  <a:spcPct val="50000"/>
                </a:spcBef>
              </a:pPr>
              <a:r>
                <a:rPr lang="en-US" sz="2800"/>
                <a:t>r</a:t>
              </a:r>
            </a:p>
          </p:txBody>
        </p:sp>
        <p:sp>
          <p:nvSpPr>
            <p:cNvPr id="91150" name="Line 14"/>
            <p:cNvSpPr>
              <a:spLocks noChangeShapeType="1"/>
            </p:cNvSpPr>
            <p:nvPr/>
          </p:nvSpPr>
          <p:spPr bwMode="auto">
            <a:xfrm flipH="1">
              <a:off x="3581400" y="1905000"/>
              <a:ext cx="3124200" cy="1371600"/>
            </a:xfrm>
            <a:prstGeom prst="line">
              <a:avLst/>
            </a:prstGeom>
            <a:noFill/>
            <a:ln w="15875">
              <a:solidFill>
                <a:schemeClr val="tx1"/>
              </a:solidFill>
              <a:round/>
              <a:headEnd/>
              <a:tailEnd type="triangle" w="med" len="med"/>
            </a:ln>
            <a:effectLst/>
          </p:spPr>
          <p:txBody>
            <a:bodyPr/>
            <a:lstStyle/>
            <a:p>
              <a:endParaRPr lang="en-US"/>
            </a:p>
          </p:txBody>
        </p:sp>
        <p:sp>
          <p:nvSpPr>
            <p:cNvPr id="91151" name="Line 15"/>
            <p:cNvSpPr>
              <a:spLocks noChangeShapeType="1"/>
            </p:cNvSpPr>
            <p:nvPr/>
          </p:nvSpPr>
          <p:spPr bwMode="auto">
            <a:xfrm flipH="1" flipV="1">
              <a:off x="3581400" y="3276600"/>
              <a:ext cx="3124200" cy="1524000"/>
            </a:xfrm>
            <a:prstGeom prst="line">
              <a:avLst/>
            </a:prstGeom>
            <a:noFill/>
            <a:ln w="15875">
              <a:solidFill>
                <a:schemeClr val="tx1"/>
              </a:solidFill>
              <a:round/>
              <a:headEnd/>
              <a:tailEnd type="triangle" w="med" len="med"/>
            </a:ln>
            <a:effectLst/>
          </p:spPr>
          <p:txBody>
            <a:bodyPr/>
            <a:lstStyle/>
            <a:p>
              <a:endParaRPr lang="en-US"/>
            </a:p>
          </p:txBody>
        </p:sp>
        <p:sp>
          <p:nvSpPr>
            <p:cNvPr id="91152" name="Line 16"/>
            <p:cNvSpPr>
              <a:spLocks noChangeShapeType="1"/>
            </p:cNvSpPr>
            <p:nvPr/>
          </p:nvSpPr>
          <p:spPr bwMode="auto">
            <a:xfrm>
              <a:off x="3581400" y="3276600"/>
              <a:ext cx="3124200" cy="0"/>
            </a:xfrm>
            <a:prstGeom prst="line">
              <a:avLst/>
            </a:prstGeom>
            <a:noFill/>
            <a:ln w="15875">
              <a:solidFill>
                <a:schemeClr val="tx1"/>
              </a:solidFill>
              <a:round/>
              <a:headEnd/>
              <a:tailEnd/>
            </a:ln>
            <a:effectLst/>
          </p:spPr>
          <p:txBody>
            <a:bodyPr/>
            <a:lstStyle/>
            <a:p>
              <a:endParaRPr lang="en-US"/>
            </a:p>
          </p:txBody>
        </p:sp>
        <p:sp>
          <p:nvSpPr>
            <p:cNvPr id="91153" name="Line 17"/>
            <p:cNvSpPr>
              <a:spLocks noChangeShapeType="1"/>
            </p:cNvSpPr>
            <p:nvPr/>
          </p:nvSpPr>
          <p:spPr bwMode="auto">
            <a:xfrm>
              <a:off x="6705600" y="1905000"/>
              <a:ext cx="0" cy="533400"/>
            </a:xfrm>
            <a:prstGeom prst="line">
              <a:avLst/>
            </a:prstGeom>
            <a:noFill/>
            <a:ln w="15875">
              <a:solidFill>
                <a:schemeClr val="tx1"/>
              </a:solidFill>
              <a:round/>
              <a:headEnd/>
              <a:tailEnd type="triangle" w="med" len="med"/>
            </a:ln>
            <a:effectLst/>
          </p:spPr>
          <p:txBody>
            <a:bodyPr/>
            <a:lstStyle/>
            <a:p>
              <a:endParaRPr lang="en-US"/>
            </a:p>
          </p:txBody>
        </p:sp>
        <p:sp>
          <p:nvSpPr>
            <p:cNvPr id="91154" name="Line 18"/>
            <p:cNvSpPr>
              <a:spLocks noChangeShapeType="1"/>
            </p:cNvSpPr>
            <p:nvPr/>
          </p:nvSpPr>
          <p:spPr bwMode="auto">
            <a:xfrm flipH="1">
              <a:off x="5638800" y="1905000"/>
              <a:ext cx="1066800" cy="0"/>
            </a:xfrm>
            <a:prstGeom prst="line">
              <a:avLst/>
            </a:prstGeom>
            <a:noFill/>
            <a:ln w="15875">
              <a:solidFill>
                <a:schemeClr val="tx1"/>
              </a:solidFill>
              <a:round/>
              <a:headEnd/>
              <a:tailEnd type="triangle" w="med" len="med"/>
            </a:ln>
            <a:effectLst/>
          </p:spPr>
          <p:txBody>
            <a:bodyPr/>
            <a:lstStyle/>
            <a:p>
              <a:endParaRPr lang="en-US"/>
            </a:p>
          </p:txBody>
        </p:sp>
        <p:sp>
          <p:nvSpPr>
            <p:cNvPr id="91155" name="Line 19"/>
            <p:cNvSpPr>
              <a:spLocks noChangeShapeType="1"/>
            </p:cNvSpPr>
            <p:nvPr/>
          </p:nvSpPr>
          <p:spPr bwMode="auto">
            <a:xfrm flipH="1">
              <a:off x="5638800" y="4800600"/>
              <a:ext cx="1066800" cy="0"/>
            </a:xfrm>
            <a:prstGeom prst="line">
              <a:avLst/>
            </a:prstGeom>
            <a:noFill/>
            <a:ln w="15875">
              <a:solidFill>
                <a:schemeClr val="tx1"/>
              </a:solidFill>
              <a:round/>
              <a:headEnd/>
              <a:tailEnd type="triangle" w="med" len="med"/>
            </a:ln>
            <a:effectLst/>
          </p:spPr>
          <p:txBody>
            <a:bodyPr/>
            <a:lstStyle/>
            <a:p>
              <a:endParaRPr lang="en-US"/>
            </a:p>
          </p:txBody>
        </p:sp>
        <p:sp>
          <p:nvSpPr>
            <p:cNvPr id="91156" name="Line 20"/>
            <p:cNvSpPr>
              <a:spLocks noChangeShapeType="1"/>
            </p:cNvSpPr>
            <p:nvPr/>
          </p:nvSpPr>
          <p:spPr bwMode="auto">
            <a:xfrm flipV="1">
              <a:off x="6705600" y="4191000"/>
              <a:ext cx="0" cy="609600"/>
            </a:xfrm>
            <a:prstGeom prst="line">
              <a:avLst/>
            </a:prstGeom>
            <a:noFill/>
            <a:ln w="15875">
              <a:solidFill>
                <a:schemeClr val="tx1"/>
              </a:solidFill>
              <a:round/>
              <a:headEnd/>
              <a:tailEnd type="triangle" w="med" len="med"/>
            </a:ln>
            <a:effectLst/>
          </p:spPr>
          <p:txBody>
            <a:bodyPr/>
            <a:lstStyle/>
            <a:p>
              <a:endParaRPr lang="en-US"/>
            </a:p>
          </p:txBody>
        </p:sp>
        <p:sp>
          <p:nvSpPr>
            <p:cNvPr id="91157" name="Line 21"/>
            <p:cNvSpPr>
              <a:spLocks noChangeShapeType="1"/>
            </p:cNvSpPr>
            <p:nvPr/>
          </p:nvSpPr>
          <p:spPr bwMode="auto">
            <a:xfrm flipH="1">
              <a:off x="5638800" y="1905000"/>
              <a:ext cx="1066800" cy="457200"/>
            </a:xfrm>
            <a:prstGeom prst="line">
              <a:avLst/>
            </a:prstGeom>
            <a:noFill/>
            <a:ln w="15875">
              <a:solidFill>
                <a:schemeClr val="tx1"/>
              </a:solidFill>
              <a:round/>
              <a:headEnd/>
              <a:tailEnd type="triangle" w="med" len="med"/>
            </a:ln>
            <a:effectLst/>
          </p:spPr>
          <p:txBody>
            <a:bodyPr/>
            <a:lstStyle/>
            <a:p>
              <a:endParaRPr lang="en-US"/>
            </a:p>
          </p:txBody>
        </p:sp>
        <p:sp>
          <p:nvSpPr>
            <p:cNvPr id="91158" name="Line 22"/>
            <p:cNvSpPr>
              <a:spLocks noChangeShapeType="1"/>
            </p:cNvSpPr>
            <p:nvPr/>
          </p:nvSpPr>
          <p:spPr bwMode="auto">
            <a:xfrm flipH="1" flipV="1">
              <a:off x="5638800" y="4343400"/>
              <a:ext cx="1066800" cy="457200"/>
            </a:xfrm>
            <a:prstGeom prst="line">
              <a:avLst/>
            </a:prstGeom>
            <a:noFill/>
            <a:ln w="9525">
              <a:solidFill>
                <a:schemeClr val="tx1"/>
              </a:solidFill>
              <a:round/>
              <a:headEnd/>
              <a:tailEnd type="triangle" w="med" len="med"/>
            </a:ln>
            <a:effectLst/>
          </p:spPr>
          <p:txBody>
            <a:bodyPr/>
            <a:lstStyle/>
            <a:p>
              <a:endParaRPr lang="en-US"/>
            </a:p>
          </p:txBody>
        </p:sp>
      </p:grpSp>
      <p:sp>
        <p:nvSpPr>
          <p:cNvPr id="91159" name="AutoShape 23"/>
          <p:cNvSpPr>
            <a:spLocks noChangeArrowheads="1"/>
          </p:cNvSpPr>
          <p:nvPr/>
        </p:nvSpPr>
        <p:spPr bwMode="auto">
          <a:xfrm rot="-5088218">
            <a:off x="6098381" y="5836444"/>
            <a:ext cx="338138" cy="247650"/>
          </a:xfrm>
          <a:prstGeom prst="curvedUpArrow">
            <a:avLst>
              <a:gd name="adj1" fmla="val 27308"/>
              <a:gd name="adj2" fmla="val 54615"/>
              <a:gd name="adj3" fmla="val 33333"/>
            </a:avLst>
          </a:prstGeom>
          <a:solidFill>
            <a:schemeClr val="bg1"/>
          </a:solidFill>
          <a:ln w="9525">
            <a:solidFill>
              <a:schemeClr val="tx1"/>
            </a:solidFill>
            <a:miter lim="800000"/>
            <a:headEnd/>
            <a:tailEnd/>
          </a:ln>
          <a:effectLst/>
        </p:spPr>
        <p:txBody>
          <a:bodyPr wrap="none" anchor="ctr"/>
          <a:lstStyle/>
          <a:p>
            <a:endParaRPr lang="en-US"/>
          </a:p>
        </p:txBody>
      </p:sp>
      <p:sp>
        <p:nvSpPr>
          <p:cNvPr id="26" name="Text Box 3"/>
          <p:cNvSpPr txBox="1">
            <a:spLocks noChangeArrowheads="1"/>
          </p:cNvSpPr>
          <p:nvPr/>
        </p:nvSpPr>
        <p:spPr bwMode="auto">
          <a:xfrm>
            <a:off x="2362200" y="381000"/>
            <a:ext cx="5257800" cy="461665"/>
          </a:xfrm>
          <a:prstGeom prst="rect">
            <a:avLst/>
          </a:prstGeom>
          <a:noFill/>
          <a:ln w="9525">
            <a:noFill/>
            <a:miter lim="800000"/>
            <a:headEnd/>
            <a:tailEnd/>
          </a:ln>
          <a:effectLst/>
        </p:spPr>
        <p:txBody>
          <a:bodyPr wrap="square">
            <a:spAutoFit/>
          </a:bodyPr>
          <a:lstStyle/>
          <a:p>
            <a:pPr>
              <a:spcBef>
                <a:spcPct val="50000"/>
              </a:spcBef>
            </a:pPr>
            <a:r>
              <a:rPr lang="en-US" sz="2400" dirty="0" smtClean="0">
                <a:latin typeface="Tahoma" pitchFamily="34" charset="0"/>
                <a:cs typeface="Tahoma" pitchFamily="34" charset="0"/>
              </a:rPr>
              <a:t>Surface Clustering in Light Nuclei</a:t>
            </a:r>
            <a:endParaRPr lang="en-US" sz="2400"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4" name="Line 4"/>
          <p:cNvSpPr>
            <a:spLocks noChangeShapeType="1"/>
          </p:cNvSpPr>
          <p:nvPr/>
        </p:nvSpPr>
        <p:spPr bwMode="auto">
          <a:xfrm>
            <a:off x="5334000" y="6096000"/>
            <a:ext cx="2286000" cy="0"/>
          </a:xfrm>
          <a:prstGeom prst="line">
            <a:avLst/>
          </a:prstGeom>
          <a:noFill/>
          <a:ln w="25400">
            <a:solidFill>
              <a:schemeClr val="tx1"/>
            </a:solidFill>
            <a:round/>
            <a:headEnd/>
            <a:tailEnd type="triangle" w="lg" len="lg"/>
          </a:ln>
          <a:effectLst/>
        </p:spPr>
        <p:txBody>
          <a:bodyPr/>
          <a:lstStyle/>
          <a:p>
            <a:endParaRPr lang="en-US"/>
          </a:p>
        </p:txBody>
      </p:sp>
      <p:sp>
        <p:nvSpPr>
          <p:cNvPr id="92165" name="Line 5"/>
          <p:cNvSpPr>
            <a:spLocks noChangeShapeType="1"/>
          </p:cNvSpPr>
          <p:nvPr/>
        </p:nvSpPr>
        <p:spPr bwMode="auto">
          <a:xfrm flipV="1">
            <a:off x="7543800" y="5181600"/>
            <a:ext cx="533400" cy="944563"/>
          </a:xfrm>
          <a:prstGeom prst="line">
            <a:avLst/>
          </a:prstGeom>
          <a:noFill/>
          <a:ln w="25400">
            <a:solidFill>
              <a:schemeClr val="tx1"/>
            </a:solidFill>
            <a:round/>
            <a:headEnd/>
            <a:tailEnd type="triangle" w="lg" len="lg"/>
          </a:ln>
          <a:effectLst/>
        </p:spPr>
        <p:txBody>
          <a:bodyPr/>
          <a:lstStyle/>
          <a:p>
            <a:endParaRPr lang="en-US"/>
          </a:p>
        </p:txBody>
      </p:sp>
      <p:sp>
        <p:nvSpPr>
          <p:cNvPr id="92166" name="Line 6"/>
          <p:cNvSpPr>
            <a:spLocks noChangeShapeType="1"/>
          </p:cNvSpPr>
          <p:nvPr/>
        </p:nvSpPr>
        <p:spPr bwMode="auto">
          <a:xfrm flipV="1">
            <a:off x="5334000" y="5181600"/>
            <a:ext cx="2743200" cy="914400"/>
          </a:xfrm>
          <a:prstGeom prst="line">
            <a:avLst/>
          </a:prstGeom>
          <a:noFill/>
          <a:ln w="25400">
            <a:solidFill>
              <a:schemeClr val="tx1"/>
            </a:solidFill>
            <a:round/>
            <a:headEnd/>
            <a:tailEnd type="triangle" w="lg" len="lg"/>
          </a:ln>
          <a:effectLst/>
        </p:spPr>
        <p:txBody>
          <a:bodyPr/>
          <a:lstStyle/>
          <a:p>
            <a:endParaRPr lang="en-US"/>
          </a:p>
        </p:txBody>
      </p:sp>
      <p:sp>
        <p:nvSpPr>
          <p:cNvPr id="92167" name="Line 7"/>
          <p:cNvSpPr>
            <a:spLocks noChangeShapeType="1"/>
          </p:cNvSpPr>
          <p:nvPr/>
        </p:nvSpPr>
        <p:spPr bwMode="auto">
          <a:xfrm>
            <a:off x="7620000" y="6096000"/>
            <a:ext cx="1371600" cy="0"/>
          </a:xfrm>
          <a:prstGeom prst="line">
            <a:avLst/>
          </a:prstGeom>
          <a:noFill/>
          <a:ln w="9525">
            <a:solidFill>
              <a:schemeClr val="tx1"/>
            </a:solidFill>
            <a:round/>
            <a:headEnd/>
            <a:tailEnd/>
          </a:ln>
          <a:effectLst/>
        </p:spPr>
        <p:txBody>
          <a:bodyPr/>
          <a:lstStyle/>
          <a:p>
            <a:endParaRPr lang="en-US"/>
          </a:p>
        </p:txBody>
      </p:sp>
      <p:sp>
        <p:nvSpPr>
          <p:cNvPr id="92173" name="Rectangle 13"/>
          <p:cNvSpPr>
            <a:spLocks noChangeArrowheads="1"/>
          </p:cNvSpPr>
          <p:nvPr/>
        </p:nvSpPr>
        <p:spPr bwMode="auto">
          <a:xfrm>
            <a:off x="6400800" y="5715000"/>
            <a:ext cx="315913" cy="396875"/>
          </a:xfrm>
          <a:prstGeom prst="rect">
            <a:avLst/>
          </a:prstGeom>
          <a:noFill/>
          <a:ln w="9525">
            <a:noFill/>
            <a:miter lim="800000"/>
            <a:headEnd/>
            <a:tailEnd/>
          </a:ln>
          <a:effectLst/>
        </p:spPr>
        <p:txBody>
          <a:bodyPr wrap="none">
            <a:spAutoFit/>
          </a:bodyPr>
          <a:lstStyle/>
          <a:p>
            <a:r>
              <a:rPr lang="en-US" sz="2000">
                <a:latin typeface="Symbol" pitchFamily="18" charset="2"/>
              </a:rPr>
              <a:t>q</a:t>
            </a:r>
          </a:p>
        </p:txBody>
      </p:sp>
      <p:grpSp>
        <p:nvGrpSpPr>
          <p:cNvPr id="2" name="Group 24"/>
          <p:cNvGrpSpPr/>
          <p:nvPr/>
        </p:nvGrpSpPr>
        <p:grpSpPr>
          <a:xfrm>
            <a:off x="3733800" y="1905000"/>
            <a:ext cx="3810000" cy="2895600"/>
            <a:chOff x="3200400" y="1905000"/>
            <a:chExt cx="3810000" cy="2895600"/>
          </a:xfrm>
        </p:grpSpPr>
        <p:sp>
          <p:nvSpPr>
            <p:cNvPr id="92162" name="Oval 2"/>
            <p:cNvSpPr>
              <a:spLocks noChangeArrowheads="1"/>
            </p:cNvSpPr>
            <p:nvPr/>
          </p:nvSpPr>
          <p:spPr bwMode="auto">
            <a:xfrm>
              <a:off x="3200400" y="2895600"/>
              <a:ext cx="762000" cy="762000"/>
            </a:xfrm>
            <a:prstGeom prst="ellipse">
              <a:avLst/>
            </a:prstGeom>
            <a:solidFill>
              <a:schemeClr val="tx1"/>
            </a:solidFill>
            <a:ln w="9525">
              <a:solidFill>
                <a:schemeClr val="tx1"/>
              </a:solidFill>
              <a:round/>
              <a:headEnd/>
              <a:tailEnd/>
            </a:ln>
            <a:effectLst/>
          </p:spPr>
          <p:txBody>
            <a:bodyPr wrap="none" anchor="ctr"/>
            <a:lstStyle/>
            <a:p>
              <a:pPr algn="ctr"/>
              <a:endParaRPr lang="en-US"/>
            </a:p>
          </p:txBody>
        </p:sp>
        <p:sp>
          <p:nvSpPr>
            <p:cNvPr id="92168" name="Oval 8"/>
            <p:cNvSpPr>
              <a:spLocks noChangeArrowheads="1"/>
            </p:cNvSpPr>
            <p:nvPr/>
          </p:nvSpPr>
          <p:spPr bwMode="auto">
            <a:xfrm>
              <a:off x="6400800" y="1905000"/>
              <a:ext cx="304800" cy="304800"/>
            </a:xfrm>
            <a:prstGeom prst="ellipse">
              <a:avLst/>
            </a:prstGeom>
            <a:solidFill>
              <a:srgbClr val="FF0000"/>
            </a:solidFill>
            <a:ln w="9525">
              <a:solidFill>
                <a:schemeClr val="tx1"/>
              </a:solidFill>
              <a:round/>
              <a:headEnd/>
              <a:tailEnd/>
            </a:ln>
            <a:effectLst/>
          </p:spPr>
          <p:txBody>
            <a:bodyPr wrap="none" anchor="ctr"/>
            <a:lstStyle/>
            <a:p>
              <a:endParaRPr lang="en-US"/>
            </a:p>
          </p:txBody>
        </p:sp>
        <p:sp>
          <p:nvSpPr>
            <p:cNvPr id="92169" name="Oval 9"/>
            <p:cNvSpPr>
              <a:spLocks noChangeArrowheads="1"/>
            </p:cNvSpPr>
            <p:nvPr/>
          </p:nvSpPr>
          <p:spPr bwMode="auto">
            <a:xfrm>
              <a:off x="6400800" y="4495800"/>
              <a:ext cx="304800" cy="304800"/>
            </a:xfrm>
            <a:prstGeom prst="ellipse">
              <a:avLst/>
            </a:prstGeom>
            <a:solidFill>
              <a:srgbClr val="0000FF"/>
            </a:solidFill>
            <a:ln w="9525">
              <a:solidFill>
                <a:schemeClr val="tx1"/>
              </a:solidFill>
              <a:round/>
              <a:headEnd/>
              <a:tailEnd/>
            </a:ln>
            <a:effectLst/>
          </p:spPr>
          <p:txBody>
            <a:bodyPr wrap="none" anchor="ctr"/>
            <a:lstStyle/>
            <a:p>
              <a:endParaRPr lang="en-US"/>
            </a:p>
          </p:txBody>
        </p:sp>
        <p:sp>
          <p:nvSpPr>
            <p:cNvPr id="92170" name="Line 10"/>
            <p:cNvSpPr>
              <a:spLocks noChangeShapeType="1"/>
            </p:cNvSpPr>
            <p:nvPr/>
          </p:nvSpPr>
          <p:spPr bwMode="auto">
            <a:xfrm>
              <a:off x="6553200" y="2057400"/>
              <a:ext cx="0" cy="2590800"/>
            </a:xfrm>
            <a:prstGeom prst="line">
              <a:avLst/>
            </a:prstGeom>
            <a:noFill/>
            <a:ln w="15875">
              <a:solidFill>
                <a:schemeClr val="tx1"/>
              </a:solidFill>
              <a:round/>
              <a:headEnd/>
              <a:tailEnd/>
            </a:ln>
            <a:effectLst/>
          </p:spPr>
          <p:txBody>
            <a:bodyPr/>
            <a:lstStyle/>
            <a:p>
              <a:endParaRPr lang="en-US"/>
            </a:p>
          </p:txBody>
        </p:sp>
        <p:sp>
          <p:nvSpPr>
            <p:cNvPr id="92171" name="Text Box 11"/>
            <p:cNvSpPr txBox="1">
              <a:spLocks noChangeArrowheads="1"/>
            </p:cNvSpPr>
            <p:nvPr/>
          </p:nvSpPr>
          <p:spPr bwMode="auto">
            <a:xfrm>
              <a:off x="5181600" y="3200400"/>
              <a:ext cx="457200" cy="457200"/>
            </a:xfrm>
            <a:prstGeom prst="rect">
              <a:avLst/>
            </a:prstGeom>
            <a:noFill/>
            <a:ln w="9525">
              <a:noFill/>
              <a:miter lim="800000"/>
              <a:headEnd/>
              <a:tailEnd/>
            </a:ln>
            <a:effectLst/>
          </p:spPr>
          <p:txBody>
            <a:bodyPr>
              <a:spAutoFit/>
            </a:bodyPr>
            <a:lstStyle/>
            <a:p>
              <a:pPr>
                <a:spcBef>
                  <a:spcPct val="50000"/>
                </a:spcBef>
              </a:pPr>
              <a:r>
                <a:rPr lang="en-US" sz="2400" dirty="0"/>
                <a:t>R</a:t>
              </a:r>
            </a:p>
          </p:txBody>
        </p:sp>
        <p:sp>
          <p:nvSpPr>
            <p:cNvPr id="92172" name="Text Box 12"/>
            <p:cNvSpPr txBox="1">
              <a:spLocks noChangeArrowheads="1"/>
            </p:cNvSpPr>
            <p:nvPr/>
          </p:nvSpPr>
          <p:spPr bwMode="auto">
            <a:xfrm>
              <a:off x="6629400" y="3214688"/>
              <a:ext cx="381000" cy="519112"/>
            </a:xfrm>
            <a:prstGeom prst="rect">
              <a:avLst/>
            </a:prstGeom>
            <a:noFill/>
            <a:ln w="9525">
              <a:noFill/>
              <a:miter lim="800000"/>
              <a:headEnd/>
              <a:tailEnd/>
            </a:ln>
            <a:effectLst/>
          </p:spPr>
          <p:txBody>
            <a:bodyPr>
              <a:spAutoFit/>
            </a:bodyPr>
            <a:lstStyle/>
            <a:p>
              <a:pPr>
                <a:spcBef>
                  <a:spcPct val="50000"/>
                </a:spcBef>
              </a:pPr>
              <a:r>
                <a:rPr lang="en-US" sz="2800"/>
                <a:t>r</a:t>
              </a:r>
            </a:p>
          </p:txBody>
        </p:sp>
        <p:sp>
          <p:nvSpPr>
            <p:cNvPr id="92174" name="Line 14"/>
            <p:cNvSpPr>
              <a:spLocks noChangeShapeType="1"/>
            </p:cNvSpPr>
            <p:nvPr/>
          </p:nvSpPr>
          <p:spPr bwMode="auto">
            <a:xfrm flipH="1">
              <a:off x="3581400" y="2057400"/>
              <a:ext cx="2971800" cy="1219200"/>
            </a:xfrm>
            <a:prstGeom prst="line">
              <a:avLst/>
            </a:prstGeom>
            <a:noFill/>
            <a:ln w="15875">
              <a:solidFill>
                <a:schemeClr val="tx1"/>
              </a:solidFill>
              <a:round/>
              <a:headEnd/>
              <a:tailEnd type="triangle" w="med" len="med"/>
            </a:ln>
            <a:effectLst/>
          </p:spPr>
          <p:txBody>
            <a:bodyPr/>
            <a:lstStyle/>
            <a:p>
              <a:endParaRPr lang="en-US"/>
            </a:p>
          </p:txBody>
        </p:sp>
        <p:sp>
          <p:nvSpPr>
            <p:cNvPr id="92175" name="Line 15"/>
            <p:cNvSpPr>
              <a:spLocks noChangeShapeType="1"/>
            </p:cNvSpPr>
            <p:nvPr/>
          </p:nvSpPr>
          <p:spPr bwMode="auto">
            <a:xfrm flipH="1" flipV="1">
              <a:off x="3581400" y="3276600"/>
              <a:ext cx="2971800" cy="1371600"/>
            </a:xfrm>
            <a:prstGeom prst="line">
              <a:avLst/>
            </a:prstGeom>
            <a:noFill/>
            <a:ln w="15875">
              <a:solidFill>
                <a:schemeClr val="tx1"/>
              </a:solidFill>
              <a:round/>
              <a:headEnd/>
              <a:tailEnd type="triangle" w="med" len="med"/>
            </a:ln>
            <a:effectLst/>
          </p:spPr>
          <p:txBody>
            <a:bodyPr/>
            <a:lstStyle/>
            <a:p>
              <a:endParaRPr lang="en-US"/>
            </a:p>
          </p:txBody>
        </p:sp>
        <p:sp>
          <p:nvSpPr>
            <p:cNvPr id="92176" name="Line 16"/>
            <p:cNvSpPr>
              <a:spLocks noChangeShapeType="1"/>
            </p:cNvSpPr>
            <p:nvPr/>
          </p:nvSpPr>
          <p:spPr bwMode="auto">
            <a:xfrm>
              <a:off x="3581400" y="3276600"/>
              <a:ext cx="2971800" cy="0"/>
            </a:xfrm>
            <a:prstGeom prst="line">
              <a:avLst/>
            </a:prstGeom>
            <a:noFill/>
            <a:ln w="15875">
              <a:solidFill>
                <a:schemeClr val="tx1"/>
              </a:solidFill>
              <a:round/>
              <a:headEnd/>
              <a:tailEnd/>
            </a:ln>
            <a:effectLst/>
          </p:spPr>
          <p:txBody>
            <a:bodyPr/>
            <a:lstStyle/>
            <a:p>
              <a:endParaRPr lang="en-US"/>
            </a:p>
          </p:txBody>
        </p:sp>
        <p:sp>
          <p:nvSpPr>
            <p:cNvPr id="92177" name="Line 17"/>
            <p:cNvSpPr>
              <a:spLocks noChangeShapeType="1"/>
            </p:cNvSpPr>
            <p:nvPr/>
          </p:nvSpPr>
          <p:spPr bwMode="auto">
            <a:xfrm>
              <a:off x="6553200" y="2057400"/>
              <a:ext cx="0" cy="685800"/>
            </a:xfrm>
            <a:prstGeom prst="line">
              <a:avLst/>
            </a:prstGeom>
            <a:noFill/>
            <a:ln w="15875">
              <a:solidFill>
                <a:schemeClr val="tx1"/>
              </a:solidFill>
              <a:round/>
              <a:headEnd/>
              <a:tailEnd type="triangle" w="med" len="med"/>
            </a:ln>
            <a:effectLst/>
          </p:spPr>
          <p:txBody>
            <a:bodyPr/>
            <a:lstStyle/>
            <a:p>
              <a:endParaRPr lang="en-US"/>
            </a:p>
          </p:txBody>
        </p:sp>
        <p:sp>
          <p:nvSpPr>
            <p:cNvPr id="92178" name="Line 18"/>
            <p:cNvSpPr>
              <a:spLocks noChangeShapeType="1"/>
            </p:cNvSpPr>
            <p:nvPr/>
          </p:nvSpPr>
          <p:spPr bwMode="auto">
            <a:xfrm flipH="1">
              <a:off x="5334000" y="2057400"/>
              <a:ext cx="1219200" cy="0"/>
            </a:xfrm>
            <a:prstGeom prst="line">
              <a:avLst/>
            </a:prstGeom>
            <a:noFill/>
            <a:ln w="15875">
              <a:solidFill>
                <a:schemeClr val="tx1"/>
              </a:solidFill>
              <a:round/>
              <a:headEnd/>
              <a:tailEnd type="triangle" w="med" len="med"/>
            </a:ln>
            <a:effectLst/>
          </p:spPr>
          <p:txBody>
            <a:bodyPr/>
            <a:lstStyle/>
            <a:p>
              <a:endParaRPr lang="en-US"/>
            </a:p>
          </p:txBody>
        </p:sp>
        <p:sp>
          <p:nvSpPr>
            <p:cNvPr id="92179" name="Line 19"/>
            <p:cNvSpPr>
              <a:spLocks noChangeShapeType="1"/>
            </p:cNvSpPr>
            <p:nvPr/>
          </p:nvSpPr>
          <p:spPr bwMode="auto">
            <a:xfrm flipH="1">
              <a:off x="5334000" y="4648200"/>
              <a:ext cx="1219200" cy="0"/>
            </a:xfrm>
            <a:prstGeom prst="line">
              <a:avLst/>
            </a:prstGeom>
            <a:noFill/>
            <a:ln w="15875">
              <a:solidFill>
                <a:schemeClr val="tx1"/>
              </a:solidFill>
              <a:round/>
              <a:headEnd/>
              <a:tailEnd type="triangle" w="med" len="med"/>
            </a:ln>
            <a:effectLst/>
          </p:spPr>
          <p:txBody>
            <a:bodyPr/>
            <a:lstStyle/>
            <a:p>
              <a:endParaRPr lang="en-US"/>
            </a:p>
          </p:txBody>
        </p:sp>
        <p:sp>
          <p:nvSpPr>
            <p:cNvPr id="92180" name="Line 20"/>
            <p:cNvSpPr>
              <a:spLocks noChangeShapeType="1"/>
            </p:cNvSpPr>
            <p:nvPr/>
          </p:nvSpPr>
          <p:spPr bwMode="auto">
            <a:xfrm flipV="1">
              <a:off x="6553200" y="3886200"/>
              <a:ext cx="0" cy="762000"/>
            </a:xfrm>
            <a:prstGeom prst="line">
              <a:avLst/>
            </a:prstGeom>
            <a:noFill/>
            <a:ln w="15875">
              <a:solidFill>
                <a:schemeClr val="tx1"/>
              </a:solidFill>
              <a:round/>
              <a:headEnd/>
              <a:tailEnd type="triangle" w="med" len="med"/>
            </a:ln>
            <a:effectLst/>
          </p:spPr>
          <p:txBody>
            <a:bodyPr/>
            <a:lstStyle/>
            <a:p>
              <a:endParaRPr lang="en-US"/>
            </a:p>
          </p:txBody>
        </p:sp>
        <p:sp>
          <p:nvSpPr>
            <p:cNvPr id="92181" name="Line 21"/>
            <p:cNvSpPr>
              <a:spLocks noChangeShapeType="1"/>
            </p:cNvSpPr>
            <p:nvPr/>
          </p:nvSpPr>
          <p:spPr bwMode="auto">
            <a:xfrm flipH="1">
              <a:off x="5334000" y="2057400"/>
              <a:ext cx="1219200" cy="533400"/>
            </a:xfrm>
            <a:prstGeom prst="line">
              <a:avLst/>
            </a:prstGeom>
            <a:noFill/>
            <a:ln w="15875">
              <a:solidFill>
                <a:schemeClr val="tx1"/>
              </a:solidFill>
              <a:round/>
              <a:headEnd/>
              <a:tailEnd type="triangle" w="med" len="med"/>
            </a:ln>
            <a:effectLst/>
          </p:spPr>
          <p:txBody>
            <a:bodyPr/>
            <a:lstStyle/>
            <a:p>
              <a:endParaRPr lang="en-US"/>
            </a:p>
          </p:txBody>
        </p:sp>
        <p:sp>
          <p:nvSpPr>
            <p:cNvPr id="92182" name="Line 22"/>
            <p:cNvSpPr>
              <a:spLocks noChangeShapeType="1"/>
            </p:cNvSpPr>
            <p:nvPr/>
          </p:nvSpPr>
          <p:spPr bwMode="auto">
            <a:xfrm flipH="1" flipV="1">
              <a:off x="5334000" y="4114800"/>
              <a:ext cx="1219200" cy="533400"/>
            </a:xfrm>
            <a:prstGeom prst="line">
              <a:avLst/>
            </a:prstGeom>
            <a:noFill/>
            <a:ln w="9525">
              <a:solidFill>
                <a:schemeClr val="tx1"/>
              </a:solidFill>
              <a:round/>
              <a:headEnd/>
              <a:tailEnd type="triangle" w="med" len="med"/>
            </a:ln>
            <a:effectLst/>
          </p:spPr>
          <p:txBody>
            <a:bodyPr/>
            <a:lstStyle/>
            <a:p>
              <a:endParaRPr lang="en-US"/>
            </a:p>
          </p:txBody>
        </p:sp>
      </p:grpSp>
      <p:sp>
        <p:nvSpPr>
          <p:cNvPr id="92183" name="AutoShape 23"/>
          <p:cNvSpPr>
            <a:spLocks noChangeArrowheads="1"/>
          </p:cNvSpPr>
          <p:nvPr/>
        </p:nvSpPr>
        <p:spPr bwMode="auto">
          <a:xfrm rot="-5088218">
            <a:off x="6065044" y="5798344"/>
            <a:ext cx="414338" cy="247650"/>
          </a:xfrm>
          <a:prstGeom prst="curvedUpArrow">
            <a:avLst>
              <a:gd name="adj1" fmla="val 33462"/>
              <a:gd name="adj2" fmla="val 66923"/>
              <a:gd name="adj3" fmla="val 33333"/>
            </a:avLst>
          </a:prstGeom>
          <a:solidFill>
            <a:schemeClr val="bg1"/>
          </a:solidFill>
          <a:ln w="9525">
            <a:solidFill>
              <a:schemeClr val="tx1"/>
            </a:solidFill>
            <a:miter lim="800000"/>
            <a:headEnd/>
            <a:tailEnd/>
          </a:ln>
          <a:effectLst/>
        </p:spPr>
        <p:txBody>
          <a:bodyPr wrap="none" anchor="ctr"/>
          <a:lstStyle/>
          <a:p>
            <a:endParaRPr lang="en-US"/>
          </a:p>
        </p:txBody>
      </p:sp>
      <p:sp>
        <p:nvSpPr>
          <p:cNvPr id="25" name="Text Box 3"/>
          <p:cNvSpPr txBox="1">
            <a:spLocks noChangeArrowheads="1"/>
          </p:cNvSpPr>
          <p:nvPr/>
        </p:nvSpPr>
        <p:spPr bwMode="auto">
          <a:xfrm>
            <a:off x="2362200" y="376535"/>
            <a:ext cx="5257800" cy="461665"/>
          </a:xfrm>
          <a:prstGeom prst="rect">
            <a:avLst/>
          </a:prstGeom>
          <a:noFill/>
          <a:ln w="9525">
            <a:noFill/>
            <a:miter lim="800000"/>
            <a:headEnd/>
            <a:tailEnd/>
          </a:ln>
          <a:effectLst/>
        </p:spPr>
        <p:txBody>
          <a:bodyPr wrap="square">
            <a:spAutoFit/>
          </a:bodyPr>
          <a:lstStyle/>
          <a:p>
            <a:pPr>
              <a:spcBef>
                <a:spcPct val="50000"/>
              </a:spcBef>
            </a:pPr>
            <a:r>
              <a:rPr lang="en-US" sz="2400" dirty="0" smtClean="0">
                <a:latin typeface="Tahoma" pitchFamily="34" charset="0"/>
                <a:cs typeface="Tahoma" pitchFamily="34" charset="0"/>
              </a:rPr>
              <a:t>Surface Clustering in Light Nuclei</a:t>
            </a:r>
            <a:endParaRPr lang="en-US" sz="2400"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8" name="Line 4"/>
          <p:cNvSpPr>
            <a:spLocks noChangeShapeType="1"/>
          </p:cNvSpPr>
          <p:nvPr/>
        </p:nvSpPr>
        <p:spPr bwMode="auto">
          <a:xfrm>
            <a:off x="5334000" y="6096000"/>
            <a:ext cx="2286000" cy="0"/>
          </a:xfrm>
          <a:prstGeom prst="line">
            <a:avLst/>
          </a:prstGeom>
          <a:noFill/>
          <a:ln w="25400">
            <a:solidFill>
              <a:schemeClr val="tx1"/>
            </a:solidFill>
            <a:round/>
            <a:headEnd/>
            <a:tailEnd type="triangle" w="lg" len="lg"/>
          </a:ln>
          <a:effectLst/>
        </p:spPr>
        <p:txBody>
          <a:bodyPr/>
          <a:lstStyle/>
          <a:p>
            <a:endParaRPr lang="en-US"/>
          </a:p>
        </p:txBody>
      </p:sp>
      <p:sp>
        <p:nvSpPr>
          <p:cNvPr id="93189" name="Line 5"/>
          <p:cNvSpPr>
            <a:spLocks noChangeShapeType="1"/>
          </p:cNvSpPr>
          <p:nvPr/>
        </p:nvSpPr>
        <p:spPr bwMode="auto">
          <a:xfrm flipV="1">
            <a:off x="7543800" y="5029200"/>
            <a:ext cx="609600" cy="1096963"/>
          </a:xfrm>
          <a:prstGeom prst="line">
            <a:avLst/>
          </a:prstGeom>
          <a:noFill/>
          <a:ln w="25400">
            <a:solidFill>
              <a:schemeClr val="tx1"/>
            </a:solidFill>
            <a:round/>
            <a:headEnd/>
            <a:tailEnd type="triangle" w="lg" len="lg"/>
          </a:ln>
          <a:effectLst/>
        </p:spPr>
        <p:txBody>
          <a:bodyPr/>
          <a:lstStyle/>
          <a:p>
            <a:endParaRPr lang="en-US"/>
          </a:p>
        </p:txBody>
      </p:sp>
      <p:sp>
        <p:nvSpPr>
          <p:cNvPr id="93190" name="Line 6"/>
          <p:cNvSpPr>
            <a:spLocks noChangeShapeType="1"/>
          </p:cNvSpPr>
          <p:nvPr/>
        </p:nvSpPr>
        <p:spPr bwMode="auto">
          <a:xfrm flipV="1">
            <a:off x="5334000" y="5029200"/>
            <a:ext cx="2819400" cy="1066800"/>
          </a:xfrm>
          <a:prstGeom prst="line">
            <a:avLst/>
          </a:prstGeom>
          <a:noFill/>
          <a:ln w="25400">
            <a:solidFill>
              <a:schemeClr val="tx1"/>
            </a:solidFill>
            <a:round/>
            <a:headEnd/>
            <a:tailEnd type="triangle" w="lg" len="lg"/>
          </a:ln>
          <a:effectLst/>
        </p:spPr>
        <p:txBody>
          <a:bodyPr/>
          <a:lstStyle/>
          <a:p>
            <a:endParaRPr lang="en-US"/>
          </a:p>
        </p:txBody>
      </p:sp>
      <p:sp>
        <p:nvSpPr>
          <p:cNvPr id="93191" name="Line 7"/>
          <p:cNvSpPr>
            <a:spLocks noChangeShapeType="1"/>
          </p:cNvSpPr>
          <p:nvPr/>
        </p:nvSpPr>
        <p:spPr bwMode="auto">
          <a:xfrm>
            <a:off x="7620000" y="6096000"/>
            <a:ext cx="1371600" cy="0"/>
          </a:xfrm>
          <a:prstGeom prst="line">
            <a:avLst/>
          </a:prstGeom>
          <a:noFill/>
          <a:ln w="9525">
            <a:solidFill>
              <a:schemeClr val="tx1"/>
            </a:solidFill>
            <a:round/>
            <a:headEnd/>
            <a:tailEnd/>
          </a:ln>
          <a:effectLst/>
        </p:spPr>
        <p:txBody>
          <a:bodyPr/>
          <a:lstStyle/>
          <a:p>
            <a:endParaRPr lang="en-US"/>
          </a:p>
        </p:txBody>
      </p:sp>
      <p:sp>
        <p:nvSpPr>
          <p:cNvPr id="93197" name="Rectangle 13"/>
          <p:cNvSpPr>
            <a:spLocks noChangeArrowheads="1"/>
          </p:cNvSpPr>
          <p:nvPr/>
        </p:nvSpPr>
        <p:spPr bwMode="auto">
          <a:xfrm>
            <a:off x="6400800" y="5715000"/>
            <a:ext cx="315913" cy="396875"/>
          </a:xfrm>
          <a:prstGeom prst="rect">
            <a:avLst/>
          </a:prstGeom>
          <a:noFill/>
          <a:ln w="9525">
            <a:noFill/>
            <a:miter lim="800000"/>
            <a:headEnd/>
            <a:tailEnd/>
          </a:ln>
          <a:effectLst/>
        </p:spPr>
        <p:txBody>
          <a:bodyPr wrap="none">
            <a:spAutoFit/>
          </a:bodyPr>
          <a:lstStyle/>
          <a:p>
            <a:r>
              <a:rPr lang="en-US" sz="2000">
                <a:latin typeface="Symbol" pitchFamily="18" charset="2"/>
              </a:rPr>
              <a:t>q</a:t>
            </a:r>
          </a:p>
        </p:txBody>
      </p:sp>
      <p:grpSp>
        <p:nvGrpSpPr>
          <p:cNvPr id="2" name="Group 24"/>
          <p:cNvGrpSpPr/>
          <p:nvPr/>
        </p:nvGrpSpPr>
        <p:grpSpPr>
          <a:xfrm>
            <a:off x="3733800" y="2057400"/>
            <a:ext cx="3657600" cy="2590800"/>
            <a:chOff x="3200400" y="2057400"/>
            <a:chExt cx="3657600" cy="2590800"/>
          </a:xfrm>
        </p:grpSpPr>
        <p:sp>
          <p:nvSpPr>
            <p:cNvPr id="93186" name="Oval 2"/>
            <p:cNvSpPr>
              <a:spLocks noChangeArrowheads="1"/>
            </p:cNvSpPr>
            <p:nvPr/>
          </p:nvSpPr>
          <p:spPr bwMode="auto">
            <a:xfrm>
              <a:off x="3200400" y="2895600"/>
              <a:ext cx="762000" cy="762000"/>
            </a:xfrm>
            <a:prstGeom prst="ellipse">
              <a:avLst/>
            </a:prstGeom>
            <a:solidFill>
              <a:schemeClr val="tx1"/>
            </a:solidFill>
            <a:ln w="9525">
              <a:solidFill>
                <a:schemeClr val="tx1"/>
              </a:solidFill>
              <a:round/>
              <a:headEnd/>
              <a:tailEnd/>
            </a:ln>
            <a:effectLst/>
          </p:spPr>
          <p:txBody>
            <a:bodyPr wrap="none" anchor="ctr"/>
            <a:lstStyle/>
            <a:p>
              <a:pPr algn="ctr"/>
              <a:endParaRPr lang="en-US"/>
            </a:p>
          </p:txBody>
        </p:sp>
        <p:sp>
          <p:nvSpPr>
            <p:cNvPr id="93192" name="Oval 8"/>
            <p:cNvSpPr>
              <a:spLocks noChangeArrowheads="1"/>
            </p:cNvSpPr>
            <p:nvPr/>
          </p:nvSpPr>
          <p:spPr bwMode="auto">
            <a:xfrm>
              <a:off x="6248400" y="2057400"/>
              <a:ext cx="304800" cy="304800"/>
            </a:xfrm>
            <a:prstGeom prst="ellipse">
              <a:avLst/>
            </a:prstGeom>
            <a:solidFill>
              <a:srgbClr val="FF0000"/>
            </a:solidFill>
            <a:ln w="9525">
              <a:solidFill>
                <a:schemeClr val="tx1"/>
              </a:solidFill>
              <a:round/>
              <a:headEnd/>
              <a:tailEnd/>
            </a:ln>
            <a:effectLst/>
          </p:spPr>
          <p:txBody>
            <a:bodyPr wrap="none" anchor="ctr"/>
            <a:lstStyle/>
            <a:p>
              <a:endParaRPr lang="en-US"/>
            </a:p>
          </p:txBody>
        </p:sp>
        <p:sp>
          <p:nvSpPr>
            <p:cNvPr id="93193" name="Oval 9"/>
            <p:cNvSpPr>
              <a:spLocks noChangeArrowheads="1"/>
            </p:cNvSpPr>
            <p:nvPr/>
          </p:nvSpPr>
          <p:spPr bwMode="auto">
            <a:xfrm>
              <a:off x="6248400" y="4343400"/>
              <a:ext cx="304800" cy="304800"/>
            </a:xfrm>
            <a:prstGeom prst="ellipse">
              <a:avLst/>
            </a:prstGeom>
            <a:solidFill>
              <a:srgbClr val="0000FF"/>
            </a:solidFill>
            <a:ln w="9525">
              <a:solidFill>
                <a:schemeClr val="tx1"/>
              </a:solidFill>
              <a:round/>
              <a:headEnd/>
              <a:tailEnd/>
            </a:ln>
            <a:effectLst/>
          </p:spPr>
          <p:txBody>
            <a:bodyPr wrap="none" anchor="ctr"/>
            <a:lstStyle/>
            <a:p>
              <a:endParaRPr lang="en-US"/>
            </a:p>
          </p:txBody>
        </p:sp>
        <p:sp>
          <p:nvSpPr>
            <p:cNvPr id="93194" name="Line 10"/>
            <p:cNvSpPr>
              <a:spLocks noChangeShapeType="1"/>
            </p:cNvSpPr>
            <p:nvPr/>
          </p:nvSpPr>
          <p:spPr bwMode="auto">
            <a:xfrm>
              <a:off x="6400800" y="2209800"/>
              <a:ext cx="0" cy="2286000"/>
            </a:xfrm>
            <a:prstGeom prst="line">
              <a:avLst/>
            </a:prstGeom>
            <a:noFill/>
            <a:ln w="15875">
              <a:solidFill>
                <a:schemeClr val="tx1"/>
              </a:solidFill>
              <a:round/>
              <a:headEnd/>
              <a:tailEnd/>
            </a:ln>
            <a:effectLst/>
          </p:spPr>
          <p:txBody>
            <a:bodyPr/>
            <a:lstStyle/>
            <a:p>
              <a:endParaRPr lang="en-US"/>
            </a:p>
          </p:txBody>
        </p:sp>
        <p:sp>
          <p:nvSpPr>
            <p:cNvPr id="93195" name="Text Box 11"/>
            <p:cNvSpPr txBox="1">
              <a:spLocks noChangeArrowheads="1"/>
            </p:cNvSpPr>
            <p:nvPr/>
          </p:nvSpPr>
          <p:spPr bwMode="auto">
            <a:xfrm>
              <a:off x="5029200" y="3200400"/>
              <a:ext cx="457200" cy="457200"/>
            </a:xfrm>
            <a:prstGeom prst="rect">
              <a:avLst/>
            </a:prstGeom>
            <a:noFill/>
            <a:ln w="9525">
              <a:noFill/>
              <a:miter lim="800000"/>
              <a:headEnd/>
              <a:tailEnd/>
            </a:ln>
            <a:effectLst/>
          </p:spPr>
          <p:txBody>
            <a:bodyPr>
              <a:spAutoFit/>
            </a:bodyPr>
            <a:lstStyle/>
            <a:p>
              <a:pPr>
                <a:spcBef>
                  <a:spcPct val="50000"/>
                </a:spcBef>
              </a:pPr>
              <a:r>
                <a:rPr lang="en-US" sz="2400" dirty="0"/>
                <a:t>R</a:t>
              </a:r>
            </a:p>
          </p:txBody>
        </p:sp>
        <p:sp>
          <p:nvSpPr>
            <p:cNvPr id="93196" name="Text Box 12"/>
            <p:cNvSpPr txBox="1">
              <a:spLocks noChangeArrowheads="1"/>
            </p:cNvSpPr>
            <p:nvPr/>
          </p:nvSpPr>
          <p:spPr bwMode="auto">
            <a:xfrm>
              <a:off x="6477000" y="3214688"/>
              <a:ext cx="381000" cy="519112"/>
            </a:xfrm>
            <a:prstGeom prst="rect">
              <a:avLst/>
            </a:prstGeom>
            <a:noFill/>
            <a:ln w="9525">
              <a:noFill/>
              <a:miter lim="800000"/>
              <a:headEnd/>
              <a:tailEnd/>
            </a:ln>
            <a:effectLst/>
          </p:spPr>
          <p:txBody>
            <a:bodyPr>
              <a:spAutoFit/>
            </a:bodyPr>
            <a:lstStyle/>
            <a:p>
              <a:pPr>
                <a:spcBef>
                  <a:spcPct val="50000"/>
                </a:spcBef>
              </a:pPr>
              <a:r>
                <a:rPr lang="en-US" sz="2800"/>
                <a:t>r</a:t>
              </a:r>
            </a:p>
          </p:txBody>
        </p:sp>
        <p:sp>
          <p:nvSpPr>
            <p:cNvPr id="93198" name="Line 14"/>
            <p:cNvSpPr>
              <a:spLocks noChangeShapeType="1"/>
            </p:cNvSpPr>
            <p:nvPr/>
          </p:nvSpPr>
          <p:spPr bwMode="auto">
            <a:xfrm flipH="1">
              <a:off x="3581400" y="2209800"/>
              <a:ext cx="2819400" cy="1066800"/>
            </a:xfrm>
            <a:prstGeom prst="line">
              <a:avLst/>
            </a:prstGeom>
            <a:noFill/>
            <a:ln w="15875">
              <a:solidFill>
                <a:schemeClr val="tx1"/>
              </a:solidFill>
              <a:round/>
              <a:headEnd/>
              <a:tailEnd type="triangle" w="med" len="med"/>
            </a:ln>
            <a:effectLst/>
          </p:spPr>
          <p:txBody>
            <a:bodyPr/>
            <a:lstStyle/>
            <a:p>
              <a:endParaRPr lang="en-US"/>
            </a:p>
          </p:txBody>
        </p:sp>
        <p:sp>
          <p:nvSpPr>
            <p:cNvPr id="93199" name="Line 15"/>
            <p:cNvSpPr>
              <a:spLocks noChangeShapeType="1"/>
            </p:cNvSpPr>
            <p:nvPr/>
          </p:nvSpPr>
          <p:spPr bwMode="auto">
            <a:xfrm flipH="1" flipV="1">
              <a:off x="3581400" y="3276600"/>
              <a:ext cx="2819400" cy="1219200"/>
            </a:xfrm>
            <a:prstGeom prst="line">
              <a:avLst/>
            </a:prstGeom>
            <a:noFill/>
            <a:ln w="15875">
              <a:solidFill>
                <a:schemeClr val="tx1"/>
              </a:solidFill>
              <a:round/>
              <a:headEnd/>
              <a:tailEnd type="triangle" w="med" len="med"/>
            </a:ln>
            <a:effectLst/>
          </p:spPr>
          <p:txBody>
            <a:bodyPr/>
            <a:lstStyle/>
            <a:p>
              <a:endParaRPr lang="en-US"/>
            </a:p>
          </p:txBody>
        </p:sp>
        <p:sp>
          <p:nvSpPr>
            <p:cNvPr id="93200" name="Line 16"/>
            <p:cNvSpPr>
              <a:spLocks noChangeShapeType="1"/>
            </p:cNvSpPr>
            <p:nvPr/>
          </p:nvSpPr>
          <p:spPr bwMode="auto">
            <a:xfrm>
              <a:off x="3581400" y="3276600"/>
              <a:ext cx="2819400" cy="0"/>
            </a:xfrm>
            <a:prstGeom prst="line">
              <a:avLst/>
            </a:prstGeom>
            <a:noFill/>
            <a:ln w="15875">
              <a:solidFill>
                <a:schemeClr val="tx1"/>
              </a:solidFill>
              <a:round/>
              <a:headEnd/>
              <a:tailEnd/>
            </a:ln>
            <a:effectLst/>
          </p:spPr>
          <p:txBody>
            <a:bodyPr/>
            <a:lstStyle/>
            <a:p>
              <a:endParaRPr lang="en-US"/>
            </a:p>
          </p:txBody>
        </p:sp>
        <p:sp>
          <p:nvSpPr>
            <p:cNvPr id="93201" name="Line 17"/>
            <p:cNvSpPr>
              <a:spLocks noChangeShapeType="1"/>
            </p:cNvSpPr>
            <p:nvPr/>
          </p:nvSpPr>
          <p:spPr bwMode="auto">
            <a:xfrm>
              <a:off x="6400800" y="2209800"/>
              <a:ext cx="0" cy="762000"/>
            </a:xfrm>
            <a:prstGeom prst="line">
              <a:avLst/>
            </a:prstGeom>
            <a:noFill/>
            <a:ln w="15875">
              <a:solidFill>
                <a:schemeClr val="tx1"/>
              </a:solidFill>
              <a:round/>
              <a:headEnd/>
              <a:tailEnd type="triangle" w="med" len="med"/>
            </a:ln>
            <a:effectLst/>
          </p:spPr>
          <p:txBody>
            <a:bodyPr/>
            <a:lstStyle/>
            <a:p>
              <a:endParaRPr lang="en-US"/>
            </a:p>
          </p:txBody>
        </p:sp>
        <p:sp>
          <p:nvSpPr>
            <p:cNvPr id="93202" name="Line 18"/>
            <p:cNvSpPr>
              <a:spLocks noChangeShapeType="1"/>
            </p:cNvSpPr>
            <p:nvPr/>
          </p:nvSpPr>
          <p:spPr bwMode="auto">
            <a:xfrm flipH="1">
              <a:off x="4800600" y="2209800"/>
              <a:ext cx="1600200" cy="0"/>
            </a:xfrm>
            <a:prstGeom prst="line">
              <a:avLst/>
            </a:prstGeom>
            <a:noFill/>
            <a:ln w="15875">
              <a:solidFill>
                <a:schemeClr val="tx1"/>
              </a:solidFill>
              <a:round/>
              <a:headEnd/>
              <a:tailEnd type="triangle" w="med" len="med"/>
            </a:ln>
            <a:effectLst/>
          </p:spPr>
          <p:txBody>
            <a:bodyPr/>
            <a:lstStyle/>
            <a:p>
              <a:endParaRPr lang="en-US"/>
            </a:p>
          </p:txBody>
        </p:sp>
        <p:sp>
          <p:nvSpPr>
            <p:cNvPr id="93203" name="Line 19"/>
            <p:cNvSpPr>
              <a:spLocks noChangeShapeType="1"/>
            </p:cNvSpPr>
            <p:nvPr/>
          </p:nvSpPr>
          <p:spPr bwMode="auto">
            <a:xfrm flipH="1">
              <a:off x="4876800" y="4495800"/>
              <a:ext cx="1524000" cy="0"/>
            </a:xfrm>
            <a:prstGeom prst="line">
              <a:avLst/>
            </a:prstGeom>
            <a:noFill/>
            <a:ln w="15875">
              <a:solidFill>
                <a:schemeClr val="tx1"/>
              </a:solidFill>
              <a:round/>
              <a:headEnd/>
              <a:tailEnd type="triangle" w="med" len="med"/>
            </a:ln>
            <a:effectLst/>
          </p:spPr>
          <p:txBody>
            <a:bodyPr/>
            <a:lstStyle/>
            <a:p>
              <a:endParaRPr lang="en-US"/>
            </a:p>
          </p:txBody>
        </p:sp>
        <p:sp>
          <p:nvSpPr>
            <p:cNvPr id="93204" name="Line 20"/>
            <p:cNvSpPr>
              <a:spLocks noChangeShapeType="1"/>
            </p:cNvSpPr>
            <p:nvPr/>
          </p:nvSpPr>
          <p:spPr bwMode="auto">
            <a:xfrm flipV="1">
              <a:off x="6400800" y="3657600"/>
              <a:ext cx="0" cy="838200"/>
            </a:xfrm>
            <a:prstGeom prst="line">
              <a:avLst/>
            </a:prstGeom>
            <a:noFill/>
            <a:ln w="15875">
              <a:solidFill>
                <a:schemeClr val="tx1"/>
              </a:solidFill>
              <a:round/>
              <a:headEnd/>
              <a:tailEnd type="triangle" w="med" len="med"/>
            </a:ln>
            <a:effectLst/>
          </p:spPr>
          <p:txBody>
            <a:bodyPr/>
            <a:lstStyle/>
            <a:p>
              <a:endParaRPr lang="en-US"/>
            </a:p>
          </p:txBody>
        </p:sp>
        <p:sp>
          <p:nvSpPr>
            <p:cNvPr id="93205" name="Line 21"/>
            <p:cNvSpPr>
              <a:spLocks noChangeShapeType="1"/>
            </p:cNvSpPr>
            <p:nvPr/>
          </p:nvSpPr>
          <p:spPr bwMode="auto">
            <a:xfrm flipH="1">
              <a:off x="4800600" y="2209800"/>
              <a:ext cx="1600200" cy="609600"/>
            </a:xfrm>
            <a:prstGeom prst="line">
              <a:avLst/>
            </a:prstGeom>
            <a:noFill/>
            <a:ln w="15875">
              <a:solidFill>
                <a:schemeClr val="tx1"/>
              </a:solidFill>
              <a:round/>
              <a:headEnd/>
              <a:tailEnd type="triangle" w="med" len="med"/>
            </a:ln>
            <a:effectLst/>
          </p:spPr>
          <p:txBody>
            <a:bodyPr/>
            <a:lstStyle/>
            <a:p>
              <a:endParaRPr lang="en-US"/>
            </a:p>
          </p:txBody>
        </p:sp>
        <p:sp>
          <p:nvSpPr>
            <p:cNvPr id="93206" name="Line 22"/>
            <p:cNvSpPr>
              <a:spLocks noChangeShapeType="1"/>
            </p:cNvSpPr>
            <p:nvPr/>
          </p:nvSpPr>
          <p:spPr bwMode="auto">
            <a:xfrm flipH="1" flipV="1">
              <a:off x="4876800" y="3810000"/>
              <a:ext cx="1524000" cy="685800"/>
            </a:xfrm>
            <a:prstGeom prst="line">
              <a:avLst/>
            </a:prstGeom>
            <a:noFill/>
            <a:ln w="9525">
              <a:solidFill>
                <a:schemeClr val="tx1"/>
              </a:solidFill>
              <a:round/>
              <a:headEnd/>
              <a:tailEnd type="triangle" w="med" len="med"/>
            </a:ln>
            <a:effectLst/>
          </p:spPr>
          <p:txBody>
            <a:bodyPr/>
            <a:lstStyle/>
            <a:p>
              <a:endParaRPr lang="en-US"/>
            </a:p>
          </p:txBody>
        </p:sp>
      </p:grpSp>
      <p:sp>
        <p:nvSpPr>
          <p:cNvPr id="93207" name="AutoShape 23"/>
          <p:cNvSpPr>
            <a:spLocks noChangeArrowheads="1"/>
          </p:cNvSpPr>
          <p:nvPr/>
        </p:nvSpPr>
        <p:spPr bwMode="auto">
          <a:xfrm rot="-5088218">
            <a:off x="6065044" y="5798344"/>
            <a:ext cx="414338" cy="247650"/>
          </a:xfrm>
          <a:prstGeom prst="curvedUpArrow">
            <a:avLst>
              <a:gd name="adj1" fmla="val 33462"/>
              <a:gd name="adj2" fmla="val 66923"/>
              <a:gd name="adj3" fmla="val 33333"/>
            </a:avLst>
          </a:prstGeom>
          <a:solidFill>
            <a:schemeClr val="bg1"/>
          </a:solidFill>
          <a:ln w="9525">
            <a:solidFill>
              <a:schemeClr val="tx1"/>
            </a:solidFill>
            <a:miter lim="800000"/>
            <a:headEnd/>
            <a:tailEnd/>
          </a:ln>
          <a:effectLst/>
        </p:spPr>
        <p:txBody>
          <a:bodyPr wrap="none" anchor="ctr"/>
          <a:lstStyle/>
          <a:p>
            <a:endParaRPr lang="en-US"/>
          </a:p>
        </p:txBody>
      </p:sp>
      <p:sp>
        <p:nvSpPr>
          <p:cNvPr id="25" name="Text Box 3"/>
          <p:cNvSpPr txBox="1">
            <a:spLocks noChangeArrowheads="1"/>
          </p:cNvSpPr>
          <p:nvPr/>
        </p:nvSpPr>
        <p:spPr bwMode="auto">
          <a:xfrm>
            <a:off x="2362200" y="381000"/>
            <a:ext cx="5257800" cy="461665"/>
          </a:xfrm>
          <a:prstGeom prst="rect">
            <a:avLst/>
          </a:prstGeom>
          <a:noFill/>
          <a:ln w="9525">
            <a:noFill/>
            <a:miter lim="800000"/>
            <a:headEnd/>
            <a:tailEnd/>
          </a:ln>
          <a:effectLst/>
        </p:spPr>
        <p:txBody>
          <a:bodyPr wrap="square">
            <a:spAutoFit/>
          </a:bodyPr>
          <a:lstStyle/>
          <a:p>
            <a:pPr>
              <a:spcBef>
                <a:spcPct val="50000"/>
              </a:spcBef>
            </a:pPr>
            <a:r>
              <a:rPr lang="en-US" sz="2400" dirty="0" smtClean="0">
                <a:latin typeface="Tahoma" pitchFamily="34" charset="0"/>
                <a:cs typeface="Tahoma" pitchFamily="34" charset="0"/>
              </a:rPr>
              <a:t>Surface Clustering in Light Nuclei</a:t>
            </a:r>
            <a:endParaRPr lang="en-US" sz="2400"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2" name="Line 4"/>
          <p:cNvSpPr>
            <a:spLocks noChangeShapeType="1"/>
          </p:cNvSpPr>
          <p:nvPr/>
        </p:nvSpPr>
        <p:spPr bwMode="auto">
          <a:xfrm>
            <a:off x="5334000" y="6096000"/>
            <a:ext cx="2286000" cy="0"/>
          </a:xfrm>
          <a:prstGeom prst="line">
            <a:avLst/>
          </a:prstGeom>
          <a:noFill/>
          <a:ln w="25400">
            <a:solidFill>
              <a:schemeClr val="tx1"/>
            </a:solidFill>
            <a:round/>
            <a:headEnd/>
            <a:tailEnd type="triangle" w="lg" len="lg"/>
          </a:ln>
          <a:effectLst/>
        </p:spPr>
        <p:txBody>
          <a:bodyPr/>
          <a:lstStyle/>
          <a:p>
            <a:endParaRPr lang="en-US"/>
          </a:p>
        </p:txBody>
      </p:sp>
      <p:sp>
        <p:nvSpPr>
          <p:cNvPr id="94213" name="Line 5"/>
          <p:cNvSpPr>
            <a:spLocks noChangeShapeType="1"/>
          </p:cNvSpPr>
          <p:nvPr/>
        </p:nvSpPr>
        <p:spPr bwMode="auto">
          <a:xfrm flipV="1">
            <a:off x="7543800" y="4876800"/>
            <a:ext cx="685800" cy="1249363"/>
          </a:xfrm>
          <a:prstGeom prst="line">
            <a:avLst/>
          </a:prstGeom>
          <a:noFill/>
          <a:ln w="25400">
            <a:solidFill>
              <a:schemeClr val="tx1"/>
            </a:solidFill>
            <a:round/>
            <a:headEnd/>
            <a:tailEnd type="triangle" w="lg" len="lg"/>
          </a:ln>
          <a:effectLst/>
        </p:spPr>
        <p:txBody>
          <a:bodyPr/>
          <a:lstStyle/>
          <a:p>
            <a:endParaRPr lang="en-US"/>
          </a:p>
        </p:txBody>
      </p:sp>
      <p:sp>
        <p:nvSpPr>
          <p:cNvPr id="94214" name="Line 6"/>
          <p:cNvSpPr>
            <a:spLocks noChangeShapeType="1"/>
          </p:cNvSpPr>
          <p:nvPr/>
        </p:nvSpPr>
        <p:spPr bwMode="auto">
          <a:xfrm flipV="1">
            <a:off x="5334000" y="4876800"/>
            <a:ext cx="2895600" cy="1219200"/>
          </a:xfrm>
          <a:prstGeom prst="line">
            <a:avLst/>
          </a:prstGeom>
          <a:noFill/>
          <a:ln w="25400">
            <a:solidFill>
              <a:schemeClr val="tx1"/>
            </a:solidFill>
            <a:round/>
            <a:headEnd/>
            <a:tailEnd type="triangle" w="lg" len="lg"/>
          </a:ln>
          <a:effectLst/>
        </p:spPr>
        <p:txBody>
          <a:bodyPr/>
          <a:lstStyle/>
          <a:p>
            <a:endParaRPr lang="en-US"/>
          </a:p>
        </p:txBody>
      </p:sp>
      <p:sp>
        <p:nvSpPr>
          <p:cNvPr id="94215" name="Line 7"/>
          <p:cNvSpPr>
            <a:spLocks noChangeShapeType="1"/>
          </p:cNvSpPr>
          <p:nvPr/>
        </p:nvSpPr>
        <p:spPr bwMode="auto">
          <a:xfrm>
            <a:off x="7620000" y="6096000"/>
            <a:ext cx="1371600" cy="0"/>
          </a:xfrm>
          <a:prstGeom prst="line">
            <a:avLst/>
          </a:prstGeom>
          <a:noFill/>
          <a:ln w="9525">
            <a:solidFill>
              <a:schemeClr val="tx1"/>
            </a:solidFill>
            <a:round/>
            <a:headEnd/>
            <a:tailEnd/>
          </a:ln>
          <a:effectLst/>
        </p:spPr>
        <p:txBody>
          <a:bodyPr/>
          <a:lstStyle/>
          <a:p>
            <a:endParaRPr lang="en-US"/>
          </a:p>
        </p:txBody>
      </p:sp>
      <p:sp>
        <p:nvSpPr>
          <p:cNvPr id="94221" name="Rectangle 13"/>
          <p:cNvSpPr>
            <a:spLocks noChangeArrowheads="1"/>
          </p:cNvSpPr>
          <p:nvPr/>
        </p:nvSpPr>
        <p:spPr bwMode="auto">
          <a:xfrm>
            <a:off x="6400800" y="5638800"/>
            <a:ext cx="315913" cy="396875"/>
          </a:xfrm>
          <a:prstGeom prst="rect">
            <a:avLst/>
          </a:prstGeom>
          <a:noFill/>
          <a:ln w="9525">
            <a:noFill/>
            <a:miter lim="800000"/>
            <a:headEnd/>
            <a:tailEnd/>
          </a:ln>
          <a:effectLst/>
        </p:spPr>
        <p:txBody>
          <a:bodyPr wrap="none">
            <a:spAutoFit/>
          </a:bodyPr>
          <a:lstStyle/>
          <a:p>
            <a:r>
              <a:rPr lang="en-US" sz="2000">
                <a:latin typeface="Symbol" pitchFamily="18" charset="2"/>
              </a:rPr>
              <a:t>q</a:t>
            </a:r>
          </a:p>
        </p:txBody>
      </p:sp>
      <p:grpSp>
        <p:nvGrpSpPr>
          <p:cNvPr id="2" name="Group 24"/>
          <p:cNvGrpSpPr/>
          <p:nvPr/>
        </p:nvGrpSpPr>
        <p:grpSpPr>
          <a:xfrm>
            <a:off x="3733800" y="2209800"/>
            <a:ext cx="3505200" cy="2286000"/>
            <a:chOff x="3200400" y="2209800"/>
            <a:chExt cx="3505200" cy="2286000"/>
          </a:xfrm>
        </p:grpSpPr>
        <p:sp>
          <p:nvSpPr>
            <p:cNvPr id="94210" name="Oval 2"/>
            <p:cNvSpPr>
              <a:spLocks noChangeArrowheads="1"/>
            </p:cNvSpPr>
            <p:nvPr/>
          </p:nvSpPr>
          <p:spPr bwMode="auto">
            <a:xfrm>
              <a:off x="3200400" y="2895600"/>
              <a:ext cx="762000" cy="762000"/>
            </a:xfrm>
            <a:prstGeom prst="ellipse">
              <a:avLst/>
            </a:prstGeom>
            <a:solidFill>
              <a:schemeClr val="tx1"/>
            </a:solidFill>
            <a:ln w="9525">
              <a:solidFill>
                <a:schemeClr val="tx1"/>
              </a:solidFill>
              <a:round/>
              <a:headEnd/>
              <a:tailEnd/>
            </a:ln>
            <a:effectLst/>
          </p:spPr>
          <p:txBody>
            <a:bodyPr wrap="none" anchor="ctr"/>
            <a:lstStyle/>
            <a:p>
              <a:pPr algn="ctr"/>
              <a:endParaRPr lang="en-US"/>
            </a:p>
          </p:txBody>
        </p:sp>
        <p:sp>
          <p:nvSpPr>
            <p:cNvPr id="94216" name="Oval 8"/>
            <p:cNvSpPr>
              <a:spLocks noChangeArrowheads="1"/>
            </p:cNvSpPr>
            <p:nvPr/>
          </p:nvSpPr>
          <p:spPr bwMode="auto">
            <a:xfrm>
              <a:off x="6096000" y="2209800"/>
              <a:ext cx="304800" cy="304800"/>
            </a:xfrm>
            <a:prstGeom prst="ellipse">
              <a:avLst/>
            </a:prstGeom>
            <a:solidFill>
              <a:srgbClr val="FF0000"/>
            </a:solidFill>
            <a:ln w="9525">
              <a:solidFill>
                <a:schemeClr val="tx1"/>
              </a:solidFill>
              <a:round/>
              <a:headEnd/>
              <a:tailEnd/>
            </a:ln>
            <a:effectLst/>
          </p:spPr>
          <p:txBody>
            <a:bodyPr wrap="none" anchor="ctr"/>
            <a:lstStyle/>
            <a:p>
              <a:endParaRPr lang="en-US"/>
            </a:p>
          </p:txBody>
        </p:sp>
        <p:sp>
          <p:nvSpPr>
            <p:cNvPr id="94217" name="Oval 9"/>
            <p:cNvSpPr>
              <a:spLocks noChangeArrowheads="1"/>
            </p:cNvSpPr>
            <p:nvPr/>
          </p:nvSpPr>
          <p:spPr bwMode="auto">
            <a:xfrm>
              <a:off x="6096000" y="4191000"/>
              <a:ext cx="304800" cy="304800"/>
            </a:xfrm>
            <a:prstGeom prst="ellipse">
              <a:avLst/>
            </a:prstGeom>
            <a:solidFill>
              <a:srgbClr val="0000FF"/>
            </a:solidFill>
            <a:ln w="9525">
              <a:solidFill>
                <a:schemeClr val="tx1"/>
              </a:solidFill>
              <a:round/>
              <a:headEnd/>
              <a:tailEnd/>
            </a:ln>
            <a:effectLst/>
          </p:spPr>
          <p:txBody>
            <a:bodyPr wrap="none" anchor="ctr"/>
            <a:lstStyle/>
            <a:p>
              <a:endParaRPr lang="en-US"/>
            </a:p>
          </p:txBody>
        </p:sp>
        <p:sp>
          <p:nvSpPr>
            <p:cNvPr id="94218" name="Line 10"/>
            <p:cNvSpPr>
              <a:spLocks noChangeShapeType="1"/>
            </p:cNvSpPr>
            <p:nvPr/>
          </p:nvSpPr>
          <p:spPr bwMode="auto">
            <a:xfrm>
              <a:off x="6248400" y="2362200"/>
              <a:ext cx="0" cy="2057400"/>
            </a:xfrm>
            <a:prstGeom prst="line">
              <a:avLst/>
            </a:prstGeom>
            <a:noFill/>
            <a:ln w="15875">
              <a:solidFill>
                <a:schemeClr val="tx1"/>
              </a:solidFill>
              <a:round/>
              <a:headEnd/>
              <a:tailEnd/>
            </a:ln>
            <a:effectLst/>
          </p:spPr>
          <p:txBody>
            <a:bodyPr/>
            <a:lstStyle/>
            <a:p>
              <a:endParaRPr lang="en-US"/>
            </a:p>
          </p:txBody>
        </p:sp>
        <p:sp>
          <p:nvSpPr>
            <p:cNvPr id="94219" name="Text Box 11"/>
            <p:cNvSpPr txBox="1">
              <a:spLocks noChangeArrowheads="1"/>
            </p:cNvSpPr>
            <p:nvPr/>
          </p:nvSpPr>
          <p:spPr bwMode="auto">
            <a:xfrm>
              <a:off x="4876800" y="3200400"/>
              <a:ext cx="457200" cy="457200"/>
            </a:xfrm>
            <a:prstGeom prst="rect">
              <a:avLst/>
            </a:prstGeom>
            <a:noFill/>
            <a:ln w="9525">
              <a:noFill/>
              <a:miter lim="800000"/>
              <a:headEnd/>
              <a:tailEnd/>
            </a:ln>
            <a:effectLst/>
          </p:spPr>
          <p:txBody>
            <a:bodyPr>
              <a:spAutoFit/>
            </a:bodyPr>
            <a:lstStyle/>
            <a:p>
              <a:pPr>
                <a:spcBef>
                  <a:spcPct val="50000"/>
                </a:spcBef>
              </a:pPr>
              <a:r>
                <a:rPr lang="en-US" sz="2400" dirty="0"/>
                <a:t>R</a:t>
              </a:r>
            </a:p>
          </p:txBody>
        </p:sp>
        <p:sp>
          <p:nvSpPr>
            <p:cNvPr id="94220" name="Text Box 12"/>
            <p:cNvSpPr txBox="1">
              <a:spLocks noChangeArrowheads="1"/>
            </p:cNvSpPr>
            <p:nvPr/>
          </p:nvSpPr>
          <p:spPr bwMode="auto">
            <a:xfrm>
              <a:off x="6324600" y="3214688"/>
              <a:ext cx="381000" cy="519112"/>
            </a:xfrm>
            <a:prstGeom prst="rect">
              <a:avLst/>
            </a:prstGeom>
            <a:noFill/>
            <a:ln w="9525">
              <a:noFill/>
              <a:miter lim="800000"/>
              <a:headEnd/>
              <a:tailEnd/>
            </a:ln>
            <a:effectLst/>
          </p:spPr>
          <p:txBody>
            <a:bodyPr>
              <a:spAutoFit/>
            </a:bodyPr>
            <a:lstStyle/>
            <a:p>
              <a:pPr>
                <a:spcBef>
                  <a:spcPct val="50000"/>
                </a:spcBef>
              </a:pPr>
              <a:r>
                <a:rPr lang="en-US" sz="2800"/>
                <a:t>r</a:t>
              </a:r>
            </a:p>
          </p:txBody>
        </p:sp>
        <p:sp>
          <p:nvSpPr>
            <p:cNvPr id="94222" name="Line 14"/>
            <p:cNvSpPr>
              <a:spLocks noChangeShapeType="1"/>
            </p:cNvSpPr>
            <p:nvPr/>
          </p:nvSpPr>
          <p:spPr bwMode="auto">
            <a:xfrm flipH="1">
              <a:off x="3581400" y="2362200"/>
              <a:ext cx="2667000" cy="914400"/>
            </a:xfrm>
            <a:prstGeom prst="line">
              <a:avLst/>
            </a:prstGeom>
            <a:noFill/>
            <a:ln w="15875">
              <a:solidFill>
                <a:schemeClr val="tx1"/>
              </a:solidFill>
              <a:round/>
              <a:headEnd/>
              <a:tailEnd type="triangle" w="med" len="med"/>
            </a:ln>
            <a:effectLst/>
          </p:spPr>
          <p:txBody>
            <a:bodyPr/>
            <a:lstStyle/>
            <a:p>
              <a:endParaRPr lang="en-US"/>
            </a:p>
          </p:txBody>
        </p:sp>
        <p:sp>
          <p:nvSpPr>
            <p:cNvPr id="94223" name="Line 15"/>
            <p:cNvSpPr>
              <a:spLocks noChangeShapeType="1"/>
            </p:cNvSpPr>
            <p:nvPr/>
          </p:nvSpPr>
          <p:spPr bwMode="auto">
            <a:xfrm flipH="1" flipV="1">
              <a:off x="3581400" y="3276600"/>
              <a:ext cx="2667000" cy="1066800"/>
            </a:xfrm>
            <a:prstGeom prst="line">
              <a:avLst/>
            </a:prstGeom>
            <a:noFill/>
            <a:ln w="15875">
              <a:solidFill>
                <a:schemeClr val="tx1"/>
              </a:solidFill>
              <a:round/>
              <a:headEnd/>
              <a:tailEnd type="triangle" w="med" len="med"/>
            </a:ln>
            <a:effectLst/>
          </p:spPr>
          <p:txBody>
            <a:bodyPr/>
            <a:lstStyle/>
            <a:p>
              <a:endParaRPr lang="en-US"/>
            </a:p>
          </p:txBody>
        </p:sp>
        <p:sp>
          <p:nvSpPr>
            <p:cNvPr id="94224" name="Line 16"/>
            <p:cNvSpPr>
              <a:spLocks noChangeShapeType="1"/>
            </p:cNvSpPr>
            <p:nvPr/>
          </p:nvSpPr>
          <p:spPr bwMode="auto">
            <a:xfrm>
              <a:off x="3581400" y="3276600"/>
              <a:ext cx="2667000" cy="0"/>
            </a:xfrm>
            <a:prstGeom prst="line">
              <a:avLst/>
            </a:prstGeom>
            <a:noFill/>
            <a:ln w="15875">
              <a:solidFill>
                <a:schemeClr val="tx1"/>
              </a:solidFill>
              <a:round/>
              <a:headEnd/>
              <a:tailEnd/>
            </a:ln>
            <a:effectLst/>
          </p:spPr>
          <p:txBody>
            <a:bodyPr/>
            <a:lstStyle/>
            <a:p>
              <a:endParaRPr lang="en-US"/>
            </a:p>
          </p:txBody>
        </p:sp>
        <p:sp>
          <p:nvSpPr>
            <p:cNvPr id="94225" name="Line 17"/>
            <p:cNvSpPr>
              <a:spLocks noChangeShapeType="1"/>
            </p:cNvSpPr>
            <p:nvPr/>
          </p:nvSpPr>
          <p:spPr bwMode="auto">
            <a:xfrm>
              <a:off x="6248400" y="2362200"/>
              <a:ext cx="0" cy="762000"/>
            </a:xfrm>
            <a:prstGeom prst="line">
              <a:avLst/>
            </a:prstGeom>
            <a:noFill/>
            <a:ln w="15875">
              <a:solidFill>
                <a:schemeClr val="tx1"/>
              </a:solidFill>
              <a:round/>
              <a:headEnd/>
              <a:tailEnd type="triangle" w="med" len="med"/>
            </a:ln>
            <a:effectLst/>
          </p:spPr>
          <p:txBody>
            <a:bodyPr/>
            <a:lstStyle/>
            <a:p>
              <a:endParaRPr lang="en-US"/>
            </a:p>
          </p:txBody>
        </p:sp>
        <p:sp>
          <p:nvSpPr>
            <p:cNvPr id="94226" name="Line 18"/>
            <p:cNvSpPr>
              <a:spLocks noChangeShapeType="1"/>
            </p:cNvSpPr>
            <p:nvPr/>
          </p:nvSpPr>
          <p:spPr bwMode="auto">
            <a:xfrm flipH="1">
              <a:off x="4648200" y="2362200"/>
              <a:ext cx="1600200" cy="0"/>
            </a:xfrm>
            <a:prstGeom prst="line">
              <a:avLst/>
            </a:prstGeom>
            <a:noFill/>
            <a:ln w="15875">
              <a:solidFill>
                <a:schemeClr val="tx1"/>
              </a:solidFill>
              <a:round/>
              <a:headEnd/>
              <a:tailEnd type="triangle" w="med" len="med"/>
            </a:ln>
            <a:effectLst/>
          </p:spPr>
          <p:txBody>
            <a:bodyPr/>
            <a:lstStyle/>
            <a:p>
              <a:endParaRPr lang="en-US"/>
            </a:p>
          </p:txBody>
        </p:sp>
        <p:sp>
          <p:nvSpPr>
            <p:cNvPr id="94227" name="Line 19"/>
            <p:cNvSpPr>
              <a:spLocks noChangeShapeType="1"/>
            </p:cNvSpPr>
            <p:nvPr/>
          </p:nvSpPr>
          <p:spPr bwMode="auto">
            <a:xfrm flipH="1" flipV="1">
              <a:off x="4648200" y="4343400"/>
              <a:ext cx="1600200" cy="0"/>
            </a:xfrm>
            <a:prstGeom prst="line">
              <a:avLst/>
            </a:prstGeom>
            <a:noFill/>
            <a:ln w="15875">
              <a:solidFill>
                <a:schemeClr val="tx1"/>
              </a:solidFill>
              <a:round/>
              <a:headEnd/>
              <a:tailEnd type="triangle" w="med" len="med"/>
            </a:ln>
            <a:effectLst/>
          </p:spPr>
          <p:txBody>
            <a:bodyPr/>
            <a:lstStyle/>
            <a:p>
              <a:endParaRPr lang="en-US"/>
            </a:p>
          </p:txBody>
        </p:sp>
        <p:sp>
          <p:nvSpPr>
            <p:cNvPr id="94228" name="Line 20"/>
            <p:cNvSpPr>
              <a:spLocks noChangeShapeType="1"/>
            </p:cNvSpPr>
            <p:nvPr/>
          </p:nvSpPr>
          <p:spPr bwMode="auto">
            <a:xfrm flipV="1">
              <a:off x="6248400" y="3429000"/>
              <a:ext cx="0" cy="914400"/>
            </a:xfrm>
            <a:prstGeom prst="line">
              <a:avLst/>
            </a:prstGeom>
            <a:noFill/>
            <a:ln w="15875">
              <a:solidFill>
                <a:schemeClr val="tx1"/>
              </a:solidFill>
              <a:round/>
              <a:headEnd/>
              <a:tailEnd type="triangle" w="med" len="med"/>
            </a:ln>
            <a:effectLst/>
          </p:spPr>
          <p:txBody>
            <a:bodyPr/>
            <a:lstStyle/>
            <a:p>
              <a:endParaRPr lang="en-US"/>
            </a:p>
          </p:txBody>
        </p:sp>
        <p:sp>
          <p:nvSpPr>
            <p:cNvPr id="94229" name="Line 21"/>
            <p:cNvSpPr>
              <a:spLocks noChangeShapeType="1"/>
            </p:cNvSpPr>
            <p:nvPr/>
          </p:nvSpPr>
          <p:spPr bwMode="auto">
            <a:xfrm flipH="1">
              <a:off x="4724400" y="2362200"/>
              <a:ext cx="1524000" cy="533400"/>
            </a:xfrm>
            <a:prstGeom prst="line">
              <a:avLst/>
            </a:prstGeom>
            <a:noFill/>
            <a:ln w="15875">
              <a:solidFill>
                <a:schemeClr val="tx1"/>
              </a:solidFill>
              <a:round/>
              <a:headEnd/>
              <a:tailEnd type="triangle" w="med" len="med"/>
            </a:ln>
            <a:effectLst/>
          </p:spPr>
          <p:txBody>
            <a:bodyPr/>
            <a:lstStyle/>
            <a:p>
              <a:endParaRPr lang="en-US"/>
            </a:p>
          </p:txBody>
        </p:sp>
        <p:sp>
          <p:nvSpPr>
            <p:cNvPr id="94230" name="Line 22"/>
            <p:cNvSpPr>
              <a:spLocks noChangeShapeType="1"/>
            </p:cNvSpPr>
            <p:nvPr/>
          </p:nvSpPr>
          <p:spPr bwMode="auto">
            <a:xfrm flipH="1" flipV="1">
              <a:off x="4648200" y="3733800"/>
              <a:ext cx="1600200" cy="609600"/>
            </a:xfrm>
            <a:prstGeom prst="line">
              <a:avLst/>
            </a:prstGeom>
            <a:noFill/>
            <a:ln w="9525">
              <a:solidFill>
                <a:schemeClr val="tx1"/>
              </a:solidFill>
              <a:round/>
              <a:headEnd/>
              <a:tailEnd type="triangle" w="med" len="med"/>
            </a:ln>
            <a:effectLst/>
          </p:spPr>
          <p:txBody>
            <a:bodyPr/>
            <a:lstStyle/>
            <a:p>
              <a:endParaRPr lang="en-US"/>
            </a:p>
          </p:txBody>
        </p:sp>
      </p:grpSp>
      <p:sp>
        <p:nvSpPr>
          <p:cNvPr id="94231" name="AutoShape 23"/>
          <p:cNvSpPr>
            <a:spLocks noChangeArrowheads="1"/>
          </p:cNvSpPr>
          <p:nvPr/>
        </p:nvSpPr>
        <p:spPr bwMode="auto">
          <a:xfrm rot="-5088218">
            <a:off x="6030119" y="5760244"/>
            <a:ext cx="490538" cy="247650"/>
          </a:xfrm>
          <a:prstGeom prst="curvedUpArrow">
            <a:avLst>
              <a:gd name="adj1" fmla="val 39615"/>
              <a:gd name="adj2" fmla="val 79231"/>
              <a:gd name="adj3" fmla="val 33333"/>
            </a:avLst>
          </a:prstGeom>
          <a:solidFill>
            <a:schemeClr val="bg1"/>
          </a:solidFill>
          <a:ln w="9525">
            <a:solidFill>
              <a:schemeClr val="tx1"/>
            </a:solidFill>
            <a:miter lim="800000"/>
            <a:headEnd/>
            <a:tailEnd/>
          </a:ln>
          <a:effectLst/>
        </p:spPr>
        <p:txBody>
          <a:bodyPr wrap="none" anchor="ctr"/>
          <a:lstStyle/>
          <a:p>
            <a:endParaRPr lang="en-US"/>
          </a:p>
        </p:txBody>
      </p:sp>
      <p:sp>
        <p:nvSpPr>
          <p:cNvPr id="25" name="Text Box 3"/>
          <p:cNvSpPr txBox="1">
            <a:spLocks noChangeArrowheads="1"/>
          </p:cNvSpPr>
          <p:nvPr/>
        </p:nvSpPr>
        <p:spPr bwMode="auto">
          <a:xfrm>
            <a:off x="2362200" y="381000"/>
            <a:ext cx="5257800" cy="461665"/>
          </a:xfrm>
          <a:prstGeom prst="rect">
            <a:avLst/>
          </a:prstGeom>
          <a:noFill/>
          <a:ln w="9525">
            <a:noFill/>
            <a:miter lim="800000"/>
            <a:headEnd/>
            <a:tailEnd/>
          </a:ln>
          <a:effectLst/>
        </p:spPr>
        <p:txBody>
          <a:bodyPr wrap="square">
            <a:spAutoFit/>
          </a:bodyPr>
          <a:lstStyle/>
          <a:p>
            <a:pPr>
              <a:spcBef>
                <a:spcPct val="50000"/>
              </a:spcBef>
            </a:pPr>
            <a:r>
              <a:rPr lang="en-US" sz="2400" dirty="0" smtClean="0">
                <a:latin typeface="Tahoma" pitchFamily="34" charset="0"/>
                <a:cs typeface="Tahoma" pitchFamily="34" charset="0"/>
              </a:rPr>
              <a:t>Surface Clustering in Light Nuclei</a:t>
            </a:r>
            <a:endParaRPr lang="en-US" sz="2400"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6" name="Line 4"/>
          <p:cNvSpPr>
            <a:spLocks noChangeShapeType="1"/>
          </p:cNvSpPr>
          <p:nvPr/>
        </p:nvSpPr>
        <p:spPr bwMode="auto">
          <a:xfrm>
            <a:off x="5334000" y="6096000"/>
            <a:ext cx="2286000" cy="0"/>
          </a:xfrm>
          <a:prstGeom prst="line">
            <a:avLst/>
          </a:prstGeom>
          <a:noFill/>
          <a:ln w="25400">
            <a:solidFill>
              <a:schemeClr val="tx1"/>
            </a:solidFill>
            <a:round/>
            <a:headEnd/>
            <a:tailEnd type="triangle" w="lg" len="lg"/>
          </a:ln>
          <a:effectLst/>
        </p:spPr>
        <p:txBody>
          <a:bodyPr/>
          <a:lstStyle/>
          <a:p>
            <a:endParaRPr lang="en-US"/>
          </a:p>
        </p:txBody>
      </p:sp>
      <p:sp>
        <p:nvSpPr>
          <p:cNvPr id="95237" name="Line 5"/>
          <p:cNvSpPr>
            <a:spLocks noChangeShapeType="1"/>
          </p:cNvSpPr>
          <p:nvPr/>
        </p:nvSpPr>
        <p:spPr bwMode="auto">
          <a:xfrm flipV="1">
            <a:off x="7543800" y="4800600"/>
            <a:ext cx="762000" cy="1325563"/>
          </a:xfrm>
          <a:prstGeom prst="line">
            <a:avLst/>
          </a:prstGeom>
          <a:noFill/>
          <a:ln w="25400">
            <a:solidFill>
              <a:schemeClr val="tx1"/>
            </a:solidFill>
            <a:round/>
            <a:headEnd/>
            <a:tailEnd type="triangle" w="lg" len="lg"/>
          </a:ln>
          <a:effectLst/>
        </p:spPr>
        <p:txBody>
          <a:bodyPr/>
          <a:lstStyle/>
          <a:p>
            <a:endParaRPr lang="en-US"/>
          </a:p>
        </p:txBody>
      </p:sp>
      <p:sp>
        <p:nvSpPr>
          <p:cNvPr id="95238" name="Line 6"/>
          <p:cNvSpPr>
            <a:spLocks noChangeShapeType="1"/>
          </p:cNvSpPr>
          <p:nvPr/>
        </p:nvSpPr>
        <p:spPr bwMode="auto">
          <a:xfrm flipV="1">
            <a:off x="5334000" y="4800600"/>
            <a:ext cx="2971800" cy="1295400"/>
          </a:xfrm>
          <a:prstGeom prst="line">
            <a:avLst/>
          </a:prstGeom>
          <a:noFill/>
          <a:ln w="25400">
            <a:solidFill>
              <a:schemeClr val="tx1"/>
            </a:solidFill>
            <a:round/>
            <a:headEnd/>
            <a:tailEnd type="triangle" w="lg" len="lg"/>
          </a:ln>
          <a:effectLst/>
        </p:spPr>
        <p:txBody>
          <a:bodyPr/>
          <a:lstStyle/>
          <a:p>
            <a:endParaRPr lang="en-US"/>
          </a:p>
        </p:txBody>
      </p:sp>
      <p:sp>
        <p:nvSpPr>
          <p:cNvPr id="95239" name="Line 7"/>
          <p:cNvSpPr>
            <a:spLocks noChangeShapeType="1"/>
          </p:cNvSpPr>
          <p:nvPr/>
        </p:nvSpPr>
        <p:spPr bwMode="auto">
          <a:xfrm>
            <a:off x="7620000" y="6096000"/>
            <a:ext cx="1371600" cy="0"/>
          </a:xfrm>
          <a:prstGeom prst="line">
            <a:avLst/>
          </a:prstGeom>
          <a:noFill/>
          <a:ln w="9525">
            <a:solidFill>
              <a:schemeClr val="tx1"/>
            </a:solidFill>
            <a:round/>
            <a:headEnd/>
            <a:tailEnd/>
          </a:ln>
          <a:effectLst/>
        </p:spPr>
        <p:txBody>
          <a:bodyPr/>
          <a:lstStyle/>
          <a:p>
            <a:endParaRPr lang="en-US"/>
          </a:p>
        </p:txBody>
      </p:sp>
      <p:sp>
        <p:nvSpPr>
          <p:cNvPr id="95245" name="Rectangle 13"/>
          <p:cNvSpPr>
            <a:spLocks noChangeArrowheads="1"/>
          </p:cNvSpPr>
          <p:nvPr/>
        </p:nvSpPr>
        <p:spPr bwMode="auto">
          <a:xfrm>
            <a:off x="6400800" y="5638800"/>
            <a:ext cx="315913" cy="396875"/>
          </a:xfrm>
          <a:prstGeom prst="rect">
            <a:avLst/>
          </a:prstGeom>
          <a:noFill/>
          <a:ln w="9525">
            <a:noFill/>
            <a:miter lim="800000"/>
            <a:headEnd/>
            <a:tailEnd/>
          </a:ln>
          <a:effectLst/>
        </p:spPr>
        <p:txBody>
          <a:bodyPr wrap="none">
            <a:spAutoFit/>
          </a:bodyPr>
          <a:lstStyle/>
          <a:p>
            <a:r>
              <a:rPr lang="en-US" sz="2000">
                <a:latin typeface="Symbol" pitchFamily="18" charset="2"/>
              </a:rPr>
              <a:t>q</a:t>
            </a:r>
          </a:p>
        </p:txBody>
      </p:sp>
      <p:grpSp>
        <p:nvGrpSpPr>
          <p:cNvPr id="2" name="Group 24"/>
          <p:cNvGrpSpPr/>
          <p:nvPr/>
        </p:nvGrpSpPr>
        <p:grpSpPr>
          <a:xfrm>
            <a:off x="3733800" y="2362200"/>
            <a:ext cx="3352800" cy="1981200"/>
            <a:chOff x="3200400" y="2362200"/>
            <a:chExt cx="3352800" cy="1981200"/>
          </a:xfrm>
        </p:grpSpPr>
        <p:sp>
          <p:nvSpPr>
            <p:cNvPr id="95234" name="Oval 2"/>
            <p:cNvSpPr>
              <a:spLocks noChangeArrowheads="1"/>
            </p:cNvSpPr>
            <p:nvPr/>
          </p:nvSpPr>
          <p:spPr bwMode="auto">
            <a:xfrm>
              <a:off x="3200400" y="2895600"/>
              <a:ext cx="762000" cy="762000"/>
            </a:xfrm>
            <a:prstGeom prst="ellipse">
              <a:avLst/>
            </a:prstGeom>
            <a:solidFill>
              <a:schemeClr val="tx1"/>
            </a:solidFill>
            <a:ln w="9525">
              <a:solidFill>
                <a:schemeClr val="tx1"/>
              </a:solidFill>
              <a:round/>
              <a:headEnd/>
              <a:tailEnd/>
            </a:ln>
            <a:effectLst/>
          </p:spPr>
          <p:txBody>
            <a:bodyPr wrap="none" anchor="ctr"/>
            <a:lstStyle/>
            <a:p>
              <a:pPr algn="ctr"/>
              <a:endParaRPr lang="en-US"/>
            </a:p>
          </p:txBody>
        </p:sp>
        <p:sp>
          <p:nvSpPr>
            <p:cNvPr id="95240" name="Oval 8"/>
            <p:cNvSpPr>
              <a:spLocks noChangeArrowheads="1"/>
            </p:cNvSpPr>
            <p:nvPr/>
          </p:nvSpPr>
          <p:spPr bwMode="auto">
            <a:xfrm>
              <a:off x="5943600" y="2362200"/>
              <a:ext cx="304800" cy="304800"/>
            </a:xfrm>
            <a:prstGeom prst="ellipse">
              <a:avLst/>
            </a:prstGeom>
            <a:solidFill>
              <a:srgbClr val="FF0000"/>
            </a:solidFill>
            <a:ln w="9525">
              <a:solidFill>
                <a:schemeClr val="tx1"/>
              </a:solidFill>
              <a:round/>
              <a:headEnd/>
              <a:tailEnd/>
            </a:ln>
            <a:effectLst/>
          </p:spPr>
          <p:txBody>
            <a:bodyPr wrap="none" anchor="ctr"/>
            <a:lstStyle/>
            <a:p>
              <a:endParaRPr lang="en-US"/>
            </a:p>
          </p:txBody>
        </p:sp>
        <p:sp>
          <p:nvSpPr>
            <p:cNvPr id="95241" name="Oval 9"/>
            <p:cNvSpPr>
              <a:spLocks noChangeArrowheads="1"/>
            </p:cNvSpPr>
            <p:nvPr/>
          </p:nvSpPr>
          <p:spPr bwMode="auto">
            <a:xfrm>
              <a:off x="5943600" y="4038600"/>
              <a:ext cx="304800" cy="304800"/>
            </a:xfrm>
            <a:prstGeom prst="ellipse">
              <a:avLst/>
            </a:prstGeom>
            <a:solidFill>
              <a:srgbClr val="0000FF"/>
            </a:solidFill>
            <a:ln w="9525">
              <a:solidFill>
                <a:schemeClr val="tx1"/>
              </a:solidFill>
              <a:round/>
              <a:headEnd/>
              <a:tailEnd/>
            </a:ln>
            <a:effectLst/>
          </p:spPr>
          <p:txBody>
            <a:bodyPr wrap="none" anchor="ctr"/>
            <a:lstStyle/>
            <a:p>
              <a:endParaRPr lang="en-US"/>
            </a:p>
          </p:txBody>
        </p:sp>
        <p:sp>
          <p:nvSpPr>
            <p:cNvPr id="95242" name="Line 10"/>
            <p:cNvSpPr>
              <a:spLocks noChangeShapeType="1"/>
            </p:cNvSpPr>
            <p:nvPr/>
          </p:nvSpPr>
          <p:spPr bwMode="auto">
            <a:xfrm>
              <a:off x="6096000" y="2514600"/>
              <a:ext cx="0" cy="1676400"/>
            </a:xfrm>
            <a:prstGeom prst="line">
              <a:avLst/>
            </a:prstGeom>
            <a:noFill/>
            <a:ln w="15875">
              <a:solidFill>
                <a:schemeClr val="tx1"/>
              </a:solidFill>
              <a:round/>
              <a:headEnd/>
              <a:tailEnd/>
            </a:ln>
            <a:effectLst/>
          </p:spPr>
          <p:txBody>
            <a:bodyPr/>
            <a:lstStyle/>
            <a:p>
              <a:endParaRPr lang="en-US"/>
            </a:p>
          </p:txBody>
        </p:sp>
        <p:sp>
          <p:nvSpPr>
            <p:cNvPr id="95243" name="Text Box 11"/>
            <p:cNvSpPr txBox="1">
              <a:spLocks noChangeArrowheads="1"/>
            </p:cNvSpPr>
            <p:nvPr/>
          </p:nvSpPr>
          <p:spPr bwMode="auto">
            <a:xfrm>
              <a:off x="4876800" y="3200400"/>
              <a:ext cx="457200" cy="457200"/>
            </a:xfrm>
            <a:prstGeom prst="rect">
              <a:avLst/>
            </a:prstGeom>
            <a:noFill/>
            <a:ln w="9525">
              <a:noFill/>
              <a:miter lim="800000"/>
              <a:headEnd/>
              <a:tailEnd/>
            </a:ln>
            <a:effectLst/>
          </p:spPr>
          <p:txBody>
            <a:bodyPr>
              <a:spAutoFit/>
            </a:bodyPr>
            <a:lstStyle/>
            <a:p>
              <a:pPr>
                <a:spcBef>
                  <a:spcPct val="50000"/>
                </a:spcBef>
              </a:pPr>
              <a:r>
                <a:rPr lang="en-US" sz="2400" dirty="0"/>
                <a:t>R</a:t>
              </a:r>
            </a:p>
          </p:txBody>
        </p:sp>
        <p:sp>
          <p:nvSpPr>
            <p:cNvPr id="95244" name="Text Box 12"/>
            <p:cNvSpPr txBox="1">
              <a:spLocks noChangeArrowheads="1"/>
            </p:cNvSpPr>
            <p:nvPr/>
          </p:nvSpPr>
          <p:spPr bwMode="auto">
            <a:xfrm>
              <a:off x="6172200" y="3214688"/>
              <a:ext cx="381000" cy="519112"/>
            </a:xfrm>
            <a:prstGeom prst="rect">
              <a:avLst/>
            </a:prstGeom>
            <a:noFill/>
            <a:ln w="9525">
              <a:noFill/>
              <a:miter lim="800000"/>
              <a:headEnd/>
              <a:tailEnd/>
            </a:ln>
            <a:effectLst/>
          </p:spPr>
          <p:txBody>
            <a:bodyPr>
              <a:spAutoFit/>
            </a:bodyPr>
            <a:lstStyle/>
            <a:p>
              <a:pPr>
                <a:spcBef>
                  <a:spcPct val="50000"/>
                </a:spcBef>
              </a:pPr>
              <a:r>
                <a:rPr lang="en-US" sz="2800"/>
                <a:t>r</a:t>
              </a:r>
            </a:p>
          </p:txBody>
        </p:sp>
        <p:sp>
          <p:nvSpPr>
            <p:cNvPr id="95246" name="Line 14"/>
            <p:cNvSpPr>
              <a:spLocks noChangeShapeType="1"/>
            </p:cNvSpPr>
            <p:nvPr/>
          </p:nvSpPr>
          <p:spPr bwMode="auto">
            <a:xfrm flipH="1">
              <a:off x="3581400" y="2514600"/>
              <a:ext cx="2438400" cy="762000"/>
            </a:xfrm>
            <a:prstGeom prst="line">
              <a:avLst/>
            </a:prstGeom>
            <a:noFill/>
            <a:ln w="15875">
              <a:solidFill>
                <a:schemeClr val="tx1"/>
              </a:solidFill>
              <a:round/>
              <a:headEnd/>
              <a:tailEnd type="triangle" w="med" len="med"/>
            </a:ln>
            <a:effectLst/>
          </p:spPr>
          <p:txBody>
            <a:bodyPr/>
            <a:lstStyle/>
            <a:p>
              <a:endParaRPr lang="en-US"/>
            </a:p>
          </p:txBody>
        </p:sp>
        <p:sp>
          <p:nvSpPr>
            <p:cNvPr id="95247" name="Line 15"/>
            <p:cNvSpPr>
              <a:spLocks noChangeShapeType="1"/>
            </p:cNvSpPr>
            <p:nvPr/>
          </p:nvSpPr>
          <p:spPr bwMode="auto">
            <a:xfrm flipH="1" flipV="1">
              <a:off x="3581400" y="3276600"/>
              <a:ext cx="2514600" cy="914400"/>
            </a:xfrm>
            <a:prstGeom prst="line">
              <a:avLst/>
            </a:prstGeom>
            <a:noFill/>
            <a:ln w="15875">
              <a:solidFill>
                <a:schemeClr val="tx1"/>
              </a:solidFill>
              <a:round/>
              <a:headEnd/>
              <a:tailEnd type="triangle" w="med" len="med"/>
            </a:ln>
            <a:effectLst/>
          </p:spPr>
          <p:txBody>
            <a:bodyPr/>
            <a:lstStyle/>
            <a:p>
              <a:endParaRPr lang="en-US"/>
            </a:p>
          </p:txBody>
        </p:sp>
        <p:sp>
          <p:nvSpPr>
            <p:cNvPr id="95248" name="Line 16"/>
            <p:cNvSpPr>
              <a:spLocks noChangeShapeType="1"/>
            </p:cNvSpPr>
            <p:nvPr/>
          </p:nvSpPr>
          <p:spPr bwMode="auto">
            <a:xfrm>
              <a:off x="3581400" y="3276600"/>
              <a:ext cx="2514600" cy="0"/>
            </a:xfrm>
            <a:prstGeom prst="line">
              <a:avLst/>
            </a:prstGeom>
            <a:noFill/>
            <a:ln w="15875">
              <a:solidFill>
                <a:schemeClr val="tx1"/>
              </a:solidFill>
              <a:round/>
              <a:headEnd/>
              <a:tailEnd/>
            </a:ln>
            <a:effectLst/>
          </p:spPr>
          <p:txBody>
            <a:bodyPr/>
            <a:lstStyle/>
            <a:p>
              <a:endParaRPr lang="en-US"/>
            </a:p>
          </p:txBody>
        </p:sp>
        <p:sp>
          <p:nvSpPr>
            <p:cNvPr id="95249" name="Line 17"/>
            <p:cNvSpPr>
              <a:spLocks noChangeShapeType="1"/>
            </p:cNvSpPr>
            <p:nvPr/>
          </p:nvSpPr>
          <p:spPr bwMode="auto">
            <a:xfrm>
              <a:off x="6096000" y="2514600"/>
              <a:ext cx="0" cy="762000"/>
            </a:xfrm>
            <a:prstGeom prst="line">
              <a:avLst/>
            </a:prstGeom>
            <a:noFill/>
            <a:ln w="15875">
              <a:solidFill>
                <a:schemeClr val="tx1"/>
              </a:solidFill>
              <a:round/>
              <a:headEnd/>
              <a:tailEnd type="triangle" w="med" len="med"/>
            </a:ln>
            <a:effectLst/>
          </p:spPr>
          <p:txBody>
            <a:bodyPr/>
            <a:lstStyle/>
            <a:p>
              <a:endParaRPr lang="en-US"/>
            </a:p>
          </p:txBody>
        </p:sp>
        <p:sp>
          <p:nvSpPr>
            <p:cNvPr id="95250" name="Line 18"/>
            <p:cNvSpPr>
              <a:spLocks noChangeShapeType="1"/>
            </p:cNvSpPr>
            <p:nvPr/>
          </p:nvSpPr>
          <p:spPr bwMode="auto">
            <a:xfrm flipH="1">
              <a:off x="4038600" y="2514600"/>
              <a:ext cx="2057400" cy="0"/>
            </a:xfrm>
            <a:prstGeom prst="line">
              <a:avLst/>
            </a:prstGeom>
            <a:noFill/>
            <a:ln w="15875">
              <a:solidFill>
                <a:schemeClr val="tx1"/>
              </a:solidFill>
              <a:round/>
              <a:headEnd/>
              <a:tailEnd type="triangle" w="med" len="med"/>
            </a:ln>
            <a:effectLst/>
          </p:spPr>
          <p:txBody>
            <a:bodyPr/>
            <a:lstStyle/>
            <a:p>
              <a:endParaRPr lang="en-US"/>
            </a:p>
          </p:txBody>
        </p:sp>
        <p:sp>
          <p:nvSpPr>
            <p:cNvPr id="95251" name="Line 19"/>
            <p:cNvSpPr>
              <a:spLocks noChangeShapeType="1"/>
            </p:cNvSpPr>
            <p:nvPr/>
          </p:nvSpPr>
          <p:spPr bwMode="auto">
            <a:xfrm flipH="1" flipV="1">
              <a:off x="4038600" y="4191000"/>
              <a:ext cx="2057400" cy="0"/>
            </a:xfrm>
            <a:prstGeom prst="line">
              <a:avLst/>
            </a:prstGeom>
            <a:noFill/>
            <a:ln w="15875">
              <a:solidFill>
                <a:schemeClr val="tx1"/>
              </a:solidFill>
              <a:round/>
              <a:headEnd/>
              <a:tailEnd type="triangle" w="med" len="med"/>
            </a:ln>
            <a:effectLst/>
          </p:spPr>
          <p:txBody>
            <a:bodyPr/>
            <a:lstStyle/>
            <a:p>
              <a:endParaRPr lang="en-US"/>
            </a:p>
          </p:txBody>
        </p:sp>
        <p:sp>
          <p:nvSpPr>
            <p:cNvPr id="95252" name="Line 20"/>
            <p:cNvSpPr>
              <a:spLocks noChangeShapeType="1"/>
            </p:cNvSpPr>
            <p:nvPr/>
          </p:nvSpPr>
          <p:spPr bwMode="auto">
            <a:xfrm flipV="1">
              <a:off x="6096000" y="3276600"/>
              <a:ext cx="0" cy="914400"/>
            </a:xfrm>
            <a:prstGeom prst="line">
              <a:avLst/>
            </a:prstGeom>
            <a:noFill/>
            <a:ln w="15875">
              <a:solidFill>
                <a:schemeClr val="tx1"/>
              </a:solidFill>
              <a:round/>
              <a:headEnd/>
              <a:tailEnd type="triangle" w="med" len="med"/>
            </a:ln>
            <a:effectLst/>
          </p:spPr>
          <p:txBody>
            <a:bodyPr/>
            <a:lstStyle/>
            <a:p>
              <a:endParaRPr lang="en-US"/>
            </a:p>
          </p:txBody>
        </p:sp>
        <p:sp>
          <p:nvSpPr>
            <p:cNvPr id="95253" name="Line 21"/>
            <p:cNvSpPr>
              <a:spLocks noChangeShapeType="1"/>
            </p:cNvSpPr>
            <p:nvPr/>
          </p:nvSpPr>
          <p:spPr bwMode="auto">
            <a:xfrm flipH="1">
              <a:off x="4038600" y="2514600"/>
              <a:ext cx="2057400" cy="609600"/>
            </a:xfrm>
            <a:prstGeom prst="line">
              <a:avLst/>
            </a:prstGeom>
            <a:noFill/>
            <a:ln w="15875">
              <a:solidFill>
                <a:schemeClr val="tx1"/>
              </a:solidFill>
              <a:round/>
              <a:headEnd/>
              <a:tailEnd type="triangle" w="med" len="med"/>
            </a:ln>
            <a:effectLst/>
          </p:spPr>
          <p:txBody>
            <a:bodyPr/>
            <a:lstStyle/>
            <a:p>
              <a:endParaRPr lang="en-US"/>
            </a:p>
          </p:txBody>
        </p:sp>
        <p:sp>
          <p:nvSpPr>
            <p:cNvPr id="95254" name="Line 22"/>
            <p:cNvSpPr>
              <a:spLocks noChangeShapeType="1"/>
            </p:cNvSpPr>
            <p:nvPr/>
          </p:nvSpPr>
          <p:spPr bwMode="auto">
            <a:xfrm flipH="1" flipV="1">
              <a:off x="4038600" y="3429000"/>
              <a:ext cx="2057400" cy="762000"/>
            </a:xfrm>
            <a:prstGeom prst="line">
              <a:avLst/>
            </a:prstGeom>
            <a:noFill/>
            <a:ln w="9525">
              <a:solidFill>
                <a:schemeClr val="tx1"/>
              </a:solidFill>
              <a:round/>
              <a:headEnd/>
              <a:tailEnd type="triangle" w="med" len="med"/>
            </a:ln>
            <a:effectLst/>
          </p:spPr>
          <p:txBody>
            <a:bodyPr/>
            <a:lstStyle/>
            <a:p>
              <a:endParaRPr lang="en-US"/>
            </a:p>
          </p:txBody>
        </p:sp>
      </p:grpSp>
      <p:sp>
        <p:nvSpPr>
          <p:cNvPr id="95255" name="AutoShape 23"/>
          <p:cNvSpPr>
            <a:spLocks noChangeArrowheads="1"/>
          </p:cNvSpPr>
          <p:nvPr/>
        </p:nvSpPr>
        <p:spPr bwMode="auto">
          <a:xfrm rot="-5088218">
            <a:off x="6003131" y="5763419"/>
            <a:ext cx="515938" cy="215900"/>
          </a:xfrm>
          <a:prstGeom prst="curvedUpArrow">
            <a:avLst>
              <a:gd name="adj1" fmla="val 47794"/>
              <a:gd name="adj2" fmla="val 95588"/>
              <a:gd name="adj3" fmla="val 33333"/>
            </a:avLst>
          </a:prstGeom>
          <a:solidFill>
            <a:schemeClr val="bg1"/>
          </a:solidFill>
          <a:ln w="9525">
            <a:solidFill>
              <a:schemeClr val="tx1"/>
            </a:solidFill>
            <a:miter lim="800000"/>
            <a:headEnd/>
            <a:tailEnd/>
          </a:ln>
          <a:effectLst/>
        </p:spPr>
        <p:txBody>
          <a:bodyPr wrap="none" anchor="ctr"/>
          <a:lstStyle/>
          <a:p>
            <a:endParaRPr lang="en-US"/>
          </a:p>
        </p:txBody>
      </p:sp>
      <p:sp>
        <p:nvSpPr>
          <p:cNvPr id="25" name="Text Box 3"/>
          <p:cNvSpPr txBox="1">
            <a:spLocks noChangeArrowheads="1"/>
          </p:cNvSpPr>
          <p:nvPr/>
        </p:nvSpPr>
        <p:spPr bwMode="auto">
          <a:xfrm>
            <a:off x="2362200" y="381000"/>
            <a:ext cx="5257800" cy="461665"/>
          </a:xfrm>
          <a:prstGeom prst="rect">
            <a:avLst/>
          </a:prstGeom>
          <a:noFill/>
          <a:ln w="9525">
            <a:noFill/>
            <a:miter lim="800000"/>
            <a:headEnd/>
            <a:tailEnd/>
          </a:ln>
          <a:effectLst/>
        </p:spPr>
        <p:txBody>
          <a:bodyPr wrap="square">
            <a:spAutoFit/>
          </a:bodyPr>
          <a:lstStyle/>
          <a:p>
            <a:pPr>
              <a:spcBef>
                <a:spcPct val="50000"/>
              </a:spcBef>
            </a:pPr>
            <a:r>
              <a:rPr lang="en-US" sz="2400" dirty="0" smtClean="0">
                <a:latin typeface="Tahoma" pitchFamily="34" charset="0"/>
                <a:cs typeface="Tahoma" pitchFamily="34" charset="0"/>
              </a:rPr>
              <a:t>Surface Clustering in Light Nuclei</a:t>
            </a:r>
            <a:endParaRPr lang="en-US" sz="2400"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Oval 2"/>
          <p:cNvSpPr>
            <a:spLocks noChangeArrowheads="1"/>
          </p:cNvSpPr>
          <p:nvPr/>
        </p:nvSpPr>
        <p:spPr bwMode="auto">
          <a:xfrm>
            <a:off x="35052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51203"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51204" name="Oval 4"/>
          <p:cNvSpPr>
            <a:spLocks noChangeArrowheads="1"/>
          </p:cNvSpPr>
          <p:nvPr/>
        </p:nvSpPr>
        <p:spPr bwMode="auto">
          <a:xfrm>
            <a:off x="13716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51205"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6" name="Line 4"/>
          <p:cNvSpPr>
            <a:spLocks noChangeShapeType="1"/>
          </p:cNvSpPr>
          <p:nvPr/>
        </p:nvSpPr>
        <p:spPr bwMode="auto">
          <a:xfrm>
            <a:off x="5334000" y="6096000"/>
            <a:ext cx="2286000" cy="0"/>
          </a:xfrm>
          <a:prstGeom prst="line">
            <a:avLst/>
          </a:prstGeom>
          <a:noFill/>
          <a:ln w="25400">
            <a:solidFill>
              <a:schemeClr val="tx1"/>
            </a:solidFill>
            <a:round/>
            <a:headEnd/>
            <a:tailEnd type="triangle" w="lg" len="lg"/>
          </a:ln>
          <a:effectLst/>
        </p:spPr>
        <p:txBody>
          <a:bodyPr/>
          <a:lstStyle/>
          <a:p>
            <a:endParaRPr lang="en-US"/>
          </a:p>
        </p:txBody>
      </p:sp>
      <p:sp>
        <p:nvSpPr>
          <p:cNvPr id="95237" name="Line 5"/>
          <p:cNvSpPr>
            <a:spLocks noChangeShapeType="1"/>
          </p:cNvSpPr>
          <p:nvPr/>
        </p:nvSpPr>
        <p:spPr bwMode="auto">
          <a:xfrm flipV="1">
            <a:off x="7543800" y="4419599"/>
            <a:ext cx="914400" cy="1706563"/>
          </a:xfrm>
          <a:prstGeom prst="line">
            <a:avLst/>
          </a:prstGeom>
          <a:noFill/>
          <a:ln w="25400">
            <a:solidFill>
              <a:schemeClr val="tx1"/>
            </a:solidFill>
            <a:round/>
            <a:headEnd/>
            <a:tailEnd type="triangle" w="lg" len="lg"/>
          </a:ln>
          <a:effectLst/>
        </p:spPr>
        <p:txBody>
          <a:bodyPr/>
          <a:lstStyle/>
          <a:p>
            <a:endParaRPr lang="en-US"/>
          </a:p>
        </p:txBody>
      </p:sp>
      <p:sp>
        <p:nvSpPr>
          <p:cNvPr id="95238" name="Line 6"/>
          <p:cNvSpPr>
            <a:spLocks noChangeShapeType="1"/>
          </p:cNvSpPr>
          <p:nvPr/>
        </p:nvSpPr>
        <p:spPr bwMode="auto">
          <a:xfrm flipV="1">
            <a:off x="5334000" y="4419600"/>
            <a:ext cx="3124200" cy="1676400"/>
          </a:xfrm>
          <a:prstGeom prst="line">
            <a:avLst/>
          </a:prstGeom>
          <a:noFill/>
          <a:ln w="25400">
            <a:solidFill>
              <a:schemeClr val="tx1"/>
            </a:solidFill>
            <a:round/>
            <a:headEnd/>
            <a:tailEnd type="triangle" w="lg" len="lg"/>
          </a:ln>
          <a:effectLst/>
        </p:spPr>
        <p:txBody>
          <a:bodyPr/>
          <a:lstStyle/>
          <a:p>
            <a:endParaRPr lang="en-US"/>
          </a:p>
        </p:txBody>
      </p:sp>
      <p:sp>
        <p:nvSpPr>
          <p:cNvPr id="95239" name="Line 7"/>
          <p:cNvSpPr>
            <a:spLocks noChangeShapeType="1"/>
          </p:cNvSpPr>
          <p:nvPr/>
        </p:nvSpPr>
        <p:spPr bwMode="auto">
          <a:xfrm>
            <a:off x="7620000" y="6096000"/>
            <a:ext cx="1371600" cy="0"/>
          </a:xfrm>
          <a:prstGeom prst="line">
            <a:avLst/>
          </a:prstGeom>
          <a:noFill/>
          <a:ln w="9525">
            <a:solidFill>
              <a:schemeClr val="tx1"/>
            </a:solidFill>
            <a:round/>
            <a:headEnd/>
            <a:tailEnd/>
          </a:ln>
          <a:effectLst/>
        </p:spPr>
        <p:txBody>
          <a:bodyPr/>
          <a:lstStyle/>
          <a:p>
            <a:endParaRPr lang="en-US"/>
          </a:p>
        </p:txBody>
      </p:sp>
      <p:sp>
        <p:nvSpPr>
          <p:cNvPr id="95245" name="Rectangle 13"/>
          <p:cNvSpPr>
            <a:spLocks noChangeArrowheads="1"/>
          </p:cNvSpPr>
          <p:nvPr/>
        </p:nvSpPr>
        <p:spPr bwMode="auto">
          <a:xfrm>
            <a:off x="6400800" y="5638800"/>
            <a:ext cx="315913" cy="396875"/>
          </a:xfrm>
          <a:prstGeom prst="rect">
            <a:avLst/>
          </a:prstGeom>
          <a:noFill/>
          <a:ln w="9525">
            <a:noFill/>
            <a:miter lim="800000"/>
            <a:headEnd/>
            <a:tailEnd/>
          </a:ln>
          <a:effectLst/>
        </p:spPr>
        <p:txBody>
          <a:bodyPr wrap="none">
            <a:spAutoFit/>
          </a:bodyPr>
          <a:lstStyle/>
          <a:p>
            <a:r>
              <a:rPr lang="en-US" sz="2000">
                <a:latin typeface="Symbol" pitchFamily="18" charset="2"/>
              </a:rPr>
              <a:t>q</a:t>
            </a:r>
          </a:p>
        </p:txBody>
      </p:sp>
      <p:grpSp>
        <p:nvGrpSpPr>
          <p:cNvPr id="2" name="Group 24"/>
          <p:cNvGrpSpPr/>
          <p:nvPr/>
        </p:nvGrpSpPr>
        <p:grpSpPr>
          <a:xfrm>
            <a:off x="3733800" y="2438400"/>
            <a:ext cx="3352800" cy="1676400"/>
            <a:chOff x="3200400" y="2438400"/>
            <a:chExt cx="3352800" cy="1676400"/>
          </a:xfrm>
        </p:grpSpPr>
        <p:sp>
          <p:nvSpPr>
            <p:cNvPr id="95234" name="Oval 2"/>
            <p:cNvSpPr>
              <a:spLocks noChangeArrowheads="1"/>
            </p:cNvSpPr>
            <p:nvPr/>
          </p:nvSpPr>
          <p:spPr bwMode="auto">
            <a:xfrm>
              <a:off x="3200400" y="2895600"/>
              <a:ext cx="762000" cy="762000"/>
            </a:xfrm>
            <a:prstGeom prst="ellipse">
              <a:avLst/>
            </a:prstGeom>
            <a:solidFill>
              <a:schemeClr val="tx1"/>
            </a:solidFill>
            <a:ln w="9525">
              <a:solidFill>
                <a:schemeClr val="tx1"/>
              </a:solidFill>
              <a:round/>
              <a:headEnd/>
              <a:tailEnd/>
            </a:ln>
            <a:effectLst/>
          </p:spPr>
          <p:txBody>
            <a:bodyPr wrap="none" anchor="ctr"/>
            <a:lstStyle/>
            <a:p>
              <a:pPr algn="ctr"/>
              <a:endParaRPr lang="en-US"/>
            </a:p>
          </p:txBody>
        </p:sp>
        <p:sp>
          <p:nvSpPr>
            <p:cNvPr id="95240" name="Oval 8"/>
            <p:cNvSpPr>
              <a:spLocks noChangeArrowheads="1"/>
            </p:cNvSpPr>
            <p:nvPr/>
          </p:nvSpPr>
          <p:spPr bwMode="auto">
            <a:xfrm>
              <a:off x="5562600" y="2438400"/>
              <a:ext cx="304800" cy="304800"/>
            </a:xfrm>
            <a:prstGeom prst="ellipse">
              <a:avLst/>
            </a:prstGeom>
            <a:solidFill>
              <a:srgbClr val="FF0000"/>
            </a:solidFill>
            <a:ln w="9525">
              <a:solidFill>
                <a:schemeClr val="tx1"/>
              </a:solidFill>
              <a:round/>
              <a:headEnd/>
              <a:tailEnd/>
            </a:ln>
            <a:effectLst/>
          </p:spPr>
          <p:txBody>
            <a:bodyPr wrap="none" anchor="ctr"/>
            <a:lstStyle/>
            <a:p>
              <a:endParaRPr lang="en-US"/>
            </a:p>
          </p:txBody>
        </p:sp>
        <p:sp>
          <p:nvSpPr>
            <p:cNvPr id="95241" name="Oval 9"/>
            <p:cNvSpPr>
              <a:spLocks noChangeArrowheads="1"/>
            </p:cNvSpPr>
            <p:nvPr/>
          </p:nvSpPr>
          <p:spPr bwMode="auto">
            <a:xfrm>
              <a:off x="5562600" y="3810000"/>
              <a:ext cx="304800" cy="304800"/>
            </a:xfrm>
            <a:prstGeom prst="ellipse">
              <a:avLst/>
            </a:prstGeom>
            <a:solidFill>
              <a:srgbClr val="0000FF"/>
            </a:solidFill>
            <a:ln w="9525">
              <a:solidFill>
                <a:schemeClr val="tx1"/>
              </a:solidFill>
              <a:round/>
              <a:headEnd/>
              <a:tailEnd/>
            </a:ln>
            <a:effectLst/>
          </p:spPr>
          <p:txBody>
            <a:bodyPr wrap="none" anchor="ctr"/>
            <a:lstStyle/>
            <a:p>
              <a:endParaRPr lang="en-US"/>
            </a:p>
          </p:txBody>
        </p:sp>
        <p:sp>
          <p:nvSpPr>
            <p:cNvPr id="95242" name="Line 10"/>
            <p:cNvSpPr>
              <a:spLocks noChangeShapeType="1"/>
            </p:cNvSpPr>
            <p:nvPr/>
          </p:nvSpPr>
          <p:spPr bwMode="auto">
            <a:xfrm>
              <a:off x="5715000" y="2590800"/>
              <a:ext cx="0" cy="1371600"/>
            </a:xfrm>
            <a:prstGeom prst="line">
              <a:avLst/>
            </a:prstGeom>
            <a:noFill/>
            <a:ln w="15875">
              <a:solidFill>
                <a:schemeClr val="tx1"/>
              </a:solidFill>
              <a:round/>
              <a:headEnd/>
              <a:tailEnd/>
            </a:ln>
            <a:effectLst/>
          </p:spPr>
          <p:txBody>
            <a:bodyPr/>
            <a:lstStyle/>
            <a:p>
              <a:endParaRPr lang="en-US"/>
            </a:p>
          </p:txBody>
        </p:sp>
        <p:sp>
          <p:nvSpPr>
            <p:cNvPr id="95243" name="Text Box 11"/>
            <p:cNvSpPr txBox="1">
              <a:spLocks noChangeArrowheads="1"/>
            </p:cNvSpPr>
            <p:nvPr/>
          </p:nvSpPr>
          <p:spPr bwMode="auto">
            <a:xfrm>
              <a:off x="4648200" y="3200400"/>
              <a:ext cx="457200" cy="457200"/>
            </a:xfrm>
            <a:prstGeom prst="rect">
              <a:avLst/>
            </a:prstGeom>
            <a:noFill/>
            <a:ln w="9525">
              <a:noFill/>
              <a:miter lim="800000"/>
              <a:headEnd/>
              <a:tailEnd/>
            </a:ln>
            <a:effectLst/>
          </p:spPr>
          <p:txBody>
            <a:bodyPr>
              <a:spAutoFit/>
            </a:bodyPr>
            <a:lstStyle/>
            <a:p>
              <a:pPr>
                <a:spcBef>
                  <a:spcPct val="50000"/>
                </a:spcBef>
              </a:pPr>
              <a:r>
                <a:rPr lang="en-US" sz="2400" dirty="0"/>
                <a:t>R</a:t>
              </a:r>
            </a:p>
          </p:txBody>
        </p:sp>
        <p:sp>
          <p:nvSpPr>
            <p:cNvPr id="95244" name="Text Box 12"/>
            <p:cNvSpPr txBox="1">
              <a:spLocks noChangeArrowheads="1"/>
            </p:cNvSpPr>
            <p:nvPr/>
          </p:nvSpPr>
          <p:spPr bwMode="auto">
            <a:xfrm>
              <a:off x="6172200" y="3214688"/>
              <a:ext cx="381000" cy="519112"/>
            </a:xfrm>
            <a:prstGeom prst="rect">
              <a:avLst/>
            </a:prstGeom>
            <a:noFill/>
            <a:ln w="9525">
              <a:noFill/>
              <a:miter lim="800000"/>
              <a:headEnd/>
              <a:tailEnd/>
            </a:ln>
            <a:effectLst/>
          </p:spPr>
          <p:txBody>
            <a:bodyPr>
              <a:spAutoFit/>
            </a:bodyPr>
            <a:lstStyle/>
            <a:p>
              <a:pPr>
                <a:spcBef>
                  <a:spcPct val="50000"/>
                </a:spcBef>
              </a:pPr>
              <a:r>
                <a:rPr lang="en-US" sz="2800"/>
                <a:t>r</a:t>
              </a:r>
            </a:p>
          </p:txBody>
        </p:sp>
        <p:sp>
          <p:nvSpPr>
            <p:cNvPr id="95246" name="Line 14"/>
            <p:cNvSpPr>
              <a:spLocks noChangeShapeType="1"/>
            </p:cNvSpPr>
            <p:nvPr/>
          </p:nvSpPr>
          <p:spPr bwMode="auto">
            <a:xfrm flipH="1">
              <a:off x="3581400" y="2590800"/>
              <a:ext cx="2133600" cy="685800"/>
            </a:xfrm>
            <a:prstGeom prst="line">
              <a:avLst/>
            </a:prstGeom>
            <a:noFill/>
            <a:ln w="15875">
              <a:solidFill>
                <a:schemeClr val="tx1"/>
              </a:solidFill>
              <a:round/>
              <a:headEnd/>
              <a:tailEnd type="triangle" w="med" len="med"/>
            </a:ln>
            <a:effectLst/>
          </p:spPr>
          <p:txBody>
            <a:bodyPr/>
            <a:lstStyle/>
            <a:p>
              <a:endParaRPr lang="en-US"/>
            </a:p>
          </p:txBody>
        </p:sp>
        <p:sp>
          <p:nvSpPr>
            <p:cNvPr id="95247" name="Line 15"/>
            <p:cNvSpPr>
              <a:spLocks noChangeShapeType="1"/>
            </p:cNvSpPr>
            <p:nvPr/>
          </p:nvSpPr>
          <p:spPr bwMode="auto">
            <a:xfrm flipH="1" flipV="1">
              <a:off x="3581400" y="3276600"/>
              <a:ext cx="2133600" cy="685800"/>
            </a:xfrm>
            <a:prstGeom prst="line">
              <a:avLst/>
            </a:prstGeom>
            <a:noFill/>
            <a:ln w="15875">
              <a:solidFill>
                <a:schemeClr val="tx1"/>
              </a:solidFill>
              <a:round/>
              <a:headEnd/>
              <a:tailEnd type="triangle" w="med" len="med"/>
            </a:ln>
            <a:effectLst/>
          </p:spPr>
          <p:txBody>
            <a:bodyPr/>
            <a:lstStyle/>
            <a:p>
              <a:endParaRPr lang="en-US"/>
            </a:p>
          </p:txBody>
        </p:sp>
        <p:sp>
          <p:nvSpPr>
            <p:cNvPr id="95248" name="Line 16"/>
            <p:cNvSpPr>
              <a:spLocks noChangeShapeType="1"/>
            </p:cNvSpPr>
            <p:nvPr/>
          </p:nvSpPr>
          <p:spPr bwMode="auto">
            <a:xfrm>
              <a:off x="3581400" y="3276600"/>
              <a:ext cx="2133600" cy="0"/>
            </a:xfrm>
            <a:prstGeom prst="line">
              <a:avLst/>
            </a:prstGeom>
            <a:noFill/>
            <a:ln w="15875">
              <a:solidFill>
                <a:schemeClr val="tx1"/>
              </a:solidFill>
              <a:round/>
              <a:headEnd/>
              <a:tailEnd/>
            </a:ln>
            <a:effectLst/>
          </p:spPr>
          <p:txBody>
            <a:bodyPr/>
            <a:lstStyle/>
            <a:p>
              <a:endParaRPr lang="en-US"/>
            </a:p>
          </p:txBody>
        </p:sp>
        <p:sp>
          <p:nvSpPr>
            <p:cNvPr id="95249" name="Line 17"/>
            <p:cNvSpPr>
              <a:spLocks noChangeShapeType="1"/>
            </p:cNvSpPr>
            <p:nvPr/>
          </p:nvSpPr>
          <p:spPr bwMode="auto">
            <a:xfrm>
              <a:off x="5715000" y="2590800"/>
              <a:ext cx="0" cy="533400"/>
            </a:xfrm>
            <a:prstGeom prst="line">
              <a:avLst/>
            </a:prstGeom>
            <a:noFill/>
            <a:ln w="15875">
              <a:solidFill>
                <a:schemeClr val="tx1"/>
              </a:solidFill>
              <a:round/>
              <a:headEnd/>
              <a:tailEnd type="triangle" w="med" len="med"/>
            </a:ln>
            <a:effectLst/>
          </p:spPr>
          <p:txBody>
            <a:bodyPr/>
            <a:lstStyle/>
            <a:p>
              <a:endParaRPr lang="en-US"/>
            </a:p>
          </p:txBody>
        </p:sp>
        <p:sp>
          <p:nvSpPr>
            <p:cNvPr id="95250" name="Line 18"/>
            <p:cNvSpPr>
              <a:spLocks noChangeShapeType="1"/>
            </p:cNvSpPr>
            <p:nvPr/>
          </p:nvSpPr>
          <p:spPr bwMode="auto">
            <a:xfrm flipH="1" flipV="1">
              <a:off x="3581400" y="2590800"/>
              <a:ext cx="2133600" cy="0"/>
            </a:xfrm>
            <a:prstGeom prst="line">
              <a:avLst/>
            </a:prstGeom>
            <a:noFill/>
            <a:ln w="15875">
              <a:solidFill>
                <a:schemeClr val="tx1"/>
              </a:solidFill>
              <a:round/>
              <a:headEnd/>
              <a:tailEnd type="triangle" w="med" len="med"/>
            </a:ln>
            <a:effectLst/>
          </p:spPr>
          <p:txBody>
            <a:bodyPr/>
            <a:lstStyle/>
            <a:p>
              <a:endParaRPr lang="en-US"/>
            </a:p>
          </p:txBody>
        </p:sp>
        <p:sp>
          <p:nvSpPr>
            <p:cNvPr id="95251" name="Line 19"/>
            <p:cNvSpPr>
              <a:spLocks noChangeShapeType="1"/>
            </p:cNvSpPr>
            <p:nvPr/>
          </p:nvSpPr>
          <p:spPr bwMode="auto">
            <a:xfrm flipH="1">
              <a:off x="3581400" y="3962400"/>
              <a:ext cx="2133600" cy="0"/>
            </a:xfrm>
            <a:prstGeom prst="line">
              <a:avLst/>
            </a:prstGeom>
            <a:noFill/>
            <a:ln w="15875">
              <a:solidFill>
                <a:schemeClr val="tx1"/>
              </a:solidFill>
              <a:round/>
              <a:headEnd/>
              <a:tailEnd type="triangle" w="med" len="med"/>
            </a:ln>
            <a:effectLst/>
          </p:spPr>
          <p:txBody>
            <a:bodyPr/>
            <a:lstStyle/>
            <a:p>
              <a:endParaRPr lang="en-US"/>
            </a:p>
          </p:txBody>
        </p:sp>
        <p:sp>
          <p:nvSpPr>
            <p:cNvPr id="95252" name="Line 20"/>
            <p:cNvSpPr>
              <a:spLocks noChangeShapeType="1"/>
            </p:cNvSpPr>
            <p:nvPr/>
          </p:nvSpPr>
          <p:spPr bwMode="auto">
            <a:xfrm flipV="1">
              <a:off x="5715000" y="3352800"/>
              <a:ext cx="0" cy="609600"/>
            </a:xfrm>
            <a:prstGeom prst="line">
              <a:avLst/>
            </a:prstGeom>
            <a:noFill/>
            <a:ln w="15875">
              <a:solidFill>
                <a:schemeClr val="tx1"/>
              </a:solidFill>
              <a:round/>
              <a:headEnd/>
              <a:tailEnd type="triangle" w="med" len="med"/>
            </a:ln>
            <a:effectLst/>
          </p:spPr>
          <p:txBody>
            <a:bodyPr/>
            <a:lstStyle/>
            <a:p>
              <a:endParaRPr lang="en-US"/>
            </a:p>
          </p:txBody>
        </p:sp>
        <p:sp>
          <p:nvSpPr>
            <p:cNvPr id="95253" name="Line 21"/>
            <p:cNvSpPr>
              <a:spLocks noChangeShapeType="1"/>
            </p:cNvSpPr>
            <p:nvPr/>
          </p:nvSpPr>
          <p:spPr bwMode="auto">
            <a:xfrm flipH="1">
              <a:off x="4038600" y="2590800"/>
              <a:ext cx="1676400" cy="533400"/>
            </a:xfrm>
            <a:prstGeom prst="line">
              <a:avLst/>
            </a:prstGeom>
            <a:noFill/>
            <a:ln w="15875">
              <a:solidFill>
                <a:schemeClr val="tx1"/>
              </a:solidFill>
              <a:round/>
              <a:headEnd/>
              <a:tailEnd type="triangle" w="med" len="med"/>
            </a:ln>
            <a:effectLst/>
          </p:spPr>
          <p:txBody>
            <a:bodyPr/>
            <a:lstStyle/>
            <a:p>
              <a:endParaRPr lang="en-US"/>
            </a:p>
          </p:txBody>
        </p:sp>
        <p:sp>
          <p:nvSpPr>
            <p:cNvPr id="95254" name="Line 22"/>
            <p:cNvSpPr>
              <a:spLocks noChangeShapeType="1"/>
            </p:cNvSpPr>
            <p:nvPr/>
          </p:nvSpPr>
          <p:spPr bwMode="auto">
            <a:xfrm flipH="1" flipV="1">
              <a:off x="4038600" y="3429000"/>
              <a:ext cx="1676400" cy="533400"/>
            </a:xfrm>
            <a:prstGeom prst="line">
              <a:avLst/>
            </a:prstGeom>
            <a:noFill/>
            <a:ln w="9525">
              <a:solidFill>
                <a:schemeClr val="tx1"/>
              </a:solidFill>
              <a:round/>
              <a:headEnd/>
              <a:tailEnd type="triangle" w="med" len="med"/>
            </a:ln>
            <a:effectLst/>
          </p:spPr>
          <p:txBody>
            <a:bodyPr/>
            <a:lstStyle/>
            <a:p>
              <a:endParaRPr lang="en-US"/>
            </a:p>
          </p:txBody>
        </p:sp>
      </p:grpSp>
      <p:sp>
        <p:nvSpPr>
          <p:cNvPr id="95255" name="AutoShape 23"/>
          <p:cNvSpPr>
            <a:spLocks noChangeArrowheads="1"/>
          </p:cNvSpPr>
          <p:nvPr/>
        </p:nvSpPr>
        <p:spPr bwMode="auto">
          <a:xfrm rot="-5088218">
            <a:off x="6003131" y="5763419"/>
            <a:ext cx="515938" cy="215900"/>
          </a:xfrm>
          <a:prstGeom prst="curvedUpArrow">
            <a:avLst>
              <a:gd name="adj1" fmla="val 47794"/>
              <a:gd name="adj2" fmla="val 95588"/>
              <a:gd name="adj3" fmla="val 33333"/>
            </a:avLst>
          </a:prstGeom>
          <a:solidFill>
            <a:schemeClr val="bg1"/>
          </a:solidFill>
          <a:ln w="9525">
            <a:solidFill>
              <a:schemeClr val="tx1"/>
            </a:solidFill>
            <a:miter lim="800000"/>
            <a:headEnd/>
            <a:tailEnd/>
          </a:ln>
          <a:effectLst/>
        </p:spPr>
        <p:txBody>
          <a:bodyPr wrap="none" anchor="ctr"/>
          <a:lstStyle/>
          <a:p>
            <a:endParaRPr lang="en-US"/>
          </a:p>
        </p:txBody>
      </p:sp>
      <p:sp>
        <p:nvSpPr>
          <p:cNvPr id="25" name="Text Box 3"/>
          <p:cNvSpPr txBox="1">
            <a:spLocks noChangeArrowheads="1"/>
          </p:cNvSpPr>
          <p:nvPr/>
        </p:nvSpPr>
        <p:spPr bwMode="auto">
          <a:xfrm>
            <a:off x="2362200" y="381000"/>
            <a:ext cx="5257800" cy="461665"/>
          </a:xfrm>
          <a:prstGeom prst="rect">
            <a:avLst/>
          </a:prstGeom>
          <a:noFill/>
          <a:ln w="9525">
            <a:noFill/>
            <a:miter lim="800000"/>
            <a:headEnd/>
            <a:tailEnd/>
          </a:ln>
          <a:effectLst/>
        </p:spPr>
        <p:txBody>
          <a:bodyPr wrap="square">
            <a:spAutoFit/>
          </a:bodyPr>
          <a:lstStyle/>
          <a:p>
            <a:pPr>
              <a:spcBef>
                <a:spcPct val="50000"/>
              </a:spcBef>
            </a:pPr>
            <a:r>
              <a:rPr lang="en-US" sz="2400" dirty="0" smtClean="0">
                <a:latin typeface="Tahoma" pitchFamily="34" charset="0"/>
                <a:cs typeface="Tahoma" pitchFamily="34" charset="0"/>
              </a:rPr>
              <a:t>Surface Clustering in Light Nuclei</a:t>
            </a:r>
            <a:endParaRPr lang="en-US" sz="2400"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6" name="Line 4"/>
          <p:cNvSpPr>
            <a:spLocks noChangeShapeType="1"/>
          </p:cNvSpPr>
          <p:nvPr/>
        </p:nvSpPr>
        <p:spPr bwMode="auto">
          <a:xfrm>
            <a:off x="5334000" y="6096000"/>
            <a:ext cx="2286000" cy="0"/>
          </a:xfrm>
          <a:prstGeom prst="line">
            <a:avLst/>
          </a:prstGeom>
          <a:noFill/>
          <a:ln w="25400">
            <a:solidFill>
              <a:schemeClr val="tx1"/>
            </a:solidFill>
            <a:round/>
            <a:headEnd/>
            <a:tailEnd type="triangle" w="lg" len="lg"/>
          </a:ln>
          <a:effectLst/>
        </p:spPr>
        <p:txBody>
          <a:bodyPr/>
          <a:lstStyle/>
          <a:p>
            <a:endParaRPr lang="en-US"/>
          </a:p>
        </p:txBody>
      </p:sp>
      <p:sp>
        <p:nvSpPr>
          <p:cNvPr id="95237" name="Line 5"/>
          <p:cNvSpPr>
            <a:spLocks noChangeShapeType="1"/>
          </p:cNvSpPr>
          <p:nvPr/>
        </p:nvSpPr>
        <p:spPr bwMode="auto">
          <a:xfrm flipV="1">
            <a:off x="7543800" y="4191000"/>
            <a:ext cx="914400" cy="1935162"/>
          </a:xfrm>
          <a:prstGeom prst="line">
            <a:avLst/>
          </a:prstGeom>
          <a:noFill/>
          <a:ln w="25400">
            <a:solidFill>
              <a:schemeClr val="tx1"/>
            </a:solidFill>
            <a:round/>
            <a:headEnd/>
            <a:tailEnd type="triangle" w="lg" len="lg"/>
          </a:ln>
          <a:effectLst/>
        </p:spPr>
        <p:txBody>
          <a:bodyPr/>
          <a:lstStyle/>
          <a:p>
            <a:endParaRPr lang="en-US"/>
          </a:p>
        </p:txBody>
      </p:sp>
      <p:sp>
        <p:nvSpPr>
          <p:cNvPr id="95238" name="Line 6"/>
          <p:cNvSpPr>
            <a:spLocks noChangeShapeType="1"/>
          </p:cNvSpPr>
          <p:nvPr/>
        </p:nvSpPr>
        <p:spPr bwMode="auto">
          <a:xfrm flipV="1">
            <a:off x="5334000" y="4191000"/>
            <a:ext cx="3124200" cy="1905000"/>
          </a:xfrm>
          <a:prstGeom prst="line">
            <a:avLst/>
          </a:prstGeom>
          <a:noFill/>
          <a:ln w="25400">
            <a:solidFill>
              <a:schemeClr val="tx1"/>
            </a:solidFill>
            <a:round/>
            <a:headEnd/>
            <a:tailEnd type="triangle" w="lg" len="lg"/>
          </a:ln>
          <a:effectLst/>
        </p:spPr>
        <p:txBody>
          <a:bodyPr/>
          <a:lstStyle/>
          <a:p>
            <a:endParaRPr lang="en-US"/>
          </a:p>
        </p:txBody>
      </p:sp>
      <p:sp>
        <p:nvSpPr>
          <p:cNvPr id="95239" name="Line 7"/>
          <p:cNvSpPr>
            <a:spLocks noChangeShapeType="1"/>
          </p:cNvSpPr>
          <p:nvPr/>
        </p:nvSpPr>
        <p:spPr bwMode="auto">
          <a:xfrm>
            <a:off x="7620000" y="6096000"/>
            <a:ext cx="1371600" cy="0"/>
          </a:xfrm>
          <a:prstGeom prst="line">
            <a:avLst/>
          </a:prstGeom>
          <a:noFill/>
          <a:ln w="9525">
            <a:solidFill>
              <a:schemeClr val="tx1"/>
            </a:solidFill>
            <a:round/>
            <a:headEnd/>
            <a:tailEnd/>
          </a:ln>
          <a:effectLst/>
        </p:spPr>
        <p:txBody>
          <a:bodyPr/>
          <a:lstStyle/>
          <a:p>
            <a:endParaRPr lang="en-US"/>
          </a:p>
        </p:txBody>
      </p:sp>
      <p:sp>
        <p:nvSpPr>
          <p:cNvPr id="95245" name="Rectangle 13"/>
          <p:cNvSpPr>
            <a:spLocks noChangeArrowheads="1"/>
          </p:cNvSpPr>
          <p:nvPr/>
        </p:nvSpPr>
        <p:spPr bwMode="auto">
          <a:xfrm>
            <a:off x="6400800" y="5638800"/>
            <a:ext cx="315913" cy="396875"/>
          </a:xfrm>
          <a:prstGeom prst="rect">
            <a:avLst/>
          </a:prstGeom>
          <a:noFill/>
          <a:ln w="9525">
            <a:noFill/>
            <a:miter lim="800000"/>
            <a:headEnd/>
            <a:tailEnd/>
          </a:ln>
          <a:effectLst/>
        </p:spPr>
        <p:txBody>
          <a:bodyPr wrap="none">
            <a:spAutoFit/>
          </a:bodyPr>
          <a:lstStyle/>
          <a:p>
            <a:r>
              <a:rPr lang="en-US" sz="2000">
                <a:latin typeface="Symbol" pitchFamily="18" charset="2"/>
              </a:rPr>
              <a:t>q</a:t>
            </a:r>
          </a:p>
        </p:txBody>
      </p:sp>
      <p:sp>
        <p:nvSpPr>
          <p:cNvPr id="95234" name="Oval 2"/>
          <p:cNvSpPr>
            <a:spLocks noChangeArrowheads="1"/>
          </p:cNvSpPr>
          <p:nvPr/>
        </p:nvSpPr>
        <p:spPr bwMode="auto">
          <a:xfrm>
            <a:off x="3733800" y="2895600"/>
            <a:ext cx="762000" cy="762000"/>
          </a:xfrm>
          <a:prstGeom prst="ellipse">
            <a:avLst/>
          </a:prstGeom>
          <a:solidFill>
            <a:schemeClr val="tx1"/>
          </a:solidFill>
          <a:ln w="9525">
            <a:solidFill>
              <a:schemeClr val="tx1"/>
            </a:solidFill>
            <a:round/>
            <a:headEnd/>
            <a:tailEnd/>
          </a:ln>
          <a:effectLst/>
        </p:spPr>
        <p:txBody>
          <a:bodyPr wrap="none" anchor="ctr"/>
          <a:lstStyle/>
          <a:p>
            <a:pPr algn="ctr"/>
            <a:endParaRPr lang="en-US"/>
          </a:p>
        </p:txBody>
      </p:sp>
      <p:sp>
        <p:nvSpPr>
          <p:cNvPr id="95240" name="Oval 8"/>
          <p:cNvSpPr>
            <a:spLocks noChangeArrowheads="1"/>
          </p:cNvSpPr>
          <p:nvPr/>
        </p:nvSpPr>
        <p:spPr bwMode="auto">
          <a:xfrm>
            <a:off x="5638800" y="2514600"/>
            <a:ext cx="304800" cy="304800"/>
          </a:xfrm>
          <a:prstGeom prst="ellipse">
            <a:avLst/>
          </a:prstGeom>
          <a:solidFill>
            <a:srgbClr val="FF0000"/>
          </a:solidFill>
          <a:ln w="9525">
            <a:solidFill>
              <a:schemeClr val="tx1"/>
            </a:solidFill>
            <a:round/>
            <a:headEnd/>
            <a:tailEnd/>
          </a:ln>
          <a:effectLst/>
        </p:spPr>
        <p:txBody>
          <a:bodyPr wrap="none" anchor="ctr"/>
          <a:lstStyle/>
          <a:p>
            <a:endParaRPr lang="en-US"/>
          </a:p>
        </p:txBody>
      </p:sp>
      <p:sp>
        <p:nvSpPr>
          <p:cNvPr id="95241" name="Oval 9"/>
          <p:cNvSpPr>
            <a:spLocks noChangeArrowheads="1"/>
          </p:cNvSpPr>
          <p:nvPr/>
        </p:nvSpPr>
        <p:spPr bwMode="auto">
          <a:xfrm>
            <a:off x="5638800" y="3733800"/>
            <a:ext cx="304800" cy="304800"/>
          </a:xfrm>
          <a:prstGeom prst="ellipse">
            <a:avLst/>
          </a:prstGeom>
          <a:solidFill>
            <a:srgbClr val="0000FF"/>
          </a:solidFill>
          <a:ln w="9525">
            <a:solidFill>
              <a:schemeClr val="tx1"/>
            </a:solidFill>
            <a:round/>
            <a:headEnd/>
            <a:tailEnd/>
          </a:ln>
          <a:effectLst/>
        </p:spPr>
        <p:txBody>
          <a:bodyPr wrap="none" anchor="ctr"/>
          <a:lstStyle/>
          <a:p>
            <a:endParaRPr lang="en-US"/>
          </a:p>
        </p:txBody>
      </p:sp>
      <p:sp>
        <p:nvSpPr>
          <p:cNvPr id="95242" name="Line 10"/>
          <p:cNvSpPr>
            <a:spLocks noChangeShapeType="1"/>
          </p:cNvSpPr>
          <p:nvPr/>
        </p:nvSpPr>
        <p:spPr bwMode="auto">
          <a:xfrm>
            <a:off x="5791200" y="2667000"/>
            <a:ext cx="0" cy="1219200"/>
          </a:xfrm>
          <a:prstGeom prst="line">
            <a:avLst/>
          </a:prstGeom>
          <a:noFill/>
          <a:ln w="15875">
            <a:solidFill>
              <a:schemeClr val="tx1"/>
            </a:solidFill>
            <a:round/>
            <a:headEnd/>
            <a:tailEnd/>
          </a:ln>
          <a:effectLst/>
        </p:spPr>
        <p:txBody>
          <a:bodyPr/>
          <a:lstStyle/>
          <a:p>
            <a:endParaRPr lang="en-US"/>
          </a:p>
        </p:txBody>
      </p:sp>
      <p:sp>
        <p:nvSpPr>
          <p:cNvPr id="95243" name="Text Box 11"/>
          <p:cNvSpPr txBox="1">
            <a:spLocks noChangeArrowheads="1"/>
          </p:cNvSpPr>
          <p:nvPr/>
        </p:nvSpPr>
        <p:spPr bwMode="auto">
          <a:xfrm>
            <a:off x="5029200" y="3200400"/>
            <a:ext cx="457200" cy="457200"/>
          </a:xfrm>
          <a:prstGeom prst="rect">
            <a:avLst/>
          </a:prstGeom>
          <a:noFill/>
          <a:ln w="9525">
            <a:noFill/>
            <a:miter lim="800000"/>
            <a:headEnd/>
            <a:tailEnd/>
          </a:ln>
          <a:effectLst/>
        </p:spPr>
        <p:txBody>
          <a:bodyPr>
            <a:spAutoFit/>
          </a:bodyPr>
          <a:lstStyle/>
          <a:p>
            <a:pPr>
              <a:spcBef>
                <a:spcPct val="50000"/>
              </a:spcBef>
            </a:pPr>
            <a:r>
              <a:rPr lang="en-US" sz="2400" dirty="0"/>
              <a:t>R</a:t>
            </a:r>
          </a:p>
        </p:txBody>
      </p:sp>
      <p:sp>
        <p:nvSpPr>
          <p:cNvPr id="95244" name="Text Box 12"/>
          <p:cNvSpPr txBox="1">
            <a:spLocks noChangeArrowheads="1"/>
          </p:cNvSpPr>
          <p:nvPr/>
        </p:nvSpPr>
        <p:spPr bwMode="auto">
          <a:xfrm>
            <a:off x="6019800" y="3124200"/>
            <a:ext cx="381000" cy="519112"/>
          </a:xfrm>
          <a:prstGeom prst="rect">
            <a:avLst/>
          </a:prstGeom>
          <a:noFill/>
          <a:ln w="9525">
            <a:noFill/>
            <a:miter lim="800000"/>
            <a:headEnd/>
            <a:tailEnd/>
          </a:ln>
          <a:effectLst/>
        </p:spPr>
        <p:txBody>
          <a:bodyPr>
            <a:spAutoFit/>
          </a:bodyPr>
          <a:lstStyle/>
          <a:p>
            <a:pPr>
              <a:spcBef>
                <a:spcPct val="50000"/>
              </a:spcBef>
            </a:pPr>
            <a:r>
              <a:rPr lang="en-US" sz="2800" dirty="0"/>
              <a:t>r</a:t>
            </a:r>
          </a:p>
        </p:txBody>
      </p:sp>
      <p:sp>
        <p:nvSpPr>
          <p:cNvPr id="95246" name="Line 14"/>
          <p:cNvSpPr>
            <a:spLocks noChangeShapeType="1"/>
          </p:cNvSpPr>
          <p:nvPr/>
        </p:nvSpPr>
        <p:spPr bwMode="auto">
          <a:xfrm flipH="1">
            <a:off x="4114800" y="2667000"/>
            <a:ext cx="1676400" cy="609600"/>
          </a:xfrm>
          <a:prstGeom prst="line">
            <a:avLst/>
          </a:prstGeom>
          <a:noFill/>
          <a:ln w="15875">
            <a:solidFill>
              <a:schemeClr val="tx1"/>
            </a:solidFill>
            <a:round/>
            <a:headEnd/>
            <a:tailEnd type="triangle" w="med" len="med"/>
          </a:ln>
          <a:effectLst/>
        </p:spPr>
        <p:txBody>
          <a:bodyPr/>
          <a:lstStyle/>
          <a:p>
            <a:endParaRPr lang="en-US"/>
          </a:p>
        </p:txBody>
      </p:sp>
      <p:sp>
        <p:nvSpPr>
          <p:cNvPr id="95247" name="Line 15"/>
          <p:cNvSpPr>
            <a:spLocks noChangeShapeType="1"/>
          </p:cNvSpPr>
          <p:nvPr/>
        </p:nvSpPr>
        <p:spPr bwMode="auto">
          <a:xfrm flipH="1" flipV="1">
            <a:off x="4114800" y="3276600"/>
            <a:ext cx="1676400" cy="609600"/>
          </a:xfrm>
          <a:prstGeom prst="line">
            <a:avLst/>
          </a:prstGeom>
          <a:noFill/>
          <a:ln w="15875">
            <a:solidFill>
              <a:schemeClr val="tx1"/>
            </a:solidFill>
            <a:round/>
            <a:headEnd/>
            <a:tailEnd type="triangle" w="med" len="med"/>
          </a:ln>
          <a:effectLst/>
        </p:spPr>
        <p:txBody>
          <a:bodyPr/>
          <a:lstStyle/>
          <a:p>
            <a:endParaRPr lang="en-US"/>
          </a:p>
        </p:txBody>
      </p:sp>
      <p:sp>
        <p:nvSpPr>
          <p:cNvPr id="95248" name="Line 16"/>
          <p:cNvSpPr>
            <a:spLocks noChangeShapeType="1"/>
          </p:cNvSpPr>
          <p:nvPr/>
        </p:nvSpPr>
        <p:spPr bwMode="auto">
          <a:xfrm>
            <a:off x="4114800" y="3276600"/>
            <a:ext cx="1676400" cy="0"/>
          </a:xfrm>
          <a:prstGeom prst="line">
            <a:avLst/>
          </a:prstGeom>
          <a:noFill/>
          <a:ln w="15875">
            <a:solidFill>
              <a:schemeClr val="tx1"/>
            </a:solidFill>
            <a:round/>
            <a:headEnd/>
            <a:tailEnd/>
          </a:ln>
          <a:effectLst/>
        </p:spPr>
        <p:txBody>
          <a:bodyPr/>
          <a:lstStyle/>
          <a:p>
            <a:endParaRPr lang="en-US"/>
          </a:p>
        </p:txBody>
      </p:sp>
      <p:sp>
        <p:nvSpPr>
          <p:cNvPr id="95249" name="Line 17"/>
          <p:cNvSpPr>
            <a:spLocks noChangeShapeType="1"/>
          </p:cNvSpPr>
          <p:nvPr/>
        </p:nvSpPr>
        <p:spPr bwMode="auto">
          <a:xfrm>
            <a:off x="5791200" y="2667000"/>
            <a:ext cx="0" cy="457200"/>
          </a:xfrm>
          <a:prstGeom prst="line">
            <a:avLst/>
          </a:prstGeom>
          <a:noFill/>
          <a:ln w="15875">
            <a:solidFill>
              <a:schemeClr val="tx1"/>
            </a:solidFill>
            <a:round/>
            <a:headEnd/>
            <a:tailEnd type="triangle" w="med" len="med"/>
          </a:ln>
          <a:effectLst/>
        </p:spPr>
        <p:txBody>
          <a:bodyPr/>
          <a:lstStyle/>
          <a:p>
            <a:endParaRPr lang="en-US"/>
          </a:p>
        </p:txBody>
      </p:sp>
      <p:sp>
        <p:nvSpPr>
          <p:cNvPr id="95250" name="Line 18"/>
          <p:cNvSpPr>
            <a:spLocks noChangeShapeType="1"/>
          </p:cNvSpPr>
          <p:nvPr/>
        </p:nvSpPr>
        <p:spPr bwMode="auto">
          <a:xfrm flipH="1" flipV="1">
            <a:off x="3505200" y="2667000"/>
            <a:ext cx="2286000" cy="0"/>
          </a:xfrm>
          <a:prstGeom prst="line">
            <a:avLst/>
          </a:prstGeom>
          <a:noFill/>
          <a:ln w="15875">
            <a:solidFill>
              <a:schemeClr val="tx1"/>
            </a:solidFill>
            <a:round/>
            <a:headEnd/>
            <a:tailEnd type="triangle" w="med" len="med"/>
          </a:ln>
          <a:effectLst/>
        </p:spPr>
        <p:txBody>
          <a:bodyPr/>
          <a:lstStyle/>
          <a:p>
            <a:endParaRPr lang="en-US"/>
          </a:p>
        </p:txBody>
      </p:sp>
      <p:sp>
        <p:nvSpPr>
          <p:cNvPr id="95251" name="Line 19"/>
          <p:cNvSpPr>
            <a:spLocks noChangeShapeType="1"/>
          </p:cNvSpPr>
          <p:nvPr/>
        </p:nvSpPr>
        <p:spPr bwMode="auto">
          <a:xfrm flipH="1">
            <a:off x="3505200" y="3886200"/>
            <a:ext cx="2286000" cy="0"/>
          </a:xfrm>
          <a:prstGeom prst="line">
            <a:avLst/>
          </a:prstGeom>
          <a:noFill/>
          <a:ln w="15875">
            <a:solidFill>
              <a:schemeClr val="tx1"/>
            </a:solidFill>
            <a:round/>
            <a:headEnd/>
            <a:tailEnd type="triangle" w="med" len="med"/>
          </a:ln>
          <a:effectLst/>
        </p:spPr>
        <p:txBody>
          <a:bodyPr/>
          <a:lstStyle/>
          <a:p>
            <a:endParaRPr lang="en-US"/>
          </a:p>
        </p:txBody>
      </p:sp>
      <p:sp>
        <p:nvSpPr>
          <p:cNvPr id="95252" name="Line 20"/>
          <p:cNvSpPr>
            <a:spLocks noChangeShapeType="1"/>
          </p:cNvSpPr>
          <p:nvPr/>
        </p:nvSpPr>
        <p:spPr bwMode="auto">
          <a:xfrm flipV="1">
            <a:off x="5791200" y="3429000"/>
            <a:ext cx="0" cy="457200"/>
          </a:xfrm>
          <a:prstGeom prst="line">
            <a:avLst/>
          </a:prstGeom>
          <a:noFill/>
          <a:ln w="15875">
            <a:solidFill>
              <a:schemeClr val="tx1"/>
            </a:solidFill>
            <a:round/>
            <a:headEnd/>
            <a:tailEnd type="triangle" w="med" len="med"/>
          </a:ln>
          <a:effectLst/>
        </p:spPr>
        <p:txBody>
          <a:bodyPr/>
          <a:lstStyle/>
          <a:p>
            <a:endParaRPr lang="en-US"/>
          </a:p>
        </p:txBody>
      </p:sp>
      <p:sp>
        <p:nvSpPr>
          <p:cNvPr id="95253" name="Line 21"/>
          <p:cNvSpPr>
            <a:spLocks noChangeShapeType="1"/>
          </p:cNvSpPr>
          <p:nvPr/>
        </p:nvSpPr>
        <p:spPr bwMode="auto">
          <a:xfrm flipH="1">
            <a:off x="4572000" y="2667000"/>
            <a:ext cx="1219200" cy="457200"/>
          </a:xfrm>
          <a:prstGeom prst="line">
            <a:avLst/>
          </a:prstGeom>
          <a:noFill/>
          <a:ln w="15875">
            <a:solidFill>
              <a:schemeClr val="tx1"/>
            </a:solidFill>
            <a:round/>
            <a:headEnd/>
            <a:tailEnd type="triangle" w="med" len="med"/>
          </a:ln>
          <a:effectLst/>
        </p:spPr>
        <p:txBody>
          <a:bodyPr/>
          <a:lstStyle/>
          <a:p>
            <a:endParaRPr lang="en-US"/>
          </a:p>
        </p:txBody>
      </p:sp>
      <p:sp>
        <p:nvSpPr>
          <p:cNvPr id="95254" name="Line 22"/>
          <p:cNvSpPr>
            <a:spLocks noChangeShapeType="1"/>
          </p:cNvSpPr>
          <p:nvPr/>
        </p:nvSpPr>
        <p:spPr bwMode="auto">
          <a:xfrm flipH="1" flipV="1">
            <a:off x="4572000" y="3429000"/>
            <a:ext cx="1219200" cy="457200"/>
          </a:xfrm>
          <a:prstGeom prst="line">
            <a:avLst/>
          </a:prstGeom>
          <a:noFill/>
          <a:ln w="9525">
            <a:solidFill>
              <a:schemeClr val="tx1"/>
            </a:solidFill>
            <a:round/>
            <a:headEnd/>
            <a:tailEnd type="triangle" w="med" len="med"/>
          </a:ln>
          <a:effectLst/>
        </p:spPr>
        <p:txBody>
          <a:bodyPr/>
          <a:lstStyle/>
          <a:p>
            <a:endParaRPr lang="en-US"/>
          </a:p>
        </p:txBody>
      </p:sp>
      <p:sp>
        <p:nvSpPr>
          <p:cNvPr id="95255" name="AutoShape 23"/>
          <p:cNvSpPr>
            <a:spLocks noChangeArrowheads="1"/>
          </p:cNvSpPr>
          <p:nvPr/>
        </p:nvSpPr>
        <p:spPr bwMode="auto">
          <a:xfrm rot="-5088218">
            <a:off x="5907419" y="5658609"/>
            <a:ext cx="626403" cy="307238"/>
          </a:xfrm>
          <a:prstGeom prst="curvedUpArrow">
            <a:avLst>
              <a:gd name="adj1" fmla="val 47794"/>
              <a:gd name="adj2" fmla="val 95588"/>
              <a:gd name="adj3" fmla="val 33333"/>
            </a:avLst>
          </a:prstGeom>
          <a:solidFill>
            <a:schemeClr val="bg1"/>
          </a:solidFill>
          <a:ln w="9525">
            <a:solidFill>
              <a:schemeClr val="tx1"/>
            </a:solidFill>
            <a:miter lim="800000"/>
            <a:headEnd/>
            <a:tailEnd/>
          </a:ln>
          <a:effectLst/>
        </p:spPr>
        <p:txBody>
          <a:bodyPr wrap="none" anchor="ctr"/>
          <a:lstStyle/>
          <a:p>
            <a:endParaRPr lang="en-US"/>
          </a:p>
        </p:txBody>
      </p:sp>
      <p:sp>
        <p:nvSpPr>
          <p:cNvPr id="25" name="Text Box 3"/>
          <p:cNvSpPr txBox="1">
            <a:spLocks noChangeArrowheads="1"/>
          </p:cNvSpPr>
          <p:nvPr/>
        </p:nvSpPr>
        <p:spPr bwMode="auto">
          <a:xfrm>
            <a:off x="2362200" y="381000"/>
            <a:ext cx="5257800" cy="461665"/>
          </a:xfrm>
          <a:prstGeom prst="rect">
            <a:avLst/>
          </a:prstGeom>
          <a:noFill/>
          <a:ln w="9525">
            <a:noFill/>
            <a:miter lim="800000"/>
            <a:headEnd/>
            <a:tailEnd/>
          </a:ln>
          <a:effectLst/>
        </p:spPr>
        <p:txBody>
          <a:bodyPr wrap="square">
            <a:spAutoFit/>
          </a:bodyPr>
          <a:lstStyle/>
          <a:p>
            <a:pPr>
              <a:spcBef>
                <a:spcPct val="50000"/>
              </a:spcBef>
            </a:pPr>
            <a:r>
              <a:rPr lang="en-US" sz="2400" dirty="0" smtClean="0">
                <a:latin typeface="Tahoma" pitchFamily="34" charset="0"/>
                <a:cs typeface="Tahoma" pitchFamily="34" charset="0"/>
              </a:rPr>
              <a:t>Surface Clustering in Light Nuclei</a:t>
            </a:r>
            <a:endParaRPr lang="en-US" sz="2400"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6" name="Line 4"/>
          <p:cNvSpPr>
            <a:spLocks noChangeShapeType="1"/>
          </p:cNvSpPr>
          <p:nvPr/>
        </p:nvSpPr>
        <p:spPr bwMode="auto">
          <a:xfrm>
            <a:off x="5334000" y="6096000"/>
            <a:ext cx="2286000" cy="0"/>
          </a:xfrm>
          <a:prstGeom prst="line">
            <a:avLst/>
          </a:prstGeom>
          <a:noFill/>
          <a:ln w="25400">
            <a:solidFill>
              <a:schemeClr val="tx1"/>
            </a:solidFill>
            <a:round/>
            <a:headEnd/>
            <a:tailEnd type="triangle" w="lg" len="lg"/>
          </a:ln>
          <a:effectLst/>
        </p:spPr>
        <p:txBody>
          <a:bodyPr/>
          <a:lstStyle/>
          <a:p>
            <a:endParaRPr lang="en-US"/>
          </a:p>
        </p:txBody>
      </p:sp>
      <p:sp>
        <p:nvSpPr>
          <p:cNvPr id="95237" name="Line 5"/>
          <p:cNvSpPr>
            <a:spLocks noChangeShapeType="1"/>
          </p:cNvSpPr>
          <p:nvPr/>
        </p:nvSpPr>
        <p:spPr bwMode="auto">
          <a:xfrm flipV="1">
            <a:off x="7543800" y="3962400"/>
            <a:ext cx="990600" cy="2163762"/>
          </a:xfrm>
          <a:prstGeom prst="line">
            <a:avLst/>
          </a:prstGeom>
          <a:noFill/>
          <a:ln w="25400">
            <a:solidFill>
              <a:schemeClr val="tx1"/>
            </a:solidFill>
            <a:round/>
            <a:headEnd/>
            <a:tailEnd type="triangle" w="lg" len="lg"/>
          </a:ln>
          <a:effectLst/>
        </p:spPr>
        <p:txBody>
          <a:bodyPr/>
          <a:lstStyle/>
          <a:p>
            <a:endParaRPr lang="en-US"/>
          </a:p>
        </p:txBody>
      </p:sp>
      <p:sp>
        <p:nvSpPr>
          <p:cNvPr id="95238" name="Line 6"/>
          <p:cNvSpPr>
            <a:spLocks noChangeShapeType="1"/>
          </p:cNvSpPr>
          <p:nvPr/>
        </p:nvSpPr>
        <p:spPr bwMode="auto">
          <a:xfrm flipV="1">
            <a:off x="5334000" y="3962400"/>
            <a:ext cx="3200400" cy="2133600"/>
          </a:xfrm>
          <a:prstGeom prst="line">
            <a:avLst/>
          </a:prstGeom>
          <a:noFill/>
          <a:ln w="25400">
            <a:solidFill>
              <a:schemeClr val="tx1"/>
            </a:solidFill>
            <a:round/>
            <a:headEnd/>
            <a:tailEnd type="triangle" w="lg" len="lg"/>
          </a:ln>
          <a:effectLst/>
        </p:spPr>
        <p:txBody>
          <a:bodyPr/>
          <a:lstStyle/>
          <a:p>
            <a:endParaRPr lang="en-US"/>
          </a:p>
        </p:txBody>
      </p:sp>
      <p:sp>
        <p:nvSpPr>
          <p:cNvPr id="95239" name="Line 7"/>
          <p:cNvSpPr>
            <a:spLocks noChangeShapeType="1"/>
          </p:cNvSpPr>
          <p:nvPr/>
        </p:nvSpPr>
        <p:spPr bwMode="auto">
          <a:xfrm>
            <a:off x="7620000" y="6096000"/>
            <a:ext cx="1371600" cy="0"/>
          </a:xfrm>
          <a:prstGeom prst="line">
            <a:avLst/>
          </a:prstGeom>
          <a:noFill/>
          <a:ln w="9525">
            <a:solidFill>
              <a:schemeClr val="tx1"/>
            </a:solidFill>
            <a:round/>
            <a:headEnd/>
            <a:tailEnd/>
          </a:ln>
          <a:effectLst/>
        </p:spPr>
        <p:txBody>
          <a:bodyPr/>
          <a:lstStyle/>
          <a:p>
            <a:endParaRPr lang="en-US"/>
          </a:p>
        </p:txBody>
      </p:sp>
      <p:sp>
        <p:nvSpPr>
          <p:cNvPr id="95245" name="Rectangle 13"/>
          <p:cNvSpPr>
            <a:spLocks noChangeArrowheads="1"/>
          </p:cNvSpPr>
          <p:nvPr/>
        </p:nvSpPr>
        <p:spPr bwMode="auto">
          <a:xfrm>
            <a:off x="6400800" y="5638800"/>
            <a:ext cx="315913" cy="396875"/>
          </a:xfrm>
          <a:prstGeom prst="rect">
            <a:avLst/>
          </a:prstGeom>
          <a:noFill/>
          <a:ln w="9525">
            <a:noFill/>
            <a:miter lim="800000"/>
            <a:headEnd/>
            <a:tailEnd/>
          </a:ln>
          <a:effectLst/>
        </p:spPr>
        <p:txBody>
          <a:bodyPr wrap="none">
            <a:spAutoFit/>
          </a:bodyPr>
          <a:lstStyle/>
          <a:p>
            <a:r>
              <a:rPr lang="en-US" sz="2000">
                <a:latin typeface="Symbol" pitchFamily="18" charset="2"/>
              </a:rPr>
              <a:t>q</a:t>
            </a:r>
          </a:p>
        </p:txBody>
      </p:sp>
      <p:grpSp>
        <p:nvGrpSpPr>
          <p:cNvPr id="2" name="Group 24"/>
          <p:cNvGrpSpPr/>
          <p:nvPr/>
        </p:nvGrpSpPr>
        <p:grpSpPr>
          <a:xfrm>
            <a:off x="2667000" y="2590800"/>
            <a:ext cx="3124200" cy="1371600"/>
            <a:chOff x="2133600" y="2590800"/>
            <a:chExt cx="3124200" cy="1371600"/>
          </a:xfrm>
        </p:grpSpPr>
        <p:sp>
          <p:nvSpPr>
            <p:cNvPr id="95234" name="Oval 2"/>
            <p:cNvSpPr>
              <a:spLocks noChangeArrowheads="1"/>
            </p:cNvSpPr>
            <p:nvPr/>
          </p:nvSpPr>
          <p:spPr bwMode="auto">
            <a:xfrm>
              <a:off x="3200400" y="2895600"/>
              <a:ext cx="762000" cy="762000"/>
            </a:xfrm>
            <a:prstGeom prst="ellipse">
              <a:avLst/>
            </a:prstGeom>
            <a:solidFill>
              <a:schemeClr val="tx1"/>
            </a:solidFill>
            <a:ln w="9525">
              <a:solidFill>
                <a:schemeClr val="tx1"/>
              </a:solidFill>
              <a:round/>
              <a:headEnd/>
              <a:tailEnd/>
            </a:ln>
            <a:effectLst/>
          </p:spPr>
          <p:txBody>
            <a:bodyPr wrap="none" anchor="ctr"/>
            <a:lstStyle/>
            <a:p>
              <a:pPr algn="ctr"/>
              <a:endParaRPr lang="en-US"/>
            </a:p>
          </p:txBody>
        </p:sp>
        <p:sp>
          <p:nvSpPr>
            <p:cNvPr id="95240" name="Oval 8"/>
            <p:cNvSpPr>
              <a:spLocks noChangeArrowheads="1"/>
            </p:cNvSpPr>
            <p:nvPr/>
          </p:nvSpPr>
          <p:spPr bwMode="auto">
            <a:xfrm>
              <a:off x="4419600" y="2590800"/>
              <a:ext cx="304800" cy="304800"/>
            </a:xfrm>
            <a:prstGeom prst="ellipse">
              <a:avLst/>
            </a:prstGeom>
            <a:solidFill>
              <a:srgbClr val="FF0000"/>
            </a:solidFill>
            <a:ln w="9525">
              <a:solidFill>
                <a:schemeClr val="tx1"/>
              </a:solidFill>
              <a:round/>
              <a:headEnd/>
              <a:tailEnd/>
            </a:ln>
            <a:effectLst/>
          </p:spPr>
          <p:txBody>
            <a:bodyPr wrap="none" anchor="ctr"/>
            <a:lstStyle/>
            <a:p>
              <a:endParaRPr lang="en-US"/>
            </a:p>
          </p:txBody>
        </p:sp>
        <p:sp>
          <p:nvSpPr>
            <p:cNvPr id="95241" name="Oval 9"/>
            <p:cNvSpPr>
              <a:spLocks noChangeArrowheads="1"/>
            </p:cNvSpPr>
            <p:nvPr/>
          </p:nvSpPr>
          <p:spPr bwMode="auto">
            <a:xfrm>
              <a:off x="4419600" y="3657600"/>
              <a:ext cx="304800" cy="304800"/>
            </a:xfrm>
            <a:prstGeom prst="ellipse">
              <a:avLst/>
            </a:prstGeom>
            <a:solidFill>
              <a:srgbClr val="0000FF"/>
            </a:solidFill>
            <a:ln w="9525">
              <a:solidFill>
                <a:schemeClr val="tx1"/>
              </a:solidFill>
              <a:round/>
              <a:headEnd/>
              <a:tailEnd/>
            </a:ln>
            <a:effectLst/>
          </p:spPr>
          <p:txBody>
            <a:bodyPr wrap="none" anchor="ctr"/>
            <a:lstStyle/>
            <a:p>
              <a:endParaRPr lang="en-US"/>
            </a:p>
          </p:txBody>
        </p:sp>
        <p:sp>
          <p:nvSpPr>
            <p:cNvPr id="95242" name="Line 10"/>
            <p:cNvSpPr>
              <a:spLocks noChangeShapeType="1"/>
            </p:cNvSpPr>
            <p:nvPr/>
          </p:nvSpPr>
          <p:spPr bwMode="auto">
            <a:xfrm>
              <a:off x="4572000" y="2743200"/>
              <a:ext cx="0" cy="1066800"/>
            </a:xfrm>
            <a:prstGeom prst="line">
              <a:avLst/>
            </a:prstGeom>
            <a:noFill/>
            <a:ln w="15875">
              <a:solidFill>
                <a:schemeClr val="tx1"/>
              </a:solidFill>
              <a:round/>
              <a:headEnd/>
              <a:tailEnd/>
            </a:ln>
            <a:effectLst/>
          </p:spPr>
          <p:txBody>
            <a:bodyPr/>
            <a:lstStyle/>
            <a:p>
              <a:endParaRPr lang="en-US"/>
            </a:p>
          </p:txBody>
        </p:sp>
        <p:sp>
          <p:nvSpPr>
            <p:cNvPr id="95243" name="Text Box 11"/>
            <p:cNvSpPr txBox="1">
              <a:spLocks noChangeArrowheads="1"/>
            </p:cNvSpPr>
            <p:nvPr/>
          </p:nvSpPr>
          <p:spPr bwMode="auto">
            <a:xfrm>
              <a:off x="4114800" y="3200400"/>
              <a:ext cx="457200" cy="457200"/>
            </a:xfrm>
            <a:prstGeom prst="rect">
              <a:avLst/>
            </a:prstGeom>
            <a:noFill/>
            <a:ln w="9525">
              <a:noFill/>
              <a:miter lim="800000"/>
              <a:headEnd/>
              <a:tailEnd/>
            </a:ln>
            <a:effectLst/>
          </p:spPr>
          <p:txBody>
            <a:bodyPr>
              <a:spAutoFit/>
            </a:bodyPr>
            <a:lstStyle/>
            <a:p>
              <a:pPr>
                <a:spcBef>
                  <a:spcPct val="50000"/>
                </a:spcBef>
              </a:pPr>
              <a:r>
                <a:rPr lang="en-US" sz="2400" dirty="0"/>
                <a:t>R</a:t>
              </a:r>
            </a:p>
          </p:txBody>
        </p:sp>
        <p:sp>
          <p:nvSpPr>
            <p:cNvPr id="95244" name="Text Box 12"/>
            <p:cNvSpPr txBox="1">
              <a:spLocks noChangeArrowheads="1"/>
            </p:cNvSpPr>
            <p:nvPr/>
          </p:nvSpPr>
          <p:spPr bwMode="auto">
            <a:xfrm>
              <a:off x="4876800" y="3048000"/>
              <a:ext cx="381000" cy="519112"/>
            </a:xfrm>
            <a:prstGeom prst="rect">
              <a:avLst/>
            </a:prstGeom>
            <a:noFill/>
            <a:ln w="9525">
              <a:noFill/>
              <a:miter lim="800000"/>
              <a:headEnd/>
              <a:tailEnd/>
            </a:ln>
            <a:effectLst/>
          </p:spPr>
          <p:txBody>
            <a:bodyPr>
              <a:spAutoFit/>
            </a:bodyPr>
            <a:lstStyle/>
            <a:p>
              <a:pPr>
                <a:spcBef>
                  <a:spcPct val="50000"/>
                </a:spcBef>
              </a:pPr>
              <a:r>
                <a:rPr lang="en-US" sz="2800" dirty="0"/>
                <a:t>r</a:t>
              </a:r>
            </a:p>
          </p:txBody>
        </p:sp>
        <p:sp>
          <p:nvSpPr>
            <p:cNvPr id="95246" name="Line 14"/>
            <p:cNvSpPr>
              <a:spLocks noChangeShapeType="1"/>
            </p:cNvSpPr>
            <p:nvPr/>
          </p:nvSpPr>
          <p:spPr bwMode="auto">
            <a:xfrm flipH="1">
              <a:off x="3581400" y="2743200"/>
              <a:ext cx="990600" cy="533400"/>
            </a:xfrm>
            <a:prstGeom prst="line">
              <a:avLst/>
            </a:prstGeom>
            <a:noFill/>
            <a:ln w="15875">
              <a:solidFill>
                <a:schemeClr val="tx1"/>
              </a:solidFill>
              <a:round/>
              <a:headEnd/>
              <a:tailEnd type="triangle" w="med" len="med"/>
            </a:ln>
            <a:effectLst/>
          </p:spPr>
          <p:txBody>
            <a:bodyPr/>
            <a:lstStyle/>
            <a:p>
              <a:endParaRPr lang="en-US"/>
            </a:p>
          </p:txBody>
        </p:sp>
        <p:sp>
          <p:nvSpPr>
            <p:cNvPr id="95247" name="Line 15"/>
            <p:cNvSpPr>
              <a:spLocks noChangeShapeType="1"/>
            </p:cNvSpPr>
            <p:nvPr/>
          </p:nvSpPr>
          <p:spPr bwMode="auto">
            <a:xfrm flipH="1" flipV="1">
              <a:off x="3581400" y="3276600"/>
              <a:ext cx="990600" cy="533400"/>
            </a:xfrm>
            <a:prstGeom prst="line">
              <a:avLst/>
            </a:prstGeom>
            <a:noFill/>
            <a:ln w="15875">
              <a:solidFill>
                <a:schemeClr val="tx1"/>
              </a:solidFill>
              <a:round/>
              <a:headEnd/>
              <a:tailEnd type="triangle" w="med" len="med"/>
            </a:ln>
            <a:effectLst/>
          </p:spPr>
          <p:txBody>
            <a:bodyPr/>
            <a:lstStyle/>
            <a:p>
              <a:endParaRPr lang="en-US"/>
            </a:p>
          </p:txBody>
        </p:sp>
        <p:sp>
          <p:nvSpPr>
            <p:cNvPr id="95248" name="Line 16"/>
            <p:cNvSpPr>
              <a:spLocks noChangeShapeType="1"/>
            </p:cNvSpPr>
            <p:nvPr/>
          </p:nvSpPr>
          <p:spPr bwMode="auto">
            <a:xfrm>
              <a:off x="3581400" y="3276600"/>
              <a:ext cx="990600" cy="0"/>
            </a:xfrm>
            <a:prstGeom prst="line">
              <a:avLst/>
            </a:prstGeom>
            <a:noFill/>
            <a:ln w="15875">
              <a:solidFill>
                <a:schemeClr val="tx1"/>
              </a:solidFill>
              <a:round/>
              <a:headEnd/>
              <a:tailEnd/>
            </a:ln>
            <a:effectLst/>
          </p:spPr>
          <p:txBody>
            <a:bodyPr/>
            <a:lstStyle/>
            <a:p>
              <a:endParaRPr lang="en-US"/>
            </a:p>
          </p:txBody>
        </p:sp>
        <p:sp>
          <p:nvSpPr>
            <p:cNvPr id="95249" name="Line 17"/>
            <p:cNvSpPr>
              <a:spLocks noChangeShapeType="1"/>
            </p:cNvSpPr>
            <p:nvPr/>
          </p:nvSpPr>
          <p:spPr bwMode="auto">
            <a:xfrm>
              <a:off x="4572000" y="2743200"/>
              <a:ext cx="0" cy="457200"/>
            </a:xfrm>
            <a:prstGeom prst="line">
              <a:avLst/>
            </a:prstGeom>
            <a:noFill/>
            <a:ln w="15875">
              <a:solidFill>
                <a:schemeClr val="tx1"/>
              </a:solidFill>
              <a:round/>
              <a:headEnd/>
              <a:tailEnd type="triangle" w="med" len="med"/>
            </a:ln>
            <a:effectLst/>
          </p:spPr>
          <p:txBody>
            <a:bodyPr/>
            <a:lstStyle/>
            <a:p>
              <a:endParaRPr lang="en-US"/>
            </a:p>
          </p:txBody>
        </p:sp>
        <p:sp>
          <p:nvSpPr>
            <p:cNvPr id="95250" name="Line 18"/>
            <p:cNvSpPr>
              <a:spLocks noChangeShapeType="1"/>
            </p:cNvSpPr>
            <p:nvPr/>
          </p:nvSpPr>
          <p:spPr bwMode="auto">
            <a:xfrm flipH="1" flipV="1">
              <a:off x="2133600" y="2743200"/>
              <a:ext cx="2438400" cy="0"/>
            </a:xfrm>
            <a:prstGeom prst="line">
              <a:avLst/>
            </a:prstGeom>
            <a:noFill/>
            <a:ln w="15875">
              <a:solidFill>
                <a:schemeClr val="tx1"/>
              </a:solidFill>
              <a:round/>
              <a:headEnd/>
              <a:tailEnd type="triangle" w="med" len="med"/>
            </a:ln>
            <a:effectLst/>
          </p:spPr>
          <p:txBody>
            <a:bodyPr/>
            <a:lstStyle/>
            <a:p>
              <a:endParaRPr lang="en-US"/>
            </a:p>
          </p:txBody>
        </p:sp>
        <p:sp>
          <p:nvSpPr>
            <p:cNvPr id="95251" name="Line 19"/>
            <p:cNvSpPr>
              <a:spLocks noChangeShapeType="1"/>
            </p:cNvSpPr>
            <p:nvPr/>
          </p:nvSpPr>
          <p:spPr bwMode="auto">
            <a:xfrm flipH="1">
              <a:off x="2133600" y="3810000"/>
              <a:ext cx="2438400" cy="0"/>
            </a:xfrm>
            <a:prstGeom prst="line">
              <a:avLst/>
            </a:prstGeom>
            <a:noFill/>
            <a:ln w="15875">
              <a:solidFill>
                <a:schemeClr val="tx1"/>
              </a:solidFill>
              <a:round/>
              <a:headEnd/>
              <a:tailEnd type="triangle" w="med" len="med"/>
            </a:ln>
            <a:effectLst/>
          </p:spPr>
          <p:txBody>
            <a:bodyPr/>
            <a:lstStyle/>
            <a:p>
              <a:endParaRPr lang="en-US"/>
            </a:p>
          </p:txBody>
        </p:sp>
        <p:sp>
          <p:nvSpPr>
            <p:cNvPr id="95252" name="Line 20"/>
            <p:cNvSpPr>
              <a:spLocks noChangeShapeType="1"/>
            </p:cNvSpPr>
            <p:nvPr/>
          </p:nvSpPr>
          <p:spPr bwMode="auto">
            <a:xfrm flipV="1">
              <a:off x="4572000" y="3276600"/>
              <a:ext cx="0" cy="457200"/>
            </a:xfrm>
            <a:prstGeom prst="line">
              <a:avLst/>
            </a:prstGeom>
            <a:noFill/>
            <a:ln w="15875">
              <a:solidFill>
                <a:schemeClr val="tx1"/>
              </a:solidFill>
              <a:round/>
              <a:headEnd/>
              <a:tailEnd type="triangle" w="med" len="med"/>
            </a:ln>
            <a:effectLst/>
          </p:spPr>
          <p:txBody>
            <a:bodyPr/>
            <a:lstStyle/>
            <a:p>
              <a:endParaRPr lang="en-US"/>
            </a:p>
          </p:txBody>
        </p:sp>
        <p:sp>
          <p:nvSpPr>
            <p:cNvPr id="95253" name="Line 21"/>
            <p:cNvSpPr>
              <a:spLocks noChangeShapeType="1"/>
            </p:cNvSpPr>
            <p:nvPr/>
          </p:nvSpPr>
          <p:spPr bwMode="auto">
            <a:xfrm flipH="1">
              <a:off x="3962400" y="2743200"/>
              <a:ext cx="609600" cy="304800"/>
            </a:xfrm>
            <a:prstGeom prst="line">
              <a:avLst/>
            </a:prstGeom>
            <a:noFill/>
            <a:ln w="15875">
              <a:solidFill>
                <a:schemeClr val="tx1"/>
              </a:solidFill>
              <a:round/>
              <a:headEnd/>
              <a:tailEnd type="triangle" w="med" len="med"/>
            </a:ln>
            <a:effectLst/>
          </p:spPr>
          <p:txBody>
            <a:bodyPr/>
            <a:lstStyle/>
            <a:p>
              <a:endParaRPr lang="en-US"/>
            </a:p>
          </p:txBody>
        </p:sp>
        <p:sp>
          <p:nvSpPr>
            <p:cNvPr id="95254" name="Line 22"/>
            <p:cNvSpPr>
              <a:spLocks noChangeShapeType="1"/>
            </p:cNvSpPr>
            <p:nvPr/>
          </p:nvSpPr>
          <p:spPr bwMode="auto">
            <a:xfrm flipH="1" flipV="1">
              <a:off x="3962400" y="3505200"/>
              <a:ext cx="609600" cy="304800"/>
            </a:xfrm>
            <a:prstGeom prst="line">
              <a:avLst/>
            </a:prstGeom>
            <a:noFill/>
            <a:ln w="9525">
              <a:solidFill>
                <a:schemeClr val="tx1"/>
              </a:solidFill>
              <a:round/>
              <a:headEnd/>
              <a:tailEnd type="triangle" w="med" len="med"/>
            </a:ln>
            <a:effectLst/>
          </p:spPr>
          <p:txBody>
            <a:bodyPr/>
            <a:lstStyle/>
            <a:p>
              <a:endParaRPr lang="en-US"/>
            </a:p>
          </p:txBody>
        </p:sp>
      </p:grpSp>
      <p:sp>
        <p:nvSpPr>
          <p:cNvPr id="95255" name="AutoShape 23"/>
          <p:cNvSpPr>
            <a:spLocks noChangeArrowheads="1"/>
          </p:cNvSpPr>
          <p:nvPr/>
        </p:nvSpPr>
        <p:spPr bwMode="auto">
          <a:xfrm rot="-5088218">
            <a:off x="5907419" y="5658609"/>
            <a:ext cx="626403" cy="307238"/>
          </a:xfrm>
          <a:prstGeom prst="curvedUpArrow">
            <a:avLst>
              <a:gd name="adj1" fmla="val 47794"/>
              <a:gd name="adj2" fmla="val 95588"/>
              <a:gd name="adj3" fmla="val 33333"/>
            </a:avLst>
          </a:prstGeom>
          <a:solidFill>
            <a:schemeClr val="bg1"/>
          </a:solidFill>
          <a:ln w="9525">
            <a:solidFill>
              <a:schemeClr val="tx1"/>
            </a:solidFill>
            <a:miter lim="800000"/>
            <a:headEnd/>
            <a:tailEnd/>
          </a:ln>
          <a:effectLst/>
        </p:spPr>
        <p:txBody>
          <a:bodyPr wrap="none" anchor="ctr"/>
          <a:lstStyle/>
          <a:p>
            <a:endParaRPr lang="en-US"/>
          </a:p>
        </p:txBody>
      </p:sp>
      <p:sp>
        <p:nvSpPr>
          <p:cNvPr id="25" name="Text Box 3"/>
          <p:cNvSpPr txBox="1">
            <a:spLocks noChangeArrowheads="1"/>
          </p:cNvSpPr>
          <p:nvPr/>
        </p:nvSpPr>
        <p:spPr bwMode="auto">
          <a:xfrm>
            <a:off x="2362200" y="381000"/>
            <a:ext cx="5257800" cy="461665"/>
          </a:xfrm>
          <a:prstGeom prst="rect">
            <a:avLst/>
          </a:prstGeom>
          <a:noFill/>
          <a:ln w="9525">
            <a:noFill/>
            <a:miter lim="800000"/>
            <a:headEnd/>
            <a:tailEnd/>
          </a:ln>
          <a:effectLst/>
        </p:spPr>
        <p:txBody>
          <a:bodyPr wrap="square">
            <a:spAutoFit/>
          </a:bodyPr>
          <a:lstStyle/>
          <a:p>
            <a:pPr>
              <a:spcBef>
                <a:spcPct val="50000"/>
              </a:spcBef>
            </a:pPr>
            <a:r>
              <a:rPr lang="en-US" sz="2400" dirty="0" smtClean="0">
                <a:latin typeface="Tahoma" pitchFamily="34" charset="0"/>
                <a:cs typeface="Tahoma" pitchFamily="34" charset="0"/>
              </a:rPr>
              <a:t>Surface Clustering in Light Nuclei</a:t>
            </a:r>
            <a:endParaRPr lang="en-US" sz="2400"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6" name="Line 4"/>
          <p:cNvSpPr>
            <a:spLocks noChangeShapeType="1"/>
          </p:cNvSpPr>
          <p:nvPr/>
        </p:nvSpPr>
        <p:spPr bwMode="auto">
          <a:xfrm>
            <a:off x="5334000" y="6096000"/>
            <a:ext cx="2286000" cy="0"/>
          </a:xfrm>
          <a:prstGeom prst="line">
            <a:avLst/>
          </a:prstGeom>
          <a:noFill/>
          <a:ln w="25400">
            <a:solidFill>
              <a:schemeClr val="tx1"/>
            </a:solidFill>
            <a:round/>
            <a:headEnd/>
            <a:tailEnd type="triangle" w="lg" len="lg"/>
          </a:ln>
          <a:effectLst/>
        </p:spPr>
        <p:txBody>
          <a:bodyPr/>
          <a:lstStyle/>
          <a:p>
            <a:endParaRPr lang="en-US"/>
          </a:p>
        </p:txBody>
      </p:sp>
      <p:sp>
        <p:nvSpPr>
          <p:cNvPr id="95237" name="Line 5"/>
          <p:cNvSpPr>
            <a:spLocks noChangeShapeType="1"/>
          </p:cNvSpPr>
          <p:nvPr/>
        </p:nvSpPr>
        <p:spPr bwMode="auto">
          <a:xfrm flipV="1">
            <a:off x="7543800" y="3733800"/>
            <a:ext cx="990600" cy="2392362"/>
          </a:xfrm>
          <a:prstGeom prst="line">
            <a:avLst/>
          </a:prstGeom>
          <a:noFill/>
          <a:ln w="25400">
            <a:solidFill>
              <a:schemeClr val="tx1"/>
            </a:solidFill>
            <a:round/>
            <a:headEnd/>
            <a:tailEnd type="triangle" w="lg" len="lg"/>
          </a:ln>
          <a:effectLst/>
        </p:spPr>
        <p:txBody>
          <a:bodyPr/>
          <a:lstStyle/>
          <a:p>
            <a:endParaRPr lang="en-US"/>
          </a:p>
        </p:txBody>
      </p:sp>
      <p:sp>
        <p:nvSpPr>
          <p:cNvPr id="95238" name="Line 6"/>
          <p:cNvSpPr>
            <a:spLocks noChangeShapeType="1"/>
          </p:cNvSpPr>
          <p:nvPr/>
        </p:nvSpPr>
        <p:spPr bwMode="auto">
          <a:xfrm flipV="1">
            <a:off x="5334000" y="3733800"/>
            <a:ext cx="3200400" cy="2362200"/>
          </a:xfrm>
          <a:prstGeom prst="line">
            <a:avLst/>
          </a:prstGeom>
          <a:noFill/>
          <a:ln w="25400">
            <a:solidFill>
              <a:schemeClr val="tx1"/>
            </a:solidFill>
            <a:round/>
            <a:headEnd/>
            <a:tailEnd type="triangle" w="lg" len="lg"/>
          </a:ln>
          <a:effectLst/>
        </p:spPr>
        <p:txBody>
          <a:bodyPr/>
          <a:lstStyle/>
          <a:p>
            <a:endParaRPr lang="en-US"/>
          </a:p>
        </p:txBody>
      </p:sp>
      <p:sp>
        <p:nvSpPr>
          <p:cNvPr id="95239" name="Line 7"/>
          <p:cNvSpPr>
            <a:spLocks noChangeShapeType="1"/>
          </p:cNvSpPr>
          <p:nvPr/>
        </p:nvSpPr>
        <p:spPr bwMode="auto">
          <a:xfrm>
            <a:off x="7620000" y="6096000"/>
            <a:ext cx="1371600" cy="0"/>
          </a:xfrm>
          <a:prstGeom prst="line">
            <a:avLst/>
          </a:prstGeom>
          <a:noFill/>
          <a:ln w="9525">
            <a:solidFill>
              <a:schemeClr val="tx1"/>
            </a:solidFill>
            <a:round/>
            <a:headEnd/>
            <a:tailEnd/>
          </a:ln>
          <a:effectLst/>
        </p:spPr>
        <p:txBody>
          <a:bodyPr/>
          <a:lstStyle/>
          <a:p>
            <a:endParaRPr lang="en-US"/>
          </a:p>
        </p:txBody>
      </p:sp>
      <p:sp>
        <p:nvSpPr>
          <p:cNvPr id="95245" name="Rectangle 13"/>
          <p:cNvSpPr>
            <a:spLocks noChangeArrowheads="1"/>
          </p:cNvSpPr>
          <p:nvPr/>
        </p:nvSpPr>
        <p:spPr bwMode="auto">
          <a:xfrm>
            <a:off x="6400800" y="5638800"/>
            <a:ext cx="315913" cy="396875"/>
          </a:xfrm>
          <a:prstGeom prst="rect">
            <a:avLst/>
          </a:prstGeom>
          <a:noFill/>
          <a:ln w="9525">
            <a:noFill/>
            <a:miter lim="800000"/>
            <a:headEnd/>
            <a:tailEnd/>
          </a:ln>
          <a:effectLst/>
        </p:spPr>
        <p:txBody>
          <a:bodyPr wrap="none">
            <a:spAutoFit/>
          </a:bodyPr>
          <a:lstStyle/>
          <a:p>
            <a:r>
              <a:rPr lang="en-US" sz="2000">
                <a:latin typeface="Symbol" pitchFamily="18" charset="2"/>
              </a:rPr>
              <a:t>q</a:t>
            </a:r>
          </a:p>
        </p:txBody>
      </p:sp>
      <p:sp>
        <p:nvSpPr>
          <p:cNvPr id="95234" name="Oval 2"/>
          <p:cNvSpPr>
            <a:spLocks noChangeArrowheads="1"/>
          </p:cNvSpPr>
          <p:nvPr/>
        </p:nvSpPr>
        <p:spPr bwMode="auto">
          <a:xfrm>
            <a:off x="3810000" y="2895600"/>
            <a:ext cx="762000" cy="762000"/>
          </a:xfrm>
          <a:prstGeom prst="ellipse">
            <a:avLst/>
          </a:prstGeom>
          <a:solidFill>
            <a:schemeClr val="tx1"/>
          </a:solidFill>
          <a:ln w="9525">
            <a:solidFill>
              <a:schemeClr val="tx1"/>
            </a:solidFill>
            <a:round/>
            <a:headEnd/>
            <a:tailEnd/>
          </a:ln>
          <a:effectLst/>
        </p:spPr>
        <p:txBody>
          <a:bodyPr wrap="none" anchor="ctr"/>
          <a:lstStyle/>
          <a:p>
            <a:pPr algn="ctr"/>
            <a:endParaRPr lang="en-US"/>
          </a:p>
        </p:txBody>
      </p:sp>
      <p:sp>
        <p:nvSpPr>
          <p:cNvPr id="95240" name="Oval 8"/>
          <p:cNvSpPr>
            <a:spLocks noChangeArrowheads="1"/>
          </p:cNvSpPr>
          <p:nvPr/>
        </p:nvSpPr>
        <p:spPr bwMode="auto">
          <a:xfrm>
            <a:off x="4038600" y="2590800"/>
            <a:ext cx="304800" cy="304800"/>
          </a:xfrm>
          <a:prstGeom prst="ellipse">
            <a:avLst/>
          </a:prstGeom>
          <a:solidFill>
            <a:srgbClr val="FF0000"/>
          </a:solidFill>
          <a:ln w="9525">
            <a:solidFill>
              <a:schemeClr val="tx1"/>
            </a:solidFill>
            <a:round/>
            <a:headEnd/>
            <a:tailEnd/>
          </a:ln>
          <a:effectLst/>
        </p:spPr>
        <p:txBody>
          <a:bodyPr wrap="none" anchor="ctr"/>
          <a:lstStyle/>
          <a:p>
            <a:endParaRPr lang="en-US"/>
          </a:p>
        </p:txBody>
      </p:sp>
      <p:sp>
        <p:nvSpPr>
          <p:cNvPr id="95241" name="Oval 9"/>
          <p:cNvSpPr>
            <a:spLocks noChangeArrowheads="1"/>
          </p:cNvSpPr>
          <p:nvPr/>
        </p:nvSpPr>
        <p:spPr bwMode="auto">
          <a:xfrm>
            <a:off x="4038600" y="3657600"/>
            <a:ext cx="304800" cy="304800"/>
          </a:xfrm>
          <a:prstGeom prst="ellipse">
            <a:avLst/>
          </a:prstGeom>
          <a:solidFill>
            <a:srgbClr val="0000FF"/>
          </a:solidFill>
          <a:ln w="9525">
            <a:solidFill>
              <a:schemeClr val="tx1"/>
            </a:solidFill>
            <a:round/>
            <a:headEnd/>
            <a:tailEnd/>
          </a:ln>
          <a:effectLst/>
        </p:spPr>
        <p:txBody>
          <a:bodyPr wrap="none" anchor="ctr"/>
          <a:lstStyle/>
          <a:p>
            <a:endParaRPr lang="en-US"/>
          </a:p>
        </p:txBody>
      </p:sp>
      <p:sp>
        <p:nvSpPr>
          <p:cNvPr id="95243" name="Text Box 11"/>
          <p:cNvSpPr txBox="1">
            <a:spLocks noChangeArrowheads="1"/>
          </p:cNvSpPr>
          <p:nvPr/>
        </p:nvSpPr>
        <p:spPr bwMode="auto">
          <a:xfrm>
            <a:off x="4572000" y="3124200"/>
            <a:ext cx="914400" cy="461665"/>
          </a:xfrm>
          <a:prstGeom prst="rect">
            <a:avLst/>
          </a:prstGeom>
          <a:noFill/>
          <a:ln w="9525">
            <a:noFill/>
            <a:miter lim="800000"/>
            <a:headEnd/>
            <a:tailEnd/>
          </a:ln>
          <a:effectLst/>
        </p:spPr>
        <p:txBody>
          <a:bodyPr wrap="square">
            <a:spAutoFit/>
          </a:bodyPr>
          <a:lstStyle/>
          <a:p>
            <a:pPr>
              <a:spcBef>
                <a:spcPct val="50000"/>
              </a:spcBef>
            </a:pPr>
            <a:r>
              <a:rPr lang="en-US" sz="2400" dirty="0" smtClean="0"/>
              <a:t>R=0</a:t>
            </a:r>
            <a:endParaRPr lang="en-US" sz="2400" dirty="0"/>
          </a:p>
        </p:txBody>
      </p:sp>
      <p:sp>
        <p:nvSpPr>
          <p:cNvPr id="95253" name="Line 21"/>
          <p:cNvSpPr>
            <a:spLocks noChangeShapeType="1"/>
          </p:cNvSpPr>
          <p:nvPr/>
        </p:nvSpPr>
        <p:spPr bwMode="auto">
          <a:xfrm>
            <a:off x="4191000" y="2743200"/>
            <a:ext cx="0" cy="457200"/>
          </a:xfrm>
          <a:prstGeom prst="line">
            <a:avLst/>
          </a:prstGeom>
          <a:noFill/>
          <a:ln w="15875">
            <a:solidFill>
              <a:schemeClr val="tx1"/>
            </a:solidFill>
            <a:round/>
            <a:headEnd/>
            <a:tailEnd type="triangle" w="med" len="med"/>
          </a:ln>
          <a:effectLst/>
        </p:spPr>
        <p:txBody>
          <a:bodyPr/>
          <a:lstStyle/>
          <a:p>
            <a:endParaRPr lang="en-US"/>
          </a:p>
        </p:txBody>
      </p:sp>
      <p:sp>
        <p:nvSpPr>
          <p:cNvPr id="95254" name="Line 22"/>
          <p:cNvSpPr>
            <a:spLocks noChangeShapeType="1"/>
          </p:cNvSpPr>
          <p:nvPr/>
        </p:nvSpPr>
        <p:spPr bwMode="auto">
          <a:xfrm flipH="1" flipV="1">
            <a:off x="4191000" y="3200400"/>
            <a:ext cx="0" cy="609600"/>
          </a:xfrm>
          <a:prstGeom prst="line">
            <a:avLst/>
          </a:prstGeom>
          <a:noFill/>
          <a:ln w="9525">
            <a:solidFill>
              <a:schemeClr val="tx1"/>
            </a:solidFill>
            <a:round/>
            <a:headEnd/>
            <a:tailEnd type="triangle" w="med" len="med"/>
          </a:ln>
          <a:effectLst/>
        </p:spPr>
        <p:txBody>
          <a:bodyPr/>
          <a:lstStyle/>
          <a:p>
            <a:endParaRPr lang="en-US"/>
          </a:p>
        </p:txBody>
      </p:sp>
      <p:sp>
        <p:nvSpPr>
          <p:cNvPr id="95255" name="AutoShape 23"/>
          <p:cNvSpPr>
            <a:spLocks noChangeArrowheads="1"/>
          </p:cNvSpPr>
          <p:nvPr/>
        </p:nvSpPr>
        <p:spPr bwMode="auto">
          <a:xfrm rot="-5088218">
            <a:off x="5834827" y="5579115"/>
            <a:ext cx="695389" cy="390026"/>
          </a:xfrm>
          <a:prstGeom prst="curvedUpArrow">
            <a:avLst>
              <a:gd name="adj1" fmla="val 47794"/>
              <a:gd name="adj2" fmla="val 95588"/>
              <a:gd name="adj3" fmla="val 33333"/>
            </a:avLst>
          </a:prstGeom>
          <a:solidFill>
            <a:schemeClr val="bg1"/>
          </a:solidFill>
          <a:ln w="9525">
            <a:solidFill>
              <a:schemeClr val="tx1"/>
            </a:solidFill>
            <a:miter lim="800000"/>
            <a:headEnd/>
            <a:tailEnd/>
          </a:ln>
          <a:effectLst/>
        </p:spPr>
        <p:txBody>
          <a:bodyPr wrap="none" anchor="ctr"/>
          <a:lstStyle/>
          <a:p>
            <a:endParaRPr lang="en-US"/>
          </a:p>
        </p:txBody>
      </p:sp>
      <p:sp>
        <p:nvSpPr>
          <p:cNvPr id="30" name="Line 19"/>
          <p:cNvSpPr>
            <a:spLocks noChangeShapeType="1"/>
          </p:cNvSpPr>
          <p:nvPr/>
        </p:nvSpPr>
        <p:spPr bwMode="auto">
          <a:xfrm flipH="1">
            <a:off x="1752600" y="3810000"/>
            <a:ext cx="2438400" cy="0"/>
          </a:xfrm>
          <a:prstGeom prst="line">
            <a:avLst/>
          </a:prstGeom>
          <a:noFill/>
          <a:ln w="15875">
            <a:solidFill>
              <a:schemeClr val="tx1"/>
            </a:solidFill>
            <a:round/>
            <a:headEnd/>
            <a:tailEnd type="triangle" w="med" len="med"/>
          </a:ln>
          <a:effectLst/>
        </p:spPr>
        <p:txBody>
          <a:bodyPr/>
          <a:lstStyle/>
          <a:p>
            <a:endParaRPr lang="en-US"/>
          </a:p>
        </p:txBody>
      </p:sp>
      <p:sp>
        <p:nvSpPr>
          <p:cNvPr id="31" name="Line 19"/>
          <p:cNvSpPr>
            <a:spLocks noChangeShapeType="1"/>
          </p:cNvSpPr>
          <p:nvPr/>
        </p:nvSpPr>
        <p:spPr bwMode="auto">
          <a:xfrm flipH="1">
            <a:off x="1752600" y="2743200"/>
            <a:ext cx="2438400" cy="0"/>
          </a:xfrm>
          <a:prstGeom prst="line">
            <a:avLst/>
          </a:prstGeom>
          <a:noFill/>
          <a:ln w="15875">
            <a:solidFill>
              <a:schemeClr val="tx1"/>
            </a:solidFill>
            <a:round/>
            <a:headEnd/>
            <a:tailEnd type="triangle" w="med" len="med"/>
          </a:ln>
          <a:effectLst/>
        </p:spPr>
        <p:txBody>
          <a:bodyPr/>
          <a:lstStyle/>
          <a:p>
            <a:endParaRPr lang="en-US"/>
          </a:p>
        </p:txBody>
      </p:sp>
      <p:sp>
        <p:nvSpPr>
          <p:cNvPr id="17" name="Text Box 3"/>
          <p:cNvSpPr txBox="1">
            <a:spLocks noChangeArrowheads="1"/>
          </p:cNvSpPr>
          <p:nvPr/>
        </p:nvSpPr>
        <p:spPr bwMode="auto">
          <a:xfrm>
            <a:off x="2362200" y="381000"/>
            <a:ext cx="5257800" cy="461665"/>
          </a:xfrm>
          <a:prstGeom prst="rect">
            <a:avLst/>
          </a:prstGeom>
          <a:noFill/>
          <a:ln w="9525">
            <a:noFill/>
            <a:miter lim="800000"/>
            <a:headEnd/>
            <a:tailEnd/>
          </a:ln>
          <a:effectLst/>
        </p:spPr>
        <p:txBody>
          <a:bodyPr wrap="square">
            <a:spAutoFit/>
          </a:bodyPr>
          <a:lstStyle/>
          <a:p>
            <a:pPr>
              <a:spcBef>
                <a:spcPct val="50000"/>
              </a:spcBef>
            </a:pPr>
            <a:r>
              <a:rPr lang="en-US" sz="2400" dirty="0" smtClean="0">
                <a:latin typeface="Tahoma" pitchFamily="34" charset="0"/>
                <a:cs typeface="Tahoma" pitchFamily="34" charset="0"/>
              </a:rPr>
              <a:t>Surface Clustering in Light Nuclei</a:t>
            </a:r>
            <a:endParaRPr lang="en-US" sz="2400"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6" name="Line 4"/>
          <p:cNvSpPr>
            <a:spLocks noChangeShapeType="1"/>
          </p:cNvSpPr>
          <p:nvPr/>
        </p:nvSpPr>
        <p:spPr bwMode="auto">
          <a:xfrm>
            <a:off x="5334000" y="6096000"/>
            <a:ext cx="2286000" cy="0"/>
          </a:xfrm>
          <a:prstGeom prst="line">
            <a:avLst/>
          </a:prstGeom>
          <a:noFill/>
          <a:ln w="25400">
            <a:solidFill>
              <a:schemeClr val="tx1"/>
            </a:solidFill>
            <a:round/>
            <a:headEnd/>
            <a:tailEnd type="triangle" w="lg" len="lg"/>
          </a:ln>
          <a:effectLst/>
        </p:spPr>
        <p:txBody>
          <a:bodyPr/>
          <a:lstStyle/>
          <a:p>
            <a:endParaRPr lang="en-US"/>
          </a:p>
        </p:txBody>
      </p:sp>
      <p:sp>
        <p:nvSpPr>
          <p:cNvPr id="95237" name="Line 5"/>
          <p:cNvSpPr>
            <a:spLocks noChangeShapeType="1"/>
          </p:cNvSpPr>
          <p:nvPr/>
        </p:nvSpPr>
        <p:spPr bwMode="auto">
          <a:xfrm flipV="1">
            <a:off x="7543800" y="3962400"/>
            <a:ext cx="990600" cy="2163762"/>
          </a:xfrm>
          <a:prstGeom prst="line">
            <a:avLst/>
          </a:prstGeom>
          <a:noFill/>
          <a:ln w="25400">
            <a:solidFill>
              <a:schemeClr val="tx1"/>
            </a:solidFill>
            <a:round/>
            <a:headEnd/>
            <a:tailEnd type="triangle" w="lg" len="lg"/>
          </a:ln>
          <a:effectLst/>
        </p:spPr>
        <p:txBody>
          <a:bodyPr/>
          <a:lstStyle/>
          <a:p>
            <a:endParaRPr lang="en-US"/>
          </a:p>
        </p:txBody>
      </p:sp>
      <p:sp>
        <p:nvSpPr>
          <p:cNvPr id="95238" name="Line 6"/>
          <p:cNvSpPr>
            <a:spLocks noChangeShapeType="1"/>
          </p:cNvSpPr>
          <p:nvPr/>
        </p:nvSpPr>
        <p:spPr bwMode="auto">
          <a:xfrm flipV="1">
            <a:off x="5334000" y="3962400"/>
            <a:ext cx="3200400" cy="2133600"/>
          </a:xfrm>
          <a:prstGeom prst="line">
            <a:avLst/>
          </a:prstGeom>
          <a:noFill/>
          <a:ln w="25400">
            <a:solidFill>
              <a:schemeClr val="tx1"/>
            </a:solidFill>
            <a:round/>
            <a:headEnd/>
            <a:tailEnd type="triangle" w="lg" len="lg"/>
          </a:ln>
          <a:effectLst/>
        </p:spPr>
        <p:txBody>
          <a:bodyPr/>
          <a:lstStyle/>
          <a:p>
            <a:endParaRPr lang="en-US"/>
          </a:p>
        </p:txBody>
      </p:sp>
      <p:sp>
        <p:nvSpPr>
          <p:cNvPr id="95239" name="Line 7"/>
          <p:cNvSpPr>
            <a:spLocks noChangeShapeType="1"/>
          </p:cNvSpPr>
          <p:nvPr/>
        </p:nvSpPr>
        <p:spPr bwMode="auto">
          <a:xfrm>
            <a:off x="7620000" y="6096000"/>
            <a:ext cx="1371600" cy="0"/>
          </a:xfrm>
          <a:prstGeom prst="line">
            <a:avLst/>
          </a:prstGeom>
          <a:noFill/>
          <a:ln w="9525">
            <a:solidFill>
              <a:schemeClr val="tx1"/>
            </a:solidFill>
            <a:round/>
            <a:headEnd/>
            <a:tailEnd/>
          </a:ln>
          <a:effectLst/>
        </p:spPr>
        <p:txBody>
          <a:bodyPr/>
          <a:lstStyle/>
          <a:p>
            <a:endParaRPr lang="en-US"/>
          </a:p>
        </p:txBody>
      </p:sp>
      <p:sp>
        <p:nvSpPr>
          <p:cNvPr id="95245" name="Rectangle 13"/>
          <p:cNvSpPr>
            <a:spLocks noChangeArrowheads="1"/>
          </p:cNvSpPr>
          <p:nvPr/>
        </p:nvSpPr>
        <p:spPr bwMode="auto">
          <a:xfrm>
            <a:off x="6400800" y="5638800"/>
            <a:ext cx="315913" cy="396875"/>
          </a:xfrm>
          <a:prstGeom prst="rect">
            <a:avLst/>
          </a:prstGeom>
          <a:noFill/>
          <a:ln w="9525">
            <a:noFill/>
            <a:miter lim="800000"/>
            <a:headEnd/>
            <a:tailEnd/>
          </a:ln>
          <a:effectLst/>
        </p:spPr>
        <p:txBody>
          <a:bodyPr wrap="none">
            <a:spAutoFit/>
          </a:bodyPr>
          <a:lstStyle/>
          <a:p>
            <a:r>
              <a:rPr lang="en-US" sz="2000">
                <a:latin typeface="Symbol" pitchFamily="18" charset="2"/>
              </a:rPr>
              <a:t>q</a:t>
            </a:r>
          </a:p>
        </p:txBody>
      </p:sp>
      <p:sp>
        <p:nvSpPr>
          <p:cNvPr id="95234" name="Oval 2"/>
          <p:cNvSpPr>
            <a:spLocks noChangeArrowheads="1"/>
          </p:cNvSpPr>
          <p:nvPr/>
        </p:nvSpPr>
        <p:spPr bwMode="auto">
          <a:xfrm>
            <a:off x="3810000" y="2895600"/>
            <a:ext cx="762000" cy="762000"/>
          </a:xfrm>
          <a:prstGeom prst="ellipse">
            <a:avLst/>
          </a:prstGeom>
          <a:solidFill>
            <a:schemeClr val="tx1"/>
          </a:solidFill>
          <a:ln w="9525">
            <a:solidFill>
              <a:schemeClr val="tx1"/>
            </a:solidFill>
            <a:round/>
            <a:headEnd/>
            <a:tailEnd/>
          </a:ln>
          <a:effectLst/>
        </p:spPr>
        <p:txBody>
          <a:bodyPr wrap="none" anchor="ctr"/>
          <a:lstStyle/>
          <a:p>
            <a:pPr algn="ctr"/>
            <a:endParaRPr lang="en-US"/>
          </a:p>
        </p:txBody>
      </p:sp>
      <p:sp>
        <p:nvSpPr>
          <p:cNvPr id="95243" name="Text Box 11"/>
          <p:cNvSpPr txBox="1">
            <a:spLocks noChangeArrowheads="1"/>
          </p:cNvSpPr>
          <p:nvPr/>
        </p:nvSpPr>
        <p:spPr bwMode="auto">
          <a:xfrm>
            <a:off x="3276600" y="3200400"/>
            <a:ext cx="457200" cy="457200"/>
          </a:xfrm>
          <a:prstGeom prst="rect">
            <a:avLst/>
          </a:prstGeom>
          <a:noFill/>
          <a:ln w="9525">
            <a:noFill/>
            <a:miter lim="800000"/>
            <a:headEnd/>
            <a:tailEnd/>
          </a:ln>
          <a:effectLst/>
        </p:spPr>
        <p:txBody>
          <a:bodyPr>
            <a:spAutoFit/>
          </a:bodyPr>
          <a:lstStyle/>
          <a:p>
            <a:pPr>
              <a:spcBef>
                <a:spcPct val="50000"/>
              </a:spcBef>
            </a:pPr>
            <a:r>
              <a:rPr lang="en-US" sz="2400" dirty="0"/>
              <a:t>R</a:t>
            </a:r>
          </a:p>
        </p:txBody>
      </p:sp>
      <p:sp>
        <p:nvSpPr>
          <p:cNvPr id="95244" name="Text Box 12"/>
          <p:cNvSpPr txBox="1">
            <a:spLocks noChangeArrowheads="1"/>
          </p:cNvSpPr>
          <p:nvPr/>
        </p:nvSpPr>
        <p:spPr bwMode="auto">
          <a:xfrm>
            <a:off x="2667000" y="3048000"/>
            <a:ext cx="381000" cy="519112"/>
          </a:xfrm>
          <a:prstGeom prst="rect">
            <a:avLst/>
          </a:prstGeom>
          <a:noFill/>
          <a:ln w="9525">
            <a:noFill/>
            <a:miter lim="800000"/>
            <a:headEnd/>
            <a:tailEnd/>
          </a:ln>
          <a:effectLst/>
        </p:spPr>
        <p:txBody>
          <a:bodyPr>
            <a:spAutoFit/>
          </a:bodyPr>
          <a:lstStyle/>
          <a:p>
            <a:pPr>
              <a:spcBef>
                <a:spcPct val="50000"/>
              </a:spcBef>
            </a:pPr>
            <a:r>
              <a:rPr lang="en-US" sz="2800" dirty="0"/>
              <a:t>r</a:t>
            </a:r>
          </a:p>
        </p:txBody>
      </p:sp>
      <p:sp>
        <p:nvSpPr>
          <p:cNvPr id="95250" name="Line 18"/>
          <p:cNvSpPr>
            <a:spLocks noChangeShapeType="1"/>
          </p:cNvSpPr>
          <p:nvPr/>
        </p:nvSpPr>
        <p:spPr bwMode="auto">
          <a:xfrm flipH="1" flipV="1">
            <a:off x="1066800" y="2743200"/>
            <a:ext cx="2057400" cy="0"/>
          </a:xfrm>
          <a:prstGeom prst="line">
            <a:avLst/>
          </a:prstGeom>
          <a:noFill/>
          <a:ln w="15875">
            <a:solidFill>
              <a:schemeClr val="tx1"/>
            </a:solidFill>
            <a:round/>
            <a:headEnd/>
            <a:tailEnd type="triangle" w="med" len="med"/>
          </a:ln>
          <a:effectLst/>
        </p:spPr>
        <p:txBody>
          <a:bodyPr/>
          <a:lstStyle/>
          <a:p>
            <a:endParaRPr lang="en-US"/>
          </a:p>
        </p:txBody>
      </p:sp>
      <p:sp>
        <p:nvSpPr>
          <p:cNvPr id="95251" name="Line 19"/>
          <p:cNvSpPr>
            <a:spLocks noChangeShapeType="1"/>
          </p:cNvSpPr>
          <p:nvPr/>
        </p:nvSpPr>
        <p:spPr bwMode="auto">
          <a:xfrm flipH="1">
            <a:off x="1066800" y="3810000"/>
            <a:ext cx="2057400" cy="0"/>
          </a:xfrm>
          <a:prstGeom prst="line">
            <a:avLst/>
          </a:prstGeom>
          <a:noFill/>
          <a:ln w="15875">
            <a:solidFill>
              <a:schemeClr val="tx1"/>
            </a:solidFill>
            <a:round/>
            <a:headEnd/>
            <a:tailEnd type="triangle" w="med" len="med"/>
          </a:ln>
          <a:effectLst/>
        </p:spPr>
        <p:txBody>
          <a:bodyPr/>
          <a:lstStyle/>
          <a:p>
            <a:endParaRPr lang="en-US"/>
          </a:p>
        </p:txBody>
      </p:sp>
      <p:grpSp>
        <p:nvGrpSpPr>
          <p:cNvPr id="2" name="Group 24"/>
          <p:cNvGrpSpPr/>
          <p:nvPr/>
        </p:nvGrpSpPr>
        <p:grpSpPr>
          <a:xfrm flipH="1">
            <a:off x="2971800" y="2590800"/>
            <a:ext cx="1143000" cy="1371600"/>
            <a:chOff x="3581400" y="2590800"/>
            <a:chExt cx="1143000" cy="1371600"/>
          </a:xfrm>
        </p:grpSpPr>
        <p:sp>
          <p:nvSpPr>
            <p:cNvPr id="95240" name="Oval 8"/>
            <p:cNvSpPr>
              <a:spLocks noChangeArrowheads="1"/>
            </p:cNvSpPr>
            <p:nvPr/>
          </p:nvSpPr>
          <p:spPr bwMode="auto">
            <a:xfrm>
              <a:off x="4419600" y="2590800"/>
              <a:ext cx="304800" cy="304800"/>
            </a:xfrm>
            <a:prstGeom prst="ellipse">
              <a:avLst/>
            </a:prstGeom>
            <a:solidFill>
              <a:srgbClr val="FF0000"/>
            </a:solidFill>
            <a:ln w="9525">
              <a:solidFill>
                <a:schemeClr val="tx1"/>
              </a:solidFill>
              <a:round/>
              <a:headEnd/>
              <a:tailEnd/>
            </a:ln>
            <a:effectLst/>
          </p:spPr>
          <p:txBody>
            <a:bodyPr wrap="none" anchor="ctr"/>
            <a:lstStyle/>
            <a:p>
              <a:endParaRPr lang="en-US"/>
            </a:p>
          </p:txBody>
        </p:sp>
        <p:sp>
          <p:nvSpPr>
            <p:cNvPr id="95241" name="Oval 9"/>
            <p:cNvSpPr>
              <a:spLocks noChangeArrowheads="1"/>
            </p:cNvSpPr>
            <p:nvPr/>
          </p:nvSpPr>
          <p:spPr bwMode="auto">
            <a:xfrm>
              <a:off x="4419600" y="3657600"/>
              <a:ext cx="304800" cy="304800"/>
            </a:xfrm>
            <a:prstGeom prst="ellipse">
              <a:avLst/>
            </a:prstGeom>
            <a:solidFill>
              <a:srgbClr val="0000FF"/>
            </a:solidFill>
            <a:ln w="9525">
              <a:solidFill>
                <a:schemeClr val="tx1"/>
              </a:solidFill>
              <a:round/>
              <a:headEnd/>
              <a:tailEnd/>
            </a:ln>
            <a:effectLst/>
          </p:spPr>
          <p:txBody>
            <a:bodyPr wrap="none" anchor="ctr"/>
            <a:lstStyle/>
            <a:p>
              <a:endParaRPr lang="en-US"/>
            </a:p>
          </p:txBody>
        </p:sp>
        <p:sp>
          <p:nvSpPr>
            <p:cNvPr id="95242" name="Line 10"/>
            <p:cNvSpPr>
              <a:spLocks noChangeShapeType="1"/>
            </p:cNvSpPr>
            <p:nvPr/>
          </p:nvSpPr>
          <p:spPr bwMode="auto">
            <a:xfrm>
              <a:off x="4572000" y="2743200"/>
              <a:ext cx="0" cy="1066800"/>
            </a:xfrm>
            <a:prstGeom prst="line">
              <a:avLst/>
            </a:prstGeom>
            <a:noFill/>
            <a:ln w="15875">
              <a:solidFill>
                <a:schemeClr val="tx1"/>
              </a:solidFill>
              <a:round/>
              <a:headEnd/>
              <a:tailEnd/>
            </a:ln>
            <a:effectLst/>
          </p:spPr>
          <p:txBody>
            <a:bodyPr/>
            <a:lstStyle/>
            <a:p>
              <a:endParaRPr lang="en-US"/>
            </a:p>
          </p:txBody>
        </p:sp>
        <p:sp>
          <p:nvSpPr>
            <p:cNvPr id="95246" name="Line 14"/>
            <p:cNvSpPr>
              <a:spLocks noChangeShapeType="1"/>
            </p:cNvSpPr>
            <p:nvPr/>
          </p:nvSpPr>
          <p:spPr bwMode="auto">
            <a:xfrm flipH="1">
              <a:off x="3581400" y="2743200"/>
              <a:ext cx="990600" cy="533400"/>
            </a:xfrm>
            <a:prstGeom prst="line">
              <a:avLst/>
            </a:prstGeom>
            <a:noFill/>
            <a:ln w="15875">
              <a:solidFill>
                <a:schemeClr val="tx1"/>
              </a:solidFill>
              <a:round/>
              <a:headEnd/>
              <a:tailEnd type="triangle" w="med" len="med"/>
            </a:ln>
            <a:effectLst/>
          </p:spPr>
          <p:txBody>
            <a:bodyPr/>
            <a:lstStyle/>
            <a:p>
              <a:endParaRPr lang="en-US"/>
            </a:p>
          </p:txBody>
        </p:sp>
        <p:sp>
          <p:nvSpPr>
            <p:cNvPr id="95247" name="Line 15"/>
            <p:cNvSpPr>
              <a:spLocks noChangeShapeType="1"/>
            </p:cNvSpPr>
            <p:nvPr/>
          </p:nvSpPr>
          <p:spPr bwMode="auto">
            <a:xfrm flipH="1" flipV="1">
              <a:off x="3581400" y="3276600"/>
              <a:ext cx="990600" cy="533400"/>
            </a:xfrm>
            <a:prstGeom prst="line">
              <a:avLst/>
            </a:prstGeom>
            <a:noFill/>
            <a:ln w="15875">
              <a:solidFill>
                <a:schemeClr val="tx1"/>
              </a:solidFill>
              <a:round/>
              <a:headEnd/>
              <a:tailEnd type="triangle" w="med" len="med"/>
            </a:ln>
            <a:effectLst/>
          </p:spPr>
          <p:txBody>
            <a:bodyPr/>
            <a:lstStyle/>
            <a:p>
              <a:endParaRPr lang="en-US"/>
            </a:p>
          </p:txBody>
        </p:sp>
        <p:sp>
          <p:nvSpPr>
            <p:cNvPr id="95248" name="Line 16"/>
            <p:cNvSpPr>
              <a:spLocks noChangeShapeType="1"/>
            </p:cNvSpPr>
            <p:nvPr/>
          </p:nvSpPr>
          <p:spPr bwMode="auto">
            <a:xfrm>
              <a:off x="3581400" y="3276600"/>
              <a:ext cx="990600" cy="0"/>
            </a:xfrm>
            <a:prstGeom prst="line">
              <a:avLst/>
            </a:prstGeom>
            <a:noFill/>
            <a:ln w="15875">
              <a:solidFill>
                <a:schemeClr val="tx1"/>
              </a:solidFill>
              <a:round/>
              <a:headEnd/>
              <a:tailEnd/>
            </a:ln>
            <a:effectLst/>
          </p:spPr>
          <p:txBody>
            <a:bodyPr/>
            <a:lstStyle/>
            <a:p>
              <a:endParaRPr lang="en-US"/>
            </a:p>
          </p:txBody>
        </p:sp>
        <p:sp>
          <p:nvSpPr>
            <p:cNvPr id="95249" name="Line 17"/>
            <p:cNvSpPr>
              <a:spLocks noChangeShapeType="1"/>
            </p:cNvSpPr>
            <p:nvPr/>
          </p:nvSpPr>
          <p:spPr bwMode="auto">
            <a:xfrm>
              <a:off x="4572000" y="2743200"/>
              <a:ext cx="0" cy="457200"/>
            </a:xfrm>
            <a:prstGeom prst="line">
              <a:avLst/>
            </a:prstGeom>
            <a:noFill/>
            <a:ln w="15875">
              <a:solidFill>
                <a:schemeClr val="tx1"/>
              </a:solidFill>
              <a:round/>
              <a:headEnd/>
              <a:tailEnd type="triangle" w="med" len="med"/>
            </a:ln>
            <a:effectLst/>
          </p:spPr>
          <p:txBody>
            <a:bodyPr/>
            <a:lstStyle/>
            <a:p>
              <a:endParaRPr lang="en-US"/>
            </a:p>
          </p:txBody>
        </p:sp>
        <p:sp>
          <p:nvSpPr>
            <p:cNvPr id="95252" name="Line 20"/>
            <p:cNvSpPr>
              <a:spLocks noChangeShapeType="1"/>
            </p:cNvSpPr>
            <p:nvPr/>
          </p:nvSpPr>
          <p:spPr bwMode="auto">
            <a:xfrm flipV="1">
              <a:off x="4572000" y="3276600"/>
              <a:ext cx="0" cy="457200"/>
            </a:xfrm>
            <a:prstGeom prst="line">
              <a:avLst/>
            </a:prstGeom>
            <a:noFill/>
            <a:ln w="15875">
              <a:solidFill>
                <a:schemeClr val="tx1"/>
              </a:solidFill>
              <a:round/>
              <a:headEnd/>
              <a:tailEnd type="triangle" w="med" len="med"/>
            </a:ln>
            <a:effectLst/>
          </p:spPr>
          <p:txBody>
            <a:bodyPr/>
            <a:lstStyle/>
            <a:p>
              <a:endParaRPr lang="en-US"/>
            </a:p>
          </p:txBody>
        </p:sp>
        <p:sp>
          <p:nvSpPr>
            <p:cNvPr id="95253" name="Line 21"/>
            <p:cNvSpPr>
              <a:spLocks noChangeShapeType="1"/>
            </p:cNvSpPr>
            <p:nvPr/>
          </p:nvSpPr>
          <p:spPr bwMode="auto">
            <a:xfrm flipH="1">
              <a:off x="3962400" y="2743200"/>
              <a:ext cx="609600" cy="304800"/>
            </a:xfrm>
            <a:prstGeom prst="line">
              <a:avLst/>
            </a:prstGeom>
            <a:noFill/>
            <a:ln w="15875">
              <a:solidFill>
                <a:schemeClr val="tx1"/>
              </a:solidFill>
              <a:round/>
              <a:headEnd/>
              <a:tailEnd type="triangle" w="med" len="med"/>
            </a:ln>
            <a:effectLst/>
          </p:spPr>
          <p:txBody>
            <a:bodyPr/>
            <a:lstStyle/>
            <a:p>
              <a:endParaRPr lang="en-US"/>
            </a:p>
          </p:txBody>
        </p:sp>
        <p:sp>
          <p:nvSpPr>
            <p:cNvPr id="95254" name="Line 22"/>
            <p:cNvSpPr>
              <a:spLocks noChangeShapeType="1"/>
            </p:cNvSpPr>
            <p:nvPr/>
          </p:nvSpPr>
          <p:spPr bwMode="auto">
            <a:xfrm flipH="1" flipV="1">
              <a:off x="3962400" y="3505200"/>
              <a:ext cx="609600" cy="304800"/>
            </a:xfrm>
            <a:prstGeom prst="line">
              <a:avLst/>
            </a:prstGeom>
            <a:noFill/>
            <a:ln w="9525">
              <a:solidFill>
                <a:schemeClr val="tx1"/>
              </a:solidFill>
              <a:round/>
              <a:headEnd/>
              <a:tailEnd type="triangle" w="med" len="med"/>
            </a:ln>
            <a:effectLst/>
          </p:spPr>
          <p:txBody>
            <a:bodyPr/>
            <a:lstStyle/>
            <a:p>
              <a:endParaRPr lang="en-US"/>
            </a:p>
          </p:txBody>
        </p:sp>
      </p:grpSp>
      <p:sp>
        <p:nvSpPr>
          <p:cNvPr id="95255" name="AutoShape 23"/>
          <p:cNvSpPr>
            <a:spLocks noChangeArrowheads="1"/>
          </p:cNvSpPr>
          <p:nvPr/>
        </p:nvSpPr>
        <p:spPr bwMode="auto">
          <a:xfrm rot="-5088218">
            <a:off x="5907419" y="5658609"/>
            <a:ext cx="626403" cy="307238"/>
          </a:xfrm>
          <a:prstGeom prst="curvedUpArrow">
            <a:avLst>
              <a:gd name="adj1" fmla="val 47794"/>
              <a:gd name="adj2" fmla="val 95588"/>
              <a:gd name="adj3" fmla="val 33333"/>
            </a:avLst>
          </a:prstGeom>
          <a:solidFill>
            <a:schemeClr val="bg1"/>
          </a:solidFill>
          <a:ln w="9525">
            <a:solidFill>
              <a:schemeClr val="tx1"/>
            </a:solidFill>
            <a:miter lim="800000"/>
            <a:headEnd/>
            <a:tailEnd/>
          </a:ln>
          <a:effectLst/>
        </p:spPr>
        <p:txBody>
          <a:bodyPr wrap="none" anchor="ctr"/>
          <a:lstStyle/>
          <a:p>
            <a:endParaRPr lang="en-US"/>
          </a:p>
        </p:txBody>
      </p:sp>
      <p:sp>
        <p:nvSpPr>
          <p:cNvPr id="25" name="Text Box 3"/>
          <p:cNvSpPr txBox="1">
            <a:spLocks noChangeArrowheads="1"/>
          </p:cNvSpPr>
          <p:nvPr/>
        </p:nvSpPr>
        <p:spPr bwMode="auto">
          <a:xfrm>
            <a:off x="2362200" y="381000"/>
            <a:ext cx="5257800" cy="461665"/>
          </a:xfrm>
          <a:prstGeom prst="rect">
            <a:avLst/>
          </a:prstGeom>
          <a:noFill/>
          <a:ln w="9525">
            <a:noFill/>
            <a:miter lim="800000"/>
            <a:headEnd/>
            <a:tailEnd/>
          </a:ln>
          <a:effectLst/>
        </p:spPr>
        <p:txBody>
          <a:bodyPr wrap="square">
            <a:spAutoFit/>
          </a:bodyPr>
          <a:lstStyle/>
          <a:p>
            <a:pPr>
              <a:spcBef>
                <a:spcPct val="50000"/>
              </a:spcBef>
            </a:pPr>
            <a:r>
              <a:rPr lang="en-US" sz="2400" dirty="0" smtClean="0">
                <a:latin typeface="Tahoma" pitchFamily="34" charset="0"/>
                <a:cs typeface="Tahoma" pitchFamily="34" charset="0"/>
              </a:rPr>
              <a:t>Surface Clustering in Light Nuclei</a:t>
            </a:r>
            <a:endParaRPr lang="en-US" sz="2400"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6" name="Line 4"/>
          <p:cNvSpPr>
            <a:spLocks noChangeShapeType="1"/>
          </p:cNvSpPr>
          <p:nvPr/>
        </p:nvSpPr>
        <p:spPr bwMode="auto">
          <a:xfrm>
            <a:off x="5334000" y="6096000"/>
            <a:ext cx="2286000" cy="0"/>
          </a:xfrm>
          <a:prstGeom prst="line">
            <a:avLst/>
          </a:prstGeom>
          <a:noFill/>
          <a:ln w="25400">
            <a:solidFill>
              <a:schemeClr val="tx1"/>
            </a:solidFill>
            <a:round/>
            <a:headEnd/>
            <a:tailEnd type="triangle" w="lg" len="lg"/>
          </a:ln>
          <a:effectLst/>
        </p:spPr>
        <p:txBody>
          <a:bodyPr/>
          <a:lstStyle/>
          <a:p>
            <a:endParaRPr lang="en-US"/>
          </a:p>
        </p:txBody>
      </p:sp>
      <p:sp>
        <p:nvSpPr>
          <p:cNvPr id="95237" name="Line 5"/>
          <p:cNvSpPr>
            <a:spLocks noChangeShapeType="1"/>
          </p:cNvSpPr>
          <p:nvPr/>
        </p:nvSpPr>
        <p:spPr bwMode="auto">
          <a:xfrm flipV="1">
            <a:off x="7543800" y="4191000"/>
            <a:ext cx="990600" cy="1935162"/>
          </a:xfrm>
          <a:prstGeom prst="line">
            <a:avLst/>
          </a:prstGeom>
          <a:noFill/>
          <a:ln w="25400">
            <a:solidFill>
              <a:schemeClr val="tx1"/>
            </a:solidFill>
            <a:round/>
            <a:headEnd/>
            <a:tailEnd type="triangle" w="lg" len="lg"/>
          </a:ln>
          <a:effectLst/>
        </p:spPr>
        <p:txBody>
          <a:bodyPr/>
          <a:lstStyle/>
          <a:p>
            <a:endParaRPr lang="en-US"/>
          </a:p>
        </p:txBody>
      </p:sp>
      <p:sp>
        <p:nvSpPr>
          <p:cNvPr id="95238" name="Line 6"/>
          <p:cNvSpPr>
            <a:spLocks noChangeShapeType="1"/>
          </p:cNvSpPr>
          <p:nvPr/>
        </p:nvSpPr>
        <p:spPr bwMode="auto">
          <a:xfrm flipV="1">
            <a:off x="5334000" y="4191000"/>
            <a:ext cx="3200400" cy="1905000"/>
          </a:xfrm>
          <a:prstGeom prst="line">
            <a:avLst/>
          </a:prstGeom>
          <a:noFill/>
          <a:ln w="25400">
            <a:solidFill>
              <a:schemeClr val="tx1"/>
            </a:solidFill>
            <a:round/>
            <a:headEnd/>
            <a:tailEnd type="triangle" w="lg" len="lg"/>
          </a:ln>
          <a:effectLst/>
        </p:spPr>
        <p:txBody>
          <a:bodyPr/>
          <a:lstStyle/>
          <a:p>
            <a:endParaRPr lang="en-US"/>
          </a:p>
        </p:txBody>
      </p:sp>
      <p:sp>
        <p:nvSpPr>
          <p:cNvPr id="95239" name="Line 7"/>
          <p:cNvSpPr>
            <a:spLocks noChangeShapeType="1"/>
          </p:cNvSpPr>
          <p:nvPr/>
        </p:nvSpPr>
        <p:spPr bwMode="auto">
          <a:xfrm>
            <a:off x="7620000" y="6096000"/>
            <a:ext cx="1371600" cy="0"/>
          </a:xfrm>
          <a:prstGeom prst="line">
            <a:avLst/>
          </a:prstGeom>
          <a:noFill/>
          <a:ln w="9525">
            <a:solidFill>
              <a:schemeClr val="tx1"/>
            </a:solidFill>
            <a:round/>
            <a:headEnd/>
            <a:tailEnd/>
          </a:ln>
          <a:effectLst/>
        </p:spPr>
        <p:txBody>
          <a:bodyPr/>
          <a:lstStyle/>
          <a:p>
            <a:endParaRPr lang="en-US"/>
          </a:p>
        </p:txBody>
      </p:sp>
      <p:sp>
        <p:nvSpPr>
          <p:cNvPr id="95245" name="Rectangle 13"/>
          <p:cNvSpPr>
            <a:spLocks noChangeArrowheads="1"/>
          </p:cNvSpPr>
          <p:nvPr/>
        </p:nvSpPr>
        <p:spPr bwMode="auto">
          <a:xfrm>
            <a:off x="6400800" y="5638800"/>
            <a:ext cx="315913" cy="396875"/>
          </a:xfrm>
          <a:prstGeom prst="rect">
            <a:avLst/>
          </a:prstGeom>
          <a:noFill/>
          <a:ln w="9525">
            <a:noFill/>
            <a:miter lim="800000"/>
            <a:headEnd/>
            <a:tailEnd/>
          </a:ln>
          <a:effectLst/>
        </p:spPr>
        <p:txBody>
          <a:bodyPr wrap="none">
            <a:spAutoFit/>
          </a:bodyPr>
          <a:lstStyle/>
          <a:p>
            <a:r>
              <a:rPr lang="en-US" sz="2000">
                <a:latin typeface="Symbol" pitchFamily="18" charset="2"/>
              </a:rPr>
              <a:t>q</a:t>
            </a:r>
          </a:p>
        </p:txBody>
      </p:sp>
      <p:sp>
        <p:nvSpPr>
          <p:cNvPr id="95234" name="Oval 2"/>
          <p:cNvSpPr>
            <a:spLocks noChangeArrowheads="1"/>
          </p:cNvSpPr>
          <p:nvPr/>
        </p:nvSpPr>
        <p:spPr bwMode="auto">
          <a:xfrm>
            <a:off x="3810000" y="2895600"/>
            <a:ext cx="762000" cy="762000"/>
          </a:xfrm>
          <a:prstGeom prst="ellipse">
            <a:avLst/>
          </a:prstGeom>
          <a:solidFill>
            <a:schemeClr val="tx1"/>
          </a:solidFill>
          <a:ln w="9525">
            <a:solidFill>
              <a:schemeClr val="tx1"/>
            </a:solidFill>
            <a:round/>
            <a:headEnd/>
            <a:tailEnd/>
          </a:ln>
          <a:effectLst/>
        </p:spPr>
        <p:txBody>
          <a:bodyPr wrap="none" anchor="ctr"/>
          <a:lstStyle/>
          <a:p>
            <a:pPr algn="ctr"/>
            <a:endParaRPr lang="en-US"/>
          </a:p>
        </p:txBody>
      </p:sp>
      <p:sp>
        <p:nvSpPr>
          <p:cNvPr id="95243" name="Text Box 11"/>
          <p:cNvSpPr txBox="1">
            <a:spLocks noChangeArrowheads="1"/>
          </p:cNvSpPr>
          <p:nvPr/>
        </p:nvSpPr>
        <p:spPr bwMode="auto">
          <a:xfrm>
            <a:off x="2743200" y="3276600"/>
            <a:ext cx="457200" cy="457200"/>
          </a:xfrm>
          <a:prstGeom prst="rect">
            <a:avLst/>
          </a:prstGeom>
          <a:noFill/>
          <a:ln w="9525">
            <a:noFill/>
            <a:miter lim="800000"/>
            <a:headEnd/>
            <a:tailEnd/>
          </a:ln>
          <a:effectLst/>
        </p:spPr>
        <p:txBody>
          <a:bodyPr>
            <a:spAutoFit/>
          </a:bodyPr>
          <a:lstStyle/>
          <a:p>
            <a:pPr>
              <a:spcBef>
                <a:spcPct val="50000"/>
              </a:spcBef>
            </a:pPr>
            <a:r>
              <a:rPr lang="en-US" sz="2400" dirty="0"/>
              <a:t>R</a:t>
            </a:r>
          </a:p>
        </p:txBody>
      </p:sp>
      <p:sp>
        <p:nvSpPr>
          <p:cNvPr id="95244" name="Text Box 12"/>
          <p:cNvSpPr txBox="1">
            <a:spLocks noChangeArrowheads="1"/>
          </p:cNvSpPr>
          <p:nvPr/>
        </p:nvSpPr>
        <p:spPr bwMode="auto">
          <a:xfrm>
            <a:off x="2133600" y="3048000"/>
            <a:ext cx="381000" cy="519112"/>
          </a:xfrm>
          <a:prstGeom prst="rect">
            <a:avLst/>
          </a:prstGeom>
          <a:noFill/>
          <a:ln w="9525">
            <a:noFill/>
            <a:miter lim="800000"/>
            <a:headEnd/>
            <a:tailEnd/>
          </a:ln>
          <a:effectLst/>
        </p:spPr>
        <p:txBody>
          <a:bodyPr>
            <a:spAutoFit/>
          </a:bodyPr>
          <a:lstStyle/>
          <a:p>
            <a:pPr>
              <a:spcBef>
                <a:spcPct val="50000"/>
              </a:spcBef>
            </a:pPr>
            <a:r>
              <a:rPr lang="en-US" sz="2800" dirty="0"/>
              <a:t>r</a:t>
            </a:r>
          </a:p>
        </p:txBody>
      </p:sp>
      <p:grpSp>
        <p:nvGrpSpPr>
          <p:cNvPr id="2" name="Group 24"/>
          <p:cNvGrpSpPr/>
          <p:nvPr/>
        </p:nvGrpSpPr>
        <p:grpSpPr>
          <a:xfrm flipH="1">
            <a:off x="2286000" y="2514600"/>
            <a:ext cx="1828800" cy="1524000"/>
            <a:chOff x="3581400" y="2514600"/>
            <a:chExt cx="1828800" cy="1524000"/>
          </a:xfrm>
        </p:grpSpPr>
        <p:sp>
          <p:nvSpPr>
            <p:cNvPr id="95240" name="Oval 8"/>
            <p:cNvSpPr>
              <a:spLocks noChangeArrowheads="1"/>
            </p:cNvSpPr>
            <p:nvPr/>
          </p:nvSpPr>
          <p:spPr bwMode="auto">
            <a:xfrm>
              <a:off x="5105400" y="2514600"/>
              <a:ext cx="304800" cy="304800"/>
            </a:xfrm>
            <a:prstGeom prst="ellipse">
              <a:avLst/>
            </a:prstGeom>
            <a:solidFill>
              <a:srgbClr val="FF0000"/>
            </a:solidFill>
            <a:ln w="9525">
              <a:solidFill>
                <a:schemeClr val="tx1"/>
              </a:solidFill>
              <a:round/>
              <a:headEnd/>
              <a:tailEnd/>
            </a:ln>
            <a:effectLst/>
          </p:spPr>
          <p:txBody>
            <a:bodyPr wrap="none" anchor="ctr"/>
            <a:lstStyle/>
            <a:p>
              <a:endParaRPr lang="en-US"/>
            </a:p>
          </p:txBody>
        </p:sp>
        <p:sp>
          <p:nvSpPr>
            <p:cNvPr id="95241" name="Oval 9"/>
            <p:cNvSpPr>
              <a:spLocks noChangeArrowheads="1"/>
            </p:cNvSpPr>
            <p:nvPr/>
          </p:nvSpPr>
          <p:spPr bwMode="auto">
            <a:xfrm>
              <a:off x="5105400" y="3733800"/>
              <a:ext cx="304800" cy="304800"/>
            </a:xfrm>
            <a:prstGeom prst="ellipse">
              <a:avLst/>
            </a:prstGeom>
            <a:solidFill>
              <a:srgbClr val="0000FF"/>
            </a:solidFill>
            <a:ln w="9525">
              <a:solidFill>
                <a:schemeClr val="tx1"/>
              </a:solidFill>
              <a:round/>
              <a:headEnd/>
              <a:tailEnd/>
            </a:ln>
            <a:effectLst/>
          </p:spPr>
          <p:txBody>
            <a:bodyPr wrap="none" anchor="ctr"/>
            <a:lstStyle/>
            <a:p>
              <a:endParaRPr lang="en-US"/>
            </a:p>
          </p:txBody>
        </p:sp>
        <p:sp>
          <p:nvSpPr>
            <p:cNvPr id="95242" name="Line 10"/>
            <p:cNvSpPr>
              <a:spLocks noChangeShapeType="1"/>
            </p:cNvSpPr>
            <p:nvPr/>
          </p:nvSpPr>
          <p:spPr bwMode="auto">
            <a:xfrm>
              <a:off x="5257800" y="2667000"/>
              <a:ext cx="0" cy="1219200"/>
            </a:xfrm>
            <a:prstGeom prst="line">
              <a:avLst/>
            </a:prstGeom>
            <a:noFill/>
            <a:ln w="15875">
              <a:solidFill>
                <a:schemeClr val="tx1"/>
              </a:solidFill>
              <a:round/>
              <a:headEnd/>
              <a:tailEnd/>
            </a:ln>
            <a:effectLst/>
          </p:spPr>
          <p:txBody>
            <a:bodyPr/>
            <a:lstStyle/>
            <a:p>
              <a:endParaRPr lang="en-US"/>
            </a:p>
          </p:txBody>
        </p:sp>
        <p:sp>
          <p:nvSpPr>
            <p:cNvPr id="95246" name="Line 14"/>
            <p:cNvSpPr>
              <a:spLocks noChangeShapeType="1"/>
            </p:cNvSpPr>
            <p:nvPr/>
          </p:nvSpPr>
          <p:spPr bwMode="auto">
            <a:xfrm flipH="1">
              <a:off x="3581400" y="2667000"/>
              <a:ext cx="1676400" cy="609600"/>
            </a:xfrm>
            <a:prstGeom prst="line">
              <a:avLst/>
            </a:prstGeom>
            <a:noFill/>
            <a:ln w="15875">
              <a:solidFill>
                <a:schemeClr val="tx1"/>
              </a:solidFill>
              <a:round/>
              <a:headEnd/>
              <a:tailEnd type="triangle" w="med" len="med"/>
            </a:ln>
            <a:effectLst/>
          </p:spPr>
          <p:txBody>
            <a:bodyPr/>
            <a:lstStyle/>
            <a:p>
              <a:endParaRPr lang="en-US"/>
            </a:p>
          </p:txBody>
        </p:sp>
        <p:sp>
          <p:nvSpPr>
            <p:cNvPr id="95247" name="Line 15"/>
            <p:cNvSpPr>
              <a:spLocks noChangeShapeType="1"/>
            </p:cNvSpPr>
            <p:nvPr/>
          </p:nvSpPr>
          <p:spPr bwMode="auto">
            <a:xfrm flipH="1" flipV="1">
              <a:off x="3581400" y="3276600"/>
              <a:ext cx="1676400" cy="609600"/>
            </a:xfrm>
            <a:prstGeom prst="line">
              <a:avLst/>
            </a:prstGeom>
            <a:noFill/>
            <a:ln w="15875">
              <a:solidFill>
                <a:schemeClr val="tx1"/>
              </a:solidFill>
              <a:round/>
              <a:headEnd/>
              <a:tailEnd type="triangle" w="med" len="med"/>
            </a:ln>
            <a:effectLst/>
          </p:spPr>
          <p:txBody>
            <a:bodyPr/>
            <a:lstStyle/>
            <a:p>
              <a:endParaRPr lang="en-US"/>
            </a:p>
          </p:txBody>
        </p:sp>
        <p:sp>
          <p:nvSpPr>
            <p:cNvPr id="95248" name="Line 16"/>
            <p:cNvSpPr>
              <a:spLocks noChangeShapeType="1"/>
            </p:cNvSpPr>
            <p:nvPr/>
          </p:nvSpPr>
          <p:spPr bwMode="auto">
            <a:xfrm>
              <a:off x="3581400" y="3276600"/>
              <a:ext cx="1676400" cy="0"/>
            </a:xfrm>
            <a:prstGeom prst="line">
              <a:avLst/>
            </a:prstGeom>
            <a:noFill/>
            <a:ln w="15875">
              <a:solidFill>
                <a:schemeClr val="tx1"/>
              </a:solidFill>
              <a:round/>
              <a:headEnd/>
              <a:tailEnd/>
            </a:ln>
            <a:effectLst/>
          </p:spPr>
          <p:txBody>
            <a:bodyPr/>
            <a:lstStyle/>
            <a:p>
              <a:endParaRPr lang="en-US"/>
            </a:p>
          </p:txBody>
        </p:sp>
        <p:sp>
          <p:nvSpPr>
            <p:cNvPr id="95249" name="Line 17"/>
            <p:cNvSpPr>
              <a:spLocks noChangeShapeType="1"/>
            </p:cNvSpPr>
            <p:nvPr/>
          </p:nvSpPr>
          <p:spPr bwMode="auto">
            <a:xfrm>
              <a:off x="5257800" y="2667000"/>
              <a:ext cx="0" cy="457200"/>
            </a:xfrm>
            <a:prstGeom prst="line">
              <a:avLst/>
            </a:prstGeom>
            <a:noFill/>
            <a:ln w="15875">
              <a:solidFill>
                <a:schemeClr val="tx1"/>
              </a:solidFill>
              <a:round/>
              <a:headEnd/>
              <a:tailEnd type="triangle" w="med" len="med"/>
            </a:ln>
            <a:effectLst/>
          </p:spPr>
          <p:txBody>
            <a:bodyPr/>
            <a:lstStyle/>
            <a:p>
              <a:endParaRPr lang="en-US"/>
            </a:p>
          </p:txBody>
        </p:sp>
        <p:sp>
          <p:nvSpPr>
            <p:cNvPr id="95252" name="Line 20"/>
            <p:cNvSpPr>
              <a:spLocks noChangeShapeType="1"/>
            </p:cNvSpPr>
            <p:nvPr/>
          </p:nvSpPr>
          <p:spPr bwMode="auto">
            <a:xfrm flipV="1">
              <a:off x="5257800" y="3429000"/>
              <a:ext cx="0" cy="457200"/>
            </a:xfrm>
            <a:prstGeom prst="line">
              <a:avLst/>
            </a:prstGeom>
            <a:noFill/>
            <a:ln w="15875">
              <a:solidFill>
                <a:schemeClr val="tx1"/>
              </a:solidFill>
              <a:round/>
              <a:headEnd/>
              <a:tailEnd type="triangle" w="med" len="med"/>
            </a:ln>
            <a:effectLst/>
          </p:spPr>
          <p:txBody>
            <a:bodyPr/>
            <a:lstStyle/>
            <a:p>
              <a:endParaRPr lang="en-US"/>
            </a:p>
          </p:txBody>
        </p:sp>
        <p:sp>
          <p:nvSpPr>
            <p:cNvPr id="95253" name="Line 21"/>
            <p:cNvSpPr>
              <a:spLocks noChangeShapeType="1"/>
            </p:cNvSpPr>
            <p:nvPr/>
          </p:nvSpPr>
          <p:spPr bwMode="auto">
            <a:xfrm flipH="1">
              <a:off x="4038600" y="2667000"/>
              <a:ext cx="1219200" cy="457200"/>
            </a:xfrm>
            <a:prstGeom prst="line">
              <a:avLst/>
            </a:prstGeom>
            <a:noFill/>
            <a:ln w="15875">
              <a:solidFill>
                <a:schemeClr val="tx1"/>
              </a:solidFill>
              <a:round/>
              <a:headEnd/>
              <a:tailEnd type="triangle" w="med" len="med"/>
            </a:ln>
            <a:effectLst/>
          </p:spPr>
          <p:txBody>
            <a:bodyPr/>
            <a:lstStyle/>
            <a:p>
              <a:endParaRPr lang="en-US"/>
            </a:p>
          </p:txBody>
        </p:sp>
        <p:sp>
          <p:nvSpPr>
            <p:cNvPr id="95254" name="Line 22"/>
            <p:cNvSpPr>
              <a:spLocks noChangeShapeType="1"/>
            </p:cNvSpPr>
            <p:nvPr/>
          </p:nvSpPr>
          <p:spPr bwMode="auto">
            <a:xfrm flipH="1" flipV="1">
              <a:off x="4038600" y="3429000"/>
              <a:ext cx="1219200" cy="457200"/>
            </a:xfrm>
            <a:prstGeom prst="line">
              <a:avLst/>
            </a:prstGeom>
            <a:noFill/>
            <a:ln w="9525">
              <a:solidFill>
                <a:schemeClr val="tx1"/>
              </a:solidFill>
              <a:round/>
              <a:headEnd/>
              <a:tailEnd type="triangle" w="med" len="med"/>
            </a:ln>
            <a:effectLst/>
          </p:spPr>
          <p:txBody>
            <a:bodyPr/>
            <a:lstStyle/>
            <a:p>
              <a:endParaRPr lang="en-US"/>
            </a:p>
          </p:txBody>
        </p:sp>
      </p:grpSp>
      <p:sp>
        <p:nvSpPr>
          <p:cNvPr id="95255" name="AutoShape 23"/>
          <p:cNvSpPr>
            <a:spLocks noChangeArrowheads="1"/>
          </p:cNvSpPr>
          <p:nvPr/>
        </p:nvSpPr>
        <p:spPr bwMode="auto">
          <a:xfrm rot="-5088218">
            <a:off x="5907419" y="5658609"/>
            <a:ext cx="626403" cy="307238"/>
          </a:xfrm>
          <a:prstGeom prst="curvedUpArrow">
            <a:avLst>
              <a:gd name="adj1" fmla="val 47794"/>
              <a:gd name="adj2" fmla="val 95588"/>
              <a:gd name="adj3" fmla="val 33333"/>
            </a:avLst>
          </a:prstGeom>
          <a:solidFill>
            <a:schemeClr val="bg1"/>
          </a:solidFill>
          <a:ln w="9525">
            <a:solidFill>
              <a:schemeClr val="tx1"/>
            </a:solidFill>
            <a:miter lim="800000"/>
            <a:headEnd/>
            <a:tailEnd/>
          </a:ln>
          <a:effectLst/>
        </p:spPr>
        <p:txBody>
          <a:bodyPr wrap="none" anchor="ctr"/>
          <a:lstStyle/>
          <a:p>
            <a:endParaRPr lang="en-US"/>
          </a:p>
        </p:txBody>
      </p:sp>
      <p:sp>
        <p:nvSpPr>
          <p:cNvPr id="95251" name="Line 19"/>
          <p:cNvSpPr>
            <a:spLocks noChangeShapeType="1"/>
          </p:cNvSpPr>
          <p:nvPr/>
        </p:nvSpPr>
        <p:spPr bwMode="auto">
          <a:xfrm flipH="1">
            <a:off x="990600" y="3886200"/>
            <a:ext cx="1447800" cy="0"/>
          </a:xfrm>
          <a:prstGeom prst="line">
            <a:avLst/>
          </a:prstGeom>
          <a:noFill/>
          <a:ln w="15875">
            <a:solidFill>
              <a:schemeClr val="tx1"/>
            </a:solidFill>
            <a:round/>
            <a:headEnd/>
            <a:tailEnd type="triangle" w="med" len="med"/>
          </a:ln>
          <a:effectLst/>
        </p:spPr>
        <p:txBody>
          <a:bodyPr/>
          <a:lstStyle/>
          <a:p>
            <a:endParaRPr lang="en-US"/>
          </a:p>
        </p:txBody>
      </p:sp>
      <p:sp>
        <p:nvSpPr>
          <p:cNvPr id="95250" name="Line 18"/>
          <p:cNvSpPr>
            <a:spLocks noChangeShapeType="1"/>
          </p:cNvSpPr>
          <p:nvPr/>
        </p:nvSpPr>
        <p:spPr bwMode="auto">
          <a:xfrm flipH="1" flipV="1">
            <a:off x="990600" y="2667000"/>
            <a:ext cx="1447800" cy="0"/>
          </a:xfrm>
          <a:prstGeom prst="line">
            <a:avLst/>
          </a:prstGeom>
          <a:noFill/>
          <a:ln w="15875">
            <a:solidFill>
              <a:schemeClr val="tx1"/>
            </a:solidFill>
            <a:round/>
            <a:headEnd/>
            <a:tailEnd type="triangle" w="med" len="med"/>
          </a:ln>
          <a:effectLst/>
        </p:spPr>
        <p:txBody>
          <a:bodyPr/>
          <a:lstStyle/>
          <a:p>
            <a:endParaRPr lang="en-US"/>
          </a:p>
        </p:txBody>
      </p:sp>
      <p:sp>
        <p:nvSpPr>
          <p:cNvPr id="25" name="Text Box 3"/>
          <p:cNvSpPr txBox="1">
            <a:spLocks noChangeArrowheads="1"/>
          </p:cNvSpPr>
          <p:nvPr/>
        </p:nvSpPr>
        <p:spPr bwMode="auto">
          <a:xfrm>
            <a:off x="2362200" y="381000"/>
            <a:ext cx="5257800" cy="461665"/>
          </a:xfrm>
          <a:prstGeom prst="rect">
            <a:avLst/>
          </a:prstGeom>
          <a:noFill/>
          <a:ln w="9525">
            <a:noFill/>
            <a:miter lim="800000"/>
            <a:headEnd/>
            <a:tailEnd/>
          </a:ln>
          <a:effectLst/>
        </p:spPr>
        <p:txBody>
          <a:bodyPr wrap="square">
            <a:spAutoFit/>
          </a:bodyPr>
          <a:lstStyle/>
          <a:p>
            <a:pPr>
              <a:spcBef>
                <a:spcPct val="50000"/>
              </a:spcBef>
            </a:pPr>
            <a:r>
              <a:rPr lang="en-US" sz="2400" dirty="0" smtClean="0">
                <a:latin typeface="Tahoma" pitchFamily="34" charset="0"/>
                <a:cs typeface="Tahoma" pitchFamily="34" charset="0"/>
              </a:rPr>
              <a:t>Surface Clustering in Light Nuclei</a:t>
            </a:r>
            <a:endParaRPr lang="en-US" sz="2400"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6" name="Line 4"/>
          <p:cNvSpPr>
            <a:spLocks noChangeShapeType="1"/>
          </p:cNvSpPr>
          <p:nvPr/>
        </p:nvSpPr>
        <p:spPr bwMode="auto">
          <a:xfrm>
            <a:off x="5334000" y="6096000"/>
            <a:ext cx="2286000" cy="0"/>
          </a:xfrm>
          <a:prstGeom prst="line">
            <a:avLst/>
          </a:prstGeom>
          <a:noFill/>
          <a:ln w="25400">
            <a:solidFill>
              <a:schemeClr val="tx1"/>
            </a:solidFill>
            <a:round/>
            <a:headEnd/>
            <a:tailEnd type="triangle" w="lg" len="lg"/>
          </a:ln>
          <a:effectLst/>
        </p:spPr>
        <p:txBody>
          <a:bodyPr/>
          <a:lstStyle/>
          <a:p>
            <a:endParaRPr lang="en-US"/>
          </a:p>
        </p:txBody>
      </p:sp>
      <p:sp>
        <p:nvSpPr>
          <p:cNvPr id="95237" name="Line 5"/>
          <p:cNvSpPr>
            <a:spLocks noChangeShapeType="1"/>
          </p:cNvSpPr>
          <p:nvPr/>
        </p:nvSpPr>
        <p:spPr bwMode="auto">
          <a:xfrm flipV="1">
            <a:off x="7543800" y="4419599"/>
            <a:ext cx="914400" cy="1706563"/>
          </a:xfrm>
          <a:prstGeom prst="line">
            <a:avLst/>
          </a:prstGeom>
          <a:noFill/>
          <a:ln w="25400">
            <a:solidFill>
              <a:schemeClr val="tx1"/>
            </a:solidFill>
            <a:round/>
            <a:headEnd/>
            <a:tailEnd type="triangle" w="lg" len="lg"/>
          </a:ln>
          <a:effectLst/>
        </p:spPr>
        <p:txBody>
          <a:bodyPr/>
          <a:lstStyle/>
          <a:p>
            <a:endParaRPr lang="en-US"/>
          </a:p>
        </p:txBody>
      </p:sp>
      <p:sp>
        <p:nvSpPr>
          <p:cNvPr id="95238" name="Line 6"/>
          <p:cNvSpPr>
            <a:spLocks noChangeShapeType="1"/>
          </p:cNvSpPr>
          <p:nvPr/>
        </p:nvSpPr>
        <p:spPr bwMode="auto">
          <a:xfrm flipV="1">
            <a:off x="5334000" y="4419600"/>
            <a:ext cx="3124200" cy="1676400"/>
          </a:xfrm>
          <a:prstGeom prst="line">
            <a:avLst/>
          </a:prstGeom>
          <a:noFill/>
          <a:ln w="25400">
            <a:solidFill>
              <a:schemeClr val="tx1"/>
            </a:solidFill>
            <a:round/>
            <a:headEnd/>
            <a:tailEnd type="triangle" w="lg" len="lg"/>
          </a:ln>
          <a:effectLst/>
        </p:spPr>
        <p:txBody>
          <a:bodyPr/>
          <a:lstStyle/>
          <a:p>
            <a:endParaRPr lang="en-US"/>
          </a:p>
        </p:txBody>
      </p:sp>
      <p:sp>
        <p:nvSpPr>
          <p:cNvPr id="95239" name="Line 7"/>
          <p:cNvSpPr>
            <a:spLocks noChangeShapeType="1"/>
          </p:cNvSpPr>
          <p:nvPr/>
        </p:nvSpPr>
        <p:spPr bwMode="auto">
          <a:xfrm>
            <a:off x="7620000" y="6096000"/>
            <a:ext cx="1371600" cy="0"/>
          </a:xfrm>
          <a:prstGeom prst="line">
            <a:avLst/>
          </a:prstGeom>
          <a:noFill/>
          <a:ln w="9525">
            <a:solidFill>
              <a:schemeClr val="tx1"/>
            </a:solidFill>
            <a:round/>
            <a:headEnd/>
            <a:tailEnd/>
          </a:ln>
          <a:effectLst/>
        </p:spPr>
        <p:txBody>
          <a:bodyPr/>
          <a:lstStyle/>
          <a:p>
            <a:endParaRPr lang="en-US"/>
          </a:p>
        </p:txBody>
      </p:sp>
      <p:sp>
        <p:nvSpPr>
          <p:cNvPr id="95245" name="Rectangle 13"/>
          <p:cNvSpPr>
            <a:spLocks noChangeArrowheads="1"/>
          </p:cNvSpPr>
          <p:nvPr/>
        </p:nvSpPr>
        <p:spPr bwMode="auto">
          <a:xfrm>
            <a:off x="6400800" y="5638800"/>
            <a:ext cx="315913" cy="396875"/>
          </a:xfrm>
          <a:prstGeom prst="rect">
            <a:avLst/>
          </a:prstGeom>
          <a:noFill/>
          <a:ln w="9525">
            <a:noFill/>
            <a:miter lim="800000"/>
            <a:headEnd/>
            <a:tailEnd/>
          </a:ln>
          <a:effectLst/>
        </p:spPr>
        <p:txBody>
          <a:bodyPr wrap="none">
            <a:spAutoFit/>
          </a:bodyPr>
          <a:lstStyle/>
          <a:p>
            <a:r>
              <a:rPr lang="en-US" sz="2000">
                <a:latin typeface="Symbol" pitchFamily="18" charset="2"/>
              </a:rPr>
              <a:t>q</a:t>
            </a:r>
          </a:p>
        </p:txBody>
      </p:sp>
      <p:sp>
        <p:nvSpPr>
          <p:cNvPr id="95234" name="Oval 2"/>
          <p:cNvSpPr>
            <a:spLocks noChangeArrowheads="1"/>
          </p:cNvSpPr>
          <p:nvPr/>
        </p:nvSpPr>
        <p:spPr bwMode="auto">
          <a:xfrm>
            <a:off x="3733800" y="2895600"/>
            <a:ext cx="762000" cy="762000"/>
          </a:xfrm>
          <a:prstGeom prst="ellipse">
            <a:avLst/>
          </a:prstGeom>
          <a:solidFill>
            <a:schemeClr val="tx1"/>
          </a:solidFill>
          <a:ln w="9525">
            <a:solidFill>
              <a:schemeClr val="tx1"/>
            </a:solidFill>
            <a:round/>
            <a:headEnd/>
            <a:tailEnd/>
          </a:ln>
          <a:effectLst/>
        </p:spPr>
        <p:txBody>
          <a:bodyPr wrap="none" anchor="ctr"/>
          <a:lstStyle/>
          <a:p>
            <a:pPr algn="ctr"/>
            <a:endParaRPr lang="en-US"/>
          </a:p>
        </p:txBody>
      </p:sp>
      <p:sp>
        <p:nvSpPr>
          <p:cNvPr id="95243" name="Text Box 11"/>
          <p:cNvSpPr txBox="1">
            <a:spLocks noChangeArrowheads="1"/>
          </p:cNvSpPr>
          <p:nvPr/>
        </p:nvSpPr>
        <p:spPr bwMode="auto">
          <a:xfrm>
            <a:off x="2286000" y="3276600"/>
            <a:ext cx="457200" cy="457200"/>
          </a:xfrm>
          <a:prstGeom prst="rect">
            <a:avLst/>
          </a:prstGeom>
          <a:noFill/>
          <a:ln w="9525">
            <a:noFill/>
            <a:miter lim="800000"/>
            <a:headEnd/>
            <a:tailEnd/>
          </a:ln>
          <a:effectLst/>
        </p:spPr>
        <p:txBody>
          <a:bodyPr>
            <a:spAutoFit/>
          </a:bodyPr>
          <a:lstStyle/>
          <a:p>
            <a:pPr>
              <a:spcBef>
                <a:spcPct val="50000"/>
              </a:spcBef>
            </a:pPr>
            <a:r>
              <a:rPr lang="en-US" sz="2400" dirty="0"/>
              <a:t>R</a:t>
            </a:r>
          </a:p>
        </p:txBody>
      </p:sp>
      <p:sp>
        <p:nvSpPr>
          <p:cNvPr id="95244" name="Text Box 12"/>
          <p:cNvSpPr txBox="1">
            <a:spLocks noChangeArrowheads="1"/>
          </p:cNvSpPr>
          <p:nvPr/>
        </p:nvSpPr>
        <p:spPr bwMode="auto">
          <a:xfrm>
            <a:off x="1447800" y="2971800"/>
            <a:ext cx="381000" cy="519112"/>
          </a:xfrm>
          <a:prstGeom prst="rect">
            <a:avLst/>
          </a:prstGeom>
          <a:noFill/>
          <a:ln w="9525">
            <a:noFill/>
            <a:miter lim="800000"/>
            <a:headEnd/>
            <a:tailEnd/>
          </a:ln>
          <a:effectLst/>
        </p:spPr>
        <p:txBody>
          <a:bodyPr>
            <a:spAutoFit/>
          </a:bodyPr>
          <a:lstStyle/>
          <a:p>
            <a:pPr>
              <a:spcBef>
                <a:spcPct val="50000"/>
              </a:spcBef>
            </a:pPr>
            <a:r>
              <a:rPr lang="en-US" sz="2800" dirty="0"/>
              <a:t>r</a:t>
            </a:r>
          </a:p>
        </p:txBody>
      </p:sp>
      <p:grpSp>
        <p:nvGrpSpPr>
          <p:cNvPr id="2" name="Group 24"/>
          <p:cNvGrpSpPr/>
          <p:nvPr/>
        </p:nvGrpSpPr>
        <p:grpSpPr>
          <a:xfrm flipH="1">
            <a:off x="1752600" y="2438400"/>
            <a:ext cx="2286000" cy="1676400"/>
            <a:chOff x="3581400" y="2438400"/>
            <a:chExt cx="2286000" cy="1676400"/>
          </a:xfrm>
        </p:grpSpPr>
        <p:sp>
          <p:nvSpPr>
            <p:cNvPr id="95240" name="Oval 8"/>
            <p:cNvSpPr>
              <a:spLocks noChangeArrowheads="1"/>
            </p:cNvSpPr>
            <p:nvPr/>
          </p:nvSpPr>
          <p:spPr bwMode="auto">
            <a:xfrm>
              <a:off x="5562600" y="2438400"/>
              <a:ext cx="304800" cy="304800"/>
            </a:xfrm>
            <a:prstGeom prst="ellipse">
              <a:avLst/>
            </a:prstGeom>
            <a:solidFill>
              <a:srgbClr val="FF0000"/>
            </a:solidFill>
            <a:ln w="9525">
              <a:solidFill>
                <a:schemeClr val="tx1"/>
              </a:solidFill>
              <a:round/>
              <a:headEnd/>
              <a:tailEnd/>
            </a:ln>
            <a:effectLst/>
          </p:spPr>
          <p:txBody>
            <a:bodyPr wrap="none" anchor="ctr"/>
            <a:lstStyle/>
            <a:p>
              <a:endParaRPr lang="en-US"/>
            </a:p>
          </p:txBody>
        </p:sp>
        <p:sp>
          <p:nvSpPr>
            <p:cNvPr id="95241" name="Oval 9"/>
            <p:cNvSpPr>
              <a:spLocks noChangeArrowheads="1"/>
            </p:cNvSpPr>
            <p:nvPr/>
          </p:nvSpPr>
          <p:spPr bwMode="auto">
            <a:xfrm>
              <a:off x="5562600" y="3810000"/>
              <a:ext cx="304800" cy="304800"/>
            </a:xfrm>
            <a:prstGeom prst="ellipse">
              <a:avLst/>
            </a:prstGeom>
            <a:solidFill>
              <a:srgbClr val="0000FF"/>
            </a:solidFill>
            <a:ln w="9525">
              <a:solidFill>
                <a:schemeClr val="tx1"/>
              </a:solidFill>
              <a:round/>
              <a:headEnd/>
              <a:tailEnd/>
            </a:ln>
            <a:effectLst/>
          </p:spPr>
          <p:txBody>
            <a:bodyPr wrap="none" anchor="ctr"/>
            <a:lstStyle/>
            <a:p>
              <a:endParaRPr lang="en-US"/>
            </a:p>
          </p:txBody>
        </p:sp>
        <p:sp>
          <p:nvSpPr>
            <p:cNvPr id="95242" name="Line 10"/>
            <p:cNvSpPr>
              <a:spLocks noChangeShapeType="1"/>
            </p:cNvSpPr>
            <p:nvPr/>
          </p:nvSpPr>
          <p:spPr bwMode="auto">
            <a:xfrm>
              <a:off x="5715000" y="2590800"/>
              <a:ext cx="0" cy="1371600"/>
            </a:xfrm>
            <a:prstGeom prst="line">
              <a:avLst/>
            </a:prstGeom>
            <a:noFill/>
            <a:ln w="15875">
              <a:solidFill>
                <a:schemeClr val="tx1"/>
              </a:solidFill>
              <a:round/>
              <a:headEnd/>
              <a:tailEnd/>
            </a:ln>
            <a:effectLst/>
          </p:spPr>
          <p:txBody>
            <a:bodyPr/>
            <a:lstStyle/>
            <a:p>
              <a:endParaRPr lang="en-US"/>
            </a:p>
          </p:txBody>
        </p:sp>
        <p:sp>
          <p:nvSpPr>
            <p:cNvPr id="95246" name="Line 14"/>
            <p:cNvSpPr>
              <a:spLocks noChangeShapeType="1"/>
            </p:cNvSpPr>
            <p:nvPr/>
          </p:nvSpPr>
          <p:spPr bwMode="auto">
            <a:xfrm flipH="1">
              <a:off x="3581400" y="2590800"/>
              <a:ext cx="2133600" cy="685800"/>
            </a:xfrm>
            <a:prstGeom prst="line">
              <a:avLst/>
            </a:prstGeom>
            <a:noFill/>
            <a:ln w="15875">
              <a:solidFill>
                <a:schemeClr val="tx1"/>
              </a:solidFill>
              <a:round/>
              <a:headEnd/>
              <a:tailEnd type="triangle" w="med" len="med"/>
            </a:ln>
            <a:effectLst/>
          </p:spPr>
          <p:txBody>
            <a:bodyPr/>
            <a:lstStyle/>
            <a:p>
              <a:endParaRPr lang="en-US"/>
            </a:p>
          </p:txBody>
        </p:sp>
        <p:sp>
          <p:nvSpPr>
            <p:cNvPr id="95247" name="Line 15"/>
            <p:cNvSpPr>
              <a:spLocks noChangeShapeType="1"/>
            </p:cNvSpPr>
            <p:nvPr/>
          </p:nvSpPr>
          <p:spPr bwMode="auto">
            <a:xfrm flipH="1" flipV="1">
              <a:off x="3581400" y="3276600"/>
              <a:ext cx="2133600" cy="685800"/>
            </a:xfrm>
            <a:prstGeom prst="line">
              <a:avLst/>
            </a:prstGeom>
            <a:noFill/>
            <a:ln w="15875">
              <a:solidFill>
                <a:schemeClr val="tx1"/>
              </a:solidFill>
              <a:round/>
              <a:headEnd/>
              <a:tailEnd type="triangle" w="med" len="med"/>
            </a:ln>
            <a:effectLst/>
          </p:spPr>
          <p:txBody>
            <a:bodyPr/>
            <a:lstStyle/>
            <a:p>
              <a:endParaRPr lang="en-US"/>
            </a:p>
          </p:txBody>
        </p:sp>
        <p:sp>
          <p:nvSpPr>
            <p:cNvPr id="95248" name="Line 16"/>
            <p:cNvSpPr>
              <a:spLocks noChangeShapeType="1"/>
            </p:cNvSpPr>
            <p:nvPr/>
          </p:nvSpPr>
          <p:spPr bwMode="auto">
            <a:xfrm>
              <a:off x="3581400" y="3276600"/>
              <a:ext cx="2133600" cy="0"/>
            </a:xfrm>
            <a:prstGeom prst="line">
              <a:avLst/>
            </a:prstGeom>
            <a:noFill/>
            <a:ln w="15875">
              <a:solidFill>
                <a:schemeClr val="tx1"/>
              </a:solidFill>
              <a:round/>
              <a:headEnd/>
              <a:tailEnd/>
            </a:ln>
            <a:effectLst/>
          </p:spPr>
          <p:txBody>
            <a:bodyPr/>
            <a:lstStyle/>
            <a:p>
              <a:endParaRPr lang="en-US"/>
            </a:p>
          </p:txBody>
        </p:sp>
        <p:sp>
          <p:nvSpPr>
            <p:cNvPr id="95249" name="Line 17"/>
            <p:cNvSpPr>
              <a:spLocks noChangeShapeType="1"/>
            </p:cNvSpPr>
            <p:nvPr/>
          </p:nvSpPr>
          <p:spPr bwMode="auto">
            <a:xfrm>
              <a:off x="5715000" y="2590800"/>
              <a:ext cx="0" cy="533400"/>
            </a:xfrm>
            <a:prstGeom prst="line">
              <a:avLst/>
            </a:prstGeom>
            <a:noFill/>
            <a:ln w="15875">
              <a:solidFill>
                <a:schemeClr val="tx1"/>
              </a:solidFill>
              <a:round/>
              <a:headEnd/>
              <a:tailEnd type="triangle" w="med" len="med"/>
            </a:ln>
            <a:effectLst/>
          </p:spPr>
          <p:txBody>
            <a:bodyPr/>
            <a:lstStyle/>
            <a:p>
              <a:endParaRPr lang="en-US"/>
            </a:p>
          </p:txBody>
        </p:sp>
        <p:sp>
          <p:nvSpPr>
            <p:cNvPr id="95252" name="Line 20"/>
            <p:cNvSpPr>
              <a:spLocks noChangeShapeType="1"/>
            </p:cNvSpPr>
            <p:nvPr/>
          </p:nvSpPr>
          <p:spPr bwMode="auto">
            <a:xfrm flipV="1">
              <a:off x="5715000" y="3352800"/>
              <a:ext cx="0" cy="609600"/>
            </a:xfrm>
            <a:prstGeom prst="line">
              <a:avLst/>
            </a:prstGeom>
            <a:noFill/>
            <a:ln w="15875">
              <a:solidFill>
                <a:schemeClr val="tx1"/>
              </a:solidFill>
              <a:round/>
              <a:headEnd/>
              <a:tailEnd type="triangle" w="med" len="med"/>
            </a:ln>
            <a:effectLst/>
          </p:spPr>
          <p:txBody>
            <a:bodyPr/>
            <a:lstStyle/>
            <a:p>
              <a:endParaRPr lang="en-US"/>
            </a:p>
          </p:txBody>
        </p:sp>
        <p:sp>
          <p:nvSpPr>
            <p:cNvPr id="95253" name="Line 21"/>
            <p:cNvSpPr>
              <a:spLocks noChangeShapeType="1"/>
            </p:cNvSpPr>
            <p:nvPr/>
          </p:nvSpPr>
          <p:spPr bwMode="auto">
            <a:xfrm flipH="1">
              <a:off x="4038600" y="2590800"/>
              <a:ext cx="1676400" cy="533400"/>
            </a:xfrm>
            <a:prstGeom prst="line">
              <a:avLst/>
            </a:prstGeom>
            <a:noFill/>
            <a:ln w="15875">
              <a:solidFill>
                <a:schemeClr val="tx1"/>
              </a:solidFill>
              <a:round/>
              <a:headEnd/>
              <a:tailEnd type="triangle" w="med" len="med"/>
            </a:ln>
            <a:effectLst/>
          </p:spPr>
          <p:txBody>
            <a:bodyPr/>
            <a:lstStyle/>
            <a:p>
              <a:endParaRPr lang="en-US"/>
            </a:p>
          </p:txBody>
        </p:sp>
        <p:sp>
          <p:nvSpPr>
            <p:cNvPr id="95254" name="Line 22"/>
            <p:cNvSpPr>
              <a:spLocks noChangeShapeType="1"/>
            </p:cNvSpPr>
            <p:nvPr/>
          </p:nvSpPr>
          <p:spPr bwMode="auto">
            <a:xfrm flipH="1" flipV="1">
              <a:off x="4038600" y="3429000"/>
              <a:ext cx="1676400" cy="533400"/>
            </a:xfrm>
            <a:prstGeom prst="line">
              <a:avLst/>
            </a:prstGeom>
            <a:noFill/>
            <a:ln w="9525">
              <a:solidFill>
                <a:schemeClr val="tx1"/>
              </a:solidFill>
              <a:round/>
              <a:headEnd/>
              <a:tailEnd type="triangle" w="med" len="med"/>
            </a:ln>
            <a:effectLst/>
          </p:spPr>
          <p:txBody>
            <a:bodyPr/>
            <a:lstStyle/>
            <a:p>
              <a:endParaRPr lang="en-US"/>
            </a:p>
          </p:txBody>
        </p:sp>
      </p:grpSp>
      <p:sp>
        <p:nvSpPr>
          <p:cNvPr id="95255" name="AutoShape 23"/>
          <p:cNvSpPr>
            <a:spLocks noChangeArrowheads="1"/>
          </p:cNvSpPr>
          <p:nvPr/>
        </p:nvSpPr>
        <p:spPr bwMode="auto">
          <a:xfrm rot="-5088218">
            <a:off x="6003131" y="5763419"/>
            <a:ext cx="515938" cy="215900"/>
          </a:xfrm>
          <a:prstGeom prst="curvedUpArrow">
            <a:avLst>
              <a:gd name="adj1" fmla="val 47794"/>
              <a:gd name="adj2" fmla="val 95588"/>
              <a:gd name="adj3" fmla="val 33333"/>
            </a:avLst>
          </a:prstGeom>
          <a:solidFill>
            <a:schemeClr val="bg1"/>
          </a:solidFill>
          <a:ln w="9525">
            <a:solidFill>
              <a:schemeClr val="tx1"/>
            </a:solidFill>
            <a:miter lim="800000"/>
            <a:headEnd/>
            <a:tailEnd/>
          </a:ln>
          <a:effectLst/>
        </p:spPr>
        <p:txBody>
          <a:bodyPr wrap="none" anchor="ctr"/>
          <a:lstStyle/>
          <a:p>
            <a:endParaRPr lang="en-US"/>
          </a:p>
        </p:txBody>
      </p:sp>
      <p:sp>
        <p:nvSpPr>
          <p:cNvPr id="95251" name="Line 19"/>
          <p:cNvSpPr>
            <a:spLocks noChangeShapeType="1"/>
          </p:cNvSpPr>
          <p:nvPr/>
        </p:nvSpPr>
        <p:spPr bwMode="auto">
          <a:xfrm flipH="1">
            <a:off x="914400" y="3962400"/>
            <a:ext cx="1066800" cy="0"/>
          </a:xfrm>
          <a:prstGeom prst="line">
            <a:avLst/>
          </a:prstGeom>
          <a:noFill/>
          <a:ln w="15875">
            <a:solidFill>
              <a:schemeClr val="tx1"/>
            </a:solidFill>
            <a:round/>
            <a:headEnd/>
            <a:tailEnd type="triangle" w="med" len="med"/>
          </a:ln>
          <a:effectLst/>
        </p:spPr>
        <p:txBody>
          <a:bodyPr/>
          <a:lstStyle/>
          <a:p>
            <a:endParaRPr lang="en-US"/>
          </a:p>
        </p:txBody>
      </p:sp>
      <p:sp>
        <p:nvSpPr>
          <p:cNvPr id="95250" name="Line 18"/>
          <p:cNvSpPr>
            <a:spLocks noChangeShapeType="1"/>
          </p:cNvSpPr>
          <p:nvPr/>
        </p:nvSpPr>
        <p:spPr bwMode="auto">
          <a:xfrm flipH="1" flipV="1">
            <a:off x="914400" y="2590800"/>
            <a:ext cx="990600" cy="0"/>
          </a:xfrm>
          <a:prstGeom prst="line">
            <a:avLst/>
          </a:prstGeom>
          <a:noFill/>
          <a:ln w="15875">
            <a:solidFill>
              <a:schemeClr val="tx1"/>
            </a:solidFill>
            <a:round/>
            <a:headEnd/>
            <a:tailEnd type="triangle" w="med" len="med"/>
          </a:ln>
          <a:effectLst/>
        </p:spPr>
        <p:txBody>
          <a:bodyPr/>
          <a:lstStyle/>
          <a:p>
            <a:endParaRPr lang="en-US"/>
          </a:p>
        </p:txBody>
      </p:sp>
      <p:sp>
        <p:nvSpPr>
          <p:cNvPr id="25" name="Text Box 3"/>
          <p:cNvSpPr txBox="1">
            <a:spLocks noChangeArrowheads="1"/>
          </p:cNvSpPr>
          <p:nvPr/>
        </p:nvSpPr>
        <p:spPr bwMode="auto">
          <a:xfrm>
            <a:off x="2362200" y="381000"/>
            <a:ext cx="5257800" cy="461665"/>
          </a:xfrm>
          <a:prstGeom prst="rect">
            <a:avLst/>
          </a:prstGeom>
          <a:noFill/>
          <a:ln w="9525">
            <a:noFill/>
            <a:miter lim="800000"/>
            <a:headEnd/>
            <a:tailEnd/>
          </a:ln>
          <a:effectLst/>
        </p:spPr>
        <p:txBody>
          <a:bodyPr wrap="square">
            <a:spAutoFit/>
          </a:bodyPr>
          <a:lstStyle/>
          <a:p>
            <a:pPr>
              <a:spcBef>
                <a:spcPct val="50000"/>
              </a:spcBef>
            </a:pPr>
            <a:r>
              <a:rPr lang="en-US" sz="2400" dirty="0" smtClean="0">
                <a:latin typeface="Tahoma" pitchFamily="34" charset="0"/>
                <a:cs typeface="Tahoma" pitchFamily="34" charset="0"/>
              </a:rPr>
              <a:t>Surface Clustering in Light Nuclei</a:t>
            </a:r>
            <a:endParaRPr lang="en-US" sz="2400"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6" name="Line 4"/>
          <p:cNvSpPr>
            <a:spLocks noChangeShapeType="1"/>
          </p:cNvSpPr>
          <p:nvPr/>
        </p:nvSpPr>
        <p:spPr bwMode="auto">
          <a:xfrm>
            <a:off x="5334000" y="6096000"/>
            <a:ext cx="2286000" cy="0"/>
          </a:xfrm>
          <a:prstGeom prst="line">
            <a:avLst/>
          </a:prstGeom>
          <a:noFill/>
          <a:ln w="25400">
            <a:solidFill>
              <a:schemeClr val="tx1"/>
            </a:solidFill>
            <a:round/>
            <a:headEnd/>
            <a:tailEnd type="triangle" w="lg" len="lg"/>
          </a:ln>
          <a:effectLst/>
        </p:spPr>
        <p:txBody>
          <a:bodyPr/>
          <a:lstStyle/>
          <a:p>
            <a:endParaRPr lang="en-US"/>
          </a:p>
        </p:txBody>
      </p:sp>
      <p:sp>
        <p:nvSpPr>
          <p:cNvPr id="95237" name="Line 5"/>
          <p:cNvSpPr>
            <a:spLocks noChangeShapeType="1"/>
          </p:cNvSpPr>
          <p:nvPr/>
        </p:nvSpPr>
        <p:spPr bwMode="auto">
          <a:xfrm flipV="1">
            <a:off x="7543800" y="4800600"/>
            <a:ext cx="762000" cy="1325563"/>
          </a:xfrm>
          <a:prstGeom prst="line">
            <a:avLst/>
          </a:prstGeom>
          <a:noFill/>
          <a:ln w="25400">
            <a:solidFill>
              <a:schemeClr val="tx1"/>
            </a:solidFill>
            <a:round/>
            <a:headEnd/>
            <a:tailEnd type="triangle" w="lg" len="lg"/>
          </a:ln>
          <a:effectLst/>
        </p:spPr>
        <p:txBody>
          <a:bodyPr/>
          <a:lstStyle/>
          <a:p>
            <a:endParaRPr lang="en-US"/>
          </a:p>
        </p:txBody>
      </p:sp>
      <p:sp>
        <p:nvSpPr>
          <p:cNvPr id="95238" name="Line 6"/>
          <p:cNvSpPr>
            <a:spLocks noChangeShapeType="1"/>
          </p:cNvSpPr>
          <p:nvPr/>
        </p:nvSpPr>
        <p:spPr bwMode="auto">
          <a:xfrm flipV="1">
            <a:off x="5334000" y="4800600"/>
            <a:ext cx="2971800" cy="1295400"/>
          </a:xfrm>
          <a:prstGeom prst="line">
            <a:avLst/>
          </a:prstGeom>
          <a:noFill/>
          <a:ln w="25400">
            <a:solidFill>
              <a:schemeClr val="tx1"/>
            </a:solidFill>
            <a:round/>
            <a:headEnd/>
            <a:tailEnd type="triangle" w="lg" len="lg"/>
          </a:ln>
          <a:effectLst/>
        </p:spPr>
        <p:txBody>
          <a:bodyPr/>
          <a:lstStyle/>
          <a:p>
            <a:endParaRPr lang="en-US"/>
          </a:p>
        </p:txBody>
      </p:sp>
      <p:sp>
        <p:nvSpPr>
          <p:cNvPr id="95239" name="Line 7"/>
          <p:cNvSpPr>
            <a:spLocks noChangeShapeType="1"/>
          </p:cNvSpPr>
          <p:nvPr/>
        </p:nvSpPr>
        <p:spPr bwMode="auto">
          <a:xfrm>
            <a:off x="7620000" y="6096000"/>
            <a:ext cx="1371600" cy="0"/>
          </a:xfrm>
          <a:prstGeom prst="line">
            <a:avLst/>
          </a:prstGeom>
          <a:noFill/>
          <a:ln w="9525">
            <a:solidFill>
              <a:schemeClr val="tx1"/>
            </a:solidFill>
            <a:round/>
            <a:headEnd/>
            <a:tailEnd/>
          </a:ln>
          <a:effectLst/>
        </p:spPr>
        <p:txBody>
          <a:bodyPr/>
          <a:lstStyle/>
          <a:p>
            <a:endParaRPr lang="en-US"/>
          </a:p>
        </p:txBody>
      </p:sp>
      <p:sp>
        <p:nvSpPr>
          <p:cNvPr id="95245" name="Rectangle 13"/>
          <p:cNvSpPr>
            <a:spLocks noChangeArrowheads="1"/>
          </p:cNvSpPr>
          <p:nvPr/>
        </p:nvSpPr>
        <p:spPr bwMode="auto">
          <a:xfrm>
            <a:off x="6400800" y="5638800"/>
            <a:ext cx="315913" cy="396875"/>
          </a:xfrm>
          <a:prstGeom prst="rect">
            <a:avLst/>
          </a:prstGeom>
          <a:noFill/>
          <a:ln w="9525">
            <a:noFill/>
            <a:miter lim="800000"/>
            <a:headEnd/>
            <a:tailEnd/>
          </a:ln>
          <a:effectLst/>
        </p:spPr>
        <p:txBody>
          <a:bodyPr wrap="none">
            <a:spAutoFit/>
          </a:bodyPr>
          <a:lstStyle/>
          <a:p>
            <a:r>
              <a:rPr lang="en-US" sz="2000">
                <a:latin typeface="Symbol" pitchFamily="18" charset="2"/>
              </a:rPr>
              <a:t>q</a:t>
            </a:r>
          </a:p>
        </p:txBody>
      </p:sp>
      <p:sp>
        <p:nvSpPr>
          <p:cNvPr id="95234" name="Oval 2"/>
          <p:cNvSpPr>
            <a:spLocks noChangeArrowheads="1"/>
          </p:cNvSpPr>
          <p:nvPr/>
        </p:nvSpPr>
        <p:spPr bwMode="auto">
          <a:xfrm>
            <a:off x="3810000" y="2895600"/>
            <a:ext cx="762000" cy="762000"/>
          </a:xfrm>
          <a:prstGeom prst="ellipse">
            <a:avLst/>
          </a:prstGeom>
          <a:solidFill>
            <a:schemeClr val="tx1"/>
          </a:solidFill>
          <a:ln w="9525">
            <a:solidFill>
              <a:schemeClr val="tx1"/>
            </a:solidFill>
            <a:round/>
            <a:headEnd/>
            <a:tailEnd/>
          </a:ln>
          <a:effectLst/>
        </p:spPr>
        <p:txBody>
          <a:bodyPr wrap="none" anchor="ctr"/>
          <a:lstStyle/>
          <a:p>
            <a:pPr algn="ctr"/>
            <a:endParaRPr lang="en-US"/>
          </a:p>
        </p:txBody>
      </p:sp>
      <p:sp>
        <p:nvSpPr>
          <p:cNvPr id="95243" name="Text Box 11"/>
          <p:cNvSpPr txBox="1">
            <a:spLocks noChangeArrowheads="1"/>
          </p:cNvSpPr>
          <p:nvPr/>
        </p:nvSpPr>
        <p:spPr bwMode="auto">
          <a:xfrm>
            <a:off x="2362200" y="3276600"/>
            <a:ext cx="457200" cy="457200"/>
          </a:xfrm>
          <a:prstGeom prst="rect">
            <a:avLst/>
          </a:prstGeom>
          <a:noFill/>
          <a:ln w="9525">
            <a:noFill/>
            <a:miter lim="800000"/>
            <a:headEnd/>
            <a:tailEnd/>
          </a:ln>
          <a:effectLst/>
        </p:spPr>
        <p:txBody>
          <a:bodyPr>
            <a:spAutoFit/>
          </a:bodyPr>
          <a:lstStyle/>
          <a:p>
            <a:pPr>
              <a:spcBef>
                <a:spcPct val="50000"/>
              </a:spcBef>
            </a:pPr>
            <a:r>
              <a:rPr lang="en-US" sz="2400" dirty="0"/>
              <a:t>R</a:t>
            </a:r>
          </a:p>
        </p:txBody>
      </p:sp>
      <p:sp>
        <p:nvSpPr>
          <p:cNvPr id="95244" name="Text Box 12"/>
          <p:cNvSpPr txBox="1">
            <a:spLocks noChangeArrowheads="1"/>
          </p:cNvSpPr>
          <p:nvPr/>
        </p:nvSpPr>
        <p:spPr bwMode="auto">
          <a:xfrm>
            <a:off x="1295400" y="2971800"/>
            <a:ext cx="381000" cy="519112"/>
          </a:xfrm>
          <a:prstGeom prst="rect">
            <a:avLst/>
          </a:prstGeom>
          <a:noFill/>
          <a:ln w="9525">
            <a:noFill/>
            <a:miter lim="800000"/>
            <a:headEnd/>
            <a:tailEnd/>
          </a:ln>
          <a:effectLst/>
        </p:spPr>
        <p:txBody>
          <a:bodyPr>
            <a:spAutoFit/>
          </a:bodyPr>
          <a:lstStyle/>
          <a:p>
            <a:pPr>
              <a:spcBef>
                <a:spcPct val="50000"/>
              </a:spcBef>
            </a:pPr>
            <a:r>
              <a:rPr lang="en-US" sz="2800" dirty="0"/>
              <a:t>r</a:t>
            </a:r>
          </a:p>
        </p:txBody>
      </p:sp>
      <p:grpSp>
        <p:nvGrpSpPr>
          <p:cNvPr id="2" name="Group 24"/>
          <p:cNvGrpSpPr/>
          <p:nvPr/>
        </p:nvGrpSpPr>
        <p:grpSpPr>
          <a:xfrm flipH="1">
            <a:off x="1524000" y="2362200"/>
            <a:ext cx="2667000" cy="1981200"/>
            <a:chOff x="3581400" y="2362200"/>
            <a:chExt cx="2667000" cy="1981200"/>
          </a:xfrm>
        </p:grpSpPr>
        <p:sp>
          <p:nvSpPr>
            <p:cNvPr id="95240" name="Oval 8"/>
            <p:cNvSpPr>
              <a:spLocks noChangeArrowheads="1"/>
            </p:cNvSpPr>
            <p:nvPr/>
          </p:nvSpPr>
          <p:spPr bwMode="auto">
            <a:xfrm>
              <a:off x="5943600" y="2362200"/>
              <a:ext cx="304800" cy="304800"/>
            </a:xfrm>
            <a:prstGeom prst="ellipse">
              <a:avLst/>
            </a:prstGeom>
            <a:solidFill>
              <a:srgbClr val="FF0000"/>
            </a:solidFill>
            <a:ln w="9525">
              <a:solidFill>
                <a:schemeClr val="tx1"/>
              </a:solidFill>
              <a:round/>
              <a:headEnd/>
              <a:tailEnd/>
            </a:ln>
            <a:effectLst/>
          </p:spPr>
          <p:txBody>
            <a:bodyPr wrap="none" anchor="ctr"/>
            <a:lstStyle/>
            <a:p>
              <a:endParaRPr lang="en-US"/>
            </a:p>
          </p:txBody>
        </p:sp>
        <p:sp>
          <p:nvSpPr>
            <p:cNvPr id="95241" name="Oval 9"/>
            <p:cNvSpPr>
              <a:spLocks noChangeArrowheads="1"/>
            </p:cNvSpPr>
            <p:nvPr/>
          </p:nvSpPr>
          <p:spPr bwMode="auto">
            <a:xfrm>
              <a:off x="5943600" y="4038600"/>
              <a:ext cx="304800" cy="304800"/>
            </a:xfrm>
            <a:prstGeom prst="ellipse">
              <a:avLst/>
            </a:prstGeom>
            <a:solidFill>
              <a:srgbClr val="0000FF"/>
            </a:solidFill>
            <a:ln w="9525">
              <a:solidFill>
                <a:schemeClr val="tx1"/>
              </a:solidFill>
              <a:round/>
              <a:headEnd/>
              <a:tailEnd/>
            </a:ln>
            <a:effectLst/>
          </p:spPr>
          <p:txBody>
            <a:bodyPr wrap="none" anchor="ctr"/>
            <a:lstStyle/>
            <a:p>
              <a:endParaRPr lang="en-US"/>
            </a:p>
          </p:txBody>
        </p:sp>
        <p:sp>
          <p:nvSpPr>
            <p:cNvPr id="95242" name="Line 10"/>
            <p:cNvSpPr>
              <a:spLocks noChangeShapeType="1"/>
            </p:cNvSpPr>
            <p:nvPr/>
          </p:nvSpPr>
          <p:spPr bwMode="auto">
            <a:xfrm>
              <a:off x="6096000" y="2514600"/>
              <a:ext cx="0" cy="1676400"/>
            </a:xfrm>
            <a:prstGeom prst="line">
              <a:avLst/>
            </a:prstGeom>
            <a:noFill/>
            <a:ln w="15875">
              <a:solidFill>
                <a:schemeClr val="tx1"/>
              </a:solidFill>
              <a:round/>
              <a:headEnd/>
              <a:tailEnd/>
            </a:ln>
            <a:effectLst/>
          </p:spPr>
          <p:txBody>
            <a:bodyPr/>
            <a:lstStyle/>
            <a:p>
              <a:endParaRPr lang="en-US"/>
            </a:p>
          </p:txBody>
        </p:sp>
        <p:sp>
          <p:nvSpPr>
            <p:cNvPr id="95246" name="Line 14"/>
            <p:cNvSpPr>
              <a:spLocks noChangeShapeType="1"/>
            </p:cNvSpPr>
            <p:nvPr/>
          </p:nvSpPr>
          <p:spPr bwMode="auto">
            <a:xfrm flipH="1">
              <a:off x="3581400" y="2514600"/>
              <a:ext cx="2438400" cy="762000"/>
            </a:xfrm>
            <a:prstGeom prst="line">
              <a:avLst/>
            </a:prstGeom>
            <a:noFill/>
            <a:ln w="15875">
              <a:solidFill>
                <a:schemeClr val="tx1"/>
              </a:solidFill>
              <a:round/>
              <a:headEnd/>
              <a:tailEnd type="triangle" w="med" len="med"/>
            </a:ln>
            <a:effectLst/>
          </p:spPr>
          <p:txBody>
            <a:bodyPr/>
            <a:lstStyle/>
            <a:p>
              <a:endParaRPr lang="en-US"/>
            </a:p>
          </p:txBody>
        </p:sp>
        <p:sp>
          <p:nvSpPr>
            <p:cNvPr id="95247" name="Line 15"/>
            <p:cNvSpPr>
              <a:spLocks noChangeShapeType="1"/>
            </p:cNvSpPr>
            <p:nvPr/>
          </p:nvSpPr>
          <p:spPr bwMode="auto">
            <a:xfrm flipH="1" flipV="1">
              <a:off x="3581400" y="3276600"/>
              <a:ext cx="2514600" cy="914400"/>
            </a:xfrm>
            <a:prstGeom prst="line">
              <a:avLst/>
            </a:prstGeom>
            <a:noFill/>
            <a:ln w="15875">
              <a:solidFill>
                <a:schemeClr val="tx1"/>
              </a:solidFill>
              <a:round/>
              <a:headEnd/>
              <a:tailEnd type="triangle" w="med" len="med"/>
            </a:ln>
            <a:effectLst/>
          </p:spPr>
          <p:txBody>
            <a:bodyPr/>
            <a:lstStyle/>
            <a:p>
              <a:endParaRPr lang="en-US"/>
            </a:p>
          </p:txBody>
        </p:sp>
        <p:sp>
          <p:nvSpPr>
            <p:cNvPr id="95248" name="Line 16"/>
            <p:cNvSpPr>
              <a:spLocks noChangeShapeType="1"/>
            </p:cNvSpPr>
            <p:nvPr/>
          </p:nvSpPr>
          <p:spPr bwMode="auto">
            <a:xfrm>
              <a:off x="3581400" y="3276600"/>
              <a:ext cx="2514600" cy="0"/>
            </a:xfrm>
            <a:prstGeom prst="line">
              <a:avLst/>
            </a:prstGeom>
            <a:noFill/>
            <a:ln w="15875">
              <a:solidFill>
                <a:schemeClr val="tx1"/>
              </a:solidFill>
              <a:round/>
              <a:headEnd/>
              <a:tailEnd/>
            </a:ln>
            <a:effectLst/>
          </p:spPr>
          <p:txBody>
            <a:bodyPr/>
            <a:lstStyle/>
            <a:p>
              <a:endParaRPr lang="en-US"/>
            </a:p>
          </p:txBody>
        </p:sp>
        <p:sp>
          <p:nvSpPr>
            <p:cNvPr id="95249" name="Line 17"/>
            <p:cNvSpPr>
              <a:spLocks noChangeShapeType="1"/>
            </p:cNvSpPr>
            <p:nvPr/>
          </p:nvSpPr>
          <p:spPr bwMode="auto">
            <a:xfrm>
              <a:off x="6096000" y="2514600"/>
              <a:ext cx="0" cy="762000"/>
            </a:xfrm>
            <a:prstGeom prst="line">
              <a:avLst/>
            </a:prstGeom>
            <a:noFill/>
            <a:ln w="15875">
              <a:solidFill>
                <a:schemeClr val="tx1"/>
              </a:solidFill>
              <a:round/>
              <a:headEnd/>
              <a:tailEnd type="triangle" w="med" len="med"/>
            </a:ln>
            <a:effectLst/>
          </p:spPr>
          <p:txBody>
            <a:bodyPr/>
            <a:lstStyle/>
            <a:p>
              <a:endParaRPr lang="en-US"/>
            </a:p>
          </p:txBody>
        </p:sp>
        <p:sp>
          <p:nvSpPr>
            <p:cNvPr id="95252" name="Line 20"/>
            <p:cNvSpPr>
              <a:spLocks noChangeShapeType="1"/>
            </p:cNvSpPr>
            <p:nvPr/>
          </p:nvSpPr>
          <p:spPr bwMode="auto">
            <a:xfrm flipV="1">
              <a:off x="6096000" y="3276600"/>
              <a:ext cx="0" cy="914400"/>
            </a:xfrm>
            <a:prstGeom prst="line">
              <a:avLst/>
            </a:prstGeom>
            <a:noFill/>
            <a:ln w="15875">
              <a:solidFill>
                <a:schemeClr val="tx1"/>
              </a:solidFill>
              <a:round/>
              <a:headEnd/>
              <a:tailEnd type="triangle" w="med" len="med"/>
            </a:ln>
            <a:effectLst/>
          </p:spPr>
          <p:txBody>
            <a:bodyPr/>
            <a:lstStyle/>
            <a:p>
              <a:endParaRPr lang="en-US"/>
            </a:p>
          </p:txBody>
        </p:sp>
        <p:sp>
          <p:nvSpPr>
            <p:cNvPr id="95253" name="Line 21"/>
            <p:cNvSpPr>
              <a:spLocks noChangeShapeType="1"/>
            </p:cNvSpPr>
            <p:nvPr/>
          </p:nvSpPr>
          <p:spPr bwMode="auto">
            <a:xfrm flipH="1">
              <a:off x="4038600" y="2514600"/>
              <a:ext cx="2057400" cy="609600"/>
            </a:xfrm>
            <a:prstGeom prst="line">
              <a:avLst/>
            </a:prstGeom>
            <a:noFill/>
            <a:ln w="15875">
              <a:solidFill>
                <a:schemeClr val="tx1"/>
              </a:solidFill>
              <a:round/>
              <a:headEnd/>
              <a:tailEnd type="triangle" w="med" len="med"/>
            </a:ln>
            <a:effectLst/>
          </p:spPr>
          <p:txBody>
            <a:bodyPr/>
            <a:lstStyle/>
            <a:p>
              <a:endParaRPr lang="en-US"/>
            </a:p>
          </p:txBody>
        </p:sp>
        <p:sp>
          <p:nvSpPr>
            <p:cNvPr id="95254" name="Line 22"/>
            <p:cNvSpPr>
              <a:spLocks noChangeShapeType="1"/>
            </p:cNvSpPr>
            <p:nvPr/>
          </p:nvSpPr>
          <p:spPr bwMode="auto">
            <a:xfrm flipH="1" flipV="1">
              <a:off x="4038600" y="3429000"/>
              <a:ext cx="2057400" cy="762000"/>
            </a:xfrm>
            <a:prstGeom prst="line">
              <a:avLst/>
            </a:prstGeom>
            <a:noFill/>
            <a:ln w="9525">
              <a:solidFill>
                <a:schemeClr val="tx1"/>
              </a:solidFill>
              <a:round/>
              <a:headEnd/>
              <a:tailEnd type="triangle" w="med" len="med"/>
            </a:ln>
            <a:effectLst/>
          </p:spPr>
          <p:txBody>
            <a:bodyPr/>
            <a:lstStyle/>
            <a:p>
              <a:endParaRPr lang="en-US"/>
            </a:p>
          </p:txBody>
        </p:sp>
      </p:grpSp>
      <p:sp>
        <p:nvSpPr>
          <p:cNvPr id="95255" name="AutoShape 23"/>
          <p:cNvSpPr>
            <a:spLocks noChangeArrowheads="1"/>
          </p:cNvSpPr>
          <p:nvPr/>
        </p:nvSpPr>
        <p:spPr bwMode="auto">
          <a:xfrm rot="-5088218">
            <a:off x="6003131" y="5763419"/>
            <a:ext cx="515938" cy="215900"/>
          </a:xfrm>
          <a:prstGeom prst="curvedUpArrow">
            <a:avLst>
              <a:gd name="adj1" fmla="val 47794"/>
              <a:gd name="adj2" fmla="val 95588"/>
              <a:gd name="adj3" fmla="val 33333"/>
            </a:avLst>
          </a:prstGeom>
          <a:solidFill>
            <a:schemeClr val="bg1"/>
          </a:solidFill>
          <a:ln w="9525">
            <a:solidFill>
              <a:schemeClr val="tx1"/>
            </a:solidFill>
            <a:miter lim="800000"/>
            <a:headEnd/>
            <a:tailEnd/>
          </a:ln>
          <a:effectLst/>
        </p:spPr>
        <p:txBody>
          <a:bodyPr wrap="none" anchor="ctr"/>
          <a:lstStyle/>
          <a:p>
            <a:endParaRPr lang="en-US"/>
          </a:p>
        </p:txBody>
      </p:sp>
      <p:sp>
        <p:nvSpPr>
          <p:cNvPr id="95250" name="Line 18"/>
          <p:cNvSpPr>
            <a:spLocks noChangeShapeType="1"/>
          </p:cNvSpPr>
          <p:nvPr/>
        </p:nvSpPr>
        <p:spPr bwMode="auto">
          <a:xfrm flipH="1">
            <a:off x="990600" y="2514600"/>
            <a:ext cx="685800" cy="0"/>
          </a:xfrm>
          <a:prstGeom prst="line">
            <a:avLst/>
          </a:prstGeom>
          <a:noFill/>
          <a:ln w="15875">
            <a:solidFill>
              <a:schemeClr val="tx1"/>
            </a:solidFill>
            <a:round/>
            <a:headEnd/>
            <a:tailEnd type="triangle" w="med" len="med"/>
          </a:ln>
          <a:effectLst/>
        </p:spPr>
        <p:txBody>
          <a:bodyPr/>
          <a:lstStyle/>
          <a:p>
            <a:endParaRPr lang="en-US"/>
          </a:p>
        </p:txBody>
      </p:sp>
      <p:sp>
        <p:nvSpPr>
          <p:cNvPr id="95251" name="Line 19"/>
          <p:cNvSpPr>
            <a:spLocks noChangeShapeType="1"/>
          </p:cNvSpPr>
          <p:nvPr/>
        </p:nvSpPr>
        <p:spPr bwMode="auto">
          <a:xfrm flipH="1" flipV="1">
            <a:off x="990600" y="4191000"/>
            <a:ext cx="685800" cy="0"/>
          </a:xfrm>
          <a:prstGeom prst="line">
            <a:avLst/>
          </a:prstGeom>
          <a:noFill/>
          <a:ln w="15875">
            <a:solidFill>
              <a:schemeClr val="tx1"/>
            </a:solidFill>
            <a:round/>
            <a:headEnd/>
            <a:tailEnd type="triangle" w="med" len="med"/>
          </a:ln>
          <a:effectLst/>
        </p:spPr>
        <p:txBody>
          <a:bodyPr/>
          <a:lstStyle/>
          <a:p>
            <a:endParaRPr lang="en-US"/>
          </a:p>
        </p:txBody>
      </p:sp>
      <p:sp>
        <p:nvSpPr>
          <p:cNvPr id="25" name="Text Box 3"/>
          <p:cNvSpPr txBox="1">
            <a:spLocks noChangeArrowheads="1"/>
          </p:cNvSpPr>
          <p:nvPr/>
        </p:nvSpPr>
        <p:spPr bwMode="auto">
          <a:xfrm>
            <a:off x="2362200" y="381000"/>
            <a:ext cx="5257800" cy="461665"/>
          </a:xfrm>
          <a:prstGeom prst="rect">
            <a:avLst/>
          </a:prstGeom>
          <a:noFill/>
          <a:ln w="9525">
            <a:noFill/>
            <a:miter lim="800000"/>
            <a:headEnd/>
            <a:tailEnd/>
          </a:ln>
          <a:effectLst/>
        </p:spPr>
        <p:txBody>
          <a:bodyPr wrap="square">
            <a:spAutoFit/>
          </a:bodyPr>
          <a:lstStyle/>
          <a:p>
            <a:pPr>
              <a:spcBef>
                <a:spcPct val="50000"/>
              </a:spcBef>
            </a:pPr>
            <a:r>
              <a:rPr lang="en-US" sz="2400" dirty="0" smtClean="0">
                <a:latin typeface="Tahoma" pitchFamily="34" charset="0"/>
                <a:cs typeface="Tahoma" pitchFamily="34" charset="0"/>
              </a:rPr>
              <a:t>Surface Clustering in Light Nuclei</a:t>
            </a:r>
            <a:endParaRPr lang="en-US" sz="2400"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6" name="Line 4"/>
          <p:cNvSpPr>
            <a:spLocks noChangeShapeType="1"/>
          </p:cNvSpPr>
          <p:nvPr/>
        </p:nvSpPr>
        <p:spPr bwMode="auto">
          <a:xfrm>
            <a:off x="5334000" y="6096000"/>
            <a:ext cx="2286000" cy="0"/>
          </a:xfrm>
          <a:prstGeom prst="line">
            <a:avLst/>
          </a:prstGeom>
          <a:noFill/>
          <a:ln w="25400">
            <a:solidFill>
              <a:schemeClr val="tx1"/>
            </a:solidFill>
            <a:round/>
            <a:headEnd/>
            <a:tailEnd type="triangle" w="lg" len="lg"/>
          </a:ln>
          <a:effectLst/>
        </p:spPr>
        <p:txBody>
          <a:bodyPr/>
          <a:lstStyle/>
          <a:p>
            <a:endParaRPr lang="en-US"/>
          </a:p>
        </p:txBody>
      </p:sp>
      <p:sp>
        <p:nvSpPr>
          <p:cNvPr id="95237" name="Line 5"/>
          <p:cNvSpPr>
            <a:spLocks noChangeShapeType="1"/>
          </p:cNvSpPr>
          <p:nvPr/>
        </p:nvSpPr>
        <p:spPr bwMode="auto">
          <a:xfrm flipV="1">
            <a:off x="7543800" y="5105399"/>
            <a:ext cx="609600" cy="1020763"/>
          </a:xfrm>
          <a:prstGeom prst="line">
            <a:avLst/>
          </a:prstGeom>
          <a:noFill/>
          <a:ln w="25400">
            <a:solidFill>
              <a:schemeClr val="tx1"/>
            </a:solidFill>
            <a:round/>
            <a:headEnd/>
            <a:tailEnd type="triangle" w="lg" len="lg"/>
          </a:ln>
          <a:effectLst/>
        </p:spPr>
        <p:txBody>
          <a:bodyPr/>
          <a:lstStyle/>
          <a:p>
            <a:endParaRPr lang="en-US"/>
          </a:p>
        </p:txBody>
      </p:sp>
      <p:sp>
        <p:nvSpPr>
          <p:cNvPr id="95238" name="Line 6"/>
          <p:cNvSpPr>
            <a:spLocks noChangeShapeType="1"/>
          </p:cNvSpPr>
          <p:nvPr/>
        </p:nvSpPr>
        <p:spPr bwMode="auto">
          <a:xfrm flipV="1">
            <a:off x="5334000" y="5105400"/>
            <a:ext cx="2819400" cy="990600"/>
          </a:xfrm>
          <a:prstGeom prst="line">
            <a:avLst/>
          </a:prstGeom>
          <a:noFill/>
          <a:ln w="25400">
            <a:solidFill>
              <a:schemeClr val="tx1"/>
            </a:solidFill>
            <a:round/>
            <a:headEnd/>
            <a:tailEnd type="triangle" w="lg" len="lg"/>
          </a:ln>
          <a:effectLst/>
        </p:spPr>
        <p:txBody>
          <a:bodyPr/>
          <a:lstStyle/>
          <a:p>
            <a:endParaRPr lang="en-US"/>
          </a:p>
        </p:txBody>
      </p:sp>
      <p:sp>
        <p:nvSpPr>
          <p:cNvPr id="95239" name="Line 7"/>
          <p:cNvSpPr>
            <a:spLocks noChangeShapeType="1"/>
          </p:cNvSpPr>
          <p:nvPr/>
        </p:nvSpPr>
        <p:spPr bwMode="auto">
          <a:xfrm>
            <a:off x="7620000" y="6096000"/>
            <a:ext cx="1371600" cy="0"/>
          </a:xfrm>
          <a:prstGeom prst="line">
            <a:avLst/>
          </a:prstGeom>
          <a:noFill/>
          <a:ln w="9525">
            <a:solidFill>
              <a:schemeClr val="tx1"/>
            </a:solidFill>
            <a:round/>
            <a:headEnd/>
            <a:tailEnd/>
          </a:ln>
          <a:effectLst/>
        </p:spPr>
        <p:txBody>
          <a:bodyPr/>
          <a:lstStyle/>
          <a:p>
            <a:endParaRPr lang="en-US"/>
          </a:p>
        </p:txBody>
      </p:sp>
      <p:sp>
        <p:nvSpPr>
          <p:cNvPr id="95245" name="Rectangle 13"/>
          <p:cNvSpPr>
            <a:spLocks noChangeArrowheads="1"/>
          </p:cNvSpPr>
          <p:nvPr/>
        </p:nvSpPr>
        <p:spPr bwMode="auto">
          <a:xfrm>
            <a:off x="6400800" y="5638800"/>
            <a:ext cx="315913" cy="396875"/>
          </a:xfrm>
          <a:prstGeom prst="rect">
            <a:avLst/>
          </a:prstGeom>
          <a:noFill/>
          <a:ln w="9525">
            <a:noFill/>
            <a:miter lim="800000"/>
            <a:headEnd/>
            <a:tailEnd/>
          </a:ln>
          <a:effectLst/>
        </p:spPr>
        <p:txBody>
          <a:bodyPr wrap="none">
            <a:spAutoFit/>
          </a:bodyPr>
          <a:lstStyle/>
          <a:p>
            <a:r>
              <a:rPr lang="en-US" sz="2000">
                <a:latin typeface="Symbol" pitchFamily="18" charset="2"/>
              </a:rPr>
              <a:t>q</a:t>
            </a:r>
          </a:p>
        </p:txBody>
      </p:sp>
      <p:sp>
        <p:nvSpPr>
          <p:cNvPr id="95234" name="Oval 2"/>
          <p:cNvSpPr>
            <a:spLocks noChangeArrowheads="1"/>
          </p:cNvSpPr>
          <p:nvPr/>
        </p:nvSpPr>
        <p:spPr bwMode="auto">
          <a:xfrm>
            <a:off x="3810000" y="2895600"/>
            <a:ext cx="762000" cy="762000"/>
          </a:xfrm>
          <a:prstGeom prst="ellipse">
            <a:avLst/>
          </a:prstGeom>
          <a:solidFill>
            <a:schemeClr val="tx1"/>
          </a:solidFill>
          <a:ln w="9525">
            <a:solidFill>
              <a:schemeClr val="tx1"/>
            </a:solidFill>
            <a:round/>
            <a:headEnd/>
            <a:tailEnd/>
          </a:ln>
          <a:effectLst/>
        </p:spPr>
        <p:txBody>
          <a:bodyPr wrap="none" anchor="ctr"/>
          <a:lstStyle/>
          <a:p>
            <a:pPr algn="ctr"/>
            <a:endParaRPr lang="en-US"/>
          </a:p>
        </p:txBody>
      </p:sp>
      <p:sp>
        <p:nvSpPr>
          <p:cNvPr id="95243" name="Text Box 11"/>
          <p:cNvSpPr txBox="1">
            <a:spLocks noChangeArrowheads="1"/>
          </p:cNvSpPr>
          <p:nvPr/>
        </p:nvSpPr>
        <p:spPr bwMode="auto">
          <a:xfrm>
            <a:off x="2286000" y="3352800"/>
            <a:ext cx="457200" cy="461665"/>
          </a:xfrm>
          <a:prstGeom prst="rect">
            <a:avLst/>
          </a:prstGeom>
          <a:noFill/>
          <a:ln w="9525">
            <a:noFill/>
            <a:miter lim="800000"/>
            <a:headEnd/>
            <a:tailEnd/>
          </a:ln>
          <a:effectLst/>
        </p:spPr>
        <p:txBody>
          <a:bodyPr wrap="square">
            <a:spAutoFit/>
          </a:bodyPr>
          <a:lstStyle/>
          <a:p>
            <a:pPr>
              <a:spcBef>
                <a:spcPct val="50000"/>
              </a:spcBef>
            </a:pPr>
            <a:r>
              <a:rPr lang="en-US" sz="2400" dirty="0"/>
              <a:t>R</a:t>
            </a:r>
          </a:p>
        </p:txBody>
      </p:sp>
      <p:sp>
        <p:nvSpPr>
          <p:cNvPr id="95244" name="Text Box 12"/>
          <p:cNvSpPr txBox="1">
            <a:spLocks noChangeArrowheads="1"/>
          </p:cNvSpPr>
          <p:nvPr/>
        </p:nvSpPr>
        <p:spPr bwMode="auto">
          <a:xfrm>
            <a:off x="838200" y="3124200"/>
            <a:ext cx="381000" cy="519112"/>
          </a:xfrm>
          <a:prstGeom prst="rect">
            <a:avLst/>
          </a:prstGeom>
          <a:noFill/>
          <a:ln w="9525">
            <a:noFill/>
            <a:miter lim="800000"/>
            <a:headEnd/>
            <a:tailEnd/>
          </a:ln>
          <a:effectLst/>
        </p:spPr>
        <p:txBody>
          <a:bodyPr>
            <a:spAutoFit/>
          </a:bodyPr>
          <a:lstStyle/>
          <a:p>
            <a:pPr>
              <a:spcBef>
                <a:spcPct val="50000"/>
              </a:spcBef>
            </a:pPr>
            <a:r>
              <a:rPr lang="en-US" sz="2800" dirty="0"/>
              <a:t>r</a:t>
            </a:r>
          </a:p>
        </p:txBody>
      </p:sp>
      <p:grpSp>
        <p:nvGrpSpPr>
          <p:cNvPr id="2" name="Group 25"/>
          <p:cNvGrpSpPr/>
          <p:nvPr/>
        </p:nvGrpSpPr>
        <p:grpSpPr>
          <a:xfrm flipH="1">
            <a:off x="1066800" y="2286000"/>
            <a:ext cx="3124200" cy="2209800"/>
            <a:chOff x="3581400" y="2362200"/>
            <a:chExt cx="2667000" cy="1981200"/>
          </a:xfrm>
        </p:grpSpPr>
        <p:sp>
          <p:nvSpPr>
            <p:cNvPr id="95240" name="Oval 8"/>
            <p:cNvSpPr>
              <a:spLocks noChangeArrowheads="1"/>
            </p:cNvSpPr>
            <p:nvPr/>
          </p:nvSpPr>
          <p:spPr bwMode="auto">
            <a:xfrm>
              <a:off x="5943600" y="2362200"/>
              <a:ext cx="304800" cy="304800"/>
            </a:xfrm>
            <a:prstGeom prst="ellipse">
              <a:avLst/>
            </a:prstGeom>
            <a:solidFill>
              <a:srgbClr val="FF0000"/>
            </a:solidFill>
            <a:ln w="9525">
              <a:solidFill>
                <a:schemeClr val="tx1"/>
              </a:solidFill>
              <a:round/>
              <a:headEnd/>
              <a:tailEnd/>
            </a:ln>
            <a:effectLst/>
          </p:spPr>
          <p:txBody>
            <a:bodyPr wrap="none" anchor="ctr"/>
            <a:lstStyle/>
            <a:p>
              <a:endParaRPr lang="en-US"/>
            </a:p>
          </p:txBody>
        </p:sp>
        <p:sp>
          <p:nvSpPr>
            <p:cNvPr id="95241" name="Oval 9"/>
            <p:cNvSpPr>
              <a:spLocks noChangeArrowheads="1"/>
            </p:cNvSpPr>
            <p:nvPr/>
          </p:nvSpPr>
          <p:spPr bwMode="auto">
            <a:xfrm>
              <a:off x="5943600" y="4038600"/>
              <a:ext cx="304800" cy="304800"/>
            </a:xfrm>
            <a:prstGeom prst="ellipse">
              <a:avLst/>
            </a:prstGeom>
            <a:solidFill>
              <a:srgbClr val="0000FF"/>
            </a:solidFill>
            <a:ln w="9525">
              <a:solidFill>
                <a:schemeClr val="tx1"/>
              </a:solidFill>
              <a:round/>
              <a:headEnd/>
              <a:tailEnd/>
            </a:ln>
            <a:effectLst/>
          </p:spPr>
          <p:txBody>
            <a:bodyPr wrap="none" anchor="ctr"/>
            <a:lstStyle/>
            <a:p>
              <a:endParaRPr lang="en-US"/>
            </a:p>
          </p:txBody>
        </p:sp>
        <p:sp>
          <p:nvSpPr>
            <p:cNvPr id="95242" name="Line 10"/>
            <p:cNvSpPr>
              <a:spLocks noChangeShapeType="1"/>
            </p:cNvSpPr>
            <p:nvPr/>
          </p:nvSpPr>
          <p:spPr bwMode="auto">
            <a:xfrm>
              <a:off x="6096000" y="2514600"/>
              <a:ext cx="0" cy="1676400"/>
            </a:xfrm>
            <a:prstGeom prst="line">
              <a:avLst/>
            </a:prstGeom>
            <a:noFill/>
            <a:ln w="15875">
              <a:solidFill>
                <a:schemeClr val="tx1"/>
              </a:solidFill>
              <a:round/>
              <a:headEnd/>
              <a:tailEnd/>
            </a:ln>
            <a:effectLst/>
          </p:spPr>
          <p:txBody>
            <a:bodyPr/>
            <a:lstStyle/>
            <a:p>
              <a:endParaRPr lang="en-US"/>
            </a:p>
          </p:txBody>
        </p:sp>
        <p:sp>
          <p:nvSpPr>
            <p:cNvPr id="95246" name="Line 14"/>
            <p:cNvSpPr>
              <a:spLocks noChangeShapeType="1"/>
            </p:cNvSpPr>
            <p:nvPr/>
          </p:nvSpPr>
          <p:spPr bwMode="auto">
            <a:xfrm flipH="1">
              <a:off x="3581400" y="2514600"/>
              <a:ext cx="2438400" cy="762000"/>
            </a:xfrm>
            <a:prstGeom prst="line">
              <a:avLst/>
            </a:prstGeom>
            <a:noFill/>
            <a:ln w="15875">
              <a:solidFill>
                <a:schemeClr val="tx1"/>
              </a:solidFill>
              <a:round/>
              <a:headEnd/>
              <a:tailEnd type="triangle" w="med" len="med"/>
            </a:ln>
            <a:effectLst/>
          </p:spPr>
          <p:txBody>
            <a:bodyPr/>
            <a:lstStyle/>
            <a:p>
              <a:endParaRPr lang="en-US"/>
            </a:p>
          </p:txBody>
        </p:sp>
        <p:sp>
          <p:nvSpPr>
            <p:cNvPr id="95247" name="Line 15"/>
            <p:cNvSpPr>
              <a:spLocks noChangeShapeType="1"/>
            </p:cNvSpPr>
            <p:nvPr/>
          </p:nvSpPr>
          <p:spPr bwMode="auto">
            <a:xfrm flipH="1" flipV="1">
              <a:off x="3581400" y="3276600"/>
              <a:ext cx="2514600" cy="914400"/>
            </a:xfrm>
            <a:prstGeom prst="line">
              <a:avLst/>
            </a:prstGeom>
            <a:noFill/>
            <a:ln w="15875">
              <a:solidFill>
                <a:schemeClr val="tx1"/>
              </a:solidFill>
              <a:round/>
              <a:headEnd/>
              <a:tailEnd type="triangle" w="med" len="med"/>
            </a:ln>
            <a:effectLst/>
          </p:spPr>
          <p:txBody>
            <a:bodyPr/>
            <a:lstStyle/>
            <a:p>
              <a:endParaRPr lang="en-US"/>
            </a:p>
          </p:txBody>
        </p:sp>
        <p:sp>
          <p:nvSpPr>
            <p:cNvPr id="95248" name="Line 16"/>
            <p:cNvSpPr>
              <a:spLocks noChangeShapeType="1"/>
            </p:cNvSpPr>
            <p:nvPr/>
          </p:nvSpPr>
          <p:spPr bwMode="auto">
            <a:xfrm>
              <a:off x="3581400" y="3276600"/>
              <a:ext cx="2514600" cy="0"/>
            </a:xfrm>
            <a:prstGeom prst="line">
              <a:avLst/>
            </a:prstGeom>
            <a:noFill/>
            <a:ln w="15875">
              <a:solidFill>
                <a:schemeClr val="tx1"/>
              </a:solidFill>
              <a:round/>
              <a:headEnd/>
              <a:tailEnd/>
            </a:ln>
            <a:effectLst/>
          </p:spPr>
          <p:txBody>
            <a:bodyPr/>
            <a:lstStyle/>
            <a:p>
              <a:endParaRPr lang="en-US"/>
            </a:p>
          </p:txBody>
        </p:sp>
        <p:sp>
          <p:nvSpPr>
            <p:cNvPr id="95249" name="Line 17"/>
            <p:cNvSpPr>
              <a:spLocks noChangeShapeType="1"/>
            </p:cNvSpPr>
            <p:nvPr/>
          </p:nvSpPr>
          <p:spPr bwMode="auto">
            <a:xfrm>
              <a:off x="6096000" y="2514600"/>
              <a:ext cx="0" cy="762000"/>
            </a:xfrm>
            <a:prstGeom prst="line">
              <a:avLst/>
            </a:prstGeom>
            <a:noFill/>
            <a:ln w="15875">
              <a:solidFill>
                <a:schemeClr val="tx1"/>
              </a:solidFill>
              <a:round/>
              <a:headEnd/>
              <a:tailEnd type="triangle" w="med" len="med"/>
            </a:ln>
            <a:effectLst/>
          </p:spPr>
          <p:txBody>
            <a:bodyPr/>
            <a:lstStyle/>
            <a:p>
              <a:endParaRPr lang="en-US"/>
            </a:p>
          </p:txBody>
        </p:sp>
        <p:sp>
          <p:nvSpPr>
            <p:cNvPr id="95252" name="Line 20"/>
            <p:cNvSpPr>
              <a:spLocks noChangeShapeType="1"/>
            </p:cNvSpPr>
            <p:nvPr/>
          </p:nvSpPr>
          <p:spPr bwMode="auto">
            <a:xfrm flipV="1">
              <a:off x="6096000" y="3276600"/>
              <a:ext cx="0" cy="914400"/>
            </a:xfrm>
            <a:prstGeom prst="line">
              <a:avLst/>
            </a:prstGeom>
            <a:noFill/>
            <a:ln w="15875">
              <a:solidFill>
                <a:schemeClr val="tx1"/>
              </a:solidFill>
              <a:round/>
              <a:headEnd/>
              <a:tailEnd type="triangle" w="med" len="med"/>
            </a:ln>
            <a:effectLst/>
          </p:spPr>
          <p:txBody>
            <a:bodyPr/>
            <a:lstStyle/>
            <a:p>
              <a:endParaRPr lang="en-US"/>
            </a:p>
          </p:txBody>
        </p:sp>
        <p:sp>
          <p:nvSpPr>
            <p:cNvPr id="95253" name="Line 21"/>
            <p:cNvSpPr>
              <a:spLocks noChangeShapeType="1"/>
            </p:cNvSpPr>
            <p:nvPr/>
          </p:nvSpPr>
          <p:spPr bwMode="auto">
            <a:xfrm flipH="1">
              <a:off x="4038600" y="2514600"/>
              <a:ext cx="2057400" cy="609600"/>
            </a:xfrm>
            <a:prstGeom prst="line">
              <a:avLst/>
            </a:prstGeom>
            <a:noFill/>
            <a:ln w="15875">
              <a:solidFill>
                <a:schemeClr val="tx1"/>
              </a:solidFill>
              <a:round/>
              <a:headEnd/>
              <a:tailEnd type="triangle" w="med" len="med"/>
            </a:ln>
            <a:effectLst/>
          </p:spPr>
          <p:txBody>
            <a:bodyPr/>
            <a:lstStyle/>
            <a:p>
              <a:endParaRPr lang="en-US"/>
            </a:p>
          </p:txBody>
        </p:sp>
        <p:sp>
          <p:nvSpPr>
            <p:cNvPr id="95254" name="Line 22"/>
            <p:cNvSpPr>
              <a:spLocks noChangeShapeType="1"/>
            </p:cNvSpPr>
            <p:nvPr/>
          </p:nvSpPr>
          <p:spPr bwMode="auto">
            <a:xfrm flipH="1" flipV="1">
              <a:off x="4038600" y="3429000"/>
              <a:ext cx="2057400" cy="762000"/>
            </a:xfrm>
            <a:prstGeom prst="line">
              <a:avLst/>
            </a:prstGeom>
            <a:noFill/>
            <a:ln w="9525">
              <a:solidFill>
                <a:schemeClr val="tx1"/>
              </a:solidFill>
              <a:round/>
              <a:headEnd/>
              <a:tailEnd type="triangle" w="med" len="med"/>
            </a:ln>
            <a:effectLst/>
          </p:spPr>
          <p:txBody>
            <a:bodyPr/>
            <a:lstStyle/>
            <a:p>
              <a:endParaRPr lang="en-US"/>
            </a:p>
          </p:txBody>
        </p:sp>
      </p:grpSp>
      <p:sp>
        <p:nvSpPr>
          <p:cNvPr id="95255" name="AutoShape 23"/>
          <p:cNvSpPr>
            <a:spLocks noChangeArrowheads="1"/>
          </p:cNvSpPr>
          <p:nvPr/>
        </p:nvSpPr>
        <p:spPr bwMode="auto">
          <a:xfrm rot="-5088218">
            <a:off x="6128492" y="5900697"/>
            <a:ext cx="336658" cy="127859"/>
          </a:xfrm>
          <a:prstGeom prst="curvedUpArrow">
            <a:avLst>
              <a:gd name="adj1" fmla="val 47794"/>
              <a:gd name="adj2" fmla="val 95588"/>
              <a:gd name="adj3" fmla="val 33333"/>
            </a:avLst>
          </a:prstGeom>
          <a:solidFill>
            <a:schemeClr val="bg1"/>
          </a:solidFill>
          <a:ln w="9525">
            <a:solidFill>
              <a:schemeClr val="tx1"/>
            </a:solidFill>
            <a:miter lim="800000"/>
            <a:headEnd/>
            <a:tailEnd/>
          </a:ln>
          <a:effectLst/>
        </p:spPr>
        <p:txBody>
          <a:bodyPr wrap="none" anchor="ctr"/>
          <a:lstStyle/>
          <a:p>
            <a:endParaRPr lang="en-US"/>
          </a:p>
        </p:txBody>
      </p:sp>
      <p:sp>
        <p:nvSpPr>
          <p:cNvPr id="95250" name="Line 18"/>
          <p:cNvSpPr>
            <a:spLocks noChangeShapeType="1"/>
          </p:cNvSpPr>
          <p:nvPr/>
        </p:nvSpPr>
        <p:spPr bwMode="auto">
          <a:xfrm flipH="1">
            <a:off x="762000" y="2438400"/>
            <a:ext cx="457200" cy="0"/>
          </a:xfrm>
          <a:prstGeom prst="line">
            <a:avLst/>
          </a:prstGeom>
          <a:noFill/>
          <a:ln w="15875">
            <a:solidFill>
              <a:schemeClr val="tx1"/>
            </a:solidFill>
            <a:round/>
            <a:headEnd/>
            <a:tailEnd type="triangle" w="med" len="med"/>
          </a:ln>
          <a:effectLst/>
        </p:spPr>
        <p:txBody>
          <a:bodyPr/>
          <a:lstStyle/>
          <a:p>
            <a:endParaRPr lang="en-US"/>
          </a:p>
        </p:txBody>
      </p:sp>
      <p:sp>
        <p:nvSpPr>
          <p:cNvPr id="27" name="Line 18"/>
          <p:cNvSpPr>
            <a:spLocks noChangeShapeType="1"/>
          </p:cNvSpPr>
          <p:nvPr/>
        </p:nvSpPr>
        <p:spPr bwMode="auto">
          <a:xfrm flipH="1">
            <a:off x="762000" y="4343400"/>
            <a:ext cx="609600" cy="0"/>
          </a:xfrm>
          <a:prstGeom prst="line">
            <a:avLst/>
          </a:prstGeom>
          <a:noFill/>
          <a:ln w="15875">
            <a:solidFill>
              <a:schemeClr val="tx1"/>
            </a:solidFill>
            <a:round/>
            <a:headEnd/>
            <a:tailEnd type="triangle" w="med" len="med"/>
          </a:ln>
          <a:effectLst/>
        </p:spPr>
        <p:txBody>
          <a:bodyPr/>
          <a:lstStyle/>
          <a:p>
            <a:endParaRPr lang="en-US"/>
          </a:p>
        </p:txBody>
      </p:sp>
      <p:sp>
        <p:nvSpPr>
          <p:cNvPr id="25" name="Text Box 3"/>
          <p:cNvSpPr txBox="1">
            <a:spLocks noChangeArrowheads="1"/>
          </p:cNvSpPr>
          <p:nvPr/>
        </p:nvSpPr>
        <p:spPr bwMode="auto">
          <a:xfrm>
            <a:off x="2362200" y="381000"/>
            <a:ext cx="5257800" cy="461665"/>
          </a:xfrm>
          <a:prstGeom prst="rect">
            <a:avLst/>
          </a:prstGeom>
          <a:noFill/>
          <a:ln w="9525">
            <a:noFill/>
            <a:miter lim="800000"/>
            <a:headEnd/>
            <a:tailEnd/>
          </a:ln>
          <a:effectLst/>
        </p:spPr>
        <p:txBody>
          <a:bodyPr wrap="square">
            <a:spAutoFit/>
          </a:bodyPr>
          <a:lstStyle/>
          <a:p>
            <a:pPr>
              <a:spcBef>
                <a:spcPct val="50000"/>
              </a:spcBef>
            </a:pPr>
            <a:r>
              <a:rPr lang="en-US" sz="2400" dirty="0" smtClean="0">
                <a:latin typeface="Tahoma" pitchFamily="34" charset="0"/>
                <a:cs typeface="Tahoma" pitchFamily="34" charset="0"/>
              </a:rPr>
              <a:t>Surface Clustering in Light Nuclei</a:t>
            </a:r>
            <a:endParaRPr lang="en-US" sz="2400"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6" name="Line 4"/>
          <p:cNvSpPr>
            <a:spLocks noChangeShapeType="1"/>
          </p:cNvSpPr>
          <p:nvPr/>
        </p:nvSpPr>
        <p:spPr bwMode="auto">
          <a:xfrm>
            <a:off x="5334000" y="6096000"/>
            <a:ext cx="2286000" cy="0"/>
          </a:xfrm>
          <a:prstGeom prst="line">
            <a:avLst/>
          </a:prstGeom>
          <a:noFill/>
          <a:ln w="25400">
            <a:solidFill>
              <a:schemeClr val="tx1"/>
            </a:solidFill>
            <a:round/>
            <a:headEnd/>
            <a:tailEnd type="triangle" w="lg" len="lg"/>
          </a:ln>
          <a:effectLst/>
        </p:spPr>
        <p:txBody>
          <a:bodyPr/>
          <a:lstStyle/>
          <a:p>
            <a:endParaRPr lang="en-US"/>
          </a:p>
        </p:txBody>
      </p:sp>
      <p:sp>
        <p:nvSpPr>
          <p:cNvPr id="95237" name="Line 5"/>
          <p:cNvSpPr>
            <a:spLocks noChangeShapeType="1"/>
          </p:cNvSpPr>
          <p:nvPr/>
        </p:nvSpPr>
        <p:spPr bwMode="auto">
          <a:xfrm flipV="1">
            <a:off x="7543800" y="5333999"/>
            <a:ext cx="533400" cy="792162"/>
          </a:xfrm>
          <a:prstGeom prst="line">
            <a:avLst/>
          </a:prstGeom>
          <a:noFill/>
          <a:ln w="25400">
            <a:solidFill>
              <a:schemeClr val="tx1"/>
            </a:solidFill>
            <a:round/>
            <a:headEnd/>
            <a:tailEnd type="triangle" w="lg" len="lg"/>
          </a:ln>
          <a:effectLst/>
        </p:spPr>
        <p:txBody>
          <a:bodyPr/>
          <a:lstStyle/>
          <a:p>
            <a:endParaRPr lang="en-US"/>
          </a:p>
        </p:txBody>
      </p:sp>
      <p:sp>
        <p:nvSpPr>
          <p:cNvPr id="95238" name="Line 6"/>
          <p:cNvSpPr>
            <a:spLocks noChangeShapeType="1"/>
          </p:cNvSpPr>
          <p:nvPr/>
        </p:nvSpPr>
        <p:spPr bwMode="auto">
          <a:xfrm flipV="1">
            <a:off x="5334000" y="5334000"/>
            <a:ext cx="2743200" cy="762000"/>
          </a:xfrm>
          <a:prstGeom prst="line">
            <a:avLst/>
          </a:prstGeom>
          <a:noFill/>
          <a:ln w="25400">
            <a:solidFill>
              <a:schemeClr val="tx1"/>
            </a:solidFill>
            <a:round/>
            <a:headEnd/>
            <a:tailEnd type="triangle" w="lg" len="lg"/>
          </a:ln>
          <a:effectLst/>
        </p:spPr>
        <p:txBody>
          <a:bodyPr/>
          <a:lstStyle/>
          <a:p>
            <a:endParaRPr lang="en-US"/>
          </a:p>
        </p:txBody>
      </p:sp>
      <p:sp>
        <p:nvSpPr>
          <p:cNvPr id="95239" name="Line 7"/>
          <p:cNvSpPr>
            <a:spLocks noChangeShapeType="1"/>
          </p:cNvSpPr>
          <p:nvPr/>
        </p:nvSpPr>
        <p:spPr bwMode="auto">
          <a:xfrm>
            <a:off x="7620000" y="6096000"/>
            <a:ext cx="1371600" cy="0"/>
          </a:xfrm>
          <a:prstGeom prst="line">
            <a:avLst/>
          </a:prstGeom>
          <a:noFill/>
          <a:ln w="9525">
            <a:solidFill>
              <a:schemeClr val="tx1"/>
            </a:solidFill>
            <a:round/>
            <a:headEnd/>
            <a:tailEnd/>
          </a:ln>
          <a:effectLst/>
        </p:spPr>
        <p:txBody>
          <a:bodyPr/>
          <a:lstStyle/>
          <a:p>
            <a:endParaRPr lang="en-US"/>
          </a:p>
        </p:txBody>
      </p:sp>
      <p:sp>
        <p:nvSpPr>
          <p:cNvPr id="95245" name="Rectangle 13"/>
          <p:cNvSpPr>
            <a:spLocks noChangeArrowheads="1"/>
          </p:cNvSpPr>
          <p:nvPr/>
        </p:nvSpPr>
        <p:spPr bwMode="auto">
          <a:xfrm>
            <a:off x="6400800" y="5699125"/>
            <a:ext cx="315913" cy="396875"/>
          </a:xfrm>
          <a:prstGeom prst="rect">
            <a:avLst/>
          </a:prstGeom>
          <a:noFill/>
          <a:ln w="9525">
            <a:noFill/>
            <a:miter lim="800000"/>
            <a:headEnd/>
            <a:tailEnd/>
          </a:ln>
          <a:effectLst/>
        </p:spPr>
        <p:txBody>
          <a:bodyPr wrap="none">
            <a:spAutoFit/>
          </a:bodyPr>
          <a:lstStyle/>
          <a:p>
            <a:r>
              <a:rPr lang="en-US" sz="2000" dirty="0">
                <a:latin typeface="Symbol" pitchFamily="18" charset="2"/>
              </a:rPr>
              <a:t>q</a:t>
            </a:r>
          </a:p>
        </p:txBody>
      </p:sp>
      <p:sp>
        <p:nvSpPr>
          <p:cNvPr id="95234" name="Oval 2"/>
          <p:cNvSpPr>
            <a:spLocks noChangeArrowheads="1"/>
          </p:cNvSpPr>
          <p:nvPr/>
        </p:nvSpPr>
        <p:spPr bwMode="auto">
          <a:xfrm>
            <a:off x="3810000" y="2895600"/>
            <a:ext cx="762000" cy="762000"/>
          </a:xfrm>
          <a:prstGeom prst="ellipse">
            <a:avLst/>
          </a:prstGeom>
          <a:solidFill>
            <a:schemeClr val="tx1"/>
          </a:solidFill>
          <a:ln w="9525">
            <a:solidFill>
              <a:schemeClr val="tx1"/>
            </a:solidFill>
            <a:round/>
            <a:headEnd/>
            <a:tailEnd/>
          </a:ln>
          <a:effectLst/>
        </p:spPr>
        <p:txBody>
          <a:bodyPr wrap="none" anchor="ctr"/>
          <a:lstStyle/>
          <a:p>
            <a:pPr algn="ctr"/>
            <a:endParaRPr lang="en-US"/>
          </a:p>
        </p:txBody>
      </p:sp>
      <p:sp>
        <p:nvSpPr>
          <p:cNvPr id="95243" name="Text Box 11"/>
          <p:cNvSpPr txBox="1">
            <a:spLocks noChangeArrowheads="1"/>
          </p:cNvSpPr>
          <p:nvPr/>
        </p:nvSpPr>
        <p:spPr bwMode="auto">
          <a:xfrm>
            <a:off x="2286000" y="3272135"/>
            <a:ext cx="457200" cy="461665"/>
          </a:xfrm>
          <a:prstGeom prst="rect">
            <a:avLst/>
          </a:prstGeom>
          <a:noFill/>
          <a:ln w="9525">
            <a:noFill/>
            <a:miter lim="800000"/>
            <a:headEnd/>
            <a:tailEnd/>
          </a:ln>
          <a:effectLst/>
        </p:spPr>
        <p:txBody>
          <a:bodyPr wrap="square">
            <a:spAutoFit/>
          </a:bodyPr>
          <a:lstStyle/>
          <a:p>
            <a:pPr>
              <a:spcBef>
                <a:spcPct val="50000"/>
              </a:spcBef>
            </a:pPr>
            <a:r>
              <a:rPr lang="en-US" sz="2400" dirty="0"/>
              <a:t>R</a:t>
            </a:r>
          </a:p>
        </p:txBody>
      </p:sp>
      <p:sp>
        <p:nvSpPr>
          <p:cNvPr id="95244" name="Text Box 12"/>
          <p:cNvSpPr txBox="1">
            <a:spLocks noChangeArrowheads="1"/>
          </p:cNvSpPr>
          <p:nvPr/>
        </p:nvSpPr>
        <p:spPr bwMode="auto">
          <a:xfrm>
            <a:off x="914400" y="2819400"/>
            <a:ext cx="381000" cy="519112"/>
          </a:xfrm>
          <a:prstGeom prst="rect">
            <a:avLst/>
          </a:prstGeom>
          <a:noFill/>
          <a:ln w="9525">
            <a:noFill/>
            <a:miter lim="800000"/>
            <a:headEnd/>
            <a:tailEnd/>
          </a:ln>
          <a:effectLst/>
        </p:spPr>
        <p:txBody>
          <a:bodyPr>
            <a:spAutoFit/>
          </a:bodyPr>
          <a:lstStyle/>
          <a:p>
            <a:pPr>
              <a:spcBef>
                <a:spcPct val="50000"/>
              </a:spcBef>
            </a:pPr>
            <a:r>
              <a:rPr lang="en-US" sz="2800" dirty="0"/>
              <a:t>r</a:t>
            </a:r>
          </a:p>
        </p:txBody>
      </p:sp>
      <p:grpSp>
        <p:nvGrpSpPr>
          <p:cNvPr id="2" name="Group 25"/>
          <p:cNvGrpSpPr/>
          <p:nvPr/>
        </p:nvGrpSpPr>
        <p:grpSpPr>
          <a:xfrm flipH="1">
            <a:off x="685801" y="2057400"/>
            <a:ext cx="3581401" cy="2590800"/>
            <a:chOff x="3581399" y="2362200"/>
            <a:chExt cx="2667001" cy="1981200"/>
          </a:xfrm>
        </p:grpSpPr>
        <p:sp>
          <p:nvSpPr>
            <p:cNvPr id="95240" name="Oval 8"/>
            <p:cNvSpPr>
              <a:spLocks noChangeArrowheads="1"/>
            </p:cNvSpPr>
            <p:nvPr/>
          </p:nvSpPr>
          <p:spPr bwMode="auto">
            <a:xfrm>
              <a:off x="5943600" y="2362200"/>
              <a:ext cx="304800" cy="304800"/>
            </a:xfrm>
            <a:prstGeom prst="ellipse">
              <a:avLst/>
            </a:prstGeom>
            <a:solidFill>
              <a:srgbClr val="FF0000"/>
            </a:solidFill>
            <a:ln w="9525">
              <a:solidFill>
                <a:schemeClr val="tx1"/>
              </a:solidFill>
              <a:round/>
              <a:headEnd/>
              <a:tailEnd/>
            </a:ln>
            <a:effectLst/>
          </p:spPr>
          <p:txBody>
            <a:bodyPr wrap="none" anchor="ctr"/>
            <a:lstStyle/>
            <a:p>
              <a:endParaRPr lang="en-US"/>
            </a:p>
          </p:txBody>
        </p:sp>
        <p:sp>
          <p:nvSpPr>
            <p:cNvPr id="95241" name="Oval 9"/>
            <p:cNvSpPr>
              <a:spLocks noChangeArrowheads="1"/>
            </p:cNvSpPr>
            <p:nvPr/>
          </p:nvSpPr>
          <p:spPr bwMode="auto">
            <a:xfrm>
              <a:off x="5943600" y="4038600"/>
              <a:ext cx="304800" cy="304800"/>
            </a:xfrm>
            <a:prstGeom prst="ellipse">
              <a:avLst/>
            </a:prstGeom>
            <a:solidFill>
              <a:srgbClr val="0000FF"/>
            </a:solidFill>
            <a:ln w="9525">
              <a:solidFill>
                <a:schemeClr val="tx1"/>
              </a:solidFill>
              <a:round/>
              <a:headEnd/>
              <a:tailEnd/>
            </a:ln>
            <a:effectLst/>
          </p:spPr>
          <p:txBody>
            <a:bodyPr wrap="none" anchor="ctr"/>
            <a:lstStyle/>
            <a:p>
              <a:endParaRPr lang="en-US"/>
            </a:p>
          </p:txBody>
        </p:sp>
        <p:sp>
          <p:nvSpPr>
            <p:cNvPr id="95242" name="Line 10"/>
            <p:cNvSpPr>
              <a:spLocks noChangeShapeType="1"/>
            </p:cNvSpPr>
            <p:nvPr/>
          </p:nvSpPr>
          <p:spPr bwMode="auto">
            <a:xfrm>
              <a:off x="6096000" y="2514600"/>
              <a:ext cx="0" cy="1676400"/>
            </a:xfrm>
            <a:prstGeom prst="line">
              <a:avLst/>
            </a:prstGeom>
            <a:noFill/>
            <a:ln w="15875">
              <a:solidFill>
                <a:schemeClr val="tx1"/>
              </a:solidFill>
              <a:round/>
              <a:headEnd/>
              <a:tailEnd/>
            </a:ln>
            <a:effectLst/>
          </p:spPr>
          <p:txBody>
            <a:bodyPr/>
            <a:lstStyle/>
            <a:p>
              <a:endParaRPr lang="en-US"/>
            </a:p>
          </p:txBody>
        </p:sp>
        <p:sp>
          <p:nvSpPr>
            <p:cNvPr id="95246" name="Line 14"/>
            <p:cNvSpPr>
              <a:spLocks noChangeShapeType="1"/>
            </p:cNvSpPr>
            <p:nvPr/>
          </p:nvSpPr>
          <p:spPr bwMode="auto">
            <a:xfrm flipH="1">
              <a:off x="3581399" y="2537012"/>
              <a:ext cx="2440021" cy="739588"/>
            </a:xfrm>
            <a:prstGeom prst="line">
              <a:avLst/>
            </a:prstGeom>
            <a:noFill/>
            <a:ln w="15875">
              <a:solidFill>
                <a:schemeClr val="tx1"/>
              </a:solidFill>
              <a:round/>
              <a:headEnd/>
              <a:tailEnd type="triangle" w="med" len="med"/>
            </a:ln>
            <a:effectLst/>
          </p:spPr>
          <p:txBody>
            <a:bodyPr/>
            <a:lstStyle/>
            <a:p>
              <a:endParaRPr lang="en-US"/>
            </a:p>
          </p:txBody>
        </p:sp>
        <p:sp>
          <p:nvSpPr>
            <p:cNvPr id="95247" name="Line 15"/>
            <p:cNvSpPr>
              <a:spLocks noChangeShapeType="1"/>
            </p:cNvSpPr>
            <p:nvPr/>
          </p:nvSpPr>
          <p:spPr bwMode="auto">
            <a:xfrm flipH="1" flipV="1">
              <a:off x="3581400" y="3276600"/>
              <a:ext cx="2514600" cy="914400"/>
            </a:xfrm>
            <a:prstGeom prst="line">
              <a:avLst/>
            </a:prstGeom>
            <a:noFill/>
            <a:ln w="15875">
              <a:solidFill>
                <a:schemeClr val="tx1"/>
              </a:solidFill>
              <a:round/>
              <a:headEnd/>
              <a:tailEnd type="triangle" w="med" len="med"/>
            </a:ln>
            <a:effectLst/>
          </p:spPr>
          <p:txBody>
            <a:bodyPr/>
            <a:lstStyle/>
            <a:p>
              <a:endParaRPr lang="en-US"/>
            </a:p>
          </p:txBody>
        </p:sp>
        <p:sp>
          <p:nvSpPr>
            <p:cNvPr id="95248" name="Line 16"/>
            <p:cNvSpPr>
              <a:spLocks noChangeShapeType="1"/>
            </p:cNvSpPr>
            <p:nvPr/>
          </p:nvSpPr>
          <p:spPr bwMode="auto">
            <a:xfrm>
              <a:off x="3581400" y="3276600"/>
              <a:ext cx="2514600" cy="0"/>
            </a:xfrm>
            <a:prstGeom prst="line">
              <a:avLst/>
            </a:prstGeom>
            <a:noFill/>
            <a:ln w="15875">
              <a:solidFill>
                <a:schemeClr val="tx1"/>
              </a:solidFill>
              <a:round/>
              <a:headEnd/>
              <a:tailEnd/>
            </a:ln>
            <a:effectLst/>
          </p:spPr>
          <p:txBody>
            <a:bodyPr/>
            <a:lstStyle/>
            <a:p>
              <a:endParaRPr lang="en-US"/>
            </a:p>
          </p:txBody>
        </p:sp>
        <p:sp>
          <p:nvSpPr>
            <p:cNvPr id="95249" name="Line 17"/>
            <p:cNvSpPr>
              <a:spLocks noChangeShapeType="1"/>
            </p:cNvSpPr>
            <p:nvPr/>
          </p:nvSpPr>
          <p:spPr bwMode="auto">
            <a:xfrm>
              <a:off x="6096000" y="2514600"/>
              <a:ext cx="0" cy="762000"/>
            </a:xfrm>
            <a:prstGeom prst="line">
              <a:avLst/>
            </a:prstGeom>
            <a:noFill/>
            <a:ln w="15875">
              <a:solidFill>
                <a:schemeClr val="tx1"/>
              </a:solidFill>
              <a:round/>
              <a:headEnd/>
              <a:tailEnd type="triangle" w="med" len="med"/>
            </a:ln>
            <a:effectLst/>
          </p:spPr>
          <p:txBody>
            <a:bodyPr/>
            <a:lstStyle/>
            <a:p>
              <a:endParaRPr lang="en-US"/>
            </a:p>
          </p:txBody>
        </p:sp>
        <p:sp>
          <p:nvSpPr>
            <p:cNvPr id="95252" name="Line 20"/>
            <p:cNvSpPr>
              <a:spLocks noChangeShapeType="1"/>
            </p:cNvSpPr>
            <p:nvPr/>
          </p:nvSpPr>
          <p:spPr bwMode="auto">
            <a:xfrm flipV="1">
              <a:off x="6096000" y="3276600"/>
              <a:ext cx="0" cy="914400"/>
            </a:xfrm>
            <a:prstGeom prst="line">
              <a:avLst/>
            </a:prstGeom>
            <a:noFill/>
            <a:ln w="15875">
              <a:solidFill>
                <a:schemeClr val="tx1"/>
              </a:solidFill>
              <a:round/>
              <a:headEnd/>
              <a:tailEnd type="triangle" w="med" len="med"/>
            </a:ln>
            <a:effectLst/>
          </p:spPr>
          <p:txBody>
            <a:bodyPr/>
            <a:lstStyle/>
            <a:p>
              <a:endParaRPr lang="en-US"/>
            </a:p>
          </p:txBody>
        </p:sp>
        <p:sp>
          <p:nvSpPr>
            <p:cNvPr id="95253" name="Line 21"/>
            <p:cNvSpPr>
              <a:spLocks noChangeShapeType="1"/>
            </p:cNvSpPr>
            <p:nvPr/>
          </p:nvSpPr>
          <p:spPr bwMode="auto">
            <a:xfrm flipH="1">
              <a:off x="4038600" y="2514600"/>
              <a:ext cx="2057400" cy="609600"/>
            </a:xfrm>
            <a:prstGeom prst="line">
              <a:avLst/>
            </a:prstGeom>
            <a:noFill/>
            <a:ln w="15875">
              <a:solidFill>
                <a:schemeClr val="tx1"/>
              </a:solidFill>
              <a:round/>
              <a:headEnd/>
              <a:tailEnd type="triangle" w="med" len="med"/>
            </a:ln>
            <a:effectLst/>
          </p:spPr>
          <p:txBody>
            <a:bodyPr/>
            <a:lstStyle/>
            <a:p>
              <a:endParaRPr lang="en-US"/>
            </a:p>
          </p:txBody>
        </p:sp>
        <p:sp>
          <p:nvSpPr>
            <p:cNvPr id="95254" name="Line 22"/>
            <p:cNvSpPr>
              <a:spLocks noChangeShapeType="1"/>
            </p:cNvSpPr>
            <p:nvPr/>
          </p:nvSpPr>
          <p:spPr bwMode="auto">
            <a:xfrm flipH="1" flipV="1">
              <a:off x="4035358" y="3411071"/>
              <a:ext cx="2060644" cy="779930"/>
            </a:xfrm>
            <a:prstGeom prst="line">
              <a:avLst/>
            </a:prstGeom>
            <a:noFill/>
            <a:ln w="9525">
              <a:solidFill>
                <a:schemeClr val="tx1"/>
              </a:solidFill>
              <a:round/>
              <a:headEnd/>
              <a:tailEnd type="triangle" w="med" len="med"/>
            </a:ln>
            <a:effectLst/>
          </p:spPr>
          <p:txBody>
            <a:bodyPr/>
            <a:lstStyle/>
            <a:p>
              <a:endParaRPr lang="en-US"/>
            </a:p>
          </p:txBody>
        </p:sp>
      </p:grpSp>
      <p:sp>
        <p:nvSpPr>
          <p:cNvPr id="95255" name="AutoShape 23"/>
          <p:cNvSpPr>
            <a:spLocks noChangeArrowheads="1"/>
          </p:cNvSpPr>
          <p:nvPr/>
        </p:nvSpPr>
        <p:spPr bwMode="auto">
          <a:xfrm rot="-5088218">
            <a:off x="6166435" y="5942248"/>
            <a:ext cx="260771" cy="120957"/>
          </a:xfrm>
          <a:prstGeom prst="curvedUpArrow">
            <a:avLst>
              <a:gd name="adj1" fmla="val 47794"/>
              <a:gd name="adj2" fmla="val 95588"/>
              <a:gd name="adj3" fmla="val 33333"/>
            </a:avLst>
          </a:prstGeom>
          <a:solidFill>
            <a:schemeClr val="bg1"/>
          </a:solidFill>
          <a:ln w="9525">
            <a:solidFill>
              <a:schemeClr val="tx1"/>
            </a:solidFill>
            <a:miter lim="800000"/>
            <a:headEnd/>
            <a:tailEnd/>
          </a:ln>
          <a:effectLst/>
        </p:spPr>
        <p:txBody>
          <a:bodyPr wrap="none" anchor="ctr"/>
          <a:lstStyle/>
          <a:p>
            <a:endParaRPr lang="en-US"/>
          </a:p>
        </p:txBody>
      </p:sp>
      <p:sp>
        <p:nvSpPr>
          <p:cNvPr id="95250" name="Line 18"/>
          <p:cNvSpPr>
            <a:spLocks noChangeShapeType="1"/>
          </p:cNvSpPr>
          <p:nvPr/>
        </p:nvSpPr>
        <p:spPr bwMode="auto">
          <a:xfrm flipH="1">
            <a:off x="685800" y="2286000"/>
            <a:ext cx="228600" cy="0"/>
          </a:xfrm>
          <a:prstGeom prst="line">
            <a:avLst/>
          </a:prstGeom>
          <a:noFill/>
          <a:ln w="15875">
            <a:solidFill>
              <a:schemeClr val="tx1"/>
            </a:solidFill>
            <a:round/>
            <a:headEnd/>
            <a:tailEnd type="triangle" w="med" len="med"/>
          </a:ln>
          <a:effectLst/>
        </p:spPr>
        <p:txBody>
          <a:bodyPr/>
          <a:lstStyle/>
          <a:p>
            <a:endParaRPr lang="en-US"/>
          </a:p>
        </p:txBody>
      </p:sp>
      <p:sp>
        <p:nvSpPr>
          <p:cNvPr id="27" name="Line 18"/>
          <p:cNvSpPr>
            <a:spLocks noChangeShapeType="1"/>
          </p:cNvSpPr>
          <p:nvPr/>
        </p:nvSpPr>
        <p:spPr bwMode="auto">
          <a:xfrm flipH="1">
            <a:off x="609600" y="4419600"/>
            <a:ext cx="304800" cy="0"/>
          </a:xfrm>
          <a:prstGeom prst="line">
            <a:avLst/>
          </a:prstGeom>
          <a:noFill/>
          <a:ln w="15875">
            <a:solidFill>
              <a:schemeClr val="tx1"/>
            </a:solidFill>
            <a:round/>
            <a:headEnd/>
            <a:tailEnd type="triangle" w="med" len="med"/>
          </a:ln>
          <a:effectLst/>
        </p:spPr>
        <p:txBody>
          <a:bodyPr/>
          <a:lstStyle/>
          <a:p>
            <a:endParaRPr lang="en-US"/>
          </a:p>
        </p:txBody>
      </p:sp>
      <p:sp>
        <p:nvSpPr>
          <p:cNvPr id="25" name="Text Box 3"/>
          <p:cNvSpPr txBox="1">
            <a:spLocks noChangeArrowheads="1"/>
          </p:cNvSpPr>
          <p:nvPr/>
        </p:nvSpPr>
        <p:spPr bwMode="auto">
          <a:xfrm>
            <a:off x="2362200" y="381000"/>
            <a:ext cx="5257800" cy="461665"/>
          </a:xfrm>
          <a:prstGeom prst="rect">
            <a:avLst/>
          </a:prstGeom>
          <a:noFill/>
          <a:ln w="9525">
            <a:noFill/>
            <a:miter lim="800000"/>
            <a:headEnd/>
            <a:tailEnd/>
          </a:ln>
          <a:effectLst/>
        </p:spPr>
        <p:txBody>
          <a:bodyPr wrap="square">
            <a:spAutoFit/>
          </a:bodyPr>
          <a:lstStyle/>
          <a:p>
            <a:pPr>
              <a:spcBef>
                <a:spcPct val="50000"/>
              </a:spcBef>
            </a:pPr>
            <a:r>
              <a:rPr lang="en-US" sz="2400" dirty="0" smtClean="0">
                <a:latin typeface="Tahoma" pitchFamily="34" charset="0"/>
                <a:cs typeface="Tahoma" pitchFamily="34" charset="0"/>
              </a:rPr>
              <a:t>Surface Clustering in Light Nuclei</a:t>
            </a:r>
            <a:endParaRPr lang="en-US" sz="2400"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Oval 2"/>
          <p:cNvSpPr>
            <a:spLocks noChangeArrowheads="1"/>
          </p:cNvSpPr>
          <p:nvPr/>
        </p:nvSpPr>
        <p:spPr bwMode="auto">
          <a:xfrm>
            <a:off x="3429000" y="36576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52227" name="Oval 3"/>
          <p:cNvSpPr>
            <a:spLocks noChangeArrowheads="1"/>
          </p:cNvSpPr>
          <p:nvPr/>
        </p:nvSpPr>
        <p:spPr bwMode="auto">
          <a:xfrm>
            <a:off x="4191000" y="38100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52228" name="Oval 4"/>
          <p:cNvSpPr>
            <a:spLocks noChangeArrowheads="1"/>
          </p:cNvSpPr>
          <p:nvPr/>
        </p:nvSpPr>
        <p:spPr bwMode="auto">
          <a:xfrm>
            <a:off x="14478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52229"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6" name="Line 4"/>
          <p:cNvSpPr>
            <a:spLocks noChangeShapeType="1"/>
          </p:cNvSpPr>
          <p:nvPr/>
        </p:nvSpPr>
        <p:spPr bwMode="auto">
          <a:xfrm>
            <a:off x="5334000" y="6096000"/>
            <a:ext cx="2286000" cy="0"/>
          </a:xfrm>
          <a:prstGeom prst="line">
            <a:avLst/>
          </a:prstGeom>
          <a:noFill/>
          <a:ln w="25400">
            <a:solidFill>
              <a:schemeClr val="tx1"/>
            </a:solidFill>
            <a:round/>
            <a:headEnd/>
            <a:tailEnd type="triangle" w="lg" len="lg"/>
          </a:ln>
          <a:effectLst/>
        </p:spPr>
        <p:txBody>
          <a:bodyPr/>
          <a:lstStyle/>
          <a:p>
            <a:endParaRPr lang="en-US"/>
          </a:p>
        </p:txBody>
      </p:sp>
      <p:sp>
        <p:nvSpPr>
          <p:cNvPr id="95237" name="Line 5"/>
          <p:cNvSpPr>
            <a:spLocks noChangeShapeType="1"/>
          </p:cNvSpPr>
          <p:nvPr/>
        </p:nvSpPr>
        <p:spPr bwMode="auto">
          <a:xfrm flipV="1">
            <a:off x="7543800" y="5562599"/>
            <a:ext cx="381000" cy="563561"/>
          </a:xfrm>
          <a:prstGeom prst="line">
            <a:avLst/>
          </a:prstGeom>
          <a:noFill/>
          <a:ln w="25400">
            <a:solidFill>
              <a:schemeClr val="tx1"/>
            </a:solidFill>
            <a:round/>
            <a:headEnd/>
            <a:tailEnd type="triangle" w="lg" len="lg"/>
          </a:ln>
          <a:effectLst/>
        </p:spPr>
        <p:txBody>
          <a:bodyPr/>
          <a:lstStyle/>
          <a:p>
            <a:endParaRPr lang="en-US"/>
          </a:p>
        </p:txBody>
      </p:sp>
      <p:sp>
        <p:nvSpPr>
          <p:cNvPr id="95238" name="Line 6"/>
          <p:cNvSpPr>
            <a:spLocks noChangeShapeType="1"/>
          </p:cNvSpPr>
          <p:nvPr/>
        </p:nvSpPr>
        <p:spPr bwMode="auto">
          <a:xfrm flipV="1">
            <a:off x="5334000" y="5562600"/>
            <a:ext cx="2590800" cy="533400"/>
          </a:xfrm>
          <a:prstGeom prst="line">
            <a:avLst/>
          </a:prstGeom>
          <a:noFill/>
          <a:ln w="25400">
            <a:solidFill>
              <a:schemeClr val="tx1"/>
            </a:solidFill>
            <a:round/>
            <a:headEnd/>
            <a:tailEnd type="triangle" w="lg" len="lg"/>
          </a:ln>
          <a:effectLst/>
        </p:spPr>
        <p:txBody>
          <a:bodyPr/>
          <a:lstStyle/>
          <a:p>
            <a:endParaRPr lang="en-US"/>
          </a:p>
        </p:txBody>
      </p:sp>
      <p:sp>
        <p:nvSpPr>
          <p:cNvPr id="95239" name="Line 7"/>
          <p:cNvSpPr>
            <a:spLocks noChangeShapeType="1"/>
          </p:cNvSpPr>
          <p:nvPr/>
        </p:nvSpPr>
        <p:spPr bwMode="auto">
          <a:xfrm>
            <a:off x="7620000" y="6096000"/>
            <a:ext cx="1371600" cy="0"/>
          </a:xfrm>
          <a:prstGeom prst="line">
            <a:avLst/>
          </a:prstGeom>
          <a:noFill/>
          <a:ln w="9525">
            <a:solidFill>
              <a:schemeClr val="tx1"/>
            </a:solidFill>
            <a:round/>
            <a:headEnd/>
            <a:tailEnd/>
          </a:ln>
          <a:effectLst/>
        </p:spPr>
        <p:txBody>
          <a:bodyPr/>
          <a:lstStyle/>
          <a:p>
            <a:endParaRPr lang="en-US"/>
          </a:p>
        </p:txBody>
      </p:sp>
      <p:sp>
        <p:nvSpPr>
          <p:cNvPr id="95245" name="Rectangle 13"/>
          <p:cNvSpPr>
            <a:spLocks noChangeArrowheads="1"/>
          </p:cNvSpPr>
          <p:nvPr/>
        </p:nvSpPr>
        <p:spPr bwMode="auto">
          <a:xfrm>
            <a:off x="6400800" y="5775325"/>
            <a:ext cx="315913" cy="396875"/>
          </a:xfrm>
          <a:prstGeom prst="rect">
            <a:avLst/>
          </a:prstGeom>
          <a:noFill/>
          <a:ln w="9525">
            <a:noFill/>
            <a:miter lim="800000"/>
            <a:headEnd/>
            <a:tailEnd/>
          </a:ln>
          <a:effectLst/>
        </p:spPr>
        <p:txBody>
          <a:bodyPr wrap="none">
            <a:spAutoFit/>
          </a:bodyPr>
          <a:lstStyle/>
          <a:p>
            <a:r>
              <a:rPr lang="en-US" sz="2000" dirty="0">
                <a:latin typeface="Symbol" pitchFamily="18" charset="2"/>
              </a:rPr>
              <a:t>q</a:t>
            </a:r>
          </a:p>
        </p:txBody>
      </p:sp>
      <p:sp>
        <p:nvSpPr>
          <p:cNvPr id="95234" name="Oval 2"/>
          <p:cNvSpPr>
            <a:spLocks noChangeArrowheads="1"/>
          </p:cNvSpPr>
          <p:nvPr/>
        </p:nvSpPr>
        <p:spPr bwMode="auto">
          <a:xfrm>
            <a:off x="3657600" y="2895600"/>
            <a:ext cx="859277" cy="865094"/>
          </a:xfrm>
          <a:prstGeom prst="ellipse">
            <a:avLst/>
          </a:prstGeom>
          <a:solidFill>
            <a:schemeClr val="tx1"/>
          </a:solidFill>
          <a:ln w="9525">
            <a:solidFill>
              <a:schemeClr val="tx1"/>
            </a:solidFill>
            <a:round/>
            <a:headEnd/>
            <a:tailEnd/>
          </a:ln>
          <a:effectLst/>
        </p:spPr>
        <p:txBody>
          <a:bodyPr wrap="none" anchor="ctr"/>
          <a:lstStyle/>
          <a:p>
            <a:pPr algn="ctr"/>
            <a:endParaRPr lang="en-US"/>
          </a:p>
        </p:txBody>
      </p:sp>
      <p:sp>
        <p:nvSpPr>
          <p:cNvPr id="95243" name="Text Box 11"/>
          <p:cNvSpPr txBox="1">
            <a:spLocks noChangeArrowheads="1"/>
          </p:cNvSpPr>
          <p:nvPr/>
        </p:nvSpPr>
        <p:spPr bwMode="auto">
          <a:xfrm>
            <a:off x="2180617" y="3272135"/>
            <a:ext cx="515566" cy="461665"/>
          </a:xfrm>
          <a:prstGeom prst="rect">
            <a:avLst/>
          </a:prstGeom>
          <a:noFill/>
          <a:ln w="9525">
            <a:noFill/>
            <a:miter lim="800000"/>
            <a:headEnd/>
            <a:tailEnd/>
          </a:ln>
          <a:effectLst/>
        </p:spPr>
        <p:txBody>
          <a:bodyPr wrap="square">
            <a:spAutoFit/>
          </a:bodyPr>
          <a:lstStyle/>
          <a:p>
            <a:pPr>
              <a:spcBef>
                <a:spcPct val="50000"/>
              </a:spcBef>
            </a:pPr>
            <a:r>
              <a:rPr lang="en-US" sz="2400" dirty="0"/>
              <a:t>R</a:t>
            </a:r>
          </a:p>
        </p:txBody>
      </p:sp>
      <p:sp>
        <p:nvSpPr>
          <p:cNvPr id="95244" name="Text Box 12"/>
          <p:cNvSpPr txBox="1">
            <a:spLocks noChangeArrowheads="1"/>
          </p:cNvSpPr>
          <p:nvPr/>
        </p:nvSpPr>
        <p:spPr bwMode="auto">
          <a:xfrm>
            <a:off x="818745" y="2819400"/>
            <a:ext cx="429638" cy="523220"/>
          </a:xfrm>
          <a:prstGeom prst="rect">
            <a:avLst/>
          </a:prstGeom>
          <a:noFill/>
          <a:ln w="9525">
            <a:noFill/>
            <a:miter lim="800000"/>
            <a:headEnd/>
            <a:tailEnd/>
          </a:ln>
          <a:effectLst/>
        </p:spPr>
        <p:txBody>
          <a:bodyPr wrap="square">
            <a:spAutoFit/>
          </a:bodyPr>
          <a:lstStyle/>
          <a:p>
            <a:pPr>
              <a:spcBef>
                <a:spcPct val="50000"/>
              </a:spcBef>
            </a:pPr>
            <a:r>
              <a:rPr lang="en-US" sz="2800" dirty="0"/>
              <a:t>r</a:t>
            </a:r>
          </a:p>
        </p:txBody>
      </p:sp>
      <p:grpSp>
        <p:nvGrpSpPr>
          <p:cNvPr id="2" name="Group 25"/>
          <p:cNvGrpSpPr/>
          <p:nvPr/>
        </p:nvGrpSpPr>
        <p:grpSpPr>
          <a:xfrm flipH="1">
            <a:off x="152399" y="1641230"/>
            <a:ext cx="4038604" cy="3540369"/>
            <a:chOff x="3581398" y="2246087"/>
            <a:chExt cx="2667002" cy="2191658"/>
          </a:xfrm>
        </p:grpSpPr>
        <p:sp>
          <p:nvSpPr>
            <p:cNvPr id="95240" name="Oval 8"/>
            <p:cNvSpPr>
              <a:spLocks noChangeArrowheads="1"/>
            </p:cNvSpPr>
            <p:nvPr/>
          </p:nvSpPr>
          <p:spPr bwMode="auto">
            <a:xfrm>
              <a:off x="5943600" y="2246087"/>
              <a:ext cx="304800" cy="304800"/>
            </a:xfrm>
            <a:prstGeom prst="ellipse">
              <a:avLst/>
            </a:prstGeom>
            <a:solidFill>
              <a:srgbClr val="FF0000"/>
            </a:solidFill>
            <a:ln w="9525">
              <a:solidFill>
                <a:schemeClr val="tx1"/>
              </a:solidFill>
              <a:round/>
              <a:headEnd/>
              <a:tailEnd/>
            </a:ln>
            <a:effectLst/>
          </p:spPr>
          <p:txBody>
            <a:bodyPr wrap="none" anchor="ctr"/>
            <a:lstStyle/>
            <a:p>
              <a:endParaRPr lang="en-US"/>
            </a:p>
          </p:txBody>
        </p:sp>
        <p:sp>
          <p:nvSpPr>
            <p:cNvPr id="95241" name="Oval 9"/>
            <p:cNvSpPr>
              <a:spLocks noChangeArrowheads="1"/>
            </p:cNvSpPr>
            <p:nvPr/>
          </p:nvSpPr>
          <p:spPr bwMode="auto">
            <a:xfrm>
              <a:off x="5943600" y="4132945"/>
              <a:ext cx="304800" cy="304800"/>
            </a:xfrm>
            <a:prstGeom prst="ellipse">
              <a:avLst/>
            </a:prstGeom>
            <a:solidFill>
              <a:srgbClr val="0000FF"/>
            </a:solidFill>
            <a:ln w="9525">
              <a:solidFill>
                <a:schemeClr val="tx1"/>
              </a:solidFill>
              <a:round/>
              <a:headEnd/>
              <a:tailEnd/>
            </a:ln>
            <a:effectLst/>
          </p:spPr>
          <p:txBody>
            <a:bodyPr wrap="none" anchor="ctr"/>
            <a:lstStyle/>
            <a:p>
              <a:endParaRPr lang="en-US"/>
            </a:p>
          </p:txBody>
        </p:sp>
        <p:sp>
          <p:nvSpPr>
            <p:cNvPr id="95242" name="Line 10"/>
            <p:cNvSpPr>
              <a:spLocks noChangeShapeType="1"/>
            </p:cNvSpPr>
            <p:nvPr/>
          </p:nvSpPr>
          <p:spPr bwMode="auto">
            <a:xfrm>
              <a:off x="6096000" y="2514600"/>
              <a:ext cx="0" cy="1676400"/>
            </a:xfrm>
            <a:prstGeom prst="line">
              <a:avLst/>
            </a:prstGeom>
            <a:noFill/>
            <a:ln w="15875">
              <a:solidFill>
                <a:schemeClr val="tx1"/>
              </a:solidFill>
              <a:round/>
              <a:headEnd/>
              <a:tailEnd/>
            </a:ln>
            <a:effectLst/>
          </p:spPr>
          <p:txBody>
            <a:bodyPr/>
            <a:lstStyle/>
            <a:p>
              <a:endParaRPr lang="en-US"/>
            </a:p>
          </p:txBody>
        </p:sp>
        <p:sp>
          <p:nvSpPr>
            <p:cNvPr id="95246" name="Line 14"/>
            <p:cNvSpPr>
              <a:spLocks noChangeShapeType="1"/>
            </p:cNvSpPr>
            <p:nvPr/>
          </p:nvSpPr>
          <p:spPr bwMode="auto">
            <a:xfrm flipH="1">
              <a:off x="3581398" y="2409374"/>
              <a:ext cx="2516039" cy="867229"/>
            </a:xfrm>
            <a:prstGeom prst="line">
              <a:avLst/>
            </a:prstGeom>
            <a:noFill/>
            <a:ln w="15875">
              <a:solidFill>
                <a:schemeClr val="tx1"/>
              </a:solidFill>
              <a:round/>
              <a:headEnd/>
              <a:tailEnd type="triangle" w="med" len="med"/>
            </a:ln>
            <a:effectLst/>
          </p:spPr>
          <p:txBody>
            <a:bodyPr/>
            <a:lstStyle/>
            <a:p>
              <a:endParaRPr lang="en-US"/>
            </a:p>
          </p:txBody>
        </p:sp>
        <p:sp>
          <p:nvSpPr>
            <p:cNvPr id="95247" name="Line 15"/>
            <p:cNvSpPr>
              <a:spLocks noChangeShapeType="1"/>
            </p:cNvSpPr>
            <p:nvPr/>
          </p:nvSpPr>
          <p:spPr bwMode="auto">
            <a:xfrm flipH="1" flipV="1">
              <a:off x="3581400" y="3276602"/>
              <a:ext cx="2516037" cy="1019629"/>
            </a:xfrm>
            <a:prstGeom prst="line">
              <a:avLst/>
            </a:prstGeom>
            <a:noFill/>
            <a:ln w="15875">
              <a:solidFill>
                <a:schemeClr val="tx1"/>
              </a:solidFill>
              <a:round/>
              <a:headEnd/>
              <a:tailEnd type="triangle" w="med" len="med"/>
            </a:ln>
            <a:effectLst/>
          </p:spPr>
          <p:txBody>
            <a:bodyPr/>
            <a:lstStyle/>
            <a:p>
              <a:endParaRPr lang="en-US"/>
            </a:p>
          </p:txBody>
        </p:sp>
        <p:sp>
          <p:nvSpPr>
            <p:cNvPr id="95248" name="Line 16"/>
            <p:cNvSpPr>
              <a:spLocks noChangeShapeType="1"/>
            </p:cNvSpPr>
            <p:nvPr/>
          </p:nvSpPr>
          <p:spPr bwMode="auto">
            <a:xfrm>
              <a:off x="3581400" y="3276600"/>
              <a:ext cx="2514600" cy="0"/>
            </a:xfrm>
            <a:prstGeom prst="line">
              <a:avLst/>
            </a:prstGeom>
            <a:noFill/>
            <a:ln w="15875">
              <a:solidFill>
                <a:schemeClr val="tx1"/>
              </a:solidFill>
              <a:round/>
              <a:headEnd/>
              <a:tailEnd/>
            </a:ln>
            <a:effectLst/>
          </p:spPr>
          <p:txBody>
            <a:bodyPr/>
            <a:lstStyle/>
            <a:p>
              <a:endParaRPr lang="en-US"/>
            </a:p>
          </p:txBody>
        </p:sp>
        <p:sp>
          <p:nvSpPr>
            <p:cNvPr id="95249" name="Line 17"/>
            <p:cNvSpPr>
              <a:spLocks noChangeShapeType="1"/>
            </p:cNvSpPr>
            <p:nvPr/>
          </p:nvSpPr>
          <p:spPr bwMode="auto">
            <a:xfrm flipH="1">
              <a:off x="6095999" y="2409374"/>
              <a:ext cx="1438" cy="867229"/>
            </a:xfrm>
            <a:prstGeom prst="line">
              <a:avLst/>
            </a:prstGeom>
            <a:noFill/>
            <a:ln w="15875">
              <a:solidFill>
                <a:schemeClr val="tx1"/>
              </a:solidFill>
              <a:round/>
              <a:headEnd/>
              <a:tailEnd type="triangle" w="med" len="med"/>
            </a:ln>
            <a:effectLst/>
          </p:spPr>
          <p:txBody>
            <a:bodyPr/>
            <a:lstStyle/>
            <a:p>
              <a:endParaRPr lang="en-US"/>
            </a:p>
          </p:txBody>
        </p:sp>
        <p:sp>
          <p:nvSpPr>
            <p:cNvPr id="95252" name="Line 20"/>
            <p:cNvSpPr>
              <a:spLocks noChangeShapeType="1"/>
            </p:cNvSpPr>
            <p:nvPr/>
          </p:nvSpPr>
          <p:spPr bwMode="auto">
            <a:xfrm flipH="1" flipV="1">
              <a:off x="6095999" y="3276602"/>
              <a:ext cx="1438" cy="1019629"/>
            </a:xfrm>
            <a:prstGeom prst="line">
              <a:avLst/>
            </a:prstGeom>
            <a:noFill/>
            <a:ln w="15875">
              <a:solidFill>
                <a:schemeClr val="tx1"/>
              </a:solidFill>
              <a:round/>
              <a:headEnd/>
              <a:tailEnd type="triangle" w="med" len="med"/>
            </a:ln>
            <a:effectLst/>
          </p:spPr>
          <p:txBody>
            <a:bodyPr/>
            <a:lstStyle/>
            <a:p>
              <a:endParaRPr lang="en-US"/>
            </a:p>
          </p:txBody>
        </p:sp>
        <p:sp>
          <p:nvSpPr>
            <p:cNvPr id="95253" name="Line 21"/>
            <p:cNvSpPr>
              <a:spLocks noChangeShapeType="1"/>
            </p:cNvSpPr>
            <p:nvPr/>
          </p:nvSpPr>
          <p:spPr bwMode="auto">
            <a:xfrm flipH="1">
              <a:off x="4038600" y="2409373"/>
              <a:ext cx="2058838" cy="714829"/>
            </a:xfrm>
            <a:prstGeom prst="line">
              <a:avLst/>
            </a:prstGeom>
            <a:noFill/>
            <a:ln w="15875">
              <a:solidFill>
                <a:schemeClr val="tx1"/>
              </a:solidFill>
              <a:round/>
              <a:headEnd/>
              <a:tailEnd type="triangle" w="med" len="med"/>
            </a:ln>
            <a:effectLst/>
          </p:spPr>
          <p:txBody>
            <a:bodyPr/>
            <a:lstStyle/>
            <a:p>
              <a:endParaRPr lang="en-US"/>
            </a:p>
          </p:txBody>
        </p:sp>
        <p:sp>
          <p:nvSpPr>
            <p:cNvPr id="95254" name="Line 22"/>
            <p:cNvSpPr>
              <a:spLocks noChangeShapeType="1"/>
            </p:cNvSpPr>
            <p:nvPr/>
          </p:nvSpPr>
          <p:spPr bwMode="auto">
            <a:xfrm flipH="1" flipV="1">
              <a:off x="4034287" y="3447145"/>
              <a:ext cx="2063151" cy="849085"/>
            </a:xfrm>
            <a:prstGeom prst="line">
              <a:avLst/>
            </a:prstGeom>
            <a:noFill/>
            <a:ln w="9525">
              <a:solidFill>
                <a:schemeClr val="tx1"/>
              </a:solidFill>
              <a:round/>
              <a:headEnd/>
              <a:tailEnd type="triangle" w="med" len="med"/>
            </a:ln>
            <a:effectLst/>
          </p:spPr>
          <p:txBody>
            <a:bodyPr/>
            <a:lstStyle/>
            <a:p>
              <a:endParaRPr lang="en-US"/>
            </a:p>
          </p:txBody>
        </p:sp>
      </p:grpSp>
      <p:sp>
        <p:nvSpPr>
          <p:cNvPr id="95255" name="AutoShape 23"/>
          <p:cNvSpPr>
            <a:spLocks noChangeArrowheads="1"/>
          </p:cNvSpPr>
          <p:nvPr/>
        </p:nvSpPr>
        <p:spPr bwMode="auto">
          <a:xfrm rot="-5088218">
            <a:off x="6166436" y="5942248"/>
            <a:ext cx="260770" cy="120957"/>
          </a:xfrm>
          <a:prstGeom prst="curvedUpArrow">
            <a:avLst>
              <a:gd name="adj1" fmla="val 47794"/>
              <a:gd name="adj2" fmla="val 95588"/>
              <a:gd name="adj3" fmla="val 33333"/>
            </a:avLst>
          </a:prstGeom>
          <a:solidFill>
            <a:schemeClr val="bg1"/>
          </a:solidFill>
          <a:ln w="9525">
            <a:solidFill>
              <a:schemeClr val="tx1"/>
            </a:solidFill>
            <a:miter lim="800000"/>
            <a:headEnd/>
            <a:tailEnd/>
          </a:ln>
          <a:effectLst/>
        </p:spPr>
        <p:txBody>
          <a:bodyPr wrap="none" anchor="ctr"/>
          <a:lstStyle/>
          <a:p>
            <a:endParaRPr lang="en-US"/>
          </a:p>
        </p:txBody>
      </p:sp>
      <p:sp>
        <p:nvSpPr>
          <p:cNvPr id="95250" name="Line 18"/>
          <p:cNvSpPr>
            <a:spLocks noChangeShapeType="1"/>
          </p:cNvSpPr>
          <p:nvPr/>
        </p:nvSpPr>
        <p:spPr bwMode="auto">
          <a:xfrm flipH="1">
            <a:off x="152400" y="1905000"/>
            <a:ext cx="181583" cy="0"/>
          </a:xfrm>
          <a:prstGeom prst="line">
            <a:avLst/>
          </a:prstGeom>
          <a:noFill/>
          <a:ln w="15875">
            <a:solidFill>
              <a:schemeClr val="tx1"/>
            </a:solidFill>
            <a:round/>
            <a:headEnd/>
            <a:tailEnd type="triangle" w="med" len="med"/>
          </a:ln>
          <a:effectLst/>
        </p:spPr>
        <p:txBody>
          <a:bodyPr/>
          <a:lstStyle/>
          <a:p>
            <a:endParaRPr lang="en-US"/>
          </a:p>
        </p:txBody>
      </p:sp>
      <p:sp>
        <p:nvSpPr>
          <p:cNvPr id="27" name="Line 18"/>
          <p:cNvSpPr>
            <a:spLocks noChangeShapeType="1"/>
          </p:cNvSpPr>
          <p:nvPr/>
        </p:nvSpPr>
        <p:spPr bwMode="auto">
          <a:xfrm flipH="1">
            <a:off x="189691" y="4953000"/>
            <a:ext cx="191309" cy="0"/>
          </a:xfrm>
          <a:prstGeom prst="line">
            <a:avLst/>
          </a:prstGeom>
          <a:noFill/>
          <a:ln w="15875">
            <a:solidFill>
              <a:schemeClr val="tx1"/>
            </a:solidFill>
            <a:round/>
            <a:headEnd/>
            <a:tailEnd type="triangle" w="med" len="med"/>
          </a:ln>
          <a:effectLst/>
        </p:spPr>
        <p:txBody>
          <a:bodyPr/>
          <a:lstStyle/>
          <a:p>
            <a:endParaRPr lang="en-US"/>
          </a:p>
        </p:txBody>
      </p:sp>
      <p:sp>
        <p:nvSpPr>
          <p:cNvPr id="25" name="Text Box 3"/>
          <p:cNvSpPr txBox="1">
            <a:spLocks noChangeArrowheads="1"/>
          </p:cNvSpPr>
          <p:nvPr/>
        </p:nvSpPr>
        <p:spPr bwMode="auto">
          <a:xfrm>
            <a:off x="2362200" y="381000"/>
            <a:ext cx="5257800" cy="461665"/>
          </a:xfrm>
          <a:prstGeom prst="rect">
            <a:avLst/>
          </a:prstGeom>
          <a:noFill/>
          <a:ln w="9525">
            <a:noFill/>
            <a:miter lim="800000"/>
            <a:headEnd/>
            <a:tailEnd/>
          </a:ln>
          <a:effectLst/>
        </p:spPr>
        <p:txBody>
          <a:bodyPr wrap="square">
            <a:spAutoFit/>
          </a:bodyPr>
          <a:lstStyle/>
          <a:p>
            <a:pPr>
              <a:spcBef>
                <a:spcPct val="50000"/>
              </a:spcBef>
            </a:pPr>
            <a:r>
              <a:rPr lang="en-US" sz="2400" dirty="0" smtClean="0">
                <a:latin typeface="Tahoma" pitchFamily="34" charset="0"/>
                <a:cs typeface="Tahoma" pitchFamily="34" charset="0"/>
              </a:rPr>
              <a:t>Surface Clustering in Light Nuclei</a:t>
            </a:r>
            <a:endParaRPr lang="en-US" sz="2400"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1"/>
          <p:cNvGrpSpPr/>
          <p:nvPr/>
        </p:nvGrpSpPr>
        <p:grpSpPr>
          <a:xfrm>
            <a:off x="1071563" y="304800"/>
            <a:ext cx="6472237" cy="5294531"/>
            <a:chOff x="1071563" y="304800"/>
            <a:chExt cx="6472237" cy="5294531"/>
          </a:xfrm>
        </p:grpSpPr>
        <p:sp>
          <p:nvSpPr>
            <p:cNvPr id="5" name="Freeform 4"/>
            <p:cNvSpPr/>
            <p:nvPr/>
          </p:nvSpPr>
          <p:spPr>
            <a:xfrm>
              <a:off x="2886323" y="349857"/>
              <a:ext cx="1622067" cy="3427012"/>
            </a:xfrm>
            <a:custGeom>
              <a:avLst/>
              <a:gdLst>
                <a:gd name="connsiteX0" fmla="*/ 0 w 1622067"/>
                <a:gd name="connsiteY0" fmla="*/ 0 h 3427012"/>
                <a:gd name="connsiteX1" fmla="*/ 206734 w 1622067"/>
                <a:gd name="connsiteY1" fmla="*/ 2560320 h 3427012"/>
                <a:gd name="connsiteX2" fmla="*/ 341907 w 1622067"/>
                <a:gd name="connsiteY2" fmla="*/ 3315694 h 3427012"/>
                <a:gd name="connsiteX3" fmla="*/ 508884 w 1622067"/>
                <a:gd name="connsiteY3" fmla="*/ 3228230 h 3427012"/>
                <a:gd name="connsiteX4" fmla="*/ 723569 w 1622067"/>
                <a:gd name="connsiteY4" fmla="*/ 2353586 h 3427012"/>
                <a:gd name="connsiteX5" fmla="*/ 946206 w 1622067"/>
                <a:gd name="connsiteY5" fmla="*/ 1828800 h 3427012"/>
                <a:gd name="connsiteX6" fmla="*/ 1168842 w 1622067"/>
                <a:gd name="connsiteY6" fmla="*/ 2091193 h 3427012"/>
                <a:gd name="connsiteX7" fmla="*/ 1622067 w 1622067"/>
                <a:gd name="connsiteY7" fmla="*/ 3212327 h 3427012"/>
                <a:gd name="connsiteX8" fmla="*/ 1622067 w 1622067"/>
                <a:gd name="connsiteY8" fmla="*/ 3212327 h 342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2067" h="3427012">
                  <a:moveTo>
                    <a:pt x="0" y="0"/>
                  </a:moveTo>
                  <a:cubicBezTo>
                    <a:pt x="74875" y="1003852"/>
                    <a:pt x="149750" y="2007704"/>
                    <a:pt x="206734" y="2560320"/>
                  </a:cubicBezTo>
                  <a:cubicBezTo>
                    <a:pt x="263718" y="3112936"/>
                    <a:pt x="291549" y="3204376"/>
                    <a:pt x="341907" y="3315694"/>
                  </a:cubicBezTo>
                  <a:cubicBezTo>
                    <a:pt x="392265" y="3427012"/>
                    <a:pt x="445274" y="3388581"/>
                    <a:pt x="508884" y="3228230"/>
                  </a:cubicBezTo>
                  <a:cubicBezTo>
                    <a:pt x="572494" y="3067879"/>
                    <a:pt x="650682" y="2586824"/>
                    <a:pt x="723569" y="2353586"/>
                  </a:cubicBezTo>
                  <a:cubicBezTo>
                    <a:pt x="796456" y="2120348"/>
                    <a:pt x="871994" y="1872532"/>
                    <a:pt x="946206" y="1828800"/>
                  </a:cubicBezTo>
                  <a:cubicBezTo>
                    <a:pt x="1020418" y="1785068"/>
                    <a:pt x="1056199" y="1860605"/>
                    <a:pt x="1168842" y="2091193"/>
                  </a:cubicBezTo>
                  <a:cubicBezTo>
                    <a:pt x="1281485" y="2321781"/>
                    <a:pt x="1622067" y="3212327"/>
                    <a:pt x="1622067" y="3212327"/>
                  </a:cubicBezTo>
                  <a:lnTo>
                    <a:pt x="1622067" y="3212327"/>
                  </a:ln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Freeform 5"/>
            <p:cNvSpPr/>
            <p:nvPr/>
          </p:nvSpPr>
          <p:spPr>
            <a:xfrm>
              <a:off x="3086100" y="361950"/>
              <a:ext cx="1619250" cy="4602163"/>
            </a:xfrm>
            <a:custGeom>
              <a:avLst/>
              <a:gdLst>
                <a:gd name="connsiteX0" fmla="*/ 0 w 1619250"/>
                <a:gd name="connsiteY0" fmla="*/ 0 h 4602163"/>
                <a:gd name="connsiteX1" fmla="*/ 76200 w 1619250"/>
                <a:gd name="connsiteY1" fmla="*/ 2076450 h 4602163"/>
                <a:gd name="connsiteX2" fmla="*/ 152400 w 1619250"/>
                <a:gd name="connsiteY2" fmla="*/ 3790950 h 4602163"/>
                <a:gd name="connsiteX3" fmla="*/ 276225 w 1619250"/>
                <a:gd name="connsiteY3" fmla="*/ 4524375 h 4602163"/>
                <a:gd name="connsiteX4" fmla="*/ 390525 w 1619250"/>
                <a:gd name="connsiteY4" fmla="*/ 4257675 h 4602163"/>
                <a:gd name="connsiteX5" fmla="*/ 609600 w 1619250"/>
                <a:gd name="connsiteY5" fmla="*/ 2705100 h 4602163"/>
                <a:gd name="connsiteX6" fmla="*/ 762000 w 1619250"/>
                <a:gd name="connsiteY6" fmla="*/ 2000250 h 4602163"/>
                <a:gd name="connsiteX7" fmla="*/ 942975 w 1619250"/>
                <a:gd name="connsiteY7" fmla="*/ 1838325 h 4602163"/>
                <a:gd name="connsiteX8" fmla="*/ 1209675 w 1619250"/>
                <a:gd name="connsiteY8" fmla="*/ 2343150 h 4602163"/>
                <a:gd name="connsiteX9" fmla="*/ 1419225 w 1619250"/>
                <a:gd name="connsiteY9" fmla="*/ 2924175 h 4602163"/>
                <a:gd name="connsiteX10" fmla="*/ 1619250 w 1619250"/>
                <a:gd name="connsiteY10" fmla="*/ 3114675 h 4602163"/>
                <a:gd name="connsiteX11" fmla="*/ 1619250 w 1619250"/>
                <a:gd name="connsiteY11" fmla="*/ 3114675 h 460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19250" h="4602163">
                  <a:moveTo>
                    <a:pt x="0" y="0"/>
                  </a:moveTo>
                  <a:cubicBezTo>
                    <a:pt x="25400" y="722312"/>
                    <a:pt x="50800" y="1444625"/>
                    <a:pt x="76200" y="2076450"/>
                  </a:cubicBezTo>
                  <a:cubicBezTo>
                    <a:pt x="101600" y="2708275"/>
                    <a:pt x="119063" y="3382963"/>
                    <a:pt x="152400" y="3790950"/>
                  </a:cubicBezTo>
                  <a:cubicBezTo>
                    <a:pt x="185737" y="4198937"/>
                    <a:pt x="236538" y="4446588"/>
                    <a:pt x="276225" y="4524375"/>
                  </a:cubicBezTo>
                  <a:cubicBezTo>
                    <a:pt x="315913" y="4602163"/>
                    <a:pt x="334963" y="4560887"/>
                    <a:pt x="390525" y="4257675"/>
                  </a:cubicBezTo>
                  <a:cubicBezTo>
                    <a:pt x="446087" y="3954463"/>
                    <a:pt x="547688" y="3081338"/>
                    <a:pt x="609600" y="2705100"/>
                  </a:cubicBezTo>
                  <a:cubicBezTo>
                    <a:pt x="671513" y="2328863"/>
                    <a:pt x="706438" y="2144712"/>
                    <a:pt x="762000" y="2000250"/>
                  </a:cubicBezTo>
                  <a:cubicBezTo>
                    <a:pt x="817562" y="1855788"/>
                    <a:pt x="868363" y="1781175"/>
                    <a:pt x="942975" y="1838325"/>
                  </a:cubicBezTo>
                  <a:cubicBezTo>
                    <a:pt x="1017588" y="1895475"/>
                    <a:pt x="1130300" y="2162175"/>
                    <a:pt x="1209675" y="2343150"/>
                  </a:cubicBezTo>
                  <a:cubicBezTo>
                    <a:pt x="1289050" y="2524125"/>
                    <a:pt x="1350963" y="2795588"/>
                    <a:pt x="1419225" y="2924175"/>
                  </a:cubicBezTo>
                  <a:cubicBezTo>
                    <a:pt x="1487487" y="3052762"/>
                    <a:pt x="1619250" y="3114675"/>
                    <a:pt x="1619250" y="3114675"/>
                  </a:cubicBezTo>
                  <a:lnTo>
                    <a:pt x="1619250" y="3114675"/>
                  </a:lnTo>
                </a:path>
              </a:pathLst>
            </a:custGeom>
            <a:ln w="38100">
              <a:solidFill>
                <a:srgbClr val="008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Freeform 6"/>
            <p:cNvSpPr/>
            <p:nvPr/>
          </p:nvSpPr>
          <p:spPr>
            <a:xfrm>
              <a:off x="3000375" y="352425"/>
              <a:ext cx="1685925" cy="4579937"/>
            </a:xfrm>
            <a:custGeom>
              <a:avLst/>
              <a:gdLst>
                <a:gd name="connsiteX0" fmla="*/ 0 w 1685925"/>
                <a:gd name="connsiteY0" fmla="*/ 0 h 4579937"/>
                <a:gd name="connsiteX1" fmla="*/ 114300 w 1685925"/>
                <a:gd name="connsiteY1" fmla="*/ 3228975 h 4579937"/>
                <a:gd name="connsiteX2" fmla="*/ 219075 w 1685925"/>
                <a:gd name="connsiteY2" fmla="*/ 4362450 h 4579937"/>
                <a:gd name="connsiteX3" fmla="*/ 304800 w 1685925"/>
                <a:gd name="connsiteY3" fmla="*/ 4533900 h 4579937"/>
                <a:gd name="connsiteX4" fmla="*/ 409575 w 1685925"/>
                <a:gd name="connsiteY4" fmla="*/ 4114800 h 4579937"/>
                <a:gd name="connsiteX5" fmla="*/ 628650 w 1685925"/>
                <a:gd name="connsiteY5" fmla="*/ 2647950 h 4579937"/>
                <a:gd name="connsiteX6" fmla="*/ 809625 w 1685925"/>
                <a:gd name="connsiteY6" fmla="*/ 1866900 h 4579937"/>
                <a:gd name="connsiteX7" fmla="*/ 1057275 w 1685925"/>
                <a:gd name="connsiteY7" fmla="*/ 2085975 h 4579937"/>
                <a:gd name="connsiteX8" fmla="*/ 1495425 w 1685925"/>
                <a:gd name="connsiteY8" fmla="*/ 3286125 h 4579937"/>
                <a:gd name="connsiteX9" fmla="*/ 1685925 w 1685925"/>
                <a:gd name="connsiteY9" fmla="*/ 3514725 h 4579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85925" h="4579937">
                  <a:moveTo>
                    <a:pt x="0" y="0"/>
                  </a:moveTo>
                  <a:cubicBezTo>
                    <a:pt x="38893" y="1250950"/>
                    <a:pt x="77787" y="2501900"/>
                    <a:pt x="114300" y="3228975"/>
                  </a:cubicBezTo>
                  <a:cubicBezTo>
                    <a:pt x="150813" y="3956050"/>
                    <a:pt x="187325" y="4144963"/>
                    <a:pt x="219075" y="4362450"/>
                  </a:cubicBezTo>
                  <a:cubicBezTo>
                    <a:pt x="250825" y="4579937"/>
                    <a:pt x="273050" y="4575175"/>
                    <a:pt x="304800" y="4533900"/>
                  </a:cubicBezTo>
                  <a:cubicBezTo>
                    <a:pt x="336550" y="4492625"/>
                    <a:pt x="355600" y="4429125"/>
                    <a:pt x="409575" y="4114800"/>
                  </a:cubicBezTo>
                  <a:cubicBezTo>
                    <a:pt x="463550" y="3800475"/>
                    <a:pt x="561975" y="3022600"/>
                    <a:pt x="628650" y="2647950"/>
                  </a:cubicBezTo>
                  <a:cubicBezTo>
                    <a:pt x="695325" y="2273300"/>
                    <a:pt x="738188" y="1960562"/>
                    <a:pt x="809625" y="1866900"/>
                  </a:cubicBezTo>
                  <a:cubicBezTo>
                    <a:pt x="881062" y="1773238"/>
                    <a:pt x="942975" y="1849437"/>
                    <a:pt x="1057275" y="2085975"/>
                  </a:cubicBezTo>
                  <a:cubicBezTo>
                    <a:pt x="1171575" y="2322513"/>
                    <a:pt x="1390650" y="3048000"/>
                    <a:pt x="1495425" y="3286125"/>
                  </a:cubicBezTo>
                  <a:cubicBezTo>
                    <a:pt x="1600200" y="3524250"/>
                    <a:pt x="1643062" y="3519487"/>
                    <a:pt x="1685925" y="3514725"/>
                  </a:cubicBezTo>
                </a:path>
              </a:pathLst>
            </a:custGeom>
            <a:ln w="254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Oval 7"/>
            <p:cNvSpPr/>
            <p:nvPr/>
          </p:nvSpPr>
          <p:spPr>
            <a:xfrm>
              <a:off x="4191000" y="2438400"/>
              <a:ext cx="76200" cy="762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962400" y="2133600"/>
              <a:ext cx="76200" cy="762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10" name="Oval 9"/>
            <p:cNvSpPr/>
            <p:nvPr/>
          </p:nvSpPr>
          <p:spPr>
            <a:xfrm>
              <a:off x="3505200" y="3429000"/>
              <a:ext cx="76200" cy="762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3352800" y="3962400"/>
              <a:ext cx="76200" cy="762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3200400" y="2971800"/>
              <a:ext cx="76200" cy="762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2971800" y="1524000"/>
              <a:ext cx="76200" cy="762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5715000" y="2057400"/>
              <a:ext cx="76200" cy="762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5791200" y="3352800"/>
              <a:ext cx="76200" cy="762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5867400" y="3657600"/>
              <a:ext cx="76200" cy="762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6019800" y="4267200"/>
              <a:ext cx="76200" cy="762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6172200" y="3886200"/>
              <a:ext cx="76200" cy="762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6324600" y="4038600"/>
              <a:ext cx="76200" cy="762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6400800" y="3733800"/>
              <a:ext cx="76200" cy="762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6553200" y="3962400"/>
              <a:ext cx="76200" cy="762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6705600" y="4114800"/>
              <a:ext cx="76200" cy="762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7086600" y="4419600"/>
              <a:ext cx="76200" cy="762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p:cNvCxnSpPr/>
            <p:nvPr/>
          </p:nvCxnSpPr>
          <p:spPr>
            <a:xfrm>
              <a:off x="2286000" y="304800"/>
              <a:ext cx="5029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2286000" y="304800"/>
              <a:ext cx="0" cy="46482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286000" y="4953000"/>
              <a:ext cx="5029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7315200" y="304800"/>
              <a:ext cx="0" cy="46482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4800600" y="304800"/>
              <a:ext cx="0" cy="46482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Freeform 35"/>
            <p:cNvSpPr/>
            <p:nvPr/>
          </p:nvSpPr>
          <p:spPr>
            <a:xfrm>
              <a:off x="5305425" y="361950"/>
              <a:ext cx="2068513" cy="4276725"/>
            </a:xfrm>
            <a:custGeom>
              <a:avLst/>
              <a:gdLst>
                <a:gd name="connsiteX0" fmla="*/ 0 w 2068513"/>
                <a:gd name="connsiteY0" fmla="*/ 0 h 4276725"/>
                <a:gd name="connsiteX1" fmla="*/ 66675 w 2068513"/>
                <a:gd name="connsiteY1" fmla="*/ 1666875 h 4276725"/>
                <a:gd name="connsiteX2" fmla="*/ 219075 w 2068513"/>
                <a:gd name="connsiteY2" fmla="*/ 3238500 h 4276725"/>
                <a:gd name="connsiteX3" fmla="*/ 333375 w 2068513"/>
                <a:gd name="connsiteY3" fmla="*/ 3857625 h 4276725"/>
                <a:gd name="connsiteX4" fmla="*/ 552450 w 2068513"/>
                <a:gd name="connsiteY4" fmla="*/ 4086225 h 4276725"/>
                <a:gd name="connsiteX5" fmla="*/ 704850 w 2068513"/>
                <a:gd name="connsiteY5" fmla="*/ 3819525 h 4276725"/>
                <a:gd name="connsiteX6" fmla="*/ 914400 w 2068513"/>
                <a:gd name="connsiteY6" fmla="*/ 3571875 h 4276725"/>
                <a:gd name="connsiteX7" fmla="*/ 1085850 w 2068513"/>
                <a:gd name="connsiteY7" fmla="*/ 3457575 h 4276725"/>
                <a:gd name="connsiteX8" fmla="*/ 1085850 w 2068513"/>
                <a:gd name="connsiteY8" fmla="*/ 3467100 h 4276725"/>
                <a:gd name="connsiteX9" fmla="*/ 1295400 w 2068513"/>
                <a:gd name="connsiteY9" fmla="*/ 3581400 h 4276725"/>
                <a:gd name="connsiteX10" fmla="*/ 1590675 w 2068513"/>
                <a:gd name="connsiteY10" fmla="*/ 3933825 h 4276725"/>
                <a:gd name="connsiteX11" fmla="*/ 2009775 w 2068513"/>
                <a:gd name="connsiteY11" fmla="*/ 4238625 h 4276725"/>
                <a:gd name="connsiteX12" fmla="*/ 1943100 w 2068513"/>
                <a:gd name="connsiteY12" fmla="*/ 4162425 h 427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68513" h="4276725">
                  <a:moveTo>
                    <a:pt x="0" y="0"/>
                  </a:moveTo>
                  <a:cubicBezTo>
                    <a:pt x="15081" y="563562"/>
                    <a:pt x="30163" y="1127125"/>
                    <a:pt x="66675" y="1666875"/>
                  </a:cubicBezTo>
                  <a:cubicBezTo>
                    <a:pt x="103187" y="2206625"/>
                    <a:pt x="174625" y="2873375"/>
                    <a:pt x="219075" y="3238500"/>
                  </a:cubicBezTo>
                  <a:cubicBezTo>
                    <a:pt x="263525" y="3603625"/>
                    <a:pt x="277813" y="3716338"/>
                    <a:pt x="333375" y="3857625"/>
                  </a:cubicBezTo>
                  <a:cubicBezTo>
                    <a:pt x="388937" y="3998912"/>
                    <a:pt x="490538" y="4092575"/>
                    <a:pt x="552450" y="4086225"/>
                  </a:cubicBezTo>
                  <a:cubicBezTo>
                    <a:pt x="614363" y="4079875"/>
                    <a:pt x="644525" y="3905250"/>
                    <a:pt x="704850" y="3819525"/>
                  </a:cubicBezTo>
                  <a:cubicBezTo>
                    <a:pt x="765175" y="3733800"/>
                    <a:pt x="850900" y="3632200"/>
                    <a:pt x="914400" y="3571875"/>
                  </a:cubicBezTo>
                  <a:cubicBezTo>
                    <a:pt x="977900" y="3511550"/>
                    <a:pt x="1057275" y="3475037"/>
                    <a:pt x="1085850" y="3457575"/>
                  </a:cubicBezTo>
                  <a:cubicBezTo>
                    <a:pt x="1114425" y="3440113"/>
                    <a:pt x="1050925" y="3446462"/>
                    <a:pt x="1085850" y="3467100"/>
                  </a:cubicBezTo>
                  <a:cubicBezTo>
                    <a:pt x="1120775" y="3487738"/>
                    <a:pt x="1211262" y="3503612"/>
                    <a:pt x="1295400" y="3581400"/>
                  </a:cubicBezTo>
                  <a:cubicBezTo>
                    <a:pt x="1379538" y="3659188"/>
                    <a:pt x="1471613" y="3824288"/>
                    <a:pt x="1590675" y="3933825"/>
                  </a:cubicBezTo>
                  <a:cubicBezTo>
                    <a:pt x="1709737" y="4043362"/>
                    <a:pt x="1951037" y="4200525"/>
                    <a:pt x="2009775" y="4238625"/>
                  </a:cubicBezTo>
                  <a:cubicBezTo>
                    <a:pt x="2068513" y="4276725"/>
                    <a:pt x="2005806" y="4219575"/>
                    <a:pt x="1943100" y="4162425"/>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Freeform 36"/>
            <p:cNvSpPr/>
            <p:nvPr/>
          </p:nvSpPr>
          <p:spPr>
            <a:xfrm>
              <a:off x="5676900" y="381000"/>
              <a:ext cx="1600200" cy="4543425"/>
            </a:xfrm>
            <a:custGeom>
              <a:avLst/>
              <a:gdLst>
                <a:gd name="connsiteX0" fmla="*/ 0 w 1600200"/>
                <a:gd name="connsiteY0" fmla="*/ 0 h 4543425"/>
                <a:gd name="connsiteX1" fmla="*/ 85725 w 1600200"/>
                <a:gd name="connsiteY1" fmla="*/ 2409825 h 4543425"/>
                <a:gd name="connsiteX2" fmla="*/ 142875 w 1600200"/>
                <a:gd name="connsiteY2" fmla="*/ 3476625 h 4543425"/>
                <a:gd name="connsiteX3" fmla="*/ 247650 w 1600200"/>
                <a:gd name="connsiteY3" fmla="*/ 4210050 h 4543425"/>
                <a:gd name="connsiteX4" fmla="*/ 361950 w 1600200"/>
                <a:gd name="connsiteY4" fmla="*/ 4514850 h 4543425"/>
                <a:gd name="connsiteX5" fmla="*/ 504825 w 1600200"/>
                <a:gd name="connsiteY5" fmla="*/ 4381500 h 4543425"/>
                <a:gd name="connsiteX6" fmla="*/ 714375 w 1600200"/>
                <a:gd name="connsiteY6" fmla="*/ 3819525 h 4543425"/>
                <a:gd name="connsiteX7" fmla="*/ 990600 w 1600200"/>
                <a:gd name="connsiteY7" fmla="*/ 3467100 h 4543425"/>
                <a:gd name="connsiteX8" fmla="*/ 1266825 w 1600200"/>
                <a:gd name="connsiteY8" fmla="*/ 3552825 h 4543425"/>
                <a:gd name="connsiteX9" fmla="*/ 1600200 w 1600200"/>
                <a:gd name="connsiteY9" fmla="*/ 3724275 h 4543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0200" h="4543425">
                  <a:moveTo>
                    <a:pt x="0" y="0"/>
                  </a:moveTo>
                  <a:cubicBezTo>
                    <a:pt x="30956" y="915194"/>
                    <a:pt x="61913" y="1830388"/>
                    <a:pt x="85725" y="2409825"/>
                  </a:cubicBezTo>
                  <a:cubicBezTo>
                    <a:pt x="109538" y="2989263"/>
                    <a:pt x="115888" y="3176588"/>
                    <a:pt x="142875" y="3476625"/>
                  </a:cubicBezTo>
                  <a:cubicBezTo>
                    <a:pt x="169862" y="3776662"/>
                    <a:pt x="211138" y="4037013"/>
                    <a:pt x="247650" y="4210050"/>
                  </a:cubicBezTo>
                  <a:cubicBezTo>
                    <a:pt x="284162" y="4383087"/>
                    <a:pt x="319088" y="4486275"/>
                    <a:pt x="361950" y="4514850"/>
                  </a:cubicBezTo>
                  <a:cubicBezTo>
                    <a:pt x="404812" y="4543425"/>
                    <a:pt x="446088" y="4497387"/>
                    <a:pt x="504825" y="4381500"/>
                  </a:cubicBezTo>
                  <a:cubicBezTo>
                    <a:pt x="563562" y="4265613"/>
                    <a:pt x="633413" y="3971925"/>
                    <a:pt x="714375" y="3819525"/>
                  </a:cubicBezTo>
                  <a:cubicBezTo>
                    <a:pt x="795338" y="3667125"/>
                    <a:pt x="898525" y="3511550"/>
                    <a:pt x="990600" y="3467100"/>
                  </a:cubicBezTo>
                  <a:cubicBezTo>
                    <a:pt x="1082675" y="3422650"/>
                    <a:pt x="1165225" y="3509963"/>
                    <a:pt x="1266825" y="3552825"/>
                  </a:cubicBezTo>
                  <a:cubicBezTo>
                    <a:pt x="1368425" y="3595688"/>
                    <a:pt x="1484312" y="3659981"/>
                    <a:pt x="1600200" y="3724275"/>
                  </a:cubicBezTo>
                </a:path>
              </a:pathLst>
            </a:custGeom>
            <a:ln w="38100">
              <a:solidFill>
                <a:srgbClr val="008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9" name="Straight Connector 38"/>
            <p:cNvCxnSpPr/>
            <p:nvPr/>
          </p:nvCxnSpPr>
          <p:spPr>
            <a:xfrm>
              <a:off x="3048000" y="1066800"/>
              <a:ext cx="0" cy="10668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3962400" y="1981200"/>
              <a:ext cx="0" cy="381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4191000" y="2286000"/>
              <a:ext cx="0" cy="381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3505200" y="3276600"/>
              <a:ext cx="0" cy="381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3352800" y="3810000"/>
              <a:ext cx="0" cy="381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3200400" y="2590800"/>
              <a:ext cx="0" cy="8382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5791200" y="1524000"/>
              <a:ext cx="0" cy="1143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a:endCxn id="16" idx="3"/>
            </p:cNvCxnSpPr>
            <p:nvPr/>
          </p:nvCxnSpPr>
          <p:spPr>
            <a:xfrm>
              <a:off x="5867400" y="3124200"/>
              <a:ext cx="11159" cy="59844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5943600" y="3429000"/>
              <a:ext cx="0" cy="4572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6096000" y="4191000"/>
              <a:ext cx="0"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6172200" y="3810000"/>
              <a:ext cx="0" cy="3048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6477000" y="3657600"/>
              <a:ext cx="0"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6324600" y="3962400"/>
              <a:ext cx="0"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629400" y="3886200"/>
              <a:ext cx="0"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6781800" y="4038600"/>
              <a:ext cx="0"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7086600" y="4343400"/>
              <a:ext cx="0"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4" name="Oval 63"/>
            <p:cNvSpPr/>
            <p:nvPr/>
          </p:nvSpPr>
          <p:spPr>
            <a:xfrm>
              <a:off x="4495800" y="3505200"/>
              <a:ext cx="76200" cy="762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6" name="Straight Connector 65"/>
            <p:cNvCxnSpPr/>
            <p:nvPr/>
          </p:nvCxnSpPr>
          <p:spPr>
            <a:xfrm>
              <a:off x="3962400" y="19812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3962400" y="23622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4191000" y="26670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4191000" y="22860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4495800" y="36576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4495800" y="35052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3352800" y="38100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3352800" y="41910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3200400" y="25908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3200400" y="35052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3048000" y="10668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3048000" y="21336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5791200" y="15240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5791200" y="26670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5867400" y="31242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5867400" y="37338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5943600" y="34290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5943600" y="38862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6096000" y="44196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6096000" y="41910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6172200" y="38100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6172200" y="41148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6324600" y="41910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6324600" y="39624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6477000" y="36576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6477000" y="38862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6629400" y="41148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6629400" y="38862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6781800" y="42672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a:off x="6781800" y="40386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7086600" y="45720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7086600" y="43434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4495800" y="3429000"/>
              <a:ext cx="76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7086600" y="3048000"/>
              <a:ext cx="2286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7086600" y="2209800"/>
              <a:ext cx="2286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7086600" y="1219200"/>
              <a:ext cx="2286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2286000" y="1219200"/>
              <a:ext cx="2286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a:off x="2286000" y="2133600"/>
              <a:ext cx="2286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2286000" y="3048000"/>
              <a:ext cx="2286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2286000" y="3962400"/>
              <a:ext cx="2286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2819400" y="4724400"/>
              <a:ext cx="0"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3429000" y="4724400"/>
              <a:ext cx="0"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a:off x="3962400" y="4724400"/>
              <a:ext cx="0"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4495800" y="4724400"/>
              <a:ext cx="0"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5334000" y="4724400"/>
              <a:ext cx="0"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a:off x="5867400" y="4724400"/>
              <a:ext cx="0"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a:off x="6477000" y="4724400"/>
              <a:ext cx="0"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7010400" y="4724400"/>
              <a:ext cx="0"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a:off x="7010400" y="304800"/>
              <a:ext cx="0"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6477000" y="304800"/>
              <a:ext cx="0"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5867400" y="304800"/>
              <a:ext cx="0"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a:off x="5334000" y="304800"/>
              <a:ext cx="0"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4495800" y="304800"/>
              <a:ext cx="0"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3962400" y="304800"/>
              <a:ext cx="0"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3429000" y="304800"/>
              <a:ext cx="0"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a:off x="2819400" y="304800"/>
              <a:ext cx="0"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flipH="1">
              <a:off x="4800600" y="1219200"/>
              <a:ext cx="3048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flipH="1">
              <a:off x="4800600" y="2133600"/>
              <a:ext cx="3048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flipH="1">
              <a:off x="4800600" y="3048000"/>
              <a:ext cx="3048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flipH="1">
              <a:off x="4800600" y="4038600"/>
              <a:ext cx="3048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7086600" y="4038600"/>
              <a:ext cx="2286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33" name="TextBox 132"/>
            <p:cNvSpPr txBox="1"/>
            <p:nvPr/>
          </p:nvSpPr>
          <p:spPr>
            <a:xfrm>
              <a:off x="2133600" y="4953000"/>
              <a:ext cx="5410200" cy="646331"/>
            </a:xfrm>
            <a:prstGeom prst="rect">
              <a:avLst/>
            </a:prstGeom>
            <a:noFill/>
          </p:spPr>
          <p:txBody>
            <a:bodyPr wrap="square" rtlCol="0">
              <a:spAutoFit/>
            </a:bodyPr>
            <a:lstStyle/>
            <a:p>
              <a:r>
                <a:rPr lang="en-US" dirty="0" smtClean="0"/>
                <a:t>0       20       40      60       80           20     40       60      80  </a:t>
              </a:r>
            </a:p>
            <a:p>
              <a:r>
                <a:rPr lang="en-US" dirty="0" smtClean="0"/>
                <a:t>                                           </a:t>
              </a:r>
              <a:r>
                <a:rPr lang="el-GR" dirty="0" smtClean="0"/>
                <a:t>θ</a:t>
              </a:r>
              <a:r>
                <a:rPr lang="en-US" baseline="30000" dirty="0" smtClean="0"/>
                <a:t>0</a:t>
              </a:r>
              <a:r>
                <a:rPr lang="en-US" baseline="-25000" dirty="0" smtClean="0"/>
                <a:t>CM</a:t>
              </a:r>
              <a:r>
                <a:rPr lang="en-US" baseline="30000" dirty="0" smtClean="0"/>
                <a:t> </a:t>
              </a:r>
              <a:r>
                <a:rPr lang="en-US" dirty="0" smtClean="0"/>
                <a:t>Degree</a:t>
              </a:r>
              <a:endParaRPr lang="en-US" baseline="30000" dirty="0"/>
            </a:p>
          </p:txBody>
        </p:sp>
        <p:sp>
          <p:nvSpPr>
            <p:cNvPr id="135" name="TextBox 134"/>
            <p:cNvSpPr txBox="1"/>
            <p:nvPr/>
          </p:nvSpPr>
          <p:spPr>
            <a:xfrm>
              <a:off x="1905000" y="990600"/>
              <a:ext cx="457200" cy="3139321"/>
            </a:xfrm>
            <a:prstGeom prst="rect">
              <a:avLst/>
            </a:prstGeom>
            <a:noFill/>
          </p:spPr>
          <p:txBody>
            <a:bodyPr wrap="square" rtlCol="0">
              <a:spAutoFit/>
            </a:bodyPr>
            <a:lstStyle/>
            <a:p>
              <a:r>
                <a:rPr lang="en-US" dirty="0" smtClean="0">
                  <a:latin typeface="Tahoma" pitchFamily="34" charset="0"/>
                  <a:cs typeface="Tahoma" pitchFamily="34" charset="0"/>
                </a:rPr>
                <a:t>4</a:t>
              </a:r>
            </a:p>
            <a:p>
              <a:endParaRPr lang="en-US" dirty="0" smtClean="0">
                <a:latin typeface="Tahoma" pitchFamily="34" charset="0"/>
                <a:cs typeface="Tahoma" pitchFamily="34" charset="0"/>
              </a:endParaRPr>
            </a:p>
            <a:p>
              <a:endParaRPr lang="en-US" dirty="0" smtClean="0">
                <a:latin typeface="Tahoma" pitchFamily="34" charset="0"/>
                <a:cs typeface="Tahoma" pitchFamily="34" charset="0"/>
              </a:endParaRPr>
            </a:p>
            <a:p>
              <a:r>
                <a:rPr lang="en-US" dirty="0" smtClean="0">
                  <a:latin typeface="Tahoma" pitchFamily="34" charset="0"/>
                  <a:cs typeface="Tahoma" pitchFamily="34" charset="0"/>
                </a:rPr>
                <a:t>3    </a:t>
              </a:r>
            </a:p>
            <a:p>
              <a:endParaRPr lang="en-US" dirty="0" smtClean="0">
                <a:latin typeface="Tahoma" pitchFamily="34" charset="0"/>
                <a:cs typeface="Tahoma" pitchFamily="34" charset="0"/>
              </a:endParaRPr>
            </a:p>
            <a:p>
              <a:endParaRPr lang="en-US" dirty="0" smtClean="0">
                <a:latin typeface="Tahoma" pitchFamily="34" charset="0"/>
                <a:cs typeface="Tahoma" pitchFamily="34" charset="0"/>
              </a:endParaRPr>
            </a:p>
            <a:p>
              <a:endParaRPr lang="en-US" dirty="0" smtClean="0">
                <a:latin typeface="Tahoma" pitchFamily="34" charset="0"/>
                <a:cs typeface="Tahoma" pitchFamily="34" charset="0"/>
              </a:endParaRPr>
            </a:p>
            <a:p>
              <a:r>
                <a:rPr lang="en-US" dirty="0" smtClean="0">
                  <a:latin typeface="Tahoma" pitchFamily="34" charset="0"/>
                  <a:cs typeface="Tahoma" pitchFamily="34" charset="0"/>
                </a:rPr>
                <a:t>2 </a:t>
              </a:r>
            </a:p>
            <a:p>
              <a:endParaRPr lang="en-US" dirty="0" smtClean="0">
                <a:latin typeface="Tahoma" pitchFamily="34" charset="0"/>
                <a:cs typeface="Tahoma" pitchFamily="34" charset="0"/>
              </a:endParaRPr>
            </a:p>
            <a:p>
              <a:endParaRPr lang="en-US" dirty="0" smtClean="0">
                <a:latin typeface="Tahoma" pitchFamily="34" charset="0"/>
                <a:cs typeface="Tahoma" pitchFamily="34" charset="0"/>
              </a:endParaRPr>
            </a:p>
            <a:p>
              <a:r>
                <a:rPr lang="en-US" dirty="0" smtClean="0">
                  <a:latin typeface="Tahoma" pitchFamily="34" charset="0"/>
                  <a:cs typeface="Tahoma" pitchFamily="34" charset="0"/>
                </a:rPr>
                <a:t>1</a:t>
              </a:r>
              <a:endParaRPr lang="en-US" dirty="0">
                <a:latin typeface="Tahoma" pitchFamily="34" charset="0"/>
                <a:cs typeface="Tahoma" pitchFamily="34" charset="0"/>
              </a:endParaRPr>
            </a:p>
          </p:txBody>
        </p:sp>
        <p:sp>
          <p:nvSpPr>
            <p:cNvPr id="136" name="TextBox 135"/>
            <p:cNvSpPr txBox="1"/>
            <p:nvPr/>
          </p:nvSpPr>
          <p:spPr>
            <a:xfrm>
              <a:off x="1519535" y="1066800"/>
              <a:ext cx="461665" cy="1219200"/>
            </a:xfrm>
            <a:prstGeom prst="rect">
              <a:avLst/>
            </a:prstGeom>
            <a:noFill/>
          </p:spPr>
          <p:txBody>
            <a:bodyPr vert="vert270" wrap="square" rtlCol="0">
              <a:spAutoFit/>
            </a:bodyPr>
            <a:lstStyle/>
            <a:p>
              <a:r>
                <a:rPr lang="en-US" dirty="0" err="1" smtClean="0"/>
                <a:t>Arb</a:t>
              </a:r>
              <a:r>
                <a:rPr lang="en-US" dirty="0" smtClean="0"/>
                <a:t>  Unit</a:t>
              </a:r>
              <a:endParaRPr lang="en-US" dirty="0"/>
            </a:p>
          </p:txBody>
        </p:sp>
        <p:graphicFrame>
          <p:nvGraphicFramePr>
            <p:cNvPr id="137" name="Object 136"/>
            <p:cNvGraphicFramePr>
              <a:graphicFrameLocks noChangeAspect="1"/>
            </p:cNvGraphicFramePr>
            <p:nvPr/>
          </p:nvGraphicFramePr>
          <p:xfrm>
            <a:off x="1071563" y="2286000"/>
            <a:ext cx="1214437" cy="762000"/>
          </p:xfrm>
          <a:graphic>
            <a:graphicData uri="http://schemas.openxmlformats.org/presentationml/2006/ole">
              <p:oleObj spid="_x0000_s102402" name="Equation" r:id="rId3" imgW="749160" imgH="469800" progId="Equation.3">
                <p:embed/>
              </p:oleObj>
            </a:graphicData>
          </a:graphic>
        </p:graphicFrame>
        <p:sp>
          <p:nvSpPr>
            <p:cNvPr id="139" name="TextBox 138"/>
            <p:cNvSpPr txBox="1"/>
            <p:nvPr/>
          </p:nvSpPr>
          <p:spPr>
            <a:xfrm>
              <a:off x="3352800" y="609600"/>
              <a:ext cx="990600" cy="400110"/>
            </a:xfrm>
            <a:prstGeom prst="rect">
              <a:avLst/>
            </a:prstGeom>
            <a:noFill/>
          </p:spPr>
          <p:txBody>
            <a:bodyPr wrap="square" rtlCol="0">
              <a:spAutoFit/>
            </a:bodyPr>
            <a:lstStyle/>
            <a:p>
              <a:r>
                <a:rPr lang="en-US" sz="2000" i="1" dirty="0" smtClean="0"/>
                <a:t>K</a:t>
              </a:r>
              <a:r>
                <a:rPr lang="el-GR" sz="2000" i="1" baseline="-25000" dirty="0" smtClean="0"/>
                <a:t>α</a:t>
              </a:r>
              <a:r>
                <a:rPr lang="en-US" sz="2000" i="1" dirty="0" smtClean="0"/>
                <a:t>= 0</a:t>
              </a:r>
              <a:endParaRPr lang="en-US" sz="2000" i="1" dirty="0"/>
            </a:p>
          </p:txBody>
        </p:sp>
        <p:sp>
          <p:nvSpPr>
            <p:cNvPr id="141" name="TextBox 140"/>
            <p:cNvSpPr txBox="1"/>
            <p:nvPr/>
          </p:nvSpPr>
          <p:spPr>
            <a:xfrm>
              <a:off x="5638800" y="609600"/>
              <a:ext cx="1676400" cy="400110"/>
            </a:xfrm>
            <a:prstGeom prst="rect">
              <a:avLst/>
            </a:prstGeom>
            <a:noFill/>
          </p:spPr>
          <p:txBody>
            <a:bodyPr wrap="square" rtlCol="0">
              <a:spAutoFit/>
            </a:bodyPr>
            <a:lstStyle/>
            <a:p>
              <a:r>
                <a:rPr lang="en-US" sz="2000" i="1" dirty="0" smtClean="0"/>
                <a:t>K</a:t>
              </a:r>
              <a:r>
                <a:rPr lang="el-GR" sz="2000" i="1" baseline="-25000" dirty="0" smtClean="0"/>
                <a:t>α</a:t>
              </a:r>
              <a:r>
                <a:rPr lang="en-US" sz="2000" i="1" dirty="0" smtClean="0"/>
                <a:t>= 30 </a:t>
              </a:r>
              <a:r>
                <a:rPr lang="en-US" sz="2000" i="1" dirty="0" err="1" smtClean="0"/>
                <a:t>MeV</a:t>
              </a:r>
              <a:r>
                <a:rPr lang="en-US" sz="2000" i="1" dirty="0" smtClean="0"/>
                <a:t>/c</a:t>
              </a:r>
              <a:endParaRPr lang="en-US" sz="2000" i="1" dirty="0"/>
            </a:p>
          </p:txBody>
        </p:sp>
      </p:grpSp>
      <p:cxnSp>
        <p:nvCxnSpPr>
          <p:cNvPr id="143" name="Straight Connector 142"/>
          <p:cNvCxnSpPr/>
          <p:nvPr/>
        </p:nvCxnSpPr>
        <p:spPr>
          <a:xfrm>
            <a:off x="4572000" y="3429000"/>
            <a:ext cx="0" cy="3048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47" name="TextBox 146"/>
          <p:cNvSpPr txBox="1"/>
          <p:nvPr/>
        </p:nvSpPr>
        <p:spPr>
          <a:xfrm>
            <a:off x="0" y="5638800"/>
            <a:ext cx="9144000" cy="615553"/>
          </a:xfrm>
          <a:prstGeom prst="rect">
            <a:avLst/>
          </a:prstGeom>
          <a:noFill/>
        </p:spPr>
        <p:txBody>
          <a:bodyPr wrap="square" rtlCol="0">
            <a:spAutoFit/>
          </a:bodyPr>
          <a:lstStyle/>
          <a:p>
            <a:pPr algn="ctr"/>
            <a:r>
              <a:rPr lang="en-US" sz="1700" dirty="0" smtClean="0">
                <a:latin typeface="Tahoma" pitchFamily="34" charset="0"/>
                <a:cs typeface="Tahoma" pitchFamily="34" charset="0"/>
              </a:rPr>
              <a:t>Shift of the Angular distribution of Li</a:t>
            </a:r>
            <a:r>
              <a:rPr lang="en-US" sz="1700" baseline="30000" dirty="0" smtClean="0">
                <a:latin typeface="Tahoma" pitchFamily="34" charset="0"/>
                <a:cs typeface="Tahoma" pitchFamily="34" charset="0"/>
              </a:rPr>
              <a:t>6</a:t>
            </a:r>
            <a:r>
              <a:rPr lang="en-US" sz="1700" dirty="0" smtClean="0">
                <a:latin typeface="Tahoma" pitchFamily="34" charset="0"/>
                <a:cs typeface="Tahoma" pitchFamily="34" charset="0"/>
              </a:rPr>
              <a:t>(d, </a:t>
            </a:r>
            <a:r>
              <a:rPr lang="en-US" sz="1700" dirty="0" err="1" smtClean="0">
                <a:latin typeface="Tahoma" pitchFamily="34" charset="0"/>
                <a:cs typeface="Tahoma" pitchFamily="34" charset="0"/>
              </a:rPr>
              <a:t>tp</a:t>
            </a:r>
            <a:r>
              <a:rPr lang="en-US" sz="1700" dirty="0" smtClean="0">
                <a:latin typeface="Tahoma" pitchFamily="34" charset="0"/>
                <a:cs typeface="Tahoma" pitchFamily="34" charset="0"/>
              </a:rPr>
              <a:t>)He</a:t>
            </a:r>
            <a:r>
              <a:rPr lang="en-US" sz="1700" baseline="30000" dirty="0" smtClean="0">
                <a:latin typeface="Tahoma" pitchFamily="34" charset="0"/>
                <a:cs typeface="Tahoma" pitchFamily="34" charset="0"/>
              </a:rPr>
              <a:t>4</a:t>
            </a:r>
            <a:r>
              <a:rPr lang="en-US" sz="1700" dirty="0" smtClean="0">
                <a:latin typeface="Tahoma" pitchFamily="34" charset="0"/>
                <a:cs typeface="Tahoma" pitchFamily="34" charset="0"/>
              </a:rPr>
              <a:t> reaction to larger angles for k</a:t>
            </a:r>
            <a:r>
              <a:rPr lang="el-GR" sz="1700" i="1" baseline="-25000" dirty="0" smtClean="0">
                <a:latin typeface="Tahoma" pitchFamily="34" charset="0"/>
                <a:cs typeface="Tahoma" pitchFamily="34" charset="0"/>
              </a:rPr>
              <a:t> α</a:t>
            </a:r>
            <a:r>
              <a:rPr lang="en-US" sz="1700" i="1" dirty="0" smtClean="0">
                <a:latin typeface="Tahoma" pitchFamily="34" charset="0"/>
                <a:cs typeface="Tahoma" pitchFamily="34" charset="0"/>
              </a:rPr>
              <a:t>= 30 MeV/c </a:t>
            </a:r>
            <a:r>
              <a:rPr lang="en-US" sz="1700" dirty="0" smtClean="0">
                <a:latin typeface="Tahoma" pitchFamily="34" charset="0"/>
                <a:cs typeface="Tahoma" pitchFamily="34" charset="0"/>
              </a:rPr>
              <a:t>exhibiting  shrinkage of d - cluster in </a:t>
            </a:r>
            <a:r>
              <a:rPr lang="en-US" sz="1700" baseline="30000" dirty="0" smtClean="0">
                <a:latin typeface="Tahoma" pitchFamily="34" charset="0"/>
                <a:cs typeface="Tahoma" pitchFamily="34" charset="0"/>
              </a:rPr>
              <a:t>6</a:t>
            </a:r>
            <a:r>
              <a:rPr lang="en-US" sz="1700" dirty="0" smtClean="0">
                <a:latin typeface="Tahoma" pitchFamily="34" charset="0"/>
                <a:cs typeface="Tahoma" pitchFamily="34" charset="0"/>
              </a:rPr>
              <a:t>Li as it approaches  </a:t>
            </a:r>
            <a:r>
              <a:rPr lang="el-GR" sz="1700" dirty="0" smtClean="0">
                <a:latin typeface="Tahoma" pitchFamily="34" charset="0"/>
                <a:cs typeface="Tahoma" pitchFamily="34" charset="0"/>
              </a:rPr>
              <a:t>α</a:t>
            </a:r>
            <a:r>
              <a:rPr lang="en-US" sz="1700" dirty="0" smtClean="0">
                <a:latin typeface="Tahoma" pitchFamily="34" charset="0"/>
                <a:cs typeface="Tahoma" pitchFamily="34" charset="0"/>
              </a:rPr>
              <a:t> - cluster</a:t>
            </a:r>
            <a:endParaRPr lang="en-US" sz="1700"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1887188" y="2024627"/>
            <a:ext cx="5809012" cy="3855523"/>
          </a:xfrm>
          <a:custGeom>
            <a:avLst/>
            <a:gdLst>
              <a:gd name="connsiteX0" fmla="*/ 0 w 5809012"/>
              <a:gd name="connsiteY0" fmla="*/ 3855523 h 3855523"/>
              <a:gd name="connsiteX1" fmla="*/ 178130 w 5809012"/>
              <a:gd name="connsiteY1" fmla="*/ 3736769 h 3855523"/>
              <a:gd name="connsiteX2" fmla="*/ 296883 w 5809012"/>
              <a:gd name="connsiteY2" fmla="*/ 3487387 h 3855523"/>
              <a:gd name="connsiteX3" fmla="*/ 344384 w 5809012"/>
              <a:gd name="connsiteY3" fmla="*/ 3190504 h 3855523"/>
              <a:gd name="connsiteX4" fmla="*/ 415636 w 5809012"/>
              <a:gd name="connsiteY4" fmla="*/ 2667990 h 3855523"/>
              <a:gd name="connsiteX5" fmla="*/ 451262 w 5809012"/>
              <a:gd name="connsiteY5" fmla="*/ 1765465 h 3855523"/>
              <a:gd name="connsiteX6" fmla="*/ 546265 w 5809012"/>
              <a:gd name="connsiteY6" fmla="*/ 946068 h 3855523"/>
              <a:gd name="connsiteX7" fmla="*/ 629392 w 5809012"/>
              <a:gd name="connsiteY7" fmla="*/ 245424 h 3855523"/>
              <a:gd name="connsiteX8" fmla="*/ 641267 w 5809012"/>
              <a:gd name="connsiteY8" fmla="*/ 138546 h 3855523"/>
              <a:gd name="connsiteX9" fmla="*/ 676893 w 5809012"/>
              <a:gd name="connsiteY9" fmla="*/ 55419 h 3855523"/>
              <a:gd name="connsiteX10" fmla="*/ 736270 w 5809012"/>
              <a:gd name="connsiteY10" fmla="*/ 7917 h 3855523"/>
              <a:gd name="connsiteX11" fmla="*/ 807522 w 5809012"/>
              <a:gd name="connsiteY11" fmla="*/ 7917 h 3855523"/>
              <a:gd name="connsiteX12" fmla="*/ 866899 w 5809012"/>
              <a:gd name="connsiteY12" fmla="*/ 43543 h 3855523"/>
              <a:gd name="connsiteX13" fmla="*/ 902525 w 5809012"/>
              <a:gd name="connsiteY13" fmla="*/ 91045 h 3855523"/>
              <a:gd name="connsiteX14" fmla="*/ 961901 w 5809012"/>
              <a:gd name="connsiteY14" fmla="*/ 162297 h 3855523"/>
              <a:gd name="connsiteX15" fmla="*/ 1104405 w 5809012"/>
              <a:gd name="connsiteY15" fmla="*/ 364177 h 3855523"/>
              <a:gd name="connsiteX16" fmla="*/ 1436914 w 5809012"/>
              <a:gd name="connsiteY16" fmla="*/ 934193 h 3855523"/>
              <a:gd name="connsiteX17" fmla="*/ 1959429 w 5809012"/>
              <a:gd name="connsiteY17" fmla="*/ 1896094 h 3855523"/>
              <a:gd name="connsiteX18" fmla="*/ 2600696 w 5809012"/>
              <a:gd name="connsiteY18" fmla="*/ 2762993 h 3855523"/>
              <a:gd name="connsiteX19" fmla="*/ 3669475 w 5809012"/>
              <a:gd name="connsiteY19" fmla="*/ 3511138 h 3855523"/>
              <a:gd name="connsiteX20" fmla="*/ 4928260 w 5809012"/>
              <a:gd name="connsiteY20" fmla="*/ 3772395 h 3855523"/>
              <a:gd name="connsiteX21" fmla="*/ 5688280 w 5809012"/>
              <a:gd name="connsiteY21" fmla="*/ 3796146 h 3855523"/>
              <a:gd name="connsiteX22" fmla="*/ 5652654 w 5809012"/>
              <a:gd name="connsiteY22" fmla="*/ 3831772 h 3855523"/>
              <a:gd name="connsiteX23" fmla="*/ 5700156 w 5809012"/>
              <a:gd name="connsiteY23" fmla="*/ 3855523 h 3855523"/>
              <a:gd name="connsiteX24" fmla="*/ 5237018 w 5809012"/>
              <a:gd name="connsiteY24" fmla="*/ 3831772 h 3855523"/>
              <a:gd name="connsiteX25" fmla="*/ 0 w 5809012"/>
              <a:gd name="connsiteY25" fmla="*/ 3855523 h 3855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809012" h="3855523">
                <a:moveTo>
                  <a:pt x="0" y="3855523"/>
                </a:moveTo>
                <a:cubicBezTo>
                  <a:pt x="64325" y="3826824"/>
                  <a:pt x="128650" y="3798125"/>
                  <a:pt x="178130" y="3736769"/>
                </a:cubicBezTo>
                <a:cubicBezTo>
                  <a:pt x="227611" y="3675413"/>
                  <a:pt x="269174" y="3578431"/>
                  <a:pt x="296883" y="3487387"/>
                </a:cubicBezTo>
                <a:cubicBezTo>
                  <a:pt x="324592" y="3396343"/>
                  <a:pt x="324592" y="3327070"/>
                  <a:pt x="344384" y="3190504"/>
                </a:cubicBezTo>
                <a:cubicBezTo>
                  <a:pt x="364176" y="3053938"/>
                  <a:pt x="397823" y="2905496"/>
                  <a:pt x="415636" y="2667990"/>
                </a:cubicBezTo>
                <a:cubicBezTo>
                  <a:pt x="433449" y="2430484"/>
                  <a:pt x="429491" y="2052452"/>
                  <a:pt x="451262" y="1765465"/>
                </a:cubicBezTo>
                <a:cubicBezTo>
                  <a:pt x="473033" y="1478478"/>
                  <a:pt x="516577" y="1199408"/>
                  <a:pt x="546265" y="946068"/>
                </a:cubicBezTo>
                <a:cubicBezTo>
                  <a:pt x="575953" y="692728"/>
                  <a:pt x="613558" y="380011"/>
                  <a:pt x="629392" y="245424"/>
                </a:cubicBezTo>
                <a:cubicBezTo>
                  <a:pt x="645226" y="110837"/>
                  <a:pt x="633350" y="170213"/>
                  <a:pt x="641267" y="138546"/>
                </a:cubicBezTo>
                <a:cubicBezTo>
                  <a:pt x="649184" y="106879"/>
                  <a:pt x="661059" y="77190"/>
                  <a:pt x="676893" y="55419"/>
                </a:cubicBezTo>
                <a:cubicBezTo>
                  <a:pt x="692727" y="33648"/>
                  <a:pt x="714499" y="15834"/>
                  <a:pt x="736270" y="7917"/>
                </a:cubicBezTo>
                <a:cubicBezTo>
                  <a:pt x="758041" y="0"/>
                  <a:pt x="785751" y="1979"/>
                  <a:pt x="807522" y="7917"/>
                </a:cubicBezTo>
                <a:cubicBezTo>
                  <a:pt x="829294" y="13855"/>
                  <a:pt x="851065" y="29688"/>
                  <a:pt x="866899" y="43543"/>
                </a:cubicBezTo>
                <a:cubicBezTo>
                  <a:pt x="882733" y="57398"/>
                  <a:pt x="886691" y="71253"/>
                  <a:pt x="902525" y="91045"/>
                </a:cubicBezTo>
                <a:cubicBezTo>
                  <a:pt x="918359" y="110837"/>
                  <a:pt x="928254" y="116775"/>
                  <a:pt x="961901" y="162297"/>
                </a:cubicBezTo>
                <a:cubicBezTo>
                  <a:pt x="995548" y="207819"/>
                  <a:pt x="1025236" y="235528"/>
                  <a:pt x="1104405" y="364177"/>
                </a:cubicBezTo>
                <a:cubicBezTo>
                  <a:pt x="1183574" y="492826"/>
                  <a:pt x="1294410" y="678874"/>
                  <a:pt x="1436914" y="934193"/>
                </a:cubicBezTo>
                <a:cubicBezTo>
                  <a:pt x="1579418" y="1189512"/>
                  <a:pt x="1765465" y="1591294"/>
                  <a:pt x="1959429" y="1896094"/>
                </a:cubicBezTo>
                <a:cubicBezTo>
                  <a:pt x="2153393" y="2200894"/>
                  <a:pt x="2315688" y="2493819"/>
                  <a:pt x="2600696" y="2762993"/>
                </a:cubicBezTo>
                <a:cubicBezTo>
                  <a:pt x="2885704" y="3032167"/>
                  <a:pt x="3281548" y="3342904"/>
                  <a:pt x="3669475" y="3511138"/>
                </a:cubicBezTo>
                <a:cubicBezTo>
                  <a:pt x="4057402" y="3679372"/>
                  <a:pt x="4591793" y="3724894"/>
                  <a:pt x="4928260" y="3772395"/>
                </a:cubicBezTo>
                <a:cubicBezTo>
                  <a:pt x="5264727" y="3819896"/>
                  <a:pt x="5567548" y="3786250"/>
                  <a:pt x="5688280" y="3796146"/>
                </a:cubicBezTo>
                <a:cubicBezTo>
                  <a:pt x="5809012" y="3806042"/>
                  <a:pt x="5650675" y="3821876"/>
                  <a:pt x="5652654" y="3831772"/>
                </a:cubicBezTo>
                <a:cubicBezTo>
                  <a:pt x="5654633" y="3841668"/>
                  <a:pt x="5769429" y="3855523"/>
                  <a:pt x="5700156" y="3855523"/>
                </a:cubicBezTo>
                <a:cubicBezTo>
                  <a:pt x="5630883" y="3855523"/>
                  <a:pt x="5237018" y="3831772"/>
                  <a:pt x="5237018" y="3831772"/>
                </a:cubicBezTo>
                <a:lnTo>
                  <a:pt x="0" y="3855523"/>
                </a:lnTo>
                <a:close/>
              </a:path>
            </a:pathLst>
          </a:custGeom>
          <a:solidFill>
            <a:srgbClr val="0DFF35"/>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p:cNvSpPr/>
          <p:nvPr/>
        </p:nvSpPr>
        <p:spPr>
          <a:xfrm>
            <a:off x="1892060" y="2209800"/>
            <a:ext cx="4813540" cy="3690668"/>
          </a:xfrm>
          <a:custGeom>
            <a:avLst/>
            <a:gdLst>
              <a:gd name="connsiteX0" fmla="*/ 0 w 4813540"/>
              <a:gd name="connsiteY0" fmla="*/ 3690668 h 3690668"/>
              <a:gd name="connsiteX1" fmla="*/ 155276 w 4813540"/>
              <a:gd name="connsiteY1" fmla="*/ 3578525 h 3690668"/>
              <a:gd name="connsiteX2" fmla="*/ 258793 w 4813540"/>
              <a:gd name="connsiteY2" fmla="*/ 3397370 h 3690668"/>
              <a:gd name="connsiteX3" fmla="*/ 327804 w 4813540"/>
              <a:gd name="connsiteY3" fmla="*/ 3121325 h 3690668"/>
              <a:gd name="connsiteX4" fmla="*/ 345057 w 4813540"/>
              <a:gd name="connsiteY4" fmla="*/ 2922917 h 3690668"/>
              <a:gd name="connsiteX5" fmla="*/ 370936 w 4813540"/>
              <a:gd name="connsiteY5" fmla="*/ 2690004 h 3690668"/>
              <a:gd name="connsiteX6" fmla="*/ 405442 w 4813540"/>
              <a:gd name="connsiteY6" fmla="*/ 2439838 h 3690668"/>
              <a:gd name="connsiteX7" fmla="*/ 422694 w 4813540"/>
              <a:gd name="connsiteY7" fmla="*/ 2103408 h 3690668"/>
              <a:gd name="connsiteX8" fmla="*/ 439947 w 4813540"/>
              <a:gd name="connsiteY8" fmla="*/ 1792857 h 3690668"/>
              <a:gd name="connsiteX9" fmla="*/ 483079 w 4813540"/>
              <a:gd name="connsiteY9" fmla="*/ 1275272 h 3690668"/>
              <a:gd name="connsiteX10" fmla="*/ 534838 w 4813540"/>
              <a:gd name="connsiteY10" fmla="*/ 550653 h 3690668"/>
              <a:gd name="connsiteX11" fmla="*/ 646981 w 4813540"/>
              <a:gd name="connsiteY11" fmla="*/ 119332 h 3690668"/>
              <a:gd name="connsiteX12" fmla="*/ 690113 w 4813540"/>
              <a:gd name="connsiteY12" fmla="*/ 50321 h 3690668"/>
              <a:gd name="connsiteX13" fmla="*/ 741872 w 4813540"/>
              <a:gd name="connsiteY13" fmla="*/ 7189 h 3690668"/>
              <a:gd name="connsiteX14" fmla="*/ 802257 w 4813540"/>
              <a:gd name="connsiteY14" fmla="*/ 7189 h 3690668"/>
              <a:gd name="connsiteX15" fmla="*/ 802257 w 4813540"/>
              <a:gd name="connsiteY15" fmla="*/ 50321 h 3690668"/>
              <a:gd name="connsiteX16" fmla="*/ 957532 w 4813540"/>
              <a:gd name="connsiteY16" fmla="*/ 248728 h 3690668"/>
              <a:gd name="connsiteX17" fmla="*/ 1250830 w 4813540"/>
              <a:gd name="connsiteY17" fmla="*/ 835325 h 3690668"/>
              <a:gd name="connsiteX18" fmla="*/ 1820174 w 4813540"/>
              <a:gd name="connsiteY18" fmla="*/ 2043023 h 3690668"/>
              <a:gd name="connsiteX19" fmla="*/ 2467155 w 4813540"/>
              <a:gd name="connsiteY19" fmla="*/ 2948796 h 3690668"/>
              <a:gd name="connsiteX20" fmla="*/ 3312544 w 4813540"/>
              <a:gd name="connsiteY20" fmla="*/ 3492260 h 3690668"/>
              <a:gd name="connsiteX21" fmla="*/ 4054415 w 4813540"/>
              <a:gd name="connsiteY21" fmla="*/ 3621657 h 3690668"/>
              <a:gd name="connsiteX22" fmla="*/ 4494362 w 4813540"/>
              <a:gd name="connsiteY22" fmla="*/ 3664789 h 3690668"/>
              <a:gd name="connsiteX23" fmla="*/ 4813540 w 4813540"/>
              <a:gd name="connsiteY23" fmla="*/ 3673415 h 3690668"/>
              <a:gd name="connsiteX24" fmla="*/ 4813540 w 4813540"/>
              <a:gd name="connsiteY24" fmla="*/ 3673415 h 3690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813540" h="3690668">
                <a:moveTo>
                  <a:pt x="0" y="3690668"/>
                </a:moveTo>
                <a:cubicBezTo>
                  <a:pt x="56072" y="3659038"/>
                  <a:pt x="112144" y="3627408"/>
                  <a:pt x="155276" y="3578525"/>
                </a:cubicBezTo>
                <a:cubicBezTo>
                  <a:pt x="198408" y="3529642"/>
                  <a:pt x="230038" y="3473570"/>
                  <a:pt x="258793" y="3397370"/>
                </a:cubicBezTo>
                <a:cubicBezTo>
                  <a:pt x="287548" y="3321170"/>
                  <a:pt x="313427" y="3200400"/>
                  <a:pt x="327804" y="3121325"/>
                </a:cubicBezTo>
                <a:cubicBezTo>
                  <a:pt x="342181" y="3042250"/>
                  <a:pt x="337868" y="2994804"/>
                  <a:pt x="345057" y="2922917"/>
                </a:cubicBezTo>
                <a:cubicBezTo>
                  <a:pt x="352246" y="2851030"/>
                  <a:pt x="360872" y="2770517"/>
                  <a:pt x="370936" y="2690004"/>
                </a:cubicBezTo>
                <a:cubicBezTo>
                  <a:pt x="381000" y="2609491"/>
                  <a:pt x="396816" y="2537604"/>
                  <a:pt x="405442" y="2439838"/>
                </a:cubicBezTo>
                <a:cubicBezTo>
                  <a:pt x="414068" y="2342072"/>
                  <a:pt x="416943" y="2211238"/>
                  <a:pt x="422694" y="2103408"/>
                </a:cubicBezTo>
                <a:cubicBezTo>
                  <a:pt x="428445" y="1995578"/>
                  <a:pt x="429883" y="1930880"/>
                  <a:pt x="439947" y="1792857"/>
                </a:cubicBezTo>
                <a:cubicBezTo>
                  <a:pt x="450011" y="1654834"/>
                  <a:pt x="467264" y="1482306"/>
                  <a:pt x="483079" y="1275272"/>
                </a:cubicBezTo>
                <a:cubicBezTo>
                  <a:pt x="498894" y="1068238"/>
                  <a:pt x="507521" y="743310"/>
                  <a:pt x="534838" y="550653"/>
                </a:cubicBezTo>
                <a:cubicBezTo>
                  <a:pt x="562155" y="357996"/>
                  <a:pt x="621102" y="202721"/>
                  <a:pt x="646981" y="119332"/>
                </a:cubicBezTo>
                <a:cubicBezTo>
                  <a:pt x="672860" y="35943"/>
                  <a:pt x="674298" y="69011"/>
                  <a:pt x="690113" y="50321"/>
                </a:cubicBezTo>
                <a:cubicBezTo>
                  <a:pt x="705928" y="31631"/>
                  <a:pt x="723181" y="14378"/>
                  <a:pt x="741872" y="7189"/>
                </a:cubicBezTo>
                <a:cubicBezTo>
                  <a:pt x="760563" y="0"/>
                  <a:pt x="792193" y="0"/>
                  <a:pt x="802257" y="7189"/>
                </a:cubicBezTo>
                <a:cubicBezTo>
                  <a:pt x="812321" y="14378"/>
                  <a:pt x="776378" y="10065"/>
                  <a:pt x="802257" y="50321"/>
                </a:cubicBezTo>
                <a:cubicBezTo>
                  <a:pt x="828136" y="90578"/>
                  <a:pt x="882770" y="117894"/>
                  <a:pt x="957532" y="248728"/>
                </a:cubicBezTo>
                <a:cubicBezTo>
                  <a:pt x="1032294" y="379562"/>
                  <a:pt x="1107056" y="536276"/>
                  <a:pt x="1250830" y="835325"/>
                </a:cubicBezTo>
                <a:cubicBezTo>
                  <a:pt x="1394604" y="1134374"/>
                  <a:pt x="1617453" y="1690778"/>
                  <a:pt x="1820174" y="2043023"/>
                </a:cubicBezTo>
                <a:cubicBezTo>
                  <a:pt x="2022895" y="2395268"/>
                  <a:pt x="2218427" y="2707257"/>
                  <a:pt x="2467155" y="2948796"/>
                </a:cubicBezTo>
                <a:cubicBezTo>
                  <a:pt x="2715883" y="3190336"/>
                  <a:pt x="3048001" y="3380117"/>
                  <a:pt x="3312544" y="3492260"/>
                </a:cubicBezTo>
                <a:cubicBezTo>
                  <a:pt x="3577087" y="3604403"/>
                  <a:pt x="3857445" y="3592902"/>
                  <a:pt x="4054415" y="3621657"/>
                </a:cubicBezTo>
                <a:cubicBezTo>
                  <a:pt x="4251385" y="3650412"/>
                  <a:pt x="4367841" y="3656163"/>
                  <a:pt x="4494362" y="3664789"/>
                </a:cubicBezTo>
                <a:cubicBezTo>
                  <a:pt x="4620883" y="3673415"/>
                  <a:pt x="4813540" y="3673415"/>
                  <a:pt x="4813540" y="3673415"/>
                </a:cubicBezTo>
                <a:lnTo>
                  <a:pt x="4813540" y="3673415"/>
                </a:lnTo>
              </a:path>
            </a:pathLst>
          </a:custGeom>
          <a:solidFill>
            <a:schemeClr val="bg1"/>
          </a:solidFill>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 name="Straight Connector 6"/>
          <p:cNvCxnSpPr/>
          <p:nvPr/>
        </p:nvCxnSpPr>
        <p:spPr>
          <a:xfrm>
            <a:off x="1905000" y="1411069"/>
            <a:ext cx="5715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7620000" y="1411069"/>
            <a:ext cx="0" cy="44958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5" idx="0"/>
            <a:endCxn id="3" idx="23"/>
          </p:cNvCxnSpPr>
          <p:nvPr/>
        </p:nvCxnSpPr>
        <p:spPr>
          <a:xfrm flipV="1">
            <a:off x="1892060" y="5880150"/>
            <a:ext cx="5695284" cy="2031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endCxn id="3" idx="0"/>
          </p:cNvCxnSpPr>
          <p:nvPr/>
        </p:nvCxnSpPr>
        <p:spPr>
          <a:xfrm flipH="1">
            <a:off x="1887188" y="1411069"/>
            <a:ext cx="4948" cy="446908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1905000" y="4763869"/>
            <a:ext cx="152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3048000" y="1411069"/>
            <a:ext cx="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4191000" y="1411069"/>
            <a:ext cx="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334000" y="1411069"/>
            <a:ext cx="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6477000" y="1411069"/>
            <a:ext cx="0" cy="152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7467600" y="2554069"/>
            <a:ext cx="152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7467600" y="3697069"/>
            <a:ext cx="152400" cy="0"/>
          </a:xfrm>
          <a:prstGeom prst="line">
            <a:avLst/>
          </a:prstGeom>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1828800" y="5906869"/>
            <a:ext cx="6019800" cy="646331"/>
          </a:xfrm>
          <a:prstGeom prst="rect">
            <a:avLst/>
          </a:prstGeom>
          <a:noFill/>
        </p:spPr>
        <p:txBody>
          <a:bodyPr wrap="square" rtlCol="0">
            <a:spAutoFit/>
          </a:bodyPr>
          <a:lstStyle/>
          <a:p>
            <a:r>
              <a:rPr lang="en-US" b="1" dirty="0" smtClean="0">
                <a:latin typeface="Tahoma" pitchFamily="34" charset="0"/>
                <a:cs typeface="Tahoma" pitchFamily="34" charset="0"/>
              </a:rPr>
              <a:t>0              5              10             15             20              </a:t>
            </a:r>
          </a:p>
          <a:p>
            <a:r>
              <a:rPr lang="en-US" dirty="0" smtClean="0"/>
              <a:t>                                      </a:t>
            </a:r>
            <a:r>
              <a:rPr lang="en-US" b="1" i="1" dirty="0" smtClean="0">
                <a:latin typeface="Tahoma" pitchFamily="34" charset="0"/>
                <a:cs typeface="Tahoma" pitchFamily="34" charset="0"/>
              </a:rPr>
              <a:t>R(fm)</a:t>
            </a:r>
            <a:endParaRPr lang="en-US" b="1" i="1" dirty="0">
              <a:latin typeface="Tahoma" pitchFamily="34" charset="0"/>
              <a:cs typeface="Tahoma" pitchFamily="34" charset="0"/>
            </a:endParaRPr>
          </a:p>
        </p:txBody>
      </p:sp>
      <p:cxnSp>
        <p:nvCxnSpPr>
          <p:cNvPr id="40" name="Straight Connector 39"/>
          <p:cNvCxnSpPr/>
          <p:nvPr/>
        </p:nvCxnSpPr>
        <p:spPr>
          <a:xfrm flipV="1">
            <a:off x="3048000" y="5754469"/>
            <a:ext cx="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4191000" y="5754469"/>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V="1">
            <a:off x="5334000" y="5754469"/>
            <a:ext cx="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V="1">
            <a:off x="6477000" y="5678269"/>
            <a:ext cx="0" cy="181154"/>
          </a:xfrm>
          <a:prstGeom prst="line">
            <a:avLst/>
          </a:prstGeom>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1169313" y="953869"/>
            <a:ext cx="430887" cy="4876800"/>
          </a:xfrm>
          <a:prstGeom prst="rect">
            <a:avLst/>
          </a:prstGeom>
          <a:noFill/>
        </p:spPr>
        <p:txBody>
          <a:bodyPr vert="vert270" wrap="square" rtlCol="0">
            <a:spAutoFit/>
          </a:bodyPr>
          <a:lstStyle/>
          <a:p>
            <a:r>
              <a:rPr lang="en-US" sz="1600" b="1" i="1" dirty="0" smtClean="0">
                <a:latin typeface="Tahoma" pitchFamily="34" charset="0"/>
                <a:cs typeface="Tahoma" pitchFamily="34" charset="0"/>
              </a:rPr>
              <a:t>Sin (k</a:t>
            </a:r>
            <a:r>
              <a:rPr lang="el-GR" sz="1600" b="1" i="1" baseline="-25000" dirty="0" smtClean="0">
                <a:latin typeface="Tahoma" pitchFamily="34" charset="0"/>
                <a:cs typeface="Tahoma" pitchFamily="34" charset="0"/>
              </a:rPr>
              <a:t>α</a:t>
            </a:r>
            <a:r>
              <a:rPr lang="en-US" sz="1600" b="1" i="1" dirty="0" smtClean="0">
                <a:latin typeface="Tahoma" pitchFamily="34" charset="0"/>
                <a:cs typeface="Tahoma" pitchFamily="34" charset="0"/>
              </a:rPr>
              <a:t>R)/(k</a:t>
            </a:r>
            <a:r>
              <a:rPr lang="el-GR" sz="1600" b="1" i="1" baseline="-25000" dirty="0" smtClean="0">
                <a:latin typeface="Tahoma" pitchFamily="34" charset="0"/>
                <a:cs typeface="Tahoma" pitchFamily="34" charset="0"/>
              </a:rPr>
              <a:t>α</a:t>
            </a:r>
            <a:r>
              <a:rPr lang="en-US" sz="1600" b="1" i="1" dirty="0" smtClean="0">
                <a:latin typeface="Tahoma" pitchFamily="34" charset="0"/>
                <a:cs typeface="Tahoma" pitchFamily="34" charset="0"/>
              </a:rPr>
              <a:t>R) x R</a:t>
            </a:r>
            <a:r>
              <a:rPr lang="en-US" sz="1600" b="1" i="1" baseline="30000" dirty="0" smtClean="0">
                <a:latin typeface="Tahoma" pitchFamily="34" charset="0"/>
                <a:cs typeface="Tahoma" pitchFamily="34" charset="0"/>
              </a:rPr>
              <a:t>2</a:t>
            </a:r>
            <a:r>
              <a:rPr lang="en-US" sz="1600" b="1" i="1" dirty="0" smtClean="0">
                <a:latin typeface="Tahoma" pitchFamily="34" charset="0"/>
                <a:cs typeface="Tahoma" pitchFamily="34" charset="0"/>
              </a:rPr>
              <a:t> </a:t>
            </a:r>
            <a:r>
              <a:rPr lang="el-GR" sz="1600" b="1" i="1" dirty="0" smtClean="0">
                <a:latin typeface="Tahoma" pitchFamily="34" charset="0"/>
                <a:cs typeface="Tahoma" pitchFamily="34" charset="0"/>
              </a:rPr>
              <a:t>ψ</a:t>
            </a:r>
            <a:r>
              <a:rPr lang="en-US" sz="1600" b="1" i="1" baseline="-25000" dirty="0" smtClean="0">
                <a:latin typeface="Tahoma" pitchFamily="34" charset="0"/>
                <a:cs typeface="Tahoma" pitchFamily="34" charset="0"/>
              </a:rPr>
              <a:t>d</a:t>
            </a:r>
            <a:r>
              <a:rPr lang="el-GR" sz="1600" b="1" i="1" baseline="-25000" dirty="0" smtClean="0">
                <a:latin typeface="Tahoma" pitchFamily="34" charset="0"/>
                <a:cs typeface="Tahoma" pitchFamily="34" charset="0"/>
              </a:rPr>
              <a:t>α</a:t>
            </a:r>
            <a:r>
              <a:rPr lang="en-US" sz="1600" b="1" i="1" dirty="0" smtClean="0">
                <a:latin typeface="Tahoma" pitchFamily="34" charset="0"/>
                <a:cs typeface="Tahoma" pitchFamily="34" charset="0"/>
              </a:rPr>
              <a:t>(R) (</a:t>
            </a:r>
            <a:r>
              <a:rPr lang="en-US" sz="1600" b="1" i="1" dirty="0" err="1" smtClean="0">
                <a:latin typeface="Tahoma" pitchFamily="34" charset="0"/>
                <a:cs typeface="Tahoma" pitchFamily="34" charset="0"/>
              </a:rPr>
              <a:t>Arb</a:t>
            </a:r>
            <a:r>
              <a:rPr lang="en-US" sz="1600" b="1" i="1" dirty="0" smtClean="0">
                <a:latin typeface="Tahoma" pitchFamily="34" charset="0"/>
                <a:cs typeface="Tahoma" pitchFamily="34" charset="0"/>
              </a:rPr>
              <a:t>. Units)</a:t>
            </a:r>
          </a:p>
        </p:txBody>
      </p:sp>
      <p:sp>
        <p:nvSpPr>
          <p:cNvPr id="51" name="TextBox 50"/>
          <p:cNvSpPr txBox="1"/>
          <p:nvPr/>
        </p:nvSpPr>
        <p:spPr>
          <a:xfrm>
            <a:off x="1600200" y="1487269"/>
            <a:ext cx="228600" cy="3416320"/>
          </a:xfrm>
          <a:prstGeom prst="rect">
            <a:avLst/>
          </a:prstGeom>
          <a:noFill/>
        </p:spPr>
        <p:txBody>
          <a:bodyPr wrap="square" rtlCol="0">
            <a:spAutoFit/>
          </a:bodyPr>
          <a:lstStyle/>
          <a:p>
            <a:endParaRPr lang="en-US" b="1" dirty="0" smtClean="0">
              <a:latin typeface="Tahoma" pitchFamily="34" charset="0"/>
              <a:cs typeface="Tahoma" pitchFamily="34" charset="0"/>
            </a:endParaRPr>
          </a:p>
          <a:p>
            <a:endParaRPr lang="en-US" b="1" dirty="0" smtClean="0">
              <a:latin typeface="Tahoma" pitchFamily="34" charset="0"/>
              <a:cs typeface="Tahoma" pitchFamily="34" charset="0"/>
            </a:endParaRPr>
          </a:p>
          <a:p>
            <a:endParaRPr lang="en-US" b="1" dirty="0" smtClean="0">
              <a:latin typeface="Tahoma" pitchFamily="34" charset="0"/>
              <a:cs typeface="Tahoma" pitchFamily="34" charset="0"/>
            </a:endParaRPr>
          </a:p>
          <a:p>
            <a:r>
              <a:rPr lang="en-US" b="1" dirty="0" smtClean="0">
                <a:latin typeface="Tahoma" pitchFamily="34" charset="0"/>
                <a:cs typeface="Tahoma" pitchFamily="34" charset="0"/>
              </a:rPr>
              <a:t>3</a:t>
            </a:r>
          </a:p>
          <a:p>
            <a:endParaRPr lang="en-US" b="1" dirty="0" smtClean="0">
              <a:latin typeface="Tahoma" pitchFamily="34" charset="0"/>
              <a:cs typeface="Tahoma" pitchFamily="34" charset="0"/>
            </a:endParaRPr>
          </a:p>
          <a:p>
            <a:endParaRPr lang="en-US" b="1" dirty="0" smtClean="0">
              <a:latin typeface="Tahoma" pitchFamily="34" charset="0"/>
              <a:cs typeface="Tahoma" pitchFamily="34" charset="0"/>
            </a:endParaRPr>
          </a:p>
          <a:p>
            <a:endParaRPr lang="en-US" b="1" dirty="0" smtClean="0">
              <a:latin typeface="Tahoma" pitchFamily="34" charset="0"/>
              <a:cs typeface="Tahoma" pitchFamily="34" charset="0"/>
            </a:endParaRPr>
          </a:p>
          <a:p>
            <a:r>
              <a:rPr lang="en-US" b="1" dirty="0" smtClean="0">
                <a:latin typeface="Tahoma" pitchFamily="34" charset="0"/>
                <a:cs typeface="Tahoma" pitchFamily="34" charset="0"/>
              </a:rPr>
              <a:t>2</a:t>
            </a:r>
          </a:p>
          <a:p>
            <a:endParaRPr lang="en-US" b="1" dirty="0" smtClean="0">
              <a:latin typeface="Tahoma" pitchFamily="34" charset="0"/>
              <a:cs typeface="Tahoma" pitchFamily="34" charset="0"/>
            </a:endParaRPr>
          </a:p>
          <a:p>
            <a:endParaRPr lang="en-US" b="1" dirty="0" smtClean="0">
              <a:latin typeface="Tahoma" pitchFamily="34" charset="0"/>
              <a:cs typeface="Tahoma" pitchFamily="34" charset="0"/>
            </a:endParaRPr>
          </a:p>
          <a:p>
            <a:endParaRPr lang="en-US" b="1" dirty="0" smtClean="0">
              <a:latin typeface="Tahoma" pitchFamily="34" charset="0"/>
              <a:cs typeface="Tahoma" pitchFamily="34" charset="0"/>
            </a:endParaRPr>
          </a:p>
          <a:p>
            <a:r>
              <a:rPr lang="en-US" b="1" dirty="0" smtClean="0">
                <a:latin typeface="Tahoma" pitchFamily="34" charset="0"/>
                <a:cs typeface="Tahoma" pitchFamily="34" charset="0"/>
              </a:rPr>
              <a:t>1</a:t>
            </a:r>
            <a:endParaRPr lang="en-US" b="1" dirty="0">
              <a:latin typeface="Tahoma" pitchFamily="34" charset="0"/>
              <a:cs typeface="Tahoma" pitchFamily="34" charset="0"/>
            </a:endParaRPr>
          </a:p>
        </p:txBody>
      </p:sp>
      <p:sp>
        <p:nvSpPr>
          <p:cNvPr id="52" name="TextBox 51"/>
          <p:cNvSpPr txBox="1"/>
          <p:nvPr/>
        </p:nvSpPr>
        <p:spPr>
          <a:xfrm>
            <a:off x="4191000" y="3316069"/>
            <a:ext cx="1524000" cy="461665"/>
          </a:xfrm>
          <a:prstGeom prst="rect">
            <a:avLst/>
          </a:prstGeom>
          <a:noFill/>
        </p:spPr>
        <p:txBody>
          <a:bodyPr wrap="square" rtlCol="0">
            <a:spAutoFit/>
          </a:bodyPr>
          <a:lstStyle/>
          <a:p>
            <a:r>
              <a:rPr lang="en-US" sz="2400" b="1" dirty="0" smtClean="0"/>
              <a:t>K</a:t>
            </a:r>
            <a:r>
              <a:rPr lang="el-GR" sz="2400" b="1" baseline="-25000" dirty="0" smtClean="0"/>
              <a:t>α</a:t>
            </a:r>
            <a:r>
              <a:rPr lang="en-US" sz="2400" b="1" dirty="0" smtClean="0"/>
              <a:t>= 0</a:t>
            </a:r>
            <a:endParaRPr lang="en-US" sz="2400" b="1" dirty="0"/>
          </a:p>
        </p:txBody>
      </p:sp>
      <p:sp>
        <p:nvSpPr>
          <p:cNvPr id="53" name="TextBox 52"/>
          <p:cNvSpPr txBox="1"/>
          <p:nvPr/>
        </p:nvSpPr>
        <p:spPr>
          <a:xfrm>
            <a:off x="2286000" y="4763869"/>
            <a:ext cx="1981200" cy="738664"/>
          </a:xfrm>
          <a:prstGeom prst="rect">
            <a:avLst/>
          </a:prstGeom>
          <a:noFill/>
        </p:spPr>
        <p:txBody>
          <a:bodyPr wrap="square" rtlCol="0">
            <a:spAutoFit/>
          </a:bodyPr>
          <a:lstStyle/>
          <a:p>
            <a:r>
              <a:rPr lang="en-US" sz="2400" b="1" dirty="0" smtClean="0"/>
              <a:t>K</a:t>
            </a:r>
            <a:r>
              <a:rPr lang="el-GR" sz="2400" b="1" baseline="-25000" dirty="0" smtClean="0"/>
              <a:t>α</a:t>
            </a:r>
            <a:r>
              <a:rPr lang="en-US" sz="2400" b="1" dirty="0" smtClean="0"/>
              <a:t>= 30 </a:t>
            </a:r>
            <a:r>
              <a:rPr lang="en-US" sz="2400" b="1" dirty="0" err="1" smtClean="0"/>
              <a:t>MeV</a:t>
            </a:r>
            <a:r>
              <a:rPr lang="en-US" sz="2400" b="1" dirty="0" smtClean="0"/>
              <a:t>/c</a:t>
            </a:r>
          </a:p>
          <a:p>
            <a:endParaRPr lang="en-US" b="1" dirty="0"/>
          </a:p>
        </p:txBody>
      </p:sp>
      <p:cxnSp>
        <p:nvCxnSpPr>
          <p:cNvPr id="55" name="Straight Arrow Connector 54"/>
          <p:cNvCxnSpPr>
            <a:stCxn id="53" idx="0"/>
            <a:endCxn id="5" idx="18"/>
          </p:cNvCxnSpPr>
          <p:nvPr/>
        </p:nvCxnSpPr>
        <p:spPr>
          <a:xfrm flipV="1">
            <a:off x="3276600" y="4252823"/>
            <a:ext cx="435634" cy="51104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stCxn id="52" idx="1"/>
          </p:cNvCxnSpPr>
          <p:nvPr/>
        </p:nvCxnSpPr>
        <p:spPr>
          <a:xfrm flipH="1">
            <a:off x="3810000" y="3546902"/>
            <a:ext cx="381000" cy="22636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1905000" y="3620869"/>
            <a:ext cx="152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1905000" y="2477869"/>
            <a:ext cx="152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7467600" y="4763869"/>
            <a:ext cx="152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7467600" y="3697069"/>
            <a:ext cx="152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7467600" y="2554069"/>
            <a:ext cx="152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5334000" y="1411069"/>
            <a:ext cx="0" cy="152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4191000" y="1411069"/>
            <a:ext cx="0" cy="152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3048000" y="1411069"/>
            <a:ext cx="0" cy="152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3048000" y="5754469"/>
            <a:ext cx="0" cy="152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4191000" y="5754469"/>
            <a:ext cx="0" cy="152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5334000" y="5754469"/>
            <a:ext cx="0" cy="152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6477000" y="5754469"/>
            <a:ext cx="0" cy="152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381000" y="435114"/>
            <a:ext cx="8534400" cy="861774"/>
          </a:xfrm>
          <a:prstGeom prst="rect">
            <a:avLst/>
          </a:prstGeom>
          <a:noFill/>
        </p:spPr>
        <p:txBody>
          <a:bodyPr wrap="square" rtlCol="0">
            <a:spAutoFit/>
          </a:bodyPr>
          <a:lstStyle/>
          <a:p>
            <a:pPr algn="ctr"/>
            <a:r>
              <a:rPr lang="en-US" sz="2500" dirty="0" smtClean="0"/>
              <a:t>Plane wave overlap function for Li</a:t>
            </a:r>
            <a:r>
              <a:rPr lang="en-US" sz="2500" baseline="30000" dirty="0" smtClean="0"/>
              <a:t>6</a:t>
            </a:r>
            <a:r>
              <a:rPr lang="en-US" sz="2500" dirty="0" smtClean="0"/>
              <a:t>(d, </a:t>
            </a:r>
            <a:r>
              <a:rPr lang="en-US" sz="2500" dirty="0" err="1" smtClean="0"/>
              <a:t>tp</a:t>
            </a:r>
            <a:r>
              <a:rPr lang="en-US" sz="2500" dirty="0" smtClean="0"/>
              <a:t>)He</a:t>
            </a:r>
            <a:r>
              <a:rPr lang="en-US" sz="2500" baseline="30000" dirty="0" smtClean="0"/>
              <a:t>4</a:t>
            </a:r>
            <a:r>
              <a:rPr lang="en-US" sz="2500" dirty="0" smtClean="0"/>
              <a:t> Reaction ~28 </a:t>
            </a:r>
            <a:r>
              <a:rPr lang="en-US" sz="2500" dirty="0" err="1" smtClean="0"/>
              <a:t>MeV</a:t>
            </a:r>
            <a:endParaRPr lang="en-US" sz="2500" dirty="0" smtClean="0"/>
          </a:p>
          <a:p>
            <a:pPr algn="ctr"/>
            <a:r>
              <a:rPr lang="en-US" sz="2500" i="1" dirty="0" smtClean="0"/>
              <a:t>PRL. </a:t>
            </a:r>
            <a:r>
              <a:rPr lang="en-US" sz="2500" b="1" i="1" dirty="0" smtClean="0"/>
              <a:t>32 </a:t>
            </a:r>
            <a:r>
              <a:rPr lang="en-US" sz="2500" i="1" dirty="0" smtClean="0"/>
              <a:t>(1974) 173 </a:t>
            </a:r>
            <a:endParaRPr lang="en-US" sz="2500" i="1" dirty="0"/>
          </a:p>
        </p:txBody>
      </p:sp>
    </p:spTree>
  </p:cSld>
  <p:clrMapOvr>
    <a:masterClrMapping/>
  </p:clrMapOvr>
  <p:timing>
    <p:tnLst>
      <p:par>
        <p:cTn id="1" dur="indefinite" restart="never" nodeType="tmRoot"/>
      </p:par>
    </p:tnLst>
  </p:timing>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ext Box 2"/>
          <p:cNvSpPr txBox="1">
            <a:spLocks noChangeArrowheads="1"/>
          </p:cNvSpPr>
          <p:nvPr/>
        </p:nvSpPr>
        <p:spPr bwMode="auto">
          <a:xfrm>
            <a:off x="0" y="152400"/>
            <a:ext cx="9144000" cy="5780044"/>
          </a:xfrm>
          <a:prstGeom prst="rect">
            <a:avLst/>
          </a:prstGeom>
          <a:noFill/>
          <a:ln w="9525">
            <a:noFill/>
            <a:miter lim="800000"/>
            <a:headEnd/>
            <a:tailEnd/>
          </a:ln>
          <a:effectLst/>
        </p:spPr>
        <p:txBody>
          <a:bodyPr>
            <a:spAutoFit/>
          </a:bodyPr>
          <a:lstStyle/>
          <a:p>
            <a:pPr algn="just">
              <a:lnSpc>
                <a:spcPct val="120000"/>
              </a:lnSpc>
              <a:spcBef>
                <a:spcPct val="50000"/>
              </a:spcBef>
              <a:buFont typeface="Wingdings" pitchFamily="2" charset="2"/>
              <a:buChar char="Ø"/>
            </a:pPr>
            <a:r>
              <a:rPr lang="en-US" sz="2400" b="1" dirty="0" smtClean="0"/>
              <a:t>As seen in the previous figure, when the Deuteron cluster goes farther away from the </a:t>
            </a:r>
            <a:r>
              <a:rPr lang="en-US" sz="2400" b="1" dirty="0" smtClean="0">
                <a:latin typeface="Symbol" pitchFamily="18" charset="2"/>
              </a:rPr>
              <a:t>a</a:t>
            </a:r>
            <a:r>
              <a:rPr lang="en-US" sz="2400" b="1" dirty="0" smtClean="0"/>
              <a:t> cluster (when K</a:t>
            </a:r>
            <a:r>
              <a:rPr lang="en-US" sz="2400" b="1" dirty="0" smtClean="0">
                <a:latin typeface="Symbol" pitchFamily="18" charset="2"/>
              </a:rPr>
              <a:t>a</a:t>
            </a:r>
            <a:r>
              <a:rPr lang="en-US" sz="2400" b="1" dirty="0" smtClean="0"/>
              <a:t>= 0 </a:t>
            </a:r>
            <a:r>
              <a:rPr lang="en-US" sz="2400" b="1" dirty="0" err="1" smtClean="0"/>
              <a:t>MeV</a:t>
            </a:r>
            <a:r>
              <a:rPr lang="en-US" sz="2400" b="1" dirty="0" smtClean="0"/>
              <a:t>/c) the transition amplitude has relatively more contribution from larger R</a:t>
            </a:r>
            <a:r>
              <a:rPr lang="en-US" sz="2400" b="1" baseline="-25000" dirty="0" smtClean="0"/>
              <a:t>d-</a:t>
            </a:r>
            <a:r>
              <a:rPr lang="en-US" sz="2400" b="1" baseline="-25000" dirty="0" smtClean="0">
                <a:latin typeface="Symbol" pitchFamily="18" charset="2"/>
              </a:rPr>
              <a:t>a</a:t>
            </a:r>
            <a:r>
              <a:rPr lang="en-US" sz="2400" b="1" dirty="0" smtClean="0"/>
              <a:t>. </a:t>
            </a:r>
          </a:p>
          <a:p>
            <a:pPr algn="just">
              <a:lnSpc>
                <a:spcPct val="120000"/>
              </a:lnSpc>
              <a:spcBef>
                <a:spcPct val="50000"/>
              </a:spcBef>
              <a:buFont typeface="Wingdings" pitchFamily="2" charset="2"/>
              <a:buChar char="Ø"/>
            </a:pPr>
            <a:r>
              <a:rPr lang="en-US" sz="2400" b="1" dirty="0" smtClean="0">
                <a:solidFill>
                  <a:srgbClr val="FF0000"/>
                </a:solidFill>
              </a:rPr>
              <a:t>Otherwise</a:t>
            </a:r>
            <a:r>
              <a:rPr lang="en-US" sz="2400" b="1" dirty="0">
                <a:solidFill>
                  <a:srgbClr val="FF0000"/>
                </a:solidFill>
              </a:rPr>
              <a:t>, corresponding to K</a:t>
            </a:r>
            <a:r>
              <a:rPr lang="en-US" sz="2400" b="1" baseline="-25000" dirty="0">
                <a:solidFill>
                  <a:srgbClr val="FF0000"/>
                </a:solidFill>
                <a:latin typeface="Symbol" pitchFamily="18" charset="2"/>
              </a:rPr>
              <a:t>a</a:t>
            </a:r>
            <a:r>
              <a:rPr lang="en-US" sz="2400" b="1" dirty="0">
                <a:solidFill>
                  <a:srgbClr val="FF0000"/>
                </a:solidFill>
              </a:rPr>
              <a:t>= -30MeV/c the </a:t>
            </a:r>
            <a:r>
              <a:rPr lang="en-US" sz="2400" b="1" baseline="30000" dirty="0">
                <a:solidFill>
                  <a:srgbClr val="FF0000"/>
                </a:solidFill>
              </a:rPr>
              <a:t>6</a:t>
            </a:r>
            <a:r>
              <a:rPr lang="en-US" sz="2400" b="1" dirty="0">
                <a:solidFill>
                  <a:srgbClr val="FF0000"/>
                </a:solidFill>
              </a:rPr>
              <a:t>Li(d, t p)</a:t>
            </a:r>
            <a:r>
              <a:rPr lang="en-US" sz="2400" b="1" baseline="30000" dirty="0">
                <a:solidFill>
                  <a:srgbClr val="FF0000"/>
                </a:solidFill>
              </a:rPr>
              <a:t>4</a:t>
            </a:r>
            <a:r>
              <a:rPr lang="en-US" sz="2400" b="1" dirty="0">
                <a:solidFill>
                  <a:srgbClr val="FF0000"/>
                </a:solidFill>
              </a:rPr>
              <a:t>He is expected to display more contribution from the distorted deuteron and if the </a:t>
            </a:r>
            <a:r>
              <a:rPr lang="en-US" sz="2400" b="1" i="1" dirty="0">
                <a:solidFill>
                  <a:srgbClr val="FF0000"/>
                </a:solidFill>
              </a:rPr>
              <a:t>n-p</a:t>
            </a:r>
            <a:r>
              <a:rPr lang="en-US" sz="2400" b="1" dirty="0">
                <a:solidFill>
                  <a:srgbClr val="FF0000"/>
                </a:solidFill>
              </a:rPr>
              <a:t> residual interaction in Deuteron cluster is long range type then we will see shrinkage. </a:t>
            </a:r>
          </a:p>
          <a:p>
            <a:pPr algn="just">
              <a:lnSpc>
                <a:spcPct val="120000"/>
              </a:lnSpc>
              <a:spcBef>
                <a:spcPct val="50000"/>
              </a:spcBef>
              <a:buFont typeface="Wingdings" pitchFamily="2" charset="2"/>
              <a:buChar char="Ø"/>
            </a:pPr>
            <a:r>
              <a:rPr lang="en-US" sz="2400" b="1" dirty="0">
                <a:solidFill>
                  <a:srgbClr val="0B02BE"/>
                </a:solidFill>
              </a:rPr>
              <a:t>It is clear from next slide; as compared to the free d(d, </a:t>
            </a:r>
            <a:r>
              <a:rPr lang="en-US" sz="2400" b="1" dirty="0" smtClean="0">
                <a:solidFill>
                  <a:srgbClr val="0B02BE"/>
                </a:solidFill>
              </a:rPr>
              <a:t>t)p </a:t>
            </a:r>
            <a:r>
              <a:rPr lang="en-US" sz="2400" b="1" dirty="0">
                <a:solidFill>
                  <a:srgbClr val="0B02BE"/>
                </a:solidFill>
              </a:rPr>
              <a:t>distribution (free Deuteron cluster), the </a:t>
            </a:r>
            <a:r>
              <a:rPr lang="en-US" sz="2400" b="1" dirty="0" err="1" smtClean="0">
                <a:solidFill>
                  <a:srgbClr val="0B02BE"/>
                </a:solidFill>
              </a:rPr>
              <a:t>c.m</a:t>
            </a:r>
            <a:r>
              <a:rPr lang="en-US" sz="2400" b="1" dirty="0" smtClean="0">
                <a:solidFill>
                  <a:srgbClr val="0B02BE"/>
                </a:solidFill>
              </a:rPr>
              <a:t>. </a:t>
            </a:r>
            <a:r>
              <a:rPr lang="en-US" sz="2400" b="1" i="1" dirty="0" smtClean="0">
                <a:solidFill>
                  <a:srgbClr val="0B02BE"/>
                </a:solidFill>
              </a:rPr>
              <a:t>t-p</a:t>
            </a:r>
            <a:r>
              <a:rPr lang="en-US" sz="2400" b="1" dirty="0" smtClean="0">
                <a:solidFill>
                  <a:srgbClr val="0B02BE"/>
                </a:solidFill>
              </a:rPr>
              <a:t> </a:t>
            </a:r>
            <a:r>
              <a:rPr lang="en-US" sz="2400" b="1" dirty="0">
                <a:solidFill>
                  <a:srgbClr val="0B02BE"/>
                </a:solidFill>
              </a:rPr>
              <a:t>angular distribution of the </a:t>
            </a:r>
            <a:r>
              <a:rPr lang="en-US" sz="2400" b="1" baseline="30000" dirty="0">
                <a:solidFill>
                  <a:srgbClr val="0B02BE"/>
                </a:solidFill>
              </a:rPr>
              <a:t>6</a:t>
            </a:r>
            <a:r>
              <a:rPr lang="en-US" sz="2400" b="1" dirty="0">
                <a:solidFill>
                  <a:srgbClr val="0B02BE"/>
                </a:solidFill>
              </a:rPr>
              <a:t>Li(d, t p)</a:t>
            </a:r>
            <a:r>
              <a:rPr lang="en-US" sz="2400" b="1" baseline="30000" dirty="0">
                <a:solidFill>
                  <a:srgbClr val="0B02BE"/>
                </a:solidFill>
              </a:rPr>
              <a:t>4</a:t>
            </a:r>
            <a:r>
              <a:rPr lang="en-US" sz="2400" b="1" dirty="0">
                <a:solidFill>
                  <a:srgbClr val="0B02BE"/>
                </a:solidFill>
              </a:rPr>
              <a:t>He </a:t>
            </a:r>
            <a:r>
              <a:rPr lang="en-US" sz="2400" b="1" dirty="0" smtClean="0">
                <a:solidFill>
                  <a:srgbClr val="0B02BE"/>
                </a:solidFill>
              </a:rPr>
              <a:t>reaction shifts </a:t>
            </a:r>
            <a:r>
              <a:rPr lang="en-US" sz="2400" b="1" dirty="0">
                <a:solidFill>
                  <a:srgbClr val="0B02BE"/>
                </a:solidFill>
              </a:rPr>
              <a:t>outwards. Which means that the relative momentum between</a:t>
            </a:r>
            <a:r>
              <a:rPr lang="en-US" sz="2400" b="1" i="1" dirty="0">
                <a:solidFill>
                  <a:srgbClr val="0B02BE"/>
                </a:solidFill>
              </a:rPr>
              <a:t> </a:t>
            </a:r>
            <a:r>
              <a:rPr lang="en-US" sz="2400" b="1" i="1" dirty="0" smtClean="0">
                <a:solidFill>
                  <a:srgbClr val="0B02BE"/>
                </a:solidFill>
              </a:rPr>
              <a:t>the n – p of the deuteron cluster </a:t>
            </a:r>
            <a:r>
              <a:rPr lang="en-US" sz="2400" b="1" dirty="0" smtClean="0">
                <a:solidFill>
                  <a:srgbClr val="0B02BE"/>
                </a:solidFill>
              </a:rPr>
              <a:t> in </a:t>
            </a:r>
            <a:r>
              <a:rPr lang="en-US" sz="2400" b="1" baseline="26000" dirty="0" smtClean="0">
                <a:solidFill>
                  <a:srgbClr val="0B02BE"/>
                </a:solidFill>
              </a:rPr>
              <a:t>6</a:t>
            </a:r>
            <a:r>
              <a:rPr lang="en-US" sz="2400" b="1" dirty="0" smtClean="0">
                <a:solidFill>
                  <a:srgbClr val="0B02BE"/>
                </a:solidFill>
              </a:rPr>
              <a:t>Li  increased</a:t>
            </a:r>
            <a:r>
              <a:rPr lang="en-US" sz="2400" b="1" dirty="0">
                <a:solidFill>
                  <a:srgbClr val="0B02BE"/>
                </a:solidFill>
              </a:rPr>
              <a:t>. </a:t>
            </a:r>
          </a:p>
        </p:txBody>
      </p:sp>
    </p:spTree>
  </p:cSld>
  <p:clrMapOvr>
    <a:masterClrMapping/>
  </p:clrMapOvr>
  <p:timing>
    <p:tnLst>
      <p:par>
        <p:cTn id="1" dur="indefinite" restart="never" nodeType="tmRoot"/>
      </p:par>
    </p:tnLst>
  </p:timing>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667000"/>
            <a:ext cx="9144000" cy="1015663"/>
          </a:xfrm>
          <a:prstGeom prst="rect">
            <a:avLst/>
          </a:prstGeom>
          <a:noFill/>
        </p:spPr>
        <p:txBody>
          <a:bodyPr wrap="square" rtlCol="0">
            <a:spAutoFit/>
          </a:bodyPr>
          <a:lstStyle/>
          <a:p>
            <a:pPr algn="ctr"/>
            <a:r>
              <a:rPr lang="en-US" sz="6000" dirty="0" smtClean="0"/>
              <a:t>from  </a:t>
            </a:r>
            <a:r>
              <a:rPr lang="en-US" sz="6000" b="1" dirty="0" smtClean="0">
                <a:solidFill>
                  <a:srgbClr val="FF0000"/>
                </a:solidFill>
              </a:rPr>
              <a:t>Halo</a:t>
            </a:r>
            <a:r>
              <a:rPr lang="en-US" sz="6000" dirty="0" smtClean="0"/>
              <a:t>  to      </a:t>
            </a:r>
            <a:r>
              <a:rPr lang="en-US" sz="6000" b="1" dirty="0" smtClean="0">
                <a:solidFill>
                  <a:srgbClr val="0000FF"/>
                </a:solidFill>
              </a:rPr>
              <a:t>      </a:t>
            </a:r>
            <a:r>
              <a:rPr lang="en-US" sz="6000" dirty="0" smtClean="0"/>
              <a:t>  !!!</a:t>
            </a:r>
            <a:endParaRPr lang="en-US" sz="6000" dirty="0"/>
          </a:p>
        </p:txBody>
      </p:sp>
      <p:sp>
        <p:nvSpPr>
          <p:cNvPr id="3" name="Rectangle 2"/>
          <p:cNvSpPr/>
          <p:nvPr/>
        </p:nvSpPr>
        <p:spPr>
          <a:xfrm>
            <a:off x="5242170" y="2734270"/>
            <a:ext cx="2377830" cy="923330"/>
          </a:xfrm>
          <a:prstGeom prst="rect">
            <a:avLst/>
          </a:prstGeom>
          <a:noFill/>
        </p:spPr>
        <p:txBody>
          <a:bodyPr wrap="none" lIns="91440" tIns="45720" rIns="91440" bIns="45720">
            <a:spAutoFit/>
          </a:bodyPr>
          <a:lstStyle/>
          <a:p>
            <a:pPr algn="ctr"/>
            <a:r>
              <a:rPr lang="en-US"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a:t>
            </a:r>
            <a:r>
              <a:rPr lang="en-US" sz="5400" b="1" cap="none" spc="0" dirty="0" smtClean="0">
                <a:ln w="18000">
                  <a:solidFill>
                    <a:schemeClr val="tx1"/>
                  </a:solidFill>
                  <a:prstDash val="solid"/>
                  <a:miter lim="800000"/>
                </a:ln>
                <a:solidFill>
                  <a:srgbClr val="FFFF00"/>
                </a:solidFill>
                <a:effectLst>
                  <a:outerShdw blurRad="25500" dist="23000" dir="7020000" algn="tl">
                    <a:srgbClr val="000000">
                      <a:alpha val="50000"/>
                    </a:srgbClr>
                  </a:outerShdw>
                </a:effectLst>
              </a:rPr>
              <a:t>Hollow</a:t>
            </a:r>
            <a:endParaRPr lang="en-US" sz="5400" b="1" cap="none" spc="0" dirty="0">
              <a:ln w="18000">
                <a:solidFill>
                  <a:schemeClr val="tx1"/>
                </a:solidFill>
                <a:prstDash val="solid"/>
                <a:miter lim="800000"/>
              </a:ln>
              <a:solidFill>
                <a:srgbClr val="FFFF00"/>
              </a:solid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2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Oval 1"/>
          <p:cNvSpPr/>
          <p:nvPr/>
        </p:nvSpPr>
        <p:spPr>
          <a:xfrm>
            <a:off x="533400" y="533400"/>
            <a:ext cx="2590800" cy="2667000"/>
          </a:xfrm>
          <a:prstGeom prst="ellipse">
            <a:avLst/>
          </a:prstGeom>
          <a:gradFill flip="none" rotWithShape="1">
            <a:gsLst>
              <a:gs pos="28000">
                <a:schemeClr val="bg1"/>
              </a:gs>
              <a:gs pos="64000">
                <a:schemeClr val="tx2">
                  <a:lumMod val="60000"/>
                  <a:lumOff val="40000"/>
                  <a:alpha val="42000"/>
                </a:schemeClr>
              </a:gs>
            </a:gsLst>
            <a:path path="circle">
              <a:fillToRect l="50000" t="50000" r="50000" b="50000"/>
            </a:path>
            <a:tileRect/>
          </a:gra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1295400" y="1371600"/>
            <a:ext cx="990600" cy="990600"/>
          </a:xfrm>
          <a:prstGeom prst="ellipse">
            <a:avLst/>
          </a:prstGeom>
          <a:gradFill>
            <a:gsLst>
              <a:gs pos="16000">
                <a:schemeClr val="bg1"/>
              </a:gs>
              <a:gs pos="64000">
                <a:srgbClr val="00B050">
                  <a:alpha val="64000"/>
                </a:srgbClr>
              </a:gs>
            </a:gsLst>
            <a:path path="circle">
              <a:fillToRect l="50000" t="50000" r="50000" b="50000"/>
            </a:path>
          </a:gradFill>
          <a:ln w="508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6172200" y="533400"/>
            <a:ext cx="2590800" cy="2667000"/>
          </a:xfrm>
          <a:prstGeom prst="ellipse">
            <a:avLst/>
          </a:prstGeom>
          <a:gradFill flip="none" rotWithShape="1">
            <a:gsLst>
              <a:gs pos="28000">
                <a:schemeClr val="bg1"/>
              </a:gs>
              <a:gs pos="64000">
                <a:schemeClr val="tx2">
                  <a:lumMod val="60000"/>
                  <a:lumOff val="40000"/>
                  <a:alpha val="42000"/>
                </a:schemeClr>
              </a:gs>
            </a:gsLst>
            <a:path path="circle">
              <a:fillToRect l="50000" t="50000" r="50000" b="50000"/>
            </a:path>
            <a:tileRect/>
          </a:gra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6324600" y="1447800"/>
            <a:ext cx="990600" cy="990600"/>
          </a:xfrm>
          <a:prstGeom prst="ellipse">
            <a:avLst/>
          </a:prstGeom>
          <a:gradFill>
            <a:gsLst>
              <a:gs pos="16000">
                <a:schemeClr val="bg1"/>
              </a:gs>
              <a:gs pos="64000">
                <a:srgbClr val="00B050">
                  <a:alpha val="64000"/>
                </a:srgbClr>
              </a:gs>
            </a:gsLst>
            <a:path path="circle">
              <a:fillToRect l="50000" t="50000" r="50000" b="50000"/>
            </a:path>
          </a:gradFill>
          <a:ln w="508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1600200" y="3657600"/>
            <a:ext cx="2590800" cy="2667000"/>
          </a:xfrm>
          <a:prstGeom prst="ellipse">
            <a:avLst/>
          </a:prstGeom>
          <a:gradFill flip="none" rotWithShape="1">
            <a:gsLst>
              <a:gs pos="28000">
                <a:schemeClr val="bg1"/>
              </a:gs>
              <a:gs pos="64000">
                <a:schemeClr val="tx2">
                  <a:lumMod val="60000"/>
                  <a:lumOff val="40000"/>
                  <a:alpha val="42000"/>
                </a:schemeClr>
              </a:gs>
            </a:gsLst>
            <a:path path="circle">
              <a:fillToRect l="50000" t="50000" r="50000" b="50000"/>
            </a:path>
            <a:tileRect/>
          </a:gra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228600" y="4495800"/>
            <a:ext cx="990600" cy="990600"/>
          </a:xfrm>
          <a:prstGeom prst="ellipse">
            <a:avLst/>
          </a:prstGeom>
          <a:gradFill>
            <a:gsLst>
              <a:gs pos="16000">
                <a:schemeClr val="bg1"/>
              </a:gs>
              <a:gs pos="64000">
                <a:srgbClr val="00B050">
                  <a:alpha val="64000"/>
                </a:srgbClr>
              </a:gs>
            </a:gsLst>
            <a:path path="circle">
              <a:fillToRect l="50000" t="50000" r="50000" b="50000"/>
            </a:path>
          </a:gradFill>
          <a:ln w="508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3093712834_9dbf910063_z.jpg"/>
          <p:cNvPicPr>
            <a:picLocks noChangeAspect="1"/>
          </p:cNvPicPr>
          <p:nvPr/>
        </p:nvPicPr>
        <p:blipFill>
          <a:blip r:embed="rId2" cstate="print"/>
          <a:stretch>
            <a:fillRect/>
          </a:stretch>
        </p:blipFill>
        <p:spPr>
          <a:xfrm>
            <a:off x="4495800" y="3505438"/>
            <a:ext cx="4482922" cy="2983944"/>
          </a:xfrm>
          <a:prstGeom prst="rect">
            <a:avLst/>
          </a:prstGeom>
        </p:spPr>
      </p:pic>
      <p:sp>
        <p:nvSpPr>
          <p:cNvPr id="10" name="TextBox 9"/>
          <p:cNvSpPr txBox="1"/>
          <p:nvPr/>
        </p:nvSpPr>
        <p:spPr>
          <a:xfrm>
            <a:off x="1371600" y="1534180"/>
            <a:ext cx="838200" cy="523220"/>
          </a:xfrm>
          <a:prstGeom prst="rect">
            <a:avLst/>
          </a:prstGeom>
          <a:noFill/>
        </p:spPr>
        <p:txBody>
          <a:bodyPr wrap="square" rtlCol="0">
            <a:spAutoFit/>
          </a:bodyPr>
          <a:lstStyle/>
          <a:p>
            <a:r>
              <a:rPr lang="en-US" sz="2800" baseline="30000" dirty="0" smtClean="0">
                <a:latin typeface="Tahoma" pitchFamily="34" charset="0"/>
                <a:cs typeface="Tahoma" pitchFamily="34" charset="0"/>
              </a:rPr>
              <a:t>4</a:t>
            </a:r>
            <a:r>
              <a:rPr lang="en-US" sz="2800" dirty="0" smtClean="0">
                <a:latin typeface="Tahoma" pitchFamily="34" charset="0"/>
                <a:cs typeface="Tahoma" pitchFamily="34" charset="0"/>
              </a:rPr>
              <a:t>He</a:t>
            </a:r>
            <a:endParaRPr lang="en-US" sz="2800" dirty="0">
              <a:latin typeface="Tahoma" pitchFamily="34" charset="0"/>
              <a:cs typeface="Tahoma" pitchFamily="34" charset="0"/>
            </a:endParaRPr>
          </a:p>
        </p:txBody>
      </p:sp>
      <p:sp>
        <p:nvSpPr>
          <p:cNvPr id="11" name="TextBox 10"/>
          <p:cNvSpPr txBox="1"/>
          <p:nvPr/>
        </p:nvSpPr>
        <p:spPr>
          <a:xfrm>
            <a:off x="6400800" y="1600200"/>
            <a:ext cx="838200" cy="523220"/>
          </a:xfrm>
          <a:prstGeom prst="rect">
            <a:avLst/>
          </a:prstGeom>
          <a:noFill/>
        </p:spPr>
        <p:txBody>
          <a:bodyPr wrap="square" rtlCol="0">
            <a:spAutoFit/>
          </a:bodyPr>
          <a:lstStyle/>
          <a:p>
            <a:r>
              <a:rPr lang="en-US" sz="2800" baseline="30000" dirty="0" smtClean="0">
                <a:latin typeface="Tahoma" pitchFamily="34" charset="0"/>
                <a:cs typeface="Tahoma" pitchFamily="34" charset="0"/>
              </a:rPr>
              <a:t>4</a:t>
            </a:r>
            <a:r>
              <a:rPr lang="en-US" sz="2800" dirty="0" smtClean="0">
                <a:latin typeface="Tahoma" pitchFamily="34" charset="0"/>
                <a:cs typeface="Tahoma" pitchFamily="34" charset="0"/>
              </a:rPr>
              <a:t>He</a:t>
            </a:r>
            <a:endParaRPr lang="en-US" sz="2800" dirty="0">
              <a:latin typeface="Tahoma" pitchFamily="34" charset="0"/>
              <a:cs typeface="Tahoma" pitchFamily="34" charset="0"/>
            </a:endParaRPr>
          </a:p>
        </p:txBody>
      </p:sp>
      <p:sp>
        <p:nvSpPr>
          <p:cNvPr id="12" name="TextBox 11"/>
          <p:cNvSpPr txBox="1"/>
          <p:nvPr/>
        </p:nvSpPr>
        <p:spPr>
          <a:xfrm>
            <a:off x="304800" y="4734580"/>
            <a:ext cx="838200" cy="523220"/>
          </a:xfrm>
          <a:prstGeom prst="rect">
            <a:avLst/>
          </a:prstGeom>
          <a:noFill/>
        </p:spPr>
        <p:txBody>
          <a:bodyPr wrap="square" rtlCol="0">
            <a:spAutoFit/>
          </a:bodyPr>
          <a:lstStyle/>
          <a:p>
            <a:r>
              <a:rPr lang="en-US" sz="2800" baseline="30000" dirty="0" smtClean="0">
                <a:latin typeface="Tahoma" pitchFamily="34" charset="0"/>
                <a:cs typeface="Tahoma" pitchFamily="34" charset="0"/>
              </a:rPr>
              <a:t>4</a:t>
            </a:r>
            <a:r>
              <a:rPr lang="en-US" sz="2800" dirty="0" smtClean="0">
                <a:latin typeface="Tahoma" pitchFamily="34" charset="0"/>
                <a:cs typeface="Tahoma" pitchFamily="34" charset="0"/>
              </a:rPr>
              <a:t>He</a:t>
            </a:r>
            <a:endParaRPr lang="en-US" sz="2800" dirty="0">
              <a:latin typeface="Tahoma" pitchFamily="34" charset="0"/>
              <a:cs typeface="Tahoma" pitchFamily="34" charset="0"/>
            </a:endParaRPr>
          </a:p>
        </p:txBody>
      </p:sp>
      <p:cxnSp>
        <p:nvCxnSpPr>
          <p:cNvPr id="14" name="Straight Connector 13"/>
          <p:cNvCxnSpPr/>
          <p:nvPr/>
        </p:nvCxnSpPr>
        <p:spPr>
          <a:xfrm>
            <a:off x="838200" y="4953000"/>
            <a:ext cx="20574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6781800" y="1981200"/>
            <a:ext cx="762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52400" y="3072825"/>
            <a:ext cx="1447800" cy="584775"/>
          </a:xfrm>
          <a:prstGeom prst="rect">
            <a:avLst/>
          </a:prstGeom>
          <a:noFill/>
        </p:spPr>
        <p:txBody>
          <a:bodyPr wrap="square" rtlCol="0">
            <a:spAutoFit/>
          </a:bodyPr>
          <a:lstStyle/>
          <a:p>
            <a:r>
              <a:rPr lang="en-US" sz="3200" dirty="0" smtClean="0">
                <a:latin typeface="Tahoma" pitchFamily="34" charset="0"/>
                <a:cs typeface="Tahoma" pitchFamily="34" charset="0"/>
              </a:rPr>
              <a:t>R=0</a:t>
            </a:r>
            <a:endParaRPr lang="en-US" sz="3200" dirty="0">
              <a:latin typeface="Tahoma" pitchFamily="34" charset="0"/>
              <a:cs typeface="Tahoma" pitchFamily="34" charset="0"/>
            </a:endParaRPr>
          </a:p>
        </p:txBody>
      </p:sp>
      <p:sp>
        <p:nvSpPr>
          <p:cNvPr id="21" name="TextBox 20"/>
          <p:cNvSpPr txBox="1"/>
          <p:nvPr/>
        </p:nvSpPr>
        <p:spPr>
          <a:xfrm>
            <a:off x="4419600" y="2691825"/>
            <a:ext cx="1981200" cy="584775"/>
          </a:xfrm>
          <a:prstGeom prst="rect">
            <a:avLst/>
          </a:prstGeom>
          <a:noFill/>
        </p:spPr>
        <p:txBody>
          <a:bodyPr wrap="square" rtlCol="0">
            <a:spAutoFit/>
          </a:bodyPr>
          <a:lstStyle/>
          <a:p>
            <a:r>
              <a:rPr lang="en-US" sz="3200" dirty="0" smtClean="0">
                <a:latin typeface="Tahoma" pitchFamily="34" charset="0"/>
                <a:cs typeface="Tahoma" pitchFamily="34" charset="0"/>
              </a:rPr>
              <a:t>R=1-2 </a:t>
            </a:r>
            <a:r>
              <a:rPr lang="en-US" sz="3200" i="1" dirty="0" smtClean="0">
                <a:latin typeface="Tahoma" pitchFamily="34" charset="0"/>
                <a:cs typeface="Tahoma" pitchFamily="34" charset="0"/>
              </a:rPr>
              <a:t>fm</a:t>
            </a:r>
            <a:endParaRPr lang="en-US" sz="3200" i="1" dirty="0">
              <a:latin typeface="Tahoma" pitchFamily="34" charset="0"/>
              <a:cs typeface="Tahoma" pitchFamily="34" charset="0"/>
            </a:endParaRPr>
          </a:p>
        </p:txBody>
      </p:sp>
      <p:sp>
        <p:nvSpPr>
          <p:cNvPr id="22" name="TextBox 21"/>
          <p:cNvSpPr txBox="1"/>
          <p:nvPr/>
        </p:nvSpPr>
        <p:spPr>
          <a:xfrm>
            <a:off x="152400" y="5892225"/>
            <a:ext cx="1981200" cy="584775"/>
          </a:xfrm>
          <a:prstGeom prst="rect">
            <a:avLst/>
          </a:prstGeom>
          <a:noFill/>
        </p:spPr>
        <p:txBody>
          <a:bodyPr wrap="square" rtlCol="0">
            <a:spAutoFit/>
          </a:bodyPr>
          <a:lstStyle/>
          <a:p>
            <a:r>
              <a:rPr lang="en-US" sz="3200" dirty="0" smtClean="0">
                <a:latin typeface="Tahoma" pitchFamily="34" charset="0"/>
                <a:cs typeface="Tahoma" pitchFamily="34" charset="0"/>
              </a:rPr>
              <a:t>R=4-6 </a:t>
            </a:r>
            <a:r>
              <a:rPr lang="en-US" sz="3200" i="1" dirty="0" smtClean="0">
                <a:latin typeface="Tahoma" pitchFamily="34" charset="0"/>
                <a:cs typeface="Tahoma" pitchFamily="34" charset="0"/>
              </a:rPr>
              <a:t>fm</a:t>
            </a:r>
            <a:endParaRPr lang="en-US" sz="3200" i="1" dirty="0">
              <a:latin typeface="Tahoma" pitchFamily="34" charset="0"/>
              <a:cs typeface="Tahoma" pitchFamily="34" charset="0"/>
            </a:endParaRPr>
          </a:p>
        </p:txBody>
      </p:sp>
      <p:sp>
        <p:nvSpPr>
          <p:cNvPr id="18" name="TextBox 17"/>
          <p:cNvSpPr txBox="1"/>
          <p:nvPr/>
        </p:nvSpPr>
        <p:spPr>
          <a:xfrm>
            <a:off x="3048000" y="1197114"/>
            <a:ext cx="914400" cy="707886"/>
          </a:xfrm>
          <a:prstGeom prst="rect">
            <a:avLst/>
          </a:prstGeom>
          <a:noFill/>
        </p:spPr>
        <p:txBody>
          <a:bodyPr wrap="square" rtlCol="0">
            <a:spAutoFit/>
          </a:bodyPr>
          <a:lstStyle/>
          <a:p>
            <a:r>
              <a:rPr lang="en-US" sz="4000" baseline="30000" dirty="0" smtClean="0"/>
              <a:t>11</a:t>
            </a:r>
            <a:r>
              <a:rPr lang="en-US" sz="4000" dirty="0" smtClean="0"/>
              <a:t>Li</a:t>
            </a:r>
            <a:endParaRPr lang="en-US" sz="4000" dirty="0"/>
          </a:p>
        </p:txBody>
      </p:sp>
      <p:sp>
        <p:nvSpPr>
          <p:cNvPr id="19" name="TextBox 18"/>
          <p:cNvSpPr txBox="1"/>
          <p:nvPr/>
        </p:nvSpPr>
        <p:spPr>
          <a:xfrm>
            <a:off x="4572000" y="1219200"/>
            <a:ext cx="2209800" cy="646331"/>
          </a:xfrm>
          <a:prstGeom prst="rect">
            <a:avLst/>
          </a:prstGeom>
          <a:noFill/>
        </p:spPr>
        <p:txBody>
          <a:bodyPr wrap="square" rtlCol="0">
            <a:spAutoFit/>
          </a:bodyPr>
          <a:lstStyle/>
          <a:p>
            <a:r>
              <a:rPr lang="en-US" sz="3600" baseline="30000" dirty="0" smtClean="0"/>
              <a:t>4</a:t>
            </a:r>
            <a:r>
              <a:rPr lang="en-US" sz="3600" dirty="0" smtClean="0"/>
              <a:t>He + </a:t>
            </a:r>
            <a:r>
              <a:rPr lang="en-US" sz="3600" baseline="30000" dirty="0" smtClean="0"/>
              <a:t>7</a:t>
            </a:r>
            <a:r>
              <a:rPr lang="en-US" sz="3600" dirty="0" smtClean="0"/>
              <a:t>H</a:t>
            </a:r>
            <a:endParaRPr lang="en-US" sz="3600" dirty="0"/>
          </a:p>
        </p:txBody>
      </p:sp>
      <p:cxnSp>
        <p:nvCxnSpPr>
          <p:cNvPr id="24" name="Straight Arrow Connector 23"/>
          <p:cNvCxnSpPr/>
          <p:nvPr/>
        </p:nvCxnSpPr>
        <p:spPr>
          <a:xfrm>
            <a:off x="3962400" y="1524000"/>
            <a:ext cx="609600" cy="0"/>
          </a:xfrm>
          <a:prstGeom prst="straightConnector1">
            <a:avLst/>
          </a:prstGeom>
          <a:ln w="444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2743200" y="152400"/>
            <a:ext cx="3810000" cy="677108"/>
          </a:xfrm>
          <a:prstGeom prst="rect">
            <a:avLst/>
          </a:prstGeom>
          <a:noFill/>
        </p:spPr>
        <p:txBody>
          <a:bodyPr wrap="square" rtlCol="0">
            <a:spAutoFit/>
          </a:bodyPr>
          <a:lstStyle/>
          <a:p>
            <a:r>
              <a:rPr lang="en-US" sz="3800" dirty="0" smtClean="0">
                <a:solidFill>
                  <a:srgbClr val="FF0000"/>
                </a:solidFill>
                <a:latin typeface="Times New Roman" pitchFamily="18" charset="0"/>
                <a:cs typeface="Times New Roman" pitchFamily="18" charset="0"/>
              </a:rPr>
              <a:t>Halo</a:t>
            </a:r>
            <a:r>
              <a:rPr lang="en-US" sz="3800" dirty="0" smtClean="0">
                <a:latin typeface="Times New Roman" pitchFamily="18" charset="0"/>
                <a:cs typeface="Times New Roman" pitchFamily="18" charset="0"/>
              </a:rPr>
              <a:t> to </a:t>
            </a:r>
            <a:r>
              <a:rPr lang="en-US" sz="3800" dirty="0" smtClean="0">
                <a:solidFill>
                  <a:srgbClr val="0000FF"/>
                </a:solidFill>
                <a:latin typeface="Times New Roman" pitchFamily="18" charset="0"/>
                <a:cs typeface="Times New Roman" pitchFamily="18" charset="0"/>
              </a:rPr>
              <a:t>Hollow </a:t>
            </a:r>
            <a:r>
              <a:rPr lang="en-US" sz="3800" dirty="0" smtClean="0">
                <a:latin typeface="Times New Roman" pitchFamily="18" charset="0"/>
                <a:cs typeface="Times New Roman" pitchFamily="18" charset="0"/>
              </a:rPr>
              <a:t>!!</a:t>
            </a:r>
            <a:endParaRPr lang="en-US" sz="3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Group 51"/>
          <p:cNvGrpSpPr/>
          <p:nvPr/>
        </p:nvGrpSpPr>
        <p:grpSpPr>
          <a:xfrm>
            <a:off x="3276600" y="3505200"/>
            <a:ext cx="1524000" cy="1371600"/>
            <a:chOff x="3276600" y="3505200"/>
            <a:chExt cx="1524000" cy="1371600"/>
          </a:xfrm>
        </p:grpSpPr>
        <p:pic>
          <p:nvPicPr>
            <p:cNvPr id="3" name="Picture 2" descr="bubble1.jpg"/>
            <p:cNvPicPr>
              <a:picLocks noChangeAspect="1"/>
            </p:cNvPicPr>
            <p:nvPr/>
          </p:nvPicPr>
          <p:blipFill>
            <a:blip r:embed="rId2" cstate="print"/>
            <a:stretch>
              <a:fillRect/>
            </a:stretch>
          </p:blipFill>
          <p:spPr>
            <a:xfrm>
              <a:off x="3352800" y="3505200"/>
              <a:ext cx="1299925" cy="1339707"/>
            </a:xfrm>
            <a:prstGeom prst="rect">
              <a:avLst/>
            </a:prstGeom>
          </p:spPr>
        </p:pic>
        <p:pic>
          <p:nvPicPr>
            <p:cNvPr id="33" name="Picture 32"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3352800" y="3806190"/>
              <a:ext cx="228600" cy="80010"/>
            </a:xfrm>
            <a:prstGeom prst="rect">
              <a:avLst/>
            </a:prstGeom>
            <a:effectLst>
              <a:outerShdw blurRad="50800" dist="50800" dir="5400000" algn="ctr" rotWithShape="0">
                <a:srgbClr val="000000">
                  <a:alpha val="0"/>
                </a:srgbClr>
              </a:outerShdw>
            </a:effectLst>
          </p:spPr>
        </p:pic>
        <p:pic>
          <p:nvPicPr>
            <p:cNvPr id="34" name="Picture 33"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3505200" y="3653790"/>
              <a:ext cx="228600" cy="80010"/>
            </a:xfrm>
            <a:prstGeom prst="rect">
              <a:avLst/>
            </a:prstGeom>
            <a:effectLst>
              <a:outerShdw blurRad="50800" dist="50800" dir="5400000" algn="ctr" rotWithShape="0">
                <a:srgbClr val="000000">
                  <a:alpha val="0"/>
                </a:srgbClr>
              </a:outerShdw>
            </a:effectLst>
          </p:spPr>
        </p:pic>
        <p:pic>
          <p:nvPicPr>
            <p:cNvPr id="35" name="Picture 34"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3810000" y="3505200"/>
              <a:ext cx="228600" cy="80010"/>
            </a:xfrm>
            <a:prstGeom prst="rect">
              <a:avLst/>
            </a:prstGeom>
            <a:effectLst>
              <a:outerShdw blurRad="50800" dist="50800" dir="5400000" algn="ctr" rotWithShape="0">
                <a:srgbClr val="000000">
                  <a:alpha val="0"/>
                </a:srgbClr>
              </a:outerShdw>
            </a:effectLst>
          </p:spPr>
        </p:pic>
        <p:pic>
          <p:nvPicPr>
            <p:cNvPr id="36" name="Picture 35"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4343400" y="3653790"/>
              <a:ext cx="228600" cy="80010"/>
            </a:xfrm>
            <a:prstGeom prst="rect">
              <a:avLst/>
            </a:prstGeom>
            <a:effectLst>
              <a:outerShdw blurRad="50800" dist="50800" dir="5400000" algn="ctr" rotWithShape="0">
                <a:srgbClr val="000000">
                  <a:alpha val="0"/>
                </a:srgbClr>
              </a:outerShdw>
            </a:effectLst>
          </p:spPr>
        </p:pic>
        <p:pic>
          <p:nvPicPr>
            <p:cNvPr id="37" name="Picture 36"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4495800" y="3806190"/>
              <a:ext cx="228600" cy="80010"/>
            </a:xfrm>
            <a:prstGeom prst="rect">
              <a:avLst/>
            </a:prstGeom>
            <a:effectLst>
              <a:outerShdw blurRad="50800" dist="50800" dir="5400000" algn="ctr" rotWithShape="0">
                <a:srgbClr val="000000">
                  <a:alpha val="0"/>
                </a:srgbClr>
              </a:outerShdw>
            </a:effectLst>
          </p:spPr>
        </p:pic>
        <p:pic>
          <p:nvPicPr>
            <p:cNvPr id="38" name="Picture 37"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4572000" y="3958590"/>
              <a:ext cx="228600" cy="80010"/>
            </a:xfrm>
            <a:prstGeom prst="rect">
              <a:avLst/>
            </a:prstGeom>
            <a:effectLst>
              <a:outerShdw blurRad="50800" dist="50800" dir="5400000" algn="ctr" rotWithShape="0">
                <a:srgbClr val="000000">
                  <a:alpha val="0"/>
                </a:srgbClr>
              </a:outerShdw>
            </a:effectLst>
          </p:spPr>
        </p:pic>
        <p:pic>
          <p:nvPicPr>
            <p:cNvPr id="39" name="Picture 38"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4572000" y="4110990"/>
              <a:ext cx="228600" cy="80010"/>
            </a:xfrm>
            <a:prstGeom prst="rect">
              <a:avLst/>
            </a:prstGeom>
            <a:effectLst>
              <a:outerShdw blurRad="50800" dist="50800" dir="5400000" algn="ctr" rotWithShape="0">
                <a:srgbClr val="000000">
                  <a:alpha val="0"/>
                </a:srgbClr>
              </a:outerShdw>
            </a:effectLst>
          </p:spPr>
        </p:pic>
        <p:pic>
          <p:nvPicPr>
            <p:cNvPr id="40" name="Picture 39"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4572000" y="4263390"/>
              <a:ext cx="228600" cy="80010"/>
            </a:xfrm>
            <a:prstGeom prst="rect">
              <a:avLst/>
            </a:prstGeom>
            <a:effectLst>
              <a:outerShdw blurRad="50800" dist="50800" dir="5400000" algn="ctr" rotWithShape="0">
                <a:srgbClr val="000000">
                  <a:alpha val="0"/>
                </a:srgbClr>
              </a:outerShdw>
            </a:effectLst>
          </p:spPr>
        </p:pic>
        <p:pic>
          <p:nvPicPr>
            <p:cNvPr id="41" name="Picture 40"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4495800" y="4415790"/>
              <a:ext cx="228600" cy="80010"/>
            </a:xfrm>
            <a:prstGeom prst="rect">
              <a:avLst/>
            </a:prstGeom>
            <a:effectLst>
              <a:outerShdw blurRad="50800" dist="50800" dir="5400000" algn="ctr" rotWithShape="0">
                <a:srgbClr val="000000">
                  <a:alpha val="0"/>
                </a:srgbClr>
              </a:outerShdw>
            </a:effectLst>
          </p:spPr>
        </p:pic>
        <p:pic>
          <p:nvPicPr>
            <p:cNvPr id="42" name="Picture 41"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4343400" y="4568190"/>
              <a:ext cx="228600" cy="80010"/>
            </a:xfrm>
            <a:prstGeom prst="rect">
              <a:avLst/>
            </a:prstGeom>
            <a:effectLst>
              <a:outerShdw blurRad="50800" dist="50800" dir="5400000" algn="ctr" rotWithShape="0">
                <a:srgbClr val="000000">
                  <a:alpha val="0"/>
                </a:srgbClr>
              </a:outerShdw>
            </a:effectLst>
          </p:spPr>
        </p:pic>
        <p:pic>
          <p:nvPicPr>
            <p:cNvPr id="43" name="Picture 42"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3276600" y="3962400"/>
              <a:ext cx="228600" cy="80010"/>
            </a:xfrm>
            <a:prstGeom prst="rect">
              <a:avLst/>
            </a:prstGeom>
            <a:effectLst>
              <a:outerShdw blurRad="50800" dist="50800" dir="5400000" algn="ctr" rotWithShape="0">
                <a:srgbClr val="000000">
                  <a:alpha val="0"/>
                </a:srgbClr>
              </a:outerShdw>
            </a:effectLst>
          </p:spPr>
        </p:pic>
        <p:pic>
          <p:nvPicPr>
            <p:cNvPr id="44" name="Picture 43"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3276600" y="4114800"/>
              <a:ext cx="228600" cy="80010"/>
            </a:xfrm>
            <a:prstGeom prst="rect">
              <a:avLst/>
            </a:prstGeom>
            <a:effectLst>
              <a:outerShdw blurRad="50800" dist="50800" dir="5400000" algn="ctr" rotWithShape="0">
                <a:srgbClr val="000000">
                  <a:alpha val="0"/>
                </a:srgbClr>
              </a:outerShdw>
            </a:effectLst>
          </p:spPr>
        </p:pic>
        <p:pic>
          <p:nvPicPr>
            <p:cNvPr id="45" name="Picture 44"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3276600" y="4267200"/>
              <a:ext cx="228600" cy="80010"/>
            </a:xfrm>
            <a:prstGeom prst="rect">
              <a:avLst/>
            </a:prstGeom>
            <a:effectLst>
              <a:outerShdw blurRad="50800" dist="50800" dir="5400000" algn="ctr" rotWithShape="0">
                <a:srgbClr val="000000">
                  <a:alpha val="0"/>
                </a:srgbClr>
              </a:outerShdw>
            </a:effectLst>
          </p:spPr>
        </p:pic>
        <p:pic>
          <p:nvPicPr>
            <p:cNvPr id="46" name="Picture 45"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3352800" y="4419600"/>
              <a:ext cx="228600" cy="80010"/>
            </a:xfrm>
            <a:prstGeom prst="rect">
              <a:avLst/>
            </a:prstGeom>
            <a:effectLst>
              <a:outerShdw blurRad="50800" dist="50800" dir="5400000" algn="ctr" rotWithShape="0">
                <a:srgbClr val="000000">
                  <a:alpha val="0"/>
                </a:srgbClr>
              </a:outerShdw>
            </a:effectLst>
          </p:spPr>
        </p:pic>
        <p:pic>
          <p:nvPicPr>
            <p:cNvPr id="47" name="Picture 46"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3429000" y="4572000"/>
              <a:ext cx="228600" cy="80010"/>
            </a:xfrm>
            <a:prstGeom prst="rect">
              <a:avLst/>
            </a:prstGeom>
            <a:effectLst>
              <a:outerShdw blurRad="50800" dist="50800" dir="5400000" algn="ctr" rotWithShape="0">
                <a:srgbClr val="000000">
                  <a:alpha val="0"/>
                </a:srgbClr>
              </a:outerShdw>
            </a:effectLst>
          </p:spPr>
        </p:pic>
        <p:pic>
          <p:nvPicPr>
            <p:cNvPr id="48" name="Picture 47"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3581400" y="4720590"/>
              <a:ext cx="228600" cy="80010"/>
            </a:xfrm>
            <a:prstGeom prst="rect">
              <a:avLst/>
            </a:prstGeom>
            <a:effectLst>
              <a:outerShdw blurRad="50800" dist="50800" dir="5400000" algn="ctr" rotWithShape="0">
                <a:srgbClr val="000000">
                  <a:alpha val="0"/>
                </a:srgbClr>
              </a:outerShdw>
            </a:effectLst>
          </p:spPr>
        </p:pic>
        <p:pic>
          <p:nvPicPr>
            <p:cNvPr id="49" name="Picture 48"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3886200" y="4796790"/>
              <a:ext cx="228600" cy="80010"/>
            </a:xfrm>
            <a:prstGeom prst="rect">
              <a:avLst/>
            </a:prstGeom>
            <a:effectLst>
              <a:outerShdw blurRad="50800" dist="50800" dir="5400000" algn="ctr" rotWithShape="0">
                <a:srgbClr val="000000">
                  <a:alpha val="0"/>
                </a:srgbClr>
              </a:outerShdw>
            </a:effectLst>
          </p:spPr>
        </p:pic>
        <p:pic>
          <p:nvPicPr>
            <p:cNvPr id="50" name="Picture 49"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4191000" y="4724400"/>
              <a:ext cx="228600" cy="80010"/>
            </a:xfrm>
            <a:prstGeom prst="rect">
              <a:avLst/>
            </a:prstGeom>
            <a:effectLst>
              <a:outerShdw blurRad="50800" dist="50800" dir="5400000" algn="ctr" rotWithShape="0">
                <a:srgbClr val="000000">
                  <a:alpha val="0"/>
                </a:srgbClr>
              </a:outerShdw>
            </a:effectLst>
          </p:spPr>
        </p:pic>
        <p:pic>
          <p:nvPicPr>
            <p:cNvPr id="51" name="Picture 50"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4191000" y="3505200"/>
              <a:ext cx="228600" cy="80010"/>
            </a:xfrm>
            <a:prstGeom prst="rect">
              <a:avLst/>
            </a:prstGeom>
            <a:effectLst>
              <a:outerShdw blurRad="50800" dist="50800" dir="5400000" algn="ctr" rotWithShape="0">
                <a:srgbClr val="000000">
                  <a:alpha val="0"/>
                </a:srgbClr>
              </a:outerShdw>
            </a:effec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500" fill="hold"/>
                                        <p:tgtEl>
                                          <p:spTgt spid="52"/>
                                        </p:tgtEl>
                                      </p:cBhvr>
                                      <p:by x="400000" y="4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ubble1.jpg"/>
          <p:cNvPicPr>
            <a:picLocks noChangeAspect="1"/>
          </p:cNvPicPr>
          <p:nvPr/>
        </p:nvPicPr>
        <p:blipFill>
          <a:blip r:embed="rId2" cstate="print"/>
          <a:stretch>
            <a:fillRect/>
          </a:stretch>
        </p:blipFill>
        <p:spPr>
          <a:xfrm>
            <a:off x="2537460" y="914400"/>
            <a:ext cx="4289753" cy="4540118"/>
          </a:xfrm>
          <a:prstGeom prst="rect">
            <a:avLst/>
          </a:prstGeom>
        </p:spPr>
      </p:pic>
      <p:grpSp>
        <p:nvGrpSpPr>
          <p:cNvPr id="23" name="Group 22"/>
          <p:cNvGrpSpPr/>
          <p:nvPr/>
        </p:nvGrpSpPr>
        <p:grpSpPr>
          <a:xfrm>
            <a:off x="2057400" y="838200"/>
            <a:ext cx="5029200" cy="4648200"/>
            <a:chOff x="1447800" y="685800"/>
            <a:chExt cx="5029200" cy="4648200"/>
          </a:xfrm>
        </p:grpSpPr>
        <p:pic>
          <p:nvPicPr>
            <p:cNvPr id="4" name="Picture 3"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1699260" y="1705822"/>
              <a:ext cx="754380" cy="271145"/>
            </a:xfrm>
            <a:prstGeom prst="rect">
              <a:avLst/>
            </a:prstGeom>
            <a:effectLst>
              <a:outerShdw blurRad="50800" dist="50800" dir="5400000" algn="ctr" rotWithShape="0">
                <a:srgbClr val="000000">
                  <a:alpha val="0"/>
                </a:srgbClr>
              </a:outerShdw>
            </a:effectLst>
          </p:spPr>
        </p:pic>
        <p:pic>
          <p:nvPicPr>
            <p:cNvPr id="5" name="Picture 4"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2202180" y="1189355"/>
              <a:ext cx="754380" cy="271145"/>
            </a:xfrm>
            <a:prstGeom prst="rect">
              <a:avLst/>
            </a:prstGeom>
            <a:effectLst>
              <a:outerShdw blurRad="50800" dist="50800" dir="5400000" algn="ctr" rotWithShape="0">
                <a:srgbClr val="000000">
                  <a:alpha val="0"/>
                </a:srgbClr>
              </a:outerShdw>
            </a:effectLst>
          </p:spPr>
        </p:pic>
        <p:pic>
          <p:nvPicPr>
            <p:cNvPr id="6" name="Picture 5"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3208020" y="685800"/>
              <a:ext cx="754380" cy="271145"/>
            </a:xfrm>
            <a:prstGeom prst="rect">
              <a:avLst/>
            </a:prstGeom>
            <a:effectLst>
              <a:outerShdw blurRad="50800" dist="50800" dir="5400000" algn="ctr" rotWithShape="0">
                <a:srgbClr val="000000">
                  <a:alpha val="0"/>
                </a:srgbClr>
              </a:outerShdw>
            </a:effectLst>
          </p:spPr>
        </p:pic>
        <p:pic>
          <p:nvPicPr>
            <p:cNvPr id="7" name="Picture 6"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4968240" y="1189355"/>
              <a:ext cx="754380" cy="271145"/>
            </a:xfrm>
            <a:prstGeom prst="rect">
              <a:avLst/>
            </a:prstGeom>
            <a:effectLst>
              <a:outerShdw blurRad="50800" dist="50800" dir="5400000" algn="ctr" rotWithShape="0">
                <a:srgbClr val="000000">
                  <a:alpha val="0"/>
                </a:srgbClr>
              </a:outerShdw>
            </a:effectLst>
          </p:spPr>
        </p:pic>
        <p:pic>
          <p:nvPicPr>
            <p:cNvPr id="8" name="Picture 7"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5471160" y="1705822"/>
              <a:ext cx="754380" cy="271145"/>
            </a:xfrm>
            <a:prstGeom prst="rect">
              <a:avLst/>
            </a:prstGeom>
            <a:effectLst>
              <a:outerShdw blurRad="50800" dist="50800" dir="5400000" algn="ctr" rotWithShape="0">
                <a:srgbClr val="000000">
                  <a:alpha val="0"/>
                </a:srgbClr>
              </a:outerShdw>
            </a:effectLst>
          </p:spPr>
        </p:pic>
        <p:pic>
          <p:nvPicPr>
            <p:cNvPr id="9" name="Picture 8"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5722620" y="2222288"/>
              <a:ext cx="754380" cy="271145"/>
            </a:xfrm>
            <a:prstGeom prst="rect">
              <a:avLst/>
            </a:prstGeom>
            <a:effectLst>
              <a:outerShdw blurRad="50800" dist="50800" dir="5400000" algn="ctr" rotWithShape="0">
                <a:srgbClr val="000000">
                  <a:alpha val="0"/>
                </a:srgbClr>
              </a:outerShdw>
            </a:effectLst>
          </p:spPr>
        </p:pic>
        <p:pic>
          <p:nvPicPr>
            <p:cNvPr id="10" name="Picture 9"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5722620" y="2738755"/>
              <a:ext cx="754380" cy="271145"/>
            </a:xfrm>
            <a:prstGeom prst="rect">
              <a:avLst/>
            </a:prstGeom>
            <a:effectLst>
              <a:outerShdw blurRad="50800" dist="50800" dir="5400000" algn="ctr" rotWithShape="0">
                <a:srgbClr val="000000">
                  <a:alpha val="0"/>
                </a:srgbClr>
              </a:outerShdw>
            </a:effectLst>
          </p:spPr>
        </p:pic>
        <p:pic>
          <p:nvPicPr>
            <p:cNvPr id="11" name="Picture 10"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5722620" y="3255222"/>
              <a:ext cx="754380" cy="271145"/>
            </a:xfrm>
            <a:prstGeom prst="rect">
              <a:avLst/>
            </a:prstGeom>
            <a:effectLst>
              <a:outerShdw blurRad="50800" dist="50800" dir="5400000" algn="ctr" rotWithShape="0">
                <a:srgbClr val="000000">
                  <a:alpha val="0"/>
                </a:srgbClr>
              </a:outerShdw>
            </a:effectLst>
          </p:spPr>
        </p:pic>
        <p:pic>
          <p:nvPicPr>
            <p:cNvPr id="12" name="Picture 11"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5471160" y="3771688"/>
              <a:ext cx="754380" cy="271145"/>
            </a:xfrm>
            <a:prstGeom prst="rect">
              <a:avLst/>
            </a:prstGeom>
            <a:effectLst>
              <a:outerShdw blurRad="50800" dist="50800" dir="5400000" algn="ctr" rotWithShape="0">
                <a:srgbClr val="000000">
                  <a:alpha val="0"/>
                </a:srgbClr>
              </a:outerShdw>
            </a:effectLst>
          </p:spPr>
        </p:pic>
        <p:pic>
          <p:nvPicPr>
            <p:cNvPr id="13" name="Picture 12"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4968240" y="4288155"/>
              <a:ext cx="754380" cy="271145"/>
            </a:xfrm>
            <a:prstGeom prst="rect">
              <a:avLst/>
            </a:prstGeom>
            <a:effectLst>
              <a:outerShdw blurRad="50800" dist="50800" dir="5400000" algn="ctr" rotWithShape="0">
                <a:srgbClr val="000000">
                  <a:alpha val="0"/>
                </a:srgbClr>
              </a:outerShdw>
            </a:effectLst>
          </p:spPr>
        </p:pic>
        <p:pic>
          <p:nvPicPr>
            <p:cNvPr id="14" name="Picture 13"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1447800" y="2235200"/>
              <a:ext cx="754380" cy="271145"/>
            </a:xfrm>
            <a:prstGeom prst="rect">
              <a:avLst/>
            </a:prstGeom>
            <a:effectLst>
              <a:outerShdw blurRad="50800" dist="50800" dir="5400000" algn="ctr" rotWithShape="0">
                <a:srgbClr val="000000">
                  <a:alpha val="0"/>
                </a:srgbClr>
              </a:outerShdw>
            </a:effectLst>
          </p:spPr>
        </p:pic>
        <p:pic>
          <p:nvPicPr>
            <p:cNvPr id="15" name="Picture 14"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1447800" y="2751667"/>
              <a:ext cx="754380" cy="271145"/>
            </a:xfrm>
            <a:prstGeom prst="rect">
              <a:avLst/>
            </a:prstGeom>
            <a:effectLst>
              <a:outerShdw blurRad="50800" dist="50800" dir="5400000" algn="ctr" rotWithShape="0">
                <a:srgbClr val="000000">
                  <a:alpha val="0"/>
                </a:srgbClr>
              </a:outerShdw>
            </a:effectLst>
          </p:spPr>
        </p:pic>
        <p:pic>
          <p:nvPicPr>
            <p:cNvPr id="16" name="Picture 15"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1447800" y="3268133"/>
              <a:ext cx="754380" cy="271145"/>
            </a:xfrm>
            <a:prstGeom prst="rect">
              <a:avLst/>
            </a:prstGeom>
            <a:effectLst>
              <a:outerShdw blurRad="50800" dist="50800" dir="5400000" algn="ctr" rotWithShape="0">
                <a:srgbClr val="000000">
                  <a:alpha val="0"/>
                </a:srgbClr>
              </a:outerShdw>
            </a:effectLst>
          </p:spPr>
        </p:pic>
        <p:pic>
          <p:nvPicPr>
            <p:cNvPr id="17" name="Picture 16"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1699260" y="3784600"/>
              <a:ext cx="754380" cy="271145"/>
            </a:xfrm>
            <a:prstGeom prst="rect">
              <a:avLst/>
            </a:prstGeom>
            <a:effectLst>
              <a:outerShdw blurRad="50800" dist="50800" dir="5400000" algn="ctr" rotWithShape="0">
                <a:srgbClr val="000000">
                  <a:alpha val="0"/>
                </a:srgbClr>
              </a:outerShdw>
            </a:effectLst>
          </p:spPr>
        </p:pic>
        <p:pic>
          <p:nvPicPr>
            <p:cNvPr id="18" name="Picture 17"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1950720" y="4301067"/>
              <a:ext cx="754380" cy="271145"/>
            </a:xfrm>
            <a:prstGeom prst="rect">
              <a:avLst/>
            </a:prstGeom>
            <a:effectLst>
              <a:outerShdw blurRad="50800" dist="50800" dir="5400000" algn="ctr" rotWithShape="0">
                <a:srgbClr val="000000">
                  <a:alpha val="0"/>
                </a:srgbClr>
              </a:outerShdw>
            </a:effectLst>
          </p:spPr>
        </p:pic>
        <p:pic>
          <p:nvPicPr>
            <p:cNvPr id="19" name="Picture 18"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2453640" y="4804622"/>
              <a:ext cx="754380" cy="271145"/>
            </a:xfrm>
            <a:prstGeom prst="rect">
              <a:avLst/>
            </a:prstGeom>
            <a:effectLst>
              <a:outerShdw blurRad="50800" dist="50800" dir="5400000" algn="ctr" rotWithShape="0">
                <a:srgbClr val="000000">
                  <a:alpha val="0"/>
                </a:srgbClr>
              </a:outerShdw>
            </a:effectLst>
          </p:spPr>
        </p:pic>
        <p:pic>
          <p:nvPicPr>
            <p:cNvPr id="20" name="Picture 19"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3459480" y="5062855"/>
              <a:ext cx="754380" cy="271145"/>
            </a:xfrm>
            <a:prstGeom prst="rect">
              <a:avLst/>
            </a:prstGeom>
            <a:effectLst>
              <a:outerShdw blurRad="50800" dist="50800" dir="5400000" algn="ctr" rotWithShape="0">
                <a:srgbClr val="000000">
                  <a:alpha val="0"/>
                </a:srgbClr>
              </a:outerShdw>
            </a:effectLst>
          </p:spPr>
        </p:pic>
        <p:pic>
          <p:nvPicPr>
            <p:cNvPr id="21" name="Picture 20"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4465320" y="4817533"/>
              <a:ext cx="754380" cy="271145"/>
            </a:xfrm>
            <a:prstGeom prst="rect">
              <a:avLst/>
            </a:prstGeom>
            <a:effectLst>
              <a:outerShdw blurRad="50800" dist="50800" dir="5400000" algn="ctr" rotWithShape="0">
                <a:srgbClr val="000000">
                  <a:alpha val="0"/>
                </a:srgbClr>
              </a:outerShdw>
            </a:effectLst>
          </p:spPr>
        </p:pic>
        <p:pic>
          <p:nvPicPr>
            <p:cNvPr id="22" name="Picture 21" descr="Untitled.jpeg"/>
            <p:cNvPicPr>
              <a:picLocks noChangeAspect="1"/>
            </p:cNvPicPr>
            <p:nvPr/>
          </p:nvPicPr>
          <p:blipFill>
            <a:blip r:embed="rId3" cstate="print">
              <a:clrChange>
                <a:clrFrom>
                  <a:srgbClr val="FFFFFF"/>
                </a:clrFrom>
                <a:clrTo>
                  <a:srgbClr val="FFFFFF">
                    <a:alpha val="0"/>
                  </a:srgbClr>
                </a:clrTo>
              </a:clrChange>
            </a:blip>
            <a:srcRect l="21212" t="41667" r="18182" b="39117"/>
            <a:stretch>
              <a:fillRect/>
            </a:stretch>
          </p:blipFill>
          <p:spPr>
            <a:xfrm>
              <a:off x="4465320" y="685800"/>
              <a:ext cx="754380" cy="271145"/>
            </a:xfrm>
            <a:prstGeom prst="rect">
              <a:avLst/>
            </a:prstGeom>
            <a:effectLst>
              <a:outerShdw blurRad="50800" dist="50800" dir="5400000" algn="ctr" rotWithShape="0">
                <a:srgbClr val="000000">
                  <a:alpha val="0"/>
                </a:srgbClr>
              </a:outerShdw>
            </a:effectLst>
          </p:spPr>
        </p:pic>
      </p:grpSp>
      <p:pic>
        <p:nvPicPr>
          <p:cNvPr id="24" name="Picture 23" descr="6007.jpg"/>
          <p:cNvPicPr>
            <a:picLocks noChangeAspect="1"/>
          </p:cNvPicPr>
          <p:nvPr/>
        </p:nvPicPr>
        <p:blipFill>
          <a:blip r:embed="rId4" cstate="print">
            <a:clrChange>
              <a:clrFrom>
                <a:srgbClr val="050505"/>
              </a:clrFrom>
              <a:clrTo>
                <a:srgbClr val="050505">
                  <a:alpha val="0"/>
                </a:srgbClr>
              </a:clrTo>
            </a:clrChange>
          </a:blip>
          <a:stretch>
            <a:fillRect/>
          </a:stretch>
        </p:blipFill>
        <p:spPr>
          <a:xfrm>
            <a:off x="2514600" y="838200"/>
            <a:ext cx="4371975" cy="4419600"/>
          </a:xfrm>
          <a:prstGeom prst="rect">
            <a:avLst/>
          </a:prstGeom>
          <a:effectLst>
            <a:outerShdw dist="50800" dir="4500000" algn="ctr" rotWithShape="0">
              <a:srgbClr val="000000">
                <a:alpha val="0"/>
              </a:srgbClr>
            </a:outerShdw>
          </a:effectLst>
        </p:spPr>
      </p:pic>
    </p:spTree>
  </p:cSld>
  <p:clrMapOvr>
    <a:masterClrMapping/>
  </p:clrMapOvr>
  <p:timing>
    <p:tnLst>
      <p:par>
        <p:cTn id="1" dur="indefinite" restart="never" nodeType="tmRoot"/>
      </p:par>
    </p:tnLst>
  </p:timing>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alloon_2.gif"/>
          <p:cNvPicPr>
            <a:picLocks noChangeAspect="1"/>
          </p:cNvPicPr>
          <p:nvPr/>
        </p:nvPicPr>
        <p:blipFill>
          <a:blip r:embed="rId2" cstate="print"/>
          <a:stretch>
            <a:fillRect/>
          </a:stretch>
        </p:blipFill>
        <p:spPr>
          <a:xfrm>
            <a:off x="1905000" y="2057400"/>
            <a:ext cx="5638800" cy="4627705"/>
          </a:xfrm>
          <a:prstGeom prst="rect">
            <a:avLst/>
          </a:prstGeom>
        </p:spPr>
      </p:pic>
      <p:sp>
        <p:nvSpPr>
          <p:cNvPr id="3" name="TextBox 2"/>
          <p:cNvSpPr txBox="1"/>
          <p:nvPr/>
        </p:nvSpPr>
        <p:spPr>
          <a:xfrm>
            <a:off x="0" y="0"/>
            <a:ext cx="9144000" cy="2431435"/>
          </a:xfrm>
          <a:prstGeom prst="rect">
            <a:avLst/>
          </a:prstGeom>
          <a:noFill/>
        </p:spPr>
        <p:txBody>
          <a:bodyPr wrap="square" rtlCol="0">
            <a:spAutoFit/>
          </a:bodyPr>
          <a:lstStyle/>
          <a:p>
            <a:pPr algn="ctr"/>
            <a:r>
              <a:rPr lang="en-US" sz="4000" b="1" dirty="0" smtClean="0">
                <a:solidFill>
                  <a:srgbClr val="0000FF"/>
                </a:solidFill>
              </a:rPr>
              <a:t>Otherwise</a:t>
            </a:r>
          </a:p>
          <a:p>
            <a:pPr algn="ctr"/>
            <a:r>
              <a:rPr lang="en-US" sz="2800" b="1" dirty="0" smtClean="0">
                <a:solidFill>
                  <a:srgbClr val="FF0000"/>
                </a:solidFill>
              </a:rPr>
              <a:t>Deflation of a balloon when the surface tension is larger that the pressure inside the balloon. </a:t>
            </a:r>
          </a:p>
          <a:p>
            <a:pPr algn="ctr"/>
            <a:r>
              <a:rPr lang="en-US" sz="2800" b="1" dirty="0" smtClean="0">
                <a:solidFill>
                  <a:srgbClr val="000000"/>
                </a:solidFill>
              </a:rPr>
              <a:t>It nicely represent the decay of a cluster to a compact shape when the long range </a:t>
            </a:r>
            <a:r>
              <a:rPr lang="en-US" sz="2800" b="1" i="1" dirty="0" smtClean="0">
                <a:solidFill>
                  <a:srgbClr val="000000"/>
                </a:solidFill>
              </a:rPr>
              <a:t>N-N</a:t>
            </a:r>
            <a:r>
              <a:rPr lang="en-US" sz="2800" b="1" dirty="0" smtClean="0">
                <a:solidFill>
                  <a:srgbClr val="000000"/>
                </a:solidFill>
              </a:rPr>
              <a:t> residual interaction is strong.</a:t>
            </a:r>
            <a:endParaRPr lang="en-US" sz="2800" b="1" dirty="0">
              <a:solidFill>
                <a:srgbClr val="000000"/>
              </a:solidFill>
            </a:endParaRPr>
          </a:p>
        </p:txBody>
      </p:sp>
    </p:spTree>
  </p:cSld>
  <p:clrMapOvr>
    <a:masterClrMapping/>
  </p:clrMapOvr>
  <p:timing>
    <p:tnLst>
      <p:par>
        <p:cTn id="1" dur="indefinite" restart="never" nodeType="tmRoot"/>
      </p:par>
    </p:tnLst>
  </p:timing>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bwMode="auto">
          <a:xfrm>
            <a:off x="609600" y="1447800"/>
            <a:ext cx="3886200" cy="3886200"/>
          </a:xfrm>
          <a:prstGeom prst="ellipse">
            <a:avLst/>
          </a:prstGeom>
          <a:gradFill flip="none" rotWithShape="1">
            <a:gsLst>
              <a:gs pos="100000">
                <a:schemeClr val="bg1">
                  <a:alpha val="3000"/>
                </a:schemeClr>
              </a:gs>
              <a:gs pos="0">
                <a:schemeClr val="accent2">
                  <a:lumMod val="75000"/>
                </a:schemeClr>
              </a:gs>
            </a:gsLst>
            <a:path path="circle">
              <a:fillToRect l="50000" t="50000" r="50000" b="50000"/>
            </a:path>
            <a:tileRect/>
          </a:gradFill>
          <a:ln w="9525" cap="flat" cmpd="sng" algn="ctr">
            <a:no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sp>
        <p:nvSpPr>
          <p:cNvPr id="3" name="Oval 2"/>
          <p:cNvSpPr/>
          <p:nvPr/>
        </p:nvSpPr>
        <p:spPr bwMode="auto">
          <a:xfrm>
            <a:off x="914400" y="1447800"/>
            <a:ext cx="914400" cy="914400"/>
          </a:xfrm>
          <a:prstGeom prst="ellipse">
            <a:avLst/>
          </a:prstGeom>
          <a:gradFill flip="none" rotWithShape="1">
            <a:gsLst>
              <a:gs pos="100000">
                <a:schemeClr val="bg1"/>
              </a:gs>
              <a:gs pos="43000">
                <a:srgbClr val="002060"/>
              </a:gs>
            </a:gsLst>
            <a:path path="circle">
              <a:fillToRect l="100000" b="100000"/>
            </a:path>
            <a:tileRect t="-100000" r="-100000"/>
          </a:gra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sp>
        <p:nvSpPr>
          <p:cNvPr id="4" name="Oval 3"/>
          <p:cNvSpPr/>
          <p:nvPr/>
        </p:nvSpPr>
        <p:spPr bwMode="auto">
          <a:xfrm>
            <a:off x="2743200" y="1295400"/>
            <a:ext cx="914400" cy="914400"/>
          </a:xfrm>
          <a:prstGeom prst="ellipse">
            <a:avLst/>
          </a:prstGeom>
          <a:gradFill flip="none" rotWithShape="1">
            <a:gsLst>
              <a:gs pos="100000">
                <a:schemeClr val="bg1"/>
              </a:gs>
              <a:gs pos="43000">
                <a:srgbClr val="002060"/>
              </a:gs>
            </a:gsLst>
            <a:path path="circle">
              <a:fillToRect l="100000" b="100000"/>
            </a:path>
            <a:tileRect t="-100000" r="-100000"/>
          </a:gra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cxnSp>
        <p:nvCxnSpPr>
          <p:cNvPr id="5" name="Straight Arrow Connector 26"/>
          <p:cNvCxnSpPr>
            <a:cxnSpLocks noChangeShapeType="1"/>
          </p:cNvCxnSpPr>
          <p:nvPr/>
        </p:nvCxnSpPr>
        <p:spPr bwMode="auto">
          <a:xfrm>
            <a:off x="4572000" y="3505200"/>
            <a:ext cx="1524000" cy="1588"/>
          </a:xfrm>
          <a:prstGeom prst="straightConnector1">
            <a:avLst/>
          </a:prstGeom>
          <a:noFill/>
          <a:ln w="63500" algn="ctr">
            <a:solidFill>
              <a:schemeClr val="tx1"/>
            </a:solidFill>
            <a:round/>
            <a:headEnd/>
            <a:tailEnd type="arrow" w="med" len="med"/>
          </a:ln>
        </p:spPr>
      </p:cxnSp>
      <p:sp>
        <p:nvSpPr>
          <p:cNvPr id="7" name="TextBox 6"/>
          <p:cNvSpPr txBox="1"/>
          <p:nvPr/>
        </p:nvSpPr>
        <p:spPr>
          <a:xfrm>
            <a:off x="304800" y="228600"/>
            <a:ext cx="6400800" cy="461963"/>
          </a:xfrm>
          <a:prstGeom prst="rect">
            <a:avLst/>
          </a:prstGeom>
          <a:noFill/>
        </p:spPr>
        <p:txBody>
          <a:bodyPr>
            <a:spAutoFit/>
          </a:bodyPr>
          <a:lstStyle/>
          <a:p>
            <a:pPr>
              <a:defRPr/>
            </a:pPr>
            <a:r>
              <a:rPr lang="en-US" sz="2400" u="dbl" dirty="0">
                <a:solidFill>
                  <a:schemeClr val="tx1"/>
                </a:solidFill>
                <a:ea typeface="+mn-ea"/>
                <a:cs typeface="+mn-cs"/>
              </a:rPr>
              <a:t>Core Knockout Reaction of a Halo </a:t>
            </a:r>
            <a:r>
              <a:rPr lang="en-US" sz="2400" u="dbl" dirty="0" err="1" smtClean="0">
                <a:solidFill>
                  <a:schemeClr val="tx1"/>
                </a:solidFill>
                <a:ea typeface="+mn-ea"/>
                <a:cs typeface="+mn-cs"/>
              </a:rPr>
              <a:t>Nuclues</a:t>
            </a:r>
            <a:r>
              <a:rPr lang="en-US" sz="2400" dirty="0" smtClean="0">
                <a:solidFill>
                  <a:schemeClr val="tx1"/>
                </a:solidFill>
                <a:ea typeface="+mn-ea"/>
                <a:cs typeface="+mn-cs"/>
              </a:rPr>
              <a:t>:-</a:t>
            </a:r>
            <a:endParaRPr lang="en-US" sz="2400" dirty="0">
              <a:solidFill>
                <a:schemeClr val="tx1"/>
              </a:solidFill>
              <a:ea typeface="+mn-ea"/>
              <a:cs typeface="+mn-cs"/>
            </a:endParaRPr>
          </a:p>
        </p:txBody>
      </p:sp>
      <p:sp>
        <p:nvSpPr>
          <p:cNvPr id="8" name="TextBox 35"/>
          <p:cNvSpPr txBox="1">
            <a:spLocks noChangeArrowheads="1"/>
          </p:cNvSpPr>
          <p:nvPr/>
        </p:nvSpPr>
        <p:spPr bwMode="auto">
          <a:xfrm>
            <a:off x="4495800" y="4876800"/>
            <a:ext cx="4343400" cy="473075"/>
          </a:xfrm>
          <a:prstGeom prst="rect">
            <a:avLst/>
          </a:prstGeom>
          <a:noFill/>
          <a:ln w="9525">
            <a:noFill/>
            <a:miter lim="800000"/>
            <a:headEnd/>
            <a:tailEnd/>
          </a:ln>
        </p:spPr>
        <p:txBody>
          <a:bodyPr wrap="square">
            <a:spAutoFit/>
          </a:bodyPr>
          <a:lstStyle/>
          <a:p>
            <a:r>
              <a:rPr lang="en-US" sz="2500" b="1" baseline="30000" dirty="0" smtClean="0">
                <a:solidFill>
                  <a:schemeClr val="tx1"/>
                </a:solidFill>
              </a:rPr>
              <a:t>4</a:t>
            </a:r>
            <a:r>
              <a:rPr lang="en-US" sz="2500" b="1" dirty="0" smtClean="0">
                <a:solidFill>
                  <a:schemeClr val="tx1"/>
                </a:solidFill>
              </a:rPr>
              <a:t>He(</a:t>
            </a:r>
            <a:r>
              <a:rPr lang="en-US" sz="2500" b="1" baseline="30000" dirty="0" smtClean="0">
                <a:solidFill>
                  <a:schemeClr val="tx1"/>
                </a:solidFill>
              </a:rPr>
              <a:t>11</a:t>
            </a:r>
            <a:r>
              <a:rPr lang="en-US" sz="2500" b="1" dirty="0" smtClean="0">
                <a:solidFill>
                  <a:schemeClr val="tx1"/>
                </a:solidFill>
              </a:rPr>
              <a:t>Li</a:t>
            </a:r>
            <a:r>
              <a:rPr lang="en-US" sz="2500" b="1" dirty="0">
                <a:solidFill>
                  <a:schemeClr val="tx1"/>
                </a:solidFill>
              </a:rPr>
              <a:t>, </a:t>
            </a:r>
            <a:r>
              <a:rPr lang="en-US" sz="2500" b="1" dirty="0" smtClean="0"/>
              <a:t>2</a:t>
            </a:r>
            <a:r>
              <a:rPr lang="el-GR" sz="2500" b="1" dirty="0" smtClean="0"/>
              <a:t>α</a:t>
            </a:r>
            <a:r>
              <a:rPr lang="en-US" sz="2500" b="1" dirty="0" smtClean="0">
                <a:solidFill>
                  <a:schemeClr val="tx1"/>
                </a:solidFill>
              </a:rPr>
              <a:t>)</a:t>
            </a:r>
            <a:r>
              <a:rPr lang="en-US" sz="2500" b="1" baseline="30000" dirty="0" smtClean="0">
                <a:solidFill>
                  <a:schemeClr val="tx1"/>
                </a:solidFill>
              </a:rPr>
              <a:t>7</a:t>
            </a:r>
            <a:r>
              <a:rPr lang="en-US" sz="2500" b="1" dirty="0" smtClean="0">
                <a:solidFill>
                  <a:schemeClr val="tx1"/>
                </a:solidFill>
              </a:rPr>
              <a:t>H at E</a:t>
            </a:r>
            <a:r>
              <a:rPr lang="en-US" sz="2500" b="1" baseline="-25000" dirty="0" smtClean="0">
                <a:solidFill>
                  <a:schemeClr val="tx1"/>
                </a:solidFill>
              </a:rPr>
              <a:t>0</a:t>
            </a:r>
            <a:r>
              <a:rPr lang="en-US" sz="2500" b="1" dirty="0" smtClean="0">
                <a:solidFill>
                  <a:schemeClr val="tx1"/>
                </a:solidFill>
              </a:rPr>
              <a:t>~ 300 MeV </a:t>
            </a:r>
            <a:endParaRPr lang="en-US" sz="2500" b="1" dirty="0">
              <a:solidFill>
                <a:schemeClr val="tx1"/>
              </a:solidFill>
            </a:endParaRPr>
          </a:p>
        </p:txBody>
      </p:sp>
      <p:sp>
        <p:nvSpPr>
          <p:cNvPr id="12" name="Oval 11"/>
          <p:cNvSpPr/>
          <p:nvPr/>
        </p:nvSpPr>
        <p:spPr bwMode="auto">
          <a:xfrm>
            <a:off x="1828800" y="2819400"/>
            <a:ext cx="914400" cy="914400"/>
          </a:xfrm>
          <a:prstGeom prst="ellipse">
            <a:avLst/>
          </a:prstGeom>
          <a:gradFill flip="none" rotWithShape="1">
            <a:gsLst>
              <a:gs pos="100000">
                <a:schemeClr val="bg1"/>
              </a:gs>
              <a:gs pos="45000">
                <a:srgbClr val="C00000"/>
              </a:gs>
            </a:gsLst>
            <a:path path="circle">
              <a:fillToRect r="100000" b="100000"/>
            </a:path>
            <a:tileRect l="-100000" t="-100000"/>
          </a:gra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sp>
        <p:nvSpPr>
          <p:cNvPr id="13" name="Oval 12"/>
          <p:cNvSpPr/>
          <p:nvPr/>
        </p:nvSpPr>
        <p:spPr bwMode="auto">
          <a:xfrm>
            <a:off x="2286000" y="2667000"/>
            <a:ext cx="914400" cy="914400"/>
          </a:xfrm>
          <a:prstGeom prst="ellipse">
            <a:avLst/>
          </a:prstGeom>
          <a:gradFill flip="none" rotWithShape="1">
            <a:gsLst>
              <a:gs pos="100000">
                <a:schemeClr val="bg1"/>
              </a:gs>
              <a:gs pos="43000">
                <a:srgbClr val="002060"/>
              </a:gs>
            </a:gsLst>
            <a:path path="circle">
              <a:fillToRect l="100000" b="100000"/>
            </a:path>
            <a:tileRect t="-100000" r="-100000"/>
          </a:gra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sp>
        <p:nvSpPr>
          <p:cNvPr id="14" name="Oval 13"/>
          <p:cNvSpPr/>
          <p:nvPr/>
        </p:nvSpPr>
        <p:spPr bwMode="auto">
          <a:xfrm>
            <a:off x="2362200" y="3276600"/>
            <a:ext cx="914400" cy="914400"/>
          </a:xfrm>
          <a:prstGeom prst="ellipse">
            <a:avLst/>
          </a:prstGeom>
          <a:gradFill flip="none" rotWithShape="1">
            <a:gsLst>
              <a:gs pos="100000">
                <a:schemeClr val="bg1"/>
              </a:gs>
              <a:gs pos="49000">
                <a:srgbClr val="C00000"/>
              </a:gs>
            </a:gsLst>
            <a:path path="circle">
              <a:fillToRect l="100000" t="100000"/>
            </a:path>
            <a:tileRect r="-100000" b="-100000"/>
          </a:gra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sp>
        <p:nvSpPr>
          <p:cNvPr id="15" name="Oval 14"/>
          <p:cNvSpPr/>
          <p:nvPr/>
        </p:nvSpPr>
        <p:spPr bwMode="auto">
          <a:xfrm>
            <a:off x="1905000" y="3200400"/>
            <a:ext cx="914400" cy="914400"/>
          </a:xfrm>
          <a:prstGeom prst="ellipse">
            <a:avLst/>
          </a:prstGeom>
          <a:gradFill flip="none" rotWithShape="1">
            <a:gsLst>
              <a:gs pos="100000">
                <a:schemeClr val="bg1"/>
              </a:gs>
              <a:gs pos="43000">
                <a:srgbClr val="002060"/>
              </a:gs>
            </a:gsLst>
            <a:path path="circle">
              <a:fillToRect l="100000" b="100000"/>
            </a:path>
            <a:tileRect t="-100000" r="-100000"/>
          </a:gra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sp>
        <p:nvSpPr>
          <p:cNvPr id="16" name="Oval 15"/>
          <p:cNvSpPr/>
          <p:nvPr/>
        </p:nvSpPr>
        <p:spPr bwMode="auto">
          <a:xfrm>
            <a:off x="6858000" y="2895600"/>
            <a:ext cx="914400" cy="914400"/>
          </a:xfrm>
          <a:prstGeom prst="ellipse">
            <a:avLst/>
          </a:prstGeom>
          <a:gradFill flip="none" rotWithShape="1">
            <a:gsLst>
              <a:gs pos="100000">
                <a:schemeClr val="bg1"/>
              </a:gs>
              <a:gs pos="45000">
                <a:srgbClr val="C00000"/>
              </a:gs>
            </a:gsLst>
            <a:path path="circle">
              <a:fillToRect r="100000" b="100000"/>
            </a:path>
            <a:tileRect l="-100000" t="-100000"/>
          </a:gra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sp>
        <p:nvSpPr>
          <p:cNvPr id="17" name="Oval 16"/>
          <p:cNvSpPr/>
          <p:nvPr/>
        </p:nvSpPr>
        <p:spPr bwMode="auto">
          <a:xfrm>
            <a:off x="7315200" y="2743200"/>
            <a:ext cx="914400" cy="914400"/>
          </a:xfrm>
          <a:prstGeom prst="ellipse">
            <a:avLst/>
          </a:prstGeom>
          <a:gradFill flip="none" rotWithShape="1">
            <a:gsLst>
              <a:gs pos="100000">
                <a:schemeClr val="bg1"/>
              </a:gs>
              <a:gs pos="43000">
                <a:srgbClr val="002060"/>
              </a:gs>
            </a:gsLst>
            <a:path path="circle">
              <a:fillToRect l="100000" b="100000"/>
            </a:path>
            <a:tileRect t="-100000" r="-100000"/>
          </a:gra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sp>
        <p:nvSpPr>
          <p:cNvPr id="18" name="Oval 17"/>
          <p:cNvSpPr/>
          <p:nvPr/>
        </p:nvSpPr>
        <p:spPr bwMode="auto">
          <a:xfrm>
            <a:off x="7391400" y="3352800"/>
            <a:ext cx="914400" cy="914400"/>
          </a:xfrm>
          <a:prstGeom prst="ellipse">
            <a:avLst/>
          </a:prstGeom>
          <a:gradFill flip="none" rotWithShape="1">
            <a:gsLst>
              <a:gs pos="100000">
                <a:schemeClr val="bg1"/>
              </a:gs>
              <a:gs pos="49000">
                <a:srgbClr val="C00000"/>
              </a:gs>
            </a:gsLst>
            <a:path path="circle">
              <a:fillToRect l="100000" t="100000"/>
            </a:path>
            <a:tileRect r="-100000" b="-100000"/>
          </a:gra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sp>
        <p:nvSpPr>
          <p:cNvPr id="19" name="Oval 18"/>
          <p:cNvSpPr/>
          <p:nvPr/>
        </p:nvSpPr>
        <p:spPr bwMode="auto">
          <a:xfrm>
            <a:off x="6934200" y="3276600"/>
            <a:ext cx="914400" cy="914400"/>
          </a:xfrm>
          <a:prstGeom prst="ellipse">
            <a:avLst/>
          </a:prstGeom>
          <a:gradFill flip="none" rotWithShape="1">
            <a:gsLst>
              <a:gs pos="100000">
                <a:schemeClr val="bg1"/>
              </a:gs>
              <a:gs pos="43000">
                <a:srgbClr val="002060"/>
              </a:gs>
            </a:gsLst>
            <a:path path="circle">
              <a:fillToRect l="100000" b="100000"/>
            </a:path>
            <a:tileRect t="-100000" r="-100000"/>
          </a:gra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sp>
        <p:nvSpPr>
          <p:cNvPr id="20" name="Oval 19"/>
          <p:cNvSpPr/>
          <p:nvPr/>
        </p:nvSpPr>
        <p:spPr bwMode="auto">
          <a:xfrm>
            <a:off x="3886200" y="2286000"/>
            <a:ext cx="914400" cy="914400"/>
          </a:xfrm>
          <a:prstGeom prst="ellipse">
            <a:avLst/>
          </a:prstGeom>
          <a:gradFill flip="none" rotWithShape="1">
            <a:gsLst>
              <a:gs pos="100000">
                <a:schemeClr val="bg1"/>
              </a:gs>
              <a:gs pos="43000">
                <a:srgbClr val="002060"/>
              </a:gs>
            </a:gsLst>
            <a:path path="circle">
              <a:fillToRect l="100000" b="100000"/>
            </a:path>
            <a:tileRect t="-100000" r="-100000"/>
          </a:gra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sp>
        <p:nvSpPr>
          <p:cNvPr id="21" name="Oval 20"/>
          <p:cNvSpPr/>
          <p:nvPr/>
        </p:nvSpPr>
        <p:spPr bwMode="auto">
          <a:xfrm>
            <a:off x="3733800" y="3962400"/>
            <a:ext cx="914400" cy="914400"/>
          </a:xfrm>
          <a:prstGeom prst="ellipse">
            <a:avLst/>
          </a:prstGeom>
          <a:gradFill flip="none" rotWithShape="1">
            <a:gsLst>
              <a:gs pos="100000">
                <a:schemeClr val="bg1"/>
              </a:gs>
              <a:gs pos="43000">
                <a:srgbClr val="002060"/>
              </a:gs>
            </a:gsLst>
            <a:path path="circle">
              <a:fillToRect l="100000" b="100000"/>
            </a:path>
            <a:tileRect t="-100000" r="-100000"/>
          </a:gra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sp>
        <p:nvSpPr>
          <p:cNvPr id="22" name="Oval 21"/>
          <p:cNvSpPr/>
          <p:nvPr/>
        </p:nvSpPr>
        <p:spPr bwMode="auto">
          <a:xfrm>
            <a:off x="2286000" y="4800600"/>
            <a:ext cx="914400" cy="914400"/>
          </a:xfrm>
          <a:prstGeom prst="ellipse">
            <a:avLst/>
          </a:prstGeom>
          <a:gradFill flip="none" rotWithShape="1">
            <a:gsLst>
              <a:gs pos="100000">
                <a:schemeClr val="bg1"/>
              </a:gs>
              <a:gs pos="43000">
                <a:srgbClr val="002060"/>
              </a:gs>
            </a:gsLst>
            <a:path path="circle">
              <a:fillToRect l="100000" b="100000"/>
            </a:path>
            <a:tileRect t="-100000" r="-100000"/>
          </a:gra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sp>
        <p:nvSpPr>
          <p:cNvPr id="23" name="Oval 22"/>
          <p:cNvSpPr/>
          <p:nvPr/>
        </p:nvSpPr>
        <p:spPr bwMode="auto">
          <a:xfrm>
            <a:off x="762000" y="4267200"/>
            <a:ext cx="914400" cy="914400"/>
          </a:xfrm>
          <a:prstGeom prst="ellipse">
            <a:avLst/>
          </a:prstGeom>
          <a:gradFill flip="none" rotWithShape="1">
            <a:gsLst>
              <a:gs pos="100000">
                <a:schemeClr val="bg1"/>
              </a:gs>
              <a:gs pos="43000">
                <a:srgbClr val="002060"/>
              </a:gs>
            </a:gsLst>
            <a:path path="circle">
              <a:fillToRect l="100000" b="100000"/>
            </a:path>
            <a:tileRect t="-100000" r="-100000"/>
          </a:gra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sp>
        <p:nvSpPr>
          <p:cNvPr id="24" name="Oval 23"/>
          <p:cNvSpPr/>
          <p:nvPr/>
        </p:nvSpPr>
        <p:spPr bwMode="auto">
          <a:xfrm>
            <a:off x="228600" y="2971800"/>
            <a:ext cx="914400" cy="914400"/>
          </a:xfrm>
          <a:prstGeom prst="ellipse">
            <a:avLst/>
          </a:prstGeom>
          <a:gradFill flip="none" rotWithShape="1">
            <a:gsLst>
              <a:gs pos="100000">
                <a:schemeClr val="bg1"/>
              </a:gs>
              <a:gs pos="45000">
                <a:srgbClr val="C00000"/>
              </a:gs>
            </a:gsLst>
            <a:path path="circle">
              <a:fillToRect r="100000" b="100000"/>
            </a:path>
            <a:tileRect l="-100000" t="-100000"/>
          </a:gra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Oval 2"/>
          <p:cNvSpPr>
            <a:spLocks noChangeArrowheads="1"/>
          </p:cNvSpPr>
          <p:nvPr/>
        </p:nvSpPr>
        <p:spPr bwMode="auto">
          <a:xfrm>
            <a:off x="33528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53251" name="Oval 3"/>
          <p:cNvSpPr>
            <a:spLocks noChangeArrowheads="1"/>
          </p:cNvSpPr>
          <p:nvPr/>
        </p:nvSpPr>
        <p:spPr bwMode="auto">
          <a:xfrm>
            <a:off x="41148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53252" name="Oval 4"/>
          <p:cNvSpPr>
            <a:spLocks noChangeArrowheads="1"/>
          </p:cNvSpPr>
          <p:nvPr/>
        </p:nvSpPr>
        <p:spPr bwMode="auto">
          <a:xfrm>
            <a:off x="15240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53253"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Oval 18"/>
          <p:cNvSpPr/>
          <p:nvPr/>
        </p:nvSpPr>
        <p:spPr bwMode="auto">
          <a:xfrm>
            <a:off x="6096000" y="2514600"/>
            <a:ext cx="1981200" cy="1981200"/>
          </a:xfrm>
          <a:prstGeom prst="ellipse">
            <a:avLst/>
          </a:prstGeom>
          <a:gradFill flip="none" rotWithShape="1">
            <a:gsLst>
              <a:gs pos="100000">
                <a:schemeClr val="bg1">
                  <a:alpha val="3000"/>
                </a:schemeClr>
              </a:gs>
              <a:gs pos="0">
                <a:schemeClr val="accent2">
                  <a:lumMod val="75000"/>
                </a:schemeClr>
              </a:gs>
            </a:gsLst>
            <a:path path="circle">
              <a:fillToRect l="50000" t="50000" r="50000" b="50000"/>
            </a:path>
            <a:tileRect/>
          </a:gradFill>
          <a:ln w="9525" cap="flat" cmpd="sng" algn="ctr">
            <a:no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sp>
        <p:nvSpPr>
          <p:cNvPr id="20" name="Oval 19"/>
          <p:cNvSpPr/>
          <p:nvPr/>
        </p:nvSpPr>
        <p:spPr bwMode="auto">
          <a:xfrm>
            <a:off x="6324600" y="2895600"/>
            <a:ext cx="914400" cy="914400"/>
          </a:xfrm>
          <a:prstGeom prst="ellipse">
            <a:avLst/>
          </a:prstGeom>
          <a:gradFill flip="none" rotWithShape="1">
            <a:gsLst>
              <a:gs pos="100000">
                <a:schemeClr val="bg1"/>
              </a:gs>
              <a:gs pos="45000">
                <a:srgbClr val="C00000"/>
              </a:gs>
            </a:gsLst>
            <a:path path="circle">
              <a:fillToRect r="100000" b="100000"/>
            </a:path>
            <a:tileRect l="-100000" t="-100000"/>
          </a:gra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sp>
        <p:nvSpPr>
          <p:cNvPr id="21" name="Oval 20"/>
          <p:cNvSpPr/>
          <p:nvPr/>
        </p:nvSpPr>
        <p:spPr bwMode="auto">
          <a:xfrm>
            <a:off x="6781800" y="2743200"/>
            <a:ext cx="914400" cy="914400"/>
          </a:xfrm>
          <a:prstGeom prst="ellipse">
            <a:avLst/>
          </a:prstGeom>
          <a:gradFill flip="none" rotWithShape="1">
            <a:gsLst>
              <a:gs pos="100000">
                <a:schemeClr val="bg1"/>
              </a:gs>
              <a:gs pos="43000">
                <a:srgbClr val="002060"/>
              </a:gs>
            </a:gsLst>
            <a:path path="circle">
              <a:fillToRect l="100000" b="100000"/>
            </a:path>
            <a:tileRect t="-100000" r="-100000"/>
          </a:gra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sp>
        <p:nvSpPr>
          <p:cNvPr id="22" name="Oval 21"/>
          <p:cNvSpPr/>
          <p:nvPr/>
        </p:nvSpPr>
        <p:spPr bwMode="auto">
          <a:xfrm>
            <a:off x="6858000" y="3352800"/>
            <a:ext cx="914400" cy="914400"/>
          </a:xfrm>
          <a:prstGeom prst="ellipse">
            <a:avLst/>
          </a:prstGeom>
          <a:gradFill flip="none" rotWithShape="1">
            <a:gsLst>
              <a:gs pos="100000">
                <a:schemeClr val="bg1"/>
              </a:gs>
              <a:gs pos="49000">
                <a:srgbClr val="C00000"/>
              </a:gs>
            </a:gsLst>
            <a:path path="circle">
              <a:fillToRect l="100000" t="100000"/>
            </a:path>
            <a:tileRect r="-100000" b="-100000"/>
          </a:gra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sp>
        <p:nvSpPr>
          <p:cNvPr id="23" name="Oval 22"/>
          <p:cNvSpPr/>
          <p:nvPr/>
        </p:nvSpPr>
        <p:spPr bwMode="auto">
          <a:xfrm>
            <a:off x="6400800" y="3276600"/>
            <a:ext cx="914400" cy="914400"/>
          </a:xfrm>
          <a:prstGeom prst="ellipse">
            <a:avLst/>
          </a:prstGeom>
          <a:gradFill flip="none" rotWithShape="1">
            <a:gsLst>
              <a:gs pos="100000">
                <a:schemeClr val="bg1"/>
              </a:gs>
              <a:gs pos="43000">
                <a:srgbClr val="002060"/>
              </a:gs>
            </a:gsLst>
            <a:path path="circle">
              <a:fillToRect l="100000" b="100000"/>
            </a:path>
            <a:tileRect t="-100000" r="-100000"/>
          </a:gra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sp>
        <p:nvSpPr>
          <p:cNvPr id="2" name="Oval 1"/>
          <p:cNvSpPr/>
          <p:nvPr/>
        </p:nvSpPr>
        <p:spPr bwMode="auto">
          <a:xfrm>
            <a:off x="609600" y="1447800"/>
            <a:ext cx="3886200" cy="3886200"/>
          </a:xfrm>
          <a:prstGeom prst="ellipse">
            <a:avLst/>
          </a:prstGeom>
          <a:gradFill flip="none" rotWithShape="1">
            <a:gsLst>
              <a:gs pos="100000">
                <a:schemeClr val="bg1">
                  <a:alpha val="3000"/>
                </a:schemeClr>
              </a:gs>
              <a:gs pos="0">
                <a:schemeClr val="accent2">
                  <a:lumMod val="75000"/>
                </a:schemeClr>
              </a:gs>
            </a:gsLst>
            <a:path path="circle">
              <a:fillToRect l="50000" t="50000" r="50000" b="50000"/>
            </a:path>
            <a:tileRect/>
          </a:gradFill>
          <a:ln w="9525" cap="flat" cmpd="sng" algn="ctr">
            <a:no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sp>
        <p:nvSpPr>
          <p:cNvPr id="3" name="Oval 2"/>
          <p:cNvSpPr/>
          <p:nvPr/>
        </p:nvSpPr>
        <p:spPr bwMode="auto">
          <a:xfrm>
            <a:off x="1828800" y="2819400"/>
            <a:ext cx="914400" cy="914400"/>
          </a:xfrm>
          <a:prstGeom prst="ellipse">
            <a:avLst/>
          </a:prstGeom>
          <a:gradFill flip="none" rotWithShape="1">
            <a:gsLst>
              <a:gs pos="100000">
                <a:schemeClr val="bg1"/>
              </a:gs>
              <a:gs pos="45000">
                <a:srgbClr val="C00000"/>
              </a:gs>
            </a:gsLst>
            <a:path path="circle">
              <a:fillToRect r="100000" b="100000"/>
            </a:path>
            <a:tileRect l="-100000" t="-100000"/>
          </a:gra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sp>
        <p:nvSpPr>
          <p:cNvPr id="5" name="Oval 4"/>
          <p:cNvSpPr/>
          <p:nvPr/>
        </p:nvSpPr>
        <p:spPr bwMode="auto">
          <a:xfrm>
            <a:off x="2286000" y="2667000"/>
            <a:ext cx="914400" cy="914400"/>
          </a:xfrm>
          <a:prstGeom prst="ellipse">
            <a:avLst/>
          </a:prstGeom>
          <a:gradFill flip="none" rotWithShape="1">
            <a:gsLst>
              <a:gs pos="100000">
                <a:schemeClr val="bg1"/>
              </a:gs>
              <a:gs pos="43000">
                <a:srgbClr val="002060"/>
              </a:gs>
            </a:gsLst>
            <a:path path="circle">
              <a:fillToRect l="100000" b="100000"/>
            </a:path>
            <a:tileRect t="-100000" r="-100000"/>
          </a:gra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sp>
        <p:nvSpPr>
          <p:cNvPr id="6" name="Oval 5"/>
          <p:cNvSpPr/>
          <p:nvPr/>
        </p:nvSpPr>
        <p:spPr bwMode="auto">
          <a:xfrm>
            <a:off x="2362200" y="3276600"/>
            <a:ext cx="914400" cy="914400"/>
          </a:xfrm>
          <a:prstGeom prst="ellipse">
            <a:avLst/>
          </a:prstGeom>
          <a:gradFill flip="none" rotWithShape="1">
            <a:gsLst>
              <a:gs pos="100000">
                <a:schemeClr val="bg1"/>
              </a:gs>
              <a:gs pos="49000">
                <a:srgbClr val="C00000"/>
              </a:gs>
            </a:gsLst>
            <a:path path="circle">
              <a:fillToRect l="100000" t="100000"/>
            </a:path>
            <a:tileRect r="-100000" b="-100000"/>
          </a:gra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sp>
        <p:nvSpPr>
          <p:cNvPr id="7" name="Oval 6"/>
          <p:cNvSpPr/>
          <p:nvPr/>
        </p:nvSpPr>
        <p:spPr bwMode="auto">
          <a:xfrm>
            <a:off x="1905000" y="3200400"/>
            <a:ext cx="914400" cy="914400"/>
          </a:xfrm>
          <a:prstGeom prst="ellipse">
            <a:avLst/>
          </a:prstGeom>
          <a:gradFill flip="none" rotWithShape="1">
            <a:gsLst>
              <a:gs pos="100000">
                <a:schemeClr val="bg1"/>
              </a:gs>
              <a:gs pos="43000">
                <a:srgbClr val="002060"/>
              </a:gs>
            </a:gsLst>
            <a:path path="circle">
              <a:fillToRect l="100000" b="100000"/>
            </a:path>
            <a:tileRect t="-100000" r="-100000"/>
          </a:gra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sp>
        <p:nvSpPr>
          <p:cNvPr id="8" name="Oval 7"/>
          <p:cNvSpPr/>
          <p:nvPr/>
        </p:nvSpPr>
        <p:spPr bwMode="auto">
          <a:xfrm>
            <a:off x="914400" y="1447800"/>
            <a:ext cx="914400" cy="914400"/>
          </a:xfrm>
          <a:prstGeom prst="ellipse">
            <a:avLst/>
          </a:prstGeom>
          <a:gradFill flip="none" rotWithShape="1">
            <a:gsLst>
              <a:gs pos="100000">
                <a:schemeClr val="bg1"/>
              </a:gs>
              <a:gs pos="43000">
                <a:srgbClr val="002060"/>
              </a:gs>
            </a:gsLst>
            <a:path path="circle">
              <a:fillToRect l="100000" b="100000"/>
            </a:path>
            <a:tileRect t="-100000" r="-100000"/>
          </a:gra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sp>
        <p:nvSpPr>
          <p:cNvPr id="9" name="Oval 8"/>
          <p:cNvSpPr/>
          <p:nvPr/>
        </p:nvSpPr>
        <p:spPr bwMode="auto">
          <a:xfrm>
            <a:off x="3429000" y="1447800"/>
            <a:ext cx="914400" cy="914400"/>
          </a:xfrm>
          <a:prstGeom prst="ellipse">
            <a:avLst/>
          </a:prstGeom>
          <a:gradFill flip="none" rotWithShape="1">
            <a:gsLst>
              <a:gs pos="100000">
                <a:schemeClr val="bg1"/>
              </a:gs>
              <a:gs pos="43000">
                <a:srgbClr val="002060"/>
              </a:gs>
            </a:gsLst>
            <a:path path="circle">
              <a:fillToRect l="100000" b="100000"/>
            </a:path>
            <a:tileRect t="-100000" r="-100000"/>
          </a:gra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cxnSp>
        <p:nvCxnSpPr>
          <p:cNvPr id="212006" name="Straight Arrow Connector 26"/>
          <p:cNvCxnSpPr>
            <a:cxnSpLocks noChangeShapeType="1"/>
          </p:cNvCxnSpPr>
          <p:nvPr/>
        </p:nvCxnSpPr>
        <p:spPr bwMode="auto">
          <a:xfrm>
            <a:off x="4572000" y="3505200"/>
            <a:ext cx="1524000" cy="1588"/>
          </a:xfrm>
          <a:prstGeom prst="straightConnector1">
            <a:avLst/>
          </a:prstGeom>
          <a:noFill/>
          <a:ln w="63500" algn="ctr">
            <a:solidFill>
              <a:schemeClr val="tx1"/>
            </a:solidFill>
            <a:round/>
            <a:headEnd/>
            <a:tailEnd type="arrow" w="med" len="med"/>
          </a:ln>
        </p:spPr>
      </p:cxnSp>
      <p:cxnSp>
        <p:nvCxnSpPr>
          <p:cNvPr id="212007" name="Straight Connector 30"/>
          <p:cNvCxnSpPr>
            <a:cxnSpLocks noChangeShapeType="1"/>
          </p:cNvCxnSpPr>
          <p:nvPr/>
        </p:nvCxnSpPr>
        <p:spPr bwMode="auto">
          <a:xfrm>
            <a:off x="1371600" y="1905000"/>
            <a:ext cx="2514600" cy="1588"/>
          </a:xfrm>
          <a:prstGeom prst="line">
            <a:avLst/>
          </a:prstGeom>
          <a:noFill/>
          <a:ln w="25400" algn="ctr">
            <a:solidFill>
              <a:schemeClr val="tx1"/>
            </a:solidFill>
            <a:round/>
            <a:headEnd/>
            <a:tailEnd/>
          </a:ln>
        </p:spPr>
      </p:cxnSp>
      <p:cxnSp>
        <p:nvCxnSpPr>
          <p:cNvPr id="212008" name="Straight Connector 32"/>
          <p:cNvCxnSpPr>
            <a:cxnSpLocks noChangeShapeType="1"/>
          </p:cNvCxnSpPr>
          <p:nvPr/>
        </p:nvCxnSpPr>
        <p:spPr bwMode="auto">
          <a:xfrm rot="5400000" flipH="1" flipV="1">
            <a:off x="1752600" y="2667000"/>
            <a:ext cx="1524000" cy="0"/>
          </a:xfrm>
          <a:prstGeom prst="line">
            <a:avLst/>
          </a:prstGeom>
          <a:noFill/>
          <a:ln w="25400" algn="ctr">
            <a:solidFill>
              <a:schemeClr val="tx1"/>
            </a:solidFill>
            <a:round/>
            <a:headEnd/>
            <a:tailEnd/>
          </a:ln>
        </p:spPr>
      </p:cxnSp>
      <p:sp>
        <p:nvSpPr>
          <p:cNvPr id="35" name="TextBox 34"/>
          <p:cNvSpPr txBox="1"/>
          <p:nvPr/>
        </p:nvSpPr>
        <p:spPr>
          <a:xfrm>
            <a:off x="304800" y="228600"/>
            <a:ext cx="6400800" cy="461963"/>
          </a:xfrm>
          <a:prstGeom prst="rect">
            <a:avLst/>
          </a:prstGeom>
          <a:noFill/>
        </p:spPr>
        <p:txBody>
          <a:bodyPr>
            <a:spAutoFit/>
          </a:bodyPr>
          <a:lstStyle/>
          <a:p>
            <a:pPr>
              <a:defRPr/>
            </a:pPr>
            <a:r>
              <a:rPr lang="en-US" sz="2400" u="dbl" dirty="0">
                <a:solidFill>
                  <a:schemeClr val="tx1"/>
                </a:solidFill>
                <a:ea typeface="+mn-ea"/>
                <a:cs typeface="+mn-cs"/>
              </a:rPr>
              <a:t>Core Knockout Reaction of a Halo </a:t>
            </a:r>
            <a:r>
              <a:rPr lang="en-US" sz="2400" u="dbl" dirty="0" err="1" smtClean="0"/>
              <a:t>Nuclues</a:t>
            </a:r>
            <a:r>
              <a:rPr lang="en-US" sz="2400" u="dbl" dirty="0" smtClean="0"/>
              <a:t> </a:t>
            </a:r>
            <a:r>
              <a:rPr lang="en-US" sz="2400" dirty="0" smtClean="0">
                <a:solidFill>
                  <a:schemeClr val="tx1"/>
                </a:solidFill>
                <a:ea typeface="+mn-ea"/>
                <a:cs typeface="+mn-cs"/>
              </a:rPr>
              <a:t>:-</a:t>
            </a:r>
            <a:endParaRPr lang="en-US" sz="2400" dirty="0">
              <a:solidFill>
                <a:schemeClr val="tx1"/>
              </a:solidFill>
              <a:ea typeface="+mn-ea"/>
              <a:cs typeface="+mn-cs"/>
            </a:endParaRPr>
          </a:p>
        </p:txBody>
      </p:sp>
      <p:sp>
        <p:nvSpPr>
          <p:cNvPr id="212010" name="TextBox 35"/>
          <p:cNvSpPr txBox="1">
            <a:spLocks noChangeArrowheads="1"/>
          </p:cNvSpPr>
          <p:nvPr/>
        </p:nvSpPr>
        <p:spPr bwMode="auto">
          <a:xfrm>
            <a:off x="1295400" y="5943600"/>
            <a:ext cx="3200400" cy="477838"/>
          </a:xfrm>
          <a:prstGeom prst="rect">
            <a:avLst/>
          </a:prstGeom>
          <a:noFill/>
          <a:ln w="9525">
            <a:noFill/>
            <a:miter lim="800000"/>
            <a:headEnd/>
            <a:tailEnd/>
          </a:ln>
        </p:spPr>
        <p:txBody>
          <a:bodyPr>
            <a:spAutoFit/>
          </a:bodyPr>
          <a:lstStyle/>
          <a:p>
            <a:r>
              <a:rPr lang="en-US" sz="2500" baseline="30000">
                <a:solidFill>
                  <a:schemeClr val="tx1"/>
                </a:solidFill>
              </a:rPr>
              <a:t>4</a:t>
            </a:r>
            <a:r>
              <a:rPr lang="en-US" sz="2500">
                <a:solidFill>
                  <a:schemeClr val="tx1"/>
                </a:solidFill>
              </a:rPr>
              <a:t>He(</a:t>
            </a:r>
            <a:r>
              <a:rPr lang="en-US" sz="2500" baseline="30000">
                <a:solidFill>
                  <a:schemeClr val="tx1"/>
                </a:solidFill>
              </a:rPr>
              <a:t>6</a:t>
            </a:r>
            <a:r>
              <a:rPr lang="en-US" sz="2500">
                <a:solidFill>
                  <a:schemeClr val="tx1"/>
                </a:solidFill>
              </a:rPr>
              <a:t>He, 2</a:t>
            </a:r>
            <a:r>
              <a:rPr lang="en-US" sz="2500" baseline="30000">
                <a:solidFill>
                  <a:schemeClr val="tx1"/>
                </a:solidFill>
              </a:rPr>
              <a:t>4</a:t>
            </a:r>
            <a:r>
              <a:rPr lang="en-US" sz="2500">
                <a:solidFill>
                  <a:schemeClr val="tx1"/>
                </a:solidFill>
              </a:rPr>
              <a:t>He)2n</a:t>
            </a:r>
          </a:p>
        </p:txBody>
      </p:sp>
    </p:spTree>
  </p:cSld>
  <p:clrMapOvr>
    <a:masterClrMapping/>
  </p:clrMapOvr>
  <p:timing>
    <p:tnLst>
      <p:par>
        <p:cTn id="1" dur="indefinite" restart="never" nodeType="tmRoot"/>
      </p:par>
    </p:tnLst>
  </p:timing>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bwMode="auto">
          <a:xfrm>
            <a:off x="609600" y="1447800"/>
            <a:ext cx="3886200" cy="3886200"/>
          </a:xfrm>
          <a:prstGeom prst="ellipse">
            <a:avLst/>
          </a:prstGeom>
          <a:gradFill flip="none" rotWithShape="1">
            <a:gsLst>
              <a:gs pos="100000">
                <a:schemeClr val="bg1">
                  <a:alpha val="3000"/>
                </a:schemeClr>
              </a:gs>
              <a:gs pos="0">
                <a:schemeClr val="accent2">
                  <a:lumMod val="75000"/>
                </a:schemeClr>
              </a:gs>
            </a:gsLst>
            <a:path path="circle">
              <a:fillToRect l="50000" t="50000" r="50000" b="50000"/>
            </a:path>
            <a:tileRect/>
          </a:gradFill>
          <a:ln w="9525" cap="flat" cmpd="sng" algn="ctr">
            <a:no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sp>
        <p:nvSpPr>
          <p:cNvPr id="8" name="Oval 7"/>
          <p:cNvSpPr/>
          <p:nvPr/>
        </p:nvSpPr>
        <p:spPr bwMode="auto">
          <a:xfrm>
            <a:off x="914400" y="1447800"/>
            <a:ext cx="914400" cy="914400"/>
          </a:xfrm>
          <a:prstGeom prst="ellipse">
            <a:avLst/>
          </a:prstGeom>
          <a:gradFill flip="none" rotWithShape="1">
            <a:gsLst>
              <a:gs pos="100000">
                <a:schemeClr val="bg1"/>
              </a:gs>
              <a:gs pos="43000">
                <a:srgbClr val="002060"/>
              </a:gs>
            </a:gsLst>
            <a:path path="circle">
              <a:fillToRect l="100000" b="100000"/>
            </a:path>
            <a:tileRect t="-100000" r="-100000"/>
          </a:gra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sp>
        <p:nvSpPr>
          <p:cNvPr id="9" name="Oval 8"/>
          <p:cNvSpPr/>
          <p:nvPr/>
        </p:nvSpPr>
        <p:spPr bwMode="auto">
          <a:xfrm>
            <a:off x="3429000" y="1447800"/>
            <a:ext cx="914400" cy="914400"/>
          </a:xfrm>
          <a:prstGeom prst="ellipse">
            <a:avLst/>
          </a:prstGeom>
          <a:gradFill flip="none" rotWithShape="1">
            <a:gsLst>
              <a:gs pos="100000">
                <a:schemeClr val="bg1"/>
              </a:gs>
              <a:gs pos="43000">
                <a:srgbClr val="002060"/>
              </a:gs>
            </a:gsLst>
            <a:path path="circle">
              <a:fillToRect l="100000" b="100000"/>
            </a:path>
            <a:tileRect t="-100000" r="-100000"/>
          </a:gra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cxnSp>
        <p:nvCxnSpPr>
          <p:cNvPr id="213003" name="Straight Arrow Connector 26"/>
          <p:cNvCxnSpPr>
            <a:cxnSpLocks noChangeShapeType="1"/>
          </p:cNvCxnSpPr>
          <p:nvPr/>
        </p:nvCxnSpPr>
        <p:spPr bwMode="auto">
          <a:xfrm>
            <a:off x="4572000" y="3505200"/>
            <a:ext cx="1524000" cy="1588"/>
          </a:xfrm>
          <a:prstGeom prst="straightConnector1">
            <a:avLst/>
          </a:prstGeom>
          <a:noFill/>
          <a:ln w="63500" algn="ctr">
            <a:solidFill>
              <a:schemeClr val="tx1"/>
            </a:solidFill>
            <a:round/>
            <a:headEnd/>
            <a:tailEnd type="arrow" w="med" len="med"/>
          </a:ln>
        </p:spPr>
      </p:cxnSp>
      <p:cxnSp>
        <p:nvCxnSpPr>
          <p:cNvPr id="213004" name="Straight Connector 30"/>
          <p:cNvCxnSpPr>
            <a:cxnSpLocks noChangeShapeType="1"/>
          </p:cNvCxnSpPr>
          <p:nvPr/>
        </p:nvCxnSpPr>
        <p:spPr bwMode="auto">
          <a:xfrm>
            <a:off x="1371600" y="1905000"/>
            <a:ext cx="2514600" cy="1588"/>
          </a:xfrm>
          <a:prstGeom prst="line">
            <a:avLst/>
          </a:prstGeom>
          <a:noFill/>
          <a:ln w="25400" algn="ctr">
            <a:solidFill>
              <a:schemeClr val="tx1"/>
            </a:solidFill>
            <a:round/>
            <a:headEnd/>
            <a:tailEnd/>
          </a:ln>
        </p:spPr>
      </p:cxnSp>
      <p:sp>
        <p:nvSpPr>
          <p:cNvPr id="35" name="TextBox 34"/>
          <p:cNvSpPr txBox="1"/>
          <p:nvPr/>
        </p:nvSpPr>
        <p:spPr>
          <a:xfrm>
            <a:off x="304800" y="228600"/>
            <a:ext cx="6400800" cy="461963"/>
          </a:xfrm>
          <a:prstGeom prst="rect">
            <a:avLst/>
          </a:prstGeom>
          <a:noFill/>
        </p:spPr>
        <p:txBody>
          <a:bodyPr>
            <a:spAutoFit/>
          </a:bodyPr>
          <a:lstStyle/>
          <a:p>
            <a:pPr>
              <a:defRPr/>
            </a:pPr>
            <a:r>
              <a:rPr lang="en-US" sz="2400" u="dbl" dirty="0">
                <a:solidFill>
                  <a:schemeClr val="tx1"/>
                </a:solidFill>
                <a:ea typeface="+mn-ea"/>
                <a:cs typeface="+mn-cs"/>
              </a:rPr>
              <a:t>Core Knockout Reaction of a Halo </a:t>
            </a:r>
            <a:r>
              <a:rPr lang="en-US" sz="2400" u="dbl" dirty="0" err="1" smtClean="0"/>
              <a:t>Nuclues</a:t>
            </a:r>
            <a:r>
              <a:rPr lang="en-US" sz="2400" u="dbl" dirty="0" smtClean="0"/>
              <a:t> </a:t>
            </a:r>
            <a:r>
              <a:rPr lang="en-US" sz="2400" dirty="0" smtClean="0">
                <a:solidFill>
                  <a:schemeClr val="tx1"/>
                </a:solidFill>
                <a:ea typeface="+mn-ea"/>
                <a:cs typeface="+mn-cs"/>
              </a:rPr>
              <a:t>:-</a:t>
            </a:r>
            <a:endParaRPr lang="en-US" sz="2400" dirty="0">
              <a:solidFill>
                <a:schemeClr val="tx1"/>
              </a:solidFill>
              <a:ea typeface="+mn-ea"/>
              <a:cs typeface="+mn-cs"/>
            </a:endParaRPr>
          </a:p>
        </p:txBody>
      </p:sp>
      <p:sp>
        <p:nvSpPr>
          <p:cNvPr id="213006" name="TextBox 35"/>
          <p:cNvSpPr txBox="1">
            <a:spLocks noChangeArrowheads="1"/>
          </p:cNvSpPr>
          <p:nvPr/>
        </p:nvSpPr>
        <p:spPr bwMode="auto">
          <a:xfrm>
            <a:off x="1295400" y="5943600"/>
            <a:ext cx="3200400" cy="473075"/>
          </a:xfrm>
          <a:prstGeom prst="rect">
            <a:avLst/>
          </a:prstGeom>
          <a:noFill/>
          <a:ln w="9525">
            <a:noFill/>
            <a:miter lim="800000"/>
            <a:headEnd/>
            <a:tailEnd/>
          </a:ln>
        </p:spPr>
        <p:txBody>
          <a:bodyPr>
            <a:spAutoFit/>
          </a:bodyPr>
          <a:lstStyle/>
          <a:p>
            <a:r>
              <a:rPr lang="en-US" sz="2500" baseline="30000">
                <a:solidFill>
                  <a:schemeClr val="tx1"/>
                </a:solidFill>
              </a:rPr>
              <a:t>9</a:t>
            </a:r>
            <a:r>
              <a:rPr lang="en-US" sz="2500">
                <a:solidFill>
                  <a:schemeClr val="tx1"/>
                </a:solidFill>
              </a:rPr>
              <a:t>Be(</a:t>
            </a:r>
            <a:r>
              <a:rPr lang="en-US" sz="2500" baseline="30000">
                <a:solidFill>
                  <a:schemeClr val="tx1"/>
                </a:solidFill>
              </a:rPr>
              <a:t>11</a:t>
            </a:r>
            <a:r>
              <a:rPr lang="en-US" sz="2500">
                <a:solidFill>
                  <a:schemeClr val="tx1"/>
                </a:solidFill>
              </a:rPr>
              <a:t>Li, </a:t>
            </a:r>
            <a:r>
              <a:rPr lang="en-US" sz="2500" baseline="30000">
                <a:solidFill>
                  <a:schemeClr val="tx1"/>
                </a:solidFill>
              </a:rPr>
              <a:t>9</a:t>
            </a:r>
            <a:r>
              <a:rPr lang="en-US" sz="2500">
                <a:solidFill>
                  <a:schemeClr val="tx1"/>
                </a:solidFill>
              </a:rPr>
              <a:t>Li </a:t>
            </a:r>
            <a:r>
              <a:rPr lang="en-US" sz="2500" baseline="30000">
                <a:solidFill>
                  <a:schemeClr val="tx1"/>
                </a:solidFill>
              </a:rPr>
              <a:t>9</a:t>
            </a:r>
            <a:r>
              <a:rPr lang="en-US" sz="2500">
                <a:solidFill>
                  <a:schemeClr val="tx1"/>
                </a:solidFill>
              </a:rPr>
              <a:t>Be)2n</a:t>
            </a:r>
          </a:p>
        </p:txBody>
      </p:sp>
      <p:sp>
        <p:nvSpPr>
          <p:cNvPr id="24" name="Oval 23"/>
          <p:cNvSpPr/>
          <p:nvPr/>
        </p:nvSpPr>
        <p:spPr bwMode="auto">
          <a:xfrm>
            <a:off x="1905000" y="2743200"/>
            <a:ext cx="1219200" cy="1295400"/>
          </a:xfrm>
          <a:prstGeom prst="ellipse">
            <a:avLst/>
          </a:prstGeom>
          <a:gradFill flip="none" rotWithShape="1">
            <a:gsLst>
              <a:gs pos="100000">
                <a:schemeClr val="bg1">
                  <a:alpha val="3000"/>
                </a:schemeClr>
              </a:gs>
              <a:gs pos="54000">
                <a:schemeClr val="tx1"/>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cxnSp>
        <p:nvCxnSpPr>
          <p:cNvPr id="213010" name="Straight Connector 32"/>
          <p:cNvCxnSpPr>
            <a:cxnSpLocks noChangeShapeType="1"/>
          </p:cNvCxnSpPr>
          <p:nvPr/>
        </p:nvCxnSpPr>
        <p:spPr bwMode="auto">
          <a:xfrm rot="5400000" flipH="1" flipV="1">
            <a:off x="1752600" y="2667000"/>
            <a:ext cx="1524000" cy="0"/>
          </a:xfrm>
          <a:prstGeom prst="line">
            <a:avLst/>
          </a:prstGeom>
          <a:noFill/>
          <a:ln w="25400" algn="ctr">
            <a:solidFill>
              <a:schemeClr val="tx1"/>
            </a:solidFill>
            <a:round/>
            <a:headEnd/>
            <a:tailEnd/>
          </a:ln>
        </p:spPr>
      </p:cxnSp>
      <p:sp>
        <p:nvSpPr>
          <p:cNvPr id="25" name="Oval 24"/>
          <p:cNvSpPr/>
          <p:nvPr/>
        </p:nvSpPr>
        <p:spPr bwMode="auto">
          <a:xfrm>
            <a:off x="6553200" y="2971800"/>
            <a:ext cx="990600" cy="990600"/>
          </a:xfrm>
          <a:prstGeom prst="ellipse">
            <a:avLst/>
          </a:prstGeom>
          <a:gradFill flip="none" rotWithShape="1">
            <a:gsLst>
              <a:gs pos="100000">
                <a:schemeClr val="bg1">
                  <a:alpha val="3000"/>
                </a:schemeClr>
              </a:gs>
              <a:gs pos="54000">
                <a:srgbClr val="FF0000"/>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n-US">
              <a:ea typeface="+mn-ea"/>
              <a:cs typeface="+mn-cs"/>
            </a:endParaRPr>
          </a:p>
        </p:txBody>
      </p:sp>
    </p:spTree>
  </p:cSld>
  <p:clrMapOvr>
    <a:masterClrMapping/>
  </p:clrMapOvr>
  <p:timing>
    <p:tnLst>
      <p:par>
        <p:cTn id="1" dur="indefinite" restart="never" nodeType="tmRoot"/>
      </p:par>
    </p:tnLst>
  </p:timing>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0"/>
            <a:ext cx="8686800" cy="7078861"/>
          </a:xfrm>
          <a:prstGeom prst="rect">
            <a:avLst/>
          </a:prstGeom>
          <a:noFill/>
        </p:spPr>
        <p:txBody>
          <a:bodyPr wrap="square" rtlCol="0">
            <a:spAutoFit/>
          </a:bodyPr>
          <a:lstStyle/>
          <a:p>
            <a:pPr marL="457200" indent="-457200" algn="just">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pPr>
            <a:r>
              <a:rPr lang="en-US" sz="2800" b="1" u="sng" dirty="0" smtClean="0">
                <a:solidFill>
                  <a:srgbClr val="000000"/>
                </a:solidFill>
              </a:rPr>
              <a:t>Conclusions</a:t>
            </a:r>
            <a:r>
              <a:rPr lang="en-US" sz="2800" b="1" dirty="0" smtClean="0">
                <a:solidFill>
                  <a:srgbClr val="000000"/>
                </a:solidFill>
              </a:rPr>
              <a:t>:-</a:t>
            </a:r>
          </a:p>
          <a:p>
            <a:pPr marL="457200" indent="-457200" algn="just">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pPr>
            <a:endParaRPr lang="en-US" b="1" dirty="0" smtClean="0">
              <a:solidFill>
                <a:srgbClr val="0000FF"/>
              </a:solidFill>
            </a:endParaRPr>
          </a:p>
          <a:p>
            <a:pPr marL="457200" indent="-457200" algn="just">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pPr>
            <a:r>
              <a:rPr lang="en-US" b="1" dirty="0" smtClean="0">
                <a:solidFill>
                  <a:srgbClr val="0000FF"/>
                </a:solidFill>
              </a:rPr>
              <a:t>1.</a:t>
            </a:r>
            <a:r>
              <a:rPr lang="en-US" sz="2400" b="1" dirty="0" smtClean="0">
                <a:solidFill>
                  <a:srgbClr val="0000FF"/>
                </a:solidFill>
              </a:rPr>
              <a:t>	In case of (</a:t>
            </a:r>
            <a:r>
              <a:rPr lang="en-US" sz="2400" b="1" dirty="0" smtClean="0">
                <a:solidFill>
                  <a:srgbClr val="0000FF"/>
                </a:solidFill>
                <a:latin typeface="Symbol" pitchFamily="18" charset="2"/>
              </a:rPr>
              <a:t>a</a:t>
            </a:r>
            <a:r>
              <a:rPr lang="en-US" sz="2400" b="1" dirty="0" smtClean="0">
                <a:solidFill>
                  <a:srgbClr val="0000FF"/>
                </a:solidFill>
              </a:rPr>
              <a:t>, 2</a:t>
            </a:r>
            <a:r>
              <a:rPr lang="en-US" sz="2400" b="1" dirty="0" smtClean="0">
                <a:solidFill>
                  <a:srgbClr val="0000FF"/>
                </a:solidFill>
                <a:latin typeface="Symbol" pitchFamily="18" charset="2"/>
              </a:rPr>
              <a:t>a</a:t>
            </a:r>
            <a:r>
              <a:rPr lang="en-US" sz="2400" b="1" dirty="0" smtClean="0">
                <a:solidFill>
                  <a:srgbClr val="0000FF"/>
                </a:solidFill>
              </a:rPr>
              <a:t>) knockout reactions there is a </a:t>
            </a:r>
            <a:r>
              <a:rPr lang="en-US" sz="2400" b="1" dirty="0" smtClean="0">
                <a:solidFill>
                  <a:srgbClr val="FF0000"/>
                </a:solidFill>
              </a:rPr>
              <a:t>transition from 160 MeV to 200 MeV</a:t>
            </a:r>
            <a:r>
              <a:rPr lang="en-US" sz="2400" b="1" dirty="0" smtClean="0">
                <a:solidFill>
                  <a:srgbClr val="0000FF"/>
                </a:solidFill>
              </a:rPr>
              <a:t>, where the </a:t>
            </a:r>
            <a:r>
              <a:rPr lang="en-US" sz="2400" b="1" dirty="0" smtClean="0">
                <a:solidFill>
                  <a:srgbClr val="FF0000"/>
                </a:solidFill>
                <a:latin typeface="Symbol" pitchFamily="18" charset="2"/>
              </a:rPr>
              <a:t>a</a:t>
            </a:r>
            <a:r>
              <a:rPr lang="en-US" sz="2400" b="1" dirty="0" smtClean="0">
                <a:solidFill>
                  <a:srgbClr val="FF0000"/>
                </a:solidFill>
              </a:rPr>
              <a:t>-</a:t>
            </a:r>
            <a:r>
              <a:rPr lang="en-US" sz="2400" b="1" dirty="0" smtClean="0">
                <a:solidFill>
                  <a:srgbClr val="FF0000"/>
                </a:solidFill>
                <a:latin typeface="Symbol" pitchFamily="18" charset="2"/>
              </a:rPr>
              <a:t>a</a:t>
            </a:r>
            <a:r>
              <a:rPr lang="en-US" sz="2400" b="1" dirty="0" smtClean="0">
                <a:solidFill>
                  <a:srgbClr val="FF0000"/>
                </a:solidFill>
              </a:rPr>
              <a:t> interaction changes from repulsive to attractive</a:t>
            </a:r>
            <a:r>
              <a:rPr lang="en-US" sz="2400" b="1" dirty="0" smtClean="0">
                <a:solidFill>
                  <a:srgbClr val="0000FF"/>
                </a:solidFill>
              </a:rPr>
              <a:t> potential.</a:t>
            </a:r>
          </a:p>
          <a:p>
            <a:pPr marL="457200" indent="-457200" algn="just">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pPr>
            <a:r>
              <a:rPr lang="en-US" sz="2400" b="1" dirty="0" smtClean="0">
                <a:solidFill>
                  <a:srgbClr val="008000"/>
                </a:solidFill>
              </a:rPr>
              <a:t>2	One can by explain the </a:t>
            </a:r>
            <a:r>
              <a:rPr lang="en-US" sz="2400" b="1" dirty="0" smtClean="0">
                <a:solidFill>
                  <a:srgbClr val="CC0000"/>
                </a:solidFill>
              </a:rPr>
              <a:t>sudden change</a:t>
            </a:r>
            <a:r>
              <a:rPr lang="en-US" sz="2400" b="1" dirty="0" smtClean="0">
                <a:solidFill>
                  <a:srgbClr val="008000"/>
                </a:solidFill>
              </a:rPr>
              <a:t> in reaction cross sections considering the  strong interaction vertex.</a:t>
            </a:r>
          </a:p>
          <a:p>
            <a:pPr marL="457200" indent="-457200" algn="just">
              <a:buAutoNum type="arabicPlain" startAt="3"/>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pPr>
            <a:r>
              <a:rPr lang="en-US" sz="2400" b="1" dirty="0" smtClean="0">
                <a:solidFill>
                  <a:srgbClr val="000000"/>
                </a:solidFill>
              </a:rPr>
              <a:t>One can do heavy cluster knockout similar to (C,2C) reaction to study the short distance behaviour of the heavy clusters vertex (Repulsive core radius). </a:t>
            </a:r>
          </a:p>
          <a:p>
            <a:pPr marL="342900" indent="-342900" algn="just">
              <a:defRPr/>
            </a:pPr>
            <a:r>
              <a:rPr lang="en-US" sz="2400" dirty="0" smtClean="0">
                <a:latin typeface="+mj-lt"/>
                <a:cs typeface="Arial" pitchFamily="34" charset="0"/>
              </a:rPr>
              <a:t>4 Preliminary data analysis and understanding of the </a:t>
            </a:r>
            <a:r>
              <a:rPr lang="en-US" sz="2400" baseline="30000" dirty="0" smtClean="0">
                <a:latin typeface="+mj-lt"/>
                <a:cs typeface="Arial" pitchFamily="34" charset="0"/>
              </a:rPr>
              <a:t>24</a:t>
            </a:r>
            <a:r>
              <a:rPr lang="en-US" sz="2400" dirty="0" smtClean="0">
                <a:latin typeface="+mj-lt"/>
                <a:cs typeface="Arial" pitchFamily="34" charset="0"/>
              </a:rPr>
              <a:t>Mg(</a:t>
            </a:r>
            <a:r>
              <a:rPr lang="en-US" sz="2400" baseline="30000" dirty="0" smtClean="0">
                <a:latin typeface="+mj-lt"/>
                <a:cs typeface="Arial" pitchFamily="34" charset="0"/>
              </a:rPr>
              <a:t>12</a:t>
            </a:r>
            <a:r>
              <a:rPr lang="en-US" sz="2400" dirty="0" smtClean="0">
                <a:latin typeface="+mj-lt"/>
                <a:cs typeface="Arial" pitchFamily="34" charset="0"/>
              </a:rPr>
              <a:t>C, 2</a:t>
            </a:r>
            <a:r>
              <a:rPr lang="en-US" sz="2400" baseline="30000" dirty="0" smtClean="0">
                <a:latin typeface="+mj-lt"/>
                <a:cs typeface="Arial" pitchFamily="34" charset="0"/>
              </a:rPr>
              <a:t>12</a:t>
            </a:r>
            <a:r>
              <a:rPr lang="en-US" sz="2400" dirty="0" smtClean="0">
                <a:latin typeface="+mj-lt"/>
                <a:cs typeface="Arial" pitchFamily="34" charset="0"/>
              </a:rPr>
              <a:t>C)</a:t>
            </a:r>
            <a:r>
              <a:rPr lang="en-US" sz="2400" baseline="30000" dirty="0" smtClean="0">
                <a:latin typeface="+mj-lt"/>
                <a:cs typeface="Arial" pitchFamily="34" charset="0"/>
              </a:rPr>
              <a:t>12</a:t>
            </a:r>
            <a:r>
              <a:rPr lang="en-US" sz="2400" dirty="0" smtClean="0">
                <a:latin typeface="+mj-lt"/>
                <a:cs typeface="Arial" pitchFamily="34" charset="0"/>
              </a:rPr>
              <a:t>C Reactions at 104 MeV suggest that </a:t>
            </a:r>
            <a:r>
              <a:rPr lang="en-US" sz="2400" baseline="30000" dirty="0" smtClean="0">
                <a:latin typeface="+mj-lt"/>
                <a:cs typeface="Arial" pitchFamily="34" charset="0"/>
              </a:rPr>
              <a:t>24</a:t>
            </a:r>
            <a:r>
              <a:rPr lang="en-US" sz="2400" dirty="0" smtClean="0">
                <a:latin typeface="+mj-lt"/>
                <a:cs typeface="Arial" pitchFamily="34" charset="0"/>
              </a:rPr>
              <a:t>Mg(</a:t>
            </a:r>
            <a:r>
              <a:rPr lang="en-US" sz="2400" dirty="0" err="1" smtClean="0">
                <a:latin typeface="+mj-lt"/>
                <a:cs typeface="Arial" pitchFamily="34" charset="0"/>
              </a:rPr>
              <a:t>g.s</a:t>
            </a:r>
            <a:r>
              <a:rPr lang="en-US" sz="2400" dirty="0" smtClean="0">
                <a:latin typeface="+mj-lt"/>
                <a:cs typeface="Arial" pitchFamily="34" charset="0"/>
              </a:rPr>
              <a:t>) can not be described in terms of two Carbon-12 (</a:t>
            </a:r>
            <a:r>
              <a:rPr lang="en-US" sz="2400" dirty="0" err="1" smtClean="0">
                <a:latin typeface="+mj-lt"/>
                <a:cs typeface="Arial" pitchFamily="34" charset="0"/>
              </a:rPr>
              <a:t>g.s</a:t>
            </a:r>
            <a:r>
              <a:rPr lang="en-US" sz="2400" dirty="0" smtClean="0">
                <a:latin typeface="+mj-lt"/>
                <a:cs typeface="Arial" pitchFamily="34" charset="0"/>
              </a:rPr>
              <a:t>) clusters. </a:t>
            </a:r>
          </a:p>
          <a:p>
            <a:pPr marL="342900" indent="-342900" algn="just">
              <a:defRPr/>
            </a:pPr>
            <a:r>
              <a:rPr lang="en-US" sz="2400" dirty="0" smtClean="0">
                <a:solidFill>
                  <a:srgbClr val="0000FF"/>
                </a:solidFill>
                <a:latin typeface="+mj-lt"/>
                <a:cs typeface="Arial" pitchFamily="34" charset="0"/>
              </a:rPr>
              <a:t>5   Data also indicated that </a:t>
            </a:r>
            <a:r>
              <a:rPr lang="en-US" sz="2400" baseline="30000" dirty="0" smtClean="0">
                <a:solidFill>
                  <a:srgbClr val="0000FF"/>
                </a:solidFill>
                <a:latin typeface="+mj-lt"/>
                <a:cs typeface="Arial" pitchFamily="34" charset="0"/>
              </a:rPr>
              <a:t>16</a:t>
            </a:r>
            <a:r>
              <a:rPr lang="en-US" sz="2400" dirty="0" smtClean="0">
                <a:solidFill>
                  <a:srgbClr val="0000FF"/>
                </a:solidFill>
                <a:latin typeface="+mj-lt"/>
                <a:cs typeface="Arial" pitchFamily="34" charset="0"/>
              </a:rPr>
              <a:t>O knockout from </a:t>
            </a:r>
            <a:r>
              <a:rPr lang="en-US" sz="2400" baseline="30000" dirty="0" smtClean="0">
                <a:solidFill>
                  <a:srgbClr val="0000FF"/>
                </a:solidFill>
                <a:latin typeface="+mj-lt"/>
                <a:cs typeface="Arial" pitchFamily="34" charset="0"/>
              </a:rPr>
              <a:t>24</a:t>
            </a:r>
            <a:r>
              <a:rPr lang="en-US" sz="2400" dirty="0" smtClean="0">
                <a:solidFill>
                  <a:srgbClr val="0000FF"/>
                </a:solidFill>
                <a:latin typeface="+mj-lt"/>
                <a:cs typeface="Arial" pitchFamily="34" charset="0"/>
              </a:rPr>
              <a:t>Mg is very significant leading to </a:t>
            </a:r>
            <a:r>
              <a:rPr lang="en-US" sz="2400" baseline="30000" dirty="0" smtClean="0">
                <a:solidFill>
                  <a:srgbClr val="0000FF"/>
                </a:solidFill>
                <a:latin typeface="+mj-lt"/>
                <a:cs typeface="Arial" pitchFamily="34" charset="0"/>
              </a:rPr>
              <a:t>24</a:t>
            </a:r>
            <a:r>
              <a:rPr lang="en-US" sz="2400" dirty="0" smtClean="0">
                <a:solidFill>
                  <a:srgbClr val="0000FF"/>
                </a:solidFill>
                <a:latin typeface="+mj-lt"/>
                <a:cs typeface="Arial" pitchFamily="34" charset="0"/>
              </a:rPr>
              <a:t>Mg as </a:t>
            </a:r>
            <a:r>
              <a:rPr lang="en-US" sz="2400" baseline="30000" dirty="0" smtClean="0">
                <a:solidFill>
                  <a:srgbClr val="0000FF"/>
                </a:solidFill>
                <a:latin typeface="+mj-lt"/>
                <a:cs typeface="Arial" pitchFamily="34" charset="0"/>
              </a:rPr>
              <a:t>16</a:t>
            </a:r>
            <a:r>
              <a:rPr lang="en-US" sz="2400" dirty="0" smtClean="0">
                <a:solidFill>
                  <a:srgbClr val="0000FF"/>
                </a:solidFill>
                <a:latin typeface="+mj-lt"/>
                <a:cs typeface="Arial" pitchFamily="34" charset="0"/>
              </a:rPr>
              <a:t>O+</a:t>
            </a:r>
            <a:r>
              <a:rPr lang="en-US" sz="2400" baseline="30000" dirty="0" smtClean="0">
                <a:solidFill>
                  <a:srgbClr val="0000FF"/>
                </a:solidFill>
                <a:latin typeface="+mj-lt"/>
                <a:cs typeface="Arial" pitchFamily="34" charset="0"/>
              </a:rPr>
              <a:t>8</a:t>
            </a:r>
            <a:r>
              <a:rPr lang="en-US" sz="2400" dirty="0" smtClean="0">
                <a:solidFill>
                  <a:srgbClr val="0000FF"/>
                </a:solidFill>
                <a:latin typeface="+mj-lt"/>
                <a:cs typeface="Arial" pitchFamily="34" charset="0"/>
              </a:rPr>
              <a:t>Be</a:t>
            </a:r>
            <a:endParaRPr lang="en-US" sz="2400" b="1" dirty="0" smtClean="0">
              <a:solidFill>
                <a:srgbClr val="000000"/>
              </a:solidFill>
            </a:endParaRPr>
          </a:p>
          <a:p>
            <a:pPr marL="457200" indent="-457200" algn="just">
              <a:buClr>
                <a:srgbClr val="333399"/>
              </a:buClr>
              <a:buAutoNum type="arabicPlain" startAt="6"/>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pPr>
            <a:r>
              <a:rPr lang="en-US" sz="2400" b="1" dirty="0" smtClean="0">
                <a:solidFill>
                  <a:srgbClr val="333399"/>
                </a:solidFill>
              </a:rPr>
              <a:t>This also can be used to study the very weakly bound nuclei such as </a:t>
            </a:r>
            <a:r>
              <a:rPr lang="en-US" sz="2400" b="1" baseline="30000" dirty="0" smtClean="0">
                <a:solidFill>
                  <a:srgbClr val="333399"/>
                </a:solidFill>
              </a:rPr>
              <a:t>11</a:t>
            </a:r>
            <a:r>
              <a:rPr lang="en-US" sz="2400" b="1" dirty="0" smtClean="0">
                <a:solidFill>
                  <a:srgbClr val="333399"/>
                </a:solidFill>
              </a:rPr>
              <a:t>Li, </a:t>
            </a:r>
            <a:r>
              <a:rPr lang="en-US" sz="2400" b="1" baseline="30000" dirty="0" smtClean="0">
                <a:solidFill>
                  <a:srgbClr val="333399"/>
                </a:solidFill>
              </a:rPr>
              <a:t>8</a:t>
            </a:r>
            <a:r>
              <a:rPr lang="en-US" sz="2400" b="1" dirty="0" smtClean="0">
                <a:solidFill>
                  <a:srgbClr val="333399"/>
                </a:solidFill>
              </a:rPr>
              <a:t>He, </a:t>
            </a:r>
            <a:r>
              <a:rPr lang="en-US" sz="2400" b="1" baseline="30000" dirty="0" smtClean="0">
                <a:solidFill>
                  <a:srgbClr val="333399"/>
                </a:solidFill>
              </a:rPr>
              <a:t>6</a:t>
            </a:r>
            <a:r>
              <a:rPr lang="en-US" sz="2400" b="1" dirty="0" smtClean="0">
                <a:solidFill>
                  <a:srgbClr val="333399"/>
                </a:solidFill>
              </a:rPr>
              <a:t>He etc by core knockout reaction etc.</a:t>
            </a:r>
          </a:p>
          <a:p>
            <a:pPr marL="457200" indent="-457200" algn="just">
              <a:buClr>
                <a:srgbClr val="333399"/>
              </a:buClr>
              <a:buAutoNum type="arabicPlain" startAt="6"/>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pPr>
            <a:r>
              <a:rPr lang="en-US" sz="2400" b="1" dirty="0" smtClean="0">
                <a:solidFill>
                  <a:srgbClr val="333399"/>
                </a:solidFill>
              </a:rPr>
              <a:t>This way one can probably arrive at “HOLLOW” nuclei. </a:t>
            </a:r>
          </a:p>
          <a:p>
            <a:pPr marL="457200" indent="-457200" algn="just">
              <a:buClr>
                <a:srgbClr val="333399"/>
              </a:buClr>
              <a:buFont typeface="Times New Roman" pitchFamily="18" charset="0"/>
              <a:buAutoNum type="arabicPlain" startAt="4"/>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pPr>
            <a:endParaRPr lang="en-US" sz="2400" b="1" dirty="0">
              <a:solidFill>
                <a:srgbClr val="333399"/>
              </a:solidFill>
            </a:endParaRPr>
          </a:p>
        </p:txBody>
      </p:sp>
    </p:spTree>
  </p:cSld>
  <p:clrMapOvr>
    <a:masterClrMapping/>
  </p:clrMapOvr>
  <p:timing>
    <p:tnLst>
      <p:par>
        <p:cTn id="1" dur="indefinite" restart="never" nodeType="tmRoot"/>
      </p:par>
    </p:tnLst>
  </p:timing>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p>
            <a:fld id="{C9998847-FE63-4FCD-AC20-D3BE1802377B}" type="slidenum">
              <a:rPr lang="en-US"/>
              <a:pPr/>
              <a:t>235</a:t>
            </a:fld>
            <a:endParaRPr lang="en-US"/>
          </a:p>
        </p:txBody>
      </p:sp>
      <p:sp>
        <p:nvSpPr>
          <p:cNvPr id="74754" name="Rectangle 2"/>
          <p:cNvSpPr>
            <a:spLocks noGrp="1" noChangeArrowheads="1"/>
          </p:cNvSpPr>
          <p:nvPr>
            <p:ph type="title"/>
          </p:nvPr>
        </p:nvSpPr>
        <p:spPr>
          <a:xfrm>
            <a:off x="0" y="1676400"/>
            <a:ext cx="9144000" cy="1143000"/>
          </a:xfrm>
        </p:spPr>
        <p:txBody>
          <a:bodyPr>
            <a:normAutofit fontScale="90000"/>
          </a:bodyPr>
          <a:lstStyle/>
          <a:p>
            <a:r>
              <a:rPr lang="en-US" sz="2800"/>
              <a:t>In the present project we would like  to study  the </a:t>
            </a:r>
            <a:r>
              <a:rPr lang="en-US" sz="2800">
                <a:solidFill>
                  <a:srgbClr val="FF0000"/>
                </a:solidFill>
              </a:rPr>
              <a:t>heavy ion knockout on  </a:t>
            </a:r>
            <a:r>
              <a:rPr lang="en-US" sz="2800" baseline="30000">
                <a:solidFill>
                  <a:srgbClr val="FF0000"/>
                </a:solidFill>
              </a:rPr>
              <a:t>28</a:t>
            </a:r>
            <a:r>
              <a:rPr lang="en-US" sz="2800">
                <a:solidFill>
                  <a:srgbClr val="FF0000"/>
                </a:solidFill>
              </a:rPr>
              <a:t>Si  and  </a:t>
            </a:r>
            <a:r>
              <a:rPr lang="en-US" sz="2800" baseline="30000">
                <a:solidFill>
                  <a:srgbClr val="FF0000"/>
                </a:solidFill>
              </a:rPr>
              <a:t>32</a:t>
            </a:r>
            <a:r>
              <a:rPr lang="en-US" sz="2800">
                <a:solidFill>
                  <a:srgbClr val="FF0000"/>
                </a:solidFill>
              </a:rPr>
              <a:t>S using </a:t>
            </a:r>
            <a:r>
              <a:rPr lang="en-US" sz="2800" baseline="30000">
                <a:solidFill>
                  <a:srgbClr val="FF0000"/>
                </a:solidFill>
              </a:rPr>
              <a:t>24</a:t>
            </a:r>
            <a:r>
              <a:rPr lang="en-US" sz="2800">
                <a:solidFill>
                  <a:srgbClr val="FF0000"/>
                </a:solidFill>
              </a:rPr>
              <a:t>Mg and </a:t>
            </a:r>
            <a:r>
              <a:rPr lang="en-US" sz="2800" baseline="30000">
                <a:solidFill>
                  <a:srgbClr val="FF0000"/>
                </a:solidFill>
              </a:rPr>
              <a:t>28</a:t>
            </a:r>
            <a:r>
              <a:rPr lang="en-US" sz="2800">
                <a:solidFill>
                  <a:srgbClr val="FF0000"/>
                </a:solidFill>
              </a:rPr>
              <a:t>Si Beams</a:t>
            </a:r>
            <a:r>
              <a:rPr lang="en-US" sz="2800"/>
              <a:t> respectively at the Mumbai LINAC in order to compare these reactions with the corresponding </a:t>
            </a:r>
            <a:r>
              <a:rPr lang="en-US" sz="2800">
                <a:solidFill>
                  <a:srgbClr val="CC00FF"/>
                </a:solidFill>
              </a:rPr>
              <a:t>(</a:t>
            </a:r>
            <a:r>
              <a:rPr lang="en-US" sz="2800">
                <a:solidFill>
                  <a:srgbClr val="CC00FF"/>
                </a:solidFill>
                <a:latin typeface="Symbol" pitchFamily="18" charset="2"/>
              </a:rPr>
              <a:t>a</a:t>
            </a:r>
            <a:r>
              <a:rPr lang="en-US" sz="2800">
                <a:solidFill>
                  <a:srgbClr val="CC00FF"/>
                </a:solidFill>
              </a:rPr>
              <a:t>,2</a:t>
            </a:r>
            <a:r>
              <a:rPr lang="en-US" sz="2800">
                <a:solidFill>
                  <a:srgbClr val="CC00FF"/>
                </a:solidFill>
                <a:latin typeface="Symbol" pitchFamily="18" charset="2"/>
              </a:rPr>
              <a:t>a</a:t>
            </a:r>
            <a:r>
              <a:rPr lang="en-US" sz="2800">
                <a:solidFill>
                  <a:srgbClr val="CC00FF"/>
                </a:solidFill>
              </a:rPr>
              <a:t>) reactions.</a:t>
            </a:r>
            <a:br>
              <a:rPr lang="en-US" sz="2800">
                <a:solidFill>
                  <a:srgbClr val="CC00FF"/>
                </a:solidFill>
              </a:rPr>
            </a:br>
            <a:r>
              <a:rPr lang="en-US" sz="2800"/>
              <a:t>         </a:t>
            </a:r>
            <a:r>
              <a:rPr lang="en-US" sz="2800" baseline="30000">
                <a:solidFill>
                  <a:srgbClr val="FF0000"/>
                </a:solidFill>
              </a:rPr>
              <a:t>28</a:t>
            </a:r>
            <a:r>
              <a:rPr lang="en-US" sz="2800">
                <a:solidFill>
                  <a:srgbClr val="FF0000"/>
                </a:solidFill>
              </a:rPr>
              <a:t>Si(</a:t>
            </a:r>
            <a:r>
              <a:rPr lang="en-US" sz="2800" baseline="30000">
                <a:solidFill>
                  <a:srgbClr val="FF0000"/>
                </a:solidFill>
              </a:rPr>
              <a:t>24</a:t>
            </a:r>
            <a:r>
              <a:rPr lang="en-US" sz="2800">
                <a:solidFill>
                  <a:srgbClr val="FF0000"/>
                </a:solidFill>
              </a:rPr>
              <a:t>Mg ,2 </a:t>
            </a:r>
            <a:r>
              <a:rPr lang="en-US" sz="2800" baseline="30000">
                <a:solidFill>
                  <a:srgbClr val="FF0000"/>
                </a:solidFill>
              </a:rPr>
              <a:t>24</a:t>
            </a:r>
            <a:r>
              <a:rPr lang="en-US" sz="2800">
                <a:solidFill>
                  <a:srgbClr val="FF0000"/>
                </a:solidFill>
              </a:rPr>
              <a:t>Mg )</a:t>
            </a:r>
            <a:r>
              <a:rPr lang="en-US" sz="2800" baseline="30000">
                <a:solidFill>
                  <a:srgbClr val="FF0000"/>
                </a:solidFill>
              </a:rPr>
              <a:t>4</a:t>
            </a:r>
            <a:r>
              <a:rPr lang="en-US" sz="2800">
                <a:solidFill>
                  <a:srgbClr val="FF0000"/>
                </a:solidFill>
              </a:rPr>
              <a:t>He</a:t>
            </a:r>
            <a:r>
              <a:rPr lang="en-US" sz="2800"/>
              <a:t>   </a:t>
            </a:r>
            <a:r>
              <a:rPr lang="en-US" sz="2800" i="1"/>
              <a:t>vs</a:t>
            </a:r>
            <a:r>
              <a:rPr lang="en-US" sz="2800"/>
              <a:t>   </a:t>
            </a:r>
            <a:r>
              <a:rPr lang="en-US" sz="2800" baseline="30000">
                <a:solidFill>
                  <a:srgbClr val="CC00FF"/>
                </a:solidFill>
              </a:rPr>
              <a:t>28</a:t>
            </a:r>
            <a:r>
              <a:rPr lang="en-US" sz="2800">
                <a:solidFill>
                  <a:srgbClr val="CC00FF"/>
                </a:solidFill>
              </a:rPr>
              <a:t>Si(</a:t>
            </a:r>
            <a:r>
              <a:rPr lang="el-GR" sz="2800">
                <a:solidFill>
                  <a:srgbClr val="CC00FF"/>
                </a:solidFill>
                <a:cs typeface="Times New Roman" pitchFamily="18" charset="0"/>
              </a:rPr>
              <a:t>α</a:t>
            </a:r>
            <a:r>
              <a:rPr lang="en-US" sz="2800">
                <a:solidFill>
                  <a:srgbClr val="CC00FF"/>
                </a:solidFill>
              </a:rPr>
              <a:t> , 2 </a:t>
            </a:r>
            <a:r>
              <a:rPr lang="el-GR" sz="2800">
                <a:solidFill>
                  <a:srgbClr val="CC00FF"/>
                </a:solidFill>
                <a:cs typeface="Times New Roman" pitchFamily="18" charset="0"/>
              </a:rPr>
              <a:t>α</a:t>
            </a:r>
            <a:r>
              <a:rPr lang="en-US" sz="2800" baseline="30000">
                <a:solidFill>
                  <a:srgbClr val="CC00FF"/>
                </a:solidFill>
              </a:rPr>
              <a:t>.</a:t>
            </a:r>
            <a:r>
              <a:rPr lang="en-US" sz="2800">
                <a:solidFill>
                  <a:srgbClr val="CC00FF"/>
                </a:solidFill>
              </a:rPr>
              <a:t>) </a:t>
            </a:r>
            <a:r>
              <a:rPr lang="en-US" sz="2800" baseline="30000">
                <a:solidFill>
                  <a:srgbClr val="CC00FF"/>
                </a:solidFill>
              </a:rPr>
              <a:t>24</a:t>
            </a:r>
            <a:r>
              <a:rPr lang="en-US" sz="2800">
                <a:solidFill>
                  <a:srgbClr val="CC00FF"/>
                </a:solidFill>
              </a:rPr>
              <a:t>Mg</a:t>
            </a:r>
            <a:r>
              <a:rPr lang="en-US" sz="2800"/>
              <a:t/>
            </a:r>
            <a:br>
              <a:rPr lang="en-US" sz="2800"/>
            </a:br>
            <a:r>
              <a:rPr lang="en-US" sz="2800"/>
              <a:t>         </a:t>
            </a:r>
            <a:r>
              <a:rPr lang="en-US" sz="2800" baseline="30000">
                <a:solidFill>
                  <a:srgbClr val="A50021"/>
                </a:solidFill>
              </a:rPr>
              <a:t>32</a:t>
            </a:r>
            <a:r>
              <a:rPr lang="en-US" sz="2800">
                <a:solidFill>
                  <a:srgbClr val="A50021"/>
                </a:solidFill>
              </a:rPr>
              <a:t>S(</a:t>
            </a:r>
            <a:r>
              <a:rPr lang="en-US" sz="2800" baseline="30000">
                <a:solidFill>
                  <a:srgbClr val="A50021"/>
                </a:solidFill>
              </a:rPr>
              <a:t>28</a:t>
            </a:r>
            <a:r>
              <a:rPr lang="en-US" sz="2800">
                <a:solidFill>
                  <a:srgbClr val="A50021"/>
                </a:solidFill>
              </a:rPr>
              <a:t>Si ,2 </a:t>
            </a:r>
            <a:r>
              <a:rPr lang="en-US" sz="2800" baseline="30000">
                <a:solidFill>
                  <a:srgbClr val="A50021"/>
                </a:solidFill>
              </a:rPr>
              <a:t>28</a:t>
            </a:r>
            <a:r>
              <a:rPr lang="en-US" sz="2800">
                <a:solidFill>
                  <a:srgbClr val="A50021"/>
                </a:solidFill>
              </a:rPr>
              <a:t>Si )</a:t>
            </a:r>
            <a:r>
              <a:rPr lang="en-US" sz="2800" baseline="30000">
                <a:solidFill>
                  <a:srgbClr val="A50021"/>
                </a:solidFill>
              </a:rPr>
              <a:t>4</a:t>
            </a:r>
            <a:r>
              <a:rPr lang="en-US" sz="2800">
                <a:solidFill>
                  <a:srgbClr val="A50021"/>
                </a:solidFill>
              </a:rPr>
              <a:t>He</a:t>
            </a:r>
            <a:r>
              <a:rPr lang="en-US" sz="2800"/>
              <a:t>      </a:t>
            </a:r>
            <a:r>
              <a:rPr lang="en-US" sz="2800" i="1"/>
              <a:t>vs</a:t>
            </a:r>
            <a:r>
              <a:rPr lang="en-US" sz="2800"/>
              <a:t>      </a:t>
            </a:r>
            <a:r>
              <a:rPr lang="en-US" sz="2800" baseline="30000">
                <a:solidFill>
                  <a:srgbClr val="6600CC"/>
                </a:solidFill>
              </a:rPr>
              <a:t>32</a:t>
            </a:r>
            <a:r>
              <a:rPr lang="en-US" sz="2800">
                <a:solidFill>
                  <a:srgbClr val="6600CC"/>
                </a:solidFill>
              </a:rPr>
              <a:t>S(</a:t>
            </a:r>
            <a:r>
              <a:rPr lang="el-GR" sz="2800">
                <a:solidFill>
                  <a:srgbClr val="6600CC"/>
                </a:solidFill>
                <a:cs typeface="Times New Roman" pitchFamily="18" charset="0"/>
              </a:rPr>
              <a:t>α</a:t>
            </a:r>
            <a:r>
              <a:rPr lang="en-US" sz="2800">
                <a:solidFill>
                  <a:srgbClr val="6600CC"/>
                </a:solidFill>
              </a:rPr>
              <a:t> , 2 </a:t>
            </a:r>
            <a:r>
              <a:rPr lang="el-GR" sz="2800">
                <a:solidFill>
                  <a:srgbClr val="6600CC"/>
                </a:solidFill>
                <a:cs typeface="Times New Roman" pitchFamily="18" charset="0"/>
              </a:rPr>
              <a:t>α</a:t>
            </a:r>
            <a:r>
              <a:rPr lang="en-US" sz="2800" baseline="30000">
                <a:solidFill>
                  <a:srgbClr val="6600CC"/>
                </a:solidFill>
              </a:rPr>
              <a:t>.</a:t>
            </a:r>
            <a:r>
              <a:rPr lang="en-US" sz="2800">
                <a:solidFill>
                  <a:srgbClr val="6600CC"/>
                </a:solidFill>
              </a:rPr>
              <a:t>) </a:t>
            </a:r>
            <a:r>
              <a:rPr lang="en-US" sz="2800" baseline="30000">
                <a:solidFill>
                  <a:srgbClr val="6600CC"/>
                </a:solidFill>
              </a:rPr>
              <a:t>28</a:t>
            </a:r>
            <a:r>
              <a:rPr lang="en-US" sz="2800">
                <a:solidFill>
                  <a:srgbClr val="6600CC"/>
                </a:solidFill>
              </a:rPr>
              <a:t>Si.</a:t>
            </a:r>
            <a:r>
              <a:rPr lang="en-US" sz="2800"/>
              <a:t/>
            </a:r>
            <a:br>
              <a:rPr lang="en-US" sz="2800"/>
            </a:br>
            <a:r>
              <a:rPr lang="en-US" sz="2400"/>
              <a:t>.</a:t>
            </a:r>
            <a:br>
              <a:rPr lang="en-US" sz="2400"/>
            </a:br>
            <a:r>
              <a:rPr lang="en-US" sz="2800"/>
              <a:t>This way we will be able to observe the influence of bigger</a:t>
            </a:r>
            <a:br>
              <a:rPr lang="en-US" sz="2800"/>
            </a:br>
            <a:r>
              <a:rPr lang="en-US" sz="2800"/>
              <a:t>    and bigger knockout vertices on the knockout reactions.</a:t>
            </a:r>
          </a:p>
        </p:txBody>
      </p:sp>
      <p:pic>
        <p:nvPicPr>
          <p:cNvPr id="74757" name="Picture 5" descr="2sumo"/>
          <p:cNvPicPr>
            <a:picLocks noGrp="1" noChangeAspect="1" noChangeArrowheads="1"/>
          </p:cNvPicPr>
          <p:nvPr>
            <p:ph sz="half" idx="1"/>
          </p:nvPr>
        </p:nvPicPr>
        <p:blipFill>
          <a:blip r:embed="rId2" cstate="print"/>
          <a:srcRect/>
          <a:stretch>
            <a:fillRect/>
          </a:stretch>
        </p:blipFill>
        <p:spPr>
          <a:xfrm>
            <a:off x="0" y="4419600"/>
            <a:ext cx="4114800" cy="2438400"/>
          </a:xfrm>
          <a:noFill/>
          <a:ln/>
        </p:spPr>
      </p:pic>
      <p:pic>
        <p:nvPicPr>
          <p:cNvPr id="74762" name="Picture 10" descr="2sumo jr"/>
          <p:cNvPicPr>
            <a:picLocks noGrp="1" noChangeAspect="1" noChangeArrowheads="1"/>
          </p:cNvPicPr>
          <p:nvPr>
            <p:ph sz="half" idx="2"/>
          </p:nvPr>
        </p:nvPicPr>
        <p:blipFill>
          <a:blip r:embed="rId3" cstate="print"/>
          <a:srcRect/>
          <a:stretch>
            <a:fillRect/>
          </a:stretch>
        </p:blipFill>
        <p:spPr>
          <a:xfrm>
            <a:off x="4800600" y="4419600"/>
            <a:ext cx="4343400" cy="2438400"/>
          </a:xfrm>
          <a:noFill/>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Oval 2"/>
          <p:cNvSpPr>
            <a:spLocks noChangeArrowheads="1"/>
          </p:cNvSpPr>
          <p:nvPr/>
        </p:nvSpPr>
        <p:spPr bwMode="auto">
          <a:xfrm>
            <a:off x="3429000" y="36576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54275"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54276" name="Oval 4"/>
          <p:cNvSpPr>
            <a:spLocks noChangeArrowheads="1"/>
          </p:cNvSpPr>
          <p:nvPr/>
        </p:nvSpPr>
        <p:spPr bwMode="auto">
          <a:xfrm>
            <a:off x="16002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54277"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Oval 2"/>
          <p:cNvSpPr>
            <a:spLocks noChangeArrowheads="1"/>
          </p:cNvSpPr>
          <p:nvPr/>
        </p:nvSpPr>
        <p:spPr bwMode="auto">
          <a:xfrm>
            <a:off x="3505200" y="36576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55299" name="Oval 3"/>
          <p:cNvSpPr>
            <a:spLocks noChangeArrowheads="1"/>
          </p:cNvSpPr>
          <p:nvPr/>
        </p:nvSpPr>
        <p:spPr bwMode="auto">
          <a:xfrm>
            <a:off x="4038600" y="36576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55300" name="Oval 4"/>
          <p:cNvSpPr>
            <a:spLocks noChangeArrowheads="1"/>
          </p:cNvSpPr>
          <p:nvPr/>
        </p:nvSpPr>
        <p:spPr bwMode="auto">
          <a:xfrm>
            <a:off x="16764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55301"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Oval 2"/>
          <p:cNvSpPr>
            <a:spLocks noChangeArrowheads="1"/>
          </p:cNvSpPr>
          <p:nvPr/>
        </p:nvSpPr>
        <p:spPr bwMode="auto">
          <a:xfrm>
            <a:off x="33528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56323" name="Oval 3"/>
          <p:cNvSpPr>
            <a:spLocks noChangeArrowheads="1"/>
          </p:cNvSpPr>
          <p:nvPr/>
        </p:nvSpPr>
        <p:spPr bwMode="auto">
          <a:xfrm>
            <a:off x="3962400" y="38100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56324" name="Oval 4"/>
          <p:cNvSpPr>
            <a:spLocks noChangeArrowheads="1"/>
          </p:cNvSpPr>
          <p:nvPr/>
        </p:nvSpPr>
        <p:spPr bwMode="auto">
          <a:xfrm>
            <a:off x="17526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56325"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Oval 2"/>
          <p:cNvSpPr>
            <a:spLocks noChangeArrowheads="1"/>
          </p:cNvSpPr>
          <p:nvPr/>
        </p:nvSpPr>
        <p:spPr bwMode="auto">
          <a:xfrm>
            <a:off x="33528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57347" name="Oval 3"/>
          <p:cNvSpPr>
            <a:spLocks noChangeArrowheads="1"/>
          </p:cNvSpPr>
          <p:nvPr/>
        </p:nvSpPr>
        <p:spPr bwMode="auto">
          <a:xfrm>
            <a:off x="3886200" y="3733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57348" name="Oval 4"/>
          <p:cNvSpPr>
            <a:spLocks noChangeArrowheads="1"/>
          </p:cNvSpPr>
          <p:nvPr/>
        </p:nvSpPr>
        <p:spPr bwMode="auto">
          <a:xfrm>
            <a:off x="18288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57349"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Oval 2"/>
          <p:cNvSpPr>
            <a:spLocks noChangeArrowheads="1"/>
          </p:cNvSpPr>
          <p:nvPr/>
        </p:nvSpPr>
        <p:spPr bwMode="auto">
          <a:xfrm>
            <a:off x="33528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58371" name="Oval 3"/>
          <p:cNvSpPr>
            <a:spLocks noChangeArrowheads="1"/>
          </p:cNvSpPr>
          <p:nvPr/>
        </p:nvSpPr>
        <p:spPr bwMode="auto">
          <a:xfrm>
            <a:off x="4038600" y="3733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58372" name="Oval 4"/>
          <p:cNvSpPr>
            <a:spLocks noChangeArrowheads="1"/>
          </p:cNvSpPr>
          <p:nvPr/>
        </p:nvSpPr>
        <p:spPr bwMode="auto">
          <a:xfrm>
            <a:off x="19050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58373"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59395" name="Oval 3"/>
          <p:cNvSpPr>
            <a:spLocks noChangeArrowheads="1"/>
          </p:cNvSpPr>
          <p:nvPr/>
        </p:nvSpPr>
        <p:spPr bwMode="auto">
          <a:xfrm>
            <a:off x="4038600" y="3733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59396" name="Oval 4"/>
          <p:cNvSpPr>
            <a:spLocks noChangeArrowheads="1"/>
          </p:cNvSpPr>
          <p:nvPr/>
        </p:nvSpPr>
        <p:spPr bwMode="auto">
          <a:xfrm>
            <a:off x="19812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59397"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Line 2"/>
          <p:cNvSpPr>
            <a:spLocks noChangeShapeType="1"/>
          </p:cNvSpPr>
          <p:nvPr/>
        </p:nvSpPr>
        <p:spPr bwMode="auto">
          <a:xfrm flipH="1">
            <a:off x="3581400" y="2971800"/>
            <a:ext cx="457200" cy="762000"/>
          </a:xfrm>
          <a:prstGeom prst="line">
            <a:avLst/>
          </a:prstGeom>
          <a:noFill/>
          <a:ln w="25400">
            <a:solidFill>
              <a:schemeClr val="tx1"/>
            </a:solidFill>
            <a:round/>
            <a:headEnd/>
            <a:tailEnd type="stealth" w="lg" len="lg"/>
          </a:ln>
          <a:effectLst/>
        </p:spPr>
        <p:txBody>
          <a:bodyPr/>
          <a:lstStyle/>
          <a:p>
            <a:endParaRPr lang="en-US"/>
          </a:p>
        </p:txBody>
      </p:sp>
      <p:sp>
        <p:nvSpPr>
          <p:cNvPr id="336899" name="Line 3"/>
          <p:cNvSpPr>
            <a:spLocks noChangeShapeType="1"/>
          </p:cNvSpPr>
          <p:nvPr/>
        </p:nvSpPr>
        <p:spPr bwMode="auto">
          <a:xfrm>
            <a:off x="4038600" y="2971800"/>
            <a:ext cx="3733800" cy="0"/>
          </a:xfrm>
          <a:prstGeom prst="line">
            <a:avLst/>
          </a:prstGeom>
          <a:noFill/>
          <a:ln w="25400">
            <a:solidFill>
              <a:schemeClr val="tx1"/>
            </a:solidFill>
            <a:round/>
            <a:headEnd/>
            <a:tailEnd/>
          </a:ln>
          <a:effectLst/>
        </p:spPr>
        <p:txBody>
          <a:bodyPr/>
          <a:lstStyle/>
          <a:p>
            <a:endParaRPr lang="en-US"/>
          </a:p>
        </p:txBody>
      </p:sp>
      <p:sp>
        <p:nvSpPr>
          <p:cNvPr id="336900" name="Line 4"/>
          <p:cNvSpPr>
            <a:spLocks noChangeShapeType="1"/>
          </p:cNvSpPr>
          <p:nvPr/>
        </p:nvSpPr>
        <p:spPr bwMode="auto">
          <a:xfrm>
            <a:off x="4038600" y="2971800"/>
            <a:ext cx="2971800" cy="2057400"/>
          </a:xfrm>
          <a:prstGeom prst="line">
            <a:avLst/>
          </a:prstGeom>
          <a:noFill/>
          <a:ln w="25400">
            <a:solidFill>
              <a:schemeClr val="tx1"/>
            </a:solidFill>
            <a:round/>
            <a:headEnd/>
            <a:tailEnd type="stealth" w="lg" len="lg"/>
          </a:ln>
          <a:effectLst/>
        </p:spPr>
        <p:txBody>
          <a:bodyPr/>
          <a:lstStyle/>
          <a:p>
            <a:endParaRPr lang="en-US"/>
          </a:p>
        </p:txBody>
      </p:sp>
      <p:sp>
        <p:nvSpPr>
          <p:cNvPr id="336901" name="Line 5"/>
          <p:cNvSpPr>
            <a:spLocks noChangeShapeType="1"/>
          </p:cNvSpPr>
          <p:nvPr/>
        </p:nvSpPr>
        <p:spPr bwMode="auto">
          <a:xfrm flipV="1">
            <a:off x="4038600" y="1066800"/>
            <a:ext cx="2743200" cy="1905000"/>
          </a:xfrm>
          <a:prstGeom prst="line">
            <a:avLst/>
          </a:prstGeom>
          <a:noFill/>
          <a:ln w="25400">
            <a:solidFill>
              <a:schemeClr val="tx1"/>
            </a:solidFill>
            <a:round/>
            <a:headEnd/>
            <a:tailEnd type="stealth" w="lg" len="lg"/>
          </a:ln>
          <a:effectLst/>
        </p:spPr>
        <p:txBody>
          <a:bodyPr/>
          <a:lstStyle/>
          <a:p>
            <a:endParaRPr lang="en-US"/>
          </a:p>
        </p:txBody>
      </p:sp>
      <p:sp>
        <p:nvSpPr>
          <p:cNvPr id="336902" name="Line 6"/>
          <p:cNvSpPr>
            <a:spLocks noChangeShapeType="1"/>
          </p:cNvSpPr>
          <p:nvPr/>
        </p:nvSpPr>
        <p:spPr bwMode="auto">
          <a:xfrm>
            <a:off x="914400" y="2971800"/>
            <a:ext cx="1219200" cy="0"/>
          </a:xfrm>
          <a:prstGeom prst="line">
            <a:avLst/>
          </a:prstGeom>
          <a:noFill/>
          <a:ln w="25400">
            <a:solidFill>
              <a:schemeClr val="tx1"/>
            </a:solidFill>
            <a:round/>
            <a:headEnd/>
            <a:tailEnd type="stealth" w="lg" len="lg"/>
          </a:ln>
          <a:effectLst/>
        </p:spPr>
        <p:txBody>
          <a:bodyPr/>
          <a:lstStyle/>
          <a:p>
            <a:endParaRPr lang="en-US"/>
          </a:p>
        </p:txBody>
      </p:sp>
      <p:sp>
        <p:nvSpPr>
          <p:cNvPr id="336903" name="Line 7"/>
          <p:cNvSpPr>
            <a:spLocks noChangeShapeType="1"/>
          </p:cNvSpPr>
          <p:nvPr/>
        </p:nvSpPr>
        <p:spPr bwMode="auto">
          <a:xfrm>
            <a:off x="2133600" y="2971800"/>
            <a:ext cx="1905000" cy="0"/>
          </a:xfrm>
          <a:prstGeom prst="line">
            <a:avLst/>
          </a:prstGeom>
          <a:noFill/>
          <a:ln w="25400">
            <a:solidFill>
              <a:schemeClr val="tx1"/>
            </a:solidFill>
            <a:round/>
            <a:headEnd/>
            <a:tailEnd/>
          </a:ln>
          <a:effectLst/>
        </p:spPr>
        <p:txBody>
          <a:bodyPr/>
          <a:lstStyle/>
          <a:p>
            <a:endParaRPr lang="en-US"/>
          </a:p>
        </p:txBody>
      </p:sp>
      <p:sp>
        <p:nvSpPr>
          <p:cNvPr id="336904" name="Rectangle 8"/>
          <p:cNvSpPr>
            <a:spLocks noChangeArrowheads="1"/>
          </p:cNvSpPr>
          <p:nvPr/>
        </p:nvSpPr>
        <p:spPr bwMode="auto">
          <a:xfrm rot="3120000">
            <a:off x="6591300" y="723900"/>
            <a:ext cx="838200" cy="304800"/>
          </a:xfrm>
          <a:prstGeom prst="rect">
            <a:avLst/>
          </a:prstGeom>
          <a:solidFill>
            <a:schemeClr val="accent1"/>
          </a:solidFill>
          <a:ln w="22225">
            <a:solidFill>
              <a:schemeClr val="tx1"/>
            </a:solidFill>
            <a:miter lim="800000"/>
            <a:headEnd/>
            <a:tailEnd/>
          </a:ln>
          <a:effectLst/>
        </p:spPr>
        <p:txBody>
          <a:bodyPr wrap="none" anchor="ctr"/>
          <a:lstStyle/>
          <a:p>
            <a:endParaRPr lang="en-US"/>
          </a:p>
        </p:txBody>
      </p:sp>
      <p:sp>
        <p:nvSpPr>
          <p:cNvPr id="336905" name="Rectangle 9"/>
          <p:cNvSpPr>
            <a:spLocks noChangeArrowheads="1"/>
          </p:cNvSpPr>
          <p:nvPr/>
        </p:nvSpPr>
        <p:spPr bwMode="auto">
          <a:xfrm rot="18300000">
            <a:off x="6896100" y="5067300"/>
            <a:ext cx="838200" cy="304800"/>
          </a:xfrm>
          <a:prstGeom prst="rect">
            <a:avLst/>
          </a:prstGeom>
          <a:solidFill>
            <a:schemeClr val="accent1"/>
          </a:solidFill>
          <a:ln w="22225">
            <a:solidFill>
              <a:schemeClr val="tx1"/>
            </a:solidFill>
            <a:miter lim="800000"/>
            <a:headEnd/>
            <a:tailEnd/>
          </a:ln>
          <a:effectLst/>
        </p:spPr>
        <p:txBody>
          <a:bodyPr wrap="none" anchor="ctr"/>
          <a:lstStyle/>
          <a:p>
            <a:endParaRPr lang="en-US"/>
          </a:p>
        </p:txBody>
      </p:sp>
      <p:sp>
        <p:nvSpPr>
          <p:cNvPr id="336906" name="Text Box 10"/>
          <p:cNvSpPr txBox="1">
            <a:spLocks noChangeArrowheads="1"/>
          </p:cNvSpPr>
          <p:nvPr/>
        </p:nvSpPr>
        <p:spPr bwMode="auto">
          <a:xfrm>
            <a:off x="1905000" y="2362200"/>
            <a:ext cx="815975" cy="457200"/>
          </a:xfrm>
          <a:prstGeom prst="rect">
            <a:avLst/>
          </a:prstGeom>
          <a:noFill/>
          <a:ln w="9525">
            <a:noFill/>
            <a:miter lim="800000"/>
            <a:headEnd/>
            <a:tailEnd/>
          </a:ln>
          <a:effectLst/>
        </p:spPr>
        <p:txBody>
          <a:bodyPr>
            <a:spAutoFit/>
          </a:bodyPr>
          <a:lstStyle/>
          <a:p>
            <a:pPr>
              <a:spcBef>
                <a:spcPct val="50000"/>
              </a:spcBef>
            </a:pPr>
            <a:r>
              <a:rPr lang="en-US" sz="2400">
                <a:latin typeface="Arial Black" pitchFamily="34" charset="0"/>
              </a:rPr>
              <a:t>p</a:t>
            </a:r>
            <a:r>
              <a:rPr lang="en-US" sz="2400" baseline="-25000">
                <a:latin typeface="Arial Black" pitchFamily="34" charset="0"/>
              </a:rPr>
              <a:t>0</a:t>
            </a:r>
          </a:p>
        </p:txBody>
      </p:sp>
      <p:sp>
        <p:nvSpPr>
          <p:cNvPr id="336907" name="Text Box 11"/>
          <p:cNvSpPr txBox="1">
            <a:spLocks noChangeArrowheads="1"/>
          </p:cNvSpPr>
          <p:nvPr/>
        </p:nvSpPr>
        <p:spPr bwMode="auto">
          <a:xfrm>
            <a:off x="5867400" y="762000"/>
            <a:ext cx="815975" cy="457200"/>
          </a:xfrm>
          <a:prstGeom prst="rect">
            <a:avLst/>
          </a:prstGeom>
          <a:noFill/>
          <a:ln w="9525">
            <a:noFill/>
            <a:miter lim="800000"/>
            <a:headEnd/>
            <a:tailEnd/>
          </a:ln>
          <a:effectLst/>
        </p:spPr>
        <p:txBody>
          <a:bodyPr>
            <a:spAutoFit/>
          </a:bodyPr>
          <a:lstStyle/>
          <a:p>
            <a:pPr>
              <a:spcBef>
                <a:spcPct val="50000"/>
              </a:spcBef>
            </a:pPr>
            <a:r>
              <a:rPr lang="en-US" sz="2400">
                <a:latin typeface="Arial Black" pitchFamily="34" charset="0"/>
              </a:rPr>
              <a:t>p</a:t>
            </a:r>
            <a:r>
              <a:rPr lang="en-US" sz="2400" baseline="-25000">
                <a:latin typeface="Arial Black" pitchFamily="34" charset="0"/>
              </a:rPr>
              <a:t>1</a:t>
            </a:r>
          </a:p>
        </p:txBody>
      </p:sp>
      <p:sp>
        <p:nvSpPr>
          <p:cNvPr id="336908" name="Text Box 12"/>
          <p:cNvSpPr txBox="1">
            <a:spLocks noChangeArrowheads="1"/>
          </p:cNvSpPr>
          <p:nvPr/>
        </p:nvSpPr>
        <p:spPr bwMode="auto">
          <a:xfrm>
            <a:off x="6629400" y="4191000"/>
            <a:ext cx="815975" cy="457200"/>
          </a:xfrm>
          <a:prstGeom prst="rect">
            <a:avLst/>
          </a:prstGeom>
          <a:noFill/>
          <a:ln w="9525">
            <a:noFill/>
            <a:miter lim="800000"/>
            <a:headEnd/>
            <a:tailEnd/>
          </a:ln>
          <a:effectLst/>
        </p:spPr>
        <p:txBody>
          <a:bodyPr>
            <a:spAutoFit/>
          </a:bodyPr>
          <a:lstStyle/>
          <a:p>
            <a:pPr>
              <a:spcBef>
                <a:spcPct val="50000"/>
              </a:spcBef>
            </a:pPr>
            <a:r>
              <a:rPr lang="en-US" sz="2400">
                <a:latin typeface="Arial Black" pitchFamily="34" charset="0"/>
              </a:rPr>
              <a:t>p</a:t>
            </a:r>
            <a:r>
              <a:rPr lang="en-US" sz="2400" baseline="-25000">
                <a:latin typeface="Arial Black" pitchFamily="34" charset="0"/>
              </a:rPr>
              <a:t>2</a:t>
            </a:r>
          </a:p>
        </p:txBody>
      </p:sp>
      <p:sp>
        <p:nvSpPr>
          <p:cNvPr id="336909" name="Arc 13"/>
          <p:cNvSpPr>
            <a:spLocks/>
          </p:cNvSpPr>
          <p:nvPr/>
        </p:nvSpPr>
        <p:spPr bwMode="auto">
          <a:xfrm>
            <a:off x="4724400" y="2514600"/>
            <a:ext cx="228600" cy="4572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chemeClr val="tx1"/>
            </a:solidFill>
            <a:round/>
            <a:headEnd/>
            <a:tailEnd/>
          </a:ln>
          <a:effectLst/>
        </p:spPr>
        <p:txBody>
          <a:bodyPr wrap="none" anchor="ctr"/>
          <a:lstStyle/>
          <a:p>
            <a:endParaRPr lang="en-US"/>
          </a:p>
        </p:txBody>
      </p:sp>
      <p:sp>
        <p:nvSpPr>
          <p:cNvPr id="336910" name="Arc 14"/>
          <p:cNvSpPr>
            <a:spLocks/>
          </p:cNvSpPr>
          <p:nvPr/>
        </p:nvSpPr>
        <p:spPr bwMode="auto">
          <a:xfrm rot="20070648" flipV="1">
            <a:off x="4887913" y="3103563"/>
            <a:ext cx="533400" cy="3810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chemeClr val="tx1"/>
            </a:solidFill>
            <a:round/>
            <a:headEnd/>
            <a:tailEnd/>
          </a:ln>
          <a:effectLst/>
        </p:spPr>
        <p:txBody>
          <a:bodyPr wrap="none" anchor="ctr"/>
          <a:lstStyle/>
          <a:p>
            <a:endParaRPr lang="en-US"/>
          </a:p>
        </p:txBody>
      </p:sp>
      <p:sp>
        <p:nvSpPr>
          <p:cNvPr id="336911" name="Text Box 15"/>
          <p:cNvSpPr txBox="1">
            <a:spLocks noChangeArrowheads="1"/>
          </p:cNvSpPr>
          <p:nvPr/>
        </p:nvSpPr>
        <p:spPr bwMode="auto">
          <a:xfrm>
            <a:off x="4953000" y="2362200"/>
            <a:ext cx="762000" cy="519113"/>
          </a:xfrm>
          <a:prstGeom prst="rect">
            <a:avLst/>
          </a:prstGeom>
          <a:noFill/>
          <a:ln w="9525">
            <a:noFill/>
            <a:miter lim="800000"/>
            <a:headEnd/>
            <a:tailEnd/>
          </a:ln>
          <a:effectLst/>
        </p:spPr>
        <p:txBody>
          <a:bodyPr>
            <a:spAutoFit/>
          </a:bodyPr>
          <a:lstStyle/>
          <a:p>
            <a:pPr>
              <a:spcBef>
                <a:spcPct val="50000"/>
              </a:spcBef>
            </a:pPr>
            <a:r>
              <a:rPr lang="en-US" sz="2800">
                <a:latin typeface="Symbol" pitchFamily="18" charset="2"/>
              </a:rPr>
              <a:t>q</a:t>
            </a:r>
            <a:r>
              <a:rPr lang="en-US" sz="2800" baseline="-25000">
                <a:latin typeface="Symbol" pitchFamily="18" charset="2"/>
              </a:rPr>
              <a:t>1</a:t>
            </a:r>
          </a:p>
        </p:txBody>
      </p:sp>
      <p:sp>
        <p:nvSpPr>
          <p:cNvPr id="336912" name="Text Box 16"/>
          <p:cNvSpPr txBox="1">
            <a:spLocks noChangeArrowheads="1"/>
          </p:cNvSpPr>
          <p:nvPr/>
        </p:nvSpPr>
        <p:spPr bwMode="auto">
          <a:xfrm>
            <a:off x="5257800" y="3200400"/>
            <a:ext cx="762000" cy="519113"/>
          </a:xfrm>
          <a:prstGeom prst="rect">
            <a:avLst/>
          </a:prstGeom>
          <a:noFill/>
          <a:ln w="9525">
            <a:noFill/>
            <a:miter lim="800000"/>
            <a:headEnd/>
            <a:tailEnd/>
          </a:ln>
          <a:effectLst/>
        </p:spPr>
        <p:txBody>
          <a:bodyPr>
            <a:spAutoFit/>
          </a:bodyPr>
          <a:lstStyle/>
          <a:p>
            <a:pPr>
              <a:spcBef>
                <a:spcPct val="50000"/>
              </a:spcBef>
            </a:pPr>
            <a:r>
              <a:rPr lang="en-US" sz="2800">
                <a:latin typeface="Symbol" pitchFamily="18" charset="2"/>
              </a:rPr>
              <a:t>q</a:t>
            </a:r>
            <a:r>
              <a:rPr lang="en-US" sz="2800" baseline="-25000">
                <a:latin typeface="Symbol" pitchFamily="18" charset="2"/>
              </a:rPr>
              <a:t>2</a:t>
            </a:r>
          </a:p>
        </p:txBody>
      </p:sp>
      <p:sp>
        <p:nvSpPr>
          <p:cNvPr id="336913" name="Oval 17"/>
          <p:cNvSpPr>
            <a:spLocks noChangeArrowheads="1"/>
          </p:cNvSpPr>
          <p:nvPr/>
        </p:nvSpPr>
        <p:spPr bwMode="auto">
          <a:xfrm>
            <a:off x="3886200" y="2819400"/>
            <a:ext cx="304800" cy="304800"/>
          </a:xfrm>
          <a:prstGeom prst="ellipse">
            <a:avLst/>
          </a:prstGeom>
          <a:solidFill>
            <a:schemeClr val="bg1"/>
          </a:solidFill>
          <a:ln w="9525">
            <a:solidFill>
              <a:schemeClr val="bg1"/>
            </a:solidFill>
            <a:round/>
            <a:headEnd/>
            <a:tailEnd/>
          </a:ln>
          <a:effectLst/>
        </p:spPr>
        <p:txBody>
          <a:bodyPr wrap="none" anchor="ctr"/>
          <a:lstStyle/>
          <a:p>
            <a:endParaRPr lang="en-US"/>
          </a:p>
        </p:txBody>
      </p:sp>
      <p:sp>
        <p:nvSpPr>
          <p:cNvPr id="336914" name="Text Box 18"/>
          <p:cNvSpPr txBox="1">
            <a:spLocks noChangeArrowheads="1"/>
          </p:cNvSpPr>
          <p:nvPr/>
        </p:nvSpPr>
        <p:spPr bwMode="auto">
          <a:xfrm>
            <a:off x="3124200" y="3733800"/>
            <a:ext cx="815975" cy="457200"/>
          </a:xfrm>
          <a:prstGeom prst="rect">
            <a:avLst/>
          </a:prstGeom>
          <a:noFill/>
          <a:ln w="9525">
            <a:noFill/>
            <a:miter lim="800000"/>
            <a:headEnd/>
            <a:tailEnd/>
          </a:ln>
          <a:effectLst/>
        </p:spPr>
        <p:txBody>
          <a:bodyPr>
            <a:spAutoFit/>
          </a:bodyPr>
          <a:lstStyle/>
          <a:p>
            <a:pPr>
              <a:spcBef>
                <a:spcPct val="50000"/>
              </a:spcBef>
            </a:pPr>
            <a:r>
              <a:rPr lang="en-US" sz="2400">
                <a:latin typeface="Arial Black" pitchFamily="34" charset="0"/>
              </a:rPr>
              <a:t>p</a:t>
            </a:r>
            <a:r>
              <a:rPr lang="en-US" sz="2400" baseline="-25000">
                <a:latin typeface="Arial Black" pitchFamily="34" charset="0"/>
              </a:rPr>
              <a:t>B</a:t>
            </a:r>
          </a:p>
        </p:txBody>
      </p:sp>
      <p:sp>
        <p:nvSpPr>
          <p:cNvPr id="336915" name="Text Box 19"/>
          <p:cNvSpPr txBox="1">
            <a:spLocks noChangeArrowheads="1"/>
          </p:cNvSpPr>
          <p:nvPr/>
        </p:nvSpPr>
        <p:spPr bwMode="auto">
          <a:xfrm>
            <a:off x="152400" y="685800"/>
            <a:ext cx="5029200" cy="519113"/>
          </a:xfrm>
          <a:prstGeom prst="rect">
            <a:avLst/>
          </a:prstGeom>
          <a:noFill/>
          <a:ln w="9525">
            <a:noFill/>
            <a:miter lim="800000"/>
            <a:headEnd/>
            <a:tailEnd/>
          </a:ln>
          <a:effectLst/>
        </p:spPr>
        <p:txBody>
          <a:bodyPr>
            <a:spAutoFit/>
          </a:bodyPr>
          <a:lstStyle/>
          <a:p>
            <a:pPr>
              <a:spcBef>
                <a:spcPct val="50000"/>
              </a:spcBef>
            </a:pPr>
            <a:r>
              <a:rPr lang="en-US" sz="2800" dirty="0"/>
              <a:t>Knockout Reaction Kinematics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Oval 2"/>
          <p:cNvSpPr>
            <a:spLocks noChangeArrowheads="1"/>
          </p:cNvSpPr>
          <p:nvPr/>
        </p:nvSpPr>
        <p:spPr bwMode="auto">
          <a:xfrm>
            <a:off x="35814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60419" name="Oval 3"/>
          <p:cNvSpPr>
            <a:spLocks noChangeArrowheads="1"/>
          </p:cNvSpPr>
          <p:nvPr/>
        </p:nvSpPr>
        <p:spPr bwMode="auto">
          <a:xfrm>
            <a:off x="4038600" y="3733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60420" name="Oval 4"/>
          <p:cNvSpPr>
            <a:spLocks noChangeArrowheads="1"/>
          </p:cNvSpPr>
          <p:nvPr/>
        </p:nvSpPr>
        <p:spPr bwMode="auto">
          <a:xfrm>
            <a:off x="20574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60421"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Oval 2"/>
          <p:cNvSpPr>
            <a:spLocks noChangeArrowheads="1"/>
          </p:cNvSpPr>
          <p:nvPr/>
        </p:nvSpPr>
        <p:spPr bwMode="auto">
          <a:xfrm>
            <a:off x="3581400" y="36576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61443" name="Oval 3"/>
          <p:cNvSpPr>
            <a:spLocks noChangeArrowheads="1"/>
          </p:cNvSpPr>
          <p:nvPr/>
        </p:nvSpPr>
        <p:spPr bwMode="auto">
          <a:xfrm>
            <a:off x="4038600" y="3733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61444" name="Oval 4"/>
          <p:cNvSpPr>
            <a:spLocks noChangeArrowheads="1"/>
          </p:cNvSpPr>
          <p:nvPr/>
        </p:nvSpPr>
        <p:spPr bwMode="auto">
          <a:xfrm>
            <a:off x="21336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61445"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Oval 2"/>
          <p:cNvSpPr>
            <a:spLocks noChangeArrowheads="1"/>
          </p:cNvSpPr>
          <p:nvPr/>
        </p:nvSpPr>
        <p:spPr bwMode="auto">
          <a:xfrm>
            <a:off x="3581400" y="36576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62467" name="Oval 3"/>
          <p:cNvSpPr>
            <a:spLocks noChangeArrowheads="1"/>
          </p:cNvSpPr>
          <p:nvPr/>
        </p:nvSpPr>
        <p:spPr bwMode="auto">
          <a:xfrm>
            <a:off x="4038600" y="3733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62468" name="Oval 4"/>
          <p:cNvSpPr>
            <a:spLocks noChangeArrowheads="1"/>
          </p:cNvSpPr>
          <p:nvPr/>
        </p:nvSpPr>
        <p:spPr bwMode="auto">
          <a:xfrm>
            <a:off x="22098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62469"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63491" name="Oval 3"/>
          <p:cNvSpPr>
            <a:spLocks noChangeArrowheads="1"/>
          </p:cNvSpPr>
          <p:nvPr/>
        </p:nvSpPr>
        <p:spPr bwMode="auto">
          <a:xfrm>
            <a:off x="4038600" y="3733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63492" name="Oval 4"/>
          <p:cNvSpPr>
            <a:spLocks noChangeArrowheads="1"/>
          </p:cNvSpPr>
          <p:nvPr/>
        </p:nvSpPr>
        <p:spPr bwMode="auto">
          <a:xfrm>
            <a:off x="22860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63493"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Oval 2"/>
          <p:cNvSpPr>
            <a:spLocks noChangeArrowheads="1"/>
          </p:cNvSpPr>
          <p:nvPr/>
        </p:nvSpPr>
        <p:spPr bwMode="auto">
          <a:xfrm>
            <a:off x="3505200" y="36576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64515" name="Oval 3"/>
          <p:cNvSpPr>
            <a:spLocks noChangeArrowheads="1"/>
          </p:cNvSpPr>
          <p:nvPr/>
        </p:nvSpPr>
        <p:spPr bwMode="auto">
          <a:xfrm>
            <a:off x="4038600" y="38100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64516" name="Oval 4"/>
          <p:cNvSpPr>
            <a:spLocks noChangeArrowheads="1"/>
          </p:cNvSpPr>
          <p:nvPr/>
        </p:nvSpPr>
        <p:spPr bwMode="auto">
          <a:xfrm>
            <a:off x="23622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64517"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Oval 2"/>
          <p:cNvSpPr>
            <a:spLocks noChangeArrowheads="1"/>
          </p:cNvSpPr>
          <p:nvPr/>
        </p:nvSpPr>
        <p:spPr bwMode="auto">
          <a:xfrm>
            <a:off x="3429000" y="35814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65539" name="Oval 3"/>
          <p:cNvSpPr>
            <a:spLocks noChangeArrowheads="1"/>
          </p:cNvSpPr>
          <p:nvPr/>
        </p:nvSpPr>
        <p:spPr bwMode="auto">
          <a:xfrm>
            <a:off x="4114800" y="38100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65540" name="Oval 4"/>
          <p:cNvSpPr>
            <a:spLocks noChangeArrowheads="1"/>
          </p:cNvSpPr>
          <p:nvPr/>
        </p:nvSpPr>
        <p:spPr bwMode="auto">
          <a:xfrm>
            <a:off x="24384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65541"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Oval 2"/>
          <p:cNvSpPr>
            <a:spLocks noChangeArrowheads="1"/>
          </p:cNvSpPr>
          <p:nvPr/>
        </p:nvSpPr>
        <p:spPr bwMode="auto">
          <a:xfrm>
            <a:off x="3505200" y="36576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66563" name="Oval 3"/>
          <p:cNvSpPr>
            <a:spLocks noChangeArrowheads="1"/>
          </p:cNvSpPr>
          <p:nvPr/>
        </p:nvSpPr>
        <p:spPr bwMode="auto">
          <a:xfrm>
            <a:off x="3962400" y="36576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66564" name="Oval 4"/>
          <p:cNvSpPr>
            <a:spLocks noChangeArrowheads="1"/>
          </p:cNvSpPr>
          <p:nvPr/>
        </p:nvSpPr>
        <p:spPr bwMode="auto">
          <a:xfrm>
            <a:off x="25146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66565"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Oval 2"/>
          <p:cNvSpPr>
            <a:spLocks noChangeArrowheads="1"/>
          </p:cNvSpPr>
          <p:nvPr/>
        </p:nvSpPr>
        <p:spPr bwMode="auto">
          <a:xfrm>
            <a:off x="3276600" y="36576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67587" name="Oval 3"/>
          <p:cNvSpPr>
            <a:spLocks noChangeArrowheads="1"/>
          </p:cNvSpPr>
          <p:nvPr/>
        </p:nvSpPr>
        <p:spPr bwMode="auto">
          <a:xfrm>
            <a:off x="4114800" y="38100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67588" name="Oval 4"/>
          <p:cNvSpPr>
            <a:spLocks noChangeArrowheads="1"/>
          </p:cNvSpPr>
          <p:nvPr/>
        </p:nvSpPr>
        <p:spPr bwMode="auto">
          <a:xfrm>
            <a:off x="25908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67589"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Oval 2"/>
          <p:cNvSpPr>
            <a:spLocks noChangeArrowheads="1"/>
          </p:cNvSpPr>
          <p:nvPr/>
        </p:nvSpPr>
        <p:spPr bwMode="auto">
          <a:xfrm>
            <a:off x="3352800" y="38100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68611" name="Oval 3"/>
          <p:cNvSpPr>
            <a:spLocks noChangeArrowheads="1"/>
          </p:cNvSpPr>
          <p:nvPr/>
        </p:nvSpPr>
        <p:spPr bwMode="auto">
          <a:xfrm>
            <a:off x="3962400" y="38100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68612" name="Oval 4"/>
          <p:cNvSpPr>
            <a:spLocks noChangeArrowheads="1"/>
          </p:cNvSpPr>
          <p:nvPr/>
        </p:nvSpPr>
        <p:spPr bwMode="auto">
          <a:xfrm>
            <a:off x="26670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68613"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Oval 2"/>
          <p:cNvSpPr>
            <a:spLocks noChangeArrowheads="1"/>
          </p:cNvSpPr>
          <p:nvPr/>
        </p:nvSpPr>
        <p:spPr bwMode="auto">
          <a:xfrm>
            <a:off x="33528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69635" name="Oval 3"/>
          <p:cNvSpPr>
            <a:spLocks noChangeArrowheads="1"/>
          </p:cNvSpPr>
          <p:nvPr/>
        </p:nvSpPr>
        <p:spPr bwMode="auto">
          <a:xfrm>
            <a:off x="4114800" y="36576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69636" name="Oval 4"/>
          <p:cNvSpPr>
            <a:spLocks noChangeArrowheads="1"/>
          </p:cNvSpPr>
          <p:nvPr/>
        </p:nvSpPr>
        <p:spPr bwMode="auto">
          <a:xfrm>
            <a:off x="27432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69637"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Arrow Connector 4"/>
          <p:cNvCxnSpPr/>
          <p:nvPr/>
        </p:nvCxnSpPr>
        <p:spPr>
          <a:xfrm>
            <a:off x="306324" y="1924877"/>
            <a:ext cx="3195876" cy="1104"/>
          </a:xfrm>
          <a:prstGeom prst="straightConnector1">
            <a:avLst/>
          </a:prstGeom>
          <a:ln w="571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5400000" flipH="1" flipV="1">
            <a:off x="3380395" y="301981"/>
            <a:ext cx="1696279" cy="1549516"/>
          </a:xfrm>
          <a:prstGeom prst="straightConnector1">
            <a:avLst/>
          </a:prstGeom>
          <a:ln w="571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16200000" flipH="1">
            <a:off x="3360770" y="2017884"/>
            <a:ext cx="1590261" cy="1404248"/>
          </a:xfrm>
          <a:prstGeom prst="straightConnector1">
            <a:avLst/>
          </a:prstGeom>
          <a:ln w="571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1274771" y="1712843"/>
            <a:ext cx="338957" cy="42406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4083268" y="864704"/>
            <a:ext cx="338957" cy="42406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3986424" y="2507974"/>
            <a:ext cx="338957" cy="42406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p:cNvCxnSpPr/>
          <p:nvPr/>
        </p:nvCxnSpPr>
        <p:spPr>
          <a:xfrm rot="5400000" flipH="1" flipV="1">
            <a:off x="214331" y="1058126"/>
            <a:ext cx="1007165" cy="726335"/>
          </a:xfrm>
          <a:prstGeom prst="straightConnector1">
            <a:avLst/>
          </a:prstGeom>
          <a:ln w="38100">
            <a:solidFill>
              <a:schemeClr val="tx1"/>
            </a:solidFill>
            <a:headEnd type="none"/>
            <a:tailEnd type="stealth" w="lg" len="lg"/>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5400000">
            <a:off x="2621690" y="2418008"/>
            <a:ext cx="1325218" cy="338957"/>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2679019" y="2932043"/>
            <a:ext cx="871602" cy="95415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Arrow Connector 21"/>
          <p:cNvCxnSpPr/>
          <p:nvPr/>
        </p:nvCxnSpPr>
        <p:spPr>
          <a:xfrm rot="10800000">
            <a:off x="1081081" y="917713"/>
            <a:ext cx="2372695" cy="1007165"/>
          </a:xfrm>
          <a:prstGeom prst="straightConnector1">
            <a:avLst/>
          </a:prstGeom>
          <a:ln w="31750">
            <a:solidFill>
              <a:schemeClr val="tx1"/>
            </a:solidFill>
            <a:prstDash val="dash"/>
            <a:tailEnd type="stealth" w="lg" len="lg"/>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4288536" y="978876"/>
            <a:ext cx="816864" cy="719723"/>
          </a:xfrm>
          <a:prstGeom prst="rect">
            <a:avLst/>
          </a:prstGeom>
          <a:noFill/>
        </p:spPr>
        <p:txBody>
          <a:bodyPr wrap="square" rtlCol="0">
            <a:spAutoFit/>
          </a:bodyPr>
          <a:lstStyle/>
          <a:p>
            <a:r>
              <a:rPr lang="en-US" sz="3200" dirty="0" smtClean="0"/>
              <a:t>a’</a:t>
            </a:r>
            <a:endParaRPr lang="en-US" sz="3200" dirty="0"/>
          </a:p>
        </p:txBody>
      </p:sp>
      <p:sp>
        <p:nvSpPr>
          <p:cNvPr id="68" name="TextBox 67"/>
          <p:cNvSpPr txBox="1"/>
          <p:nvPr/>
        </p:nvSpPr>
        <p:spPr>
          <a:xfrm>
            <a:off x="4288536" y="2041061"/>
            <a:ext cx="816864" cy="719723"/>
          </a:xfrm>
          <a:prstGeom prst="rect">
            <a:avLst/>
          </a:prstGeom>
          <a:noFill/>
        </p:spPr>
        <p:txBody>
          <a:bodyPr wrap="square" rtlCol="0">
            <a:spAutoFit/>
          </a:bodyPr>
          <a:lstStyle/>
          <a:p>
            <a:r>
              <a:rPr lang="en-US" sz="3200" dirty="0" smtClean="0"/>
              <a:t>b</a:t>
            </a:r>
            <a:endParaRPr lang="en-US" sz="3200" dirty="0"/>
          </a:p>
        </p:txBody>
      </p:sp>
      <p:sp>
        <p:nvSpPr>
          <p:cNvPr id="69" name="TextBox 68"/>
          <p:cNvSpPr txBox="1"/>
          <p:nvPr/>
        </p:nvSpPr>
        <p:spPr>
          <a:xfrm>
            <a:off x="0" y="2010507"/>
            <a:ext cx="2961132" cy="646331"/>
          </a:xfrm>
          <a:prstGeom prst="rect">
            <a:avLst/>
          </a:prstGeom>
          <a:noFill/>
        </p:spPr>
        <p:txBody>
          <a:bodyPr wrap="square" rtlCol="0">
            <a:spAutoFit/>
          </a:bodyPr>
          <a:lstStyle/>
          <a:p>
            <a:r>
              <a:rPr lang="en-US" dirty="0" smtClean="0">
                <a:latin typeface="Tahoma" pitchFamily="34" charset="0"/>
                <a:cs typeface="Tahoma" pitchFamily="34" charset="0"/>
              </a:rPr>
              <a:t>Incident </a:t>
            </a:r>
          </a:p>
          <a:p>
            <a:r>
              <a:rPr lang="en-US" dirty="0" smtClean="0">
                <a:latin typeface="Tahoma" pitchFamily="34" charset="0"/>
                <a:cs typeface="Tahoma" pitchFamily="34" charset="0"/>
              </a:rPr>
              <a:t>     momentum k</a:t>
            </a:r>
            <a:r>
              <a:rPr lang="en-US" baseline="-25000" dirty="0" smtClean="0">
                <a:latin typeface="Tahoma" pitchFamily="34" charset="0"/>
                <a:cs typeface="Tahoma" pitchFamily="34" charset="0"/>
              </a:rPr>
              <a:t>1</a:t>
            </a:r>
            <a:r>
              <a:rPr lang="en-US" dirty="0" smtClean="0">
                <a:latin typeface="Tahoma" pitchFamily="34" charset="0"/>
                <a:cs typeface="Tahoma" pitchFamily="34" charset="0"/>
              </a:rPr>
              <a:t> </a:t>
            </a:r>
          </a:p>
        </p:txBody>
      </p:sp>
      <p:sp>
        <p:nvSpPr>
          <p:cNvPr id="71" name="TextBox 70"/>
          <p:cNvSpPr txBox="1"/>
          <p:nvPr/>
        </p:nvSpPr>
        <p:spPr>
          <a:xfrm>
            <a:off x="5486400" y="864275"/>
            <a:ext cx="3962400" cy="2031325"/>
          </a:xfrm>
          <a:prstGeom prst="rect">
            <a:avLst/>
          </a:prstGeom>
          <a:noFill/>
        </p:spPr>
        <p:txBody>
          <a:bodyPr wrap="square" rtlCol="0">
            <a:spAutoFit/>
          </a:bodyPr>
          <a:lstStyle/>
          <a:p>
            <a:r>
              <a:rPr lang="en-US" sz="2800" b="1" dirty="0" smtClean="0">
                <a:latin typeface="Tahoma" pitchFamily="34" charset="0"/>
                <a:cs typeface="Tahoma" pitchFamily="34" charset="0"/>
              </a:rPr>
              <a:t>Knockout </a:t>
            </a:r>
          </a:p>
          <a:p>
            <a:r>
              <a:rPr lang="en-US" sz="2800" b="1" dirty="0" smtClean="0">
                <a:latin typeface="Tahoma" pitchFamily="34" charset="0"/>
                <a:cs typeface="Tahoma" pitchFamily="34" charset="0"/>
              </a:rPr>
              <a:t>      Reaction</a:t>
            </a:r>
          </a:p>
          <a:p>
            <a:endParaRPr lang="en-US" sz="1400" b="1" dirty="0" smtClean="0">
              <a:latin typeface="Tahoma" pitchFamily="34" charset="0"/>
              <a:cs typeface="Tahoma" pitchFamily="34" charset="0"/>
            </a:endParaRPr>
          </a:p>
          <a:p>
            <a:r>
              <a:rPr lang="en-US" sz="2800" spc="400" dirty="0" smtClean="0">
                <a:solidFill>
                  <a:srgbClr val="FF0000"/>
                </a:solidFill>
                <a:latin typeface="Tahoma" pitchFamily="34" charset="0"/>
                <a:cs typeface="Tahoma" pitchFamily="34" charset="0"/>
              </a:rPr>
              <a:t>A(a, </a:t>
            </a:r>
            <a:r>
              <a:rPr lang="en-US" sz="2800" spc="400" dirty="0" err="1" smtClean="0">
                <a:solidFill>
                  <a:srgbClr val="FF0000"/>
                </a:solidFill>
                <a:latin typeface="Tahoma" pitchFamily="34" charset="0"/>
                <a:cs typeface="Tahoma" pitchFamily="34" charset="0"/>
              </a:rPr>
              <a:t>a’b</a:t>
            </a:r>
            <a:r>
              <a:rPr lang="en-US" sz="2800" spc="400" dirty="0" smtClean="0">
                <a:solidFill>
                  <a:srgbClr val="FF0000"/>
                </a:solidFill>
                <a:latin typeface="Tahoma" pitchFamily="34" charset="0"/>
                <a:cs typeface="Tahoma" pitchFamily="34" charset="0"/>
              </a:rPr>
              <a:t>)B</a:t>
            </a:r>
          </a:p>
          <a:p>
            <a:r>
              <a:rPr lang="en-US" sz="2800" spc="400" dirty="0" smtClean="0"/>
              <a:t>    </a:t>
            </a:r>
            <a:endParaRPr lang="en-US" sz="2800" spc="400" dirty="0"/>
          </a:p>
        </p:txBody>
      </p:sp>
      <p:graphicFrame>
        <p:nvGraphicFramePr>
          <p:cNvPr id="72" name="Object 71"/>
          <p:cNvGraphicFramePr>
            <a:graphicFrameLocks noChangeAspect="1"/>
          </p:cNvGraphicFramePr>
          <p:nvPr/>
        </p:nvGraphicFramePr>
        <p:xfrm>
          <a:off x="5978525" y="2608262"/>
          <a:ext cx="449263" cy="685800"/>
        </p:xfrm>
        <a:graphic>
          <a:graphicData uri="http://schemas.openxmlformats.org/presentationml/2006/ole">
            <p:oleObj spid="_x0000_s101378" name="Equation" r:id="rId3" imgW="152280" imgH="241200" progId="Equation.3">
              <p:embed/>
            </p:oleObj>
          </a:graphicData>
        </a:graphic>
      </p:graphicFrame>
      <p:graphicFrame>
        <p:nvGraphicFramePr>
          <p:cNvPr id="15363" name="Object 3"/>
          <p:cNvGraphicFramePr>
            <a:graphicFrameLocks noChangeAspect="1"/>
          </p:cNvGraphicFramePr>
          <p:nvPr/>
        </p:nvGraphicFramePr>
        <p:xfrm>
          <a:off x="6443663" y="2590800"/>
          <a:ext cx="603250" cy="685800"/>
        </p:xfrm>
        <a:graphic>
          <a:graphicData uri="http://schemas.openxmlformats.org/presentationml/2006/ole">
            <p:oleObj spid="_x0000_s101379" name="Equation" r:id="rId4" imgW="203040" imgH="241200" progId="Equation.3">
              <p:embed/>
            </p:oleObj>
          </a:graphicData>
        </a:graphic>
      </p:graphicFrame>
      <p:graphicFrame>
        <p:nvGraphicFramePr>
          <p:cNvPr id="15364" name="Object 4"/>
          <p:cNvGraphicFramePr>
            <a:graphicFrameLocks noChangeAspect="1"/>
          </p:cNvGraphicFramePr>
          <p:nvPr/>
        </p:nvGraphicFramePr>
        <p:xfrm>
          <a:off x="6915150" y="2608262"/>
          <a:ext cx="636588" cy="685800"/>
        </p:xfrm>
        <a:graphic>
          <a:graphicData uri="http://schemas.openxmlformats.org/presentationml/2006/ole">
            <p:oleObj spid="_x0000_s101380" name="Equation" r:id="rId5" imgW="215640" imgH="241200" progId="Equation.3">
              <p:embed/>
            </p:oleObj>
          </a:graphicData>
        </a:graphic>
      </p:graphicFrame>
      <p:cxnSp>
        <p:nvCxnSpPr>
          <p:cNvPr id="58" name="Straight Connector 57"/>
          <p:cNvCxnSpPr/>
          <p:nvPr/>
        </p:nvCxnSpPr>
        <p:spPr>
          <a:xfrm>
            <a:off x="4722852" y="5235136"/>
            <a:ext cx="3693438" cy="1755"/>
          </a:xfrm>
          <a:prstGeom prst="line">
            <a:avLst/>
          </a:prstGeom>
          <a:ln w="38100">
            <a:solidFill>
              <a:srgbClr val="0000FF"/>
            </a:solidFill>
            <a:prstDash val="sysDash"/>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1194381" y="5235136"/>
            <a:ext cx="3455152" cy="1755"/>
          </a:xfrm>
          <a:prstGeom prst="straightConnector1">
            <a:avLst/>
          </a:prstGeom>
          <a:ln w="508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rot="5400000" flipH="1" flipV="1">
            <a:off x="4681052" y="4073468"/>
            <a:ext cx="1009250" cy="1310575"/>
          </a:xfrm>
          <a:prstGeom prst="straightConnector1">
            <a:avLst/>
          </a:prstGeom>
          <a:ln w="508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rot="16200000" flipH="1">
            <a:off x="4873315" y="4890456"/>
            <a:ext cx="1396019" cy="2081870"/>
          </a:xfrm>
          <a:prstGeom prst="straightConnector1">
            <a:avLst/>
          </a:prstGeom>
          <a:ln w="508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a:off x="4649533" y="5235136"/>
            <a:ext cx="3216865" cy="421252"/>
          </a:xfrm>
          <a:prstGeom prst="straightConnector1">
            <a:avLst/>
          </a:prstGeom>
          <a:ln w="50800">
            <a:solidFill>
              <a:srgbClr val="00CC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rot="5400000" flipH="1" flipV="1">
            <a:off x="6695125" y="5499928"/>
            <a:ext cx="962995" cy="1279221"/>
          </a:xfrm>
          <a:prstGeom prst="straightConnector1">
            <a:avLst/>
          </a:prstGeom>
          <a:ln w="50800">
            <a:solidFill>
              <a:srgbClr val="0000FF"/>
            </a:solidFill>
            <a:prstDash val="sysDash"/>
            <a:tailEnd type="stealth" w="lg" len="lg"/>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rot="16200000" flipH="1">
            <a:off x="6142221" y="3937776"/>
            <a:ext cx="1341401" cy="2006621"/>
          </a:xfrm>
          <a:prstGeom prst="straightConnector1">
            <a:avLst/>
          </a:prstGeom>
          <a:ln w="50800">
            <a:solidFill>
              <a:srgbClr val="0000FF"/>
            </a:solidFill>
            <a:prstDash val="dash"/>
            <a:tailEnd type="stealth" w="lg" len="lg"/>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a:off x="1363689" y="4820492"/>
            <a:ext cx="3216865" cy="421252"/>
          </a:xfrm>
          <a:prstGeom prst="straightConnector1">
            <a:avLst/>
          </a:prstGeom>
          <a:ln w="50800">
            <a:solidFill>
              <a:srgbClr val="FF0000"/>
            </a:solidFill>
            <a:prstDash val="dash"/>
            <a:headEnd type="stealth" w="lg" len="lg"/>
            <a:tailEnd type="none" w="lg" len="lg"/>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rot="5400000" flipH="1" flipV="1">
            <a:off x="1099105" y="4920724"/>
            <a:ext cx="416296" cy="225744"/>
          </a:xfrm>
          <a:prstGeom prst="straightConnector1">
            <a:avLst/>
          </a:prstGeom>
          <a:ln w="50800">
            <a:solidFill>
              <a:srgbClr val="CC3300"/>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rot="5400000" flipH="1" flipV="1">
            <a:off x="4489595" y="4916410"/>
            <a:ext cx="370043" cy="188120"/>
          </a:xfrm>
          <a:prstGeom prst="straightConnector1">
            <a:avLst/>
          </a:prstGeom>
          <a:ln w="50800" cmpd="sng">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graphicFrame>
        <p:nvGraphicFramePr>
          <p:cNvPr id="76" name="Object 75"/>
          <p:cNvGraphicFramePr>
            <a:graphicFrameLocks noChangeAspect="1"/>
          </p:cNvGraphicFramePr>
          <p:nvPr/>
        </p:nvGraphicFramePr>
        <p:xfrm>
          <a:off x="2667000" y="4495800"/>
          <a:ext cx="1486956" cy="437322"/>
        </p:xfrm>
        <a:graphic>
          <a:graphicData uri="http://schemas.openxmlformats.org/presentationml/2006/ole">
            <p:oleObj spid="_x0000_s101381" name="Equation" r:id="rId6" imgW="672840" imgH="241200" progId="Equation.3">
              <p:embed/>
            </p:oleObj>
          </a:graphicData>
        </a:graphic>
      </p:graphicFrame>
      <p:graphicFrame>
        <p:nvGraphicFramePr>
          <p:cNvPr id="15366" name="Object 6"/>
          <p:cNvGraphicFramePr>
            <a:graphicFrameLocks noChangeAspect="1"/>
          </p:cNvGraphicFramePr>
          <p:nvPr/>
        </p:nvGraphicFramePr>
        <p:xfrm>
          <a:off x="5839819" y="5561150"/>
          <a:ext cx="1195436" cy="458649"/>
        </p:xfrm>
        <a:graphic>
          <a:graphicData uri="http://schemas.openxmlformats.org/presentationml/2006/ole">
            <p:oleObj spid="_x0000_s101382" name="Equation" r:id="rId7" imgW="469800" imgH="241200" progId="Equation.3">
              <p:embed/>
            </p:oleObj>
          </a:graphicData>
        </a:graphic>
      </p:graphicFrame>
      <p:graphicFrame>
        <p:nvGraphicFramePr>
          <p:cNvPr id="78" name="Object 77"/>
          <p:cNvGraphicFramePr>
            <a:graphicFrameLocks noChangeAspect="1"/>
          </p:cNvGraphicFramePr>
          <p:nvPr/>
        </p:nvGraphicFramePr>
        <p:xfrm>
          <a:off x="4876801" y="5973417"/>
          <a:ext cx="609600" cy="493126"/>
        </p:xfrm>
        <a:graphic>
          <a:graphicData uri="http://schemas.openxmlformats.org/presentationml/2006/ole">
            <p:oleObj spid="_x0000_s101383" name="Equation" r:id="rId8" imgW="215640" imgH="241200" progId="Equation.3">
              <p:embed/>
            </p:oleObj>
          </a:graphicData>
        </a:graphic>
      </p:graphicFrame>
      <p:graphicFrame>
        <p:nvGraphicFramePr>
          <p:cNvPr id="15368" name="Object 8"/>
          <p:cNvGraphicFramePr>
            <a:graphicFrameLocks noChangeAspect="1"/>
          </p:cNvGraphicFramePr>
          <p:nvPr/>
        </p:nvGraphicFramePr>
        <p:xfrm>
          <a:off x="4876800" y="4114800"/>
          <a:ext cx="457200" cy="493126"/>
        </p:xfrm>
        <a:graphic>
          <a:graphicData uri="http://schemas.openxmlformats.org/presentationml/2006/ole">
            <p:oleObj spid="_x0000_s101384" name="Equation" r:id="rId9" imgW="203040" imgH="241200" progId="Equation.3">
              <p:embed/>
            </p:oleObj>
          </a:graphicData>
        </a:graphic>
      </p:graphicFrame>
      <p:sp>
        <p:nvSpPr>
          <p:cNvPr id="80" name="Arc 79"/>
          <p:cNvSpPr/>
          <p:nvPr/>
        </p:nvSpPr>
        <p:spPr>
          <a:xfrm rot="882641">
            <a:off x="4664122" y="5005236"/>
            <a:ext cx="412356" cy="281014"/>
          </a:xfrm>
          <a:prstGeom prst="arc">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81" name="Object 80"/>
          <p:cNvGraphicFramePr>
            <a:graphicFrameLocks noChangeAspect="1"/>
          </p:cNvGraphicFramePr>
          <p:nvPr/>
        </p:nvGraphicFramePr>
        <p:xfrm>
          <a:off x="5181095" y="4770783"/>
          <a:ext cx="381505" cy="437322"/>
        </p:xfrm>
        <a:graphic>
          <a:graphicData uri="http://schemas.openxmlformats.org/presentationml/2006/ole">
            <p:oleObj spid="_x0000_s101385" name="Equation" r:id="rId10" imgW="152280" imgH="215640" progId="Equation.3">
              <p:embed/>
            </p:oleObj>
          </a:graphicData>
        </a:graphic>
      </p:graphicFrame>
      <p:sp>
        <p:nvSpPr>
          <p:cNvPr id="82" name="Arc 81"/>
          <p:cNvSpPr/>
          <p:nvPr/>
        </p:nvSpPr>
        <p:spPr>
          <a:xfrm rot="4307982">
            <a:off x="4585637" y="5011310"/>
            <a:ext cx="330268" cy="484961"/>
          </a:xfrm>
          <a:prstGeom prst="arc">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15370" name="Object 10"/>
          <p:cNvGraphicFramePr>
            <a:graphicFrameLocks noChangeAspect="1"/>
          </p:cNvGraphicFramePr>
          <p:nvPr/>
        </p:nvGraphicFramePr>
        <p:xfrm>
          <a:off x="5158183" y="5208104"/>
          <a:ext cx="480617" cy="437322"/>
        </p:xfrm>
        <a:graphic>
          <a:graphicData uri="http://schemas.openxmlformats.org/presentationml/2006/ole">
            <p:oleObj spid="_x0000_s101386" name="Equation" r:id="rId11" imgW="164880" imgH="215640" progId="Equation.3">
              <p:embed/>
            </p:oleObj>
          </a:graphicData>
        </a:graphic>
      </p:graphicFrame>
      <p:graphicFrame>
        <p:nvGraphicFramePr>
          <p:cNvPr id="15371" name="Object 11"/>
          <p:cNvGraphicFramePr>
            <a:graphicFrameLocks noChangeAspect="1"/>
          </p:cNvGraphicFramePr>
          <p:nvPr/>
        </p:nvGraphicFramePr>
        <p:xfrm>
          <a:off x="685800" y="4812921"/>
          <a:ext cx="457200" cy="519320"/>
        </p:xfrm>
        <a:graphic>
          <a:graphicData uri="http://schemas.openxmlformats.org/presentationml/2006/ole">
            <p:oleObj spid="_x0000_s101387" name="Equation" r:id="rId12" imgW="164880" imgH="253800" progId="Equation.3">
              <p:embed/>
            </p:oleObj>
          </a:graphicData>
        </a:graphic>
      </p:graphicFrame>
      <p:graphicFrame>
        <p:nvGraphicFramePr>
          <p:cNvPr id="85" name="Object 84"/>
          <p:cNvGraphicFramePr>
            <a:graphicFrameLocks noChangeAspect="1"/>
          </p:cNvGraphicFramePr>
          <p:nvPr/>
        </p:nvGraphicFramePr>
        <p:xfrm>
          <a:off x="1217293" y="5754757"/>
          <a:ext cx="2364107" cy="493643"/>
        </p:xfrm>
        <a:graphic>
          <a:graphicData uri="http://schemas.openxmlformats.org/presentationml/2006/ole">
            <p:oleObj spid="_x0000_s101388" name="Equation" r:id="rId13" imgW="965160" imgH="253800" progId="Equation.3">
              <p:embed/>
            </p:oleObj>
          </a:graphicData>
        </a:graphic>
      </p:graphicFrame>
      <p:graphicFrame>
        <p:nvGraphicFramePr>
          <p:cNvPr id="15373" name="Object 13"/>
          <p:cNvGraphicFramePr>
            <a:graphicFrameLocks noChangeAspect="1"/>
          </p:cNvGraphicFramePr>
          <p:nvPr/>
        </p:nvGraphicFramePr>
        <p:xfrm>
          <a:off x="2449513" y="5262563"/>
          <a:ext cx="428625" cy="479425"/>
        </p:xfrm>
        <a:graphic>
          <a:graphicData uri="http://schemas.openxmlformats.org/presentationml/2006/ole">
            <p:oleObj spid="_x0000_s101389" name="Equation" r:id="rId14" imgW="152280" imgH="241200" progId="Equation.3">
              <p:embed/>
            </p:oleObj>
          </a:graphicData>
        </a:graphic>
      </p:graphicFrame>
      <p:sp>
        <p:nvSpPr>
          <p:cNvPr id="50" name="TextBox 49"/>
          <p:cNvSpPr txBox="1"/>
          <p:nvPr/>
        </p:nvSpPr>
        <p:spPr>
          <a:xfrm>
            <a:off x="1219200" y="1219200"/>
            <a:ext cx="457200" cy="584775"/>
          </a:xfrm>
          <a:prstGeom prst="rect">
            <a:avLst/>
          </a:prstGeom>
          <a:noFill/>
        </p:spPr>
        <p:txBody>
          <a:bodyPr wrap="square" rtlCol="0">
            <a:spAutoFit/>
          </a:bodyPr>
          <a:lstStyle/>
          <a:p>
            <a:r>
              <a:rPr lang="en-US" sz="3200" dirty="0" smtClean="0"/>
              <a:t>a</a:t>
            </a:r>
            <a:endParaRPr lang="en-US" sz="32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Oval 2"/>
          <p:cNvSpPr>
            <a:spLocks noChangeArrowheads="1"/>
          </p:cNvSpPr>
          <p:nvPr/>
        </p:nvSpPr>
        <p:spPr bwMode="auto">
          <a:xfrm>
            <a:off x="33528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70659" name="Oval 3"/>
          <p:cNvSpPr>
            <a:spLocks noChangeArrowheads="1"/>
          </p:cNvSpPr>
          <p:nvPr/>
        </p:nvSpPr>
        <p:spPr bwMode="auto">
          <a:xfrm>
            <a:off x="4114800" y="3733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70660" name="Oval 4"/>
          <p:cNvSpPr>
            <a:spLocks noChangeArrowheads="1"/>
          </p:cNvSpPr>
          <p:nvPr/>
        </p:nvSpPr>
        <p:spPr bwMode="auto">
          <a:xfrm>
            <a:off x="28194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70661"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Oval 2"/>
          <p:cNvSpPr>
            <a:spLocks noChangeArrowheads="1"/>
          </p:cNvSpPr>
          <p:nvPr/>
        </p:nvSpPr>
        <p:spPr bwMode="auto">
          <a:xfrm>
            <a:off x="33528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71683" name="Oval 3"/>
          <p:cNvSpPr>
            <a:spLocks noChangeArrowheads="1"/>
          </p:cNvSpPr>
          <p:nvPr/>
        </p:nvSpPr>
        <p:spPr bwMode="auto">
          <a:xfrm>
            <a:off x="4038600" y="38100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71684" name="Oval 4"/>
          <p:cNvSpPr>
            <a:spLocks noChangeArrowheads="1"/>
          </p:cNvSpPr>
          <p:nvPr/>
        </p:nvSpPr>
        <p:spPr bwMode="auto">
          <a:xfrm>
            <a:off x="28956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71685"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Oval 2"/>
          <p:cNvSpPr>
            <a:spLocks noChangeArrowheads="1"/>
          </p:cNvSpPr>
          <p:nvPr/>
        </p:nvSpPr>
        <p:spPr bwMode="auto">
          <a:xfrm>
            <a:off x="35052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72707" name="Oval 3"/>
          <p:cNvSpPr>
            <a:spLocks noChangeArrowheads="1"/>
          </p:cNvSpPr>
          <p:nvPr/>
        </p:nvSpPr>
        <p:spPr bwMode="auto">
          <a:xfrm>
            <a:off x="4114800" y="3733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72708" name="Oval 4"/>
          <p:cNvSpPr>
            <a:spLocks noChangeArrowheads="1"/>
          </p:cNvSpPr>
          <p:nvPr/>
        </p:nvSpPr>
        <p:spPr bwMode="auto">
          <a:xfrm>
            <a:off x="29718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72709"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Oval 2"/>
          <p:cNvSpPr>
            <a:spLocks noChangeArrowheads="1"/>
          </p:cNvSpPr>
          <p:nvPr/>
        </p:nvSpPr>
        <p:spPr bwMode="auto">
          <a:xfrm>
            <a:off x="35052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73731" name="Oval 3"/>
          <p:cNvSpPr>
            <a:spLocks noChangeArrowheads="1"/>
          </p:cNvSpPr>
          <p:nvPr/>
        </p:nvSpPr>
        <p:spPr bwMode="auto">
          <a:xfrm>
            <a:off x="4038600" y="3733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73732" name="Oval 4"/>
          <p:cNvSpPr>
            <a:spLocks noChangeArrowheads="1"/>
          </p:cNvSpPr>
          <p:nvPr/>
        </p:nvSpPr>
        <p:spPr bwMode="auto">
          <a:xfrm>
            <a:off x="29718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73733"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Oval 2"/>
          <p:cNvSpPr>
            <a:spLocks noChangeArrowheads="1"/>
          </p:cNvSpPr>
          <p:nvPr/>
        </p:nvSpPr>
        <p:spPr bwMode="auto">
          <a:xfrm>
            <a:off x="35052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74755" name="Oval 3"/>
          <p:cNvSpPr>
            <a:spLocks noChangeArrowheads="1"/>
          </p:cNvSpPr>
          <p:nvPr/>
        </p:nvSpPr>
        <p:spPr bwMode="auto">
          <a:xfrm>
            <a:off x="3962400" y="36576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74756" name="Oval 4"/>
          <p:cNvSpPr>
            <a:spLocks noChangeArrowheads="1"/>
          </p:cNvSpPr>
          <p:nvPr/>
        </p:nvSpPr>
        <p:spPr bwMode="auto">
          <a:xfrm>
            <a:off x="30480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74757"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Oval 2"/>
          <p:cNvSpPr>
            <a:spLocks noChangeArrowheads="1"/>
          </p:cNvSpPr>
          <p:nvPr/>
        </p:nvSpPr>
        <p:spPr bwMode="auto">
          <a:xfrm>
            <a:off x="35052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75779" name="Oval 3"/>
          <p:cNvSpPr>
            <a:spLocks noChangeArrowheads="1"/>
          </p:cNvSpPr>
          <p:nvPr/>
        </p:nvSpPr>
        <p:spPr bwMode="auto">
          <a:xfrm>
            <a:off x="4038600" y="3733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75780" name="Oval 4"/>
          <p:cNvSpPr>
            <a:spLocks noChangeArrowheads="1"/>
          </p:cNvSpPr>
          <p:nvPr/>
        </p:nvSpPr>
        <p:spPr bwMode="auto">
          <a:xfrm>
            <a:off x="31242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75781"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Oval 2"/>
          <p:cNvSpPr>
            <a:spLocks noChangeArrowheads="1"/>
          </p:cNvSpPr>
          <p:nvPr/>
        </p:nvSpPr>
        <p:spPr bwMode="auto">
          <a:xfrm>
            <a:off x="3429000" y="38100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76803" name="Oval 3"/>
          <p:cNvSpPr>
            <a:spLocks noChangeArrowheads="1"/>
          </p:cNvSpPr>
          <p:nvPr/>
        </p:nvSpPr>
        <p:spPr bwMode="auto">
          <a:xfrm>
            <a:off x="4114800" y="3733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76804" name="Oval 4"/>
          <p:cNvSpPr>
            <a:spLocks noChangeArrowheads="1"/>
          </p:cNvSpPr>
          <p:nvPr/>
        </p:nvSpPr>
        <p:spPr bwMode="auto">
          <a:xfrm>
            <a:off x="32004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76805"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Oval 2"/>
          <p:cNvSpPr>
            <a:spLocks noChangeArrowheads="1"/>
          </p:cNvSpPr>
          <p:nvPr/>
        </p:nvSpPr>
        <p:spPr bwMode="auto">
          <a:xfrm>
            <a:off x="3429000" y="38100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77827" name="Oval 3"/>
          <p:cNvSpPr>
            <a:spLocks noChangeArrowheads="1"/>
          </p:cNvSpPr>
          <p:nvPr/>
        </p:nvSpPr>
        <p:spPr bwMode="auto">
          <a:xfrm>
            <a:off x="4038600" y="3733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77828" name="Oval 4"/>
          <p:cNvSpPr>
            <a:spLocks noChangeArrowheads="1"/>
          </p:cNvSpPr>
          <p:nvPr/>
        </p:nvSpPr>
        <p:spPr bwMode="auto">
          <a:xfrm>
            <a:off x="32766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77829"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Oval 2"/>
          <p:cNvSpPr>
            <a:spLocks noChangeArrowheads="1"/>
          </p:cNvSpPr>
          <p:nvPr/>
        </p:nvSpPr>
        <p:spPr bwMode="auto">
          <a:xfrm>
            <a:off x="3429000" y="38100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78851" name="Oval 3"/>
          <p:cNvSpPr>
            <a:spLocks noChangeArrowheads="1"/>
          </p:cNvSpPr>
          <p:nvPr/>
        </p:nvSpPr>
        <p:spPr bwMode="auto">
          <a:xfrm>
            <a:off x="4038600" y="38100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78852" name="Oval 4"/>
          <p:cNvSpPr>
            <a:spLocks noChangeArrowheads="1"/>
          </p:cNvSpPr>
          <p:nvPr/>
        </p:nvSpPr>
        <p:spPr bwMode="auto">
          <a:xfrm>
            <a:off x="33528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78853"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Oval 2"/>
          <p:cNvSpPr>
            <a:spLocks noChangeArrowheads="1"/>
          </p:cNvSpPr>
          <p:nvPr/>
        </p:nvSpPr>
        <p:spPr bwMode="auto">
          <a:xfrm>
            <a:off x="3429000" y="38100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79875" name="Oval 3"/>
          <p:cNvSpPr>
            <a:spLocks noChangeArrowheads="1"/>
          </p:cNvSpPr>
          <p:nvPr/>
        </p:nvSpPr>
        <p:spPr bwMode="auto">
          <a:xfrm>
            <a:off x="4114800" y="36576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79876" name="Oval 4"/>
          <p:cNvSpPr>
            <a:spLocks noChangeArrowheads="1"/>
          </p:cNvSpPr>
          <p:nvPr/>
        </p:nvSpPr>
        <p:spPr bwMode="auto">
          <a:xfrm>
            <a:off x="34290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79877"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15272"/>
            <a:ext cx="9144000" cy="6196568"/>
          </a:xfrm>
          <a:prstGeom prst="rect">
            <a:avLst/>
          </a:prstGeom>
          <a:noFill/>
        </p:spPr>
        <p:txBody>
          <a:bodyPr wrap="square" rtlCol="0">
            <a:spAutoFit/>
          </a:bodyPr>
          <a:lstStyle/>
          <a:p>
            <a:pPr algn="just"/>
            <a:r>
              <a:rPr lang="en-US" sz="2800" dirty="0" smtClean="0">
                <a:latin typeface="Tahoma" pitchFamily="34" charset="0"/>
                <a:cs typeface="Tahoma" pitchFamily="34" charset="0"/>
              </a:rPr>
              <a:t>  </a:t>
            </a:r>
            <a:r>
              <a:rPr lang="en-US" sz="2800" dirty="0" smtClean="0">
                <a:solidFill>
                  <a:srgbClr val="FF0000"/>
                </a:solidFill>
                <a:latin typeface="Tahoma" pitchFamily="34" charset="0"/>
                <a:cs typeface="Tahoma" pitchFamily="34" charset="0"/>
              </a:rPr>
              <a:t>If b were free then </a:t>
            </a:r>
          </a:p>
          <a:p>
            <a:pPr algn="just"/>
            <a:r>
              <a:rPr lang="en-US" sz="2800" dirty="0" smtClean="0">
                <a:solidFill>
                  <a:srgbClr val="FF0000"/>
                </a:solidFill>
                <a:latin typeface="Tahoma" pitchFamily="34" charset="0"/>
                <a:cs typeface="Tahoma" pitchFamily="34" charset="0"/>
              </a:rPr>
              <a:t>         </a:t>
            </a:r>
            <a:r>
              <a:rPr lang="en-US" sz="2800" b="1" i="1" dirty="0" smtClean="0">
                <a:solidFill>
                  <a:srgbClr val="FF0000"/>
                </a:solidFill>
                <a:latin typeface="Tahoma" pitchFamily="34" charset="0"/>
                <a:cs typeface="Tahoma" pitchFamily="34" charset="0"/>
              </a:rPr>
              <a:t>k</a:t>
            </a:r>
            <a:r>
              <a:rPr lang="en-US" sz="2800" i="1" baseline="-25000" dirty="0" smtClean="0">
                <a:solidFill>
                  <a:srgbClr val="FF0000"/>
                </a:solidFill>
                <a:latin typeface="Tahoma" pitchFamily="34" charset="0"/>
                <a:cs typeface="Tahoma" pitchFamily="34" charset="0"/>
              </a:rPr>
              <a:t>3 </a:t>
            </a:r>
            <a:r>
              <a:rPr lang="en-US" sz="2800" i="1" dirty="0" smtClean="0">
                <a:solidFill>
                  <a:srgbClr val="FF0000"/>
                </a:solidFill>
                <a:latin typeface="Tahoma" pitchFamily="34" charset="0"/>
                <a:cs typeface="Tahoma" pitchFamily="34" charset="0"/>
              </a:rPr>
              <a:t>= - </a:t>
            </a:r>
            <a:r>
              <a:rPr lang="en-US" sz="2800" b="1" i="1" dirty="0" smtClean="0">
                <a:solidFill>
                  <a:srgbClr val="FF0000"/>
                </a:solidFill>
                <a:latin typeface="Tahoma" pitchFamily="34" charset="0"/>
                <a:cs typeface="Tahoma" pitchFamily="34" charset="0"/>
              </a:rPr>
              <a:t>k</a:t>
            </a:r>
            <a:r>
              <a:rPr lang="en-US" sz="2800" i="1" baseline="-25000" dirty="0" smtClean="0">
                <a:solidFill>
                  <a:srgbClr val="FF0000"/>
                </a:solidFill>
                <a:latin typeface="Tahoma" pitchFamily="34" charset="0"/>
                <a:cs typeface="Tahoma" pitchFamily="34" charset="0"/>
              </a:rPr>
              <a:t>3 </a:t>
            </a:r>
            <a:r>
              <a:rPr lang="en-US" sz="2800" i="1" dirty="0" smtClean="0">
                <a:solidFill>
                  <a:srgbClr val="FF0000"/>
                </a:solidFill>
                <a:latin typeface="Tahoma" pitchFamily="34" charset="0"/>
                <a:cs typeface="Tahoma" pitchFamily="34" charset="0"/>
              </a:rPr>
              <a:t>= 0</a:t>
            </a:r>
            <a:r>
              <a:rPr lang="en-US" sz="2800" dirty="0" smtClean="0">
                <a:solidFill>
                  <a:srgbClr val="FF0000"/>
                </a:solidFill>
                <a:latin typeface="Tahoma" pitchFamily="34" charset="0"/>
                <a:cs typeface="Tahoma" pitchFamily="34" charset="0"/>
              </a:rPr>
              <a:t> </a:t>
            </a:r>
            <a:r>
              <a:rPr lang="en-US" sz="1200" dirty="0" smtClean="0">
                <a:solidFill>
                  <a:srgbClr val="FF0000"/>
                </a:solidFill>
                <a:latin typeface="Tahoma" pitchFamily="34" charset="0"/>
                <a:cs typeface="Tahoma" pitchFamily="34" charset="0"/>
              </a:rPr>
              <a:t>                       		  </a:t>
            </a:r>
          </a:p>
          <a:p>
            <a:pPr algn="just"/>
            <a:r>
              <a:rPr lang="en-US" sz="2800" dirty="0" smtClean="0">
                <a:solidFill>
                  <a:srgbClr val="FF0000"/>
                </a:solidFill>
                <a:latin typeface="Tahoma" pitchFamily="34" charset="0"/>
                <a:cs typeface="Tahoma" pitchFamily="34" charset="0"/>
              </a:rPr>
              <a:t> 						  </a:t>
            </a:r>
            <a:r>
              <a:rPr lang="en-US" sz="2800" i="1" dirty="0" smtClean="0">
                <a:solidFill>
                  <a:srgbClr val="FF0000"/>
                </a:solidFill>
                <a:latin typeface="Tahoma" pitchFamily="34" charset="0"/>
                <a:cs typeface="Tahoma" pitchFamily="34" charset="0"/>
              </a:rPr>
              <a:t>E</a:t>
            </a:r>
            <a:r>
              <a:rPr lang="en-US" sz="2800" i="1" baseline="-25000" dirty="0" smtClean="0">
                <a:solidFill>
                  <a:srgbClr val="FF0000"/>
                </a:solidFill>
                <a:latin typeface="Tahoma" pitchFamily="34" charset="0"/>
                <a:cs typeface="Tahoma" pitchFamily="34" charset="0"/>
              </a:rPr>
              <a:t>1</a:t>
            </a:r>
            <a:r>
              <a:rPr lang="en-US" sz="2800" i="1" dirty="0" smtClean="0">
                <a:solidFill>
                  <a:srgbClr val="FF0000"/>
                </a:solidFill>
                <a:latin typeface="Tahoma" pitchFamily="34" charset="0"/>
                <a:cs typeface="Tahoma" pitchFamily="34" charset="0"/>
              </a:rPr>
              <a:t>=E’</a:t>
            </a:r>
            <a:r>
              <a:rPr lang="en-US" sz="2800" i="1" baseline="-25000" dirty="0" smtClean="0">
                <a:solidFill>
                  <a:srgbClr val="FF0000"/>
                </a:solidFill>
                <a:latin typeface="Tahoma" pitchFamily="34" charset="0"/>
                <a:cs typeface="Tahoma" pitchFamily="34" charset="0"/>
              </a:rPr>
              <a:t>1</a:t>
            </a:r>
            <a:r>
              <a:rPr lang="en-US" sz="2800" i="1" dirty="0" smtClean="0">
                <a:solidFill>
                  <a:srgbClr val="FF0000"/>
                </a:solidFill>
                <a:latin typeface="Tahoma" pitchFamily="34" charset="0"/>
                <a:cs typeface="Tahoma" pitchFamily="34" charset="0"/>
              </a:rPr>
              <a:t>+E’</a:t>
            </a:r>
            <a:r>
              <a:rPr lang="en-US" sz="2800" i="1" baseline="-25000" dirty="0" smtClean="0">
                <a:solidFill>
                  <a:srgbClr val="FF0000"/>
                </a:solidFill>
                <a:latin typeface="Tahoma" pitchFamily="34" charset="0"/>
                <a:cs typeface="Tahoma" pitchFamily="34" charset="0"/>
              </a:rPr>
              <a:t>2</a:t>
            </a:r>
            <a:r>
              <a:rPr lang="en-US" sz="2800" baseline="-25000" dirty="0" smtClean="0">
                <a:solidFill>
                  <a:srgbClr val="FF0000"/>
                </a:solidFill>
                <a:latin typeface="Tahoma" pitchFamily="34" charset="0"/>
                <a:cs typeface="Tahoma" pitchFamily="34" charset="0"/>
              </a:rPr>
              <a:t> </a:t>
            </a:r>
            <a:endParaRPr lang="en-US" sz="2800" dirty="0" smtClean="0">
              <a:solidFill>
                <a:srgbClr val="FF0000"/>
              </a:solidFill>
              <a:latin typeface="Tahoma" pitchFamily="34" charset="0"/>
              <a:cs typeface="Tahoma" pitchFamily="34" charset="0"/>
            </a:endParaRPr>
          </a:p>
          <a:p>
            <a:pPr algn="just">
              <a:lnSpc>
                <a:spcPct val="150000"/>
              </a:lnSpc>
            </a:pPr>
            <a:r>
              <a:rPr lang="en-US" sz="2800" dirty="0" smtClean="0">
                <a:latin typeface="Tahoma" pitchFamily="34" charset="0"/>
                <a:cs typeface="Tahoma" pitchFamily="34" charset="0"/>
              </a:rPr>
              <a:t>  </a:t>
            </a:r>
            <a:r>
              <a:rPr lang="en-US" sz="2800" dirty="0" smtClean="0">
                <a:solidFill>
                  <a:srgbClr val="0000FF"/>
                </a:solidFill>
                <a:latin typeface="Tahoma" pitchFamily="34" charset="0"/>
                <a:cs typeface="Tahoma" pitchFamily="34" charset="0"/>
              </a:rPr>
              <a:t>If the particle is bound by a few </a:t>
            </a:r>
            <a:r>
              <a:rPr lang="en-US" sz="2800" i="1" dirty="0" err="1" smtClean="0">
                <a:solidFill>
                  <a:srgbClr val="0000FF"/>
                </a:solidFill>
                <a:latin typeface="Tahoma" pitchFamily="34" charset="0"/>
                <a:cs typeface="Tahoma" pitchFamily="34" charset="0"/>
              </a:rPr>
              <a:t>MeV</a:t>
            </a:r>
            <a:r>
              <a:rPr lang="en-US" sz="2800" dirty="0" smtClean="0">
                <a:solidFill>
                  <a:srgbClr val="0000FF"/>
                </a:solidFill>
                <a:latin typeface="Tahoma" pitchFamily="34" charset="0"/>
                <a:cs typeface="Tahoma" pitchFamily="34" charset="0"/>
              </a:rPr>
              <a:t>, then </a:t>
            </a:r>
          </a:p>
          <a:p>
            <a:pPr algn="ctr">
              <a:lnSpc>
                <a:spcPct val="150000"/>
              </a:lnSpc>
            </a:pPr>
            <a:r>
              <a:rPr lang="en-US" sz="2800" i="1" dirty="0" smtClean="0">
                <a:solidFill>
                  <a:srgbClr val="0000FF"/>
                </a:solidFill>
                <a:latin typeface="Tahoma" pitchFamily="34" charset="0"/>
                <a:cs typeface="Tahoma" pitchFamily="34" charset="0"/>
              </a:rPr>
              <a:t>E</a:t>
            </a:r>
            <a:r>
              <a:rPr lang="en-US" sz="2800" i="1" baseline="-25000" dirty="0" smtClean="0">
                <a:solidFill>
                  <a:srgbClr val="0000FF"/>
                </a:solidFill>
                <a:latin typeface="Tahoma" pitchFamily="34" charset="0"/>
                <a:cs typeface="Tahoma" pitchFamily="34" charset="0"/>
              </a:rPr>
              <a:t>0</a:t>
            </a:r>
            <a:r>
              <a:rPr lang="en-US" sz="2800" i="1" dirty="0" smtClean="0">
                <a:solidFill>
                  <a:srgbClr val="0000FF"/>
                </a:solidFill>
                <a:latin typeface="Tahoma" pitchFamily="34" charset="0"/>
                <a:cs typeface="Tahoma" pitchFamily="34" charset="0"/>
              </a:rPr>
              <a:t>=E’</a:t>
            </a:r>
            <a:r>
              <a:rPr lang="en-US" sz="2800" i="1" baseline="-25000" dirty="0" smtClean="0">
                <a:solidFill>
                  <a:srgbClr val="0000FF"/>
                </a:solidFill>
                <a:latin typeface="Tahoma" pitchFamily="34" charset="0"/>
                <a:cs typeface="Tahoma" pitchFamily="34" charset="0"/>
              </a:rPr>
              <a:t>1</a:t>
            </a:r>
            <a:r>
              <a:rPr lang="en-US" sz="2800" i="1" dirty="0" smtClean="0">
                <a:solidFill>
                  <a:srgbClr val="0000FF"/>
                </a:solidFill>
                <a:latin typeface="Tahoma" pitchFamily="34" charset="0"/>
                <a:cs typeface="Tahoma" pitchFamily="34" charset="0"/>
              </a:rPr>
              <a:t>+E’</a:t>
            </a:r>
            <a:r>
              <a:rPr lang="en-US" sz="2800" i="1" baseline="-25000" dirty="0" smtClean="0">
                <a:solidFill>
                  <a:srgbClr val="0000FF"/>
                </a:solidFill>
                <a:latin typeface="Tahoma" pitchFamily="34" charset="0"/>
                <a:cs typeface="Tahoma" pitchFamily="34" charset="0"/>
              </a:rPr>
              <a:t>2</a:t>
            </a:r>
            <a:r>
              <a:rPr lang="en-US" sz="2800" i="1" dirty="0" smtClean="0">
                <a:solidFill>
                  <a:srgbClr val="0000FF"/>
                </a:solidFill>
                <a:latin typeface="Tahoma" pitchFamily="34" charset="0"/>
                <a:cs typeface="Tahoma" pitchFamily="34" charset="0"/>
              </a:rPr>
              <a:t>+Q</a:t>
            </a:r>
          </a:p>
          <a:p>
            <a:pPr algn="just">
              <a:lnSpc>
                <a:spcPct val="150000"/>
              </a:lnSpc>
            </a:pPr>
            <a:r>
              <a:rPr lang="en-US" sz="2800" dirty="0" smtClean="0">
                <a:latin typeface="Tahoma" pitchFamily="34" charset="0"/>
                <a:cs typeface="Tahoma" pitchFamily="34" charset="0"/>
              </a:rPr>
              <a:t>  as the </a:t>
            </a:r>
            <a:r>
              <a:rPr lang="en-US" sz="2800" i="1" dirty="0" smtClean="0">
                <a:latin typeface="Tahoma" pitchFamily="34" charset="0"/>
                <a:cs typeface="Tahoma" pitchFamily="34" charset="0"/>
              </a:rPr>
              <a:t>Q</a:t>
            </a:r>
            <a:r>
              <a:rPr lang="en-US" sz="2800" dirty="0" smtClean="0">
                <a:latin typeface="Tahoma" pitchFamily="34" charset="0"/>
                <a:cs typeface="Tahoma" pitchFamily="34" charset="0"/>
              </a:rPr>
              <a:t> is (</a:t>
            </a:r>
            <a:r>
              <a:rPr lang="en-US" sz="2800" i="1" dirty="0" smtClean="0">
                <a:latin typeface="Tahoma" pitchFamily="34" charset="0"/>
                <a:cs typeface="Tahoma" pitchFamily="34" charset="0"/>
              </a:rPr>
              <a:t>- </a:t>
            </a:r>
            <a:r>
              <a:rPr lang="en-US" sz="2400" i="1" dirty="0" err="1" smtClean="0">
                <a:latin typeface="Tahoma" pitchFamily="34" charset="0"/>
                <a:cs typeface="Tahoma" pitchFamily="34" charset="0"/>
              </a:rPr>
              <a:t>ve</a:t>
            </a:r>
            <a:r>
              <a:rPr lang="en-US" sz="2400" i="1" dirty="0" smtClean="0">
                <a:latin typeface="Tahoma" pitchFamily="34" charset="0"/>
                <a:cs typeface="Tahoma" pitchFamily="34" charset="0"/>
              </a:rPr>
              <a:t> </a:t>
            </a:r>
            <a:r>
              <a:rPr lang="en-US" sz="2800" dirty="0" smtClean="0">
                <a:latin typeface="Tahoma" pitchFamily="34" charset="0"/>
                <a:cs typeface="Tahoma" pitchFamily="34" charset="0"/>
              </a:rPr>
              <a:t>)</a:t>
            </a:r>
          </a:p>
          <a:p>
            <a:pPr algn="just">
              <a:lnSpc>
                <a:spcPct val="150000"/>
              </a:lnSpc>
            </a:pPr>
            <a:r>
              <a:rPr lang="en-US" sz="2800" dirty="0" smtClean="0">
                <a:latin typeface="Tahoma" pitchFamily="34" charset="0"/>
                <a:cs typeface="Tahoma" pitchFamily="34" charset="0"/>
              </a:rPr>
              <a:t>         </a:t>
            </a:r>
            <a:r>
              <a:rPr lang="en-US" sz="2800" i="1" dirty="0" smtClean="0">
                <a:latin typeface="Tahoma" pitchFamily="34" charset="0"/>
                <a:cs typeface="Tahoma" pitchFamily="34" charset="0"/>
              </a:rPr>
              <a:t>E’</a:t>
            </a:r>
            <a:r>
              <a:rPr lang="en-US" sz="2800" i="1" baseline="-25000" dirty="0" smtClean="0">
                <a:latin typeface="Tahoma" pitchFamily="34" charset="0"/>
                <a:cs typeface="Tahoma" pitchFamily="34" charset="0"/>
              </a:rPr>
              <a:t>1</a:t>
            </a:r>
            <a:r>
              <a:rPr lang="en-US" sz="2800" dirty="0" smtClean="0">
                <a:latin typeface="Tahoma" pitchFamily="34" charset="0"/>
                <a:cs typeface="Tahoma" pitchFamily="34" charset="0"/>
              </a:rPr>
              <a:t> and  </a:t>
            </a:r>
            <a:r>
              <a:rPr lang="en-US" sz="2800" i="1" dirty="0" smtClean="0">
                <a:latin typeface="Tahoma" pitchFamily="34" charset="0"/>
                <a:cs typeface="Tahoma" pitchFamily="34" charset="0"/>
              </a:rPr>
              <a:t>E’</a:t>
            </a:r>
            <a:r>
              <a:rPr lang="en-US" sz="2800" i="1" baseline="-25000" dirty="0" smtClean="0">
                <a:latin typeface="Tahoma" pitchFamily="34" charset="0"/>
                <a:cs typeface="Tahoma" pitchFamily="34" charset="0"/>
              </a:rPr>
              <a:t>2</a:t>
            </a:r>
            <a:r>
              <a:rPr lang="en-US" sz="2800" baseline="-25000" dirty="0" smtClean="0">
                <a:latin typeface="Tahoma" pitchFamily="34" charset="0"/>
                <a:cs typeface="Tahoma" pitchFamily="34" charset="0"/>
              </a:rPr>
              <a:t>   </a:t>
            </a:r>
            <a:r>
              <a:rPr lang="en-US" sz="2800" dirty="0" smtClean="0">
                <a:latin typeface="Tahoma" pitchFamily="34" charset="0"/>
                <a:cs typeface="Tahoma" pitchFamily="34" charset="0"/>
              </a:rPr>
              <a:t>are</a:t>
            </a:r>
            <a:r>
              <a:rPr lang="en-US" sz="2800" baseline="-25000" dirty="0" smtClean="0">
                <a:latin typeface="Tahoma" pitchFamily="34" charset="0"/>
                <a:cs typeface="Tahoma" pitchFamily="34" charset="0"/>
              </a:rPr>
              <a:t>    </a:t>
            </a:r>
            <a:r>
              <a:rPr lang="en-US" sz="2800" dirty="0" smtClean="0">
                <a:latin typeface="Tahoma" pitchFamily="34" charset="0"/>
                <a:cs typeface="Tahoma" pitchFamily="34" charset="0"/>
              </a:rPr>
              <a:t>&lt;    </a:t>
            </a:r>
            <a:r>
              <a:rPr lang="en-US" sz="2800" i="1" dirty="0" smtClean="0">
                <a:latin typeface="Tahoma" pitchFamily="34" charset="0"/>
                <a:cs typeface="Tahoma" pitchFamily="34" charset="0"/>
              </a:rPr>
              <a:t>E</a:t>
            </a:r>
            <a:r>
              <a:rPr lang="en-US" sz="2800" i="1" baseline="-25000" dirty="0" smtClean="0">
                <a:latin typeface="Tahoma" pitchFamily="34" charset="0"/>
                <a:cs typeface="Tahoma" pitchFamily="34" charset="0"/>
              </a:rPr>
              <a:t>1</a:t>
            </a:r>
            <a:r>
              <a:rPr lang="en-US" sz="2800" dirty="0" smtClean="0">
                <a:latin typeface="Tahoma" pitchFamily="34" charset="0"/>
                <a:cs typeface="Tahoma" pitchFamily="34" charset="0"/>
              </a:rPr>
              <a:t>  and  </a:t>
            </a:r>
            <a:r>
              <a:rPr lang="en-US" sz="2800" i="1" dirty="0" smtClean="0">
                <a:latin typeface="Tahoma" pitchFamily="34" charset="0"/>
                <a:cs typeface="Tahoma" pitchFamily="34" charset="0"/>
              </a:rPr>
              <a:t>E</a:t>
            </a:r>
            <a:r>
              <a:rPr lang="en-US" sz="2800" i="1" baseline="-25000" dirty="0" smtClean="0">
                <a:latin typeface="Tahoma" pitchFamily="34" charset="0"/>
                <a:cs typeface="Tahoma" pitchFamily="34" charset="0"/>
              </a:rPr>
              <a:t>2</a:t>
            </a:r>
            <a:r>
              <a:rPr lang="en-US" sz="2800" dirty="0" smtClean="0">
                <a:latin typeface="Tahoma" pitchFamily="34" charset="0"/>
                <a:cs typeface="Tahoma" pitchFamily="34" charset="0"/>
              </a:rPr>
              <a:t>   respectively. </a:t>
            </a:r>
          </a:p>
          <a:p>
            <a:pPr algn="just">
              <a:lnSpc>
                <a:spcPct val="150000"/>
              </a:lnSpc>
            </a:pPr>
            <a:r>
              <a:rPr lang="en-US" sz="2800" dirty="0" smtClean="0">
                <a:solidFill>
                  <a:srgbClr val="0000FF"/>
                </a:solidFill>
                <a:latin typeface="Tahoma" pitchFamily="34" charset="0"/>
                <a:cs typeface="Tahoma" pitchFamily="34" charset="0"/>
              </a:rPr>
              <a:t>  </a:t>
            </a:r>
            <a:r>
              <a:rPr lang="en-US" sz="2800" dirty="0" smtClean="0">
                <a:latin typeface="Tahoma" pitchFamily="34" charset="0"/>
                <a:cs typeface="Tahoma" pitchFamily="34" charset="0"/>
              </a:rPr>
              <a:t>Hence   </a:t>
            </a:r>
            <a:r>
              <a:rPr lang="en-US" sz="2800" i="1" dirty="0" smtClean="0">
                <a:latin typeface="Tahoma" pitchFamily="34" charset="0"/>
                <a:cs typeface="Tahoma" pitchFamily="34" charset="0"/>
              </a:rPr>
              <a:t>k’</a:t>
            </a:r>
            <a:r>
              <a:rPr lang="en-US" sz="2800" baseline="-25000" dirty="0" smtClean="0">
                <a:latin typeface="Tahoma" pitchFamily="34" charset="0"/>
                <a:cs typeface="Tahoma" pitchFamily="34" charset="0"/>
              </a:rPr>
              <a:t>1 </a:t>
            </a:r>
            <a:r>
              <a:rPr lang="en-US" sz="2800" dirty="0" smtClean="0">
                <a:latin typeface="Tahoma" pitchFamily="34" charset="0"/>
                <a:cs typeface="Tahoma" pitchFamily="34" charset="0"/>
              </a:rPr>
              <a:t>and  </a:t>
            </a:r>
            <a:r>
              <a:rPr lang="en-US" sz="2800" i="1" dirty="0" smtClean="0">
                <a:latin typeface="Tahoma" pitchFamily="34" charset="0"/>
                <a:cs typeface="Tahoma" pitchFamily="34" charset="0"/>
              </a:rPr>
              <a:t>k’</a:t>
            </a:r>
            <a:r>
              <a:rPr lang="en-US" sz="2800" i="1" baseline="-25000" dirty="0" smtClean="0">
                <a:latin typeface="Tahoma" pitchFamily="34" charset="0"/>
                <a:cs typeface="Tahoma" pitchFamily="34" charset="0"/>
              </a:rPr>
              <a:t>2</a:t>
            </a:r>
            <a:r>
              <a:rPr lang="en-US" sz="2800" dirty="0" smtClean="0">
                <a:latin typeface="Tahoma" pitchFamily="34" charset="0"/>
                <a:cs typeface="Tahoma" pitchFamily="34" charset="0"/>
              </a:rPr>
              <a:t> are</a:t>
            </a:r>
            <a:r>
              <a:rPr lang="en-US" sz="2800" baseline="-25000" dirty="0" smtClean="0">
                <a:latin typeface="Tahoma" pitchFamily="34" charset="0"/>
                <a:cs typeface="Tahoma" pitchFamily="34" charset="0"/>
              </a:rPr>
              <a:t>  </a:t>
            </a:r>
            <a:r>
              <a:rPr lang="en-US" sz="2800" dirty="0" smtClean="0">
                <a:latin typeface="Tahoma" pitchFamily="34" charset="0"/>
                <a:cs typeface="Tahoma" pitchFamily="34" charset="0"/>
              </a:rPr>
              <a:t>&lt;   </a:t>
            </a:r>
            <a:r>
              <a:rPr lang="en-US" sz="2800" i="1" dirty="0" smtClean="0">
                <a:latin typeface="Tahoma" pitchFamily="34" charset="0"/>
                <a:cs typeface="Tahoma" pitchFamily="34" charset="0"/>
              </a:rPr>
              <a:t>k</a:t>
            </a:r>
            <a:r>
              <a:rPr lang="en-US" sz="2800" i="1" baseline="-25000" dirty="0" smtClean="0">
                <a:latin typeface="Tahoma" pitchFamily="34" charset="0"/>
                <a:cs typeface="Tahoma" pitchFamily="34" charset="0"/>
              </a:rPr>
              <a:t>1</a:t>
            </a:r>
            <a:r>
              <a:rPr lang="en-US" sz="2800" dirty="0" smtClean="0">
                <a:latin typeface="Tahoma" pitchFamily="34" charset="0"/>
                <a:cs typeface="Tahoma" pitchFamily="34" charset="0"/>
              </a:rPr>
              <a:t> and </a:t>
            </a:r>
            <a:r>
              <a:rPr lang="en-US" sz="2800" i="1" dirty="0" smtClean="0">
                <a:latin typeface="Tahoma" pitchFamily="34" charset="0"/>
                <a:cs typeface="Tahoma" pitchFamily="34" charset="0"/>
              </a:rPr>
              <a:t>k</a:t>
            </a:r>
            <a:r>
              <a:rPr lang="en-US" sz="2800" i="1" baseline="-25000" dirty="0" smtClean="0">
                <a:latin typeface="Tahoma" pitchFamily="34" charset="0"/>
                <a:cs typeface="Tahoma" pitchFamily="34" charset="0"/>
              </a:rPr>
              <a:t>2</a:t>
            </a:r>
            <a:r>
              <a:rPr lang="en-US" sz="2800" dirty="0" smtClean="0">
                <a:latin typeface="Tahoma" pitchFamily="34" charset="0"/>
                <a:cs typeface="Tahoma" pitchFamily="34" charset="0"/>
              </a:rPr>
              <a:t>    respectively. </a:t>
            </a:r>
          </a:p>
          <a:p>
            <a:pPr algn="just">
              <a:lnSpc>
                <a:spcPct val="150000"/>
              </a:lnSpc>
            </a:pPr>
            <a:r>
              <a:rPr lang="en-US" sz="2800" dirty="0" smtClean="0">
                <a:solidFill>
                  <a:srgbClr val="006600"/>
                </a:solidFill>
                <a:latin typeface="Tahoma" pitchFamily="34" charset="0"/>
                <a:cs typeface="Tahoma" pitchFamily="34" charset="0"/>
              </a:rPr>
              <a:t>  and  </a:t>
            </a:r>
            <a:r>
              <a:rPr lang="el-GR" sz="2800" i="1" dirty="0" smtClean="0">
                <a:solidFill>
                  <a:srgbClr val="006600"/>
                </a:solidFill>
                <a:latin typeface="Tahoma" pitchFamily="34" charset="0"/>
                <a:cs typeface="Tahoma" pitchFamily="34" charset="0"/>
              </a:rPr>
              <a:t>θ</a:t>
            </a:r>
            <a:r>
              <a:rPr lang="en-US" sz="2800" i="1" baseline="-25000" dirty="0" smtClean="0">
                <a:solidFill>
                  <a:srgbClr val="006600"/>
                </a:solidFill>
                <a:latin typeface="Tahoma" pitchFamily="34" charset="0"/>
                <a:cs typeface="Tahoma" pitchFamily="34" charset="0"/>
              </a:rPr>
              <a:t>1</a:t>
            </a:r>
            <a:r>
              <a:rPr lang="en-US" sz="2800" dirty="0" smtClean="0">
                <a:solidFill>
                  <a:srgbClr val="006600"/>
                </a:solidFill>
                <a:latin typeface="Tahoma" pitchFamily="34" charset="0"/>
                <a:cs typeface="Tahoma" pitchFamily="34" charset="0"/>
              </a:rPr>
              <a:t> and </a:t>
            </a:r>
            <a:r>
              <a:rPr lang="el-GR" sz="2800" i="1" dirty="0" smtClean="0">
                <a:solidFill>
                  <a:srgbClr val="006600"/>
                </a:solidFill>
                <a:latin typeface="Tahoma" pitchFamily="34" charset="0"/>
                <a:cs typeface="Tahoma" pitchFamily="34" charset="0"/>
              </a:rPr>
              <a:t>θ</a:t>
            </a:r>
            <a:r>
              <a:rPr lang="en-US" sz="2800" i="1" baseline="-25000" dirty="0" smtClean="0">
                <a:solidFill>
                  <a:srgbClr val="006600"/>
                </a:solidFill>
                <a:latin typeface="Tahoma" pitchFamily="34" charset="0"/>
                <a:cs typeface="Tahoma" pitchFamily="34" charset="0"/>
              </a:rPr>
              <a:t>2</a:t>
            </a:r>
            <a:r>
              <a:rPr lang="en-US" sz="2800" dirty="0" smtClean="0">
                <a:solidFill>
                  <a:srgbClr val="006600"/>
                </a:solidFill>
                <a:latin typeface="Tahoma" pitchFamily="34" charset="0"/>
                <a:cs typeface="Tahoma" pitchFamily="34" charset="0"/>
              </a:rPr>
              <a:t>  of  </a:t>
            </a:r>
            <a:r>
              <a:rPr lang="en-US" sz="2800" b="1" i="1" dirty="0" smtClean="0">
                <a:solidFill>
                  <a:srgbClr val="006600"/>
                </a:solidFill>
                <a:latin typeface="Tahoma" pitchFamily="34" charset="0"/>
                <a:cs typeface="Tahoma" pitchFamily="34" charset="0"/>
              </a:rPr>
              <a:t>k’</a:t>
            </a:r>
            <a:r>
              <a:rPr lang="en-US" sz="2800" b="1" i="1" baseline="-25000" dirty="0" smtClean="0">
                <a:solidFill>
                  <a:srgbClr val="006600"/>
                </a:solidFill>
                <a:latin typeface="Tahoma" pitchFamily="34" charset="0"/>
                <a:cs typeface="Tahoma" pitchFamily="34" charset="0"/>
              </a:rPr>
              <a:t>1</a:t>
            </a:r>
            <a:r>
              <a:rPr lang="en-US" sz="2800" dirty="0" smtClean="0">
                <a:solidFill>
                  <a:srgbClr val="006600"/>
                </a:solidFill>
                <a:latin typeface="Tahoma" pitchFamily="34" charset="0"/>
                <a:cs typeface="Tahoma" pitchFamily="34" charset="0"/>
              </a:rPr>
              <a:t> and </a:t>
            </a:r>
            <a:r>
              <a:rPr lang="en-US" sz="2800" b="1" i="1" dirty="0" smtClean="0">
                <a:solidFill>
                  <a:srgbClr val="006600"/>
                </a:solidFill>
                <a:latin typeface="Tahoma" pitchFamily="34" charset="0"/>
                <a:cs typeface="Tahoma" pitchFamily="34" charset="0"/>
              </a:rPr>
              <a:t>k’</a:t>
            </a:r>
            <a:r>
              <a:rPr lang="en-US" sz="2800" b="1" i="1" baseline="-25000" dirty="0" smtClean="0">
                <a:solidFill>
                  <a:srgbClr val="006600"/>
                </a:solidFill>
                <a:latin typeface="Tahoma" pitchFamily="34" charset="0"/>
                <a:cs typeface="Tahoma" pitchFamily="34" charset="0"/>
              </a:rPr>
              <a:t>2</a:t>
            </a:r>
            <a:r>
              <a:rPr lang="en-US" sz="2800" dirty="0" smtClean="0">
                <a:solidFill>
                  <a:srgbClr val="006600"/>
                </a:solidFill>
                <a:latin typeface="Tahoma" pitchFamily="34" charset="0"/>
                <a:cs typeface="Tahoma" pitchFamily="34" charset="0"/>
              </a:rPr>
              <a:t> will be </a:t>
            </a:r>
          </a:p>
          <a:p>
            <a:pPr algn="just">
              <a:lnSpc>
                <a:spcPct val="150000"/>
              </a:lnSpc>
            </a:pPr>
            <a:r>
              <a:rPr lang="en-US" sz="2800" dirty="0" smtClean="0">
                <a:solidFill>
                  <a:srgbClr val="006600"/>
                </a:solidFill>
                <a:latin typeface="Tahoma" pitchFamily="34" charset="0"/>
                <a:cs typeface="Tahoma" pitchFamily="34" charset="0"/>
              </a:rPr>
              <a:t>                        slightly  &lt;  that of free scattering.</a:t>
            </a:r>
            <a:endParaRPr lang="en-US" sz="2800" baseline="-25000" dirty="0" smtClean="0">
              <a:solidFill>
                <a:srgbClr val="006600"/>
              </a:solidFill>
              <a:latin typeface="Tahoma" pitchFamily="34" charset="0"/>
              <a:cs typeface="Tahoma" pitchFamily="34" charset="0"/>
            </a:endParaRPr>
          </a:p>
          <a:p>
            <a:pPr algn="just"/>
            <a:r>
              <a:rPr lang="en-US" sz="2800" baseline="-25000" dirty="0" smtClean="0">
                <a:solidFill>
                  <a:srgbClr val="006600"/>
                </a:solidFill>
                <a:latin typeface="Tahoma" pitchFamily="34" charset="0"/>
                <a:cs typeface="Tahoma" pitchFamily="34" charset="0"/>
              </a:rPr>
              <a:t>  </a:t>
            </a:r>
            <a:endParaRPr lang="en-US" sz="2800" baseline="-25000" dirty="0">
              <a:solidFill>
                <a:srgbClr val="006600"/>
              </a:solidFill>
              <a:latin typeface="Tahoma" pitchFamily="34" charset="0"/>
              <a:cs typeface="Tahoma" pitchFamily="34" charset="0"/>
            </a:endParaRPr>
          </a:p>
        </p:txBody>
      </p:sp>
      <p:graphicFrame>
        <p:nvGraphicFramePr>
          <p:cNvPr id="3" name="Object 2"/>
          <p:cNvGraphicFramePr>
            <a:graphicFrameLocks noChangeAspect="1"/>
          </p:cNvGraphicFramePr>
          <p:nvPr/>
        </p:nvGraphicFramePr>
        <p:xfrm>
          <a:off x="3352800" y="762000"/>
          <a:ext cx="1997075" cy="655638"/>
        </p:xfrm>
        <a:graphic>
          <a:graphicData uri="http://schemas.openxmlformats.org/presentationml/2006/ole">
            <p:oleObj spid="_x0000_s97282" name="Equation" r:id="rId3" imgW="736560" imgH="241200" progId="Equation.3">
              <p:embed/>
            </p:oleObj>
          </a:graphicData>
        </a:graphic>
      </p:graphicFrame>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Oval 2"/>
          <p:cNvSpPr>
            <a:spLocks noChangeArrowheads="1"/>
          </p:cNvSpPr>
          <p:nvPr/>
        </p:nvSpPr>
        <p:spPr bwMode="auto">
          <a:xfrm>
            <a:off x="33528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80899" name="Oval 3"/>
          <p:cNvSpPr>
            <a:spLocks noChangeArrowheads="1"/>
          </p:cNvSpPr>
          <p:nvPr/>
        </p:nvSpPr>
        <p:spPr bwMode="auto">
          <a:xfrm>
            <a:off x="4038600" y="3733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80900" name="Oval 4"/>
          <p:cNvSpPr>
            <a:spLocks noChangeArrowheads="1"/>
          </p:cNvSpPr>
          <p:nvPr/>
        </p:nvSpPr>
        <p:spPr bwMode="auto">
          <a:xfrm>
            <a:off x="35052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80901"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Oval 2"/>
          <p:cNvSpPr>
            <a:spLocks noChangeArrowheads="1"/>
          </p:cNvSpPr>
          <p:nvPr/>
        </p:nvSpPr>
        <p:spPr bwMode="auto">
          <a:xfrm>
            <a:off x="33528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81923" name="Oval 3"/>
          <p:cNvSpPr>
            <a:spLocks noChangeArrowheads="1"/>
          </p:cNvSpPr>
          <p:nvPr/>
        </p:nvSpPr>
        <p:spPr bwMode="auto">
          <a:xfrm>
            <a:off x="3962400" y="3733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81924" name="Oval 4"/>
          <p:cNvSpPr>
            <a:spLocks noChangeArrowheads="1"/>
          </p:cNvSpPr>
          <p:nvPr/>
        </p:nvSpPr>
        <p:spPr bwMode="auto">
          <a:xfrm>
            <a:off x="35814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81925"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Oval 2"/>
          <p:cNvSpPr>
            <a:spLocks noChangeArrowheads="1"/>
          </p:cNvSpPr>
          <p:nvPr/>
        </p:nvSpPr>
        <p:spPr bwMode="auto">
          <a:xfrm>
            <a:off x="33528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82947" name="Oval 3"/>
          <p:cNvSpPr>
            <a:spLocks noChangeArrowheads="1"/>
          </p:cNvSpPr>
          <p:nvPr/>
        </p:nvSpPr>
        <p:spPr bwMode="auto">
          <a:xfrm>
            <a:off x="4038600" y="3733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82948" name="Oval 4"/>
          <p:cNvSpPr>
            <a:spLocks noChangeArrowheads="1"/>
          </p:cNvSpPr>
          <p:nvPr/>
        </p:nvSpPr>
        <p:spPr bwMode="auto">
          <a:xfrm>
            <a:off x="36576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82949"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Oval 2"/>
          <p:cNvSpPr>
            <a:spLocks noChangeArrowheads="1"/>
          </p:cNvSpPr>
          <p:nvPr/>
        </p:nvSpPr>
        <p:spPr bwMode="auto">
          <a:xfrm>
            <a:off x="33528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83971" name="Oval 3"/>
          <p:cNvSpPr>
            <a:spLocks noChangeArrowheads="1"/>
          </p:cNvSpPr>
          <p:nvPr/>
        </p:nvSpPr>
        <p:spPr bwMode="auto">
          <a:xfrm>
            <a:off x="3962400" y="3733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83972" name="Oval 4"/>
          <p:cNvSpPr>
            <a:spLocks noChangeArrowheads="1"/>
          </p:cNvSpPr>
          <p:nvPr/>
        </p:nvSpPr>
        <p:spPr bwMode="auto">
          <a:xfrm>
            <a:off x="37338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83973"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Oval 2"/>
          <p:cNvSpPr>
            <a:spLocks noChangeArrowheads="1"/>
          </p:cNvSpPr>
          <p:nvPr/>
        </p:nvSpPr>
        <p:spPr bwMode="auto">
          <a:xfrm>
            <a:off x="35052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84995" name="Oval 3"/>
          <p:cNvSpPr>
            <a:spLocks noChangeArrowheads="1"/>
          </p:cNvSpPr>
          <p:nvPr/>
        </p:nvSpPr>
        <p:spPr bwMode="auto">
          <a:xfrm>
            <a:off x="3886200" y="38100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84996" name="Oval 4"/>
          <p:cNvSpPr>
            <a:spLocks noChangeArrowheads="1"/>
          </p:cNvSpPr>
          <p:nvPr/>
        </p:nvSpPr>
        <p:spPr bwMode="auto">
          <a:xfrm>
            <a:off x="38100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84997"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pic>
        <p:nvPicPr>
          <p:cNvPr id="84998" name="Picture 6" descr="explosion"/>
          <p:cNvPicPr>
            <a:picLocks noChangeAspect="1" noChangeArrowheads="1"/>
          </p:cNvPicPr>
          <p:nvPr/>
        </p:nvPicPr>
        <p:blipFill>
          <a:blip r:embed="rId2" cstate="print">
            <a:clrChange>
              <a:clrFrom>
                <a:srgbClr val="FEFFFC"/>
              </a:clrFrom>
              <a:clrTo>
                <a:srgbClr val="FEFFFC">
                  <a:alpha val="0"/>
                </a:srgbClr>
              </a:clrTo>
            </a:clrChange>
          </a:blip>
          <a:srcRect/>
          <a:stretch>
            <a:fillRect/>
          </a:stretch>
        </p:blipFill>
        <p:spPr bwMode="auto">
          <a:xfrm>
            <a:off x="3962400" y="3862388"/>
            <a:ext cx="1143000" cy="958850"/>
          </a:xfrm>
          <a:prstGeom prst="rect">
            <a:avLst/>
          </a:prstGeom>
          <a:noFill/>
          <a:ln w="9525">
            <a:noFill/>
            <a:miter lim="800000"/>
            <a:headEnd/>
            <a:tailEnd/>
          </a:ln>
        </p:spPr>
      </p:pic>
    </p:spTree>
  </p:cSld>
  <p:clrMapOvr>
    <a:masterClrMapping/>
  </p:clrMapOvr>
  <p:transition advClick="0" advTm="0"/>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Oval 2"/>
          <p:cNvSpPr>
            <a:spLocks noChangeArrowheads="1"/>
          </p:cNvSpPr>
          <p:nvPr/>
        </p:nvSpPr>
        <p:spPr bwMode="auto">
          <a:xfrm>
            <a:off x="35052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86019" name="Oval 3"/>
          <p:cNvSpPr>
            <a:spLocks noChangeArrowheads="1"/>
          </p:cNvSpPr>
          <p:nvPr/>
        </p:nvSpPr>
        <p:spPr bwMode="auto">
          <a:xfrm>
            <a:off x="3962400" y="3733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86020" name="Oval 4"/>
          <p:cNvSpPr>
            <a:spLocks noChangeArrowheads="1"/>
          </p:cNvSpPr>
          <p:nvPr/>
        </p:nvSpPr>
        <p:spPr bwMode="auto">
          <a:xfrm>
            <a:off x="3810000" y="37338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86021"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pic>
        <p:nvPicPr>
          <p:cNvPr id="86022" name="Picture 6" descr="explosion"/>
          <p:cNvPicPr>
            <a:picLocks noChangeAspect="1" noChangeArrowheads="1"/>
          </p:cNvPicPr>
          <p:nvPr/>
        </p:nvPicPr>
        <p:blipFill>
          <a:blip r:embed="rId2" cstate="print">
            <a:clrChange>
              <a:clrFrom>
                <a:srgbClr val="FEFFFC"/>
              </a:clrFrom>
              <a:clrTo>
                <a:srgbClr val="FEFFFC">
                  <a:alpha val="0"/>
                </a:srgbClr>
              </a:clrTo>
            </a:clrChange>
          </a:blip>
          <a:srcRect/>
          <a:stretch>
            <a:fillRect/>
          </a:stretch>
        </p:blipFill>
        <p:spPr bwMode="auto">
          <a:xfrm>
            <a:off x="3962400" y="3797300"/>
            <a:ext cx="1219200" cy="1023938"/>
          </a:xfrm>
          <a:prstGeom prst="rect">
            <a:avLst/>
          </a:prstGeom>
          <a:noFill/>
          <a:ln w="9525">
            <a:noFill/>
            <a:miter lim="800000"/>
            <a:headEnd/>
            <a:tailEnd/>
          </a:ln>
        </p:spPr>
      </p:pic>
    </p:spTree>
  </p:cSld>
  <p:clrMapOvr>
    <a:masterClrMapping/>
  </p:clrMapOvr>
  <p:transition advClick="0" advTm="0"/>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Oval 2"/>
          <p:cNvSpPr>
            <a:spLocks noChangeArrowheads="1"/>
          </p:cNvSpPr>
          <p:nvPr/>
        </p:nvSpPr>
        <p:spPr bwMode="auto">
          <a:xfrm>
            <a:off x="35052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87043" name="Oval 3"/>
          <p:cNvSpPr>
            <a:spLocks noChangeArrowheads="1"/>
          </p:cNvSpPr>
          <p:nvPr/>
        </p:nvSpPr>
        <p:spPr bwMode="auto">
          <a:xfrm>
            <a:off x="3962400" y="3733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87044" name="Oval 4"/>
          <p:cNvSpPr>
            <a:spLocks noChangeArrowheads="1"/>
          </p:cNvSpPr>
          <p:nvPr/>
        </p:nvSpPr>
        <p:spPr bwMode="auto">
          <a:xfrm>
            <a:off x="3886200" y="37338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87045"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pic>
        <p:nvPicPr>
          <p:cNvPr id="87046" name="Picture 6" descr="explosion"/>
          <p:cNvPicPr>
            <a:picLocks noChangeAspect="1" noChangeArrowheads="1"/>
          </p:cNvPicPr>
          <p:nvPr/>
        </p:nvPicPr>
        <p:blipFill>
          <a:blip r:embed="rId2" cstate="print">
            <a:clrChange>
              <a:clrFrom>
                <a:srgbClr val="FEFFFC"/>
              </a:clrFrom>
              <a:clrTo>
                <a:srgbClr val="FEFFFC">
                  <a:alpha val="0"/>
                </a:srgbClr>
              </a:clrTo>
            </a:clrChange>
          </a:blip>
          <a:srcRect/>
          <a:stretch>
            <a:fillRect/>
          </a:stretch>
        </p:blipFill>
        <p:spPr bwMode="auto">
          <a:xfrm>
            <a:off x="3962400" y="3733800"/>
            <a:ext cx="1295400" cy="1087438"/>
          </a:xfrm>
          <a:prstGeom prst="rect">
            <a:avLst/>
          </a:prstGeom>
          <a:noFill/>
          <a:ln w="9525">
            <a:noFill/>
            <a:miter lim="800000"/>
            <a:headEnd/>
            <a:tailEnd/>
          </a:ln>
        </p:spPr>
      </p:pic>
    </p:spTree>
  </p:cSld>
  <p:clrMapOvr>
    <a:masterClrMapping/>
  </p:clrMapOvr>
  <p:transition advClick="0" advTm="0"/>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Oval 2"/>
          <p:cNvSpPr>
            <a:spLocks noChangeArrowheads="1"/>
          </p:cNvSpPr>
          <p:nvPr/>
        </p:nvSpPr>
        <p:spPr bwMode="auto">
          <a:xfrm>
            <a:off x="35052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88067" name="Oval 3"/>
          <p:cNvSpPr>
            <a:spLocks noChangeArrowheads="1"/>
          </p:cNvSpPr>
          <p:nvPr/>
        </p:nvSpPr>
        <p:spPr bwMode="auto">
          <a:xfrm>
            <a:off x="3962400" y="3733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88068" name="Oval 4"/>
          <p:cNvSpPr>
            <a:spLocks noChangeArrowheads="1"/>
          </p:cNvSpPr>
          <p:nvPr/>
        </p:nvSpPr>
        <p:spPr bwMode="auto">
          <a:xfrm>
            <a:off x="3962400" y="37338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88069"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pic>
        <p:nvPicPr>
          <p:cNvPr id="88070" name="Picture 6" descr="explosion"/>
          <p:cNvPicPr>
            <a:picLocks noChangeAspect="1" noChangeArrowheads="1"/>
          </p:cNvPicPr>
          <p:nvPr/>
        </p:nvPicPr>
        <p:blipFill>
          <a:blip r:embed="rId2" cstate="print">
            <a:clrChange>
              <a:clrFrom>
                <a:srgbClr val="FEFFFC"/>
              </a:clrFrom>
              <a:clrTo>
                <a:srgbClr val="FEFFFC">
                  <a:alpha val="0"/>
                </a:srgbClr>
              </a:clrTo>
            </a:clrChange>
          </a:blip>
          <a:srcRect/>
          <a:stretch>
            <a:fillRect/>
          </a:stretch>
        </p:blipFill>
        <p:spPr bwMode="auto">
          <a:xfrm>
            <a:off x="3962400" y="3733800"/>
            <a:ext cx="1295400" cy="1087438"/>
          </a:xfrm>
          <a:prstGeom prst="rect">
            <a:avLst/>
          </a:prstGeom>
          <a:noFill/>
          <a:ln w="9525">
            <a:noFill/>
            <a:miter lim="800000"/>
            <a:headEnd/>
            <a:tailEnd/>
          </a:ln>
        </p:spPr>
      </p:pic>
    </p:spTree>
  </p:cSld>
  <p:clrMapOvr>
    <a:masterClrMapping/>
  </p:clrMapOvr>
  <p:transition advClick="0" advTm="0"/>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Oval 2"/>
          <p:cNvSpPr>
            <a:spLocks noChangeArrowheads="1"/>
          </p:cNvSpPr>
          <p:nvPr/>
        </p:nvSpPr>
        <p:spPr bwMode="auto">
          <a:xfrm>
            <a:off x="3886200" y="49530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89091" name="Oval 3"/>
          <p:cNvSpPr>
            <a:spLocks noChangeArrowheads="1"/>
          </p:cNvSpPr>
          <p:nvPr/>
        </p:nvSpPr>
        <p:spPr bwMode="auto">
          <a:xfrm>
            <a:off x="3962400" y="3733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89092" name="Oval 4"/>
          <p:cNvSpPr>
            <a:spLocks noChangeArrowheads="1"/>
          </p:cNvSpPr>
          <p:nvPr/>
        </p:nvSpPr>
        <p:spPr bwMode="auto">
          <a:xfrm>
            <a:off x="3962400" y="37338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89093"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pic>
        <p:nvPicPr>
          <p:cNvPr id="89094" name="Picture 6" descr="explosion"/>
          <p:cNvPicPr>
            <a:picLocks noChangeAspect="1" noChangeArrowheads="1"/>
          </p:cNvPicPr>
          <p:nvPr/>
        </p:nvPicPr>
        <p:blipFill>
          <a:blip r:embed="rId2" cstate="print">
            <a:clrChange>
              <a:clrFrom>
                <a:srgbClr val="FEFFFC"/>
              </a:clrFrom>
              <a:clrTo>
                <a:srgbClr val="FEFFFC">
                  <a:alpha val="0"/>
                </a:srgbClr>
              </a:clrTo>
            </a:clrChange>
          </a:blip>
          <a:srcRect/>
          <a:stretch>
            <a:fillRect/>
          </a:stretch>
        </p:blipFill>
        <p:spPr bwMode="auto">
          <a:xfrm>
            <a:off x="4038600" y="3862388"/>
            <a:ext cx="1143000" cy="958850"/>
          </a:xfrm>
          <a:prstGeom prst="rect">
            <a:avLst/>
          </a:prstGeom>
          <a:noFill/>
          <a:ln w="9525">
            <a:noFill/>
            <a:miter lim="800000"/>
            <a:headEnd/>
            <a:tailEnd/>
          </a:ln>
        </p:spPr>
      </p:pic>
    </p:spTree>
  </p:cSld>
  <p:clrMapOvr>
    <a:masterClrMapping/>
  </p:clrMapOvr>
  <p:transition advClick="0" advTm="0"/>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Oval 2"/>
          <p:cNvSpPr>
            <a:spLocks noChangeArrowheads="1"/>
          </p:cNvSpPr>
          <p:nvPr/>
        </p:nvSpPr>
        <p:spPr bwMode="auto">
          <a:xfrm>
            <a:off x="3886200" y="49530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90115" name="Oval 3"/>
          <p:cNvSpPr>
            <a:spLocks noChangeArrowheads="1"/>
          </p:cNvSpPr>
          <p:nvPr/>
        </p:nvSpPr>
        <p:spPr bwMode="auto">
          <a:xfrm>
            <a:off x="4114800" y="36576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90116" name="Oval 4"/>
          <p:cNvSpPr>
            <a:spLocks noChangeArrowheads="1"/>
          </p:cNvSpPr>
          <p:nvPr/>
        </p:nvSpPr>
        <p:spPr bwMode="auto">
          <a:xfrm>
            <a:off x="4114800" y="38100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90117"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pic>
        <p:nvPicPr>
          <p:cNvPr id="90118" name="Picture 6" descr="explosion"/>
          <p:cNvPicPr>
            <a:picLocks noChangeAspect="1" noChangeArrowheads="1"/>
          </p:cNvPicPr>
          <p:nvPr/>
        </p:nvPicPr>
        <p:blipFill>
          <a:blip r:embed="rId2" cstate="print">
            <a:clrChange>
              <a:clrFrom>
                <a:srgbClr val="FEFFFC"/>
              </a:clrFrom>
              <a:clrTo>
                <a:srgbClr val="FEFFFC">
                  <a:alpha val="0"/>
                </a:srgbClr>
              </a:clrTo>
            </a:clrChange>
          </a:blip>
          <a:srcRect/>
          <a:stretch>
            <a:fillRect/>
          </a:stretch>
        </p:blipFill>
        <p:spPr bwMode="auto">
          <a:xfrm>
            <a:off x="4191000" y="3810000"/>
            <a:ext cx="1295400" cy="1087438"/>
          </a:xfrm>
          <a:prstGeom prst="rect">
            <a:avLst/>
          </a:prstGeom>
          <a:noFill/>
          <a:ln w="9525">
            <a:noFill/>
            <a:miter lim="800000"/>
            <a:headEnd/>
            <a:tailEnd/>
          </a:ln>
        </p:spPr>
      </p:pic>
    </p:spTree>
  </p:cSld>
  <p:clrMapOvr>
    <a:masterClrMapping/>
  </p:clrMapOvr>
  <p:transition advClick="0" advTm="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362200"/>
            <a:ext cx="8915400" cy="769441"/>
          </a:xfrm>
          <a:prstGeom prst="rect">
            <a:avLst/>
          </a:prstGeom>
          <a:noFill/>
        </p:spPr>
        <p:txBody>
          <a:bodyPr wrap="square" rtlCol="0">
            <a:spAutoFit/>
          </a:bodyPr>
          <a:lstStyle/>
          <a:p>
            <a:pPr algn="ctr"/>
            <a:r>
              <a:rPr lang="en-US" sz="4400" dirty="0" smtClean="0"/>
              <a:t>Zero Range Knockout</a:t>
            </a:r>
            <a:endParaRPr lang="en-US" sz="4400"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Oval 2"/>
          <p:cNvSpPr>
            <a:spLocks noChangeArrowheads="1"/>
          </p:cNvSpPr>
          <p:nvPr/>
        </p:nvSpPr>
        <p:spPr bwMode="auto">
          <a:xfrm>
            <a:off x="3886200" y="50292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91139" name="Oval 3"/>
          <p:cNvSpPr>
            <a:spLocks noChangeArrowheads="1"/>
          </p:cNvSpPr>
          <p:nvPr/>
        </p:nvSpPr>
        <p:spPr bwMode="auto">
          <a:xfrm>
            <a:off x="4267200" y="35814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91140" name="Oval 4"/>
          <p:cNvSpPr>
            <a:spLocks noChangeArrowheads="1"/>
          </p:cNvSpPr>
          <p:nvPr/>
        </p:nvSpPr>
        <p:spPr bwMode="auto">
          <a:xfrm>
            <a:off x="4267200" y="38862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91141"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pic>
        <p:nvPicPr>
          <p:cNvPr id="91142" name="Picture 6" descr="explosion"/>
          <p:cNvPicPr>
            <a:picLocks noChangeAspect="1" noChangeArrowheads="1"/>
          </p:cNvPicPr>
          <p:nvPr/>
        </p:nvPicPr>
        <p:blipFill>
          <a:blip r:embed="rId2" cstate="print">
            <a:clrChange>
              <a:clrFrom>
                <a:srgbClr val="FEFFFC"/>
              </a:clrFrom>
              <a:clrTo>
                <a:srgbClr val="FEFFFC">
                  <a:alpha val="0"/>
                </a:srgbClr>
              </a:clrTo>
            </a:clrChange>
          </a:blip>
          <a:srcRect/>
          <a:stretch>
            <a:fillRect/>
          </a:stretch>
        </p:blipFill>
        <p:spPr bwMode="auto">
          <a:xfrm>
            <a:off x="4191000" y="3810000"/>
            <a:ext cx="1295400" cy="1087438"/>
          </a:xfrm>
          <a:prstGeom prst="rect">
            <a:avLst/>
          </a:prstGeom>
          <a:noFill/>
          <a:ln w="9525">
            <a:noFill/>
            <a:miter lim="800000"/>
            <a:headEnd/>
            <a:tailEnd/>
          </a:ln>
        </p:spPr>
      </p:pic>
    </p:spTree>
  </p:cSld>
  <p:clrMapOvr>
    <a:masterClrMapping/>
  </p:clrMapOvr>
  <p:transition advClick="0" advTm="0"/>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Oval 2"/>
          <p:cNvSpPr>
            <a:spLocks noChangeArrowheads="1"/>
          </p:cNvSpPr>
          <p:nvPr/>
        </p:nvSpPr>
        <p:spPr bwMode="auto">
          <a:xfrm>
            <a:off x="3886200" y="50292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92163" name="Oval 3"/>
          <p:cNvSpPr>
            <a:spLocks noChangeArrowheads="1"/>
          </p:cNvSpPr>
          <p:nvPr/>
        </p:nvSpPr>
        <p:spPr bwMode="auto">
          <a:xfrm>
            <a:off x="4419600" y="3505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92164" name="Oval 4"/>
          <p:cNvSpPr>
            <a:spLocks noChangeArrowheads="1"/>
          </p:cNvSpPr>
          <p:nvPr/>
        </p:nvSpPr>
        <p:spPr bwMode="auto">
          <a:xfrm>
            <a:off x="4419600" y="39624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92165"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Oval 2"/>
          <p:cNvSpPr>
            <a:spLocks noChangeArrowheads="1"/>
          </p:cNvSpPr>
          <p:nvPr/>
        </p:nvSpPr>
        <p:spPr bwMode="auto">
          <a:xfrm>
            <a:off x="3886200" y="51054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93187" name="Oval 3"/>
          <p:cNvSpPr>
            <a:spLocks noChangeArrowheads="1"/>
          </p:cNvSpPr>
          <p:nvPr/>
        </p:nvSpPr>
        <p:spPr bwMode="auto">
          <a:xfrm>
            <a:off x="4572000" y="34290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93188" name="Oval 4"/>
          <p:cNvSpPr>
            <a:spLocks noChangeArrowheads="1"/>
          </p:cNvSpPr>
          <p:nvPr/>
        </p:nvSpPr>
        <p:spPr bwMode="auto">
          <a:xfrm>
            <a:off x="4572000" y="40386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93189"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Oval 2"/>
          <p:cNvSpPr>
            <a:spLocks noChangeArrowheads="1"/>
          </p:cNvSpPr>
          <p:nvPr/>
        </p:nvSpPr>
        <p:spPr bwMode="auto">
          <a:xfrm>
            <a:off x="3886200" y="51054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94211" name="Oval 3"/>
          <p:cNvSpPr>
            <a:spLocks noChangeArrowheads="1"/>
          </p:cNvSpPr>
          <p:nvPr/>
        </p:nvSpPr>
        <p:spPr bwMode="auto">
          <a:xfrm>
            <a:off x="4724400" y="3352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94212" name="Oval 4"/>
          <p:cNvSpPr>
            <a:spLocks noChangeArrowheads="1"/>
          </p:cNvSpPr>
          <p:nvPr/>
        </p:nvSpPr>
        <p:spPr bwMode="auto">
          <a:xfrm>
            <a:off x="4724400" y="41148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94213"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Oval 2"/>
          <p:cNvSpPr>
            <a:spLocks noChangeArrowheads="1"/>
          </p:cNvSpPr>
          <p:nvPr/>
        </p:nvSpPr>
        <p:spPr bwMode="auto">
          <a:xfrm>
            <a:off x="3886200" y="51816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95235" name="Oval 3"/>
          <p:cNvSpPr>
            <a:spLocks noChangeArrowheads="1"/>
          </p:cNvSpPr>
          <p:nvPr/>
        </p:nvSpPr>
        <p:spPr bwMode="auto">
          <a:xfrm>
            <a:off x="4876800" y="32766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95236" name="Oval 4"/>
          <p:cNvSpPr>
            <a:spLocks noChangeArrowheads="1"/>
          </p:cNvSpPr>
          <p:nvPr/>
        </p:nvSpPr>
        <p:spPr bwMode="auto">
          <a:xfrm>
            <a:off x="4876800" y="41910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95237"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Oval 2"/>
          <p:cNvSpPr>
            <a:spLocks noChangeArrowheads="1"/>
          </p:cNvSpPr>
          <p:nvPr/>
        </p:nvSpPr>
        <p:spPr bwMode="auto">
          <a:xfrm>
            <a:off x="3886200" y="51816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96259" name="Oval 3"/>
          <p:cNvSpPr>
            <a:spLocks noChangeArrowheads="1"/>
          </p:cNvSpPr>
          <p:nvPr/>
        </p:nvSpPr>
        <p:spPr bwMode="auto">
          <a:xfrm>
            <a:off x="5029200" y="32004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96260" name="Oval 4"/>
          <p:cNvSpPr>
            <a:spLocks noChangeArrowheads="1"/>
          </p:cNvSpPr>
          <p:nvPr/>
        </p:nvSpPr>
        <p:spPr bwMode="auto">
          <a:xfrm>
            <a:off x="5029200" y="42672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96261"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Oval 2"/>
          <p:cNvSpPr>
            <a:spLocks noChangeArrowheads="1"/>
          </p:cNvSpPr>
          <p:nvPr/>
        </p:nvSpPr>
        <p:spPr bwMode="auto">
          <a:xfrm>
            <a:off x="3886200" y="52578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97283" name="Oval 3"/>
          <p:cNvSpPr>
            <a:spLocks noChangeArrowheads="1"/>
          </p:cNvSpPr>
          <p:nvPr/>
        </p:nvSpPr>
        <p:spPr bwMode="auto">
          <a:xfrm>
            <a:off x="5181600" y="3124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97284" name="Oval 4"/>
          <p:cNvSpPr>
            <a:spLocks noChangeArrowheads="1"/>
          </p:cNvSpPr>
          <p:nvPr/>
        </p:nvSpPr>
        <p:spPr bwMode="auto">
          <a:xfrm>
            <a:off x="5181600" y="43434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97285"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Oval 2"/>
          <p:cNvSpPr>
            <a:spLocks noChangeArrowheads="1"/>
          </p:cNvSpPr>
          <p:nvPr/>
        </p:nvSpPr>
        <p:spPr bwMode="auto">
          <a:xfrm>
            <a:off x="3886200" y="52578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98307" name="Oval 3"/>
          <p:cNvSpPr>
            <a:spLocks noChangeArrowheads="1"/>
          </p:cNvSpPr>
          <p:nvPr/>
        </p:nvSpPr>
        <p:spPr bwMode="auto">
          <a:xfrm>
            <a:off x="5334000" y="30480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98308" name="Oval 4"/>
          <p:cNvSpPr>
            <a:spLocks noChangeArrowheads="1"/>
          </p:cNvSpPr>
          <p:nvPr/>
        </p:nvSpPr>
        <p:spPr bwMode="auto">
          <a:xfrm>
            <a:off x="5334000" y="44196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98309"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Oval 2"/>
          <p:cNvSpPr>
            <a:spLocks noChangeArrowheads="1"/>
          </p:cNvSpPr>
          <p:nvPr/>
        </p:nvSpPr>
        <p:spPr bwMode="auto">
          <a:xfrm>
            <a:off x="3886200" y="53340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99331" name="Oval 3"/>
          <p:cNvSpPr>
            <a:spLocks noChangeArrowheads="1"/>
          </p:cNvSpPr>
          <p:nvPr/>
        </p:nvSpPr>
        <p:spPr bwMode="auto">
          <a:xfrm>
            <a:off x="5486400" y="2971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99332" name="Oval 4"/>
          <p:cNvSpPr>
            <a:spLocks noChangeArrowheads="1"/>
          </p:cNvSpPr>
          <p:nvPr/>
        </p:nvSpPr>
        <p:spPr bwMode="auto">
          <a:xfrm>
            <a:off x="5486400" y="44958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99333"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Oval 2"/>
          <p:cNvSpPr>
            <a:spLocks noChangeArrowheads="1"/>
          </p:cNvSpPr>
          <p:nvPr/>
        </p:nvSpPr>
        <p:spPr bwMode="auto">
          <a:xfrm>
            <a:off x="3886200" y="53340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00355" name="Oval 3"/>
          <p:cNvSpPr>
            <a:spLocks noChangeArrowheads="1"/>
          </p:cNvSpPr>
          <p:nvPr/>
        </p:nvSpPr>
        <p:spPr bwMode="auto">
          <a:xfrm>
            <a:off x="5638800" y="28956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00356" name="Oval 4"/>
          <p:cNvSpPr>
            <a:spLocks noChangeArrowheads="1"/>
          </p:cNvSpPr>
          <p:nvPr/>
        </p:nvSpPr>
        <p:spPr bwMode="auto">
          <a:xfrm>
            <a:off x="5638800" y="45720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00357"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36867" name="Oval 3"/>
          <p:cNvSpPr>
            <a:spLocks noChangeArrowheads="1"/>
          </p:cNvSpPr>
          <p:nvPr/>
        </p:nvSpPr>
        <p:spPr bwMode="auto">
          <a:xfrm>
            <a:off x="3962400" y="38100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36868" name="Oval 4"/>
          <p:cNvSpPr>
            <a:spLocks noChangeArrowheads="1"/>
          </p:cNvSpPr>
          <p:nvPr/>
        </p:nvSpPr>
        <p:spPr bwMode="auto">
          <a:xfrm>
            <a:off x="3048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36869"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Oval 2"/>
          <p:cNvSpPr>
            <a:spLocks noChangeArrowheads="1"/>
          </p:cNvSpPr>
          <p:nvPr/>
        </p:nvSpPr>
        <p:spPr bwMode="auto">
          <a:xfrm>
            <a:off x="3886200" y="54102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01379" name="Oval 3"/>
          <p:cNvSpPr>
            <a:spLocks noChangeArrowheads="1"/>
          </p:cNvSpPr>
          <p:nvPr/>
        </p:nvSpPr>
        <p:spPr bwMode="auto">
          <a:xfrm>
            <a:off x="5791200" y="28194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01380" name="Oval 4"/>
          <p:cNvSpPr>
            <a:spLocks noChangeArrowheads="1"/>
          </p:cNvSpPr>
          <p:nvPr/>
        </p:nvSpPr>
        <p:spPr bwMode="auto">
          <a:xfrm>
            <a:off x="5791200" y="46482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01381"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Oval 2"/>
          <p:cNvSpPr>
            <a:spLocks noChangeArrowheads="1"/>
          </p:cNvSpPr>
          <p:nvPr/>
        </p:nvSpPr>
        <p:spPr bwMode="auto">
          <a:xfrm>
            <a:off x="3886200" y="54102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02403" name="Oval 3"/>
          <p:cNvSpPr>
            <a:spLocks noChangeArrowheads="1"/>
          </p:cNvSpPr>
          <p:nvPr/>
        </p:nvSpPr>
        <p:spPr bwMode="auto">
          <a:xfrm>
            <a:off x="5943600" y="2743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02404" name="Oval 4"/>
          <p:cNvSpPr>
            <a:spLocks noChangeArrowheads="1"/>
          </p:cNvSpPr>
          <p:nvPr/>
        </p:nvSpPr>
        <p:spPr bwMode="auto">
          <a:xfrm>
            <a:off x="5943600" y="47244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02405"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Oval 2"/>
          <p:cNvSpPr>
            <a:spLocks noChangeArrowheads="1"/>
          </p:cNvSpPr>
          <p:nvPr/>
        </p:nvSpPr>
        <p:spPr bwMode="auto">
          <a:xfrm>
            <a:off x="3886200" y="54864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03427" name="Oval 3"/>
          <p:cNvSpPr>
            <a:spLocks noChangeArrowheads="1"/>
          </p:cNvSpPr>
          <p:nvPr/>
        </p:nvSpPr>
        <p:spPr bwMode="auto">
          <a:xfrm>
            <a:off x="6096000" y="26670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03428" name="Oval 4"/>
          <p:cNvSpPr>
            <a:spLocks noChangeArrowheads="1"/>
          </p:cNvSpPr>
          <p:nvPr/>
        </p:nvSpPr>
        <p:spPr bwMode="auto">
          <a:xfrm>
            <a:off x="6096000" y="48006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03429"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Oval 2"/>
          <p:cNvSpPr>
            <a:spLocks noChangeArrowheads="1"/>
          </p:cNvSpPr>
          <p:nvPr/>
        </p:nvSpPr>
        <p:spPr bwMode="auto">
          <a:xfrm>
            <a:off x="3886200" y="54864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04451" name="Oval 3"/>
          <p:cNvSpPr>
            <a:spLocks noChangeArrowheads="1"/>
          </p:cNvSpPr>
          <p:nvPr/>
        </p:nvSpPr>
        <p:spPr bwMode="auto">
          <a:xfrm>
            <a:off x="6248400" y="2590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04452" name="Oval 4"/>
          <p:cNvSpPr>
            <a:spLocks noChangeArrowheads="1"/>
          </p:cNvSpPr>
          <p:nvPr/>
        </p:nvSpPr>
        <p:spPr bwMode="auto">
          <a:xfrm>
            <a:off x="6248400" y="48768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04453"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Oval 2"/>
          <p:cNvSpPr>
            <a:spLocks noChangeArrowheads="1"/>
          </p:cNvSpPr>
          <p:nvPr/>
        </p:nvSpPr>
        <p:spPr bwMode="auto">
          <a:xfrm>
            <a:off x="3886200" y="55626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05475" name="Oval 3"/>
          <p:cNvSpPr>
            <a:spLocks noChangeArrowheads="1"/>
          </p:cNvSpPr>
          <p:nvPr/>
        </p:nvSpPr>
        <p:spPr bwMode="auto">
          <a:xfrm>
            <a:off x="6400800" y="25146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05476" name="Oval 4"/>
          <p:cNvSpPr>
            <a:spLocks noChangeArrowheads="1"/>
          </p:cNvSpPr>
          <p:nvPr/>
        </p:nvSpPr>
        <p:spPr bwMode="auto">
          <a:xfrm>
            <a:off x="6400800" y="49530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05477"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Oval 2"/>
          <p:cNvSpPr>
            <a:spLocks noChangeArrowheads="1"/>
          </p:cNvSpPr>
          <p:nvPr/>
        </p:nvSpPr>
        <p:spPr bwMode="auto">
          <a:xfrm>
            <a:off x="3886200" y="55626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06499" name="Oval 3"/>
          <p:cNvSpPr>
            <a:spLocks noChangeArrowheads="1"/>
          </p:cNvSpPr>
          <p:nvPr/>
        </p:nvSpPr>
        <p:spPr bwMode="auto">
          <a:xfrm>
            <a:off x="6553200" y="24384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06500" name="Oval 4"/>
          <p:cNvSpPr>
            <a:spLocks noChangeArrowheads="1"/>
          </p:cNvSpPr>
          <p:nvPr/>
        </p:nvSpPr>
        <p:spPr bwMode="auto">
          <a:xfrm>
            <a:off x="6553200" y="50292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06501"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Oval 2"/>
          <p:cNvSpPr>
            <a:spLocks noChangeArrowheads="1"/>
          </p:cNvSpPr>
          <p:nvPr/>
        </p:nvSpPr>
        <p:spPr bwMode="auto">
          <a:xfrm>
            <a:off x="3886200" y="56388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07523" name="Oval 3"/>
          <p:cNvSpPr>
            <a:spLocks noChangeArrowheads="1"/>
          </p:cNvSpPr>
          <p:nvPr/>
        </p:nvSpPr>
        <p:spPr bwMode="auto">
          <a:xfrm>
            <a:off x="6705600" y="2362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07524" name="Oval 4"/>
          <p:cNvSpPr>
            <a:spLocks noChangeArrowheads="1"/>
          </p:cNvSpPr>
          <p:nvPr/>
        </p:nvSpPr>
        <p:spPr bwMode="auto">
          <a:xfrm>
            <a:off x="6705600" y="51054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07525"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Oval 2"/>
          <p:cNvSpPr>
            <a:spLocks noChangeArrowheads="1"/>
          </p:cNvSpPr>
          <p:nvPr/>
        </p:nvSpPr>
        <p:spPr bwMode="auto">
          <a:xfrm>
            <a:off x="3886200" y="56388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08547" name="Oval 3"/>
          <p:cNvSpPr>
            <a:spLocks noChangeArrowheads="1"/>
          </p:cNvSpPr>
          <p:nvPr/>
        </p:nvSpPr>
        <p:spPr bwMode="auto">
          <a:xfrm>
            <a:off x="6858000" y="22860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08548" name="Oval 4"/>
          <p:cNvSpPr>
            <a:spLocks noChangeArrowheads="1"/>
          </p:cNvSpPr>
          <p:nvPr/>
        </p:nvSpPr>
        <p:spPr bwMode="auto">
          <a:xfrm>
            <a:off x="6858000" y="51816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08549"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Oval 2"/>
          <p:cNvSpPr>
            <a:spLocks noChangeArrowheads="1"/>
          </p:cNvSpPr>
          <p:nvPr/>
        </p:nvSpPr>
        <p:spPr bwMode="auto">
          <a:xfrm>
            <a:off x="3886200" y="57150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09571" name="Oval 3"/>
          <p:cNvSpPr>
            <a:spLocks noChangeArrowheads="1"/>
          </p:cNvSpPr>
          <p:nvPr/>
        </p:nvSpPr>
        <p:spPr bwMode="auto">
          <a:xfrm>
            <a:off x="7010400" y="2209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09572" name="Oval 4"/>
          <p:cNvSpPr>
            <a:spLocks noChangeArrowheads="1"/>
          </p:cNvSpPr>
          <p:nvPr/>
        </p:nvSpPr>
        <p:spPr bwMode="auto">
          <a:xfrm>
            <a:off x="7010400" y="52578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09573"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Oval 2"/>
          <p:cNvSpPr>
            <a:spLocks noChangeArrowheads="1"/>
          </p:cNvSpPr>
          <p:nvPr/>
        </p:nvSpPr>
        <p:spPr bwMode="auto">
          <a:xfrm>
            <a:off x="3886200" y="57150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10595" name="Oval 3"/>
          <p:cNvSpPr>
            <a:spLocks noChangeArrowheads="1"/>
          </p:cNvSpPr>
          <p:nvPr/>
        </p:nvSpPr>
        <p:spPr bwMode="auto">
          <a:xfrm>
            <a:off x="7162800" y="21336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10596" name="Oval 4"/>
          <p:cNvSpPr>
            <a:spLocks noChangeArrowheads="1"/>
          </p:cNvSpPr>
          <p:nvPr/>
        </p:nvSpPr>
        <p:spPr bwMode="auto">
          <a:xfrm>
            <a:off x="7162800" y="53340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10597"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Oval 2"/>
          <p:cNvSpPr>
            <a:spLocks noChangeArrowheads="1"/>
          </p:cNvSpPr>
          <p:nvPr/>
        </p:nvSpPr>
        <p:spPr bwMode="auto">
          <a:xfrm>
            <a:off x="35814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37891" name="Oval 3"/>
          <p:cNvSpPr>
            <a:spLocks noChangeArrowheads="1"/>
          </p:cNvSpPr>
          <p:nvPr/>
        </p:nvSpPr>
        <p:spPr bwMode="auto">
          <a:xfrm>
            <a:off x="4038600" y="38100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37892" name="Oval 4"/>
          <p:cNvSpPr>
            <a:spLocks noChangeArrowheads="1"/>
          </p:cNvSpPr>
          <p:nvPr/>
        </p:nvSpPr>
        <p:spPr bwMode="auto">
          <a:xfrm>
            <a:off x="3810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37893"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Oval 2"/>
          <p:cNvSpPr>
            <a:spLocks noChangeArrowheads="1"/>
          </p:cNvSpPr>
          <p:nvPr/>
        </p:nvSpPr>
        <p:spPr bwMode="auto">
          <a:xfrm>
            <a:off x="3886200" y="57912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11619" name="Oval 3"/>
          <p:cNvSpPr>
            <a:spLocks noChangeArrowheads="1"/>
          </p:cNvSpPr>
          <p:nvPr/>
        </p:nvSpPr>
        <p:spPr bwMode="auto">
          <a:xfrm>
            <a:off x="7315200" y="20574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11620" name="Oval 4"/>
          <p:cNvSpPr>
            <a:spLocks noChangeArrowheads="1"/>
          </p:cNvSpPr>
          <p:nvPr/>
        </p:nvSpPr>
        <p:spPr bwMode="auto">
          <a:xfrm>
            <a:off x="7315200" y="54102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11621"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Oval 2"/>
          <p:cNvSpPr>
            <a:spLocks noChangeArrowheads="1"/>
          </p:cNvSpPr>
          <p:nvPr/>
        </p:nvSpPr>
        <p:spPr bwMode="auto">
          <a:xfrm>
            <a:off x="3886200" y="57912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12643" name="Oval 3"/>
          <p:cNvSpPr>
            <a:spLocks noChangeArrowheads="1"/>
          </p:cNvSpPr>
          <p:nvPr/>
        </p:nvSpPr>
        <p:spPr bwMode="auto">
          <a:xfrm>
            <a:off x="7467600" y="1981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12644" name="Oval 4"/>
          <p:cNvSpPr>
            <a:spLocks noChangeArrowheads="1"/>
          </p:cNvSpPr>
          <p:nvPr/>
        </p:nvSpPr>
        <p:spPr bwMode="auto">
          <a:xfrm>
            <a:off x="7467600" y="54864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12645"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Oval 2"/>
          <p:cNvSpPr>
            <a:spLocks noChangeArrowheads="1"/>
          </p:cNvSpPr>
          <p:nvPr/>
        </p:nvSpPr>
        <p:spPr bwMode="auto">
          <a:xfrm>
            <a:off x="3886200" y="58674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13667" name="Oval 3"/>
          <p:cNvSpPr>
            <a:spLocks noChangeArrowheads="1"/>
          </p:cNvSpPr>
          <p:nvPr/>
        </p:nvSpPr>
        <p:spPr bwMode="auto">
          <a:xfrm>
            <a:off x="7620000" y="19050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13668" name="Oval 4"/>
          <p:cNvSpPr>
            <a:spLocks noChangeArrowheads="1"/>
          </p:cNvSpPr>
          <p:nvPr/>
        </p:nvSpPr>
        <p:spPr bwMode="auto">
          <a:xfrm>
            <a:off x="7620000" y="55626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13669"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Oval 2"/>
          <p:cNvSpPr>
            <a:spLocks noChangeArrowheads="1"/>
          </p:cNvSpPr>
          <p:nvPr/>
        </p:nvSpPr>
        <p:spPr bwMode="auto">
          <a:xfrm>
            <a:off x="3886200" y="58674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14691" name="Oval 3"/>
          <p:cNvSpPr>
            <a:spLocks noChangeArrowheads="1"/>
          </p:cNvSpPr>
          <p:nvPr/>
        </p:nvSpPr>
        <p:spPr bwMode="auto">
          <a:xfrm>
            <a:off x="7772400" y="1828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14692" name="Oval 4"/>
          <p:cNvSpPr>
            <a:spLocks noChangeArrowheads="1"/>
          </p:cNvSpPr>
          <p:nvPr/>
        </p:nvSpPr>
        <p:spPr bwMode="auto">
          <a:xfrm>
            <a:off x="7772400" y="56388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14693"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Oval 2"/>
          <p:cNvSpPr>
            <a:spLocks noChangeArrowheads="1"/>
          </p:cNvSpPr>
          <p:nvPr/>
        </p:nvSpPr>
        <p:spPr bwMode="auto">
          <a:xfrm>
            <a:off x="3886200" y="59436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15715" name="Oval 3"/>
          <p:cNvSpPr>
            <a:spLocks noChangeArrowheads="1"/>
          </p:cNvSpPr>
          <p:nvPr/>
        </p:nvSpPr>
        <p:spPr bwMode="auto">
          <a:xfrm>
            <a:off x="7924800" y="17526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15716" name="Oval 4"/>
          <p:cNvSpPr>
            <a:spLocks noChangeArrowheads="1"/>
          </p:cNvSpPr>
          <p:nvPr/>
        </p:nvSpPr>
        <p:spPr bwMode="auto">
          <a:xfrm>
            <a:off x="7924800" y="57150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15717"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Oval 2"/>
          <p:cNvSpPr>
            <a:spLocks noChangeArrowheads="1"/>
          </p:cNvSpPr>
          <p:nvPr/>
        </p:nvSpPr>
        <p:spPr bwMode="auto">
          <a:xfrm>
            <a:off x="3886200" y="59436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16739" name="Oval 3"/>
          <p:cNvSpPr>
            <a:spLocks noChangeArrowheads="1"/>
          </p:cNvSpPr>
          <p:nvPr/>
        </p:nvSpPr>
        <p:spPr bwMode="auto">
          <a:xfrm>
            <a:off x="8077200" y="16764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16740" name="Oval 4"/>
          <p:cNvSpPr>
            <a:spLocks noChangeArrowheads="1"/>
          </p:cNvSpPr>
          <p:nvPr/>
        </p:nvSpPr>
        <p:spPr bwMode="auto">
          <a:xfrm>
            <a:off x="8077200" y="57912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16741"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Oval 2"/>
          <p:cNvSpPr>
            <a:spLocks noChangeArrowheads="1"/>
          </p:cNvSpPr>
          <p:nvPr/>
        </p:nvSpPr>
        <p:spPr bwMode="auto">
          <a:xfrm>
            <a:off x="3886200" y="60198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17763" name="Oval 3"/>
          <p:cNvSpPr>
            <a:spLocks noChangeArrowheads="1"/>
          </p:cNvSpPr>
          <p:nvPr/>
        </p:nvSpPr>
        <p:spPr bwMode="auto">
          <a:xfrm>
            <a:off x="8229600" y="1600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17764" name="Oval 4"/>
          <p:cNvSpPr>
            <a:spLocks noChangeArrowheads="1"/>
          </p:cNvSpPr>
          <p:nvPr/>
        </p:nvSpPr>
        <p:spPr bwMode="auto">
          <a:xfrm>
            <a:off x="8229600" y="58674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17765"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Oval 2"/>
          <p:cNvSpPr>
            <a:spLocks noChangeArrowheads="1"/>
          </p:cNvSpPr>
          <p:nvPr/>
        </p:nvSpPr>
        <p:spPr bwMode="auto">
          <a:xfrm>
            <a:off x="3886200" y="60198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18787" name="Oval 3"/>
          <p:cNvSpPr>
            <a:spLocks noChangeArrowheads="1"/>
          </p:cNvSpPr>
          <p:nvPr/>
        </p:nvSpPr>
        <p:spPr bwMode="auto">
          <a:xfrm>
            <a:off x="8382000" y="15240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18788" name="Oval 4"/>
          <p:cNvSpPr>
            <a:spLocks noChangeArrowheads="1"/>
          </p:cNvSpPr>
          <p:nvPr/>
        </p:nvSpPr>
        <p:spPr bwMode="auto">
          <a:xfrm>
            <a:off x="8382000" y="60198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18789"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Oval 2"/>
          <p:cNvSpPr>
            <a:spLocks noChangeArrowheads="1"/>
          </p:cNvSpPr>
          <p:nvPr/>
        </p:nvSpPr>
        <p:spPr bwMode="auto">
          <a:xfrm>
            <a:off x="3886200" y="60960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19811" name="Oval 3"/>
          <p:cNvSpPr>
            <a:spLocks noChangeArrowheads="1"/>
          </p:cNvSpPr>
          <p:nvPr/>
        </p:nvSpPr>
        <p:spPr bwMode="auto">
          <a:xfrm>
            <a:off x="8534400" y="14478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19812" name="Oval 4"/>
          <p:cNvSpPr>
            <a:spLocks noChangeArrowheads="1"/>
          </p:cNvSpPr>
          <p:nvPr/>
        </p:nvSpPr>
        <p:spPr bwMode="auto">
          <a:xfrm>
            <a:off x="8534400" y="60960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19813"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Oval 2"/>
          <p:cNvSpPr>
            <a:spLocks noChangeArrowheads="1"/>
          </p:cNvSpPr>
          <p:nvPr/>
        </p:nvSpPr>
        <p:spPr bwMode="auto">
          <a:xfrm>
            <a:off x="3886200" y="60960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20835" name="Oval 3"/>
          <p:cNvSpPr>
            <a:spLocks noChangeArrowheads="1"/>
          </p:cNvSpPr>
          <p:nvPr/>
        </p:nvSpPr>
        <p:spPr bwMode="auto">
          <a:xfrm>
            <a:off x="8686800" y="13716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20836" name="Oval 4"/>
          <p:cNvSpPr>
            <a:spLocks noChangeArrowheads="1"/>
          </p:cNvSpPr>
          <p:nvPr/>
        </p:nvSpPr>
        <p:spPr bwMode="auto">
          <a:xfrm>
            <a:off x="8686800" y="61722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20837"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Oval 2"/>
          <p:cNvSpPr>
            <a:spLocks noChangeArrowheads="1"/>
          </p:cNvSpPr>
          <p:nvPr/>
        </p:nvSpPr>
        <p:spPr bwMode="auto">
          <a:xfrm>
            <a:off x="33528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38915" name="Oval 3"/>
          <p:cNvSpPr>
            <a:spLocks noChangeArrowheads="1"/>
          </p:cNvSpPr>
          <p:nvPr/>
        </p:nvSpPr>
        <p:spPr bwMode="auto">
          <a:xfrm>
            <a:off x="4114800" y="38100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38916" name="Oval 4"/>
          <p:cNvSpPr>
            <a:spLocks noChangeArrowheads="1"/>
          </p:cNvSpPr>
          <p:nvPr/>
        </p:nvSpPr>
        <p:spPr bwMode="auto">
          <a:xfrm>
            <a:off x="457200" y="3733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38917"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Oval 2"/>
          <p:cNvSpPr>
            <a:spLocks noChangeArrowheads="1"/>
          </p:cNvSpPr>
          <p:nvPr/>
        </p:nvSpPr>
        <p:spPr bwMode="auto">
          <a:xfrm>
            <a:off x="3886200" y="6172200"/>
            <a:ext cx="1371600" cy="12954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21859" name="Oval 3"/>
          <p:cNvSpPr>
            <a:spLocks noChangeArrowheads="1"/>
          </p:cNvSpPr>
          <p:nvPr/>
        </p:nvSpPr>
        <p:spPr bwMode="auto">
          <a:xfrm>
            <a:off x="8839200" y="12954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21860" name="Oval 4"/>
          <p:cNvSpPr>
            <a:spLocks noChangeArrowheads="1"/>
          </p:cNvSpPr>
          <p:nvPr/>
        </p:nvSpPr>
        <p:spPr bwMode="auto">
          <a:xfrm>
            <a:off x="8839200" y="6248400"/>
            <a:ext cx="1219200" cy="1219200"/>
          </a:xfrm>
          <a:prstGeom prst="ellipse">
            <a:avLst/>
          </a:prstGeom>
          <a:gradFill rotWithShape="1">
            <a:gsLst>
              <a:gs pos="0">
                <a:schemeClr val="bg1"/>
              </a:gs>
              <a:gs pos="100000">
                <a:srgbClr val="00FFFF">
                  <a:alpha val="46001"/>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21861" name="Text Box 5"/>
          <p:cNvSpPr txBox="1">
            <a:spLocks noChangeArrowheads="1"/>
          </p:cNvSpPr>
          <p:nvPr/>
        </p:nvSpPr>
        <p:spPr bwMode="auto">
          <a:xfrm>
            <a:off x="2674938" y="381000"/>
            <a:ext cx="3614737"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Zero Range</a:t>
            </a:r>
            <a:r>
              <a:rPr lang="en-US">
                <a:solidFill>
                  <a:schemeClr val="tx1"/>
                </a:solidFill>
              </a:rPr>
              <a:t> </a:t>
            </a:r>
            <a:r>
              <a:rPr lang="en-US" sz="2800">
                <a:solidFill>
                  <a:schemeClr val="tx1"/>
                </a:solidFill>
              </a:rPr>
              <a:t>Knockout</a:t>
            </a:r>
          </a:p>
        </p:txBody>
      </p:sp>
    </p:spTree>
  </p:cSld>
  <p:clrMapOvr>
    <a:masterClrMapping/>
  </p:clrMapOvr>
  <p:transition advClick="0" advTm="0"/>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82" name="Rectangle 2"/>
          <p:cNvSpPr>
            <a:spLocks noChangeArrowheads="1"/>
          </p:cNvSpPr>
          <p:nvPr/>
        </p:nvSpPr>
        <p:spPr bwMode="auto">
          <a:xfrm>
            <a:off x="2505075" y="3157538"/>
            <a:ext cx="9144000" cy="0"/>
          </a:xfrm>
          <a:prstGeom prst="rect">
            <a:avLst/>
          </a:prstGeom>
          <a:noFill/>
          <a:ln w="9525">
            <a:noFill/>
            <a:miter lim="800000"/>
            <a:headEnd/>
            <a:tailEnd/>
          </a:ln>
          <a:effectLst/>
        </p:spPr>
        <p:txBody>
          <a:bodyPr>
            <a:spAutoFit/>
          </a:bodyPr>
          <a:lstStyle/>
          <a:p>
            <a:endParaRPr lang="en-US"/>
          </a:p>
        </p:txBody>
      </p:sp>
      <p:graphicFrame>
        <p:nvGraphicFramePr>
          <p:cNvPr id="532483" name="Object 3"/>
          <p:cNvGraphicFramePr>
            <a:graphicFrameLocks noChangeAspect="1"/>
          </p:cNvGraphicFramePr>
          <p:nvPr/>
        </p:nvGraphicFramePr>
        <p:xfrm>
          <a:off x="990600" y="3276600"/>
          <a:ext cx="7010400" cy="1143000"/>
        </p:xfrm>
        <a:graphic>
          <a:graphicData uri="http://schemas.openxmlformats.org/presentationml/2006/ole">
            <p:oleObj spid="_x0000_s99330" r:id="rId3" imgW="3352800" imgH="546100" progId="Equation.3">
              <p:embed/>
            </p:oleObj>
          </a:graphicData>
        </a:graphic>
      </p:graphicFrame>
      <p:sp>
        <p:nvSpPr>
          <p:cNvPr id="532484" name="Text Box 4"/>
          <p:cNvSpPr txBox="1">
            <a:spLocks noChangeArrowheads="1"/>
          </p:cNvSpPr>
          <p:nvPr/>
        </p:nvSpPr>
        <p:spPr bwMode="auto">
          <a:xfrm>
            <a:off x="0" y="381000"/>
            <a:ext cx="9144000" cy="2895600"/>
          </a:xfrm>
          <a:prstGeom prst="rect">
            <a:avLst/>
          </a:prstGeom>
          <a:noFill/>
          <a:ln w="9525">
            <a:noFill/>
            <a:miter lim="800000"/>
            <a:headEnd/>
            <a:tailEnd/>
          </a:ln>
          <a:effectLst/>
        </p:spPr>
        <p:txBody>
          <a:bodyPr>
            <a:spAutoFit/>
          </a:bodyPr>
          <a:lstStyle/>
          <a:p>
            <a:pPr algn="ctr"/>
            <a:r>
              <a:rPr lang="en-US" sz="2000" b="1">
                <a:latin typeface="Tahoma" pitchFamily="34" charset="0"/>
              </a:rPr>
              <a:t>From Transfer Reactions  one obtains reasonable</a:t>
            </a:r>
          </a:p>
          <a:p>
            <a:pPr algn="ctr"/>
            <a:r>
              <a:rPr lang="en-US" sz="2000" b="1">
                <a:latin typeface="Tahoma" pitchFamily="34" charset="0"/>
              </a:rPr>
              <a:t>relative spectroscopic factors.</a:t>
            </a:r>
          </a:p>
          <a:p>
            <a:pPr algn="ctr"/>
            <a:r>
              <a:rPr lang="en-US" sz="2000" b="1">
                <a:solidFill>
                  <a:srgbClr val="CC0000"/>
                </a:solidFill>
                <a:latin typeface="Tahoma" pitchFamily="34" charset="0"/>
              </a:rPr>
              <a:t>For  Knockout Reactions one uses </a:t>
            </a:r>
            <a:r>
              <a:rPr lang="en-US" sz="2000" b="1">
                <a:solidFill>
                  <a:srgbClr val="CC0000"/>
                </a:solidFill>
              </a:rPr>
              <a:t>quasi free scattering</a:t>
            </a:r>
            <a:r>
              <a:rPr lang="en-US" sz="2000"/>
              <a:t>  </a:t>
            </a:r>
            <a:r>
              <a:rPr lang="en-US" sz="2000" b="1">
                <a:solidFill>
                  <a:srgbClr val="FF3300"/>
                </a:solidFill>
              </a:rPr>
              <a:t>approx.</a:t>
            </a:r>
          </a:p>
          <a:p>
            <a:pPr algn="ctr"/>
            <a:r>
              <a:rPr lang="en-US" sz="2000" b="1">
                <a:solidFill>
                  <a:srgbClr val="CC0000"/>
                </a:solidFill>
                <a:latin typeface="Tahoma" pitchFamily="34" charset="0"/>
              </a:rPr>
              <a:t>or Distorted Wave Impulse Approximation (DWIA ).</a:t>
            </a:r>
          </a:p>
          <a:p>
            <a:r>
              <a:rPr lang="en-US" sz="2000" b="1">
                <a:solidFill>
                  <a:srgbClr val="0000FF"/>
                </a:solidFill>
                <a:latin typeface="Tahoma" pitchFamily="34" charset="0"/>
              </a:rPr>
              <a:t>          (</a:t>
            </a:r>
            <a:r>
              <a:rPr lang="en-US" sz="2000" b="1">
                <a:solidFill>
                  <a:srgbClr val="0000FF"/>
                </a:solidFill>
                <a:latin typeface="Symbol" pitchFamily="18" charset="2"/>
              </a:rPr>
              <a:t>a</a:t>
            </a:r>
            <a:r>
              <a:rPr lang="en-US" sz="2000" b="1">
                <a:solidFill>
                  <a:srgbClr val="0000FF"/>
                </a:solidFill>
                <a:latin typeface="Tahoma" pitchFamily="34" charset="0"/>
              </a:rPr>
              <a:t>,2</a:t>
            </a:r>
            <a:r>
              <a:rPr lang="en-US" sz="2000" b="1">
                <a:solidFill>
                  <a:srgbClr val="0000FF"/>
                </a:solidFill>
                <a:latin typeface="Symbol" pitchFamily="18" charset="2"/>
              </a:rPr>
              <a:t>a</a:t>
            </a:r>
            <a:r>
              <a:rPr lang="en-US" sz="2000" b="1">
                <a:solidFill>
                  <a:srgbClr val="0000FF"/>
                </a:solidFill>
                <a:latin typeface="Tahoma" pitchFamily="34" charset="0"/>
              </a:rPr>
              <a:t>) , knockout reaction cross section</a:t>
            </a:r>
          </a:p>
          <a:p>
            <a:r>
              <a:rPr lang="en-US" sz="2000" b="1">
                <a:solidFill>
                  <a:srgbClr val="0000FF"/>
                </a:solidFill>
                <a:latin typeface="Tahoma" pitchFamily="34" charset="0"/>
              </a:rPr>
              <a:t>		         = </a:t>
            </a:r>
            <a:r>
              <a:rPr lang="en-US" sz="2000" b="1">
                <a:solidFill>
                  <a:srgbClr val="0000FF"/>
                </a:solidFill>
              </a:rPr>
              <a:t>product of</a:t>
            </a:r>
            <a:r>
              <a:rPr lang="en-US"/>
              <a:t> </a:t>
            </a:r>
            <a:r>
              <a:rPr lang="en-US" sz="2000" b="1">
                <a:solidFill>
                  <a:srgbClr val="0000FF"/>
                </a:solidFill>
                <a:latin typeface="Tahoma" pitchFamily="34" charset="0"/>
              </a:rPr>
              <a:t>kinematic factor, </a:t>
            </a:r>
          </a:p>
          <a:p>
            <a:r>
              <a:rPr lang="en-US" sz="2400" b="1">
                <a:solidFill>
                  <a:srgbClr val="0000FF"/>
                </a:solidFill>
                <a:latin typeface="Symbol" pitchFamily="18" charset="2"/>
              </a:rPr>
              <a:t>		               a</a:t>
            </a:r>
            <a:r>
              <a:rPr lang="en-US" sz="2400" b="1">
                <a:solidFill>
                  <a:srgbClr val="0000FF"/>
                </a:solidFill>
                <a:latin typeface="GreekS" pitchFamily="2" charset="0"/>
              </a:rPr>
              <a:t>-</a:t>
            </a:r>
            <a:r>
              <a:rPr lang="en-US" sz="2400" b="1">
                <a:solidFill>
                  <a:srgbClr val="0000FF"/>
                </a:solidFill>
                <a:latin typeface="Symbol" pitchFamily="18" charset="2"/>
              </a:rPr>
              <a:t>a  </a:t>
            </a:r>
            <a:r>
              <a:rPr lang="en-US" sz="2000" b="1">
                <a:solidFill>
                  <a:srgbClr val="0000FF"/>
                </a:solidFill>
                <a:latin typeface="Tahoma" pitchFamily="34" charset="0"/>
              </a:rPr>
              <a:t>Cross section and</a:t>
            </a:r>
          </a:p>
          <a:p>
            <a:r>
              <a:rPr lang="en-US" sz="2000" b="1">
                <a:solidFill>
                  <a:srgbClr val="0000FF"/>
                </a:solidFill>
                <a:latin typeface="Tahoma" pitchFamily="34" charset="0"/>
              </a:rPr>
              <a:t>		                    Distorted wave form factor,</a:t>
            </a:r>
          </a:p>
          <a:p>
            <a:r>
              <a:rPr lang="en-US" sz="2000" b="1">
                <a:solidFill>
                  <a:srgbClr val="0000FF"/>
                </a:solidFill>
                <a:latin typeface="Tahoma" pitchFamily="34" charset="0"/>
              </a:rPr>
              <a:t>		 	            (~Fourier transform of Wfn).</a:t>
            </a:r>
          </a:p>
        </p:txBody>
      </p:sp>
      <p:graphicFrame>
        <p:nvGraphicFramePr>
          <p:cNvPr id="532485" name="Object 5"/>
          <p:cNvGraphicFramePr>
            <a:graphicFrameLocks noChangeAspect="1"/>
          </p:cNvGraphicFramePr>
          <p:nvPr/>
        </p:nvGraphicFramePr>
        <p:xfrm>
          <a:off x="0" y="2938463"/>
          <a:ext cx="123825" cy="257175"/>
        </p:xfrm>
        <a:graphic>
          <a:graphicData uri="http://schemas.openxmlformats.org/presentationml/2006/ole">
            <p:oleObj spid="_x0000_s99331" r:id="rId4" imgW="126835" imgH="253670" progId="Equation.3">
              <p:embed/>
            </p:oleObj>
          </a:graphicData>
        </a:graphic>
      </p:graphicFrame>
      <p:graphicFrame>
        <p:nvGraphicFramePr>
          <p:cNvPr id="532486" name="Object 6"/>
          <p:cNvGraphicFramePr>
            <a:graphicFrameLocks noChangeAspect="1"/>
          </p:cNvGraphicFramePr>
          <p:nvPr/>
        </p:nvGraphicFramePr>
        <p:xfrm>
          <a:off x="1676400" y="5410200"/>
          <a:ext cx="6858000" cy="500063"/>
        </p:xfrm>
        <a:graphic>
          <a:graphicData uri="http://schemas.openxmlformats.org/presentationml/2006/ole">
            <p:oleObj spid="_x0000_s99332" r:id="rId5" imgW="4902200" imgH="292100" progId="Equation.3">
              <p:embed/>
            </p:oleObj>
          </a:graphicData>
        </a:graphic>
      </p:graphicFrame>
      <p:graphicFrame>
        <p:nvGraphicFramePr>
          <p:cNvPr id="532487" name="Object 7"/>
          <p:cNvGraphicFramePr>
            <a:graphicFrameLocks noChangeAspect="1"/>
          </p:cNvGraphicFramePr>
          <p:nvPr/>
        </p:nvGraphicFramePr>
        <p:xfrm>
          <a:off x="685800" y="5334000"/>
          <a:ext cx="838200" cy="558800"/>
        </p:xfrm>
        <a:graphic>
          <a:graphicData uri="http://schemas.openxmlformats.org/presentationml/2006/ole">
            <p:oleObj spid="_x0000_s99333" r:id="rId6" imgW="583693" imgH="266469" progId="Equation.3">
              <p:embed/>
            </p:oleObj>
          </a:graphicData>
        </a:graphic>
      </p:graphicFrame>
      <p:sp>
        <p:nvSpPr>
          <p:cNvPr id="532488" name="Rectangle 8"/>
          <p:cNvSpPr>
            <a:spLocks noChangeArrowheads="1"/>
          </p:cNvSpPr>
          <p:nvPr/>
        </p:nvSpPr>
        <p:spPr bwMode="auto">
          <a:xfrm>
            <a:off x="381000" y="4419600"/>
            <a:ext cx="9296400" cy="884238"/>
          </a:xfrm>
          <a:prstGeom prst="rect">
            <a:avLst/>
          </a:prstGeom>
          <a:noFill/>
          <a:ln w="9525">
            <a:noFill/>
            <a:miter lim="800000"/>
            <a:headEnd/>
            <a:tailEnd/>
          </a:ln>
          <a:effectLst/>
        </p:spPr>
        <p:txBody>
          <a:bodyPr>
            <a:spAutoFit/>
          </a:bodyPr>
          <a:lstStyle/>
          <a:p>
            <a:r>
              <a:rPr lang="en-US" b="1">
                <a:latin typeface="Times New Roman" pitchFamily="18" charset="0"/>
                <a:cs typeface="Times New Roman" pitchFamily="18" charset="0"/>
              </a:rPr>
              <a:t> </a:t>
            </a:r>
            <a:r>
              <a:rPr lang="en-US" b="1">
                <a:cs typeface="Times New Roman" pitchFamily="18" charset="0"/>
              </a:rPr>
              <a:t>S</a:t>
            </a:r>
            <a:r>
              <a:rPr lang="en-US" b="1" baseline="-25000">
                <a:cs typeface="Times New Roman" pitchFamily="18" charset="0"/>
              </a:rPr>
              <a:t>LJ </a:t>
            </a:r>
            <a:r>
              <a:rPr lang="en-US">
                <a:latin typeface="Times New Roman" pitchFamily="18" charset="0"/>
                <a:cs typeface="Times New Roman" pitchFamily="18" charset="0"/>
              </a:rPr>
              <a:t> </a:t>
            </a:r>
            <a:r>
              <a:rPr lang="en-US" sz="2000">
                <a:cs typeface="Times New Roman" pitchFamily="18" charset="0"/>
              </a:rPr>
              <a:t>is the cluster spectroscopic factor for specific L and J. </a:t>
            </a:r>
          </a:p>
          <a:p>
            <a:endParaRPr lang="en-US" sz="800">
              <a:cs typeface="Times New Roman" pitchFamily="18" charset="0"/>
            </a:endParaRPr>
          </a:p>
          <a:p>
            <a:r>
              <a:rPr lang="en-US" sz="2400">
                <a:latin typeface="Times New Roman" pitchFamily="18" charset="0"/>
                <a:cs typeface="Times New Roman" pitchFamily="18" charset="0"/>
              </a:rPr>
              <a:t>The transition amplitude  may be written as :</a:t>
            </a:r>
          </a:p>
        </p:txBody>
      </p:sp>
      <p:graphicFrame>
        <p:nvGraphicFramePr>
          <p:cNvPr id="532489" name="Object 9"/>
          <p:cNvGraphicFramePr>
            <a:graphicFrameLocks noChangeAspect="1"/>
          </p:cNvGraphicFramePr>
          <p:nvPr/>
        </p:nvGraphicFramePr>
        <p:xfrm>
          <a:off x="0" y="3292475"/>
          <a:ext cx="123825" cy="257175"/>
        </p:xfrm>
        <a:graphic>
          <a:graphicData uri="http://schemas.openxmlformats.org/presentationml/2006/ole">
            <p:oleObj spid="_x0000_s99334" r:id="rId7" imgW="126835" imgH="253670" progId="Equation.3">
              <p:embed/>
            </p:oleObj>
          </a:graphicData>
        </a:graphic>
      </p:graphicFrame>
      <p:graphicFrame>
        <p:nvGraphicFramePr>
          <p:cNvPr id="532490" name="Object 10"/>
          <p:cNvGraphicFramePr>
            <a:graphicFrameLocks noChangeAspect="1"/>
          </p:cNvGraphicFramePr>
          <p:nvPr/>
        </p:nvGraphicFramePr>
        <p:xfrm>
          <a:off x="0" y="3292475"/>
          <a:ext cx="123825" cy="257175"/>
        </p:xfrm>
        <a:graphic>
          <a:graphicData uri="http://schemas.openxmlformats.org/presentationml/2006/ole">
            <p:oleObj spid="_x0000_s99335" r:id="rId8" imgW="126835" imgH="253670" progId="Equation.3">
              <p:embed/>
            </p:oleObj>
          </a:graphicData>
        </a:graphic>
      </p:graphicFrame>
      <p:sp>
        <p:nvSpPr>
          <p:cNvPr id="532491" name="Rectangle 11"/>
          <p:cNvSpPr>
            <a:spLocks noChangeArrowheads="1"/>
          </p:cNvSpPr>
          <p:nvPr/>
        </p:nvSpPr>
        <p:spPr bwMode="auto">
          <a:xfrm>
            <a:off x="857250" y="6046788"/>
            <a:ext cx="1971675" cy="457200"/>
          </a:xfrm>
          <a:prstGeom prst="rect">
            <a:avLst/>
          </a:prstGeom>
          <a:noFill/>
          <a:ln w="9525">
            <a:noFill/>
            <a:miter lim="800000"/>
            <a:headEnd/>
            <a:tailEnd/>
          </a:ln>
          <a:effectLst/>
        </p:spPr>
        <p:txBody>
          <a:bodyPr wrap="none">
            <a:spAutoFit/>
          </a:bodyPr>
          <a:lstStyle/>
          <a:p>
            <a:pPr algn="ctr"/>
            <a:r>
              <a:rPr lang="en-US" sz="2400">
                <a:latin typeface="Times New Roman" pitchFamily="18" charset="0"/>
                <a:cs typeface="Times New Roman" pitchFamily="18" charset="0"/>
              </a:rPr>
              <a:t>Here  </a:t>
            </a:r>
            <a:r>
              <a:rPr lang="en-US" sz="2400" b="1">
                <a:latin typeface="Symbol" pitchFamily="18" charset="2"/>
                <a:cs typeface="Times New Roman" pitchFamily="18" charset="0"/>
              </a:rPr>
              <a:t>e</a:t>
            </a:r>
            <a:r>
              <a:rPr lang="en-US" sz="2400" b="1">
                <a:latin typeface="Times New Roman" pitchFamily="18" charset="0"/>
                <a:cs typeface="Times New Roman" pitchFamily="18" charset="0"/>
              </a:rPr>
              <a:t> =</a:t>
            </a:r>
            <a:r>
              <a:rPr lang="en-US" sz="2400">
                <a:latin typeface="Times New Roman" pitchFamily="18" charset="0"/>
                <a:cs typeface="Times New Roman" pitchFamily="18" charset="0"/>
              </a:rPr>
              <a:t> B/A.</a:t>
            </a:r>
          </a:p>
        </p:txBody>
      </p:sp>
      <p:sp>
        <p:nvSpPr>
          <p:cNvPr id="532492" name="Line 12"/>
          <p:cNvSpPr>
            <a:spLocks noChangeShapeType="1"/>
          </p:cNvSpPr>
          <p:nvPr/>
        </p:nvSpPr>
        <p:spPr bwMode="auto">
          <a:xfrm flipV="1">
            <a:off x="5181600" y="609600"/>
            <a:ext cx="304800" cy="0"/>
          </a:xfrm>
          <a:prstGeom prst="line">
            <a:avLst/>
          </a:prstGeom>
          <a:noFill/>
          <a:ln w="9525">
            <a:solidFill>
              <a:schemeClr val="tx1"/>
            </a:solidFill>
            <a:round/>
            <a:headEnd/>
            <a:tailEnd type="triangle" w="med" len="med"/>
          </a:ln>
          <a:effectLst/>
        </p:spPr>
        <p:txBody>
          <a:bodyPr/>
          <a:lstStyle/>
          <a:p>
            <a:endParaRPr lang="en-US"/>
          </a:p>
        </p:txBody>
      </p:sp>
      <p:sp>
        <p:nvSpPr>
          <p:cNvPr id="532493" name="Line 13"/>
          <p:cNvSpPr>
            <a:spLocks noChangeShapeType="1"/>
          </p:cNvSpPr>
          <p:nvPr/>
        </p:nvSpPr>
        <p:spPr bwMode="auto">
          <a:xfrm>
            <a:off x="5562600" y="1524000"/>
            <a:ext cx="228600" cy="0"/>
          </a:xfrm>
          <a:prstGeom prst="line">
            <a:avLst/>
          </a:prstGeom>
          <a:noFill/>
          <a:ln w="9525">
            <a:solidFill>
              <a:schemeClr val="tx1"/>
            </a:solidFill>
            <a:round/>
            <a:headEnd/>
            <a:tailEnd type="triangle" w="med" len="med"/>
          </a:ln>
          <a:effectLst/>
        </p:spPr>
        <p:txBody>
          <a:bodyPr/>
          <a:lstStyle/>
          <a:p>
            <a:endParaRPr lang="en-US"/>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1524000" y="929640"/>
          <a:ext cx="6096000" cy="234696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pPr algn="ctr"/>
                      <a:r>
                        <a:rPr lang="en-US" sz="2800" baseline="0" dirty="0" smtClean="0">
                          <a:solidFill>
                            <a:schemeClr val="tx1"/>
                          </a:solidFill>
                        </a:rPr>
                        <a:t>E</a:t>
                      </a:r>
                      <a:r>
                        <a:rPr lang="en-US" sz="2800" baseline="0" dirty="0" smtClean="0">
                          <a:solidFill>
                            <a:schemeClr val="tx1"/>
                          </a:solidFill>
                          <a:latin typeface="Symbol" pitchFamily="18" charset="2"/>
                        </a:rPr>
                        <a:t>a</a:t>
                      </a:r>
                      <a:endParaRPr lang="en-US" sz="2800" baseline="0" dirty="0">
                        <a:solidFill>
                          <a:schemeClr val="tx1"/>
                        </a:solidFill>
                        <a:latin typeface="Symbol" pitchFamily="18" charset="2"/>
                      </a:endParaRPr>
                    </a:p>
                  </a:txBody>
                  <a:tcPr>
                    <a:lnL w="38100" cap="flat" cmpd="sng" algn="ctr">
                      <a:noFill/>
                      <a:prstDash val="solid"/>
                      <a:round/>
                      <a:headEnd type="none" w="med" len="med"/>
                      <a:tailEnd type="none" w="med" len="med"/>
                    </a:lnL>
                    <a:lnR w="57150" cap="flat" cmpd="sng" algn="ctr">
                      <a:solidFill>
                        <a:schemeClr val="tx1"/>
                      </a:solidFill>
                      <a:prstDash val="solid"/>
                      <a:round/>
                      <a:headEnd type="none" w="med" len="med"/>
                      <a:tailEnd type="none" w="med" len="med"/>
                    </a:lnR>
                    <a:lnT w="38100" cap="flat" cmpd="sng" algn="ctr">
                      <a:no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sz="2800" dirty="0" smtClean="0">
                          <a:solidFill>
                            <a:schemeClr val="tx1"/>
                          </a:solidFill>
                          <a:latin typeface="+mn-lt"/>
                        </a:rPr>
                        <a:t>S</a:t>
                      </a:r>
                      <a:r>
                        <a:rPr lang="en-US" sz="2800" baseline="-25000" dirty="0" smtClean="0">
                          <a:solidFill>
                            <a:schemeClr val="tx1"/>
                          </a:solidFill>
                          <a:latin typeface="+mn-lt"/>
                        </a:rPr>
                        <a:t>o+</a:t>
                      </a:r>
                      <a:endParaRPr lang="en-US" sz="2800" baseline="-25000" dirty="0">
                        <a:solidFill>
                          <a:schemeClr val="tx1"/>
                        </a:solidFill>
                        <a:latin typeface="+mn-lt"/>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38100" cap="flat" cmpd="sng" algn="ctr">
                      <a:no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l-GR" sz="2800" dirty="0" smtClean="0">
                          <a:solidFill>
                            <a:schemeClr val="tx1"/>
                          </a:solidFill>
                        </a:rPr>
                        <a:t>σ</a:t>
                      </a:r>
                      <a:r>
                        <a:rPr lang="en-US" sz="2800" baseline="-25000" dirty="0" smtClean="0">
                          <a:solidFill>
                            <a:schemeClr val="tx1"/>
                          </a:solidFill>
                        </a:rPr>
                        <a:t>PW</a:t>
                      </a:r>
                      <a:r>
                        <a:rPr lang="en-US" sz="2800" dirty="0" smtClean="0">
                          <a:solidFill>
                            <a:schemeClr val="tx1"/>
                          </a:solidFill>
                        </a:rPr>
                        <a:t> / </a:t>
                      </a:r>
                      <a:r>
                        <a:rPr lang="el-GR" sz="2800" dirty="0" smtClean="0">
                          <a:solidFill>
                            <a:schemeClr val="tx1"/>
                          </a:solidFill>
                        </a:rPr>
                        <a:t>σ</a:t>
                      </a:r>
                      <a:r>
                        <a:rPr lang="en-US" sz="2800" baseline="-25000" dirty="0" smtClean="0">
                          <a:solidFill>
                            <a:schemeClr val="tx1"/>
                          </a:solidFill>
                        </a:rPr>
                        <a:t>DW</a:t>
                      </a:r>
                      <a:endParaRPr lang="en-US" sz="2800" baseline="-25000" dirty="0">
                        <a:solidFill>
                          <a:schemeClr val="tx1"/>
                        </a:solidFill>
                      </a:endParaRPr>
                    </a:p>
                  </a:txBody>
                  <a:tcPr>
                    <a:lnL w="5715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r>
              <a:tr h="370840">
                <a:tc>
                  <a:txBody>
                    <a:bodyPr/>
                    <a:lstStyle/>
                    <a:p>
                      <a:pPr algn="ctr"/>
                      <a:r>
                        <a:rPr lang="en-US" sz="2400" b="1" dirty="0" smtClean="0">
                          <a:solidFill>
                            <a:schemeClr val="tx1"/>
                          </a:solidFill>
                          <a:latin typeface="Tahoma" pitchFamily="34" charset="0"/>
                          <a:cs typeface="Tahoma" pitchFamily="34" charset="0"/>
                        </a:rPr>
                        <a:t>Theory</a:t>
                      </a:r>
                      <a:endParaRPr lang="en-US" sz="2400" b="1" dirty="0">
                        <a:solidFill>
                          <a:schemeClr val="tx1"/>
                        </a:solidFill>
                        <a:latin typeface="Tahoma" pitchFamily="34" charset="0"/>
                        <a:cs typeface="Tahoma" pitchFamily="34" charset="0"/>
                      </a:endParaRPr>
                    </a:p>
                  </a:txBody>
                  <a:tcPr>
                    <a:lnL w="38100" cap="flat" cmpd="sng" algn="ctr">
                      <a:no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sz="2400" b="1" dirty="0" smtClean="0">
                          <a:solidFill>
                            <a:srgbClr val="FF0000"/>
                          </a:solidFill>
                          <a:latin typeface="Tahoma" pitchFamily="34" charset="0"/>
                          <a:cs typeface="Tahoma" pitchFamily="34" charset="0"/>
                        </a:rPr>
                        <a:t>0.23</a:t>
                      </a:r>
                      <a:endParaRPr lang="en-US" sz="2400" b="1" dirty="0">
                        <a:solidFill>
                          <a:srgbClr val="FF0000"/>
                        </a:solidFill>
                        <a:latin typeface="Tahoma" pitchFamily="34" charset="0"/>
                        <a:cs typeface="Tahoma" pitchFamily="34" charset="0"/>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sz="2400" dirty="0" smtClean="0">
                          <a:solidFill>
                            <a:schemeClr val="tx1"/>
                          </a:solidFill>
                          <a:latin typeface="Tahoma" pitchFamily="34" charset="0"/>
                          <a:cs typeface="Tahoma" pitchFamily="34" charset="0"/>
                        </a:rPr>
                        <a:t>-</a:t>
                      </a:r>
                      <a:endParaRPr lang="en-US" sz="2400" dirty="0">
                        <a:solidFill>
                          <a:schemeClr val="tx1"/>
                        </a:solidFill>
                        <a:latin typeface="Tahoma" pitchFamily="34" charset="0"/>
                        <a:cs typeface="Tahoma" pitchFamily="34" charset="0"/>
                      </a:endParaRPr>
                    </a:p>
                  </a:txBody>
                  <a:tcPr>
                    <a:lnL w="5715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571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r>
              <a:tr h="370840">
                <a:tc>
                  <a:txBody>
                    <a:bodyPr/>
                    <a:lstStyle/>
                    <a:p>
                      <a:pPr algn="ctr"/>
                      <a:r>
                        <a:rPr lang="en-US" sz="2400" b="1" dirty="0" smtClean="0">
                          <a:solidFill>
                            <a:schemeClr val="tx1"/>
                          </a:solidFill>
                          <a:latin typeface="Tahoma" pitchFamily="34" charset="0"/>
                          <a:cs typeface="Tahoma" pitchFamily="34" charset="0"/>
                        </a:rPr>
                        <a:t>850 </a:t>
                      </a:r>
                      <a:r>
                        <a:rPr lang="en-US" sz="2400" b="1" i="1" dirty="0" err="1" smtClean="0">
                          <a:solidFill>
                            <a:schemeClr val="tx1"/>
                          </a:solidFill>
                          <a:latin typeface="Tahoma" pitchFamily="34" charset="0"/>
                          <a:cs typeface="Tahoma" pitchFamily="34" charset="0"/>
                        </a:rPr>
                        <a:t>MeV</a:t>
                      </a:r>
                      <a:endParaRPr lang="en-US" sz="2400" b="1" i="1" dirty="0">
                        <a:solidFill>
                          <a:schemeClr val="tx1"/>
                        </a:solidFill>
                        <a:latin typeface="Tahoma" pitchFamily="34" charset="0"/>
                        <a:cs typeface="Tahoma" pitchFamily="34" charset="0"/>
                      </a:endParaRPr>
                    </a:p>
                  </a:txBody>
                  <a:tcPr>
                    <a:lnL w="38100" cap="flat" cmpd="sng" algn="ctr">
                      <a:noFill/>
                      <a:prstDash val="solid"/>
                      <a:round/>
                      <a:headEnd type="none" w="med" len="med"/>
                      <a:tailEnd type="none" w="med" len="med"/>
                    </a:lnL>
                    <a:lnR w="571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sz="2400" b="1" dirty="0" smtClean="0">
                          <a:solidFill>
                            <a:srgbClr val="FF0000"/>
                          </a:solidFill>
                          <a:latin typeface="Tahoma" pitchFamily="34" charset="0"/>
                          <a:cs typeface="Tahoma" pitchFamily="34" charset="0"/>
                        </a:rPr>
                        <a:t>&lt; 1.8</a:t>
                      </a:r>
                      <a:endParaRPr lang="en-US" sz="2400" b="1" dirty="0">
                        <a:solidFill>
                          <a:srgbClr val="FF0000"/>
                        </a:solidFill>
                        <a:latin typeface="Tahoma" pitchFamily="34" charset="0"/>
                        <a:cs typeface="Tahoma" pitchFamily="34" charset="0"/>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sz="2400" dirty="0" smtClean="0">
                          <a:solidFill>
                            <a:schemeClr val="tx1"/>
                          </a:solidFill>
                          <a:latin typeface="Tahoma" pitchFamily="34" charset="0"/>
                          <a:cs typeface="Tahoma" pitchFamily="34" charset="0"/>
                        </a:rPr>
                        <a:t>5.4</a:t>
                      </a:r>
                      <a:endParaRPr lang="en-US" sz="2400" dirty="0">
                        <a:solidFill>
                          <a:schemeClr val="tx1"/>
                        </a:solidFill>
                        <a:latin typeface="Tahoma" pitchFamily="34" charset="0"/>
                        <a:cs typeface="Tahoma" pitchFamily="34" charset="0"/>
                      </a:endParaRPr>
                    </a:p>
                  </a:txBody>
                  <a:tcPr>
                    <a:lnL w="5715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r>
              <a:tr h="370840">
                <a:tc>
                  <a:txBody>
                    <a:bodyPr/>
                    <a:lstStyle/>
                    <a:p>
                      <a:pPr algn="ctr"/>
                      <a:r>
                        <a:rPr lang="en-US" sz="2400" b="1" dirty="0" smtClean="0">
                          <a:solidFill>
                            <a:schemeClr val="tx1"/>
                          </a:solidFill>
                          <a:latin typeface="Tahoma" pitchFamily="34" charset="0"/>
                          <a:cs typeface="Tahoma" pitchFamily="34" charset="0"/>
                        </a:rPr>
                        <a:t>90 </a:t>
                      </a:r>
                      <a:r>
                        <a:rPr lang="en-US" sz="2400" b="1" i="1" dirty="0" err="1" smtClean="0">
                          <a:solidFill>
                            <a:schemeClr val="tx1"/>
                          </a:solidFill>
                          <a:latin typeface="Tahoma" pitchFamily="34" charset="0"/>
                          <a:cs typeface="Tahoma" pitchFamily="34" charset="0"/>
                        </a:rPr>
                        <a:t>MeV</a:t>
                      </a:r>
                      <a:endParaRPr lang="en-US" sz="2400" b="1" i="1" dirty="0">
                        <a:solidFill>
                          <a:schemeClr val="tx1"/>
                        </a:solidFill>
                        <a:latin typeface="Tahoma" pitchFamily="34" charset="0"/>
                        <a:cs typeface="Tahoma" pitchFamily="34" charset="0"/>
                      </a:endParaRPr>
                    </a:p>
                  </a:txBody>
                  <a:tcPr>
                    <a:lnL w="38100" cap="flat" cmpd="sng" algn="ctr">
                      <a:no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sz="2400" b="1" dirty="0" smtClean="0">
                          <a:solidFill>
                            <a:srgbClr val="0000FF"/>
                          </a:solidFill>
                          <a:latin typeface="Tahoma" pitchFamily="34" charset="0"/>
                          <a:cs typeface="Tahoma" pitchFamily="34" charset="0"/>
                        </a:rPr>
                        <a:t>15</a:t>
                      </a:r>
                      <a:endParaRPr lang="en-US" sz="2400" b="1" dirty="0">
                        <a:solidFill>
                          <a:srgbClr val="0000FF"/>
                        </a:solidFill>
                        <a:latin typeface="Tahoma" pitchFamily="34" charset="0"/>
                        <a:cs typeface="Tahoma" pitchFamily="34" charset="0"/>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sz="2400" dirty="0" smtClean="0">
                          <a:solidFill>
                            <a:schemeClr val="tx1"/>
                          </a:solidFill>
                          <a:latin typeface="Tahoma" pitchFamily="34" charset="0"/>
                          <a:cs typeface="Tahoma" pitchFamily="34" charset="0"/>
                        </a:rPr>
                        <a:t>~1500</a:t>
                      </a:r>
                      <a:endParaRPr lang="en-US" sz="2400" dirty="0">
                        <a:solidFill>
                          <a:schemeClr val="tx1"/>
                        </a:solidFill>
                        <a:latin typeface="Tahoma" pitchFamily="34" charset="0"/>
                        <a:cs typeface="Tahoma" pitchFamily="34" charset="0"/>
                      </a:endParaRPr>
                    </a:p>
                  </a:txBody>
                  <a:tcPr>
                    <a:lnL w="5715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571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r>
              <a:tr h="370840">
                <a:tc>
                  <a:txBody>
                    <a:bodyPr/>
                    <a:lstStyle/>
                    <a:p>
                      <a:pPr algn="ctr"/>
                      <a:r>
                        <a:rPr lang="en-US" sz="2400" b="1" dirty="0" smtClean="0">
                          <a:solidFill>
                            <a:schemeClr val="tx1"/>
                          </a:solidFill>
                          <a:latin typeface="Tahoma" pitchFamily="34" charset="0"/>
                          <a:cs typeface="Tahoma" pitchFamily="34" charset="0"/>
                        </a:rPr>
                        <a:t>52.5 </a:t>
                      </a:r>
                      <a:r>
                        <a:rPr lang="en-US" sz="2400" b="1" i="1" dirty="0" err="1" smtClean="0">
                          <a:solidFill>
                            <a:schemeClr val="tx1"/>
                          </a:solidFill>
                          <a:latin typeface="Tahoma" pitchFamily="34" charset="0"/>
                          <a:cs typeface="Tahoma" pitchFamily="34" charset="0"/>
                        </a:rPr>
                        <a:t>MeV</a:t>
                      </a:r>
                      <a:endParaRPr lang="en-US" sz="2400" b="1" i="1" dirty="0">
                        <a:solidFill>
                          <a:schemeClr val="tx1"/>
                        </a:solidFill>
                        <a:latin typeface="Tahoma" pitchFamily="34" charset="0"/>
                        <a:cs typeface="Tahoma" pitchFamily="34" charset="0"/>
                      </a:endParaRPr>
                    </a:p>
                  </a:txBody>
                  <a:tcPr>
                    <a:lnL w="38100" cap="flat" cmpd="sng" algn="ctr">
                      <a:no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sz="2400" b="1" dirty="0" smtClean="0">
                          <a:solidFill>
                            <a:srgbClr val="0000FF"/>
                          </a:solidFill>
                          <a:latin typeface="Tahoma" pitchFamily="34" charset="0"/>
                          <a:cs typeface="Tahoma" pitchFamily="34" charset="0"/>
                        </a:rPr>
                        <a:t>150</a:t>
                      </a:r>
                      <a:endParaRPr lang="en-US" sz="2400" b="1" dirty="0">
                        <a:solidFill>
                          <a:srgbClr val="0000FF"/>
                        </a:solidFill>
                        <a:latin typeface="Tahoma" pitchFamily="34" charset="0"/>
                        <a:cs typeface="Tahoma" pitchFamily="34" charset="0"/>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lang="en-US" sz="2400" dirty="0" smtClean="0">
                          <a:solidFill>
                            <a:schemeClr val="tx1"/>
                          </a:solidFill>
                          <a:latin typeface="Tahoma" pitchFamily="34" charset="0"/>
                          <a:cs typeface="Tahoma" pitchFamily="34" charset="0"/>
                        </a:rPr>
                        <a:t>~3200</a:t>
                      </a:r>
                      <a:endParaRPr lang="en-US" sz="2400" dirty="0">
                        <a:solidFill>
                          <a:schemeClr val="tx1"/>
                        </a:solidFill>
                        <a:latin typeface="Tahoma" pitchFamily="34" charset="0"/>
                        <a:cs typeface="Tahoma" pitchFamily="34" charset="0"/>
                      </a:endParaRPr>
                    </a:p>
                  </a:txBody>
                  <a:tcPr>
                    <a:lnL w="5715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5715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r>
            </a:tbl>
          </a:graphicData>
        </a:graphic>
      </p:graphicFrame>
      <p:sp>
        <p:nvSpPr>
          <p:cNvPr id="6" name="TextBox 5"/>
          <p:cNvSpPr txBox="1"/>
          <p:nvPr/>
        </p:nvSpPr>
        <p:spPr>
          <a:xfrm>
            <a:off x="0" y="228600"/>
            <a:ext cx="9144000" cy="523220"/>
          </a:xfrm>
          <a:prstGeom prst="rect">
            <a:avLst/>
          </a:prstGeom>
          <a:noFill/>
        </p:spPr>
        <p:txBody>
          <a:bodyPr wrap="square" rtlCol="0">
            <a:spAutoFit/>
          </a:bodyPr>
          <a:lstStyle/>
          <a:p>
            <a:pPr algn="ctr"/>
            <a:r>
              <a:rPr lang="en-US" sz="2800" dirty="0" smtClean="0">
                <a:latin typeface="Tahoma" pitchFamily="34" charset="0"/>
                <a:cs typeface="Tahoma" pitchFamily="34" charset="0"/>
              </a:rPr>
              <a:t>Ground State spectroscopic factors </a:t>
            </a:r>
            <a:r>
              <a:rPr lang="en-US" sz="2800" i="1" dirty="0" smtClean="0">
                <a:latin typeface="Tahoma" pitchFamily="34" charset="0"/>
                <a:cs typeface="Tahoma" pitchFamily="34" charset="0"/>
              </a:rPr>
              <a:t>S</a:t>
            </a:r>
            <a:r>
              <a:rPr lang="el-GR" sz="2800" i="1" baseline="-25000" dirty="0" smtClean="0">
                <a:latin typeface="Tahoma" pitchFamily="34" charset="0"/>
                <a:cs typeface="Tahoma" pitchFamily="34" charset="0"/>
              </a:rPr>
              <a:t>α</a:t>
            </a:r>
            <a:r>
              <a:rPr lang="en-US" sz="2800" i="1" dirty="0" smtClean="0">
                <a:latin typeface="Tahoma" pitchFamily="34" charset="0"/>
                <a:cs typeface="Tahoma" pitchFamily="34" charset="0"/>
              </a:rPr>
              <a:t> </a:t>
            </a:r>
            <a:r>
              <a:rPr lang="en-US" sz="2800" dirty="0" smtClean="0">
                <a:latin typeface="Tahoma" pitchFamily="34" charset="0"/>
                <a:cs typeface="Tahoma" pitchFamily="34" charset="0"/>
              </a:rPr>
              <a:t>for </a:t>
            </a:r>
            <a:r>
              <a:rPr lang="en-US" sz="2800" baseline="30000" dirty="0" smtClean="0">
                <a:latin typeface="Tahoma" pitchFamily="34" charset="0"/>
                <a:cs typeface="Tahoma" pitchFamily="34" charset="0"/>
              </a:rPr>
              <a:t>16</a:t>
            </a:r>
            <a:r>
              <a:rPr lang="en-US" sz="2800" dirty="0" smtClean="0">
                <a:latin typeface="Tahoma" pitchFamily="34" charset="0"/>
                <a:cs typeface="Tahoma" pitchFamily="34" charset="0"/>
              </a:rPr>
              <a:t>O(</a:t>
            </a:r>
            <a:r>
              <a:rPr lang="el-GR" sz="2800" dirty="0" smtClean="0">
                <a:latin typeface="Tahoma" pitchFamily="34" charset="0"/>
                <a:cs typeface="Tahoma" pitchFamily="34" charset="0"/>
              </a:rPr>
              <a:t>α</a:t>
            </a:r>
            <a:r>
              <a:rPr lang="en-US" sz="2800" dirty="0" smtClean="0">
                <a:latin typeface="Tahoma" pitchFamily="34" charset="0"/>
                <a:cs typeface="Tahoma" pitchFamily="34" charset="0"/>
              </a:rPr>
              <a:t>, 2</a:t>
            </a:r>
            <a:r>
              <a:rPr lang="el-GR" sz="2800" dirty="0" smtClean="0">
                <a:latin typeface="Tahoma" pitchFamily="34" charset="0"/>
                <a:cs typeface="Tahoma" pitchFamily="34" charset="0"/>
              </a:rPr>
              <a:t>α</a:t>
            </a:r>
            <a:r>
              <a:rPr lang="en-US" sz="2800" dirty="0" smtClean="0">
                <a:latin typeface="Tahoma" pitchFamily="34" charset="0"/>
                <a:cs typeface="Tahoma" pitchFamily="34" charset="0"/>
              </a:rPr>
              <a:t>)</a:t>
            </a:r>
            <a:r>
              <a:rPr lang="en-US" sz="2800" baseline="30000" dirty="0" smtClean="0">
                <a:latin typeface="Tahoma" pitchFamily="34" charset="0"/>
                <a:cs typeface="Tahoma" pitchFamily="34" charset="0"/>
              </a:rPr>
              <a:t>12</a:t>
            </a:r>
            <a:r>
              <a:rPr lang="en-US" sz="2800" dirty="0" smtClean="0">
                <a:latin typeface="Tahoma" pitchFamily="34" charset="0"/>
                <a:cs typeface="Tahoma" pitchFamily="34" charset="0"/>
              </a:rPr>
              <a:t>C</a:t>
            </a:r>
            <a:endParaRPr lang="en-US" sz="2800" dirty="0">
              <a:latin typeface="Tahoma" pitchFamily="34" charset="0"/>
              <a:cs typeface="Tahoma" pitchFamily="34" charset="0"/>
            </a:endParaRPr>
          </a:p>
        </p:txBody>
      </p:sp>
      <p:graphicFrame>
        <p:nvGraphicFramePr>
          <p:cNvPr id="4" name="Table 3"/>
          <p:cNvGraphicFramePr>
            <a:graphicFrameLocks noGrp="1"/>
          </p:cNvGraphicFramePr>
          <p:nvPr/>
        </p:nvGraphicFramePr>
        <p:xfrm>
          <a:off x="914400" y="4724400"/>
          <a:ext cx="7010400" cy="1752600"/>
        </p:xfrm>
        <a:graphic>
          <a:graphicData uri="http://schemas.openxmlformats.org/drawingml/2006/table">
            <a:tbl>
              <a:tblPr firstRow="1" bandRow="1">
                <a:tableStyleId>{5C22544A-7EE6-4342-B048-85BDC9FD1C3A}</a:tableStyleId>
              </a:tblPr>
              <a:tblGrid>
                <a:gridCol w="1752600"/>
                <a:gridCol w="1752600"/>
                <a:gridCol w="1752600"/>
                <a:gridCol w="1752600"/>
              </a:tblGrid>
              <a:tr h="584200">
                <a:tc>
                  <a:txBody>
                    <a:bodyPr/>
                    <a:lstStyle/>
                    <a:p>
                      <a:pPr marL="342900" indent="-342900" algn="ctr">
                        <a:buAutoNum type="arabicPlain" startAt="139"/>
                      </a:pPr>
                      <a:endParaRPr lang="en-US" dirty="0">
                        <a:solidFill>
                          <a:srgbClr val="0000FF"/>
                        </a:solidFill>
                        <a:latin typeface="Tahoma" pitchFamily="34" charset="0"/>
                        <a:cs typeface="Tahoma" pitchFamily="34" charset="0"/>
                      </a:endParaRPr>
                    </a:p>
                  </a:txBody>
                  <a:tcPr>
                    <a:lnL w="28575"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alpha val="0"/>
                      </a:schemeClr>
                    </a:solidFill>
                  </a:tcPr>
                </a:tc>
                <a:tc>
                  <a:txBody>
                    <a:bodyPr/>
                    <a:lstStyle/>
                    <a:p>
                      <a:pPr marL="342900" indent="-342900" algn="ctr">
                        <a:buAutoNum type="arabicPlain" startAt="139"/>
                      </a:pPr>
                      <a:r>
                        <a:rPr lang="en-US" sz="2400" dirty="0" smtClean="0">
                          <a:solidFill>
                            <a:srgbClr val="0000FF"/>
                          </a:solidFill>
                          <a:latin typeface="Tahoma" pitchFamily="34" charset="0"/>
                          <a:cs typeface="Tahoma" pitchFamily="34" charset="0"/>
                        </a:rPr>
                        <a:t> </a:t>
                      </a:r>
                      <a:r>
                        <a:rPr lang="en-US" sz="2400" i="1" dirty="0" err="1" smtClean="0">
                          <a:solidFill>
                            <a:srgbClr val="0000FF"/>
                          </a:solidFill>
                          <a:latin typeface="Tahoma" pitchFamily="34" charset="0"/>
                          <a:cs typeface="Tahoma" pitchFamily="34" charset="0"/>
                        </a:rPr>
                        <a:t>MeV</a:t>
                      </a:r>
                      <a:endParaRPr lang="en-US" sz="2400" i="1" dirty="0">
                        <a:solidFill>
                          <a:srgbClr val="0000FF"/>
                        </a:solidFill>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762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alpha val="0"/>
                      </a:schemeClr>
                    </a:solidFill>
                  </a:tcPr>
                </a:tc>
                <a:tc>
                  <a:txBody>
                    <a:bodyPr/>
                    <a:lstStyle/>
                    <a:p>
                      <a:pPr algn="ctr"/>
                      <a:r>
                        <a:rPr lang="en-US" sz="2400" dirty="0" smtClean="0">
                          <a:solidFill>
                            <a:srgbClr val="FF0000"/>
                          </a:solidFill>
                          <a:latin typeface="Tahoma" pitchFamily="34" charset="0"/>
                          <a:cs typeface="Tahoma" pitchFamily="34" charset="0"/>
                        </a:rPr>
                        <a:t>200 </a:t>
                      </a:r>
                      <a:r>
                        <a:rPr lang="en-US" sz="2400" i="1" dirty="0" err="1" smtClean="0">
                          <a:solidFill>
                            <a:srgbClr val="FF0000"/>
                          </a:solidFill>
                          <a:latin typeface="Tahoma" pitchFamily="34" charset="0"/>
                          <a:cs typeface="Tahoma" pitchFamily="34" charset="0"/>
                        </a:rPr>
                        <a:t>MeV</a:t>
                      </a:r>
                      <a:endParaRPr lang="en-US" sz="2400" i="1" dirty="0">
                        <a:solidFill>
                          <a:srgbClr val="FF0000"/>
                        </a:solidFill>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762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alpha val="0"/>
                      </a:schemeClr>
                    </a:solidFill>
                  </a:tcPr>
                </a:tc>
                <a:tc>
                  <a:txBody>
                    <a:bodyPr/>
                    <a:lstStyle/>
                    <a:p>
                      <a:pPr algn="ctr"/>
                      <a:r>
                        <a:rPr lang="en-US" sz="2400" dirty="0" smtClean="0">
                          <a:solidFill>
                            <a:schemeClr val="tx1"/>
                          </a:solidFill>
                          <a:latin typeface="Tahoma" pitchFamily="34" charset="0"/>
                          <a:cs typeface="Tahoma" pitchFamily="34" charset="0"/>
                        </a:rPr>
                        <a:t>Ratio</a:t>
                      </a:r>
                      <a:endParaRPr lang="en-US" sz="2400" dirty="0">
                        <a:solidFill>
                          <a:schemeClr val="tx1"/>
                        </a:solidFill>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762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alpha val="0"/>
                      </a:schemeClr>
                    </a:solidFill>
                  </a:tcPr>
                </a:tc>
              </a:tr>
              <a:tr h="584200">
                <a:tc>
                  <a:txBody>
                    <a:bodyPr/>
                    <a:lstStyle/>
                    <a:p>
                      <a:pPr algn="ctr"/>
                      <a:endParaRPr lang="en-US" dirty="0">
                        <a:solidFill>
                          <a:schemeClr val="tx1"/>
                        </a:solidFill>
                        <a:latin typeface="Tahoma" pitchFamily="34" charset="0"/>
                        <a:cs typeface="Tahoma" pitchFamily="34" charset="0"/>
                      </a:endParaRPr>
                    </a:p>
                  </a:txBody>
                  <a:tcPr>
                    <a:lnL w="28575"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571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alpha val="0"/>
                      </a:schemeClr>
                    </a:solidFill>
                  </a:tcPr>
                </a:tc>
                <a:tc>
                  <a:txBody>
                    <a:bodyPr/>
                    <a:lstStyle/>
                    <a:p>
                      <a:pPr algn="ctr"/>
                      <a:r>
                        <a:rPr lang="en-US" sz="2400" dirty="0" smtClean="0">
                          <a:solidFill>
                            <a:schemeClr val="tx1"/>
                          </a:solidFill>
                          <a:latin typeface="Tahoma" pitchFamily="34" charset="0"/>
                          <a:cs typeface="Tahoma" pitchFamily="34" charset="0"/>
                        </a:rPr>
                        <a:t>17</a:t>
                      </a:r>
                      <a:endParaRPr lang="en-US" sz="2400" dirty="0">
                        <a:solidFill>
                          <a:schemeClr val="tx1"/>
                        </a:solidFill>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alpha val="0"/>
                      </a:schemeClr>
                    </a:solidFill>
                  </a:tcPr>
                </a:tc>
                <a:tc>
                  <a:txBody>
                    <a:bodyPr/>
                    <a:lstStyle/>
                    <a:p>
                      <a:pPr algn="ctr"/>
                      <a:r>
                        <a:rPr lang="en-US" sz="2400" b="1" dirty="0" smtClean="0">
                          <a:solidFill>
                            <a:srgbClr val="FF0000"/>
                          </a:solidFill>
                          <a:latin typeface="Tahoma" pitchFamily="34" charset="0"/>
                          <a:cs typeface="Tahoma" pitchFamily="34" charset="0"/>
                        </a:rPr>
                        <a:t>0.48</a:t>
                      </a:r>
                      <a:endParaRPr lang="en-US" sz="2400" b="1" dirty="0">
                        <a:solidFill>
                          <a:srgbClr val="FF0000"/>
                        </a:solidFill>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alpha val="0"/>
                      </a:schemeClr>
                    </a:solidFill>
                  </a:tcPr>
                </a:tc>
                <a:tc>
                  <a:txBody>
                    <a:bodyPr/>
                    <a:lstStyle/>
                    <a:p>
                      <a:pPr algn="ctr"/>
                      <a:r>
                        <a:rPr lang="en-US" sz="2400" dirty="0" smtClean="0">
                          <a:solidFill>
                            <a:schemeClr val="tx1"/>
                          </a:solidFill>
                          <a:latin typeface="Tahoma" pitchFamily="34" charset="0"/>
                          <a:cs typeface="Tahoma" pitchFamily="34" charset="0"/>
                        </a:rPr>
                        <a:t>35</a:t>
                      </a:r>
                      <a:endParaRPr lang="en-US" sz="2400" dirty="0">
                        <a:solidFill>
                          <a:schemeClr val="tx1"/>
                        </a:solidFill>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alpha val="0"/>
                      </a:schemeClr>
                    </a:solidFill>
                  </a:tcPr>
                </a:tc>
              </a:tr>
              <a:tr h="584200">
                <a:tc>
                  <a:txBody>
                    <a:bodyPr/>
                    <a:lstStyle/>
                    <a:p>
                      <a:pPr algn="ctr"/>
                      <a:r>
                        <a:rPr lang="en-US" sz="2400" b="1" dirty="0" smtClean="0">
                          <a:solidFill>
                            <a:schemeClr val="tx1"/>
                          </a:solidFill>
                          <a:latin typeface="Tahoma" pitchFamily="34" charset="0"/>
                          <a:cs typeface="Tahoma" pitchFamily="34" charset="0"/>
                        </a:rPr>
                        <a:t>Theory</a:t>
                      </a:r>
                      <a:endParaRPr lang="en-US" sz="2400" b="1" dirty="0">
                        <a:solidFill>
                          <a:schemeClr val="tx1"/>
                        </a:solidFill>
                        <a:latin typeface="Tahoma" pitchFamily="34" charset="0"/>
                        <a:cs typeface="Tahoma" pitchFamily="34" charset="0"/>
                      </a:endParaRPr>
                    </a:p>
                  </a:txBody>
                  <a:tcPr>
                    <a:lnL w="28575"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alpha val="0"/>
                      </a:schemeClr>
                    </a:solidFill>
                  </a:tcPr>
                </a:tc>
                <a:tc>
                  <a:txBody>
                    <a:bodyPr/>
                    <a:lstStyle/>
                    <a:p>
                      <a:pPr algn="ctr"/>
                      <a:r>
                        <a:rPr lang="en-US" sz="2400" b="1" dirty="0" smtClean="0">
                          <a:solidFill>
                            <a:srgbClr val="FF0000"/>
                          </a:solidFill>
                          <a:latin typeface="Tahoma" pitchFamily="34" charset="0"/>
                          <a:cs typeface="Tahoma" pitchFamily="34" charset="0"/>
                        </a:rPr>
                        <a:t>0.55</a:t>
                      </a:r>
                      <a:endParaRPr lang="en-US" sz="2400" b="1" dirty="0">
                        <a:solidFill>
                          <a:srgbClr val="FF0000"/>
                        </a:solidFill>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alpha val="0"/>
                      </a:schemeClr>
                    </a:solidFill>
                  </a:tcPr>
                </a:tc>
                <a:tc>
                  <a:txBody>
                    <a:bodyPr/>
                    <a:lstStyle/>
                    <a:p>
                      <a:pPr algn="ctr"/>
                      <a:r>
                        <a:rPr lang="en-US" sz="2400" b="1" dirty="0" smtClean="0">
                          <a:solidFill>
                            <a:srgbClr val="FF0000"/>
                          </a:solidFill>
                          <a:latin typeface="Tahoma" pitchFamily="34" charset="0"/>
                          <a:cs typeface="Tahoma" pitchFamily="34" charset="0"/>
                        </a:rPr>
                        <a:t>0.55</a:t>
                      </a:r>
                      <a:endParaRPr lang="en-US" sz="2400" b="1" dirty="0">
                        <a:solidFill>
                          <a:srgbClr val="FF0000"/>
                        </a:solidFill>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alpha val="0"/>
                      </a:schemeClr>
                    </a:solidFill>
                  </a:tcPr>
                </a:tc>
                <a:tc>
                  <a:txBody>
                    <a:bodyPr/>
                    <a:lstStyle/>
                    <a:p>
                      <a:pPr algn="ctr"/>
                      <a:endParaRPr lang="en-US" sz="2400" b="1" dirty="0">
                        <a:solidFill>
                          <a:schemeClr val="tx1"/>
                        </a:solidFill>
                        <a:latin typeface="Tahoma" pitchFamily="34" charset="0"/>
                        <a:cs typeface="Tahoma" pitchFamily="34" charset="0"/>
                      </a:endParaRPr>
                    </a:p>
                  </a:txBody>
                  <a:tcPr>
                    <a:lnL w="381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alpha val="0"/>
                      </a:schemeClr>
                    </a:solidFill>
                  </a:tcPr>
                </a:tc>
              </a:tr>
            </a:tbl>
          </a:graphicData>
        </a:graphic>
      </p:graphicFrame>
      <p:sp>
        <p:nvSpPr>
          <p:cNvPr id="7" name="TextBox 6"/>
          <p:cNvSpPr txBox="1"/>
          <p:nvPr/>
        </p:nvSpPr>
        <p:spPr>
          <a:xfrm>
            <a:off x="0" y="3733800"/>
            <a:ext cx="9144000" cy="954107"/>
          </a:xfrm>
          <a:prstGeom prst="rect">
            <a:avLst/>
          </a:prstGeom>
          <a:noFill/>
        </p:spPr>
        <p:txBody>
          <a:bodyPr wrap="square" rtlCol="0">
            <a:spAutoFit/>
          </a:bodyPr>
          <a:lstStyle/>
          <a:p>
            <a:pPr algn="ctr"/>
            <a:r>
              <a:rPr lang="en-US" sz="2800" dirty="0" smtClean="0">
                <a:latin typeface="Tahoma" pitchFamily="34" charset="0"/>
                <a:cs typeface="Tahoma" pitchFamily="34" charset="0"/>
              </a:rPr>
              <a:t>Ground State spectroscopic factors </a:t>
            </a:r>
            <a:r>
              <a:rPr lang="en-US" sz="2800" i="1" dirty="0" smtClean="0">
                <a:latin typeface="Tahoma" pitchFamily="34" charset="0"/>
                <a:cs typeface="Tahoma" pitchFamily="34" charset="0"/>
              </a:rPr>
              <a:t>S</a:t>
            </a:r>
            <a:r>
              <a:rPr lang="el-GR" sz="2800" i="1" baseline="-25000" dirty="0" smtClean="0">
                <a:latin typeface="Tahoma" pitchFamily="34" charset="0"/>
                <a:cs typeface="Tahoma" pitchFamily="34" charset="0"/>
              </a:rPr>
              <a:t>α</a:t>
            </a:r>
            <a:r>
              <a:rPr lang="en-US" sz="2800" i="1" dirty="0" smtClean="0">
                <a:latin typeface="Tahoma" pitchFamily="34" charset="0"/>
                <a:cs typeface="Tahoma" pitchFamily="34" charset="0"/>
              </a:rPr>
              <a:t> </a:t>
            </a:r>
            <a:r>
              <a:rPr lang="en-US" sz="2800" dirty="0" smtClean="0">
                <a:latin typeface="Tahoma" pitchFamily="34" charset="0"/>
                <a:cs typeface="Tahoma" pitchFamily="34" charset="0"/>
              </a:rPr>
              <a:t>for </a:t>
            </a:r>
            <a:r>
              <a:rPr lang="en-US" sz="2800" baseline="30000" dirty="0" smtClean="0">
                <a:latin typeface="Tahoma" pitchFamily="34" charset="0"/>
                <a:cs typeface="Tahoma" pitchFamily="34" charset="0"/>
              </a:rPr>
              <a:t>12</a:t>
            </a:r>
            <a:r>
              <a:rPr lang="en-US" sz="2800" dirty="0" smtClean="0">
                <a:latin typeface="Tahoma" pitchFamily="34" charset="0"/>
                <a:cs typeface="Tahoma" pitchFamily="34" charset="0"/>
              </a:rPr>
              <a:t>C(</a:t>
            </a:r>
            <a:r>
              <a:rPr lang="el-GR" sz="2800" dirty="0" smtClean="0">
                <a:latin typeface="Tahoma" pitchFamily="34" charset="0"/>
                <a:cs typeface="Tahoma" pitchFamily="34" charset="0"/>
              </a:rPr>
              <a:t>α</a:t>
            </a:r>
            <a:r>
              <a:rPr lang="en-US" sz="2800" dirty="0" smtClean="0">
                <a:latin typeface="Tahoma" pitchFamily="34" charset="0"/>
                <a:cs typeface="Tahoma" pitchFamily="34" charset="0"/>
              </a:rPr>
              <a:t>, 2</a:t>
            </a:r>
            <a:r>
              <a:rPr lang="el-GR" sz="2800" dirty="0" smtClean="0">
                <a:latin typeface="Tahoma" pitchFamily="34" charset="0"/>
                <a:cs typeface="Tahoma" pitchFamily="34" charset="0"/>
              </a:rPr>
              <a:t>α</a:t>
            </a:r>
            <a:r>
              <a:rPr lang="en-US" sz="2800" dirty="0" smtClean="0">
                <a:latin typeface="Tahoma" pitchFamily="34" charset="0"/>
                <a:cs typeface="Tahoma" pitchFamily="34" charset="0"/>
              </a:rPr>
              <a:t>)</a:t>
            </a:r>
            <a:r>
              <a:rPr lang="en-US" sz="2800" baseline="30000" dirty="0" smtClean="0">
                <a:latin typeface="Tahoma" pitchFamily="34" charset="0"/>
                <a:cs typeface="Tahoma" pitchFamily="34" charset="0"/>
              </a:rPr>
              <a:t>8</a:t>
            </a:r>
            <a:r>
              <a:rPr lang="en-US" sz="2800" dirty="0" smtClean="0">
                <a:latin typeface="Tahoma" pitchFamily="34" charset="0"/>
                <a:cs typeface="Tahoma" pitchFamily="34" charset="0"/>
              </a:rPr>
              <a:t>Be</a:t>
            </a:r>
          </a:p>
          <a:p>
            <a:pPr algn="ctr"/>
            <a:r>
              <a:rPr lang="en-US" sz="2800" dirty="0" smtClean="0">
                <a:latin typeface="Tahoma" pitchFamily="34" charset="0"/>
                <a:cs typeface="Tahoma" pitchFamily="34" charset="0"/>
              </a:rPr>
              <a:t>at </a:t>
            </a:r>
            <a:r>
              <a:rPr lang="en-US" sz="2800" b="1" dirty="0" smtClean="0">
                <a:solidFill>
                  <a:srgbClr val="0000FF"/>
                </a:solidFill>
                <a:latin typeface="Tahoma" pitchFamily="34" charset="0"/>
                <a:cs typeface="Tahoma" pitchFamily="34" charset="0"/>
              </a:rPr>
              <a:t>139 </a:t>
            </a:r>
            <a:r>
              <a:rPr lang="en-US" sz="2800" b="1" dirty="0" err="1" smtClean="0">
                <a:solidFill>
                  <a:srgbClr val="0000FF"/>
                </a:solidFill>
                <a:latin typeface="Tahoma" pitchFamily="34" charset="0"/>
                <a:cs typeface="Tahoma" pitchFamily="34" charset="0"/>
              </a:rPr>
              <a:t>MeV</a:t>
            </a:r>
            <a:r>
              <a:rPr lang="en-US" sz="2800" b="1" dirty="0" smtClean="0">
                <a:solidFill>
                  <a:srgbClr val="0000FF"/>
                </a:solidFill>
                <a:latin typeface="Tahoma" pitchFamily="34" charset="0"/>
                <a:cs typeface="Tahoma" pitchFamily="34" charset="0"/>
              </a:rPr>
              <a:t> </a:t>
            </a:r>
            <a:r>
              <a:rPr lang="en-US" sz="2800" dirty="0" smtClean="0">
                <a:latin typeface="Tahoma" pitchFamily="34" charset="0"/>
                <a:cs typeface="Tahoma" pitchFamily="34" charset="0"/>
              </a:rPr>
              <a:t>and </a:t>
            </a:r>
            <a:r>
              <a:rPr lang="en-US" sz="2800" b="1" dirty="0" smtClean="0">
                <a:solidFill>
                  <a:srgbClr val="FF0000"/>
                </a:solidFill>
                <a:latin typeface="Tahoma" pitchFamily="34" charset="0"/>
                <a:cs typeface="Tahoma" pitchFamily="34" charset="0"/>
              </a:rPr>
              <a:t>200 </a:t>
            </a:r>
            <a:r>
              <a:rPr lang="en-US" sz="2800" b="1" dirty="0" err="1" smtClean="0">
                <a:solidFill>
                  <a:srgbClr val="FF0000"/>
                </a:solidFill>
                <a:latin typeface="Tahoma" pitchFamily="34" charset="0"/>
                <a:cs typeface="Tahoma" pitchFamily="34" charset="0"/>
              </a:rPr>
              <a:t>MeV</a:t>
            </a:r>
            <a:endParaRPr lang="en-US" sz="2800" b="1" dirty="0">
              <a:solidFill>
                <a:srgbClr val="FF0000"/>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438150" y="2590800"/>
          <a:ext cx="8267700" cy="2926080"/>
        </p:xfrm>
        <a:graphic>
          <a:graphicData uri="http://schemas.openxmlformats.org/drawingml/2006/table">
            <a:tbl>
              <a:tblPr firstRow="1" bandRow="1">
                <a:tableStyleId>{5C22544A-7EE6-4342-B048-85BDC9FD1C3A}</a:tableStyleId>
              </a:tblPr>
              <a:tblGrid>
                <a:gridCol w="2066925"/>
                <a:gridCol w="2066925"/>
                <a:gridCol w="2066925"/>
                <a:gridCol w="2066925"/>
              </a:tblGrid>
              <a:tr h="370840">
                <a:tc>
                  <a:txBody>
                    <a:bodyPr/>
                    <a:lstStyle/>
                    <a:p>
                      <a:pPr algn="ctr"/>
                      <a:r>
                        <a:rPr lang="en-US" dirty="0" smtClean="0">
                          <a:solidFill>
                            <a:schemeClr val="tx1"/>
                          </a:solidFill>
                          <a:latin typeface="Tahoma" pitchFamily="34" charset="0"/>
                          <a:cs typeface="Tahoma" pitchFamily="34" charset="0"/>
                        </a:rPr>
                        <a:t>Reaction</a:t>
                      </a:r>
                      <a:endParaRPr lang="en-US" dirty="0">
                        <a:solidFill>
                          <a:schemeClr val="tx1"/>
                        </a:solidFill>
                        <a:latin typeface="Tahoma" pitchFamily="34" charset="0"/>
                        <a:cs typeface="Tahoma" pitchFamily="34" charset="0"/>
                      </a:endParaRPr>
                    </a:p>
                  </a:txBody>
                  <a:tcPr>
                    <a:lnL w="12700" cmpd="sng">
                      <a:noFill/>
                    </a:lnL>
                    <a:lnR w="28575" cap="flat" cmpd="sng" algn="ctr">
                      <a:solidFill>
                        <a:schemeClr val="tx1"/>
                      </a:solidFill>
                      <a:prstDash val="solid"/>
                      <a:round/>
                      <a:headEnd type="none" w="med" len="med"/>
                      <a:tailEnd type="none" w="med" len="med"/>
                    </a:lnR>
                    <a:lnT w="12700" cmpd="sng">
                      <a:noFill/>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dirty="0" smtClean="0">
                          <a:solidFill>
                            <a:schemeClr val="tx1"/>
                          </a:solidFill>
                          <a:latin typeface="Tahoma" pitchFamily="34" charset="0"/>
                          <a:cs typeface="Tahoma" pitchFamily="34" charset="0"/>
                        </a:rPr>
                        <a:t>θ</a:t>
                      </a:r>
                      <a:r>
                        <a:rPr lang="el-GR" baseline="-25000" dirty="0" smtClean="0">
                          <a:solidFill>
                            <a:schemeClr val="tx1"/>
                          </a:solidFill>
                          <a:latin typeface="Tahoma" pitchFamily="34" charset="0"/>
                          <a:cs typeface="Tahoma" pitchFamily="34" charset="0"/>
                        </a:rPr>
                        <a:t>1</a:t>
                      </a:r>
                      <a:r>
                        <a:rPr lang="en-US" dirty="0" smtClean="0">
                          <a:solidFill>
                            <a:schemeClr val="tx1"/>
                          </a:solidFill>
                          <a:latin typeface="Tahoma" pitchFamily="34" charset="0"/>
                          <a:cs typeface="Tahoma" pitchFamily="34" charset="0"/>
                        </a:rPr>
                        <a:t>-</a:t>
                      </a:r>
                      <a:r>
                        <a:rPr lang="el-GR" dirty="0" smtClean="0">
                          <a:solidFill>
                            <a:schemeClr val="tx1"/>
                          </a:solidFill>
                          <a:latin typeface="Tahoma" pitchFamily="34" charset="0"/>
                          <a:cs typeface="Tahoma" pitchFamily="34" charset="0"/>
                        </a:rPr>
                        <a:t>θ</a:t>
                      </a:r>
                      <a:r>
                        <a:rPr lang="en-US" baseline="-25000" dirty="0" smtClean="0">
                          <a:solidFill>
                            <a:schemeClr val="tx1"/>
                          </a:solidFill>
                          <a:latin typeface="Tahoma" pitchFamily="34" charset="0"/>
                          <a:cs typeface="Tahoma" pitchFamily="34" charset="0"/>
                        </a:rPr>
                        <a:t>2</a:t>
                      </a:r>
                    </a:p>
                    <a:p>
                      <a:pPr algn="ctr"/>
                      <a:endParaRPr lang="en-US" dirty="0">
                        <a:solidFill>
                          <a:schemeClr val="tx1"/>
                        </a:solidFill>
                        <a:latin typeface="Tahoma" pitchFamily="34" charset="0"/>
                        <a:cs typeface="Tahoma" pitchFamily="34" charset="0"/>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latin typeface="Tahoma" pitchFamily="34" charset="0"/>
                          <a:cs typeface="Tahoma" pitchFamily="34" charset="0"/>
                        </a:rPr>
                        <a:t>P3 (</a:t>
                      </a:r>
                      <a:r>
                        <a:rPr lang="en-US" dirty="0" err="1" smtClean="0">
                          <a:solidFill>
                            <a:schemeClr val="tx1"/>
                          </a:solidFill>
                          <a:latin typeface="Tahoma" pitchFamily="34" charset="0"/>
                          <a:cs typeface="Tahoma" pitchFamily="34" charset="0"/>
                        </a:rPr>
                        <a:t>MeV</a:t>
                      </a:r>
                      <a:r>
                        <a:rPr lang="en-US" dirty="0" smtClean="0">
                          <a:solidFill>
                            <a:schemeClr val="tx1"/>
                          </a:solidFill>
                          <a:latin typeface="Tahoma" pitchFamily="34" charset="0"/>
                          <a:cs typeface="Tahoma" pitchFamily="34" charset="0"/>
                        </a:rPr>
                        <a:t>/c)</a:t>
                      </a:r>
                      <a:endParaRPr lang="en-US" dirty="0">
                        <a:solidFill>
                          <a:schemeClr val="tx1"/>
                        </a:solidFill>
                        <a:latin typeface="Tahoma" pitchFamily="34" charset="0"/>
                        <a:cs typeface="Tahoma" pitchFamily="34" charset="0"/>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latin typeface="Tahoma" pitchFamily="34" charset="0"/>
                          <a:cs typeface="Tahoma" pitchFamily="34" charset="0"/>
                        </a:rPr>
                        <a:t>Spectroscopic factor (S</a:t>
                      </a:r>
                      <a:r>
                        <a:rPr lang="el-GR" dirty="0" smtClean="0">
                          <a:solidFill>
                            <a:schemeClr val="tx1"/>
                          </a:solidFill>
                          <a:latin typeface="Tahoma" pitchFamily="34" charset="0"/>
                          <a:cs typeface="Tahoma" pitchFamily="34" charset="0"/>
                        </a:rPr>
                        <a:t>α</a:t>
                      </a:r>
                      <a:r>
                        <a:rPr lang="en-US" dirty="0" smtClean="0">
                          <a:solidFill>
                            <a:schemeClr val="tx1"/>
                          </a:solidFill>
                          <a:latin typeface="Tahoma" pitchFamily="34" charset="0"/>
                          <a:cs typeface="Tahoma" pitchFamily="34" charset="0"/>
                        </a:rPr>
                        <a:t>)</a:t>
                      </a:r>
                      <a:endParaRPr lang="en-US" dirty="0">
                        <a:solidFill>
                          <a:schemeClr val="tx1"/>
                        </a:solidFill>
                        <a:latin typeface="Tahoma" pitchFamily="34" charset="0"/>
                        <a:cs typeface="Tahoma" pitchFamily="34" charset="0"/>
                      </a:endParaRPr>
                    </a:p>
                  </a:txBody>
                  <a:tcPr>
                    <a:lnL w="28575" cap="flat" cmpd="sng" algn="ctr">
                      <a:solidFill>
                        <a:schemeClr val="tx1"/>
                      </a:solidFill>
                      <a:prstDash val="solid"/>
                      <a:round/>
                      <a:headEnd type="none" w="med" len="med"/>
                      <a:tailEnd type="none" w="med" len="med"/>
                    </a:lnL>
                    <a:lnR w="12700" cmpd="sng">
                      <a:noFill/>
                    </a:lnR>
                    <a:lnT w="12700" cmpd="sng">
                      <a:noFill/>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pPr algn="ctr"/>
                      <a:r>
                        <a:rPr lang="en-US" sz="2400" baseline="30000" dirty="0" smtClean="0">
                          <a:solidFill>
                            <a:schemeClr val="tx1"/>
                          </a:solidFill>
                          <a:latin typeface="Tahoma" pitchFamily="34" charset="0"/>
                          <a:cs typeface="Tahoma" pitchFamily="34" charset="0"/>
                        </a:rPr>
                        <a:t>16</a:t>
                      </a:r>
                      <a:r>
                        <a:rPr lang="en-US" sz="2400" dirty="0" smtClean="0">
                          <a:solidFill>
                            <a:schemeClr val="tx1"/>
                          </a:solidFill>
                          <a:latin typeface="Tahoma" pitchFamily="34" charset="0"/>
                          <a:cs typeface="Tahoma" pitchFamily="34" charset="0"/>
                        </a:rPr>
                        <a:t>O(</a:t>
                      </a:r>
                      <a:r>
                        <a:rPr lang="en-US" sz="2400" dirty="0" err="1" smtClean="0">
                          <a:solidFill>
                            <a:schemeClr val="tx1"/>
                          </a:solidFill>
                          <a:latin typeface="Tahoma" pitchFamily="34" charset="0"/>
                          <a:cs typeface="Tahoma" pitchFamily="34" charset="0"/>
                        </a:rPr>
                        <a:t>p,pd</a:t>
                      </a:r>
                      <a:r>
                        <a:rPr lang="en-US" sz="2400" dirty="0" smtClean="0">
                          <a:solidFill>
                            <a:schemeClr val="tx1"/>
                          </a:solidFill>
                          <a:latin typeface="Tahoma" pitchFamily="34" charset="0"/>
                          <a:cs typeface="Tahoma" pitchFamily="34" charset="0"/>
                        </a:rPr>
                        <a:t>)</a:t>
                      </a:r>
                      <a:r>
                        <a:rPr lang="en-US" sz="2400" baseline="30000" dirty="0" smtClean="0">
                          <a:solidFill>
                            <a:schemeClr val="tx1"/>
                          </a:solidFill>
                          <a:latin typeface="Tahoma" pitchFamily="34" charset="0"/>
                          <a:cs typeface="Tahoma" pitchFamily="34" charset="0"/>
                        </a:rPr>
                        <a:t>14</a:t>
                      </a:r>
                      <a:r>
                        <a:rPr lang="en-US" sz="2400" dirty="0" smtClean="0">
                          <a:solidFill>
                            <a:schemeClr val="tx1"/>
                          </a:solidFill>
                          <a:latin typeface="Tahoma" pitchFamily="34" charset="0"/>
                          <a:cs typeface="Tahoma" pitchFamily="34" charset="0"/>
                        </a:rPr>
                        <a:t>N</a:t>
                      </a:r>
                      <a:endParaRPr lang="en-US" sz="2400" dirty="0">
                        <a:solidFill>
                          <a:schemeClr val="tx1"/>
                        </a:solidFill>
                        <a:latin typeface="Tahoma" pitchFamily="34" charset="0"/>
                        <a:cs typeface="Tahoma" pitchFamily="34" charset="0"/>
                      </a:endParaRPr>
                    </a:p>
                  </a:txBody>
                  <a:tcPr>
                    <a:lnL w="12700" cmpd="sng">
                      <a:noFill/>
                    </a:lnL>
                    <a:lnR w="28575"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400" dirty="0" smtClean="0">
                          <a:solidFill>
                            <a:schemeClr val="tx1"/>
                          </a:solidFill>
                          <a:latin typeface="Tahoma" pitchFamily="34" charset="0"/>
                          <a:cs typeface="Tahoma" pitchFamily="34" charset="0"/>
                        </a:rPr>
                        <a:t>40.1</a:t>
                      </a:r>
                      <a:r>
                        <a:rPr lang="en-US" sz="2400" baseline="30000" dirty="0" smtClean="0">
                          <a:solidFill>
                            <a:schemeClr val="tx1"/>
                          </a:solidFill>
                          <a:latin typeface="Tahoma" pitchFamily="34" charset="0"/>
                          <a:cs typeface="Tahoma" pitchFamily="34" charset="0"/>
                        </a:rPr>
                        <a:t>0</a:t>
                      </a:r>
                      <a:r>
                        <a:rPr lang="en-US" sz="2400" dirty="0" smtClean="0">
                          <a:solidFill>
                            <a:schemeClr val="tx1"/>
                          </a:solidFill>
                          <a:latin typeface="Tahoma" pitchFamily="34" charset="0"/>
                          <a:cs typeface="Tahoma" pitchFamily="34" charset="0"/>
                        </a:rPr>
                        <a:t>-40.0</a:t>
                      </a:r>
                      <a:r>
                        <a:rPr lang="en-US" sz="2400" baseline="30000" dirty="0" smtClean="0">
                          <a:solidFill>
                            <a:schemeClr val="tx1"/>
                          </a:solidFill>
                          <a:latin typeface="Tahoma" pitchFamily="34" charset="0"/>
                          <a:cs typeface="Tahoma" pitchFamily="34" charset="0"/>
                        </a:rPr>
                        <a:t>0</a:t>
                      </a:r>
                      <a:endParaRPr lang="en-US" sz="2400" baseline="30000" dirty="0">
                        <a:solidFill>
                          <a:schemeClr val="tx1"/>
                        </a:solidFill>
                        <a:latin typeface="Tahoma" pitchFamily="34" charset="0"/>
                        <a:cs typeface="Tahoma" pitchFamily="34" charset="0"/>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400" dirty="0" smtClean="0">
                          <a:solidFill>
                            <a:schemeClr val="tx1"/>
                          </a:solidFill>
                          <a:latin typeface="Tahoma" pitchFamily="34" charset="0"/>
                          <a:cs typeface="Tahoma" pitchFamily="34" charset="0"/>
                        </a:rPr>
                        <a:t>~41</a:t>
                      </a:r>
                      <a:endParaRPr lang="en-US" sz="2400" dirty="0">
                        <a:solidFill>
                          <a:schemeClr val="tx1"/>
                        </a:solidFill>
                        <a:latin typeface="Tahoma" pitchFamily="34" charset="0"/>
                        <a:cs typeface="Tahoma" pitchFamily="34" charset="0"/>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400" dirty="0" smtClean="0">
                          <a:solidFill>
                            <a:schemeClr val="tx1"/>
                          </a:solidFill>
                          <a:latin typeface="Tahoma" pitchFamily="34" charset="0"/>
                          <a:cs typeface="Tahoma" pitchFamily="34" charset="0"/>
                        </a:rPr>
                        <a:t>0.43</a:t>
                      </a:r>
                      <a:endParaRPr lang="en-US" sz="2400" dirty="0">
                        <a:solidFill>
                          <a:schemeClr val="tx1"/>
                        </a:solidFill>
                        <a:latin typeface="Tahoma" pitchFamily="34" charset="0"/>
                        <a:cs typeface="Tahoma" pitchFamily="34" charset="0"/>
                      </a:endParaRPr>
                    </a:p>
                  </a:txBody>
                  <a:tcPr>
                    <a:lnL w="28575" cap="flat" cmpd="sng" algn="ctr">
                      <a:solidFill>
                        <a:schemeClr val="tx1"/>
                      </a:solidFill>
                      <a:prstDash val="solid"/>
                      <a:round/>
                      <a:headEnd type="none" w="med" len="med"/>
                      <a:tailEnd type="none" w="med" len="med"/>
                    </a:lnL>
                    <a:lnR w="12700" cmpd="sng">
                      <a:noFill/>
                    </a:lnR>
                    <a:lnT w="571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strike="noStrike" baseline="30000" dirty="0" smtClean="0">
                          <a:solidFill>
                            <a:schemeClr val="tx1"/>
                          </a:solidFill>
                          <a:latin typeface="Tahoma" pitchFamily="34" charset="0"/>
                          <a:cs typeface="Tahoma" pitchFamily="34" charset="0"/>
                        </a:rPr>
                        <a:t>16</a:t>
                      </a:r>
                      <a:r>
                        <a:rPr lang="en-US" sz="2400" dirty="0" smtClean="0">
                          <a:solidFill>
                            <a:schemeClr val="tx1"/>
                          </a:solidFill>
                          <a:latin typeface="Tahoma" pitchFamily="34" charset="0"/>
                          <a:cs typeface="Tahoma" pitchFamily="34" charset="0"/>
                        </a:rPr>
                        <a:t>O(</a:t>
                      </a:r>
                      <a:r>
                        <a:rPr lang="en-US" sz="2400" dirty="0" err="1" smtClean="0">
                          <a:solidFill>
                            <a:schemeClr val="tx1"/>
                          </a:solidFill>
                          <a:latin typeface="Tahoma" pitchFamily="34" charset="0"/>
                          <a:cs typeface="Tahoma" pitchFamily="34" charset="0"/>
                        </a:rPr>
                        <a:t>p,pt</a:t>
                      </a:r>
                      <a:r>
                        <a:rPr lang="en-US" sz="2400" dirty="0" smtClean="0">
                          <a:solidFill>
                            <a:schemeClr val="tx1"/>
                          </a:solidFill>
                          <a:latin typeface="Tahoma" pitchFamily="34" charset="0"/>
                          <a:cs typeface="Tahoma" pitchFamily="34" charset="0"/>
                        </a:rPr>
                        <a:t>)</a:t>
                      </a:r>
                      <a:r>
                        <a:rPr lang="en-US" sz="2400" baseline="30000" dirty="0" smtClean="0">
                          <a:solidFill>
                            <a:schemeClr val="tx1"/>
                          </a:solidFill>
                          <a:latin typeface="Tahoma" pitchFamily="34" charset="0"/>
                          <a:cs typeface="Tahoma" pitchFamily="34" charset="0"/>
                        </a:rPr>
                        <a:t>13</a:t>
                      </a:r>
                      <a:r>
                        <a:rPr lang="en-US" sz="2400" dirty="0" smtClean="0">
                          <a:solidFill>
                            <a:schemeClr val="tx1"/>
                          </a:solidFill>
                          <a:latin typeface="Tahoma" pitchFamily="34" charset="0"/>
                          <a:cs typeface="Tahoma" pitchFamily="34" charset="0"/>
                        </a:rPr>
                        <a:t>N</a:t>
                      </a:r>
                    </a:p>
                  </a:txBody>
                  <a:tcPr>
                    <a:lnL w="12700" cmpd="sng">
                      <a:noFill/>
                    </a:lnL>
                    <a:lnR w="285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tx1"/>
                          </a:solidFill>
                          <a:latin typeface="Tahoma" pitchFamily="34" charset="0"/>
                          <a:cs typeface="Tahoma" pitchFamily="34" charset="0"/>
                        </a:rPr>
                        <a:t>40.1</a:t>
                      </a:r>
                      <a:r>
                        <a:rPr lang="en-US" sz="2400" baseline="30000" dirty="0" smtClean="0">
                          <a:solidFill>
                            <a:schemeClr val="tx1"/>
                          </a:solidFill>
                          <a:latin typeface="Tahoma" pitchFamily="34" charset="0"/>
                          <a:cs typeface="Tahoma" pitchFamily="34" charset="0"/>
                        </a:rPr>
                        <a:t>0</a:t>
                      </a:r>
                      <a:r>
                        <a:rPr lang="en-US" sz="2400" dirty="0" smtClean="0">
                          <a:solidFill>
                            <a:schemeClr val="tx1"/>
                          </a:solidFill>
                          <a:latin typeface="Tahoma" pitchFamily="34" charset="0"/>
                          <a:cs typeface="Tahoma" pitchFamily="34" charset="0"/>
                        </a:rPr>
                        <a:t>-40.0</a:t>
                      </a:r>
                      <a:r>
                        <a:rPr lang="en-US" sz="2400" baseline="30000" dirty="0" smtClean="0">
                          <a:solidFill>
                            <a:schemeClr val="tx1"/>
                          </a:solidFill>
                          <a:latin typeface="Tahoma" pitchFamily="34" charset="0"/>
                          <a:cs typeface="Tahoma" pitchFamily="34" charset="0"/>
                        </a:rPr>
                        <a:t>0</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400" dirty="0" smtClean="0">
                          <a:solidFill>
                            <a:schemeClr val="tx1"/>
                          </a:solidFill>
                          <a:latin typeface="Tahoma" pitchFamily="34" charset="0"/>
                          <a:cs typeface="Tahoma" pitchFamily="34" charset="0"/>
                        </a:rPr>
                        <a:t>~51</a:t>
                      </a:r>
                      <a:endParaRPr lang="en-US" sz="2400" dirty="0">
                        <a:solidFill>
                          <a:schemeClr val="tx1"/>
                        </a:solidFill>
                        <a:latin typeface="Tahoma" pitchFamily="34" charset="0"/>
                        <a:cs typeface="Tahoma" pitchFamily="34" charset="0"/>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400" dirty="0" smtClean="0">
                          <a:solidFill>
                            <a:schemeClr val="tx1"/>
                          </a:solidFill>
                          <a:latin typeface="Tahoma" pitchFamily="34" charset="0"/>
                          <a:cs typeface="Tahoma" pitchFamily="34" charset="0"/>
                        </a:rPr>
                        <a:t>3.4</a:t>
                      </a:r>
                      <a:endParaRPr lang="en-US" sz="2400" dirty="0">
                        <a:solidFill>
                          <a:schemeClr val="tx1"/>
                        </a:solidFill>
                        <a:latin typeface="Tahoma" pitchFamily="34" charset="0"/>
                        <a:cs typeface="Tahoma" pitchFamily="34" charset="0"/>
                      </a:endParaRPr>
                    </a:p>
                  </a:txBody>
                  <a:tcPr>
                    <a:lnL w="28575" cap="flat" cmpd="sng" algn="ctr">
                      <a:solidFill>
                        <a:schemeClr val="tx1"/>
                      </a:solidFill>
                      <a:prstDash val="solid"/>
                      <a:round/>
                      <a:headEnd type="none" w="med" len="med"/>
                      <a:tailEnd type="none" w="med" len="med"/>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strike="noStrike" baseline="30000" dirty="0" smtClean="0">
                          <a:solidFill>
                            <a:schemeClr val="tx1"/>
                          </a:solidFill>
                          <a:latin typeface="Tahoma" pitchFamily="34" charset="0"/>
                          <a:cs typeface="Tahoma" pitchFamily="34" charset="0"/>
                        </a:rPr>
                        <a:t>16</a:t>
                      </a:r>
                      <a:r>
                        <a:rPr lang="en-US" sz="2400" dirty="0" smtClean="0">
                          <a:solidFill>
                            <a:schemeClr val="tx1"/>
                          </a:solidFill>
                          <a:latin typeface="Tahoma" pitchFamily="34" charset="0"/>
                          <a:cs typeface="Tahoma" pitchFamily="34" charset="0"/>
                        </a:rPr>
                        <a:t>O(</a:t>
                      </a:r>
                      <a:r>
                        <a:rPr lang="el-GR" sz="2400" dirty="0" smtClean="0">
                          <a:solidFill>
                            <a:schemeClr val="tx1"/>
                          </a:solidFill>
                          <a:latin typeface="Tahoma" pitchFamily="34" charset="0"/>
                          <a:cs typeface="Tahoma" pitchFamily="34" charset="0"/>
                        </a:rPr>
                        <a:t>α</a:t>
                      </a:r>
                      <a:r>
                        <a:rPr lang="en-US" sz="2400" dirty="0" smtClean="0">
                          <a:solidFill>
                            <a:schemeClr val="tx1"/>
                          </a:solidFill>
                          <a:latin typeface="Tahoma" pitchFamily="34" charset="0"/>
                          <a:cs typeface="Tahoma" pitchFamily="34" charset="0"/>
                        </a:rPr>
                        <a:t>,</a:t>
                      </a:r>
                      <a:r>
                        <a:rPr lang="el-GR" sz="2400" dirty="0" smtClean="0">
                          <a:solidFill>
                            <a:schemeClr val="tx1"/>
                          </a:solidFill>
                          <a:latin typeface="Tahoma" pitchFamily="34" charset="0"/>
                          <a:cs typeface="Tahoma" pitchFamily="34" charset="0"/>
                        </a:rPr>
                        <a:t>α</a:t>
                      </a:r>
                      <a:r>
                        <a:rPr lang="en-US" sz="2400" dirty="0" smtClean="0">
                          <a:solidFill>
                            <a:schemeClr val="tx1"/>
                          </a:solidFill>
                          <a:latin typeface="Tahoma" pitchFamily="34" charset="0"/>
                          <a:cs typeface="Tahoma" pitchFamily="34" charset="0"/>
                        </a:rPr>
                        <a:t>d)</a:t>
                      </a:r>
                      <a:r>
                        <a:rPr lang="en-US" sz="2400" baseline="30000" dirty="0" smtClean="0">
                          <a:solidFill>
                            <a:schemeClr val="tx1"/>
                          </a:solidFill>
                          <a:latin typeface="Tahoma" pitchFamily="34" charset="0"/>
                          <a:cs typeface="Tahoma" pitchFamily="34" charset="0"/>
                        </a:rPr>
                        <a:t>14</a:t>
                      </a:r>
                      <a:r>
                        <a:rPr lang="en-US" sz="2400" dirty="0" smtClean="0">
                          <a:solidFill>
                            <a:schemeClr val="tx1"/>
                          </a:solidFill>
                          <a:latin typeface="Tahoma" pitchFamily="34" charset="0"/>
                          <a:cs typeface="Tahoma" pitchFamily="34" charset="0"/>
                        </a:rPr>
                        <a:t>N</a:t>
                      </a:r>
                    </a:p>
                  </a:txBody>
                  <a:tcPr>
                    <a:lnL w="12700" cmpd="sng">
                      <a:noFill/>
                    </a:lnL>
                    <a:lnR w="285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tx1"/>
                          </a:solidFill>
                          <a:latin typeface="Tahoma" pitchFamily="34" charset="0"/>
                          <a:cs typeface="Tahoma" pitchFamily="34" charset="0"/>
                        </a:rPr>
                        <a:t>9.0</a:t>
                      </a:r>
                      <a:r>
                        <a:rPr lang="en-US" sz="2400" baseline="30000" dirty="0" smtClean="0">
                          <a:solidFill>
                            <a:schemeClr val="tx1"/>
                          </a:solidFill>
                          <a:latin typeface="Tahoma" pitchFamily="34" charset="0"/>
                          <a:cs typeface="Tahoma" pitchFamily="34" charset="0"/>
                        </a:rPr>
                        <a:t>0</a:t>
                      </a:r>
                      <a:r>
                        <a:rPr lang="en-US" sz="2400" dirty="0" smtClean="0">
                          <a:solidFill>
                            <a:schemeClr val="tx1"/>
                          </a:solidFill>
                          <a:latin typeface="Tahoma" pitchFamily="34" charset="0"/>
                          <a:cs typeface="Tahoma" pitchFamily="34" charset="0"/>
                        </a:rPr>
                        <a:t>-43.99</a:t>
                      </a:r>
                      <a:r>
                        <a:rPr lang="en-US" sz="2400" baseline="30000" dirty="0" smtClean="0">
                          <a:solidFill>
                            <a:schemeClr val="tx1"/>
                          </a:solidFill>
                          <a:latin typeface="Tahoma" pitchFamily="34" charset="0"/>
                          <a:cs typeface="Tahoma" pitchFamily="34" charset="0"/>
                        </a:rPr>
                        <a:t>0</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400" dirty="0" smtClean="0">
                          <a:solidFill>
                            <a:schemeClr val="tx1"/>
                          </a:solidFill>
                          <a:latin typeface="Tahoma" pitchFamily="34" charset="0"/>
                          <a:cs typeface="Tahoma" pitchFamily="34" charset="0"/>
                        </a:rPr>
                        <a:t>~4</a:t>
                      </a:r>
                      <a:endParaRPr lang="en-US" sz="2400" dirty="0">
                        <a:solidFill>
                          <a:schemeClr val="tx1"/>
                        </a:solidFill>
                        <a:latin typeface="Tahoma" pitchFamily="34" charset="0"/>
                        <a:cs typeface="Tahoma" pitchFamily="34" charset="0"/>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400" dirty="0" smtClean="0">
                          <a:solidFill>
                            <a:schemeClr val="tx1"/>
                          </a:solidFill>
                          <a:latin typeface="Tahoma" pitchFamily="34" charset="0"/>
                          <a:cs typeface="Tahoma" pitchFamily="34" charset="0"/>
                        </a:rPr>
                        <a:t>55</a:t>
                      </a:r>
                      <a:endParaRPr lang="en-US" sz="2400" dirty="0">
                        <a:solidFill>
                          <a:schemeClr val="tx1"/>
                        </a:solidFill>
                        <a:latin typeface="Tahoma" pitchFamily="34" charset="0"/>
                        <a:cs typeface="Tahoma" pitchFamily="34" charset="0"/>
                      </a:endParaRPr>
                    </a:p>
                  </a:txBody>
                  <a:tcPr>
                    <a:lnL w="28575" cap="flat" cmpd="sng" algn="ctr">
                      <a:solidFill>
                        <a:schemeClr val="tx1"/>
                      </a:solidFill>
                      <a:prstDash val="solid"/>
                      <a:round/>
                      <a:headEnd type="none" w="med" len="med"/>
                      <a:tailEnd type="none" w="med" len="med"/>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aseline="30000" dirty="0" smtClean="0">
                          <a:solidFill>
                            <a:schemeClr val="tx1"/>
                          </a:solidFill>
                          <a:latin typeface="Tahoma" pitchFamily="34" charset="0"/>
                          <a:cs typeface="Tahoma" pitchFamily="34" charset="0"/>
                        </a:rPr>
                        <a:t>16</a:t>
                      </a:r>
                      <a:r>
                        <a:rPr lang="en-US" sz="2400" dirty="0" smtClean="0">
                          <a:solidFill>
                            <a:schemeClr val="tx1"/>
                          </a:solidFill>
                          <a:latin typeface="Tahoma" pitchFamily="34" charset="0"/>
                          <a:cs typeface="Tahoma" pitchFamily="34" charset="0"/>
                        </a:rPr>
                        <a:t>O(</a:t>
                      </a:r>
                      <a:r>
                        <a:rPr lang="el-GR" sz="2400" dirty="0" smtClean="0">
                          <a:solidFill>
                            <a:schemeClr val="tx1"/>
                          </a:solidFill>
                          <a:latin typeface="Tahoma" pitchFamily="34" charset="0"/>
                          <a:cs typeface="Tahoma" pitchFamily="34" charset="0"/>
                        </a:rPr>
                        <a:t>α</a:t>
                      </a:r>
                      <a:r>
                        <a:rPr lang="en-US" sz="2400" dirty="0" smtClean="0">
                          <a:solidFill>
                            <a:schemeClr val="tx1"/>
                          </a:solidFill>
                          <a:latin typeface="Tahoma" pitchFamily="34" charset="0"/>
                          <a:cs typeface="Tahoma" pitchFamily="34" charset="0"/>
                        </a:rPr>
                        <a:t>,</a:t>
                      </a:r>
                      <a:r>
                        <a:rPr lang="el-GR" sz="2400" dirty="0" smtClean="0">
                          <a:solidFill>
                            <a:schemeClr val="tx1"/>
                          </a:solidFill>
                          <a:latin typeface="Tahoma" pitchFamily="34" charset="0"/>
                          <a:cs typeface="Tahoma" pitchFamily="34" charset="0"/>
                        </a:rPr>
                        <a:t>α</a:t>
                      </a:r>
                      <a:r>
                        <a:rPr lang="en-US" sz="2400" dirty="0" smtClean="0">
                          <a:solidFill>
                            <a:schemeClr val="tx1"/>
                          </a:solidFill>
                          <a:latin typeface="Tahoma" pitchFamily="34" charset="0"/>
                          <a:cs typeface="Tahoma" pitchFamily="34" charset="0"/>
                        </a:rPr>
                        <a:t>t)</a:t>
                      </a:r>
                      <a:r>
                        <a:rPr lang="en-US" sz="2400" baseline="30000" dirty="0" smtClean="0">
                          <a:solidFill>
                            <a:schemeClr val="tx1"/>
                          </a:solidFill>
                          <a:latin typeface="Tahoma" pitchFamily="34" charset="0"/>
                          <a:cs typeface="Tahoma" pitchFamily="34" charset="0"/>
                        </a:rPr>
                        <a:t>13</a:t>
                      </a:r>
                      <a:r>
                        <a:rPr lang="en-US" sz="2400" dirty="0" smtClean="0">
                          <a:solidFill>
                            <a:schemeClr val="tx1"/>
                          </a:solidFill>
                          <a:latin typeface="Tahoma" pitchFamily="34" charset="0"/>
                          <a:cs typeface="Tahoma" pitchFamily="34" charset="0"/>
                        </a:rPr>
                        <a:t>N</a:t>
                      </a:r>
                    </a:p>
                  </a:txBody>
                  <a:tcPr>
                    <a:lnL w="12700" cmpd="sng">
                      <a:noFill/>
                    </a:lnL>
                    <a:lnR w="285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tx1"/>
                          </a:solidFill>
                          <a:latin typeface="Tahoma" pitchFamily="34" charset="0"/>
                          <a:cs typeface="Tahoma" pitchFamily="34" charset="0"/>
                        </a:rPr>
                        <a:t>25.81</a:t>
                      </a:r>
                      <a:r>
                        <a:rPr lang="en-US" sz="2400" baseline="30000" dirty="0" smtClean="0">
                          <a:solidFill>
                            <a:schemeClr val="tx1"/>
                          </a:solidFill>
                          <a:latin typeface="Tahoma" pitchFamily="34" charset="0"/>
                          <a:cs typeface="Tahoma" pitchFamily="34" charset="0"/>
                        </a:rPr>
                        <a:t>0</a:t>
                      </a:r>
                      <a:r>
                        <a:rPr lang="en-US" sz="2400" dirty="0" smtClean="0">
                          <a:solidFill>
                            <a:schemeClr val="tx1"/>
                          </a:solidFill>
                          <a:latin typeface="Tahoma" pitchFamily="34" charset="0"/>
                          <a:cs typeface="Tahoma" pitchFamily="34" charset="0"/>
                        </a:rPr>
                        <a:t>-43.99</a:t>
                      </a:r>
                      <a:r>
                        <a:rPr lang="en-US" sz="2400" baseline="30000" dirty="0" smtClean="0">
                          <a:solidFill>
                            <a:schemeClr val="tx1"/>
                          </a:solidFill>
                          <a:latin typeface="Tahoma" pitchFamily="34" charset="0"/>
                          <a:cs typeface="Tahoma" pitchFamily="34" charset="0"/>
                        </a:rPr>
                        <a:t>0</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400" dirty="0" smtClean="0">
                          <a:solidFill>
                            <a:schemeClr val="tx1"/>
                          </a:solidFill>
                          <a:latin typeface="Tahoma" pitchFamily="34" charset="0"/>
                          <a:cs typeface="Tahoma" pitchFamily="34" charset="0"/>
                        </a:rPr>
                        <a:t>~13</a:t>
                      </a:r>
                      <a:endParaRPr lang="en-US" sz="2400" dirty="0">
                        <a:solidFill>
                          <a:schemeClr val="tx1"/>
                        </a:solidFill>
                        <a:latin typeface="Tahoma" pitchFamily="34" charset="0"/>
                        <a:cs typeface="Tahoma" pitchFamily="34" charset="0"/>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400" dirty="0" smtClean="0">
                          <a:solidFill>
                            <a:schemeClr val="tx1"/>
                          </a:solidFill>
                          <a:latin typeface="Tahoma" pitchFamily="34" charset="0"/>
                          <a:cs typeface="Tahoma" pitchFamily="34" charset="0"/>
                        </a:rPr>
                        <a:t>53</a:t>
                      </a:r>
                      <a:endParaRPr lang="en-US" sz="2400" dirty="0">
                        <a:solidFill>
                          <a:schemeClr val="tx1"/>
                        </a:solidFill>
                        <a:latin typeface="Tahoma" pitchFamily="34" charset="0"/>
                        <a:cs typeface="Tahoma" pitchFamily="34" charset="0"/>
                      </a:endParaRPr>
                    </a:p>
                  </a:txBody>
                  <a:tcPr>
                    <a:lnL w="28575" cap="flat" cmpd="sng" algn="ctr">
                      <a:solidFill>
                        <a:schemeClr val="tx1"/>
                      </a:solidFill>
                      <a:prstDash val="solid"/>
                      <a:round/>
                      <a:headEnd type="none" w="med" len="med"/>
                      <a:tailEnd type="none" w="med" len="med"/>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aseline="30000" dirty="0" smtClean="0">
                          <a:solidFill>
                            <a:schemeClr val="tx1"/>
                          </a:solidFill>
                          <a:latin typeface="Tahoma" pitchFamily="34" charset="0"/>
                          <a:cs typeface="Tahoma" pitchFamily="34" charset="0"/>
                        </a:rPr>
                        <a:t>16</a:t>
                      </a:r>
                      <a:r>
                        <a:rPr lang="en-US" sz="2400" dirty="0" smtClean="0">
                          <a:solidFill>
                            <a:schemeClr val="tx1"/>
                          </a:solidFill>
                          <a:latin typeface="Tahoma" pitchFamily="34" charset="0"/>
                          <a:cs typeface="Tahoma" pitchFamily="34" charset="0"/>
                        </a:rPr>
                        <a:t>O(</a:t>
                      </a:r>
                      <a:r>
                        <a:rPr lang="el-GR" sz="2400" dirty="0" smtClean="0">
                          <a:solidFill>
                            <a:schemeClr val="tx1"/>
                          </a:solidFill>
                          <a:latin typeface="Tahoma" pitchFamily="34" charset="0"/>
                          <a:cs typeface="Tahoma" pitchFamily="34" charset="0"/>
                        </a:rPr>
                        <a:t>α</a:t>
                      </a:r>
                      <a:r>
                        <a:rPr lang="en-US" sz="2400" dirty="0" smtClean="0">
                          <a:solidFill>
                            <a:schemeClr val="tx1"/>
                          </a:solidFill>
                          <a:latin typeface="Tahoma" pitchFamily="34" charset="0"/>
                          <a:cs typeface="Tahoma" pitchFamily="34" charset="0"/>
                        </a:rPr>
                        <a:t>,</a:t>
                      </a:r>
                      <a:r>
                        <a:rPr lang="el-GR" sz="2400" dirty="0" smtClean="0">
                          <a:solidFill>
                            <a:schemeClr val="tx1"/>
                          </a:solidFill>
                          <a:latin typeface="Tahoma" pitchFamily="34" charset="0"/>
                          <a:cs typeface="Tahoma" pitchFamily="34" charset="0"/>
                        </a:rPr>
                        <a:t>α</a:t>
                      </a:r>
                      <a:r>
                        <a:rPr lang="en-US" sz="2400" dirty="0" smtClean="0">
                          <a:solidFill>
                            <a:schemeClr val="tx1"/>
                          </a:solidFill>
                          <a:latin typeface="Tahoma" pitchFamily="34" charset="0"/>
                          <a:cs typeface="Tahoma" pitchFamily="34" charset="0"/>
                        </a:rPr>
                        <a:t>t)</a:t>
                      </a:r>
                      <a:r>
                        <a:rPr lang="en-US" sz="2400" baseline="30000" dirty="0" smtClean="0">
                          <a:solidFill>
                            <a:schemeClr val="tx1"/>
                          </a:solidFill>
                          <a:latin typeface="Tahoma" pitchFamily="34" charset="0"/>
                          <a:cs typeface="Tahoma" pitchFamily="34" charset="0"/>
                        </a:rPr>
                        <a:t>13</a:t>
                      </a:r>
                      <a:r>
                        <a:rPr lang="en-US" sz="2400" dirty="0" smtClean="0">
                          <a:solidFill>
                            <a:schemeClr val="tx1"/>
                          </a:solidFill>
                          <a:latin typeface="Tahoma" pitchFamily="34" charset="0"/>
                          <a:cs typeface="Tahoma" pitchFamily="34" charset="0"/>
                        </a:rPr>
                        <a:t>C</a:t>
                      </a:r>
                    </a:p>
                  </a:txBody>
                  <a:tcPr>
                    <a:lnL w="12700" cmpd="sng">
                      <a:noFill/>
                    </a:lnL>
                    <a:lnR w="285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tx1"/>
                          </a:solidFill>
                          <a:latin typeface="Tahoma" pitchFamily="34" charset="0"/>
                          <a:cs typeface="Tahoma" pitchFamily="34" charset="0"/>
                        </a:rPr>
                        <a:t>25.81</a:t>
                      </a:r>
                      <a:r>
                        <a:rPr lang="en-US" sz="2400" baseline="30000" dirty="0" smtClean="0">
                          <a:solidFill>
                            <a:schemeClr val="tx1"/>
                          </a:solidFill>
                          <a:latin typeface="Tahoma" pitchFamily="34" charset="0"/>
                          <a:cs typeface="Tahoma" pitchFamily="34" charset="0"/>
                        </a:rPr>
                        <a:t>0</a:t>
                      </a:r>
                      <a:r>
                        <a:rPr lang="en-US" sz="2400" dirty="0" smtClean="0">
                          <a:solidFill>
                            <a:schemeClr val="tx1"/>
                          </a:solidFill>
                          <a:latin typeface="Tahoma" pitchFamily="34" charset="0"/>
                          <a:cs typeface="Tahoma" pitchFamily="34" charset="0"/>
                        </a:rPr>
                        <a:t>-43.99</a:t>
                      </a:r>
                      <a:r>
                        <a:rPr lang="en-US" sz="2400" baseline="30000" dirty="0" smtClean="0">
                          <a:solidFill>
                            <a:schemeClr val="tx1"/>
                          </a:solidFill>
                          <a:latin typeface="Tahoma" pitchFamily="34" charset="0"/>
                          <a:cs typeface="Tahoma" pitchFamily="34" charset="0"/>
                        </a:rPr>
                        <a:t>0</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lang="en-US" sz="2400" dirty="0" smtClean="0">
                          <a:solidFill>
                            <a:schemeClr val="tx1"/>
                          </a:solidFill>
                          <a:latin typeface="Tahoma" pitchFamily="34" charset="0"/>
                          <a:cs typeface="Tahoma" pitchFamily="34" charset="0"/>
                        </a:rPr>
                        <a:t>~2</a:t>
                      </a:r>
                      <a:endParaRPr lang="en-US" sz="2400" dirty="0">
                        <a:solidFill>
                          <a:schemeClr val="tx1"/>
                        </a:solidFill>
                        <a:latin typeface="Tahoma" pitchFamily="34" charset="0"/>
                        <a:cs typeface="Tahoma" pitchFamily="34" charset="0"/>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lang="en-US" sz="2400" dirty="0" smtClean="0">
                          <a:solidFill>
                            <a:schemeClr val="tx1"/>
                          </a:solidFill>
                          <a:latin typeface="Tahoma" pitchFamily="34" charset="0"/>
                          <a:cs typeface="Tahoma" pitchFamily="34" charset="0"/>
                        </a:rPr>
                        <a:t>55</a:t>
                      </a:r>
                      <a:endParaRPr lang="en-US" sz="2400" dirty="0">
                        <a:solidFill>
                          <a:schemeClr val="tx1"/>
                        </a:solidFill>
                        <a:latin typeface="Tahoma" pitchFamily="34" charset="0"/>
                        <a:cs typeface="Tahoma" pitchFamily="34" charset="0"/>
                      </a:endParaRPr>
                    </a:p>
                  </a:txBody>
                  <a:tcPr>
                    <a:lnL w="28575" cap="flat" cmpd="sng" algn="ctr">
                      <a:solidFill>
                        <a:schemeClr val="tx1"/>
                      </a:solidFill>
                      <a:prstDash val="solid"/>
                      <a:round/>
                      <a:headEnd type="none" w="med" len="med"/>
                      <a:tailEnd type="none" w="med" len="med"/>
                    </a:lnL>
                    <a:lnR w="12700" cmpd="sng">
                      <a:noFill/>
                    </a:lnR>
                    <a:lnT w="190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r>
            </a:tbl>
          </a:graphicData>
        </a:graphic>
      </p:graphicFrame>
      <p:sp>
        <p:nvSpPr>
          <p:cNvPr id="5" name="Text Box 3"/>
          <p:cNvSpPr txBox="1">
            <a:spLocks noChangeArrowheads="1"/>
          </p:cNvSpPr>
          <p:nvPr/>
        </p:nvSpPr>
        <p:spPr bwMode="auto">
          <a:xfrm>
            <a:off x="0" y="228600"/>
            <a:ext cx="9144000" cy="1941173"/>
          </a:xfrm>
          <a:prstGeom prst="rect">
            <a:avLst/>
          </a:prstGeom>
          <a:noFill/>
          <a:ln w="9525">
            <a:noFill/>
            <a:round/>
            <a:headEnd/>
            <a:tailEnd/>
          </a:ln>
        </p:spPr>
        <p:txBody>
          <a:bodyPr wrap="square" lIns="90000" tIns="46800" rIns="90000" bIns="46800">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800" dirty="0" smtClean="0">
                <a:latin typeface="Tahoma" pitchFamily="34" charset="0"/>
                <a:cs typeface="Tahoma" pitchFamily="34" charset="0"/>
              </a:rPr>
              <a:t>Discrepancy between Proton and Alpha inducted</a:t>
            </a:r>
            <a:endParaRPr lang="en-US" sz="3200" b="1" dirty="0">
              <a:solidFill>
                <a:srgbClr val="000000"/>
              </a:solidFill>
              <a:latin typeface="Verdana" pitchFamily="34" charset="0"/>
            </a:endParaRP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800" dirty="0">
                <a:solidFill>
                  <a:srgbClr val="0000FF"/>
                </a:solidFill>
                <a:latin typeface="Tahoma" pitchFamily="34" charset="0"/>
                <a:cs typeface="Tahoma" pitchFamily="34" charset="0"/>
              </a:rPr>
              <a:t>Cluster Knockout Reactions</a:t>
            </a: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800" dirty="0">
              <a:solidFill>
                <a:srgbClr val="0000FF"/>
              </a:solidFill>
              <a:latin typeface="Tahoma" pitchFamily="34" charset="0"/>
              <a:cs typeface="Tahoma" pitchFamily="34" charset="0"/>
            </a:endParaRP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800" b="1" dirty="0">
                <a:solidFill>
                  <a:srgbClr val="FF0000"/>
                </a:solidFill>
                <a:latin typeface="Tahoma" pitchFamily="34" charset="0"/>
                <a:cs typeface="Tahoma" pitchFamily="34" charset="0"/>
              </a:rPr>
              <a:t>Here Spectroscopic Factor </a:t>
            </a:r>
            <a:r>
              <a:rPr lang="en-US" sz="2800" b="1" i="1" dirty="0" smtClean="0">
                <a:solidFill>
                  <a:srgbClr val="FF0000"/>
                </a:solidFill>
                <a:latin typeface="Tahoma" pitchFamily="34" charset="0"/>
                <a:cs typeface="Tahoma" pitchFamily="34" charset="0"/>
              </a:rPr>
              <a:t>S</a:t>
            </a:r>
            <a:r>
              <a:rPr lang="el-GR" sz="2800" b="1" i="1" dirty="0" smtClean="0">
                <a:solidFill>
                  <a:srgbClr val="FF0000"/>
                </a:solidFill>
                <a:latin typeface="Tahoma" pitchFamily="34" charset="0"/>
                <a:cs typeface="Tahoma" pitchFamily="34" charset="0"/>
              </a:rPr>
              <a:t>α</a:t>
            </a:r>
            <a:r>
              <a:rPr lang="en-US" sz="2800" b="1" dirty="0" smtClean="0">
                <a:solidFill>
                  <a:srgbClr val="FF0000"/>
                </a:solidFill>
                <a:latin typeface="Tahoma" pitchFamily="34" charset="0"/>
                <a:cs typeface="Tahoma" pitchFamily="34" charset="0"/>
              </a:rPr>
              <a:t> </a:t>
            </a:r>
            <a:r>
              <a:rPr lang="en-US" sz="2800" b="1" dirty="0">
                <a:solidFill>
                  <a:srgbClr val="FF0000"/>
                </a:solidFill>
                <a:latin typeface="Tahoma" pitchFamily="34" charset="0"/>
                <a:cs typeface="Tahoma" pitchFamily="34" charset="0"/>
              </a:rPr>
              <a:t>is seen to be almost </a:t>
            </a: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800" b="1" dirty="0">
                <a:solidFill>
                  <a:srgbClr val="FF0000"/>
                </a:solidFill>
                <a:latin typeface="Tahoma" pitchFamily="34" charset="0"/>
                <a:cs typeface="Tahoma" pitchFamily="34" charset="0"/>
              </a:rPr>
              <a:t>~2-orders of magnitude too large</a:t>
            </a: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362200"/>
            <a:ext cx="9372600" cy="707886"/>
          </a:xfrm>
          <a:prstGeom prst="rect">
            <a:avLst/>
          </a:prstGeom>
          <a:noFill/>
        </p:spPr>
        <p:txBody>
          <a:bodyPr wrap="square" rtlCol="0">
            <a:spAutoFit/>
          </a:bodyPr>
          <a:lstStyle/>
          <a:p>
            <a:pPr algn="ctr"/>
            <a:r>
              <a:rPr lang="en-US" sz="4000" dirty="0" smtClean="0"/>
              <a:t>Finite Range Knockout </a:t>
            </a:r>
            <a:endParaRPr lang="en-US" sz="4000" dirty="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22883"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22884" name="Oval 4"/>
          <p:cNvSpPr>
            <a:spLocks noChangeArrowheads="1"/>
          </p:cNvSpPr>
          <p:nvPr/>
        </p:nvSpPr>
        <p:spPr bwMode="auto">
          <a:xfrm>
            <a:off x="304800" y="2209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22885"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Oval 2"/>
          <p:cNvSpPr>
            <a:spLocks noChangeArrowheads="1"/>
          </p:cNvSpPr>
          <p:nvPr/>
        </p:nvSpPr>
        <p:spPr bwMode="auto">
          <a:xfrm>
            <a:off x="3427413" y="3729038"/>
            <a:ext cx="2439987"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23907" name="Oval 3"/>
          <p:cNvSpPr>
            <a:spLocks noChangeArrowheads="1"/>
          </p:cNvSpPr>
          <p:nvPr/>
        </p:nvSpPr>
        <p:spPr bwMode="auto">
          <a:xfrm>
            <a:off x="4040188" y="3884613"/>
            <a:ext cx="1216025" cy="1216025"/>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23908" name="Oval 4"/>
          <p:cNvSpPr>
            <a:spLocks noChangeArrowheads="1"/>
          </p:cNvSpPr>
          <p:nvPr/>
        </p:nvSpPr>
        <p:spPr bwMode="auto">
          <a:xfrm>
            <a:off x="382588" y="2211388"/>
            <a:ext cx="1216025" cy="1216025"/>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23909"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24931"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24932" name="Oval 4"/>
          <p:cNvSpPr>
            <a:spLocks noChangeArrowheads="1"/>
          </p:cNvSpPr>
          <p:nvPr/>
        </p:nvSpPr>
        <p:spPr bwMode="auto">
          <a:xfrm>
            <a:off x="457200" y="2209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24933"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25955"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25956" name="Oval 4"/>
          <p:cNvSpPr>
            <a:spLocks noChangeArrowheads="1"/>
          </p:cNvSpPr>
          <p:nvPr/>
        </p:nvSpPr>
        <p:spPr bwMode="auto">
          <a:xfrm>
            <a:off x="533400" y="2209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25957"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Oval 2"/>
          <p:cNvSpPr>
            <a:spLocks noChangeArrowheads="1"/>
          </p:cNvSpPr>
          <p:nvPr/>
        </p:nvSpPr>
        <p:spPr bwMode="auto">
          <a:xfrm>
            <a:off x="3429000" y="3733800"/>
            <a:ext cx="2438400" cy="2514600"/>
          </a:xfrm>
          <a:prstGeom prst="ellipse">
            <a:avLst/>
          </a:prstGeom>
          <a:gradFill rotWithShape="1">
            <a:gsLst>
              <a:gs pos="0">
                <a:schemeClr val="bg1"/>
              </a:gs>
              <a:gs pos="100000">
                <a:srgbClr val="FFFF66"/>
              </a:gs>
            </a:gsLst>
            <a:path path="shape">
              <a:fillToRect l="50000" t="50000" r="50000" b="50000"/>
            </a:path>
          </a:gradFill>
          <a:ln w="9525">
            <a:solidFill>
              <a:schemeClr val="tx1"/>
            </a:solidFill>
            <a:round/>
            <a:headEnd/>
            <a:tailEnd/>
          </a:ln>
        </p:spPr>
        <p:txBody>
          <a:bodyPr wrap="none" anchor="ctr"/>
          <a:lstStyle/>
          <a:p>
            <a:endParaRPr lang="en-US"/>
          </a:p>
        </p:txBody>
      </p:sp>
      <p:sp>
        <p:nvSpPr>
          <p:cNvPr id="126979" name="Oval 3"/>
          <p:cNvSpPr>
            <a:spLocks noChangeArrowheads="1"/>
          </p:cNvSpPr>
          <p:nvPr/>
        </p:nvSpPr>
        <p:spPr bwMode="auto">
          <a:xfrm>
            <a:off x="4038600" y="3886200"/>
            <a:ext cx="1219200" cy="1219200"/>
          </a:xfrm>
          <a:prstGeom prst="ellipse">
            <a:avLst/>
          </a:prstGeom>
          <a:gradFill rotWithShape="1">
            <a:gsLst>
              <a:gs pos="0">
                <a:schemeClr val="bg1"/>
              </a:gs>
              <a:gs pos="100000">
                <a:srgbClr val="00FF00">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26980" name="Oval 4"/>
          <p:cNvSpPr>
            <a:spLocks noChangeArrowheads="1"/>
          </p:cNvSpPr>
          <p:nvPr/>
        </p:nvSpPr>
        <p:spPr bwMode="auto">
          <a:xfrm>
            <a:off x="609600" y="2209800"/>
            <a:ext cx="1219200" cy="1219200"/>
          </a:xfrm>
          <a:prstGeom prst="ellipse">
            <a:avLst/>
          </a:prstGeom>
          <a:gradFill rotWithShape="1">
            <a:gsLst>
              <a:gs pos="0">
                <a:schemeClr val="bg1"/>
              </a:gs>
              <a:gs pos="100000">
                <a:srgbClr val="00FFFF">
                  <a:alpha val="70000"/>
                </a:srgbClr>
              </a:gs>
            </a:gsLst>
            <a:path path="shape">
              <a:fillToRect l="50000" t="50000" r="50000" b="50000"/>
            </a:path>
          </a:gradFill>
          <a:ln w="9525">
            <a:solidFill>
              <a:schemeClr val="tx1"/>
            </a:solidFill>
            <a:round/>
            <a:headEnd/>
            <a:tailEnd/>
          </a:ln>
        </p:spPr>
        <p:txBody>
          <a:bodyPr wrap="none" anchor="ctr"/>
          <a:lstStyle/>
          <a:p>
            <a:endParaRPr lang="en-US"/>
          </a:p>
        </p:txBody>
      </p:sp>
      <p:sp>
        <p:nvSpPr>
          <p:cNvPr id="126981" name="Text Box 5"/>
          <p:cNvSpPr txBox="1">
            <a:spLocks noChangeArrowheads="1"/>
          </p:cNvSpPr>
          <p:nvPr/>
        </p:nvSpPr>
        <p:spPr bwMode="auto">
          <a:xfrm>
            <a:off x="838200" y="381000"/>
            <a:ext cx="7470775" cy="519113"/>
          </a:xfrm>
          <a:prstGeom prst="rect">
            <a:avLst/>
          </a:prstGeom>
          <a:noFill/>
          <a:ln w="9525" algn="ctr">
            <a:noFill/>
            <a:miter lim="800000"/>
            <a:headEnd/>
            <a:tailEnd/>
          </a:ln>
        </p:spPr>
        <p:txBody>
          <a:bodyPr wrap="none">
            <a:spAutoFit/>
          </a:bodyPr>
          <a:lstStyle/>
          <a:p>
            <a:pPr algn="ctr" defTabSz="914400">
              <a:buClrTx/>
              <a:buSzTx/>
              <a:buFontTx/>
              <a:buNone/>
            </a:pPr>
            <a:r>
              <a:rPr lang="en-US" sz="2800">
                <a:solidFill>
                  <a:schemeClr val="tx1"/>
                </a:solidFill>
              </a:rPr>
              <a:t>Knockout using Short Finite Range Repulsion </a:t>
            </a:r>
          </a:p>
        </p:txBody>
      </p:sp>
    </p:spTree>
  </p:cSld>
  <p:clrMapOvr>
    <a:masterClrMapping/>
  </p:clrMapOvr>
  <p:transition advClick="0" advTm="0"/>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216</TotalTime>
  <Words>2789</Words>
  <Application>Microsoft Office PowerPoint</Application>
  <PresentationFormat>On-screen Show (4:3)</PresentationFormat>
  <Paragraphs>626</Paragraphs>
  <Slides>235</Slides>
  <Notes>8</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235</vt:i4>
      </vt:variant>
    </vt:vector>
  </HeadingPairs>
  <TitlesOfParts>
    <vt:vector size="238" baseType="lpstr">
      <vt:lpstr>Office Theme</vt:lpstr>
      <vt:lpstr>Equation</vt:lpstr>
      <vt:lpstr>Microsoft Equation 3.0</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lpstr>Slide 82</vt:lpstr>
      <vt:lpstr>Slide 83</vt:lpstr>
      <vt:lpstr>Slide 84</vt:lpstr>
      <vt:lpstr>Slide 85</vt:lpstr>
      <vt:lpstr>Slide 86</vt:lpstr>
      <vt:lpstr>Slide 87</vt:lpstr>
      <vt:lpstr>Slide 88</vt:lpstr>
      <vt:lpstr>Slide 89</vt:lpstr>
      <vt:lpstr>Slide 90</vt:lpstr>
      <vt:lpstr>Slide 91</vt:lpstr>
      <vt:lpstr>Slide 92</vt:lpstr>
      <vt:lpstr>Slide 93</vt:lpstr>
      <vt:lpstr>Slide 94</vt:lpstr>
      <vt:lpstr>Slide 95</vt:lpstr>
      <vt:lpstr>Slide 96</vt:lpstr>
      <vt:lpstr>Slide 97</vt:lpstr>
      <vt:lpstr>Slide 98</vt:lpstr>
      <vt:lpstr>Slide 99</vt:lpstr>
      <vt:lpstr>Slide 100</vt:lpstr>
      <vt:lpstr>Slide 101</vt:lpstr>
      <vt:lpstr>Slide 102</vt:lpstr>
      <vt:lpstr>Slide 103</vt:lpstr>
      <vt:lpstr>Slide 104</vt:lpstr>
      <vt:lpstr>Slide 105</vt:lpstr>
      <vt:lpstr>Slide 106</vt:lpstr>
      <vt:lpstr>Slide 107</vt:lpstr>
      <vt:lpstr>Slide 108</vt:lpstr>
      <vt:lpstr>Slide 109</vt:lpstr>
      <vt:lpstr>Slide 110</vt:lpstr>
      <vt:lpstr>Slide 111</vt:lpstr>
      <vt:lpstr>Slide 112</vt:lpstr>
      <vt:lpstr>Slide 113</vt:lpstr>
      <vt:lpstr>Slide 114</vt:lpstr>
      <vt:lpstr>Slide 115</vt:lpstr>
      <vt:lpstr>Slide 116</vt:lpstr>
      <vt:lpstr>Slide 117</vt:lpstr>
      <vt:lpstr>Slide 118</vt:lpstr>
      <vt:lpstr>Slide 119</vt:lpstr>
      <vt:lpstr>Slide 120</vt:lpstr>
      <vt:lpstr>Slide 121</vt:lpstr>
      <vt:lpstr>Slide 122</vt:lpstr>
      <vt:lpstr>Slide 123</vt:lpstr>
      <vt:lpstr>Slide 124</vt:lpstr>
      <vt:lpstr>Slide 125</vt:lpstr>
      <vt:lpstr>Slide 126</vt:lpstr>
      <vt:lpstr>Slide 127</vt:lpstr>
      <vt:lpstr>Slide 128</vt:lpstr>
      <vt:lpstr>Slide 129</vt:lpstr>
      <vt:lpstr>Slide 130</vt:lpstr>
      <vt:lpstr>Slide 131</vt:lpstr>
      <vt:lpstr>Slide 132</vt:lpstr>
      <vt:lpstr>Slide 133</vt:lpstr>
      <vt:lpstr>Slide 134</vt:lpstr>
      <vt:lpstr>Slide 135</vt:lpstr>
      <vt:lpstr>Slide 136</vt:lpstr>
      <vt:lpstr>Slide 137</vt:lpstr>
      <vt:lpstr>Slide 138</vt:lpstr>
      <vt:lpstr>Slide 139</vt:lpstr>
      <vt:lpstr>Slide 140</vt:lpstr>
      <vt:lpstr>Slide 141</vt:lpstr>
      <vt:lpstr>Slide 142</vt:lpstr>
      <vt:lpstr>Slide 143</vt:lpstr>
      <vt:lpstr>Slide 144</vt:lpstr>
      <vt:lpstr>Slide 145</vt:lpstr>
      <vt:lpstr>Slide 146</vt:lpstr>
      <vt:lpstr>Slide 147</vt:lpstr>
      <vt:lpstr>Slide 148</vt:lpstr>
      <vt:lpstr>Slide 149</vt:lpstr>
      <vt:lpstr>Slide 150</vt:lpstr>
      <vt:lpstr>Slide 151</vt:lpstr>
      <vt:lpstr>Slide 152</vt:lpstr>
      <vt:lpstr>Slide 153</vt:lpstr>
      <vt:lpstr>Slide 154</vt:lpstr>
      <vt:lpstr>Slide 155</vt:lpstr>
      <vt:lpstr>Slide 156</vt:lpstr>
      <vt:lpstr>Slide 157</vt:lpstr>
      <vt:lpstr>Slide 158</vt:lpstr>
      <vt:lpstr>Slide 159</vt:lpstr>
      <vt:lpstr>Slide 160</vt:lpstr>
      <vt:lpstr>Slide 161</vt:lpstr>
      <vt:lpstr>Slide 162</vt:lpstr>
      <vt:lpstr>Slide 163</vt:lpstr>
      <vt:lpstr>Slide 164</vt:lpstr>
      <vt:lpstr>Slide 165</vt:lpstr>
      <vt:lpstr>Slide 166</vt:lpstr>
      <vt:lpstr>Slide 167</vt:lpstr>
      <vt:lpstr>Slide 168</vt:lpstr>
      <vt:lpstr>Slide 169</vt:lpstr>
      <vt:lpstr>Slide 170</vt:lpstr>
      <vt:lpstr>Slide 171</vt:lpstr>
      <vt:lpstr>Slide 172</vt:lpstr>
      <vt:lpstr>Slide 173</vt:lpstr>
      <vt:lpstr>Slide 174</vt:lpstr>
      <vt:lpstr>Slide 175</vt:lpstr>
      <vt:lpstr>Slide 176</vt:lpstr>
      <vt:lpstr>Slide 177</vt:lpstr>
      <vt:lpstr>Slide 178</vt:lpstr>
      <vt:lpstr>Slide 179</vt:lpstr>
      <vt:lpstr>Slide 180</vt:lpstr>
      <vt:lpstr>Slide 181</vt:lpstr>
      <vt:lpstr>Slide 182</vt:lpstr>
      <vt:lpstr>Slide 183</vt:lpstr>
      <vt:lpstr>Slide 184</vt:lpstr>
      <vt:lpstr>Slide 185</vt:lpstr>
      <vt:lpstr>Slide 186</vt:lpstr>
      <vt:lpstr>Slide 187</vt:lpstr>
      <vt:lpstr>Slide 188</vt:lpstr>
      <vt:lpstr>Slide 189</vt:lpstr>
      <vt:lpstr>Slide 190</vt:lpstr>
      <vt:lpstr>Slide 191</vt:lpstr>
      <vt:lpstr>Slide 192</vt:lpstr>
      <vt:lpstr>Slide 193</vt:lpstr>
      <vt:lpstr>Slide 194</vt:lpstr>
      <vt:lpstr>Slide 195</vt:lpstr>
      <vt:lpstr>Slide 196</vt:lpstr>
      <vt:lpstr>Slide 197</vt:lpstr>
      <vt:lpstr>Slide 198</vt:lpstr>
      <vt:lpstr>Slide 199</vt:lpstr>
      <vt:lpstr>Slide 200</vt:lpstr>
      <vt:lpstr>Slide 201</vt:lpstr>
      <vt:lpstr>Slide 202</vt:lpstr>
      <vt:lpstr>Slide 203</vt:lpstr>
      <vt:lpstr>Slide 204</vt:lpstr>
      <vt:lpstr>Slide 205</vt:lpstr>
      <vt:lpstr>Slide 206</vt:lpstr>
      <vt:lpstr>Slide 207</vt:lpstr>
      <vt:lpstr>Slide 208</vt:lpstr>
      <vt:lpstr>Slide 209</vt:lpstr>
      <vt:lpstr>Slide 210</vt:lpstr>
      <vt:lpstr>Slide 211</vt:lpstr>
      <vt:lpstr>Slide 212</vt:lpstr>
      <vt:lpstr>Slide 213</vt:lpstr>
      <vt:lpstr>Slide 214</vt:lpstr>
      <vt:lpstr>Slide 215</vt:lpstr>
      <vt:lpstr>Slide 216</vt:lpstr>
      <vt:lpstr>Slide 217</vt:lpstr>
      <vt:lpstr>Slide 218</vt:lpstr>
      <vt:lpstr>Slide 219</vt:lpstr>
      <vt:lpstr>Slide 220</vt:lpstr>
      <vt:lpstr>Slide 221</vt:lpstr>
      <vt:lpstr>Slide 222</vt:lpstr>
      <vt:lpstr>Slide 223</vt:lpstr>
      <vt:lpstr>Slide 224</vt:lpstr>
      <vt:lpstr>Slide 225</vt:lpstr>
      <vt:lpstr>Slide 226</vt:lpstr>
      <vt:lpstr>Slide 227</vt:lpstr>
      <vt:lpstr>Slide 228</vt:lpstr>
      <vt:lpstr>Slide 229</vt:lpstr>
      <vt:lpstr>Slide 230</vt:lpstr>
      <vt:lpstr>Slide 231</vt:lpstr>
      <vt:lpstr>Slide 232</vt:lpstr>
      <vt:lpstr>Slide 233</vt:lpstr>
      <vt:lpstr>Slide 234</vt:lpstr>
      <vt:lpstr>In the present project we would like  to study  the heavy ion knockout on  28Si  and  32S using 24Mg and 28Si Beams respectively at the Mumbai LINAC in order to compare these reactions with the corresponding (a,2a) reactions.          28Si(24Mg ,2 24Mg )4He   vs   28Si(α , 2 α.) 24Mg          32S(28Si ,2 28Si )4He      vs      32S(α , 2 α.) 28Si. . This way we will be able to observe the influence of bigger     and bigger knockout vertices on the knockout reactions.</vt:lpstr>
    </vt:vector>
  </TitlesOfParts>
  <Company>akj</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akj</dc:creator>
  <cp:lastModifiedBy>Arun Jain</cp:lastModifiedBy>
  <cp:revision>66</cp:revision>
  <dcterms:created xsi:type="dcterms:W3CDTF">2012-04-12T04:30:58Z</dcterms:created>
  <dcterms:modified xsi:type="dcterms:W3CDTF">2012-04-17T02:17:58Z</dcterms:modified>
</cp:coreProperties>
</file>