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61" r:id="rId4"/>
    <p:sldId id="262" r:id="rId5"/>
    <p:sldId id="266" r:id="rId6"/>
    <p:sldId id="267" r:id="rId7"/>
    <p:sldId id="268" r:id="rId8"/>
    <p:sldId id="263" r:id="rId9"/>
    <p:sldId id="264" r:id="rId10"/>
    <p:sldId id="265" r:id="rId11"/>
    <p:sldId id="269" r:id="rId12"/>
    <p:sldId id="270" r:id="rId13"/>
    <p:sldId id="271"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0000CC"/>
    <a:srgbClr val="006600"/>
    <a:srgbClr val="CC6600"/>
    <a:srgbClr val="CCCC00"/>
    <a:srgbClr val="3333CC"/>
    <a:srgbClr val="00743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2385" autoAdjust="0"/>
  </p:normalViewPr>
  <p:slideViewPr>
    <p:cSldViewPr>
      <p:cViewPr varScale="1">
        <p:scale>
          <a:sx n="65" d="100"/>
          <a:sy n="65" d="100"/>
        </p:scale>
        <p:origin x="-108" y="-31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jpe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DC281B-B00B-4C70-9FEF-5C42B76DFF39}" type="datetimeFigureOut">
              <a:rPr lang="en-US" smtClean="0"/>
              <a:pPr/>
              <a:t>4/17/2012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6A1100-2CE2-489E-91E5-76752C359B8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p:spPr>
        <p:txBody>
          <a:bodyPr/>
          <a:lstStyle/>
          <a:p>
            <a:endParaRPr lang="en-US" smtClean="0"/>
          </a:p>
        </p:txBody>
      </p:sp>
      <p:sp>
        <p:nvSpPr>
          <p:cNvPr id="17412" name="Slide Number Placeholder 3"/>
          <p:cNvSpPr>
            <a:spLocks noGrp="1"/>
          </p:cNvSpPr>
          <p:nvPr>
            <p:ph type="sldNum" sz="quarter" idx="5"/>
          </p:nvPr>
        </p:nvSpPr>
        <p:spPr>
          <a:noFill/>
        </p:spPr>
        <p:txBody>
          <a:bodyPr/>
          <a:lstStyle/>
          <a:p>
            <a:fld id="{10CC4BF6-C1CC-4545-9A26-488DC4E1B44E}" type="slidenum">
              <a:rPr lang="en-US" smtClean="0">
                <a:latin typeface="Arial" pitchFamily="34" charset="0"/>
              </a:rPr>
              <a:pPr/>
              <a:t>8</a:t>
            </a:fld>
            <a:endParaRPr 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46A1100-2CE2-489E-91E5-76752C359B89}"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3231F5C-9B80-4AA5-86D5-56E442DFC617}" type="datetimeFigureOut">
              <a:rPr lang="en-US" smtClean="0"/>
              <a:pPr/>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AB32C5-C42B-445C-99A8-EABEBF4139A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231F5C-9B80-4AA5-86D5-56E442DFC617}" type="datetimeFigureOut">
              <a:rPr lang="en-US" smtClean="0"/>
              <a:pPr/>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AB32C5-C42B-445C-99A8-EABEBF4139A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231F5C-9B80-4AA5-86D5-56E442DFC617}" type="datetimeFigureOut">
              <a:rPr lang="en-US" smtClean="0"/>
              <a:pPr/>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AB32C5-C42B-445C-99A8-EABEBF4139A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231F5C-9B80-4AA5-86D5-56E442DFC617}" type="datetimeFigureOut">
              <a:rPr lang="en-US" smtClean="0"/>
              <a:pPr/>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AB32C5-C42B-445C-99A8-EABEBF4139A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231F5C-9B80-4AA5-86D5-56E442DFC617}" type="datetimeFigureOut">
              <a:rPr lang="en-US" smtClean="0"/>
              <a:pPr/>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AB32C5-C42B-445C-99A8-EABEBF4139A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3231F5C-9B80-4AA5-86D5-56E442DFC617}" type="datetimeFigureOut">
              <a:rPr lang="en-US" smtClean="0"/>
              <a:pPr/>
              <a:t>4/17/2012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AB32C5-C42B-445C-99A8-EABEBF4139A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3231F5C-9B80-4AA5-86D5-56E442DFC617}" type="datetimeFigureOut">
              <a:rPr lang="en-US" smtClean="0"/>
              <a:pPr/>
              <a:t>4/17/2012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AB32C5-C42B-445C-99A8-EABEBF4139A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231F5C-9B80-4AA5-86D5-56E442DFC617}" type="datetimeFigureOut">
              <a:rPr lang="en-US" smtClean="0"/>
              <a:pPr/>
              <a:t>4/17/2012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AB32C5-C42B-445C-99A8-EABEBF4139A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231F5C-9B80-4AA5-86D5-56E442DFC617}" type="datetimeFigureOut">
              <a:rPr lang="en-US" smtClean="0"/>
              <a:pPr/>
              <a:t>4/17/2012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AB32C5-C42B-445C-99A8-EABEBF4139A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231F5C-9B80-4AA5-86D5-56E442DFC617}" type="datetimeFigureOut">
              <a:rPr lang="en-US" smtClean="0"/>
              <a:pPr/>
              <a:t>4/17/2012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AB32C5-C42B-445C-99A8-EABEBF4139A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231F5C-9B80-4AA5-86D5-56E442DFC617}" type="datetimeFigureOut">
              <a:rPr lang="en-US" smtClean="0"/>
              <a:pPr/>
              <a:t>4/17/2012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AB32C5-C42B-445C-99A8-EABEBF4139A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231F5C-9B80-4AA5-86D5-56E442DFC617}" type="datetimeFigureOut">
              <a:rPr lang="en-US" smtClean="0"/>
              <a:pPr/>
              <a:t>4/17/2012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AB32C5-C42B-445C-99A8-EABEBF4139A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mailto:bichitra.ganguly@saha.ac.in"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http://www.bmrb.wisc.edu/metabolomics/standards/trans_cinnamic_acid/lit/3713.png" TargetMode="Externa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9.jpe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a:xfrm>
            <a:off x="685800" y="381000"/>
            <a:ext cx="8001000" cy="3733800"/>
          </a:xfrm>
        </p:spPr>
        <p:txBody>
          <a:bodyPr>
            <a:normAutofit fontScale="90000"/>
          </a:bodyPr>
          <a:lstStyle/>
          <a:p>
            <a:r>
              <a:rPr lang="en-GB" sz="3100" b="1" dirty="0" smtClean="0"/>
              <a:t/>
            </a:r>
            <a:br>
              <a:rPr lang="en-GB" sz="3100" b="1" dirty="0" smtClean="0"/>
            </a:br>
            <a:r>
              <a:rPr lang="en-GB" sz="3100" b="1" dirty="0" smtClean="0"/>
              <a:t/>
            </a:r>
            <a:br>
              <a:rPr lang="en-GB" sz="3100" b="1" dirty="0" smtClean="0"/>
            </a:br>
            <a:r>
              <a:rPr lang="en-GB" sz="3100" b="1" dirty="0" smtClean="0"/>
              <a:t/>
            </a:r>
            <a:br>
              <a:rPr lang="en-GB" sz="3100" b="1" dirty="0" smtClean="0"/>
            </a:br>
            <a:r>
              <a:rPr lang="en-GB" sz="3100" b="1" dirty="0" smtClean="0"/>
              <a:t/>
            </a:r>
            <a:br>
              <a:rPr lang="en-GB" sz="3100" b="1" dirty="0" smtClean="0"/>
            </a:br>
            <a:r>
              <a:rPr lang="en-GB" sz="3100" b="1" dirty="0" smtClean="0"/>
              <a:t/>
            </a:r>
            <a:br>
              <a:rPr lang="en-GB" sz="3100" b="1" dirty="0" smtClean="0"/>
            </a:br>
            <a:r>
              <a:rPr lang="en-GB" sz="3100" b="1" dirty="0" smtClean="0"/>
              <a:t>Radioactive  </a:t>
            </a:r>
            <a:r>
              <a:rPr lang="en-GB" sz="3100" b="1" dirty="0"/>
              <a:t>Ion Beam and Chemical </a:t>
            </a:r>
            <a:r>
              <a:rPr lang="en-GB" sz="3100" b="1" dirty="0" smtClean="0"/>
              <a:t>Perspectives</a:t>
            </a:r>
            <a:br>
              <a:rPr lang="en-GB" sz="3100" b="1" dirty="0" smtClean="0"/>
            </a:br>
            <a:r>
              <a:rPr lang="en-GB" sz="3100" b="1" dirty="0" smtClean="0"/>
              <a:t/>
            </a:r>
            <a:br>
              <a:rPr lang="en-GB" sz="3100" b="1" dirty="0" smtClean="0"/>
            </a:br>
            <a:r>
              <a:rPr lang="en-US" sz="3100" b="1" dirty="0"/>
              <a:t/>
            </a:r>
            <a:br>
              <a:rPr lang="en-US" sz="3100" b="1" dirty="0"/>
            </a:br>
            <a:r>
              <a:rPr lang="en-US" sz="3100" b="1" dirty="0" smtClean="0"/>
              <a:t/>
            </a:r>
            <a:br>
              <a:rPr lang="en-US" sz="3100" b="1" dirty="0" smtClean="0"/>
            </a:br>
            <a:r>
              <a:rPr lang="en-US" sz="3100" b="1" dirty="0" smtClean="0"/>
              <a:t/>
            </a:r>
            <a:br>
              <a:rPr lang="en-US" sz="3100" b="1" dirty="0" smtClean="0"/>
            </a:br>
            <a:r>
              <a:rPr lang="en-US" sz="3100" b="1" dirty="0" smtClean="0"/>
              <a:t/>
            </a:r>
            <a:br>
              <a:rPr lang="en-US" sz="3100" b="1" dirty="0" smtClean="0"/>
            </a:br>
            <a:r>
              <a:rPr lang="en-US" sz="3100" b="1" dirty="0" smtClean="0"/>
              <a:t/>
            </a:r>
            <a:br>
              <a:rPr lang="en-US" sz="3100" b="1" dirty="0" smtClean="0"/>
            </a:br>
            <a:r>
              <a:rPr lang="en-GB" sz="2000" b="1" dirty="0" err="1" smtClean="0">
                <a:solidFill>
                  <a:srgbClr val="007434"/>
                </a:solidFill>
              </a:rPr>
              <a:t>Bichitra</a:t>
            </a:r>
            <a:r>
              <a:rPr lang="en-GB" sz="2000" b="1" dirty="0" smtClean="0">
                <a:solidFill>
                  <a:srgbClr val="007434"/>
                </a:solidFill>
              </a:rPr>
              <a:t>  </a:t>
            </a:r>
            <a:r>
              <a:rPr lang="en-GB" sz="2000" b="1" dirty="0" err="1" smtClean="0">
                <a:solidFill>
                  <a:srgbClr val="007434"/>
                </a:solidFill>
              </a:rPr>
              <a:t>Ganguly</a:t>
            </a:r>
            <a:r>
              <a:rPr lang="en-US" sz="2000" b="1" dirty="0">
                <a:solidFill>
                  <a:srgbClr val="007434"/>
                </a:solidFill>
              </a:rPr>
              <a:t/>
            </a:r>
            <a:br>
              <a:rPr lang="en-US" sz="2000" b="1" dirty="0">
                <a:solidFill>
                  <a:srgbClr val="007434"/>
                </a:solidFill>
              </a:rPr>
            </a:br>
            <a:r>
              <a:rPr lang="en-GB" sz="2000" b="1" dirty="0" err="1">
                <a:solidFill>
                  <a:srgbClr val="007434"/>
                </a:solidFill>
              </a:rPr>
              <a:t>Saha</a:t>
            </a:r>
            <a:r>
              <a:rPr lang="en-GB" sz="2000" b="1" dirty="0">
                <a:solidFill>
                  <a:srgbClr val="007434"/>
                </a:solidFill>
              </a:rPr>
              <a:t> Institute of Nuclear Physics</a:t>
            </a:r>
            <a:r>
              <a:rPr lang="en-US" sz="2000" b="1" dirty="0">
                <a:solidFill>
                  <a:srgbClr val="007434"/>
                </a:solidFill>
              </a:rPr>
              <a:t/>
            </a:r>
            <a:br>
              <a:rPr lang="en-US" sz="2000" b="1" dirty="0">
                <a:solidFill>
                  <a:srgbClr val="007434"/>
                </a:solidFill>
              </a:rPr>
            </a:br>
            <a:r>
              <a:rPr lang="en-GB" sz="2000" b="1" dirty="0">
                <a:solidFill>
                  <a:srgbClr val="007434"/>
                </a:solidFill>
              </a:rPr>
              <a:t>Applied Nuclear Physics Division</a:t>
            </a:r>
            <a:r>
              <a:rPr lang="en-US" sz="2000" b="1" dirty="0">
                <a:solidFill>
                  <a:srgbClr val="007434"/>
                </a:solidFill>
              </a:rPr>
              <a:t/>
            </a:r>
            <a:br>
              <a:rPr lang="en-US" sz="2000" b="1" dirty="0">
                <a:solidFill>
                  <a:srgbClr val="007434"/>
                </a:solidFill>
              </a:rPr>
            </a:br>
            <a:r>
              <a:rPr lang="en-GB" sz="2000" b="1" dirty="0">
                <a:solidFill>
                  <a:srgbClr val="007434"/>
                </a:solidFill>
              </a:rPr>
              <a:t>1/AF </a:t>
            </a:r>
            <a:r>
              <a:rPr lang="en-GB" sz="2000" b="1" dirty="0" err="1">
                <a:solidFill>
                  <a:srgbClr val="007434"/>
                </a:solidFill>
              </a:rPr>
              <a:t>Bidhannagar</a:t>
            </a:r>
            <a:r>
              <a:rPr lang="en-GB" sz="2000" b="1" dirty="0">
                <a:solidFill>
                  <a:srgbClr val="007434"/>
                </a:solidFill>
              </a:rPr>
              <a:t>, KOLKATA</a:t>
            </a:r>
            <a:r>
              <a:rPr lang="en-US" sz="2000" b="1" dirty="0">
                <a:solidFill>
                  <a:srgbClr val="007434"/>
                </a:solidFill>
              </a:rPr>
              <a:t/>
            </a:r>
            <a:br>
              <a:rPr lang="en-US" sz="2000" b="1" dirty="0">
                <a:solidFill>
                  <a:srgbClr val="007434"/>
                </a:solidFill>
              </a:rPr>
            </a:br>
            <a:r>
              <a:rPr lang="en-GB" sz="2000" b="1" dirty="0">
                <a:solidFill>
                  <a:srgbClr val="007434"/>
                </a:solidFill>
              </a:rPr>
              <a:t>INDIA , 700064</a:t>
            </a:r>
            <a:r>
              <a:rPr lang="en-US" sz="2000" b="1" dirty="0"/>
              <a:t/>
            </a:r>
            <a:br>
              <a:rPr lang="en-US" sz="2000" b="1" dirty="0"/>
            </a:br>
            <a:r>
              <a:rPr lang="en-GB" sz="2000" b="1" dirty="0"/>
              <a:t>Email : </a:t>
            </a:r>
            <a:r>
              <a:rPr lang="en-GB" sz="2000" b="1" u="sng" dirty="0">
                <a:hlinkClick r:id="rId2"/>
              </a:rPr>
              <a:t>bichitra.ganguly@saha.ac.in</a:t>
            </a:r>
            <a:r>
              <a:rPr lang="en-US" sz="2000" b="1" dirty="0"/>
              <a:t/>
            </a:r>
            <a:br>
              <a:rPr lang="en-US" sz="2000" b="1" dirty="0"/>
            </a:br>
            <a:r>
              <a:rPr lang="en-GB" sz="2000" b="1" dirty="0"/>
              <a:t> </a:t>
            </a:r>
            <a:r>
              <a:rPr lang="en-US" sz="2000" b="1" dirty="0"/>
              <a:t/>
            </a:r>
            <a:br>
              <a:rPr lang="en-US" sz="2000" b="1" dirty="0"/>
            </a:br>
            <a:r>
              <a:rPr lang="en-GB" b="1" dirty="0"/>
              <a:t> </a:t>
            </a:r>
            <a:endParaRPr lang="en-US" dirty="0"/>
          </a:p>
        </p:txBody>
      </p:sp>
      <p:sp>
        <p:nvSpPr>
          <p:cNvPr id="6" name="TextBox 5"/>
          <p:cNvSpPr txBox="1"/>
          <p:nvPr/>
        </p:nvSpPr>
        <p:spPr>
          <a:xfrm>
            <a:off x="1447800" y="5373410"/>
            <a:ext cx="5715000" cy="1015663"/>
          </a:xfrm>
          <a:prstGeom prst="rect">
            <a:avLst/>
          </a:prstGeom>
          <a:noFill/>
        </p:spPr>
        <p:txBody>
          <a:bodyPr wrap="square" rtlCol="0">
            <a:spAutoFit/>
          </a:bodyPr>
          <a:lstStyle/>
          <a:p>
            <a:pPr algn="ctr"/>
            <a:endParaRPr lang="en-US" b="1" dirty="0" smtClean="0">
              <a:solidFill>
                <a:srgbClr val="C00000"/>
              </a:solidFill>
            </a:endParaRPr>
          </a:p>
          <a:p>
            <a:pPr algn="ctr"/>
            <a:endParaRPr lang="en-US" b="1" dirty="0" smtClean="0">
              <a:solidFill>
                <a:srgbClr val="C00000"/>
              </a:solidFill>
            </a:endParaRPr>
          </a:p>
          <a:p>
            <a:pPr algn="ctr"/>
            <a:r>
              <a:rPr lang="en-US" b="1" dirty="0" smtClean="0">
                <a:solidFill>
                  <a:srgbClr val="C00000"/>
                </a:solidFill>
              </a:rPr>
              <a:t>               </a:t>
            </a:r>
            <a:r>
              <a:rPr lang="en-US" sz="2400" b="1" dirty="0" smtClean="0">
                <a:solidFill>
                  <a:srgbClr val="C00000"/>
                </a:solidFill>
              </a:rPr>
              <a:t>SOLDE </a:t>
            </a:r>
            <a:r>
              <a:rPr lang="en-US" sz="2400" b="1" dirty="0" smtClean="0">
                <a:solidFill>
                  <a:srgbClr val="C00000"/>
                </a:solidFill>
              </a:rPr>
              <a:t>Collaboration , CERN</a:t>
            </a:r>
            <a:endParaRPr lang="en-US" sz="2400" b="1" dirty="0">
              <a:solidFill>
                <a:srgbClr val="C00000"/>
              </a:solidFill>
            </a:endParaRPr>
          </a:p>
        </p:txBody>
      </p:sp>
      <p:pic>
        <p:nvPicPr>
          <p:cNvPr id="4" name="Picture 149" descr="C:\Users\Kalipada Das\Desktop\logo.jpg"/>
          <p:cNvPicPr>
            <a:picLocks noChangeAspect="1" noChangeArrowheads="1"/>
          </p:cNvPicPr>
          <p:nvPr/>
        </p:nvPicPr>
        <p:blipFill>
          <a:blip r:embed="rId3" cstate="print"/>
          <a:srcRect/>
          <a:stretch>
            <a:fillRect/>
          </a:stretch>
        </p:blipFill>
        <p:spPr bwMode="auto">
          <a:xfrm>
            <a:off x="4038600" y="1676400"/>
            <a:ext cx="1487488" cy="1524000"/>
          </a:xfrm>
          <a:prstGeom prst="rect">
            <a:avLst/>
          </a:prstGeom>
          <a:noFill/>
          <a:ln w="9525">
            <a:solidFill>
              <a:schemeClr val="bg1"/>
            </a:solid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228600"/>
            <a:ext cx="8534400" cy="2800767"/>
          </a:xfrm>
          <a:prstGeom prst="rect">
            <a:avLst/>
          </a:prstGeom>
          <a:noFill/>
        </p:spPr>
        <p:txBody>
          <a:bodyPr wrap="square" rtlCol="0">
            <a:spAutoFit/>
          </a:bodyPr>
          <a:lstStyle/>
          <a:p>
            <a:r>
              <a:rPr lang="en-US" sz="2000" b="1" dirty="0" smtClean="0">
                <a:solidFill>
                  <a:srgbClr val="C00000"/>
                </a:solidFill>
              </a:rPr>
              <a:t>Results  envisaged  </a:t>
            </a:r>
            <a:r>
              <a:rPr lang="en-US" b="1" dirty="0" smtClean="0"/>
              <a:t>:</a:t>
            </a:r>
          </a:p>
          <a:p>
            <a:r>
              <a:rPr lang="en-US" b="1" dirty="0" smtClean="0">
                <a:latin typeface="Times New Roman"/>
                <a:cs typeface="Times New Roman"/>
              </a:rPr>
              <a:t>● </a:t>
            </a:r>
            <a:r>
              <a:rPr lang="en-US" b="1" dirty="0" smtClean="0"/>
              <a:t>Doped ions will bring about a change in crystal structure, create structural defects, </a:t>
            </a:r>
          </a:p>
          <a:p>
            <a:r>
              <a:rPr lang="en-US" b="1" dirty="0" smtClean="0"/>
              <a:t>    induce phase transitions. radiation effects.</a:t>
            </a:r>
          </a:p>
          <a:p>
            <a:r>
              <a:rPr lang="en-US" b="1" dirty="0" smtClean="0">
                <a:latin typeface="Times New Roman"/>
                <a:cs typeface="Times New Roman"/>
              </a:rPr>
              <a:t>● </a:t>
            </a:r>
            <a:r>
              <a:rPr lang="en-US" b="1" dirty="0" smtClean="0"/>
              <a:t>Doped material effectively  will be a new system with unstable valency state of  the</a:t>
            </a:r>
          </a:p>
          <a:p>
            <a:r>
              <a:rPr lang="en-US" b="1" dirty="0" smtClean="0"/>
              <a:t>     radioactive ions, may propagate further changes </a:t>
            </a:r>
          </a:p>
          <a:p>
            <a:r>
              <a:rPr lang="en-US" b="1" dirty="0" smtClean="0">
                <a:latin typeface="Times New Roman"/>
                <a:cs typeface="Times New Roman"/>
              </a:rPr>
              <a:t>●  Distortion in the lattice due to variation of the ionic radii : </a:t>
            </a:r>
          </a:p>
          <a:p>
            <a:r>
              <a:rPr lang="en-US" b="1" dirty="0" smtClean="0">
                <a:latin typeface="Times New Roman"/>
                <a:cs typeface="Times New Roman"/>
              </a:rPr>
              <a:t>     </a:t>
            </a:r>
            <a:r>
              <a:rPr lang="en-US" b="1" dirty="0" smtClean="0">
                <a:solidFill>
                  <a:srgbClr val="00B0F0"/>
                </a:solidFill>
                <a:latin typeface="Times New Roman"/>
                <a:cs typeface="Times New Roman"/>
              </a:rPr>
              <a:t>r</a:t>
            </a:r>
            <a:r>
              <a:rPr lang="en-US" b="1" baseline="-25000" dirty="0" smtClean="0">
                <a:solidFill>
                  <a:srgbClr val="00B0F0"/>
                </a:solidFill>
                <a:latin typeface="Times New Roman"/>
                <a:cs typeface="Times New Roman"/>
              </a:rPr>
              <a:t>Zn+2</a:t>
            </a:r>
            <a:r>
              <a:rPr lang="en-US" dirty="0" smtClean="0">
                <a:solidFill>
                  <a:srgbClr val="00B0F0"/>
                </a:solidFill>
                <a:latin typeface="Times New Roman"/>
                <a:cs typeface="Times New Roman"/>
              </a:rPr>
              <a:t>=0.074nm </a:t>
            </a:r>
            <a:r>
              <a:rPr lang="en-US" dirty="0" smtClean="0">
                <a:latin typeface="Times New Roman"/>
                <a:cs typeface="Times New Roman"/>
              </a:rPr>
              <a:t>&lt; </a:t>
            </a:r>
            <a:r>
              <a:rPr lang="en-US" b="1" dirty="0" smtClean="0">
                <a:solidFill>
                  <a:srgbClr val="CC6600"/>
                </a:solidFill>
                <a:latin typeface="Times New Roman"/>
                <a:cs typeface="Times New Roman"/>
              </a:rPr>
              <a:t>r</a:t>
            </a:r>
            <a:r>
              <a:rPr lang="en-US" baseline="-25000" dirty="0" smtClean="0">
                <a:solidFill>
                  <a:srgbClr val="CC6600"/>
                </a:solidFill>
                <a:latin typeface="Times New Roman"/>
                <a:cs typeface="Times New Roman"/>
              </a:rPr>
              <a:t>cd+2</a:t>
            </a:r>
            <a:r>
              <a:rPr lang="en-US" dirty="0" smtClean="0">
                <a:solidFill>
                  <a:srgbClr val="CC6600"/>
                </a:solidFill>
                <a:latin typeface="Times New Roman"/>
                <a:cs typeface="Times New Roman"/>
              </a:rPr>
              <a:t> =0.097nm, </a:t>
            </a:r>
            <a:r>
              <a:rPr lang="en-US" b="1" dirty="0" smtClean="0">
                <a:latin typeface="Times New Roman"/>
                <a:cs typeface="Times New Roman"/>
              </a:rPr>
              <a:t>there can be lowering of the band gap, </a:t>
            </a:r>
          </a:p>
          <a:p>
            <a:r>
              <a:rPr lang="en-US" b="1" dirty="0" smtClean="0">
                <a:latin typeface="Times New Roman"/>
                <a:cs typeface="Times New Roman"/>
              </a:rPr>
              <a:t>     important from   solar cell point of view (emitting in the visible region) </a:t>
            </a:r>
            <a:endParaRPr lang="en-US" b="1" baseline="-25000" dirty="0" smtClean="0"/>
          </a:p>
          <a:p>
            <a:r>
              <a:rPr lang="en-US" b="1" baseline="30000" dirty="0" smtClean="0"/>
              <a:t> </a:t>
            </a:r>
          </a:p>
          <a:p>
            <a:endParaRPr lang="en-US" b="1" dirty="0"/>
          </a:p>
        </p:txBody>
      </p:sp>
      <p:sp>
        <p:nvSpPr>
          <p:cNvPr id="4" name="TextBox 3"/>
          <p:cNvSpPr txBox="1"/>
          <p:nvPr/>
        </p:nvSpPr>
        <p:spPr>
          <a:xfrm>
            <a:off x="609600" y="3124201"/>
            <a:ext cx="8001000" cy="5170646"/>
          </a:xfrm>
          <a:prstGeom prst="rect">
            <a:avLst/>
          </a:prstGeom>
          <a:noFill/>
        </p:spPr>
        <p:txBody>
          <a:bodyPr wrap="square" rtlCol="0">
            <a:spAutoFit/>
          </a:bodyPr>
          <a:lstStyle/>
          <a:p>
            <a:r>
              <a:rPr lang="en-US" sz="2400" b="1" dirty="0" smtClean="0">
                <a:solidFill>
                  <a:srgbClr val="C00000"/>
                </a:solidFill>
              </a:rPr>
              <a:t>Application : </a:t>
            </a:r>
          </a:p>
          <a:p>
            <a:r>
              <a:rPr lang="en-US" b="1" dirty="0" smtClean="0">
                <a:solidFill>
                  <a:srgbClr val="C00000"/>
                </a:solidFill>
                <a:latin typeface="Times New Roman"/>
                <a:cs typeface="Times New Roman"/>
              </a:rPr>
              <a:t>● </a:t>
            </a:r>
            <a:r>
              <a:rPr lang="en-US" dirty="0" smtClean="0"/>
              <a:t>ZnO is an important nontoxic LED material  useful in medicine and biotechnology. The  radioactive ion doped and modified material will emerge in a new way </a:t>
            </a:r>
            <a:r>
              <a:rPr lang="en-US" dirty="0" smtClean="0"/>
              <a:t>in</a:t>
            </a:r>
          </a:p>
          <a:p>
            <a:r>
              <a:rPr lang="en-US" dirty="0" smtClean="0"/>
              <a:t>  medicine </a:t>
            </a:r>
            <a:r>
              <a:rPr lang="en-US" dirty="0" smtClean="0"/>
              <a:t>and biology.</a:t>
            </a:r>
          </a:p>
          <a:p>
            <a:r>
              <a:rPr lang="en-US" b="1" dirty="0" smtClean="0">
                <a:solidFill>
                  <a:srgbClr val="C00000"/>
                </a:solidFill>
                <a:latin typeface="Times New Roman"/>
                <a:cs typeface="Times New Roman"/>
              </a:rPr>
              <a:t>●</a:t>
            </a:r>
            <a:r>
              <a:rPr lang="en-US" b="1" dirty="0" smtClean="0"/>
              <a:t> </a:t>
            </a:r>
            <a:r>
              <a:rPr lang="en-US" b="1" baseline="30000" dirty="0" smtClean="0"/>
              <a:t>68</a:t>
            </a:r>
            <a:r>
              <a:rPr lang="en-US" dirty="0" smtClean="0"/>
              <a:t>Ga  is a short lived positron emitter,  can be used in connection to  PET diagnostics.</a:t>
            </a:r>
          </a:p>
          <a:p>
            <a:r>
              <a:rPr lang="en-US" b="1" dirty="0" smtClean="0">
                <a:solidFill>
                  <a:srgbClr val="C00000"/>
                </a:solidFill>
                <a:latin typeface="Times New Roman"/>
                <a:cs typeface="Times New Roman"/>
              </a:rPr>
              <a:t>●</a:t>
            </a:r>
            <a:r>
              <a:rPr lang="en-US" dirty="0" smtClean="0"/>
              <a:t>  Cu and Ga ions are physiologically active elements, can be useful in nuclear  </a:t>
            </a:r>
          </a:p>
          <a:p>
            <a:r>
              <a:rPr lang="en-US" dirty="0" smtClean="0"/>
              <a:t>    medicine in various ways.</a:t>
            </a:r>
          </a:p>
          <a:p>
            <a:r>
              <a:rPr lang="en-US" dirty="0" smtClean="0"/>
              <a:t> </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8" name="Slide Number Placeholder 7"/>
          <p:cNvSpPr>
            <a:spLocks noGrp="1"/>
          </p:cNvSpPr>
          <p:nvPr>
            <p:ph type="sldNum" sz="quarter" idx="12"/>
          </p:nvPr>
        </p:nvSpPr>
        <p:spPr/>
        <p:txBody>
          <a:bodyPr/>
          <a:lstStyle/>
          <a:p>
            <a:fld id="{A8AB32C5-C42B-445C-99A8-EABEBF4139AA}" type="slidenum">
              <a:rPr lang="en-US" smtClean="0"/>
              <a:pPr/>
              <a:t>10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0"/>
            <a:ext cx="5105400" cy="461665"/>
          </a:xfrm>
          <a:prstGeom prst="rect">
            <a:avLst/>
          </a:prstGeom>
          <a:noFill/>
        </p:spPr>
        <p:txBody>
          <a:bodyPr wrap="square" rtlCol="0">
            <a:spAutoFit/>
          </a:bodyPr>
          <a:lstStyle/>
          <a:p>
            <a:r>
              <a:rPr lang="en-US" sz="2400" b="1" dirty="0" smtClean="0">
                <a:solidFill>
                  <a:srgbClr val="006600"/>
                </a:solidFill>
              </a:rPr>
              <a:t>Biological  macro molecules</a:t>
            </a:r>
            <a:endParaRPr lang="en-US" sz="2400" b="1" dirty="0">
              <a:solidFill>
                <a:srgbClr val="006600"/>
              </a:solidFill>
            </a:endParaRPr>
          </a:p>
        </p:txBody>
      </p:sp>
      <p:sp>
        <p:nvSpPr>
          <p:cNvPr id="3" name="TextBox 2"/>
          <p:cNvSpPr txBox="1"/>
          <p:nvPr/>
        </p:nvSpPr>
        <p:spPr>
          <a:xfrm>
            <a:off x="0" y="457200"/>
            <a:ext cx="9144000" cy="1477328"/>
          </a:xfrm>
          <a:prstGeom prst="rect">
            <a:avLst/>
          </a:prstGeom>
          <a:noFill/>
        </p:spPr>
        <p:txBody>
          <a:bodyPr wrap="square" rtlCol="0">
            <a:spAutoFit/>
          </a:bodyPr>
          <a:lstStyle/>
          <a:p>
            <a:r>
              <a:rPr lang="en-GB" b="1" dirty="0" smtClean="0">
                <a:solidFill>
                  <a:srgbClr val="C00000"/>
                </a:solidFill>
              </a:rPr>
              <a:t>Protein aggregates</a:t>
            </a:r>
            <a:r>
              <a:rPr lang="en-GB" dirty="0" smtClean="0"/>
              <a:t>, </a:t>
            </a:r>
            <a:r>
              <a:rPr lang="en-GB" b="1" dirty="0" smtClean="0">
                <a:solidFill>
                  <a:srgbClr val="0000CC"/>
                </a:solidFill>
              </a:rPr>
              <a:t>nucleic acid </a:t>
            </a:r>
            <a:r>
              <a:rPr lang="en-GB" dirty="0" smtClean="0"/>
              <a:t>etc. are some of the important biological macro molecules which could host metal ions when doped in regulated quantities. It could have wide implication in their functionalities. An energy dependent doping of metal ions as micro nutrients in biological systems could be meaningfully utilized towards their medicinal usage</a:t>
            </a:r>
            <a:r>
              <a:rPr lang="en-GB" b="1" dirty="0" smtClean="0"/>
              <a:t>.</a:t>
            </a:r>
            <a:endParaRPr lang="en-US" dirty="0" smtClean="0"/>
          </a:p>
          <a:p>
            <a:endParaRPr lang="en-US" dirty="0"/>
          </a:p>
        </p:txBody>
      </p:sp>
      <p:pic>
        <p:nvPicPr>
          <p:cNvPr id="27650" name="Picture 2" descr="http://www.news.cornell.edu/stories/Aug06/protein_folding.jpg"/>
          <p:cNvPicPr>
            <a:picLocks noChangeAspect="1" noChangeArrowheads="1"/>
          </p:cNvPicPr>
          <p:nvPr/>
        </p:nvPicPr>
        <p:blipFill>
          <a:blip r:embed="rId2"/>
          <a:srcRect/>
          <a:stretch>
            <a:fillRect/>
          </a:stretch>
        </p:blipFill>
        <p:spPr bwMode="auto">
          <a:xfrm>
            <a:off x="609600" y="2362200"/>
            <a:ext cx="3086100" cy="2305050"/>
          </a:xfrm>
          <a:prstGeom prst="rect">
            <a:avLst/>
          </a:prstGeom>
          <a:noFill/>
        </p:spPr>
      </p:pic>
      <p:sp>
        <p:nvSpPr>
          <p:cNvPr id="7" name="TextBox 6"/>
          <p:cNvSpPr txBox="1"/>
          <p:nvPr/>
        </p:nvSpPr>
        <p:spPr>
          <a:xfrm>
            <a:off x="228600" y="4953000"/>
            <a:ext cx="3733800" cy="1754326"/>
          </a:xfrm>
          <a:prstGeom prst="rect">
            <a:avLst/>
          </a:prstGeom>
          <a:noFill/>
        </p:spPr>
        <p:txBody>
          <a:bodyPr wrap="square" rtlCol="0">
            <a:spAutoFit/>
          </a:bodyPr>
          <a:lstStyle/>
          <a:p>
            <a:r>
              <a:rPr lang="en-US" dirty="0" smtClean="0"/>
              <a:t>Metal ion binding to proteins  may lead to a special functional form, </a:t>
            </a:r>
            <a:r>
              <a:rPr lang="en-US" dirty="0" err="1" smtClean="0"/>
              <a:t>eg</a:t>
            </a:r>
            <a:r>
              <a:rPr lang="en-US" dirty="0" smtClean="0"/>
              <a:t>. </a:t>
            </a:r>
          </a:p>
          <a:p>
            <a:pPr algn="ctr"/>
            <a:r>
              <a:rPr lang="da-DK" b="1" dirty="0" smtClean="0">
                <a:solidFill>
                  <a:srgbClr val="0070C0"/>
                </a:solidFill>
                <a:latin typeface="Arial" pitchFamily="34" charset="0"/>
                <a:cs typeface="Arial" pitchFamily="34" charset="0"/>
              </a:rPr>
              <a:t>Azurin</a:t>
            </a:r>
            <a:r>
              <a:rPr lang="da-DK" b="1" dirty="0" smtClean="0">
                <a:latin typeface="Arial" pitchFamily="34" charset="0"/>
                <a:cs typeface="Arial" pitchFamily="34" charset="0"/>
              </a:rPr>
              <a:t> – </a:t>
            </a:r>
            <a:r>
              <a:rPr lang="da-DK" dirty="0" smtClean="0">
                <a:latin typeface="Arial" pitchFamily="34" charset="0"/>
                <a:cs typeface="Arial" pitchFamily="34" charset="0"/>
              </a:rPr>
              <a:t>an example of a </a:t>
            </a:r>
          </a:p>
          <a:p>
            <a:pPr algn="ctr"/>
            <a:r>
              <a:rPr lang="da-DK" dirty="0" smtClean="0">
                <a:latin typeface="Arial" pitchFamily="34" charset="0"/>
                <a:cs typeface="Arial" pitchFamily="34" charset="0"/>
              </a:rPr>
              <a:t>Cu(I)/Cu(II) dependent electron </a:t>
            </a:r>
          </a:p>
          <a:p>
            <a:pPr algn="ctr"/>
            <a:r>
              <a:rPr lang="da-DK" dirty="0" smtClean="0">
                <a:latin typeface="Arial" pitchFamily="34" charset="0"/>
                <a:cs typeface="Arial" pitchFamily="34" charset="0"/>
              </a:rPr>
              <a:t>transporting protein</a:t>
            </a:r>
            <a:endParaRPr lang="el-GR" dirty="0" smtClean="0">
              <a:latin typeface="Arial" pitchFamily="34" charset="0"/>
              <a:cs typeface="Arial" pitchFamily="34" charset="0"/>
            </a:endParaRPr>
          </a:p>
          <a:p>
            <a:endParaRPr lang="en-US" dirty="0"/>
          </a:p>
        </p:txBody>
      </p:sp>
      <p:sp>
        <p:nvSpPr>
          <p:cNvPr id="9" name="Rectangle 8"/>
          <p:cNvSpPr/>
          <p:nvPr/>
        </p:nvSpPr>
        <p:spPr>
          <a:xfrm>
            <a:off x="5257800" y="2150418"/>
            <a:ext cx="4106863" cy="307777"/>
          </a:xfrm>
          <a:prstGeom prst="rect">
            <a:avLst/>
          </a:prstGeom>
        </p:spPr>
        <p:txBody>
          <a:bodyPr wrap="square">
            <a:spAutoFit/>
          </a:bodyPr>
          <a:lstStyle/>
          <a:p>
            <a:pPr lvl="1">
              <a:buFontTx/>
              <a:buChar char="•"/>
            </a:pPr>
            <a:r>
              <a:rPr lang="da-DK" sz="1400" b="1" dirty="0" smtClean="0">
                <a:solidFill>
                  <a:prstClr val="black"/>
                </a:solidFill>
                <a:latin typeface="Verdana" pitchFamily="34" charset="0"/>
              </a:rPr>
              <a:t>binding sites in biomolecules </a:t>
            </a:r>
            <a:endParaRPr lang="da-DK" sz="1400" b="1" dirty="0">
              <a:solidFill>
                <a:prstClr val="black"/>
              </a:solidFill>
              <a:latin typeface="Verdana" pitchFamily="34" charset="0"/>
            </a:endParaRPr>
          </a:p>
        </p:txBody>
      </p:sp>
      <p:pic>
        <p:nvPicPr>
          <p:cNvPr id="10" name="Picture 3"/>
          <p:cNvPicPr>
            <a:picLocks noChangeAspect="1" noChangeArrowheads="1"/>
          </p:cNvPicPr>
          <p:nvPr/>
        </p:nvPicPr>
        <p:blipFill>
          <a:blip r:embed="rId3"/>
          <a:srcRect/>
          <a:stretch>
            <a:fillRect/>
          </a:stretch>
        </p:blipFill>
        <p:spPr bwMode="auto">
          <a:xfrm>
            <a:off x="5105400" y="2743200"/>
            <a:ext cx="1171099" cy="2438174"/>
          </a:xfrm>
          <a:prstGeom prst="rect">
            <a:avLst/>
          </a:prstGeom>
          <a:noFill/>
          <a:ln w="9525">
            <a:noFill/>
            <a:miter lim="800000"/>
            <a:headEnd/>
            <a:tailEnd/>
          </a:ln>
        </p:spPr>
      </p:pic>
      <p:pic>
        <p:nvPicPr>
          <p:cNvPr id="11" name="Picture 4" descr="ArtBP_HgAg"/>
          <p:cNvPicPr>
            <a:picLocks noChangeAspect="1" noChangeArrowheads="1"/>
          </p:cNvPicPr>
          <p:nvPr/>
        </p:nvPicPr>
        <p:blipFill>
          <a:blip r:embed="rId4"/>
          <a:srcRect/>
          <a:stretch>
            <a:fillRect/>
          </a:stretch>
        </p:blipFill>
        <p:spPr bwMode="auto">
          <a:xfrm>
            <a:off x="6629400" y="2971800"/>
            <a:ext cx="2058946" cy="1889320"/>
          </a:xfrm>
          <a:prstGeom prst="rect">
            <a:avLst/>
          </a:prstGeom>
          <a:noFill/>
          <a:ln w="9525">
            <a:noFill/>
            <a:miter lim="800000"/>
            <a:headEnd/>
            <a:tailEnd/>
          </a:ln>
        </p:spPr>
      </p:pic>
      <p:cxnSp>
        <p:nvCxnSpPr>
          <p:cNvPr id="13" name="Straight Arrow Connector 12"/>
          <p:cNvCxnSpPr/>
          <p:nvPr/>
        </p:nvCxnSpPr>
        <p:spPr>
          <a:xfrm rot="10800000">
            <a:off x="5715000" y="3276600"/>
            <a:ext cx="17526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10800000">
            <a:off x="5638800" y="4038600"/>
            <a:ext cx="20574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953000" y="5181600"/>
            <a:ext cx="3886200" cy="1477328"/>
          </a:xfrm>
          <a:prstGeom prst="rect">
            <a:avLst/>
          </a:prstGeom>
          <a:noFill/>
        </p:spPr>
        <p:txBody>
          <a:bodyPr wrap="square" rtlCol="0">
            <a:spAutoFit/>
          </a:bodyPr>
          <a:lstStyle/>
          <a:p>
            <a:r>
              <a:rPr lang="en-GB" dirty="0" smtClean="0"/>
              <a:t>Metal-mediated base pairs represent a powerful tool for the site-specific functionalization of nucleic acids with metal ions. </a:t>
            </a:r>
            <a:r>
              <a:rPr lang="en-US" dirty="0" smtClean="0"/>
              <a:t>Nature Chemistry 2, p 229–234(2010)</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38400" y="228600"/>
            <a:ext cx="4267200" cy="461665"/>
          </a:xfrm>
          <a:prstGeom prst="rect">
            <a:avLst/>
          </a:prstGeom>
          <a:noFill/>
        </p:spPr>
        <p:txBody>
          <a:bodyPr wrap="square" rtlCol="0">
            <a:spAutoFit/>
          </a:bodyPr>
          <a:lstStyle/>
          <a:p>
            <a:r>
              <a:rPr lang="en-GB" sz="2400" b="1" dirty="0" smtClean="0"/>
              <a:t> </a:t>
            </a:r>
            <a:r>
              <a:rPr lang="en-GB" sz="2400" b="1" dirty="0" smtClean="0">
                <a:solidFill>
                  <a:srgbClr val="C00000"/>
                </a:solidFill>
              </a:rPr>
              <a:t>Lyotropic liquid crystals</a:t>
            </a:r>
            <a:endParaRPr lang="en-US" sz="2400" b="1" dirty="0">
              <a:solidFill>
                <a:srgbClr val="C00000"/>
              </a:solidFill>
            </a:endParaRPr>
          </a:p>
        </p:txBody>
      </p:sp>
      <p:sp>
        <p:nvSpPr>
          <p:cNvPr id="4" name="TextBox 3"/>
          <p:cNvSpPr txBox="1"/>
          <p:nvPr/>
        </p:nvSpPr>
        <p:spPr>
          <a:xfrm>
            <a:off x="228600" y="609600"/>
            <a:ext cx="8915400" cy="1938992"/>
          </a:xfrm>
          <a:prstGeom prst="rect">
            <a:avLst/>
          </a:prstGeom>
          <a:noFill/>
        </p:spPr>
        <p:txBody>
          <a:bodyPr wrap="square" rtlCol="0">
            <a:spAutoFit/>
          </a:bodyPr>
          <a:lstStyle/>
          <a:p>
            <a:r>
              <a:rPr lang="en-GB" dirty="0" smtClean="0"/>
              <a:t>lattice constants range from several nanometers to tens of nanometers,  perfect template candidate for designing novel materials by doping with radioactive ion beam, </a:t>
            </a:r>
          </a:p>
          <a:p>
            <a:pPr>
              <a:buFont typeface="Arial" pitchFamily="34" charset="0"/>
              <a:buChar char="•"/>
            </a:pPr>
            <a:r>
              <a:rPr lang="en-GB" sz="2400" dirty="0" smtClean="0"/>
              <a:t> </a:t>
            </a:r>
            <a:r>
              <a:rPr lang="en-GB" dirty="0" smtClean="0"/>
              <a:t>different energy scale and low current conditions  </a:t>
            </a:r>
          </a:p>
          <a:p>
            <a:pPr>
              <a:buFont typeface="Arial" pitchFamily="34" charset="0"/>
              <a:buChar char="•"/>
            </a:pPr>
            <a:r>
              <a:rPr lang="en-GB" sz="2400" dirty="0" smtClean="0"/>
              <a:t> </a:t>
            </a:r>
            <a:r>
              <a:rPr lang="en-GB" dirty="0" smtClean="0"/>
              <a:t> study the properties of the structural modifications.</a:t>
            </a:r>
            <a:endParaRPr lang="en-US" dirty="0" smtClean="0"/>
          </a:p>
          <a:p>
            <a:r>
              <a:rPr lang="en-GB" dirty="0" smtClean="0"/>
              <a:t> </a:t>
            </a:r>
            <a:endParaRPr lang="en-US" dirty="0" smtClean="0"/>
          </a:p>
          <a:p>
            <a:endParaRPr lang="en-US" dirty="0"/>
          </a:p>
        </p:txBody>
      </p:sp>
      <p:pic>
        <p:nvPicPr>
          <p:cNvPr id="25602" name="Picture 2"/>
          <p:cNvPicPr>
            <a:picLocks noChangeAspect="1" noChangeArrowheads="1"/>
          </p:cNvPicPr>
          <p:nvPr/>
        </p:nvPicPr>
        <p:blipFill>
          <a:blip r:embed="rId3"/>
          <a:srcRect/>
          <a:stretch>
            <a:fillRect/>
          </a:stretch>
        </p:blipFill>
        <p:spPr bwMode="auto">
          <a:xfrm>
            <a:off x="7010399" y="2057400"/>
            <a:ext cx="1752601" cy="3733800"/>
          </a:xfrm>
          <a:prstGeom prst="rect">
            <a:avLst/>
          </a:prstGeom>
          <a:noFill/>
          <a:ln w="9525">
            <a:noFill/>
            <a:miter lim="800000"/>
            <a:headEnd/>
            <a:tailEnd/>
          </a:ln>
          <a:effectLst/>
        </p:spPr>
      </p:pic>
      <p:pic>
        <p:nvPicPr>
          <p:cNvPr id="9" name="Picture 8" descr="http://www.bmrb.wisc.edu/metabolomics/standards/trans_cinnamic_acid/lit/3713.png"/>
          <p:cNvPicPr/>
          <p:nvPr/>
        </p:nvPicPr>
        <p:blipFill>
          <a:blip r:embed="rId4" r:link="rId5"/>
          <a:srcRect/>
          <a:stretch>
            <a:fillRect/>
          </a:stretch>
        </p:blipFill>
        <p:spPr bwMode="auto">
          <a:xfrm>
            <a:off x="5486400" y="3048000"/>
            <a:ext cx="990600" cy="1066800"/>
          </a:xfrm>
          <a:prstGeom prst="rect">
            <a:avLst/>
          </a:prstGeom>
          <a:noFill/>
          <a:ln w="9525">
            <a:noFill/>
            <a:miter lim="800000"/>
            <a:headEnd/>
            <a:tailEnd/>
          </a:ln>
        </p:spPr>
      </p:pic>
      <p:pic>
        <p:nvPicPr>
          <p:cNvPr id="10" name="Picture 9" descr="http://www.bmrb.wisc.edu/metabolomics/standards/trans_cinnamic_acid/lit/3713.png"/>
          <p:cNvPicPr/>
          <p:nvPr/>
        </p:nvPicPr>
        <p:blipFill>
          <a:blip r:embed="rId4" r:link="rId5"/>
          <a:srcRect/>
          <a:stretch>
            <a:fillRect/>
          </a:stretch>
        </p:blipFill>
        <p:spPr bwMode="auto">
          <a:xfrm rot="10800000">
            <a:off x="5562600" y="1981200"/>
            <a:ext cx="1066800" cy="990600"/>
          </a:xfrm>
          <a:prstGeom prst="rect">
            <a:avLst/>
          </a:prstGeom>
          <a:noFill/>
          <a:ln w="9525">
            <a:noFill/>
            <a:miter lim="800000"/>
            <a:headEnd/>
            <a:tailEnd/>
          </a:ln>
        </p:spPr>
      </p:pic>
      <p:cxnSp>
        <p:nvCxnSpPr>
          <p:cNvPr id="12" name="Straight Connector 11"/>
          <p:cNvCxnSpPr/>
          <p:nvPr/>
        </p:nvCxnSpPr>
        <p:spPr>
          <a:xfrm>
            <a:off x="6400800" y="2133600"/>
            <a:ext cx="381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477000" y="2895600"/>
            <a:ext cx="381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5400000">
            <a:off x="6477794" y="2285206"/>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flipH="1" flipV="1">
            <a:off x="6477794" y="2742406"/>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6172200" y="2286000"/>
            <a:ext cx="1371600" cy="369333"/>
          </a:xfrm>
          <a:prstGeom prst="rect">
            <a:avLst/>
          </a:prstGeom>
          <a:noFill/>
        </p:spPr>
        <p:txBody>
          <a:bodyPr wrap="square" rtlCol="0">
            <a:spAutoFit/>
          </a:bodyPr>
          <a:lstStyle/>
          <a:p>
            <a:r>
              <a:rPr lang="en-US" dirty="0" smtClean="0"/>
              <a:t>~ 1nm</a:t>
            </a:r>
            <a:endParaRPr lang="en-US" dirty="0"/>
          </a:p>
        </p:txBody>
      </p:sp>
      <p:sp>
        <p:nvSpPr>
          <p:cNvPr id="27" name="TextBox 26"/>
          <p:cNvSpPr txBox="1"/>
          <p:nvPr/>
        </p:nvSpPr>
        <p:spPr>
          <a:xfrm>
            <a:off x="4267200" y="2057400"/>
            <a:ext cx="1524000" cy="1508105"/>
          </a:xfrm>
          <a:prstGeom prst="rect">
            <a:avLst/>
          </a:prstGeom>
          <a:noFill/>
        </p:spPr>
        <p:txBody>
          <a:bodyPr wrap="square" rtlCol="0">
            <a:spAutoFit/>
          </a:bodyPr>
          <a:lstStyle/>
          <a:p>
            <a:r>
              <a:rPr lang="en-US" sz="1600" b="1" dirty="0" smtClean="0"/>
              <a:t>  </a:t>
            </a:r>
            <a:r>
              <a:rPr lang="en-US" sz="1600" b="1" dirty="0" smtClean="0">
                <a:solidFill>
                  <a:srgbClr val="0000CC"/>
                </a:solidFill>
              </a:rPr>
              <a:t>non polar tail</a:t>
            </a:r>
          </a:p>
          <a:p>
            <a:r>
              <a:rPr lang="en-US" sz="1600" b="1" dirty="0" smtClean="0"/>
              <a:t>  </a:t>
            </a:r>
            <a:r>
              <a:rPr lang="en-US" sz="2000" b="1" dirty="0" err="1" smtClean="0"/>
              <a:t>Cinnamic</a:t>
            </a:r>
            <a:endParaRPr lang="en-US" sz="2000" b="1" dirty="0" smtClean="0"/>
          </a:p>
          <a:p>
            <a:r>
              <a:rPr lang="en-US" sz="2000" b="1" dirty="0" smtClean="0"/>
              <a:t>     acid</a:t>
            </a:r>
          </a:p>
          <a:p>
            <a:r>
              <a:rPr lang="en-US" sz="2000" b="1" dirty="0" smtClean="0">
                <a:solidFill>
                  <a:srgbClr val="0000FF"/>
                </a:solidFill>
              </a:rPr>
              <a:t>   </a:t>
            </a:r>
            <a:r>
              <a:rPr lang="en-US" sz="1600" b="1" dirty="0" smtClean="0">
                <a:solidFill>
                  <a:srgbClr val="0000FF"/>
                </a:solidFill>
              </a:rPr>
              <a:t>CINN  </a:t>
            </a:r>
            <a:r>
              <a:rPr lang="en-US" sz="1600" b="1" dirty="0" err="1" smtClean="0">
                <a:solidFill>
                  <a:srgbClr val="0000FF"/>
                </a:solidFill>
              </a:rPr>
              <a:t>dimer</a:t>
            </a:r>
            <a:endParaRPr lang="en-US" sz="1600" b="1" dirty="0" smtClean="0">
              <a:solidFill>
                <a:srgbClr val="0000FF"/>
              </a:solidFill>
            </a:endParaRPr>
          </a:p>
          <a:p>
            <a:r>
              <a:rPr lang="en-US" sz="1600" b="1" dirty="0" smtClean="0"/>
              <a:t>   </a:t>
            </a:r>
            <a:r>
              <a:rPr lang="en-US" sz="1600" b="1" dirty="0" smtClean="0">
                <a:solidFill>
                  <a:srgbClr val="C00000"/>
                </a:solidFill>
              </a:rPr>
              <a:t>polar  head</a:t>
            </a:r>
            <a:endParaRPr lang="en-US" sz="1600" b="1" dirty="0"/>
          </a:p>
        </p:txBody>
      </p:sp>
      <p:cxnSp>
        <p:nvCxnSpPr>
          <p:cNvPr id="33" name="Straight Arrow Connector 32"/>
          <p:cNvCxnSpPr/>
          <p:nvPr/>
        </p:nvCxnSpPr>
        <p:spPr>
          <a:xfrm>
            <a:off x="5410200" y="29718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5638800" y="22098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28600" y="2133600"/>
            <a:ext cx="3962400" cy="2031325"/>
          </a:xfrm>
          <a:prstGeom prst="rect">
            <a:avLst/>
          </a:prstGeom>
          <a:noFill/>
        </p:spPr>
        <p:txBody>
          <a:bodyPr wrap="square" rtlCol="0">
            <a:spAutoFit/>
          </a:bodyPr>
          <a:lstStyle/>
          <a:p>
            <a:r>
              <a:rPr lang="en-US" dirty="0" smtClean="0">
                <a:solidFill>
                  <a:srgbClr val="C00000"/>
                </a:solidFill>
              </a:rPr>
              <a:t>#</a:t>
            </a:r>
            <a:r>
              <a:rPr lang="en-US" dirty="0" smtClean="0">
                <a:solidFill>
                  <a:srgbClr val="800000"/>
                </a:solidFill>
              </a:rPr>
              <a:t> CINN </a:t>
            </a:r>
            <a:r>
              <a:rPr lang="en-GB" dirty="0" smtClean="0">
                <a:solidFill>
                  <a:srgbClr val="800000"/>
                </a:solidFill>
              </a:rPr>
              <a:t>exerts its </a:t>
            </a:r>
            <a:r>
              <a:rPr lang="en-GB" dirty="0" err="1" smtClean="0">
                <a:solidFill>
                  <a:srgbClr val="800000"/>
                </a:solidFill>
              </a:rPr>
              <a:t>antiproliferative</a:t>
            </a:r>
            <a:r>
              <a:rPr lang="en-GB" dirty="0" smtClean="0">
                <a:solidFill>
                  <a:srgbClr val="800000"/>
                </a:solidFill>
              </a:rPr>
              <a:t> </a:t>
            </a:r>
            <a:r>
              <a:rPr lang="en-GB" dirty="0" err="1" smtClean="0">
                <a:solidFill>
                  <a:srgbClr val="800000"/>
                </a:solidFill>
              </a:rPr>
              <a:t>effcts</a:t>
            </a:r>
            <a:r>
              <a:rPr lang="en-GB" dirty="0" smtClean="0">
                <a:solidFill>
                  <a:srgbClr val="800000"/>
                </a:solidFill>
              </a:rPr>
              <a:t> by inhibition of protein </a:t>
            </a:r>
            <a:r>
              <a:rPr lang="en-GB" dirty="0" err="1" smtClean="0">
                <a:solidFill>
                  <a:srgbClr val="800000"/>
                </a:solidFill>
              </a:rPr>
              <a:t>isoprenylation</a:t>
            </a:r>
            <a:r>
              <a:rPr lang="en-GB" dirty="0" smtClean="0">
                <a:solidFill>
                  <a:srgbClr val="800000"/>
                </a:solidFill>
              </a:rPr>
              <a:t>:</a:t>
            </a:r>
            <a:endParaRPr lang="en-US" dirty="0" smtClean="0">
              <a:solidFill>
                <a:srgbClr val="800000"/>
              </a:solidFill>
            </a:endParaRPr>
          </a:p>
          <a:p>
            <a:r>
              <a:rPr lang="en-GB" dirty="0" smtClean="0">
                <a:solidFill>
                  <a:srgbClr val="800000"/>
                </a:solidFill>
              </a:rPr>
              <a:t>  </a:t>
            </a:r>
          </a:p>
          <a:p>
            <a:r>
              <a:rPr lang="en-GB" dirty="0" smtClean="0">
                <a:solidFill>
                  <a:srgbClr val="800000"/>
                </a:solidFill>
              </a:rPr>
              <a:t> - the protein ‘</a:t>
            </a:r>
            <a:r>
              <a:rPr lang="en-GB" b="1" dirty="0" err="1" smtClean="0">
                <a:solidFill>
                  <a:srgbClr val="800000"/>
                </a:solidFill>
              </a:rPr>
              <a:t>cysteine</a:t>
            </a:r>
            <a:r>
              <a:rPr lang="en-GB" b="1" dirty="0" smtClean="0">
                <a:solidFill>
                  <a:srgbClr val="800000"/>
                </a:solidFill>
              </a:rPr>
              <a:t>’</a:t>
            </a:r>
            <a:r>
              <a:rPr lang="en-GB" dirty="0" smtClean="0">
                <a:solidFill>
                  <a:srgbClr val="800000"/>
                </a:solidFill>
              </a:rPr>
              <a:t> has a terminal </a:t>
            </a:r>
            <a:r>
              <a:rPr lang="en-GB" b="1" dirty="0" smtClean="0">
                <a:solidFill>
                  <a:srgbClr val="800000"/>
                </a:solidFill>
              </a:rPr>
              <a:t>‘</a:t>
            </a:r>
            <a:r>
              <a:rPr lang="en-GB" b="1" dirty="0" err="1" smtClean="0">
                <a:solidFill>
                  <a:srgbClr val="800000"/>
                </a:solidFill>
              </a:rPr>
              <a:t>thiol</a:t>
            </a:r>
            <a:r>
              <a:rPr lang="en-GB" b="1" dirty="0" smtClean="0">
                <a:solidFill>
                  <a:srgbClr val="800000"/>
                </a:solidFill>
              </a:rPr>
              <a:t> (-SH) group’ </a:t>
            </a:r>
            <a:r>
              <a:rPr lang="en-GB" dirty="0" smtClean="0">
                <a:solidFill>
                  <a:srgbClr val="800000"/>
                </a:solidFill>
              </a:rPr>
              <a:t>at its residue.</a:t>
            </a:r>
            <a:endParaRPr lang="en-US" dirty="0" smtClean="0">
              <a:solidFill>
                <a:srgbClr val="800000"/>
              </a:solidFill>
            </a:endParaRPr>
          </a:p>
          <a:p>
            <a:endParaRPr lang="en-US" dirty="0" smtClean="0"/>
          </a:p>
          <a:p>
            <a:endParaRPr lang="en-US" dirty="0"/>
          </a:p>
        </p:txBody>
      </p:sp>
      <p:sp>
        <p:nvSpPr>
          <p:cNvPr id="37" name="TextBox 36"/>
          <p:cNvSpPr txBox="1"/>
          <p:nvPr/>
        </p:nvSpPr>
        <p:spPr>
          <a:xfrm>
            <a:off x="228600" y="5029200"/>
            <a:ext cx="7086600" cy="2031325"/>
          </a:xfrm>
          <a:prstGeom prst="rect">
            <a:avLst/>
          </a:prstGeom>
          <a:noFill/>
        </p:spPr>
        <p:txBody>
          <a:bodyPr wrap="square" rtlCol="0">
            <a:spAutoFit/>
          </a:bodyPr>
          <a:lstStyle/>
          <a:p>
            <a:r>
              <a:rPr lang="en-US" dirty="0" smtClean="0">
                <a:solidFill>
                  <a:srgbClr val="C00000"/>
                </a:solidFill>
              </a:rPr>
              <a:t># </a:t>
            </a:r>
            <a:r>
              <a:rPr lang="en-US" dirty="0" smtClean="0"/>
              <a:t>forms a </a:t>
            </a:r>
            <a:r>
              <a:rPr lang="en-US" u="sng" dirty="0" smtClean="0"/>
              <a:t>crystalline layered structure </a:t>
            </a:r>
            <a:r>
              <a:rPr lang="en-US" dirty="0" smtClean="0"/>
              <a:t>also in solid state - PAS can be helpful to elucidate structural aspects</a:t>
            </a:r>
          </a:p>
          <a:p>
            <a:r>
              <a:rPr lang="en-US" dirty="0" smtClean="0">
                <a:solidFill>
                  <a:srgbClr val="C00000"/>
                </a:solidFill>
              </a:rPr>
              <a:t># </a:t>
            </a:r>
            <a:r>
              <a:rPr lang="en-US" dirty="0" smtClean="0"/>
              <a:t>bulk </a:t>
            </a:r>
            <a:r>
              <a:rPr lang="en-US" b="1" dirty="0" smtClean="0"/>
              <a:t>PAS studies (LT, DB) </a:t>
            </a:r>
            <a:r>
              <a:rPr lang="en-US" dirty="0" smtClean="0"/>
              <a:t>revealed a heterogeneous layer structure for CINN crystalline grains [6]</a:t>
            </a:r>
          </a:p>
          <a:p>
            <a:r>
              <a:rPr lang="en-US" dirty="0" smtClean="0">
                <a:solidFill>
                  <a:srgbClr val="C00000"/>
                </a:solidFill>
              </a:rPr>
              <a:t>#</a:t>
            </a:r>
            <a:r>
              <a:rPr lang="en-US" dirty="0" smtClean="0"/>
              <a:t>  we try to probe the stacking feature (supra-structure) of CINN deposited on different substrates</a:t>
            </a:r>
          </a:p>
          <a:p>
            <a:endParaRPr lang="en-US" dirty="0"/>
          </a:p>
        </p:txBody>
      </p:sp>
      <p:sp>
        <p:nvSpPr>
          <p:cNvPr id="38" name="TextBox 37"/>
          <p:cNvSpPr txBox="1"/>
          <p:nvPr/>
        </p:nvSpPr>
        <p:spPr>
          <a:xfrm>
            <a:off x="304800" y="3733801"/>
            <a:ext cx="5257800" cy="1477328"/>
          </a:xfrm>
          <a:prstGeom prst="rect">
            <a:avLst/>
          </a:prstGeom>
          <a:noFill/>
        </p:spPr>
        <p:txBody>
          <a:bodyPr wrap="square" rtlCol="0">
            <a:spAutoFit/>
          </a:bodyPr>
          <a:lstStyle/>
          <a:p>
            <a:r>
              <a:rPr lang="en-GB" dirty="0" smtClean="0">
                <a:solidFill>
                  <a:srgbClr val="C00000"/>
                </a:solidFill>
              </a:rPr>
              <a:t>#</a:t>
            </a:r>
            <a:r>
              <a:rPr lang="en-GB" dirty="0" smtClean="0"/>
              <a:t>if CINN gets the (-SH) moiety it stacks up subsequently</a:t>
            </a:r>
            <a:endParaRPr lang="en-US" dirty="0" smtClean="0"/>
          </a:p>
          <a:p>
            <a:r>
              <a:rPr lang="en-GB" dirty="0" smtClean="0"/>
              <a:t>   - this results in differentiation/blocking the pathway for cell division - thus tumour growth is prevented</a:t>
            </a:r>
            <a:r>
              <a:rPr lang="de-DE" dirty="0" smtClean="0"/>
              <a:t> !</a:t>
            </a:r>
            <a:endParaRPr lang="en-US"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0" y="381000"/>
            <a:ext cx="4038600" cy="523220"/>
          </a:xfrm>
          <a:prstGeom prst="rect">
            <a:avLst/>
          </a:prstGeom>
          <a:noFill/>
        </p:spPr>
        <p:txBody>
          <a:bodyPr wrap="square" rtlCol="0">
            <a:spAutoFit/>
          </a:bodyPr>
          <a:lstStyle/>
          <a:p>
            <a:pPr algn="ctr"/>
            <a:r>
              <a:rPr lang="en-US" sz="2800" b="1" dirty="0" smtClean="0"/>
              <a:t>summary</a:t>
            </a:r>
            <a:endParaRPr lang="en-US" sz="2800" b="1" dirty="0"/>
          </a:p>
        </p:txBody>
      </p:sp>
      <p:sp>
        <p:nvSpPr>
          <p:cNvPr id="4" name="TextBox 3"/>
          <p:cNvSpPr txBox="1"/>
          <p:nvPr/>
        </p:nvSpPr>
        <p:spPr>
          <a:xfrm>
            <a:off x="685800" y="990600"/>
            <a:ext cx="8153400" cy="2154436"/>
          </a:xfrm>
          <a:prstGeom prst="rect">
            <a:avLst/>
          </a:prstGeom>
          <a:noFill/>
        </p:spPr>
        <p:txBody>
          <a:bodyPr wrap="square" rtlCol="0">
            <a:spAutoFit/>
          </a:bodyPr>
          <a:lstStyle/>
          <a:p>
            <a:r>
              <a:rPr lang="en-US" sz="2000" b="1" dirty="0" smtClean="0">
                <a:solidFill>
                  <a:srgbClr val="800000"/>
                </a:solidFill>
              </a:rPr>
              <a:t>Modification of substrates and their detection/ structural identification </a:t>
            </a:r>
          </a:p>
          <a:p>
            <a:pPr>
              <a:buFont typeface="Arial" pitchFamily="34" charset="0"/>
              <a:buChar char="•"/>
            </a:pPr>
            <a:endParaRPr lang="en-US" sz="2000" dirty="0" smtClean="0"/>
          </a:p>
          <a:p>
            <a:pPr>
              <a:buFont typeface="Arial" pitchFamily="34" charset="0"/>
              <a:buChar char="•"/>
            </a:pPr>
            <a:r>
              <a:rPr lang="en-US" sz="2000" dirty="0" smtClean="0"/>
              <a:t>  </a:t>
            </a:r>
            <a:r>
              <a:rPr lang="en-US" b="1" dirty="0" smtClean="0"/>
              <a:t>Nano  size  semi conductor particle</a:t>
            </a:r>
          </a:p>
          <a:p>
            <a:pPr>
              <a:buFont typeface="Arial" pitchFamily="34" charset="0"/>
              <a:buChar char="•"/>
            </a:pPr>
            <a:endParaRPr lang="en-US" dirty="0" smtClean="0"/>
          </a:p>
          <a:p>
            <a:pPr>
              <a:buFont typeface="Arial" pitchFamily="34" charset="0"/>
              <a:buChar char="•"/>
            </a:pPr>
            <a:r>
              <a:rPr lang="en-US" sz="2000" dirty="0" smtClean="0"/>
              <a:t>  </a:t>
            </a:r>
            <a:r>
              <a:rPr lang="en-US" dirty="0" smtClean="0"/>
              <a:t> </a:t>
            </a:r>
            <a:r>
              <a:rPr lang="en-US" b="1" dirty="0" smtClean="0"/>
              <a:t>Bio macro molecules </a:t>
            </a:r>
          </a:p>
          <a:p>
            <a:pPr>
              <a:buFont typeface="Arial" pitchFamily="34" charset="0"/>
              <a:buChar char="•"/>
            </a:pPr>
            <a:endParaRPr lang="en-US" dirty="0" smtClean="0"/>
          </a:p>
          <a:p>
            <a:pPr>
              <a:buFont typeface="Arial" pitchFamily="34" charset="0"/>
              <a:buChar char="•"/>
            </a:pPr>
            <a:r>
              <a:rPr lang="en-US" b="1" dirty="0" smtClean="0"/>
              <a:t>   Lyotropic liquid crystals </a:t>
            </a:r>
            <a:endParaRPr lang="en-US" b="1" dirty="0"/>
          </a:p>
        </p:txBody>
      </p:sp>
      <p:sp>
        <p:nvSpPr>
          <p:cNvPr id="5" name="TextBox 4"/>
          <p:cNvSpPr txBox="1"/>
          <p:nvPr/>
        </p:nvSpPr>
        <p:spPr>
          <a:xfrm>
            <a:off x="3505200" y="5105400"/>
            <a:ext cx="3276600" cy="138499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2800" b="1" dirty="0" smtClean="0">
                <a:solidFill>
                  <a:srgbClr val="C00000"/>
                </a:solidFill>
              </a:rPr>
              <a:t>Thank </a:t>
            </a:r>
            <a:r>
              <a:rPr lang="en-US" sz="2800" b="1" dirty="0" smtClean="0">
                <a:solidFill>
                  <a:srgbClr val="C00000"/>
                </a:solidFill>
              </a:rPr>
              <a:t>you</a:t>
            </a:r>
          </a:p>
          <a:p>
            <a:pPr algn="ctr"/>
            <a:r>
              <a:rPr lang="en-US" sz="2800" b="1" dirty="0" smtClean="0">
                <a:solidFill>
                  <a:srgbClr val="C00000"/>
                </a:solidFill>
              </a:rPr>
              <a:t>&amp; Looking forward to collaboration </a:t>
            </a:r>
            <a:endParaRPr lang="en-US"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533400"/>
            <a:ext cx="7772400" cy="2308324"/>
          </a:xfrm>
          <a:prstGeom prst="rect">
            <a:avLst/>
          </a:prstGeom>
          <a:noFill/>
        </p:spPr>
        <p:txBody>
          <a:bodyPr wrap="square" rtlCol="0">
            <a:spAutoFit/>
          </a:bodyPr>
          <a:lstStyle/>
          <a:p>
            <a:r>
              <a:rPr lang="en-GB" b="1" dirty="0" smtClean="0">
                <a:solidFill>
                  <a:srgbClr val="800000"/>
                </a:solidFill>
                <a:latin typeface="Times New Roman"/>
                <a:cs typeface="Times New Roman"/>
              </a:rPr>
              <a:t>● </a:t>
            </a:r>
            <a:r>
              <a:rPr lang="en-GB" b="1" dirty="0" smtClean="0">
                <a:solidFill>
                  <a:srgbClr val="800000"/>
                </a:solidFill>
              </a:rPr>
              <a:t>Radioactive </a:t>
            </a:r>
            <a:r>
              <a:rPr lang="en-GB" b="1" dirty="0">
                <a:solidFill>
                  <a:srgbClr val="800000"/>
                </a:solidFill>
              </a:rPr>
              <a:t>ion beam </a:t>
            </a:r>
            <a:r>
              <a:rPr lang="en-GB" b="1" dirty="0"/>
              <a:t>studies in chemistry opens up a new horizon with unlimited scope to alter the</a:t>
            </a:r>
            <a:r>
              <a:rPr lang="en-GB" dirty="0"/>
              <a:t> </a:t>
            </a:r>
            <a:r>
              <a:rPr lang="en-GB" b="1" dirty="0">
                <a:solidFill>
                  <a:srgbClr val="C00000"/>
                </a:solidFill>
              </a:rPr>
              <a:t>chemical functionality of materials/molecular substances </a:t>
            </a:r>
            <a:r>
              <a:rPr lang="en-GB" b="1" dirty="0"/>
              <a:t>since the consequences of such interaction remains unknown.</a:t>
            </a:r>
            <a:r>
              <a:rPr lang="en-GB" dirty="0"/>
              <a:t> </a:t>
            </a:r>
            <a:endParaRPr lang="en-GB" dirty="0" smtClean="0"/>
          </a:p>
          <a:p>
            <a:endParaRPr lang="en-GB" dirty="0" smtClean="0"/>
          </a:p>
          <a:p>
            <a:r>
              <a:rPr lang="en-GB" b="1" dirty="0" smtClean="0">
                <a:latin typeface="Times New Roman"/>
                <a:cs typeface="Times New Roman"/>
              </a:rPr>
              <a:t>● </a:t>
            </a:r>
            <a:r>
              <a:rPr lang="en-GB" b="1" dirty="0">
                <a:solidFill>
                  <a:srgbClr val="800000"/>
                </a:solidFill>
                <a:latin typeface="Times New Roman"/>
                <a:cs typeface="Times New Roman"/>
              </a:rPr>
              <a:t>D</a:t>
            </a:r>
            <a:r>
              <a:rPr lang="en-GB" b="1" dirty="0" smtClean="0">
                <a:solidFill>
                  <a:srgbClr val="800000"/>
                </a:solidFill>
              </a:rPr>
              <a:t>etection </a:t>
            </a:r>
            <a:r>
              <a:rPr lang="en-GB" b="1" dirty="0">
                <a:solidFill>
                  <a:srgbClr val="800000"/>
                </a:solidFill>
              </a:rPr>
              <a:t>of the reactive species </a:t>
            </a:r>
            <a:r>
              <a:rPr lang="en-GB" b="1" dirty="0"/>
              <a:t>after the exposure to the </a:t>
            </a:r>
            <a:r>
              <a:rPr lang="en-GB" b="1" dirty="0" smtClean="0"/>
              <a:t>radioactive</a:t>
            </a:r>
          </a:p>
          <a:p>
            <a:r>
              <a:rPr lang="en-GB" b="1" dirty="0"/>
              <a:t> </a:t>
            </a:r>
            <a:r>
              <a:rPr lang="en-GB" b="1" dirty="0" smtClean="0"/>
              <a:t>    ion beam would </a:t>
            </a:r>
            <a:r>
              <a:rPr lang="en-GB" b="1" dirty="0"/>
              <a:t>therefore open up a wonderland in chemical domain.</a:t>
            </a:r>
            <a:r>
              <a:rPr lang="en-GB" dirty="0"/>
              <a:t> </a:t>
            </a:r>
            <a:endParaRPr lang="en-US" dirty="0"/>
          </a:p>
          <a:p>
            <a:r>
              <a:rPr lang="en-GB" dirty="0"/>
              <a:t> </a:t>
            </a:r>
            <a:endParaRPr lang="en-US" dirty="0"/>
          </a:p>
          <a:p>
            <a:endParaRPr lang="en-US" dirty="0"/>
          </a:p>
        </p:txBody>
      </p:sp>
      <p:sp>
        <p:nvSpPr>
          <p:cNvPr id="3" name="TextBox 2"/>
          <p:cNvSpPr txBox="1"/>
          <p:nvPr/>
        </p:nvSpPr>
        <p:spPr>
          <a:xfrm>
            <a:off x="609600" y="2286000"/>
            <a:ext cx="8229600" cy="3693319"/>
          </a:xfrm>
          <a:prstGeom prst="rect">
            <a:avLst/>
          </a:prstGeom>
          <a:noFill/>
        </p:spPr>
        <p:txBody>
          <a:bodyPr wrap="square" rtlCol="0">
            <a:spAutoFit/>
          </a:bodyPr>
          <a:lstStyle/>
          <a:p>
            <a:endParaRPr lang="en-US" b="1" dirty="0" smtClean="0"/>
          </a:p>
          <a:p>
            <a:r>
              <a:rPr lang="en-US" b="1" dirty="0" smtClean="0"/>
              <a:t>Here  some important domains of work that are focused</a:t>
            </a:r>
            <a:r>
              <a:rPr lang="en-US" b="1" dirty="0"/>
              <a:t> </a:t>
            </a:r>
            <a:r>
              <a:rPr lang="en-US" dirty="0" smtClean="0"/>
              <a:t>:</a:t>
            </a:r>
          </a:p>
          <a:p>
            <a:r>
              <a:rPr lang="en-US" b="1" dirty="0" smtClean="0">
                <a:solidFill>
                  <a:srgbClr val="0000CC"/>
                </a:solidFill>
              </a:rPr>
              <a:t>                                                   </a:t>
            </a:r>
          </a:p>
          <a:p>
            <a:endParaRPr lang="en-US" b="1" dirty="0">
              <a:solidFill>
                <a:srgbClr val="0000CC"/>
              </a:solidFill>
            </a:endParaRPr>
          </a:p>
          <a:p>
            <a:pPr marL="342900" indent="-342900"/>
            <a:endParaRPr lang="en-US" b="1" dirty="0" smtClean="0">
              <a:solidFill>
                <a:srgbClr val="006600"/>
              </a:solidFill>
            </a:endParaRPr>
          </a:p>
          <a:p>
            <a:pPr marL="342900" indent="-342900"/>
            <a:endParaRPr lang="en-US" b="1" dirty="0" smtClean="0"/>
          </a:p>
          <a:p>
            <a:pPr marL="342900" indent="-342900">
              <a:buAutoNum type="alphaLcParenR"/>
            </a:pPr>
            <a:endParaRPr lang="en-US" b="1" dirty="0"/>
          </a:p>
          <a:p>
            <a:pPr marL="342900" indent="-342900"/>
            <a:endParaRPr lang="en-US" b="1" dirty="0" smtClean="0"/>
          </a:p>
          <a:p>
            <a:pPr marL="342900" indent="-342900"/>
            <a:endParaRPr lang="en-US" b="1" dirty="0"/>
          </a:p>
          <a:p>
            <a:pPr marL="342900" indent="-342900"/>
            <a:endParaRPr lang="en-US" b="1" dirty="0" smtClean="0"/>
          </a:p>
          <a:p>
            <a:pPr marL="342900" indent="-342900"/>
            <a:endParaRPr lang="en-US" b="1" dirty="0" smtClean="0"/>
          </a:p>
          <a:p>
            <a:pPr marL="342900" indent="-342900"/>
            <a:r>
              <a:rPr lang="en-US" b="1" dirty="0"/>
              <a:t> </a:t>
            </a:r>
            <a:r>
              <a:rPr lang="en-US" b="1" dirty="0" smtClean="0"/>
              <a:t>                                   </a:t>
            </a:r>
            <a:endParaRPr lang="en-US" sz="1400" b="1" dirty="0" smtClean="0"/>
          </a:p>
          <a:p>
            <a:r>
              <a:rPr lang="en-US" dirty="0" smtClean="0"/>
              <a:t> </a:t>
            </a:r>
            <a:endParaRPr lang="en-US" dirty="0"/>
          </a:p>
        </p:txBody>
      </p:sp>
      <p:pic>
        <p:nvPicPr>
          <p:cNvPr id="7" name="Picture 6" descr="http://www.chemguide.co.uk/organicprops/aminoacids/doublehelix.gif"/>
          <p:cNvPicPr/>
          <p:nvPr/>
        </p:nvPicPr>
        <p:blipFill>
          <a:blip r:embed="rId2"/>
          <a:srcRect/>
          <a:stretch>
            <a:fillRect/>
          </a:stretch>
        </p:blipFill>
        <p:spPr bwMode="auto">
          <a:xfrm>
            <a:off x="609600" y="4191000"/>
            <a:ext cx="1752600" cy="1905000"/>
          </a:xfrm>
          <a:prstGeom prst="rect">
            <a:avLst/>
          </a:prstGeom>
          <a:noFill/>
          <a:ln w="9525">
            <a:noFill/>
            <a:miter lim="800000"/>
            <a:headEnd/>
            <a:tailEnd/>
          </a:ln>
        </p:spPr>
      </p:pic>
      <p:pic>
        <p:nvPicPr>
          <p:cNvPr id="1027" name="Picture 3" descr="D:\My Documents\My Pictures\Liquid crystals.bmp"/>
          <p:cNvPicPr>
            <a:picLocks noChangeAspect="1" noChangeArrowheads="1"/>
          </p:cNvPicPr>
          <p:nvPr/>
        </p:nvPicPr>
        <p:blipFill>
          <a:blip r:embed="rId3" cstate="print"/>
          <a:srcRect/>
          <a:stretch>
            <a:fillRect/>
          </a:stretch>
        </p:blipFill>
        <p:spPr bwMode="auto">
          <a:xfrm>
            <a:off x="5334000" y="4714658"/>
            <a:ext cx="3124200" cy="2143342"/>
          </a:xfrm>
          <a:prstGeom prst="rect">
            <a:avLst/>
          </a:prstGeom>
          <a:noFill/>
        </p:spPr>
      </p:pic>
      <p:pic>
        <p:nvPicPr>
          <p:cNvPr id="8" name="Picture 7"/>
          <p:cNvPicPr/>
          <p:nvPr/>
        </p:nvPicPr>
        <p:blipFill>
          <a:blip r:embed="rId4"/>
          <a:srcRect/>
          <a:stretch>
            <a:fillRect/>
          </a:stretch>
        </p:blipFill>
        <p:spPr bwMode="auto">
          <a:xfrm>
            <a:off x="3352800" y="3276600"/>
            <a:ext cx="1676400" cy="1828800"/>
          </a:xfrm>
          <a:prstGeom prst="rect">
            <a:avLst/>
          </a:prstGeom>
          <a:noFill/>
          <a:ln w="9525">
            <a:noFill/>
            <a:miter lim="800000"/>
            <a:headEnd/>
            <a:tailEnd/>
          </a:ln>
          <a:effectLst/>
        </p:spPr>
      </p:pic>
      <p:sp>
        <p:nvSpPr>
          <p:cNvPr id="10" name="TextBox 9"/>
          <p:cNvSpPr txBox="1"/>
          <p:nvPr/>
        </p:nvSpPr>
        <p:spPr>
          <a:xfrm>
            <a:off x="3276600" y="2971800"/>
            <a:ext cx="2286000" cy="338554"/>
          </a:xfrm>
          <a:prstGeom prst="rect">
            <a:avLst/>
          </a:prstGeom>
          <a:noFill/>
        </p:spPr>
        <p:txBody>
          <a:bodyPr wrap="square" rtlCol="0">
            <a:spAutoFit/>
          </a:bodyPr>
          <a:lstStyle/>
          <a:p>
            <a:r>
              <a:rPr lang="en-US" sz="1600" b="1" dirty="0" smtClean="0">
                <a:solidFill>
                  <a:srgbClr val="0000CC"/>
                </a:solidFill>
              </a:rPr>
              <a:t> nano size particles</a:t>
            </a:r>
            <a:endParaRPr lang="en-US" sz="1600" b="1" dirty="0"/>
          </a:p>
        </p:txBody>
      </p:sp>
      <p:sp>
        <p:nvSpPr>
          <p:cNvPr id="11" name="TextBox 10"/>
          <p:cNvSpPr txBox="1"/>
          <p:nvPr/>
        </p:nvSpPr>
        <p:spPr>
          <a:xfrm>
            <a:off x="685800" y="3886200"/>
            <a:ext cx="2743200" cy="369332"/>
          </a:xfrm>
          <a:prstGeom prst="rect">
            <a:avLst/>
          </a:prstGeom>
          <a:noFill/>
        </p:spPr>
        <p:txBody>
          <a:bodyPr wrap="square" rtlCol="0">
            <a:spAutoFit/>
          </a:bodyPr>
          <a:lstStyle/>
          <a:p>
            <a:r>
              <a:rPr lang="en-US" dirty="0" smtClean="0"/>
              <a:t> </a:t>
            </a:r>
            <a:r>
              <a:rPr lang="en-US" sz="1600" b="1" dirty="0" smtClean="0">
                <a:solidFill>
                  <a:srgbClr val="006600"/>
                </a:solidFill>
              </a:rPr>
              <a:t>biological molecules</a:t>
            </a:r>
            <a:endParaRPr lang="en-US" sz="1600" dirty="0"/>
          </a:p>
        </p:txBody>
      </p:sp>
      <p:sp>
        <p:nvSpPr>
          <p:cNvPr id="12" name="TextBox 11"/>
          <p:cNvSpPr txBox="1"/>
          <p:nvPr/>
        </p:nvSpPr>
        <p:spPr>
          <a:xfrm>
            <a:off x="5486400" y="4343400"/>
            <a:ext cx="2286000" cy="369332"/>
          </a:xfrm>
          <a:prstGeom prst="rect">
            <a:avLst/>
          </a:prstGeom>
          <a:noFill/>
        </p:spPr>
        <p:txBody>
          <a:bodyPr wrap="square" rtlCol="0">
            <a:spAutoFit/>
          </a:bodyPr>
          <a:lstStyle/>
          <a:p>
            <a:r>
              <a:rPr lang="en-US" dirty="0" smtClean="0">
                <a:solidFill>
                  <a:srgbClr val="800000"/>
                </a:solidFill>
              </a:rPr>
              <a:t>  </a:t>
            </a:r>
            <a:r>
              <a:rPr lang="en-US" sz="1600" b="1" dirty="0" smtClean="0">
                <a:solidFill>
                  <a:srgbClr val="800000"/>
                </a:solidFill>
              </a:rPr>
              <a:t>lyotropic liquid  crystals</a:t>
            </a:r>
            <a:endParaRPr lang="en-US" sz="1600" dirty="0">
              <a:solidFill>
                <a:srgbClr val="800000"/>
              </a:solidFill>
            </a:endParaRPr>
          </a:p>
        </p:txBody>
      </p:sp>
      <p:sp>
        <p:nvSpPr>
          <p:cNvPr id="13" name="Slide Number Placeholder 12"/>
          <p:cNvSpPr>
            <a:spLocks noGrp="1"/>
          </p:cNvSpPr>
          <p:nvPr>
            <p:ph type="sldNum" sz="quarter" idx="12"/>
          </p:nvPr>
        </p:nvSpPr>
        <p:spPr/>
        <p:txBody>
          <a:bodyPr/>
          <a:lstStyle/>
          <a:p>
            <a:fld id="{A8AB32C5-C42B-445C-99A8-EABEBF4139AA}" type="slidenum">
              <a:rPr lang="en-US" smtClean="0"/>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6"/>
          <p:cNvSpPr>
            <a:spLocks noGrp="1" noChangeArrowheads="1"/>
          </p:cNvSpPr>
          <p:nvPr>
            <p:ph type="sldNum" sz="quarter" idx="12"/>
          </p:nvPr>
        </p:nvSpPr>
        <p:spPr>
          <a:noFill/>
        </p:spPr>
        <p:txBody>
          <a:bodyPr/>
          <a:lstStyle/>
          <a:p>
            <a:fld id="{1B7B3C76-F802-450C-8102-F02ACEEAD591}" type="slidenum">
              <a:rPr lang="en-US" smtClean="0">
                <a:latin typeface="Arial" pitchFamily="34" charset="0"/>
              </a:rPr>
              <a:pPr/>
              <a:t>3</a:t>
            </a:fld>
            <a:endParaRPr lang="en-US" dirty="0" smtClean="0">
              <a:latin typeface="Arial" pitchFamily="34" charset="0"/>
            </a:endParaRPr>
          </a:p>
        </p:txBody>
      </p:sp>
      <p:sp>
        <p:nvSpPr>
          <p:cNvPr id="10243" name="Text Box 4"/>
          <p:cNvSpPr txBox="1">
            <a:spLocks noChangeArrowheads="1"/>
          </p:cNvSpPr>
          <p:nvPr/>
        </p:nvSpPr>
        <p:spPr bwMode="auto">
          <a:xfrm>
            <a:off x="990600" y="304800"/>
            <a:ext cx="7086600" cy="523220"/>
          </a:xfrm>
          <a:prstGeom prst="rect">
            <a:avLst/>
          </a:prstGeom>
          <a:noFill/>
          <a:ln w="9525">
            <a:noFill/>
            <a:miter lim="800000"/>
            <a:headEnd/>
            <a:tailEnd/>
          </a:ln>
        </p:spPr>
        <p:txBody>
          <a:bodyPr wrap="square">
            <a:spAutoFit/>
          </a:bodyPr>
          <a:lstStyle/>
          <a:p>
            <a:pPr algn="ctr">
              <a:spcBef>
                <a:spcPct val="50000"/>
              </a:spcBef>
            </a:pPr>
            <a:r>
              <a:rPr lang="en-US" sz="2800" b="1" dirty="0" smtClean="0">
                <a:solidFill>
                  <a:srgbClr val="660033"/>
                </a:solidFill>
                <a:latin typeface="Times New Roman" pitchFamily="18" charset="0"/>
              </a:rPr>
              <a:t>Semiconductor  ZnO nano particle</a:t>
            </a:r>
            <a:endParaRPr lang="en-US" sz="2800" b="1" i="0" dirty="0">
              <a:solidFill>
                <a:srgbClr val="660033"/>
              </a:solidFill>
              <a:latin typeface="Times New Roman" pitchFamily="18" charset="0"/>
            </a:endParaRPr>
          </a:p>
        </p:txBody>
      </p:sp>
      <p:sp>
        <p:nvSpPr>
          <p:cNvPr id="10244" name="Text Box 5"/>
          <p:cNvSpPr txBox="1">
            <a:spLocks noChangeArrowheads="1"/>
          </p:cNvSpPr>
          <p:nvPr/>
        </p:nvSpPr>
        <p:spPr bwMode="auto">
          <a:xfrm>
            <a:off x="685800" y="5683250"/>
            <a:ext cx="8077200" cy="641350"/>
          </a:xfrm>
          <a:prstGeom prst="rect">
            <a:avLst/>
          </a:prstGeom>
          <a:noFill/>
          <a:ln w="9525">
            <a:noFill/>
            <a:miter lim="800000"/>
            <a:headEnd/>
            <a:tailEnd/>
          </a:ln>
        </p:spPr>
        <p:txBody>
          <a:bodyPr>
            <a:spAutoFit/>
          </a:bodyPr>
          <a:lstStyle/>
          <a:p>
            <a:pPr>
              <a:spcBef>
                <a:spcPct val="50000"/>
              </a:spcBef>
            </a:pPr>
            <a:r>
              <a:rPr lang="en-US" i="0">
                <a:latin typeface="Times New Roman" pitchFamily="18" charset="0"/>
              </a:rPr>
              <a:t>Zinc Oxide nanoparticles grown chemically under the influence of a </a:t>
            </a:r>
            <a:r>
              <a:rPr lang="en-US" b="1" i="0">
                <a:latin typeface="Times New Roman" pitchFamily="18" charset="0"/>
              </a:rPr>
              <a:t>biotemplate, </a:t>
            </a:r>
            <a:r>
              <a:rPr lang="en-US" i="0">
                <a:latin typeface="Times New Roman" pitchFamily="18" charset="0"/>
              </a:rPr>
              <a:t>which is </a:t>
            </a:r>
            <a:r>
              <a:rPr lang="en-US" i="0">
                <a:solidFill>
                  <a:srgbClr val="C00000"/>
                </a:solidFill>
                <a:latin typeface="Times New Roman" pitchFamily="18" charset="0"/>
              </a:rPr>
              <a:t>Folic acid, </a:t>
            </a:r>
            <a:r>
              <a:rPr lang="en-US" i="0">
                <a:latin typeface="Times New Roman" pitchFamily="18" charset="0"/>
              </a:rPr>
              <a:t> for : </a:t>
            </a:r>
            <a:r>
              <a:rPr lang="en-US" b="1" i="0">
                <a:latin typeface="Times New Roman" pitchFamily="18" charset="0"/>
              </a:rPr>
              <a:t>size control</a:t>
            </a:r>
            <a:r>
              <a:rPr lang="en-US" i="0">
                <a:latin typeface="Times New Roman" pitchFamily="18" charset="0"/>
              </a:rPr>
              <a:t>, </a:t>
            </a:r>
            <a:r>
              <a:rPr lang="en-US" b="1" i="0">
                <a:latin typeface="Times New Roman" pitchFamily="18" charset="0"/>
              </a:rPr>
              <a:t>monodispersity</a:t>
            </a:r>
          </a:p>
        </p:txBody>
      </p:sp>
      <p:grpSp>
        <p:nvGrpSpPr>
          <p:cNvPr id="2" name="Group 18"/>
          <p:cNvGrpSpPr>
            <a:grpSpLocks/>
          </p:cNvGrpSpPr>
          <p:nvPr/>
        </p:nvGrpSpPr>
        <p:grpSpPr bwMode="auto">
          <a:xfrm>
            <a:off x="0" y="1295400"/>
            <a:ext cx="6096000" cy="4622800"/>
            <a:chOff x="1296" y="768"/>
            <a:chExt cx="4152" cy="2960"/>
          </a:xfrm>
        </p:grpSpPr>
        <p:sp>
          <p:nvSpPr>
            <p:cNvPr id="10248" name="Arc 19"/>
            <p:cNvSpPr>
              <a:spLocks/>
            </p:cNvSpPr>
            <p:nvPr/>
          </p:nvSpPr>
          <p:spPr bwMode="auto">
            <a:xfrm rot="14008482" flipV="1">
              <a:off x="1548" y="2611"/>
              <a:ext cx="1042" cy="1192"/>
            </a:xfrm>
            <a:custGeom>
              <a:avLst/>
              <a:gdLst>
                <a:gd name="T0" fmla="*/ 0 w 24232"/>
                <a:gd name="T1" fmla="*/ 0 h 31594"/>
                <a:gd name="T2" fmla="*/ 0 w 24232"/>
                <a:gd name="T3" fmla="*/ 0 h 31594"/>
                <a:gd name="T4" fmla="*/ 0 w 24232"/>
                <a:gd name="T5" fmla="*/ 0 h 31594"/>
                <a:gd name="T6" fmla="*/ 0 60000 65536"/>
                <a:gd name="T7" fmla="*/ 0 60000 65536"/>
                <a:gd name="T8" fmla="*/ 0 60000 65536"/>
                <a:gd name="T9" fmla="*/ 0 w 24232"/>
                <a:gd name="T10" fmla="*/ 0 h 31594"/>
                <a:gd name="T11" fmla="*/ 24232 w 24232"/>
                <a:gd name="T12" fmla="*/ 31594 h 31594"/>
              </a:gdLst>
              <a:ahLst/>
              <a:cxnLst>
                <a:cxn ang="T6">
                  <a:pos x="T0" y="T1"/>
                </a:cxn>
                <a:cxn ang="T7">
                  <a:pos x="T2" y="T3"/>
                </a:cxn>
                <a:cxn ang="T8">
                  <a:pos x="T4" y="T5"/>
                </a:cxn>
              </a:cxnLst>
              <a:rect l="T9" t="T10" r="T11" b="T12"/>
              <a:pathLst>
                <a:path w="24232" h="31594" fill="none" extrusionOk="0">
                  <a:moveTo>
                    <a:pt x="-1" y="160"/>
                  </a:moveTo>
                  <a:cubicBezTo>
                    <a:pt x="873" y="53"/>
                    <a:pt x="1752" y="-1"/>
                    <a:pt x="2632" y="0"/>
                  </a:cubicBezTo>
                  <a:cubicBezTo>
                    <a:pt x="14561" y="0"/>
                    <a:pt x="24232" y="9670"/>
                    <a:pt x="24232" y="21600"/>
                  </a:cubicBezTo>
                  <a:cubicBezTo>
                    <a:pt x="24232" y="25080"/>
                    <a:pt x="23391" y="28508"/>
                    <a:pt x="21780" y="31593"/>
                  </a:cubicBezTo>
                </a:path>
                <a:path w="24232" h="31594" stroke="0" extrusionOk="0">
                  <a:moveTo>
                    <a:pt x="-1" y="160"/>
                  </a:moveTo>
                  <a:cubicBezTo>
                    <a:pt x="873" y="53"/>
                    <a:pt x="1752" y="-1"/>
                    <a:pt x="2632" y="0"/>
                  </a:cubicBezTo>
                  <a:cubicBezTo>
                    <a:pt x="14561" y="0"/>
                    <a:pt x="24232" y="9670"/>
                    <a:pt x="24232" y="21600"/>
                  </a:cubicBezTo>
                  <a:cubicBezTo>
                    <a:pt x="24232" y="25080"/>
                    <a:pt x="23391" y="28508"/>
                    <a:pt x="21780" y="31593"/>
                  </a:cubicBezTo>
                  <a:lnTo>
                    <a:pt x="2632" y="21600"/>
                  </a:lnTo>
                  <a:close/>
                </a:path>
              </a:pathLst>
            </a:custGeom>
            <a:noFill/>
            <a:ln w="9525">
              <a:solidFill>
                <a:schemeClr val="tx1"/>
              </a:solidFill>
              <a:round/>
              <a:headEnd/>
              <a:tailEnd/>
            </a:ln>
          </p:spPr>
          <p:txBody>
            <a:bodyPr wrap="none" anchor="ctr"/>
            <a:lstStyle/>
            <a:p>
              <a:endParaRPr lang="en-US"/>
            </a:p>
          </p:txBody>
        </p:sp>
        <p:sp>
          <p:nvSpPr>
            <p:cNvPr id="10249" name="Arc 20"/>
            <p:cNvSpPr>
              <a:spLocks/>
            </p:cNvSpPr>
            <p:nvPr/>
          </p:nvSpPr>
          <p:spPr bwMode="auto">
            <a:xfrm rot="4687960" flipV="1">
              <a:off x="1684" y="725"/>
              <a:ext cx="930" cy="1510"/>
            </a:xfrm>
            <a:custGeom>
              <a:avLst/>
              <a:gdLst>
                <a:gd name="T0" fmla="*/ 0 w 21600"/>
                <a:gd name="T1" fmla="*/ 0 h 40035"/>
                <a:gd name="T2" fmla="*/ 0 w 21600"/>
                <a:gd name="T3" fmla="*/ 0 h 40035"/>
                <a:gd name="T4" fmla="*/ 0 w 21600"/>
                <a:gd name="T5" fmla="*/ 0 h 40035"/>
                <a:gd name="T6" fmla="*/ 0 60000 65536"/>
                <a:gd name="T7" fmla="*/ 0 60000 65536"/>
                <a:gd name="T8" fmla="*/ 0 60000 65536"/>
                <a:gd name="T9" fmla="*/ 0 w 21600"/>
                <a:gd name="T10" fmla="*/ 0 h 40035"/>
                <a:gd name="T11" fmla="*/ 21600 w 21600"/>
                <a:gd name="T12" fmla="*/ 40035 h 40035"/>
              </a:gdLst>
              <a:ahLst/>
              <a:cxnLst>
                <a:cxn ang="T6">
                  <a:pos x="T0" y="T1"/>
                </a:cxn>
                <a:cxn ang="T7">
                  <a:pos x="T2" y="T3"/>
                </a:cxn>
                <a:cxn ang="T8">
                  <a:pos x="T4" y="T5"/>
                </a:cxn>
              </a:cxnLst>
              <a:rect l="T9" t="T10" r="T11" b="T12"/>
              <a:pathLst>
                <a:path w="21600" h="40035" fill="none" extrusionOk="0">
                  <a:moveTo>
                    <a:pt x="4133" y="0"/>
                  </a:moveTo>
                  <a:cubicBezTo>
                    <a:pt x="14278" y="1978"/>
                    <a:pt x="21600" y="10865"/>
                    <a:pt x="21600" y="21201"/>
                  </a:cubicBezTo>
                  <a:cubicBezTo>
                    <a:pt x="21600" y="29010"/>
                    <a:pt x="17384" y="36211"/>
                    <a:pt x="10575" y="40034"/>
                  </a:cubicBezTo>
                </a:path>
                <a:path w="21600" h="40035" stroke="0" extrusionOk="0">
                  <a:moveTo>
                    <a:pt x="4133" y="0"/>
                  </a:moveTo>
                  <a:cubicBezTo>
                    <a:pt x="14278" y="1978"/>
                    <a:pt x="21600" y="10865"/>
                    <a:pt x="21600" y="21201"/>
                  </a:cubicBezTo>
                  <a:cubicBezTo>
                    <a:pt x="21600" y="29010"/>
                    <a:pt x="17384" y="36211"/>
                    <a:pt x="10575" y="40034"/>
                  </a:cubicBezTo>
                  <a:lnTo>
                    <a:pt x="0" y="21201"/>
                  </a:lnTo>
                  <a:close/>
                </a:path>
              </a:pathLst>
            </a:custGeom>
            <a:noFill/>
            <a:ln w="9525">
              <a:solidFill>
                <a:schemeClr val="tx1"/>
              </a:solidFill>
              <a:round/>
              <a:headEnd/>
              <a:tailEnd/>
            </a:ln>
          </p:spPr>
          <p:txBody>
            <a:bodyPr wrap="none" anchor="ctr"/>
            <a:lstStyle/>
            <a:p>
              <a:endParaRPr lang="en-US"/>
            </a:p>
          </p:txBody>
        </p:sp>
        <p:sp>
          <p:nvSpPr>
            <p:cNvPr id="10250" name="Line 21"/>
            <p:cNvSpPr>
              <a:spLocks noChangeShapeType="1"/>
            </p:cNvSpPr>
            <p:nvPr/>
          </p:nvSpPr>
          <p:spPr bwMode="auto">
            <a:xfrm flipV="1">
              <a:off x="2064" y="2016"/>
              <a:ext cx="0" cy="672"/>
            </a:xfrm>
            <a:prstGeom prst="line">
              <a:avLst/>
            </a:prstGeom>
            <a:noFill/>
            <a:ln w="9525">
              <a:solidFill>
                <a:schemeClr val="tx1"/>
              </a:solidFill>
              <a:round/>
              <a:headEnd/>
              <a:tailEnd type="triangle" w="med" len="med"/>
            </a:ln>
          </p:spPr>
          <p:txBody>
            <a:bodyPr/>
            <a:lstStyle/>
            <a:p>
              <a:endParaRPr lang="en-US"/>
            </a:p>
          </p:txBody>
        </p:sp>
        <p:sp>
          <p:nvSpPr>
            <p:cNvPr id="10251" name="AutoShape 22"/>
            <p:cNvSpPr>
              <a:spLocks noChangeArrowheads="1"/>
            </p:cNvSpPr>
            <p:nvPr/>
          </p:nvSpPr>
          <p:spPr bwMode="auto">
            <a:xfrm>
              <a:off x="3024" y="768"/>
              <a:ext cx="1008" cy="768"/>
            </a:xfrm>
            <a:prstGeom prst="cloudCallout">
              <a:avLst>
                <a:gd name="adj1" fmla="val -77875"/>
                <a:gd name="adj2" fmla="val 13153"/>
              </a:avLst>
            </a:prstGeom>
            <a:solidFill>
              <a:srgbClr val="FFFF99"/>
            </a:solidFill>
            <a:ln w="9525">
              <a:solidFill>
                <a:schemeClr val="tx1"/>
              </a:solidFill>
              <a:round/>
              <a:headEnd/>
              <a:tailEnd/>
            </a:ln>
          </p:spPr>
          <p:txBody>
            <a:bodyPr/>
            <a:lstStyle/>
            <a:p>
              <a:pPr algn="ctr"/>
              <a:r>
                <a:rPr lang="en-US" b="1" i="0">
                  <a:solidFill>
                    <a:srgbClr val="008000"/>
                  </a:solidFill>
                </a:rPr>
                <a:t>A</a:t>
              </a:r>
              <a:r>
                <a:rPr lang="en-US" b="1" i="0" baseline="-25000">
                  <a:solidFill>
                    <a:srgbClr val="008000"/>
                  </a:solidFill>
                </a:rPr>
                <a:t>c</a:t>
              </a:r>
              <a:r>
                <a:rPr lang="en-US" b="1" i="0" baseline="30000">
                  <a:solidFill>
                    <a:srgbClr val="008000"/>
                  </a:solidFill>
                </a:rPr>
                <a:t>+</a:t>
              </a:r>
              <a:endParaRPr lang="en-US" b="1" i="0">
                <a:solidFill>
                  <a:srgbClr val="008000"/>
                </a:solidFill>
              </a:endParaRPr>
            </a:p>
            <a:p>
              <a:pPr algn="ctr"/>
              <a:r>
                <a:rPr lang="en-US" sz="1200" i="0">
                  <a:solidFill>
                    <a:srgbClr val="008000"/>
                  </a:solidFill>
                </a:rPr>
                <a:t>(acceptor potential)</a:t>
              </a:r>
            </a:p>
            <a:p>
              <a:pPr algn="ctr"/>
              <a:endParaRPr lang="en-US" sz="1200" i="0">
                <a:solidFill>
                  <a:srgbClr val="008000"/>
                </a:solidFill>
              </a:endParaRPr>
            </a:p>
          </p:txBody>
        </p:sp>
        <p:sp>
          <p:nvSpPr>
            <p:cNvPr id="10252" name="Text Box 23"/>
            <p:cNvSpPr txBox="1">
              <a:spLocks noChangeArrowheads="1"/>
            </p:cNvSpPr>
            <p:nvPr/>
          </p:nvSpPr>
          <p:spPr bwMode="auto">
            <a:xfrm>
              <a:off x="1776" y="3019"/>
              <a:ext cx="384" cy="230"/>
            </a:xfrm>
            <a:prstGeom prst="rect">
              <a:avLst/>
            </a:prstGeom>
            <a:noFill/>
            <a:ln w="9525">
              <a:noFill/>
              <a:miter lim="800000"/>
              <a:headEnd/>
              <a:tailEnd/>
            </a:ln>
          </p:spPr>
          <p:txBody>
            <a:bodyPr>
              <a:spAutoFit/>
            </a:bodyPr>
            <a:lstStyle/>
            <a:p>
              <a:pPr>
                <a:spcBef>
                  <a:spcPct val="50000"/>
                </a:spcBef>
              </a:pPr>
              <a:r>
                <a:rPr lang="en-US" b="1" i="0"/>
                <a:t>e</a:t>
              </a:r>
              <a:r>
                <a:rPr lang="en-US" b="1" i="0" baseline="30000"/>
                <a:t>-</a:t>
              </a:r>
              <a:endParaRPr lang="en-US" b="1" i="0"/>
            </a:p>
          </p:txBody>
        </p:sp>
        <p:sp>
          <p:nvSpPr>
            <p:cNvPr id="10253" name="Text Box 24"/>
            <p:cNvSpPr txBox="1">
              <a:spLocks noChangeArrowheads="1"/>
            </p:cNvSpPr>
            <p:nvPr/>
          </p:nvSpPr>
          <p:spPr bwMode="auto">
            <a:xfrm>
              <a:off x="2544" y="1257"/>
              <a:ext cx="240" cy="230"/>
            </a:xfrm>
            <a:prstGeom prst="rect">
              <a:avLst/>
            </a:prstGeom>
            <a:noFill/>
            <a:ln w="9525">
              <a:noFill/>
              <a:miter lim="800000"/>
              <a:headEnd/>
              <a:tailEnd/>
            </a:ln>
          </p:spPr>
          <p:txBody>
            <a:bodyPr>
              <a:spAutoFit/>
            </a:bodyPr>
            <a:lstStyle/>
            <a:p>
              <a:pPr>
                <a:spcBef>
                  <a:spcPct val="50000"/>
                </a:spcBef>
              </a:pPr>
              <a:r>
                <a:rPr lang="en-US" b="1" i="0">
                  <a:solidFill>
                    <a:srgbClr val="FF0000"/>
                  </a:solidFill>
                </a:rPr>
                <a:t>e</a:t>
              </a:r>
              <a:r>
                <a:rPr lang="en-US" b="1" i="0" baseline="30000">
                  <a:solidFill>
                    <a:srgbClr val="FF0000"/>
                  </a:solidFill>
                </a:rPr>
                <a:t>-</a:t>
              </a:r>
              <a:endParaRPr lang="en-US" b="1" i="0">
                <a:solidFill>
                  <a:srgbClr val="FF0000"/>
                </a:solidFill>
              </a:endParaRPr>
            </a:p>
          </p:txBody>
        </p:sp>
        <p:sp>
          <p:nvSpPr>
            <p:cNvPr id="10254" name="Text Box 25"/>
            <p:cNvSpPr txBox="1">
              <a:spLocks noChangeArrowheads="1"/>
            </p:cNvSpPr>
            <p:nvPr/>
          </p:nvSpPr>
          <p:spPr bwMode="auto">
            <a:xfrm>
              <a:off x="1296" y="2304"/>
              <a:ext cx="288" cy="230"/>
            </a:xfrm>
            <a:prstGeom prst="rect">
              <a:avLst/>
            </a:prstGeom>
            <a:noFill/>
            <a:ln w="9525">
              <a:noFill/>
              <a:miter lim="800000"/>
              <a:headEnd/>
              <a:tailEnd/>
            </a:ln>
          </p:spPr>
          <p:txBody>
            <a:bodyPr>
              <a:spAutoFit/>
            </a:bodyPr>
            <a:lstStyle/>
            <a:p>
              <a:pPr>
                <a:spcBef>
                  <a:spcPct val="50000"/>
                </a:spcBef>
              </a:pPr>
              <a:r>
                <a:rPr lang="en-US" b="1" i="0"/>
                <a:t>h</a:t>
              </a:r>
              <a:r>
                <a:rPr lang="en-US" b="1" i="0">
                  <a:latin typeface="Symbol" pitchFamily="18" charset="2"/>
                </a:rPr>
                <a:t>n</a:t>
              </a:r>
            </a:p>
          </p:txBody>
        </p:sp>
        <p:sp>
          <p:nvSpPr>
            <p:cNvPr id="10255" name="AutoShape 26"/>
            <p:cNvSpPr>
              <a:spLocks noChangeArrowheads="1"/>
            </p:cNvSpPr>
            <p:nvPr/>
          </p:nvSpPr>
          <p:spPr bwMode="auto">
            <a:xfrm>
              <a:off x="1632" y="2352"/>
              <a:ext cx="336" cy="144"/>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43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FF"/>
            </a:solidFill>
            <a:ln w="9525">
              <a:solidFill>
                <a:schemeClr val="tx1"/>
              </a:solidFill>
              <a:miter lim="800000"/>
              <a:headEnd/>
              <a:tailEnd/>
            </a:ln>
          </p:spPr>
          <p:txBody>
            <a:bodyPr wrap="none" anchor="ctr"/>
            <a:lstStyle/>
            <a:p>
              <a:endParaRPr lang="en-US"/>
            </a:p>
          </p:txBody>
        </p:sp>
        <p:sp>
          <p:nvSpPr>
            <p:cNvPr id="10256" name="Text Box 27"/>
            <p:cNvSpPr txBox="1">
              <a:spLocks noChangeArrowheads="1"/>
            </p:cNvSpPr>
            <p:nvPr/>
          </p:nvSpPr>
          <p:spPr bwMode="auto">
            <a:xfrm>
              <a:off x="1488" y="3264"/>
              <a:ext cx="1152" cy="192"/>
            </a:xfrm>
            <a:prstGeom prst="rect">
              <a:avLst/>
            </a:prstGeom>
            <a:noFill/>
            <a:ln w="9525">
              <a:noFill/>
              <a:miter lim="800000"/>
              <a:headEnd/>
              <a:tailEnd/>
            </a:ln>
          </p:spPr>
          <p:txBody>
            <a:bodyPr>
              <a:spAutoFit/>
            </a:bodyPr>
            <a:lstStyle/>
            <a:p>
              <a:pPr algn="ctr">
                <a:spcBef>
                  <a:spcPct val="50000"/>
                </a:spcBef>
              </a:pPr>
              <a:r>
                <a:rPr lang="en-US" sz="1400" i="0">
                  <a:latin typeface="Times New Roman" pitchFamily="18" charset="0"/>
                </a:rPr>
                <a:t>Valence band</a:t>
              </a:r>
            </a:p>
          </p:txBody>
        </p:sp>
        <p:sp>
          <p:nvSpPr>
            <p:cNvPr id="10257" name="Text Box 28"/>
            <p:cNvSpPr txBox="1">
              <a:spLocks noChangeArrowheads="1"/>
            </p:cNvSpPr>
            <p:nvPr/>
          </p:nvSpPr>
          <p:spPr bwMode="auto">
            <a:xfrm>
              <a:off x="1440" y="1104"/>
              <a:ext cx="1152" cy="192"/>
            </a:xfrm>
            <a:prstGeom prst="rect">
              <a:avLst/>
            </a:prstGeom>
            <a:noFill/>
            <a:ln w="9525">
              <a:noFill/>
              <a:miter lim="800000"/>
              <a:headEnd/>
              <a:tailEnd/>
            </a:ln>
          </p:spPr>
          <p:txBody>
            <a:bodyPr>
              <a:spAutoFit/>
            </a:bodyPr>
            <a:lstStyle/>
            <a:p>
              <a:pPr algn="ctr">
                <a:spcBef>
                  <a:spcPct val="50000"/>
                </a:spcBef>
              </a:pPr>
              <a:r>
                <a:rPr lang="en-US" sz="1400" i="0">
                  <a:latin typeface="Times New Roman" pitchFamily="18" charset="0"/>
                </a:rPr>
                <a:t>Conduction band</a:t>
              </a:r>
            </a:p>
          </p:txBody>
        </p:sp>
        <p:sp>
          <p:nvSpPr>
            <p:cNvPr id="10258" name="AutoShape 29"/>
            <p:cNvSpPr>
              <a:spLocks noChangeArrowheads="1"/>
            </p:cNvSpPr>
            <p:nvPr/>
          </p:nvSpPr>
          <p:spPr bwMode="auto">
            <a:xfrm>
              <a:off x="4490" y="768"/>
              <a:ext cx="958" cy="384"/>
            </a:xfrm>
            <a:prstGeom prst="wedgeRoundRectCallout">
              <a:avLst>
                <a:gd name="adj1" fmla="val -43750"/>
                <a:gd name="adj2" fmla="val 70000"/>
                <a:gd name="adj3" fmla="val 16667"/>
              </a:avLst>
            </a:prstGeom>
            <a:solidFill>
              <a:schemeClr val="accent1"/>
            </a:solidFill>
            <a:ln w="9525">
              <a:solidFill>
                <a:schemeClr val="tx1"/>
              </a:solidFill>
              <a:miter lim="800000"/>
              <a:headEnd/>
              <a:tailEnd/>
            </a:ln>
          </p:spPr>
          <p:txBody>
            <a:bodyPr/>
            <a:lstStyle/>
            <a:p>
              <a:pPr algn="ctr"/>
              <a:r>
                <a:rPr lang="en-US" sz="1600" b="1" i="0"/>
                <a:t>Stable state </a:t>
              </a:r>
              <a:r>
                <a:rPr lang="en-US" sz="1400" b="1" i="0"/>
                <a:t>(A</a:t>
              </a:r>
              <a:r>
                <a:rPr lang="en-US" sz="1400" b="1" i="0" baseline="-25000"/>
                <a:t>C</a:t>
              </a:r>
              <a:r>
                <a:rPr lang="en-US" sz="1400" b="1" i="0" baseline="30000"/>
                <a:t>0</a:t>
              </a:r>
              <a:r>
                <a:rPr lang="en-US" sz="1400" b="1" i="0"/>
                <a:t>)</a:t>
              </a:r>
            </a:p>
          </p:txBody>
        </p:sp>
      </p:grpSp>
      <p:sp>
        <p:nvSpPr>
          <p:cNvPr id="10246" name="Text Box 30"/>
          <p:cNvSpPr txBox="1">
            <a:spLocks noChangeArrowheads="1"/>
          </p:cNvSpPr>
          <p:nvPr/>
        </p:nvSpPr>
        <p:spPr bwMode="auto">
          <a:xfrm>
            <a:off x="2590800" y="2708275"/>
            <a:ext cx="6172200" cy="2308225"/>
          </a:xfrm>
          <a:prstGeom prst="rect">
            <a:avLst/>
          </a:prstGeom>
          <a:solidFill>
            <a:srgbClr val="D7D7F9"/>
          </a:solidFill>
          <a:ln w="9525">
            <a:noFill/>
            <a:miter lim="800000"/>
            <a:headEnd/>
            <a:tailEnd/>
          </a:ln>
        </p:spPr>
        <p:txBody>
          <a:bodyPr>
            <a:spAutoFit/>
          </a:bodyPr>
          <a:lstStyle/>
          <a:p>
            <a:pPr>
              <a:spcBef>
                <a:spcPct val="50000"/>
              </a:spcBef>
              <a:buFontTx/>
              <a:buChar char="-"/>
            </a:pPr>
            <a:r>
              <a:rPr lang="en-US" i="0"/>
              <a:t> Nanoparticles are surface active, unusual properties.</a:t>
            </a:r>
          </a:p>
          <a:p>
            <a:pPr>
              <a:spcBef>
                <a:spcPct val="50000"/>
              </a:spcBef>
              <a:buFontTx/>
              <a:buChar char="-"/>
            </a:pPr>
            <a:r>
              <a:rPr lang="en-US" i="0"/>
              <a:t> </a:t>
            </a:r>
            <a:r>
              <a:rPr lang="en-US" b="1" i="0"/>
              <a:t>Optical pumping</a:t>
            </a:r>
            <a:r>
              <a:rPr lang="en-US" i="0"/>
              <a:t> of electrons from valence band to     conduction band (semiconductor).</a:t>
            </a:r>
          </a:p>
          <a:p>
            <a:pPr>
              <a:spcBef>
                <a:spcPct val="50000"/>
              </a:spcBef>
              <a:buFontTx/>
              <a:buChar char="-"/>
            </a:pPr>
            <a:r>
              <a:rPr lang="en-US" i="0"/>
              <a:t> electrons at conduction band is excited at a high reduction potential. If an Ac+  present may take up the  e</a:t>
            </a:r>
            <a:r>
              <a:rPr lang="en-US" sz="2000" i="0" baseline="30000"/>
              <a:t>- </a:t>
            </a:r>
            <a:r>
              <a:rPr lang="en-US" i="0"/>
              <a:t>charge, </a:t>
            </a:r>
            <a:r>
              <a:rPr lang="en-US" b="1" i="0">
                <a:solidFill>
                  <a:srgbClr val="FF0000"/>
                </a:solidFill>
              </a:rPr>
              <a:t>photo induced charge transfer </a:t>
            </a:r>
            <a:r>
              <a:rPr lang="en-US" i="0">
                <a:solidFill>
                  <a:srgbClr val="FF0000"/>
                </a:solidFill>
              </a:rPr>
              <a:t>reactions are important in </a:t>
            </a:r>
            <a:r>
              <a:rPr lang="en-US" b="1" i="0">
                <a:solidFill>
                  <a:srgbClr val="C00000"/>
                </a:solidFill>
              </a:rPr>
              <a:t>biology, device fabrication</a:t>
            </a:r>
          </a:p>
        </p:txBody>
      </p:sp>
      <p:sp>
        <p:nvSpPr>
          <p:cNvPr id="21" name="Right Arrow 20"/>
          <p:cNvSpPr/>
          <p:nvPr/>
        </p:nvSpPr>
        <p:spPr>
          <a:xfrm>
            <a:off x="4114800" y="1676400"/>
            <a:ext cx="457200" cy="228600"/>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C0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6"/>
          <p:cNvSpPr>
            <a:spLocks noGrp="1" noChangeArrowheads="1"/>
          </p:cNvSpPr>
          <p:nvPr>
            <p:ph type="sldNum" sz="quarter" idx="12"/>
          </p:nvPr>
        </p:nvSpPr>
        <p:spPr>
          <a:noFill/>
        </p:spPr>
        <p:txBody>
          <a:bodyPr/>
          <a:lstStyle/>
          <a:p>
            <a:fld id="{26D97A3F-FC8A-492C-A0F8-6C651CCC3485}" type="slidenum">
              <a:rPr lang="en-US" smtClean="0">
                <a:latin typeface="Arial" pitchFamily="34" charset="0"/>
              </a:rPr>
              <a:pPr/>
              <a:t>4</a:t>
            </a:fld>
            <a:endParaRPr lang="en-US" smtClean="0">
              <a:latin typeface="Arial" pitchFamily="34" charset="0"/>
            </a:endParaRPr>
          </a:p>
        </p:txBody>
      </p:sp>
      <p:sp>
        <p:nvSpPr>
          <p:cNvPr id="1028" name="Text Box 5"/>
          <p:cNvSpPr txBox="1">
            <a:spLocks noChangeArrowheads="1"/>
          </p:cNvSpPr>
          <p:nvPr/>
        </p:nvSpPr>
        <p:spPr bwMode="auto">
          <a:xfrm>
            <a:off x="609600" y="457200"/>
            <a:ext cx="8001000" cy="1054100"/>
          </a:xfrm>
          <a:prstGeom prst="rect">
            <a:avLst/>
          </a:prstGeom>
          <a:noFill/>
          <a:ln w="9525">
            <a:noFill/>
            <a:miter lim="800000"/>
            <a:headEnd/>
            <a:tailEnd/>
          </a:ln>
        </p:spPr>
        <p:txBody>
          <a:bodyPr>
            <a:spAutoFit/>
          </a:bodyPr>
          <a:lstStyle/>
          <a:p>
            <a:pPr>
              <a:spcBef>
                <a:spcPct val="50000"/>
              </a:spcBef>
            </a:pPr>
            <a:r>
              <a:rPr lang="en-US" i="0">
                <a:solidFill>
                  <a:srgbClr val="FF0000"/>
                </a:solidFill>
              </a:rPr>
              <a:t> </a:t>
            </a:r>
            <a:r>
              <a:rPr lang="en-US" b="1" i="0" smtClean="0">
                <a:solidFill>
                  <a:srgbClr val="FF0000"/>
                </a:solidFill>
              </a:rPr>
              <a:t>Biotemplate: FOLIC ACID </a:t>
            </a:r>
            <a:endParaRPr lang="en-US" b="1" i="0">
              <a:solidFill>
                <a:srgbClr val="FF0000"/>
              </a:solidFill>
            </a:endParaRPr>
          </a:p>
          <a:p>
            <a:pPr>
              <a:spcBef>
                <a:spcPct val="50000"/>
              </a:spcBef>
            </a:pPr>
            <a:r>
              <a:rPr lang="en-US" b="1" i="0" dirty="0">
                <a:solidFill>
                  <a:srgbClr val="0066FF"/>
                </a:solidFill>
              </a:rPr>
              <a:t>It regulates the </a:t>
            </a:r>
            <a:r>
              <a:rPr lang="en-US" i="0" dirty="0">
                <a:solidFill>
                  <a:srgbClr val="0066FF"/>
                </a:solidFill>
              </a:rPr>
              <a:t>growth of nanoparticles through its charged layer surface properties, prevents </a:t>
            </a:r>
            <a:r>
              <a:rPr lang="en-US" b="1" i="0" dirty="0">
                <a:solidFill>
                  <a:srgbClr val="0066FF"/>
                </a:solidFill>
              </a:rPr>
              <a:t>Ostwald ripening</a:t>
            </a:r>
            <a:r>
              <a:rPr lang="en-US" i="0" dirty="0">
                <a:solidFill>
                  <a:srgbClr val="0066FF"/>
                </a:solidFill>
              </a:rPr>
              <a:t>.</a:t>
            </a:r>
            <a:endParaRPr lang="en-US" i="0" dirty="0">
              <a:solidFill>
                <a:srgbClr val="FF0000"/>
              </a:solidFill>
            </a:endParaRPr>
          </a:p>
        </p:txBody>
      </p:sp>
      <p:sp>
        <p:nvSpPr>
          <p:cNvPr id="1029" name="Text Box 6"/>
          <p:cNvSpPr txBox="1">
            <a:spLocks noChangeArrowheads="1"/>
          </p:cNvSpPr>
          <p:nvPr/>
        </p:nvSpPr>
        <p:spPr bwMode="auto">
          <a:xfrm>
            <a:off x="609600" y="1524000"/>
            <a:ext cx="8534400" cy="1200150"/>
          </a:xfrm>
          <a:prstGeom prst="rect">
            <a:avLst/>
          </a:prstGeom>
          <a:noFill/>
          <a:ln w="9525">
            <a:noFill/>
            <a:miter lim="800000"/>
            <a:headEnd/>
            <a:tailEnd/>
          </a:ln>
        </p:spPr>
        <p:txBody>
          <a:bodyPr>
            <a:spAutoFit/>
          </a:bodyPr>
          <a:lstStyle/>
          <a:p>
            <a:pPr>
              <a:spcBef>
                <a:spcPct val="50000"/>
              </a:spcBef>
            </a:pPr>
            <a:r>
              <a:rPr lang="en-US" b="1" i="0">
                <a:solidFill>
                  <a:srgbClr val="FF0000"/>
                </a:solidFill>
              </a:rPr>
              <a:t>Why we choose Folic acid:</a:t>
            </a:r>
          </a:p>
          <a:p>
            <a:r>
              <a:rPr lang="en-US" i="0">
                <a:solidFill>
                  <a:srgbClr val="0066FF"/>
                </a:solidFill>
              </a:rPr>
              <a:t>- Folic acid is a member of the Vitamin B family.</a:t>
            </a:r>
          </a:p>
          <a:p>
            <a:pPr>
              <a:buFontTx/>
              <a:buChar char="-"/>
            </a:pPr>
            <a:r>
              <a:rPr lang="en-US" i="0">
                <a:solidFill>
                  <a:srgbClr val="0066FF"/>
                </a:solidFill>
              </a:rPr>
              <a:t> It is necessary for the healthy function of a variety of bodily processes. </a:t>
            </a:r>
          </a:p>
          <a:p>
            <a:pPr>
              <a:buFontTx/>
              <a:buChar char="-"/>
            </a:pPr>
            <a:r>
              <a:rPr lang="en-US" i="0">
                <a:solidFill>
                  <a:srgbClr val="0066FF"/>
                </a:solidFill>
              </a:rPr>
              <a:t> Folic acid is itself not biologically active, but it is biologically important. </a:t>
            </a:r>
          </a:p>
        </p:txBody>
      </p:sp>
      <p:sp>
        <p:nvSpPr>
          <p:cNvPr id="1030" name="Text Box 7"/>
          <p:cNvSpPr txBox="1">
            <a:spLocks noChangeArrowheads="1"/>
          </p:cNvSpPr>
          <p:nvPr/>
        </p:nvSpPr>
        <p:spPr bwMode="auto">
          <a:xfrm>
            <a:off x="609600" y="3657600"/>
            <a:ext cx="3200400" cy="646113"/>
          </a:xfrm>
          <a:prstGeom prst="rect">
            <a:avLst/>
          </a:prstGeom>
          <a:noFill/>
          <a:ln w="9525">
            <a:noFill/>
            <a:miter lim="800000"/>
            <a:headEnd/>
            <a:tailEnd/>
          </a:ln>
        </p:spPr>
        <p:txBody>
          <a:bodyPr>
            <a:spAutoFit/>
          </a:bodyPr>
          <a:lstStyle/>
          <a:p>
            <a:endParaRPr lang="en-US" i="0">
              <a:solidFill>
                <a:srgbClr val="333399"/>
              </a:solidFill>
            </a:endParaRPr>
          </a:p>
          <a:p>
            <a:endParaRPr lang="en-US" i="0">
              <a:solidFill>
                <a:srgbClr val="333399"/>
              </a:solidFill>
            </a:endParaRPr>
          </a:p>
        </p:txBody>
      </p:sp>
      <p:sp>
        <p:nvSpPr>
          <p:cNvPr id="1031" name="Text Box 8"/>
          <p:cNvSpPr txBox="1">
            <a:spLocks noChangeArrowheads="1"/>
          </p:cNvSpPr>
          <p:nvPr/>
        </p:nvSpPr>
        <p:spPr bwMode="auto">
          <a:xfrm>
            <a:off x="5029200" y="3124200"/>
            <a:ext cx="3276600" cy="369888"/>
          </a:xfrm>
          <a:prstGeom prst="rect">
            <a:avLst/>
          </a:prstGeom>
          <a:noFill/>
          <a:ln w="9525">
            <a:noFill/>
            <a:miter lim="800000"/>
            <a:headEnd/>
            <a:tailEnd/>
          </a:ln>
        </p:spPr>
        <p:txBody>
          <a:bodyPr>
            <a:spAutoFit/>
          </a:bodyPr>
          <a:lstStyle/>
          <a:p>
            <a:r>
              <a:rPr lang="en-US" b="1" i="0">
                <a:solidFill>
                  <a:srgbClr val="333399"/>
                </a:solidFill>
              </a:rPr>
              <a:t>Folic acid ensconced ZnO</a:t>
            </a:r>
            <a:endParaRPr lang="en-US" b="1">
              <a:solidFill>
                <a:srgbClr val="333399"/>
              </a:solidFill>
            </a:endParaRPr>
          </a:p>
        </p:txBody>
      </p:sp>
      <p:graphicFrame>
        <p:nvGraphicFramePr>
          <p:cNvPr id="1026" name="Object 2"/>
          <p:cNvGraphicFramePr>
            <a:graphicFrameLocks noChangeAspect="1"/>
          </p:cNvGraphicFramePr>
          <p:nvPr/>
        </p:nvGraphicFramePr>
        <p:xfrm>
          <a:off x="5033963" y="3581400"/>
          <a:ext cx="3609975" cy="2971800"/>
        </p:xfrm>
        <a:graphic>
          <a:graphicData uri="http://schemas.openxmlformats.org/presentationml/2006/ole">
            <p:oleObj spid="_x0000_s1026" name="Bitmap Image" r:id="rId3" imgW="6923810" imgH="5706272" progId="PBrush">
              <p:embed/>
            </p:oleObj>
          </a:graphicData>
        </a:graphic>
      </p:graphicFrame>
      <p:grpSp>
        <p:nvGrpSpPr>
          <p:cNvPr id="2" name="Group 3"/>
          <p:cNvGrpSpPr>
            <a:grpSpLocks/>
          </p:cNvGrpSpPr>
          <p:nvPr/>
        </p:nvGrpSpPr>
        <p:grpSpPr bwMode="auto">
          <a:xfrm>
            <a:off x="762000" y="2971800"/>
            <a:ext cx="4229100" cy="3657600"/>
            <a:chOff x="1080" y="6480"/>
            <a:chExt cx="7560" cy="7560"/>
          </a:xfrm>
        </p:grpSpPr>
        <p:pic>
          <p:nvPicPr>
            <p:cNvPr id="1034" name="Picture 4" descr="zno-6"/>
            <p:cNvPicPr>
              <a:picLocks noChangeAspect="1" noChangeArrowheads="1"/>
            </p:cNvPicPr>
            <p:nvPr/>
          </p:nvPicPr>
          <p:blipFill>
            <a:blip r:embed="rId4"/>
            <a:srcRect/>
            <a:stretch>
              <a:fillRect/>
            </a:stretch>
          </p:blipFill>
          <p:spPr bwMode="auto">
            <a:xfrm>
              <a:off x="1080" y="6480"/>
              <a:ext cx="3780" cy="3780"/>
            </a:xfrm>
            <a:prstGeom prst="rect">
              <a:avLst/>
            </a:prstGeom>
            <a:noFill/>
            <a:ln w="9525">
              <a:noFill/>
              <a:miter lim="800000"/>
              <a:headEnd/>
              <a:tailEnd/>
            </a:ln>
          </p:spPr>
        </p:pic>
        <p:pic>
          <p:nvPicPr>
            <p:cNvPr id="1035" name="Picture 5" descr="zno-7"/>
            <p:cNvPicPr>
              <a:picLocks noChangeAspect="1" noChangeArrowheads="1"/>
            </p:cNvPicPr>
            <p:nvPr/>
          </p:nvPicPr>
          <p:blipFill>
            <a:blip r:embed="rId5"/>
            <a:srcRect/>
            <a:stretch>
              <a:fillRect/>
            </a:stretch>
          </p:blipFill>
          <p:spPr bwMode="auto">
            <a:xfrm>
              <a:off x="4860" y="6480"/>
              <a:ext cx="3780" cy="3780"/>
            </a:xfrm>
            <a:prstGeom prst="rect">
              <a:avLst/>
            </a:prstGeom>
            <a:noFill/>
            <a:ln w="9525">
              <a:noFill/>
              <a:miter lim="800000"/>
              <a:headEnd/>
              <a:tailEnd/>
            </a:ln>
          </p:spPr>
        </p:pic>
        <p:pic>
          <p:nvPicPr>
            <p:cNvPr id="1036" name="Picture 6" descr="zno13-3"/>
            <p:cNvPicPr>
              <a:picLocks noChangeAspect="1" noChangeArrowheads="1"/>
            </p:cNvPicPr>
            <p:nvPr/>
          </p:nvPicPr>
          <p:blipFill>
            <a:blip r:embed="rId6"/>
            <a:srcRect/>
            <a:stretch>
              <a:fillRect/>
            </a:stretch>
          </p:blipFill>
          <p:spPr bwMode="auto">
            <a:xfrm>
              <a:off x="1080" y="10260"/>
              <a:ext cx="3780" cy="3780"/>
            </a:xfrm>
            <a:prstGeom prst="rect">
              <a:avLst/>
            </a:prstGeom>
            <a:noFill/>
            <a:ln w="9525">
              <a:noFill/>
              <a:miter lim="800000"/>
              <a:headEnd/>
              <a:tailEnd/>
            </a:ln>
          </p:spPr>
        </p:pic>
        <p:pic>
          <p:nvPicPr>
            <p:cNvPr id="1037" name="Picture 7" descr="zno48-5"/>
            <p:cNvPicPr>
              <a:picLocks noChangeAspect="1" noChangeArrowheads="1"/>
            </p:cNvPicPr>
            <p:nvPr/>
          </p:nvPicPr>
          <p:blipFill>
            <a:blip r:embed="rId7"/>
            <a:srcRect/>
            <a:stretch>
              <a:fillRect/>
            </a:stretch>
          </p:blipFill>
          <p:spPr bwMode="auto">
            <a:xfrm>
              <a:off x="4860" y="10260"/>
              <a:ext cx="3780" cy="3780"/>
            </a:xfrm>
            <a:prstGeom prst="rect">
              <a:avLst/>
            </a:prstGeom>
            <a:noFill/>
            <a:ln w="9525">
              <a:noFill/>
              <a:miter lim="800000"/>
              <a:headEnd/>
              <a:tailEnd/>
            </a:ln>
          </p:spPr>
        </p:pic>
      </p:grpSp>
      <p:sp>
        <p:nvSpPr>
          <p:cNvPr id="1033" name="TextBox 13"/>
          <p:cNvSpPr txBox="1">
            <a:spLocks noChangeArrowheads="1"/>
          </p:cNvSpPr>
          <p:nvPr/>
        </p:nvSpPr>
        <p:spPr bwMode="auto">
          <a:xfrm>
            <a:off x="304800" y="3429000"/>
            <a:ext cx="304800" cy="923925"/>
          </a:xfrm>
          <a:prstGeom prst="rect">
            <a:avLst/>
          </a:prstGeom>
          <a:noFill/>
          <a:ln w="9525">
            <a:noFill/>
            <a:miter lim="800000"/>
            <a:headEnd/>
            <a:tailEnd/>
          </a:ln>
        </p:spPr>
        <p:txBody>
          <a:bodyPr>
            <a:spAutoFit/>
          </a:bodyPr>
          <a:lstStyle/>
          <a:p>
            <a:r>
              <a:rPr lang="en-US" b="1"/>
              <a:t>TEM</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6"/>
          <p:cNvSpPr>
            <a:spLocks noGrp="1" noChangeArrowheads="1"/>
          </p:cNvSpPr>
          <p:nvPr>
            <p:ph type="sldNum" sz="quarter" idx="12"/>
          </p:nvPr>
        </p:nvSpPr>
        <p:spPr>
          <a:noFill/>
        </p:spPr>
        <p:txBody>
          <a:bodyPr/>
          <a:lstStyle/>
          <a:p>
            <a:fld id="{A71F362E-1FF6-44AD-922A-ADC060AAD3E0}" type="slidenum">
              <a:rPr lang="en-US" smtClean="0">
                <a:latin typeface="Arial" pitchFamily="34" charset="0"/>
              </a:rPr>
              <a:pPr/>
              <a:t>5</a:t>
            </a:fld>
            <a:endParaRPr lang="en-US" smtClean="0">
              <a:latin typeface="Arial" pitchFamily="34" charset="0"/>
            </a:endParaRPr>
          </a:p>
        </p:txBody>
      </p:sp>
      <p:sp>
        <p:nvSpPr>
          <p:cNvPr id="3076" name="Text Box 5"/>
          <p:cNvSpPr txBox="1">
            <a:spLocks noChangeArrowheads="1"/>
          </p:cNvSpPr>
          <p:nvPr/>
        </p:nvSpPr>
        <p:spPr bwMode="auto">
          <a:xfrm>
            <a:off x="3962400" y="685800"/>
            <a:ext cx="4876800" cy="1190625"/>
          </a:xfrm>
          <a:prstGeom prst="rect">
            <a:avLst/>
          </a:prstGeom>
          <a:noFill/>
          <a:ln w="9525">
            <a:noFill/>
            <a:miter lim="800000"/>
            <a:headEnd/>
            <a:tailEnd/>
          </a:ln>
        </p:spPr>
        <p:txBody>
          <a:bodyPr>
            <a:spAutoFit/>
          </a:bodyPr>
          <a:lstStyle/>
          <a:p>
            <a:r>
              <a:rPr lang="en-US" i="0">
                <a:latin typeface="Times New Roman" pitchFamily="18" charset="0"/>
              </a:rPr>
              <a:t>The grain sizes of the powdered samples have been calculated from the Scherrer formula : </a:t>
            </a:r>
          </a:p>
          <a:p>
            <a:pPr algn="ctr"/>
            <a:endParaRPr lang="en-US">
              <a:latin typeface="Times New Roman" pitchFamily="18" charset="0"/>
            </a:endParaRPr>
          </a:p>
          <a:p>
            <a:pPr algn="ctr"/>
            <a:r>
              <a:rPr lang="en-US">
                <a:solidFill>
                  <a:srgbClr val="CC0066"/>
                </a:solidFill>
                <a:latin typeface="Times New Roman" pitchFamily="18" charset="0"/>
              </a:rPr>
              <a:t>D</a:t>
            </a:r>
            <a:r>
              <a:rPr lang="en-US" i="0" baseline="-25000">
                <a:solidFill>
                  <a:srgbClr val="CC0066"/>
                </a:solidFill>
                <a:latin typeface="Times New Roman" pitchFamily="18" charset="0"/>
              </a:rPr>
              <a:t>hkl</a:t>
            </a:r>
            <a:r>
              <a:rPr lang="en-US" i="0">
                <a:solidFill>
                  <a:srgbClr val="CC0066"/>
                </a:solidFill>
                <a:latin typeface="Times New Roman" pitchFamily="18" charset="0"/>
              </a:rPr>
              <a:t> = K</a:t>
            </a:r>
            <a:r>
              <a:rPr lang="en-US">
                <a:solidFill>
                  <a:srgbClr val="CC0066"/>
                </a:solidFill>
                <a:latin typeface="Times New Roman" pitchFamily="18" charset="0"/>
              </a:rPr>
              <a:t>λ</a:t>
            </a:r>
            <a:r>
              <a:rPr lang="en-US" i="0">
                <a:solidFill>
                  <a:srgbClr val="CC0066"/>
                </a:solidFill>
                <a:latin typeface="Times New Roman" pitchFamily="18" charset="0"/>
              </a:rPr>
              <a:t>/</a:t>
            </a:r>
            <a:r>
              <a:rPr lang="en-US">
                <a:solidFill>
                  <a:srgbClr val="CC0066"/>
                </a:solidFill>
                <a:latin typeface="Times New Roman" pitchFamily="18" charset="0"/>
              </a:rPr>
              <a:t>β</a:t>
            </a:r>
            <a:r>
              <a:rPr lang="en-US" i="0">
                <a:solidFill>
                  <a:srgbClr val="CC0066"/>
                </a:solidFill>
                <a:latin typeface="Times New Roman" pitchFamily="18" charset="0"/>
              </a:rPr>
              <a:t> cos</a:t>
            </a:r>
            <a:r>
              <a:rPr lang="en-US">
                <a:solidFill>
                  <a:srgbClr val="CC0066"/>
                </a:solidFill>
                <a:latin typeface="Times New Roman" pitchFamily="18" charset="0"/>
              </a:rPr>
              <a:t>θ</a:t>
            </a:r>
            <a:endParaRPr lang="en-US" i="0">
              <a:solidFill>
                <a:srgbClr val="CC0066"/>
              </a:solidFill>
              <a:latin typeface="Times New Roman" pitchFamily="18" charset="0"/>
            </a:endParaRPr>
          </a:p>
        </p:txBody>
      </p:sp>
      <p:sp>
        <p:nvSpPr>
          <p:cNvPr id="3077" name="Text Box 7"/>
          <p:cNvSpPr txBox="1">
            <a:spLocks noChangeArrowheads="1"/>
          </p:cNvSpPr>
          <p:nvPr/>
        </p:nvSpPr>
        <p:spPr bwMode="auto">
          <a:xfrm>
            <a:off x="4191000" y="1905000"/>
            <a:ext cx="4724400" cy="2428875"/>
          </a:xfrm>
          <a:prstGeom prst="rect">
            <a:avLst/>
          </a:prstGeom>
          <a:noFill/>
          <a:ln w="9525">
            <a:noFill/>
            <a:miter lim="800000"/>
            <a:headEnd/>
            <a:tailEnd/>
          </a:ln>
        </p:spPr>
        <p:txBody>
          <a:bodyPr>
            <a:spAutoFit/>
          </a:bodyPr>
          <a:lstStyle/>
          <a:p>
            <a:pPr>
              <a:spcBef>
                <a:spcPct val="50000"/>
              </a:spcBef>
              <a:buFont typeface="Wingdings" pitchFamily="2" charset="2"/>
              <a:buChar char="!"/>
            </a:pPr>
            <a:r>
              <a:rPr lang="en-US" i="0">
                <a:solidFill>
                  <a:srgbClr val="0066FF"/>
                </a:solidFill>
                <a:latin typeface="Times New Roman" pitchFamily="18" charset="0"/>
              </a:rPr>
              <a:t> </a:t>
            </a:r>
            <a:r>
              <a:rPr lang="en-US" b="1" i="0">
                <a:solidFill>
                  <a:srgbClr val="0066FF"/>
                </a:solidFill>
                <a:latin typeface="Times New Roman" pitchFamily="18" charset="0"/>
              </a:rPr>
              <a:t>The particle size of synthesized ZnO   is   ~ 41</a:t>
            </a:r>
            <a:r>
              <a:rPr lang="en-US" b="1" i="0">
                <a:solidFill>
                  <a:srgbClr val="0066FF"/>
                </a:solidFill>
                <a:latin typeface="Times New Roman" pitchFamily="18" charset="0"/>
                <a:sym typeface="Symbol" pitchFamily="18" charset="2"/>
              </a:rPr>
              <a:t>2</a:t>
            </a:r>
            <a:r>
              <a:rPr lang="en-US" b="1" i="0">
                <a:solidFill>
                  <a:srgbClr val="0066FF"/>
                </a:solidFill>
                <a:latin typeface="Times New Roman" pitchFamily="18" charset="0"/>
              </a:rPr>
              <a:t> nm.</a:t>
            </a:r>
          </a:p>
          <a:p>
            <a:pPr>
              <a:spcBef>
                <a:spcPct val="50000"/>
              </a:spcBef>
              <a:buFont typeface="Wingdings" pitchFamily="2" charset="2"/>
              <a:buChar char="!"/>
            </a:pPr>
            <a:r>
              <a:rPr lang="en-US" b="1" i="0">
                <a:solidFill>
                  <a:srgbClr val="0066FF"/>
                </a:solidFill>
                <a:latin typeface="Times New Roman" pitchFamily="18" charset="0"/>
              </a:rPr>
              <a:t> Particle size decreases (~ 20</a:t>
            </a:r>
            <a:r>
              <a:rPr lang="en-US" b="1" i="0">
                <a:solidFill>
                  <a:srgbClr val="0066FF"/>
                </a:solidFill>
                <a:latin typeface="Times New Roman" pitchFamily="18" charset="0"/>
                <a:sym typeface="Symbol" pitchFamily="18" charset="2"/>
              </a:rPr>
              <a:t>1</a:t>
            </a:r>
            <a:r>
              <a:rPr lang="en-US" b="1" i="0">
                <a:solidFill>
                  <a:srgbClr val="0066FF"/>
                </a:solidFill>
                <a:latin typeface="Times New Roman" pitchFamily="18" charset="0"/>
              </a:rPr>
              <a:t> nm) with increase of folic acid concentration.</a:t>
            </a:r>
          </a:p>
          <a:p>
            <a:pPr>
              <a:spcBef>
                <a:spcPct val="50000"/>
              </a:spcBef>
              <a:buFont typeface="Wingdings" pitchFamily="2" charset="2"/>
              <a:buChar char="!"/>
            </a:pPr>
            <a:r>
              <a:rPr lang="en-US" b="1" i="0">
                <a:solidFill>
                  <a:srgbClr val="0066FF"/>
                </a:solidFill>
                <a:latin typeface="Times New Roman" pitchFamily="18" charset="0"/>
              </a:rPr>
              <a:t> In case of 1% folic acid solution, a sharp decrease of grain size (~ 18</a:t>
            </a:r>
            <a:r>
              <a:rPr lang="en-US" b="1" i="0">
                <a:solidFill>
                  <a:srgbClr val="0066FF"/>
                </a:solidFill>
                <a:latin typeface="Times New Roman" pitchFamily="18" charset="0"/>
                <a:sym typeface="Symbol" pitchFamily="18" charset="2"/>
              </a:rPr>
              <a:t>1</a:t>
            </a:r>
            <a:r>
              <a:rPr lang="en-US" b="1" i="0">
                <a:solidFill>
                  <a:srgbClr val="0066FF"/>
                </a:solidFill>
                <a:latin typeface="Times New Roman" pitchFamily="18" charset="0"/>
              </a:rPr>
              <a:t> nm) is observed.</a:t>
            </a:r>
          </a:p>
          <a:p>
            <a:pPr>
              <a:spcBef>
                <a:spcPct val="50000"/>
              </a:spcBef>
              <a:buFont typeface="Wingdings" pitchFamily="2" charset="2"/>
              <a:buChar char="!"/>
            </a:pPr>
            <a:r>
              <a:rPr lang="en-US" b="1" i="0">
                <a:solidFill>
                  <a:srgbClr val="0066FF"/>
                </a:solidFill>
                <a:latin typeface="Times New Roman" pitchFamily="18" charset="0"/>
              </a:rPr>
              <a:t> It may be the transition zone.</a:t>
            </a:r>
          </a:p>
        </p:txBody>
      </p:sp>
      <p:sp>
        <p:nvSpPr>
          <p:cNvPr id="3078" name="Text Box 8"/>
          <p:cNvSpPr txBox="1">
            <a:spLocks noChangeArrowheads="1"/>
          </p:cNvSpPr>
          <p:nvPr/>
        </p:nvSpPr>
        <p:spPr bwMode="auto">
          <a:xfrm>
            <a:off x="381000" y="457200"/>
            <a:ext cx="3124200" cy="366713"/>
          </a:xfrm>
          <a:prstGeom prst="rect">
            <a:avLst/>
          </a:prstGeom>
          <a:noFill/>
          <a:ln w="9525">
            <a:noFill/>
            <a:miter lim="800000"/>
            <a:headEnd/>
            <a:tailEnd/>
          </a:ln>
        </p:spPr>
        <p:txBody>
          <a:bodyPr>
            <a:spAutoFit/>
          </a:bodyPr>
          <a:lstStyle/>
          <a:p>
            <a:pPr algn="ctr">
              <a:spcBef>
                <a:spcPct val="50000"/>
              </a:spcBef>
            </a:pPr>
            <a:r>
              <a:rPr lang="en-US">
                <a:solidFill>
                  <a:srgbClr val="008000"/>
                </a:solidFill>
              </a:rPr>
              <a:t>Grain Size calculation</a:t>
            </a:r>
          </a:p>
        </p:txBody>
      </p:sp>
      <p:sp>
        <p:nvSpPr>
          <p:cNvPr id="3079" name="Text Box 10"/>
          <p:cNvSpPr txBox="1">
            <a:spLocks noChangeArrowheads="1"/>
          </p:cNvSpPr>
          <p:nvPr/>
        </p:nvSpPr>
        <p:spPr bwMode="auto">
          <a:xfrm>
            <a:off x="381000" y="5562600"/>
            <a:ext cx="3581400" cy="954088"/>
          </a:xfrm>
          <a:prstGeom prst="rect">
            <a:avLst/>
          </a:prstGeom>
          <a:noFill/>
          <a:ln w="9525">
            <a:noFill/>
            <a:miter lim="800000"/>
            <a:headEnd/>
            <a:tailEnd/>
          </a:ln>
        </p:spPr>
        <p:txBody>
          <a:bodyPr>
            <a:spAutoFit/>
          </a:bodyPr>
          <a:lstStyle/>
          <a:p>
            <a:pPr>
              <a:spcBef>
                <a:spcPct val="50000"/>
              </a:spcBef>
            </a:pPr>
            <a:r>
              <a:rPr lang="en-US" sz="1400">
                <a:solidFill>
                  <a:srgbClr val="990099"/>
                </a:solidFill>
              </a:rPr>
              <a:t>Agglomeration no. n = 4/3 (</a:t>
            </a:r>
            <a:r>
              <a:rPr lang="en-US" sz="1400">
                <a:solidFill>
                  <a:srgbClr val="990099"/>
                </a:solidFill>
                <a:sym typeface="Symbol" pitchFamily="18" charset="2"/>
              </a:rPr>
              <a:t> r</a:t>
            </a:r>
            <a:r>
              <a:rPr lang="en-US" sz="1400" baseline="30000">
                <a:solidFill>
                  <a:srgbClr val="990099"/>
                </a:solidFill>
                <a:sym typeface="Symbol" pitchFamily="18" charset="2"/>
              </a:rPr>
              <a:t>3</a:t>
            </a:r>
            <a:r>
              <a:rPr lang="en-US" sz="1400">
                <a:solidFill>
                  <a:srgbClr val="990099"/>
                </a:solidFill>
                <a:sym typeface="Symbol" pitchFamily="18" charset="2"/>
              </a:rPr>
              <a:t>) (N</a:t>
            </a:r>
            <a:r>
              <a:rPr lang="en-US" sz="1400" baseline="-25000">
                <a:solidFill>
                  <a:srgbClr val="990099"/>
                </a:solidFill>
                <a:sym typeface="Symbol" pitchFamily="18" charset="2"/>
              </a:rPr>
              <a:t>A</a:t>
            </a:r>
            <a:r>
              <a:rPr lang="en-US" sz="1400">
                <a:solidFill>
                  <a:srgbClr val="990099"/>
                </a:solidFill>
                <a:sym typeface="Symbol" pitchFamily="18" charset="2"/>
              </a:rPr>
              <a:t>/M)</a:t>
            </a:r>
          </a:p>
          <a:p>
            <a:pPr>
              <a:spcBef>
                <a:spcPct val="50000"/>
              </a:spcBef>
            </a:pPr>
            <a:r>
              <a:rPr lang="en-US" sz="1400">
                <a:solidFill>
                  <a:srgbClr val="990099"/>
                </a:solidFill>
                <a:sym typeface="Symbol" pitchFamily="18" charset="2"/>
              </a:rPr>
              <a:t>Density of ZnO = 5.606 gm/cm</a:t>
            </a:r>
            <a:r>
              <a:rPr lang="en-US" sz="1400" baseline="30000">
                <a:solidFill>
                  <a:srgbClr val="990099"/>
                </a:solidFill>
                <a:sym typeface="Symbol" pitchFamily="18" charset="2"/>
              </a:rPr>
              <a:t>3</a:t>
            </a:r>
          </a:p>
          <a:p>
            <a:pPr>
              <a:spcBef>
                <a:spcPct val="50000"/>
              </a:spcBef>
            </a:pPr>
            <a:r>
              <a:rPr lang="en-US" sz="1400">
                <a:solidFill>
                  <a:srgbClr val="990099"/>
                </a:solidFill>
                <a:sym typeface="Symbol" pitchFamily="18" charset="2"/>
              </a:rPr>
              <a:t>Molecular weight = 81.389 gm/mole</a:t>
            </a:r>
          </a:p>
        </p:txBody>
      </p:sp>
      <p:graphicFrame>
        <p:nvGraphicFramePr>
          <p:cNvPr id="1074" name="Group 50"/>
          <p:cNvGraphicFramePr>
            <a:graphicFrameLocks noGrp="1"/>
          </p:cNvGraphicFramePr>
          <p:nvPr/>
        </p:nvGraphicFramePr>
        <p:xfrm>
          <a:off x="4191000" y="4419600"/>
          <a:ext cx="4673600" cy="1853502"/>
        </p:xfrm>
        <a:graphic>
          <a:graphicData uri="http://schemas.openxmlformats.org/drawingml/2006/table">
            <a:tbl>
              <a:tblPr/>
              <a:tblGrid>
                <a:gridCol w="1168400"/>
                <a:gridCol w="1168400"/>
                <a:gridCol w="1168400"/>
                <a:gridCol w="1168400"/>
              </a:tblGrid>
              <a:tr h="7318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rPr>
                        <a:t>Avg. grain size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DECE7"/>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rPr>
                        <a:t>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DECE7"/>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rPr>
                        <a:t>Surface /volume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DECE7"/>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rPr>
                        <a:t>No. of molecules in the surface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DECE7"/>
                    </a:solidFill>
                  </a:tcPr>
                </a:tc>
              </a:tr>
              <a:tr h="56038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rPr>
                        <a:t>40 nm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DECE7"/>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rPr>
                        <a:t>4x10</a:t>
                      </a:r>
                      <a:r>
                        <a:rPr kumimoji="0" lang="en-US" sz="1400" b="0" i="0" u="none" strike="noStrike" cap="none" normalizeH="0" baseline="30000" smtClean="0">
                          <a:ln>
                            <a:noFill/>
                          </a:ln>
                          <a:solidFill>
                            <a:schemeClr val="tx1"/>
                          </a:solidFill>
                          <a:effectLst/>
                          <a:latin typeface="Times New Roman" pitchFamily="18" charset="0"/>
                        </a:rPr>
                        <a:t>24</a:t>
                      </a:r>
                      <a:endParaRPr kumimoji="0" lang="en-U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DECE7"/>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rPr>
                        <a:t>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DECE7"/>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rPr>
                        <a:t>4x10</a:t>
                      </a:r>
                      <a:r>
                        <a:rPr kumimoji="0" lang="en-US" sz="1400" b="0" i="0" u="none" strike="noStrike" cap="none" normalizeH="0" baseline="30000" smtClean="0">
                          <a:ln>
                            <a:noFill/>
                          </a:ln>
                          <a:solidFill>
                            <a:schemeClr val="tx1"/>
                          </a:solidFill>
                          <a:effectLst/>
                          <a:latin typeface="Times New Roman" pitchFamily="18" charset="0"/>
                        </a:rPr>
                        <a:t>23</a:t>
                      </a:r>
                      <a:endParaRPr kumimoji="0" lang="en-US" sz="1400" b="0" i="0" u="none" strike="noStrike" cap="none" normalizeH="0" baseline="0" smtClean="0">
                        <a:ln>
                          <a:noFill/>
                        </a:ln>
                        <a:solidFill>
                          <a:schemeClr val="tx1"/>
                        </a:solidFill>
                        <a:effectLst/>
                        <a:latin typeface="Times New Roman" pitchFamily="18" charset="0"/>
                      </a:endParaRP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DECE7"/>
                    </a:solidFill>
                  </a:tcPr>
                </a:tc>
              </a:tr>
              <a:tr h="56038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rPr>
                        <a:t>20 nm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DECE7"/>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rPr>
                        <a:t>2x10</a:t>
                      </a:r>
                      <a:r>
                        <a:rPr kumimoji="0" lang="en-US" sz="1400" b="0" i="0" u="none" strike="noStrike" cap="none" normalizeH="0" baseline="30000" smtClean="0">
                          <a:ln>
                            <a:noFill/>
                          </a:ln>
                          <a:solidFill>
                            <a:schemeClr val="tx1"/>
                          </a:solidFill>
                          <a:effectLst/>
                          <a:latin typeface="Times New Roman" pitchFamily="18" charset="0"/>
                        </a:rPr>
                        <a:t>24</a:t>
                      </a:r>
                      <a:endParaRPr kumimoji="0" lang="en-US" sz="1400" b="0" i="0" u="none" strike="noStrike" cap="none" normalizeH="0" baseline="0" smtClean="0">
                        <a:ln>
                          <a:noFill/>
                        </a:ln>
                        <a:solidFill>
                          <a:schemeClr val="tx1"/>
                        </a:solidFill>
                        <a:effectLst/>
                        <a:latin typeface="Times New Roman" pitchFamily="18" charset="0"/>
                      </a:endParaRP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DECE7"/>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rPr>
                        <a:t>0.3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DECE7"/>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rPr>
                        <a:t>6x10</a:t>
                      </a:r>
                      <a:r>
                        <a:rPr kumimoji="0" lang="en-US" sz="1400" b="0" i="0" u="none" strike="noStrike" cap="none" normalizeH="0" baseline="30000" smtClean="0">
                          <a:ln>
                            <a:noFill/>
                          </a:ln>
                          <a:solidFill>
                            <a:schemeClr val="tx1"/>
                          </a:solidFill>
                          <a:effectLst/>
                          <a:latin typeface="Times New Roman" pitchFamily="18" charset="0"/>
                        </a:rPr>
                        <a:t>23</a:t>
                      </a:r>
                      <a:endParaRPr kumimoji="0" lang="en-US" sz="1400" b="0" i="0" u="none" strike="noStrike" cap="none" normalizeH="0" baseline="0" smtClean="0">
                        <a:ln>
                          <a:noFill/>
                        </a:ln>
                        <a:solidFill>
                          <a:schemeClr val="tx1"/>
                        </a:solidFill>
                        <a:effectLst/>
                        <a:latin typeface="Times New Roman" pitchFamily="18" charset="0"/>
                      </a:endParaRP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DECE7"/>
                    </a:solidFill>
                  </a:tcPr>
                </a:tc>
              </a:tr>
            </a:tbl>
          </a:graphicData>
        </a:graphic>
      </p:graphicFrame>
      <p:graphicFrame>
        <p:nvGraphicFramePr>
          <p:cNvPr id="3074" name="Object 30" descr="Parchment"/>
          <p:cNvGraphicFramePr>
            <a:graphicFrameLocks noChangeAspect="1"/>
          </p:cNvGraphicFramePr>
          <p:nvPr/>
        </p:nvGraphicFramePr>
        <p:xfrm>
          <a:off x="304800" y="1066800"/>
          <a:ext cx="3200400" cy="4360863"/>
        </p:xfrm>
        <a:graphic>
          <a:graphicData uri="http://schemas.openxmlformats.org/presentationml/2006/ole">
            <p:oleObj spid="_x0000_s22530" name="Graph" r:id="rId3" imgW="3108960" imgH="4023360" progId="Origin50.Graph">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6"/>
          <p:cNvSpPr>
            <a:spLocks noGrp="1" noChangeArrowheads="1"/>
          </p:cNvSpPr>
          <p:nvPr>
            <p:ph type="sldNum" sz="quarter" idx="12"/>
          </p:nvPr>
        </p:nvSpPr>
        <p:spPr>
          <a:noFill/>
        </p:spPr>
        <p:txBody>
          <a:bodyPr/>
          <a:lstStyle/>
          <a:p>
            <a:fld id="{FA8EAF1C-2108-44F7-8F42-256AE2543662}" type="slidenum">
              <a:rPr lang="en-US" smtClean="0">
                <a:latin typeface="Arial" pitchFamily="34" charset="0"/>
              </a:rPr>
              <a:pPr/>
              <a:t>6</a:t>
            </a:fld>
            <a:endParaRPr lang="en-US" smtClean="0">
              <a:latin typeface="Arial" pitchFamily="34" charset="0"/>
            </a:endParaRPr>
          </a:p>
        </p:txBody>
      </p:sp>
      <p:graphicFrame>
        <p:nvGraphicFramePr>
          <p:cNvPr id="6146" name="Object 5"/>
          <p:cNvGraphicFramePr>
            <a:graphicFrameLocks noChangeAspect="1"/>
          </p:cNvGraphicFramePr>
          <p:nvPr/>
        </p:nvGraphicFramePr>
        <p:xfrm>
          <a:off x="292100" y="1430338"/>
          <a:ext cx="2982913" cy="3521075"/>
        </p:xfrm>
        <a:graphic>
          <a:graphicData uri="http://schemas.openxmlformats.org/presentationml/2006/ole">
            <p:oleObj spid="_x0000_s23554" name="Graph" r:id="rId3" imgW="2982240" imgH="3703680" progId="Origin50.Graph">
              <p:embed/>
            </p:oleObj>
          </a:graphicData>
        </a:graphic>
      </p:graphicFrame>
      <p:sp>
        <p:nvSpPr>
          <p:cNvPr id="6148" name="Text Box 6"/>
          <p:cNvSpPr txBox="1">
            <a:spLocks noChangeArrowheads="1"/>
          </p:cNvSpPr>
          <p:nvPr/>
        </p:nvSpPr>
        <p:spPr bwMode="auto">
          <a:xfrm>
            <a:off x="3581400" y="990600"/>
            <a:ext cx="5334000" cy="4899025"/>
          </a:xfrm>
          <a:prstGeom prst="rect">
            <a:avLst/>
          </a:prstGeom>
          <a:noFill/>
          <a:ln w="9525">
            <a:noFill/>
            <a:miter lim="800000"/>
            <a:headEnd/>
            <a:tailEnd/>
          </a:ln>
        </p:spPr>
        <p:txBody>
          <a:bodyPr>
            <a:spAutoFit/>
          </a:bodyPr>
          <a:lstStyle/>
          <a:p>
            <a:r>
              <a:rPr lang="en-US" i="0">
                <a:solidFill>
                  <a:schemeClr val="accent2"/>
                </a:solidFill>
                <a:sym typeface="Wingdings" pitchFamily="2" charset="2"/>
              </a:rPr>
              <a:t> </a:t>
            </a:r>
            <a:r>
              <a:rPr lang="en-US" i="0">
                <a:solidFill>
                  <a:schemeClr val="accent2"/>
                </a:solidFill>
              </a:rPr>
              <a:t>The band gap of pure ZnO is ~ 3.3 eV, which is in agreement with the band gap of ZnO prepared by other techniques </a:t>
            </a:r>
            <a:r>
              <a:rPr lang="en-US">
                <a:solidFill>
                  <a:schemeClr val="accent2"/>
                </a:solidFill>
                <a:latin typeface="Times New Roman" pitchFamily="18" charset="0"/>
              </a:rPr>
              <a:t>[Appl. Phys. Lett. 65 (1994) 1373]</a:t>
            </a:r>
          </a:p>
          <a:p>
            <a:endParaRPr lang="en-US">
              <a:solidFill>
                <a:schemeClr val="accent2"/>
              </a:solidFill>
              <a:latin typeface="Times New Roman" pitchFamily="18" charset="0"/>
            </a:endParaRPr>
          </a:p>
          <a:p>
            <a:pPr>
              <a:buFont typeface="Wingdings" pitchFamily="2" charset="2"/>
              <a:buChar char="ð"/>
            </a:pPr>
            <a:r>
              <a:rPr lang="en-US" i="0">
                <a:solidFill>
                  <a:schemeClr val="accent2"/>
                </a:solidFill>
                <a:sym typeface="Wingdings" pitchFamily="2" charset="2"/>
              </a:rPr>
              <a:t>Overall decreasing nature of band gap has been found (from 3.30 eV to 3.22 eV).</a:t>
            </a:r>
          </a:p>
          <a:p>
            <a:pPr>
              <a:buFont typeface="Wingdings" pitchFamily="2" charset="2"/>
              <a:buChar char="ð"/>
            </a:pPr>
            <a:endParaRPr lang="en-US" i="0">
              <a:solidFill>
                <a:schemeClr val="accent2"/>
              </a:solidFill>
              <a:sym typeface="Wingdings" pitchFamily="2" charset="2"/>
            </a:endParaRPr>
          </a:p>
          <a:p>
            <a:pPr>
              <a:buFont typeface="Wingdings" pitchFamily="2" charset="2"/>
              <a:buChar char="ð"/>
            </a:pPr>
            <a:r>
              <a:rPr lang="en-US" i="0">
                <a:solidFill>
                  <a:schemeClr val="accent2"/>
                </a:solidFill>
                <a:sym typeface="Wingdings" pitchFamily="2" charset="2"/>
              </a:rPr>
              <a:t> There is so many defect states between the valence band and the conduction band.</a:t>
            </a:r>
          </a:p>
          <a:p>
            <a:endParaRPr lang="en-US" i="0">
              <a:solidFill>
                <a:schemeClr val="accent2"/>
              </a:solidFill>
              <a:sym typeface="Wingdings" pitchFamily="2" charset="2"/>
            </a:endParaRPr>
          </a:p>
          <a:p>
            <a:pPr>
              <a:buFont typeface="Wingdings" pitchFamily="2" charset="2"/>
              <a:buChar char="ð"/>
            </a:pPr>
            <a:r>
              <a:rPr lang="en-US" i="0">
                <a:solidFill>
                  <a:schemeClr val="accent2"/>
                </a:solidFill>
                <a:sym typeface="Wingdings" pitchFamily="2" charset="2"/>
              </a:rPr>
              <a:t> Band gap energy (1% FA solution) = 3.21 eV</a:t>
            </a:r>
          </a:p>
          <a:p>
            <a:pPr>
              <a:buFont typeface="Wingdings" pitchFamily="2" charset="2"/>
              <a:buNone/>
            </a:pPr>
            <a:r>
              <a:rPr lang="en-US" i="0">
                <a:solidFill>
                  <a:schemeClr val="accent2"/>
                </a:solidFill>
                <a:sym typeface="Wingdings" pitchFamily="2" charset="2"/>
              </a:rPr>
              <a:t>    Band gap energy (1.3% FA solution) = 3.17 eV</a:t>
            </a:r>
          </a:p>
          <a:p>
            <a:pPr algn="ctr">
              <a:buFont typeface="Wingdings" pitchFamily="2" charset="2"/>
              <a:buNone/>
            </a:pPr>
            <a:r>
              <a:rPr lang="en-US" b="1" i="0">
                <a:solidFill>
                  <a:schemeClr val="accent2"/>
                </a:solidFill>
                <a:sym typeface="Symbol" pitchFamily="18" charset="2"/>
              </a:rPr>
              <a:t></a:t>
            </a:r>
          </a:p>
          <a:p>
            <a:pPr algn="ctr">
              <a:buFont typeface="Wingdings" pitchFamily="2" charset="2"/>
              <a:buNone/>
            </a:pPr>
            <a:r>
              <a:rPr lang="en-US" i="0">
                <a:solidFill>
                  <a:schemeClr val="accent2"/>
                </a:solidFill>
              </a:rPr>
              <a:t>There is a transition zone in the band gap properties.</a:t>
            </a:r>
          </a:p>
          <a:p>
            <a:pPr>
              <a:spcBef>
                <a:spcPct val="50000"/>
              </a:spcBef>
            </a:pPr>
            <a:endParaRPr lang="en-US" i="0">
              <a:solidFill>
                <a:schemeClr val="accent2"/>
              </a:solidFill>
            </a:endParaRPr>
          </a:p>
        </p:txBody>
      </p:sp>
      <p:sp>
        <p:nvSpPr>
          <p:cNvPr id="6149" name="Rectangle 4"/>
          <p:cNvSpPr>
            <a:spLocks noChangeArrowheads="1"/>
          </p:cNvSpPr>
          <p:nvPr/>
        </p:nvSpPr>
        <p:spPr bwMode="auto">
          <a:xfrm>
            <a:off x="2286000" y="228600"/>
            <a:ext cx="5410200" cy="646113"/>
          </a:xfrm>
          <a:prstGeom prst="rect">
            <a:avLst/>
          </a:prstGeom>
          <a:noFill/>
          <a:ln w="9525">
            <a:noFill/>
            <a:miter lim="800000"/>
            <a:headEnd/>
            <a:tailEnd/>
          </a:ln>
        </p:spPr>
        <p:txBody>
          <a:bodyPr>
            <a:spAutoFit/>
          </a:bodyPr>
          <a:lstStyle/>
          <a:p>
            <a:r>
              <a:rPr lang="en-US" b="1">
                <a:solidFill>
                  <a:srgbClr val="009900"/>
                </a:solidFill>
              </a:rPr>
              <a:t>Ultraviolate-Visible (UV-Vis) Spectroscopy : Semiconductor Bandgap properties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6"/>
          <p:cNvSpPr>
            <a:spLocks noGrp="1" noChangeArrowheads="1"/>
          </p:cNvSpPr>
          <p:nvPr>
            <p:ph type="sldNum" sz="quarter" idx="12"/>
          </p:nvPr>
        </p:nvSpPr>
        <p:spPr>
          <a:noFill/>
        </p:spPr>
        <p:txBody>
          <a:bodyPr/>
          <a:lstStyle/>
          <a:p>
            <a:fld id="{8D3CE210-DBA7-4245-AEC7-19894BA6BE06}" type="slidenum">
              <a:rPr lang="en-US" smtClean="0">
                <a:latin typeface="Arial" pitchFamily="34" charset="0"/>
              </a:rPr>
              <a:pPr/>
              <a:t>7</a:t>
            </a:fld>
            <a:endParaRPr lang="en-US" smtClean="0">
              <a:latin typeface="Arial" pitchFamily="34" charset="0"/>
            </a:endParaRPr>
          </a:p>
        </p:txBody>
      </p:sp>
      <p:sp>
        <p:nvSpPr>
          <p:cNvPr id="7172" name="Text Box 4"/>
          <p:cNvSpPr txBox="1">
            <a:spLocks noChangeArrowheads="1"/>
          </p:cNvSpPr>
          <p:nvPr/>
        </p:nvSpPr>
        <p:spPr bwMode="auto">
          <a:xfrm>
            <a:off x="3429000" y="134938"/>
            <a:ext cx="5562600" cy="6203950"/>
          </a:xfrm>
          <a:prstGeom prst="rect">
            <a:avLst/>
          </a:prstGeom>
          <a:solidFill>
            <a:srgbClr val="F6C2EC"/>
          </a:solidFill>
          <a:ln w="9525">
            <a:noFill/>
            <a:miter lim="800000"/>
            <a:headEnd/>
            <a:tailEnd/>
          </a:ln>
        </p:spPr>
        <p:txBody>
          <a:bodyPr>
            <a:spAutoFit/>
          </a:bodyPr>
          <a:lstStyle/>
          <a:p>
            <a:pPr>
              <a:spcBef>
                <a:spcPct val="50000"/>
              </a:spcBef>
            </a:pPr>
            <a:r>
              <a:rPr lang="en-US" sz="1600" b="1" i="0">
                <a:latin typeface="Times New Roman" pitchFamily="18" charset="0"/>
                <a:sym typeface="Wingdings" pitchFamily="2" charset="2"/>
              </a:rPr>
              <a:t></a:t>
            </a:r>
            <a:r>
              <a:rPr lang="en-US" sz="1600" b="1" i="0">
                <a:latin typeface="Times New Roman" pitchFamily="18" charset="0"/>
              </a:rPr>
              <a:t>For the as-grown ZnO, there is a broad emission in UV-Visible region.</a:t>
            </a:r>
          </a:p>
          <a:p>
            <a:pPr>
              <a:spcBef>
                <a:spcPct val="50000"/>
              </a:spcBef>
            </a:pPr>
            <a:r>
              <a:rPr lang="en-US" b="1" i="0">
                <a:sym typeface="Wingdings" pitchFamily="2" charset="2"/>
              </a:rPr>
              <a:t></a:t>
            </a:r>
            <a:r>
              <a:rPr lang="en-US"/>
              <a:t> </a:t>
            </a:r>
            <a:r>
              <a:rPr lang="en-US" sz="1600" b="1" i="0">
                <a:latin typeface="Times New Roman" pitchFamily="18" charset="0"/>
              </a:rPr>
              <a:t>At 392 nm </a:t>
            </a:r>
            <a:r>
              <a:rPr lang="en-US" sz="1600" b="1" i="0">
                <a:latin typeface="Times New Roman" pitchFamily="18" charset="0"/>
                <a:sym typeface="Symbol" pitchFamily="18" charset="2"/>
              </a:rPr>
              <a:t> UV emission spectra</a:t>
            </a:r>
            <a:r>
              <a:rPr lang="en-US" sz="1600" b="1" i="0">
                <a:latin typeface="Times New Roman" pitchFamily="18" charset="0"/>
              </a:rPr>
              <a:t> </a:t>
            </a:r>
            <a:r>
              <a:rPr lang="en-US" sz="1600" b="1" i="0">
                <a:sym typeface="Symbol" pitchFamily="18" charset="2"/>
              </a:rPr>
              <a:t></a:t>
            </a:r>
            <a:r>
              <a:rPr lang="en-US" sz="1600" b="1" i="0">
                <a:latin typeface="Times New Roman" pitchFamily="18" charset="0"/>
              </a:rPr>
              <a:t> attributed to near band edge emission of ZnO.</a:t>
            </a:r>
          </a:p>
          <a:p>
            <a:pPr>
              <a:spcBef>
                <a:spcPct val="50000"/>
              </a:spcBef>
            </a:pPr>
            <a:r>
              <a:rPr lang="en-US" b="1" i="0">
                <a:sym typeface="Wingdings" pitchFamily="2" charset="2"/>
              </a:rPr>
              <a:t></a:t>
            </a:r>
            <a:r>
              <a:rPr lang="en-US"/>
              <a:t> </a:t>
            </a:r>
            <a:r>
              <a:rPr lang="en-US" sz="1600" b="1" i="0">
                <a:latin typeface="Times New Roman" pitchFamily="18" charset="0"/>
              </a:rPr>
              <a:t>With the increase of folic acid concentration (upto 1.3%), UV and visible band are separately distinguished.</a:t>
            </a:r>
          </a:p>
          <a:p>
            <a:pPr>
              <a:spcBef>
                <a:spcPct val="50000"/>
              </a:spcBef>
            </a:pPr>
            <a:r>
              <a:rPr lang="en-US" b="1" i="0">
                <a:sym typeface="Wingdings" pitchFamily="2" charset="2"/>
              </a:rPr>
              <a:t></a:t>
            </a:r>
            <a:r>
              <a:rPr lang="en-US"/>
              <a:t> </a:t>
            </a:r>
            <a:r>
              <a:rPr lang="en-US" sz="1600" b="1" i="0">
                <a:latin typeface="Times New Roman" pitchFamily="18" charset="0"/>
              </a:rPr>
              <a:t>With the increase of folic acid conc., the UV emission peak shifts from 392 nm to 382 nm (1.3% conc. of folic acid ). It shows a clear evidence of charge transfer reaction.</a:t>
            </a:r>
          </a:p>
          <a:p>
            <a:pPr>
              <a:spcBef>
                <a:spcPct val="50000"/>
              </a:spcBef>
            </a:pPr>
            <a:r>
              <a:rPr lang="en-US" b="1" i="0">
                <a:sym typeface="Wingdings" pitchFamily="2" charset="2"/>
              </a:rPr>
              <a:t></a:t>
            </a:r>
            <a:r>
              <a:rPr lang="en-US"/>
              <a:t> </a:t>
            </a:r>
            <a:r>
              <a:rPr lang="en-US" sz="1600" b="1" i="0">
                <a:latin typeface="Times New Roman" pitchFamily="18" charset="0"/>
              </a:rPr>
              <a:t>At 440 nm </a:t>
            </a:r>
            <a:r>
              <a:rPr lang="en-US" sz="1600" b="1" i="0">
                <a:latin typeface="Times New Roman" pitchFamily="18" charset="0"/>
                <a:sym typeface="Symbol" pitchFamily="18" charset="2"/>
              </a:rPr>
              <a:t> blue emission spectra</a:t>
            </a:r>
            <a:r>
              <a:rPr lang="en-US" sz="1600" b="1" i="0">
                <a:latin typeface="Times New Roman" pitchFamily="18" charset="0"/>
              </a:rPr>
              <a:t> </a:t>
            </a:r>
            <a:r>
              <a:rPr lang="en-US" sz="1600" b="1" i="0">
                <a:latin typeface="Times New Roman" pitchFamily="18" charset="0"/>
                <a:sym typeface="Symbol" pitchFamily="18" charset="2"/>
              </a:rPr>
              <a:t></a:t>
            </a:r>
            <a:r>
              <a:rPr lang="en-US" sz="1600" b="1" i="0">
                <a:latin typeface="Times New Roman" pitchFamily="18" charset="0"/>
              </a:rPr>
              <a:t> surface defect in ZnO, mainly Zn vacancy.</a:t>
            </a:r>
          </a:p>
          <a:p>
            <a:endParaRPr lang="en-US" sz="1600" b="1" i="0">
              <a:latin typeface="Times New Roman" pitchFamily="18" charset="0"/>
            </a:endParaRPr>
          </a:p>
          <a:p>
            <a:r>
              <a:rPr lang="en-US" b="1" i="0">
                <a:sym typeface="Wingdings" pitchFamily="2" charset="2"/>
              </a:rPr>
              <a:t></a:t>
            </a:r>
            <a:r>
              <a:rPr lang="en-US"/>
              <a:t> </a:t>
            </a:r>
            <a:r>
              <a:rPr lang="en-US" sz="1600" b="1" i="0">
                <a:latin typeface="Times New Roman" pitchFamily="18" charset="0"/>
              </a:rPr>
              <a:t>At 550 nm </a:t>
            </a:r>
            <a:r>
              <a:rPr lang="en-US" sz="1600" b="1" i="0">
                <a:latin typeface="Times New Roman" pitchFamily="18" charset="0"/>
                <a:sym typeface="Symbol" pitchFamily="18" charset="2"/>
              </a:rPr>
              <a:t> green emission spectra</a:t>
            </a:r>
            <a:r>
              <a:rPr lang="en-US" sz="1600" b="1" i="0">
                <a:latin typeface="Times New Roman" pitchFamily="18" charset="0"/>
              </a:rPr>
              <a:t> </a:t>
            </a:r>
            <a:r>
              <a:rPr lang="en-US" sz="1600" b="1" i="0">
                <a:latin typeface="Times New Roman" pitchFamily="18" charset="0"/>
                <a:sym typeface="Symbol" pitchFamily="18" charset="2"/>
              </a:rPr>
              <a:t></a:t>
            </a:r>
            <a:r>
              <a:rPr lang="en-US" sz="1600" b="1" i="0">
                <a:latin typeface="Times New Roman" pitchFamily="18" charset="0"/>
              </a:rPr>
              <a:t> excitation from valence band to intra-gap sates. </a:t>
            </a:r>
          </a:p>
          <a:p>
            <a:endParaRPr lang="en-US" sz="1600" b="1" i="0">
              <a:latin typeface="Times New Roman" pitchFamily="18" charset="0"/>
            </a:endParaRPr>
          </a:p>
          <a:p>
            <a:pPr>
              <a:buFont typeface="Wingdings" pitchFamily="2" charset="2"/>
              <a:buChar char="ð"/>
            </a:pPr>
            <a:r>
              <a:rPr lang="en-US" sz="1600" b="1" i="0">
                <a:latin typeface="Times New Roman" pitchFamily="18" charset="0"/>
              </a:rPr>
              <a:t>In all samples, green light emission is most prominent.</a:t>
            </a:r>
          </a:p>
          <a:p>
            <a:pPr>
              <a:buFont typeface="Wingdings" pitchFamily="2" charset="2"/>
              <a:buChar char="ð"/>
            </a:pPr>
            <a:endParaRPr lang="en-US" sz="1600" b="1" i="0">
              <a:latin typeface="Times New Roman" pitchFamily="18" charset="0"/>
            </a:endParaRPr>
          </a:p>
          <a:p>
            <a:pPr>
              <a:buFont typeface="Wingdings" pitchFamily="2" charset="2"/>
              <a:buChar char="ð"/>
            </a:pPr>
            <a:r>
              <a:rPr lang="en-US" sz="1600" b="1" i="0">
                <a:latin typeface="Times New Roman" pitchFamily="18" charset="0"/>
              </a:rPr>
              <a:t>A signature of red emission has been observed in case of 1.3% folic acid concentration.</a:t>
            </a:r>
          </a:p>
          <a:p>
            <a:endParaRPr lang="en-US" sz="1600" b="1" i="0">
              <a:latin typeface="Times New Roman" pitchFamily="18" charset="0"/>
            </a:endParaRPr>
          </a:p>
          <a:p>
            <a:r>
              <a:rPr lang="en-US" b="1" i="0">
                <a:sym typeface="Wingdings" pitchFamily="2" charset="2"/>
              </a:rPr>
              <a:t></a:t>
            </a:r>
            <a:r>
              <a:rPr lang="en-US"/>
              <a:t> </a:t>
            </a:r>
            <a:r>
              <a:rPr lang="en-US" sz="1600" b="1" i="0">
                <a:latin typeface="Times New Roman" pitchFamily="18" charset="0"/>
              </a:rPr>
              <a:t>Above 1.3% conc. of folic acid, only visible emission spectra is prominent. </a:t>
            </a:r>
          </a:p>
        </p:txBody>
      </p:sp>
      <p:graphicFrame>
        <p:nvGraphicFramePr>
          <p:cNvPr id="7170" name="Object 5"/>
          <p:cNvGraphicFramePr>
            <a:graphicFrameLocks noChangeAspect="1"/>
          </p:cNvGraphicFramePr>
          <p:nvPr/>
        </p:nvGraphicFramePr>
        <p:xfrm>
          <a:off x="76200" y="609600"/>
          <a:ext cx="3200400" cy="5715000"/>
        </p:xfrm>
        <a:graphic>
          <a:graphicData uri="http://schemas.openxmlformats.org/presentationml/2006/ole">
            <p:oleObj spid="_x0000_s24578" name="Graph" r:id="rId3" imgW="4705920" imgH="4887360" progId="Origin50.Graph">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1"/>
          <p:cNvSpPr>
            <a:spLocks noGrp="1"/>
          </p:cNvSpPr>
          <p:nvPr>
            <p:ph type="sldNum" sz="quarter" idx="12"/>
          </p:nvPr>
        </p:nvSpPr>
        <p:spPr>
          <a:noFill/>
        </p:spPr>
        <p:txBody>
          <a:bodyPr/>
          <a:lstStyle/>
          <a:p>
            <a:fld id="{D41273BD-7124-47BA-A256-DD0F5C216B74}" type="slidenum">
              <a:rPr lang="en-US" smtClean="0">
                <a:latin typeface="Arial" pitchFamily="34" charset="0"/>
              </a:rPr>
              <a:pPr/>
              <a:t>8</a:t>
            </a:fld>
            <a:endParaRPr lang="en-US" smtClean="0">
              <a:latin typeface="Arial" pitchFamily="34" charset="0"/>
            </a:endParaRPr>
          </a:p>
        </p:txBody>
      </p:sp>
      <p:sp>
        <p:nvSpPr>
          <p:cNvPr id="12291" name="TextBox 2"/>
          <p:cNvSpPr txBox="1">
            <a:spLocks noChangeArrowheads="1"/>
          </p:cNvSpPr>
          <p:nvPr/>
        </p:nvSpPr>
        <p:spPr bwMode="auto">
          <a:xfrm>
            <a:off x="533400" y="304800"/>
            <a:ext cx="6705600" cy="338138"/>
          </a:xfrm>
          <a:prstGeom prst="rect">
            <a:avLst/>
          </a:prstGeom>
          <a:noFill/>
          <a:ln w="9525">
            <a:noFill/>
            <a:miter lim="800000"/>
            <a:headEnd/>
            <a:tailEnd/>
          </a:ln>
        </p:spPr>
        <p:txBody>
          <a:bodyPr>
            <a:spAutoFit/>
          </a:bodyPr>
          <a:lstStyle/>
          <a:p>
            <a:r>
              <a:rPr lang="en-US" sz="1600" b="1" dirty="0">
                <a:solidFill>
                  <a:srgbClr val="C00000"/>
                </a:solidFill>
              </a:rPr>
              <a:t>USE OF RADIO ACTIVE ION BEAM IN THE  ZnO  SYSTEM</a:t>
            </a:r>
          </a:p>
        </p:txBody>
      </p:sp>
      <p:sp>
        <p:nvSpPr>
          <p:cNvPr id="51201" name="Rectangle 1"/>
          <p:cNvSpPr>
            <a:spLocks noChangeArrowheads="1"/>
          </p:cNvSpPr>
          <p:nvPr/>
        </p:nvSpPr>
        <p:spPr bwMode="auto">
          <a:xfrm>
            <a:off x="304800" y="762000"/>
            <a:ext cx="8382000" cy="4770537"/>
          </a:xfrm>
          <a:prstGeom prst="rect">
            <a:avLst/>
          </a:prstGeom>
          <a:noFill/>
          <a:ln w="9525">
            <a:noFill/>
            <a:miter lim="800000"/>
            <a:headEnd/>
            <a:tailEnd/>
          </a:ln>
          <a:effectLst/>
        </p:spPr>
        <p:txBody>
          <a:bodyPr wrap="square" anchor="ctr">
            <a:spAutoFit/>
          </a:bodyPr>
          <a:lstStyle/>
          <a:p>
            <a:pPr marL="342900" indent="-342900" algn="just" eaLnBrk="0" hangingPunct="0">
              <a:buFontTx/>
              <a:buAutoNum type="alphaLcParenR"/>
              <a:defRPr/>
            </a:pPr>
            <a:r>
              <a:rPr lang="en-GB" dirty="0">
                <a:latin typeface="Calisto MT"/>
                <a:ea typeface="Times New Roman" pitchFamily="18" charset="0"/>
                <a:cs typeface="Times New Roman" pitchFamily="18" charset="0"/>
              </a:rPr>
              <a:t>Irradiation</a:t>
            </a:r>
            <a:r>
              <a:rPr lang="en-GB" b="1" dirty="0">
                <a:latin typeface="Calisto MT"/>
                <a:ea typeface="Times New Roman" pitchFamily="18" charset="0"/>
                <a:cs typeface="Times New Roman" pitchFamily="18" charset="0"/>
              </a:rPr>
              <a:t> </a:t>
            </a:r>
            <a:r>
              <a:rPr lang="en-GB" dirty="0">
                <a:latin typeface="Calisto MT"/>
                <a:ea typeface="Times New Roman" pitchFamily="18" charset="0"/>
                <a:cs typeface="Times New Roman" pitchFamily="18" charset="0"/>
              </a:rPr>
              <a:t>with radio active ion beam of </a:t>
            </a:r>
            <a:r>
              <a:rPr lang="en-GB" baseline="30000" dirty="0">
                <a:latin typeface="Calisto MT"/>
                <a:ea typeface="Times New Roman" pitchFamily="18" charset="0"/>
                <a:cs typeface="Times New Roman" pitchFamily="18" charset="0"/>
              </a:rPr>
              <a:t>67</a:t>
            </a:r>
            <a:r>
              <a:rPr lang="en-GB" dirty="0">
                <a:latin typeface="Calisto MT"/>
                <a:ea typeface="Times New Roman" pitchFamily="18" charset="0"/>
                <a:cs typeface="Times New Roman" pitchFamily="18" charset="0"/>
              </a:rPr>
              <a:t>Cu</a:t>
            </a:r>
            <a:r>
              <a:rPr lang="en-GB" baseline="30000" dirty="0">
                <a:latin typeface="Calisto MT"/>
                <a:ea typeface="Times New Roman" pitchFamily="18" charset="0"/>
                <a:cs typeface="Times New Roman" pitchFamily="18" charset="0"/>
              </a:rPr>
              <a:t>( n+)</a:t>
            </a:r>
            <a:r>
              <a:rPr lang="en-GB" dirty="0">
                <a:latin typeface="Calisto MT"/>
                <a:ea typeface="Times New Roman" pitchFamily="18" charset="0"/>
                <a:cs typeface="Times New Roman" pitchFamily="18" charset="0"/>
              </a:rPr>
              <a:t>z=29, </a:t>
            </a:r>
            <a:r>
              <a:rPr lang="en-GB" baseline="30000" dirty="0">
                <a:latin typeface="Calisto MT"/>
                <a:ea typeface="Times New Roman" pitchFamily="18" charset="0"/>
                <a:cs typeface="Times New Roman" pitchFamily="18" charset="0"/>
              </a:rPr>
              <a:t>68</a:t>
            </a:r>
            <a:r>
              <a:rPr lang="en-GB" dirty="0">
                <a:latin typeface="Calisto MT"/>
                <a:ea typeface="Times New Roman" pitchFamily="18" charset="0"/>
                <a:cs typeface="Times New Roman" pitchFamily="18" charset="0"/>
              </a:rPr>
              <a:t>Ga</a:t>
            </a:r>
            <a:r>
              <a:rPr lang="en-GB" baseline="30000" dirty="0">
                <a:latin typeface="Calisto MT"/>
                <a:ea typeface="Times New Roman" pitchFamily="18" charset="0"/>
                <a:cs typeface="Times New Roman" pitchFamily="18" charset="0"/>
              </a:rPr>
              <a:t>(n+)</a:t>
            </a:r>
            <a:r>
              <a:rPr lang="en-GB" dirty="0">
                <a:latin typeface="Calisto MT"/>
                <a:ea typeface="Times New Roman" pitchFamily="18" charset="0"/>
                <a:cs typeface="Times New Roman" pitchFamily="18" charset="0"/>
              </a:rPr>
              <a:t>z=31, </a:t>
            </a:r>
            <a:r>
              <a:rPr lang="en-GB" baseline="30000" dirty="0">
                <a:latin typeface="Calisto MT"/>
                <a:ea typeface="Times New Roman" pitchFamily="18" charset="0"/>
                <a:cs typeface="Times New Roman" pitchFamily="18" charset="0"/>
              </a:rPr>
              <a:t>111m</a:t>
            </a:r>
            <a:r>
              <a:rPr lang="en-GB" dirty="0">
                <a:latin typeface="Calisto MT"/>
                <a:ea typeface="Times New Roman" pitchFamily="18" charset="0"/>
                <a:cs typeface="Times New Roman" pitchFamily="18" charset="0"/>
              </a:rPr>
              <a:t>Cd</a:t>
            </a:r>
            <a:r>
              <a:rPr lang="en-GB" baseline="30000" dirty="0">
                <a:latin typeface="Calisto MT"/>
                <a:ea typeface="Times New Roman" pitchFamily="18" charset="0"/>
                <a:cs typeface="Times New Roman" pitchFamily="18" charset="0"/>
              </a:rPr>
              <a:t>(n +) </a:t>
            </a:r>
            <a:r>
              <a:rPr lang="en-GB" dirty="0">
                <a:latin typeface="Calisto MT"/>
                <a:ea typeface="Times New Roman" pitchFamily="18" charset="0"/>
                <a:cs typeface="Times New Roman" pitchFamily="18" charset="0"/>
              </a:rPr>
              <a:t>z=48  with (Energy range: 10 KV to about 60KV) and appreciable current  and  fluence  needed  on the prepared samples. </a:t>
            </a:r>
            <a:endParaRPr lang="en-GB" dirty="0" smtClean="0">
              <a:latin typeface="Calisto MT"/>
              <a:ea typeface="Times New Roman" pitchFamily="18" charset="0"/>
              <a:cs typeface="Times New Roman" pitchFamily="18" charset="0"/>
            </a:endParaRPr>
          </a:p>
          <a:p>
            <a:pPr marL="342900" indent="-342900" algn="just" eaLnBrk="0" hangingPunct="0">
              <a:buFontTx/>
              <a:buAutoNum type="alphaLcParenR"/>
              <a:defRPr/>
            </a:pPr>
            <a:endParaRPr lang="en-GB" dirty="0">
              <a:latin typeface="Calisto MT"/>
              <a:ea typeface="Times New Roman" pitchFamily="18" charset="0"/>
              <a:cs typeface="Times New Roman" pitchFamily="18" charset="0"/>
            </a:endParaRPr>
          </a:p>
          <a:p>
            <a:pPr marL="342900" indent="-342900" algn="just" eaLnBrk="0" hangingPunct="0">
              <a:buFontTx/>
              <a:buAutoNum type="alphaLcParenR" startAt="2"/>
              <a:defRPr/>
            </a:pPr>
            <a:r>
              <a:rPr lang="en-GB" sz="1600" b="1" dirty="0">
                <a:latin typeface="Calisto MT"/>
                <a:ea typeface="Times New Roman" pitchFamily="18" charset="0"/>
                <a:cs typeface="Times New Roman" pitchFamily="18" charset="0"/>
              </a:rPr>
              <a:t>Diffusion of the doped ions </a:t>
            </a:r>
            <a:r>
              <a:rPr lang="en-GB" sz="1600" b="1" dirty="0" smtClean="0">
                <a:latin typeface="Calisto MT"/>
                <a:ea typeface="Times New Roman" pitchFamily="18" charset="0"/>
                <a:cs typeface="Times New Roman" pitchFamily="18" charset="0"/>
              </a:rPr>
              <a:t>(at different </a:t>
            </a:r>
            <a:r>
              <a:rPr lang="en-GB" sz="1600" b="1" smtClean="0">
                <a:latin typeface="Calisto MT"/>
                <a:ea typeface="Times New Roman" pitchFamily="18" charset="0"/>
                <a:cs typeface="Times New Roman" pitchFamily="18" charset="0"/>
              </a:rPr>
              <a:t>oxidation states)  </a:t>
            </a:r>
            <a:r>
              <a:rPr lang="en-GB" sz="1600" b="1" dirty="0">
                <a:latin typeface="Calisto MT"/>
                <a:ea typeface="Times New Roman" pitchFamily="18" charset="0"/>
                <a:cs typeface="Times New Roman" pitchFamily="18" charset="0"/>
              </a:rPr>
              <a:t>: studies can be performed on line (</a:t>
            </a:r>
            <a:r>
              <a:rPr lang="en-GB" sz="1600" dirty="0">
                <a:latin typeface="Calisto MT"/>
                <a:ea typeface="Times New Roman" pitchFamily="18" charset="0"/>
                <a:cs typeface="Times New Roman" pitchFamily="18" charset="0"/>
              </a:rPr>
              <a:t>if possible</a:t>
            </a:r>
            <a:r>
              <a:rPr lang="en-GB" sz="1600" b="1" dirty="0" smtClean="0">
                <a:latin typeface="Calisto MT"/>
                <a:ea typeface="Times New Roman" pitchFamily="18" charset="0"/>
                <a:cs typeface="Times New Roman" pitchFamily="18" charset="0"/>
              </a:rPr>
              <a:t>).</a:t>
            </a:r>
          </a:p>
          <a:p>
            <a:pPr marL="342900" indent="-342900" algn="just" eaLnBrk="0" hangingPunct="0">
              <a:defRPr/>
            </a:pPr>
            <a:endParaRPr lang="en-GB" sz="1600" b="1" dirty="0">
              <a:latin typeface="Calisto MT"/>
              <a:ea typeface="Times New Roman" pitchFamily="18" charset="0"/>
              <a:cs typeface="Times New Roman" pitchFamily="18" charset="0"/>
            </a:endParaRPr>
          </a:p>
          <a:p>
            <a:pPr marL="342900" indent="-342900" algn="just" eaLnBrk="0" hangingPunct="0">
              <a:defRPr/>
            </a:pPr>
            <a:r>
              <a:rPr lang="en-GB" sz="1600" b="1" dirty="0">
                <a:latin typeface="Calisto MT"/>
                <a:ea typeface="Times New Roman" pitchFamily="18" charset="0"/>
                <a:cs typeface="Times New Roman" pitchFamily="18" charset="0"/>
              </a:rPr>
              <a:t> </a:t>
            </a:r>
            <a:r>
              <a:rPr lang="en-GB" sz="1400" b="1" dirty="0">
                <a:latin typeface="Calisto MT"/>
                <a:ea typeface="Times New Roman" pitchFamily="18" charset="0"/>
                <a:cs typeface="Times New Roman" pitchFamily="18" charset="0"/>
              </a:rPr>
              <a:t>c) </a:t>
            </a:r>
            <a:r>
              <a:rPr lang="en-GB" sz="1600" dirty="0">
                <a:latin typeface="Calisto MT"/>
                <a:ea typeface="Times New Roman" pitchFamily="18" charset="0"/>
                <a:cs typeface="Times New Roman" pitchFamily="18" charset="0"/>
              </a:rPr>
              <a:t>Depending up on doped ionic state and their concentration , spectroscopic properties, </a:t>
            </a:r>
          </a:p>
          <a:p>
            <a:pPr algn="just" eaLnBrk="0" hangingPunct="0">
              <a:defRPr/>
            </a:pPr>
            <a:r>
              <a:rPr lang="en-GB" sz="1600" b="1" dirty="0">
                <a:latin typeface="Calisto MT"/>
                <a:ea typeface="Times New Roman" pitchFamily="18" charset="0"/>
                <a:cs typeface="Times New Roman" pitchFamily="18" charset="0"/>
              </a:rPr>
              <a:t>UV-Vis range and PL Studies will be required.</a:t>
            </a:r>
          </a:p>
          <a:p>
            <a:pPr algn="just" eaLnBrk="0" hangingPunct="0">
              <a:defRPr/>
            </a:pPr>
            <a:endParaRPr lang="en-GB" sz="1600" b="1" dirty="0">
              <a:latin typeface="Calisto MT"/>
              <a:ea typeface="Times New Roman" pitchFamily="18" charset="0"/>
              <a:cs typeface="Times New Roman" pitchFamily="18" charset="0"/>
            </a:endParaRPr>
          </a:p>
          <a:p>
            <a:pPr eaLnBrk="0" hangingPunct="0">
              <a:defRPr/>
            </a:pPr>
            <a:r>
              <a:rPr lang="en-GB" sz="1400" b="1" dirty="0">
                <a:latin typeface="Calisto MT"/>
                <a:ea typeface="Times New Roman" pitchFamily="18" charset="0"/>
                <a:cs typeface="Times New Roman" pitchFamily="18" charset="0"/>
              </a:rPr>
              <a:t>d) </a:t>
            </a:r>
            <a:r>
              <a:rPr lang="en-GB" sz="1600" b="1" dirty="0">
                <a:latin typeface="Calisto MT"/>
                <a:ea typeface="Times New Roman" pitchFamily="18" charset="0"/>
                <a:cs typeface="Times New Roman" pitchFamily="18" charset="0"/>
              </a:rPr>
              <a:t>Perturbed Angular Correlation (PAC) studies</a:t>
            </a:r>
            <a:r>
              <a:rPr lang="en-GB" sz="1400" dirty="0">
                <a:latin typeface="Calisto MT"/>
                <a:ea typeface="Times New Roman" pitchFamily="18" charset="0"/>
                <a:cs typeface="Times New Roman" pitchFamily="18" charset="0"/>
              </a:rPr>
              <a:t>, </a:t>
            </a:r>
            <a:r>
              <a:rPr lang="en-GB" sz="1600" b="1" dirty="0">
                <a:latin typeface="Calisto MT"/>
                <a:ea typeface="Times New Roman" pitchFamily="18" charset="0"/>
                <a:cs typeface="Times New Roman" pitchFamily="18" charset="0"/>
              </a:rPr>
              <a:t>with  Cd</a:t>
            </a:r>
            <a:r>
              <a:rPr lang="en-GB" sz="1600" b="1" baseline="30000" dirty="0">
                <a:latin typeface="Calisto MT"/>
                <a:ea typeface="Times New Roman" pitchFamily="18" charset="0"/>
                <a:cs typeface="Times New Roman" pitchFamily="18" charset="0"/>
              </a:rPr>
              <a:t>111m</a:t>
            </a:r>
            <a:r>
              <a:rPr lang="en-GB" sz="1600" b="1" dirty="0">
                <a:latin typeface="Calisto MT"/>
                <a:ea typeface="Times New Roman" pitchFamily="18" charset="0"/>
                <a:cs typeface="Times New Roman" pitchFamily="18" charset="0"/>
              </a:rPr>
              <a:t>  is required</a:t>
            </a:r>
            <a:r>
              <a:rPr lang="en-GB" sz="1600" b="1" dirty="0" smtClean="0">
                <a:latin typeface="Calisto MT"/>
                <a:ea typeface="Times New Roman" pitchFamily="18" charset="0"/>
                <a:cs typeface="Times New Roman" pitchFamily="18" charset="0"/>
              </a:rPr>
              <a:t>.</a:t>
            </a:r>
          </a:p>
          <a:p>
            <a:pPr eaLnBrk="0" hangingPunct="0">
              <a:defRPr/>
            </a:pPr>
            <a:endParaRPr lang="en-GB" sz="1600" b="1" dirty="0">
              <a:latin typeface="Calisto MT"/>
              <a:ea typeface="Times New Roman" pitchFamily="18" charset="0"/>
              <a:cs typeface="Times New Roman" pitchFamily="18" charset="0"/>
            </a:endParaRPr>
          </a:p>
          <a:p>
            <a:pPr eaLnBrk="0" hangingPunct="0">
              <a:defRPr/>
            </a:pPr>
            <a:r>
              <a:rPr lang="en-GB" sz="1400" b="1" dirty="0" smtClean="0">
                <a:latin typeface="Calisto MT"/>
                <a:ea typeface="Times New Roman" pitchFamily="18" charset="0"/>
                <a:cs typeface="Times New Roman" pitchFamily="18" charset="0"/>
              </a:rPr>
              <a:t>e) </a:t>
            </a:r>
            <a:r>
              <a:rPr lang="en-GB" b="1" dirty="0" smtClean="0">
                <a:latin typeface="Calisto MT"/>
                <a:ea typeface="Times New Roman" pitchFamily="18" charset="0"/>
                <a:cs typeface="Times New Roman" pitchFamily="18" charset="0"/>
              </a:rPr>
              <a:t>X-ray </a:t>
            </a:r>
            <a:r>
              <a:rPr lang="en-GB" b="1" dirty="0">
                <a:latin typeface="Calisto MT"/>
                <a:ea typeface="Times New Roman" pitchFamily="18" charset="0"/>
                <a:cs typeface="Times New Roman" pitchFamily="18" charset="0"/>
              </a:rPr>
              <a:t>diffraction data  and microscopic studies (SEM/TEM </a:t>
            </a:r>
            <a:r>
              <a:rPr lang="en-GB" dirty="0">
                <a:latin typeface="Calisto MT"/>
                <a:ea typeface="Times New Roman" pitchFamily="18" charset="0"/>
                <a:cs typeface="Times New Roman" pitchFamily="18" charset="0"/>
              </a:rPr>
              <a:t>) often needed to examine the irradiation effects for morphological characterization.   </a:t>
            </a:r>
            <a:endParaRPr lang="en-GB" dirty="0" smtClean="0">
              <a:latin typeface="Calisto MT"/>
              <a:ea typeface="Times New Roman" pitchFamily="18" charset="0"/>
              <a:cs typeface="Times New Roman" pitchFamily="18" charset="0"/>
            </a:endParaRPr>
          </a:p>
          <a:p>
            <a:pPr eaLnBrk="0" hangingPunct="0">
              <a:defRPr/>
            </a:pPr>
            <a:endParaRPr lang="en-GB" sz="1400" dirty="0">
              <a:latin typeface="Calisto MT"/>
              <a:ea typeface="Times New Roman" pitchFamily="18" charset="0"/>
              <a:cs typeface="Times New Roman" pitchFamily="18" charset="0"/>
            </a:endParaRPr>
          </a:p>
          <a:p>
            <a:pPr eaLnBrk="0" hangingPunct="0">
              <a:defRPr/>
            </a:pPr>
            <a:r>
              <a:rPr lang="en-GB" sz="1400" b="1" dirty="0">
                <a:latin typeface="Calisto MT"/>
                <a:ea typeface="Times New Roman" pitchFamily="18" charset="0"/>
                <a:cs typeface="Times New Roman" pitchFamily="18" charset="0"/>
              </a:rPr>
              <a:t>f</a:t>
            </a:r>
            <a:r>
              <a:rPr lang="en-GB" sz="1600" b="1" dirty="0" smtClean="0">
                <a:latin typeface="Calisto MT"/>
                <a:ea typeface="Times New Roman" pitchFamily="18" charset="0"/>
                <a:cs typeface="Times New Roman" pitchFamily="18" charset="0"/>
              </a:rPr>
              <a:t>) </a:t>
            </a:r>
            <a:r>
              <a:rPr lang="en-GB" b="1" dirty="0" smtClean="0">
                <a:latin typeface="Calisto MT"/>
                <a:ea typeface="Times New Roman" pitchFamily="18" charset="0"/>
                <a:cs typeface="Times New Roman" pitchFamily="18" charset="0"/>
              </a:rPr>
              <a:t>Positron </a:t>
            </a:r>
            <a:r>
              <a:rPr lang="en-GB" b="1" dirty="0">
                <a:latin typeface="Calisto MT"/>
                <a:ea typeface="Times New Roman" pitchFamily="18" charset="0"/>
                <a:cs typeface="Times New Roman" pitchFamily="18" charset="0"/>
              </a:rPr>
              <a:t>annihilation spectroscopic studies</a:t>
            </a:r>
            <a:r>
              <a:rPr lang="en-GB" dirty="0">
                <a:latin typeface="Calisto MT"/>
                <a:ea typeface="Times New Roman" pitchFamily="18" charset="0"/>
                <a:cs typeface="Times New Roman" pitchFamily="18" charset="0"/>
              </a:rPr>
              <a:t>, at least </a:t>
            </a:r>
            <a:r>
              <a:rPr lang="en-GB" b="1" dirty="0">
                <a:latin typeface="Calisto MT"/>
                <a:ea typeface="Times New Roman" pitchFamily="18" charset="0"/>
                <a:cs typeface="Times New Roman" pitchFamily="18" charset="0"/>
              </a:rPr>
              <a:t>Doppler broadening </a:t>
            </a:r>
            <a:r>
              <a:rPr lang="en-GB" dirty="0">
                <a:latin typeface="Calisto MT"/>
                <a:ea typeface="Times New Roman" pitchFamily="18" charset="0"/>
                <a:cs typeface="Times New Roman" pitchFamily="18" charset="0"/>
              </a:rPr>
              <a:t>of the 511 </a:t>
            </a:r>
            <a:r>
              <a:rPr lang="en-GB" dirty="0" err="1">
                <a:latin typeface="Calisto MT"/>
                <a:ea typeface="Times New Roman" pitchFamily="18" charset="0"/>
                <a:cs typeface="Times New Roman" pitchFamily="18" charset="0"/>
              </a:rPr>
              <a:t>keV</a:t>
            </a:r>
            <a:r>
              <a:rPr lang="en-GB" dirty="0">
                <a:latin typeface="Calisto MT"/>
                <a:ea typeface="Times New Roman" pitchFamily="18" charset="0"/>
                <a:cs typeface="Times New Roman" pitchFamily="18" charset="0"/>
              </a:rPr>
              <a:t> line shape can be done (because it is </a:t>
            </a:r>
            <a:r>
              <a:rPr lang="en-GB" dirty="0" smtClean="0">
                <a:latin typeface="Calisto MT"/>
                <a:ea typeface="Times New Roman" pitchFamily="18" charset="0"/>
                <a:cs typeface="Times New Roman" pitchFamily="18" charset="0"/>
              </a:rPr>
              <a:t>simpler , with </a:t>
            </a:r>
            <a:r>
              <a:rPr lang="en-GB" b="1" baseline="30000" dirty="0" smtClean="0">
                <a:latin typeface="Calisto MT"/>
                <a:ea typeface="Times New Roman" pitchFamily="18" charset="0"/>
                <a:cs typeface="Times New Roman" pitchFamily="18" charset="0"/>
              </a:rPr>
              <a:t>68</a:t>
            </a:r>
            <a:r>
              <a:rPr lang="en-GB" dirty="0" smtClean="0">
                <a:latin typeface="Calisto MT"/>
                <a:ea typeface="Times New Roman" pitchFamily="18" charset="0"/>
                <a:cs typeface="Times New Roman" pitchFamily="18" charset="0"/>
              </a:rPr>
              <a:t>Ga) </a:t>
            </a:r>
            <a:r>
              <a:rPr lang="en-GB" dirty="0">
                <a:latin typeface="Calisto MT"/>
                <a:ea typeface="Times New Roman" pitchFamily="18" charset="0"/>
                <a:cs typeface="Times New Roman" pitchFamily="18" charset="0"/>
              </a:rPr>
              <a:t>and life time analysis can be done either indirectly </a:t>
            </a:r>
            <a:r>
              <a:rPr lang="en-GB" dirty="0" smtClean="0">
                <a:latin typeface="Calisto MT"/>
                <a:ea typeface="Times New Roman" pitchFamily="18" charset="0"/>
                <a:cs typeface="Times New Roman" pitchFamily="18" charset="0"/>
              </a:rPr>
              <a:t>.or at a later stage.</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srcRect/>
          <a:stretch>
            <a:fillRect/>
          </a:stretch>
        </p:blipFill>
        <p:spPr bwMode="auto">
          <a:xfrm>
            <a:off x="3505201" y="152400"/>
            <a:ext cx="3126658" cy="2514600"/>
          </a:xfrm>
          <a:prstGeom prst="rect">
            <a:avLst/>
          </a:prstGeom>
          <a:noFill/>
          <a:ln w="9525">
            <a:noFill/>
            <a:miter lim="800000"/>
            <a:headEnd/>
            <a:tailEnd/>
          </a:ln>
          <a:effectLst/>
        </p:spPr>
      </p:pic>
      <p:sp>
        <p:nvSpPr>
          <p:cNvPr id="3" name="TextBox 2"/>
          <p:cNvSpPr txBox="1"/>
          <p:nvPr/>
        </p:nvSpPr>
        <p:spPr>
          <a:xfrm>
            <a:off x="533400" y="381000"/>
            <a:ext cx="2667000" cy="615553"/>
          </a:xfrm>
          <a:prstGeom prst="rect">
            <a:avLst/>
          </a:prstGeom>
          <a:noFill/>
        </p:spPr>
        <p:txBody>
          <a:bodyPr wrap="square" rtlCol="0">
            <a:spAutoFit/>
          </a:bodyPr>
          <a:lstStyle/>
          <a:p>
            <a:r>
              <a:rPr lang="en-US" dirty="0" smtClean="0"/>
              <a:t>Decay scheme of  </a:t>
            </a:r>
            <a:r>
              <a:rPr lang="en-US" baseline="30000" dirty="0" smtClean="0"/>
              <a:t>67 </a:t>
            </a:r>
            <a:r>
              <a:rPr lang="en-US" b="1" dirty="0" smtClean="0"/>
              <a:t>Cu</a:t>
            </a:r>
            <a:r>
              <a:rPr lang="en-US" baseline="-25000" dirty="0" smtClean="0"/>
              <a:t>29</a:t>
            </a:r>
            <a:r>
              <a:rPr lang="en-US" baseline="30000" dirty="0" smtClean="0"/>
              <a:t> </a:t>
            </a:r>
            <a:r>
              <a:rPr lang="en-US" sz="1600" b="1" dirty="0" smtClean="0">
                <a:solidFill>
                  <a:srgbClr val="000000"/>
                </a:solidFill>
                <a:latin typeface="Arial" pitchFamily="34" charset="0"/>
                <a:ea typeface="Times New Roman" pitchFamily="18" charset="0"/>
              </a:rPr>
              <a:t>T1/2= 61.83h,  </a:t>
            </a:r>
            <a:r>
              <a:rPr lang="el-GR" sz="1600" b="1" dirty="0" smtClean="0">
                <a:solidFill>
                  <a:srgbClr val="000000"/>
                </a:solidFill>
                <a:latin typeface="Times New Roman"/>
                <a:ea typeface="Times New Roman" pitchFamily="18" charset="0"/>
                <a:cs typeface="Times New Roman"/>
              </a:rPr>
              <a:t>β</a:t>
            </a:r>
            <a:r>
              <a:rPr lang="en-US" sz="1600" b="1" baseline="30000" dirty="0" smtClean="0">
                <a:solidFill>
                  <a:srgbClr val="000000"/>
                </a:solidFill>
                <a:latin typeface="Times New Roman"/>
                <a:ea typeface="Times New Roman" pitchFamily="18" charset="0"/>
                <a:cs typeface="Times New Roman"/>
              </a:rPr>
              <a:t>-</a:t>
            </a:r>
            <a:endParaRPr lang="en-US" sz="1600" baseline="30000" dirty="0"/>
          </a:p>
        </p:txBody>
      </p:sp>
      <p:sp>
        <p:nvSpPr>
          <p:cNvPr id="18458" name="Rectangle 2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18435" name="Group 3"/>
          <p:cNvGrpSpPr>
            <a:grpSpLocks noChangeAspect="1"/>
          </p:cNvGrpSpPr>
          <p:nvPr/>
        </p:nvGrpSpPr>
        <p:grpSpPr bwMode="auto">
          <a:xfrm>
            <a:off x="457200" y="3733800"/>
            <a:ext cx="3278804" cy="2786063"/>
            <a:chOff x="1815" y="7658"/>
            <a:chExt cx="5164" cy="4388"/>
          </a:xfrm>
        </p:grpSpPr>
        <p:sp>
          <p:nvSpPr>
            <p:cNvPr id="18457" name="AutoShape 25"/>
            <p:cNvSpPr>
              <a:spLocks noChangeAspect="1" noChangeArrowheads="1" noTextEdit="1"/>
            </p:cNvSpPr>
            <p:nvPr/>
          </p:nvSpPr>
          <p:spPr bwMode="auto">
            <a:xfrm>
              <a:off x="1815" y="7658"/>
              <a:ext cx="4863" cy="4388"/>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56" name="Line 24"/>
            <p:cNvSpPr>
              <a:spLocks noChangeShapeType="1"/>
            </p:cNvSpPr>
            <p:nvPr/>
          </p:nvSpPr>
          <p:spPr bwMode="auto">
            <a:xfrm>
              <a:off x="4335" y="8138"/>
              <a:ext cx="2161" cy="0"/>
            </a:xfrm>
            <a:prstGeom prst="line">
              <a:avLst/>
            </a:prstGeom>
            <a:noFill/>
            <a:ln w="12700" cap="sq">
              <a:solidFill>
                <a:srgbClr val="000000"/>
              </a:solidFill>
              <a:round/>
              <a:headEnd type="none" w="sm" len="sm"/>
              <a:tailEnd type="none" w="sm" len="sm"/>
            </a:ln>
          </p:spPr>
          <p:txBody>
            <a:bodyPr vert="horz" wrap="square" lIns="91440" tIns="45720" rIns="91440" bIns="45720" numCol="1" anchor="t" anchorCtr="0" compatLnSpc="1">
              <a:prstTxWarp prst="textNoShape">
                <a:avLst/>
              </a:prstTxWarp>
            </a:bodyPr>
            <a:lstStyle/>
            <a:p>
              <a:endParaRPr lang="en-US"/>
            </a:p>
          </p:txBody>
        </p:sp>
        <p:sp>
          <p:nvSpPr>
            <p:cNvPr id="18455" name="Line 23"/>
            <p:cNvSpPr>
              <a:spLocks noChangeShapeType="1"/>
            </p:cNvSpPr>
            <p:nvPr/>
          </p:nvSpPr>
          <p:spPr bwMode="auto">
            <a:xfrm>
              <a:off x="1815" y="9458"/>
              <a:ext cx="1920" cy="0"/>
            </a:xfrm>
            <a:prstGeom prst="line">
              <a:avLst/>
            </a:prstGeom>
            <a:noFill/>
            <a:ln w="12700" cap="sq">
              <a:solidFill>
                <a:srgbClr val="000000"/>
              </a:solidFill>
              <a:round/>
              <a:headEnd type="none" w="sm" len="sm"/>
              <a:tailEnd type="none" w="sm" len="sm"/>
            </a:ln>
          </p:spPr>
          <p:txBody>
            <a:bodyPr vert="horz" wrap="square" lIns="91440" tIns="45720" rIns="91440" bIns="45720" numCol="1" anchor="t" anchorCtr="0" compatLnSpc="1">
              <a:prstTxWarp prst="textNoShape">
                <a:avLst/>
              </a:prstTxWarp>
            </a:bodyPr>
            <a:lstStyle/>
            <a:p>
              <a:endParaRPr lang="en-US"/>
            </a:p>
          </p:txBody>
        </p:sp>
        <p:sp>
          <p:nvSpPr>
            <p:cNvPr id="18454" name="Line 22"/>
            <p:cNvSpPr>
              <a:spLocks noChangeShapeType="1"/>
            </p:cNvSpPr>
            <p:nvPr/>
          </p:nvSpPr>
          <p:spPr bwMode="auto">
            <a:xfrm>
              <a:off x="1815" y="10058"/>
              <a:ext cx="1920" cy="0"/>
            </a:xfrm>
            <a:prstGeom prst="line">
              <a:avLst/>
            </a:prstGeom>
            <a:noFill/>
            <a:ln w="12700" cap="sq">
              <a:solidFill>
                <a:srgbClr val="000000"/>
              </a:solidFill>
              <a:round/>
              <a:headEnd type="none" w="sm" len="sm"/>
              <a:tailEnd type="none" w="sm" len="sm"/>
            </a:ln>
          </p:spPr>
          <p:txBody>
            <a:bodyPr vert="horz" wrap="square" lIns="91440" tIns="45720" rIns="91440" bIns="45720" numCol="1" anchor="t" anchorCtr="0" compatLnSpc="1">
              <a:prstTxWarp prst="textNoShape">
                <a:avLst/>
              </a:prstTxWarp>
            </a:bodyPr>
            <a:lstStyle/>
            <a:p>
              <a:endParaRPr lang="en-US"/>
            </a:p>
          </p:txBody>
        </p:sp>
        <p:sp>
          <p:nvSpPr>
            <p:cNvPr id="18453" name="Line 21"/>
            <p:cNvSpPr>
              <a:spLocks noChangeShapeType="1"/>
            </p:cNvSpPr>
            <p:nvPr/>
          </p:nvSpPr>
          <p:spPr bwMode="auto">
            <a:xfrm>
              <a:off x="1815" y="10658"/>
              <a:ext cx="1920" cy="0"/>
            </a:xfrm>
            <a:prstGeom prst="line">
              <a:avLst/>
            </a:prstGeom>
            <a:noFill/>
            <a:ln w="12700" cap="sq">
              <a:solidFill>
                <a:srgbClr val="000000"/>
              </a:solidFill>
              <a:round/>
              <a:headEnd type="none" w="sm" len="sm"/>
              <a:tailEnd type="none" w="sm" len="sm"/>
            </a:ln>
          </p:spPr>
          <p:txBody>
            <a:bodyPr vert="horz" wrap="square" lIns="91440" tIns="45720" rIns="91440" bIns="45720" numCol="1" anchor="t" anchorCtr="0" compatLnSpc="1">
              <a:prstTxWarp prst="textNoShape">
                <a:avLst/>
              </a:prstTxWarp>
            </a:bodyPr>
            <a:lstStyle/>
            <a:p>
              <a:endParaRPr lang="en-US"/>
            </a:p>
          </p:txBody>
        </p:sp>
        <p:sp>
          <p:nvSpPr>
            <p:cNvPr id="18452" name="Line 20"/>
            <p:cNvSpPr>
              <a:spLocks noChangeShapeType="1"/>
            </p:cNvSpPr>
            <p:nvPr/>
          </p:nvSpPr>
          <p:spPr bwMode="auto">
            <a:xfrm>
              <a:off x="1815" y="11258"/>
              <a:ext cx="1920" cy="0"/>
            </a:xfrm>
            <a:prstGeom prst="line">
              <a:avLst/>
            </a:prstGeom>
            <a:noFill/>
            <a:ln w="12700" cap="sq">
              <a:solidFill>
                <a:srgbClr val="000000"/>
              </a:solidFill>
              <a:round/>
              <a:headEnd type="none" w="sm" len="sm"/>
              <a:tailEnd type="none" w="sm" len="sm"/>
            </a:ln>
          </p:spPr>
          <p:txBody>
            <a:bodyPr vert="horz" wrap="square" lIns="91440" tIns="45720" rIns="91440" bIns="45720" numCol="1" anchor="t" anchorCtr="0" compatLnSpc="1">
              <a:prstTxWarp prst="textNoShape">
                <a:avLst/>
              </a:prstTxWarp>
            </a:bodyPr>
            <a:lstStyle/>
            <a:p>
              <a:endParaRPr lang="en-US"/>
            </a:p>
          </p:txBody>
        </p:sp>
        <p:sp>
          <p:nvSpPr>
            <p:cNvPr id="18451" name="Line 19"/>
            <p:cNvSpPr>
              <a:spLocks noChangeShapeType="1"/>
            </p:cNvSpPr>
            <p:nvPr/>
          </p:nvSpPr>
          <p:spPr bwMode="auto">
            <a:xfrm flipH="1">
              <a:off x="3735" y="8138"/>
              <a:ext cx="600" cy="1320"/>
            </a:xfrm>
            <a:prstGeom prst="line">
              <a:avLst/>
            </a:prstGeom>
            <a:noFill/>
            <a:ln w="12700" cap="sq">
              <a:solidFill>
                <a:srgbClr val="000000"/>
              </a:solidFill>
              <a:round/>
              <a:headEnd type="non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8450" name="Line 18"/>
            <p:cNvSpPr>
              <a:spLocks noChangeShapeType="1"/>
            </p:cNvSpPr>
            <p:nvPr/>
          </p:nvSpPr>
          <p:spPr bwMode="auto">
            <a:xfrm flipH="1">
              <a:off x="3735" y="8138"/>
              <a:ext cx="600" cy="1920"/>
            </a:xfrm>
            <a:prstGeom prst="line">
              <a:avLst/>
            </a:prstGeom>
            <a:noFill/>
            <a:ln w="12700" cap="sq">
              <a:solidFill>
                <a:srgbClr val="000000"/>
              </a:solidFill>
              <a:round/>
              <a:headEnd type="non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8449" name="Line 17"/>
            <p:cNvSpPr>
              <a:spLocks noChangeShapeType="1"/>
            </p:cNvSpPr>
            <p:nvPr/>
          </p:nvSpPr>
          <p:spPr bwMode="auto">
            <a:xfrm flipH="1">
              <a:off x="3735" y="8138"/>
              <a:ext cx="600" cy="2520"/>
            </a:xfrm>
            <a:prstGeom prst="line">
              <a:avLst/>
            </a:prstGeom>
            <a:noFill/>
            <a:ln w="12700" cap="sq">
              <a:solidFill>
                <a:srgbClr val="000000"/>
              </a:solidFill>
              <a:round/>
              <a:headEnd type="non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8448" name="Line 16"/>
            <p:cNvSpPr>
              <a:spLocks noChangeShapeType="1"/>
            </p:cNvSpPr>
            <p:nvPr/>
          </p:nvSpPr>
          <p:spPr bwMode="auto">
            <a:xfrm flipH="1">
              <a:off x="3735" y="8138"/>
              <a:ext cx="600" cy="3120"/>
            </a:xfrm>
            <a:prstGeom prst="line">
              <a:avLst/>
            </a:prstGeom>
            <a:noFill/>
            <a:ln w="12700" cap="sq">
              <a:solidFill>
                <a:srgbClr val="000000"/>
              </a:solidFill>
              <a:round/>
              <a:headEnd type="non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8447" name="Line 15"/>
            <p:cNvSpPr>
              <a:spLocks noChangeShapeType="1"/>
            </p:cNvSpPr>
            <p:nvPr/>
          </p:nvSpPr>
          <p:spPr bwMode="auto">
            <a:xfrm>
              <a:off x="2535" y="9458"/>
              <a:ext cx="0" cy="1200"/>
            </a:xfrm>
            <a:prstGeom prst="line">
              <a:avLst/>
            </a:prstGeom>
            <a:noFill/>
            <a:ln w="12700" cap="sq">
              <a:solidFill>
                <a:srgbClr val="000000"/>
              </a:solidFill>
              <a:round/>
              <a:headEnd type="non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8446" name="Line 14"/>
            <p:cNvSpPr>
              <a:spLocks noChangeShapeType="1"/>
            </p:cNvSpPr>
            <p:nvPr/>
          </p:nvSpPr>
          <p:spPr bwMode="auto">
            <a:xfrm>
              <a:off x="2055" y="10058"/>
              <a:ext cx="0" cy="1200"/>
            </a:xfrm>
            <a:prstGeom prst="line">
              <a:avLst/>
            </a:prstGeom>
            <a:noFill/>
            <a:ln w="12700" cap="sq">
              <a:solidFill>
                <a:srgbClr val="000000"/>
              </a:solidFill>
              <a:round/>
              <a:headEnd type="non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8445" name="Line 13"/>
            <p:cNvSpPr>
              <a:spLocks noChangeShapeType="1"/>
            </p:cNvSpPr>
            <p:nvPr/>
          </p:nvSpPr>
          <p:spPr bwMode="auto">
            <a:xfrm>
              <a:off x="3135" y="10658"/>
              <a:ext cx="0" cy="600"/>
            </a:xfrm>
            <a:prstGeom prst="line">
              <a:avLst/>
            </a:prstGeom>
            <a:noFill/>
            <a:ln w="12700" cap="sq">
              <a:solidFill>
                <a:srgbClr val="000000"/>
              </a:solidFill>
              <a:round/>
              <a:headEnd type="non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8444" name="Rectangle 12"/>
            <p:cNvSpPr>
              <a:spLocks noChangeArrowheads="1"/>
            </p:cNvSpPr>
            <p:nvPr/>
          </p:nvSpPr>
          <p:spPr bwMode="auto">
            <a:xfrm>
              <a:off x="4095" y="7658"/>
              <a:ext cx="2884" cy="485"/>
            </a:xfrm>
            <a:prstGeom prst="rect">
              <a:avLst/>
            </a:prstGeom>
            <a:noFill/>
            <a:ln w="12700" cap="sq">
              <a:noFill/>
              <a:miter lim="800000"/>
              <a:headEnd type="none" w="sm" len="sm"/>
              <a:tailEnd type="none" w="sm" len="sm"/>
            </a:ln>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30000" dirty="0" smtClean="0">
                  <a:ln>
                    <a:noFill/>
                  </a:ln>
                  <a:solidFill>
                    <a:srgbClr val="000000"/>
                  </a:solidFill>
                  <a:effectLst/>
                  <a:latin typeface="Arial" pitchFamily="34" charset="0"/>
                  <a:ea typeface="Times New Roman" pitchFamily="18" charset="0"/>
                </a:rPr>
                <a:t>68</a:t>
              </a:r>
              <a:r>
                <a:rPr kumimoji="0" lang="en-US" sz="1400" b="1" i="0" u="none" strike="noStrike" cap="none" normalizeH="0" baseline="0" dirty="0" smtClean="0">
                  <a:ln>
                    <a:noFill/>
                  </a:ln>
                  <a:solidFill>
                    <a:srgbClr val="000000"/>
                  </a:solidFill>
                  <a:effectLst/>
                  <a:latin typeface="Arial" pitchFamily="34" charset="0"/>
                  <a:ea typeface="Times New Roman" pitchFamily="18" charset="0"/>
                </a:rPr>
                <a:t>Ga</a:t>
              </a:r>
              <a:r>
                <a:rPr kumimoji="0" lang="en-US" sz="1400" b="1" i="0" u="none" strike="noStrike" cap="none" normalizeH="0" baseline="-25000" dirty="0" smtClean="0">
                  <a:ln>
                    <a:noFill/>
                  </a:ln>
                  <a:solidFill>
                    <a:srgbClr val="000000"/>
                  </a:solidFill>
                  <a:effectLst/>
                  <a:latin typeface="Arial" pitchFamily="34" charset="0"/>
                  <a:ea typeface="Times New Roman" pitchFamily="18" charset="0"/>
                </a:rPr>
                <a:t>31</a:t>
              </a:r>
              <a:r>
                <a:rPr kumimoji="0" lang="en-US" sz="1400" b="1" i="0" u="none" strike="noStrike" cap="none" normalizeH="0" baseline="0" dirty="0" smtClean="0">
                  <a:ln>
                    <a:noFill/>
                  </a:ln>
                  <a:solidFill>
                    <a:srgbClr val="000000"/>
                  </a:solidFill>
                  <a:effectLst/>
                  <a:latin typeface="Arial" pitchFamily="34" charset="0"/>
                  <a:ea typeface="Times New Roman" pitchFamily="18" charset="0"/>
                </a:rPr>
                <a:t>, T</a:t>
              </a:r>
              <a:r>
                <a:rPr kumimoji="0" lang="en-US" sz="1400" b="1" i="0" u="none" strike="noStrike" cap="none" normalizeH="0" baseline="-30000" dirty="0" smtClean="0">
                  <a:ln>
                    <a:noFill/>
                  </a:ln>
                  <a:solidFill>
                    <a:srgbClr val="000000"/>
                  </a:solidFill>
                  <a:effectLst/>
                  <a:latin typeface="Arial" pitchFamily="34" charset="0"/>
                  <a:ea typeface="Times New Roman" pitchFamily="18" charset="0"/>
                </a:rPr>
                <a:t>1/2</a:t>
              </a:r>
              <a:r>
                <a:rPr kumimoji="0" lang="en-US" sz="1400" b="1" i="0" u="none" strike="noStrike" cap="none" normalizeH="0" baseline="0" dirty="0" smtClean="0">
                  <a:ln>
                    <a:noFill/>
                  </a:ln>
                  <a:solidFill>
                    <a:srgbClr val="000000"/>
                  </a:solidFill>
                  <a:effectLst/>
                  <a:latin typeface="Arial" pitchFamily="34" charset="0"/>
                  <a:ea typeface="Times New Roman" pitchFamily="18" charset="0"/>
                </a:rPr>
                <a:t>=67.71 m</a:t>
              </a:r>
              <a:endParaRPr kumimoji="0" lang="en-US" sz="1800" b="0" i="0" u="none" strike="noStrike" cap="none" normalizeH="0" baseline="0" dirty="0" smtClean="0">
                <a:ln>
                  <a:noFill/>
                </a:ln>
                <a:solidFill>
                  <a:schemeClr val="tx1"/>
                </a:solidFill>
                <a:effectLst/>
                <a:latin typeface="Arial" pitchFamily="34" charset="0"/>
              </a:endParaRPr>
            </a:p>
          </p:txBody>
        </p:sp>
        <p:sp>
          <p:nvSpPr>
            <p:cNvPr id="18443" name="Rectangle 11"/>
            <p:cNvSpPr>
              <a:spLocks noChangeArrowheads="1"/>
            </p:cNvSpPr>
            <p:nvPr/>
          </p:nvSpPr>
          <p:spPr bwMode="auto">
            <a:xfrm>
              <a:off x="1815" y="11258"/>
              <a:ext cx="1968" cy="474"/>
            </a:xfrm>
            <a:prstGeom prst="rect">
              <a:avLst/>
            </a:prstGeom>
            <a:noFill/>
            <a:ln w="12700" cap="sq">
              <a:noFill/>
              <a:miter lim="800000"/>
              <a:headEnd type="none" w="sm" len="sm"/>
              <a:tailEnd type="none" w="sm" len="sm"/>
            </a:ln>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30000" smtClean="0">
                  <a:ln>
                    <a:noFill/>
                  </a:ln>
                  <a:solidFill>
                    <a:srgbClr val="000000"/>
                  </a:solidFill>
                  <a:effectLst/>
                  <a:latin typeface="Arial" pitchFamily="34" charset="0"/>
                  <a:ea typeface="Times New Roman" pitchFamily="18" charset="0"/>
                </a:rPr>
                <a:t>68</a:t>
              </a:r>
              <a:r>
                <a:rPr kumimoji="0" lang="en-US" sz="1400" b="1" i="0" u="none" strike="noStrike" cap="none" normalizeH="0" baseline="-30000" smtClean="0">
                  <a:ln>
                    <a:noFill/>
                  </a:ln>
                  <a:solidFill>
                    <a:srgbClr val="000000"/>
                  </a:solidFill>
                  <a:effectLst/>
                  <a:latin typeface="Arial" pitchFamily="34" charset="0"/>
                  <a:ea typeface="Times New Roman" pitchFamily="18" charset="0"/>
                </a:rPr>
                <a:t>30</a:t>
              </a:r>
              <a:r>
                <a:rPr kumimoji="0" lang="en-US" sz="1400" b="1" i="0" u="none" strike="noStrike" cap="none" normalizeH="0" baseline="0" smtClean="0">
                  <a:ln>
                    <a:noFill/>
                  </a:ln>
                  <a:solidFill>
                    <a:srgbClr val="000000"/>
                  </a:solidFill>
                  <a:effectLst/>
                  <a:latin typeface="Arial" pitchFamily="34" charset="0"/>
                  <a:ea typeface="Times New Roman" pitchFamily="18" charset="0"/>
                </a:rPr>
                <a:t>Zn (stable)</a:t>
              </a:r>
              <a:endParaRPr kumimoji="0" lang="en-US" sz="1800" b="0" i="0" u="none" strike="noStrike" cap="none" normalizeH="0" baseline="0" smtClean="0">
                <a:ln>
                  <a:noFill/>
                </a:ln>
                <a:solidFill>
                  <a:schemeClr val="tx1"/>
                </a:solidFill>
                <a:effectLst/>
                <a:latin typeface="Arial" pitchFamily="34" charset="0"/>
              </a:endParaRPr>
            </a:p>
          </p:txBody>
        </p:sp>
        <p:sp>
          <p:nvSpPr>
            <p:cNvPr id="18442" name="Rectangle 10"/>
            <p:cNvSpPr>
              <a:spLocks noChangeArrowheads="1"/>
            </p:cNvSpPr>
            <p:nvPr/>
          </p:nvSpPr>
          <p:spPr bwMode="auto">
            <a:xfrm>
              <a:off x="1815" y="9098"/>
              <a:ext cx="1353" cy="474"/>
            </a:xfrm>
            <a:prstGeom prst="rect">
              <a:avLst/>
            </a:prstGeom>
            <a:noFill/>
            <a:ln w="12700" cap="sq">
              <a:noFill/>
              <a:miter lim="800000"/>
              <a:headEnd type="none" w="sm" len="sm"/>
              <a:tailEnd type="none" w="sm" len="sm"/>
            </a:ln>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30000" smtClean="0">
                  <a:ln>
                    <a:noFill/>
                  </a:ln>
                  <a:solidFill>
                    <a:srgbClr val="000000"/>
                  </a:solidFill>
                  <a:effectLst/>
                  <a:latin typeface="Arial" pitchFamily="34" charset="0"/>
                  <a:ea typeface="Times New Roman" pitchFamily="18" charset="0"/>
                </a:rPr>
                <a:t>2.3386</a:t>
              </a:r>
              <a:r>
                <a:rPr kumimoji="0" lang="en-US" sz="1400" b="1" i="0" u="none" strike="noStrike" cap="none" normalizeH="0" baseline="0" smtClean="0">
                  <a:ln>
                    <a:noFill/>
                  </a:ln>
                  <a:solidFill>
                    <a:srgbClr val="000000"/>
                  </a:solidFill>
                  <a:effectLst/>
                  <a:latin typeface="Arial" pitchFamily="34" charset="0"/>
                  <a:ea typeface="Times New Roman" pitchFamily="18" charset="0"/>
                </a:rPr>
                <a:t> </a:t>
              </a:r>
              <a:r>
                <a:rPr kumimoji="0" lang="en-US" sz="1400" b="1" i="0" u="none" strike="noStrike" cap="none" normalizeH="0" baseline="30000" smtClean="0">
                  <a:ln>
                    <a:noFill/>
                  </a:ln>
                  <a:solidFill>
                    <a:srgbClr val="000000"/>
                  </a:solidFill>
                  <a:effectLst/>
                  <a:latin typeface="Arial" pitchFamily="34" charset="0"/>
                  <a:ea typeface="Times New Roman" pitchFamily="18" charset="0"/>
                </a:rPr>
                <a:t>(MeV)</a:t>
              </a:r>
              <a:endParaRPr kumimoji="0" lang="en-US" sz="1800" b="0" i="0" u="none" strike="noStrike" cap="none" normalizeH="0" baseline="0" smtClean="0">
                <a:ln>
                  <a:noFill/>
                </a:ln>
                <a:solidFill>
                  <a:schemeClr val="tx1"/>
                </a:solidFill>
                <a:effectLst/>
                <a:latin typeface="Arial" pitchFamily="34" charset="0"/>
              </a:endParaRPr>
            </a:p>
          </p:txBody>
        </p:sp>
        <p:sp>
          <p:nvSpPr>
            <p:cNvPr id="18441" name="Rectangle 9"/>
            <p:cNvSpPr>
              <a:spLocks noChangeArrowheads="1"/>
            </p:cNvSpPr>
            <p:nvPr/>
          </p:nvSpPr>
          <p:spPr bwMode="auto">
            <a:xfrm>
              <a:off x="1815" y="9668"/>
              <a:ext cx="1643" cy="474"/>
            </a:xfrm>
            <a:prstGeom prst="rect">
              <a:avLst/>
            </a:prstGeom>
            <a:noFill/>
            <a:ln w="12700" cap="sq">
              <a:noFill/>
              <a:miter lim="800000"/>
              <a:headEnd type="none" w="sm" len="sm"/>
              <a:tailEnd type="none" w="sm" len="sm"/>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30000" smtClean="0">
                  <a:ln>
                    <a:noFill/>
                  </a:ln>
                  <a:solidFill>
                    <a:srgbClr val="000000"/>
                  </a:solidFill>
                  <a:effectLst/>
                  <a:latin typeface="Arial" pitchFamily="34" charset="0"/>
                  <a:ea typeface="Times New Roman" pitchFamily="18" charset="0"/>
                </a:rPr>
                <a:t>1.8832</a:t>
              </a:r>
              <a:r>
                <a:rPr kumimoji="0" lang="en-US" sz="1400" b="1" i="0" u="none" strike="noStrike" cap="none" normalizeH="0" baseline="0" smtClean="0">
                  <a:ln>
                    <a:noFill/>
                  </a:ln>
                  <a:solidFill>
                    <a:srgbClr val="000000"/>
                  </a:solidFill>
                  <a:effectLst/>
                  <a:latin typeface="Arial" pitchFamily="34" charset="0"/>
                  <a:ea typeface="Times New Roman" pitchFamily="18" charset="0"/>
                </a:rPr>
                <a:t> </a:t>
              </a:r>
              <a:r>
                <a:rPr kumimoji="0" lang="en-US" sz="1400" b="1" i="0" u="none" strike="noStrike" cap="none" normalizeH="0" baseline="30000" smtClean="0">
                  <a:ln>
                    <a:noFill/>
                  </a:ln>
                  <a:solidFill>
                    <a:srgbClr val="000000"/>
                  </a:solidFill>
                  <a:effectLst/>
                  <a:latin typeface="Arial" pitchFamily="34" charset="0"/>
                  <a:ea typeface="Times New Roman" pitchFamily="18" charset="0"/>
                </a:rPr>
                <a:t>(MeV)</a:t>
              </a:r>
              <a:endParaRPr kumimoji="0" lang="en-US" sz="1800" b="0" i="0" u="none" strike="noStrike" cap="none" normalizeH="0" baseline="0" smtClean="0">
                <a:ln>
                  <a:noFill/>
                </a:ln>
                <a:solidFill>
                  <a:schemeClr val="tx1"/>
                </a:solidFill>
                <a:effectLst/>
                <a:latin typeface="Arial" pitchFamily="34" charset="0"/>
              </a:endParaRPr>
            </a:p>
          </p:txBody>
        </p:sp>
        <p:sp>
          <p:nvSpPr>
            <p:cNvPr id="18440" name="Rectangle 8"/>
            <p:cNvSpPr>
              <a:spLocks noChangeArrowheads="1"/>
            </p:cNvSpPr>
            <p:nvPr/>
          </p:nvSpPr>
          <p:spPr bwMode="auto">
            <a:xfrm>
              <a:off x="2415" y="10298"/>
              <a:ext cx="1353" cy="474"/>
            </a:xfrm>
            <a:prstGeom prst="rect">
              <a:avLst/>
            </a:prstGeom>
            <a:noFill/>
            <a:ln w="12700" cap="sq">
              <a:noFill/>
              <a:miter lim="800000"/>
              <a:headEnd type="none" w="sm" len="sm"/>
              <a:tailEnd type="none" w="sm" len="sm"/>
            </a:ln>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30000" smtClean="0">
                  <a:ln>
                    <a:noFill/>
                  </a:ln>
                  <a:solidFill>
                    <a:srgbClr val="000000"/>
                  </a:solidFill>
                  <a:effectLst/>
                  <a:latin typeface="Arial" pitchFamily="34" charset="0"/>
                  <a:ea typeface="Times New Roman" pitchFamily="18" charset="0"/>
                </a:rPr>
                <a:t>1.0774</a:t>
              </a:r>
              <a:r>
                <a:rPr kumimoji="0" lang="en-US" sz="1400" b="1" i="0" u="none" strike="noStrike" cap="none" normalizeH="0" baseline="0" smtClean="0">
                  <a:ln>
                    <a:noFill/>
                  </a:ln>
                  <a:solidFill>
                    <a:srgbClr val="000000"/>
                  </a:solidFill>
                  <a:effectLst/>
                  <a:latin typeface="Arial" pitchFamily="34" charset="0"/>
                  <a:ea typeface="Times New Roman" pitchFamily="18" charset="0"/>
                </a:rPr>
                <a:t> </a:t>
              </a:r>
              <a:r>
                <a:rPr kumimoji="0" lang="en-US" sz="1400" b="1" i="0" u="none" strike="noStrike" cap="none" normalizeH="0" baseline="30000" smtClean="0">
                  <a:ln>
                    <a:noFill/>
                  </a:ln>
                  <a:solidFill>
                    <a:srgbClr val="000000"/>
                  </a:solidFill>
                  <a:effectLst/>
                  <a:latin typeface="Arial" pitchFamily="34" charset="0"/>
                  <a:ea typeface="Times New Roman" pitchFamily="18" charset="0"/>
                </a:rPr>
                <a:t>(MeV)</a:t>
              </a:r>
              <a:endParaRPr kumimoji="0" lang="en-US" sz="1800" b="0" i="0" u="none" strike="noStrike" cap="none" normalizeH="0" baseline="0" smtClean="0">
                <a:ln>
                  <a:noFill/>
                </a:ln>
                <a:solidFill>
                  <a:schemeClr val="tx1"/>
                </a:solidFill>
                <a:effectLst/>
                <a:latin typeface="Arial" pitchFamily="34" charset="0"/>
              </a:endParaRPr>
            </a:p>
          </p:txBody>
        </p:sp>
        <p:sp>
          <p:nvSpPr>
            <p:cNvPr id="18439" name="Text Box 7"/>
            <p:cNvSpPr txBox="1">
              <a:spLocks noChangeArrowheads="1"/>
            </p:cNvSpPr>
            <p:nvPr/>
          </p:nvSpPr>
          <p:spPr bwMode="auto">
            <a:xfrm>
              <a:off x="4155" y="8378"/>
              <a:ext cx="900" cy="463"/>
            </a:xfrm>
            <a:prstGeom prst="rect">
              <a:avLst/>
            </a:prstGeom>
            <a:noFill/>
            <a:ln w="12700" cap="sq">
              <a:noFill/>
              <a:miter lim="800000"/>
              <a:headEnd type="none" w="sm" len="sm"/>
              <a:tailEnd type="none" w="sm" len="sm"/>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Arial" pitchFamily="34" charset="0"/>
                  <a:ea typeface="Times New Roman" pitchFamily="18" charset="0"/>
                </a:rPr>
                <a:t>EC</a:t>
              </a:r>
              <a:r>
                <a:rPr kumimoji="0" lang="en-US" sz="1400" b="1" i="0" u="none" strike="noStrike" cap="none" normalizeH="0" baseline="-30000" smtClean="0">
                  <a:ln>
                    <a:noFill/>
                  </a:ln>
                  <a:solidFill>
                    <a:srgbClr val="000000"/>
                  </a:solidFill>
                  <a:effectLst/>
                  <a:latin typeface="Arial" pitchFamily="34" charset="0"/>
                  <a:ea typeface="Times New Roman" pitchFamily="18" charset="0"/>
                </a:rPr>
                <a:t>2</a:t>
              </a:r>
              <a:endParaRPr kumimoji="0" lang="en-US" sz="1800" b="0" i="0" u="none" strike="noStrike" cap="none" normalizeH="0" baseline="0" smtClean="0">
                <a:ln>
                  <a:noFill/>
                </a:ln>
                <a:solidFill>
                  <a:schemeClr val="tx1"/>
                </a:solidFill>
                <a:effectLst/>
                <a:latin typeface="Arial" pitchFamily="34" charset="0"/>
              </a:endParaRPr>
            </a:p>
          </p:txBody>
        </p:sp>
        <p:sp>
          <p:nvSpPr>
            <p:cNvPr id="18438" name="Rectangle 6"/>
            <p:cNvSpPr>
              <a:spLocks noChangeArrowheads="1"/>
            </p:cNvSpPr>
            <p:nvPr/>
          </p:nvSpPr>
          <p:spPr bwMode="auto">
            <a:xfrm>
              <a:off x="3975" y="9818"/>
              <a:ext cx="1260" cy="407"/>
            </a:xfrm>
            <a:prstGeom prst="rect">
              <a:avLst/>
            </a:prstGeom>
            <a:noFill/>
            <a:ln w="12700" cap="sq">
              <a:noFill/>
              <a:miter lim="800000"/>
              <a:headEnd type="none" w="sm" len="sm"/>
              <a:tailEnd type="none" w="sm" len="sm"/>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Arial" pitchFamily="34" charset="0"/>
                  <a:ea typeface="Times New Roman" pitchFamily="18" charset="0"/>
                </a:rPr>
                <a:t>EC</a:t>
              </a:r>
              <a:r>
                <a:rPr kumimoji="0" lang="en-US" sz="1400" b="1" i="0" u="none" strike="noStrike" cap="none" normalizeH="0" baseline="-30000" smtClean="0">
                  <a:ln>
                    <a:noFill/>
                  </a:ln>
                  <a:solidFill>
                    <a:srgbClr val="000000"/>
                  </a:solidFill>
                  <a:effectLst/>
                  <a:latin typeface="Arial" pitchFamily="34" charset="0"/>
                  <a:ea typeface="Times New Roman" pitchFamily="18" charset="0"/>
                </a:rPr>
                <a:t>5 </a:t>
              </a:r>
              <a:r>
                <a:rPr kumimoji="0" lang="en-US" sz="1400" b="1" i="0" u="none" strike="noStrike" cap="none" normalizeH="0" baseline="0" smtClean="0">
                  <a:ln>
                    <a:noFill/>
                  </a:ln>
                  <a:solidFill>
                    <a:srgbClr val="000000"/>
                  </a:solidFill>
                  <a:effectLst/>
                  <a:latin typeface="Arial" pitchFamily="34" charset="0"/>
                  <a:ea typeface="Times New Roman" pitchFamily="18" charset="0"/>
                </a:rPr>
                <a:t>β</a:t>
              </a:r>
              <a:r>
                <a:rPr kumimoji="0" lang="en-US" sz="1400" b="1" i="0" u="none" strike="noStrike" cap="none" normalizeH="0" baseline="-30000" smtClean="0">
                  <a:ln>
                    <a:noFill/>
                  </a:ln>
                  <a:solidFill>
                    <a:srgbClr val="000000"/>
                  </a:solidFill>
                  <a:effectLst/>
                  <a:latin typeface="Arial" pitchFamily="34" charset="0"/>
                  <a:ea typeface="Times New Roman" pitchFamily="18" charset="0"/>
                </a:rPr>
                <a:t>1</a:t>
              </a:r>
              <a:r>
                <a:rPr kumimoji="0" lang="en-US" sz="1400" b="1" i="0" u="none" strike="noStrike" cap="none" normalizeH="0" baseline="30000" smtClean="0">
                  <a:ln>
                    <a:noFill/>
                  </a:ln>
                  <a:solidFill>
                    <a:srgbClr val="000000"/>
                  </a:solidFill>
                  <a:effectLst/>
                  <a:latin typeface="Arial" pitchFamily="34" charset="0"/>
                  <a:ea typeface="Times New Roman" pitchFamily="18" charset="0"/>
                </a:rPr>
                <a:t>+</a:t>
              </a:r>
              <a:endParaRPr kumimoji="0" lang="en-US" sz="1800" b="0" i="0" u="none" strike="noStrike" cap="none" normalizeH="0" baseline="0" smtClean="0">
                <a:ln>
                  <a:noFill/>
                </a:ln>
                <a:solidFill>
                  <a:schemeClr val="tx1"/>
                </a:solidFill>
                <a:effectLst/>
                <a:latin typeface="Arial" pitchFamily="34" charset="0"/>
              </a:endParaRPr>
            </a:p>
          </p:txBody>
        </p:sp>
        <p:sp>
          <p:nvSpPr>
            <p:cNvPr id="18437" name="Rectangle 5"/>
            <p:cNvSpPr>
              <a:spLocks noChangeArrowheads="1"/>
            </p:cNvSpPr>
            <p:nvPr/>
          </p:nvSpPr>
          <p:spPr bwMode="auto">
            <a:xfrm>
              <a:off x="4155" y="9098"/>
              <a:ext cx="900" cy="406"/>
            </a:xfrm>
            <a:prstGeom prst="rect">
              <a:avLst/>
            </a:prstGeom>
            <a:noFill/>
            <a:ln w="12700" cap="sq">
              <a:noFill/>
              <a:miter lim="800000"/>
              <a:headEnd type="none" w="sm" len="sm"/>
              <a:tailEnd type="none" w="sm" len="sm"/>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Arial" pitchFamily="34" charset="0"/>
                  <a:ea typeface="Times New Roman" pitchFamily="18" charset="0"/>
                </a:rPr>
                <a:t>EC</a:t>
              </a:r>
              <a:r>
                <a:rPr kumimoji="0" lang="en-US" sz="1400" b="1" i="0" u="none" strike="noStrike" cap="none" normalizeH="0" baseline="-30000" smtClean="0">
                  <a:ln>
                    <a:noFill/>
                  </a:ln>
                  <a:solidFill>
                    <a:srgbClr val="000000"/>
                  </a:solidFill>
                  <a:effectLst/>
                  <a:latin typeface="Arial" pitchFamily="34" charset="0"/>
                  <a:ea typeface="Times New Roman" pitchFamily="18" charset="0"/>
                </a:rPr>
                <a:t>3</a:t>
              </a:r>
              <a:endParaRPr kumimoji="0" lang="en-US" sz="1800" b="0" i="0" u="none" strike="noStrike" cap="none" normalizeH="0" baseline="0" smtClean="0">
                <a:ln>
                  <a:noFill/>
                </a:ln>
                <a:solidFill>
                  <a:schemeClr val="tx1"/>
                </a:solidFill>
                <a:effectLst/>
                <a:latin typeface="Arial" pitchFamily="34" charset="0"/>
              </a:endParaRPr>
            </a:p>
          </p:txBody>
        </p:sp>
        <p:sp>
          <p:nvSpPr>
            <p:cNvPr id="18436" name="Rectangle 4"/>
            <p:cNvSpPr>
              <a:spLocks noChangeArrowheads="1"/>
            </p:cNvSpPr>
            <p:nvPr/>
          </p:nvSpPr>
          <p:spPr bwMode="auto">
            <a:xfrm>
              <a:off x="3795" y="10610"/>
              <a:ext cx="1260" cy="468"/>
            </a:xfrm>
            <a:prstGeom prst="rect">
              <a:avLst/>
            </a:prstGeom>
            <a:noFill/>
            <a:ln w="12700" cap="sq">
              <a:noFill/>
              <a:miter lim="800000"/>
              <a:headEnd type="none" w="sm" len="sm"/>
              <a:tailEnd type="none" w="sm" len="sm"/>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Arial" pitchFamily="34" charset="0"/>
                  <a:ea typeface="Times New Roman" pitchFamily="18" charset="0"/>
                </a:rPr>
                <a:t>EC</a:t>
              </a:r>
              <a:r>
                <a:rPr kumimoji="0" lang="en-US" sz="1400" b="1" i="0" u="none" strike="noStrike" cap="none" normalizeH="0" baseline="-30000" smtClean="0">
                  <a:ln>
                    <a:noFill/>
                  </a:ln>
                  <a:solidFill>
                    <a:srgbClr val="000000"/>
                  </a:solidFill>
                  <a:effectLst/>
                  <a:latin typeface="Arial" pitchFamily="34" charset="0"/>
                  <a:ea typeface="Times New Roman" pitchFamily="18" charset="0"/>
                </a:rPr>
                <a:t>6 </a:t>
              </a:r>
              <a:r>
                <a:rPr kumimoji="0" lang="en-US" sz="1400" b="1" i="0" u="none" strike="noStrike" cap="none" normalizeH="0" baseline="0" smtClean="0">
                  <a:ln>
                    <a:noFill/>
                  </a:ln>
                  <a:solidFill>
                    <a:srgbClr val="000000"/>
                  </a:solidFill>
                  <a:effectLst/>
                  <a:latin typeface="Arial" pitchFamily="34" charset="0"/>
                  <a:ea typeface="Times New Roman" pitchFamily="18" charset="0"/>
                </a:rPr>
                <a:t>β</a:t>
              </a:r>
              <a:r>
                <a:rPr kumimoji="0" lang="en-US" sz="1400" b="1" i="0" u="none" strike="noStrike" cap="none" normalizeH="0" baseline="-30000" smtClean="0">
                  <a:ln>
                    <a:noFill/>
                  </a:ln>
                  <a:solidFill>
                    <a:srgbClr val="000000"/>
                  </a:solidFill>
                  <a:effectLst/>
                  <a:latin typeface="Arial" pitchFamily="34" charset="0"/>
                  <a:ea typeface="Times New Roman" pitchFamily="18" charset="0"/>
                </a:rPr>
                <a:t>2</a:t>
              </a:r>
              <a:r>
                <a:rPr kumimoji="0" lang="en-US" sz="1400" b="1" i="0" u="none" strike="noStrike" cap="none" normalizeH="0" baseline="30000" smtClean="0">
                  <a:ln>
                    <a:noFill/>
                  </a:ln>
                  <a:solidFill>
                    <a:srgbClr val="000000"/>
                  </a:solidFill>
                  <a:effectLst/>
                  <a:latin typeface="Arial" pitchFamily="34" charset="0"/>
                  <a:ea typeface="Times New Roman" pitchFamily="18" charset="0"/>
                </a:rPr>
                <a:t>+</a:t>
              </a:r>
              <a:endParaRPr kumimoji="0" lang="en-US" sz="1800" b="0" i="0" u="none" strike="noStrike" cap="none" normalizeH="0" baseline="0" smtClean="0">
                <a:ln>
                  <a:noFill/>
                </a:ln>
                <a:solidFill>
                  <a:schemeClr val="tx1"/>
                </a:solidFill>
                <a:effectLst/>
                <a:latin typeface="Arial" pitchFamily="34" charset="0"/>
              </a:endParaRPr>
            </a:p>
          </p:txBody>
        </p:sp>
      </p:grpSp>
      <p:pic>
        <p:nvPicPr>
          <p:cNvPr id="29" name="Picture 28" descr="http://www.nndc.bnl.gov/nudat2/temp/111CDgvlvtvjvfveM436.0em0.0r5604.png"/>
          <p:cNvPicPr/>
          <p:nvPr/>
        </p:nvPicPr>
        <p:blipFill>
          <a:blip r:embed="rId3"/>
          <a:srcRect/>
          <a:stretch>
            <a:fillRect/>
          </a:stretch>
        </p:blipFill>
        <p:spPr bwMode="auto">
          <a:xfrm>
            <a:off x="5638800" y="3657600"/>
            <a:ext cx="2286000" cy="2667000"/>
          </a:xfrm>
          <a:prstGeom prst="rect">
            <a:avLst/>
          </a:prstGeom>
          <a:noFill/>
          <a:ln w="9525">
            <a:noFill/>
            <a:miter lim="800000"/>
            <a:headEnd/>
            <a:tailEnd/>
          </a:ln>
        </p:spPr>
      </p:pic>
      <p:sp>
        <p:nvSpPr>
          <p:cNvPr id="30" name="Rectangle 29"/>
          <p:cNvSpPr/>
          <p:nvPr/>
        </p:nvSpPr>
        <p:spPr>
          <a:xfrm>
            <a:off x="5410200" y="3048000"/>
            <a:ext cx="3505200" cy="646331"/>
          </a:xfrm>
          <a:prstGeom prst="rect">
            <a:avLst/>
          </a:prstGeom>
        </p:spPr>
        <p:txBody>
          <a:bodyPr wrap="square">
            <a:spAutoFit/>
          </a:bodyPr>
          <a:lstStyle/>
          <a:p>
            <a:r>
              <a:rPr lang="en-US" dirty="0" smtClean="0"/>
              <a:t>Decay scheme of </a:t>
            </a:r>
            <a:r>
              <a:rPr lang="en-US" baseline="30000" dirty="0" smtClean="0"/>
              <a:t>111</a:t>
            </a:r>
            <a:r>
              <a:rPr lang="en-US" b="1" dirty="0" smtClean="0"/>
              <a:t>Cd</a:t>
            </a:r>
            <a:r>
              <a:rPr lang="en-US" dirty="0" smtClean="0"/>
              <a:t> </a:t>
            </a:r>
            <a:r>
              <a:rPr lang="en-US" baseline="-25000" dirty="0" smtClean="0"/>
              <a:t>48</a:t>
            </a:r>
            <a:r>
              <a:rPr lang="en-US" dirty="0" smtClean="0"/>
              <a:t>, </a:t>
            </a:r>
            <a:r>
              <a:rPr lang="en-US" dirty="0" smtClean="0">
                <a:latin typeface="Lucida Console" pitchFamily="49" charset="0"/>
              </a:rPr>
              <a:t>IT </a:t>
            </a:r>
            <a:r>
              <a:rPr lang="en-US" b="1" dirty="0" smtClean="0">
                <a:solidFill>
                  <a:srgbClr val="000000"/>
                </a:solidFill>
                <a:latin typeface="Arial" pitchFamily="34" charset="0"/>
                <a:ea typeface="Times New Roman" pitchFamily="18" charset="0"/>
              </a:rPr>
              <a:t>T</a:t>
            </a:r>
            <a:r>
              <a:rPr lang="en-US" b="1" baseline="-30000" dirty="0" smtClean="0">
                <a:solidFill>
                  <a:srgbClr val="000000"/>
                </a:solidFill>
                <a:latin typeface="Arial" pitchFamily="34" charset="0"/>
                <a:ea typeface="Times New Roman" pitchFamily="18" charset="0"/>
              </a:rPr>
              <a:t>1/2</a:t>
            </a:r>
            <a:r>
              <a:rPr lang="en-US" b="1" dirty="0" smtClean="0">
                <a:solidFill>
                  <a:srgbClr val="000000"/>
                </a:solidFill>
                <a:latin typeface="Arial" pitchFamily="34" charset="0"/>
                <a:ea typeface="Times New Roman" pitchFamily="18" charset="0"/>
              </a:rPr>
              <a:t>=48.54m</a:t>
            </a:r>
            <a:endParaRPr lang="en-US" dirty="0"/>
          </a:p>
        </p:txBody>
      </p:sp>
      <p:sp>
        <p:nvSpPr>
          <p:cNvPr id="32" name="TextBox 31"/>
          <p:cNvSpPr txBox="1"/>
          <p:nvPr/>
        </p:nvSpPr>
        <p:spPr>
          <a:xfrm>
            <a:off x="-228600" y="3657600"/>
            <a:ext cx="2133600" cy="338554"/>
          </a:xfrm>
          <a:prstGeom prst="rect">
            <a:avLst/>
          </a:prstGeom>
          <a:noFill/>
        </p:spPr>
        <p:txBody>
          <a:bodyPr wrap="square" rtlCol="0">
            <a:spAutoFit/>
          </a:bodyPr>
          <a:lstStyle/>
          <a:p>
            <a:r>
              <a:rPr lang="en-US" sz="1600" dirty="0" smtClean="0"/>
              <a:t>                Decay scheme</a:t>
            </a:r>
            <a:endParaRPr lang="en-US" sz="16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1350</TotalTime>
  <Words>1437</Words>
  <Application>Microsoft Office PowerPoint</Application>
  <PresentationFormat>On-screen Show (4:3)</PresentationFormat>
  <Paragraphs>188</Paragraphs>
  <Slides>13</Slides>
  <Notes>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13</vt:i4>
      </vt:variant>
    </vt:vector>
  </HeadingPairs>
  <TitlesOfParts>
    <vt:vector size="16" baseType="lpstr">
      <vt:lpstr>Office Theme</vt:lpstr>
      <vt:lpstr>Bitmap Image</vt:lpstr>
      <vt:lpstr>Graph</vt:lpstr>
      <vt:lpstr>     Radioactive  Ion Beam and Chemical Perspectives       Bichitra  Ganguly Saha Institute of Nuclear Physics Applied Nuclear Physics Division 1/AF Bidhannagar, KOLKATA INDIA , 700064 Email : bichitra.ganguly@saha.ac.in    </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SINP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Radioactive  Ion Beam and Chemical Perspectives  Bichitra Ganguly Saha Institute of Nuclear Physics Applied Nuclear Physics Division 1/AF Bidhannagar, KOLKATA INDIA , 700064 Email : bichitra.ganguly@saha.ac.in    </dc:title>
  <dc:creator>Valued Customer</dc:creator>
  <cp:lastModifiedBy>Valued Customer</cp:lastModifiedBy>
  <cp:revision>90</cp:revision>
  <dcterms:created xsi:type="dcterms:W3CDTF">2012-04-11T07:26:21Z</dcterms:created>
  <dcterms:modified xsi:type="dcterms:W3CDTF">2012-04-17T07:51:50Z</dcterms:modified>
</cp:coreProperties>
</file>