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1"/>
    <p:sldMasterId id="2147484061" r:id="rId2"/>
    <p:sldMasterId id="2147484063" r:id="rId3"/>
    <p:sldMasterId id="2147484090" r:id="rId4"/>
    <p:sldMasterId id="2147484105" r:id="rId5"/>
    <p:sldMasterId id="2147484162" r:id="rId6"/>
    <p:sldMasterId id="2147484193" r:id="rId7"/>
    <p:sldMasterId id="2147484208" r:id="rId8"/>
  </p:sldMasterIdLst>
  <p:notesMasterIdLst>
    <p:notesMasterId r:id="rId40"/>
  </p:notesMasterIdLst>
  <p:sldIdLst>
    <p:sldId id="256" r:id="rId9"/>
    <p:sldId id="609" r:id="rId10"/>
    <p:sldId id="669" r:id="rId11"/>
    <p:sldId id="703" r:id="rId12"/>
    <p:sldId id="728" r:id="rId13"/>
    <p:sldId id="726" r:id="rId14"/>
    <p:sldId id="727" r:id="rId15"/>
    <p:sldId id="721" r:id="rId16"/>
    <p:sldId id="722" r:id="rId17"/>
    <p:sldId id="729" r:id="rId18"/>
    <p:sldId id="730" r:id="rId19"/>
    <p:sldId id="731" r:id="rId20"/>
    <p:sldId id="732" r:id="rId21"/>
    <p:sldId id="733" r:id="rId22"/>
    <p:sldId id="701" r:id="rId23"/>
    <p:sldId id="702" r:id="rId24"/>
    <p:sldId id="705" r:id="rId25"/>
    <p:sldId id="708" r:id="rId26"/>
    <p:sldId id="706" r:id="rId27"/>
    <p:sldId id="707" r:id="rId28"/>
    <p:sldId id="710" r:id="rId29"/>
    <p:sldId id="711" r:id="rId30"/>
    <p:sldId id="736" r:id="rId31"/>
    <p:sldId id="717" r:id="rId32"/>
    <p:sldId id="734" r:id="rId33"/>
    <p:sldId id="737" r:id="rId34"/>
    <p:sldId id="738" r:id="rId35"/>
    <p:sldId id="739" r:id="rId36"/>
    <p:sldId id="740" r:id="rId37"/>
    <p:sldId id="735" r:id="rId38"/>
    <p:sldId id="43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78" autoAdjust="0"/>
    <p:restoredTop sz="94660"/>
  </p:normalViewPr>
  <p:slideViewPr>
    <p:cSldViewPr snapToObjects="1" showGuides="1">
      <p:cViewPr>
        <p:scale>
          <a:sx n="99" d="100"/>
          <a:sy n="99" d="100"/>
        </p:scale>
        <p:origin x="-296"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9" Type="http://schemas.openxmlformats.org/officeDocument/2006/relationships/slide" Target="slides/slide1.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w\wventuri\Documents\MyDocs\SRF\HIE%20ISOLDE\RF%20test%20resume.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w\wventuri\Documents\MyDocs\SRF\HIE%20ISOLDE\WG-RFstructures\Test%20RF%20Q1_9_%2013_02_2012.xlsx" TargetMode="External"/><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455465995745"/>
          <c:y val="0.0347496703757102"/>
          <c:w val="0.825075090465765"/>
          <c:h val="0.820471948048748"/>
        </c:manualLayout>
      </c:layout>
      <c:scatterChart>
        <c:scatterStyle val="lineMarker"/>
        <c:varyColors val="0"/>
        <c:ser>
          <c:idx val="0"/>
          <c:order val="0"/>
          <c:tx>
            <c:strRef>
              <c:f>Sheet1!$D$1</c:f>
              <c:strCache>
                <c:ptCount val="1"/>
                <c:pt idx="0">
                  <c:v>Q1 Mag Dec 2010-1st (150ºC)</c:v>
                </c:pt>
              </c:strCache>
            </c:strRef>
          </c:tx>
          <c:spPr>
            <a:ln w="28575">
              <a:noFill/>
            </a:ln>
          </c:spPr>
          <c:marker>
            <c:spPr>
              <a:solidFill>
                <a:srgbClr val="0070C0"/>
              </a:solidFill>
              <a:ln>
                <a:noFill/>
              </a:ln>
            </c:spPr>
          </c:marker>
          <c:xVal>
            <c:numRef>
              <c:f>Sheet1!$E$3:$E$19</c:f>
              <c:numCache>
                <c:formatCode>0.00E+00</c:formatCode>
                <c:ptCount val="17"/>
                <c:pt idx="0">
                  <c:v>0.213874551567338</c:v>
                </c:pt>
                <c:pt idx="1">
                  <c:v>1.098396428155672</c:v>
                </c:pt>
                <c:pt idx="2">
                  <c:v>1.202289659671058</c:v>
                </c:pt>
                <c:pt idx="3">
                  <c:v>1.348525340971327</c:v>
                </c:pt>
                <c:pt idx="4">
                  <c:v>1.521279846745531</c:v>
                </c:pt>
                <c:pt idx="5">
                  <c:v>1.679612553679643</c:v>
                </c:pt>
                <c:pt idx="6">
                  <c:v>1.804509247281314</c:v>
                </c:pt>
                <c:pt idx="7">
                  <c:v>1.943162461019882</c:v>
                </c:pt>
                <c:pt idx="8">
                  <c:v>2.046016406833506</c:v>
                </c:pt>
                <c:pt idx="9">
                  <c:v>0.876010097065657</c:v>
                </c:pt>
                <c:pt idx="10">
                  <c:v>0.954902679431284</c:v>
                </c:pt>
                <c:pt idx="11">
                  <c:v>0.722202707034348</c:v>
                </c:pt>
                <c:pt idx="12">
                  <c:v>0.634832441199411</c:v>
                </c:pt>
                <c:pt idx="13">
                  <c:v>0.409410627549004</c:v>
                </c:pt>
                <c:pt idx="14">
                  <c:v>0.532303242862733</c:v>
                </c:pt>
                <c:pt idx="15">
                  <c:v>0.213874551567338</c:v>
                </c:pt>
                <c:pt idx="16">
                  <c:v>1.802017946951103</c:v>
                </c:pt>
              </c:numCache>
            </c:numRef>
          </c:xVal>
          <c:yVal>
            <c:numRef>
              <c:f>Sheet1!$D$3:$D$19</c:f>
              <c:numCache>
                <c:formatCode>0.00E+00</c:formatCode>
                <c:ptCount val="17"/>
                <c:pt idx="0">
                  <c:v>2.62637326262218E9</c:v>
                </c:pt>
                <c:pt idx="1">
                  <c:v>2.59591604884972E8</c:v>
                </c:pt>
                <c:pt idx="2">
                  <c:v>2.0525265825628E8</c:v>
                </c:pt>
                <c:pt idx="3">
                  <c:v>1.3949011716488E8</c:v>
                </c:pt>
                <c:pt idx="4">
                  <c:v>8.0155137126593E7</c:v>
                </c:pt>
                <c:pt idx="5">
                  <c:v>4.64852424651467E7</c:v>
                </c:pt>
                <c:pt idx="6">
                  <c:v>3.176854156762E7</c:v>
                </c:pt>
                <c:pt idx="7">
                  <c:v>1.95455451097015E7</c:v>
                </c:pt>
                <c:pt idx="8">
                  <c:v>1.35699794731904E7</c:v>
                </c:pt>
                <c:pt idx="9">
                  <c:v>3.91076036647877E8</c:v>
                </c:pt>
                <c:pt idx="10">
                  <c:v>3.45754835163731E8</c:v>
                </c:pt>
                <c:pt idx="11">
                  <c:v>5.02304398194278E8</c:v>
                </c:pt>
                <c:pt idx="12">
                  <c:v>5.66253655070977E8</c:v>
                </c:pt>
                <c:pt idx="13">
                  <c:v>7.38583479209888E8</c:v>
                </c:pt>
                <c:pt idx="14">
                  <c:v>7.24899097286509E8</c:v>
                </c:pt>
                <c:pt idx="15">
                  <c:v>2.62637326262218E9</c:v>
                </c:pt>
                <c:pt idx="16">
                  <c:v>3.18178757602962E7</c:v>
                </c:pt>
              </c:numCache>
            </c:numRef>
          </c:yVal>
          <c:smooth val="0"/>
        </c:ser>
        <c:ser>
          <c:idx val="1"/>
          <c:order val="1"/>
          <c:tx>
            <c:strRef>
              <c:f>Sheet1!$G$1</c:f>
              <c:strCache>
                <c:ptCount val="1"/>
                <c:pt idx="0">
                  <c:v>Q1 Mag Feb 2011-2nd  (150ºC)</c:v>
                </c:pt>
              </c:strCache>
            </c:strRef>
          </c:tx>
          <c:spPr>
            <a:ln w="28575">
              <a:noFill/>
            </a:ln>
          </c:spPr>
          <c:marker>
            <c:spPr>
              <a:solidFill>
                <a:schemeClr val="tx2">
                  <a:lumMod val="40000"/>
                  <a:lumOff val="60000"/>
                </a:schemeClr>
              </a:solidFill>
              <a:ln>
                <a:noFill/>
              </a:ln>
            </c:spPr>
          </c:marker>
          <c:xVal>
            <c:numRef>
              <c:f>Sheet1!$H$3:$H$28</c:f>
              <c:numCache>
                <c:formatCode>General</c:formatCode>
                <c:ptCount val="26"/>
                <c:pt idx="0">
                  <c:v>1.056313419512148</c:v>
                </c:pt>
                <c:pt idx="1">
                  <c:v>1.118903924573007</c:v>
                </c:pt>
                <c:pt idx="2">
                  <c:v>1.256877052484507</c:v>
                </c:pt>
                <c:pt idx="3">
                  <c:v>1.320665391485222</c:v>
                </c:pt>
                <c:pt idx="4">
                  <c:v>1.446414600854506</c:v>
                </c:pt>
                <c:pt idx="5">
                  <c:v>1.575044386307338</c:v>
                </c:pt>
                <c:pt idx="6">
                  <c:v>1.693529620956887</c:v>
                </c:pt>
                <c:pt idx="7">
                  <c:v>0.857615846688912</c:v>
                </c:pt>
                <c:pt idx="8">
                  <c:v>0.724924532480367</c:v>
                </c:pt>
                <c:pt idx="9">
                  <c:v>0.620572886897706</c:v>
                </c:pt>
                <c:pt idx="10">
                  <c:v>0.508502154262971</c:v>
                </c:pt>
                <c:pt idx="11">
                  <c:v>0.362904870746694</c:v>
                </c:pt>
                <c:pt idx="12">
                  <c:v>0.210762235874851</c:v>
                </c:pt>
                <c:pt idx="13">
                  <c:v>0.0264419084445415</c:v>
                </c:pt>
                <c:pt idx="14">
                  <c:v>1.717088964770517</c:v>
                </c:pt>
                <c:pt idx="15">
                  <c:v>1.744989415990731</c:v>
                </c:pt>
                <c:pt idx="16">
                  <c:v>0.906343442959935</c:v>
                </c:pt>
                <c:pt idx="17">
                  <c:v>0.602965962900709</c:v>
                </c:pt>
                <c:pt idx="18">
                  <c:v>0.732474984331329</c:v>
                </c:pt>
                <c:pt idx="19">
                  <c:v>0.135610337602405</c:v>
                </c:pt>
                <c:pt idx="20">
                  <c:v>0.724924532480367</c:v>
                </c:pt>
                <c:pt idx="21">
                  <c:v>0.916838405401449</c:v>
                </c:pt>
                <c:pt idx="22">
                  <c:v>1.458118422783434</c:v>
                </c:pt>
                <c:pt idx="23">
                  <c:v>0.651317574870401</c:v>
                </c:pt>
                <c:pt idx="24">
                  <c:v>0.462160471011867</c:v>
                </c:pt>
              </c:numCache>
            </c:numRef>
          </c:xVal>
          <c:yVal>
            <c:numRef>
              <c:f>Sheet1!$G$3:$G$28</c:f>
              <c:numCache>
                <c:formatCode>0.00E+00</c:formatCode>
                <c:ptCount val="26"/>
                <c:pt idx="0">
                  <c:v>1.94900419495045E7</c:v>
                </c:pt>
                <c:pt idx="1">
                  <c:v>1.7437315437053E7</c:v>
                </c:pt>
                <c:pt idx="2">
                  <c:v>1.27379916468575E7</c:v>
                </c:pt>
                <c:pt idx="3">
                  <c:v>1.08702901962899E7</c:v>
                </c:pt>
                <c:pt idx="4">
                  <c:v>7.86391629891056E6</c:v>
                </c:pt>
                <c:pt idx="5">
                  <c:v>4.5275940396176E6</c:v>
                </c:pt>
                <c:pt idx="6">
                  <c:v>3.94166363783953E6</c:v>
                </c:pt>
                <c:pt idx="7">
                  <c:v>2.50855729787701E7</c:v>
                </c:pt>
                <c:pt idx="8">
                  <c:v>2.88176225281944E7</c:v>
                </c:pt>
                <c:pt idx="9">
                  <c:v>5.04811278822027E7</c:v>
                </c:pt>
                <c:pt idx="10">
                  <c:v>5.78272148044835E7</c:v>
                </c:pt>
                <c:pt idx="11">
                  <c:v>6.77169513826598E7</c:v>
                </c:pt>
                <c:pt idx="12">
                  <c:v>8.10185572727995E7</c:v>
                </c:pt>
                <c:pt idx="13">
                  <c:v>9.71433332938577E7</c:v>
                </c:pt>
                <c:pt idx="14">
                  <c:v>3.7216838988122E6</c:v>
                </c:pt>
                <c:pt idx="15">
                  <c:v>3.17465812889918E6</c:v>
                </c:pt>
                <c:pt idx="16">
                  <c:v>2.4443112349271E7</c:v>
                </c:pt>
                <c:pt idx="17">
                  <c:v>3.68888226533837E7</c:v>
                </c:pt>
                <c:pt idx="18">
                  <c:v>2.97592465325667E7</c:v>
                </c:pt>
                <c:pt idx="19">
                  <c:v>8.83241659238324E7</c:v>
                </c:pt>
                <c:pt idx="20">
                  <c:v>4.66745969899791E7</c:v>
                </c:pt>
                <c:pt idx="21">
                  <c:v>3.41429768852166E7</c:v>
                </c:pt>
                <c:pt idx="22">
                  <c:v>8.02881444841335E6</c:v>
                </c:pt>
                <c:pt idx="23">
                  <c:v>3.3335407726694E7</c:v>
                </c:pt>
                <c:pt idx="24">
                  <c:v>6.44716299318158E7</c:v>
                </c:pt>
              </c:numCache>
            </c:numRef>
          </c:yVal>
          <c:smooth val="0"/>
        </c:ser>
        <c:ser>
          <c:idx val="2"/>
          <c:order val="2"/>
          <c:tx>
            <c:strRef>
              <c:f>Sheet1!$M$1</c:f>
              <c:strCache>
                <c:ptCount val="1"/>
                <c:pt idx="0">
                  <c:v>Q1 Diode Jul 2011  (150ºC)</c:v>
                </c:pt>
              </c:strCache>
            </c:strRef>
          </c:tx>
          <c:spPr>
            <a:ln>
              <a:noFill/>
            </a:ln>
          </c:spPr>
          <c:marker>
            <c:symbol val="x"/>
            <c:size val="7"/>
            <c:spPr>
              <a:ln>
                <a:solidFill>
                  <a:schemeClr val="accent6">
                    <a:lumMod val="75000"/>
                  </a:schemeClr>
                </a:solidFill>
              </a:ln>
            </c:spPr>
          </c:marker>
          <c:xVal>
            <c:numRef>
              <c:f>Sheet1!$N$3:$N$12</c:f>
              <c:numCache>
                <c:formatCode>0.00E+00</c:formatCode>
                <c:ptCount val="10"/>
                <c:pt idx="0">
                  <c:v>0.866493401433583</c:v>
                </c:pt>
                <c:pt idx="1">
                  <c:v>0.640125694164916</c:v>
                </c:pt>
                <c:pt idx="2">
                  <c:v>0.415207567034332</c:v>
                </c:pt>
                <c:pt idx="3">
                  <c:v>0.280069141276921</c:v>
                </c:pt>
                <c:pt idx="4">
                  <c:v>0.295641406536311</c:v>
                </c:pt>
                <c:pt idx="5">
                  <c:v>0.259875453252972</c:v>
                </c:pt>
                <c:pt idx="6">
                  <c:v>0.230550070734464</c:v>
                </c:pt>
                <c:pt idx="7">
                  <c:v>1.040555525673694</c:v>
                </c:pt>
                <c:pt idx="8">
                  <c:v>1.178325455239653</c:v>
                </c:pt>
                <c:pt idx="9">
                  <c:v>1.277218674410548</c:v>
                </c:pt>
              </c:numCache>
            </c:numRef>
          </c:xVal>
          <c:yVal>
            <c:numRef>
              <c:f>Sheet1!$M$3:$M$12</c:f>
              <c:numCache>
                <c:formatCode>0.00E+00</c:formatCode>
                <c:ptCount val="10"/>
                <c:pt idx="0">
                  <c:v>2.31787839422872E6</c:v>
                </c:pt>
                <c:pt idx="1">
                  <c:v>2.11990056024764E6</c:v>
                </c:pt>
                <c:pt idx="2">
                  <c:v>1.93452134900643E6</c:v>
                </c:pt>
                <c:pt idx="3">
                  <c:v>1.8105744510644E6</c:v>
                </c:pt>
                <c:pt idx="4">
                  <c:v>1.91980618583811E6</c:v>
                </c:pt>
                <c:pt idx="5">
                  <c:v>1.89772016145917E6</c:v>
                </c:pt>
                <c:pt idx="6">
                  <c:v>1.90648041459667E6</c:v>
                </c:pt>
                <c:pt idx="7">
                  <c:v>2.29273471372137E6</c:v>
                </c:pt>
                <c:pt idx="8">
                  <c:v>2.2537203611746E6</c:v>
                </c:pt>
                <c:pt idx="9">
                  <c:v>2.09726396304347E6</c:v>
                </c:pt>
              </c:numCache>
            </c:numRef>
          </c:yVal>
          <c:smooth val="0"/>
        </c:ser>
        <c:ser>
          <c:idx val="3"/>
          <c:order val="3"/>
          <c:tx>
            <c:strRef>
              <c:f>Sheet1!$P$1</c:f>
              <c:strCache>
                <c:ptCount val="1"/>
                <c:pt idx="0">
                  <c:v>Q2 Mag Sept 2011  (150ºC)</c:v>
                </c:pt>
              </c:strCache>
            </c:strRef>
          </c:tx>
          <c:spPr>
            <a:ln w="28575">
              <a:noFill/>
            </a:ln>
          </c:spPr>
          <c:marker>
            <c:symbol val="triangle"/>
            <c:size val="7"/>
            <c:spPr>
              <a:solidFill>
                <a:schemeClr val="accent4">
                  <a:lumMod val="75000"/>
                </a:schemeClr>
              </a:solidFill>
              <a:ln>
                <a:noFill/>
              </a:ln>
            </c:spPr>
          </c:marker>
          <c:xVal>
            <c:numRef>
              <c:f>Sheet1!$Q$3:$Q$16</c:f>
              <c:numCache>
                <c:formatCode>0.00E+00</c:formatCode>
                <c:ptCount val="14"/>
                <c:pt idx="0">
                  <c:v>0.024</c:v>
                </c:pt>
                <c:pt idx="1">
                  <c:v>0.170729094410507</c:v>
                </c:pt>
                <c:pt idx="2">
                  <c:v>0.191120616093161</c:v>
                </c:pt>
                <c:pt idx="3">
                  <c:v>0.227408941500656</c:v>
                </c:pt>
                <c:pt idx="4">
                  <c:v>0.255450958589713</c:v>
                </c:pt>
                <c:pt idx="5">
                  <c:v>0.287281418634611</c:v>
                </c:pt>
                <c:pt idx="6">
                  <c:v>0.321964164883253</c:v>
                </c:pt>
                <c:pt idx="7">
                  <c:v>0.403002311126633</c:v>
                </c:pt>
                <c:pt idx="8">
                  <c:v>0.510278813139896</c:v>
                </c:pt>
                <c:pt idx="9">
                  <c:v>0.641663796797616</c:v>
                </c:pt>
                <c:pt idx="10">
                  <c:v>0.906374204001818</c:v>
                </c:pt>
                <c:pt idx="11">
                  <c:v>1.615502136575507</c:v>
                </c:pt>
                <c:pt idx="12">
                  <c:v>2.258434693587183</c:v>
                </c:pt>
                <c:pt idx="13">
                  <c:v>2.364871441563724</c:v>
                </c:pt>
              </c:numCache>
            </c:numRef>
          </c:xVal>
          <c:yVal>
            <c:numRef>
              <c:f>Sheet1!$P$3:$P$16</c:f>
              <c:numCache>
                <c:formatCode>0.00E+00</c:formatCode>
                <c:ptCount val="14"/>
                <c:pt idx="0">
                  <c:v>6.69E8</c:v>
                </c:pt>
                <c:pt idx="1">
                  <c:v>5.332655138358E8</c:v>
                </c:pt>
                <c:pt idx="2">
                  <c:v>5.10830862559014E8</c:v>
                </c:pt>
                <c:pt idx="3">
                  <c:v>4.89245705020295E8</c:v>
                </c:pt>
                <c:pt idx="4">
                  <c:v>4.67031460769389E8</c:v>
                </c:pt>
                <c:pt idx="5">
                  <c:v>4.47781157898091E8</c:v>
                </c:pt>
                <c:pt idx="6">
                  <c:v>4.21910313101694E8</c:v>
                </c:pt>
                <c:pt idx="7">
                  <c:v>3.66119583590862E8</c:v>
                </c:pt>
                <c:pt idx="8">
                  <c:v>2.88206256643497E8</c:v>
                </c:pt>
                <c:pt idx="9">
                  <c:v>1.99869457965922E8</c:v>
                </c:pt>
                <c:pt idx="10">
                  <c:v>8.69299149022628E7</c:v>
                </c:pt>
                <c:pt idx="11">
                  <c:v>1.7411625956556E7</c:v>
                </c:pt>
                <c:pt idx="12">
                  <c:v>7.84401026984345E6</c:v>
                </c:pt>
                <c:pt idx="13">
                  <c:v>6.6206428584559E6</c:v>
                </c:pt>
              </c:numCache>
            </c:numRef>
          </c:yVal>
          <c:smooth val="0"/>
        </c:ser>
        <c:ser>
          <c:idx val="4"/>
          <c:order val="4"/>
          <c:tx>
            <c:strRef>
              <c:f>Sheet1!$S$1</c:f>
              <c:strCache>
                <c:ptCount val="1"/>
                <c:pt idx="0">
                  <c:v>Q1 Mag Nov 2011 (370 ºC)</c:v>
                </c:pt>
              </c:strCache>
            </c:strRef>
          </c:tx>
          <c:spPr>
            <a:ln w="28575">
              <a:noFill/>
            </a:ln>
          </c:spPr>
          <c:marker>
            <c:symbol val="circle"/>
            <c:size val="8"/>
            <c:spPr>
              <a:solidFill>
                <a:schemeClr val="tx2">
                  <a:lumMod val="60000"/>
                  <a:lumOff val="40000"/>
                </a:schemeClr>
              </a:solidFill>
              <a:ln>
                <a:solidFill>
                  <a:schemeClr val="tx2">
                    <a:lumMod val="75000"/>
                  </a:schemeClr>
                </a:solidFill>
              </a:ln>
            </c:spPr>
          </c:marker>
          <c:xVal>
            <c:numRef>
              <c:f>Sheet1!$T$3:$T$15</c:f>
              <c:numCache>
                <c:formatCode>0.000000</c:formatCode>
                <c:ptCount val="13"/>
                <c:pt idx="0">
                  <c:v>2.961508295677964</c:v>
                </c:pt>
                <c:pt idx="1">
                  <c:v>3.439639704891846</c:v>
                </c:pt>
                <c:pt idx="2">
                  <c:v>3.630888843005031</c:v>
                </c:pt>
                <c:pt idx="3">
                  <c:v>0.511697097476197</c:v>
                </c:pt>
                <c:pt idx="4">
                  <c:v>0.389056749045173</c:v>
                </c:pt>
                <c:pt idx="5">
                  <c:v>4.069236707609297</c:v>
                </c:pt>
                <c:pt idx="6">
                  <c:v>1.903325006364684</c:v>
                </c:pt>
                <c:pt idx="7">
                  <c:v>1.455502492565019</c:v>
                </c:pt>
                <c:pt idx="8">
                  <c:v>1.07402144622718</c:v>
                </c:pt>
                <c:pt idx="9">
                  <c:v>4.251213865234912</c:v>
                </c:pt>
                <c:pt idx="10">
                  <c:v>4.325267316265474</c:v>
                </c:pt>
                <c:pt idx="11">
                  <c:v>1.491121229804283</c:v>
                </c:pt>
                <c:pt idx="12">
                  <c:v>1.792722022296673</c:v>
                </c:pt>
              </c:numCache>
            </c:numRef>
          </c:xVal>
          <c:yVal>
            <c:numRef>
              <c:f>Sheet1!$S$3:$S$15</c:f>
              <c:numCache>
                <c:formatCode>0.00E+00</c:formatCode>
                <c:ptCount val="13"/>
                <c:pt idx="0">
                  <c:v>1.28690366642287E8</c:v>
                </c:pt>
                <c:pt idx="1">
                  <c:v>8.42800375868076E7</c:v>
                </c:pt>
                <c:pt idx="2">
                  <c:v>5.55118639378703E7</c:v>
                </c:pt>
                <c:pt idx="3">
                  <c:v>8.04286154963314E8</c:v>
                </c:pt>
                <c:pt idx="4">
                  <c:v>8.85490354244397E8</c:v>
                </c:pt>
                <c:pt idx="5">
                  <c:v>5.13936089466666E7</c:v>
                </c:pt>
                <c:pt idx="6">
                  <c:v>3.40497159175236E8</c:v>
                </c:pt>
                <c:pt idx="7">
                  <c:v>4.89202465250169E8</c:v>
                </c:pt>
                <c:pt idx="8">
                  <c:v>6.36091647306058E8</c:v>
                </c:pt>
                <c:pt idx="9">
                  <c:v>4.7094873815323E7</c:v>
                </c:pt>
                <c:pt idx="10">
                  <c:v>4.33147650694487E7</c:v>
                </c:pt>
                <c:pt idx="11">
                  <c:v>4.52710156212272E8</c:v>
                </c:pt>
                <c:pt idx="12">
                  <c:v>3.40612301800108E8</c:v>
                </c:pt>
              </c:numCache>
            </c:numRef>
          </c:yVal>
          <c:smooth val="0"/>
        </c:ser>
        <c:ser>
          <c:idx val="6"/>
          <c:order val="5"/>
          <c:tx>
            <c:strRef>
              <c:f>Sheet1!$V$1</c:f>
              <c:strCache>
                <c:ptCount val="1"/>
                <c:pt idx="0">
                  <c:v>Q2 Diode Dec 2011 ( 470ºC)</c:v>
                </c:pt>
              </c:strCache>
            </c:strRef>
          </c:tx>
          <c:spPr>
            <a:ln w="28575">
              <a:noFill/>
            </a:ln>
          </c:spPr>
          <c:marker>
            <c:symbol val="square"/>
            <c:size val="7"/>
            <c:spPr>
              <a:solidFill>
                <a:schemeClr val="accent6">
                  <a:lumMod val="60000"/>
                  <a:lumOff val="40000"/>
                </a:schemeClr>
              </a:solidFill>
              <a:ln>
                <a:solidFill>
                  <a:schemeClr val="tx1"/>
                </a:solidFill>
              </a:ln>
            </c:spPr>
          </c:marker>
          <c:xVal>
            <c:numRef>
              <c:f>Sheet1!$W$3:$W$32</c:f>
              <c:numCache>
                <c:formatCode>General</c:formatCode>
                <c:ptCount val="30"/>
                <c:pt idx="0">
                  <c:v>4.399605098737947</c:v>
                </c:pt>
                <c:pt idx="1">
                  <c:v>2.177277059268891</c:v>
                </c:pt>
                <c:pt idx="2">
                  <c:v>2.64188370809005</c:v>
                </c:pt>
                <c:pt idx="3">
                  <c:v>3.527066895226795</c:v>
                </c:pt>
                <c:pt idx="4">
                  <c:v>4.040300773826416</c:v>
                </c:pt>
                <c:pt idx="5">
                  <c:v>2.401119068333477</c:v>
                </c:pt>
                <c:pt idx="6">
                  <c:v>2.916847318369816</c:v>
                </c:pt>
                <c:pt idx="7">
                  <c:v>3.205632235621535</c:v>
                </c:pt>
                <c:pt idx="8">
                  <c:v>3.701806355235538</c:v>
                </c:pt>
                <c:pt idx="9">
                  <c:v>1.976576814290286</c:v>
                </c:pt>
                <c:pt idx="10">
                  <c:v>1.810980177552826</c:v>
                </c:pt>
                <c:pt idx="11">
                  <c:v>1.649733132568305</c:v>
                </c:pt>
                <c:pt idx="12">
                  <c:v>1.492497789854298</c:v>
                </c:pt>
                <c:pt idx="13">
                  <c:v>1.375351472265804</c:v>
                </c:pt>
                <c:pt idx="14">
                  <c:v>1.251450559148964</c:v>
                </c:pt>
                <c:pt idx="15">
                  <c:v>1.137401238157278</c:v>
                </c:pt>
                <c:pt idx="16">
                  <c:v>1.045715864392058</c:v>
                </c:pt>
                <c:pt idx="17">
                  <c:v>0.921326783809221</c:v>
                </c:pt>
                <c:pt idx="18">
                  <c:v>0.832556463315465</c:v>
                </c:pt>
                <c:pt idx="19">
                  <c:v>0.734367919525501</c:v>
                </c:pt>
                <c:pt idx="20">
                  <c:v>0.65526005913588</c:v>
                </c:pt>
                <c:pt idx="21">
                  <c:v>0.575988346360375</c:v>
                </c:pt>
                <c:pt idx="22">
                  <c:v>0.514533548370194</c:v>
                </c:pt>
                <c:pt idx="23">
                  <c:v>0.453851418002288</c:v>
                </c:pt>
                <c:pt idx="24">
                  <c:v>0.40356518822905</c:v>
                </c:pt>
                <c:pt idx="25">
                  <c:v>0.358850616501824</c:v>
                </c:pt>
                <c:pt idx="26">
                  <c:v>4.649579701971947</c:v>
                </c:pt>
                <c:pt idx="27">
                  <c:v>6.193179915228929</c:v>
                </c:pt>
                <c:pt idx="28">
                  <c:v>6.381366626049672</c:v>
                </c:pt>
                <c:pt idx="29">
                  <c:v>6.530007749610914</c:v>
                </c:pt>
              </c:numCache>
            </c:numRef>
          </c:xVal>
          <c:yVal>
            <c:numRef>
              <c:f>Sheet1!$V$3:$V$32</c:f>
              <c:numCache>
                <c:formatCode>0.00E+00</c:formatCode>
                <c:ptCount val="30"/>
                <c:pt idx="0">
                  <c:v>8.6372904913686E7</c:v>
                </c:pt>
                <c:pt idx="1">
                  <c:v>1.08357265333317E8</c:v>
                </c:pt>
                <c:pt idx="2">
                  <c:v>1.01044284106753E8</c:v>
                </c:pt>
                <c:pt idx="3">
                  <c:v>9.24928941161446E7</c:v>
                </c:pt>
                <c:pt idx="4">
                  <c:v>8.87024594376777E7</c:v>
                </c:pt>
                <c:pt idx="5">
                  <c:v>1.04332945827064E8</c:v>
                </c:pt>
                <c:pt idx="6">
                  <c:v>9.7815399937626E7</c:v>
                </c:pt>
                <c:pt idx="7">
                  <c:v>9.45552701261937E7</c:v>
                </c:pt>
                <c:pt idx="8">
                  <c:v>9.1566438560667E7</c:v>
                </c:pt>
                <c:pt idx="9">
                  <c:v>1.13402057128731E8</c:v>
                </c:pt>
                <c:pt idx="10">
                  <c:v>1.19026549353581E8</c:v>
                </c:pt>
                <c:pt idx="11">
                  <c:v>1.25370048924415E8</c:v>
                </c:pt>
                <c:pt idx="12">
                  <c:v>1.35910667925052E8</c:v>
                </c:pt>
                <c:pt idx="13">
                  <c:v>1.48990505465429E8</c:v>
                </c:pt>
                <c:pt idx="14">
                  <c:v>1.54172124272962E8</c:v>
                </c:pt>
                <c:pt idx="15">
                  <c:v>1.65978691701163E8</c:v>
                </c:pt>
                <c:pt idx="16">
                  <c:v>1.8158277786402E8</c:v>
                </c:pt>
                <c:pt idx="17">
                  <c:v>1.82519628162378E8</c:v>
                </c:pt>
                <c:pt idx="18">
                  <c:v>1.85322329064555E8</c:v>
                </c:pt>
                <c:pt idx="19">
                  <c:v>1.82981319526448E8</c:v>
                </c:pt>
                <c:pt idx="20">
                  <c:v>1.82900393855233E8</c:v>
                </c:pt>
                <c:pt idx="21">
                  <c:v>1.80645195405802E8</c:v>
                </c:pt>
                <c:pt idx="22">
                  <c:v>1.77358356113022E8</c:v>
                </c:pt>
                <c:pt idx="23">
                  <c:v>1.73311109924872E8</c:v>
                </c:pt>
                <c:pt idx="24">
                  <c:v>1.71045209098E8</c:v>
                </c:pt>
                <c:pt idx="25">
                  <c:v>1.66288567558855E8</c:v>
                </c:pt>
                <c:pt idx="26">
                  <c:v>8.29082706280055E7</c:v>
                </c:pt>
                <c:pt idx="27">
                  <c:v>5.91834883239052E7</c:v>
                </c:pt>
                <c:pt idx="28">
                  <c:v>5.68247780172954E7</c:v>
                </c:pt>
                <c:pt idx="29">
                  <c:v>5.04475282404586E7</c:v>
                </c:pt>
              </c:numCache>
            </c:numRef>
          </c:yVal>
          <c:smooth val="0"/>
        </c:ser>
        <c:ser>
          <c:idx val="5"/>
          <c:order val="6"/>
          <c:tx>
            <c:strRef>
              <c:f>Sheet1!$A$1</c:f>
              <c:strCache>
                <c:ptCount val="1"/>
                <c:pt idx="0">
                  <c:v>HIE-ISOLDE specification</c:v>
                </c:pt>
              </c:strCache>
            </c:strRef>
          </c:tx>
          <c:spPr>
            <a:ln w="28575">
              <a:noFill/>
            </a:ln>
          </c:spPr>
          <c:marker>
            <c:symbol val="circle"/>
            <c:size val="9"/>
            <c:spPr>
              <a:solidFill>
                <a:srgbClr val="FF0000"/>
              </a:solidFill>
            </c:spPr>
          </c:marker>
          <c:xVal>
            <c:numRef>
              <c:f>Sheet1!$B$3</c:f>
              <c:numCache>
                <c:formatCode>General</c:formatCode>
                <c:ptCount val="1"/>
                <c:pt idx="0">
                  <c:v>6.0</c:v>
                </c:pt>
              </c:numCache>
            </c:numRef>
          </c:xVal>
          <c:yVal>
            <c:numRef>
              <c:f>Sheet1!$A$3</c:f>
              <c:numCache>
                <c:formatCode>0.00E+00</c:formatCode>
                <c:ptCount val="1"/>
                <c:pt idx="0">
                  <c:v>7.0E8</c:v>
                </c:pt>
              </c:numCache>
            </c:numRef>
          </c:yVal>
          <c:smooth val="0"/>
        </c:ser>
        <c:dLbls>
          <c:showLegendKey val="0"/>
          <c:showVal val="0"/>
          <c:showCatName val="0"/>
          <c:showSerName val="0"/>
          <c:showPercent val="0"/>
          <c:showBubbleSize val="0"/>
        </c:dLbls>
        <c:axId val="-2075597880"/>
        <c:axId val="-2061381624"/>
      </c:scatterChart>
      <c:valAx>
        <c:axId val="-2075597880"/>
        <c:scaling>
          <c:orientation val="minMax"/>
          <c:max val="7.0"/>
        </c:scaling>
        <c:delete val="0"/>
        <c:axPos val="b"/>
        <c:title>
          <c:tx>
            <c:rich>
              <a:bodyPr/>
              <a:lstStyle/>
              <a:p>
                <a:pPr>
                  <a:defRPr b="1"/>
                </a:pPr>
                <a:r>
                  <a:rPr lang="en-US" sz="1800" b="1" i="0" u="none" strike="noStrike" baseline="0" dirty="0" err="1"/>
                  <a:t>E</a:t>
                </a:r>
                <a:r>
                  <a:rPr lang="en-US" sz="1800" b="1" i="0" u="none" strike="noStrike" baseline="-25000" dirty="0" err="1"/>
                  <a:t>acc</a:t>
                </a:r>
                <a:r>
                  <a:rPr lang="en-US" sz="1800" b="1" i="0" u="none" strike="noStrike" baseline="0" dirty="0"/>
                  <a:t>(MV/m)</a:t>
                </a:r>
                <a:r>
                  <a:rPr lang="en-US" sz="1000" b="1" i="0" u="none" strike="noStrike" baseline="0" dirty="0"/>
                  <a:t> </a:t>
                </a:r>
                <a:endParaRPr lang="en-US" b="1" dirty="0"/>
              </a:p>
            </c:rich>
          </c:tx>
          <c:layout/>
          <c:overlay val="0"/>
        </c:title>
        <c:numFmt formatCode="General" sourceLinked="0"/>
        <c:majorTickMark val="none"/>
        <c:minorTickMark val="none"/>
        <c:tickLblPos val="nextTo"/>
        <c:txPr>
          <a:bodyPr/>
          <a:lstStyle/>
          <a:p>
            <a:pPr>
              <a:defRPr sz="1400"/>
            </a:pPr>
            <a:endParaRPr lang="en-US"/>
          </a:p>
        </c:txPr>
        <c:crossAx val="-2061381624"/>
        <c:crosses val="autoZero"/>
        <c:crossBetween val="midCat"/>
      </c:valAx>
      <c:valAx>
        <c:axId val="-2061381624"/>
        <c:scaling>
          <c:logBase val="10.0"/>
          <c:orientation val="minMax"/>
          <c:min val="1.0E6"/>
        </c:scaling>
        <c:delete val="0"/>
        <c:axPos val="l"/>
        <c:majorGridlines/>
        <c:title>
          <c:tx>
            <c:rich>
              <a:bodyPr/>
              <a:lstStyle/>
              <a:p>
                <a:pPr>
                  <a:defRPr/>
                </a:pPr>
                <a:r>
                  <a:rPr lang="en-US" sz="1800" dirty="0"/>
                  <a:t>Quality Factor</a:t>
                </a:r>
              </a:p>
            </c:rich>
          </c:tx>
          <c:layout>
            <c:manualLayout>
              <c:xMode val="edge"/>
              <c:yMode val="edge"/>
              <c:x val="0.0129267279090114"/>
              <c:y val="0.372826625838438"/>
            </c:manualLayout>
          </c:layout>
          <c:overlay val="0"/>
        </c:title>
        <c:numFmt formatCode="0.E+00" sourceLinked="0"/>
        <c:majorTickMark val="none"/>
        <c:minorTickMark val="none"/>
        <c:tickLblPos val="nextTo"/>
        <c:txPr>
          <a:bodyPr/>
          <a:lstStyle/>
          <a:p>
            <a:pPr>
              <a:defRPr sz="1400"/>
            </a:pPr>
            <a:endParaRPr lang="en-US"/>
          </a:p>
        </c:txPr>
        <c:crossAx val="-2075597880"/>
        <c:crosses val="autoZero"/>
        <c:crossBetween val="midCat"/>
      </c:valAx>
    </c:plotArea>
    <c:legend>
      <c:legendPos val="r"/>
      <c:layout>
        <c:manualLayout>
          <c:xMode val="edge"/>
          <c:yMode val="edge"/>
          <c:x val="0.291098001536521"/>
          <c:y val="0.0581392554803888"/>
          <c:w val="0.708901998463483"/>
          <c:h val="0.152060182618018"/>
        </c:manualLayout>
      </c:layout>
      <c:overlay val="0"/>
      <c:spPr>
        <a:solidFill>
          <a:schemeClr val="bg1"/>
        </a:solidFill>
      </c:sp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798028686781"/>
          <c:y val="0.101851054589399"/>
          <c:w val="0.747269108140006"/>
          <c:h val="0.746205555240847"/>
        </c:manualLayout>
      </c:layout>
      <c:scatterChart>
        <c:scatterStyle val="lineMarker"/>
        <c:varyColors val="0"/>
        <c:ser>
          <c:idx val="1"/>
          <c:order val="0"/>
          <c:tx>
            <c:v>Q2_6 January 2012</c:v>
          </c:tx>
          <c:spPr>
            <a:ln w="28575">
              <a:noFill/>
            </a:ln>
          </c:spPr>
          <c:marker>
            <c:spPr>
              <a:solidFill>
                <a:schemeClr val="accent3"/>
              </a:solidFill>
              <a:ln>
                <a:noFill/>
              </a:ln>
            </c:spPr>
          </c:marker>
          <c:xVal>
            <c:numRef>
              <c:f>'C:\Departments\AB\Groups\RF\Machines\LHC\ACS\SM18TestStand\HIE-ISOLDE\TestRF\Q2\Q2_6_diode_january 2012\[Test RF Q2_6_ 23_1_2012.xlsx]23.1.2012'!$K$20:$K$86</c:f>
              <c:numCache>
                <c:formatCode>General</c:formatCode>
                <c:ptCount val="67"/>
                <c:pt idx="0">
                  <c:v>1.57657799750488</c:v>
                </c:pt>
                <c:pt idx="1">
                  <c:v>1.423034605133054</c:v>
                </c:pt>
                <c:pt idx="2">
                  <c:v>1.320430238467299</c:v>
                </c:pt>
                <c:pt idx="3">
                  <c:v>1.19458061044163</c:v>
                </c:pt>
                <c:pt idx="4">
                  <c:v>1.09198195400831</c:v>
                </c:pt>
                <c:pt idx="5">
                  <c:v>0.974351058555398</c:v>
                </c:pt>
                <c:pt idx="6">
                  <c:v>0.695369217224765</c:v>
                </c:pt>
                <c:pt idx="7">
                  <c:v>0.267741357687351</c:v>
                </c:pt>
                <c:pt idx="8">
                  <c:v>0.301450120162756</c:v>
                </c:pt>
                <c:pt idx="9">
                  <c:v>0.339793808611261</c:v>
                </c:pt>
                <c:pt idx="10">
                  <c:v>0.382574008443016</c:v>
                </c:pt>
                <c:pt idx="11">
                  <c:v>0.431236449115836</c:v>
                </c:pt>
                <c:pt idx="12">
                  <c:v>0.477766243312537</c:v>
                </c:pt>
                <c:pt idx="13">
                  <c:v>0.535445732162635</c:v>
                </c:pt>
                <c:pt idx="14">
                  <c:v>0.613360015634078</c:v>
                </c:pt>
                <c:pt idx="15">
                  <c:v>0.692174285885021</c:v>
                </c:pt>
                <c:pt idx="16">
                  <c:v>1.740666059653161</c:v>
                </c:pt>
                <c:pt idx="18">
                  <c:v>1.320430238467299</c:v>
                </c:pt>
                <c:pt idx="19">
                  <c:v>1.195956714191618</c:v>
                </c:pt>
                <c:pt idx="20">
                  <c:v>1.09828603462556</c:v>
                </c:pt>
                <c:pt idx="21">
                  <c:v>0.987905631973904</c:v>
                </c:pt>
                <c:pt idx="22">
                  <c:v>0.875417978143675</c:v>
                </c:pt>
                <c:pt idx="23">
                  <c:v>0.782015680434459</c:v>
                </c:pt>
                <c:pt idx="24">
                  <c:v>0.688201256672377</c:v>
                </c:pt>
                <c:pt idx="25">
                  <c:v>0.620462389879963</c:v>
                </c:pt>
                <c:pt idx="26">
                  <c:v>0.550446939425451</c:v>
                </c:pt>
                <c:pt idx="27">
                  <c:v>0.484970655631504</c:v>
                </c:pt>
                <c:pt idx="28">
                  <c:v>0.433726004305227</c:v>
                </c:pt>
                <c:pt idx="29">
                  <c:v>0.379503216661299</c:v>
                </c:pt>
                <c:pt idx="30">
                  <c:v>0.341755459675974</c:v>
                </c:pt>
                <c:pt idx="31">
                  <c:v>0.299374952132052</c:v>
                </c:pt>
                <c:pt idx="32">
                  <c:v>0.268977195643288</c:v>
                </c:pt>
                <c:pt idx="33">
                  <c:v>0.240278803867353</c:v>
                </c:pt>
                <c:pt idx="34">
                  <c:v>0.215881517062445</c:v>
                </c:pt>
                <c:pt idx="35">
                  <c:v>0.187592495741561</c:v>
                </c:pt>
                <c:pt idx="36">
                  <c:v>0.171086389498131</c:v>
                </c:pt>
                <c:pt idx="37">
                  <c:v>0.155315736820464</c:v>
                </c:pt>
                <c:pt idx="38">
                  <c:v>0.140189491777158</c:v>
                </c:pt>
                <c:pt idx="39">
                  <c:v>0.140189491777158</c:v>
                </c:pt>
                <c:pt idx="40">
                  <c:v>0.114476267634948</c:v>
                </c:pt>
                <c:pt idx="41">
                  <c:v>0.103208498840524</c:v>
                </c:pt>
                <c:pt idx="42">
                  <c:v>0.0927289754435857</c:v>
                </c:pt>
                <c:pt idx="43">
                  <c:v>0.0818870944006371</c:v>
                </c:pt>
                <c:pt idx="44">
                  <c:v>0.0747679479454335</c:v>
                </c:pt>
                <c:pt idx="45">
                  <c:v>1.746688501636325</c:v>
                </c:pt>
                <c:pt idx="47">
                  <c:v>1.955309279348178</c:v>
                </c:pt>
                <c:pt idx="48">
                  <c:v>2.131647854162123</c:v>
                </c:pt>
                <c:pt idx="49">
                  <c:v>2.29993446519647</c:v>
                </c:pt>
                <c:pt idx="50">
                  <c:v>2.524733027369756</c:v>
                </c:pt>
                <c:pt idx="51">
                  <c:v>2.73977855065201</c:v>
                </c:pt>
                <c:pt idx="52">
                  <c:v>3.000650826712763</c:v>
                </c:pt>
                <c:pt idx="53">
                  <c:v>3.278804038371476</c:v>
                </c:pt>
                <c:pt idx="54">
                  <c:v>3.401852359709256</c:v>
                </c:pt>
                <c:pt idx="55">
                  <c:v>3.708646687938788</c:v>
                </c:pt>
                <c:pt idx="56">
                  <c:v>4.024532707977751</c:v>
                </c:pt>
                <c:pt idx="57">
                  <c:v>4.342256373779347</c:v>
                </c:pt>
                <c:pt idx="58">
                  <c:v>4.674287935035894</c:v>
                </c:pt>
                <c:pt idx="59">
                  <c:v>5.014359433343363</c:v>
                </c:pt>
                <c:pt idx="60">
                  <c:v>5.354457321626338</c:v>
                </c:pt>
                <c:pt idx="61">
                  <c:v>5.62620382071439</c:v>
                </c:pt>
                <c:pt idx="62">
                  <c:v>5.987085514920189</c:v>
                </c:pt>
                <c:pt idx="63">
                  <c:v>6.290938815206855</c:v>
                </c:pt>
                <c:pt idx="64">
                  <c:v>6.587421627444601</c:v>
                </c:pt>
                <c:pt idx="65">
                  <c:v>6.75640168121874</c:v>
                </c:pt>
                <c:pt idx="66">
                  <c:v>6.93769912405388</c:v>
                </c:pt>
              </c:numCache>
            </c:numRef>
          </c:xVal>
          <c:yVal>
            <c:numRef>
              <c:f>'C:\Departments\AB\Groups\RF\Machines\LHC\ACS\SM18TestStand\HIE-ISOLDE\TestRF\Q2\Q2_6_diode_january 2012\[Test RF Q2_6_ 23_1_2012.xlsx]23.1.2012'!$L$20:$L$86</c:f>
              <c:numCache>
                <c:formatCode>General</c:formatCode>
                <c:ptCount val="67"/>
                <c:pt idx="0">
                  <c:v>1.19377441222232E8</c:v>
                </c:pt>
                <c:pt idx="1">
                  <c:v>1.22524328636434E8</c:v>
                </c:pt>
                <c:pt idx="2">
                  <c:v>1.3357890058544E8</c:v>
                </c:pt>
                <c:pt idx="3">
                  <c:v>1.37714602996812E8</c:v>
                </c:pt>
                <c:pt idx="4">
                  <c:v>1.47639777960307E8</c:v>
                </c:pt>
                <c:pt idx="5">
                  <c:v>1.4870069615194E8</c:v>
                </c:pt>
                <c:pt idx="6">
                  <c:v>1.35877902910462E8</c:v>
                </c:pt>
                <c:pt idx="7">
                  <c:v>1.42603867623719E8</c:v>
                </c:pt>
                <c:pt idx="8">
                  <c:v>1.43974079193819E8</c:v>
                </c:pt>
                <c:pt idx="9">
                  <c:v>1.45030236789442E8</c:v>
                </c:pt>
                <c:pt idx="10">
                  <c:v>1.46545438957229E8</c:v>
                </c:pt>
                <c:pt idx="11">
                  <c:v>1.48365853428434E8</c:v>
                </c:pt>
                <c:pt idx="12">
                  <c:v>1.45998338311809E8</c:v>
                </c:pt>
                <c:pt idx="13">
                  <c:v>1.45895896308249E8</c:v>
                </c:pt>
                <c:pt idx="14">
                  <c:v>1.49349416141867E8</c:v>
                </c:pt>
                <c:pt idx="15">
                  <c:v>1.50237994539961E8</c:v>
                </c:pt>
                <c:pt idx="16">
                  <c:v>1.13435310777438E8</c:v>
                </c:pt>
                <c:pt idx="18">
                  <c:v>1.36797139826754E8</c:v>
                </c:pt>
                <c:pt idx="19">
                  <c:v>1.3963494420084E8</c:v>
                </c:pt>
                <c:pt idx="20">
                  <c:v>1.46098013419598E8</c:v>
                </c:pt>
                <c:pt idx="21">
                  <c:v>1.50747900900421E8</c:v>
                </c:pt>
                <c:pt idx="22">
                  <c:v>1.50383068957024E8</c:v>
                </c:pt>
                <c:pt idx="23">
                  <c:v>1.51205426755266E8</c:v>
                </c:pt>
                <c:pt idx="24">
                  <c:v>1.49192384483596E8</c:v>
                </c:pt>
                <c:pt idx="25">
                  <c:v>1.51374285706991E8</c:v>
                </c:pt>
                <c:pt idx="26">
                  <c:v>1.50157611713016E8</c:v>
                </c:pt>
                <c:pt idx="27">
                  <c:v>1.4814993797136E8</c:v>
                </c:pt>
                <c:pt idx="28">
                  <c:v>1.49348920579487E8</c:v>
                </c:pt>
                <c:pt idx="29">
                  <c:v>1.46126294401147E8</c:v>
                </c:pt>
                <c:pt idx="30">
                  <c:v>1.46388283723554E8</c:v>
                </c:pt>
                <c:pt idx="31">
                  <c:v>1.44016026095821E8</c:v>
                </c:pt>
                <c:pt idx="32">
                  <c:v>1.45031158687645E8</c:v>
                </c:pt>
                <c:pt idx="33">
                  <c:v>1.45453557440143E8</c:v>
                </c:pt>
                <c:pt idx="34">
                  <c:v>1.48094903644959E8</c:v>
                </c:pt>
                <c:pt idx="35">
                  <c:v>1.44822895294671E8</c:v>
                </c:pt>
                <c:pt idx="36">
                  <c:v>1.50547334208055E8</c:v>
                </c:pt>
                <c:pt idx="37">
                  <c:v>1.55592666734829E8</c:v>
                </c:pt>
                <c:pt idx="38">
                  <c:v>1.6033547274845E8</c:v>
                </c:pt>
                <c:pt idx="39">
                  <c:v>1.6033547274845E8</c:v>
                </c:pt>
                <c:pt idx="40">
                  <c:v>1.7043842162348E8</c:v>
                </c:pt>
                <c:pt idx="41">
                  <c:v>1.7522569142551E8</c:v>
                </c:pt>
                <c:pt idx="42">
                  <c:v>1.79456298502024E8</c:v>
                </c:pt>
                <c:pt idx="43">
                  <c:v>1.74689201011827E8</c:v>
                </c:pt>
                <c:pt idx="44">
                  <c:v>1.85278842584073E8</c:v>
                </c:pt>
                <c:pt idx="45">
                  <c:v>1.13635253959627E8</c:v>
                </c:pt>
                <c:pt idx="47">
                  <c:v>1.09863770695113E8</c:v>
                </c:pt>
                <c:pt idx="48">
                  <c:v>1.03784070824862E8</c:v>
                </c:pt>
                <c:pt idx="49">
                  <c:v>1.01415550973877E8</c:v>
                </c:pt>
                <c:pt idx="50">
                  <c:v>9.77971746803103E7</c:v>
                </c:pt>
                <c:pt idx="51">
                  <c:v>9.3722052400109E7</c:v>
                </c:pt>
                <c:pt idx="52">
                  <c:v>9.1283738978617E7</c:v>
                </c:pt>
                <c:pt idx="53">
                  <c:v>8.83654907096422E7</c:v>
                </c:pt>
                <c:pt idx="54">
                  <c:v>8.73003497216158E7</c:v>
                </c:pt>
                <c:pt idx="55">
                  <c:v>8.54859164895504E7</c:v>
                </c:pt>
                <c:pt idx="56">
                  <c:v>8.27584816164566E7</c:v>
                </c:pt>
                <c:pt idx="57">
                  <c:v>8.12510794966701E7</c:v>
                </c:pt>
                <c:pt idx="58">
                  <c:v>7.90488448283376E7</c:v>
                </c:pt>
                <c:pt idx="59">
                  <c:v>7.67566494867481E7</c:v>
                </c:pt>
                <c:pt idx="60">
                  <c:v>7.41952855129688E7</c:v>
                </c:pt>
                <c:pt idx="61">
                  <c:v>7.09067933033649E7</c:v>
                </c:pt>
                <c:pt idx="62">
                  <c:v>6.87679131662607E7</c:v>
                </c:pt>
                <c:pt idx="63">
                  <c:v>6.52170573261431E7</c:v>
                </c:pt>
                <c:pt idx="64">
                  <c:v>6.16495091887736E7</c:v>
                </c:pt>
                <c:pt idx="65">
                  <c:v>5.63294664326298E7</c:v>
                </c:pt>
                <c:pt idx="66">
                  <c:v>5.15186368760038E7</c:v>
                </c:pt>
              </c:numCache>
            </c:numRef>
          </c:yVal>
          <c:smooth val="0"/>
        </c:ser>
        <c:ser>
          <c:idx val="0"/>
          <c:order val="1"/>
          <c:tx>
            <c:v>Q1_9 cal1</c:v>
          </c:tx>
          <c:spPr>
            <a:ln w="28575">
              <a:noFill/>
            </a:ln>
          </c:spPr>
          <c:xVal>
            <c:numRef>
              <c:f>'13.02.2012 4.5K'!$Y$71:$Y$116</c:f>
              <c:numCache>
                <c:formatCode>General</c:formatCode>
                <c:ptCount val="46"/>
                <c:pt idx="0">
                  <c:v>1.695377716455675</c:v>
                </c:pt>
                <c:pt idx="1">
                  <c:v>1.880470265449714</c:v>
                </c:pt>
                <c:pt idx="2">
                  <c:v>2.09781154240064</c:v>
                </c:pt>
                <c:pt idx="3">
                  <c:v>2.334890244454552</c:v>
                </c:pt>
                <c:pt idx="4">
                  <c:v>2.60475254251575</c:v>
                </c:pt>
                <c:pt idx="5">
                  <c:v>2.902461519484459</c:v>
                </c:pt>
                <c:pt idx="6">
                  <c:v>3.241652599209516</c:v>
                </c:pt>
                <c:pt idx="7">
                  <c:v>3.583162222112354</c:v>
                </c:pt>
                <c:pt idx="8">
                  <c:v>3.687792448021193</c:v>
                </c:pt>
                <c:pt idx="9">
                  <c:v>4.443922440497226</c:v>
                </c:pt>
                <c:pt idx="10">
                  <c:v>5.269464349220348</c:v>
                </c:pt>
                <c:pt idx="11">
                  <c:v>6.141387074577588</c:v>
                </c:pt>
                <c:pt idx="12">
                  <c:v>6.92255588785301</c:v>
                </c:pt>
                <c:pt idx="13">
                  <c:v>5.556054160818829</c:v>
                </c:pt>
                <c:pt idx="14">
                  <c:v>1.06234718298765</c:v>
                </c:pt>
                <c:pt idx="15">
                  <c:v>0.9413832586008</c:v>
                </c:pt>
                <c:pt idx="16">
                  <c:v>0.838043323723377</c:v>
                </c:pt>
                <c:pt idx="17">
                  <c:v>0.743475172989469</c:v>
                </c:pt>
                <c:pt idx="18">
                  <c:v>0.664150449051053</c:v>
                </c:pt>
                <c:pt idx="19">
                  <c:v>0.589205063773353</c:v>
                </c:pt>
                <c:pt idx="20">
                  <c:v>0.52331896117927</c:v>
                </c:pt>
                <c:pt idx="21">
                  <c:v>0.46426556262365</c:v>
                </c:pt>
                <c:pt idx="22">
                  <c:v>0.412825457267899</c:v>
                </c:pt>
                <c:pt idx="23">
                  <c:v>0.367084858082834</c:v>
                </c:pt>
                <c:pt idx="24">
                  <c:v>0.326788278573707</c:v>
                </c:pt>
                <c:pt idx="25">
                  <c:v>0.292594710429503</c:v>
                </c:pt>
                <c:pt idx="26">
                  <c:v>0.260175543593236</c:v>
                </c:pt>
                <c:pt idx="27">
                  <c:v>0.232416239825129</c:v>
                </c:pt>
                <c:pt idx="28">
                  <c:v>0.205715241847409</c:v>
                </c:pt>
                <c:pt idx="29">
                  <c:v>0.184402358183789</c:v>
                </c:pt>
                <c:pt idx="30">
                  <c:v>0.166443358577228</c:v>
                </c:pt>
                <c:pt idx="31">
                  <c:v>0.148513683787492</c:v>
                </c:pt>
                <c:pt idx="32">
                  <c:v>0.134049892678865</c:v>
                </c:pt>
                <c:pt idx="33">
                  <c:v>1.193346244252643</c:v>
                </c:pt>
                <c:pt idx="34">
                  <c:v>1.331270997084846</c:v>
                </c:pt>
                <c:pt idx="35">
                  <c:v>1.491991918053268</c:v>
                </c:pt>
                <c:pt idx="36">
                  <c:v>1.675970888214671</c:v>
                </c:pt>
                <c:pt idx="37">
                  <c:v>3.509671512653828</c:v>
                </c:pt>
                <c:pt idx="38">
                  <c:v>3.662405863375367</c:v>
                </c:pt>
                <c:pt idx="39">
                  <c:v>4.029642057517936</c:v>
                </c:pt>
                <c:pt idx="40">
                  <c:v>4.428600152035086</c:v>
                </c:pt>
                <c:pt idx="41">
                  <c:v>4.816887137077726</c:v>
                </c:pt>
                <c:pt idx="42">
                  <c:v>5.245253359754673</c:v>
                </c:pt>
                <c:pt idx="43">
                  <c:v>5.672395066398271</c:v>
                </c:pt>
                <c:pt idx="44">
                  <c:v>6.099110063327894</c:v>
                </c:pt>
                <c:pt idx="45">
                  <c:v>6.914590586932229</c:v>
                </c:pt>
              </c:numCache>
            </c:numRef>
          </c:xVal>
          <c:yVal>
            <c:numRef>
              <c:f>'13.02.2012 4.5K'!$Z$71:$Z$116</c:f>
              <c:numCache>
                <c:formatCode>General</c:formatCode>
                <c:ptCount val="46"/>
                <c:pt idx="0">
                  <c:v>2.06663009440941E8</c:v>
                </c:pt>
                <c:pt idx="1">
                  <c:v>2.01830907626687E8</c:v>
                </c:pt>
                <c:pt idx="2">
                  <c:v>1.98085345953036E8</c:v>
                </c:pt>
                <c:pt idx="3">
                  <c:v>1.93392907700932E8</c:v>
                </c:pt>
                <c:pt idx="4">
                  <c:v>1.878872538557E8</c:v>
                </c:pt>
                <c:pt idx="5">
                  <c:v>1.83042657739343E8</c:v>
                </c:pt>
                <c:pt idx="6">
                  <c:v>1.77632764167023E8</c:v>
                </c:pt>
                <c:pt idx="7">
                  <c:v>1.71196685267988E8</c:v>
                </c:pt>
                <c:pt idx="8">
                  <c:v>1.70649704596727E8</c:v>
                </c:pt>
                <c:pt idx="9">
                  <c:v>1.56690760913042E8</c:v>
                </c:pt>
                <c:pt idx="10">
                  <c:v>1.45922245969755E8</c:v>
                </c:pt>
                <c:pt idx="11">
                  <c:v>1.3336049515283E8</c:v>
                </c:pt>
                <c:pt idx="12">
                  <c:v>1.20388894685527E8</c:v>
                </c:pt>
                <c:pt idx="13">
                  <c:v>1.34197378694184E8</c:v>
                </c:pt>
                <c:pt idx="14">
                  <c:v>2.00991522386467E8</c:v>
                </c:pt>
                <c:pt idx="15">
                  <c:v>2.00333331021365E8</c:v>
                </c:pt>
                <c:pt idx="16">
                  <c:v>2.01479933162994E8</c:v>
                </c:pt>
                <c:pt idx="17">
                  <c:v>1.981999516336E8</c:v>
                </c:pt>
                <c:pt idx="18">
                  <c:v>1.99275829343311E8</c:v>
                </c:pt>
                <c:pt idx="19">
                  <c:v>1.98482647094034E8</c:v>
                </c:pt>
                <c:pt idx="20">
                  <c:v>1.96032979042994E8</c:v>
                </c:pt>
                <c:pt idx="21">
                  <c:v>1.97783045506E8</c:v>
                </c:pt>
                <c:pt idx="22">
                  <c:v>1.98290364486801E8</c:v>
                </c:pt>
                <c:pt idx="23">
                  <c:v>1.96575962732209E8</c:v>
                </c:pt>
                <c:pt idx="24">
                  <c:v>1.96032979042994E8</c:v>
                </c:pt>
                <c:pt idx="25">
                  <c:v>1.96820846921105E8</c:v>
                </c:pt>
                <c:pt idx="26">
                  <c:v>1.97365391911738E8</c:v>
                </c:pt>
                <c:pt idx="27">
                  <c:v>1.99519150123973E8</c:v>
                </c:pt>
                <c:pt idx="28">
                  <c:v>1.98335758373378E8</c:v>
                </c:pt>
                <c:pt idx="29">
                  <c:v>2.00564621488849E8</c:v>
                </c:pt>
                <c:pt idx="30">
                  <c:v>2.03495148182862E8</c:v>
                </c:pt>
                <c:pt idx="31">
                  <c:v>2.03417418403891E8</c:v>
                </c:pt>
                <c:pt idx="32">
                  <c:v>2.11109099006729E8</c:v>
                </c:pt>
                <c:pt idx="33">
                  <c:v>2.01221808341032E8</c:v>
                </c:pt>
                <c:pt idx="34">
                  <c:v>1.97874071848713E8</c:v>
                </c:pt>
                <c:pt idx="35">
                  <c:v>1.96377576289282E8</c:v>
                </c:pt>
                <c:pt idx="36">
                  <c:v>1.92938028839141E8</c:v>
                </c:pt>
                <c:pt idx="37">
                  <c:v>1.64722202533634E8</c:v>
                </c:pt>
                <c:pt idx="38">
                  <c:v>1.6799856637388E8</c:v>
                </c:pt>
                <c:pt idx="39">
                  <c:v>1.61246760970175E8</c:v>
                </c:pt>
                <c:pt idx="40">
                  <c:v>1.54863635803674E8</c:v>
                </c:pt>
                <c:pt idx="41">
                  <c:v>1.49560618521764E8</c:v>
                </c:pt>
                <c:pt idx="42">
                  <c:v>1.4442510475395E8</c:v>
                </c:pt>
                <c:pt idx="43">
                  <c:v>1.38670276965496E8</c:v>
                </c:pt>
                <c:pt idx="44">
                  <c:v>1.32374437914845E8</c:v>
                </c:pt>
                <c:pt idx="45">
                  <c:v>1.20572104390052E8</c:v>
                </c:pt>
              </c:numCache>
            </c:numRef>
          </c:yVal>
          <c:smooth val="0"/>
        </c:ser>
        <c:ser>
          <c:idx val="2"/>
          <c:order val="2"/>
          <c:tx>
            <c:v>Q1_9 cal2</c:v>
          </c:tx>
          <c:spPr>
            <a:ln w="28575">
              <a:noFill/>
            </a:ln>
          </c:spPr>
          <c:marker>
            <c:symbol val="triangle"/>
            <c:size val="6"/>
            <c:spPr>
              <a:solidFill>
                <a:schemeClr val="tx2"/>
              </a:solidFill>
            </c:spPr>
          </c:marker>
          <c:xVal>
            <c:numRef>
              <c:f>'13.02.2012 4.5K'!$AB$71:$AB$116</c:f>
              <c:numCache>
                <c:formatCode>General</c:formatCode>
                <c:ptCount val="46"/>
                <c:pt idx="0">
                  <c:v>1.732916895075975</c:v>
                </c:pt>
                <c:pt idx="1">
                  <c:v>1.922107776960988</c:v>
                </c:pt>
                <c:pt idx="2">
                  <c:v>2.144261440519235</c:v>
                </c:pt>
                <c:pt idx="3">
                  <c:v>2.38658955670493</c:v>
                </c:pt>
                <c:pt idx="4">
                  <c:v>2.662427165702136</c:v>
                </c:pt>
                <c:pt idx="5">
                  <c:v>2.966728036828013</c:v>
                </c:pt>
                <c:pt idx="6">
                  <c:v>3.313429510493384</c:v>
                </c:pt>
                <c:pt idx="7">
                  <c:v>3.662500864690827</c:v>
                </c:pt>
                <c:pt idx="8">
                  <c:v>3.769447820789848</c:v>
                </c:pt>
                <c:pt idx="9">
                  <c:v>4.54232009940791</c:v>
                </c:pt>
                <c:pt idx="10">
                  <c:v>5.386141218049445</c:v>
                </c:pt>
                <c:pt idx="11">
                  <c:v>6.277370120792768</c:v>
                </c:pt>
                <c:pt idx="12">
                  <c:v>7.075835631629761</c:v>
                </c:pt>
                <c:pt idx="13">
                  <c:v>5.6790767224242</c:v>
                </c:pt>
                <c:pt idx="14">
                  <c:v>1.08586975277954</c:v>
                </c:pt>
                <c:pt idx="15">
                  <c:v>0.962227436244384</c:v>
                </c:pt>
                <c:pt idx="16">
                  <c:v>0.856599340896099</c:v>
                </c:pt>
                <c:pt idx="17">
                  <c:v>0.759937255183729</c:v>
                </c:pt>
                <c:pt idx="18">
                  <c:v>0.678856117348853</c:v>
                </c:pt>
                <c:pt idx="19">
                  <c:v>0.602251285814783</c:v>
                </c:pt>
                <c:pt idx="20">
                  <c:v>0.534906328270639</c:v>
                </c:pt>
                <c:pt idx="21">
                  <c:v>0.474545365002448</c:v>
                </c:pt>
                <c:pt idx="22">
                  <c:v>0.421966269034485</c:v>
                </c:pt>
                <c:pt idx="23">
                  <c:v>0.375212878123812</c:v>
                </c:pt>
                <c:pt idx="24">
                  <c:v>0.334024048774843</c:v>
                </c:pt>
                <c:pt idx="25">
                  <c:v>0.299073364119213</c:v>
                </c:pt>
                <c:pt idx="26">
                  <c:v>0.265936369696341</c:v>
                </c:pt>
                <c:pt idx="27">
                  <c:v>0.237562417373867</c:v>
                </c:pt>
                <c:pt idx="28">
                  <c:v>0.210270203926757</c:v>
                </c:pt>
                <c:pt idx="29">
                  <c:v>0.188485408818864</c:v>
                </c:pt>
                <c:pt idx="30">
                  <c:v>0.170128759716542</c:v>
                </c:pt>
                <c:pt idx="31">
                  <c:v>0.151802084743305</c:v>
                </c:pt>
                <c:pt idx="32">
                  <c:v>0.137018035303639</c:v>
                </c:pt>
                <c:pt idx="33">
                  <c:v>1.219769404934804</c:v>
                </c:pt>
                <c:pt idx="34">
                  <c:v>1.360748097831498</c:v>
                </c:pt>
                <c:pt idx="35">
                  <c:v>1.525027713303034</c:v>
                </c:pt>
                <c:pt idx="36">
                  <c:v>1.713080359410648</c:v>
                </c:pt>
                <c:pt idx="37">
                  <c:v>3.587382918515364</c:v>
                </c:pt>
                <c:pt idx="38">
                  <c:v>3.743499124511713</c:v>
                </c:pt>
                <c:pt idx="39">
                  <c:v>4.118866689589471</c:v>
                </c:pt>
                <c:pt idx="40">
                  <c:v>4.526658543702923</c:v>
                </c:pt>
                <c:pt idx="41">
                  <c:v>4.923543007847709</c:v>
                </c:pt>
                <c:pt idx="42">
                  <c:v>5.361394147066774</c:v>
                </c:pt>
                <c:pt idx="43">
                  <c:v>5.797993656928065</c:v>
                </c:pt>
                <c:pt idx="44">
                  <c:v>6.234157008837347</c:v>
                </c:pt>
                <c:pt idx="45">
                  <c:v>7.067693962427661</c:v>
                </c:pt>
              </c:numCache>
            </c:numRef>
          </c:xVal>
          <c:yVal>
            <c:numRef>
              <c:f>'13.02.2012 4.5K'!$AC$71:$AC$116</c:f>
              <c:numCache>
                <c:formatCode>General</c:formatCode>
                <c:ptCount val="46"/>
                <c:pt idx="0">
                  <c:v>2.1591622564993E8</c:v>
                </c:pt>
                <c:pt idx="1">
                  <c:v>2.10867769283635E8</c:v>
                </c:pt>
                <c:pt idx="2">
                  <c:v>2.06954502261628E8</c:v>
                </c:pt>
                <c:pt idx="3">
                  <c:v>2.02051962812356E8</c:v>
                </c:pt>
                <c:pt idx="4">
                  <c:v>1.96299796514122E8</c:v>
                </c:pt>
                <c:pt idx="5">
                  <c:v>1.91238286420605E8</c:v>
                </c:pt>
                <c:pt idx="6">
                  <c:v>1.85586168005883E8</c:v>
                </c:pt>
                <c:pt idx="7">
                  <c:v>1.78861917412494E8</c:v>
                </c:pt>
                <c:pt idx="8">
                  <c:v>1.78290445999387E8</c:v>
                </c:pt>
                <c:pt idx="9">
                  <c:v>1.63706498720217E8</c:v>
                </c:pt>
                <c:pt idx="10">
                  <c:v>1.52455829775159E8</c:v>
                </c:pt>
                <c:pt idx="11">
                  <c:v>1.3933163386181E8</c:v>
                </c:pt>
                <c:pt idx="12">
                  <c:v>1.25779237518044E8</c:v>
                </c:pt>
                <c:pt idx="13">
                  <c:v>1.4020598837763E8</c:v>
                </c:pt>
                <c:pt idx="14">
                  <c:v>2.09990801056834E8</c:v>
                </c:pt>
                <c:pt idx="15">
                  <c:v>2.09303139555666E8</c:v>
                </c:pt>
                <c:pt idx="16">
                  <c:v>2.10501080142191E8</c:v>
                </c:pt>
                <c:pt idx="17">
                  <c:v>2.07074239344972E8</c:v>
                </c:pt>
                <c:pt idx="18">
                  <c:v>2.0819828885422E8</c:v>
                </c:pt>
                <c:pt idx="19">
                  <c:v>2.07369592330445E8</c:v>
                </c:pt>
                <c:pt idx="20">
                  <c:v>2.04810241815292E8</c:v>
                </c:pt>
                <c:pt idx="21">
                  <c:v>2.06638666487665E8</c:v>
                </c:pt>
                <c:pt idx="22">
                  <c:v>2.0716870038116E8</c:v>
                </c:pt>
                <c:pt idx="23">
                  <c:v>2.05377537283803E8</c:v>
                </c:pt>
                <c:pt idx="24">
                  <c:v>2.04810241815292E8</c:v>
                </c:pt>
                <c:pt idx="25">
                  <c:v>2.05633386020018E8</c:v>
                </c:pt>
                <c:pt idx="26">
                  <c:v>2.06202312696312E8</c:v>
                </c:pt>
                <c:pt idx="27">
                  <c:v>2.08452504181505E8</c:v>
                </c:pt>
                <c:pt idx="28">
                  <c:v>2.07216126752642E8</c:v>
                </c:pt>
                <c:pt idx="29">
                  <c:v>2.09544785919488E8</c:v>
                </c:pt>
                <c:pt idx="30">
                  <c:v>2.1260652524405E8</c:v>
                </c:pt>
                <c:pt idx="31">
                  <c:v>2.12525315159374E8</c:v>
                </c:pt>
                <c:pt idx="32">
                  <c:v>2.20561386293547E8</c:v>
                </c:pt>
                <c:pt idx="33">
                  <c:v>2.10231397931256E8</c:v>
                </c:pt>
                <c:pt idx="34">
                  <c:v>2.06733768482002E8</c:v>
                </c:pt>
                <c:pt idx="35">
                  <c:v>2.05170268203125E8</c:v>
                </c:pt>
                <c:pt idx="36">
                  <c:v>2.01576717013741E8</c:v>
                </c:pt>
                <c:pt idx="37">
                  <c:v>1.72097543474366E8</c:v>
                </c:pt>
                <c:pt idx="38">
                  <c:v>1.75520604602506E8</c:v>
                </c:pt>
                <c:pt idx="39">
                  <c:v>1.6846649103359E8</c:v>
                </c:pt>
                <c:pt idx="40">
                  <c:v>1.61797565145349E8</c:v>
                </c:pt>
                <c:pt idx="41">
                  <c:v>1.56257108344862E8</c:v>
                </c:pt>
                <c:pt idx="42">
                  <c:v>1.5089165493102E8</c:v>
                </c:pt>
                <c:pt idx="43">
                  <c:v>1.44879158070989E8</c:v>
                </c:pt>
                <c:pt idx="44">
                  <c:v>1.38301426483738E8</c:v>
                </c:pt>
                <c:pt idx="45">
                  <c:v>1.25970650330674E8</c:v>
                </c:pt>
              </c:numCache>
            </c:numRef>
          </c:yVal>
          <c:smooth val="0"/>
        </c:ser>
        <c:dLbls>
          <c:showLegendKey val="0"/>
          <c:showVal val="0"/>
          <c:showCatName val="0"/>
          <c:showSerName val="0"/>
          <c:showPercent val="0"/>
          <c:showBubbleSize val="0"/>
        </c:dLbls>
        <c:axId val="-2061078216"/>
        <c:axId val="-2061534200"/>
      </c:scatterChart>
      <c:valAx>
        <c:axId val="-2061078216"/>
        <c:scaling>
          <c:orientation val="minMax"/>
        </c:scaling>
        <c:delete val="0"/>
        <c:axPos val="b"/>
        <c:title>
          <c:tx>
            <c:rich>
              <a:bodyPr/>
              <a:lstStyle/>
              <a:p>
                <a:pPr>
                  <a:defRPr sz="1400"/>
                </a:pPr>
                <a:r>
                  <a:rPr lang="en-US" sz="1400"/>
                  <a:t>Eacc (MV/m)</a:t>
                </a:r>
              </a:p>
            </c:rich>
          </c:tx>
          <c:layout/>
          <c:overlay val="0"/>
        </c:title>
        <c:numFmt formatCode="0" sourceLinked="0"/>
        <c:majorTickMark val="out"/>
        <c:minorTickMark val="none"/>
        <c:tickLblPos val="nextTo"/>
        <c:txPr>
          <a:bodyPr/>
          <a:lstStyle/>
          <a:p>
            <a:pPr>
              <a:defRPr sz="1200"/>
            </a:pPr>
            <a:endParaRPr lang="en-US"/>
          </a:p>
        </c:txPr>
        <c:crossAx val="-2061534200"/>
        <c:crosses val="autoZero"/>
        <c:crossBetween val="midCat"/>
      </c:valAx>
      <c:valAx>
        <c:axId val="-2061534200"/>
        <c:scaling>
          <c:logBase val="10.0"/>
          <c:orientation val="minMax"/>
          <c:min val="1.0E7"/>
        </c:scaling>
        <c:delete val="0"/>
        <c:axPos val="l"/>
        <c:majorGridlines/>
        <c:title>
          <c:tx>
            <c:rich>
              <a:bodyPr rot="-5400000" vert="horz"/>
              <a:lstStyle/>
              <a:p>
                <a:pPr>
                  <a:defRPr sz="1400"/>
                </a:pPr>
                <a:r>
                  <a:rPr lang="en-US" sz="1400"/>
                  <a:t>Quality factor</a:t>
                </a:r>
              </a:p>
            </c:rich>
          </c:tx>
          <c:layout>
            <c:manualLayout>
              <c:xMode val="edge"/>
              <c:yMode val="edge"/>
              <c:x val="0.051776624426997"/>
              <c:y val="0.378125153420571"/>
            </c:manualLayout>
          </c:layout>
          <c:overlay val="0"/>
        </c:title>
        <c:numFmt formatCode="0.E+00" sourceLinked="0"/>
        <c:majorTickMark val="out"/>
        <c:minorTickMark val="none"/>
        <c:tickLblPos val="nextTo"/>
        <c:txPr>
          <a:bodyPr/>
          <a:lstStyle/>
          <a:p>
            <a:pPr>
              <a:defRPr sz="1200"/>
            </a:pPr>
            <a:endParaRPr lang="en-US"/>
          </a:p>
        </c:txPr>
        <c:crossAx val="-2061078216"/>
        <c:crosses val="autoZero"/>
        <c:crossBetween val="midCat"/>
      </c:valAx>
      <c:spPr>
        <a:ln>
          <a:solidFill>
            <a:srgbClr val="4F81BD"/>
          </a:solidFill>
        </a:ln>
      </c:spPr>
    </c:plotArea>
    <c:legend>
      <c:legendPos val="r"/>
      <c:layout>
        <c:manualLayout>
          <c:xMode val="edge"/>
          <c:yMode val="edge"/>
          <c:x val="0.266908114103423"/>
          <c:y val="0.595099983005722"/>
          <c:w val="0.158603969424352"/>
          <c:h val="0.130092902056308"/>
        </c:manualLayout>
      </c:layout>
      <c:overlay val="0"/>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0.49126</cdr:x>
      <cdr:y>0.6589</cdr:y>
    </cdr:from>
    <cdr:to>
      <cdr:x>0.93107</cdr:x>
      <cdr:y>0.7534</cdr:y>
    </cdr:to>
    <cdr:sp macro="" textlink="">
      <cdr:nvSpPr>
        <cdr:cNvPr id="2" name="Round Diagonal Corner Rectangle 1"/>
        <cdr:cNvSpPr/>
      </cdr:nvSpPr>
      <cdr:spPr>
        <a:xfrm xmlns:a="http://schemas.openxmlformats.org/drawingml/2006/main">
          <a:off x="4492100" y="4518734"/>
          <a:ext cx="4021585" cy="648072"/>
        </a:xfrm>
        <a:prstGeom xmlns:a="http://schemas.openxmlformats.org/drawingml/2006/main" prst="round2DiagRect">
          <a:avLst/>
        </a:prstGeom>
        <a:gradFill xmlns:a="http://schemas.openxmlformats.org/drawingml/2006/main" rotWithShape="0">
          <a:gsLst>
            <a:gs pos="0">
              <a:srgbClr val="4F81BD">
                <a:alpha val="10000"/>
              </a:srgbClr>
            </a:gs>
            <a:gs pos="100000">
              <a:srgbClr val="4F81BD"/>
            </a:gs>
          </a:gsLst>
          <a:lin ang="0" scaled="1"/>
        </a:gradFill>
        <a:ln xmlns:a="http://schemas.openxmlformats.org/drawingml/2006/main" w="25400" cap="flat" cmpd="sng" algn="ctr">
          <a:noFill/>
          <a:prstDash val="solid"/>
        </a:ln>
        <a:effectLst xmlns:a="http://schemas.openxmlformats.org/drawingml/2006/main"/>
        <a:scene3d xmlns:a="http://schemas.openxmlformats.org/drawingml/2006/main">
          <a:camera prst="orthographicFront">
            <a:rot lat="0" lon="0" rev="0"/>
          </a:camera>
          <a:lightRig rig="glow" dir="t">
            <a:rot lat="0" lon="0" rev="14100000"/>
          </a:lightRig>
        </a:scene3d>
        <a:sp3d xmlns:a="http://schemas.openxmlformats.org/drawingml/2006/main" prstMaterial="softEdge">
          <a:bevelT w="127000" prst="artDeco"/>
        </a:sp3d>
      </cdr:spPr>
      <cdr:style>
        <a:lnRef xmlns:a="http://schemas.openxmlformats.org/drawingml/2006/main" idx="2">
          <a:scrgbClr r="0" g="0" b="0"/>
        </a:lnRef>
        <a:fillRef xmlns:a="http://schemas.openxmlformats.org/drawingml/2006/main" idx="1">
          <a:scrgbClr r="0" g="0" b="0"/>
        </a:fillRef>
        <a:effectRef xmlns:a="http://schemas.openxmlformats.org/drawingml/2006/main" idx="0">
          <a:scrgbClr r="0" g="0" b="0"/>
        </a:effectRef>
        <a:fontRef xmlns:a="http://schemas.openxmlformats.org/drawingml/2006/main" idx="minor">
          <a:schemeClr val="lt1"/>
        </a:fontRef>
      </cdr:style>
    </cdr:sp>
  </cdr:relSizeAnchor>
</c:userShapes>
</file>

<file path=ppt/drawings/drawing2.xml><?xml version="1.0" encoding="utf-8"?>
<c:userShapes xmlns:c="http://schemas.openxmlformats.org/drawingml/2006/chart">
  <cdr:relSizeAnchor xmlns:cdr="http://schemas.openxmlformats.org/drawingml/2006/chartDrawing">
    <cdr:from>
      <cdr:x>0.7</cdr:x>
      <cdr:y>0.55556</cdr:y>
    </cdr:from>
    <cdr:to>
      <cdr:x>0.73333</cdr:x>
      <cdr:y>0.61728</cdr:y>
    </cdr:to>
    <cdr:sp macro="" textlink="">
      <cdr:nvSpPr>
        <cdr:cNvPr id="3" name="Straight Arrow Connector 2"/>
        <cdr:cNvSpPr/>
      </cdr:nvSpPr>
      <cdr:spPr>
        <a:xfrm xmlns:a="http://schemas.openxmlformats.org/drawingml/2006/main" flipV="1">
          <a:off x="6400800" y="3429000"/>
          <a:ext cx="304800" cy="3810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0.70833</cdr:x>
      <cdr:y>0.34568</cdr:y>
    </cdr:from>
    <cdr:to>
      <cdr:x>0.73333</cdr:x>
      <cdr:y>0.39506</cdr:y>
    </cdr:to>
    <cdr:sp macro="" textlink="">
      <cdr:nvSpPr>
        <cdr:cNvPr id="8" name="Straight Arrow Connector 7"/>
        <cdr:cNvSpPr/>
      </cdr:nvSpPr>
      <cdr:spPr>
        <a:xfrm xmlns:a="http://schemas.openxmlformats.org/drawingml/2006/main">
          <a:off x="6477000" y="2133600"/>
          <a:ext cx="22860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328885-4F95-EC43-9F35-DF755EC9985E}" type="datetimeFigureOut">
              <a:rPr lang="en-US" smtClean="0"/>
              <a:pPr/>
              <a:t>4/16/12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0A80E0-E375-2444-9718-359241C4F7F7}" type="slidenum">
              <a:rPr lang="en-US" smtClean="0"/>
              <a:pPr/>
              <a:t>‹#›</a:t>
            </a:fld>
            <a:endParaRPr lang="en-US"/>
          </a:p>
        </p:txBody>
      </p:sp>
    </p:spTree>
    <p:extLst>
      <p:ext uri="{BB962C8B-B14F-4D97-AF65-F5344CB8AC3E}">
        <p14:creationId xmlns:p14="http://schemas.microsoft.com/office/powerpoint/2010/main" val="35891644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a:t>
            </a:fld>
            <a:endParaRPr lang="en-US"/>
          </a:p>
        </p:txBody>
      </p:sp>
    </p:spTree>
    <p:extLst>
      <p:ext uri="{BB962C8B-B14F-4D97-AF65-F5344CB8AC3E}">
        <p14:creationId xmlns:p14="http://schemas.microsoft.com/office/powerpoint/2010/main" val="1647567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35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93539"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endParaRPr lang="en-US">
              <a:solidFill>
                <a:srgbClr val="000000"/>
              </a:solidFill>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55BE323-740B-4B12-8D90-9A82A1657B99}" type="slidenum">
              <a:rPr lang="en-US" smtClean="0">
                <a:solidFill>
                  <a:prstClr val="black"/>
                </a:solidFill>
              </a:rPr>
              <a:pPr>
                <a:defRPr/>
              </a:pPr>
              <a:t>13</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55BE323-740B-4B12-8D90-9A82A1657B99}" type="slidenum">
              <a:rPr lang="en-US" smtClean="0">
                <a:solidFill>
                  <a:prstClr val="black"/>
                </a:solidFill>
                <a:latin typeface="Calibri"/>
              </a:rPr>
              <a:pPr>
                <a:defRPr/>
              </a:pPr>
              <a:t>15</a:t>
            </a:fld>
            <a:endParaRPr lang="en-US">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14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latin typeface="Calibri" charset="0"/>
            </a:endParaRPr>
          </a:p>
        </p:txBody>
      </p:sp>
      <p:sp>
        <p:nvSpPr>
          <p:cNvPr id="1914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fld id="{DEDDD2F8-C793-C849-A66F-474715B61AA7}" type="slidenum">
              <a:rPr lang="en-US">
                <a:latin typeface="Calibri" charset="0"/>
              </a:rPr>
              <a:pPr fontAlgn="base">
                <a:spcBef>
                  <a:spcPct val="0"/>
                </a:spcBef>
                <a:spcAft>
                  <a:spcPct val="0"/>
                </a:spcAft>
              </a:pPr>
              <a:t>18</a:t>
            </a:fld>
            <a:endParaRPr lang="en-US">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2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u="sng">
                <a:latin typeface="Calibri" charset="0"/>
              </a:rPr>
              <a:t>Thursday March 25:Installation of the cavity in the TRIUMF cryostat completed, all electrical connections were checked and low level RF measurements were done. We inserted the cavity in the cryostat for pumping and pre-cooling (the heat screen was filled with LN2) Thursday March 25:Installation of the cavity in the TRIUMF cryostat completed, all electrical connections were checked and low level RF measurements were done. We inserted the cavity in the cryostat for pumping and pre-cooling (the heat screen was filled with LN2)</a:t>
            </a:r>
            <a:endParaRPr lang="en-US">
              <a:latin typeface="Calibri" charset="0"/>
            </a:endParaRPr>
          </a:p>
          <a:p>
            <a:pPr>
              <a:spcBef>
                <a:spcPct val="0"/>
              </a:spcBef>
            </a:pPr>
            <a:endParaRPr lang="en-US">
              <a:latin typeface="Calibri" charset="0"/>
            </a:endParaRPr>
          </a:p>
        </p:txBody>
      </p:sp>
      <p:sp>
        <p:nvSpPr>
          <p:cNvPr id="192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fld id="{FFEABEA7-E91D-794E-A42C-55743C8D8C3C}" type="slidenum">
              <a:rPr lang="en-US">
                <a:latin typeface="Calibri" charset="0"/>
              </a:rPr>
              <a:pPr fontAlgn="base">
                <a:spcBef>
                  <a:spcPct val="0"/>
                </a:spcBef>
                <a:spcAft>
                  <a:spcPct val="0"/>
                </a:spcAft>
              </a:pPr>
              <a:t>23</a:t>
            </a:fld>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2133600"/>
            <a:ext cx="7543801" cy="3850341"/>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2743200"/>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4/16/12</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4A11387-841E-274A-B892-F5D9F46B59A1}" type="datetimeFigureOut">
              <a:rPr lang="en-US" smtClean="0"/>
              <a:pPr/>
              <a:t>4/16/12</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7"/>
          <p:cNvSpPr>
            <a:spLocks noGrp="1" noChangeArrowheads="1"/>
          </p:cNvSpPr>
          <p:nvPr>
            <p:ph type="sldNum" sz="quarter" idx="10"/>
          </p:nvPr>
        </p:nvSpPr>
        <p:spPr>
          <a:ln/>
        </p:spPr>
        <p:txBody>
          <a:bodyPr/>
          <a:lstStyle>
            <a:lvl1pPr>
              <a:defRPr/>
            </a:lvl1pPr>
          </a:lstStyle>
          <a:p>
            <a:pPr>
              <a:defRPr/>
            </a:pPr>
            <a:fld id="{E30A8084-F61F-4899-89E2-DA5C1E67078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53541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p>
        </p:txBody>
      </p:sp>
      <p:sp>
        <p:nvSpPr>
          <p:cNvPr id="4" name="Rectangle 17"/>
          <p:cNvSpPr>
            <a:spLocks noGrp="1" noChangeArrowheads="1"/>
          </p:cNvSpPr>
          <p:nvPr>
            <p:ph type="sldNum" sz="quarter" idx="10"/>
          </p:nvPr>
        </p:nvSpPr>
        <p:spPr>
          <a:ln/>
        </p:spPr>
        <p:txBody>
          <a:bodyPr/>
          <a:lstStyle>
            <a:lvl1pPr>
              <a:defRPr/>
            </a:lvl1pPr>
          </a:lstStyle>
          <a:p>
            <a:pPr>
              <a:defRPr/>
            </a:pPr>
            <a:fld id="{2910376A-691E-476D-A5B5-C0B08B19936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35427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pPr/>
              <a:t>4/16/12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A11387-841E-274A-B892-F5D9F46B59A1}" type="datetimeFigureOut">
              <a:rPr lang="en-US" smtClean="0"/>
              <a:pPr/>
              <a:t>4/16/12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4/16/12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4/16/12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7A1601-C96F-44CA-9331-874A3504ACD8}" type="datetime1">
              <a:rPr lang="en-US" smtClean="0">
                <a:solidFill>
                  <a:prstClr val="black">
                    <a:tint val="75000"/>
                  </a:prstClr>
                </a:solidFill>
                <a:latin typeface="Calibri"/>
              </a:rPr>
              <a:pPr/>
              <a:t>4/16/12</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latin typeface="Calibri"/>
              </a:rPr>
              <a:t>Y. Kadi   ISCC Novenber 16, 2009</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BE7FC77-F2B6-4416-8CEB-3C51456475E8}"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661345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2133600"/>
            <a:ext cx="7543800" cy="3849688"/>
            <a:chOff x="-1" y="3379694"/>
            <a:chExt cx="7543801" cy="2604247"/>
          </a:xfrm>
        </p:grpSpPr>
        <p:sp>
          <p:nvSpPr>
            <p:cNvPr id="5" name="Snip Single Corner Rectangle 4"/>
            <p:cNvSpPr/>
            <p:nvPr/>
          </p:nvSpPr>
          <p:spPr>
            <a:xfrm flipV="1">
              <a:off x="-1" y="3393655"/>
              <a:ext cx="7543801" cy="2590286"/>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cxnSp>
          <p:nvCxnSpPr>
            <p:cNvPr id="6" name="Straight Connector 5"/>
            <p:cNvCxnSpPr/>
            <p:nvPr/>
          </p:nvCxnSpPr>
          <p:spPr>
            <a:xfrm>
              <a:off x="-1" y="3379694"/>
              <a:ext cx="7543801" cy="214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ardrop 6"/>
          <p:cNvSpPr/>
          <p:nvPr/>
        </p:nvSpPr>
        <p:spPr>
          <a:xfrm>
            <a:off x="6845300" y="2743200"/>
            <a:ext cx="393700" cy="39370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8" name="Date Placeholder 3"/>
          <p:cNvSpPr>
            <a:spLocks noGrp="1"/>
          </p:cNvSpPr>
          <p:nvPr>
            <p:ph type="dt" sz="half" idx="10"/>
          </p:nvPr>
        </p:nvSpPr>
        <p:spPr>
          <a:xfrm rot="16200000">
            <a:off x="-733424" y="4503737"/>
            <a:ext cx="2057400" cy="365125"/>
          </a:xfrm>
        </p:spPr>
        <p:txBody>
          <a:bodyPr tIns="0" bIns="0" anchor="b" anchorCtr="0"/>
          <a:lstStyle>
            <a:lvl1pPr>
              <a:defRPr sz="1400" b="1" smtClean="0">
                <a:solidFill>
                  <a:schemeClr val="bg1">
                    <a:lumMod val="50000"/>
                  </a:schemeClr>
                </a:solidFill>
              </a:defRPr>
            </a:lvl1pPr>
          </a:lstStyle>
          <a:p>
            <a:pPr>
              <a:defRPr/>
            </a:pPr>
            <a:fld id="{E8A439B7-7DB5-D649-99B2-18CFBBD89D30}" type="datetimeFigureOut">
              <a:rPr lang="en-US">
                <a:solidFill>
                  <a:srgbClr val="FFFFFF">
                    <a:lumMod val="50000"/>
                  </a:srgbClr>
                </a:solidFill>
                <a:latin typeface="Corbel"/>
              </a:rPr>
              <a:pPr>
                <a:defRPr/>
              </a:pPr>
              <a:t>4/16/12</a:t>
            </a:fld>
            <a:endParaRPr lang="en-US">
              <a:solidFill>
                <a:srgbClr val="FFFFFF">
                  <a:lumMod val="50000"/>
                </a:srgbClr>
              </a:solidFill>
              <a:latin typeface="Corbel"/>
            </a:endParaRPr>
          </a:p>
        </p:txBody>
      </p:sp>
      <p:sp>
        <p:nvSpPr>
          <p:cNvPr id="9" name="Footer Placeholder 4"/>
          <p:cNvSpPr>
            <a:spLocks noGrp="1"/>
          </p:cNvSpPr>
          <p:nvPr>
            <p:ph type="ftr" sz="quarter" idx="11"/>
          </p:nvPr>
        </p:nvSpPr>
        <p:spPr>
          <a:xfrm rot="16200000">
            <a:off x="-357187" y="4503737"/>
            <a:ext cx="2057400" cy="365125"/>
          </a:xfrm>
        </p:spPr>
        <p:txBody>
          <a:bodyPr tIns="0" bIns="0" anchor="t" anchorCtr="0"/>
          <a:lstStyle>
            <a:lvl1pPr algn="l">
              <a:defRPr b="1">
                <a:solidFill>
                  <a:schemeClr val="bg1">
                    <a:lumMod val="75000"/>
                  </a:schemeClr>
                </a:solidFill>
              </a:defRPr>
            </a:lvl1pPr>
          </a:lstStyle>
          <a:p>
            <a:pPr>
              <a:defRPr/>
            </a:pPr>
            <a:endParaRPr lang="en-US">
              <a:solidFill>
                <a:srgbClr val="FFFFFF">
                  <a:lumMod val="75000"/>
                </a:srgbClr>
              </a:solidFill>
              <a:latin typeface="Corbel"/>
            </a:endParaRPr>
          </a:p>
        </p:txBody>
      </p:sp>
    </p:spTree>
    <p:extLst>
      <p:ext uri="{BB962C8B-B14F-4D97-AF65-F5344CB8AC3E}">
        <p14:creationId xmlns:p14="http://schemas.microsoft.com/office/powerpoint/2010/main" val="6773190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Snip Diagonal Corner Rectangle 3"/>
          <p:cNvSpPr/>
          <p:nvPr/>
        </p:nvSpPr>
        <p:spPr>
          <a:xfrm flipV="1">
            <a:off x="228600" y="1708150"/>
            <a:ext cx="8686800" cy="4908550"/>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5" name="Snip Diagonal Corner Rectangle 4"/>
          <p:cNvSpPr/>
          <p:nvPr/>
        </p:nvSpPr>
        <p:spPr>
          <a:xfrm flipV="1">
            <a:off x="228600" y="228600"/>
            <a:ext cx="8686800" cy="1277938"/>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a:lvl1pPr>
          </a:lstStyle>
          <a:p>
            <a:pPr>
              <a:defRPr/>
            </a:pPr>
            <a:fld id="{C4B0C7A8-076D-0E42-AA16-9CD36B2CBC36}"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8" name="Slide Number Placeholder 5"/>
          <p:cNvSpPr>
            <a:spLocks noGrp="1"/>
          </p:cNvSpPr>
          <p:nvPr>
            <p:ph type="sldNum" sz="quarter" idx="12"/>
          </p:nvPr>
        </p:nvSpPr>
        <p:spPr/>
        <p:txBody>
          <a:bodyPr/>
          <a:lstStyle>
            <a:lvl1pPr>
              <a:defRPr/>
            </a:lvl1pPr>
          </a:lstStyle>
          <a:p>
            <a:pPr>
              <a:defRPr/>
            </a:pPr>
            <a:fld id="{6096F8C4-31EC-A54C-BAA7-F30A99F03EB0}"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508049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14"/>
          <p:cNvGrpSpPr>
            <a:grpSpLocks/>
          </p:cNvGrpSpPr>
          <p:nvPr/>
        </p:nvGrpSpPr>
        <p:grpSpPr bwMode="auto">
          <a:xfrm>
            <a:off x="0" y="3379788"/>
            <a:ext cx="7543800" cy="2603500"/>
            <a:chOff x="-1" y="3379694"/>
            <a:chExt cx="7543801" cy="2604247"/>
          </a:xfrm>
        </p:grpSpPr>
        <p:grpSp>
          <p:nvGrpSpPr>
            <p:cNvPr id="6" name="Group 11"/>
            <p:cNvGrpSpPr>
              <a:grpSpLocks/>
            </p:cNvGrpSpPr>
            <p:nvPr/>
          </p:nvGrpSpPr>
          <p:grpSpPr bwMode="auto">
            <a:xfrm>
              <a:off x="-1" y="3379694"/>
              <a:ext cx="7543801" cy="2604247"/>
              <a:chOff x="-1" y="3379694"/>
              <a:chExt cx="7543801" cy="2604247"/>
            </a:xfrm>
          </p:grpSpPr>
          <p:sp>
            <p:nvSpPr>
              <p:cNvPr id="8" name="Snip Single Corner Rectangle 7"/>
              <p:cNvSpPr/>
              <p:nvPr/>
            </p:nvSpPr>
            <p:spPr>
              <a:xfrm flipV="1">
                <a:off x="-1" y="3392398"/>
                <a:ext cx="7543801" cy="2591543"/>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cxnSp>
            <p:nvCxnSpPr>
              <p:cNvPr id="9" name="Straight Connector 8"/>
              <p:cNvCxnSpPr/>
              <p:nvPr/>
            </p:nvCxnSpPr>
            <p:spPr>
              <a:xfrm>
                <a:off x="-1" y="3379694"/>
                <a:ext cx="7543801" cy="158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ardrop 6"/>
            <p:cNvSpPr/>
            <p:nvPr/>
          </p:nvSpPr>
          <p:spPr>
            <a:xfrm>
              <a:off x="6818313" y="3621063"/>
              <a:ext cx="393700" cy="39540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rtlCol="0">
            <a:normAutofit/>
          </a:bodyPr>
          <a:lstStyle>
            <a:lvl1pPr marL="0" indent="0">
              <a:buNone/>
              <a:defRPr sz="1800"/>
            </a:lvl1pPr>
          </a:lstStyle>
          <a:p>
            <a:pPr lvl="0"/>
            <a:r>
              <a:rPr lang="en-US" noProof="0" smtClean="0"/>
              <a:t>Click icon to add picture</a:t>
            </a:r>
            <a:endParaRPr noProof="0"/>
          </a:p>
        </p:txBody>
      </p:sp>
      <p:sp>
        <p:nvSpPr>
          <p:cNvPr id="10" name="Date Placeholder 3"/>
          <p:cNvSpPr>
            <a:spLocks noGrp="1"/>
          </p:cNvSpPr>
          <p:nvPr>
            <p:ph type="dt" sz="half" idx="13"/>
          </p:nvPr>
        </p:nvSpPr>
        <p:spPr>
          <a:xfrm rot="16200000">
            <a:off x="-733424" y="4503737"/>
            <a:ext cx="2057400" cy="365125"/>
          </a:xfrm>
        </p:spPr>
        <p:txBody>
          <a:bodyPr tIns="0" bIns="0" anchor="b" anchorCtr="0"/>
          <a:lstStyle>
            <a:lvl1pPr>
              <a:defRPr sz="1400" b="1" smtClean="0">
                <a:solidFill>
                  <a:schemeClr val="bg1">
                    <a:lumMod val="50000"/>
                  </a:schemeClr>
                </a:solidFill>
              </a:defRPr>
            </a:lvl1pPr>
          </a:lstStyle>
          <a:p>
            <a:pPr>
              <a:defRPr/>
            </a:pPr>
            <a:fld id="{ECB3FCCC-3F5A-2F41-B3A2-6F9569553330}" type="datetimeFigureOut">
              <a:rPr lang="en-US">
                <a:solidFill>
                  <a:srgbClr val="FFFFFF">
                    <a:lumMod val="50000"/>
                  </a:srgbClr>
                </a:solidFill>
                <a:latin typeface="Corbel"/>
              </a:rPr>
              <a:pPr>
                <a:defRPr/>
              </a:pPr>
              <a:t>4/16/12</a:t>
            </a:fld>
            <a:endParaRPr lang="en-US">
              <a:solidFill>
                <a:srgbClr val="FFFFFF">
                  <a:lumMod val="50000"/>
                </a:srgbClr>
              </a:solidFill>
              <a:latin typeface="Corbel"/>
            </a:endParaRPr>
          </a:p>
        </p:txBody>
      </p:sp>
      <p:sp>
        <p:nvSpPr>
          <p:cNvPr id="11" name="Footer Placeholder 4"/>
          <p:cNvSpPr>
            <a:spLocks noGrp="1"/>
          </p:cNvSpPr>
          <p:nvPr>
            <p:ph type="ftr" sz="quarter" idx="14"/>
          </p:nvPr>
        </p:nvSpPr>
        <p:spPr>
          <a:xfrm rot="16200000">
            <a:off x="-357187" y="4503737"/>
            <a:ext cx="2057400" cy="365125"/>
          </a:xfrm>
        </p:spPr>
        <p:txBody>
          <a:bodyPr tIns="0" bIns="0" anchor="t" anchorCtr="0"/>
          <a:lstStyle>
            <a:lvl1pPr algn="l">
              <a:defRPr b="1">
                <a:solidFill>
                  <a:schemeClr val="bg1">
                    <a:lumMod val="75000"/>
                  </a:schemeClr>
                </a:solidFill>
              </a:defRPr>
            </a:lvl1pPr>
          </a:lstStyle>
          <a:p>
            <a:pPr>
              <a:defRPr/>
            </a:pPr>
            <a:endParaRPr lang="en-US">
              <a:solidFill>
                <a:srgbClr val="FFFFFF">
                  <a:lumMod val="75000"/>
                </a:srgbClr>
              </a:solidFill>
              <a:latin typeface="Corbel"/>
            </a:endParaRPr>
          </a:p>
        </p:txBody>
      </p:sp>
    </p:spTree>
    <p:extLst>
      <p:ext uri="{BB962C8B-B14F-4D97-AF65-F5344CB8AC3E}">
        <p14:creationId xmlns:p14="http://schemas.microsoft.com/office/powerpoint/2010/main" val="656545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6"/>
          <p:cNvGrpSpPr>
            <a:grpSpLocks/>
          </p:cNvGrpSpPr>
          <p:nvPr/>
        </p:nvGrpSpPr>
        <p:grpSpPr bwMode="auto">
          <a:xfrm flipH="1">
            <a:off x="1600200" y="2127250"/>
            <a:ext cx="7543800" cy="2603500"/>
            <a:chOff x="-1" y="3379694"/>
            <a:chExt cx="7543801" cy="2604247"/>
          </a:xfrm>
        </p:grpSpPr>
        <p:grpSp>
          <p:nvGrpSpPr>
            <p:cNvPr id="5" name="Group 11"/>
            <p:cNvGrpSpPr>
              <a:grpSpLocks/>
            </p:cNvGrpSpPr>
            <p:nvPr/>
          </p:nvGrpSpPr>
          <p:grpSpPr bwMode="auto">
            <a:xfrm>
              <a:off x="-1" y="3379694"/>
              <a:ext cx="7543801" cy="2604247"/>
              <a:chOff x="-1" y="3379694"/>
              <a:chExt cx="7543801" cy="2604247"/>
            </a:xfrm>
          </p:grpSpPr>
          <p:sp>
            <p:nvSpPr>
              <p:cNvPr id="7" name="Snip Single Corner Rectangle 6"/>
              <p:cNvSpPr/>
              <p:nvPr/>
            </p:nvSpPr>
            <p:spPr>
              <a:xfrm flipV="1">
                <a:off x="-1" y="3392398"/>
                <a:ext cx="7543801" cy="2591543"/>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cxnSp>
            <p:nvCxnSpPr>
              <p:cNvPr id="8" name="Straight Connector 7"/>
              <p:cNvCxnSpPr/>
              <p:nvPr/>
            </p:nvCxnSpPr>
            <p:spPr>
              <a:xfrm>
                <a:off x="-1" y="3379694"/>
                <a:ext cx="7543801" cy="158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Teardrop 5"/>
            <p:cNvSpPr/>
            <p:nvPr/>
          </p:nvSpPr>
          <p:spPr>
            <a:xfrm flipH="1">
              <a:off x="228599" y="3621063"/>
              <a:ext cx="393700" cy="39540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grpSp>
      <p:sp>
        <p:nvSpPr>
          <p:cNvPr id="2" name="Title 1"/>
          <p:cNvSpPr>
            <a:spLocks noGrp="1"/>
          </p:cNvSpPr>
          <p:nvPr>
            <p:ph type="title"/>
          </p:nvPr>
        </p:nvSpPr>
        <p:spPr>
          <a:xfrm>
            <a:off x="1736105" y="2653553"/>
            <a:ext cx="5870448" cy="1472184"/>
          </a:xfrm>
        </p:spPr>
        <p:txBody>
          <a:bodyPr rtlCol="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Footer Placeholder 4"/>
          <p:cNvSpPr>
            <a:spLocks noGrp="1"/>
          </p:cNvSpPr>
          <p:nvPr>
            <p:ph type="ftr" sz="quarter" idx="10"/>
          </p:nvPr>
        </p:nvSpPr>
        <p:spPr>
          <a:xfrm rot="16200000">
            <a:off x="8034338" y="3475037"/>
            <a:ext cx="1828800" cy="365125"/>
          </a:xfrm>
        </p:spPr>
        <p:txBody>
          <a:bodyPr tIns="0" bIns="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pPr>
              <a:defRPr/>
            </a:pPr>
            <a:endParaRPr lang="en-US">
              <a:solidFill>
                <a:srgbClr val="FFFFFF">
                  <a:lumMod val="75000"/>
                </a:srgbClr>
              </a:solidFill>
              <a:latin typeface="Corbel"/>
            </a:endParaRPr>
          </a:p>
        </p:txBody>
      </p:sp>
      <p:sp>
        <p:nvSpPr>
          <p:cNvPr id="10" name="Date Placeholder 3"/>
          <p:cNvSpPr>
            <a:spLocks noGrp="1"/>
          </p:cNvSpPr>
          <p:nvPr>
            <p:ph type="dt" sz="half" idx="11"/>
          </p:nvPr>
        </p:nvSpPr>
        <p:spPr>
          <a:xfrm rot="16200000">
            <a:off x="7658101" y="3475037"/>
            <a:ext cx="1828800" cy="365125"/>
          </a:xfrm>
        </p:spPr>
        <p:txBody>
          <a:bodyPr tIns="0" bIns="0" anchor="b" anchorCtr="0"/>
          <a:lstStyle>
            <a:lvl1pPr marL="0" algn="l" defTabSz="914400" rtl="0" eaLnBrk="1" latinLnBrk="0" hangingPunct="1">
              <a:defRPr sz="1400" b="1" kern="1200" smtClean="0">
                <a:solidFill>
                  <a:schemeClr val="bg1">
                    <a:lumMod val="50000"/>
                  </a:schemeClr>
                </a:solidFill>
                <a:latin typeface="+mn-lt"/>
                <a:ea typeface="+mn-ea"/>
                <a:cs typeface="+mn-cs"/>
              </a:defRPr>
            </a:lvl1pPr>
          </a:lstStyle>
          <a:p>
            <a:pPr>
              <a:defRPr/>
            </a:pPr>
            <a:fld id="{3FFA1B5D-3C4A-9F46-AC4E-175D4145535D}" type="datetimeFigureOut">
              <a:rPr lang="en-US">
                <a:solidFill>
                  <a:srgbClr val="FFFFFF">
                    <a:lumMod val="50000"/>
                  </a:srgbClr>
                </a:solidFill>
                <a:latin typeface="Corbel"/>
              </a:rPr>
              <a:pPr>
                <a:defRPr/>
              </a:pPr>
              <a:t>4/16/12</a:t>
            </a:fld>
            <a:endParaRPr lang="en-US">
              <a:solidFill>
                <a:srgbClr val="FFFFFF">
                  <a:lumMod val="50000"/>
                </a:srgbClr>
              </a:solidFill>
              <a:latin typeface="Corbel"/>
            </a:endParaRPr>
          </a:p>
        </p:txBody>
      </p:sp>
    </p:spTree>
    <p:extLst>
      <p:ext uri="{BB962C8B-B14F-4D97-AF65-F5344CB8AC3E}">
        <p14:creationId xmlns:p14="http://schemas.microsoft.com/office/powerpoint/2010/main" val="3225273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pPr/>
              <a:t>4/16/12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nip Diagonal Corner Rectangle 4"/>
          <p:cNvSpPr/>
          <p:nvPr/>
        </p:nvSpPr>
        <p:spPr>
          <a:xfrm flipV="1">
            <a:off x="228600" y="1708150"/>
            <a:ext cx="8686800" cy="4908550"/>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6" name="Snip Diagonal Corner Rectangle 5"/>
          <p:cNvSpPr/>
          <p:nvPr/>
        </p:nvSpPr>
        <p:spPr>
          <a:xfrm flipV="1">
            <a:off x="228600" y="228600"/>
            <a:ext cx="8686800" cy="1277938"/>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4"/>
          <p:cNvSpPr>
            <a:spLocks noGrp="1"/>
          </p:cNvSpPr>
          <p:nvPr>
            <p:ph type="dt" sz="half" idx="10"/>
          </p:nvPr>
        </p:nvSpPr>
        <p:spPr/>
        <p:txBody>
          <a:bodyPr/>
          <a:lstStyle>
            <a:lvl1pPr>
              <a:defRPr/>
            </a:lvl1pPr>
          </a:lstStyle>
          <a:p>
            <a:pPr>
              <a:defRPr/>
            </a:pPr>
            <a:fld id="{3D84A811-798E-7D41-8355-C96A23AF281E}"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8" name="Footer Placeholder 5"/>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9" name="Slide Number Placeholder 6"/>
          <p:cNvSpPr>
            <a:spLocks noGrp="1"/>
          </p:cNvSpPr>
          <p:nvPr>
            <p:ph type="sldNum" sz="quarter" idx="12"/>
          </p:nvPr>
        </p:nvSpPr>
        <p:spPr/>
        <p:txBody>
          <a:bodyPr/>
          <a:lstStyle>
            <a:lvl1pPr>
              <a:defRPr/>
            </a:lvl1pPr>
          </a:lstStyle>
          <a:p>
            <a:pPr>
              <a:defRPr/>
            </a:pPr>
            <a:fld id="{D99A646A-6F5C-ED42-BC98-887A28A97E2B}"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856878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nip Diagonal Corner Rectangle 6"/>
          <p:cNvSpPr/>
          <p:nvPr/>
        </p:nvSpPr>
        <p:spPr>
          <a:xfrm flipV="1">
            <a:off x="228600" y="1708150"/>
            <a:ext cx="8686800" cy="4908550"/>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8" name="Snip Diagonal Corner Rectangle 7"/>
          <p:cNvSpPr/>
          <p:nvPr/>
        </p:nvSpPr>
        <p:spPr>
          <a:xfrm flipV="1">
            <a:off x="228600" y="228600"/>
            <a:ext cx="8686800" cy="1277938"/>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Date Placeholder 6"/>
          <p:cNvSpPr>
            <a:spLocks noGrp="1"/>
          </p:cNvSpPr>
          <p:nvPr>
            <p:ph type="dt" sz="half" idx="10"/>
          </p:nvPr>
        </p:nvSpPr>
        <p:spPr/>
        <p:txBody>
          <a:bodyPr/>
          <a:lstStyle>
            <a:lvl1pPr>
              <a:defRPr/>
            </a:lvl1pPr>
          </a:lstStyle>
          <a:p>
            <a:pPr>
              <a:defRPr/>
            </a:pPr>
            <a:fld id="{1628A591-41B3-F34A-88F7-DC77790E0725}"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11" name="Slide Number Placeholder 8"/>
          <p:cNvSpPr>
            <a:spLocks noGrp="1"/>
          </p:cNvSpPr>
          <p:nvPr>
            <p:ph type="sldNum" sz="quarter" idx="12"/>
          </p:nvPr>
        </p:nvSpPr>
        <p:spPr/>
        <p:txBody>
          <a:bodyPr/>
          <a:lstStyle>
            <a:lvl1pPr>
              <a:defRPr/>
            </a:lvl1pPr>
          </a:lstStyle>
          <a:p>
            <a:pPr>
              <a:defRPr/>
            </a:pPr>
            <a:fld id="{F5E0393B-C1F2-7B41-8E94-3F5A5F884757}"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030248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Snip Diagonal Corner Rectangle 2"/>
          <p:cNvSpPr/>
          <p:nvPr/>
        </p:nvSpPr>
        <p:spPr>
          <a:xfrm flipV="1">
            <a:off x="228600" y="1708150"/>
            <a:ext cx="8686800" cy="4908550"/>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4" name="Snip Diagonal Corner Rectangle 3"/>
          <p:cNvSpPr/>
          <p:nvPr/>
        </p:nvSpPr>
        <p:spPr>
          <a:xfrm flipV="1">
            <a:off x="228600" y="228600"/>
            <a:ext cx="8686800" cy="1277938"/>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2"/>
          <p:cNvSpPr>
            <a:spLocks noGrp="1"/>
          </p:cNvSpPr>
          <p:nvPr>
            <p:ph type="dt" sz="half" idx="10"/>
          </p:nvPr>
        </p:nvSpPr>
        <p:spPr/>
        <p:txBody>
          <a:bodyPr/>
          <a:lstStyle>
            <a:lvl1pPr>
              <a:defRPr/>
            </a:lvl1pPr>
          </a:lstStyle>
          <a:p>
            <a:pPr>
              <a:defRPr/>
            </a:pPr>
            <a:fld id="{217B3206-5205-9340-B94B-EEBD5C7B2079}"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6" name="Footer Placeholder 3"/>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7" name="Slide Number Placeholder 4"/>
          <p:cNvSpPr>
            <a:spLocks noGrp="1"/>
          </p:cNvSpPr>
          <p:nvPr>
            <p:ph type="sldNum" sz="quarter" idx="12"/>
          </p:nvPr>
        </p:nvSpPr>
        <p:spPr/>
        <p:txBody>
          <a:bodyPr/>
          <a:lstStyle>
            <a:lvl1pPr>
              <a:defRPr/>
            </a:lvl1pPr>
          </a:lstStyle>
          <a:p>
            <a:pPr>
              <a:defRPr/>
            </a:pPr>
            <a:fld id="{9ABBF024-1C47-E640-B4D3-8DD946B9ED41}"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41736339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nip Diagonal Corner Rectangle 1"/>
          <p:cNvSpPr/>
          <p:nvPr/>
        </p:nvSpPr>
        <p:spPr>
          <a:xfrm flipV="1">
            <a:off x="228600" y="228600"/>
            <a:ext cx="8686800" cy="6388100"/>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3" name="Date Placeholder 1"/>
          <p:cNvSpPr>
            <a:spLocks noGrp="1"/>
          </p:cNvSpPr>
          <p:nvPr>
            <p:ph type="dt" sz="half" idx="10"/>
          </p:nvPr>
        </p:nvSpPr>
        <p:spPr/>
        <p:txBody>
          <a:bodyPr/>
          <a:lstStyle>
            <a:lvl1pPr>
              <a:defRPr/>
            </a:lvl1pPr>
          </a:lstStyle>
          <a:p>
            <a:pPr>
              <a:defRPr/>
            </a:pPr>
            <a:fld id="{1FA95906-FE5C-8F4A-9618-E5F98D08B6B3}"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5" name="Slide Number Placeholder 3"/>
          <p:cNvSpPr>
            <a:spLocks noGrp="1"/>
          </p:cNvSpPr>
          <p:nvPr>
            <p:ph type="sldNum" sz="quarter" idx="12"/>
          </p:nvPr>
        </p:nvSpPr>
        <p:spPr/>
        <p:txBody>
          <a:bodyPr/>
          <a:lstStyle>
            <a:lvl1pPr>
              <a:defRPr/>
            </a:lvl1pPr>
          </a:lstStyle>
          <a:p>
            <a:pPr>
              <a:defRPr/>
            </a:pPr>
            <a:fld id="{C0C8CAFD-397A-1446-8FA2-A987BF9FF6E2}"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2422356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1"/>
          <p:cNvGrpSpPr>
            <a:grpSpLocks/>
          </p:cNvGrpSpPr>
          <p:nvPr/>
        </p:nvGrpSpPr>
        <p:grpSpPr bwMode="auto">
          <a:xfrm>
            <a:off x="228600" y="228600"/>
            <a:ext cx="4251325" cy="6388100"/>
            <a:chOff x="228600" y="228600"/>
            <a:chExt cx="4251960" cy="6387352"/>
          </a:xfrm>
        </p:grpSpPr>
        <p:sp>
          <p:nvSpPr>
            <p:cNvPr id="6" name="Snip Diagonal Corner Rectangle 5"/>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7" name="Teardrop 6"/>
            <p:cNvSpPr>
              <a:spLocks noChangeAspect="1"/>
            </p:cNvSpPr>
            <p:nvPr/>
          </p:nvSpPr>
          <p:spPr>
            <a:xfrm>
              <a:off x="3886746" y="431776"/>
              <a:ext cx="354066" cy="35555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grpSp>
      <p:sp>
        <p:nvSpPr>
          <p:cNvPr id="8" name="Snip Diagonal Corner Rectangle 7"/>
          <p:cNvSpPr/>
          <p:nvPr/>
        </p:nvSpPr>
        <p:spPr>
          <a:xfrm flipV="1">
            <a:off x="4648200" y="228600"/>
            <a:ext cx="4251325" cy="6388100"/>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a:xfrm>
            <a:off x="525780" y="2177303"/>
            <a:ext cx="3657600" cy="1162050"/>
          </a:xfrm>
        </p:spPr>
        <p:txBody>
          <a:bodyPr>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a:xfrm>
            <a:off x="762000" y="6297613"/>
            <a:ext cx="1295400" cy="365125"/>
          </a:xfrm>
        </p:spPr>
        <p:txBody>
          <a:bodyPr/>
          <a:lstStyle>
            <a:lvl1pPr>
              <a:defRPr/>
            </a:lvl1pPr>
          </a:lstStyle>
          <a:p>
            <a:pPr>
              <a:defRPr/>
            </a:pPr>
            <a:fld id="{616B6F94-76C7-534E-A22E-E372CE9BE357}"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10" name="Footer Placeholder 5"/>
          <p:cNvSpPr>
            <a:spLocks noGrp="1"/>
          </p:cNvSpPr>
          <p:nvPr>
            <p:ph type="ftr" sz="quarter" idx="11"/>
          </p:nvPr>
        </p:nvSpPr>
        <p:spPr>
          <a:xfrm>
            <a:off x="2057400" y="6297613"/>
            <a:ext cx="2339975" cy="365125"/>
          </a:xfrm>
        </p:spPr>
        <p:txBody>
          <a:bodyPr/>
          <a:lstStyle>
            <a:lvl1pPr>
              <a:defRPr/>
            </a:lvl1pPr>
          </a:lstStyle>
          <a:p>
            <a:pPr>
              <a:defRPr/>
            </a:pPr>
            <a:endParaRPr lang="en-US">
              <a:solidFill>
                <a:srgbClr val="FFFFFF">
                  <a:lumMod val="65000"/>
                </a:srgbClr>
              </a:solidFill>
              <a:latin typeface="Corbel"/>
            </a:endParaRPr>
          </a:p>
        </p:txBody>
      </p:sp>
      <p:sp>
        <p:nvSpPr>
          <p:cNvPr id="11" name="Slide Number Placeholder 6"/>
          <p:cNvSpPr>
            <a:spLocks noGrp="1"/>
          </p:cNvSpPr>
          <p:nvPr>
            <p:ph type="sldNum" sz="quarter" idx="12"/>
          </p:nvPr>
        </p:nvSpPr>
        <p:spPr>
          <a:xfrm>
            <a:off x="304800" y="6297613"/>
            <a:ext cx="444500" cy="365125"/>
          </a:xfrm>
        </p:spPr>
        <p:txBody>
          <a:bodyPr/>
          <a:lstStyle>
            <a:lvl1pPr algn="l">
              <a:defRPr smtClean="0"/>
            </a:lvl1pPr>
          </a:lstStyle>
          <a:p>
            <a:pPr>
              <a:defRPr/>
            </a:pPr>
            <a:fld id="{7AEA2B71-FB20-9C46-8FC6-76A5305708E6}"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8923864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228600" y="228600"/>
            <a:ext cx="4251325" cy="6388100"/>
            <a:chOff x="228600" y="228600"/>
            <a:chExt cx="4251960" cy="6387352"/>
          </a:xfrm>
        </p:grpSpPr>
        <p:sp>
          <p:nvSpPr>
            <p:cNvPr id="6" name="Snip Diagonal Corner Rectangle 5"/>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7" name="Teardrop 6"/>
            <p:cNvSpPr>
              <a:spLocks noChangeAspect="1"/>
            </p:cNvSpPr>
            <p:nvPr/>
          </p:nvSpPr>
          <p:spPr>
            <a:xfrm>
              <a:off x="3886746" y="431776"/>
              <a:ext cx="354066" cy="35555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grpSp>
      <p:sp>
        <p:nvSpPr>
          <p:cNvPr id="2" name="Title 1"/>
          <p:cNvSpPr>
            <a:spLocks noGrp="1"/>
          </p:cNvSpPr>
          <p:nvPr>
            <p:ph type="title"/>
          </p:nvPr>
        </p:nvSpPr>
        <p:spPr>
          <a:xfrm>
            <a:off x="530352" y="2176272"/>
            <a:ext cx="3657600" cy="1161288"/>
          </a:xfrm>
        </p:spPr>
        <p:txBody>
          <a:bodyPr rtlCol="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758825" y="6300788"/>
            <a:ext cx="1298575" cy="365125"/>
          </a:xfrm>
        </p:spPr>
        <p:txBody>
          <a:bodyPr/>
          <a:lstStyle>
            <a:lvl1pPr>
              <a:defRPr/>
            </a:lvl1pPr>
          </a:lstStyle>
          <a:p>
            <a:pPr>
              <a:defRPr/>
            </a:pPr>
            <a:fld id="{DC5E09EF-5DF1-C447-AB95-A0E362809CB2}"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9" name="Footer Placeholder 5"/>
          <p:cNvSpPr>
            <a:spLocks noGrp="1"/>
          </p:cNvSpPr>
          <p:nvPr>
            <p:ph type="ftr" sz="quarter" idx="11"/>
          </p:nvPr>
        </p:nvSpPr>
        <p:spPr>
          <a:xfrm>
            <a:off x="2057400" y="6300788"/>
            <a:ext cx="2341563" cy="365125"/>
          </a:xfrm>
        </p:spPr>
        <p:txBody>
          <a:bodyPr/>
          <a:lstStyle>
            <a:lvl1pPr>
              <a:defRPr/>
            </a:lvl1pPr>
          </a:lstStyle>
          <a:p>
            <a:pPr>
              <a:defRPr/>
            </a:pPr>
            <a:endParaRPr lang="en-US">
              <a:solidFill>
                <a:srgbClr val="FFFFFF">
                  <a:lumMod val="65000"/>
                </a:srgbClr>
              </a:solidFill>
              <a:latin typeface="Corbel"/>
            </a:endParaRPr>
          </a:p>
        </p:txBody>
      </p:sp>
      <p:sp>
        <p:nvSpPr>
          <p:cNvPr id="10" name="Slide Number Placeholder 6"/>
          <p:cNvSpPr>
            <a:spLocks noGrp="1"/>
          </p:cNvSpPr>
          <p:nvPr>
            <p:ph type="sldNum" sz="quarter" idx="12"/>
          </p:nvPr>
        </p:nvSpPr>
        <p:spPr>
          <a:xfrm>
            <a:off x="301625" y="6300788"/>
            <a:ext cx="447675" cy="365125"/>
          </a:xfrm>
        </p:spPr>
        <p:txBody>
          <a:bodyPr/>
          <a:lstStyle>
            <a:lvl1pPr algn="l">
              <a:defRPr smtClean="0"/>
            </a:lvl1pPr>
          </a:lstStyle>
          <a:p>
            <a:pPr>
              <a:defRPr/>
            </a:pPr>
            <a:fld id="{BC496341-BBE3-8646-9697-5E32490D042C}"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6933818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5" name="Snip Diagonal Corner Rectangle 4"/>
          <p:cNvSpPr/>
          <p:nvPr/>
        </p:nvSpPr>
        <p:spPr>
          <a:xfrm flipV="1">
            <a:off x="228600" y="4648200"/>
            <a:ext cx="8686800" cy="1963738"/>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a:xfrm>
            <a:off x="457200" y="4648200"/>
            <a:ext cx="8153400" cy="609600"/>
          </a:xfrm>
        </p:spPr>
        <p:txBody>
          <a:bodyPr rtlCol="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6" name="Date Placeholder 2"/>
          <p:cNvSpPr>
            <a:spLocks noGrp="1"/>
          </p:cNvSpPr>
          <p:nvPr>
            <p:ph type="dt" sz="half" idx="10"/>
          </p:nvPr>
        </p:nvSpPr>
        <p:spPr/>
        <p:txBody>
          <a:bodyPr/>
          <a:lstStyle>
            <a:lvl1pPr>
              <a:defRPr/>
            </a:lvl1pPr>
          </a:lstStyle>
          <a:p>
            <a:pPr>
              <a:defRPr/>
            </a:pPr>
            <a:fld id="{E5BC6F72-CF60-C342-8752-97E1975F8016}"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9" name="Footer Placeholder 3"/>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10" name="Slide Number Placeholder 4"/>
          <p:cNvSpPr>
            <a:spLocks noGrp="1"/>
          </p:cNvSpPr>
          <p:nvPr>
            <p:ph type="sldNum" sz="quarter" idx="12"/>
          </p:nvPr>
        </p:nvSpPr>
        <p:spPr/>
        <p:txBody>
          <a:bodyPr/>
          <a:lstStyle>
            <a:lvl1pPr>
              <a:defRPr/>
            </a:lvl1pPr>
          </a:lstStyle>
          <a:p>
            <a:pPr>
              <a:defRPr/>
            </a:pPr>
            <a:fld id="{D69BFEBA-A079-0F44-B3D9-5ADC67F34CD1}"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773392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DD59E33-482C-5E47-8E81-BCE1E3BCBEE6}"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4" name="Slide Number Placeholder 5"/>
          <p:cNvSpPr>
            <a:spLocks noGrp="1"/>
          </p:cNvSpPr>
          <p:nvPr>
            <p:ph type="sldNum" sz="quarter" idx="12"/>
          </p:nvPr>
        </p:nvSpPr>
        <p:spPr/>
        <p:txBody>
          <a:bodyPr/>
          <a:lstStyle>
            <a:lvl1pPr>
              <a:defRPr/>
            </a:lvl1pPr>
          </a:lstStyle>
          <a:p>
            <a:pPr>
              <a:defRPr/>
            </a:pPr>
            <a:fld id="{9D6395AA-8E79-D443-9C7A-CE47BF66DD1C}"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0362237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Snip Diagonal Corner Rectangle 3"/>
          <p:cNvSpPr/>
          <p:nvPr/>
        </p:nvSpPr>
        <p:spPr>
          <a:xfrm flipV="1">
            <a:off x="228600" y="1708150"/>
            <a:ext cx="8686800" cy="4908550"/>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5" name="Snip Diagonal Corner Rectangle 4"/>
          <p:cNvSpPr/>
          <p:nvPr/>
        </p:nvSpPr>
        <p:spPr>
          <a:xfrm flipV="1">
            <a:off x="228600" y="228600"/>
            <a:ext cx="8686800" cy="1277938"/>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a:lvl1pPr>
          </a:lstStyle>
          <a:p>
            <a:pPr>
              <a:defRPr/>
            </a:pPr>
            <a:fld id="{A98F0828-69C2-D94E-8C6D-EECC42F70226}"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8" name="Slide Number Placeholder 5"/>
          <p:cNvSpPr>
            <a:spLocks noGrp="1"/>
          </p:cNvSpPr>
          <p:nvPr>
            <p:ph type="sldNum" sz="quarter" idx="12"/>
          </p:nvPr>
        </p:nvSpPr>
        <p:spPr/>
        <p:txBody>
          <a:bodyPr/>
          <a:lstStyle>
            <a:lvl1pPr>
              <a:defRPr/>
            </a:lvl1pPr>
          </a:lstStyle>
          <a:p>
            <a:pPr>
              <a:defRPr/>
            </a:pPr>
            <a:fld id="{445B1E70-6CED-B74B-ADD4-945D9165C6F3}"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1299726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Snip Diagonal Corner Rectangle 3"/>
          <p:cNvSpPr/>
          <p:nvPr/>
        </p:nvSpPr>
        <p:spPr>
          <a:xfrm flipV="1">
            <a:off x="228600" y="228600"/>
            <a:ext cx="8686800" cy="6388100"/>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103154"/>
              </a:solidFill>
              <a:latin typeface="Corbel"/>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AF5E698B-C0BA-424D-B0DE-95CFD9D78047}"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FFFFFF">
                  <a:lumMod val="65000"/>
                </a:srgbClr>
              </a:solidFill>
              <a:latin typeface="Corbel"/>
            </a:endParaRPr>
          </a:p>
        </p:txBody>
      </p:sp>
      <p:sp>
        <p:nvSpPr>
          <p:cNvPr id="7" name="Slide Number Placeholder 5"/>
          <p:cNvSpPr>
            <a:spLocks noGrp="1"/>
          </p:cNvSpPr>
          <p:nvPr>
            <p:ph type="sldNum" sz="quarter" idx="12"/>
          </p:nvPr>
        </p:nvSpPr>
        <p:spPr/>
        <p:txBody>
          <a:bodyPr/>
          <a:lstStyle>
            <a:lvl1pPr>
              <a:defRPr/>
            </a:lvl1pPr>
          </a:lstStyle>
          <a:p>
            <a:pPr>
              <a:defRPr/>
            </a:pPr>
            <a:fld id="{68B51F66-5E09-D149-9B99-0F286FCF28DA}"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825843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4/16/12</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2133600"/>
            <a:ext cx="7543801" cy="3850341"/>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2743200"/>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Tree>
    <p:extLst>
      <p:ext uri="{BB962C8B-B14F-4D97-AF65-F5344CB8AC3E}">
        <p14:creationId xmlns:p14="http://schemas.microsoft.com/office/powerpoint/2010/main" val="13196463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8621357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extLst>
      <p:ext uri="{BB962C8B-B14F-4D97-AF65-F5344CB8AC3E}">
        <p14:creationId xmlns:p14="http://schemas.microsoft.com/office/powerpoint/2010/main" val="38138963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solidFill>
                <a:srgbClr val="FFFFFF">
                  <a:lumMod val="75000"/>
                </a:srgbClr>
              </a:solidFill>
              <a:latin typeface="Corbe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Tree>
    <p:extLst>
      <p:ext uri="{BB962C8B-B14F-4D97-AF65-F5344CB8AC3E}">
        <p14:creationId xmlns:p14="http://schemas.microsoft.com/office/powerpoint/2010/main" val="20624399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1648363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8" name="Footer Placeholder 7"/>
          <p:cNvSpPr>
            <a:spLocks noGrp="1"/>
          </p:cNvSpPr>
          <p:nvPr>
            <p:ph type="ftr" sz="quarter" idx="11"/>
          </p:nvPr>
        </p:nvSpPr>
        <p:spPr/>
        <p:txBody>
          <a:bodyPr/>
          <a:lstStyle/>
          <a:p>
            <a:endParaRPr lang="en-US">
              <a:solidFill>
                <a:srgbClr val="FFFFFF">
                  <a:lumMod val="65000"/>
                </a:srgbClr>
              </a:solidFill>
              <a:latin typeface="Corbel"/>
            </a:endParaRPr>
          </a:p>
        </p:txBody>
      </p:sp>
      <p:sp>
        <p:nvSpPr>
          <p:cNvPr id="9" name="Slide Number Placeholder 8"/>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4868367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4263419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Date Placeholder 1"/>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3" name="Footer Placeholder 2"/>
          <p:cNvSpPr>
            <a:spLocks noGrp="1"/>
          </p:cNvSpPr>
          <p:nvPr>
            <p:ph type="ftr" sz="quarter" idx="11"/>
          </p:nvPr>
        </p:nvSpPr>
        <p:spPr/>
        <p:txBody>
          <a:bodyPr/>
          <a:lstStyle/>
          <a:p>
            <a:endParaRPr lang="en-US">
              <a:solidFill>
                <a:srgbClr val="FFFFFF">
                  <a:lumMod val="65000"/>
                </a:srgbClr>
              </a:solidFill>
              <a:latin typeface="Corbel"/>
            </a:endParaRPr>
          </a:p>
        </p:txBody>
      </p:sp>
      <p:sp>
        <p:nvSpPr>
          <p:cNvPr id="4" name="Slide Number Placeholder 3"/>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3416288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297706"/>
            <a:ext cx="2339788"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396583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300216"/>
            <a:ext cx="2340864"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970949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kumimoji="0"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pPr/>
              <a:t>4/16/12</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37771828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41623756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2277735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4035477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D3A7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455448"/>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78C2F80-9D99-4E5A-92A8-1D4A1ABFD46B}"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207741171"/>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sldNum" sz="quarter" idx="10"/>
          </p:nvPr>
        </p:nvSpPr>
        <p:spPr>
          <a:ln/>
        </p:spPr>
        <p:txBody>
          <a:bodyPr/>
          <a:lstStyle>
            <a:lvl1pPr>
              <a:defRPr/>
            </a:lvl1pPr>
          </a:lstStyle>
          <a:p>
            <a:pPr>
              <a:defRPr/>
            </a:pPr>
            <a:fld id="{8C227177-C5A7-4C00-B7C5-5C4AB60BFFE7}"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475782615"/>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045CA069-060B-4C20-B5A8-DDB26211AE1E}"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238875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sldNum" sz="quarter" idx="10"/>
          </p:nvPr>
        </p:nvSpPr>
        <p:spPr>
          <a:ln/>
        </p:spPr>
        <p:txBody>
          <a:bodyPr/>
          <a:lstStyle>
            <a:lvl1pPr>
              <a:defRPr/>
            </a:lvl1pPr>
          </a:lstStyle>
          <a:p>
            <a:pPr>
              <a:defRPr/>
            </a:pPr>
            <a:fld id="{2677CE87-71CA-4040-9603-C58D48C8F717}"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3643040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2BD3494B-99B0-4C4F-9600-2F84B144F37E}"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323115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11387-841E-274A-B892-F5D9F46B59A1}" type="datetimeFigureOut">
              <a:rPr lang="en-US" smtClean="0"/>
              <a:pPr/>
              <a:t>4/16/12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fld id="{3E94E07E-2CB6-4075-84A1-047B4A794DB5}"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7639961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AA4DBCE2-4A6A-4CFC-9695-515BBF45592F}"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777243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7EA30FDF-E56E-44EC-8EB5-915B847C7B2B}"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26249808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EF6368E-A5FD-4A5F-A34A-7B8A3F4CA24C}"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30471361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A7E49B5D-7446-4A32-A676-D9E3FFD582EE}"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32264292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151F6C2E-CFA2-4DA2-A087-0AEE88D7928D}"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8133292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FC17236D-A906-4AE0-ADE4-3EEEB391F6CA}"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30942951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7"/>
          <p:cNvSpPr>
            <a:spLocks noGrp="1" noChangeArrowheads="1"/>
          </p:cNvSpPr>
          <p:nvPr>
            <p:ph type="sldNum" sz="quarter" idx="10"/>
          </p:nvPr>
        </p:nvSpPr>
        <p:spPr>
          <a:ln/>
        </p:spPr>
        <p:txBody>
          <a:bodyPr/>
          <a:lstStyle>
            <a:lvl1pPr>
              <a:defRPr/>
            </a:lvl1pPr>
          </a:lstStyle>
          <a:p>
            <a:pPr>
              <a:defRPr/>
            </a:pPr>
            <a:fld id="{E30A8084-F61F-4899-89E2-DA5C1E670780}"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18340333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p>
        </p:txBody>
      </p:sp>
      <p:sp>
        <p:nvSpPr>
          <p:cNvPr id="4" name="Rectangle 17"/>
          <p:cNvSpPr>
            <a:spLocks noGrp="1" noChangeArrowheads="1"/>
          </p:cNvSpPr>
          <p:nvPr>
            <p:ph type="sldNum" sz="quarter" idx="10"/>
          </p:nvPr>
        </p:nvSpPr>
        <p:spPr>
          <a:ln/>
        </p:spPr>
        <p:txBody>
          <a:bodyPr/>
          <a:lstStyle>
            <a:lvl1pPr>
              <a:defRPr/>
            </a:lvl1pPr>
          </a:lstStyle>
          <a:p>
            <a:pPr>
              <a:defRPr/>
            </a:pPr>
            <a:fld id="{2910376A-691E-476D-A5B5-C0B08B19936D}" type="slidenum">
              <a:rPr lang="en-US">
                <a:solidFill>
                  <a:srgbClr val="FFFFFF"/>
                </a:solidFill>
                <a:latin typeface="Arial"/>
              </a:rPr>
              <a:pPr>
                <a:defRPr/>
              </a:pPr>
              <a:t>‹#›</a:t>
            </a:fld>
            <a:endParaRPr lang="en-US">
              <a:solidFill>
                <a:srgbClr val="FFFFFF"/>
              </a:solidFill>
              <a:latin typeface="Arial"/>
            </a:endParaRPr>
          </a:p>
        </p:txBody>
      </p:sp>
    </p:spTree>
    <p:extLst>
      <p:ext uri="{BB962C8B-B14F-4D97-AF65-F5344CB8AC3E}">
        <p14:creationId xmlns:p14="http://schemas.microsoft.com/office/powerpoint/2010/main" val="39805736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2133600"/>
            <a:ext cx="7543801" cy="3850341"/>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2743200"/>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Tree>
    <p:extLst>
      <p:ext uri="{BB962C8B-B14F-4D97-AF65-F5344CB8AC3E}">
        <p14:creationId xmlns:p14="http://schemas.microsoft.com/office/powerpoint/2010/main" val="4092960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11387-841E-274A-B892-F5D9F46B59A1}" type="datetimeFigureOut">
              <a:rPr lang="en-US" smtClean="0"/>
              <a:pPr/>
              <a:t>4/16/12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5322749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extLst>
      <p:ext uri="{BB962C8B-B14F-4D97-AF65-F5344CB8AC3E}">
        <p14:creationId xmlns:p14="http://schemas.microsoft.com/office/powerpoint/2010/main" val="13377569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solidFill>
                <a:srgbClr val="FFFFFF">
                  <a:lumMod val="75000"/>
                </a:srgbClr>
              </a:solidFill>
              <a:latin typeface="Corbe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Tree>
    <p:extLst>
      <p:ext uri="{BB962C8B-B14F-4D97-AF65-F5344CB8AC3E}">
        <p14:creationId xmlns:p14="http://schemas.microsoft.com/office/powerpoint/2010/main" val="4347090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50331651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8" name="Footer Placeholder 7"/>
          <p:cNvSpPr>
            <a:spLocks noGrp="1"/>
          </p:cNvSpPr>
          <p:nvPr>
            <p:ph type="ftr" sz="quarter" idx="11"/>
          </p:nvPr>
        </p:nvSpPr>
        <p:spPr/>
        <p:txBody>
          <a:bodyPr/>
          <a:lstStyle/>
          <a:p>
            <a:endParaRPr lang="en-US">
              <a:solidFill>
                <a:srgbClr val="FFFFFF">
                  <a:lumMod val="65000"/>
                </a:srgbClr>
              </a:solidFill>
              <a:latin typeface="Corbel"/>
            </a:endParaRPr>
          </a:p>
        </p:txBody>
      </p:sp>
      <p:sp>
        <p:nvSpPr>
          <p:cNvPr id="9" name="Slide Number Placeholder 8"/>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4017256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0088508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Date Placeholder 1"/>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3" name="Footer Placeholder 2"/>
          <p:cNvSpPr>
            <a:spLocks noGrp="1"/>
          </p:cNvSpPr>
          <p:nvPr>
            <p:ph type="ftr" sz="quarter" idx="11"/>
          </p:nvPr>
        </p:nvSpPr>
        <p:spPr/>
        <p:txBody>
          <a:bodyPr/>
          <a:lstStyle/>
          <a:p>
            <a:endParaRPr lang="en-US">
              <a:solidFill>
                <a:srgbClr val="FFFFFF">
                  <a:lumMod val="65000"/>
                </a:srgbClr>
              </a:solidFill>
              <a:latin typeface="Corbel"/>
            </a:endParaRPr>
          </a:p>
        </p:txBody>
      </p:sp>
      <p:sp>
        <p:nvSpPr>
          <p:cNvPr id="4" name="Slide Number Placeholder 3"/>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5478382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297706"/>
            <a:ext cx="2339788"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7225342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300216"/>
            <a:ext cx="2340864"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19983642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4274670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pPr/>
              <a:t>4/16/12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8649608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4533661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4203661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2133600"/>
            <a:ext cx="7543801" cy="3850341"/>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2743200"/>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Tree>
    <p:extLst>
      <p:ext uri="{BB962C8B-B14F-4D97-AF65-F5344CB8AC3E}">
        <p14:creationId xmlns:p14="http://schemas.microsoft.com/office/powerpoint/2010/main" val="767834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5835391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solidFill>
                <a:srgbClr val="FFFFFF">
                  <a:lumMod val="75000"/>
                </a:srgbClr>
              </a:solidFill>
              <a:latin typeface="Corbel"/>
            </a:endParaRPr>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extLst>
      <p:ext uri="{BB962C8B-B14F-4D97-AF65-F5344CB8AC3E}">
        <p14:creationId xmlns:p14="http://schemas.microsoft.com/office/powerpoint/2010/main" val="28325955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solidFill>
                <a:srgbClr val="FFFFFF">
                  <a:lumMod val="75000"/>
                </a:srgbClr>
              </a:solidFill>
              <a:latin typeface="Corbel"/>
            </a:endParaRPr>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solidFill>
                  <a:srgbClr val="FFFFFF">
                    <a:lumMod val="50000"/>
                  </a:srgbClr>
                </a:solidFill>
                <a:latin typeface="Corbel"/>
              </a:rPr>
              <a:pPr/>
              <a:t>4/16/12</a:t>
            </a:fld>
            <a:endParaRPr lang="en-US">
              <a:solidFill>
                <a:srgbClr val="FFFFFF">
                  <a:lumMod val="50000"/>
                </a:srgbClr>
              </a:solidFill>
              <a:latin typeface="Corbel"/>
            </a:endParaRPr>
          </a:p>
        </p:txBody>
      </p:sp>
    </p:spTree>
    <p:extLst>
      <p:ext uri="{BB962C8B-B14F-4D97-AF65-F5344CB8AC3E}">
        <p14:creationId xmlns:p14="http://schemas.microsoft.com/office/powerpoint/2010/main" val="25738125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74536846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8" name="Footer Placeholder 7"/>
          <p:cNvSpPr>
            <a:spLocks noGrp="1"/>
          </p:cNvSpPr>
          <p:nvPr>
            <p:ph type="ftr" sz="quarter" idx="11"/>
          </p:nvPr>
        </p:nvSpPr>
        <p:spPr/>
        <p:txBody>
          <a:bodyPr/>
          <a:lstStyle/>
          <a:p>
            <a:endParaRPr lang="en-US">
              <a:solidFill>
                <a:srgbClr val="FFFFFF">
                  <a:lumMod val="65000"/>
                </a:srgbClr>
              </a:solidFill>
              <a:latin typeface="Corbel"/>
            </a:endParaRPr>
          </a:p>
        </p:txBody>
      </p:sp>
      <p:sp>
        <p:nvSpPr>
          <p:cNvPr id="9" name="Slide Number Placeholder 8"/>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96497617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291053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4A11387-841E-274A-B892-F5D9F46B59A1}" type="datetimeFigureOut">
              <a:rPr lang="en-US" smtClean="0"/>
              <a:pPr/>
              <a:t>4/16/12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D38DDF-6765-4540-B63D-425F3C6FA71E}"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Date Placeholder 1"/>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3" name="Footer Placeholder 2"/>
          <p:cNvSpPr>
            <a:spLocks noGrp="1"/>
          </p:cNvSpPr>
          <p:nvPr>
            <p:ph type="ftr" sz="quarter" idx="11"/>
          </p:nvPr>
        </p:nvSpPr>
        <p:spPr/>
        <p:txBody>
          <a:bodyPr/>
          <a:lstStyle/>
          <a:p>
            <a:endParaRPr lang="en-US">
              <a:solidFill>
                <a:srgbClr val="FFFFFF">
                  <a:lumMod val="65000"/>
                </a:srgbClr>
              </a:solidFill>
              <a:latin typeface="Corbel"/>
            </a:endParaRPr>
          </a:p>
        </p:txBody>
      </p:sp>
      <p:sp>
        <p:nvSpPr>
          <p:cNvPr id="4" name="Slide Number Placeholder 3"/>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3512395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297706"/>
            <a:ext cx="2339788"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80785896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6" name="Footer Placeholder 5"/>
          <p:cNvSpPr>
            <a:spLocks noGrp="1"/>
          </p:cNvSpPr>
          <p:nvPr>
            <p:ph type="ftr" sz="quarter" idx="11"/>
          </p:nvPr>
        </p:nvSpPr>
        <p:spPr>
          <a:xfrm>
            <a:off x="2057400" y="6300216"/>
            <a:ext cx="2340864" cy="365125"/>
          </a:xfrm>
        </p:spPr>
        <p:txBody>
          <a:bodyPr/>
          <a:lstStyle/>
          <a:p>
            <a:endParaRPr lang="en-US">
              <a:solidFill>
                <a:srgbClr val="FFFFFF">
                  <a:lumMod val="65000"/>
                </a:srgbClr>
              </a:solidFill>
              <a:latin typeface="Corbel"/>
            </a:endParaRPr>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963245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42915295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4" name="Footer Placeholder 3"/>
          <p:cNvSpPr>
            <a:spLocks noGrp="1"/>
          </p:cNvSpPr>
          <p:nvPr>
            <p:ph type="ftr" sz="quarter" idx="11"/>
          </p:nvPr>
        </p:nvSpPr>
        <p:spPr/>
        <p:txBody>
          <a:bodyPr/>
          <a:lstStyle/>
          <a:p>
            <a:endParaRPr lang="en-US">
              <a:solidFill>
                <a:srgbClr val="FFFFFF">
                  <a:lumMod val="65000"/>
                </a:srgbClr>
              </a:solidFill>
              <a:latin typeface="Corbel"/>
            </a:endParaRPr>
          </a:p>
        </p:txBody>
      </p:sp>
      <p:sp>
        <p:nvSpPr>
          <p:cNvPr id="5" name="Slide Number Placeholder 4"/>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405708888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2605121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103154"/>
              </a:solidFill>
              <a:latin typeface="Corbel"/>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latin typeface="Corbel"/>
            </a:endParaRPr>
          </a:p>
        </p:txBody>
      </p:sp>
      <p:sp>
        <p:nvSpPr>
          <p:cNvPr id="6" name="Slide Number Placeholder 5"/>
          <p:cNvSpPr>
            <a:spLocks noGrp="1"/>
          </p:cNvSpPr>
          <p:nvPr>
            <p:ph type="sldNum" sz="quarter" idx="12"/>
          </p:nvPr>
        </p:nvSpPr>
        <p:spPr/>
        <p:txBody>
          <a:body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180650129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D3A7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126985"/>
      </p:ext>
    </p:extLst>
  </p:cSld>
  <p:clrMapOvr>
    <a:masterClrMapping/>
  </p:clrMapOvr>
  <p:timing>
    <p:tnLst>
      <p:par>
        <p:cTn xmlns:p14="http://schemas.microsoft.com/office/powerpoint/2010/mai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78C2F80-9D99-4E5A-92A8-1D4A1ABFD46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55861851"/>
      </p:ext>
    </p:extLst>
  </p:cSld>
  <p:clrMapOvr>
    <a:masterClrMapping/>
  </p:clrMapOvr>
  <p:timing>
    <p:tnLst>
      <p:par>
        <p:cTn xmlns:p14="http://schemas.microsoft.com/office/powerpoint/2010/mai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sldNum" sz="quarter" idx="10"/>
          </p:nvPr>
        </p:nvSpPr>
        <p:spPr>
          <a:ln/>
        </p:spPr>
        <p:txBody>
          <a:bodyPr/>
          <a:lstStyle>
            <a:lvl1pPr>
              <a:defRPr/>
            </a:lvl1pPr>
          </a:lstStyle>
          <a:p>
            <a:pPr>
              <a:defRPr/>
            </a:pPr>
            <a:fld id="{8C227177-C5A7-4C00-B7C5-5C4AB60BFFE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749844002"/>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74A11387-841E-274A-B892-F5D9F46B59A1}" type="datetimeFigureOut">
              <a:rPr lang="en-US" smtClean="0"/>
              <a:pPr/>
              <a:t>4/16/12</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045CA069-060B-4C20-B5A8-DDB26211AE1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181603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sldNum" sz="quarter" idx="10"/>
          </p:nvPr>
        </p:nvSpPr>
        <p:spPr>
          <a:ln/>
        </p:spPr>
        <p:txBody>
          <a:bodyPr/>
          <a:lstStyle>
            <a:lvl1pPr>
              <a:defRPr/>
            </a:lvl1pPr>
          </a:lstStyle>
          <a:p>
            <a:pPr>
              <a:defRPr/>
            </a:pPr>
            <a:fld id="{2677CE87-71CA-4040-9603-C58D48C8F71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96602563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2BD3494B-99B0-4C4F-9600-2F84B144F37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8414958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fld id="{3E94E07E-2CB6-4075-84A1-047B4A794DB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871191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AA4DBCE2-4A6A-4CFC-9695-515BBF45592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0418215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fld id="{7EA30FDF-E56E-44EC-8EB5-915B847C7B2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5754197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6EF6368E-A5FD-4A5F-A34A-7B8A3F4CA24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225053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fld id="{A7E49B5D-7446-4A32-A676-D9E3FFD582E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13146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fld id="{151F6C2E-CFA2-4DA2-A087-0AEE88D7928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307275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sldNum" sz="quarter" idx="10"/>
          </p:nvPr>
        </p:nvSpPr>
        <p:spPr>
          <a:ln/>
        </p:spPr>
        <p:txBody>
          <a:bodyPr/>
          <a:lstStyle>
            <a:lvl1pPr>
              <a:defRPr/>
            </a:lvl1pPr>
          </a:lstStyle>
          <a:p>
            <a:pPr>
              <a:defRPr/>
            </a:pPr>
            <a:fld id="{FC17236D-A906-4AE0-ADE4-3EEEB391F6C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203899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theme" Target="../theme/theme3.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0.xml"/><Relationship Id="rId12" Type="http://schemas.openxmlformats.org/officeDocument/2006/relationships/slideLayout" Target="../slideLayouts/slideLayout41.xml"/><Relationship Id="rId13" Type="http://schemas.openxmlformats.org/officeDocument/2006/relationships/slideLayout" Target="../slideLayouts/slideLayout42.xml"/><Relationship Id="rId14" Type="http://schemas.openxmlformats.org/officeDocument/2006/relationships/slideLayout" Target="../slideLayouts/slideLayout43.xml"/><Relationship Id="rId15" Type="http://schemas.openxmlformats.org/officeDocument/2006/relationships/theme" Target="../theme/theme4.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4.xml"/><Relationship Id="rId12" Type="http://schemas.openxmlformats.org/officeDocument/2006/relationships/slideLayout" Target="../slideLayouts/slideLayout55.xml"/><Relationship Id="rId13" Type="http://schemas.openxmlformats.org/officeDocument/2006/relationships/slideLayout" Target="../slideLayouts/slideLayout56.xml"/><Relationship Id="rId14" Type="http://schemas.openxmlformats.org/officeDocument/2006/relationships/slideLayout" Target="../slideLayouts/slideLayout57.xml"/><Relationship Id="rId15" Type="http://schemas.openxmlformats.org/officeDocument/2006/relationships/slideLayout" Target="../slideLayouts/slideLayout58.xml"/><Relationship Id="rId16" Type="http://schemas.openxmlformats.org/officeDocument/2006/relationships/theme" Target="../theme/theme5.xml"/><Relationship Id="rId17" Type="http://schemas.openxmlformats.org/officeDocument/2006/relationships/image" Target="../media/image2.jpeg"/><Relationship Id="rId18" Type="http://schemas.openxmlformats.org/officeDocument/2006/relationships/image" Target="../media/image3.jpeg"/><Relationship Id="rId1" Type="http://schemas.openxmlformats.org/officeDocument/2006/relationships/slideLayout" Target="../slideLayouts/slideLayout44.xml"/><Relationship Id="rId2" Type="http://schemas.openxmlformats.org/officeDocument/2006/relationships/slideLayout" Target="../slideLayouts/slideLayout45.xml"/><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slideLayout" Target="../slideLayouts/slideLayout51.xml"/><Relationship Id="rId9" Type="http://schemas.openxmlformats.org/officeDocument/2006/relationships/slideLayout" Target="../slideLayouts/slideLayout52.xml"/><Relationship Id="rId10"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slideLayout" Target="../slideLayouts/slideLayout70.xml"/><Relationship Id="rId13" Type="http://schemas.openxmlformats.org/officeDocument/2006/relationships/slideLayout" Target="../slideLayouts/slideLayout71.xml"/><Relationship Id="rId14" Type="http://schemas.openxmlformats.org/officeDocument/2006/relationships/slideLayout" Target="../slideLayouts/slideLayout72.xml"/><Relationship Id="rId15" Type="http://schemas.openxmlformats.org/officeDocument/2006/relationships/theme" Target="../theme/theme6.xml"/><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3.xml"/><Relationship Id="rId12" Type="http://schemas.openxmlformats.org/officeDocument/2006/relationships/slideLayout" Target="../slideLayouts/slideLayout84.xml"/><Relationship Id="rId13" Type="http://schemas.openxmlformats.org/officeDocument/2006/relationships/slideLayout" Target="../slideLayouts/slideLayout85.xml"/><Relationship Id="rId14" Type="http://schemas.openxmlformats.org/officeDocument/2006/relationships/slideLayout" Target="../slideLayouts/slideLayout86.xml"/><Relationship Id="rId15" Type="http://schemas.openxmlformats.org/officeDocument/2006/relationships/theme" Target="../theme/theme7.xml"/><Relationship Id="rId1" Type="http://schemas.openxmlformats.org/officeDocument/2006/relationships/slideLayout" Target="../slideLayouts/slideLayout73.xml"/><Relationship Id="rId2" Type="http://schemas.openxmlformats.org/officeDocument/2006/relationships/slideLayout" Target="../slideLayouts/slideLayout74.xml"/><Relationship Id="rId3" Type="http://schemas.openxmlformats.org/officeDocument/2006/relationships/slideLayout" Target="../slideLayouts/slideLayout75.xml"/><Relationship Id="rId4" Type="http://schemas.openxmlformats.org/officeDocument/2006/relationships/slideLayout" Target="../slideLayouts/slideLayout76.xml"/><Relationship Id="rId5" Type="http://schemas.openxmlformats.org/officeDocument/2006/relationships/slideLayout" Target="../slideLayouts/slideLayout77.xml"/><Relationship Id="rId6" Type="http://schemas.openxmlformats.org/officeDocument/2006/relationships/slideLayout" Target="../slideLayouts/slideLayout78.xml"/><Relationship Id="rId7" Type="http://schemas.openxmlformats.org/officeDocument/2006/relationships/slideLayout" Target="../slideLayouts/slideLayout79.xml"/><Relationship Id="rId8" Type="http://schemas.openxmlformats.org/officeDocument/2006/relationships/slideLayout" Target="../slideLayouts/slideLayout80.xml"/><Relationship Id="rId9" Type="http://schemas.openxmlformats.org/officeDocument/2006/relationships/slideLayout" Target="../slideLayouts/slideLayout81.xml"/><Relationship Id="rId10" Type="http://schemas.openxmlformats.org/officeDocument/2006/relationships/slideLayout" Target="../slideLayouts/slideLayout82.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7.xml"/><Relationship Id="rId12" Type="http://schemas.openxmlformats.org/officeDocument/2006/relationships/slideLayout" Target="../slideLayouts/slideLayout98.xml"/><Relationship Id="rId13" Type="http://schemas.openxmlformats.org/officeDocument/2006/relationships/slideLayout" Target="../slideLayouts/slideLayout99.xml"/><Relationship Id="rId14" Type="http://schemas.openxmlformats.org/officeDocument/2006/relationships/slideLayout" Target="../slideLayouts/slideLayout100.xml"/><Relationship Id="rId15" Type="http://schemas.openxmlformats.org/officeDocument/2006/relationships/slideLayout" Target="../slideLayouts/slideLayout101.xml"/><Relationship Id="rId16" Type="http://schemas.openxmlformats.org/officeDocument/2006/relationships/theme" Target="../theme/theme8.xml"/><Relationship Id="rId17" Type="http://schemas.openxmlformats.org/officeDocument/2006/relationships/image" Target="../media/image2.jpeg"/><Relationship Id="rId18" Type="http://schemas.openxmlformats.org/officeDocument/2006/relationships/image" Target="../media/image3.jpeg"/><Relationship Id="rId1" Type="http://schemas.openxmlformats.org/officeDocument/2006/relationships/slideLayout" Target="../slideLayouts/slideLayout87.xml"/><Relationship Id="rId2" Type="http://schemas.openxmlformats.org/officeDocument/2006/relationships/slideLayout" Target="../slideLayouts/slideLayout88.xml"/><Relationship Id="rId3" Type="http://schemas.openxmlformats.org/officeDocument/2006/relationships/slideLayout" Target="../slideLayouts/slideLayout89.xml"/><Relationship Id="rId4" Type="http://schemas.openxmlformats.org/officeDocument/2006/relationships/slideLayout" Target="../slideLayouts/slideLayout90.xml"/><Relationship Id="rId5" Type="http://schemas.openxmlformats.org/officeDocument/2006/relationships/slideLayout" Target="../slideLayouts/slideLayout91.xml"/><Relationship Id="rId6" Type="http://schemas.openxmlformats.org/officeDocument/2006/relationships/slideLayout" Target="../slideLayouts/slideLayout92.xml"/><Relationship Id="rId7" Type="http://schemas.openxmlformats.org/officeDocument/2006/relationships/slideLayout" Target="../slideLayouts/slideLayout93.xml"/><Relationship Id="rId8" Type="http://schemas.openxmlformats.org/officeDocument/2006/relationships/slideLayout" Target="../slideLayouts/slideLayout94.xml"/><Relationship Id="rId9" Type="http://schemas.openxmlformats.org/officeDocument/2006/relationships/slideLayout" Target="../slideLayouts/slideLayout95.xml"/><Relationship Id="rId10"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pPr/>
              <a:t>4/16/12</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FEECEF42-B845-4762-9837-6B7D573E42EC}" type="datetime1">
              <a:rPr lang="en-US" smtClean="0">
                <a:solidFill>
                  <a:prstClr val="black">
                    <a:tint val="75000"/>
                  </a:prstClr>
                </a:solidFill>
                <a:latin typeface="Calibri"/>
              </a:rPr>
              <a:pPr defTabSz="914400"/>
              <a:t>4/16/12</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it-IT" smtClean="0">
                <a:solidFill>
                  <a:prstClr val="black">
                    <a:tint val="75000"/>
                  </a:prstClr>
                </a:solidFill>
                <a:latin typeface="Calibri"/>
              </a:rPr>
              <a:t>Y. Kadi   ISCC Novenber 16, 2009</a:t>
            </a: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2BE7FC77-F2B6-4416-8CEB-3C51456475E8}" type="slidenum">
              <a:rPr lang="en-US" smtClean="0">
                <a:solidFill>
                  <a:prstClr val="black">
                    <a:tint val="75000"/>
                  </a:prstClr>
                </a:solidFill>
                <a:latin typeface="Calibri"/>
              </a:rPr>
              <a:pPr defTabSz="914400"/>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992060185"/>
      </p:ext>
    </p:extLst>
  </p:cSld>
  <p:clrMap bg1="lt1" tx1="dk1" bg2="lt2" tx2="dk2" accent1="accent1" accent2="accent2" accent3="accent3" accent4="accent4" accent5="accent5" accent6="accent6" hlink="hlink" folHlink="folHlink"/>
  <p:sldLayoutIdLst>
    <p:sldLayoutId id="2147484062"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779463" y="295275"/>
            <a:ext cx="75834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7171" name="Text Placeholder 2"/>
          <p:cNvSpPr>
            <a:spLocks noGrp="1"/>
          </p:cNvSpPr>
          <p:nvPr>
            <p:ph type="body" idx="1"/>
          </p:nvPr>
        </p:nvSpPr>
        <p:spPr bwMode="auto">
          <a:xfrm>
            <a:off x="779463" y="1949450"/>
            <a:ext cx="7583487"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600" y="6243638"/>
            <a:ext cx="2133600" cy="365125"/>
          </a:xfrm>
          <a:prstGeom prst="rect">
            <a:avLst/>
          </a:prstGeom>
        </p:spPr>
        <p:txBody>
          <a:bodyPr vert="horz" lIns="91440" tIns="45720" rIns="91440" bIns="45720" rtlCol="0" anchor="ctr"/>
          <a:lstStyle>
            <a:lvl1pPr algn="l" fontAlgn="auto">
              <a:spcBef>
                <a:spcPts val="0"/>
              </a:spcBef>
              <a:spcAft>
                <a:spcPts val="0"/>
              </a:spcAft>
              <a:defRPr sz="1100" b="1" smtClean="0">
                <a:solidFill>
                  <a:schemeClr val="bg1">
                    <a:lumMod val="65000"/>
                  </a:schemeClr>
                </a:solidFill>
                <a:latin typeface="+mn-lt"/>
                <a:ea typeface="+mn-ea"/>
                <a:cs typeface="+mn-cs"/>
              </a:defRPr>
            </a:lvl1pPr>
          </a:lstStyle>
          <a:p>
            <a:pPr>
              <a:defRPr/>
            </a:pPr>
            <a:fld id="{D39D3414-6AD6-AA44-9D01-685BA7CAE2C0}" type="datetimeFigureOut">
              <a:rPr lang="en-US">
                <a:solidFill>
                  <a:srgbClr val="FFFFFF">
                    <a:lumMod val="65000"/>
                  </a:srgbClr>
                </a:solidFill>
                <a:latin typeface="Corbel"/>
              </a:rPr>
              <a:pPr>
                <a:defRPr/>
              </a:pPr>
              <a:t>4/16/12</a:t>
            </a:fld>
            <a:endParaRPr lang="en-US">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bg1">
                    <a:lumMod val="65000"/>
                  </a:schemeClr>
                </a:solidFill>
                <a:latin typeface="+mn-lt"/>
                <a:ea typeface="+mn-ea"/>
                <a:cs typeface="+mn-cs"/>
              </a:defRPr>
            </a:lvl1pPr>
          </a:lstStyle>
          <a:p>
            <a:pPr>
              <a:defRPr/>
            </a:pPr>
            <a:endParaRPr lang="en-US">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fontAlgn="auto">
              <a:spcBef>
                <a:spcPts val="0"/>
              </a:spcBef>
              <a:spcAft>
                <a:spcPts val="0"/>
              </a:spcAft>
              <a:defRPr sz="1100" b="1" smtClean="0">
                <a:solidFill>
                  <a:schemeClr val="bg1">
                    <a:lumMod val="65000"/>
                  </a:schemeClr>
                </a:solidFill>
                <a:latin typeface="+mn-lt"/>
                <a:ea typeface="+mn-ea"/>
                <a:cs typeface="+mn-cs"/>
              </a:defRPr>
            </a:lvl1pPr>
          </a:lstStyle>
          <a:p>
            <a:pPr>
              <a:defRPr/>
            </a:pPr>
            <a:fld id="{994AFAF5-3F2D-9E45-ADA6-6020447599D2}" type="slidenum">
              <a:rPr lang="en-US">
                <a:solidFill>
                  <a:srgbClr val="FFFFFF">
                    <a:lumMod val="65000"/>
                  </a:srgbClr>
                </a:solidFill>
                <a:latin typeface="Corbel"/>
              </a:rPr>
              <a:pPr>
                <a:def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474216213"/>
      </p:ext>
    </p:extLst>
  </p:cSld>
  <p:clrMap bg1="dk1" tx1="lt1" bg2="dk2" tx2="lt2" accent1="accent1" accent2="accent2" accent3="accent3" accent4="accent4" accent5="accent5" accent6="accent6" hlink="hlink" folHlink="folHlink"/>
  <p:sldLayoutIdLst>
    <p:sldLayoutId id="2147484064" r:id="rId1"/>
    <p:sldLayoutId id="2147484065" r:id="rId2"/>
    <p:sldLayoutId id="2147484066" r:id="rId3"/>
    <p:sldLayoutId id="2147484067" r:id="rId4"/>
    <p:sldLayoutId id="2147484068" r:id="rId5"/>
    <p:sldLayoutId id="2147484069" r:id="rId6"/>
    <p:sldLayoutId id="2147484070" r:id="rId7"/>
    <p:sldLayoutId id="2147484071" r:id="rId8"/>
    <p:sldLayoutId id="2147484072" r:id="rId9"/>
    <p:sldLayoutId id="2147484073" r:id="rId10"/>
    <p:sldLayoutId id="2147484074" r:id="rId11"/>
    <p:sldLayoutId id="2147484075" r:id="rId12"/>
    <p:sldLayoutId id="2147484076" r:id="rId13"/>
    <p:sldLayoutId id="2147484077" r:id="rId14"/>
  </p:sldLayoutIdLst>
  <p:txStyles>
    <p:titleStyle>
      <a:lvl1pPr algn="l" rtl="0" fontAlgn="base">
        <a:spcBef>
          <a:spcPct val="0"/>
        </a:spcBef>
        <a:spcAft>
          <a:spcPct val="0"/>
        </a:spcAft>
        <a:defRPr sz="3800" kern="1200">
          <a:solidFill>
            <a:srgbClr val="174576"/>
          </a:solidFill>
          <a:latin typeface="+mj-lt"/>
          <a:ea typeface="ＭＳ Ｐゴシック" charset="0"/>
          <a:cs typeface="ＭＳ Ｐゴシック" charset="0"/>
        </a:defRPr>
      </a:lvl1pPr>
      <a:lvl2pPr algn="l" rtl="0" fontAlgn="base">
        <a:spcBef>
          <a:spcPct val="0"/>
        </a:spcBef>
        <a:spcAft>
          <a:spcPct val="0"/>
        </a:spcAft>
        <a:defRPr sz="3800">
          <a:solidFill>
            <a:srgbClr val="174576"/>
          </a:solidFill>
          <a:latin typeface="Corbel" charset="0"/>
          <a:ea typeface="ＭＳ Ｐゴシック" charset="0"/>
          <a:cs typeface="ＭＳ Ｐゴシック" charset="0"/>
        </a:defRPr>
      </a:lvl2pPr>
      <a:lvl3pPr algn="l" rtl="0" fontAlgn="base">
        <a:spcBef>
          <a:spcPct val="0"/>
        </a:spcBef>
        <a:spcAft>
          <a:spcPct val="0"/>
        </a:spcAft>
        <a:defRPr sz="3800">
          <a:solidFill>
            <a:srgbClr val="174576"/>
          </a:solidFill>
          <a:latin typeface="Corbel" charset="0"/>
          <a:ea typeface="ＭＳ Ｐゴシック" charset="0"/>
          <a:cs typeface="ＭＳ Ｐゴシック" charset="0"/>
        </a:defRPr>
      </a:lvl3pPr>
      <a:lvl4pPr algn="l" rtl="0" fontAlgn="base">
        <a:spcBef>
          <a:spcPct val="0"/>
        </a:spcBef>
        <a:spcAft>
          <a:spcPct val="0"/>
        </a:spcAft>
        <a:defRPr sz="3800">
          <a:solidFill>
            <a:srgbClr val="174576"/>
          </a:solidFill>
          <a:latin typeface="Corbel" charset="0"/>
          <a:ea typeface="ＭＳ Ｐゴシック" charset="0"/>
          <a:cs typeface="ＭＳ Ｐゴシック" charset="0"/>
        </a:defRPr>
      </a:lvl4pPr>
      <a:lvl5pPr algn="l" rtl="0" fontAlgn="base">
        <a:spcBef>
          <a:spcPct val="0"/>
        </a:spcBef>
        <a:spcAft>
          <a:spcPct val="0"/>
        </a:spcAft>
        <a:defRPr sz="3800">
          <a:solidFill>
            <a:srgbClr val="174576"/>
          </a:solidFill>
          <a:latin typeface="Corbel" charset="0"/>
          <a:ea typeface="ＭＳ Ｐゴシック" charset="0"/>
          <a:cs typeface="ＭＳ Ｐゴシック" charset="0"/>
        </a:defRPr>
      </a:lvl5pPr>
      <a:lvl6pPr marL="457200" algn="l" rtl="0" fontAlgn="base">
        <a:spcBef>
          <a:spcPct val="0"/>
        </a:spcBef>
        <a:spcAft>
          <a:spcPct val="0"/>
        </a:spcAft>
        <a:defRPr sz="3800">
          <a:solidFill>
            <a:srgbClr val="174576"/>
          </a:solidFill>
          <a:latin typeface="Corbel" charset="0"/>
          <a:ea typeface="ＭＳ Ｐゴシック" charset="0"/>
          <a:cs typeface="ＭＳ Ｐゴシック" charset="0"/>
        </a:defRPr>
      </a:lvl6pPr>
      <a:lvl7pPr marL="914400" algn="l" rtl="0" fontAlgn="base">
        <a:spcBef>
          <a:spcPct val="0"/>
        </a:spcBef>
        <a:spcAft>
          <a:spcPct val="0"/>
        </a:spcAft>
        <a:defRPr sz="3800">
          <a:solidFill>
            <a:srgbClr val="174576"/>
          </a:solidFill>
          <a:latin typeface="Corbel" charset="0"/>
          <a:ea typeface="ＭＳ Ｐゴシック" charset="0"/>
          <a:cs typeface="ＭＳ Ｐゴシック" charset="0"/>
        </a:defRPr>
      </a:lvl7pPr>
      <a:lvl8pPr marL="1371600" algn="l" rtl="0" fontAlgn="base">
        <a:spcBef>
          <a:spcPct val="0"/>
        </a:spcBef>
        <a:spcAft>
          <a:spcPct val="0"/>
        </a:spcAft>
        <a:defRPr sz="3800">
          <a:solidFill>
            <a:srgbClr val="174576"/>
          </a:solidFill>
          <a:latin typeface="Corbel" charset="0"/>
          <a:ea typeface="ＭＳ Ｐゴシック" charset="0"/>
          <a:cs typeface="ＭＳ Ｐゴシック" charset="0"/>
        </a:defRPr>
      </a:lvl8pPr>
      <a:lvl9pPr marL="1828800" algn="l" rtl="0" fontAlgn="base">
        <a:spcBef>
          <a:spcPct val="0"/>
        </a:spcBef>
        <a:spcAft>
          <a:spcPct val="0"/>
        </a:spcAft>
        <a:defRPr sz="3800">
          <a:solidFill>
            <a:srgbClr val="174576"/>
          </a:solidFill>
          <a:latin typeface="Corbel" charset="0"/>
          <a:ea typeface="ＭＳ Ｐゴシック" charset="0"/>
          <a:cs typeface="ＭＳ Ｐゴシック" charset="0"/>
        </a:defRPr>
      </a:lvl9pPr>
    </p:titleStyle>
    <p:bodyStyle>
      <a:lvl1pPr marL="342900" indent="-342900" algn="l" rtl="0" fontAlgn="base">
        <a:spcBef>
          <a:spcPts val="2000"/>
        </a:spcBef>
        <a:spcAft>
          <a:spcPct val="0"/>
        </a:spcAft>
        <a:buClr>
          <a:schemeClr val="accent1"/>
        </a:buClr>
        <a:buSzPct val="90000"/>
        <a:buFont typeface="Wingdings 2" charset="0"/>
        <a:buChar char=""/>
        <a:defRPr sz="2200" kern="1200">
          <a:solidFill>
            <a:srgbClr val="174576"/>
          </a:solidFill>
          <a:latin typeface="+mn-lt"/>
          <a:ea typeface="ＭＳ Ｐゴシック" charset="0"/>
          <a:cs typeface="ＭＳ Ｐゴシック" charset="0"/>
        </a:defRPr>
      </a:lvl1pPr>
      <a:lvl2pPr marL="685800" indent="-336550" algn="l" rtl="0" fontAlgn="base">
        <a:spcBef>
          <a:spcPts val="600"/>
        </a:spcBef>
        <a:spcAft>
          <a:spcPct val="0"/>
        </a:spcAft>
        <a:buClr>
          <a:schemeClr val="accent1"/>
        </a:buClr>
        <a:buSzPct val="90000"/>
        <a:buFont typeface="Wingdings 2" charset="0"/>
        <a:buChar char=""/>
        <a:defRPr sz="2000" kern="1200">
          <a:solidFill>
            <a:srgbClr val="174576"/>
          </a:solidFill>
          <a:latin typeface="+mn-lt"/>
          <a:ea typeface="ＭＳ Ｐゴシック" charset="0"/>
          <a:cs typeface="+mn-cs"/>
        </a:defRPr>
      </a:lvl2pPr>
      <a:lvl3pPr marL="1035050" indent="-349250" algn="l" rtl="0" fontAlgn="base">
        <a:spcBef>
          <a:spcPts val="600"/>
        </a:spcBef>
        <a:spcAft>
          <a:spcPct val="0"/>
        </a:spcAft>
        <a:buClr>
          <a:schemeClr val="accent1"/>
        </a:buClr>
        <a:buSzPct val="90000"/>
        <a:buFont typeface="Wingdings 2" charset="0"/>
        <a:buChar char=""/>
        <a:defRPr kern="1200">
          <a:solidFill>
            <a:srgbClr val="174576"/>
          </a:solidFill>
          <a:latin typeface="+mn-lt"/>
          <a:ea typeface="ＭＳ Ｐゴシック" charset="0"/>
          <a:cs typeface="+mn-cs"/>
        </a:defRPr>
      </a:lvl3pPr>
      <a:lvl4pPr marL="1371600" indent="-336550" algn="l" rtl="0" fontAlgn="base">
        <a:spcBef>
          <a:spcPts val="600"/>
        </a:spcBef>
        <a:spcAft>
          <a:spcPct val="0"/>
        </a:spcAft>
        <a:buClr>
          <a:schemeClr val="accent1"/>
        </a:buClr>
        <a:buSzPct val="90000"/>
        <a:buFont typeface="Wingdings 2" charset="0"/>
        <a:buChar char=""/>
        <a:defRPr kern="1200">
          <a:solidFill>
            <a:srgbClr val="174576"/>
          </a:solidFill>
          <a:latin typeface="+mn-lt"/>
          <a:ea typeface="ＭＳ Ｐゴシック" charset="0"/>
          <a:cs typeface="+mn-cs"/>
        </a:defRPr>
      </a:lvl4pPr>
      <a:lvl5pPr marL="1720850" indent="-349250" algn="l" rtl="0" fontAlgn="base">
        <a:spcBef>
          <a:spcPts val="600"/>
        </a:spcBef>
        <a:spcAft>
          <a:spcPct val="0"/>
        </a:spcAft>
        <a:buClr>
          <a:schemeClr val="accent1"/>
        </a:buClr>
        <a:buSzPct val="90000"/>
        <a:buFont typeface="Wingdings 2" charset="0"/>
        <a:buChar char=""/>
        <a:defRPr kern="1200">
          <a:solidFill>
            <a:srgbClr val="174576"/>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679154547"/>
      </p:ext>
    </p:extLst>
  </p:cSld>
  <p:clrMap bg1="dk1" tx1="lt1" bg2="dk2" tx2="lt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 id="2147484102" r:id="rId12"/>
    <p:sldLayoutId id="2147484103" r:id="rId13"/>
    <p:sldLayoutId id="214748410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0" name="Rectangle 16"/>
          <p:cNvSpPr>
            <a:spLocks noChangeArrowheads="1"/>
          </p:cNvSpPr>
          <p:nvPr userDrawn="1"/>
        </p:nvSpPr>
        <p:spPr bwMode="auto">
          <a:xfrm>
            <a:off x="0" y="6553200"/>
            <a:ext cx="9144000" cy="304800"/>
          </a:xfrm>
          <a:prstGeom prst="rect">
            <a:avLst/>
          </a:prstGeom>
          <a:solidFill>
            <a:srgbClr val="0D3A7E"/>
          </a:solidFill>
          <a:ln w="9525">
            <a:solidFill>
              <a:schemeClr val="tx1"/>
            </a:solidFill>
            <a:miter lim="800000"/>
            <a:headEnd/>
            <a:tailEnd/>
          </a:ln>
          <a:effectLst/>
        </p:spPr>
        <p:txBody>
          <a:bodyPr wrap="none" anchor="ctr"/>
          <a:lstStyle/>
          <a:p>
            <a:pPr defTabSz="914400" fontAlgn="base">
              <a:spcBef>
                <a:spcPct val="0"/>
              </a:spcBef>
              <a:spcAft>
                <a:spcPct val="0"/>
              </a:spcAft>
              <a:defRPr/>
            </a:pPr>
            <a:endParaRPr lang="en-US">
              <a:solidFill>
                <a:srgbClr val="000000"/>
              </a:solidFill>
              <a:latin typeface="Arial" charset="0"/>
            </a:endParaRPr>
          </a:p>
        </p:txBody>
      </p:sp>
      <p:sp>
        <p:nvSpPr>
          <p:cNvPr id="1032" name="Text Box 8"/>
          <p:cNvSpPr txBox="1">
            <a:spLocks noChangeArrowheads="1"/>
          </p:cNvSpPr>
          <p:nvPr userDrawn="1"/>
        </p:nvSpPr>
        <p:spPr bwMode="auto">
          <a:xfrm>
            <a:off x="0" y="6553200"/>
            <a:ext cx="5943600" cy="307777"/>
          </a:xfrm>
          <a:prstGeom prst="rect">
            <a:avLst/>
          </a:prstGeom>
          <a:noFill/>
          <a:ln w="9525">
            <a:noFill/>
            <a:miter lim="800000"/>
            <a:headEnd/>
            <a:tailEnd/>
          </a:ln>
          <a:effectLst/>
        </p:spPr>
        <p:txBody>
          <a:bodyPr>
            <a:spAutoFit/>
          </a:bodyPr>
          <a:lstStyle/>
          <a:p>
            <a:pPr defTabSz="914400" fontAlgn="base">
              <a:spcBef>
                <a:spcPct val="50000"/>
              </a:spcBef>
              <a:spcAft>
                <a:spcPct val="0"/>
              </a:spcAft>
              <a:defRPr/>
            </a:pPr>
            <a:r>
              <a:rPr lang="de-DE" sz="1400" dirty="0" smtClean="0">
                <a:solidFill>
                  <a:srgbClr val="FFFFFF"/>
                </a:solidFill>
                <a:latin typeface="Arial" charset="0"/>
              </a:rPr>
              <a:t>Hie-Isolde SC,  31 Oct </a:t>
            </a:r>
            <a:r>
              <a:rPr lang="de-DE" sz="1400" dirty="0">
                <a:solidFill>
                  <a:srgbClr val="FFFFFF"/>
                </a:solidFill>
                <a:latin typeface="Arial" charset="0"/>
              </a:rPr>
              <a:t>2011     </a:t>
            </a:r>
            <a:r>
              <a:rPr lang="de-DE" sz="1400" dirty="0" smtClean="0">
                <a:solidFill>
                  <a:srgbClr val="FFFFFF"/>
                </a:solidFill>
                <a:latin typeface="Arial" charset="0"/>
              </a:rPr>
              <a:t>                       </a:t>
            </a:r>
            <a:r>
              <a:rPr lang="de-DE" sz="1400" dirty="0">
                <a:solidFill>
                  <a:srgbClr val="FFFFFF"/>
                </a:solidFill>
                <a:latin typeface="Arial" charset="0"/>
              </a:rPr>
              <a:t>Erwin Siesling</a:t>
            </a:r>
            <a:endParaRPr lang="en-US" sz="1400" dirty="0">
              <a:solidFill>
                <a:srgbClr val="FFFFFF"/>
              </a:solidFill>
              <a:latin typeface="Arial" charset="0"/>
            </a:endParaRPr>
          </a:p>
        </p:txBody>
      </p:sp>
      <p:sp>
        <p:nvSpPr>
          <p:cNvPr id="1035" name="Line 11"/>
          <p:cNvSpPr>
            <a:spLocks noChangeShapeType="1"/>
          </p:cNvSpPr>
          <p:nvPr userDrawn="1"/>
        </p:nvSpPr>
        <p:spPr bwMode="auto">
          <a:xfrm>
            <a:off x="0" y="730250"/>
            <a:ext cx="9144000" cy="0"/>
          </a:xfrm>
          <a:prstGeom prst="line">
            <a:avLst/>
          </a:prstGeom>
          <a:noFill/>
          <a:ln w="28575">
            <a:solidFill>
              <a:srgbClr val="0D3A7E"/>
            </a:solidFill>
            <a:round/>
            <a:headEnd/>
            <a:tailEnd/>
          </a:ln>
          <a:effectLst/>
        </p:spPr>
        <p:txBody>
          <a:bodyPr/>
          <a:lstStyle/>
          <a:p>
            <a:pPr defTabSz="914400" fontAlgn="base">
              <a:spcBef>
                <a:spcPct val="0"/>
              </a:spcBef>
              <a:spcAft>
                <a:spcPct val="0"/>
              </a:spcAft>
              <a:defRPr/>
            </a:pPr>
            <a:endParaRPr lang="en-US">
              <a:solidFill>
                <a:srgbClr val="000000"/>
              </a:solidFill>
              <a:latin typeface="Arial" charset="0"/>
            </a:endParaRPr>
          </a:p>
        </p:txBody>
      </p:sp>
      <p:sp>
        <p:nvSpPr>
          <p:cNvPr id="1041" name="Rectangle 17"/>
          <p:cNvSpPr>
            <a:spLocks noGrp="1" noChangeArrowheads="1"/>
          </p:cNvSpPr>
          <p:nvPr>
            <p:ph type="sldNum" sz="quarter" idx="4"/>
          </p:nvPr>
        </p:nvSpPr>
        <p:spPr bwMode="auto">
          <a:xfrm>
            <a:off x="6934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defTabSz="914400" fontAlgn="base">
              <a:spcBef>
                <a:spcPct val="0"/>
              </a:spcBef>
              <a:spcAft>
                <a:spcPct val="0"/>
              </a:spcAft>
              <a:defRPr/>
            </a:pPr>
            <a:fld id="{52114228-48E0-4CF5-A08E-E9F21652774F}" type="slidenum">
              <a:rPr lang="en-US">
                <a:solidFill>
                  <a:srgbClr val="FFFFFF"/>
                </a:solidFill>
                <a:latin typeface="Arial" charset="0"/>
              </a:rPr>
              <a:pPr defTabSz="914400" fontAlgn="base">
                <a:spcBef>
                  <a:spcPct val="0"/>
                </a:spcBef>
                <a:spcAft>
                  <a:spcPct val="0"/>
                </a:spcAft>
                <a:defRPr/>
              </a:pPr>
              <a:t>‹#›</a:t>
            </a:fld>
            <a:endParaRPr lang="en-US">
              <a:solidFill>
                <a:srgbClr val="FFFFFF"/>
              </a:solidFill>
              <a:latin typeface="Arial" charset="0"/>
            </a:endParaRPr>
          </a:p>
        </p:txBody>
      </p:sp>
      <p:pic>
        <p:nvPicPr>
          <p:cNvPr id="1030" name="Picture 18" descr="CERN-logo"/>
          <p:cNvPicPr>
            <a:picLocks noChangeAspect="1" noChangeArrowheads="1"/>
          </p:cNvPicPr>
          <p:nvPr userDrawn="1"/>
        </p:nvPicPr>
        <p:blipFill>
          <a:blip r:embed="rId17" cstate="print"/>
          <a:srcRect/>
          <a:stretch>
            <a:fillRect/>
          </a:stretch>
        </p:blipFill>
        <p:spPr bwMode="auto">
          <a:xfrm>
            <a:off x="8464550" y="41275"/>
            <a:ext cx="639763" cy="644525"/>
          </a:xfrm>
          <a:prstGeom prst="rect">
            <a:avLst/>
          </a:prstGeom>
          <a:noFill/>
          <a:ln w="9525">
            <a:noFill/>
            <a:miter lim="800000"/>
            <a:headEnd/>
            <a:tailEnd/>
          </a:ln>
        </p:spPr>
      </p:pic>
      <p:pic>
        <p:nvPicPr>
          <p:cNvPr id="1031" name="Picture 9" descr="http://hie-isolde.web.cern.ch/hie-isolde/images/HIE-ISOLDE.jpg"/>
          <p:cNvPicPr>
            <a:picLocks noChangeAspect="1" noChangeArrowheads="1"/>
          </p:cNvPicPr>
          <p:nvPr userDrawn="1"/>
        </p:nvPicPr>
        <p:blipFill>
          <a:blip r:embed="rId18" cstate="print"/>
          <a:srcRect/>
          <a:stretch>
            <a:fillRect/>
          </a:stretch>
        </p:blipFill>
        <p:spPr bwMode="auto">
          <a:xfrm>
            <a:off x="104775" y="114300"/>
            <a:ext cx="1762125" cy="523875"/>
          </a:xfrm>
          <a:prstGeom prst="rect">
            <a:avLst/>
          </a:prstGeom>
          <a:noFill/>
          <a:ln w="9525">
            <a:noFill/>
            <a:miter lim="800000"/>
            <a:headEnd/>
            <a:tailEnd/>
          </a:ln>
        </p:spPr>
      </p:pic>
    </p:spTree>
    <p:extLst>
      <p:ext uri="{BB962C8B-B14F-4D97-AF65-F5344CB8AC3E}">
        <p14:creationId xmlns:p14="http://schemas.microsoft.com/office/powerpoint/2010/main" val="4146949227"/>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 id="2147484118" r:id="rId13"/>
    <p:sldLayoutId id="2147484119" r:id="rId14"/>
    <p:sldLayoutId id="2147484120" r:id="rId15"/>
  </p:sldLayoutIdLst>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2940878580"/>
      </p:ext>
    </p:extLst>
  </p:cSld>
  <p:clrMap bg1="dk1" tx1="lt1" bg2="dk2" tx2="lt2" accent1="accent1" accent2="accent2" accent3="accent3" accent4="accent4" accent5="accent5" accent6="accent6" hlink="hlink" folHlink="folHlink"/>
  <p:sldLayoutIdLst>
    <p:sldLayoutId id="2147484163" r:id="rId1"/>
    <p:sldLayoutId id="2147484164" r:id="rId2"/>
    <p:sldLayoutId id="2147484165" r:id="rId3"/>
    <p:sldLayoutId id="2147484166" r:id="rId4"/>
    <p:sldLayoutId id="2147484167" r:id="rId5"/>
    <p:sldLayoutId id="2147484168" r:id="rId6"/>
    <p:sldLayoutId id="2147484169" r:id="rId7"/>
    <p:sldLayoutId id="2147484170" r:id="rId8"/>
    <p:sldLayoutId id="2147484171" r:id="rId9"/>
    <p:sldLayoutId id="2147484172" r:id="rId10"/>
    <p:sldLayoutId id="2147484173" r:id="rId11"/>
    <p:sldLayoutId id="2147484174" r:id="rId12"/>
    <p:sldLayoutId id="2147484175" r:id="rId13"/>
    <p:sldLayoutId id="2147484176"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74A11387-841E-274A-B892-F5D9F46B59A1}" type="datetimeFigureOut">
              <a:rPr lang="en-US" smtClean="0">
                <a:solidFill>
                  <a:srgbClr val="FFFFFF">
                    <a:lumMod val="65000"/>
                  </a:srgbClr>
                </a:solidFill>
                <a:latin typeface="Corbel"/>
              </a:rPr>
              <a:pPr/>
              <a:t>4/16/12</a:t>
            </a:fld>
            <a:endParaRPr lang="en-US">
              <a:solidFill>
                <a:srgbClr val="FFFFFF">
                  <a:lumMod val="65000"/>
                </a:srgbClr>
              </a:solidFill>
              <a:latin typeface="Corbel"/>
            </a:endParaRPr>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solidFill>
                <a:srgbClr val="FFFFFF">
                  <a:lumMod val="65000"/>
                </a:srgbClr>
              </a:solidFill>
              <a:latin typeface="Corbel"/>
            </a:endParaRPr>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E2D38DDF-6765-4540-B63D-425F3C6FA71E}" type="slidenum">
              <a:rPr lang="en-US" smtClean="0">
                <a:solidFill>
                  <a:srgbClr val="FFFFFF">
                    <a:lumMod val="65000"/>
                  </a:srgbClr>
                </a:solidFill>
                <a:latin typeface="Corbel"/>
              </a:rPr>
              <a:pPr/>
              <a:t>‹#›</a:t>
            </a:fld>
            <a:endParaRPr lang="en-US">
              <a:solidFill>
                <a:srgbClr val="FFFFFF">
                  <a:lumMod val="65000"/>
                </a:srgbClr>
              </a:solidFill>
              <a:latin typeface="Corbel"/>
            </a:endParaRPr>
          </a:p>
        </p:txBody>
      </p:sp>
    </p:spTree>
    <p:extLst>
      <p:ext uri="{BB962C8B-B14F-4D97-AF65-F5344CB8AC3E}">
        <p14:creationId xmlns:p14="http://schemas.microsoft.com/office/powerpoint/2010/main" val="3639097853"/>
      </p:ext>
    </p:extLst>
  </p:cSld>
  <p:clrMap bg1="dk1" tx1="lt1" bg2="dk2" tx2="lt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 id="2147484205" r:id="rId12"/>
    <p:sldLayoutId id="2147484206" r:id="rId13"/>
    <p:sldLayoutId id="2147484207"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0" name="Rectangle 16"/>
          <p:cNvSpPr>
            <a:spLocks noChangeArrowheads="1"/>
          </p:cNvSpPr>
          <p:nvPr userDrawn="1"/>
        </p:nvSpPr>
        <p:spPr bwMode="auto">
          <a:xfrm>
            <a:off x="0" y="6553200"/>
            <a:ext cx="9144000" cy="304800"/>
          </a:xfrm>
          <a:prstGeom prst="rect">
            <a:avLst/>
          </a:prstGeom>
          <a:solidFill>
            <a:srgbClr val="0D3A7E"/>
          </a:solidFill>
          <a:ln w="9525">
            <a:solidFill>
              <a:schemeClr val="tx1"/>
            </a:solidFill>
            <a:miter lim="800000"/>
            <a:headEnd/>
            <a:tailEnd/>
          </a:ln>
          <a:effectLst/>
        </p:spPr>
        <p:txBody>
          <a:bodyPr wrap="none" anchor="ctr"/>
          <a:lstStyle/>
          <a:p>
            <a:pPr defTabSz="914400" fontAlgn="base">
              <a:spcBef>
                <a:spcPct val="0"/>
              </a:spcBef>
              <a:spcAft>
                <a:spcPct val="0"/>
              </a:spcAft>
              <a:defRPr/>
            </a:pPr>
            <a:endParaRPr lang="en-US">
              <a:solidFill>
                <a:srgbClr val="000000"/>
              </a:solidFill>
              <a:latin typeface="Arial" charset="0"/>
            </a:endParaRPr>
          </a:p>
        </p:txBody>
      </p:sp>
      <p:sp>
        <p:nvSpPr>
          <p:cNvPr id="1032" name="Text Box 8"/>
          <p:cNvSpPr txBox="1">
            <a:spLocks noChangeArrowheads="1"/>
          </p:cNvSpPr>
          <p:nvPr userDrawn="1"/>
        </p:nvSpPr>
        <p:spPr bwMode="auto">
          <a:xfrm>
            <a:off x="-1" y="6553200"/>
            <a:ext cx="6847367" cy="307777"/>
          </a:xfrm>
          <a:prstGeom prst="rect">
            <a:avLst/>
          </a:prstGeom>
          <a:noFill/>
          <a:ln w="9525">
            <a:noFill/>
            <a:miter lim="800000"/>
            <a:headEnd/>
            <a:tailEnd/>
          </a:ln>
          <a:effectLst/>
        </p:spPr>
        <p:txBody>
          <a:bodyPr wrap="square">
            <a:spAutoFit/>
          </a:bodyPr>
          <a:lstStyle/>
          <a:p>
            <a:pPr defTabSz="914400" fontAlgn="base">
              <a:spcBef>
                <a:spcPct val="50000"/>
              </a:spcBef>
              <a:spcAft>
                <a:spcPct val="0"/>
              </a:spcAft>
              <a:defRPr/>
            </a:pPr>
            <a:r>
              <a:rPr lang="de-DE" sz="1400" dirty="0" smtClean="0">
                <a:solidFill>
                  <a:srgbClr val="FFFFFF"/>
                </a:solidFill>
                <a:latin typeface="Arial" charset="0"/>
              </a:rPr>
              <a:t>Hie Isolde around LS1, 1 March 2012                      </a:t>
            </a:r>
            <a:r>
              <a:rPr lang="de-DE" sz="1400" dirty="0">
                <a:solidFill>
                  <a:srgbClr val="FFFFFF"/>
                </a:solidFill>
                <a:latin typeface="Arial" charset="0"/>
              </a:rPr>
              <a:t>Erwin Siesling</a:t>
            </a:r>
            <a:endParaRPr lang="en-US" sz="1400" dirty="0">
              <a:solidFill>
                <a:srgbClr val="FFFFFF"/>
              </a:solidFill>
              <a:latin typeface="Arial" charset="0"/>
            </a:endParaRPr>
          </a:p>
        </p:txBody>
      </p:sp>
      <p:sp>
        <p:nvSpPr>
          <p:cNvPr id="1035" name="Line 11"/>
          <p:cNvSpPr>
            <a:spLocks noChangeShapeType="1"/>
          </p:cNvSpPr>
          <p:nvPr userDrawn="1"/>
        </p:nvSpPr>
        <p:spPr bwMode="auto">
          <a:xfrm>
            <a:off x="0" y="730250"/>
            <a:ext cx="9144000" cy="0"/>
          </a:xfrm>
          <a:prstGeom prst="line">
            <a:avLst/>
          </a:prstGeom>
          <a:noFill/>
          <a:ln w="28575">
            <a:solidFill>
              <a:srgbClr val="0D3A7E"/>
            </a:solidFill>
            <a:round/>
            <a:headEnd/>
            <a:tailEnd/>
          </a:ln>
          <a:effectLst/>
        </p:spPr>
        <p:txBody>
          <a:bodyPr/>
          <a:lstStyle/>
          <a:p>
            <a:pPr defTabSz="914400" fontAlgn="base">
              <a:spcBef>
                <a:spcPct val="0"/>
              </a:spcBef>
              <a:spcAft>
                <a:spcPct val="0"/>
              </a:spcAft>
              <a:defRPr/>
            </a:pPr>
            <a:endParaRPr lang="en-US">
              <a:solidFill>
                <a:srgbClr val="000000"/>
              </a:solidFill>
              <a:latin typeface="Arial" charset="0"/>
            </a:endParaRPr>
          </a:p>
        </p:txBody>
      </p:sp>
      <p:sp>
        <p:nvSpPr>
          <p:cNvPr id="1041" name="Rectangle 17"/>
          <p:cNvSpPr>
            <a:spLocks noGrp="1" noChangeArrowheads="1"/>
          </p:cNvSpPr>
          <p:nvPr>
            <p:ph type="sldNum" sz="quarter" idx="4"/>
          </p:nvPr>
        </p:nvSpPr>
        <p:spPr bwMode="auto">
          <a:xfrm>
            <a:off x="6934200" y="6534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defTabSz="914400" fontAlgn="base">
              <a:spcBef>
                <a:spcPct val="0"/>
              </a:spcBef>
              <a:spcAft>
                <a:spcPct val="0"/>
              </a:spcAft>
              <a:defRPr/>
            </a:pPr>
            <a:fld id="{52114228-48E0-4CF5-A08E-E9F21652774F}" type="slidenum">
              <a:rPr lang="en-US">
                <a:solidFill>
                  <a:srgbClr val="FFFFFF"/>
                </a:solidFill>
                <a:latin typeface="Arial" charset="0"/>
              </a:rPr>
              <a:pPr defTabSz="914400" fontAlgn="base">
                <a:spcBef>
                  <a:spcPct val="0"/>
                </a:spcBef>
                <a:spcAft>
                  <a:spcPct val="0"/>
                </a:spcAft>
                <a:defRPr/>
              </a:pPr>
              <a:t>‹#›</a:t>
            </a:fld>
            <a:endParaRPr lang="en-US">
              <a:solidFill>
                <a:srgbClr val="FFFFFF"/>
              </a:solidFill>
              <a:latin typeface="Arial" charset="0"/>
            </a:endParaRPr>
          </a:p>
        </p:txBody>
      </p:sp>
      <p:pic>
        <p:nvPicPr>
          <p:cNvPr id="1030" name="Picture 18" descr="CERN-logo"/>
          <p:cNvPicPr>
            <a:picLocks noChangeAspect="1" noChangeArrowheads="1"/>
          </p:cNvPicPr>
          <p:nvPr userDrawn="1"/>
        </p:nvPicPr>
        <p:blipFill>
          <a:blip r:embed="rId17" cstate="print"/>
          <a:srcRect/>
          <a:stretch>
            <a:fillRect/>
          </a:stretch>
        </p:blipFill>
        <p:spPr bwMode="auto">
          <a:xfrm>
            <a:off x="8464550" y="41275"/>
            <a:ext cx="639763" cy="644525"/>
          </a:xfrm>
          <a:prstGeom prst="rect">
            <a:avLst/>
          </a:prstGeom>
          <a:noFill/>
          <a:ln w="9525">
            <a:noFill/>
            <a:miter lim="800000"/>
            <a:headEnd/>
            <a:tailEnd/>
          </a:ln>
        </p:spPr>
      </p:pic>
      <p:pic>
        <p:nvPicPr>
          <p:cNvPr id="1031" name="Picture 9" descr="http://hie-isolde.web.cern.ch/hie-isolde/images/HIE-ISOLDE.jpg"/>
          <p:cNvPicPr>
            <a:picLocks noChangeAspect="1" noChangeArrowheads="1"/>
          </p:cNvPicPr>
          <p:nvPr userDrawn="1"/>
        </p:nvPicPr>
        <p:blipFill>
          <a:blip r:embed="rId18" cstate="print"/>
          <a:srcRect/>
          <a:stretch>
            <a:fillRect/>
          </a:stretch>
        </p:blipFill>
        <p:spPr bwMode="auto">
          <a:xfrm>
            <a:off x="104775" y="114300"/>
            <a:ext cx="1762125" cy="523875"/>
          </a:xfrm>
          <a:prstGeom prst="rect">
            <a:avLst/>
          </a:prstGeom>
          <a:noFill/>
          <a:ln w="9525">
            <a:noFill/>
            <a:miter lim="800000"/>
            <a:headEnd/>
            <a:tailEnd/>
          </a:ln>
        </p:spPr>
      </p:pic>
    </p:spTree>
    <p:extLst>
      <p:ext uri="{BB962C8B-B14F-4D97-AF65-F5344CB8AC3E}">
        <p14:creationId xmlns:p14="http://schemas.microsoft.com/office/powerpoint/2010/main" val="1894405080"/>
      </p:ext>
    </p:extLst>
  </p:cSld>
  <p:clrMap bg1="lt1" tx1="dk1" bg2="lt2" tx2="dk2" accent1="accent1" accent2="accent2" accent3="accent3" accent4="accent4" accent5="accent5" accent6="accent6" hlink="hlink" folHlink="folHlink"/>
  <p:sldLayoutIdLst>
    <p:sldLayoutId id="2147484209"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 id="2147484220" r:id="rId12"/>
    <p:sldLayoutId id="2147484221" r:id="rId13"/>
    <p:sldLayoutId id="2147484222" r:id="rId14"/>
    <p:sldLayoutId id="2147484223" r:id="rId15"/>
  </p:sldLayoutIdLst>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image" Target="../media/image15.png"/><Relationship Id="rId3"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1" Type="http://schemas.openxmlformats.org/officeDocument/2006/relationships/slideLayout" Target="../slideLayouts/slideLayout89.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89.xml"/><Relationship Id="rId2"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6.png"/><Relationship Id="rId3" Type="http://schemas.openxmlformats.org/officeDocument/2006/relationships/image" Target="../media/image7.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6.png"/><Relationship Id="rId6" Type="http://schemas.openxmlformats.org/officeDocument/2006/relationships/image" Target="../media/image7.wmf"/><Relationship Id="rId1" Type="http://schemas.openxmlformats.org/officeDocument/2006/relationships/slideLayout" Target="../slideLayouts/slideLayout31.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4" Type="http://schemas.openxmlformats.org/officeDocument/2006/relationships/image" Target="../media/image34.JPG"/><Relationship Id="rId5" Type="http://schemas.openxmlformats.org/officeDocument/2006/relationships/image" Target="../media/image7.wmf"/><Relationship Id="rId1" Type="http://schemas.openxmlformats.org/officeDocument/2006/relationships/slideLayout" Target="../slideLayouts/slideLayout17.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6" Type="http://schemas.openxmlformats.org/officeDocument/2006/relationships/image" Target="../media/image6.png"/><Relationship Id="rId7" Type="http://schemas.openxmlformats.org/officeDocument/2006/relationships/image" Target="../media/image38.jpeg"/><Relationship Id="rId8" Type="http://schemas.openxmlformats.org/officeDocument/2006/relationships/image" Target="../media/image39.jpeg"/><Relationship Id="rId9" Type="http://schemas.openxmlformats.org/officeDocument/2006/relationships/image" Target="../media/image40.jpeg"/><Relationship Id="rId10" Type="http://schemas.openxmlformats.org/officeDocument/2006/relationships/image" Target="../media/image41.png"/><Relationship Id="rId11"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wmf"/></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5.xml"/><Relationship Id="rId2"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6.png"/><Relationship Id="rId5" Type="http://schemas.openxmlformats.org/officeDocument/2006/relationships/image" Target="../media/image7.wmf"/><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74.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74.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60.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17.xml"/><Relationship Id="rId2"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819400"/>
            <a:ext cx="5867400" cy="2199416"/>
          </a:xfrm>
        </p:spPr>
        <p:txBody>
          <a:bodyPr>
            <a:normAutofit/>
          </a:bodyPr>
          <a:lstStyle/>
          <a:p>
            <a:r>
              <a:rPr lang="en-US" sz="4000" b="1" dirty="0" smtClean="0"/>
              <a:t>The HIE-ISOLDE Project</a:t>
            </a:r>
            <a:br>
              <a:rPr lang="en-US" sz="4000" b="1" dirty="0" smtClean="0"/>
            </a:br>
            <a:endParaRPr lang="en-US" sz="4000" dirty="0"/>
          </a:p>
        </p:txBody>
      </p:sp>
      <p:sp>
        <p:nvSpPr>
          <p:cNvPr id="3" name="Subtitle 2"/>
          <p:cNvSpPr>
            <a:spLocks noGrp="1"/>
          </p:cNvSpPr>
          <p:nvPr>
            <p:ph type="subTitle" idx="1"/>
          </p:nvPr>
        </p:nvSpPr>
        <p:spPr>
          <a:xfrm>
            <a:off x="1371600" y="5257800"/>
            <a:ext cx="5867400" cy="573741"/>
          </a:xfrm>
        </p:spPr>
        <p:txBody>
          <a:bodyPr>
            <a:normAutofit fontScale="92500" lnSpcReduction="10000"/>
          </a:bodyPr>
          <a:lstStyle/>
          <a:p>
            <a:r>
              <a:rPr lang="en-US" sz="1800" b="1" dirty="0" smtClean="0"/>
              <a:t>Yacine </a:t>
            </a:r>
            <a:r>
              <a:rPr lang="en-US" sz="1800" b="1" dirty="0" err="1" smtClean="0"/>
              <a:t>Kadi</a:t>
            </a:r>
            <a:r>
              <a:rPr lang="en-US" sz="1800" b="1" dirty="0" smtClean="0"/>
              <a:t> on behalf of HIE-ISOLDE project team</a:t>
            </a:r>
          </a:p>
          <a:p>
            <a:r>
              <a:rPr lang="en-US" sz="1800" dirty="0" smtClean="0"/>
              <a:t>FPRIB 2012 , 16-18 April2012</a:t>
            </a:r>
            <a:endParaRPr lang="en-US" sz="1800" dirty="0"/>
          </a:p>
        </p:txBody>
      </p:sp>
      <p:pic>
        <p:nvPicPr>
          <p:cNvPr id="4" name="Picture 2"/>
          <p:cNvPicPr>
            <a:picLocks noChangeAspect="1" noChangeArrowheads="1"/>
          </p:cNvPicPr>
          <p:nvPr/>
        </p:nvPicPr>
        <p:blipFill>
          <a:blip r:embed="rId3"/>
          <a:srcRect/>
          <a:stretch>
            <a:fillRect/>
          </a:stretch>
        </p:blipFill>
        <p:spPr bwMode="auto">
          <a:xfrm>
            <a:off x="990600" y="2209800"/>
            <a:ext cx="2992784" cy="974090"/>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0" y="2209800"/>
            <a:ext cx="990600" cy="97409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a:blip r:embed="rId2" cstate="print"/>
          <a:srcRect/>
          <a:stretch>
            <a:fillRect/>
          </a:stretch>
        </p:blipFill>
        <p:spPr bwMode="auto">
          <a:xfrm>
            <a:off x="314325" y="947738"/>
            <a:ext cx="8572500" cy="4276725"/>
          </a:xfrm>
          <a:prstGeom prst="rect">
            <a:avLst/>
          </a:prstGeom>
          <a:noFill/>
          <a:ln w="9525">
            <a:noFill/>
            <a:miter lim="800000"/>
            <a:headEnd/>
            <a:tailEnd/>
          </a:ln>
        </p:spPr>
      </p:pic>
      <p:sp>
        <p:nvSpPr>
          <p:cNvPr id="32770" name="Slide Number Placeholder 2"/>
          <p:cNvSpPr>
            <a:spLocks noGrp="1"/>
          </p:cNvSpPr>
          <p:nvPr>
            <p:ph type="sldNum" sz="quarter" idx="10"/>
          </p:nvPr>
        </p:nvSpPr>
        <p:spPr>
          <a:noFill/>
        </p:spPr>
        <p:txBody>
          <a:bodyPr/>
          <a:lstStyle/>
          <a:p>
            <a:fld id="{FC53ED79-745A-4BA4-8D49-78E309A80BB5}" type="slidenum">
              <a:rPr lang="en-US" smtClean="0">
                <a:solidFill>
                  <a:srgbClr val="FFFFFF"/>
                </a:solidFill>
              </a:rPr>
              <a:pPr/>
              <a:t>10</a:t>
            </a:fld>
            <a:endParaRPr lang="en-US" smtClean="0">
              <a:solidFill>
                <a:srgbClr val="FFFFFF"/>
              </a:solidFill>
            </a:endParaRPr>
          </a:p>
        </p:txBody>
      </p:sp>
      <p:sp>
        <p:nvSpPr>
          <p:cNvPr id="32771" name="Text Box 2"/>
          <p:cNvSpPr txBox="1">
            <a:spLocks noChangeArrowheads="1"/>
          </p:cNvSpPr>
          <p:nvPr/>
        </p:nvSpPr>
        <p:spPr bwMode="auto">
          <a:xfrm>
            <a:off x="2036562" y="53975"/>
            <a:ext cx="5464175" cy="641350"/>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3600" b="1" dirty="0">
                <a:solidFill>
                  <a:srgbClr val="0D3A7E"/>
                </a:solidFill>
                <a:latin typeface="Arial" charset="0"/>
              </a:rPr>
              <a:t>Hie-Isolde SC Linac</a:t>
            </a:r>
            <a:endParaRPr lang="en-US" sz="3600" b="1" dirty="0">
              <a:solidFill>
                <a:srgbClr val="0D3A7E"/>
              </a:solidFill>
              <a:latin typeface="Arial" charset="0"/>
            </a:endParaRPr>
          </a:p>
        </p:txBody>
      </p:sp>
      <p:sp>
        <p:nvSpPr>
          <p:cNvPr id="32774" name="Text Box 8"/>
          <p:cNvSpPr txBox="1">
            <a:spLocks noChangeArrowheads="1"/>
          </p:cNvSpPr>
          <p:nvPr/>
        </p:nvSpPr>
        <p:spPr bwMode="auto">
          <a:xfrm>
            <a:off x="1356980" y="5604835"/>
            <a:ext cx="4657725" cy="461963"/>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2400" b="1" dirty="0">
                <a:solidFill>
                  <a:srgbClr val="FF0000"/>
                </a:solidFill>
                <a:latin typeface="Arial" charset="0"/>
              </a:rPr>
              <a:t> First 10MeV/u by </a:t>
            </a:r>
            <a:r>
              <a:rPr lang="de-DE" sz="2400" b="1" dirty="0" smtClean="0">
                <a:solidFill>
                  <a:srgbClr val="FF0000"/>
                </a:solidFill>
                <a:latin typeface="Arial" charset="0"/>
              </a:rPr>
              <a:t>March </a:t>
            </a:r>
            <a:r>
              <a:rPr lang="de-DE" sz="2400" b="1" dirty="0">
                <a:solidFill>
                  <a:srgbClr val="FF0000"/>
                </a:solidFill>
                <a:latin typeface="Arial" charset="0"/>
              </a:rPr>
              <a:t>2016</a:t>
            </a:r>
            <a:endParaRPr lang="en-US" sz="2400" b="1" dirty="0">
              <a:solidFill>
                <a:srgbClr val="FF0000"/>
              </a:solidFill>
              <a:latin typeface="Arial" charset="0"/>
            </a:endParaRPr>
          </a:p>
        </p:txBody>
      </p:sp>
      <p:sp>
        <p:nvSpPr>
          <p:cNvPr id="9" name="Freeform 8"/>
          <p:cNvSpPr/>
          <p:nvPr/>
        </p:nvSpPr>
        <p:spPr>
          <a:xfrm>
            <a:off x="233916" y="4274288"/>
            <a:ext cx="8729331" cy="1041991"/>
          </a:xfrm>
          <a:custGeom>
            <a:avLst/>
            <a:gdLst>
              <a:gd name="connsiteX0" fmla="*/ 21265 w 8729331"/>
              <a:gd name="connsiteY0" fmla="*/ 0 h 1041991"/>
              <a:gd name="connsiteX1" fmla="*/ 5380075 w 8729331"/>
              <a:gd name="connsiteY1" fmla="*/ 510363 h 1041991"/>
              <a:gd name="connsiteX2" fmla="*/ 5390707 w 8729331"/>
              <a:gd name="connsiteY2" fmla="*/ 627321 h 1041991"/>
              <a:gd name="connsiteX3" fmla="*/ 8729331 w 8729331"/>
              <a:gd name="connsiteY3" fmla="*/ 946298 h 1041991"/>
              <a:gd name="connsiteX4" fmla="*/ 8729331 w 8729331"/>
              <a:gd name="connsiteY4" fmla="*/ 1041991 h 1041991"/>
              <a:gd name="connsiteX5" fmla="*/ 0 w 8729331"/>
              <a:gd name="connsiteY5" fmla="*/ 1041991 h 1041991"/>
              <a:gd name="connsiteX6" fmla="*/ 21265 w 8729331"/>
              <a:gd name="connsiteY6" fmla="*/ 0 h 1041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331" h="1041991">
                <a:moveTo>
                  <a:pt x="21265" y="0"/>
                </a:moveTo>
                <a:lnTo>
                  <a:pt x="5380075" y="510363"/>
                </a:lnTo>
                <a:lnTo>
                  <a:pt x="5390707" y="627321"/>
                </a:lnTo>
                <a:lnTo>
                  <a:pt x="8729331" y="946298"/>
                </a:lnTo>
                <a:lnTo>
                  <a:pt x="8729331" y="1041991"/>
                </a:lnTo>
                <a:lnTo>
                  <a:pt x="0" y="1041991"/>
                </a:lnTo>
                <a:lnTo>
                  <a:pt x="21265" y="0"/>
                </a:lnTo>
                <a:close/>
              </a:path>
            </a:pathLst>
          </a:cu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32775" name="Text Box 8"/>
          <p:cNvSpPr txBox="1">
            <a:spLocks noChangeArrowheads="1"/>
          </p:cNvSpPr>
          <p:nvPr/>
        </p:nvSpPr>
        <p:spPr bwMode="auto">
          <a:xfrm>
            <a:off x="304135" y="4764272"/>
            <a:ext cx="3895725" cy="461963"/>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2400" b="1" u="sng" dirty="0">
                <a:solidFill>
                  <a:srgbClr val="FF0000"/>
                </a:solidFill>
                <a:latin typeface="Arial" charset="0"/>
              </a:rPr>
              <a:t>Hie-Isolde SC Linac:</a:t>
            </a:r>
          </a:p>
        </p:txBody>
      </p:sp>
      <p:sp>
        <p:nvSpPr>
          <p:cNvPr id="10" name="Text Box 8"/>
          <p:cNvSpPr txBox="1">
            <a:spLocks noChangeArrowheads="1"/>
          </p:cNvSpPr>
          <p:nvPr/>
        </p:nvSpPr>
        <p:spPr bwMode="auto">
          <a:xfrm>
            <a:off x="1804655" y="5985835"/>
            <a:ext cx="4657725" cy="461963"/>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2400" b="1" dirty="0">
                <a:solidFill>
                  <a:srgbClr val="FF0000"/>
                </a:solidFill>
                <a:latin typeface="Arial" charset="0"/>
              </a:rPr>
              <a:t> </a:t>
            </a:r>
            <a:r>
              <a:rPr lang="de-DE" sz="2400" b="1" dirty="0" smtClean="0">
                <a:solidFill>
                  <a:srgbClr val="FF0000"/>
                </a:solidFill>
                <a:latin typeface="Arial" charset="0"/>
              </a:rPr>
              <a:t>Bunched beam by 2017 ?</a:t>
            </a:r>
            <a:endParaRPr lang="en-US" sz="2400" b="1" dirty="0">
              <a:solidFill>
                <a:srgbClr val="FF0000"/>
              </a:solidFill>
              <a:latin typeface="Arial" charset="0"/>
            </a:endParaRPr>
          </a:p>
        </p:txBody>
      </p:sp>
      <p:sp>
        <p:nvSpPr>
          <p:cNvPr id="32773" name="Text Box 8"/>
          <p:cNvSpPr txBox="1">
            <a:spLocks noChangeArrowheads="1"/>
          </p:cNvSpPr>
          <p:nvPr/>
        </p:nvSpPr>
        <p:spPr bwMode="auto">
          <a:xfrm>
            <a:off x="737855" y="5198435"/>
            <a:ext cx="5743575" cy="461963"/>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2400" b="1" dirty="0">
                <a:solidFill>
                  <a:srgbClr val="FF0000"/>
                </a:solidFill>
                <a:latin typeface="Arial" charset="0"/>
              </a:rPr>
              <a:t>5.5MeV/u </a:t>
            </a:r>
            <a:r>
              <a:rPr lang="de-DE" sz="2400" b="1" dirty="0" err="1">
                <a:solidFill>
                  <a:srgbClr val="FF0000"/>
                </a:solidFill>
                <a:latin typeface="Arial" charset="0"/>
              </a:rPr>
              <a:t>by</a:t>
            </a:r>
            <a:r>
              <a:rPr lang="de-DE" sz="2400" b="1" dirty="0">
                <a:solidFill>
                  <a:srgbClr val="FF0000"/>
                </a:solidFill>
                <a:latin typeface="Arial" charset="0"/>
              </a:rPr>
              <a:t> </a:t>
            </a:r>
            <a:r>
              <a:rPr lang="de-DE" sz="2400" b="1" dirty="0" err="1" smtClean="0">
                <a:solidFill>
                  <a:srgbClr val="FF0000"/>
                </a:solidFill>
                <a:latin typeface="Arial" charset="0"/>
              </a:rPr>
              <a:t>late</a:t>
            </a:r>
            <a:r>
              <a:rPr lang="de-DE" sz="2400" b="1" dirty="0" smtClean="0">
                <a:solidFill>
                  <a:srgbClr val="FF0000"/>
                </a:solidFill>
                <a:latin typeface="Arial" charset="0"/>
              </a:rPr>
              <a:t> </a:t>
            </a:r>
            <a:r>
              <a:rPr lang="de-DE" sz="2400" b="1" dirty="0" err="1" smtClean="0">
                <a:solidFill>
                  <a:srgbClr val="FF0000"/>
                </a:solidFill>
                <a:latin typeface="Arial" charset="0"/>
              </a:rPr>
              <a:t>autumn</a:t>
            </a:r>
            <a:r>
              <a:rPr lang="de-DE" sz="2400" b="1" dirty="0" smtClean="0">
                <a:solidFill>
                  <a:srgbClr val="FF0000"/>
                </a:solidFill>
                <a:latin typeface="Arial" charset="0"/>
              </a:rPr>
              <a:t> </a:t>
            </a:r>
            <a:r>
              <a:rPr lang="de-DE" sz="2400" b="1" dirty="0">
                <a:solidFill>
                  <a:srgbClr val="FF0000"/>
                </a:solidFill>
                <a:latin typeface="Arial" charset="0"/>
              </a:rPr>
              <a:t>of 2014</a:t>
            </a:r>
          </a:p>
        </p:txBody>
      </p:sp>
    </p:spTree>
    <p:extLst>
      <p:ext uri="{BB962C8B-B14F-4D97-AF65-F5344CB8AC3E}">
        <p14:creationId xmlns:p14="http://schemas.microsoft.com/office/powerpoint/2010/main" val="6379907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C227177-C5A7-4C00-B7C5-5C4AB60BFFE7}" type="slidenum">
              <a:rPr lang="en-US" smtClean="0">
                <a:solidFill>
                  <a:srgbClr val="FFFFFF"/>
                </a:solidFill>
              </a:rPr>
              <a:pPr>
                <a:defRPr/>
              </a:pPr>
              <a:t>11</a:t>
            </a:fld>
            <a:endParaRPr lang="en-US">
              <a:solidFill>
                <a:srgbClr val="FFFFFF"/>
              </a:solidFill>
            </a:endParaRPr>
          </a:p>
        </p:txBody>
      </p:sp>
      <p:sp>
        <p:nvSpPr>
          <p:cNvPr id="5" name="Text Box 2"/>
          <p:cNvSpPr txBox="1">
            <a:spLocks noChangeArrowheads="1"/>
          </p:cNvSpPr>
          <p:nvPr/>
        </p:nvSpPr>
        <p:spPr bwMode="auto">
          <a:xfrm>
            <a:off x="2079541" y="53975"/>
            <a:ext cx="5559425" cy="641350"/>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3600" b="1" dirty="0">
                <a:solidFill>
                  <a:srgbClr val="0D3A7E"/>
                </a:solidFill>
                <a:latin typeface="Arial" charset="0"/>
              </a:rPr>
              <a:t>Beam Transfer Line</a:t>
            </a:r>
            <a:endParaRPr lang="en-US" sz="3600" b="1" dirty="0">
              <a:solidFill>
                <a:srgbClr val="0D3A7E"/>
              </a:solidFill>
              <a:latin typeface="Arial" charset="0"/>
            </a:endParaRPr>
          </a:p>
        </p:txBody>
      </p:sp>
      <p:pic>
        <p:nvPicPr>
          <p:cNvPr id="100357" name="Picture 5"/>
          <p:cNvPicPr>
            <a:picLocks noChangeAspect="1" noChangeArrowheads="1"/>
          </p:cNvPicPr>
          <p:nvPr/>
        </p:nvPicPr>
        <p:blipFill>
          <a:blip r:embed="rId2" cstate="print"/>
          <a:srcRect/>
          <a:stretch>
            <a:fillRect/>
          </a:stretch>
        </p:blipFill>
        <p:spPr bwMode="auto">
          <a:xfrm>
            <a:off x="986193" y="1658678"/>
            <a:ext cx="8157807" cy="4725287"/>
          </a:xfrm>
          <a:prstGeom prst="rect">
            <a:avLst/>
          </a:prstGeom>
          <a:noFill/>
          <a:ln w="9525">
            <a:noFill/>
            <a:miter lim="800000"/>
            <a:headEnd/>
            <a:tailEnd/>
          </a:ln>
        </p:spPr>
      </p:pic>
      <p:pic>
        <p:nvPicPr>
          <p:cNvPr id="100356" name="Picture 4" descr="http://cache.gawkerassets.com/assets/images/4/2010/03/500x_tin_can_01.jpg"/>
          <p:cNvPicPr>
            <a:picLocks noChangeAspect="1" noChangeArrowheads="1"/>
          </p:cNvPicPr>
          <p:nvPr/>
        </p:nvPicPr>
        <p:blipFill>
          <a:blip r:embed="rId3" cstate="print"/>
          <a:srcRect/>
          <a:stretch>
            <a:fillRect/>
          </a:stretch>
        </p:blipFill>
        <p:spPr bwMode="auto">
          <a:xfrm rot="20263393">
            <a:off x="186179" y="1348424"/>
            <a:ext cx="3445206" cy="1660590"/>
          </a:xfrm>
          <a:prstGeom prst="rect">
            <a:avLst/>
          </a:prstGeom>
          <a:noFill/>
        </p:spPr>
      </p:pic>
    </p:spTree>
    <p:extLst>
      <p:ext uri="{BB962C8B-B14F-4D97-AF65-F5344CB8AC3E}">
        <p14:creationId xmlns:p14="http://schemas.microsoft.com/office/powerpoint/2010/main" val="2635398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C227177-C5A7-4C00-B7C5-5C4AB60BFFE7}" type="slidenum">
              <a:rPr lang="en-US" smtClean="0">
                <a:solidFill>
                  <a:srgbClr val="FFFFFF"/>
                </a:solidFill>
              </a:rPr>
              <a:pPr>
                <a:defRPr/>
              </a:pPr>
              <a:t>12</a:t>
            </a:fld>
            <a:endParaRPr lang="en-US">
              <a:solidFill>
                <a:srgbClr val="FFFFFF"/>
              </a:solidFill>
            </a:endParaRPr>
          </a:p>
        </p:txBody>
      </p:sp>
      <p:sp>
        <p:nvSpPr>
          <p:cNvPr id="5" name="Text Box 2"/>
          <p:cNvSpPr txBox="1">
            <a:spLocks noChangeArrowheads="1"/>
          </p:cNvSpPr>
          <p:nvPr/>
        </p:nvSpPr>
        <p:spPr bwMode="auto">
          <a:xfrm>
            <a:off x="2079541" y="53975"/>
            <a:ext cx="5559425" cy="646331"/>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3600" b="1" dirty="0" smtClean="0">
                <a:solidFill>
                  <a:srgbClr val="0D3A7E"/>
                </a:solidFill>
                <a:latin typeface="Arial" charset="0"/>
              </a:rPr>
              <a:t>Beam </a:t>
            </a:r>
            <a:r>
              <a:rPr lang="de-DE" sz="3600" b="1" dirty="0">
                <a:solidFill>
                  <a:srgbClr val="0D3A7E"/>
                </a:solidFill>
                <a:latin typeface="Arial" charset="0"/>
              </a:rPr>
              <a:t>Transfer Line</a:t>
            </a:r>
            <a:endParaRPr lang="en-US" sz="3600" b="1" dirty="0">
              <a:solidFill>
                <a:srgbClr val="0D3A7E"/>
              </a:solidFill>
              <a:latin typeface="Arial" charset="0"/>
            </a:endParaRPr>
          </a:p>
        </p:txBody>
      </p:sp>
      <p:pic>
        <p:nvPicPr>
          <p:cNvPr id="8194" name="Picture 2"/>
          <p:cNvPicPr>
            <a:picLocks noChangeAspect="1" noChangeArrowheads="1"/>
          </p:cNvPicPr>
          <p:nvPr/>
        </p:nvPicPr>
        <p:blipFill>
          <a:blip r:embed="rId2" cstate="print"/>
          <a:srcRect/>
          <a:stretch>
            <a:fillRect/>
          </a:stretch>
        </p:blipFill>
        <p:spPr bwMode="auto">
          <a:xfrm>
            <a:off x="371475" y="1511132"/>
            <a:ext cx="8401050" cy="2857500"/>
          </a:xfrm>
          <a:prstGeom prst="rect">
            <a:avLst/>
          </a:prstGeom>
          <a:noFill/>
          <a:ln w="9525">
            <a:noFill/>
            <a:miter lim="800000"/>
            <a:headEnd/>
            <a:tailEnd/>
          </a:ln>
        </p:spPr>
      </p:pic>
      <p:sp>
        <p:nvSpPr>
          <p:cNvPr id="7" name="Rectangle 6"/>
          <p:cNvSpPr/>
          <p:nvPr/>
        </p:nvSpPr>
        <p:spPr>
          <a:xfrm>
            <a:off x="967568" y="4146692"/>
            <a:ext cx="776172" cy="2020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8" name="Rectangle 7"/>
          <p:cNvSpPr/>
          <p:nvPr/>
        </p:nvSpPr>
        <p:spPr>
          <a:xfrm>
            <a:off x="8314660" y="4157328"/>
            <a:ext cx="223284" cy="21265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11" name="Rectangle 10"/>
          <p:cNvSpPr/>
          <p:nvPr/>
        </p:nvSpPr>
        <p:spPr>
          <a:xfrm>
            <a:off x="297724" y="5443870"/>
            <a:ext cx="8633637" cy="646331"/>
          </a:xfrm>
          <a:prstGeom prst="rect">
            <a:avLst/>
          </a:prstGeom>
        </p:spPr>
        <p:txBody>
          <a:bodyPr wrap="square">
            <a:spAutoFit/>
          </a:bodyPr>
          <a:lstStyle/>
          <a:p>
            <a:pPr defTabSz="914400" fontAlgn="base">
              <a:spcBef>
                <a:spcPct val="0"/>
              </a:spcBef>
              <a:spcAft>
                <a:spcPct val="0"/>
              </a:spcAft>
            </a:pPr>
            <a:r>
              <a:rPr lang="fr-FR" dirty="0" smtClean="0">
                <a:solidFill>
                  <a:srgbClr val="000000"/>
                </a:solidFill>
                <a:latin typeface="Arial" charset="0"/>
              </a:rPr>
              <a:t>EN/HDO	: YACINE KADI, TE/EPC: DAVID NISBET, TE/MSC: JEREMY BAUCHE, TE/ABT: BRENNAN GODDARD, BE/OP: DIDIER VOULOT</a:t>
            </a:r>
          </a:p>
        </p:txBody>
      </p:sp>
      <p:sp>
        <p:nvSpPr>
          <p:cNvPr id="12" name="Rectangle 11"/>
          <p:cNvSpPr/>
          <p:nvPr/>
        </p:nvSpPr>
        <p:spPr>
          <a:xfrm>
            <a:off x="800991" y="3235836"/>
            <a:ext cx="485549" cy="17721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13" name="Rectangle 12"/>
          <p:cNvSpPr/>
          <p:nvPr/>
        </p:nvSpPr>
        <p:spPr>
          <a:xfrm>
            <a:off x="7198241" y="1297172"/>
            <a:ext cx="978197" cy="180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14" name="TextBox 13"/>
          <p:cNvSpPr txBox="1"/>
          <p:nvPr/>
        </p:nvSpPr>
        <p:spPr>
          <a:xfrm>
            <a:off x="7389626" y="1244010"/>
            <a:ext cx="478465" cy="276999"/>
          </a:xfrm>
          <a:prstGeom prst="rect">
            <a:avLst/>
          </a:prstGeom>
          <a:noFill/>
          <a:ln>
            <a:noFill/>
          </a:ln>
        </p:spPr>
        <p:txBody>
          <a:bodyPr wrap="square" rtlCol="0">
            <a:spAutoFit/>
          </a:bodyPr>
          <a:lstStyle/>
          <a:p>
            <a:pPr defTabSz="914400" fontAlgn="base">
              <a:spcBef>
                <a:spcPct val="0"/>
              </a:spcBef>
              <a:spcAft>
                <a:spcPct val="0"/>
              </a:spcAft>
            </a:pPr>
            <a:r>
              <a:rPr lang="en-US" sz="1200" dirty="0" smtClean="0">
                <a:solidFill>
                  <a:srgbClr val="000000"/>
                </a:solidFill>
                <a:latin typeface="Arial" charset="0"/>
              </a:rPr>
              <a:t>LS1</a:t>
            </a:r>
            <a:endParaRPr lang="en-US" sz="1200" dirty="0">
              <a:solidFill>
                <a:srgbClr val="000000"/>
              </a:solidFill>
              <a:latin typeface="Arial" charset="0"/>
            </a:endParaRPr>
          </a:p>
        </p:txBody>
      </p:sp>
      <p:sp>
        <p:nvSpPr>
          <p:cNvPr id="15" name="Rectangle 14"/>
          <p:cNvSpPr/>
          <p:nvPr/>
        </p:nvSpPr>
        <p:spPr>
          <a:xfrm>
            <a:off x="8176442" y="1297172"/>
            <a:ext cx="404032" cy="18075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16" name="TextBox 15"/>
          <p:cNvSpPr txBox="1"/>
          <p:nvPr/>
        </p:nvSpPr>
        <p:spPr>
          <a:xfrm>
            <a:off x="7946039" y="1236924"/>
            <a:ext cx="783268" cy="276999"/>
          </a:xfrm>
          <a:prstGeom prst="rect">
            <a:avLst/>
          </a:prstGeom>
          <a:noFill/>
          <a:ln>
            <a:noFill/>
          </a:ln>
        </p:spPr>
        <p:txBody>
          <a:bodyPr wrap="square" rtlCol="0">
            <a:spAutoFit/>
          </a:bodyPr>
          <a:lstStyle/>
          <a:p>
            <a:pPr defTabSz="914400" fontAlgn="base">
              <a:spcBef>
                <a:spcPct val="0"/>
              </a:spcBef>
              <a:spcAft>
                <a:spcPct val="0"/>
              </a:spcAft>
            </a:pPr>
            <a:r>
              <a:rPr lang="en-US" sz="1200" dirty="0" smtClean="0">
                <a:solidFill>
                  <a:srgbClr val="000000"/>
                </a:solidFill>
                <a:latin typeface="Arial" charset="0"/>
              </a:rPr>
              <a:t>CM1&amp;2</a:t>
            </a:r>
            <a:endParaRPr lang="en-US" sz="1200" dirty="0">
              <a:solidFill>
                <a:srgbClr val="000000"/>
              </a:solidFill>
              <a:latin typeface="Arial" charset="0"/>
            </a:endParaRPr>
          </a:p>
        </p:txBody>
      </p:sp>
      <p:sp>
        <p:nvSpPr>
          <p:cNvPr id="17" name="Rectangle 16"/>
          <p:cNvSpPr/>
          <p:nvPr/>
        </p:nvSpPr>
        <p:spPr>
          <a:xfrm>
            <a:off x="8580472" y="1297172"/>
            <a:ext cx="95695" cy="18075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cxnSp>
        <p:nvCxnSpPr>
          <p:cNvPr id="20" name="Straight Connector 19"/>
          <p:cNvCxnSpPr/>
          <p:nvPr/>
        </p:nvCxnSpPr>
        <p:spPr>
          <a:xfrm>
            <a:off x="8190612" y="1486787"/>
            <a:ext cx="17728" cy="2872562"/>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198271" y="1472613"/>
            <a:ext cx="21236" cy="290800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576938" y="1490325"/>
            <a:ext cx="24807" cy="285839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92377" y="3948219"/>
            <a:ext cx="1431846" cy="1878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29" name="Rectangle 28"/>
          <p:cNvSpPr/>
          <p:nvPr/>
        </p:nvSpPr>
        <p:spPr>
          <a:xfrm>
            <a:off x="7751135" y="3965944"/>
            <a:ext cx="620232" cy="18429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Tree>
    <p:extLst>
      <p:ext uri="{BB962C8B-B14F-4D97-AF65-F5344CB8AC3E}">
        <p14:creationId xmlns:p14="http://schemas.microsoft.com/office/powerpoint/2010/main" val="405137978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683849" y="767634"/>
            <a:ext cx="7928528" cy="4642382"/>
          </a:xfrm>
          <a:prstGeom prst="rect">
            <a:avLst/>
          </a:prstGeom>
          <a:noFill/>
          <a:ln w="9525">
            <a:noFill/>
            <a:miter lim="800000"/>
            <a:headEnd/>
            <a:tailEnd/>
          </a:ln>
        </p:spPr>
      </p:pic>
      <p:sp>
        <p:nvSpPr>
          <p:cNvPr id="4" name="Slide Number Placeholder 3"/>
          <p:cNvSpPr>
            <a:spLocks noGrp="1"/>
          </p:cNvSpPr>
          <p:nvPr>
            <p:ph type="sldNum" sz="quarter" idx="10"/>
          </p:nvPr>
        </p:nvSpPr>
        <p:spPr/>
        <p:txBody>
          <a:bodyPr/>
          <a:lstStyle/>
          <a:p>
            <a:pPr>
              <a:defRPr/>
            </a:pPr>
            <a:fld id="{8C227177-C5A7-4C00-B7C5-5C4AB60BFFE7}" type="slidenum">
              <a:rPr lang="en-US" smtClean="0">
                <a:solidFill>
                  <a:srgbClr val="FFFFFF"/>
                </a:solidFill>
              </a:rPr>
              <a:pPr>
                <a:defRPr/>
              </a:pPr>
              <a:t>13</a:t>
            </a:fld>
            <a:endParaRPr lang="en-US">
              <a:solidFill>
                <a:srgbClr val="FFFFFF"/>
              </a:solidFill>
            </a:endParaRPr>
          </a:p>
        </p:txBody>
      </p:sp>
      <p:sp>
        <p:nvSpPr>
          <p:cNvPr id="12" name="Text Box 8"/>
          <p:cNvSpPr txBox="1">
            <a:spLocks noChangeArrowheads="1"/>
          </p:cNvSpPr>
          <p:nvPr/>
        </p:nvSpPr>
        <p:spPr bwMode="auto">
          <a:xfrm>
            <a:off x="0" y="5445125"/>
            <a:ext cx="9144000" cy="523875"/>
          </a:xfrm>
          <a:prstGeom prst="rect">
            <a:avLst/>
          </a:prstGeom>
          <a:solidFill>
            <a:schemeClr val="bg1"/>
          </a:solidFill>
          <a:ln w="9525">
            <a:noFill/>
            <a:miter lim="800000"/>
            <a:headEnd/>
            <a:tailEnd/>
          </a:ln>
        </p:spPr>
        <p:txBody>
          <a:bodyPr>
            <a:spAutoFit/>
          </a:bodyPr>
          <a:lstStyle/>
          <a:p>
            <a:pPr algn="ctr" defTabSz="914400" fontAlgn="base">
              <a:spcBef>
                <a:spcPct val="50000"/>
              </a:spcBef>
              <a:spcAft>
                <a:spcPct val="0"/>
              </a:spcAft>
            </a:pPr>
            <a:r>
              <a:rPr lang="de-DE" sz="2800" b="1" dirty="0">
                <a:solidFill>
                  <a:srgbClr val="FF0000"/>
                </a:solidFill>
                <a:latin typeface="Arial" charset="0"/>
              </a:rPr>
              <a:t>Straight line with 2 branches – </a:t>
            </a:r>
            <a:r>
              <a:rPr lang="de-DE" sz="2800" b="1" dirty="0" smtClean="0">
                <a:solidFill>
                  <a:srgbClr val="FF0000"/>
                </a:solidFill>
                <a:latin typeface="Arial" charset="0"/>
              </a:rPr>
              <a:t>Oct </a:t>
            </a:r>
            <a:r>
              <a:rPr lang="de-DE" sz="2800" b="1" dirty="0">
                <a:solidFill>
                  <a:srgbClr val="FF0000"/>
                </a:solidFill>
                <a:latin typeface="Arial" charset="0"/>
              </a:rPr>
              <a:t>2013 - </a:t>
            </a:r>
            <a:r>
              <a:rPr lang="de-DE" sz="2800" b="1" dirty="0" smtClean="0">
                <a:solidFill>
                  <a:srgbClr val="FF0000"/>
                </a:solidFill>
                <a:latin typeface="Arial" charset="0"/>
              </a:rPr>
              <a:t>Sept </a:t>
            </a:r>
            <a:r>
              <a:rPr lang="de-DE" sz="2800" b="1" dirty="0">
                <a:solidFill>
                  <a:srgbClr val="FF0000"/>
                </a:solidFill>
                <a:latin typeface="Arial" charset="0"/>
              </a:rPr>
              <a:t>2014  </a:t>
            </a:r>
            <a:endParaRPr lang="en-US" sz="2800" b="1" dirty="0">
              <a:solidFill>
                <a:srgbClr val="FF0000"/>
              </a:solidFill>
              <a:latin typeface="Arial" charset="0"/>
            </a:endParaRPr>
          </a:p>
        </p:txBody>
      </p:sp>
      <p:sp>
        <p:nvSpPr>
          <p:cNvPr id="13" name="Text Box 8"/>
          <p:cNvSpPr txBox="1">
            <a:spLocks noChangeArrowheads="1"/>
          </p:cNvSpPr>
          <p:nvPr/>
        </p:nvSpPr>
        <p:spPr bwMode="auto">
          <a:xfrm>
            <a:off x="0" y="5911850"/>
            <a:ext cx="9144000" cy="523875"/>
          </a:xfrm>
          <a:prstGeom prst="rect">
            <a:avLst/>
          </a:prstGeom>
          <a:solidFill>
            <a:schemeClr val="bg1"/>
          </a:solidFill>
          <a:ln w="9525">
            <a:noFill/>
            <a:miter lim="800000"/>
            <a:headEnd/>
            <a:tailEnd/>
          </a:ln>
        </p:spPr>
        <p:txBody>
          <a:bodyPr>
            <a:spAutoFit/>
          </a:bodyPr>
          <a:lstStyle/>
          <a:p>
            <a:pPr algn="ctr" defTabSz="914400" fontAlgn="base">
              <a:spcBef>
                <a:spcPct val="50000"/>
              </a:spcBef>
              <a:spcAft>
                <a:spcPct val="0"/>
              </a:spcAft>
            </a:pPr>
            <a:r>
              <a:rPr lang="de-DE" sz="2800" b="1" dirty="0">
                <a:solidFill>
                  <a:srgbClr val="FF0000"/>
                </a:solidFill>
                <a:latin typeface="Arial" charset="0"/>
              </a:rPr>
              <a:t>Miniball move: Oct 2013 – April 2014 </a:t>
            </a:r>
            <a:endParaRPr lang="en-US" sz="2800" b="1" dirty="0">
              <a:solidFill>
                <a:srgbClr val="FF0000"/>
              </a:solidFill>
              <a:latin typeface="Arial" charset="0"/>
            </a:endParaRPr>
          </a:p>
        </p:txBody>
      </p:sp>
      <p:pic>
        <p:nvPicPr>
          <p:cNvPr id="18" name="Picture 9"/>
          <p:cNvPicPr>
            <a:picLocks noChangeAspect="1" noChangeArrowheads="1"/>
          </p:cNvPicPr>
          <p:nvPr/>
        </p:nvPicPr>
        <p:blipFill>
          <a:blip r:embed="rId4" cstate="print">
            <a:duotone>
              <a:schemeClr val="bg2">
                <a:shade val="45000"/>
                <a:satMod val="135000"/>
              </a:schemeClr>
              <a:prstClr val="white"/>
            </a:duotone>
          </a:blip>
          <a:srcRect/>
          <a:stretch>
            <a:fillRect/>
          </a:stretch>
        </p:blipFill>
        <p:spPr bwMode="auto">
          <a:xfrm rot="6793211">
            <a:off x="2695143" y="3473079"/>
            <a:ext cx="866775" cy="1247775"/>
          </a:xfrm>
          <a:prstGeom prst="rect">
            <a:avLst/>
          </a:prstGeom>
          <a:noFill/>
          <a:ln w="9525">
            <a:noFill/>
            <a:miter lim="800000"/>
            <a:headEnd/>
            <a:tailEnd/>
          </a:ln>
        </p:spPr>
      </p:pic>
      <p:sp>
        <p:nvSpPr>
          <p:cNvPr id="19" name="TextBox 18"/>
          <p:cNvSpPr txBox="1">
            <a:spLocks noChangeArrowheads="1"/>
          </p:cNvSpPr>
          <p:nvPr/>
        </p:nvSpPr>
        <p:spPr bwMode="auto">
          <a:xfrm>
            <a:off x="3494793" y="3511179"/>
            <a:ext cx="904875"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Miniball</a:t>
            </a:r>
            <a:endParaRPr lang="en-US" sz="1600" dirty="0">
              <a:solidFill>
                <a:srgbClr val="000000"/>
              </a:solidFill>
              <a:latin typeface="Arial" charset="0"/>
            </a:endParaRPr>
          </a:p>
        </p:txBody>
      </p:sp>
      <p:sp>
        <p:nvSpPr>
          <p:cNvPr id="20" name="TextBox 19"/>
          <p:cNvSpPr txBox="1">
            <a:spLocks noChangeArrowheads="1"/>
          </p:cNvSpPr>
          <p:nvPr/>
        </p:nvSpPr>
        <p:spPr bwMode="auto">
          <a:xfrm>
            <a:off x="6723542" y="2771554"/>
            <a:ext cx="828675" cy="584200"/>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Actar</a:t>
            </a:r>
            <a:r>
              <a:rPr lang="en-US" sz="1600" dirty="0">
                <a:solidFill>
                  <a:srgbClr val="000000"/>
                </a:solidFill>
                <a:latin typeface="Arial" charset="0"/>
              </a:rPr>
              <a:t> / Helios</a:t>
            </a:r>
          </a:p>
        </p:txBody>
      </p:sp>
      <p:sp>
        <p:nvSpPr>
          <p:cNvPr id="21" name="TextBox 20"/>
          <p:cNvSpPr txBox="1">
            <a:spLocks noChangeArrowheads="1"/>
          </p:cNvSpPr>
          <p:nvPr/>
        </p:nvSpPr>
        <p:spPr bwMode="auto">
          <a:xfrm>
            <a:off x="7183405" y="4619858"/>
            <a:ext cx="1257300" cy="584200"/>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Beam diagnostics</a:t>
            </a:r>
          </a:p>
        </p:txBody>
      </p:sp>
      <p:sp>
        <p:nvSpPr>
          <p:cNvPr id="22" name="TextBox 21"/>
          <p:cNvSpPr txBox="1">
            <a:spLocks noChangeArrowheads="1"/>
          </p:cNvSpPr>
          <p:nvPr/>
        </p:nvSpPr>
        <p:spPr bwMode="auto">
          <a:xfrm>
            <a:off x="5174733" y="2030817"/>
            <a:ext cx="828675" cy="584775"/>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smtClean="0">
                <a:solidFill>
                  <a:srgbClr val="000000"/>
                </a:solidFill>
                <a:latin typeface="Arial" charset="0"/>
              </a:rPr>
              <a:t>Exp.</a:t>
            </a:r>
          </a:p>
          <a:p>
            <a:pPr defTabSz="914400" fontAlgn="base">
              <a:spcBef>
                <a:spcPct val="0"/>
              </a:spcBef>
              <a:spcAft>
                <a:spcPct val="0"/>
              </a:spcAft>
            </a:pPr>
            <a:r>
              <a:rPr lang="en-US" sz="1600" dirty="0" smtClean="0">
                <a:solidFill>
                  <a:srgbClr val="000000"/>
                </a:solidFill>
                <a:latin typeface="Arial" charset="0"/>
              </a:rPr>
              <a:t>station</a:t>
            </a:r>
            <a:endParaRPr lang="en-US" sz="1600" dirty="0">
              <a:solidFill>
                <a:srgbClr val="000000"/>
              </a:solidFill>
              <a:latin typeface="Arial" charset="0"/>
            </a:endParaRPr>
          </a:p>
        </p:txBody>
      </p:sp>
      <p:pic>
        <p:nvPicPr>
          <p:cNvPr id="104460" name="Picture 12"/>
          <p:cNvPicPr>
            <a:picLocks noChangeAspect="1" noChangeArrowheads="1"/>
          </p:cNvPicPr>
          <p:nvPr/>
        </p:nvPicPr>
        <p:blipFill>
          <a:blip r:embed="rId5" cstate="print"/>
          <a:srcRect/>
          <a:stretch>
            <a:fillRect/>
          </a:stretch>
        </p:blipFill>
        <p:spPr bwMode="auto">
          <a:xfrm>
            <a:off x="5071397" y="2256982"/>
            <a:ext cx="1000125" cy="1238250"/>
          </a:xfrm>
          <a:prstGeom prst="rect">
            <a:avLst/>
          </a:prstGeom>
          <a:noFill/>
          <a:ln w="9525">
            <a:noFill/>
            <a:miter lim="800000"/>
            <a:headEnd/>
            <a:tailEnd/>
          </a:ln>
        </p:spPr>
      </p:pic>
      <p:pic>
        <p:nvPicPr>
          <p:cNvPr id="104461" name="Picture 13"/>
          <p:cNvPicPr>
            <a:picLocks noChangeAspect="1" noChangeArrowheads="1"/>
          </p:cNvPicPr>
          <p:nvPr/>
        </p:nvPicPr>
        <p:blipFill>
          <a:blip r:embed="rId6" cstate="print"/>
          <a:srcRect/>
          <a:stretch>
            <a:fillRect/>
          </a:stretch>
        </p:blipFill>
        <p:spPr bwMode="auto">
          <a:xfrm rot="5400000">
            <a:off x="5078376" y="2384573"/>
            <a:ext cx="1028700" cy="1238250"/>
          </a:xfrm>
          <a:prstGeom prst="rect">
            <a:avLst/>
          </a:prstGeom>
          <a:noFill/>
          <a:ln w="9525">
            <a:noFill/>
            <a:miter lim="800000"/>
            <a:headEnd/>
            <a:tailEnd/>
          </a:ln>
        </p:spPr>
      </p:pic>
      <p:sp>
        <p:nvSpPr>
          <p:cNvPr id="26" name="TextBox 25"/>
          <p:cNvSpPr txBox="1">
            <a:spLocks noChangeArrowheads="1"/>
          </p:cNvSpPr>
          <p:nvPr/>
        </p:nvSpPr>
        <p:spPr bwMode="auto">
          <a:xfrm>
            <a:off x="5114487" y="2015532"/>
            <a:ext cx="904875"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Miniball</a:t>
            </a:r>
            <a:endParaRPr lang="en-US" sz="1600" dirty="0">
              <a:solidFill>
                <a:srgbClr val="000000"/>
              </a:solidFill>
              <a:latin typeface="Arial" charset="0"/>
            </a:endParaRPr>
          </a:p>
        </p:txBody>
      </p:sp>
      <p:sp>
        <p:nvSpPr>
          <p:cNvPr id="27" name="Text Box 2"/>
          <p:cNvSpPr txBox="1">
            <a:spLocks noChangeArrowheads="1"/>
          </p:cNvSpPr>
          <p:nvPr/>
        </p:nvSpPr>
        <p:spPr bwMode="auto">
          <a:xfrm>
            <a:off x="1988296" y="53975"/>
            <a:ext cx="6390166" cy="646331"/>
          </a:xfrm>
          <a:prstGeom prst="rect">
            <a:avLst/>
          </a:prstGeom>
          <a:noFill/>
          <a:ln w="9525">
            <a:noFill/>
            <a:miter lim="800000"/>
            <a:headEnd/>
            <a:tailEnd/>
          </a:ln>
        </p:spPr>
        <p:txBody>
          <a:bodyPr wrap="square">
            <a:spAutoFit/>
          </a:bodyPr>
          <a:lstStyle/>
          <a:p>
            <a:pPr algn="ctr" defTabSz="914400" fontAlgn="base">
              <a:spcBef>
                <a:spcPct val="50000"/>
              </a:spcBef>
              <a:spcAft>
                <a:spcPct val="0"/>
              </a:spcAft>
            </a:pPr>
            <a:r>
              <a:rPr lang="de-DE" sz="3600" b="1" dirty="0">
                <a:solidFill>
                  <a:srgbClr val="0D3A7E"/>
                </a:solidFill>
                <a:latin typeface="Arial" charset="0"/>
              </a:rPr>
              <a:t>Beam Transfer </a:t>
            </a:r>
            <a:r>
              <a:rPr lang="de-DE" sz="3600" b="1" dirty="0" smtClean="0">
                <a:solidFill>
                  <a:srgbClr val="0D3A7E"/>
                </a:solidFill>
                <a:latin typeface="Arial" charset="0"/>
              </a:rPr>
              <a:t>Line </a:t>
            </a:r>
            <a:r>
              <a:rPr lang="de-DE" sz="3600" b="1" dirty="0" smtClean="0">
                <a:solidFill>
                  <a:srgbClr val="FF0000"/>
                </a:solidFill>
                <a:latin typeface="Arial" charset="0"/>
              </a:rPr>
              <a:t>Stage 1</a:t>
            </a:r>
            <a:endParaRPr lang="en-US" sz="3600" b="1" dirty="0">
              <a:solidFill>
                <a:srgbClr val="FF0000"/>
              </a:solidFill>
              <a:latin typeface="Arial" charset="0"/>
            </a:endParaRPr>
          </a:p>
        </p:txBody>
      </p:sp>
      <p:pic>
        <p:nvPicPr>
          <p:cNvPr id="104462" name="Picture 14"/>
          <p:cNvPicPr>
            <a:picLocks noChangeAspect="1" noChangeArrowheads="1"/>
          </p:cNvPicPr>
          <p:nvPr/>
        </p:nvPicPr>
        <p:blipFill>
          <a:blip r:embed="rId7" cstate="print"/>
          <a:srcRect/>
          <a:stretch>
            <a:fillRect/>
          </a:stretch>
        </p:blipFill>
        <p:spPr bwMode="auto">
          <a:xfrm>
            <a:off x="2309483" y="3617947"/>
            <a:ext cx="1866900" cy="323850"/>
          </a:xfrm>
          <a:prstGeom prst="rect">
            <a:avLst/>
          </a:prstGeom>
          <a:noFill/>
          <a:ln w="9525">
            <a:noFill/>
            <a:miter lim="800000"/>
            <a:headEnd/>
            <a:tailEnd/>
          </a:ln>
        </p:spPr>
      </p:pic>
      <p:pic>
        <p:nvPicPr>
          <p:cNvPr id="29" name="Picture 14"/>
          <p:cNvPicPr>
            <a:picLocks noChangeAspect="1" noChangeArrowheads="1"/>
          </p:cNvPicPr>
          <p:nvPr/>
        </p:nvPicPr>
        <p:blipFill>
          <a:blip r:embed="rId7" cstate="print"/>
          <a:srcRect/>
          <a:stretch>
            <a:fillRect/>
          </a:stretch>
        </p:blipFill>
        <p:spPr bwMode="auto">
          <a:xfrm>
            <a:off x="2302394" y="2887848"/>
            <a:ext cx="1866900" cy="323850"/>
          </a:xfrm>
          <a:prstGeom prst="rect">
            <a:avLst/>
          </a:prstGeom>
          <a:noFill/>
          <a:ln w="9525">
            <a:noFill/>
            <a:miter lim="800000"/>
            <a:headEnd/>
            <a:tailEnd/>
          </a:ln>
        </p:spPr>
      </p:pic>
    </p:spTree>
    <p:extLst>
      <p:ext uri="{BB962C8B-B14F-4D97-AF65-F5344CB8AC3E}">
        <p14:creationId xmlns:p14="http://schemas.microsoft.com/office/powerpoint/2010/main" val="38041698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4460"/>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1044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4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p:bldP spid="22"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C227177-C5A7-4C00-B7C5-5C4AB60BFFE7}" type="slidenum">
              <a:rPr lang="en-US" smtClean="0">
                <a:solidFill>
                  <a:srgbClr val="FFFFFF"/>
                </a:solidFill>
              </a:rPr>
              <a:pPr>
                <a:defRPr/>
              </a:pPr>
              <a:t>14</a:t>
            </a:fld>
            <a:endParaRPr lang="en-US">
              <a:solidFill>
                <a:srgbClr val="FFFFFF"/>
              </a:solidFill>
            </a:endParaRPr>
          </a:p>
        </p:txBody>
      </p:sp>
      <p:pic>
        <p:nvPicPr>
          <p:cNvPr id="103425" name="Picture 1"/>
          <p:cNvPicPr>
            <a:picLocks noChangeAspect="1" noChangeArrowheads="1"/>
          </p:cNvPicPr>
          <p:nvPr/>
        </p:nvPicPr>
        <p:blipFill>
          <a:blip r:embed="rId2" cstate="print"/>
          <a:srcRect/>
          <a:stretch>
            <a:fillRect/>
          </a:stretch>
        </p:blipFill>
        <p:spPr bwMode="auto">
          <a:xfrm>
            <a:off x="707844" y="773076"/>
            <a:ext cx="7877175" cy="4610100"/>
          </a:xfrm>
          <a:prstGeom prst="rect">
            <a:avLst/>
          </a:prstGeom>
          <a:noFill/>
          <a:ln w="9525">
            <a:noFill/>
            <a:miter lim="800000"/>
            <a:headEnd/>
            <a:tailEnd/>
          </a:ln>
        </p:spPr>
      </p:pic>
      <p:sp>
        <p:nvSpPr>
          <p:cNvPr id="7" name="Text Box 8"/>
          <p:cNvSpPr txBox="1">
            <a:spLocks noChangeArrowheads="1"/>
          </p:cNvSpPr>
          <p:nvPr/>
        </p:nvSpPr>
        <p:spPr bwMode="auto">
          <a:xfrm>
            <a:off x="372145" y="5445125"/>
            <a:ext cx="2913320" cy="523875"/>
          </a:xfrm>
          <a:prstGeom prst="rect">
            <a:avLst/>
          </a:prstGeom>
          <a:solidFill>
            <a:schemeClr val="bg1"/>
          </a:solidFill>
          <a:ln w="9525">
            <a:noFill/>
            <a:miter lim="800000"/>
            <a:headEnd/>
            <a:tailEnd/>
          </a:ln>
        </p:spPr>
        <p:txBody>
          <a:bodyPr wrap="square">
            <a:spAutoFit/>
          </a:bodyPr>
          <a:lstStyle/>
          <a:p>
            <a:pPr defTabSz="914400" fontAlgn="base">
              <a:spcBef>
                <a:spcPct val="50000"/>
              </a:spcBef>
              <a:spcAft>
                <a:spcPct val="0"/>
              </a:spcAft>
            </a:pPr>
            <a:r>
              <a:rPr lang="de-DE" sz="2800" b="1" dirty="0">
                <a:solidFill>
                  <a:srgbClr val="FF0000"/>
                </a:solidFill>
                <a:latin typeface="Arial" charset="0"/>
              </a:rPr>
              <a:t>The bend  </a:t>
            </a:r>
            <a:endParaRPr lang="en-US" sz="2800" b="1" dirty="0">
              <a:solidFill>
                <a:srgbClr val="FF0000"/>
              </a:solidFill>
              <a:latin typeface="Arial" charset="0"/>
            </a:endParaRPr>
          </a:p>
        </p:txBody>
      </p:sp>
      <p:pic>
        <p:nvPicPr>
          <p:cNvPr id="103426" name="Picture 2"/>
          <p:cNvPicPr>
            <a:picLocks noChangeAspect="1" noChangeArrowheads="1"/>
          </p:cNvPicPr>
          <p:nvPr/>
        </p:nvPicPr>
        <p:blipFill>
          <a:blip r:embed="rId3" cstate="print"/>
          <a:srcRect/>
          <a:stretch>
            <a:fillRect/>
          </a:stretch>
        </p:blipFill>
        <p:spPr bwMode="auto">
          <a:xfrm>
            <a:off x="4644767" y="1110216"/>
            <a:ext cx="1343025" cy="1447800"/>
          </a:xfrm>
          <a:prstGeom prst="rect">
            <a:avLst/>
          </a:prstGeom>
          <a:noFill/>
          <a:ln w="9525">
            <a:noFill/>
            <a:miter lim="800000"/>
            <a:headEnd/>
            <a:tailEnd/>
          </a:ln>
        </p:spPr>
      </p:pic>
      <p:pic>
        <p:nvPicPr>
          <p:cNvPr id="13" name="Picture 12"/>
          <p:cNvPicPr>
            <a:picLocks noChangeAspect="1" noChangeArrowheads="1"/>
          </p:cNvPicPr>
          <p:nvPr/>
        </p:nvPicPr>
        <p:blipFill>
          <a:blip r:embed="rId4" cstate="print"/>
          <a:srcRect/>
          <a:stretch>
            <a:fillRect/>
          </a:stretch>
        </p:blipFill>
        <p:spPr bwMode="auto">
          <a:xfrm>
            <a:off x="5071397" y="2256982"/>
            <a:ext cx="1000125" cy="1238250"/>
          </a:xfrm>
          <a:prstGeom prst="rect">
            <a:avLst/>
          </a:prstGeom>
          <a:noFill/>
          <a:ln w="9525">
            <a:noFill/>
            <a:miter lim="800000"/>
            <a:headEnd/>
            <a:tailEnd/>
          </a:ln>
        </p:spPr>
      </p:pic>
      <p:pic>
        <p:nvPicPr>
          <p:cNvPr id="14" name="Picture 13"/>
          <p:cNvPicPr>
            <a:picLocks noChangeAspect="1" noChangeArrowheads="1"/>
          </p:cNvPicPr>
          <p:nvPr/>
        </p:nvPicPr>
        <p:blipFill>
          <a:blip r:embed="rId5" cstate="print"/>
          <a:srcRect/>
          <a:stretch>
            <a:fillRect/>
          </a:stretch>
        </p:blipFill>
        <p:spPr bwMode="auto">
          <a:xfrm rot="5400000">
            <a:off x="5078376" y="2384573"/>
            <a:ext cx="1028700" cy="1238250"/>
          </a:xfrm>
          <a:prstGeom prst="rect">
            <a:avLst/>
          </a:prstGeom>
          <a:noFill/>
          <a:ln w="9525">
            <a:noFill/>
            <a:miter lim="800000"/>
            <a:headEnd/>
            <a:tailEnd/>
          </a:ln>
        </p:spPr>
      </p:pic>
      <p:sp>
        <p:nvSpPr>
          <p:cNvPr id="15" name="TextBox 14"/>
          <p:cNvSpPr txBox="1">
            <a:spLocks noChangeArrowheads="1"/>
          </p:cNvSpPr>
          <p:nvPr/>
        </p:nvSpPr>
        <p:spPr bwMode="auto">
          <a:xfrm>
            <a:off x="5114487" y="2015532"/>
            <a:ext cx="904875"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Miniball</a:t>
            </a:r>
            <a:endParaRPr lang="en-US" sz="1600" dirty="0">
              <a:solidFill>
                <a:srgbClr val="000000"/>
              </a:solidFill>
              <a:latin typeface="Arial" charset="0"/>
            </a:endParaRPr>
          </a:p>
        </p:txBody>
      </p:sp>
      <p:pic>
        <p:nvPicPr>
          <p:cNvPr id="103427" name="Picture 3"/>
          <p:cNvPicPr>
            <a:picLocks noChangeAspect="1" noChangeArrowheads="1"/>
          </p:cNvPicPr>
          <p:nvPr/>
        </p:nvPicPr>
        <p:blipFill>
          <a:blip r:embed="rId6" cstate="print"/>
          <a:srcRect/>
          <a:stretch>
            <a:fillRect/>
          </a:stretch>
        </p:blipFill>
        <p:spPr bwMode="auto">
          <a:xfrm>
            <a:off x="5018236" y="1247024"/>
            <a:ext cx="1000125" cy="1285875"/>
          </a:xfrm>
          <a:prstGeom prst="rect">
            <a:avLst/>
          </a:prstGeom>
          <a:noFill/>
          <a:ln w="9525">
            <a:noFill/>
            <a:miter lim="800000"/>
            <a:headEnd/>
            <a:tailEnd/>
          </a:ln>
        </p:spPr>
      </p:pic>
      <p:sp>
        <p:nvSpPr>
          <p:cNvPr id="18" name="TextBox 17"/>
          <p:cNvSpPr txBox="1">
            <a:spLocks noChangeArrowheads="1"/>
          </p:cNvSpPr>
          <p:nvPr/>
        </p:nvSpPr>
        <p:spPr bwMode="auto">
          <a:xfrm>
            <a:off x="5064868" y="955818"/>
            <a:ext cx="904875"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Miniball</a:t>
            </a:r>
            <a:endParaRPr lang="en-US" sz="1600" dirty="0">
              <a:solidFill>
                <a:srgbClr val="000000"/>
              </a:solidFill>
              <a:latin typeface="Arial" charset="0"/>
            </a:endParaRPr>
          </a:p>
        </p:txBody>
      </p:sp>
      <p:pic>
        <p:nvPicPr>
          <p:cNvPr id="103428" name="Picture 4"/>
          <p:cNvPicPr>
            <a:picLocks noChangeAspect="1" noChangeArrowheads="1"/>
          </p:cNvPicPr>
          <p:nvPr/>
        </p:nvPicPr>
        <p:blipFill>
          <a:blip r:embed="rId7" cstate="print"/>
          <a:srcRect/>
          <a:stretch>
            <a:fillRect/>
          </a:stretch>
        </p:blipFill>
        <p:spPr bwMode="auto">
          <a:xfrm>
            <a:off x="6901504" y="771548"/>
            <a:ext cx="1800225" cy="2343150"/>
          </a:xfrm>
          <a:prstGeom prst="rect">
            <a:avLst/>
          </a:prstGeom>
          <a:noFill/>
          <a:ln w="9525">
            <a:noFill/>
            <a:miter lim="800000"/>
            <a:headEnd/>
            <a:tailEnd/>
          </a:ln>
        </p:spPr>
      </p:pic>
      <p:sp>
        <p:nvSpPr>
          <p:cNvPr id="16" name="TextBox 15"/>
          <p:cNvSpPr txBox="1">
            <a:spLocks noChangeArrowheads="1"/>
          </p:cNvSpPr>
          <p:nvPr/>
        </p:nvSpPr>
        <p:spPr bwMode="auto">
          <a:xfrm>
            <a:off x="6723542" y="2771554"/>
            <a:ext cx="828675" cy="584200"/>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Actar</a:t>
            </a:r>
            <a:r>
              <a:rPr lang="en-US" sz="1600" dirty="0">
                <a:solidFill>
                  <a:srgbClr val="000000"/>
                </a:solidFill>
                <a:latin typeface="Arial" charset="0"/>
              </a:rPr>
              <a:t> / Helios</a:t>
            </a:r>
          </a:p>
        </p:txBody>
      </p:sp>
      <p:sp>
        <p:nvSpPr>
          <p:cNvPr id="20" name="TextBox 27"/>
          <p:cNvSpPr txBox="1">
            <a:spLocks noChangeArrowheads="1"/>
          </p:cNvSpPr>
          <p:nvPr/>
        </p:nvSpPr>
        <p:spPr bwMode="auto">
          <a:xfrm>
            <a:off x="7384538" y="1170466"/>
            <a:ext cx="904875" cy="338554"/>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TSR</a:t>
            </a:r>
          </a:p>
        </p:txBody>
      </p:sp>
      <p:cxnSp>
        <p:nvCxnSpPr>
          <p:cNvPr id="21" name="Straight Arrow Connector 20"/>
          <p:cNvCxnSpPr/>
          <p:nvPr/>
        </p:nvCxnSpPr>
        <p:spPr bwMode="auto">
          <a:xfrm rot="5400000" flipH="1" flipV="1">
            <a:off x="7517888" y="1008542"/>
            <a:ext cx="428625" cy="95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2617192" y="877632"/>
            <a:ext cx="2422655" cy="1780509"/>
            <a:chOff x="2617192" y="877632"/>
            <a:chExt cx="2422655" cy="1780509"/>
          </a:xfrm>
        </p:grpSpPr>
        <p:sp>
          <p:nvSpPr>
            <p:cNvPr id="22" name="Rectangle 21"/>
            <p:cNvSpPr/>
            <p:nvPr/>
          </p:nvSpPr>
          <p:spPr>
            <a:xfrm>
              <a:off x="2658140" y="1158949"/>
              <a:ext cx="2381707" cy="1499192"/>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srgbClr val="FFFFFF"/>
                </a:solidFill>
                <a:latin typeface="Arial"/>
              </a:endParaRPr>
            </a:p>
          </p:txBody>
        </p:sp>
        <p:sp>
          <p:nvSpPr>
            <p:cNvPr id="23" name="TextBox 22"/>
            <p:cNvSpPr txBox="1">
              <a:spLocks noChangeArrowheads="1"/>
            </p:cNvSpPr>
            <p:nvPr/>
          </p:nvSpPr>
          <p:spPr bwMode="auto">
            <a:xfrm>
              <a:off x="2617192" y="877632"/>
              <a:ext cx="1533389" cy="338554"/>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smtClean="0">
                  <a:solidFill>
                    <a:srgbClr val="000000"/>
                  </a:solidFill>
                  <a:latin typeface="Arial" charset="0"/>
                </a:rPr>
                <a:t>Spectrometer</a:t>
              </a:r>
              <a:endParaRPr lang="en-US" sz="1600" dirty="0">
                <a:solidFill>
                  <a:srgbClr val="000000"/>
                </a:solidFill>
                <a:latin typeface="Arial" charset="0"/>
              </a:endParaRPr>
            </a:p>
          </p:txBody>
        </p:sp>
      </p:grpSp>
      <p:sp>
        <p:nvSpPr>
          <p:cNvPr id="25" name="TextBox 24"/>
          <p:cNvSpPr txBox="1">
            <a:spLocks noChangeArrowheads="1"/>
          </p:cNvSpPr>
          <p:nvPr/>
        </p:nvSpPr>
        <p:spPr bwMode="auto">
          <a:xfrm>
            <a:off x="6009251" y="2407118"/>
            <a:ext cx="828675" cy="584775"/>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smtClean="0">
                <a:solidFill>
                  <a:srgbClr val="000000"/>
                </a:solidFill>
                <a:latin typeface="Arial" charset="0"/>
              </a:rPr>
              <a:t>Exp. station</a:t>
            </a:r>
            <a:endParaRPr lang="en-US" sz="1600" dirty="0">
              <a:solidFill>
                <a:srgbClr val="000000"/>
              </a:solidFill>
              <a:latin typeface="Arial" charset="0"/>
            </a:endParaRPr>
          </a:p>
        </p:txBody>
      </p:sp>
      <p:sp>
        <p:nvSpPr>
          <p:cNvPr id="8" name="Text Box 8"/>
          <p:cNvSpPr txBox="1">
            <a:spLocks noChangeArrowheads="1"/>
          </p:cNvSpPr>
          <p:nvPr/>
        </p:nvSpPr>
        <p:spPr bwMode="auto">
          <a:xfrm>
            <a:off x="0" y="5959475"/>
            <a:ext cx="9144000" cy="523220"/>
          </a:xfrm>
          <a:prstGeom prst="rect">
            <a:avLst/>
          </a:prstGeom>
          <a:solidFill>
            <a:schemeClr val="bg1"/>
          </a:solidFill>
          <a:ln w="9525">
            <a:noFill/>
            <a:miter lim="800000"/>
            <a:headEnd/>
            <a:tailEnd/>
          </a:ln>
        </p:spPr>
        <p:txBody>
          <a:bodyPr>
            <a:spAutoFit/>
          </a:bodyPr>
          <a:lstStyle/>
          <a:p>
            <a:pPr algn="ctr" defTabSz="914400" fontAlgn="base">
              <a:spcBef>
                <a:spcPct val="50000"/>
              </a:spcBef>
              <a:spcAft>
                <a:spcPct val="0"/>
              </a:spcAft>
            </a:pPr>
            <a:r>
              <a:rPr lang="de-DE" sz="2800" b="1" dirty="0" smtClean="0">
                <a:solidFill>
                  <a:srgbClr val="FF0000"/>
                </a:solidFill>
                <a:latin typeface="Arial" charset="0"/>
              </a:rPr>
              <a:t>2nd </a:t>
            </a:r>
            <a:r>
              <a:rPr lang="de-DE" sz="2800" b="1" dirty="0">
                <a:solidFill>
                  <a:srgbClr val="FF0000"/>
                </a:solidFill>
                <a:latin typeface="Arial" charset="0"/>
              </a:rPr>
              <a:t>Miniball </a:t>
            </a:r>
            <a:r>
              <a:rPr lang="de-DE" sz="2800" b="1" dirty="0" smtClean="0">
                <a:solidFill>
                  <a:srgbClr val="FF0000"/>
                </a:solidFill>
                <a:latin typeface="Arial" charset="0"/>
              </a:rPr>
              <a:t>move and Spectrometer installation </a:t>
            </a:r>
            <a:endParaRPr lang="en-US" sz="2800" b="1" dirty="0">
              <a:solidFill>
                <a:srgbClr val="FF0000"/>
              </a:solidFill>
              <a:latin typeface="Arial" charset="0"/>
            </a:endParaRPr>
          </a:p>
        </p:txBody>
      </p:sp>
      <p:sp>
        <p:nvSpPr>
          <p:cNvPr id="10" name="Text Box 8"/>
          <p:cNvSpPr txBox="1">
            <a:spLocks noChangeArrowheads="1"/>
          </p:cNvSpPr>
          <p:nvPr/>
        </p:nvSpPr>
        <p:spPr bwMode="auto">
          <a:xfrm>
            <a:off x="306945" y="5943762"/>
            <a:ext cx="3914242" cy="523875"/>
          </a:xfrm>
          <a:prstGeom prst="rect">
            <a:avLst/>
          </a:prstGeom>
          <a:solidFill>
            <a:schemeClr val="bg1"/>
          </a:solidFill>
          <a:ln w="9525">
            <a:noFill/>
            <a:miter lim="800000"/>
            <a:headEnd/>
            <a:tailEnd/>
          </a:ln>
        </p:spPr>
        <p:txBody>
          <a:bodyPr wrap="square">
            <a:spAutoFit/>
          </a:bodyPr>
          <a:lstStyle/>
          <a:p>
            <a:pPr defTabSz="914400" fontAlgn="base">
              <a:spcBef>
                <a:spcPct val="50000"/>
              </a:spcBef>
              <a:spcAft>
                <a:spcPct val="0"/>
              </a:spcAft>
            </a:pPr>
            <a:r>
              <a:rPr lang="de-DE" sz="2800" b="1" dirty="0">
                <a:solidFill>
                  <a:srgbClr val="FF0000"/>
                </a:solidFill>
                <a:latin typeface="Arial" charset="0"/>
              </a:rPr>
              <a:t> TSR and beyond..</a:t>
            </a:r>
            <a:endParaRPr lang="en-US" sz="2800" b="1" dirty="0">
              <a:solidFill>
                <a:srgbClr val="FF0000"/>
              </a:solidFill>
              <a:latin typeface="Arial" charset="0"/>
            </a:endParaRPr>
          </a:p>
        </p:txBody>
      </p:sp>
      <p:sp>
        <p:nvSpPr>
          <p:cNvPr id="11" name="Text Box 8"/>
          <p:cNvSpPr txBox="1">
            <a:spLocks noChangeArrowheads="1"/>
          </p:cNvSpPr>
          <p:nvPr/>
        </p:nvSpPr>
        <p:spPr bwMode="auto">
          <a:xfrm>
            <a:off x="329632" y="5501180"/>
            <a:ext cx="1679921" cy="523875"/>
          </a:xfrm>
          <a:prstGeom prst="rect">
            <a:avLst/>
          </a:prstGeom>
          <a:solidFill>
            <a:schemeClr val="bg1"/>
          </a:solidFill>
          <a:ln w="9525">
            <a:noFill/>
            <a:miter lim="800000"/>
            <a:headEnd/>
            <a:tailEnd/>
          </a:ln>
        </p:spPr>
        <p:txBody>
          <a:bodyPr wrap="square">
            <a:spAutoFit/>
          </a:bodyPr>
          <a:lstStyle/>
          <a:p>
            <a:pPr defTabSz="914400" fontAlgn="base">
              <a:spcBef>
                <a:spcPct val="50000"/>
              </a:spcBef>
              <a:spcAft>
                <a:spcPct val="0"/>
              </a:spcAft>
            </a:pPr>
            <a:r>
              <a:rPr lang="de-DE" sz="2800" b="1" dirty="0">
                <a:solidFill>
                  <a:srgbClr val="FF0000"/>
                </a:solidFill>
                <a:latin typeface="Arial" charset="0"/>
              </a:rPr>
              <a:t> Stage 3:</a:t>
            </a:r>
            <a:endParaRPr lang="en-US" sz="2800" b="1" dirty="0">
              <a:solidFill>
                <a:srgbClr val="FF0000"/>
              </a:solidFill>
              <a:latin typeface="Arial" charset="0"/>
            </a:endParaRPr>
          </a:p>
        </p:txBody>
      </p:sp>
      <p:sp>
        <p:nvSpPr>
          <p:cNvPr id="26" name="Text Box 2"/>
          <p:cNvSpPr txBox="1">
            <a:spLocks noChangeArrowheads="1"/>
          </p:cNvSpPr>
          <p:nvPr/>
        </p:nvSpPr>
        <p:spPr bwMode="auto">
          <a:xfrm>
            <a:off x="1988296" y="53975"/>
            <a:ext cx="6390166" cy="646331"/>
          </a:xfrm>
          <a:prstGeom prst="rect">
            <a:avLst/>
          </a:prstGeom>
          <a:noFill/>
          <a:ln w="9525">
            <a:noFill/>
            <a:miter lim="800000"/>
            <a:headEnd/>
            <a:tailEnd/>
          </a:ln>
        </p:spPr>
        <p:txBody>
          <a:bodyPr wrap="square">
            <a:spAutoFit/>
          </a:bodyPr>
          <a:lstStyle/>
          <a:p>
            <a:pPr algn="ctr" defTabSz="914400" fontAlgn="base">
              <a:spcBef>
                <a:spcPct val="50000"/>
              </a:spcBef>
              <a:spcAft>
                <a:spcPct val="0"/>
              </a:spcAft>
            </a:pPr>
            <a:r>
              <a:rPr lang="de-DE" sz="3600" b="1" dirty="0">
                <a:solidFill>
                  <a:srgbClr val="0D3A7E"/>
                </a:solidFill>
                <a:latin typeface="Arial" charset="0"/>
              </a:rPr>
              <a:t>Beam Transfer </a:t>
            </a:r>
            <a:r>
              <a:rPr lang="de-DE" sz="3600" b="1" dirty="0" smtClean="0">
                <a:solidFill>
                  <a:srgbClr val="0D3A7E"/>
                </a:solidFill>
                <a:latin typeface="Arial" charset="0"/>
              </a:rPr>
              <a:t>Line </a:t>
            </a:r>
            <a:r>
              <a:rPr lang="de-DE" sz="3600" b="1" dirty="0" smtClean="0">
                <a:solidFill>
                  <a:srgbClr val="FF0000"/>
                </a:solidFill>
                <a:latin typeface="Arial" charset="0"/>
              </a:rPr>
              <a:t>Stage 2</a:t>
            </a:r>
            <a:endParaRPr lang="en-US" sz="3600" b="1" dirty="0">
              <a:solidFill>
                <a:srgbClr val="FF0000"/>
              </a:solidFill>
              <a:latin typeface="Arial" charset="0"/>
            </a:endParaRPr>
          </a:p>
        </p:txBody>
      </p:sp>
      <p:sp>
        <p:nvSpPr>
          <p:cNvPr id="27" name="Text Box 2"/>
          <p:cNvSpPr txBox="1">
            <a:spLocks noChangeArrowheads="1"/>
          </p:cNvSpPr>
          <p:nvPr/>
        </p:nvSpPr>
        <p:spPr bwMode="auto">
          <a:xfrm>
            <a:off x="6485858" y="46880"/>
            <a:ext cx="1885508" cy="646331"/>
          </a:xfrm>
          <a:prstGeom prst="rect">
            <a:avLst/>
          </a:prstGeom>
          <a:solidFill>
            <a:schemeClr val="bg1"/>
          </a:solidFill>
          <a:ln w="9525">
            <a:noFill/>
            <a:miter lim="800000"/>
            <a:headEnd/>
            <a:tailEnd/>
          </a:ln>
        </p:spPr>
        <p:txBody>
          <a:bodyPr wrap="square">
            <a:spAutoFit/>
          </a:bodyPr>
          <a:lstStyle/>
          <a:p>
            <a:pPr algn="ctr" defTabSz="914400" fontAlgn="base">
              <a:spcBef>
                <a:spcPct val="50000"/>
              </a:spcBef>
              <a:spcAft>
                <a:spcPct val="0"/>
              </a:spcAft>
            </a:pPr>
            <a:r>
              <a:rPr lang="de-DE" sz="3600" b="1" dirty="0" smtClean="0">
                <a:solidFill>
                  <a:srgbClr val="FF0000"/>
                </a:solidFill>
                <a:latin typeface="Arial" charset="0"/>
              </a:rPr>
              <a:t>Stage 3</a:t>
            </a:r>
            <a:endParaRPr lang="en-US" sz="3600" b="1" dirty="0">
              <a:solidFill>
                <a:srgbClr val="FF0000"/>
              </a:solidFill>
              <a:latin typeface="Arial" charset="0"/>
            </a:endParaRPr>
          </a:p>
        </p:txBody>
      </p:sp>
    </p:spTree>
    <p:extLst>
      <p:ext uri="{BB962C8B-B14F-4D97-AF65-F5344CB8AC3E}">
        <p14:creationId xmlns:p14="http://schemas.microsoft.com/office/powerpoint/2010/main" val="36053401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4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8"/>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34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8" grpId="0"/>
      <p:bldP spid="20" grpId="0"/>
      <p:bldP spid="25" grpId="0"/>
      <p:bldP spid="8" grpId="0" animBg="1"/>
      <p:bldP spid="8" grpId="1" animBg="1"/>
      <p:bldP spid="10" grpId="0" animBg="1"/>
      <p:bldP spid="11"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2"/>
          <p:cNvSpPr>
            <a:spLocks noGrp="1"/>
          </p:cNvSpPr>
          <p:nvPr>
            <p:ph type="sldNum" sz="quarter" idx="10"/>
          </p:nvPr>
        </p:nvSpPr>
        <p:spPr>
          <a:noFill/>
        </p:spPr>
        <p:txBody>
          <a:bodyPr/>
          <a:lstStyle/>
          <a:p>
            <a:fld id="{CB14535A-6BD3-477E-A601-6562565D678A}" type="slidenum">
              <a:rPr lang="en-US" smtClean="0">
                <a:solidFill>
                  <a:srgbClr val="FFFFFF"/>
                </a:solidFill>
                <a:latin typeface="Arial"/>
              </a:rPr>
              <a:pPr/>
              <a:t>15</a:t>
            </a:fld>
            <a:endParaRPr lang="en-US" smtClean="0">
              <a:solidFill>
                <a:srgbClr val="FFFFFF"/>
              </a:solidFill>
              <a:latin typeface="Arial"/>
            </a:endParaRPr>
          </a:p>
        </p:txBody>
      </p:sp>
      <p:grpSp>
        <p:nvGrpSpPr>
          <p:cNvPr id="2" name="Group 9"/>
          <p:cNvGrpSpPr>
            <a:grpSpLocks/>
          </p:cNvGrpSpPr>
          <p:nvPr/>
        </p:nvGrpSpPr>
        <p:grpSpPr bwMode="auto">
          <a:xfrm>
            <a:off x="76200" y="2337139"/>
            <a:ext cx="1485900" cy="261567"/>
            <a:chOff x="400050" y="1714499"/>
            <a:chExt cx="1485900" cy="261610"/>
          </a:xfrm>
        </p:grpSpPr>
        <p:sp>
          <p:nvSpPr>
            <p:cNvPr id="37967" name="TextBox 4"/>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68" name="TextBox 5"/>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69" name="TextBox 6"/>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Q3</a:t>
              </a:r>
            </a:p>
          </p:txBody>
        </p:sp>
        <p:sp>
          <p:nvSpPr>
            <p:cNvPr id="37970" name="TextBox 7"/>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grpSp>
        <p:nvGrpSpPr>
          <p:cNvPr id="3" name="Group 10"/>
          <p:cNvGrpSpPr>
            <a:grpSpLocks/>
          </p:cNvGrpSpPr>
          <p:nvPr/>
        </p:nvGrpSpPr>
        <p:grpSpPr bwMode="auto">
          <a:xfrm>
            <a:off x="1571625" y="2337139"/>
            <a:ext cx="1485900" cy="261567"/>
            <a:chOff x="400050" y="1714499"/>
            <a:chExt cx="1485900" cy="261610"/>
          </a:xfrm>
        </p:grpSpPr>
        <p:sp>
          <p:nvSpPr>
            <p:cNvPr id="37963" name="TextBox 11"/>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64" name="TextBox 12"/>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65" name="TextBox 13"/>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Q3</a:t>
              </a:r>
            </a:p>
          </p:txBody>
        </p:sp>
        <p:sp>
          <p:nvSpPr>
            <p:cNvPr id="37966" name="TextBox 14"/>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grpSp>
        <p:nvGrpSpPr>
          <p:cNvPr id="4" name="Group 15"/>
          <p:cNvGrpSpPr>
            <a:grpSpLocks/>
          </p:cNvGrpSpPr>
          <p:nvPr/>
        </p:nvGrpSpPr>
        <p:grpSpPr bwMode="auto">
          <a:xfrm>
            <a:off x="6057900" y="2337139"/>
            <a:ext cx="1485900" cy="261567"/>
            <a:chOff x="400050" y="1714499"/>
            <a:chExt cx="1485900" cy="261610"/>
          </a:xfrm>
        </p:grpSpPr>
        <p:sp>
          <p:nvSpPr>
            <p:cNvPr id="37959" name="TextBox 16"/>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60" name="TextBox 17"/>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61" name="TextBox 18"/>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Q3</a:t>
              </a:r>
            </a:p>
          </p:txBody>
        </p:sp>
        <p:sp>
          <p:nvSpPr>
            <p:cNvPr id="37962" name="TextBox 19"/>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grpSp>
        <p:nvGrpSpPr>
          <p:cNvPr id="5" name="Group 20"/>
          <p:cNvGrpSpPr>
            <a:grpSpLocks/>
          </p:cNvGrpSpPr>
          <p:nvPr/>
        </p:nvGrpSpPr>
        <p:grpSpPr bwMode="auto">
          <a:xfrm>
            <a:off x="4562475" y="2337139"/>
            <a:ext cx="1485900" cy="261567"/>
            <a:chOff x="400050" y="1714499"/>
            <a:chExt cx="1485900" cy="261610"/>
          </a:xfrm>
        </p:grpSpPr>
        <p:sp>
          <p:nvSpPr>
            <p:cNvPr id="37955" name="TextBox 21"/>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56" name="TextBox 22"/>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57" name="TextBox 23"/>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dirty="0">
                  <a:solidFill>
                    <a:srgbClr val="000000"/>
                  </a:solidFill>
                  <a:latin typeface="Arial" charset="0"/>
                </a:rPr>
                <a:t>Q3</a:t>
              </a:r>
            </a:p>
          </p:txBody>
        </p:sp>
        <p:sp>
          <p:nvSpPr>
            <p:cNvPr id="37958" name="TextBox 24"/>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grpSp>
        <p:nvGrpSpPr>
          <p:cNvPr id="6" name="Group 25"/>
          <p:cNvGrpSpPr>
            <a:grpSpLocks/>
          </p:cNvGrpSpPr>
          <p:nvPr/>
        </p:nvGrpSpPr>
        <p:grpSpPr bwMode="auto">
          <a:xfrm>
            <a:off x="3067050" y="2337139"/>
            <a:ext cx="1485900" cy="261567"/>
            <a:chOff x="400050" y="1714499"/>
            <a:chExt cx="1485900" cy="261610"/>
          </a:xfrm>
        </p:grpSpPr>
        <p:sp>
          <p:nvSpPr>
            <p:cNvPr id="37951" name="TextBox 26"/>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52" name="TextBox 27"/>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53" name="TextBox 28"/>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Q3</a:t>
              </a:r>
            </a:p>
          </p:txBody>
        </p:sp>
        <p:sp>
          <p:nvSpPr>
            <p:cNvPr id="37954" name="TextBox 29"/>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grpSp>
        <p:nvGrpSpPr>
          <p:cNvPr id="7" name="Group 30"/>
          <p:cNvGrpSpPr>
            <a:grpSpLocks/>
          </p:cNvGrpSpPr>
          <p:nvPr/>
        </p:nvGrpSpPr>
        <p:grpSpPr bwMode="auto">
          <a:xfrm>
            <a:off x="7553325" y="2337139"/>
            <a:ext cx="1485900" cy="261567"/>
            <a:chOff x="400050" y="1714499"/>
            <a:chExt cx="1485900" cy="261610"/>
          </a:xfrm>
        </p:grpSpPr>
        <p:sp>
          <p:nvSpPr>
            <p:cNvPr id="37947" name="TextBox 31"/>
            <p:cNvSpPr txBox="1">
              <a:spLocks noChangeArrowheads="1"/>
            </p:cNvSpPr>
            <p:nvPr/>
          </p:nvSpPr>
          <p:spPr bwMode="auto">
            <a:xfrm>
              <a:off x="40005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Q1</a:t>
              </a:r>
            </a:p>
          </p:txBody>
        </p:sp>
        <p:sp>
          <p:nvSpPr>
            <p:cNvPr id="37948" name="TextBox 32"/>
            <p:cNvSpPr txBox="1">
              <a:spLocks noChangeArrowheads="1"/>
            </p:cNvSpPr>
            <p:nvPr/>
          </p:nvSpPr>
          <p:spPr bwMode="auto">
            <a:xfrm>
              <a:off x="77152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Q2</a:t>
              </a:r>
            </a:p>
          </p:txBody>
        </p:sp>
        <p:sp>
          <p:nvSpPr>
            <p:cNvPr id="37949" name="TextBox 33"/>
            <p:cNvSpPr txBox="1">
              <a:spLocks noChangeArrowheads="1"/>
            </p:cNvSpPr>
            <p:nvPr/>
          </p:nvSpPr>
          <p:spPr bwMode="auto">
            <a:xfrm>
              <a:off x="1143000"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Q3</a:t>
              </a:r>
            </a:p>
          </p:txBody>
        </p:sp>
        <p:sp>
          <p:nvSpPr>
            <p:cNvPr id="37950" name="TextBox 34"/>
            <p:cNvSpPr txBox="1">
              <a:spLocks noChangeArrowheads="1"/>
            </p:cNvSpPr>
            <p:nvPr/>
          </p:nvSpPr>
          <p:spPr bwMode="auto">
            <a:xfrm>
              <a:off x="1514475" y="1714499"/>
              <a:ext cx="371475" cy="261610"/>
            </a:xfrm>
            <a:prstGeom prst="rect">
              <a:avLst/>
            </a:prstGeom>
            <a:noFill/>
            <a:ln w="9525">
              <a:solidFill>
                <a:schemeClr val="tx1"/>
              </a:solidFill>
              <a:miter lim="800000"/>
              <a:headEnd/>
              <a:tailEnd/>
            </a:ln>
          </p:spPr>
          <p:txBody>
            <a:bodyPr>
              <a:spAutoFit/>
            </a:bodyPr>
            <a:lstStyle/>
            <a:p>
              <a:pPr defTabSz="914400" fontAlgn="base">
                <a:spcBef>
                  <a:spcPct val="0"/>
                </a:spcBef>
                <a:spcAft>
                  <a:spcPct val="0"/>
                </a:spcAft>
              </a:pPr>
              <a:r>
                <a:rPr lang="en-US" sz="1100">
                  <a:solidFill>
                    <a:srgbClr val="000000"/>
                  </a:solidFill>
                  <a:latin typeface="Arial" charset="0"/>
                </a:rPr>
                <a:t>Q4</a:t>
              </a:r>
            </a:p>
          </p:txBody>
        </p:sp>
      </p:grpSp>
      <p:sp>
        <p:nvSpPr>
          <p:cNvPr id="37924" name="TextBox 35"/>
          <p:cNvSpPr txBox="1">
            <a:spLocks noChangeArrowheads="1"/>
          </p:cNvSpPr>
          <p:nvPr/>
        </p:nvSpPr>
        <p:spPr bwMode="auto">
          <a:xfrm>
            <a:off x="476251" y="1965726"/>
            <a:ext cx="685800"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2011</a:t>
            </a:r>
          </a:p>
        </p:txBody>
      </p:sp>
      <p:sp>
        <p:nvSpPr>
          <p:cNvPr id="37925" name="TextBox 36"/>
          <p:cNvSpPr txBox="1">
            <a:spLocks noChangeArrowheads="1"/>
          </p:cNvSpPr>
          <p:nvPr/>
        </p:nvSpPr>
        <p:spPr bwMode="auto">
          <a:xfrm>
            <a:off x="1943101" y="1965726"/>
            <a:ext cx="733424"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2012</a:t>
            </a:r>
          </a:p>
        </p:txBody>
      </p:sp>
      <p:sp>
        <p:nvSpPr>
          <p:cNvPr id="37926" name="TextBox 37"/>
          <p:cNvSpPr txBox="1">
            <a:spLocks noChangeArrowheads="1"/>
          </p:cNvSpPr>
          <p:nvPr/>
        </p:nvSpPr>
        <p:spPr bwMode="auto">
          <a:xfrm>
            <a:off x="3467101" y="1965726"/>
            <a:ext cx="790574"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2013</a:t>
            </a:r>
          </a:p>
        </p:txBody>
      </p:sp>
      <p:sp>
        <p:nvSpPr>
          <p:cNvPr id="37927" name="TextBox 38"/>
          <p:cNvSpPr txBox="1">
            <a:spLocks noChangeArrowheads="1"/>
          </p:cNvSpPr>
          <p:nvPr/>
        </p:nvSpPr>
        <p:spPr bwMode="auto">
          <a:xfrm>
            <a:off x="4962526" y="1965726"/>
            <a:ext cx="771524"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2014</a:t>
            </a:r>
          </a:p>
        </p:txBody>
      </p:sp>
      <p:sp>
        <p:nvSpPr>
          <p:cNvPr id="37928" name="TextBox 39"/>
          <p:cNvSpPr txBox="1">
            <a:spLocks noChangeArrowheads="1"/>
          </p:cNvSpPr>
          <p:nvPr/>
        </p:nvSpPr>
        <p:spPr bwMode="auto">
          <a:xfrm>
            <a:off x="6457950" y="1965726"/>
            <a:ext cx="761999"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2015</a:t>
            </a:r>
          </a:p>
        </p:txBody>
      </p:sp>
      <p:sp>
        <p:nvSpPr>
          <p:cNvPr id="37929" name="TextBox 40"/>
          <p:cNvSpPr txBox="1">
            <a:spLocks noChangeArrowheads="1"/>
          </p:cNvSpPr>
          <p:nvPr/>
        </p:nvSpPr>
        <p:spPr bwMode="auto">
          <a:xfrm>
            <a:off x="7953375" y="1965726"/>
            <a:ext cx="781049" cy="369271"/>
          </a:xfrm>
          <a:prstGeom prst="rect">
            <a:avLst/>
          </a:prstGeom>
          <a:noFill/>
          <a:ln w="9525">
            <a:noFill/>
            <a:miter lim="800000"/>
            <a:headEnd/>
            <a:tailEnd/>
          </a:ln>
        </p:spPr>
        <p:txBody>
          <a:bodyPr>
            <a:spAutoFit/>
          </a:bodyPr>
          <a:lstStyle/>
          <a:p>
            <a:pPr defTabSz="914400" fontAlgn="base">
              <a:spcBef>
                <a:spcPct val="0"/>
              </a:spcBef>
              <a:spcAft>
                <a:spcPct val="0"/>
              </a:spcAft>
            </a:pPr>
            <a:r>
              <a:rPr lang="en-US">
                <a:solidFill>
                  <a:srgbClr val="000000"/>
                </a:solidFill>
                <a:latin typeface="Arial" charset="0"/>
              </a:rPr>
              <a:t>2016</a:t>
            </a:r>
          </a:p>
        </p:txBody>
      </p:sp>
      <p:cxnSp>
        <p:nvCxnSpPr>
          <p:cNvPr id="117" name="Straight Arrow Connector 116"/>
          <p:cNvCxnSpPr/>
          <p:nvPr/>
        </p:nvCxnSpPr>
        <p:spPr bwMode="auto">
          <a:xfrm flipV="1">
            <a:off x="3721395" y="3146356"/>
            <a:ext cx="1564980" cy="914"/>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bwMode="auto">
          <a:xfrm>
            <a:off x="5433237" y="4180186"/>
            <a:ext cx="436165" cy="6629"/>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bwMode="auto">
          <a:xfrm>
            <a:off x="7625540" y="4225543"/>
            <a:ext cx="409575" cy="158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0" name="TextBox 70"/>
          <p:cNvSpPr txBox="1">
            <a:spLocks noChangeArrowheads="1"/>
          </p:cNvSpPr>
          <p:nvPr/>
        </p:nvSpPr>
        <p:spPr bwMode="auto">
          <a:xfrm>
            <a:off x="444138" y="2874151"/>
            <a:ext cx="571500" cy="338554"/>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a:solidFill>
                  <a:srgbClr val="000000"/>
                </a:solidFill>
                <a:latin typeface="Arial" charset="0"/>
              </a:rPr>
              <a:t>Civil</a:t>
            </a:r>
          </a:p>
        </p:txBody>
      </p:sp>
      <p:sp>
        <p:nvSpPr>
          <p:cNvPr id="121" name="TextBox 71"/>
          <p:cNvSpPr txBox="1">
            <a:spLocks noChangeArrowheads="1"/>
          </p:cNvSpPr>
          <p:nvPr/>
        </p:nvSpPr>
        <p:spPr bwMode="auto">
          <a:xfrm>
            <a:off x="981074" y="3196648"/>
            <a:ext cx="160972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Main services</a:t>
            </a:r>
          </a:p>
        </p:txBody>
      </p:sp>
      <p:sp>
        <p:nvSpPr>
          <p:cNvPr id="122" name="TextBox 72"/>
          <p:cNvSpPr txBox="1">
            <a:spLocks noChangeArrowheads="1"/>
          </p:cNvSpPr>
          <p:nvPr/>
        </p:nvSpPr>
        <p:spPr bwMode="auto">
          <a:xfrm>
            <a:off x="3116677" y="2949598"/>
            <a:ext cx="704850"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Cryo</a:t>
            </a:r>
            <a:endParaRPr lang="en-US" sz="1600" dirty="0">
              <a:solidFill>
                <a:srgbClr val="000000"/>
              </a:solidFill>
              <a:latin typeface="Arial" charset="0"/>
            </a:endParaRPr>
          </a:p>
        </p:txBody>
      </p:sp>
      <p:sp>
        <p:nvSpPr>
          <p:cNvPr id="123" name="TextBox 73"/>
          <p:cNvSpPr txBox="1">
            <a:spLocks noChangeArrowheads="1"/>
          </p:cNvSpPr>
          <p:nvPr/>
        </p:nvSpPr>
        <p:spPr bwMode="auto">
          <a:xfrm>
            <a:off x="4552522" y="3994461"/>
            <a:ext cx="1104900"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CM 1&amp;2</a:t>
            </a:r>
          </a:p>
        </p:txBody>
      </p:sp>
      <p:sp>
        <p:nvSpPr>
          <p:cNvPr id="124" name="TextBox 74"/>
          <p:cNvSpPr txBox="1">
            <a:spLocks noChangeArrowheads="1"/>
          </p:cNvSpPr>
          <p:nvPr/>
        </p:nvSpPr>
        <p:spPr bwMode="auto">
          <a:xfrm>
            <a:off x="6768290" y="4044298"/>
            <a:ext cx="94297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CM 3&amp;4</a:t>
            </a:r>
          </a:p>
        </p:txBody>
      </p:sp>
      <p:cxnSp>
        <p:nvCxnSpPr>
          <p:cNvPr id="125" name="Straight Arrow Connector 124"/>
          <p:cNvCxnSpPr/>
          <p:nvPr/>
        </p:nvCxnSpPr>
        <p:spPr bwMode="auto">
          <a:xfrm flipV="1">
            <a:off x="5847907" y="4483437"/>
            <a:ext cx="3296093" cy="350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bwMode="auto">
          <a:xfrm>
            <a:off x="8073875" y="4651607"/>
            <a:ext cx="1070125" cy="8595"/>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7" name="TextBox 82"/>
          <p:cNvSpPr txBox="1">
            <a:spLocks noChangeArrowheads="1"/>
          </p:cNvSpPr>
          <p:nvPr/>
        </p:nvSpPr>
        <p:spPr bwMode="auto">
          <a:xfrm>
            <a:off x="4874817" y="4310946"/>
            <a:ext cx="1104900"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FF0000"/>
                </a:solidFill>
                <a:latin typeface="Arial" charset="0"/>
              </a:rPr>
              <a:t>5.5MeV/u</a:t>
            </a:r>
          </a:p>
        </p:txBody>
      </p:sp>
      <p:sp>
        <p:nvSpPr>
          <p:cNvPr id="128" name="TextBox 83"/>
          <p:cNvSpPr txBox="1">
            <a:spLocks noChangeArrowheads="1"/>
          </p:cNvSpPr>
          <p:nvPr/>
        </p:nvSpPr>
        <p:spPr bwMode="auto">
          <a:xfrm>
            <a:off x="7078182" y="4482358"/>
            <a:ext cx="103822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FF0000"/>
                </a:solidFill>
                <a:latin typeface="Arial" charset="0"/>
              </a:rPr>
              <a:t>10MeV/u</a:t>
            </a:r>
          </a:p>
        </p:txBody>
      </p:sp>
      <p:cxnSp>
        <p:nvCxnSpPr>
          <p:cNvPr id="129" name="Straight Arrow Connector 128"/>
          <p:cNvCxnSpPr/>
          <p:nvPr/>
        </p:nvCxnSpPr>
        <p:spPr bwMode="auto">
          <a:xfrm>
            <a:off x="4189228" y="2860190"/>
            <a:ext cx="1499191"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0" name="TextBox 119"/>
          <p:cNvSpPr txBox="1">
            <a:spLocks noChangeArrowheads="1"/>
          </p:cNvSpPr>
          <p:nvPr/>
        </p:nvSpPr>
        <p:spPr bwMode="auto">
          <a:xfrm>
            <a:off x="2300638" y="2674159"/>
            <a:ext cx="2457450"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0000"/>
                </a:solidFill>
                <a:latin typeface="Arial" charset="0"/>
              </a:rPr>
              <a:t>Beam Transfer Line</a:t>
            </a:r>
          </a:p>
        </p:txBody>
      </p:sp>
      <p:sp>
        <p:nvSpPr>
          <p:cNvPr id="131" name="TextBox 74"/>
          <p:cNvSpPr txBox="1">
            <a:spLocks noChangeArrowheads="1"/>
          </p:cNvSpPr>
          <p:nvPr/>
        </p:nvSpPr>
        <p:spPr bwMode="auto">
          <a:xfrm>
            <a:off x="8296275" y="4034773"/>
            <a:ext cx="94297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a:solidFill>
                  <a:srgbClr val="000000"/>
                </a:solidFill>
                <a:latin typeface="Arial" charset="0"/>
              </a:rPr>
              <a:t>CM 5&amp;6</a:t>
            </a:r>
          </a:p>
        </p:txBody>
      </p:sp>
      <p:cxnSp>
        <p:nvCxnSpPr>
          <p:cNvPr id="134" name="Straight Arrow Connector 133"/>
          <p:cNvCxnSpPr/>
          <p:nvPr/>
        </p:nvCxnSpPr>
        <p:spPr bwMode="auto">
          <a:xfrm>
            <a:off x="2381693" y="3376091"/>
            <a:ext cx="1339702"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bwMode="auto">
          <a:xfrm flipV="1">
            <a:off x="1019175" y="3051576"/>
            <a:ext cx="1319988" cy="3714"/>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7" name="Text Box 2"/>
          <p:cNvSpPr txBox="1">
            <a:spLocks noChangeArrowheads="1"/>
          </p:cNvSpPr>
          <p:nvPr/>
        </p:nvSpPr>
        <p:spPr bwMode="auto">
          <a:xfrm>
            <a:off x="1838325" y="63500"/>
            <a:ext cx="5429250" cy="641350"/>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3600" b="1" dirty="0">
                <a:solidFill>
                  <a:srgbClr val="0D3A7E"/>
                </a:solidFill>
                <a:latin typeface="Arial" charset="0"/>
              </a:rPr>
              <a:t>Hie-Isolde Planning</a:t>
            </a:r>
            <a:endParaRPr lang="en-US" sz="3600" b="1" dirty="0">
              <a:solidFill>
                <a:srgbClr val="0D3A7E"/>
              </a:solidFill>
              <a:latin typeface="Arial" charset="0"/>
            </a:endParaRPr>
          </a:p>
        </p:txBody>
      </p:sp>
      <p:sp>
        <p:nvSpPr>
          <p:cNvPr id="100" name="Text Box 8"/>
          <p:cNvSpPr txBox="1">
            <a:spLocks noChangeArrowheads="1"/>
          </p:cNvSpPr>
          <p:nvPr/>
        </p:nvSpPr>
        <p:spPr bwMode="auto">
          <a:xfrm>
            <a:off x="123825" y="895266"/>
            <a:ext cx="8848725" cy="523875"/>
          </a:xfrm>
          <a:prstGeom prst="rect">
            <a:avLst/>
          </a:prstGeom>
          <a:noFill/>
          <a:ln w="9525">
            <a:noFill/>
            <a:miter lim="800000"/>
            <a:headEnd/>
            <a:tailEnd/>
          </a:ln>
        </p:spPr>
        <p:txBody>
          <a:bodyPr>
            <a:spAutoFit/>
          </a:bodyPr>
          <a:lstStyle/>
          <a:p>
            <a:pPr algn="ctr" defTabSz="914400" fontAlgn="base">
              <a:spcBef>
                <a:spcPct val="50000"/>
              </a:spcBef>
              <a:spcAft>
                <a:spcPct val="0"/>
              </a:spcAft>
            </a:pPr>
            <a:r>
              <a:rPr lang="de-DE" sz="2800" b="1" dirty="0">
                <a:solidFill>
                  <a:srgbClr val="000000"/>
                </a:solidFill>
                <a:latin typeface="Arial" charset="0"/>
              </a:rPr>
              <a:t>A simplified presentation of the different stages:</a:t>
            </a:r>
            <a:endParaRPr lang="en-US" sz="2800" b="1" dirty="0">
              <a:solidFill>
                <a:srgbClr val="000000"/>
              </a:solidFill>
              <a:latin typeface="Arial" charset="0"/>
            </a:endParaRPr>
          </a:p>
        </p:txBody>
      </p:sp>
      <p:sp>
        <p:nvSpPr>
          <p:cNvPr id="105" name="TextBox 112"/>
          <p:cNvSpPr txBox="1">
            <a:spLocks noChangeArrowheads="1"/>
          </p:cNvSpPr>
          <p:nvPr/>
        </p:nvSpPr>
        <p:spPr bwMode="auto">
          <a:xfrm>
            <a:off x="447675" y="5047570"/>
            <a:ext cx="7848600" cy="461963"/>
          </a:xfrm>
          <a:prstGeom prst="rect">
            <a:avLst/>
          </a:prstGeom>
          <a:noFill/>
          <a:ln w="9525">
            <a:noFill/>
            <a:miter lim="800000"/>
            <a:headEnd/>
            <a:tailEnd/>
          </a:ln>
        </p:spPr>
        <p:txBody>
          <a:bodyPr>
            <a:spAutoFit/>
          </a:bodyPr>
          <a:lstStyle/>
          <a:p>
            <a:pPr defTabSz="914400" fontAlgn="base">
              <a:spcBef>
                <a:spcPct val="0"/>
              </a:spcBef>
              <a:spcAft>
                <a:spcPct val="0"/>
              </a:spcAft>
              <a:buFontTx/>
              <a:buChar char="-"/>
            </a:pPr>
            <a:r>
              <a:rPr lang="en-US" sz="2400" dirty="0">
                <a:solidFill>
                  <a:srgbClr val="000000"/>
                </a:solidFill>
                <a:latin typeface="Arial" charset="0"/>
              </a:rPr>
              <a:t>What is the impact on operations?</a:t>
            </a:r>
          </a:p>
        </p:txBody>
      </p:sp>
      <p:grpSp>
        <p:nvGrpSpPr>
          <p:cNvPr id="8" name="Group 105"/>
          <p:cNvGrpSpPr/>
          <p:nvPr/>
        </p:nvGrpSpPr>
        <p:grpSpPr>
          <a:xfrm>
            <a:off x="0" y="4737291"/>
            <a:ext cx="9197165" cy="1845371"/>
            <a:chOff x="0" y="4737291"/>
            <a:chExt cx="9197165" cy="1845371"/>
          </a:xfrm>
        </p:grpSpPr>
        <p:sp>
          <p:nvSpPr>
            <p:cNvPr id="140" name="Rectangle 139"/>
            <p:cNvSpPr/>
            <p:nvPr/>
          </p:nvSpPr>
          <p:spPr bwMode="auto">
            <a:xfrm>
              <a:off x="3009014" y="5489295"/>
              <a:ext cx="2030819" cy="26581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dirty="0">
                <a:solidFill>
                  <a:srgbClr val="000000"/>
                </a:solidFill>
                <a:latin typeface="Arial"/>
              </a:endParaRPr>
            </a:p>
          </p:txBody>
        </p:sp>
        <p:sp>
          <p:nvSpPr>
            <p:cNvPr id="50" name="Rectangle 49"/>
            <p:cNvSpPr/>
            <p:nvPr/>
          </p:nvSpPr>
          <p:spPr bwMode="auto">
            <a:xfrm>
              <a:off x="76200" y="5190697"/>
              <a:ext cx="8915400" cy="25717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51" name="Rectangle 50"/>
            <p:cNvSpPr/>
            <p:nvPr/>
          </p:nvSpPr>
          <p:spPr bwMode="auto">
            <a:xfrm>
              <a:off x="85725" y="5200222"/>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52" name="Rectangle 51"/>
            <p:cNvSpPr/>
            <p:nvPr/>
          </p:nvSpPr>
          <p:spPr bwMode="auto">
            <a:xfrm>
              <a:off x="2998382" y="5202211"/>
              <a:ext cx="2421344" cy="236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53" name="Rectangle 52"/>
            <p:cNvSpPr/>
            <p:nvPr/>
          </p:nvSpPr>
          <p:spPr bwMode="auto">
            <a:xfrm>
              <a:off x="1495425" y="5200222"/>
              <a:ext cx="354639"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54" name="Rectangle 53"/>
            <p:cNvSpPr/>
            <p:nvPr/>
          </p:nvSpPr>
          <p:spPr bwMode="auto">
            <a:xfrm>
              <a:off x="6057900" y="5200222"/>
              <a:ext cx="449226"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77" name="Rectangle 76"/>
            <p:cNvSpPr/>
            <p:nvPr/>
          </p:nvSpPr>
          <p:spPr bwMode="auto">
            <a:xfrm>
              <a:off x="5042933" y="5202215"/>
              <a:ext cx="804973" cy="24165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37899" name="TextBox 86"/>
            <p:cNvSpPr txBox="1">
              <a:spLocks noChangeArrowheads="1"/>
            </p:cNvSpPr>
            <p:nvPr/>
          </p:nvSpPr>
          <p:spPr bwMode="auto">
            <a:xfrm>
              <a:off x="2945217" y="5472695"/>
              <a:ext cx="2211572" cy="307777"/>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400" dirty="0" smtClean="0">
                  <a:solidFill>
                    <a:srgbClr val="000000"/>
                  </a:solidFill>
                  <a:latin typeface="Arial" charset="0"/>
                </a:rPr>
                <a:t>Dec 2012    -     Apr 2014</a:t>
              </a:r>
              <a:endParaRPr lang="en-US" sz="1400" dirty="0">
                <a:solidFill>
                  <a:srgbClr val="000000"/>
                </a:solidFill>
                <a:latin typeface="Arial" charset="0"/>
              </a:endParaRPr>
            </a:p>
          </p:txBody>
        </p:sp>
        <p:sp>
          <p:nvSpPr>
            <p:cNvPr id="37901" name="TextBox 90"/>
            <p:cNvSpPr txBox="1">
              <a:spLocks noChangeArrowheads="1"/>
            </p:cNvSpPr>
            <p:nvPr/>
          </p:nvSpPr>
          <p:spPr bwMode="auto">
            <a:xfrm>
              <a:off x="114300" y="5143072"/>
              <a:ext cx="400050"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a:solidFill>
                    <a:srgbClr val="000000"/>
                  </a:solidFill>
                  <a:latin typeface="Arial" charset="0"/>
                </a:rPr>
                <a:t>sd</a:t>
              </a:r>
            </a:p>
          </p:txBody>
        </p:sp>
        <p:sp>
          <p:nvSpPr>
            <p:cNvPr id="37902" name="TextBox 91"/>
            <p:cNvSpPr txBox="1">
              <a:spLocks noChangeArrowheads="1"/>
            </p:cNvSpPr>
            <p:nvPr/>
          </p:nvSpPr>
          <p:spPr bwMode="auto">
            <a:xfrm>
              <a:off x="1465295" y="5141964"/>
              <a:ext cx="512362" cy="338138"/>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err="1">
                  <a:solidFill>
                    <a:srgbClr val="000000"/>
                  </a:solidFill>
                  <a:latin typeface="Arial" charset="0"/>
                </a:rPr>
                <a:t>sd</a:t>
              </a:r>
              <a:endParaRPr lang="en-US" sz="1600" dirty="0">
                <a:solidFill>
                  <a:srgbClr val="000000"/>
                </a:solidFill>
                <a:latin typeface="Arial" charset="0"/>
              </a:endParaRPr>
            </a:p>
          </p:txBody>
        </p:sp>
        <p:sp>
          <p:nvSpPr>
            <p:cNvPr id="37903" name="TextBox 94"/>
            <p:cNvSpPr txBox="1">
              <a:spLocks noChangeArrowheads="1"/>
            </p:cNvSpPr>
            <p:nvPr/>
          </p:nvSpPr>
          <p:spPr bwMode="auto">
            <a:xfrm>
              <a:off x="6079166" y="5143072"/>
              <a:ext cx="400050"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sd</a:t>
              </a:r>
              <a:endParaRPr lang="en-US" sz="1600" dirty="0">
                <a:solidFill>
                  <a:srgbClr val="000000"/>
                </a:solidFill>
                <a:latin typeface="Arial" charset="0"/>
              </a:endParaRPr>
            </a:p>
          </p:txBody>
        </p:sp>
        <p:sp>
          <p:nvSpPr>
            <p:cNvPr id="37904" name="TextBox 96"/>
            <p:cNvSpPr txBox="1">
              <a:spLocks noChangeArrowheads="1"/>
            </p:cNvSpPr>
            <p:nvPr/>
          </p:nvSpPr>
          <p:spPr bwMode="auto">
            <a:xfrm>
              <a:off x="5070177" y="5174757"/>
              <a:ext cx="914400" cy="2619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100" dirty="0">
                  <a:solidFill>
                    <a:srgbClr val="000000"/>
                  </a:solidFill>
                  <a:latin typeface="Arial" charset="0"/>
                </a:rPr>
                <a:t>CM1&amp;2</a:t>
              </a:r>
            </a:p>
          </p:txBody>
        </p:sp>
        <p:sp>
          <p:nvSpPr>
            <p:cNvPr id="37905" name="TextBox 98"/>
            <p:cNvSpPr txBox="1">
              <a:spLocks noChangeArrowheads="1"/>
            </p:cNvSpPr>
            <p:nvPr/>
          </p:nvSpPr>
          <p:spPr bwMode="auto">
            <a:xfrm>
              <a:off x="2317901" y="6179759"/>
              <a:ext cx="1828801" cy="338138"/>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a:solidFill>
                    <a:srgbClr val="000000"/>
                  </a:solidFill>
                  <a:latin typeface="Arial" charset="0"/>
                </a:rPr>
                <a:t>Isolde &amp; REX </a:t>
              </a:r>
              <a:r>
                <a:rPr lang="en-US" sz="1600" dirty="0" smtClean="0">
                  <a:solidFill>
                    <a:srgbClr val="000000"/>
                  </a:solidFill>
                  <a:latin typeface="Arial" charset="0"/>
                </a:rPr>
                <a:t>Ops</a:t>
              </a:r>
              <a:endParaRPr lang="en-US" sz="1600" dirty="0">
                <a:solidFill>
                  <a:srgbClr val="000000"/>
                </a:solidFill>
                <a:latin typeface="Arial" charset="0"/>
              </a:endParaRPr>
            </a:p>
          </p:txBody>
        </p:sp>
        <p:sp>
          <p:nvSpPr>
            <p:cNvPr id="101" name="Rectangle 100"/>
            <p:cNvSpPr/>
            <p:nvPr/>
          </p:nvSpPr>
          <p:spPr bwMode="auto">
            <a:xfrm>
              <a:off x="244521" y="6215859"/>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102" name="Rectangle 101"/>
            <p:cNvSpPr/>
            <p:nvPr/>
          </p:nvSpPr>
          <p:spPr bwMode="auto">
            <a:xfrm>
              <a:off x="4272074" y="6214745"/>
              <a:ext cx="480680" cy="2285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37911" name="TextBox 104"/>
            <p:cNvSpPr txBox="1">
              <a:spLocks noChangeArrowheads="1"/>
            </p:cNvSpPr>
            <p:nvPr/>
          </p:nvSpPr>
          <p:spPr bwMode="auto">
            <a:xfrm>
              <a:off x="549321" y="6158709"/>
              <a:ext cx="1609725"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a:solidFill>
                    <a:srgbClr val="000000"/>
                  </a:solidFill>
                  <a:latin typeface="Arial" charset="0"/>
                </a:rPr>
                <a:t>  shutdown</a:t>
              </a:r>
            </a:p>
          </p:txBody>
        </p:sp>
        <p:sp>
          <p:nvSpPr>
            <p:cNvPr id="90" name="TextBox 88"/>
            <p:cNvSpPr txBox="1">
              <a:spLocks noChangeArrowheads="1"/>
            </p:cNvSpPr>
            <p:nvPr/>
          </p:nvSpPr>
          <p:spPr bwMode="auto">
            <a:xfrm>
              <a:off x="3364746" y="5167882"/>
              <a:ext cx="1370271" cy="307777"/>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1400" dirty="0" smtClean="0">
                  <a:solidFill>
                    <a:srgbClr val="000000"/>
                  </a:solidFill>
                  <a:latin typeface="Arial" charset="0"/>
                </a:rPr>
                <a:t>LS1</a:t>
              </a:r>
              <a:endParaRPr lang="en-US" sz="1400" dirty="0">
                <a:solidFill>
                  <a:srgbClr val="000000"/>
                </a:solidFill>
                <a:latin typeface="Arial" charset="0"/>
              </a:endParaRPr>
            </a:p>
          </p:txBody>
        </p:sp>
        <p:sp>
          <p:nvSpPr>
            <p:cNvPr id="92" name="TextBox 108"/>
            <p:cNvSpPr txBox="1">
              <a:spLocks noChangeArrowheads="1"/>
            </p:cNvSpPr>
            <p:nvPr/>
          </p:nvSpPr>
          <p:spPr bwMode="auto">
            <a:xfrm>
              <a:off x="4738358" y="6145844"/>
              <a:ext cx="2693799" cy="338554"/>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err="1" smtClean="0">
                  <a:solidFill>
                    <a:srgbClr val="000000"/>
                  </a:solidFill>
                  <a:latin typeface="Arial" charset="0"/>
                </a:rPr>
                <a:t>Cryo</a:t>
              </a:r>
              <a:r>
                <a:rPr lang="en-US" sz="1600" dirty="0" smtClean="0">
                  <a:solidFill>
                    <a:srgbClr val="000000"/>
                  </a:solidFill>
                  <a:latin typeface="Arial" charset="0"/>
                </a:rPr>
                <a:t> Mod 1 &amp; 2 install</a:t>
              </a:r>
              <a:endParaRPr lang="en-US" sz="1600" dirty="0">
                <a:solidFill>
                  <a:srgbClr val="000000"/>
                </a:solidFill>
                <a:latin typeface="Arial" charset="0"/>
              </a:endParaRPr>
            </a:p>
          </p:txBody>
        </p:sp>
        <p:sp>
          <p:nvSpPr>
            <p:cNvPr id="93" name="Rectangle 92"/>
            <p:cNvSpPr/>
            <p:nvPr/>
          </p:nvSpPr>
          <p:spPr bwMode="auto">
            <a:xfrm>
              <a:off x="1896106" y="6219376"/>
              <a:ext cx="457200" cy="23812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113" name="TextBox 108"/>
            <p:cNvSpPr txBox="1">
              <a:spLocks noChangeArrowheads="1"/>
            </p:cNvSpPr>
            <p:nvPr/>
          </p:nvSpPr>
          <p:spPr bwMode="auto">
            <a:xfrm>
              <a:off x="6769179" y="6028664"/>
              <a:ext cx="2427986" cy="553998"/>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500" dirty="0" smtClean="0">
                  <a:solidFill>
                    <a:srgbClr val="000000"/>
                  </a:solidFill>
                  <a:latin typeface="Arial" charset="0"/>
                </a:rPr>
                <a:t>(Isolde normal operations)</a:t>
              </a:r>
            </a:p>
            <a:p>
              <a:pPr defTabSz="914400" fontAlgn="base">
                <a:spcBef>
                  <a:spcPct val="0"/>
                </a:spcBef>
                <a:spcAft>
                  <a:spcPct val="0"/>
                </a:spcAft>
              </a:pPr>
              <a:r>
                <a:rPr lang="en-US" sz="1500" dirty="0" smtClean="0">
                  <a:solidFill>
                    <a:srgbClr val="000000"/>
                  </a:solidFill>
                  <a:latin typeface="Arial" charset="0"/>
                </a:rPr>
                <a:t>(REX perturbations)</a:t>
              </a:r>
              <a:endParaRPr lang="en-US" sz="1500" dirty="0">
                <a:solidFill>
                  <a:srgbClr val="000000"/>
                </a:solidFill>
                <a:latin typeface="Arial" charset="0"/>
              </a:endParaRPr>
            </a:p>
          </p:txBody>
        </p:sp>
        <p:sp>
          <p:nvSpPr>
            <p:cNvPr id="143" name="TextBox 98"/>
            <p:cNvSpPr txBox="1">
              <a:spLocks noChangeArrowheads="1"/>
            </p:cNvSpPr>
            <p:nvPr/>
          </p:nvSpPr>
          <p:spPr bwMode="auto">
            <a:xfrm>
              <a:off x="0" y="4737291"/>
              <a:ext cx="1346788" cy="338138"/>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600" dirty="0" smtClean="0">
                  <a:solidFill>
                    <a:srgbClr val="000000"/>
                  </a:solidFill>
                  <a:latin typeface="Arial" charset="0"/>
                </a:rPr>
                <a:t>Timeline:</a:t>
              </a:r>
              <a:endParaRPr lang="en-US" sz="1600" dirty="0">
                <a:solidFill>
                  <a:srgbClr val="000000"/>
                </a:solidFill>
                <a:latin typeface="Arial" charset="0"/>
              </a:endParaRPr>
            </a:p>
          </p:txBody>
        </p:sp>
        <p:sp>
          <p:nvSpPr>
            <p:cNvPr id="96" name="Rectangle 95"/>
            <p:cNvSpPr/>
            <p:nvPr/>
          </p:nvSpPr>
          <p:spPr bwMode="auto">
            <a:xfrm>
              <a:off x="7600950" y="5200223"/>
              <a:ext cx="437264"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latin typeface="Arial"/>
              </a:endParaRPr>
            </a:p>
          </p:txBody>
        </p:sp>
        <p:sp>
          <p:nvSpPr>
            <p:cNvPr id="99" name="TextBox 94"/>
            <p:cNvSpPr txBox="1">
              <a:spLocks noChangeArrowheads="1"/>
            </p:cNvSpPr>
            <p:nvPr/>
          </p:nvSpPr>
          <p:spPr bwMode="auto">
            <a:xfrm>
              <a:off x="7611583" y="5143072"/>
              <a:ext cx="400050" cy="33813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a:solidFill>
                    <a:srgbClr val="000000"/>
                  </a:solidFill>
                  <a:latin typeface="Arial" charset="0"/>
                </a:rPr>
                <a:t>sd</a:t>
              </a:r>
              <a:endParaRPr lang="en-US" sz="1600" dirty="0">
                <a:solidFill>
                  <a:srgbClr val="000000"/>
                </a:solidFill>
                <a:latin typeface="Arial" charset="0"/>
              </a:endParaRPr>
            </a:p>
          </p:txBody>
        </p:sp>
      </p:grpSp>
      <p:sp>
        <p:nvSpPr>
          <p:cNvPr id="110" name="TextBox 71"/>
          <p:cNvSpPr txBox="1">
            <a:spLocks noChangeArrowheads="1"/>
          </p:cNvSpPr>
          <p:nvPr/>
        </p:nvSpPr>
        <p:spPr bwMode="auto">
          <a:xfrm>
            <a:off x="1388652" y="3651852"/>
            <a:ext cx="1609725" cy="338554"/>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smtClean="0">
                <a:solidFill>
                  <a:srgbClr val="000000"/>
                </a:solidFill>
                <a:latin typeface="Arial" charset="0"/>
              </a:rPr>
              <a:t>Ventilation</a:t>
            </a:r>
            <a:endParaRPr lang="en-US" sz="1600" dirty="0">
              <a:solidFill>
                <a:srgbClr val="000000"/>
              </a:solidFill>
              <a:latin typeface="Arial" charset="0"/>
            </a:endParaRPr>
          </a:p>
        </p:txBody>
      </p:sp>
      <p:sp>
        <p:nvSpPr>
          <p:cNvPr id="111" name="TextBox 71"/>
          <p:cNvSpPr txBox="1">
            <a:spLocks noChangeArrowheads="1"/>
          </p:cNvSpPr>
          <p:nvPr/>
        </p:nvSpPr>
        <p:spPr bwMode="auto">
          <a:xfrm>
            <a:off x="1381564" y="3878680"/>
            <a:ext cx="160972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err="1" smtClean="0">
                <a:solidFill>
                  <a:srgbClr val="000000"/>
                </a:solidFill>
                <a:latin typeface="Arial" charset="0"/>
              </a:rPr>
              <a:t>Demi</a:t>
            </a:r>
            <a:r>
              <a:rPr lang="en-US" sz="1600" dirty="0" smtClean="0">
                <a:solidFill>
                  <a:srgbClr val="000000"/>
                </a:solidFill>
                <a:latin typeface="Arial" charset="0"/>
              </a:rPr>
              <a:t> water</a:t>
            </a:r>
            <a:endParaRPr lang="en-US" sz="1600" dirty="0">
              <a:solidFill>
                <a:srgbClr val="000000"/>
              </a:solidFill>
              <a:latin typeface="Arial" charset="0"/>
            </a:endParaRPr>
          </a:p>
        </p:txBody>
      </p:sp>
      <p:sp>
        <p:nvSpPr>
          <p:cNvPr id="112" name="TextBox 71"/>
          <p:cNvSpPr txBox="1">
            <a:spLocks noChangeArrowheads="1"/>
          </p:cNvSpPr>
          <p:nvPr/>
        </p:nvSpPr>
        <p:spPr bwMode="auto">
          <a:xfrm>
            <a:off x="1385108" y="4116139"/>
            <a:ext cx="1609725" cy="33849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smtClean="0">
                <a:solidFill>
                  <a:srgbClr val="000000"/>
                </a:solidFill>
                <a:latin typeface="Arial" charset="0"/>
              </a:rPr>
              <a:t>Electrical </a:t>
            </a:r>
            <a:r>
              <a:rPr lang="en-US" sz="1600" dirty="0" err="1" smtClean="0">
                <a:solidFill>
                  <a:srgbClr val="000000"/>
                </a:solidFill>
                <a:latin typeface="Arial" charset="0"/>
              </a:rPr>
              <a:t>syst.s</a:t>
            </a:r>
            <a:endParaRPr lang="en-US" sz="1600" dirty="0">
              <a:solidFill>
                <a:srgbClr val="000000"/>
              </a:solidFill>
              <a:latin typeface="Arial" charset="0"/>
            </a:endParaRPr>
          </a:p>
        </p:txBody>
      </p:sp>
      <p:sp>
        <p:nvSpPr>
          <p:cNvPr id="115" name="Left Brace 114"/>
          <p:cNvSpPr/>
          <p:nvPr/>
        </p:nvSpPr>
        <p:spPr>
          <a:xfrm>
            <a:off x="1254642" y="3774590"/>
            <a:ext cx="159488" cy="57415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dirty="0">
              <a:solidFill>
                <a:srgbClr val="000000"/>
              </a:solidFill>
              <a:latin typeface="Arial"/>
            </a:endParaRPr>
          </a:p>
        </p:txBody>
      </p:sp>
      <p:sp>
        <p:nvSpPr>
          <p:cNvPr id="116" name="Freeform 115"/>
          <p:cNvSpPr/>
          <p:nvPr/>
        </p:nvSpPr>
        <p:spPr>
          <a:xfrm>
            <a:off x="1180214" y="3498141"/>
            <a:ext cx="116958" cy="563525"/>
          </a:xfrm>
          <a:custGeom>
            <a:avLst/>
            <a:gdLst>
              <a:gd name="connsiteX0" fmla="*/ 0 w 116958"/>
              <a:gd name="connsiteY0" fmla="*/ 0 h 563525"/>
              <a:gd name="connsiteX1" fmla="*/ 0 w 116958"/>
              <a:gd name="connsiteY1" fmla="*/ 563525 h 563525"/>
              <a:gd name="connsiteX2" fmla="*/ 116958 w 116958"/>
              <a:gd name="connsiteY2" fmla="*/ 563525 h 563525"/>
            </a:gdLst>
            <a:ahLst/>
            <a:cxnLst>
              <a:cxn ang="0">
                <a:pos x="connsiteX0" y="connsiteY0"/>
              </a:cxn>
              <a:cxn ang="0">
                <a:pos x="connsiteX1" y="connsiteY1"/>
              </a:cxn>
              <a:cxn ang="0">
                <a:pos x="connsiteX2" y="connsiteY2"/>
              </a:cxn>
            </a:cxnLst>
            <a:rect l="l" t="t" r="r" b="b"/>
            <a:pathLst>
              <a:path w="116958" h="563525">
                <a:moveTo>
                  <a:pt x="0" y="0"/>
                </a:moveTo>
                <a:lnTo>
                  <a:pt x="0" y="563525"/>
                </a:lnTo>
                <a:lnTo>
                  <a:pt x="116958" y="5635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a:solidFill>
                <a:srgbClr val="000000"/>
              </a:solidFill>
              <a:latin typeface="Arial"/>
            </a:endParaRPr>
          </a:p>
        </p:txBody>
      </p:sp>
    </p:spTree>
    <p:extLst>
      <p:ext uri="{BB962C8B-B14F-4D97-AF65-F5344CB8AC3E}">
        <p14:creationId xmlns:p14="http://schemas.microsoft.com/office/powerpoint/2010/main" val="27852848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2400" dirty="0" smtClean="0">
                <a:cs typeface="Arial" pitchFamily="34" charset="0"/>
              </a:rPr>
              <a:t>Scope of HIE-ISOLDE</a:t>
            </a:r>
            <a:endParaRPr lang="en-IE" sz="2400" dirty="0">
              <a:cs typeface="Arial" pitchFamily="34" charset="0"/>
            </a:endParaRPr>
          </a:p>
          <a:p>
            <a:pPr>
              <a:buFont typeface="Wingdings" pitchFamily="2" charset="2"/>
              <a:buChar char="Ø"/>
            </a:pPr>
            <a:r>
              <a:rPr lang="en-IE" sz="2400" dirty="0" smtClean="0">
                <a:cs typeface="Arial" pitchFamily="34" charset="0"/>
              </a:rPr>
              <a:t>Upgrade </a:t>
            </a:r>
            <a:r>
              <a:rPr lang="en-IE" sz="2400" dirty="0">
                <a:cs typeface="Arial" pitchFamily="34" charset="0"/>
              </a:rPr>
              <a:t>of ISOLDE Facility: HIE-</a:t>
            </a:r>
            <a:r>
              <a:rPr lang="en-IE" sz="2400" dirty="0" smtClean="0">
                <a:cs typeface="Arial" pitchFamily="34" charset="0"/>
              </a:rPr>
              <a:t>ISOLDE</a:t>
            </a:r>
          </a:p>
          <a:p>
            <a:pPr>
              <a:buFont typeface="Wingdings" pitchFamily="2" charset="2"/>
              <a:buChar char="Ø"/>
            </a:pPr>
            <a:r>
              <a:rPr lang="en-US" sz="2400" b="1" dirty="0"/>
              <a:t>R&amp;D A</a:t>
            </a:r>
            <a:r>
              <a:rPr lang="en-US" sz="2400" b="1" dirty="0" smtClean="0"/>
              <a:t>ctivities</a:t>
            </a:r>
          </a:p>
          <a:p>
            <a:pPr>
              <a:buFont typeface="Wingdings" pitchFamily="2" charset="2"/>
              <a:buChar char="Ø"/>
            </a:pPr>
            <a:r>
              <a:rPr lang="en-US" sz="2400" dirty="0" smtClean="0"/>
              <a:t>Outlook for 2012</a:t>
            </a:r>
          </a:p>
          <a:p>
            <a:pPr>
              <a:buFont typeface="Wingdings" pitchFamily="2" charset="2"/>
              <a:buChar char="Ø"/>
            </a:pPr>
            <a:endParaRPr lang="en-US" sz="2400" dirty="0"/>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5" name="Picture 4"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104539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stretch>
            <a:fillRect/>
          </a:stretch>
        </p:blipFill>
        <p:spPr>
          <a:xfrm>
            <a:off x="0" y="0"/>
            <a:ext cx="9144000" cy="6854988"/>
          </a:xfrm>
          <a:prstGeom prst="rect">
            <a:avLst/>
          </a:prstGeom>
        </p:spPr>
      </p:pic>
      <p:sp>
        <p:nvSpPr>
          <p:cNvPr id="6" name="Title 1"/>
          <p:cNvSpPr txBox="1">
            <a:spLocks/>
          </p:cNvSpPr>
          <p:nvPr/>
        </p:nvSpPr>
        <p:spPr bwMode="auto">
          <a:xfrm>
            <a:off x="1619672" y="0"/>
            <a:ext cx="6016401" cy="609947"/>
          </a:xfrm>
          <a:prstGeom prst="rect">
            <a:avLst/>
          </a:prstGeom>
          <a:solidFill>
            <a:schemeClr val="bg1"/>
          </a:solidFill>
          <a:ln>
            <a:noFill/>
          </a:ln>
          <a:extLs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3800" kern="1200">
                <a:solidFill>
                  <a:srgbClr val="174576"/>
                </a:solidFill>
                <a:latin typeface="+mj-lt"/>
                <a:ea typeface="ＭＳ Ｐゴシック" charset="0"/>
                <a:cs typeface="ＭＳ Ｐゴシック" charset="0"/>
              </a:defRPr>
            </a:lvl1pPr>
            <a:lvl2pPr algn="l" rtl="0" fontAlgn="base">
              <a:spcBef>
                <a:spcPct val="0"/>
              </a:spcBef>
              <a:spcAft>
                <a:spcPct val="0"/>
              </a:spcAft>
              <a:defRPr sz="3800">
                <a:solidFill>
                  <a:srgbClr val="174576"/>
                </a:solidFill>
                <a:latin typeface="Corbel" charset="0"/>
                <a:ea typeface="ＭＳ Ｐゴシック" charset="0"/>
                <a:cs typeface="ＭＳ Ｐゴシック" charset="0"/>
              </a:defRPr>
            </a:lvl2pPr>
            <a:lvl3pPr algn="l" rtl="0" fontAlgn="base">
              <a:spcBef>
                <a:spcPct val="0"/>
              </a:spcBef>
              <a:spcAft>
                <a:spcPct val="0"/>
              </a:spcAft>
              <a:defRPr sz="3800">
                <a:solidFill>
                  <a:srgbClr val="174576"/>
                </a:solidFill>
                <a:latin typeface="Corbel" charset="0"/>
                <a:ea typeface="ＭＳ Ｐゴシック" charset="0"/>
                <a:cs typeface="ＭＳ Ｐゴシック" charset="0"/>
              </a:defRPr>
            </a:lvl3pPr>
            <a:lvl4pPr algn="l" rtl="0" fontAlgn="base">
              <a:spcBef>
                <a:spcPct val="0"/>
              </a:spcBef>
              <a:spcAft>
                <a:spcPct val="0"/>
              </a:spcAft>
              <a:defRPr sz="3800">
                <a:solidFill>
                  <a:srgbClr val="174576"/>
                </a:solidFill>
                <a:latin typeface="Corbel" charset="0"/>
                <a:ea typeface="ＭＳ Ｐゴシック" charset="0"/>
                <a:cs typeface="ＭＳ Ｐゴシック" charset="0"/>
              </a:defRPr>
            </a:lvl4pPr>
            <a:lvl5pPr algn="l" rtl="0" fontAlgn="base">
              <a:spcBef>
                <a:spcPct val="0"/>
              </a:spcBef>
              <a:spcAft>
                <a:spcPct val="0"/>
              </a:spcAft>
              <a:defRPr sz="3800">
                <a:solidFill>
                  <a:srgbClr val="174576"/>
                </a:solidFill>
                <a:latin typeface="Corbel" charset="0"/>
                <a:ea typeface="ＭＳ Ｐゴシック" charset="0"/>
                <a:cs typeface="ＭＳ Ｐゴシック" charset="0"/>
              </a:defRPr>
            </a:lvl5pPr>
            <a:lvl6pPr marL="457200" algn="l" rtl="0" fontAlgn="base">
              <a:spcBef>
                <a:spcPct val="0"/>
              </a:spcBef>
              <a:spcAft>
                <a:spcPct val="0"/>
              </a:spcAft>
              <a:defRPr sz="3800">
                <a:solidFill>
                  <a:srgbClr val="174576"/>
                </a:solidFill>
                <a:latin typeface="Corbel" charset="0"/>
                <a:ea typeface="ＭＳ Ｐゴシック" charset="0"/>
                <a:cs typeface="ＭＳ Ｐゴシック" charset="0"/>
              </a:defRPr>
            </a:lvl6pPr>
            <a:lvl7pPr marL="914400" algn="l" rtl="0" fontAlgn="base">
              <a:spcBef>
                <a:spcPct val="0"/>
              </a:spcBef>
              <a:spcAft>
                <a:spcPct val="0"/>
              </a:spcAft>
              <a:defRPr sz="3800">
                <a:solidFill>
                  <a:srgbClr val="174576"/>
                </a:solidFill>
                <a:latin typeface="Corbel" charset="0"/>
                <a:ea typeface="ＭＳ Ｐゴシック" charset="0"/>
                <a:cs typeface="ＭＳ Ｐゴシック" charset="0"/>
              </a:defRPr>
            </a:lvl7pPr>
            <a:lvl8pPr marL="1371600" algn="l" rtl="0" fontAlgn="base">
              <a:spcBef>
                <a:spcPct val="0"/>
              </a:spcBef>
              <a:spcAft>
                <a:spcPct val="0"/>
              </a:spcAft>
              <a:defRPr sz="3800">
                <a:solidFill>
                  <a:srgbClr val="174576"/>
                </a:solidFill>
                <a:latin typeface="Corbel" charset="0"/>
                <a:ea typeface="ＭＳ Ｐゴシック" charset="0"/>
                <a:cs typeface="ＭＳ Ｐゴシック" charset="0"/>
              </a:defRPr>
            </a:lvl8pPr>
            <a:lvl9pPr marL="1828800" algn="l" rtl="0" fontAlgn="base">
              <a:spcBef>
                <a:spcPct val="0"/>
              </a:spcBef>
              <a:spcAft>
                <a:spcPct val="0"/>
              </a:spcAft>
              <a:defRPr sz="3800">
                <a:solidFill>
                  <a:srgbClr val="174576"/>
                </a:solidFill>
                <a:latin typeface="Corbel" charset="0"/>
                <a:ea typeface="ＭＳ Ｐゴシック" charset="0"/>
                <a:cs typeface="ＭＳ Ｐゴシック" charset="0"/>
              </a:defRPr>
            </a:lvl9pPr>
          </a:lstStyle>
          <a:p>
            <a:r>
              <a:rPr lang="en-US" smtClean="0">
                <a:latin typeface="Corbel" charset="0"/>
              </a:rPr>
              <a:t>R&amp;D activities (2008 – 2010)</a:t>
            </a:r>
            <a:endParaRPr lang="en-US" dirty="0">
              <a:latin typeface="Corbel" charset="0"/>
            </a:endParaRPr>
          </a:p>
        </p:txBody>
      </p:sp>
    </p:spTree>
    <p:extLst>
      <p:ext uri="{BB962C8B-B14F-4D97-AF65-F5344CB8AC3E}">
        <p14:creationId xmlns:p14="http://schemas.microsoft.com/office/powerpoint/2010/main" val="3900059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le 1"/>
          <p:cNvSpPr>
            <a:spLocks noGrp="1"/>
          </p:cNvSpPr>
          <p:nvPr>
            <p:ph type="title"/>
          </p:nvPr>
        </p:nvSpPr>
        <p:spPr/>
        <p:txBody>
          <a:bodyPr/>
          <a:lstStyle/>
          <a:p>
            <a:r>
              <a:rPr lang="en-US">
                <a:latin typeface="Corbel" charset="0"/>
              </a:rPr>
              <a:t>QWR cavities (Nb sputtered)</a:t>
            </a:r>
          </a:p>
        </p:txBody>
      </p:sp>
      <p:pic>
        <p:nvPicPr>
          <p:cNvPr id="157698"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 y="1905000"/>
            <a:ext cx="802005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7699" name="Picture 4" descr="Snapshot 2009-03-12 09-17-24.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771650"/>
            <a:ext cx="4452938"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228600"/>
            <a:ext cx="9239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SOLDE.eps"/>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7736" y="188640"/>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30643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4988"/>
          </a:xfrm>
          <a:prstGeom prst="rect">
            <a:avLst/>
          </a:prstGeom>
        </p:spPr>
      </p:pic>
    </p:spTree>
    <p:extLst>
      <p:ext uri="{BB962C8B-B14F-4D97-AF65-F5344CB8AC3E}">
        <p14:creationId xmlns:p14="http://schemas.microsoft.com/office/powerpoint/2010/main" val="1705709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2400" b="1" dirty="0" smtClean="0">
                <a:cs typeface="Arial" pitchFamily="34" charset="0"/>
              </a:rPr>
              <a:t>Scope of HIE-ISOLDE</a:t>
            </a:r>
            <a:endParaRPr lang="en-IE" sz="2400" b="1" dirty="0">
              <a:cs typeface="Arial" pitchFamily="34" charset="0"/>
            </a:endParaRPr>
          </a:p>
          <a:p>
            <a:pPr>
              <a:buFont typeface="Wingdings" pitchFamily="2" charset="2"/>
              <a:buChar char="Ø"/>
            </a:pPr>
            <a:r>
              <a:rPr lang="en-IE" sz="2400" dirty="0" smtClean="0">
                <a:cs typeface="Arial" pitchFamily="34" charset="0"/>
              </a:rPr>
              <a:t>Upgrade </a:t>
            </a:r>
            <a:r>
              <a:rPr lang="en-IE" sz="2400" dirty="0">
                <a:cs typeface="Arial" pitchFamily="34" charset="0"/>
              </a:rPr>
              <a:t>of ISOLDE Facility: HIE-</a:t>
            </a:r>
            <a:r>
              <a:rPr lang="en-IE" sz="2400" dirty="0" smtClean="0">
                <a:cs typeface="Arial" pitchFamily="34" charset="0"/>
              </a:rPr>
              <a:t>ISOLDE</a:t>
            </a:r>
          </a:p>
          <a:p>
            <a:pPr>
              <a:buFont typeface="Wingdings" pitchFamily="2" charset="2"/>
              <a:buChar char="Ø"/>
            </a:pPr>
            <a:r>
              <a:rPr lang="en-US" sz="2400" dirty="0"/>
              <a:t>R&amp;D A</a:t>
            </a:r>
            <a:r>
              <a:rPr lang="en-US" sz="2400" dirty="0" smtClean="0"/>
              <a:t>ctivities</a:t>
            </a:r>
          </a:p>
          <a:p>
            <a:pPr>
              <a:buFont typeface="Wingdings" pitchFamily="2" charset="2"/>
              <a:buChar char="Ø"/>
            </a:pPr>
            <a:r>
              <a:rPr lang="en-US" sz="2400" dirty="0" smtClean="0"/>
              <a:t>Outlook for 2012</a:t>
            </a:r>
          </a:p>
          <a:p>
            <a:pPr>
              <a:buFont typeface="Wingdings" pitchFamily="2" charset="2"/>
              <a:buChar char="Ø"/>
            </a:pPr>
            <a:endParaRPr lang="en-US" sz="2400" dirty="0"/>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5" name="Picture 4"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94345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4988"/>
          </a:xfrm>
          <a:prstGeom prst="rect">
            <a:avLst/>
          </a:prstGeom>
        </p:spPr>
      </p:pic>
    </p:spTree>
    <p:extLst>
      <p:ext uri="{BB962C8B-B14F-4D97-AF65-F5344CB8AC3E}">
        <p14:creationId xmlns:p14="http://schemas.microsoft.com/office/powerpoint/2010/main" val="1284830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stretch>
            <a:fillRect/>
          </a:stretch>
        </p:blipFill>
        <p:spPr>
          <a:xfrm>
            <a:off x="0" y="0"/>
            <a:ext cx="9144000" cy="6854988"/>
          </a:xfrm>
          <a:prstGeom prst="rect">
            <a:avLst/>
          </a:prstGeom>
        </p:spPr>
      </p:pic>
    </p:spTree>
    <p:extLst>
      <p:ext uri="{BB962C8B-B14F-4D97-AF65-F5344CB8AC3E}">
        <p14:creationId xmlns:p14="http://schemas.microsoft.com/office/powerpoint/2010/main" val="3028019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6" name="Picture 5" descr="IMG_295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668010" y="2468894"/>
            <a:ext cx="4416491" cy="3312368"/>
          </a:xfrm>
          <a:prstGeom prst="rect">
            <a:avLst/>
          </a:prstGeom>
        </p:spPr>
      </p:pic>
      <p:pic>
        <p:nvPicPr>
          <p:cNvPr id="7" name="Picture 6" descr="IMG_295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7" y="1914152"/>
            <a:ext cx="4896543" cy="4419171"/>
          </a:xfrm>
          <a:prstGeom prst="rect">
            <a:avLst/>
          </a:prstGeom>
        </p:spPr>
      </p:pic>
      <p:pic>
        <p:nvPicPr>
          <p:cNvPr id="8" name="Picture 7" descr="ISOLDE.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4214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Title 1"/>
          <p:cNvSpPr>
            <a:spLocks noGrp="1"/>
          </p:cNvSpPr>
          <p:nvPr>
            <p:ph type="title"/>
          </p:nvPr>
        </p:nvSpPr>
        <p:spPr/>
        <p:txBody>
          <a:bodyPr/>
          <a:lstStyle/>
          <a:p>
            <a:r>
              <a:rPr lang="en-US">
                <a:latin typeface="Corbel" charset="0"/>
              </a:rPr>
              <a:t>Key Technologies</a:t>
            </a:r>
          </a:p>
        </p:txBody>
      </p:sp>
      <p:pic>
        <p:nvPicPr>
          <p:cNvPr id="158722" name="Picture 5" descr="\\cern.ch\dfs\Workspaces\t\therasse\Canada 31 mars 2010\cavities at triumf\DSC00252.JPG"/>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7713" y="4197350"/>
            <a:ext cx="1654175"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3" name="Picture 6" descr="\\cern.ch\dfs\Workspaces\t\therasse\Canada 31 mars 2010\cavities at triumf\IMG_0772.JPG"/>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043363"/>
            <a:ext cx="1768475"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4" name="Picture 4" descr="\\cern.ch\dfs\Workspaces\t\therasse\Canada 31 mars 2010\cavities at triumf\IMG_0774.JPG"/>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5375" y="4043363"/>
            <a:ext cx="1768475"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4800" y="228600"/>
            <a:ext cx="9239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6" name="Picture 9" descr="DSCN0007.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1752600"/>
            <a:ext cx="29479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7" name="Picture 4" descr="G:\Divisions\EST\Groups\SM\ThinFilms\DataFiles\Building252\HIE-ISOLDE\Photos\Plasma &amp; Chemistry\IMG_1783.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3850" y="1790700"/>
            <a:ext cx="1689100"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8" name="Picture 6" descr="C:\Giulia\CERN\HIE-ISOLDE-Giulia\Articles\Art.SRF09\Photos\IMG_0132.JPG"/>
          <p:cNvPicPr>
            <a:picLocks noChangeAspect="1" noChangeArrowheads="1"/>
          </p:cNvPicPr>
          <p:nvPr/>
        </p:nvPicPr>
        <p:blipFill>
          <a:blip r:embed="rId9">
            <a:extLst>
              <a:ext uri="{28A0092B-C50C-407E-A947-70E740481C1C}">
                <a14:useLocalDpi xmlns:a14="http://schemas.microsoft.com/office/drawing/2010/main" val="0"/>
              </a:ext>
            </a:extLst>
          </a:blip>
          <a:srcRect r="10806" b="10568"/>
          <a:stretch>
            <a:fillRect/>
          </a:stretch>
        </p:blipFill>
        <p:spPr bwMode="auto">
          <a:xfrm>
            <a:off x="609600" y="1790700"/>
            <a:ext cx="2057400" cy="240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29" name="Picture 1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28600" y="4191000"/>
            <a:ext cx="2743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ooter Placeholder 6"/>
          <p:cNvSpPr>
            <a:spLocks noGrp="1"/>
          </p:cNvSpPr>
          <p:nvPr>
            <p:ph type="ftr" sz="quarter" idx="11"/>
          </p:nvPr>
        </p:nvSpPr>
        <p:spPr>
          <a:xfrm>
            <a:off x="0" y="6553200"/>
            <a:ext cx="9144000" cy="365125"/>
          </a:xfrm>
        </p:spPr>
        <p:txBody>
          <a:bodyPr/>
          <a:lstStyle/>
          <a:p>
            <a:pPr algn="l">
              <a:defRPr/>
            </a:pPr>
            <a:r>
              <a:rPr lang="it-IT" dirty="0" smtClean="0"/>
              <a:t>ENMB-PL, </a:t>
            </a:r>
            <a:r>
              <a:rPr lang="it-IT" dirty="0" err="1" smtClean="0"/>
              <a:t>2</a:t>
            </a:r>
            <a:r>
              <a:rPr lang="it-IT" dirty="0" smtClean="0"/>
              <a:t> August 2010					</a:t>
            </a:r>
            <a:r>
              <a:rPr lang="it-IT" dirty="0" err="1" smtClean="0"/>
              <a:t>Y</a:t>
            </a:r>
            <a:r>
              <a:rPr lang="it-IT" dirty="0" smtClean="0"/>
              <a:t>. KADI										</a:t>
            </a:r>
            <a:fld id="{A5A3A335-C2F6-AE4E-B615-B94E485C8C4A}" type="slidenum">
              <a:rPr lang="it-IT" smtClean="0"/>
              <a:pPr algn="l">
                <a:defRPr/>
              </a:pPr>
              <a:t>23</a:t>
            </a:fld>
            <a:endParaRPr lang="en-US" dirty="0"/>
          </a:p>
        </p:txBody>
      </p:sp>
      <p:pic>
        <p:nvPicPr>
          <p:cNvPr id="12" name="Picture 11" descr="ISOLDE.eps"/>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22916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 Measurements @ 4.5K (2011)</a:t>
            </a:r>
            <a:endParaRPr lang="en-US" dirty="0"/>
          </a:p>
        </p:txBody>
      </p:sp>
      <p:pic>
        <p:nvPicPr>
          <p:cNvPr id="7" name="Picture 6"/>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graphicFrame>
        <p:nvGraphicFramePr>
          <p:cNvPr id="5" name="Content Placeholder 3"/>
          <p:cNvGraphicFramePr>
            <a:graphicFrameLocks/>
          </p:cNvGraphicFramePr>
          <p:nvPr>
            <p:extLst>
              <p:ext uri="{D42A27DB-BD31-4B8C-83A1-F6EECF244321}">
                <p14:modId xmlns:p14="http://schemas.microsoft.com/office/powerpoint/2010/main" val="4204190748"/>
              </p:ext>
            </p:extLst>
          </p:nvPr>
        </p:nvGraphicFramePr>
        <p:xfrm>
          <a:off x="611559" y="1916832"/>
          <a:ext cx="7751391" cy="4392488"/>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8056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79463" y="295833"/>
            <a:ext cx="7583488" cy="1143000"/>
          </a:xfrm>
        </p:spPr>
        <p:txBody>
          <a:bodyPr/>
          <a:lstStyle/>
          <a:p>
            <a:r>
              <a:rPr lang="en-US" dirty="0" smtClean="0"/>
              <a:t>RF Measurements (2012)</a:t>
            </a:r>
            <a:endParaRPr lang="en-US" dirty="0"/>
          </a:p>
        </p:txBody>
      </p:sp>
      <p:pic>
        <p:nvPicPr>
          <p:cNvPr id="7" name="Picture 6"/>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graphicFrame>
        <p:nvGraphicFramePr>
          <p:cNvPr id="9" name="Chart 8"/>
          <p:cNvGraphicFramePr/>
          <p:nvPr>
            <p:extLst>
              <p:ext uri="{D42A27DB-BD31-4B8C-83A1-F6EECF244321}">
                <p14:modId xmlns:p14="http://schemas.microsoft.com/office/powerpoint/2010/main" val="1545681359"/>
              </p:ext>
            </p:extLst>
          </p:nvPr>
        </p:nvGraphicFramePr>
        <p:xfrm>
          <a:off x="438151" y="1772816"/>
          <a:ext cx="7924800" cy="483143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913691" y="4797152"/>
            <a:ext cx="2305049" cy="369332"/>
          </a:xfrm>
          <a:prstGeom prst="rect">
            <a:avLst/>
          </a:prstGeom>
          <a:noFill/>
        </p:spPr>
        <p:txBody>
          <a:bodyPr wrap="square" rtlCol="0">
            <a:spAutoFit/>
          </a:bodyPr>
          <a:lstStyle/>
          <a:p>
            <a:r>
              <a:rPr lang="en-US" dirty="0" smtClean="0"/>
              <a:t>~ 70 W @ 6 MV/m</a:t>
            </a:r>
            <a:endParaRPr lang="en-US" dirty="0"/>
          </a:p>
        </p:txBody>
      </p:sp>
      <p:sp>
        <p:nvSpPr>
          <p:cNvPr id="11" name="TextBox 10"/>
          <p:cNvSpPr txBox="1"/>
          <p:nvPr/>
        </p:nvSpPr>
        <p:spPr>
          <a:xfrm>
            <a:off x="5202516" y="2987660"/>
            <a:ext cx="2016224" cy="369332"/>
          </a:xfrm>
          <a:prstGeom prst="rect">
            <a:avLst/>
          </a:prstGeom>
          <a:noFill/>
        </p:spPr>
        <p:txBody>
          <a:bodyPr wrap="square" rtlCol="0">
            <a:spAutoFit/>
          </a:bodyPr>
          <a:lstStyle/>
          <a:p>
            <a:r>
              <a:rPr lang="en-US" dirty="0" smtClean="0"/>
              <a:t>~ 35 W @ 6 MV/m</a:t>
            </a:r>
            <a:endParaRPr lang="en-US" dirty="0"/>
          </a:p>
        </p:txBody>
      </p:sp>
      <p:pic>
        <p:nvPicPr>
          <p:cNvPr id="8" name="Picture 7"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96913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HIE-ISOLDE </a:t>
            </a:r>
            <a:r>
              <a:rPr lang="en-US" dirty="0" err="1" smtClean="0"/>
              <a:t>Cryomodule</a:t>
            </a:r>
            <a:endParaRPr lang="en-US" dirty="0"/>
          </a:p>
        </p:txBody>
      </p:sp>
      <p:pic>
        <p:nvPicPr>
          <p:cNvPr id="4" name="Picture 3"/>
          <p:cNvPicPr>
            <a:picLocks noChangeAspect="1"/>
          </p:cNvPicPr>
          <p:nvPr/>
        </p:nvPicPr>
        <p:blipFill>
          <a:blip r:embed="rId2"/>
          <a:stretch>
            <a:fillRect/>
          </a:stretch>
        </p:blipFill>
        <p:spPr>
          <a:xfrm>
            <a:off x="395536" y="1844823"/>
            <a:ext cx="8381977" cy="4464497"/>
          </a:xfrm>
          <a:prstGeom prst="rect">
            <a:avLst/>
          </a:prstGeom>
        </p:spPr>
      </p:pic>
      <p:pic>
        <p:nvPicPr>
          <p:cNvPr id="5" name="Picture 4"/>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pic>
        <p:nvPicPr>
          <p:cNvPr id="6" name="Picture 5"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8460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Interconnection Module</a:t>
            </a:r>
            <a:endParaRPr lang="en-US" dirty="0"/>
          </a:p>
        </p:txBody>
      </p:sp>
      <p:pic>
        <p:nvPicPr>
          <p:cNvPr id="5" name="Picture 4"/>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6" name="Picture 5"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855566" y="1798873"/>
            <a:ext cx="7079603" cy="4654463"/>
          </a:xfrm>
          <a:prstGeom prst="rect">
            <a:avLst/>
          </a:prstGeom>
        </p:spPr>
      </p:pic>
    </p:spTree>
    <p:extLst>
      <p:ext uri="{BB962C8B-B14F-4D97-AF65-F5344CB8AC3E}">
        <p14:creationId xmlns:p14="http://schemas.microsoft.com/office/powerpoint/2010/main" val="211660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Box Design</a:t>
            </a:r>
            <a:endParaRPr lang="en-US" dirty="0"/>
          </a:p>
        </p:txBody>
      </p:sp>
      <p:pic>
        <p:nvPicPr>
          <p:cNvPr id="5" name="Picture 4"/>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6" name="Picture 5"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stretch>
            <a:fillRect/>
          </a:stretch>
        </p:blipFill>
        <p:spPr>
          <a:xfrm>
            <a:off x="395536" y="1728192"/>
            <a:ext cx="4552981" cy="4869160"/>
          </a:xfrm>
          <a:prstGeom prst="rect">
            <a:avLst/>
          </a:prstGeom>
        </p:spPr>
      </p:pic>
      <p:pic>
        <p:nvPicPr>
          <p:cNvPr id="7" name="Picture 6"/>
          <p:cNvPicPr>
            <a:picLocks noChangeAspect="1"/>
          </p:cNvPicPr>
          <p:nvPr/>
        </p:nvPicPr>
        <p:blipFill>
          <a:blip r:embed="rId5"/>
          <a:stretch>
            <a:fillRect/>
          </a:stretch>
        </p:blipFill>
        <p:spPr>
          <a:xfrm>
            <a:off x="4932040" y="1772816"/>
            <a:ext cx="3744416" cy="4824536"/>
          </a:xfrm>
          <a:prstGeom prst="rect">
            <a:avLst/>
          </a:prstGeom>
        </p:spPr>
      </p:pic>
    </p:spTree>
    <p:extLst>
      <p:ext uri="{BB962C8B-B14F-4D97-AF65-F5344CB8AC3E}">
        <p14:creationId xmlns:p14="http://schemas.microsoft.com/office/powerpoint/2010/main" val="28147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for the 6 </a:t>
            </a:r>
            <a:r>
              <a:rPr lang="en-US" dirty="0" err="1" smtClean="0"/>
              <a:t>cryomodules</a:t>
            </a:r>
            <a:endParaRPr lang="en-US" dirty="0"/>
          </a:p>
        </p:txBody>
      </p:sp>
      <p:pic>
        <p:nvPicPr>
          <p:cNvPr id="5" name="Picture 4"/>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pic>
        <p:nvPicPr>
          <p:cNvPr id="6" name="Picture 5"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179512" y="1700808"/>
            <a:ext cx="8784976" cy="4896544"/>
          </a:xfrm>
          <a:prstGeom prst="rect">
            <a:avLst/>
          </a:prstGeom>
        </p:spPr>
      </p:pic>
    </p:spTree>
    <p:extLst>
      <p:ext uri="{BB962C8B-B14F-4D97-AF65-F5344CB8AC3E}">
        <p14:creationId xmlns:p14="http://schemas.microsoft.com/office/powerpoint/2010/main" val="1354539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Scope</a:t>
            </a:r>
            <a:endParaRPr lang="en-US" dirty="0"/>
          </a:p>
        </p:txBody>
      </p:sp>
      <p:sp>
        <p:nvSpPr>
          <p:cNvPr id="3" name="Content Placeholder 2"/>
          <p:cNvSpPr>
            <a:spLocks noGrp="1"/>
          </p:cNvSpPr>
          <p:nvPr>
            <p:ph idx="1"/>
          </p:nvPr>
        </p:nvSpPr>
        <p:spPr>
          <a:xfrm>
            <a:off x="779464" y="1952172"/>
            <a:ext cx="7583487" cy="4429156"/>
          </a:xfrm>
        </p:spPr>
        <p:txBody>
          <a:bodyPr>
            <a:noAutofit/>
          </a:bodyPr>
          <a:lstStyle/>
          <a:p>
            <a:pPr lvl="0">
              <a:spcBef>
                <a:spcPts val="1200"/>
              </a:spcBef>
              <a:buNone/>
            </a:pPr>
            <a:endParaRPr lang="en-US" sz="1400" b="1" dirty="0" smtClean="0">
              <a:latin typeface="Arial" pitchFamily="34" charset="0"/>
              <a:cs typeface="Arial" pitchFamily="34" charset="0"/>
            </a:endParaRPr>
          </a:p>
          <a:p>
            <a:pPr marL="0" lvl="0" indent="0" algn="just">
              <a:spcBef>
                <a:spcPts val="1200"/>
              </a:spcBef>
              <a:buNone/>
            </a:pPr>
            <a:r>
              <a:rPr lang="en-US" sz="2000" b="1" dirty="0" smtClean="0">
                <a:latin typeface="Arial" pitchFamily="34" charset="0"/>
                <a:cs typeface="Arial" pitchFamily="34" charset="0"/>
              </a:rPr>
              <a:t>The High Intensity and Energy (HIE) ISOLDE project builds on the success of the REX-ISOLDE post-accelerator and will focus on the upgrade of the REX facility but also aims to improve the target and front-end part of ISOLDE to fully profit from upgrades of the existing CERN proton injectors</a:t>
            </a:r>
            <a:r>
              <a:rPr lang="en-US" sz="2000" b="1" dirty="0">
                <a:latin typeface="Arial" pitchFamily="34" charset="0"/>
                <a:cs typeface="Arial" pitchFamily="34" charset="0"/>
              </a:rPr>
              <a:t> </a:t>
            </a:r>
            <a:r>
              <a:rPr lang="en-US" sz="2000" b="1" dirty="0" smtClean="0">
                <a:latin typeface="Arial" pitchFamily="34" charset="0"/>
                <a:cs typeface="Arial" pitchFamily="34" charset="0"/>
              </a:rPr>
              <a:t>(LINAC4 and PSB Upgrade):</a:t>
            </a:r>
          </a:p>
          <a:p>
            <a:pPr lvl="2">
              <a:spcBef>
                <a:spcPts val="1800"/>
              </a:spcBef>
            </a:pPr>
            <a:r>
              <a:rPr lang="en-US" sz="2000" dirty="0">
                <a:latin typeface="Arial"/>
                <a:cs typeface="Arial"/>
              </a:rPr>
              <a:t>Higher energy for the post-accelerated </a:t>
            </a:r>
            <a:r>
              <a:rPr lang="en-US" sz="2000" dirty="0" smtClean="0">
                <a:latin typeface="Arial"/>
                <a:cs typeface="Arial"/>
              </a:rPr>
              <a:t>radioactive beam</a:t>
            </a:r>
            <a:endParaRPr lang="en-US" sz="2000" dirty="0">
              <a:latin typeface="Arial"/>
              <a:cs typeface="Arial"/>
            </a:endParaRPr>
          </a:p>
          <a:p>
            <a:pPr lvl="2"/>
            <a:r>
              <a:rPr lang="en-US" sz="2000" dirty="0">
                <a:latin typeface="Arial"/>
                <a:cs typeface="Arial"/>
              </a:rPr>
              <a:t>More beams (Intensity wise and different species)</a:t>
            </a:r>
          </a:p>
          <a:p>
            <a:pPr lvl="2"/>
            <a:r>
              <a:rPr lang="en-US" sz="2000" dirty="0">
                <a:latin typeface="Arial"/>
                <a:cs typeface="Arial"/>
              </a:rPr>
              <a:t>Better beams (High purity beams, low </a:t>
            </a:r>
            <a:r>
              <a:rPr lang="en-US" sz="2000" dirty="0" err="1">
                <a:latin typeface="Arial"/>
                <a:cs typeface="Arial"/>
              </a:rPr>
              <a:t>emittances</a:t>
            </a:r>
            <a:r>
              <a:rPr lang="en-US" sz="2000" dirty="0">
                <a:latin typeface="Arial"/>
                <a:cs typeface="Arial"/>
              </a:rPr>
              <a:t>, more flexibility in the beam parameters)</a:t>
            </a:r>
          </a:p>
          <a:p>
            <a:pPr lvl="0" algn="just">
              <a:spcBef>
                <a:spcPts val="1200"/>
              </a:spcBef>
            </a:pPr>
            <a:endParaRPr lang="en-US" sz="1600" b="1" dirty="0" smtClean="0">
              <a:latin typeface="Arial" pitchFamily="34" charset="0"/>
              <a:cs typeface="Arial" pitchFamily="34" charset="0"/>
            </a:endParaRPr>
          </a:p>
        </p:txBody>
      </p:sp>
      <p:pic>
        <p:nvPicPr>
          <p:cNvPr id="5" name="Picture 4"/>
          <p:cNvPicPr>
            <a:picLocks noChangeAspect="1" noChangeArrowheads="1"/>
          </p:cNvPicPr>
          <p:nvPr/>
        </p:nvPicPr>
        <p:blipFill>
          <a:blip r:embed="rId3"/>
          <a:srcRect/>
          <a:stretch>
            <a:fillRect/>
          </a:stretch>
        </p:blipFill>
        <p:spPr bwMode="auto">
          <a:xfrm>
            <a:off x="7924800" y="228600"/>
            <a:ext cx="923306" cy="914400"/>
          </a:xfrm>
          <a:prstGeom prst="rect">
            <a:avLst/>
          </a:prstGeom>
          <a:noFill/>
          <a:ln w="9525">
            <a:noFill/>
            <a:miter lim="800000"/>
            <a:headEnd/>
            <a:tailEnd/>
          </a:ln>
        </p:spPr>
      </p:pic>
      <p:pic>
        <p:nvPicPr>
          <p:cNvPr id="6" name="Picture 5"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6769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Outlook for 2012</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7924800" y="228600"/>
            <a:ext cx="923306" cy="914400"/>
          </a:xfrm>
          <a:prstGeom prst="rect">
            <a:avLst/>
          </a:prstGeom>
          <a:noFill/>
          <a:ln w="9525">
            <a:noFill/>
            <a:miter lim="800000"/>
            <a:headEnd/>
            <a:tailEnd/>
          </a:ln>
        </p:spPr>
      </p:pic>
      <p:sp>
        <p:nvSpPr>
          <p:cNvPr id="8" name="Content Placeholder 2"/>
          <p:cNvSpPr>
            <a:spLocks noGrp="1"/>
          </p:cNvSpPr>
          <p:nvPr>
            <p:ph idx="1"/>
          </p:nvPr>
        </p:nvSpPr>
        <p:spPr>
          <a:xfrm>
            <a:off x="467544" y="1772816"/>
            <a:ext cx="8136903" cy="4007224"/>
          </a:xfrm>
        </p:spPr>
        <p:txBody>
          <a:bodyPr>
            <a:noAutofit/>
          </a:bodyPr>
          <a:lstStyle/>
          <a:p>
            <a:pPr>
              <a:spcBef>
                <a:spcPts val="1800"/>
              </a:spcBef>
              <a:buFont typeface="Wingdings" pitchFamily="2" charset="2"/>
              <a:buChar char="Ø"/>
            </a:pPr>
            <a:r>
              <a:rPr lang="en-IE" sz="2400" dirty="0" smtClean="0">
                <a:cs typeface="Arial" pitchFamily="34" charset="0"/>
              </a:rPr>
              <a:t>Completion of Civil Engineering Works by Q3 2012</a:t>
            </a:r>
          </a:p>
          <a:p>
            <a:pPr>
              <a:spcBef>
                <a:spcPts val="1800"/>
              </a:spcBef>
              <a:buFont typeface="Wingdings" pitchFamily="2" charset="2"/>
              <a:buChar char="Ø"/>
            </a:pPr>
            <a:r>
              <a:rPr lang="en-IE" sz="2400" dirty="0" smtClean="0">
                <a:cs typeface="Arial" pitchFamily="34" charset="0"/>
              </a:rPr>
              <a:t>Installation of Main Services (EL, CV, Transport)</a:t>
            </a:r>
          </a:p>
          <a:p>
            <a:pPr>
              <a:spcBef>
                <a:spcPts val="1800"/>
              </a:spcBef>
              <a:buFont typeface="Wingdings" pitchFamily="2" charset="2"/>
              <a:buChar char="Ø"/>
            </a:pPr>
            <a:r>
              <a:rPr lang="en-IE" sz="2400" b="1" dirty="0" smtClean="0">
                <a:solidFill>
                  <a:srgbClr val="FF0000"/>
                </a:solidFill>
                <a:cs typeface="Arial" pitchFamily="34" charset="0"/>
              </a:rPr>
              <a:t>Launch procurement of Cryogenic Plant (FC Sep. 2012)</a:t>
            </a:r>
            <a:endParaRPr lang="en-IE" sz="2400" b="1" dirty="0">
              <a:solidFill>
                <a:srgbClr val="FF0000"/>
              </a:solidFill>
              <a:cs typeface="Arial" pitchFamily="34" charset="0"/>
            </a:endParaRPr>
          </a:p>
          <a:p>
            <a:pPr>
              <a:spcBef>
                <a:spcPts val="1800"/>
              </a:spcBef>
              <a:buFont typeface="Wingdings" pitchFamily="2" charset="2"/>
              <a:buChar char="Ø"/>
            </a:pPr>
            <a:r>
              <a:rPr lang="en-IE" sz="2400" b="1" dirty="0" smtClean="0">
                <a:cs typeface="Arial" pitchFamily="34" charset="0"/>
              </a:rPr>
              <a:t>Launch procurement of first batch of 5 (+ 15 ?) high-beta cavities by Q1 2012.</a:t>
            </a:r>
            <a:endParaRPr lang="en-IE" sz="2400" b="1" dirty="0">
              <a:cs typeface="Arial" pitchFamily="34" charset="0"/>
            </a:endParaRPr>
          </a:p>
          <a:p>
            <a:pPr>
              <a:spcBef>
                <a:spcPts val="1800"/>
              </a:spcBef>
              <a:buFont typeface="Wingdings" pitchFamily="2" charset="2"/>
              <a:buChar char="Ø"/>
            </a:pPr>
            <a:r>
              <a:rPr lang="en-IE" sz="2400" b="1" dirty="0" smtClean="0">
                <a:cs typeface="Arial" pitchFamily="34" charset="0"/>
              </a:rPr>
              <a:t>Review Cryomodule Design (26-27 Apr. 2012) and launch procurement of CM1 by Q2 2012.</a:t>
            </a:r>
          </a:p>
          <a:p>
            <a:pPr>
              <a:spcBef>
                <a:spcPts val="1800"/>
              </a:spcBef>
              <a:buFont typeface="Wingdings" pitchFamily="2" charset="2"/>
              <a:buChar char="Ø"/>
            </a:pPr>
            <a:r>
              <a:rPr lang="en-IE" sz="2400" dirty="0" smtClean="0">
                <a:solidFill>
                  <a:srgbClr val="800000"/>
                </a:solidFill>
                <a:cs typeface="Arial" pitchFamily="34" charset="0"/>
              </a:rPr>
              <a:t>Review HEBT Layout (25 Apr. 2012) and launch procurement</a:t>
            </a:r>
            <a:endParaRPr lang="en-IE" sz="2400" dirty="0">
              <a:solidFill>
                <a:srgbClr val="800000"/>
              </a:solidFill>
              <a:cs typeface="Arial" pitchFamily="34" charset="0"/>
            </a:endParaRPr>
          </a:p>
          <a:p>
            <a:pPr>
              <a:spcBef>
                <a:spcPts val="1800"/>
              </a:spcBef>
              <a:buFont typeface="Wingdings" pitchFamily="2" charset="2"/>
              <a:buChar char="Ø"/>
            </a:pPr>
            <a:r>
              <a:rPr lang="en-US" sz="2400" dirty="0" smtClean="0"/>
              <a:t>Validate LLRF system and tuner plate design</a:t>
            </a:r>
            <a:endParaRPr lang="en-US" sz="2400" dirty="0"/>
          </a:p>
        </p:txBody>
      </p:sp>
      <p:pic>
        <p:nvPicPr>
          <p:cNvPr id="5" name="Picture 4" descr="ISOLD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21407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66800" y="2590800"/>
            <a:ext cx="6781800" cy="70788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fr-CH" sz="4000" dirty="0" smtClean="0">
                <a:solidFill>
                  <a:prstClr val="white"/>
                </a:solidFill>
                <a:latin typeface="Calibri"/>
              </a:rPr>
              <a:t>Thank </a:t>
            </a:r>
            <a:r>
              <a:rPr lang="fr-CH" sz="4000" dirty="0" smtClean="0">
                <a:solidFill>
                  <a:prstClr val="white"/>
                </a:solidFill>
                <a:latin typeface="Calibri"/>
              </a:rPr>
              <a:t>you</a:t>
            </a:r>
            <a:endParaRPr lang="fr-CH" sz="4000" dirty="0">
              <a:solidFill>
                <a:prstClr val="white"/>
              </a:solidFill>
              <a:latin typeface="Calibri"/>
            </a:endParaRPr>
          </a:p>
        </p:txBody>
      </p:sp>
      <p:pic>
        <p:nvPicPr>
          <p:cNvPr id="7" name="Picture 6"/>
          <p:cNvPicPr>
            <a:picLocks noChangeAspect="1" noChangeArrowheads="1"/>
          </p:cNvPicPr>
          <p:nvPr/>
        </p:nvPicPr>
        <p:blipFill>
          <a:blip r:embed="rId2" cstate="print"/>
          <a:srcRect/>
          <a:stretch>
            <a:fillRect/>
          </a:stretch>
        </p:blipFill>
        <p:spPr bwMode="auto">
          <a:xfrm>
            <a:off x="6477000" y="609600"/>
            <a:ext cx="1981200" cy="677964"/>
          </a:xfrm>
          <a:prstGeom prst="rect">
            <a:avLst/>
          </a:prstGeom>
          <a:noFill/>
          <a:ln w="9525">
            <a:noFill/>
            <a:miter lim="800000"/>
            <a:headEnd/>
            <a:tailEnd/>
          </a:ln>
        </p:spPr>
      </p:pic>
      <p:grpSp>
        <p:nvGrpSpPr>
          <p:cNvPr id="2" name="Group 9"/>
          <p:cNvGrpSpPr/>
          <p:nvPr/>
        </p:nvGrpSpPr>
        <p:grpSpPr>
          <a:xfrm>
            <a:off x="609600" y="609600"/>
            <a:ext cx="2686098" cy="1743052"/>
            <a:chOff x="533400" y="1524000"/>
            <a:chExt cx="8020098" cy="4714852"/>
          </a:xfrm>
        </p:grpSpPr>
        <p:pic>
          <p:nvPicPr>
            <p:cNvPr id="11" name="Picture 10" descr="Screen shot 2010-05-11 at 09.22.23.png"/>
            <p:cNvPicPr>
              <a:picLocks noChangeAspect="1"/>
            </p:cNvPicPr>
            <p:nvPr/>
          </p:nvPicPr>
          <p:blipFill>
            <a:blip r:embed="rId3"/>
            <a:stretch>
              <a:fillRect/>
            </a:stretch>
          </p:blipFill>
          <p:spPr>
            <a:xfrm>
              <a:off x="533400" y="1524000"/>
              <a:ext cx="6324600" cy="4628797"/>
            </a:xfrm>
            <a:prstGeom prst="rect">
              <a:avLst/>
            </a:prstGeom>
          </p:spPr>
        </p:pic>
        <p:sp>
          <p:nvSpPr>
            <p:cNvPr id="12" name="Rectangle 11"/>
            <p:cNvSpPr/>
            <p:nvPr/>
          </p:nvSpPr>
          <p:spPr>
            <a:xfrm>
              <a:off x="4210098" y="5172052"/>
              <a:ext cx="4343400" cy="106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fr-CH">
                <a:solidFill>
                  <a:prstClr val="white"/>
                </a:solidFill>
                <a:latin typeface="Calibri"/>
              </a:endParaRPr>
            </a:p>
          </p:txBody>
        </p:sp>
      </p:grpSp>
      <p:pic>
        <p:nvPicPr>
          <p:cNvPr id="13" name="Picture 12" descr="Screen shot 2010-05-20 at 18.33.22.png"/>
          <p:cNvPicPr>
            <a:picLocks noChangeAspect="1"/>
          </p:cNvPicPr>
          <p:nvPr/>
        </p:nvPicPr>
        <p:blipFill>
          <a:blip r:embed="rId4"/>
          <a:stretch>
            <a:fillRect/>
          </a:stretch>
        </p:blipFill>
        <p:spPr>
          <a:xfrm>
            <a:off x="6477000" y="4077072"/>
            <a:ext cx="2133600" cy="1418696"/>
          </a:xfrm>
          <a:prstGeom prst="rect">
            <a:avLst/>
          </a:prstGeom>
        </p:spPr>
      </p:pic>
      <p:sp>
        <p:nvSpPr>
          <p:cNvPr id="3" name="Rectangle 2"/>
          <p:cNvSpPr/>
          <p:nvPr/>
        </p:nvSpPr>
        <p:spPr>
          <a:xfrm>
            <a:off x="441840" y="5589240"/>
            <a:ext cx="8016360" cy="867930"/>
          </a:xfrm>
          <a:prstGeom prst="rect">
            <a:avLst/>
          </a:prstGeom>
        </p:spPr>
        <p:txBody>
          <a:bodyPr wrap="square">
            <a:spAutoFit/>
          </a:bodyPr>
          <a:lstStyle/>
          <a:p>
            <a:pPr>
              <a:spcBef>
                <a:spcPts val="1728"/>
              </a:spcBef>
            </a:pPr>
            <a:r>
              <a:rPr lang="en-US" dirty="0">
                <a:solidFill>
                  <a:srgbClr val="000090"/>
                </a:solidFill>
              </a:rPr>
              <a:t>HIE-ISOLDE web site -&gt; http://</a:t>
            </a:r>
            <a:r>
              <a:rPr lang="en-US" dirty="0" err="1">
                <a:solidFill>
                  <a:srgbClr val="000090"/>
                </a:solidFill>
              </a:rPr>
              <a:t>hie-isolde.web.cern.ch</a:t>
            </a:r>
            <a:r>
              <a:rPr lang="en-US" dirty="0">
                <a:solidFill>
                  <a:srgbClr val="000090"/>
                </a:solidFill>
              </a:rPr>
              <a:t>/</a:t>
            </a:r>
            <a:r>
              <a:rPr lang="en-US" dirty="0" err="1">
                <a:solidFill>
                  <a:srgbClr val="000090"/>
                </a:solidFill>
              </a:rPr>
              <a:t>hie-isolde</a:t>
            </a:r>
            <a:r>
              <a:rPr lang="en-US" dirty="0">
                <a:solidFill>
                  <a:srgbClr val="000090"/>
                </a:solidFill>
              </a:rPr>
              <a:t>/</a:t>
            </a:r>
          </a:p>
          <a:p>
            <a:pPr>
              <a:spcBef>
                <a:spcPts val="1728"/>
              </a:spcBef>
            </a:pPr>
            <a:r>
              <a:rPr lang="en-US" dirty="0">
                <a:solidFill>
                  <a:srgbClr val="000090"/>
                </a:solidFill>
              </a:rPr>
              <a:t>CATHI-ITN web site -&gt; </a:t>
            </a:r>
            <a:r>
              <a:rPr lang="de-DE" dirty="0">
                <a:solidFill>
                  <a:srgbClr val="000090"/>
                </a:solidFill>
              </a:rPr>
              <a:t>https://</a:t>
            </a:r>
            <a:r>
              <a:rPr lang="de-DE" dirty="0" err="1">
                <a:solidFill>
                  <a:srgbClr val="000090"/>
                </a:solidFill>
              </a:rPr>
              <a:t>espace.cern.ch</a:t>
            </a:r>
            <a:r>
              <a:rPr lang="de-DE" dirty="0">
                <a:solidFill>
                  <a:srgbClr val="000090"/>
                </a:solidFill>
              </a:rPr>
              <a:t>/Marie-Curie-CATHI/</a:t>
            </a:r>
            <a:r>
              <a:rPr lang="de-DE" dirty="0" err="1">
                <a:solidFill>
                  <a:srgbClr val="000090"/>
                </a:solidFill>
              </a:rPr>
              <a:t>default.aspx</a:t>
            </a:r>
            <a:endParaRPr lang="en-US" dirty="0">
              <a:solidFill>
                <a:srgbClr val="000090"/>
              </a:solidFill>
            </a:endParaRPr>
          </a:p>
        </p:txBody>
      </p:sp>
    </p:spTree>
    <p:extLst>
      <p:ext uri="{BB962C8B-B14F-4D97-AF65-F5344CB8AC3E}">
        <p14:creationId xmlns:p14="http://schemas.microsoft.com/office/powerpoint/2010/main" val="27495512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6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34776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6781800" cy="1143000"/>
          </a:xfrm>
        </p:spPr>
        <p:txBody>
          <a:bodyPr>
            <a:normAutofit/>
          </a:bodyPr>
          <a:lstStyle/>
          <a:p>
            <a:r>
              <a:rPr lang="en-US" sz="3600" dirty="0" smtClean="0"/>
              <a:t>Scope of HIE-ISOLDE</a:t>
            </a:r>
            <a:endParaRPr lang="en-US" sz="3600" dirty="0"/>
          </a:p>
        </p:txBody>
      </p:sp>
      <p:pic>
        <p:nvPicPr>
          <p:cNvPr id="5" name="Picture 4" descr="Hall isolde_1"/>
          <p:cNvPicPr>
            <a:picLocks noChangeAspect="1" noChangeArrowheads="1"/>
          </p:cNvPicPr>
          <p:nvPr/>
        </p:nvPicPr>
        <p:blipFill>
          <a:blip r:embed="rId3" cstate="print">
            <a:lum contrast="1000"/>
          </a:blip>
          <a:srcRect l="17925" r="15364"/>
          <a:stretch>
            <a:fillRect/>
          </a:stretch>
        </p:blipFill>
        <p:spPr bwMode="auto">
          <a:xfrm>
            <a:off x="914400" y="1143000"/>
            <a:ext cx="5216455" cy="5438738"/>
          </a:xfrm>
          <a:prstGeom prst="rect">
            <a:avLst/>
          </a:prstGeom>
          <a:noFill/>
          <a:ln w="9525">
            <a:noFill/>
            <a:miter lim="800000"/>
            <a:headEnd/>
            <a:tailEnd/>
          </a:ln>
        </p:spPr>
      </p:pic>
      <p:sp>
        <p:nvSpPr>
          <p:cNvPr id="7" name="TextBox 6"/>
          <p:cNvSpPr txBox="1"/>
          <p:nvPr/>
        </p:nvSpPr>
        <p:spPr>
          <a:xfrm>
            <a:off x="0" y="1219200"/>
            <a:ext cx="2971800" cy="2862323"/>
          </a:xfrm>
          <a:prstGeom prst="rect">
            <a:avLst/>
          </a:prstGeom>
          <a:noFill/>
        </p:spPr>
        <p:txBody>
          <a:bodyPr wrap="square" rtlCol="0">
            <a:spAutoFit/>
          </a:bodyPr>
          <a:lstStyle/>
          <a:p>
            <a:pPr defTabSz="914400"/>
            <a:r>
              <a:rPr lang="en-US" b="1" dirty="0" smtClean="0">
                <a:solidFill>
                  <a:prstClr val="black"/>
                </a:solidFill>
                <a:latin typeface="Calibri"/>
              </a:rPr>
              <a:t>Energy Upgrade:</a:t>
            </a:r>
          </a:p>
          <a:p>
            <a:pPr defTabSz="914400"/>
            <a:r>
              <a:rPr lang="en-GB" dirty="0" smtClean="0">
                <a:solidFill>
                  <a:prstClr val="black"/>
                </a:solidFill>
                <a:latin typeface="Calibri"/>
              </a:rPr>
              <a:t>The HIE-ISOLDE project concentrates on the construction of the SC LINAC and associated infrastructure in order to upgrade the energy of the post-accelerated radioactive ion beams to </a:t>
            </a:r>
            <a:r>
              <a:rPr lang="en-GB" b="1" dirty="0" smtClean="0">
                <a:solidFill>
                  <a:srgbClr val="FF0000"/>
                </a:solidFill>
                <a:latin typeface="Calibri"/>
              </a:rPr>
              <a:t>5.5 MeV/u in 2014 </a:t>
            </a:r>
            <a:r>
              <a:rPr lang="en-GB" dirty="0" smtClean="0">
                <a:solidFill>
                  <a:prstClr val="black"/>
                </a:solidFill>
                <a:latin typeface="Calibri"/>
              </a:rPr>
              <a:t>and </a:t>
            </a:r>
            <a:r>
              <a:rPr lang="en-GB" b="1" dirty="0" smtClean="0">
                <a:solidFill>
                  <a:srgbClr val="FF0000"/>
                </a:solidFill>
                <a:latin typeface="Calibri"/>
              </a:rPr>
              <a:t>10 MeV/u by 2015/2016</a:t>
            </a:r>
            <a:endParaRPr lang="en-US" dirty="0" smtClean="0">
              <a:solidFill>
                <a:prstClr val="black"/>
              </a:solidFill>
              <a:latin typeface="Calibri"/>
            </a:endParaRPr>
          </a:p>
        </p:txBody>
      </p:sp>
      <p:cxnSp>
        <p:nvCxnSpPr>
          <p:cNvPr id="9" name="Straight Arrow Connector 8"/>
          <p:cNvCxnSpPr/>
          <p:nvPr/>
        </p:nvCxnSpPr>
        <p:spPr>
          <a:xfrm rot="16200000" flipH="1">
            <a:off x="993013" y="3959987"/>
            <a:ext cx="261877" cy="57150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1295400" y="4038600"/>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cxnSp>
        <p:nvCxnSpPr>
          <p:cNvPr id="11" name="Straight Arrow Connector 10"/>
          <p:cNvCxnSpPr/>
          <p:nvPr/>
        </p:nvCxnSpPr>
        <p:spPr>
          <a:xfrm rot="10800000">
            <a:off x="5410200" y="2819400"/>
            <a:ext cx="1447800" cy="30480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3200400" y="2239925"/>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pic>
        <p:nvPicPr>
          <p:cNvPr id="18" name="Picture 17"/>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
        <p:nvSpPr>
          <p:cNvPr id="12" name="TextBox 11"/>
          <p:cNvSpPr txBox="1"/>
          <p:nvPr/>
        </p:nvSpPr>
        <p:spPr>
          <a:xfrm>
            <a:off x="6172200" y="3352800"/>
            <a:ext cx="2971800" cy="3139321"/>
          </a:xfrm>
          <a:prstGeom prst="rect">
            <a:avLst/>
          </a:prstGeom>
          <a:noFill/>
        </p:spPr>
        <p:txBody>
          <a:bodyPr wrap="square" rtlCol="0">
            <a:spAutoFit/>
          </a:bodyPr>
          <a:lstStyle/>
          <a:p>
            <a:pPr defTabSz="914400"/>
            <a:r>
              <a:rPr lang="en-US" b="1" dirty="0" smtClean="0">
                <a:solidFill>
                  <a:prstClr val="black"/>
                </a:solidFill>
                <a:latin typeface="Calibri"/>
              </a:rPr>
              <a:t>Intensity Upgrade:</a:t>
            </a:r>
          </a:p>
          <a:p>
            <a:pPr defTabSz="914400"/>
            <a:r>
              <a:rPr lang="en-GB" b="1" dirty="0" smtClean="0">
                <a:solidFill>
                  <a:srgbClr val="FF0000"/>
                </a:solidFill>
                <a:latin typeface="Calibri"/>
              </a:rPr>
              <a:t>The design study </a:t>
            </a:r>
            <a:r>
              <a:rPr lang="en-GB" dirty="0" smtClean="0">
                <a:solidFill>
                  <a:prstClr val="black"/>
                </a:solidFill>
                <a:latin typeface="Calibri"/>
              </a:rPr>
              <a:t>for the intensity upgrade, also part of HIE-ISOLDE, </a:t>
            </a:r>
            <a:r>
              <a:rPr lang="en-GB" b="1" dirty="0" smtClean="0">
                <a:solidFill>
                  <a:srgbClr val="FF0000"/>
                </a:solidFill>
                <a:latin typeface="Calibri"/>
              </a:rPr>
              <a:t>starts in 2012</a:t>
            </a:r>
            <a:r>
              <a:rPr lang="en-GB" dirty="0" smtClean="0">
                <a:solidFill>
                  <a:prstClr val="black"/>
                </a:solidFill>
                <a:latin typeface="Calibri"/>
              </a:rPr>
              <a:t>, and addresses the technical feasibility and cost estimate for operating the facility at  </a:t>
            </a:r>
            <a:r>
              <a:rPr lang="en-GB" b="1" dirty="0" smtClean="0">
                <a:solidFill>
                  <a:srgbClr val="FF0000"/>
                </a:solidFill>
                <a:latin typeface="Calibri"/>
              </a:rPr>
              <a:t>10 kW</a:t>
            </a:r>
            <a:r>
              <a:rPr lang="en-GB" dirty="0" smtClean="0">
                <a:solidFill>
                  <a:prstClr val="black"/>
                </a:solidFill>
                <a:latin typeface="Calibri"/>
              </a:rPr>
              <a:t> once LINAC4 and PS Booster are online. </a:t>
            </a:r>
            <a:r>
              <a:rPr lang="en-US" b="1" dirty="0" smtClean="0">
                <a:solidFill>
                  <a:srgbClr val="FF0000"/>
                </a:solidFill>
                <a:latin typeface="Calibri"/>
              </a:rPr>
              <a:t>The 30 kW option (SPL beam) will be studied at a later stage</a:t>
            </a:r>
            <a:endParaRPr lang="en-US" dirty="0" smtClean="0">
              <a:solidFill>
                <a:prstClr val="black"/>
              </a:solidFill>
              <a:latin typeface="Calibri"/>
            </a:endParaRPr>
          </a:p>
        </p:txBody>
      </p:sp>
      <p:pic>
        <p:nvPicPr>
          <p:cNvPr id="13" name="Picture 12" descr="ISOLDE.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980" y="32661"/>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74181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p:txBody>
          <a:bodyPr anchor="ctr"/>
          <a:lstStyle/>
          <a:p>
            <a:pPr algn="ctr"/>
            <a:r>
              <a:rPr lang="en-US">
                <a:latin typeface="Corbel" charset="0"/>
              </a:rPr>
              <a:t>Target Zone</a:t>
            </a:r>
          </a:p>
        </p:txBody>
      </p:sp>
      <p:pic>
        <p:nvPicPr>
          <p:cNvPr id="129026" name="Picture 3"/>
          <p:cNvPicPr>
            <a:picLocks noChangeAspect="1"/>
          </p:cNvPicPr>
          <p:nvPr/>
        </p:nvPicPr>
        <p:blipFill>
          <a:blip r:embed="rId2">
            <a:extLst>
              <a:ext uri="{28A0092B-C50C-407E-A947-70E740481C1C}">
                <a14:useLocalDpi xmlns:a14="http://schemas.microsoft.com/office/drawing/2010/main" val="0"/>
              </a:ext>
            </a:extLst>
          </a:blip>
          <a:srcRect l="4486" b="5734"/>
          <a:stretch>
            <a:fillRect/>
          </a:stretch>
        </p:blipFill>
        <p:spPr bwMode="auto">
          <a:xfrm>
            <a:off x="684213" y="1330325"/>
            <a:ext cx="7883525" cy="526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pic>
        <p:nvPicPr>
          <p:cNvPr id="5" name="Picture 4"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257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p:txBody>
          <a:bodyPr anchor="ctr"/>
          <a:lstStyle/>
          <a:p>
            <a:pPr algn="ctr"/>
            <a:r>
              <a:rPr lang="en-US">
                <a:latin typeface="Corbel" charset="0"/>
              </a:rPr>
              <a:t>GPS and HRS Separators</a:t>
            </a:r>
          </a:p>
        </p:txBody>
      </p:sp>
      <p:pic>
        <p:nvPicPr>
          <p:cNvPr id="130050" name="Picture 4"/>
          <p:cNvPicPr>
            <a:picLocks noChangeAspect="1"/>
          </p:cNvPicPr>
          <p:nvPr/>
        </p:nvPicPr>
        <p:blipFill>
          <a:blip r:embed="rId2">
            <a:extLst>
              <a:ext uri="{28A0092B-C50C-407E-A947-70E740481C1C}">
                <a14:useLocalDpi xmlns:a14="http://schemas.microsoft.com/office/drawing/2010/main" val="0"/>
              </a:ext>
            </a:extLst>
          </a:blip>
          <a:srcRect l="1755" t="2193"/>
          <a:stretch>
            <a:fillRect/>
          </a:stretch>
        </p:blipFill>
        <p:spPr bwMode="auto">
          <a:xfrm>
            <a:off x="601663" y="1317625"/>
            <a:ext cx="8085137" cy="528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6"/>
          <p:cNvSpPr>
            <a:spLocks noGrp="1"/>
          </p:cNvSpPr>
          <p:nvPr>
            <p:ph type="ftr" sz="quarter" idx="11"/>
          </p:nvPr>
        </p:nvSpPr>
        <p:spPr>
          <a:xfrm>
            <a:off x="250825" y="6553200"/>
            <a:ext cx="8642350" cy="365125"/>
          </a:xfrm>
        </p:spPr>
        <p:txBody>
          <a:bodyPr/>
          <a:lstStyle/>
          <a:p>
            <a:pPr algn="l">
              <a:defRPr/>
            </a:pPr>
            <a:r>
              <a:rPr lang="it-IT" dirty="0" smtClean="0">
                <a:solidFill>
                  <a:srgbClr val="FFFFFF">
                    <a:lumMod val="65000"/>
                  </a:srgbClr>
                </a:solidFill>
                <a:latin typeface="Corbel"/>
              </a:rPr>
              <a:t>BARC, 19 April 2011							Y. KADI									</a:t>
            </a:r>
            <a:fld id="{71E3C9A2-8463-EC42-AA33-69DD086DDF68}" type="slidenum">
              <a:rPr lang="it-IT" smtClean="0">
                <a:solidFill>
                  <a:srgbClr val="FFFFFF">
                    <a:lumMod val="65000"/>
                  </a:srgbClr>
                </a:solidFill>
                <a:latin typeface="Corbel"/>
              </a:rPr>
              <a:pPr algn="l">
                <a:defRPr/>
              </a:pPr>
              <a:t>7</a:t>
            </a:fld>
            <a:endParaRPr lang="en-US" dirty="0">
              <a:solidFill>
                <a:srgbClr val="FFFFFF">
                  <a:lumMod val="65000"/>
                </a:srgbClr>
              </a:solidFill>
              <a:latin typeface="Corbel"/>
            </a:endParaRPr>
          </a:p>
        </p:txBody>
      </p:sp>
      <p:pic>
        <p:nvPicPr>
          <p:cNvPr id="5" name="Picture 4"/>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pic>
        <p:nvPicPr>
          <p:cNvPr id="7" name="Picture 6"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0908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p:txBody>
          <a:bodyPr anchor="ctr"/>
          <a:lstStyle/>
          <a:p>
            <a:r>
              <a:rPr lang="en-US">
                <a:latin typeface="Corbel" charset="0"/>
              </a:rPr>
              <a:t>REX Post-Accelerator Linac</a:t>
            </a:r>
          </a:p>
        </p:txBody>
      </p:sp>
      <p:pic>
        <p:nvPicPr>
          <p:cNvPr id="13209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2163" y="1430338"/>
            <a:ext cx="7451725"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cstate="print"/>
          <a:srcRect/>
          <a:stretch>
            <a:fillRect/>
          </a:stretch>
        </p:blipFill>
        <p:spPr bwMode="auto">
          <a:xfrm>
            <a:off x="7924800" y="228600"/>
            <a:ext cx="923306" cy="914400"/>
          </a:xfrm>
          <a:prstGeom prst="rect">
            <a:avLst/>
          </a:prstGeom>
          <a:noFill/>
          <a:ln w="9525">
            <a:noFill/>
            <a:miter lim="800000"/>
            <a:headEnd/>
            <a:tailEnd/>
          </a:ln>
        </p:spPr>
      </p:pic>
      <p:pic>
        <p:nvPicPr>
          <p:cNvPr id="5" name="Picture 4"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30648"/>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9294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95275"/>
            <a:ext cx="7583488" cy="1143000"/>
          </a:xfrm>
        </p:spPr>
        <p:txBody>
          <a:bodyPr rtlCol="0">
            <a:normAutofit/>
          </a:bodyPr>
          <a:lstStyle/>
          <a:p>
            <a:pPr fontAlgn="auto">
              <a:spcAft>
                <a:spcPts val="0"/>
              </a:spcAft>
              <a:defRPr/>
            </a:pPr>
            <a:r>
              <a:rPr lang="en-US" dirty="0" smtClean="0">
                <a:solidFill>
                  <a:schemeClr val="tx1">
                    <a:lumMod val="90000"/>
                    <a:lumOff val="10000"/>
                  </a:schemeClr>
                </a:solidFill>
                <a:ea typeface="+mj-ea"/>
                <a:cs typeface="+mj-cs"/>
              </a:rPr>
              <a:t>Energy Upgrade: Modular SC </a:t>
            </a:r>
            <a:r>
              <a:rPr lang="en-US" dirty="0" err="1" smtClean="0">
                <a:solidFill>
                  <a:schemeClr val="tx1">
                    <a:lumMod val="90000"/>
                    <a:lumOff val="10000"/>
                  </a:schemeClr>
                </a:solidFill>
                <a:ea typeface="+mj-ea"/>
                <a:cs typeface="+mj-cs"/>
              </a:rPr>
              <a:t>Linac</a:t>
            </a:r>
            <a:r>
              <a:rPr lang="en-US" dirty="0" smtClean="0">
                <a:solidFill>
                  <a:schemeClr val="tx1">
                    <a:lumMod val="90000"/>
                    <a:lumOff val="10000"/>
                  </a:schemeClr>
                </a:solidFill>
                <a:ea typeface="+mj-ea"/>
                <a:cs typeface="+mj-cs"/>
              </a:rPr>
              <a:t> </a:t>
            </a:r>
            <a:endParaRPr lang="en-US" dirty="0">
              <a:solidFill>
                <a:schemeClr val="tx1">
                  <a:lumMod val="90000"/>
                  <a:lumOff val="10000"/>
                </a:schemeClr>
              </a:solidFill>
              <a:ea typeface="+mj-ea"/>
              <a:cs typeface="+mj-cs"/>
            </a:endParaRPr>
          </a:p>
        </p:txBody>
      </p:sp>
      <p:grpSp>
        <p:nvGrpSpPr>
          <p:cNvPr id="155650" name="Group 19"/>
          <p:cNvGrpSpPr>
            <a:grpSpLocks/>
          </p:cNvGrpSpPr>
          <p:nvPr/>
        </p:nvGrpSpPr>
        <p:grpSpPr bwMode="auto">
          <a:xfrm>
            <a:off x="228600" y="2062163"/>
            <a:ext cx="8748713" cy="3729037"/>
            <a:chOff x="228600" y="2062954"/>
            <a:chExt cx="8747919" cy="3728246"/>
          </a:xfrm>
        </p:grpSpPr>
        <p:pic>
          <p:nvPicPr>
            <p:cNvPr id="155656" name="Picture 9" descr="MOP029f1.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553686"/>
              <a:ext cx="8747919" cy="3237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Down Arrow Callout 11"/>
            <p:cNvSpPr/>
            <p:nvPr/>
          </p:nvSpPr>
          <p:spPr>
            <a:xfrm>
              <a:off x="2287961" y="2062954"/>
              <a:ext cx="718324" cy="969251"/>
            </a:xfrm>
            <a:prstGeom prst="downArrow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103154"/>
                  </a:solidFill>
                  <a:latin typeface="Corbel"/>
                </a:rPr>
                <a:t>1.2 MeV/u</a:t>
              </a:r>
            </a:p>
          </p:txBody>
        </p:sp>
        <p:sp>
          <p:nvSpPr>
            <p:cNvPr id="13" name="Down Arrow Callout 12"/>
            <p:cNvSpPr/>
            <p:nvPr/>
          </p:nvSpPr>
          <p:spPr>
            <a:xfrm>
              <a:off x="4442933" y="2062954"/>
              <a:ext cx="718324" cy="969251"/>
            </a:xfrm>
            <a:prstGeom prst="downArrow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103154"/>
                  </a:solidFill>
                  <a:latin typeface="Corbel"/>
                </a:rPr>
                <a:t>3 </a:t>
              </a:r>
            </a:p>
            <a:p>
              <a:pPr algn="ctr">
                <a:defRPr/>
              </a:pPr>
              <a:r>
                <a:rPr lang="en-US" sz="1400" dirty="0">
                  <a:solidFill>
                    <a:srgbClr val="103154"/>
                  </a:solidFill>
                  <a:latin typeface="Corbel"/>
                </a:rPr>
                <a:t>MeV/</a:t>
              </a:r>
              <a:r>
                <a:rPr lang="en-US" sz="1400" dirty="0" err="1">
                  <a:solidFill>
                    <a:srgbClr val="103154"/>
                  </a:solidFill>
                  <a:latin typeface="Corbel"/>
                </a:rPr>
                <a:t>u</a:t>
              </a:r>
              <a:endParaRPr lang="en-US" sz="1400" dirty="0">
                <a:solidFill>
                  <a:srgbClr val="103154"/>
                </a:solidFill>
                <a:latin typeface="Corbel"/>
              </a:endParaRPr>
            </a:p>
          </p:txBody>
        </p:sp>
        <p:sp>
          <p:nvSpPr>
            <p:cNvPr id="14" name="Down Arrow Callout 13"/>
            <p:cNvSpPr/>
            <p:nvPr/>
          </p:nvSpPr>
          <p:spPr>
            <a:xfrm>
              <a:off x="6518090" y="2069060"/>
              <a:ext cx="718324" cy="969251"/>
            </a:xfrm>
            <a:prstGeom prst="downArrow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103154"/>
                  </a:solidFill>
                  <a:latin typeface="Corbel"/>
                </a:rPr>
                <a:t>5.5 MeV/</a:t>
              </a:r>
              <a:r>
                <a:rPr lang="en-US" sz="1400" dirty="0" err="1">
                  <a:solidFill>
                    <a:srgbClr val="103154"/>
                  </a:solidFill>
                  <a:latin typeface="Corbel"/>
                </a:rPr>
                <a:t>u</a:t>
              </a:r>
              <a:endParaRPr lang="en-US" sz="1400" dirty="0">
                <a:solidFill>
                  <a:srgbClr val="103154"/>
                </a:solidFill>
                <a:latin typeface="Corbel"/>
              </a:endParaRPr>
            </a:p>
          </p:txBody>
        </p:sp>
        <p:sp>
          <p:nvSpPr>
            <p:cNvPr id="18" name="Rectangle 17"/>
            <p:cNvSpPr/>
            <p:nvPr/>
          </p:nvSpPr>
          <p:spPr>
            <a:xfrm>
              <a:off x="7848600" y="4038600"/>
              <a:ext cx="9906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103154"/>
                </a:solidFill>
                <a:latin typeface="Corbel"/>
              </a:endParaRPr>
            </a:p>
          </p:txBody>
        </p:sp>
        <p:sp>
          <p:nvSpPr>
            <p:cNvPr id="15" name="Down Arrow Callout 14"/>
            <p:cNvSpPr/>
            <p:nvPr/>
          </p:nvSpPr>
          <p:spPr>
            <a:xfrm>
              <a:off x="8258195" y="4240716"/>
              <a:ext cx="718324" cy="969251"/>
            </a:xfrm>
            <a:prstGeom prst="downArrow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103154"/>
                  </a:solidFill>
                  <a:latin typeface="Corbel"/>
                </a:rPr>
                <a:t>10 MeV/</a:t>
              </a:r>
              <a:r>
                <a:rPr lang="en-US" sz="1400" dirty="0" err="1">
                  <a:solidFill>
                    <a:srgbClr val="103154"/>
                  </a:solidFill>
                  <a:latin typeface="Corbel"/>
                </a:rPr>
                <a:t>u</a:t>
              </a:r>
              <a:endParaRPr lang="en-US" sz="1400" dirty="0">
                <a:solidFill>
                  <a:srgbClr val="103154"/>
                </a:solidFill>
                <a:latin typeface="Corbel"/>
              </a:endParaRPr>
            </a:p>
          </p:txBody>
        </p:sp>
        <p:sp>
          <p:nvSpPr>
            <p:cNvPr id="19" name="Down Arrow Callout 18"/>
            <p:cNvSpPr/>
            <p:nvPr/>
          </p:nvSpPr>
          <p:spPr>
            <a:xfrm>
              <a:off x="7467600" y="3276600"/>
              <a:ext cx="718324" cy="969251"/>
            </a:xfrm>
            <a:prstGeom prst="downArrowCallou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103154"/>
                  </a:solidFill>
                  <a:latin typeface="Corbel"/>
                </a:rPr>
                <a:t>8</a:t>
              </a:r>
            </a:p>
            <a:p>
              <a:pPr algn="ctr">
                <a:defRPr/>
              </a:pPr>
              <a:r>
                <a:rPr lang="en-US" sz="1400" dirty="0">
                  <a:solidFill>
                    <a:srgbClr val="103154"/>
                  </a:solidFill>
                  <a:latin typeface="Corbel"/>
                </a:rPr>
                <a:t> MeV/</a:t>
              </a:r>
              <a:r>
                <a:rPr lang="en-US" sz="1400" dirty="0" err="1">
                  <a:solidFill>
                    <a:srgbClr val="103154"/>
                  </a:solidFill>
                  <a:latin typeface="Corbel"/>
                </a:rPr>
                <a:t>u</a:t>
              </a:r>
              <a:endParaRPr lang="en-US" sz="1400" dirty="0">
                <a:solidFill>
                  <a:srgbClr val="103154"/>
                </a:solidFill>
                <a:latin typeface="Corbel"/>
              </a:endParaRPr>
            </a:p>
          </p:txBody>
        </p:sp>
      </p:grpSp>
      <p:pic>
        <p:nvPicPr>
          <p:cNvPr id="155651"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228600"/>
            <a:ext cx="9239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52" name="TextBox 16"/>
          <p:cNvSpPr txBox="1">
            <a:spLocks noChangeArrowheads="1"/>
          </p:cNvSpPr>
          <p:nvPr/>
        </p:nvSpPr>
        <p:spPr bwMode="auto">
          <a:xfrm>
            <a:off x="381000" y="4887913"/>
            <a:ext cx="7620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endParaRPr lang="en-US" smtClean="0">
              <a:solidFill>
                <a:srgbClr val="103154"/>
              </a:solidFill>
            </a:endParaRPr>
          </a:p>
        </p:txBody>
      </p:sp>
      <p:sp>
        <p:nvSpPr>
          <p:cNvPr id="155653" name="TextBox 20"/>
          <p:cNvSpPr txBox="1">
            <a:spLocks noChangeArrowheads="1"/>
          </p:cNvSpPr>
          <p:nvPr/>
        </p:nvSpPr>
        <p:spPr bwMode="auto">
          <a:xfrm>
            <a:off x="381000" y="3876675"/>
            <a:ext cx="762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endParaRPr lang="en-US" smtClean="0">
              <a:solidFill>
                <a:srgbClr val="103154"/>
              </a:solidFill>
            </a:endParaRPr>
          </a:p>
        </p:txBody>
      </p:sp>
      <p:sp>
        <p:nvSpPr>
          <p:cNvPr id="155654" name="TextBox 21"/>
          <p:cNvSpPr txBox="1">
            <a:spLocks noChangeArrowheads="1"/>
          </p:cNvSpPr>
          <p:nvPr/>
        </p:nvSpPr>
        <p:spPr bwMode="auto">
          <a:xfrm>
            <a:off x="381000" y="2667000"/>
            <a:ext cx="762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charset="0"/>
                <a:ea typeface="ＭＳ Ｐゴシック" charset="0"/>
                <a:cs typeface="ＭＳ Ｐゴシック" charset="0"/>
              </a:defRPr>
            </a:lvl1pPr>
            <a:lvl2pPr marL="742950" indent="-285750">
              <a:defRPr>
                <a:solidFill>
                  <a:schemeClr val="tx1"/>
                </a:solidFill>
                <a:latin typeface="Corbel" charset="0"/>
                <a:ea typeface="ＭＳ Ｐゴシック" charset="0"/>
              </a:defRPr>
            </a:lvl2pPr>
            <a:lvl3pPr marL="1143000" indent="-228600">
              <a:defRPr>
                <a:solidFill>
                  <a:schemeClr val="tx1"/>
                </a:solidFill>
                <a:latin typeface="Corbel" charset="0"/>
                <a:ea typeface="ＭＳ Ｐゴシック" charset="0"/>
              </a:defRPr>
            </a:lvl3pPr>
            <a:lvl4pPr marL="1600200" indent="-228600">
              <a:defRPr>
                <a:solidFill>
                  <a:schemeClr val="tx1"/>
                </a:solidFill>
                <a:latin typeface="Corbel" charset="0"/>
                <a:ea typeface="ＭＳ Ｐゴシック" charset="0"/>
              </a:defRPr>
            </a:lvl4pPr>
            <a:lvl5pPr marL="2057400" indent="-228600">
              <a:defRPr>
                <a:solidFill>
                  <a:schemeClr val="tx1"/>
                </a:solidFill>
                <a:latin typeface="Corbel" charset="0"/>
                <a:ea typeface="ＭＳ Ｐゴシック" charset="0"/>
              </a:defRPr>
            </a:lvl5pPr>
            <a:lvl6pPr marL="2514600" indent="-228600" fontAlgn="base">
              <a:spcBef>
                <a:spcPct val="0"/>
              </a:spcBef>
              <a:spcAft>
                <a:spcPct val="0"/>
              </a:spcAft>
              <a:defRPr>
                <a:solidFill>
                  <a:schemeClr val="tx1"/>
                </a:solidFill>
                <a:latin typeface="Corbel" charset="0"/>
                <a:ea typeface="ＭＳ Ｐゴシック" charset="0"/>
              </a:defRPr>
            </a:lvl6pPr>
            <a:lvl7pPr marL="2971800" indent="-228600" fontAlgn="base">
              <a:spcBef>
                <a:spcPct val="0"/>
              </a:spcBef>
              <a:spcAft>
                <a:spcPct val="0"/>
              </a:spcAft>
              <a:defRPr>
                <a:solidFill>
                  <a:schemeClr val="tx1"/>
                </a:solidFill>
                <a:latin typeface="Corbel" charset="0"/>
                <a:ea typeface="ＭＳ Ｐゴシック" charset="0"/>
              </a:defRPr>
            </a:lvl7pPr>
            <a:lvl8pPr marL="3429000" indent="-228600" fontAlgn="base">
              <a:spcBef>
                <a:spcPct val="0"/>
              </a:spcBef>
              <a:spcAft>
                <a:spcPct val="0"/>
              </a:spcAft>
              <a:defRPr>
                <a:solidFill>
                  <a:schemeClr val="tx1"/>
                </a:solidFill>
                <a:latin typeface="Corbel" charset="0"/>
                <a:ea typeface="ＭＳ Ｐゴシック" charset="0"/>
              </a:defRPr>
            </a:lvl8pPr>
            <a:lvl9pPr marL="3886200" indent="-228600" fontAlgn="base">
              <a:spcBef>
                <a:spcPct val="0"/>
              </a:spcBef>
              <a:spcAft>
                <a:spcPct val="0"/>
              </a:spcAft>
              <a:defRPr>
                <a:solidFill>
                  <a:schemeClr val="tx1"/>
                </a:solidFill>
                <a:latin typeface="Corbel" charset="0"/>
                <a:ea typeface="ＭＳ Ｐゴシック" charset="0"/>
              </a:defRPr>
            </a:lvl9pPr>
          </a:lstStyle>
          <a:p>
            <a:pPr fontAlgn="base">
              <a:spcBef>
                <a:spcPct val="0"/>
              </a:spcBef>
              <a:spcAft>
                <a:spcPct val="0"/>
              </a:spcAft>
            </a:pPr>
            <a:endParaRPr lang="en-US" smtClean="0">
              <a:solidFill>
                <a:srgbClr val="103154"/>
              </a:solidFill>
            </a:endParaRPr>
          </a:p>
        </p:txBody>
      </p:sp>
      <p:sp>
        <p:nvSpPr>
          <p:cNvPr id="24" name="Footer Placeholder 6"/>
          <p:cNvSpPr>
            <a:spLocks noGrp="1"/>
          </p:cNvSpPr>
          <p:nvPr>
            <p:ph type="ftr" sz="quarter" idx="11"/>
          </p:nvPr>
        </p:nvSpPr>
        <p:spPr>
          <a:xfrm>
            <a:off x="0" y="6553200"/>
            <a:ext cx="9144000" cy="365125"/>
          </a:xfrm>
        </p:spPr>
        <p:txBody>
          <a:bodyPr/>
          <a:lstStyle/>
          <a:p>
            <a:pPr algn="l">
              <a:defRPr/>
            </a:pPr>
            <a:r>
              <a:rPr lang="it-IT" dirty="0" smtClean="0">
                <a:solidFill>
                  <a:srgbClr val="FFFFFF">
                    <a:lumMod val="65000"/>
                  </a:srgbClr>
                </a:solidFill>
                <a:latin typeface="Corbel"/>
              </a:rPr>
              <a:t>ENMB-PL, </a:t>
            </a:r>
            <a:r>
              <a:rPr lang="it-IT" dirty="0" err="1" smtClean="0">
                <a:solidFill>
                  <a:srgbClr val="FFFFFF">
                    <a:lumMod val="65000"/>
                  </a:srgbClr>
                </a:solidFill>
                <a:latin typeface="Corbel"/>
              </a:rPr>
              <a:t>2</a:t>
            </a:r>
            <a:r>
              <a:rPr lang="it-IT" dirty="0" smtClean="0">
                <a:solidFill>
                  <a:srgbClr val="FFFFFF">
                    <a:lumMod val="65000"/>
                  </a:srgbClr>
                </a:solidFill>
                <a:latin typeface="Corbel"/>
              </a:rPr>
              <a:t> August 2010					</a:t>
            </a:r>
            <a:r>
              <a:rPr lang="it-IT" dirty="0" err="1" smtClean="0">
                <a:solidFill>
                  <a:srgbClr val="FFFFFF">
                    <a:lumMod val="65000"/>
                  </a:srgbClr>
                </a:solidFill>
                <a:latin typeface="Corbel"/>
              </a:rPr>
              <a:t>Y</a:t>
            </a:r>
            <a:r>
              <a:rPr lang="it-IT" dirty="0" smtClean="0">
                <a:solidFill>
                  <a:srgbClr val="FFFFFF">
                    <a:lumMod val="65000"/>
                  </a:srgbClr>
                </a:solidFill>
                <a:latin typeface="Corbel"/>
              </a:rPr>
              <a:t>. KADI										</a:t>
            </a:r>
            <a:fld id="{F2C0B817-E70F-9044-AFD2-785B441B3342}" type="slidenum">
              <a:rPr lang="it-IT" smtClean="0">
                <a:solidFill>
                  <a:srgbClr val="FFFFFF">
                    <a:lumMod val="65000"/>
                  </a:srgbClr>
                </a:solidFill>
                <a:latin typeface="Corbel"/>
              </a:rPr>
              <a:pPr algn="l">
                <a:defRPr/>
              </a:pPr>
              <a:t>9</a:t>
            </a:fld>
            <a:endParaRPr lang="en-US" dirty="0">
              <a:solidFill>
                <a:srgbClr val="FFFFFF">
                  <a:lumMod val="65000"/>
                </a:srgbClr>
              </a:solidFill>
              <a:latin typeface="Corbel"/>
            </a:endParaRPr>
          </a:p>
        </p:txBody>
      </p:sp>
      <p:pic>
        <p:nvPicPr>
          <p:cNvPr id="16" name="Picture 15" descr="ISOLDE.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736" y="256534"/>
            <a:ext cx="2198040" cy="43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02439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17936</TotalTime>
  <Words>885</Words>
  <Application>Microsoft Macintosh PowerPoint</Application>
  <PresentationFormat>On-screen Show (4:3)</PresentationFormat>
  <Paragraphs>166</Paragraphs>
  <Slides>31</Slides>
  <Notes>8</Notes>
  <HiddenSlides>0</HiddenSlides>
  <MMClips>0</MMClips>
  <ScaleCrop>false</ScaleCrop>
  <HeadingPairs>
    <vt:vector size="4" baseType="variant">
      <vt:variant>
        <vt:lpstr>Theme</vt:lpstr>
      </vt:variant>
      <vt:variant>
        <vt:i4>8</vt:i4>
      </vt:variant>
      <vt:variant>
        <vt:lpstr>Slide Titles</vt:lpstr>
      </vt:variant>
      <vt:variant>
        <vt:i4>31</vt:i4>
      </vt:variant>
    </vt:vector>
  </HeadingPairs>
  <TitlesOfParts>
    <vt:vector size="39" baseType="lpstr">
      <vt:lpstr>Pixel</vt:lpstr>
      <vt:lpstr>1_Office Theme</vt:lpstr>
      <vt:lpstr>1_Pixel</vt:lpstr>
      <vt:lpstr>2_Pixel</vt:lpstr>
      <vt:lpstr>Default Design</vt:lpstr>
      <vt:lpstr>3_Pixel</vt:lpstr>
      <vt:lpstr>4_Pixel</vt:lpstr>
      <vt:lpstr>3_Default Design</vt:lpstr>
      <vt:lpstr>The HIE-ISOLDE Project </vt:lpstr>
      <vt:lpstr>Outline</vt:lpstr>
      <vt:lpstr>Scope</vt:lpstr>
      <vt:lpstr>PowerPoint Presentation</vt:lpstr>
      <vt:lpstr>Scope of HIE-ISOLDE</vt:lpstr>
      <vt:lpstr>Target Zone</vt:lpstr>
      <vt:lpstr>GPS and HRS Separators</vt:lpstr>
      <vt:lpstr>REX Post-Accelerator Linac</vt:lpstr>
      <vt:lpstr>Energy Upgrade: Modular SC Linac </vt:lpstr>
      <vt:lpstr>PowerPoint Presentation</vt:lpstr>
      <vt:lpstr>PowerPoint Presentation</vt:lpstr>
      <vt:lpstr>PowerPoint Presentation</vt:lpstr>
      <vt:lpstr>PowerPoint Presentation</vt:lpstr>
      <vt:lpstr>PowerPoint Presentation</vt:lpstr>
      <vt:lpstr>PowerPoint Presentation</vt:lpstr>
      <vt:lpstr>Outline</vt:lpstr>
      <vt:lpstr>PowerPoint Presentation</vt:lpstr>
      <vt:lpstr>QWR cavities (Nb sputtered)</vt:lpstr>
      <vt:lpstr>PowerPoint Presentation</vt:lpstr>
      <vt:lpstr>PowerPoint Presentation</vt:lpstr>
      <vt:lpstr>PowerPoint Presentation</vt:lpstr>
      <vt:lpstr>PowerPoint Presentation</vt:lpstr>
      <vt:lpstr>Key Technologies</vt:lpstr>
      <vt:lpstr>RF Measurements @ 4.5K (2011)</vt:lpstr>
      <vt:lpstr>RF Measurements (2012)</vt:lpstr>
      <vt:lpstr>The HIE-ISOLDE Cryomodule</vt:lpstr>
      <vt:lpstr>The Interconnection Module</vt:lpstr>
      <vt:lpstr>Diagnostic Box Design</vt:lpstr>
      <vt:lpstr>Planning for the 6 cryomodules</vt:lpstr>
      <vt:lpstr>Outlook for 2012</vt:lpstr>
      <vt:lpstr>PowerPoint Presentation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HIE-ISOLDE Project</dc:title>
  <dc:subject/>
  <dc:creator>Matteo Pasini</dc:creator>
  <cp:keywords/>
  <dc:description/>
  <cp:lastModifiedBy>Yacine KADI</cp:lastModifiedBy>
  <cp:revision>225</cp:revision>
  <dcterms:created xsi:type="dcterms:W3CDTF">2010-08-02T09:08:47Z</dcterms:created>
  <dcterms:modified xsi:type="dcterms:W3CDTF">2012-04-16T05:57:39Z</dcterms:modified>
  <cp:category/>
</cp:coreProperties>
</file>